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51"/>
  </p:notesMasterIdLst>
  <p:sldIdLst>
    <p:sldId id="257" r:id="rId3"/>
    <p:sldId id="258" r:id="rId4"/>
    <p:sldId id="259" r:id="rId5"/>
    <p:sldId id="260" r:id="rId6"/>
    <p:sldId id="261" r:id="rId7"/>
    <p:sldId id="262" r:id="rId8"/>
    <p:sldId id="309" r:id="rId9"/>
    <p:sldId id="263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48" r:id="rId22"/>
    <p:sldId id="349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1" r:id="rId32"/>
    <p:sldId id="332" r:id="rId33"/>
    <p:sldId id="346" r:id="rId34"/>
    <p:sldId id="333" r:id="rId35"/>
    <p:sldId id="347" r:id="rId36"/>
    <p:sldId id="308" r:id="rId37"/>
    <p:sldId id="330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79" autoAdjust="0"/>
  </p:normalViewPr>
  <p:slideViewPr>
    <p:cSldViewPr>
      <p:cViewPr varScale="1">
        <p:scale>
          <a:sx n="111" d="100"/>
          <a:sy n="111" d="100"/>
        </p:scale>
        <p:origin x="7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306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C1942-8C1C-4142-9113-C00651CD9D7A}" type="datetimeFigureOut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DABB6-86FE-4A4D-8E3C-2A9CD0D8B0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56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40" descr="bg-buttom"/>
          <p:cNvPicPr>
            <a:picLocks noChangeAspect="1" noChangeArrowheads="1"/>
          </p:cNvPicPr>
          <p:nvPr userDrawn="1"/>
        </p:nvPicPr>
        <p:blipFill>
          <a:blip r:embed="rId3" cstate="print">
            <a:lum bright="18000" contrast="6000"/>
          </a:blip>
          <a:srcRect/>
          <a:stretch>
            <a:fillRect/>
          </a:stretch>
        </p:blipFill>
        <p:spPr bwMode="auto">
          <a:xfrm>
            <a:off x="4572000" y="571480"/>
            <a:ext cx="38893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" descr="ustc标志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71435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 userDrawn="1"/>
        </p:nvSpPr>
        <p:spPr>
          <a:xfrm>
            <a:off x="1722411" y="5787973"/>
            <a:ext cx="705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网络视频：</a:t>
            </a:r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http://wlkt.ustc.edu.cn/video/detail_3363_0.htm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72E2-A160-472D-8EEE-79097D6B924C}" type="datetime1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7649-F06E-4730-B3AF-431FFBBECEC0}" type="datetime1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CFA7BF-DB5B-4EBA-8503-D3C55A2D9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900686-2E0E-4B61-9C7E-6F8C06F1E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7AA3F-46A6-4A10-ABCF-512EA3B5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32DDB6-6247-4189-8894-D2B9ED25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C9CDD6-4E2A-441B-8A7D-2BD9F471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60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172B45-1030-457B-966E-076D7A7D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F00A24-4E4A-4A32-82C8-45E45A10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A5AEFC-5A8A-48B6-9BB9-1923C3B3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862EC0-C7CF-4ACC-9BF0-DDBB857B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47AB7-2E5B-4CB0-9F7C-50BFDBEE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16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FF35D-8D63-48C9-8388-EA40ACAF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252D1F-7520-4778-85E1-7DABDB0FE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EA942C-B133-4891-A6AA-CE3FF40D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050CF3-6D0E-4545-9906-00D0827D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C01768-5112-47D2-A6ED-5FBE16E7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60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52035-0B95-408C-BEFF-24D8F645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74E0A3-BC2A-41E9-87E2-BD82DCDB1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BF9E72-4260-415F-B361-D5011921A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493577-5FF6-4C4F-83DB-AB248041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688B7C-A8D6-4BA8-9273-555DFCE6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A3CB2D-D825-4E9F-9274-3261B9ED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1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AFF656-E057-43FC-AF4B-7F1FE11D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9CB9BD-803C-4880-A616-2FB9D9EF1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9A808-F225-4A22-811C-2F175209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07224D0-7AA2-4D97-8BB1-CEBE2F729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3B3A8B4-2C98-4A8B-8AFB-275FB3DA3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1C9095B-526A-4526-A325-179A64AD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C01732-11DB-4A73-ABA3-F59B9E02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E64675-B037-4749-931D-A2041416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702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D7EDE3-CE03-48BB-8D07-E64341E6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3EA52A-628B-448A-B2BB-1CB4FC9E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15F27A-7C25-4619-81AF-571F1D20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8011BF-0C60-466D-B9C5-C3F653D0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567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0713A5-31FD-44BB-926A-FA7642D6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4CD653-5FDC-4128-BB57-6E336CDF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D100F2-F5D0-4039-A781-09CFC293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296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F088E-9E00-4925-8A11-4E2577D4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923EE5-8729-4BDF-9C63-76766BF9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1D7787-2F4F-4DB5-A49D-6DE4DBEA1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D2772D-3477-4929-B281-9DB9201F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346591-9AB5-4BB9-9B67-1BA61AAC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FE41A-FC10-49F7-95CF-C00B96BC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29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3000"/>
            </a:schemeClr>
          </a:solidFill>
        </p:spPr>
        <p:txBody>
          <a:bodyPr rtlCol="0"/>
          <a:lstStyle>
            <a:lvl1pPr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23" name="页脚占位符 18"/>
          <p:cNvSpPr txBox="1">
            <a:spLocks/>
          </p:cNvSpPr>
          <p:nvPr userDrawn="1"/>
        </p:nvSpPr>
        <p:spPr>
          <a:xfrm>
            <a:off x="3440867" y="6409750"/>
            <a:ext cx="2350681" cy="365125"/>
          </a:xfrm>
          <a:prstGeom prst="rect">
            <a:avLst/>
          </a:prstGeom>
        </p:spPr>
        <p:txBody>
          <a:bodyPr vert="horz" anchor="b" anchorCtr="1"/>
          <a:lstStyle>
            <a:lvl1pPr>
              <a:defRPr baseline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现代密码学理论与实践</a:t>
            </a:r>
          </a:p>
        </p:txBody>
      </p:sp>
      <p:sp>
        <p:nvSpPr>
          <p:cNvPr id="24" name="灯片编号占位符 26"/>
          <p:cNvSpPr txBox="1">
            <a:spLocks/>
          </p:cNvSpPr>
          <p:nvPr userDrawn="1"/>
        </p:nvSpPr>
        <p:spPr>
          <a:xfrm>
            <a:off x="7858148" y="6369833"/>
            <a:ext cx="869319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9EE09-798D-4760-8768-969530E7F427}" type="slidenum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cs"/>
              </a:rPr>
              <a:t>/45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+mn-cs"/>
            </a:endParaRPr>
          </a:p>
        </p:txBody>
      </p:sp>
      <p:sp>
        <p:nvSpPr>
          <p:cNvPr id="25" name="页脚占位符 18"/>
          <p:cNvSpPr txBox="1">
            <a:spLocks/>
          </p:cNvSpPr>
          <p:nvPr userDrawn="1"/>
        </p:nvSpPr>
        <p:spPr>
          <a:xfrm>
            <a:off x="298536" y="6393771"/>
            <a:ext cx="1701696" cy="365125"/>
          </a:xfrm>
          <a:prstGeom prst="rect">
            <a:avLst/>
          </a:prstGeom>
        </p:spPr>
        <p:txBody>
          <a:bodyPr vert="horz" anchor="b" anchorCtr="1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itchFamily="2" charset="-122"/>
                <a:ea typeface="方正姚体" pitchFamily="2" charset="-122"/>
                <a:cs typeface="+mn-cs"/>
              </a:rPr>
              <a:t>mfy@ustc.edu.cn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姚体" pitchFamily="2" charset="-122"/>
              <a:ea typeface="方正姚体" pitchFamily="2" charset="-122"/>
              <a:cs typeface="+mn-cs"/>
            </a:endParaRPr>
          </a:p>
        </p:txBody>
      </p:sp>
      <p:pic>
        <p:nvPicPr>
          <p:cNvPr id="26" name="Picture 40" descr="bg-buttom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6000"/>
          </a:blip>
          <a:srcRect/>
          <a:stretch>
            <a:fillRect/>
          </a:stretch>
        </p:blipFill>
        <p:spPr bwMode="auto">
          <a:xfrm>
            <a:off x="4798189" y="5250575"/>
            <a:ext cx="38893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1" descr="ustc标志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9271" y="27798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6"/>
          <p:cNvSpPr txBox="1">
            <a:spLocks/>
          </p:cNvSpPr>
          <p:nvPr userDrawn="1"/>
        </p:nvSpPr>
        <p:spPr>
          <a:xfrm>
            <a:off x="214282" y="5572148"/>
            <a:ext cx="4714876" cy="857248"/>
          </a:xfrm>
          <a:prstGeom prst="rect">
            <a:avLst/>
          </a:prstGeom>
        </p:spPr>
        <p:txBody>
          <a:bodyPr vert="horz" bIns="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AF9FC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j-cs"/>
              </a:rPr>
              <a:t>School of Computer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AF9FC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j-cs"/>
              </a:rPr>
              <a:t>Science&amp;Technology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AF9FC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j-cs"/>
              </a:rPr>
              <a:t>, USTC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AF9FC"/>
              </a:solidFill>
              <a:effectLst/>
              <a:uLnTx/>
              <a:uFillTx/>
              <a:latin typeface="华文行楷" pitchFamily="2" charset="-122"/>
              <a:ea typeface="华文行楷" pitchFamily="2" charset="-122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3D2304-04CB-4973-8903-BBA57EB1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E0FDE0-9C7E-48A6-BA47-E2CC1A2C2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86720B-1E79-4A67-9251-BAE1071E2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186BD1-3D7E-4C4F-B53F-7545FD0A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BDE9C5-5EBC-4A22-A59B-CA9A9C9D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ABA6CC-8BDD-483A-A004-AEBFD01D8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819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AA4C3-3C3C-45B8-BE53-BD9C9E92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988253-8D22-48F9-B60C-9180FAEAA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BB3540-2A86-4D42-ACAE-A2D0F837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C6D80-975E-4B0E-931F-353343CF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84FBE4-0EAD-4E50-83DB-46BD426A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652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32204C5-465B-4106-9882-0A3100392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66BCEE-34BB-48C1-B561-175CA4F75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6C67D1-F863-451C-AF9E-21D2A527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09C28-BBFD-410B-8675-09642F03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F71930-39F4-40F5-8CB3-AB2BBCE4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15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350B-4A99-44CA-BD3F-436C35E879F6}" type="datetime1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DEF0-057E-4D05-B964-8893A04D16A7}" type="datetime1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31DF-5A6A-4D7D-9A32-641C4740AECB}" type="datetime1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10CD-E9AF-4815-B982-C71DD1412174}" type="datetime1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53DC-7D66-42D5-937A-32A6B2054C9E}" type="datetime1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E34FA82-BD38-41DB-AC70-DB508FBEA257}" type="datetime1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B2A7F5-0A7F-4523-A068-C452A85F3F86}" type="datetime1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BA9FF3C-F009-474B-8AF4-0142DC10200A}" type="datetime1">
              <a:rPr lang="zh-CN" altLang="en-US" smtClean="0"/>
              <a:pPr/>
              <a:t>2022/10/27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29EE09-798D-4760-8768-969530E7F4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FB58C96-E9B5-4D43-B204-C2519422A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D15CAB-6D5F-4402-B357-B57810731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C32426-0234-476B-B9E2-EBFB57FC7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9234C-B148-4323-96DE-E6155159A6B7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AF324C-54FE-4D28-95E4-B098DFEE3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523D3E-BA4A-42BD-BAC2-90E0DCFE1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DAE1-DA3D-4056-B923-70A7E488C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15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fy@ustc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524" y="1268760"/>
            <a:ext cx="8568952" cy="22333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2800" dirty="0">
                <a:solidFill>
                  <a:srgbClr val="FF0000"/>
                </a:solidFill>
              </a:rPr>
              <a:t>Theory and Practice of Modern Cryptography</a:t>
            </a:r>
            <a:br>
              <a:rPr lang="en-US" altLang="zh-CN" sz="2800" dirty="0">
                <a:solidFill>
                  <a:srgbClr val="FF0000"/>
                </a:solidFill>
              </a:rPr>
            </a:br>
            <a:br>
              <a:rPr lang="zh-CN" altLang="en-US" sz="3200" dirty="0">
                <a:solidFill>
                  <a:srgbClr val="FF0000"/>
                </a:solidFill>
              </a:rPr>
            </a:br>
            <a:r>
              <a:rPr lang="en-US" altLang="zh-CN" sz="4000" dirty="0">
                <a:solidFill>
                  <a:srgbClr val="FF0000"/>
                </a:solidFill>
                <a:latin typeface="Arial Black" panose="020B0A04020102020204" pitchFamily="34" charset="0"/>
              </a:rPr>
              <a:t>Chapter 8 Number Theory</a:t>
            </a:r>
            <a:endParaRPr lang="zh-CN" alt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4077072"/>
            <a:ext cx="6551612" cy="23955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000" dirty="0"/>
              <a:t>Miao Fuyou (</a:t>
            </a:r>
            <a:r>
              <a:rPr lang="zh-CN" altLang="en-US" sz="2000" dirty="0"/>
              <a:t>苗付友</a:t>
            </a:r>
            <a:r>
              <a:rPr lang="en-US" altLang="zh-CN" sz="2000" dirty="0"/>
              <a:t>)</a:t>
            </a:r>
            <a:endParaRPr lang="zh-CN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>
                <a:hlinkClick r:id="rId2"/>
              </a:rPr>
              <a:t>mfy@ustc.edu.cn</a:t>
            </a:r>
            <a:endParaRPr lang="en-US" altLang="zh-CN" sz="2000" dirty="0"/>
          </a:p>
          <a:p>
            <a:pPr eaLnBrk="1" hangingPunct="1">
              <a:lnSpc>
                <a:spcPct val="90000"/>
              </a:lnSpc>
            </a:pPr>
            <a:r>
              <a:rPr lang="en-US" altLang="zh-CN" sz="2000" dirty="0"/>
              <a:t>Oct. 2022</a:t>
            </a:r>
            <a:endParaRPr lang="zh-CN" altLang="en-US" sz="20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CD2D3FB-9CC4-4C5E-862D-1B0CDE6B54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n-US" altLang="zh-CN" sz="1800" b="0" i="0" u="none" strike="noStrike" baseline="0" dirty="0">
                    <a:latin typeface="TimesTenLTStd-Roman"/>
                  </a:rPr>
                  <a:t>If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is an integer and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n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is a positive integer, we define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mod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n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to be the remainder when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is divided by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n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. The integer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n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is called the </a:t>
                </a:r>
                <a:r>
                  <a:rPr lang="en-US" altLang="zh-CN" sz="1800" b="1" i="0" u="none" strike="noStrike" baseline="0" dirty="0">
                    <a:latin typeface="TimesTenLTStd-Bold"/>
                  </a:rPr>
                  <a:t>modulus.</a:t>
                </a:r>
              </a:p>
              <a:p>
                <a:pPr marL="109728" indent="0" algn="ctr">
                  <a:buNone/>
                </a:pPr>
                <a:r>
                  <a:rPr lang="pt-BR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pt-BR" altLang="zh-CN" sz="1800" b="0" i="0" u="none" strike="noStrike" baseline="0" dirty="0">
                    <a:latin typeface="PearsonMATHPRO08"/>
                  </a:rPr>
                  <a:t>= </a:t>
                </a:r>
                <a:r>
                  <a:rPr lang="pt-BR" altLang="zh-CN" sz="1800" b="0" i="1" u="none" strike="noStrike" baseline="0" dirty="0">
                    <a:latin typeface="TimesTenLTStd-Italic"/>
                  </a:rPr>
                  <a:t>qn </a:t>
                </a:r>
                <a:r>
                  <a:rPr lang="pt-BR" altLang="zh-CN" sz="1800" b="0" i="0" u="none" strike="noStrike" baseline="0" dirty="0">
                    <a:latin typeface="PearsonMATHPRO02"/>
                  </a:rPr>
                  <a:t>+ </a:t>
                </a:r>
                <a:r>
                  <a:rPr lang="pt-BR" altLang="zh-CN" sz="1800" b="0" i="1" u="none" strike="noStrike" baseline="0" dirty="0">
                    <a:latin typeface="TimesTenLTStd-Italic"/>
                  </a:rPr>
                  <a:t>r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=⌊</m:t>
                    </m:r>
                    <m:f>
                      <m:fPr>
                        <m:ctrlPr>
                          <a:rPr lang="pt-BR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⌋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pt-BR" altLang="zh-CN" sz="1800" b="0" i="0" u="none" strike="noStrike" baseline="0" dirty="0">
                  <a:latin typeface="PearsonMATHPRO18"/>
                </a:endParaRPr>
              </a:p>
              <a:p>
                <a:pPr marL="109728" indent="0" algn="ctr">
                  <a:buNone/>
                </a:pPr>
                <a:r>
                  <a:rPr lang="pt-BR" altLang="zh-CN" sz="1800" b="0" u="none" strike="noStrike" baseline="0" dirty="0"/>
                  <a:t> </a:t>
                </a:r>
                <a14:m>
                  <m:oMath xmlns:m="http://schemas.openxmlformats.org/officeDocument/2006/math"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=⌊</m:t>
                    </m:r>
                    <m:f>
                      <m:fPr>
                        <m:ctrlPr>
                          <a:rPr lang="pt-BR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pt-BR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⌋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∗ 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+ (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pPr algn="ctr"/>
                <a:endParaRPr lang="en-US" altLang="zh-CN" dirty="0"/>
              </a:p>
              <a:p>
                <a:r>
                  <a:rPr lang="en-US" altLang="zh-CN" sz="1800" b="0" i="0" u="none" strike="noStrike" baseline="0" dirty="0">
                    <a:latin typeface="TimesTenLTStd-Roman"/>
                  </a:rPr>
                  <a:t>Integers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and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b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are said to be </a:t>
                </a:r>
                <a:r>
                  <a:rPr lang="en-US" altLang="zh-CN" sz="1800" b="1" i="0" u="none" strike="noStrike" baseline="0" dirty="0">
                    <a:latin typeface="TimesTenLTStd-Bold"/>
                  </a:rPr>
                  <a:t>congruent modulo </a:t>
                </a:r>
                <a:r>
                  <a:rPr lang="en-US" altLang="zh-CN" sz="1800" b="1" i="1" u="none" strike="noStrike" baseline="0" dirty="0">
                    <a:latin typeface="TimesTenLTStd-BoldItalic"/>
                  </a:rPr>
                  <a:t>n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, if (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mod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n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) </a:t>
                </a:r>
                <a:r>
                  <a:rPr lang="en-US" altLang="zh-CN" sz="1800" b="0" i="0" u="none" strike="noStrike" baseline="0" dirty="0">
                    <a:latin typeface="PearsonMATHPRO08"/>
                  </a:rPr>
                  <a:t>=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(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b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mod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n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). written as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sz="1800" b="0" i="0" u="none" strike="noStrike" baseline="0" dirty="0">
                    <a:latin typeface="PearsonMATHPRO08"/>
                  </a:rPr>
                  <a:t>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b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(mod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n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).    </a:t>
                </a:r>
                <a:r>
                  <a:rPr lang="en-US" altLang="zh-CN" sz="1800" dirty="0">
                    <a:latin typeface="TimesTenLTStd-Roman"/>
                  </a:rPr>
                  <a:t>Note that if a 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zh-CN" sz="1800" dirty="0">
                    <a:latin typeface="TimesTenLTStd-Roman"/>
                  </a:rPr>
                  <a:t> 0 (mod n), then n| a.</a:t>
                </a:r>
                <a:endParaRPr lang="zh-CN" altLang="en-US" sz="1800" dirty="0">
                  <a:latin typeface="TimesTenLTStd-Roman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CD2D3FB-9CC4-4C5E-862D-1B0CDE6B54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ADE371EC-B2F1-472E-B4F8-808316B3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3.Modular Arithmetic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34DF6A-D695-4A13-A46B-17B3A4926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36" y="2954804"/>
            <a:ext cx="2952328" cy="4741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628E25-63AB-49EA-8B0A-3041DE730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4641166"/>
            <a:ext cx="435096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B464F83-48C8-4DE0-97A5-5EDD90B960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 of Congruences</a:t>
                </a:r>
              </a:p>
              <a:p>
                <a:pPr marL="109728" indent="0" algn="l">
                  <a:buNone/>
                </a:pPr>
                <a:r>
                  <a:rPr lang="pt-BR" altLang="zh-CN" sz="1800" b="1" i="0" u="none" strike="noStrike" baseline="0" dirty="0">
                    <a:solidFill>
                      <a:srgbClr val="808080"/>
                    </a:solidFill>
                    <a:latin typeface="TimesTenLTStd-Bold"/>
                  </a:rPr>
                  <a:t>    1.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PearsonMATHPRO08"/>
                  </a:rPr>
                  <a:t>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 </a:t>
                </a:r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(mod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n</a:t>
                </a:r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) if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n</a:t>
                </a:r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MathematicalPiLTStd"/>
                  </a:rPr>
                  <a:t> |</a:t>
                </a:r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(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 </a:t>
                </a:r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PearsonMATHPRO02"/>
                  </a:rPr>
                  <a:t>-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</a:t>
                </a:r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).</a:t>
                </a:r>
              </a:p>
              <a:p>
                <a:pPr marL="109728" indent="0">
                  <a:buNone/>
                </a:pPr>
                <a:r>
                  <a:rPr lang="pt-BR" altLang="zh-CN" sz="1800" b="1" i="0" u="none" strike="noStrike" baseline="0" dirty="0">
                    <a:solidFill>
                      <a:srgbClr val="808080"/>
                    </a:solidFill>
                    <a:latin typeface="TimesTenLTStd-Bold"/>
                  </a:rPr>
                  <a:t>    2.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PearsonMATHPRO08"/>
                  </a:rPr>
                  <a:t>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 </a:t>
                </a:r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(mod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n</a:t>
                </a:r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) implies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PearsonMATHPRO08"/>
                  </a:rPr>
                  <a:t>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 </a:t>
                </a:r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(mod </a:t>
                </a:r>
                <a:r>
                  <a:rPr lang="pt-BR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n</a:t>
                </a:r>
                <a:r>
                  <a:rPr lang="pt-BR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).</a:t>
                </a:r>
              </a:p>
              <a:p>
                <a:pPr marL="109728" indent="0">
                  <a:buNone/>
                </a:pPr>
                <a:r>
                  <a:rPr lang="da-DK" altLang="zh-CN" sz="1800" b="1" i="0" u="none" strike="noStrike" baseline="0" dirty="0">
                    <a:solidFill>
                      <a:srgbClr val="808080"/>
                    </a:solidFill>
                    <a:latin typeface="TimesTenLTStd-Bold"/>
                  </a:rPr>
                  <a:t>    3. </a:t>
                </a:r>
                <a:r>
                  <a:rPr lang="da-DK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da-DK" altLang="zh-CN" sz="1800" b="0" i="0" u="none" strike="noStrike" baseline="0" dirty="0">
                    <a:solidFill>
                      <a:srgbClr val="000000"/>
                    </a:solidFill>
                    <a:latin typeface="PearsonMATHPRO08"/>
                  </a:rPr>
                  <a:t> </a:t>
                </a:r>
                <a:r>
                  <a:rPr lang="da-DK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 </a:t>
                </a:r>
                <a:r>
                  <a:rPr lang="da-DK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(mod </a:t>
                </a:r>
                <a:r>
                  <a:rPr lang="da-DK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n</a:t>
                </a:r>
                <a:r>
                  <a:rPr lang="da-DK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) and </a:t>
                </a:r>
                <a:r>
                  <a:rPr lang="da-DK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da-DK" altLang="zh-CN" sz="1800" b="0" i="0" u="none" strike="noStrike" baseline="0" dirty="0">
                    <a:solidFill>
                      <a:srgbClr val="000000"/>
                    </a:solidFill>
                    <a:latin typeface="PearsonMATHPRO08"/>
                  </a:rPr>
                  <a:t> </a:t>
                </a:r>
                <a:r>
                  <a:rPr lang="da-DK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c </a:t>
                </a:r>
                <a:r>
                  <a:rPr lang="da-DK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(mod </a:t>
                </a:r>
                <a:r>
                  <a:rPr lang="da-DK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n</a:t>
                </a:r>
                <a:r>
                  <a:rPr lang="da-DK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) imply </a:t>
                </a:r>
                <a:r>
                  <a:rPr lang="da-DK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da-DK" altLang="zh-CN" sz="1800" b="0" i="0" u="none" strike="noStrike" baseline="0" dirty="0">
                    <a:solidFill>
                      <a:srgbClr val="000000"/>
                    </a:solidFill>
                    <a:latin typeface="PearsonMATHPRO08"/>
                  </a:rPr>
                  <a:t> </a:t>
                </a:r>
                <a:r>
                  <a:rPr lang="da-DK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c </a:t>
                </a:r>
                <a:r>
                  <a:rPr lang="da-DK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(mod </a:t>
                </a:r>
                <a:r>
                  <a:rPr lang="da-DK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n</a:t>
                </a:r>
                <a:r>
                  <a:rPr lang="da-DK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).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B464F83-48C8-4DE0-97A5-5EDD90B96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F14EF387-3555-4084-A6DE-B8B18C13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3.Modular Arithmetic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FC6085-887E-4356-874C-2B4DCDB01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027666"/>
            <a:ext cx="7245416" cy="143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4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D38F734-8055-46FB-A06F-6D1542BF7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837"/>
            <a:ext cx="8229600" cy="5011758"/>
          </a:xfrm>
        </p:spPr>
        <p:txBody>
          <a:bodyPr/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Arithmetic Operations</a:t>
            </a:r>
          </a:p>
          <a:p>
            <a:pPr lvl="1"/>
            <a:r>
              <a:rPr lang="en-US" altLang="zh-CN" sz="2000" b="1" i="0" u="none" strike="noStrike" baseline="0" dirty="0">
                <a:solidFill>
                  <a:srgbClr val="808080"/>
                </a:solidFill>
                <a:latin typeface="TimesTenLTStd-Bold"/>
              </a:rPr>
              <a:t>1.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[(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a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)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PearsonMATHPRO02"/>
              </a:rPr>
              <a:t>+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(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b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)] 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PearsonMATHPRO08"/>
              </a:rPr>
              <a:t>=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(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a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PearsonMATHPRO02"/>
              </a:rPr>
              <a:t>+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b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) 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</a:t>
            </a:r>
          </a:p>
          <a:p>
            <a:pPr lvl="1"/>
            <a:endParaRPr lang="en-US" altLang="zh-CN" sz="2000" i="1" dirty="0">
              <a:solidFill>
                <a:srgbClr val="000000"/>
              </a:solidFill>
              <a:latin typeface="TimesTenLTStd-Italic"/>
            </a:endParaRPr>
          </a:p>
          <a:p>
            <a:pPr lvl="1"/>
            <a:endParaRPr lang="en-US" altLang="zh-CN" sz="2000" b="0" i="1" u="none" strike="noStrike" baseline="0" dirty="0">
              <a:solidFill>
                <a:srgbClr val="000000"/>
              </a:solidFill>
              <a:latin typeface="TimesTenLTStd-Italic"/>
            </a:endParaRPr>
          </a:p>
          <a:p>
            <a:pPr lvl="1"/>
            <a:endParaRPr lang="en-US" altLang="zh-CN" sz="2000" b="0" i="1" u="none" strike="noStrike" baseline="0" dirty="0">
              <a:solidFill>
                <a:srgbClr val="000000"/>
              </a:solidFill>
              <a:latin typeface="TimesTenLTStd-Italic"/>
            </a:endParaRPr>
          </a:p>
          <a:p>
            <a:pPr lvl="1"/>
            <a:endParaRPr lang="en-US" altLang="zh-CN" sz="2000" b="0" i="1" u="none" strike="noStrike" baseline="0" dirty="0">
              <a:solidFill>
                <a:srgbClr val="000000"/>
              </a:solidFill>
              <a:latin typeface="TimesTenLTStd-Italic"/>
            </a:endParaRPr>
          </a:p>
          <a:p>
            <a:pPr lvl="1"/>
            <a:r>
              <a:rPr lang="en-US" altLang="zh-CN" sz="2000" b="1" i="0" u="none" strike="noStrike" baseline="0" dirty="0">
                <a:solidFill>
                  <a:srgbClr val="808080"/>
                </a:solidFill>
                <a:latin typeface="TimesTenLTStd-Bold"/>
              </a:rPr>
              <a:t>2.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[(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a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)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PearsonMATHPRO02"/>
              </a:rPr>
              <a:t>-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(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b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)] 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PearsonMATHPRO08"/>
              </a:rPr>
              <a:t>=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(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a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PearsonMATHPRO02"/>
              </a:rPr>
              <a:t>-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b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) 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</a:t>
            </a:r>
          </a:p>
          <a:p>
            <a:pPr lvl="1"/>
            <a:r>
              <a:rPr lang="en-US" altLang="zh-CN" sz="2000" b="1" i="0" u="none" strike="noStrike" baseline="0" dirty="0">
                <a:solidFill>
                  <a:srgbClr val="808080"/>
                </a:solidFill>
                <a:latin typeface="TimesTenLTStd-Bold"/>
              </a:rPr>
              <a:t>3.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[(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a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)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PearsonMATHPRO02"/>
              </a:rPr>
              <a:t>*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(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b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)] 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PearsonMATHPRO08"/>
              </a:rPr>
              <a:t>=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(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a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PearsonMATHPRO02"/>
              </a:rPr>
              <a:t>*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b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TenLTStd-Roman"/>
              </a:rPr>
              <a:t>) mod </a:t>
            </a:r>
            <a:r>
              <a:rPr lang="en-US" altLang="zh-CN" sz="2000" b="0" i="1" u="none" strike="noStrike" baseline="0" dirty="0">
                <a:solidFill>
                  <a:srgbClr val="000000"/>
                </a:solidFill>
                <a:latin typeface="TimesTenLTStd-Italic"/>
              </a:rPr>
              <a:t>n</a:t>
            </a:r>
            <a:endParaRPr lang="zh-CN" altLang="en-US" sz="32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25DE279-E2FE-407F-8F63-AC22AF38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3.Modular Arithmetic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22B974-7E44-4EAF-8FB6-17426C2A0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85" y="4403172"/>
            <a:ext cx="4026668" cy="1947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C0F90E-3F21-41F9-BE33-DA49A87CD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532" y="4339482"/>
            <a:ext cx="4026668" cy="17281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55463FA-52AE-4B1B-94C6-5C58FB731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130" y="2132856"/>
            <a:ext cx="4839127" cy="14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5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F14F440-5447-4653-9F1B-14D7840B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8051"/>
          </a:xfrm>
        </p:spPr>
        <p:txBody>
          <a:bodyPr/>
          <a:lstStyle/>
          <a:p>
            <a:pPr algn="l"/>
            <a:r>
              <a:rPr lang="en-US" altLang="zh-CN" sz="18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Modular Arithmetic</a:t>
            </a:r>
          </a:p>
          <a:p>
            <a:pPr marL="109728" indent="0" algn="l">
              <a:buNone/>
            </a:pPr>
            <a:r>
              <a:rPr lang="en-US" altLang="zh-CN" sz="1600" b="0" i="0" u="none" strike="noStrike" baseline="0" dirty="0">
                <a:latin typeface="TimesTenLTStd-Roman"/>
              </a:rPr>
              <a:t>    Define the set </a:t>
            </a:r>
            <a:r>
              <a:rPr lang="pt-BR" altLang="zh-CN" sz="1600" b="0" i="0" u="none" strike="noStrike" baseline="0" dirty="0">
                <a:latin typeface="TimesTenLTStd-Roman"/>
              </a:rPr>
              <a:t> Z</a:t>
            </a:r>
            <a:r>
              <a:rPr lang="pt-BR" altLang="zh-CN" sz="1600" b="0" i="1" u="none" strike="noStrike" baseline="-25000" dirty="0">
                <a:latin typeface="TimesTenLTStd-Italic"/>
              </a:rPr>
              <a:t>n</a:t>
            </a:r>
            <a:r>
              <a:rPr lang="pt-BR" altLang="zh-CN" sz="1600" b="0" i="1" u="none" strike="noStrike" baseline="0" dirty="0">
                <a:latin typeface="TimesTenLTStd-Italic"/>
              </a:rPr>
              <a:t> </a:t>
            </a:r>
            <a:r>
              <a:rPr lang="en-US" altLang="zh-CN" sz="1600" b="0" i="1" u="none" strike="noStrike" baseline="0" dirty="0">
                <a:latin typeface="TimesTenLTStd-Italic"/>
              </a:rPr>
              <a:t> </a:t>
            </a:r>
            <a:r>
              <a:rPr lang="en-US" altLang="zh-CN" sz="1600" b="0" i="0" u="none" strike="noStrike" baseline="0" dirty="0">
                <a:latin typeface="TimesTenLTStd-Roman"/>
              </a:rPr>
              <a:t>as the set of nonnegative integers less than </a:t>
            </a:r>
            <a:r>
              <a:rPr lang="en-US" altLang="zh-CN" sz="1600" b="0" i="1" u="none" strike="noStrike" baseline="0" dirty="0">
                <a:latin typeface="TimesTenLTStd-Italic"/>
              </a:rPr>
              <a:t>n</a:t>
            </a:r>
            <a:r>
              <a:rPr lang="en-US" altLang="zh-CN" sz="1600" b="0" i="0" u="none" strike="noStrike" baseline="0" dirty="0">
                <a:latin typeface="TimesTenLTStd-Roman"/>
              </a:rPr>
              <a:t>:</a:t>
            </a:r>
          </a:p>
          <a:p>
            <a:pPr marL="109728" indent="0" algn="l">
              <a:buNone/>
            </a:pPr>
            <a:r>
              <a:rPr lang="pt-BR" altLang="zh-CN" sz="1800" b="0" i="0" u="none" strike="noStrike" baseline="0" dirty="0">
                <a:latin typeface="TimesTenLTStd-Roman"/>
              </a:rPr>
              <a:t>                 Z</a:t>
            </a:r>
            <a:r>
              <a:rPr lang="pt-BR" altLang="zh-CN" sz="1800" b="0" i="1" u="none" strike="noStrike" baseline="-25000" dirty="0">
                <a:latin typeface="TimesTenLTStd-Italic"/>
              </a:rPr>
              <a:t>n</a:t>
            </a:r>
            <a:r>
              <a:rPr lang="pt-BR" altLang="zh-CN" sz="1800" b="0" i="1" u="none" strike="noStrike" baseline="0" dirty="0">
                <a:latin typeface="TimesTenLTStd-Italic"/>
              </a:rPr>
              <a:t> </a:t>
            </a:r>
            <a:r>
              <a:rPr lang="pt-BR" altLang="zh-CN" sz="1800" b="0" i="0" u="none" strike="noStrike" baseline="0" dirty="0">
                <a:latin typeface="PearsonMATHPRO08"/>
              </a:rPr>
              <a:t>= </a:t>
            </a:r>
            <a:r>
              <a:rPr lang="pt-BR" altLang="zh-CN" sz="1800" b="0" i="0" u="none" strike="noStrike" baseline="0" dirty="0">
                <a:latin typeface="TimesTenLTStd-Roman"/>
              </a:rPr>
              <a:t>{0, 1, </a:t>
            </a:r>
            <a:r>
              <a:rPr lang="en-US" altLang="zh-CN" sz="1800" dirty="0">
                <a:latin typeface="PearsonMATHPRO13"/>
              </a:rPr>
              <a:t>…</a:t>
            </a:r>
            <a:r>
              <a:rPr lang="zh-CN" altLang="en-US" sz="1800" dirty="0">
                <a:latin typeface="PearsonMATHPRO13"/>
              </a:rPr>
              <a:t> </a:t>
            </a:r>
            <a:r>
              <a:rPr lang="pt-BR" altLang="zh-CN" sz="1800" b="0" i="0" u="none" strike="noStrike" baseline="0" dirty="0">
                <a:latin typeface="TimesTenLTStd-Roman"/>
              </a:rPr>
              <a:t>, (</a:t>
            </a:r>
            <a:r>
              <a:rPr lang="pt-BR" altLang="zh-CN" sz="1800" b="0" i="1" u="none" strike="noStrike" baseline="0" dirty="0">
                <a:latin typeface="TimesTenLTStd-Italic"/>
              </a:rPr>
              <a:t>n </a:t>
            </a:r>
            <a:r>
              <a:rPr lang="pt-BR" altLang="zh-CN" sz="1800" b="0" i="0" u="none" strike="noStrike" baseline="0" dirty="0">
                <a:latin typeface="PearsonMATHPRO02"/>
              </a:rPr>
              <a:t>- </a:t>
            </a:r>
            <a:r>
              <a:rPr lang="pt-BR" altLang="zh-CN" sz="1800" b="0" i="0" u="none" strike="noStrike" baseline="0" dirty="0">
                <a:latin typeface="TimesTenLTStd-Roman"/>
              </a:rPr>
              <a:t>1)}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4F5831-276A-4B1E-92FB-9BAA64EF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24" y="2060848"/>
            <a:ext cx="4197412" cy="41044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FC3E375-CC70-4746-9A65-AABA62E83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844824"/>
            <a:ext cx="5562937" cy="21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1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F55FA91-1FFA-403D-B7AE-C6CC693FAC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658" y="1315818"/>
                <a:ext cx="8229600" cy="4948068"/>
              </a:xfrm>
            </p:spPr>
            <p:txBody>
              <a:bodyPr/>
              <a:lstStyle/>
              <a:p>
                <a:pPr algn="l"/>
                <a:r>
                  <a:rPr lang="en-US" altLang="zh-CN" sz="1800" b="0" i="0" u="none" strike="noStrike" baseline="0" dirty="0">
                    <a:latin typeface="TimesTenLTStd-Roman"/>
                  </a:rPr>
                  <a:t>An integer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p &gt;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1 is a prime number if and only if its only divisors  are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1800" b="0" i="0" u="none" strike="noStrike" baseline="0" dirty="0">
                    <a:latin typeface="TimesTenLTStd-Roman"/>
                  </a:rPr>
                  <a:t>1 and</a:t>
                </a:r>
                <a14:m>
                  <m:oMath xmlns:m="http://schemas.openxmlformats.org/officeDocument/2006/math">
                    <m:r>
                      <a:rPr lang="en-US" altLang="zh-CN" sz="1800" b="0" i="0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altLang="zh-CN" sz="1800" b="0" i="1" u="none" strike="noStrike" baseline="0" dirty="0">
                    <a:latin typeface="TimesTenLTStd-Italic"/>
                  </a:rPr>
                  <a:t>p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.</a:t>
                </a:r>
              </a:p>
              <a:p>
                <a:pPr algn="l"/>
                <a:r>
                  <a:rPr lang="en-US" altLang="zh-CN" sz="1800" b="0" i="0" u="none" strike="noStrike" baseline="0" dirty="0">
                    <a:latin typeface="TimesTenLTStd-Roman"/>
                  </a:rPr>
                  <a:t>Any integer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dirty="0">
                    <a:latin typeface="PearsonMATHPRO02"/>
                  </a:rPr>
                  <a:t>&gt;</a:t>
                </a:r>
                <a:r>
                  <a:rPr lang="en-US" altLang="zh-CN" sz="1800" b="0" i="0" u="none" strike="noStrike" baseline="0" dirty="0">
                    <a:latin typeface="PearsonMATHPRO02"/>
                  </a:rPr>
                  <a:t>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1 can be factored in a unique way as,</a:t>
                </a:r>
              </a:p>
              <a:p>
                <a:pPr algn="l"/>
                <a:endParaRPr lang="en-US" altLang="zh-CN" sz="1800" b="0" i="0" u="none" strike="noStrike" baseline="0" dirty="0">
                  <a:latin typeface="TimesTenLTStd-Roman"/>
                </a:endParaRPr>
              </a:p>
              <a:p>
                <a:pPr marL="109728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u="none" strike="noStrike" baseline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1800" b="0" i="1" u="none" strike="noStrike" baseline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18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u="none" strike="noStrike" baseline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800" b="0" i="1" u="none" strike="noStrike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altLang="zh-CN" sz="1800" b="0" i="1" u="none" strike="noStrike" baseline="0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18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u="none" strike="noStrike" baseline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800" b="0" i="1" u="none" strike="noStrike" baseline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altLang="zh-CN" sz="1800" b="0" i="1" u="none" strike="noStrike" baseline="0" smtClean="0">
                          <a:latin typeface="Cambria Math" panose="02040503050406030204" pitchFamily="18" charset="0"/>
                        </a:rPr>
                        <m:t>×…×</m:t>
                      </m:r>
                      <m:sSubSup>
                        <m:sSubSupPr>
                          <m:ctrlP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18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u="none" strike="noStrike" baseline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1800" b="0" i="1" u="none" strike="noStrike" baseline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</m:sSubSup>
                      <m:r>
                        <a:rPr lang="en-US" altLang="zh-CN" sz="1800" b="0" i="1" u="none" strike="noStrike" baseline="0" smtClean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en-US" altLang="zh-CN" sz="1800" b="0" i="1" u="none" strike="noStrike" baseline="0" dirty="0">
                  <a:latin typeface="Cambria Math" panose="02040503050406030204" pitchFamily="18" charset="0"/>
                </a:endParaRPr>
              </a:p>
              <a:p>
                <a:pPr marL="109728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1800" b="0" i="1" u="none" strike="noStrike" baseline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b="0" i="1" u="none" strike="noStrike" baseline="0" smtClean="0">
                          <a:latin typeface="Cambria Math" panose="02040503050406030204" pitchFamily="18" charset="0"/>
                        </a:rPr>
                        <m:t>&lt;…&lt;</m:t>
                      </m:r>
                      <m:sSub>
                        <m:sSubPr>
                          <m:ctrlP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u="none" strike="noStrike" baseline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800" b="0" i="1" u="none" strike="noStrike" baseline="0" smtClean="0">
                          <a:latin typeface="Cambria Math" panose="02040503050406030204" pitchFamily="18" charset="0"/>
                        </a:rPr>
                        <m:t>,    </m:t>
                      </m:r>
                    </m:oMath>
                  </m:oMathPara>
                </a14:m>
                <a:endParaRPr lang="en-US" altLang="zh-CN" sz="1800" b="0" i="1" u="none" strike="noStrike" baseline="0" dirty="0">
                  <a:latin typeface="Cambria Math" panose="02040503050406030204" pitchFamily="18" charset="0"/>
                </a:endParaRPr>
              </a:p>
              <a:p>
                <a:pPr marL="109728" indent="0" algn="l">
                  <a:buNone/>
                </a:pPr>
                <a:r>
                  <a:rPr lang="en-US" altLang="zh-CN" sz="1800" b="0" u="none" strike="noStrike" baseline="0" dirty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≥0, </m:t>
                    </m:r>
                    <m:sSub>
                      <m:sSubPr>
                        <m:ctrlP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u="none" strike="noStrike" baseline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𝑝𝑟𝑖𝑚𝑒</m:t>
                    </m:r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800" b="0" i="0" u="none" strike="noStrike" baseline="0" dirty="0">
                    <a:latin typeface="TimesTenLTStd-Roman"/>
                  </a:rPr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F55FA91-1FFA-403D-B7AE-C6CC693FA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658" y="1315818"/>
                <a:ext cx="8229600" cy="4948068"/>
              </a:xfrm>
              <a:blipFill>
                <a:blip r:embed="rId2"/>
                <a:stretch>
                  <a:fillRect t="-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DE5E77EA-81C7-41DA-AF66-19417910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847"/>
            <a:ext cx="8229600" cy="1143000"/>
          </a:xfrm>
        </p:spPr>
        <p:txBody>
          <a:bodyPr/>
          <a:lstStyle/>
          <a:p>
            <a:r>
              <a:rPr lang="en-US" altLang="zh-CN" dirty="0"/>
              <a:t>4.Prime Numbers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EB40089-3A0C-42D6-9340-E759D351C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789852"/>
            <a:ext cx="2182080" cy="1036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E5FA034-EC01-423A-93D8-5E258DF38B0D}"/>
                  </a:ext>
                </a:extLst>
              </p:cNvPr>
              <p:cNvSpPr txBox="1"/>
              <p:nvPr/>
            </p:nvSpPr>
            <p:spPr>
              <a:xfrm>
                <a:off x="4132269" y="3429000"/>
                <a:ext cx="4176464" cy="191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</a:t>
                </a:r>
              </a:p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sub/>
                            </m:sSub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p ∈ P.</a:t>
                </a:r>
              </a:p>
              <a:p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altLang="zh-CN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a|b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E5FA034-EC01-423A-93D8-5E258DF3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269" y="3429000"/>
                <a:ext cx="4176464" cy="1914307"/>
              </a:xfrm>
              <a:prstGeom prst="rect">
                <a:avLst/>
              </a:prstGeom>
              <a:blipFill>
                <a:blip r:embed="rId4"/>
                <a:stretch>
                  <a:fillRect l="-1314" t="-22293" b="-2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65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B113A23-9131-469B-94F7-4429F97F88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Fermat’s Theorem</a:t>
                </a:r>
              </a:p>
              <a:p>
                <a:pPr marL="109728" indent="0" algn="l">
                  <a:buNone/>
                </a:pPr>
                <a:r>
                  <a:rPr lang="en-US" altLang="zh-CN" sz="1800" b="0" i="0" u="none" strike="noStrike" baseline="0" dirty="0">
                    <a:latin typeface="TimesTenLTStd-Roman"/>
                  </a:rPr>
                  <a:t>   If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p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is prime and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is a positive integer not divisible by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p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, then  </a:t>
                </a:r>
              </a:p>
              <a:p>
                <a:pPr marL="109728" indent="0" algn="ctr">
                  <a:buNone/>
                </a:pPr>
                <a:r>
                  <a:rPr lang="en-US" altLang="zh-CN" sz="1800" b="0" i="0" u="none" strike="noStrike" baseline="0" dirty="0">
                    <a:latin typeface="TimesTenLTStd-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altLang="zh-CN" sz="2400" b="0" i="1" u="none" strike="noStrike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da-DK" altLang="zh-CN" sz="2400" b="0" i="1" u="none" strike="noStrike" baseline="0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a-DK" altLang="zh-CN" sz="2400" b="0" i="1" u="none" strike="noStrike" baseline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u="none" strike="noStrike" baseline="0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da-DK" altLang="zh-CN" sz="2400" b="0" i="1" u="none" strike="noStrike" baseline="0" dirty="0" smtClean="0">
                        <a:latin typeface="Cambria Math" panose="02040503050406030204" pitchFamily="18" charset="0"/>
                      </a:rPr>
                      <m:t> 1 (</m:t>
                    </m:r>
                    <m:r>
                      <a:rPr lang="da-DK" altLang="zh-CN" sz="2400" b="0" i="1" u="none" strike="noStrike" baseline="0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da-DK" altLang="zh-CN" sz="24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altLang="zh-CN" sz="2400" b="0" i="1" u="none" strike="noStrike" baseline="0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a-DK" altLang="zh-CN" sz="2400" b="0" i="1" u="none" strike="noStrike" baseline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3200" dirty="0"/>
                  <a:t>   </a:t>
                </a:r>
                <a:r>
                  <a:rPr lang="en-US" altLang="zh-CN" sz="2400" dirty="0">
                    <a:latin typeface="TimesTenLTStd-Roman"/>
                  </a:rPr>
                  <a:t>(2.10)</a:t>
                </a:r>
              </a:p>
              <a:p>
                <a:pPr algn="l"/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B113A23-9131-469B-94F7-4429F97F8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C4DBB8F9-F635-4799-AD19-5BF5F04D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Fermat’s &amp; Euler’s Theorems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CEB775-5577-485E-A661-A5BCF5FA8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96952"/>
            <a:ext cx="6192688" cy="33374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BFB72F-8A7B-4A0C-8163-9C50DC226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720" y="1844824"/>
            <a:ext cx="2520280" cy="183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8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EAAB9DC9-372F-4F0D-B019-67DD8DCAE0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</p:spPr>
            <p:txBody>
              <a:bodyPr/>
              <a:lstStyle/>
              <a:p>
                <a:pPr algn="l"/>
                <a:r>
                  <a:rPr lang="en-US" altLang="zh-CN" sz="1800" b="0" i="0" u="none" strike="noStrike" baseline="0" dirty="0">
                    <a:latin typeface="TimesTenLTStd-Roman"/>
                  </a:rPr>
                  <a:t>An alternative form of Fermat’s theorem is also useful: If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p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is prime </a:t>
                </a:r>
              </a:p>
              <a:p>
                <a:pPr marL="109728" indent="0" algn="l">
                  <a:buNone/>
                </a:pPr>
                <a:r>
                  <a:rPr lang="en-US" altLang="zh-CN" sz="1800" dirty="0">
                    <a:latin typeface="TimesTenLTStd-Roman"/>
                  </a:rPr>
                  <a:t>    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and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is a positive integer, then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≡ 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1800" b="0" i="0" u="none" strike="noStrike" baseline="0" dirty="0">
                    <a:latin typeface="TimesTenLTStd-Roman"/>
                  </a:rPr>
                  <a:t>(mod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p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) </a:t>
                </a:r>
                <a:r>
                  <a:rPr lang="en-US" altLang="zh-CN" sz="1800" b="1" i="0" u="none" strike="noStrike" baseline="0" dirty="0">
                    <a:latin typeface="TimesTenLTStd-Bold"/>
                  </a:rPr>
                  <a:t>(2.11)</a:t>
                </a:r>
              </a:p>
              <a:p>
                <a:pPr marL="109728" indent="0" algn="l">
                  <a:buNone/>
                </a:pPr>
                <a:r>
                  <a:rPr lang="en-US" altLang="zh-CN" sz="1800" b="0" i="0" u="none" strike="noStrike" baseline="0" dirty="0">
                    <a:latin typeface="TimesTenLTStd-Roman"/>
                  </a:rPr>
                  <a:t>Note that the first form of the theorem [Equation (2.10)] requires that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be relatively prime to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p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, but this form does not.</a:t>
                </a:r>
                <a:endParaRPr lang="en-US" altLang="zh-CN" sz="1800" dirty="0">
                  <a:latin typeface="TimesTenLTStd-Roman"/>
                </a:endParaRPr>
              </a:p>
              <a:p>
                <a:pPr marL="109728" indent="0" algn="l">
                  <a:buNone/>
                </a:pPr>
                <a:endParaRPr lang="en-US" altLang="zh-CN" sz="1800" dirty="0">
                  <a:latin typeface="TimesTenLTStd-Roman"/>
                </a:endParaRPr>
              </a:p>
              <a:p>
                <a:pPr marL="109728" indent="0" algn="l">
                  <a:buNone/>
                </a:pPr>
                <a:endParaRPr lang="en-US" altLang="zh-CN" sz="1800" dirty="0">
                  <a:latin typeface="TimesTenLTStd-Roman"/>
                </a:endParaRPr>
              </a:p>
              <a:p>
                <a:pPr marL="109728" indent="0">
                  <a:buFont typeface="Wingdings 3"/>
                  <a:buNone/>
                </a:pPr>
                <a:endParaRPr lang="en-US" altLang="zh-CN" sz="1800" dirty="0">
                  <a:latin typeface="TimesTenLTStd-Roman"/>
                </a:endParaRPr>
              </a:p>
              <a:p>
                <a:r>
                  <a:rPr lang="en-US" altLang="zh-CN" sz="2400" dirty="0">
                    <a:latin typeface="TimesTenLTStd-Roman"/>
                  </a:rPr>
                  <a:t>Euler’s Totient Function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en-US" altLang="zh-CN" sz="2400" b="0" i="0" smtClean="0">
                        <a:latin typeface="TimesTenLTStd-Roman"/>
                      </a:rPr>
                      <m:t> </m:t>
                    </m:r>
                  </m:oMath>
                </a14:m>
                <a:endParaRPr lang="en-US" altLang="zh-CN" sz="2400" dirty="0">
                  <a:latin typeface="TimesTenLTStd-Roman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altLang="zh-CN" sz="1800" dirty="0">
                    <a:latin typeface="TimesTenLTStd-Roman"/>
                  </a:rPr>
                  <a:t>Given integer n,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en-US" altLang="zh-CN" sz="1800" b="0" i="0" smtClean="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is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defined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as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the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number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of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positive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integers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less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than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n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and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relatively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prime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to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n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.</m:t>
                    </m:r>
                  </m:oMath>
                </a14:m>
                <a:r>
                  <a:rPr lang="zh-CN" altLang="en-US" sz="1800" dirty="0">
                    <a:latin typeface="TimesTenLTStd-Roman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m:rPr>
                        <m:nor/>
                      </m:rPr>
                      <a:rPr lang="en-US" altLang="zh-CN" sz="1800">
                        <a:latin typeface="TimesTenLTStd-Roman"/>
                      </a:rPr>
                      <m:t> </m:t>
                    </m:r>
                  </m:oMath>
                </a14:m>
                <a:r>
                  <a:rPr lang="en-US" altLang="zh-CN" sz="1800" dirty="0">
                    <a:latin typeface="TimesTenLTStd-Roman"/>
                  </a:rPr>
                  <a:t>for prime 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1800" dirty="0">
                    <a:latin typeface="TimesTenLTStd-Roman"/>
                  </a:rPr>
                  <a:t>.</a:t>
                </a:r>
                <a:endParaRPr lang="zh-CN" altLang="en-US" sz="1800" dirty="0">
                  <a:latin typeface="TimesTenLTStd-Roman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EAAB9DC9-372F-4F0D-B019-67DD8DCAE0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229600" cy="4525963"/>
              </a:xfrm>
              <a:blipFill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436EA58-4CE4-4B0E-9438-C308723D9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29" y="2204864"/>
            <a:ext cx="6297613" cy="8640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8D424B-9EBD-464B-A573-920245EC3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4221088"/>
            <a:ext cx="4988904" cy="22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9B35270-036F-483B-83B5-853EC06033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9B35270-036F-483B-83B5-853EC06033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F8E7B8C-6861-4899-822E-91E5912D8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12976"/>
            <a:ext cx="4236432" cy="23096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959EF6-D0D9-46A9-B196-D1A83852D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28" y="2061612"/>
            <a:ext cx="5530944" cy="8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9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E8F8EA9-5B04-4B9B-9465-BF163D34A7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6018"/>
                <a:ext cx="8229600" cy="4525963"/>
              </a:xfrm>
            </p:spPr>
            <p:txBody>
              <a:bodyPr/>
              <a:lstStyle/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Euler’s Theorem</a:t>
                </a:r>
              </a:p>
              <a:p>
                <a:pPr marL="109728" indent="0">
                  <a:buNone/>
                </a:pPr>
                <a:r>
                  <a:rPr lang="en-US" altLang="zh-CN" sz="1800" b="0" i="0" u="none" strike="noStrike" baseline="0" dirty="0">
                    <a:latin typeface="TimesTenLTStd-Roman"/>
                  </a:rPr>
                  <a:t>    For every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and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n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that are relatively prime:</a:t>
                </a:r>
              </a:p>
              <a:p>
                <a:pPr marL="109728" indent="0" algn="ctr">
                  <a:buNone/>
                </a:pPr>
                <a:r>
                  <a:rPr lang="en-US" altLang="zh-CN" sz="1800" b="0" u="none" strike="noStrike" baseline="0" dirty="0"/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da-DK" altLang="zh-CN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altLang="zh-CN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da-DK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1(</m:t>
                    </m:r>
                    <m:r>
                      <a:rPr lang="da-DK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da-DK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a-DK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)                                   </m:t>
                    </m:r>
                  </m:oMath>
                </a14:m>
                <a:r>
                  <a:rPr lang="da-DK" altLang="zh-CN" sz="1800" b="1" i="0" u="none" strike="noStrike" baseline="0" dirty="0">
                    <a:latin typeface="TimesTenLTStd-Bold"/>
                  </a:rPr>
                  <a:t>(2.12)</a:t>
                </a:r>
              </a:p>
              <a:p>
                <a:pPr marL="109728" indent="0" algn="ctr">
                  <a:buNone/>
                </a:pPr>
                <a:r>
                  <a:rPr lang="en-US" altLang="zh-CN" sz="1800" b="0" i="0" u="none" strike="noStrike" baseline="0" dirty="0">
                    <a:latin typeface="TimesTenLTStd-Roman"/>
                  </a:rPr>
                  <a:t>an alternative form </a:t>
                </a:r>
                <a14:m>
                  <m:oMath xmlns:m="http://schemas.openxmlformats.org/officeDocument/2006/math">
                    <m:r>
                      <a:rPr lang="en-US" altLang="zh-CN" sz="1800" b="0" i="0" u="none" strike="noStrike" baseline="0" dirty="0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u="none" strike="noStrike" baseline="0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b="0" i="1" u="none" strike="noStrike" baseline="0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altLang="zh-CN" sz="1800" b="1" i="0" u="none" strike="noStrike" baseline="0" dirty="0">
                    <a:latin typeface="TimesTenLTStd-Bold"/>
                  </a:rPr>
                  <a:t>(2.13)</a:t>
                </a:r>
              </a:p>
              <a:p>
                <a:pPr algn="ctr"/>
                <a:endParaRPr lang="da-DK" altLang="zh-CN" sz="1800" b="1" i="0" u="none" strike="noStrike" baseline="0" dirty="0">
                  <a:latin typeface="TimesTenLTStd-Bold"/>
                </a:endParaRPr>
              </a:p>
              <a:p>
                <a:pPr algn="ctr"/>
                <a:endParaRPr lang="da-DK" altLang="zh-CN" sz="1800" b="1" dirty="0">
                  <a:latin typeface="TimesTenLTStd-Bold"/>
                </a:endParaRPr>
              </a:p>
              <a:p>
                <a:pPr algn="ctr"/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E8F8EA9-5B04-4B9B-9465-BF163D34A7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6018"/>
                <a:ext cx="8229600" cy="4525963"/>
              </a:xfrm>
              <a:blipFill>
                <a:blip r:embed="rId2"/>
                <a:stretch>
                  <a:fillRect t="-1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774BB729-3CF7-451F-BC9F-94D655A9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12976"/>
            <a:ext cx="611445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C8FC2A1-7D2C-46D1-A8AA-090BBF362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90" y="881356"/>
            <a:ext cx="5814123" cy="3551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5C1700D-A673-4065-AF43-DBC2ECB0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65" y="1300226"/>
            <a:ext cx="5814123" cy="51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A75A48C-257E-46F0-9A5C-3C1312B65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7638"/>
            <a:ext cx="7715200" cy="4948068"/>
          </a:xfrm>
        </p:spPr>
        <p:txBody>
          <a:bodyPr/>
          <a:lstStyle/>
          <a:p>
            <a:pPr marL="109728" indent="0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Divisibility and the Division Algorithm</a:t>
            </a:r>
          </a:p>
          <a:p>
            <a:pPr marL="109728" indent="0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Euclidean Algorithm</a:t>
            </a:r>
          </a:p>
          <a:p>
            <a:pPr marL="109728" indent="0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Modular Arithmetic</a:t>
            </a:r>
          </a:p>
          <a:p>
            <a:pPr marL="109728" indent="0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Prime Numbers</a:t>
            </a:r>
          </a:p>
          <a:p>
            <a:pPr marL="109728" indent="0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Fermat’s and Euler’s Theorems</a:t>
            </a:r>
          </a:p>
          <a:p>
            <a:pPr marL="109728" indent="0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Testing for Primality</a:t>
            </a:r>
          </a:p>
          <a:p>
            <a:pPr marL="109728" indent="0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Finding Multiplicative Inverse</a:t>
            </a:r>
          </a:p>
          <a:p>
            <a:pPr marL="109728" indent="0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The Chinese Remainder Theorem</a:t>
            </a:r>
          </a:p>
          <a:p>
            <a:pPr marL="109728" indent="0">
              <a:buNone/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Discrete Logarithms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A1E7865-E7B1-474C-A1B1-105B019D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817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68593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3.1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(Euler’s Formula for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 and q be distinct primes and let</a:t>
            </a:r>
          </a:p>
          <a:p>
            <a:pPr marL="109728" indent="0">
              <a:buNone/>
            </a:pPr>
            <a:r>
              <a:rPr lang="en-US" altLang="zh-CN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g 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altLang="zh-CN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 − 1, q − 1).       </a:t>
            </a:r>
          </a:p>
          <a:p>
            <a:pPr marL="109728" indent="0"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                           </a:t>
            </a:r>
          </a:p>
          <a:p>
            <a:pPr marL="109728" indent="0"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zh-CN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(p−1)(q−1)/g </a:t>
            </a:r>
            <a:r>
              <a:rPr lang="en-US" altLang="zh-CN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≡ 1 (mod </a:t>
            </a:r>
            <a:r>
              <a:rPr lang="en-US" altLang="zh-CN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9728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a satisfying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0"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Proof:</a:t>
            </a:r>
          </a:p>
          <a:p>
            <a:pPr marL="109728" indent="0">
              <a:buNone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lcm(p-1,q-1)=</a:t>
            </a:r>
            <a:r>
              <a:rPr lang="en-US" altLang="zh-CN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(p−1)(q−1)/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:  divisible by both (p-1) and (q-1).</a:t>
            </a:r>
          </a:p>
          <a:p>
            <a:pPr marL="109728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 particular, if p and q are odd primes, then</a:t>
            </a:r>
          </a:p>
          <a:p>
            <a:pPr marL="109728" indent="0">
              <a:buNone/>
            </a:pPr>
            <a:r>
              <a:rPr lang="en-US" altLang="zh-CN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a</a:t>
            </a:r>
            <a:r>
              <a:rPr lang="en-US" altLang="zh-CN" sz="2400" i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(p−1)(q−1)/2 </a:t>
            </a:r>
            <a:r>
              <a:rPr lang="en-US" altLang="zh-CN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≡ 1 (mod </a:t>
            </a:r>
            <a:r>
              <a:rPr lang="en-US" altLang="zh-CN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9728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for all a satisfying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1"/>
          <p:cNvSpPr txBox="1">
            <a:spLocks/>
          </p:cNvSpPr>
          <p:nvPr/>
        </p:nvSpPr>
        <p:spPr>
          <a:xfrm>
            <a:off x="215516" y="5013176"/>
            <a:ext cx="8712968" cy="1427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a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p−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1)(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q−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</a:t>
            </a:r>
            <a:r>
              <a:rPr lang="pt-BR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p−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q−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q−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(mod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9728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Similarly,    </a:t>
            </a:r>
            <a:r>
              <a:rPr lang="pt-BR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p−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1)(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q−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</a:t>
            </a:r>
            <a:r>
              <a:rPr lang="pt-BR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(mod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9728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Therefore,   </a:t>
            </a:r>
            <a:r>
              <a:rPr lang="pt-BR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p−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1)(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q−</a:t>
            </a:r>
            <a:r>
              <a:rPr lang="pt-BR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pt-BR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</a:t>
            </a:r>
            <a:r>
              <a:rPr lang="pt-BR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(mod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692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20" y="1124743"/>
            <a:ext cx="8229600" cy="295232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 3.4 </a:t>
            </a:r>
            <a:r>
              <a:rPr lang="en-US" altLang="zh-CN" sz="2000" b="1" dirty="0"/>
              <a:t>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 and q be distinct primes and let e ≥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satisfy</a:t>
            </a:r>
          </a:p>
          <a:p>
            <a:pPr marL="109728" indent="0"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(e, (p − 1)(q − 1)) = 1.</a:t>
            </a:r>
          </a:p>
          <a:p>
            <a:pPr marL="109728" indent="0"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 has an inverse modulo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−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−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say</a:t>
            </a:r>
          </a:p>
          <a:p>
            <a:pPr marL="109728" indent="0">
              <a:buNone/>
            </a:pPr>
            <a:r>
              <a:rPr lang="da-DK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de ≡ </a:t>
            </a:r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(mod (</a:t>
            </a:r>
            <a:r>
              <a:rPr lang="da-DK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− </a:t>
            </a:r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1)(</a:t>
            </a:r>
            <a:r>
              <a:rPr lang="da-DK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− </a:t>
            </a:r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1))</a:t>
            </a:r>
            <a:r>
              <a:rPr lang="da-DK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Then the congruence </a:t>
            </a:r>
            <a:r>
              <a:rPr lang="da-DK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da-DK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da-DK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 c </a:t>
            </a:r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da-DK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unique solution </a:t>
            </a:r>
          </a:p>
          <a:p>
            <a:pPr marL="109728" indent="0"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x ≡ c</a:t>
            </a:r>
            <a:r>
              <a:rPr lang="en-US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0803" y="3536061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Proof: </a:t>
            </a:r>
          </a:p>
          <a:p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Correctness:</a:t>
            </a:r>
          </a:p>
          <a:p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(c</a:t>
            </a:r>
            <a:r>
              <a:rPr lang="en-US" altLang="zh-CN" sz="2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≡ </a:t>
            </a:r>
            <a:r>
              <a:rPr lang="en-US" altLang="zh-CN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i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altLang="zh-CN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a-DK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≡ c</a:t>
            </a:r>
            <a:r>
              <a:rPr lang="da-DK" altLang="zh-CN" sz="2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1+k(p−1)(q-1)</a:t>
            </a:r>
            <a:r>
              <a:rPr lang="da-DK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(mod pq) </a:t>
            </a:r>
          </a:p>
          <a:p>
            <a:r>
              <a:rPr lang="da-DK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≡ c · (c</a:t>
            </a:r>
            <a:r>
              <a:rPr lang="en-US" altLang="zh-CN" sz="2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(p−1)(q-1)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altLang="zh-CN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≡ c · 1</a:t>
            </a:r>
            <a:r>
              <a:rPr lang="en-US" altLang="zh-CN" sz="2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altLang="zh-CN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)≡ c (mod </a:t>
            </a:r>
            <a:r>
              <a:rPr lang="en-US" altLang="zh-CN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5085184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Uniqueness:</a:t>
            </a:r>
            <a:endParaRPr lang="zh-CN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618069"/>
              </p:ext>
            </p:extLst>
          </p:nvPr>
        </p:nvGraphicFramePr>
        <p:xfrm>
          <a:off x="1187624" y="5448667"/>
          <a:ext cx="6103337" cy="69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6960" imgH="457200" progId="Equation.DSMT4">
                  <p:embed/>
                </p:oleObj>
              </mc:Choice>
              <mc:Fallback>
                <p:oleObj name="Equation" r:id="rId2" imgW="3936960" imgH="457200" progId="Equation.DSMT4">
                  <p:embed/>
                  <p:pic>
                    <p:nvPicPr>
                      <p:cNvPr id="7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448667"/>
                        <a:ext cx="6103337" cy="694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232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D1EE62D-ED93-4112-ABCD-BCAEF26A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Miller-Rabin Algorithm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97853A-5BAE-49C5-92A1-2CB2045B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6.Testing for Primality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C8490B-8EC5-423F-B6B8-0E915654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92498"/>
            <a:ext cx="6624736" cy="1912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D25770-85A3-4F6F-B4B3-5967B7FC1CF5}"/>
                  </a:ext>
                </a:extLst>
              </p:cNvPr>
              <p:cNvSpPr txBox="1"/>
              <p:nvPr/>
            </p:nvSpPr>
            <p:spPr>
              <a:xfrm>
                <a:off x="611560" y="4005064"/>
                <a:ext cx="4896544" cy="134075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CN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is prime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en-US" altLang="zh-CN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𝑐𝑜𝑚𝑝𝑜𝑠𝑖𝑡𝑒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zh-CN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3).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|"/>
                        <m:ctrlPr>
                          <a:rPr lang="en-US" altLang="zh-CN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𝑐𝑜𝑚𝑝𝑜𝑠𝑖𝑡𝑒</m:t>
                        </m:r>
                      </m:e>
                    </m:d>
                    <m:sSup>
                      <m:sSupPr>
                        <m:ctrlPr>
                          <a:rPr lang="en-US" altLang="zh-CN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]&lt;</m:t>
                    </m:r>
                    <m:f>
                      <m:fPr>
                        <m:ctrlPr>
                          <a:rPr lang="en-US" altLang="zh-CN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altLang="zh-CN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4). all k distinct a satisfy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BD25770-85A3-4F6F-B4B3-5967B7FC1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05064"/>
                <a:ext cx="4896544" cy="1340752"/>
              </a:xfrm>
              <a:prstGeom prst="rect">
                <a:avLst/>
              </a:prstGeom>
              <a:blipFill>
                <a:blip r:embed="rId3"/>
                <a:stretch>
                  <a:fillRect t="-4091" b="-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右 5">
            <a:extLst>
              <a:ext uri="{FF2B5EF4-FFF2-40B4-BE49-F238E27FC236}">
                <a16:creationId xmlns:a16="http://schemas.microsoft.com/office/drawing/2014/main" id="{7C5CCA3D-D95F-4100-9115-A9DFB3F6F4DB}"/>
              </a:ext>
            </a:extLst>
          </p:cNvPr>
          <p:cNvSpPr/>
          <p:nvPr/>
        </p:nvSpPr>
        <p:spPr>
          <a:xfrm>
            <a:off x="5528551" y="450912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5FEAC90-15AB-414C-A9E6-33DB8F53CA2F}"/>
                  </a:ext>
                </a:extLst>
              </p:cNvPr>
              <p:cNvSpPr txBox="1"/>
              <p:nvPr/>
            </p:nvSpPr>
            <p:spPr>
              <a:xfrm>
                <a:off x="6084168" y="4227475"/>
                <a:ext cx="2602632" cy="56733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P[n is prime]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5FEAC90-15AB-414C-A9E6-33DB8F53C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227475"/>
                <a:ext cx="2602632" cy="567335"/>
              </a:xfrm>
              <a:prstGeom prst="rect">
                <a:avLst/>
              </a:prstGeom>
              <a:blipFill>
                <a:blip r:embed="rId4"/>
                <a:stretch>
                  <a:fillRect l="-2108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68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F74E921-C914-48F8-8520-5D1B7B0AB5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Lemma-1</a:t>
                </a:r>
                <a:r>
                  <a:rPr lang="en-US" altLang="zh-CN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𝑜𝑑𝑑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≥3,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𝑠𝑜𝑚𝑒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𝑜𝑑𝑑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𝑖𝑛𝑡𝑒𝑔𝑒𝑟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altLang="zh-CN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n=33, 33-1=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CN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*1;</a:t>
                </a:r>
              </a:p>
              <a:p>
                <a:pPr lvl="1"/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n=77, 77-1=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∗19</m:t>
                    </m:r>
                  </m:oMath>
                </a14:m>
                <a:r>
                  <a:rPr lang="en-US" altLang="zh-CN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lvl="1"/>
                <a:endParaRPr lang="en-US" altLang="zh-CN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Lemma-2:</a:t>
                </a:r>
                <a:r>
                  <a:rPr lang="en-US" altLang="zh-CN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prime, a&lt;p,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and only if </a:t>
                </a:r>
              </a:p>
              <a:p>
                <a:pPr marL="109728" indent="0"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a=1 mod p or  a=p-1 mod p</a:t>
                </a:r>
              </a:p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if 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a=1 mod p or  a=p-1 mod p then</a:t>
                </a:r>
              </a:p>
              <a:p>
                <a:pPr marL="109728" indent="0"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</a:t>
                </a:r>
              </a:p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  </a:t>
                </a: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</a:t>
                </a:r>
                <a:r>
                  <a:rPr lang="en-US" altLang="zh-CN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p=1then (a</a:t>
                </a:r>
                <a:r>
                  <a:rPr lang="en-US" altLang="zh-CN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-1 )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p</a:t>
                </a:r>
                <a:r>
                  <a:rPr lang="en-US" altLang="zh-CN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=0;   </a:t>
                </a:r>
              </a:p>
              <a:p>
                <a:pPr marL="109728" indent="0">
                  <a:buNone/>
                </a:pP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i.e., (a-1)(a+1)=0 mod p; </a:t>
                </a:r>
              </a:p>
              <a:p>
                <a:pPr marL="109728" indent="0">
                  <a:buNone/>
                </a:pPr>
                <a:r>
                  <a:rPr lang="en-US" altLang="zh-C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i.e.   a=1 mod p or  a=p-1 mod p.</a:t>
                </a:r>
              </a:p>
              <a:p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9F74E921-C914-48F8-8520-5D1B7B0AB5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8230DBC8-A181-4B36-BFB9-6E23B6E9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6.Testing for Primality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120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48D8F83A-A898-4121-A48F-9C4E52D24B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68052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Proposition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Prime p&gt;2, p-1=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k&gt;0 and odd q; if a is an integer with 1&lt;a&lt;p-1, then </a:t>
                </a: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1)  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≡</a:t>
                </a:r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1(mod p)  or</a:t>
                </a: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2)  there exists j with 1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MS PGothic" pitchFamily="34" charset="-128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MS PGothic" pitchFamily="34" charset="-128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p=(-1) mod p=p-1,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sz="2000" b="0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≡ -1 (mod p).</a:t>
                </a:r>
              </a:p>
              <a:p>
                <a:pPr marL="109728" indent="0">
                  <a:buNone/>
                </a:pPr>
                <a:endParaRPr lang="en-US" altLang="zh-C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prime p, a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≡1(mod p).  a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p= a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i="1" baseline="6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p=1;  Among {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p,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2q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p,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4q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p,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…, a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i="1" baseline="6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k-1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p, a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i="1" baseline="6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p}:</a:t>
                </a: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0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p=1  or</a:t>
                </a:r>
              </a:p>
              <a:p>
                <a:pPr marL="109728" indent="0">
                  <a:buNone/>
                </a:pPr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=-1 mod p (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 mod p )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Otherwise, p is  composite.</a:t>
                </a:r>
                <a:endParaRPr lang="zh-CN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48D8F83A-A898-4121-A48F-9C4E52D24B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680520"/>
              </a:xfrm>
              <a:blipFill>
                <a:blip r:embed="rId2"/>
                <a:stretch>
                  <a:fillRect t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5DF02A1C-E740-49E5-8491-D1B90869E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6.Testing for Primality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305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4C48E12-0A53-4357-8D9F-D249E1848F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435280" cy="4525963"/>
              </a:xfrm>
            </p:spPr>
            <p:txBody>
              <a:bodyPr/>
              <a:lstStyle/>
              <a:p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1. n=29,  (n-1)=28=2</a:t>
                </a:r>
                <a:r>
                  <a:rPr lang="en-US" altLang="zh-C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(7)=2</a:t>
                </a:r>
                <a:r>
                  <a:rPr lang="en-US" altLang="zh-C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q.  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a=10, 10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29=17, (10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29 =28, n maybe prime;  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a=2, 2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29 =12, 2</a:t>
                </a:r>
                <a:r>
                  <a:rPr lang="en-US" altLang="zh-CN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29=28; n maybe prime;</a:t>
                </a:r>
              </a:p>
              <a:p>
                <a:pPr lvl="1"/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all a&lt;29, result are all “maybe prime”.</a:t>
                </a:r>
              </a:p>
              <a:p>
                <a:pPr lvl="1"/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2. n=221, n-1=220=2</a:t>
                </a:r>
                <a:r>
                  <a:rPr lang="en-US" altLang="zh-C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(55)= 2</a:t>
                </a:r>
                <a:r>
                  <a:rPr lang="en-US" altLang="zh-CN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q.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a=21, 21</a:t>
                </a:r>
                <a:r>
                  <a:rPr lang="en-US" altLang="zh-CN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221=200, (21</a:t>
                </a:r>
                <a:r>
                  <a:rPr lang="en-US" altLang="zh-CN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221=220, maybe prime;</a:t>
                </a:r>
              </a:p>
              <a:p>
                <a:pPr lvl="1"/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a=5, 5</a:t>
                </a:r>
                <a:r>
                  <a:rPr lang="en-US" altLang="zh-CN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221 =112, (5</a:t>
                </a:r>
                <a:r>
                  <a:rPr lang="en-US" altLang="zh-CN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221=168;  221 must be composite.</a:t>
                </a:r>
              </a:p>
              <a:p>
                <a:pPr lvl="1"/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Exception: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09728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n satisfying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ii) does not mean n being prime.</a:t>
                </a:r>
              </a:p>
              <a:p>
                <a:pPr marL="109728" indent="0"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AU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n=2047, n-1=2</a:t>
                </a:r>
                <a14:m>
                  <m:oMath xmlns:m="http://schemas.openxmlformats.org/officeDocument/2006/math">
                    <m:r>
                      <a:rPr lang="en-AU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AU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1023, 2</a:t>
                </a:r>
                <a:r>
                  <a:rPr lang="en-AU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1023</a:t>
                </a:r>
                <a:r>
                  <a:rPr lang="en-AU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2047=1 but n=2047=23</a:t>
                </a:r>
                <a14:m>
                  <m:oMath xmlns:m="http://schemas.openxmlformats.org/officeDocument/2006/math">
                    <m:r>
                      <a:rPr lang="en-AU" altLang="zh-CN" sz="2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AU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89</a:t>
                </a:r>
                <a:r>
                  <a:rPr lang="en-AU" altLang="zh-CN" sz="1800" dirty="0"/>
                  <a:t>;</a:t>
                </a:r>
                <a:r>
                  <a:rPr lang="zh-CN" altLang="en-AU" sz="1800" dirty="0"/>
                  <a:t> 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14C48E12-0A53-4357-8D9F-D249E1848F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435280" cy="4525963"/>
              </a:xfrm>
              <a:blipFill>
                <a:blip r:embed="rId2"/>
                <a:stretch>
                  <a:fillRect t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4632C5A4-5681-4363-AABB-A95BBD8B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6.Testing for Primality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2027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D303315-6D88-49E5-9E7A-E01A2CFA1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 mod n = 1, x=a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</a:p>
          <a:p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Euler’s Theorem </a:t>
            </a:r>
          </a:p>
          <a:p>
            <a:pPr lvl="1"/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altLang="zh-CN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n =1= a</a:t>
            </a:r>
            <a:r>
              <a:rPr lang="el-GR" altLang="zh-CN" sz="2000" b="1" i="1" baseline="300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φ</a:t>
            </a:r>
            <a:r>
              <a:rPr lang="en-US" altLang="zh-CN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n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l-GR" altLang="zh-CN" sz="2000" b="1" i="1" baseline="300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φ</a:t>
            </a:r>
            <a:r>
              <a:rPr lang="en-US" altLang="zh-CN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(n)-1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n.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if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 mod n =1, then </a:t>
            </a:r>
          </a:p>
          <a:p>
            <a:pPr marL="393192" lvl="1" indent="0"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x=a</a:t>
            </a:r>
            <a:r>
              <a:rPr lang="el-GR" altLang="zh-CN" sz="2000" b="1" i="1" baseline="30000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φ</a:t>
            </a:r>
            <a:r>
              <a:rPr lang="en-US" altLang="zh-CN" sz="20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(n)-1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n</a:t>
            </a:r>
          </a:p>
          <a:p>
            <a:pPr marL="393192" lvl="1" indent="0">
              <a:buNone/>
            </a:pPr>
            <a:endParaRPr lang="en-US" altLang="zh-C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endParaRPr lang="en-US" altLang="zh-C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If </a:t>
            </a:r>
            <a:r>
              <a:rPr lang="el-GR" altLang="zh-CN" sz="2000" b="1" i="1" dirty="0">
                <a:latin typeface="Times New Roman" panose="02020603050405020304" pitchFamily="18" charset="0"/>
                <a:ea typeface="Arial Unicode MS" pitchFamily="34" charset="-122"/>
                <a:cs typeface="Times New Roman" panose="02020603050405020304" pitchFamily="18" charset="0"/>
              </a:rPr>
              <a:t>φ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 is unknown, apply Extended Euclidean Algorithm to find x.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7D37BE9-429E-4107-89F9-33F858A2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7.Finding multiplicative inverse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1761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3465E30-2A32-4554-B96B-2967A9A7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8661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Theorem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If g=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gcd</a:t>
            </a:r>
            <a:r>
              <a:rPr lang="en-US" altLang="zh-CN" sz="2000" b="1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(a, n) and 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g|b</a:t>
            </a:r>
            <a:r>
              <a:rPr lang="en-US" altLang="zh-CN" sz="2000" b="1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then ax mod n=b has g</a:t>
            </a:r>
            <a:r>
              <a:rPr lang="zh-CN" altLang="en-US" sz="2000" b="1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solutions :</a:t>
            </a:r>
            <a:endParaRPr lang="zh-CN" altLang="en-US" sz="2000" b="1" i="1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sv-SE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           x=[x</a:t>
            </a:r>
            <a:r>
              <a:rPr lang="sv-SE" altLang="zh-CN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</a:t>
            </a:r>
            <a:r>
              <a:rPr lang="sv-SE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+ t( n/g )] mod n,  t = 0,1,…, g-1. </a:t>
            </a:r>
            <a:endParaRPr lang="en-US" altLang="zh-CN" sz="2000" b="1" i="1" dirty="0">
              <a:solidFill>
                <a:srgbClr val="FF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where x</a:t>
            </a:r>
            <a:r>
              <a:rPr lang="en-US" altLang="zh-CN" sz="2000" b="1" i="1" baseline="-25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</a:t>
            </a:r>
            <a:r>
              <a:rPr lang="zh-CN" altLang="en-US" sz="2000" b="1" i="1" baseline="-25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is the solution to (a/g)x mod (n/g)=b/g.</a:t>
            </a:r>
          </a:p>
          <a:p>
            <a:pPr>
              <a:lnSpc>
                <a:spcPct val="85000"/>
              </a:lnSpc>
              <a:spcBef>
                <a:spcPct val="15000"/>
              </a:spcBef>
              <a:buFont typeface="Wingdings" pitchFamily="2" charset="2"/>
              <a:buNone/>
            </a:pPr>
            <a:endParaRPr lang="zh-CN" altLang="en-US" sz="2000" i="1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if ax mod n =b, then there exists integer k </a:t>
            </a:r>
            <a:r>
              <a:rPr lang="en-US" altLang="zh-CN" sz="2000" i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s.t.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ax-</a:t>
            </a:r>
            <a:r>
              <a:rPr lang="en-US" altLang="zh-CN" sz="2000" i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kn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=b, hence </a:t>
            </a:r>
            <a:r>
              <a:rPr lang="en-US" altLang="zh-CN" sz="2000" i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g|a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and </a:t>
            </a:r>
            <a:r>
              <a:rPr lang="en-US" altLang="zh-CN" sz="2000" i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g|b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yields </a:t>
            </a:r>
            <a:r>
              <a:rPr lang="en-US" altLang="zh-CN" sz="2000" i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g|b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 Due to </a:t>
            </a:r>
            <a:r>
              <a:rPr lang="en-US" altLang="zh-CN" sz="2000" i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gcd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(a/</a:t>
            </a:r>
            <a:r>
              <a:rPr lang="en-US" altLang="zh-CN" sz="2000" i="1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g,n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/g)=1,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             (a/g)x mod (n/g)=b/g                   </a:t>
            </a:r>
            <a:r>
              <a:rPr lang="zh-CN" altLang="en-US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（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</a:t>
            </a:r>
            <a:r>
              <a:rPr lang="zh-CN" altLang="en-US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） </a:t>
            </a:r>
            <a:endParaRPr lang="en-US" altLang="zh-CN" sz="2000" i="1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has unique solution x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∈[1,( n/g )-1].  (1) multiplied by g gives</a:t>
            </a:r>
            <a:endParaRPr lang="zh-CN" altLang="en-US" sz="2000" i="1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ax mod n=b                  (2)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</a:t>
            </a:r>
            <a:r>
              <a:rPr lang="en-US" altLang="zh-CN" sz="2000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</a:t>
            </a:r>
            <a:r>
              <a:rPr lang="en-US" altLang="zh-CN" sz="2000" i="1" baseline="-25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a solution to (2).  Moreover, due to n|(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a*t*n/g),       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x = x</a:t>
            </a:r>
            <a:r>
              <a:rPr lang="en-US" altLang="zh-CN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t( n/g ) mod n, t=0,1, …, g-1 are all solutions to (3).</a:t>
            </a:r>
            <a:endParaRPr lang="zh-CN" alt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86B36BB-C5A5-43E6-8E04-E785E04B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CN" dirty="0"/>
              <a:t>ax=b mod n, x=?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2869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681AE1C-57BE-4FF4-B490-E60E977CD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Find x in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6x=4 mod 10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g=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(6,10)=2 and 2|4,  there are g=2 solutions to x.  To find solution </a:t>
            </a:r>
            <a:r>
              <a:rPr lang="sv-SE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sv-SE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v-SE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a/g)x mod ( n/g)=b/g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v-SE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3x mod 5=2, x</a:t>
            </a:r>
            <a:r>
              <a:rPr lang="sv-SE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v-SE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v-SE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According to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v-SE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altLang="zh-CN" sz="2000" b="1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    x=[x</a:t>
            </a:r>
            <a:r>
              <a:rPr lang="sv-SE" altLang="zh-CN" sz="2000" b="1" i="1" baseline="-2500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</a:t>
            </a:r>
            <a:r>
              <a:rPr lang="sv-SE" altLang="zh-CN" sz="2000" b="1" i="1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+ t( n/g )] mod n,  t = 0,1,…, g-1.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v-SE" altLang="zh-CN" sz="2000" b="1" i="1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v-SE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sv-SE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x=[4 +0*(10/2)] mod 10 =4, 	t=0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v-SE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x=[4 +1*(10/2)] mod 10 =9,	t=1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E070833-FE6C-4604-8201-1547FE7B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ax=b mod n, x=?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288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7E768ED-A517-44CD-A62E-2590003B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36" y="1268760"/>
            <a:ext cx="8229600" cy="52565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3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Let </a:t>
            </a:r>
            <a:r>
              <a:rPr lang="en-US" altLang="zh-CN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6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,…,d</a:t>
            </a:r>
            <a:r>
              <a:rPr lang="en-US" altLang="zh-CN" sz="36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 pairwise coprime integers, </a:t>
            </a:r>
            <a:r>
              <a:rPr lang="en-US" altLang="zh-CN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n=d</a:t>
            </a:r>
            <a:r>
              <a:rPr lang="en-US" altLang="zh-CN" sz="36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6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36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…d</a:t>
            </a:r>
            <a:r>
              <a:rPr lang="en-US" altLang="zh-CN" sz="36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then </a:t>
            </a:r>
            <a:endParaRPr lang="en-US" altLang="zh-CN" sz="29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f(x) mod n=0 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9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if and only if    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f(x) mod d</a:t>
            </a:r>
            <a:r>
              <a:rPr lang="en-US" altLang="zh-CN" sz="3600" b="1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=0,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1≤i≤t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zh-CN" altLang="en-US" sz="3200" dirty="0"/>
              <a:t>  </a:t>
            </a:r>
            <a:r>
              <a:rPr lang="en-US" altLang="zh-CN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zh-CN" altLang="en-US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zh-CN" sz="25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zh-CN" altLang="en-US" sz="33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en-US" altLang="zh-CN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necessity</a:t>
            </a:r>
            <a:r>
              <a:rPr lang="zh-CN" altLang="en-US" sz="33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n|f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(x)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|f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(x), 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=1,…,t. </a:t>
            </a: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zh-CN" alt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en-US" altLang="zh-CN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sufficiency</a:t>
            </a:r>
            <a:r>
              <a:rPr lang="zh-CN" altLang="en-US" sz="33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： 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gcd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,d</a:t>
            </a:r>
            <a:r>
              <a:rPr lang="en-US" altLang="zh-CN" sz="33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)=1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|f(x)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n|f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(x)</a:t>
            </a:r>
            <a:endParaRPr lang="en-US" altLang="zh-CN" sz="33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Since all d</a:t>
            </a:r>
            <a:r>
              <a:rPr lang="en-US" altLang="zh-CN" sz="33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3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are pairwise coprime, then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gcd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)=1, </a:t>
            </a: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i.e.,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+bd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=1   (#); </a:t>
            </a: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|f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(x)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</a:t>
            </a:r>
            <a:r>
              <a:rPr lang="en-US" altLang="zh-CN" sz="33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k(x)=f(x);</a:t>
            </a: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|f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(x)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t(x)=f(x);</a:t>
            </a:r>
            <a:endParaRPr lang="en-US" altLang="zh-CN" sz="33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(#)*d</a:t>
            </a:r>
            <a:r>
              <a:rPr lang="en-US" altLang="zh-CN" sz="33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k(x): </a:t>
            </a: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        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k(x)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</a:t>
            </a:r>
            <a:r>
              <a:rPr lang="en-US" altLang="zh-CN" sz="33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k(x)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=f(x)       (substitution)</a:t>
            </a: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t(x)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d</a:t>
            </a:r>
            <a:r>
              <a:rPr lang="en-US" altLang="zh-CN" sz="33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k(x)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=f(x)</a:t>
            </a: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(a*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t(x)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+b*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k(x))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=f(x)</a:t>
            </a: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|f(x) .              </a:t>
            </a: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                       Similarly, 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gcd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,d</a:t>
            </a:r>
            <a:r>
              <a:rPr lang="en-US" altLang="zh-CN" sz="33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)=1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300" i="1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300" i="1" baseline="-250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|f(x)</a:t>
            </a:r>
          </a:p>
          <a:p>
            <a:pPr marL="109728" indent="0">
              <a:lnSpc>
                <a:spcPct val="120000"/>
              </a:lnSpc>
              <a:spcBef>
                <a:spcPct val="15000"/>
              </a:spcBef>
              <a:buNone/>
            </a:pP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</a:t>
            </a:r>
            <a:r>
              <a:rPr lang="en-US" altLang="zh-CN" sz="33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iterate the above process 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3300" i="1" dirty="0" err="1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n|f</a:t>
            </a:r>
            <a:r>
              <a:rPr lang="en-US" altLang="zh-CN" sz="3300" i="1" dirty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(x)</a:t>
            </a:r>
            <a:r>
              <a:rPr lang="en-US" altLang="zh-CN" sz="33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zh-CN" altLang="en-US" sz="2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094014E-93F9-42CA-A10A-E80CD039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21" y="188640"/>
            <a:ext cx="8229600" cy="1080120"/>
          </a:xfrm>
        </p:spPr>
        <p:txBody>
          <a:bodyPr/>
          <a:lstStyle/>
          <a:p>
            <a:r>
              <a:rPr lang="en-US" altLang="zh-CN" dirty="0"/>
              <a:t>8.Chinese Remainder Theorem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980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C43514C3-DF85-4E26-878C-D0DD98B6D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48068"/>
              </a:xfrm>
            </p:spPr>
            <p:txBody>
              <a:bodyPr/>
              <a:lstStyle/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Divisibility</a:t>
                </a:r>
              </a:p>
              <a:p>
                <a:pPr marL="109728" indent="0" algn="l">
                  <a:buNone/>
                </a:pPr>
                <a:r>
                  <a:rPr lang="en-US" altLang="zh-CN" sz="1800" b="0" i="0" u="none" strike="noStrike" baseline="0" dirty="0">
                    <a:latin typeface="TimesTenLTStd-Roman"/>
                  </a:rPr>
                  <a:t>      nonzero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b </a:t>
                </a:r>
                <a:r>
                  <a:rPr lang="en-US" altLang="zh-CN" sz="1800" b="1" i="0" u="none" strike="noStrike" baseline="0" dirty="0">
                    <a:latin typeface="TimesTenLTStd-Bold"/>
                  </a:rPr>
                  <a:t>divides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if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PearsonMATHPRO08"/>
                  </a:rPr>
                  <a:t>=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mb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for some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m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, where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a, b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, and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m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are integers</a:t>
                </a:r>
              </a:p>
              <a:p>
                <a:pPr marL="109728" indent="0" algn="l">
                  <a:buNone/>
                </a:pPr>
                <a:r>
                  <a:rPr lang="en-US" altLang="zh-CN" sz="1800" b="0" i="1" u="none" strike="noStrike" baseline="0" dirty="0">
                    <a:latin typeface="TimesTenLTStd-Italic"/>
                  </a:rPr>
                  <a:t>                                    b</a:t>
                </a:r>
                <a:r>
                  <a:rPr lang="en-US" altLang="zh-CN" sz="1800" b="0" i="0" u="none" strike="noStrike" baseline="0" dirty="0">
                    <a:latin typeface="MathematicalPiLTStd"/>
                  </a:rPr>
                  <a:t> |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 mean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b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divides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a, b </a:t>
                </a:r>
                <a:r>
                  <a:rPr lang="en-US" altLang="zh-CN" sz="1800" b="0" u="none" strike="noStrike" baseline="0" dirty="0">
                    <a:latin typeface="TimesTenLTStd-Italic"/>
                  </a:rPr>
                  <a:t>is a divisor of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a.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Properties</a:t>
                </a:r>
              </a:p>
              <a:p>
                <a:pPr marL="109728" indent="0" algn="l">
                  <a:buNone/>
                </a:pPr>
                <a:r>
                  <a:rPr lang="en-US" altLang="zh-CN" sz="1800" b="0" i="0" u="none" strike="noStrike" baseline="0" dirty="0">
                    <a:solidFill>
                      <a:srgbClr val="808080"/>
                    </a:solidFill>
                    <a:latin typeface="ZapfDingbatsStd"/>
                  </a:rPr>
                  <a:t>   ■ 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If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a|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MathematicalPiLTStd"/>
                  </a:rPr>
                  <a:t>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1, then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800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=± 1</m:t>
                    </m:r>
                  </m:oMath>
                </a14:m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.</a:t>
                </a:r>
              </a:p>
              <a:p>
                <a:pPr marL="109728" indent="0" algn="l">
                  <a:buNone/>
                </a:pPr>
                <a:r>
                  <a:rPr lang="en-US" altLang="zh-CN" sz="1800" b="0" i="0" u="none" strike="noStrike" baseline="0" dirty="0">
                    <a:solidFill>
                      <a:srgbClr val="808080"/>
                    </a:solidFill>
                    <a:latin typeface="ZapfDingbatsStd"/>
                  </a:rPr>
                  <a:t>   ■ 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If </a:t>
                </a:r>
                <a:r>
                  <a:rPr lang="en-US" altLang="zh-CN" sz="1800" b="0" i="1" u="none" strike="noStrike" baseline="0" dirty="0" err="1">
                    <a:solidFill>
                      <a:srgbClr val="000000"/>
                    </a:solidFill>
                    <a:latin typeface="TimesTenLTStd-Italic"/>
                  </a:rPr>
                  <a:t>a|b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and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MathematicalPiLTStd"/>
                  </a:rPr>
                  <a:t> |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, then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PearsonMATHPRO08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.</a:t>
                </a:r>
              </a:p>
              <a:p>
                <a:pPr marL="109728" indent="0" algn="l">
                  <a:buNone/>
                </a:pPr>
                <a:r>
                  <a:rPr lang="en-US" altLang="zh-CN" sz="1800" b="0" i="0" u="none" strike="noStrike" baseline="0" dirty="0">
                    <a:solidFill>
                      <a:srgbClr val="808080"/>
                    </a:solidFill>
                    <a:latin typeface="ZapfDingbatsStd"/>
                  </a:rPr>
                  <a:t>   ■ 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Any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MathematicalPiLTStd"/>
                  </a:rPr>
                  <a:t>≠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0 divides 0.</a:t>
                </a:r>
              </a:p>
              <a:p>
                <a:pPr marL="109728" indent="0" algn="l">
                  <a:buNone/>
                </a:pPr>
                <a:r>
                  <a:rPr lang="en-US" altLang="zh-CN" sz="1800" b="0" i="0" u="none" strike="noStrike" baseline="0" dirty="0">
                    <a:solidFill>
                      <a:srgbClr val="808080"/>
                    </a:solidFill>
                    <a:latin typeface="ZapfDingbatsStd"/>
                  </a:rPr>
                  <a:t>   ■ 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If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MathematicalPiLTStd"/>
                  </a:rPr>
                  <a:t> |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and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MathematicalPiLTStd"/>
                  </a:rPr>
                  <a:t> |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c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, then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a|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MathematicalPiLTStd"/>
                  </a:rPr>
                  <a:t>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c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:</a:t>
                </a:r>
              </a:p>
              <a:p>
                <a:pPr marL="109728" indent="0" algn="l">
                  <a:buNone/>
                </a:pPr>
                <a:r>
                  <a:rPr lang="en-US" altLang="zh-CN" sz="1800" b="0" i="0" u="none" strike="noStrike" baseline="0" dirty="0">
                    <a:solidFill>
                      <a:srgbClr val="808080"/>
                    </a:solidFill>
                    <a:latin typeface="ZapfDingbatsStd"/>
                  </a:rPr>
                  <a:t>   ■ 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If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MathematicalPiLTStd"/>
                  </a:rPr>
                  <a:t> |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g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and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b|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MathematicalPiLTStd"/>
                  </a:rPr>
                  <a:t>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h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, then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b|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MathematicalPiLTStd"/>
                  </a:rPr>
                  <a:t>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(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mg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PearsonMATHPRO02"/>
                  </a:rPr>
                  <a:t>+ </a:t>
                </a:r>
                <a:r>
                  <a:rPr lang="en-US" altLang="zh-CN" sz="1800" b="0" i="1" u="none" strike="noStrike" baseline="0" dirty="0" err="1">
                    <a:solidFill>
                      <a:srgbClr val="000000"/>
                    </a:solidFill>
                    <a:latin typeface="TimesTenLTStd-Italic"/>
                  </a:rPr>
                  <a:t>nh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) for arbitrary integers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m 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and </a:t>
                </a:r>
                <a:r>
                  <a:rPr lang="en-US" altLang="zh-CN" sz="1800" b="0" i="1" u="none" strike="noStrike" baseline="0" dirty="0">
                    <a:solidFill>
                      <a:srgbClr val="000000"/>
                    </a:solidFill>
                    <a:latin typeface="TimesTenLTStd-Italic"/>
                  </a:rPr>
                  <a:t>n</a:t>
                </a:r>
                <a:r>
                  <a:rPr lang="en-US" altLang="zh-CN" sz="1800" b="0" i="0" u="none" strike="noStrike" baseline="0" dirty="0">
                    <a:solidFill>
                      <a:srgbClr val="000000"/>
                    </a:solidFill>
                    <a:latin typeface="TimesTenLTStd-Roman"/>
                  </a:rPr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C43514C3-DF85-4E26-878C-D0DD98B6D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48068"/>
              </a:xfrm>
              <a:blipFill>
                <a:blip r:embed="rId2"/>
                <a:stretch>
                  <a:fillRect t="-1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0CBD53C1-08BE-4EEF-A7BA-749B81B3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altLang="zh-CN" sz="3600" dirty="0"/>
              <a:t>1.Divisibility and the Division Algorithm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E43218-FC1C-40E4-9664-B86E7BBE5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276872"/>
            <a:ext cx="4032448" cy="7832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533619-E70F-415B-A936-D688CC793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4149080"/>
            <a:ext cx="3772421" cy="4355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DE8E13-FB3D-4D3F-B477-572C41D55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869160"/>
            <a:ext cx="378793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0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A2BB2AA-5EFD-4DA3-B1EE-DB7B2B2790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59451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𝑝𝑞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𝑔𝑐𝑑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CRT means an integer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derived from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000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generally, </a:t>
                </a:r>
              </a:p>
              <a:p>
                <a:pPr marL="109728" indent="0">
                  <a:buNone/>
                </a:pPr>
                <a:r>
                  <a:rPr lang="en-US" altLang="zh-CN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←→(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 algn="ctr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𝑖𝑓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𝑔𝑐𝑑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∗…∗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 algn="ctr">
                  <a:buNone/>
                </a:pP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</a:t>
                </a:r>
                <a:r>
                  <a:rPr lang="en-US" altLang="zh-CN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each number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(0,1,…,9)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reconstructed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altLang="zh-CN" sz="2000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5.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x mod 2=0, x mod 5=3,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= 8 mod 10.</a:t>
                </a:r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A2BB2AA-5EFD-4DA3-B1EE-DB7B2B2790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594515"/>
              </a:xfrm>
              <a:blipFill>
                <a:blip r:embed="rId2"/>
                <a:stretch>
                  <a:fillRect t="-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51644E85-DA40-448B-B792-DC60036F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8.Chinese Remainder Theorem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3233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606FE0DC-E194-4A30-BB34-4AE326D2AD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112568"/>
              </a:xfrm>
              <a:solidFill>
                <a:schemeClr val="bg1">
                  <a:alpha val="66000"/>
                </a:schemeClr>
              </a:solidFill>
            </p:spPr>
            <p:txBody>
              <a:bodyPr>
                <a:normAutofit fontScale="25000" lnSpcReduction="20000"/>
              </a:bodyPr>
              <a:lstStyle/>
              <a:p>
                <a:pPr marL="109728" indent="0">
                  <a:lnSpc>
                    <a:spcPct val="120000"/>
                  </a:lnSpc>
                  <a:buNone/>
                </a:pPr>
                <a:r>
                  <a:rPr lang="en-US" altLang="zh-CN" sz="55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8.7 Chinese Remainder Theorem (CRT)</a:t>
                </a:r>
              </a:p>
              <a:p>
                <a:pPr marL="109728" indent="0">
                  <a:lnSpc>
                    <a:spcPct val="120000"/>
                  </a:lnSpc>
                  <a:buNone/>
                </a:pPr>
                <a:r>
                  <a:rPr lang="en-US" altLang="zh-CN" sz="55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5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55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5500" b="1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5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5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</a:t>
                </a:r>
                <a14:m>
                  <m:oMath xmlns:m="http://schemas.openxmlformats.org/officeDocument/2006/math">
                    <m:r>
                      <a:rPr lang="en-US" altLang="zh-CN" sz="55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zh-CN" altLang="en-US" sz="5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5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pairwise coprime integers, </a:t>
                </a:r>
                <a14:m>
                  <m:oMath xmlns:m="http://schemas.openxmlformats.org/officeDocument/2006/math">
                    <m:r>
                      <a:rPr lang="en-US" altLang="zh-CN" sz="55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55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5500" b="1" i="1" smtClean="0">
                        <a:latin typeface="Cambria Math" panose="02040503050406030204" pitchFamily="18" charset="0"/>
                      </a:rPr>
                      <m:t>∗…∗</m:t>
                    </m:r>
                    <m:sSub>
                      <m:sSubPr>
                        <m:ctrlP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CN" sz="55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CN" sz="5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 </a:t>
                </a:r>
              </a:p>
              <a:p>
                <a:pPr marL="109728" indent="0" algn="ctr">
                  <a:lnSpc>
                    <a:spcPct val="120000"/>
                  </a:lnSpc>
                  <a:buNone/>
                </a:pPr>
                <a:r>
                  <a:rPr lang="en-US" altLang="zh-CN" sz="5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5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5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55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55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𝒎𝒐𝒅</m:t>
                            </m:r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55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𝒎𝒐𝒅</m:t>
                            </m:r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55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sz="55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…</m:t>
                            </m:r>
                          </m:e>
                          <m:e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55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𝒎𝒐𝒅</m:t>
                            </m:r>
                            <m:r>
                              <a:rPr lang="en-US" altLang="zh-CN" sz="55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5500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55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altLang="zh-CN" sz="55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lnSpc>
                    <a:spcPct val="120000"/>
                  </a:lnSpc>
                  <a:buNone/>
                </a:pPr>
                <a:r>
                  <a:rPr lang="en-US" altLang="zh-CN" sz="5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has a unique solution </a:t>
                </a:r>
                <a14:m>
                  <m:oMath xmlns:m="http://schemas.openxmlformats.org/officeDocument/2006/math">
                    <m:r>
                      <a:rPr lang="en-US" altLang="zh-CN" sz="55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z="55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55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[0,n-1].</a:t>
                </a:r>
              </a:p>
              <a:p>
                <a:pPr marL="109728" indent="0">
                  <a:lnSpc>
                    <a:spcPct val="120000"/>
                  </a:lnSpc>
                  <a:buNone/>
                </a:pPr>
                <a:endParaRPr lang="en-US" altLang="zh-CN" sz="37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5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altLang="zh-C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09728" indent="0">
                  <a:buNone/>
                </a:pPr>
                <a:r>
                  <a:rPr lang="en-US" altLang="zh-C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5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Existence</a:t>
                </a:r>
                <a:r>
                  <a:rPr lang="en-US" altLang="zh-CN" sz="5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5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zh-CN" sz="5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5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5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56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sz="5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56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altLang="zh-CN" sz="5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5600" b="0" i="1" smtClean="0">
                            <a:latin typeface="Cambria Math" panose="02040503050406030204" pitchFamily="18" charset="0"/>
                          </a:rPr>
                          <m:t>𝑔𝑐𝑑</m:t>
                        </m:r>
                      </m:fName>
                      <m:e>
                        <m:d>
                          <m:dPr>
                            <m:ctrlPr>
                              <a:rPr lang="en-US" altLang="zh-CN" sz="5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5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5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5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5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sz="5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5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5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56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5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sz="5600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zh-CN" altLang="en-US" sz="5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5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5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5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5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5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   </a:t>
                </a:r>
              </a:p>
              <a:p>
                <a:pPr marL="109728" indent="0">
                  <a:buNone/>
                </a:pPr>
                <a:r>
                  <a:rPr lang="en-US" altLang="zh-CN" sz="5600" b="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zh-CN" sz="5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5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5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altLang="zh-CN" sz="5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zh-CN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5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5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56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5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Let </a:t>
                </a:r>
                <a14:m>
                  <m:oMath xmlns:m="http://schemas.openxmlformats.org/officeDocument/2006/math"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zh-CN" sz="5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5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5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5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5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5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5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altLang="zh-CN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5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5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5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sz="5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altLang="zh-CN" sz="5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5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5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5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5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5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CN" sz="5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5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5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5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zh-CN" sz="5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5600" b="0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h𝑎𝑣𝑒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5600" b="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5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zh-CN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5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5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5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5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5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09728" indent="0">
                  <a:buNone/>
                </a:pPr>
                <a:r>
                  <a:rPr lang="en-US" altLang="zh-CN" sz="5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5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due to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zh-CN" sz="5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5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5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5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sz="5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5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5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5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5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09728" indent="0">
                  <a:buNone/>
                </a:pPr>
                <a:r>
                  <a:rPr lang="en-US" altLang="zh-CN" sz="5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Hence, </a:t>
                </a:r>
                <a14:m>
                  <m:oMath xmlns:m="http://schemas.openxmlformats.org/officeDocument/2006/math">
                    <m:r>
                      <a:rPr lang="en-US" altLang="zh-CN" sz="5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5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5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common solution to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5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56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5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5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5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sz="5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5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5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5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5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5600" b="0" i="1" smtClean="0">
                          <a:latin typeface="Cambria Math" panose="02040503050406030204" pitchFamily="18" charset="0"/>
                        </a:rPr>
                        <m:t>, 1≤</m:t>
                      </m:r>
                      <m:r>
                        <a:rPr lang="en-US" altLang="zh-CN" sz="5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5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5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5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606FE0DC-E194-4A30-BB34-4AE326D2A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112568"/>
              </a:xfrm>
              <a:blipFill>
                <a:blip r:embed="rId2"/>
                <a:stretch>
                  <a:fillRect t="-2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D190DA83-2901-4F18-9D44-E0413E90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zh-CN" dirty="0"/>
              <a:t>8.Chinese Remainder Theorem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1311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6A008098-85CB-4CED-AB8E-E06F30F29E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229600" cy="4948068"/>
              </a:xfrm>
            </p:spPr>
            <p:txBody>
              <a:bodyPr/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Uniqueness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09728" indent="0">
                  <a:buNone/>
                </a:pP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’∈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both solutions to</a:t>
                </a:r>
              </a:p>
              <a:p>
                <a:pPr marL="109728" indent="0" algn="ctr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then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Due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being coprime to each other,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</a:rPr>
                            <m:t>’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follows, i.e.,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CN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6A008098-85CB-4CED-AB8E-E06F30F29E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229600" cy="4948068"/>
              </a:xfrm>
              <a:blipFill>
                <a:blip r:embed="rId2"/>
                <a:stretch>
                  <a:fillRect t="-7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659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53D87817-782F-4DC9-BEC0-BC8268328F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484784"/>
                <a:ext cx="6825952" cy="494806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en-US" altLang="zh-CN" sz="2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Algorithm CRT (n, d</a:t>
                </a:r>
                <a:r>
                  <a:rPr lang="en-US" altLang="zh-CN" sz="20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d</a:t>
                </a:r>
                <a:r>
                  <a:rPr lang="en-US" altLang="zh-CN" sz="20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en-US" altLang="zh-CN" sz="2000" i="1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altLang="zh-CN" sz="2000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i="1" baseline="-250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begin “return x∈[0, n-1] such that x mod d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=x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(1≤i≤t)”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for i:=1 to t do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sv-SE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sv-SE" altLang="zh-CN" sz="2000" i="1" baseline="-25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sv-SE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sv-SE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sv-SE" altLang="zh-CN" sz="2000" i="1" baseline="30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sv-SE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mod d</a:t>
                </a:r>
                <a:r>
                  <a:rPr lang="sv-SE" altLang="zh-CN" sz="2000" i="1" baseline="-25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sv-SE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sv-SE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0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x:=0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for i:=1 to t do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x:=[x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i="1" baseline="-25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] mod n;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return  x;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end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53D87817-782F-4DC9-BEC0-BC8268328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84784"/>
                <a:ext cx="6825952" cy="4948068"/>
              </a:xfrm>
              <a:blipFill>
                <a:blip r:embed="rId2"/>
                <a:stretch>
                  <a:fillRect t="-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F0C48F47-C6D4-4F73-A2F0-044CEFC2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 of CRT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2117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AE20C21-3D4A-48CB-86AB-F360FF9B2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9" y="3573016"/>
            <a:ext cx="2184495" cy="34562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1C7FB24-872E-44DD-AD01-264CB12DA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1961"/>
            <a:ext cx="2216984" cy="34719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DDB420-3616-4DAD-8268-E5B2429EF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16632"/>
            <a:ext cx="4563435" cy="58069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934C0E9-1CB6-442F-89BC-D6E7E06A6B92}"/>
              </a:ext>
            </a:extLst>
          </p:cNvPr>
          <p:cNvSpPr txBox="1"/>
          <p:nvPr/>
        </p:nvSpPr>
        <p:spPr>
          <a:xfrm>
            <a:off x="3635896" y="591849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Page 73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0743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273925" cy="61277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孙子定理</a:t>
            </a:r>
            <a:r>
              <a:rPr lang="en-US" altLang="zh-CN" dirty="0"/>
              <a:t>(</a:t>
            </a:r>
            <a:r>
              <a:rPr lang="zh-CN" altLang="en-US" dirty="0"/>
              <a:t>孙子算经</a:t>
            </a:r>
            <a:r>
              <a:rPr lang="en-US" altLang="zh-CN" dirty="0"/>
              <a:t>, 3-5</a:t>
            </a:r>
            <a:r>
              <a:rPr lang="zh-CN" altLang="en-US" dirty="0"/>
              <a:t>世纪</a:t>
            </a:r>
            <a:r>
              <a:rPr lang="en-US" altLang="zh-CN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9651" y="1196752"/>
                <a:ext cx="8064698" cy="511175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None/>
                </a:pPr>
                <a:r>
                  <a:rPr lang="zh-CN" altLang="en-US" sz="2100" dirty="0"/>
                  <a:t>  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今有物不知其数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三三数之剩二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五五数之剩三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七七数之剩二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问物几何</a:t>
                </a: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mod 3=2		n=3*5*7=105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mod 5=3		d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=3, d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=5, d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 mod 7=2		x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=2, x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=3, x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</a:p>
              <a:p>
                <a:pPr marL="109728" indent="0">
                  <a:buNone/>
                </a:pP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Find </a:t>
                </a:r>
                <a:r>
                  <a:rPr lang="sv-SE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sv-SE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zh-CN" altLang="sv-SE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sv-SE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v-SE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)y</a:t>
                </a:r>
                <a:r>
                  <a:rPr lang="sv-SE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sv-SE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d</a:t>
                </a:r>
                <a:r>
                  <a:rPr lang="sv-SE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sv-SE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marL="566928" indent="-457200">
                  <a:buFont typeface="Wingdings" pitchFamily="2" charset="2"/>
                  <a:buAutoNum type="arabicParenBoth"/>
                </a:pPr>
                <a:endParaRPr lang="sv-SE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sv-SE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(105/3 )y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3=1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( 105/5)y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5=1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( 105/7)y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7=1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i.e.,</a:t>
                </a: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 y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3=1		y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21 y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5=1		y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15 y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7=1		y</a:t>
                </a:r>
                <a:r>
                  <a:rPr lang="en-US" altLang="zh-CN" sz="21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</a:p>
              <a:p>
                <a:pPr>
                  <a:buFont typeface="Wingdings" pitchFamily="2" charset="2"/>
                  <a:buNone/>
                </a:pP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 x = (35×2×2</a:t>
                </a: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21×1×3</a:t>
                </a:r>
                <a:r>
                  <a:rPr lang="zh-CN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15×1×2) mod 105=23</a:t>
                </a:r>
                <a:endParaRPr lang="zh-CN" alt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651" y="1196752"/>
                <a:ext cx="8064698" cy="5111750"/>
              </a:xfrm>
              <a:blipFill>
                <a:blip r:embed="rId2"/>
                <a:stretch>
                  <a:fillRect t="-1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7503AE6-8DBF-43FD-BF6B-8E0D4FC9F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03648"/>
            <a:ext cx="8229600" cy="461196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solve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 =b mod n</a:t>
            </a:r>
            <a:r>
              <a:rPr lang="en-US" altLang="zh-CN" sz="2400" b="0" dirty="0"/>
              <a:t>, </a:t>
            </a:r>
            <a:r>
              <a:rPr lang="en-US" altLang="zh-CN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n=d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…d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altLang="zh-CN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,…,d</a:t>
            </a:r>
            <a:r>
              <a:rPr lang="en-US" altLang="zh-CN" sz="2400" i="1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be pairwise coprime integers,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find a common solution to</a:t>
            </a:r>
          </a:p>
          <a:p>
            <a:pPr marL="109728" indent="0" algn="ctr"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ax=b mod d</a:t>
            </a:r>
            <a:r>
              <a:rPr lang="en-US" altLang="zh-CN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(1≤i≤t),</a:t>
            </a:r>
          </a:p>
          <a:p>
            <a:pPr marL="109728" indent="0" algn="ctr"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construct the solution x from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solution to </a:t>
            </a:r>
          </a:p>
          <a:p>
            <a:pPr marL="109728" indent="0"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ax=b mod d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     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US" altLang="zh-CN" sz="2400" i="1" dirty="0">
                <a:solidFill>
                  <a:srgbClr val="FF3300"/>
                </a:solidFill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400" i="1" dirty="0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i.e., </a:t>
            </a:r>
            <a:r>
              <a:rPr lang="en-US" altLang="zh-CN" sz="2400" i="1" dirty="0" err="1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dirty="0" err="1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x</a:t>
            </a:r>
            <a:r>
              <a:rPr lang="en-US" altLang="zh-CN" sz="2400" i="1" baseline="-25000" dirty="0" err="1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</a:t>
            </a:r>
            <a:r>
              <a:rPr lang="en-US" altLang="zh-CN" sz="2400" i="1" dirty="0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=</a:t>
            </a:r>
            <a:r>
              <a:rPr lang="en-US" altLang="zh-CN" sz="2400" i="1" dirty="0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i="1" dirty="0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mod d</a:t>
            </a:r>
            <a:r>
              <a:rPr lang="en-US" altLang="zh-CN" sz="2400" i="1" baseline="-25000" dirty="0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</a:t>
            </a:r>
            <a:r>
              <a:rPr lang="en-US" altLang="zh-CN" sz="2400" i="1" dirty="0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sz="2400" i="1" dirty="0" err="1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</a:t>
            </a:r>
            <a:r>
              <a:rPr lang="en-US" altLang="zh-CN" sz="2400" i="1" dirty="0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=1,2,…,t.</a:t>
            </a:r>
          </a:p>
          <a:p>
            <a:pPr marL="109728" indent="0">
              <a:buNone/>
            </a:pPr>
            <a:endParaRPr lang="en-US" altLang="zh-CN" sz="2400" i="1" dirty="0">
              <a:solidFill>
                <a:srgbClr val="FF3300"/>
              </a:solidFill>
              <a:effectLst>
                <a:outerShdw blurRad="50800" dist="50800" dir="2760000" algn="ctr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109728" indent="0">
              <a:buNone/>
            </a:pPr>
            <a:r>
              <a:rPr lang="en-US" altLang="zh-CN" sz="2400" b="1" dirty="0">
                <a:effectLst>
                  <a:outerShdw blurRad="50800" dist="50800" dir="2760000" algn="ctr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Example.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If n=p*q, prime 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p,g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lnSpc>
                <a:spcPct val="90000"/>
              </a:lnSpc>
              <a:buNone/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 mod n =b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ax mod p=b, ax mod q=b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x mod p=x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x mod q= 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(Extended Euclid)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                    CRT: (x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)x.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393192" lvl="1" indent="0">
              <a:lnSpc>
                <a:spcPct val="90000"/>
              </a:lnSpc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 5x mod 21=4 ;  21=p*q=3*7 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 5x mod 3=4 mod 3=1;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5x mod 7=4 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 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=2 mod 3; 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=5 mod 7</a:t>
            </a:r>
          </a:p>
          <a:p>
            <a:pPr marL="393192" lvl="1" indent="0">
              <a:lnSpc>
                <a:spcPct val="90000"/>
              </a:lnSpc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 x=CRT(x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x</a:t>
            </a:r>
            <a:r>
              <a:rPr lang="en-US" altLang="zh-CN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)=5</a:t>
            </a:r>
            <a:endParaRPr lang="en-US" altLang="zh-C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zh-CN" altLang="en-US" sz="2800" i="1" dirty="0">
              <a:solidFill>
                <a:srgbClr val="FF3300"/>
              </a:solidFill>
              <a:effectLst>
                <a:outerShdw blurRad="50800" dist="50800" dir="2760000" algn="ctr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C1DDEF2-F387-436C-81F5-FA011DF4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b="0" dirty="0"/>
              <a:t>Solve ax =b mod n by Theorem 8.6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7727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E7C221C7-2FFE-4F8D-8D0F-D867013CDE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7638"/>
                <a:ext cx="8229600" cy="501175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solve 3x mod 10=1,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←→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3x mod 2=1 and 3x mod 5=1;</a:t>
                </a:r>
              </a:p>
              <a:p>
                <a:pPr marL="109728" indent="0" algn="ctr">
                  <a:buNone/>
                </a:pPr>
                <a:r>
                  <a:rPr lang="en-US" altLang="zh-CN" sz="2000" dirty="0"/>
                  <a:t>     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←→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=x mod 2=1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mod 5=2</a:t>
                </a: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According to (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0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d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=1:</a:t>
                </a:r>
              </a:p>
              <a:p>
                <a:pPr marL="109728" indent="0" algn="ctr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(10/2)y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2=1, (10/5)y</a:t>
                </a:r>
                <a:r>
                  <a:rPr lang="en-US" altLang="zh-CN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5=1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 algn="ctr">
                  <a:buNone/>
                </a:pP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85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x=[(10/2)y</a:t>
                </a:r>
                <a:r>
                  <a:rPr lang="en-US" altLang="zh-CN" sz="2000" i="1" baseline="-25000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i="1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2000" i="1" baseline="-25000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i="1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(10/5)y</a:t>
                </a:r>
                <a:r>
                  <a:rPr lang="en-US" altLang="zh-CN" sz="2000" i="1" baseline="-25000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i="1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2000" i="1" baseline="-25000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i="1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mod 10</a:t>
                </a:r>
              </a:p>
              <a:p>
                <a:pPr algn="ctr">
                  <a:lnSpc>
                    <a:spcPct val="85000"/>
                  </a:lnSpc>
                  <a:buFont typeface="Wingdings" pitchFamily="2" charset="2"/>
                  <a:buNone/>
                </a:pPr>
                <a:r>
                  <a:rPr lang="en-US" altLang="zh-CN" sz="2000" i="1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=(5*1*1 + 2*3*2) mod 10 </a:t>
                </a:r>
              </a:p>
              <a:p>
                <a:pPr algn="ctr">
                  <a:lnSpc>
                    <a:spcPct val="85000"/>
                  </a:lnSpc>
                  <a:buFont typeface="Wingdings" pitchFamily="2" charset="2"/>
                  <a:buNone/>
                </a:pPr>
                <a:r>
                  <a:rPr lang="en-US" altLang="zh-CN" sz="2000" i="1" dirty="0">
                    <a:solidFill>
                      <a:srgbClr val="FF0000"/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=7</a:t>
                </a:r>
              </a:p>
              <a:p>
                <a:pPr>
                  <a:lnSpc>
                    <a:spcPct val="85000"/>
                  </a:lnSpc>
                  <a:buFont typeface="Wingdings" pitchFamily="2" charset="2"/>
                  <a:buNone/>
                </a:pPr>
                <a:r>
                  <a:rPr lang="en-US" altLang="zh-CN" sz="20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Solve 6x=4 mod 10 by CRT  </a:t>
                </a:r>
              </a:p>
              <a:p>
                <a:pPr>
                  <a:lnSpc>
                    <a:spcPct val="85000"/>
                  </a:lnSpc>
                  <a:buFont typeface="Wingdings" pitchFamily="2" charset="2"/>
                  <a:buNone/>
                </a:pPr>
                <a:r>
                  <a:rPr lang="en-US" altLang="zh-CN" sz="20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x</a:t>
                </a:r>
                <a:r>
                  <a:rPr lang="en-US" altLang="zh-CN" sz="2000" i="1" baseline="-25000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0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=0,1 mod 2</a:t>
                </a:r>
              </a:p>
              <a:p>
                <a:pPr>
                  <a:lnSpc>
                    <a:spcPct val="85000"/>
                  </a:lnSpc>
                  <a:buFont typeface="Wingdings" pitchFamily="2" charset="2"/>
                  <a:buNone/>
                </a:pPr>
                <a:r>
                  <a:rPr lang="en-US" altLang="zh-CN" sz="20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x</a:t>
                </a:r>
                <a:r>
                  <a:rPr lang="en-US" altLang="zh-CN" sz="2000" i="1" baseline="-25000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0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 mod 5  </a:t>
                </a:r>
                <a:r>
                  <a:rPr lang="en-US" altLang="zh-CN" sz="2000" i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68300" dist="508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?</a:t>
                </a:r>
                <a:endParaRPr lang="zh-CN" altLang="en-US" sz="2000" i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68300" dist="50800" dir="5400000" algn="ctr" rotWithShape="0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E7C221C7-2FFE-4F8D-8D0F-D867013CDE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7638"/>
                <a:ext cx="8229600" cy="5011758"/>
              </a:xfrm>
              <a:blipFill>
                <a:blip r:embed="rId2"/>
                <a:stretch>
                  <a:fillRect t="-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D9D7AED7-7366-4E4D-B6D2-799C04CB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Find 3x =1 mod 10 by CRT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3162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5A846EE-7947-485E-8CA6-7907864627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504401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DLP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prime, given a, b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109728" indent="0">
                  <a:buNone/>
                </a:pPr>
                <a:r>
                  <a:rPr lang="en-US" altLang="zh-CN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written as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p.</a:t>
                </a:r>
              </a:p>
              <a:p>
                <a:pPr marL="109728" indent="0">
                  <a:buNone/>
                </a:pP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primitive root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always exists such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otherwise,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 not exist.</a:t>
                </a:r>
              </a:p>
              <a:p>
                <a:pPr marL="109728" indent="0">
                  <a:buNone/>
                </a:pPr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     x = log</a:t>
                </a:r>
                <a:r>
                  <a:rPr lang="en-AU" altLang="zh-CN" sz="2000" i="1" baseline="-25000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 3 mod 13 = 4; (2</a:t>
                </a:r>
                <a:r>
                  <a:rPr lang="en-AU" altLang="zh-CN" sz="2000" i="1" baseline="30000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 = 3 mod 13)</a:t>
                </a:r>
              </a:p>
              <a:p>
                <a:pPr marL="109728" indent="0">
                  <a:buNone/>
                </a:pPr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     x = log</a:t>
                </a:r>
                <a:r>
                  <a:rPr lang="en-AU" altLang="zh-CN" sz="2000" i="1" baseline="-25000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 4 mod 13         (3</a:t>
                </a:r>
                <a:r>
                  <a:rPr lang="en-AU" altLang="zh-CN" sz="2000" i="1" baseline="30000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 = 4 mod 13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unsolvable</a:t>
                </a:r>
                <a:r>
                  <a:rPr lang="zh-CN" altLang="en-AU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AU" sz="2000" i="1" dirty="0"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Easy to find </a:t>
                </a:r>
                <a14:m>
                  <m:oMath xmlns:m="http://schemas.openxmlformats.org/officeDocument/2006/math">
                    <m:r>
                      <a:rPr lang="en-AU" altLang="zh-CN" sz="2000" i="1" dirty="0" smtClean="0">
                        <a:latin typeface="Cambria Math" panose="02040503050406030204" pitchFamily="18" charset="0"/>
                        <a:ea typeface="宋体" pitchFamily="2" charset="-122"/>
                      </a:rPr>
                      <m:t>𝑏</m:t>
                    </m:r>
                  </m:oMath>
                </a14:m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 for given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𝑝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,  </m:t>
                    </m:r>
                  </m:oMath>
                </a14:m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hard to find </a:t>
                </a:r>
                <a14:m>
                  <m:oMath xmlns:m="http://schemas.openxmlformats.org/officeDocument/2006/math">
                    <m:r>
                      <a:rPr lang="en-AU" altLang="zh-CN" sz="2000" i="1" dirty="0" smtClean="0">
                        <a:latin typeface="Cambria Math" panose="02040503050406030204" pitchFamily="18" charset="0"/>
                        <a:ea typeface="宋体" pitchFamily="2" charset="-122"/>
                      </a:rPr>
                      <m:t>𝑥</m:t>
                    </m:r>
                  </m:oMath>
                </a14:m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 if given </a:t>
                </a:r>
                <a14:m>
                  <m:oMath xmlns:m="http://schemas.openxmlformats.org/officeDocument/2006/math">
                    <m:r>
                      <a:rPr lang="en-AU" altLang="zh-CN" sz="2000" i="1" dirty="0" smtClean="0">
                        <a:latin typeface="Cambria Math" panose="02040503050406030204" pitchFamily="18" charset="0"/>
                        <a:ea typeface="宋体" pitchFamily="2" charset="-122"/>
                      </a:rPr>
                      <m:t>𝑎</m:t>
                    </m:r>
                    <m:r>
                      <a:rPr lang="en-AU" altLang="zh-CN" sz="2000" i="1" dirty="0" smtClean="0">
                        <a:latin typeface="Cambria Math" panose="02040503050406030204" pitchFamily="18" charset="0"/>
                        <a:ea typeface="宋体" pitchFamily="2" charset="-122"/>
                      </a:rPr>
                      <m:t>, </m:t>
                    </m:r>
                    <m:r>
                      <a:rPr lang="en-AU" altLang="zh-CN" sz="2000" i="1" dirty="0" smtClean="0">
                        <a:latin typeface="Cambria Math" panose="02040503050406030204" pitchFamily="18" charset="0"/>
                        <a:ea typeface="宋体" pitchFamily="2" charset="-122"/>
                      </a:rPr>
                      <m:t>𝑏</m:t>
                    </m:r>
                    <m:r>
                      <a:rPr lang="en-AU" altLang="zh-CN" sz="2000" i="1" dirty="0" smtClean="0">
                        <a:latin typeface="Cambria Math" panose="02040503050406030204" pitchFamily="18" charset="0"/>
                        <a:ea typeface="宋体" pitchFamily="2" charset="-122"/>
                      </a:rPr>
                      <m:t>, </m:t>
                    </m:r>
                    <m:r>
                      <a:rPr lang="en-AU" altLang="zh-CN" sz="2000" i="1" dirty="0" smtClean="0">
                        <a:latin typeface="Cambria Math" panose="02040503050406030204" pitchFamily="18" charset="0"/>
                        <a:ea typeface="宋体" pitchFamily="2" charset="-122"/>
                      </a:rPr>
                      <m:t>𝑝</m:t>
                    </m:r>
                  </m:oMath>
                </a14:m>
                <a:r>
                  <a:rPr lang="en-AU" altLang="zh-CN" sz="2000" i="1" dirty="0">
                    <a:latin typeface="Times New Roman" panose="02020603050405020304" pitchFamily="18" charset="0"/>
                    <a:ea typeface="宋体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109728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5A846EE-7947-485E-8CA6-790786462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5044016"/>
              </a:xfrm>
              <a:blipFill>
                <a:blip r:embed="rId2"/>
                <a:stretch>
                  <a:fillRect t="-967" r="-2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1ED7803C-3DFB-4D80-8255-55CC20BF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9.Discrete Logarithm Problem-DLP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6777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CA4EFA05-62C4-40B0-B6DF-05D83D445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terms of Euler’s Theorem, </a:t>
                </a:r>
              </a:p>
              <a:p>
                <a:pPr marL="109728" indent="0" algn="ctr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l-GR" altLang="zh-CN" sz="2000" i="1" baseline="30000" dirty="0">
                    <a:latin typeface="Times New Roman" panose="02020603050405020304" pitchFamily="18" charset="0"/>
                    <a:ea typeface="Arial Unicode MS" pitchFamily="34" charset="-122"/>
                    <a:cs typeface="Times New Roman" panose="02020603050405020304" pitchFamily="18" charset="0"/>
                  </a:rPr>
                  <a:t>φ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(n)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n=1,</a:t>
                </a:r>
              </a:p>
              <a:p>
                <a:pPr marL="109728" indent="0" algn="ctr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</a:t>
                </a:r>
                <a:r>
                  <a:rPr lang="en-US" altLang="zh-CN" sz="2000" i="1" baseline="30000" dirty="0">
                    <a:latin typeface="Times New Roman" panose="02020603050405020304" pitchFamily="18" charset="0"/>
                    <a:ea typeface="Arial Unicode MS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n =1 and 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a,n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)=1, then</a:t>
                </a:r>
              </a:p>
              <a:p>
                <a:pPr marL="109728" indent="0">
                  <a:buNone/>
                </a:pPr>
                <a:r>
                  <a:rPr lang="en-US" altLang="zh-CN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</a:p>
              <a:p>
                <a:pPr marL="109728" indent="0">
                  <a:buNone/>
                </a:pPr>
                <a:r>
                  <a:rPr lang="en-US" altLang="zh-CN" sz="20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𝑖𝑛𝑡𝑒𝑔𝑒𝑟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mod 19:</a:t>
                </a:r>
              </a:p>
              <a:p>
                <a:pPr marL="109728" indent="0">
                  <a:buNone/>
                </a:pPr>
                <a:r>
                  <a:rPr lang="en-AU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7</a:t>
                </a:r>
                <a:r>
                  <a:rPr lang="en-AU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AU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 mod 19; 7</a:t>
                </a:r>
                <a:r>
                  <a:rPr lang="en-AU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AU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 mod 19; 7</a:t>
                </a:r>
                <a:r>
                  <a:rPr lang="en-AU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AU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 mod 19</a:t>
                </a:r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AU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7</a:t>
                </a:r>
                <a:r>
                  <a:rPr lang="en-AU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AU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 mod 19; 7</a:t>
                </a:r>
                <a:r>
                  <a:rPr lang="en-AU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AU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 mod 19</a:t>
                </a:r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19;</m:t>
                    </m:r>
                  </m:oMath>
                </a14:m>
                <a:endParaRPr lang="en-US" altLang="zh-CN" sz="20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19;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order of 7 mod 19 is the minimal integer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19;</m:t>
                    </m:r>
                  </m:oMath>
                </a14:m>
                <a:endParaRPr lang="zh-CN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CA4EFA05-62C4-40B0-B6DF-05D83D445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E71D02BF-79A7-4746-B332-188ED16A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9.Discrete Logarithm Problem-DLP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153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7DF5BB5-6851-4976-B9CB-909F63137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52936"/>
            <a:ext cx="6461076" cy="30553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76D6893-C451-494C-88B3-44D16FDE61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91013"/>
                <a:ext cx="8229600" cy="1515624"/>
              </a:xfrm>
            </p:spPr>
            <p:txBody>
              <a:bodyPr/>
              <a:lstStyle/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division Algorithm</a:t>
                </a:r>
              </a:p>
              <a:p>
                <a:pPr marL="109728" indent="0">
                  <a:buNone/>
                </a:pPr>
                <a:r>
                  <a:rPr lang="en-US" altLang="zh-CN" sz="1800" b="0" i="0" u="none" strike="noStrike" baseline="0" dirty="0">
                    <a:latin typeface="TimesTenLTStd-Roman"/>
                  </a:rPr>
                  <a:t>    Given any positive integer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n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and any nonnegative integer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a</a:t>
                </a:r>
                <a:r>
                  <a:rPr lang="en-US" altLang="zh-CN" sz="1800" i="1" dirty="0">
                    <a:latin typeface="TimesTenLTStd-Italic"/>
                  </a:rPr>
                  <a:t>, </a:t>
                </a:r>
                <a:r>
                  <a:rPr lang="en-US" altLang="zh-CN" sz="1800" dirty="0">
                    <a:latin typeface="TimesTenLTStd-Roman"/>
                  </a:rPr>
                  <a:t>there exists unique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  integer </a:t>
                </a:r>
                <a:r>
                  <a:rPr lang="en-US" altLang="zh-CN" sz="1800" b="0" i="0" u="none" strike="noStrike" baseline="0" dirty="0">
                    <a:solidFill>
                      <a:srgbClr val="FF0000"/>
                    </a:solidFill>
                    <a:latin typeface="TimesTenLTStd-Roman"/>
                  </a:rPr>
                  <a:t>quotient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q 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and an integer </a:t>
                </a:r>
                <a:r>
                  <a:rPr lang="en-US" altLang="zh-CN" sz="1800" b="0" i="0" u="none" strike="noStrike" baseline="0" dirty="0">
                    <a:solidFill>
                      <a:srgbClr val="FF0000"/>
                    </a:solidFill>
                    <a:latin typeface="TimesTenLTStd-Roman"/>
                  </a:rPr>
                  <a:t>remainder</a:t>
                </a:r>
                <a:r>
                  <a:rPr lang="en-US" altLang="zh-CN" sz="1800" b="0" i="0" u="none" strike="noStrike" baseline="0" dirty="0">
                    <a:latin typeface="TimesTenLTStd-Roman"/>
                  </a:rPr>
                  <a:t> </a:t>
                </a:r>
                <a:r>
                  <a:rPr lang="en-US" altLang="zh-CN" sz="1800" b="0" i="1" u="none" strike="noStrike" baseline="0" dirty="0">
                    <a:latin typeface="TimesTenLTStd-Italic"/>
                  </a:rPr>
                  <a:t>r such that</a:t>
                </a:r>
              </a:p>
              <a:p>
                <a:pPr marL="109728" indent="0" algn="ctr">
                  <a:buNone/>
                </a:pPr>
                <a:r>
                  <a:rPr lang="pt-BR" altLang="zh-CN" sz="1800" b="0" i="1" u="none" strike="noStrike" baseline="0" dirty="0">
                    <a:latin typeface="TimesTenLTStd-Italic"/>
                  </a:rPr>
                  <a:t>a </a:t>
                </a:r>
                <a:r>
                  <a:rPr lang="pt-BR" altLang="zh-CN" sz="1800" b="0" i="0" u="none" strike="noStrike" baseline="0" dirty="0">
                    <a:latin typeface="PearsonMATHPRO08"/>
                  </a:rPr>
                  <a:t>= </a:t>
                </a:r>
                <a:r>
                  <a:rPr lang="pt-BR" altLang="zh-CN" sz="1800" b="0" i="1" u="none" strike="noStrike" baseline="0" dirty="0">
                    <a:latin typeface="TimesTenLTStd-Italic"/>
                  </a:rPr>
                  <a:t>qn </a:t>
                </a:r>
                <a:r>
                  <a:rPr lang="pt-BR" altLang="zh-CN" sz="1800" b="0" i="0" u="none" strike="noStrike" baseline="0" dirty="0">
                    <a:latin typeface="PearsonMATHPRO02"/>
                  </a:rPr>
                  <a:t>+ </a:t>
                </a:r>
                <a:r>
                  <a:rPr lang="pt-BR" altLang="zh-CN" sz="1800" b="0" i="1" u="none" strike="noStrike" baseline="0" dirty="0">
                    <a:latin typeface="TimesTenLTStd-Italic"/>
                  </a:rPr>
                  <a:t>r    </a:t>
                </a:r>
                <a14:m>
                  <m:oMath xmlns:m="http://schemas.openxmlformats.org/officeDocument/2006/math"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=⌊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b="0" i="1" u="none" strike="noStrike" baseline="0" dirty="0" smtClean="0">
                        <a:latin typeface="Cambria Math" panose="02040503050406030204" pitchFamily="18" charset="0"/>
                      </a:rPr>
                      <m:t> ⌋</m:t>
                    </m:r>
                  </m:oMath>
                </a14:m>
                <a:r>
                  <a:rPr lang="pt-BR" altLang="zh-CN" sz="1800" b="0" i="0" u="none" strike="noStrike" baseline="0" dirty="0">
                    <a:latin typeface="PearsonMATHPRO18"/>
                  </a:rPr>
                  <a:t>;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876D6893-C451-494C-88B3-44D16FDE61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91013"/>
                <a:ext cx="8229600" cy="1515624"/>
              </a:xfrm>
              <a:blipFill>
                <a:blip r:embed="rId3"/>
                <a:stretch>
                  <a:fillRect t="-4016" b="-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7E0CE19E-2F67-477D-8482-CA187988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Divisibility and the Division Algorithm</a:t>
            </a:r>
            <a:endParaRPr lang="zh-CN" altLang="en-US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BE20AE-8783-4B82-924A-F2295EA22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5661248"/>
            <a:ext cx="4094277" cy="86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59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5C700CBF-BCCC-41B3-AC68-338BAD570D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435280" cy="45259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Generally, if the order of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.,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𝑖𝑛𝑖𝑚𝑎𝑙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𝑖𝑛𝑡𝑒𝑔𝑒𝑟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primitive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distinct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=2,4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2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zh-CN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 is a prime),  there exist primitive roots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5C700CBF-BCCC-41B3-AC68-338BAD570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435280" cy="4525963"/>
              </a:xfrm>
              <a:blipFill>
                <a:blip r:embed="rId2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313DD82C-EC10-4BD8-B060-A8A46E2D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9.Discrete Logarithm Problem-DLP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956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0151FF0-1884-4618-874A-10037D6D9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F7BA7AD-EB18-4896-A63D-654FC013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9.Discrete Logarithm Problem-DLP</a:t>
            </a:r>
            <a:endParaRPr lang="zh-CN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DD8468-4384-4B87-8EDF-E412D016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752"/>
            <a:ext cx="8785225" cy="524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6553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86F1E47-2C88-48A2-A3BC-A885406C7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1560" y="1772816"/>
                <a:ext cx="8229600" cy="324036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DLP: given integers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finding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</a:p>
              <a:p>
                <a:pPr marL="109728" indent="0">
                  <a:buNone/>
                </a:pP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09728" indent="0">
                  <a:buNone/>
                </a:pPr>
                <a:endPara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DLP is hard,  the fastest method takes</a:t>
                </a:r>
              </a:p>
              <a:p>
                <a:pPr marL="109728" indent="0" algn="ctr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𝑙𝑛𝑝𝑙𝑛</m:t>
                                </m:r>
                                <m:d>
                                  <m:dPr>
                                    <m:ctrlP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</a:rPr>
                                      <m:t>𝑙𝑛𝑝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 ,</m:t>
                    </m:r>
                  </m:oMath>
                </a14:m>
                <a:endPara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512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bits,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about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 baseline="30000" dirty="0">
                        <a:latin typeface="Cambria Math" panose="02040503050406030204" pitchFamily="18" charset="0"/>
                      </a:rPr>
                      <m:t>256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≈10</m:t>
                    </m:r>
                    <m:r>
                      <a:rPr lang="en-US" altLang="zh-CN" sz="2000" i="1" baseline="30000" dirty="0">
                        <a:latin typeface="Cambria Math" panose="02040503050406030204" pitchFamily="18" charset="0"/>
                      </a:rPr>
                      <m:t>77</m:t>
                    </m:r>
                  </m:oMath>
                </a14:m>
                <a:r>
                  <a:rPr lang="en-US" altLang="zh-CN" sz="20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computationally infeasible, about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2000" i="1" baseline="30000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years.</a:t>
                </a:r>
                <a:endParaRPr lang="zh-CN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386F1E47-2C88-48A2-A3BC-A885406C7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772816"/>
                <a:ext cx="8229600" cy="3240360"/>
              </a:xfrm>
              <a:blipFill>
                <a:blip r:embed="rId2"/>
                <a:stretch>
                  <a:fillRect t="-1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857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3E46538-D211-4068-BFFE-85A0A3D6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280400" cy="6207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8450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r>
              <a:rPr lang="en-US" altLang="zh-CN" b="0" dirty="0"/>
              <a:t>Assignments</a:t>
            </a:r>
            <a:endParaRPr lang="zh-CN" altLang="en-US" b="0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013700" cy="5112791"/>
          </a:xfrm>
        </p:spPr>
        <p:txBody>
          <a:bodyPr>
            <a:normAutofit fontScale="92500" lnSpcReduction="20000"/>
          </a:bodyPr>
          <a:lstStyle/>
          <a:p>
            <a:pPr marL="495300" indent="-495300">
              <a:lnSpc>
                <a:spcPct val="95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Complements: 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3588" lvl="1" indent="-419100">
              <a:lnSpc>
                <a:spcPct val="95000"/>
              </a:lnSpc>
              <a:spcBef>
                <a:spcPct val="10000"/>
              </a:spcBef>
              <a:buClr>
                <a:schemeClr val="tx1"/>
              </a:buClr>
              <a:buSzPct val="95000"/>
              <a:buFont typeface="Wingdings" pitchFamily="2" charset="2"/>
              <a:buAutoNum type="arabicPeriod"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p=17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g=3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marL="1093788" lvl="2" indent="-400050">
              <a:lnSpc>
                <a:spcPct val="95000"/>
              </a:lnSpc>
              <a:spcBef>
                <a:spcPct val="10000"/>
              </a:spcBef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order of g in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  <a:p>
            <a:pPr marL="1093788" lvl="2" indent="-400050">
              <a:lnSpc>
                <a:spcPct val="95000"/>
              </a:lnSpc>
              <a:spcBef>
                <a:spcPct val="10000"/>
              </a:spcBef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all primitive roots of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zh-CN" altLang="en-US" sz="2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3588" lvl="1" indent="-419100">
              <a:lnSpc>
                <a:spcPct val="95000"/>
              </a:lnSpc>
              <a:spcBef>
                <a:spcPct val="10000"/>
              </a:spcBef>
              <a:buClr>
                <a:schemeClr val="tx1"/>
              </a:buClr>
              <a:buSzPct val="95000"/>
              <a:buFontTx/>
              <a:buAutoNum type="arabicPeriod"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x in 22x mod 37=1respectively by Fermat’s Theorem and Euclidean algorithm.</a:t>
            </a:r>
            <a:r>
              <a:rPr lang="zh-C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3588" lvl="1" indent="-419100">
              <a:lnSpc>
                <a:spcPct val="95000"/>
              </a:lnSpc>
              <a:spcBef>
                <a:spcPct val="10000"/>
              </a:spcBef>
              <a:buClr>
                <a:schemeClr val="tx1"/>
              </a:buClr>
              <a:buSzPct val="95000"/>
              <a:buFontTx/>
              <a:buAutoNum type="arabicPeriod"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all solutions for 6x mod 21 = 9.</a:t>
            </a:r>
          </a:p>
          <a:p>
            <a:pPr marL="609600" indent="-609600" defTabSz="1103313">
              <a:lnSpc>
                <a:spcPct val="95000"/>
              </a:lnSpc>
              <a:spcBef>
                <a:spcPct val="15000"/>
              </a:spcBef>
              <a:buFontTx/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4.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equations</a:t>
            </a:r>
          </a:p>
          <a:p>
            <a:pPr marL="609600" indent="-609600" defTabSz="1103313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x mod p = 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p – 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609600" indent="-609600" defTabSz="1103313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x mod q = 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q – 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609600" indent="-609600" defTabSz="1103313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where n =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primes p and q. </a:t>
            </a:r>
          </a:p>
          <a:p>
            <a:pPr marL="609600" indent="-609600" defTabSz="1103313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There are four common solutions, given by</a:t>
            </a:r>
          </a:p>
          <a:p>
            <a:pPr marL="609600" indent="-609600" defTabSz="1103313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z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crt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(n, p, q, 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 z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crt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(n, p, q, 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q-x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 defTabSz="1103313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z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crt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(n, p, q, p-x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z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crt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(n, p, q, p-x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q-x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 defTabSz="1103313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show that z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 –z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z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n –z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609600" indent="-609600" defTabSz="1103313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en-US" altLang="zh-CN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1103313">
              <a:lnSpc>
                <a:spcPct val="95000"/>
              </a:lnSpc>
              <a:spcBef>
                <a:spcPct val="15000"/>
              </a:spcBef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5.   Using the result of the preceding problem, find the 4 solutions to the        </a:t>
            </a:r>
          </a:p>
          <a:p>
            <a:pPr marL="0" indent="0" defTabSz="1103313">
              <a:lnSpc>
                <a:spcPct val="95000"/>
              </a:lnSpc>
              <a:spcBef>
                <a:spcPct val="15000"/>
              </a:spcBef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equation x</a:t>
            </a:r>
            <a:r>
              <a:rPr lang="en-US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77 = 4 by first finding solutions to x</a:t>
            </a:r>
            <a:r>
              <a:rPr lang="en-US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7 = 4 and</a:t>
            </a:r>
          </a:p>
          <a:p>
            <a:pPr marL="0" indent="0" defTabSz="1103313">
              <a:lnSpc>
                <a:spcPct val="95000"/>
              </a:lnSpc>
              <a:spcBef>
                <a:spcPct val="15000"/>
              </a:spcBef>
              <a:buNone/>
            </a:pP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x</a:t>
            </a:r>
            <a:r>
              <a:rPr lang="en-US" altLang="zh-CN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11 = 4.</a:t>
            </a:r>
          </a:p>
          <a:p>
            <a:pPr marL="763588" lvl="1" indent="-419100">
              <a:lnSpc>
                <a:spcPct val="95000"/>
              </a:lnSpc>
              <a:spcBef>
                <a:spcPct val="10000"/>
              </a:spcBef>
              <a:buClr>
                <a:schemeClr val="tx1"/>
              </a:buClr>
              <a:buSzPct val="95000"/>
              <a:buFontTx/>
              <a:buAutoNum type="arabicPeriod"/>
            </a:pP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543800" cy="647700"/>
          </a:xfrm>
        </p:spPr>
        <p:txBody>
          <a:bodyPr/>
          <a:lstStyle/>
          <a:p>
            <a:r>
              <a:rPr lang="en-US" altLang="zh-CN" sz="3500" b="0" dirty="0"/>
              <a:t>Assignments</a:t>
            </a:r>
            <a:endParaRPr lang="zh-CN" altLang="en-US" sz="3500" b="0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9"/>
            <a:ext cx="8351838" cy="4103662"/>
          </a:xfrm>
        </p:spPr>
        <p:txBody>
          <a:bodyPr>
            <a:normAutofit/>
          </a:bodyPr>
          <a:lstStyle/>
          <a:p>
            <a:pPr marL="0" indent="0" defTabSz="1103313">
              <a:lnSpc>
                <a:spcPct val="95000"/>
              </a:lnSpc>
              <a:spcBef>
                <a:spcPct val="15000"/>
              </a:spcBef>
              <a:buNone/>
            </a:pPr>
            <a:r>
              <a:rPr lang="en-US" altLang="zh-C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1, 2, 3, 4, 6, 8, 9, 12, 19, 20,</a:t>
            </a:r>
          </a:p>
          <a:p>
            <a:pPr marL="609600" indent="-609600" defTabSz="1103313">
              <a:lnSpc>
                <a:spcPct val="95000"/>
              </a:lnSpc>
              <a:spcBef>
                <a:spcPct val="15000"/>
              </a:spcBef>
              <a:buFont typeface="Wingdings" pitchFamily="2" charset="2"/>
              <a:buAutoNum type="arabicPeriod" startAt="5"/>
            </a:pPr>
            <a:endParaRPr lang="zh-CN" altLang="en-US" sz="2500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840537" cy="685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524500" cy="6742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49275"/>
            <a:ext cx="5248275" cy="1828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259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492375"/>
            <a:ext cx="1524000" cy="657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3B97D89-C34B-4DA9-BC39-AE3A1654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042"/>
            <a:ext cx="8229600" cy="4525963"/>
          </a:xfrm>
        </p:spPr>
        <p:txBody>
          <a:bodyPr/>
          <a:lstStyle/>
          <a:p>
            <a:pPr marL="109728" indent="0" algn="l">
              <a:buNone/>
            </a:pPr>
            <a:r>
              <a:rPr lang="en-US" altLang="zh-CN" sz="1800" b="0" i="0" u="none" strike="noStrike" baseline="0" dirty="0">
                <a:latin typeface="TimesTenLTStd-Roman"/>
              </a:rPr>
              <a:t>   </a:t>
            </a:r>
            <a:r>
              <a:rPr lang="en-US" altLang="zh-CN" sz="1600" b="0" i="0" u="none" strike="noStrike" baseline="0" dirty="0">
                <a:latin typeface="TimesTenLTStd-Roman"/>
              </a:rPr>
              <a:t>Two integers are </a:t>
            </a:r>
            <a:r>
              <a:rPr lang="en-US" altLang="zh-CN" sz="1600" b="1" i="0" u="none" strike="noStrike" baseline="0" dirty="0">
                <a:latin typeface="TimesTenLTStd-Bold"/>
              </a:rPr>
              <a:t>relatively prime </a:t>
            </a:r>
            <a:r>
              <a:rPr lang="en-US" altLang="zh-CN" sz="1600" b="0" i="0" u="none" strike="noStrike" baseline="0" dirty="0">
                <a:latin typeface="TimesTenLTStd-Roman"/>
              </a:rPr>
              <a:t>if and only if their only common positive integer factor is 1.</a:t>
            </a:r>
          </a:p>
          <a:p>
            <a:pPr algn="l"/>
            <a:r>
              <a:rPr lang="en-US" altLang="zh-CN" sz="2000" b="1" i="1" dirty="0">
                <a:latin typeface="TimesTenLTStd-Roman"/>
              </a:rPr>
              <a:t>Greatest Common Divisor</a:t>
            </a:r>
          </a:p>
          <a:p>
            <a:pPr lvl="1"/>
            <a:r>
              <a:rPr lang="en-US" altLang="zh-CN" sz="1400" b="0" i="0" u="none" strike="noStrike" baseline="0" dirty="0">
                <a:latin typeface="TimesTenLTStd-Roman"/>
              </a:rPr>
              <a:t>The </a:t>
            </a:r>
            <a:r>
              <a:rPr lang="en-US" altLang="zh-CN" sz="1400" b="1" i="1" u="none" strike="noStrike" baseline="0" dirty="0">
                <a:latin typeface="TimesTenLTStd-Roman"/>
              </a:rPr>
              <a:t>greatest common divisor </a:t>
            </a:r>
            <a:r>
              <a:rPr lang="en-US" altLang="zh-CN" sz="1400" b="1" i="0" u="none" strike="noStrike" baseline="0" dirty="0">
                <a:latin typeface="TimesTenLTStd-Roman"/>
              </a:rPr>
              <a:t>(</a:t>
            </a:r>
            <a:r>
              <a:rPr lang="en-US" altLang="zh-CN" sz="1400" b="1" i="0" u="none" strike="noStrike" baseline="0" dirty="0" err="1">
                <a:latin typeface="TimesTenLTStd-Roman"/>
              </a:rPr>
              <a:t>gcd</a:t>
            </a:r>
            <a:r>
              <a:rPr lang="en-US" altLang="zh-CN" sz="1400" b="1" i="0" u="none" strike="noStrike" baseline="0" dirty="0">
                <a:latin typeface="TimesTenLTStd-Roman"/>
              </a:rPr>
              <a:t>) </a:t>
            </a:r>
            <a:r>
              <a:rPr lang="en-US" altLang="zh-CN" sz="1400" b="0" i="0" u="none" strike="noStrike" baseline="0" dirty="0">
                <a:latin typeface="TimesTenLTStd-Roman"/>
              </a:rPr>
              <a:t>of </a:t>
            </a:r>
            <a:r>
              <a:rPr lang="en-US" altLang="zh-CN" sz="1400" b="0" i="1" u="none" strike="noStrike" baseline="0" dirty="0">
                <a:latin typeface="TimesTenLTStd-Italic"/>
              </a:rPr>
              <a:t>a </a:t>
            </a:r>
            <a:r>
              <a:rPr lang="en-US" altLang="zh-CN" sz="1400" b="0" i="0" u="none" strike="noStrike" baseline="0" dirty="0">
                <a:latin typeface="TimesTenLTStd-Roman"/>
              </a:rPr>
              <a:t>and </a:t>
            </a:r>
            <a:r>
              <a:rPr lang="en-US" altLang="zh-CN" sz="1400" b="0" i="1" u="none" strike="noStrike" baseline="0" dirty="0">
                <a:latin typeface="TimesTenLTStd-Italic"/>
              </a:rPr>
              <a:t>b </a:t>
            </a:r>
            <a:r>
              <a:rPr lang="en-US" altLang="zh-CN" sz="1400" b="0" i="0" u="none" strike="noStrike" baseline="0" dirty="0">
                <a:latin typeface="TimesTenLTStd-Roman"/>
              </a:rPr>
              <a:t>is the largest positive integer that divides both </a:t>
            </a:r>
            <a:r>
              <a:rPr lang="en-US" altLang="zh-CN" sz="1400" b="0" i="1" u="none" strike="noStrike" baseline="0" dirty="0">
                <a:latin typeface="TimesTenLTStd-Italic"/>
              </a:rPr>
              <a:t>a </a:t>
            </a:r>
            <a:r>
              <a:rPr lang="en-US" altLang="zh-CN" sz="1400" b="0" i="0" u="none" strike="noStrike" baseline="0" dirty="0">
                <a:latin typeface="TimesTenLTStd-Roman"/>
              </a:rPr>
              <a:t>and </a:t>
            </a:r>
            <a:r>
              <a:rPr lang="en-US" altLang="zh-CN" sz="1400" b="0" i="1" u="none" strike="noStrike" baseline="0" dirty="0">
                <a:latin typeface="TimesTenLTStd-Italic"/>
              </a:rPr>
              <a:t>b.</a:t>
            </a:r>
          </a:p>
          <a:p>
            <a:pPr lvl="1"/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TimesTenLTStd-Roman"/>
              </a:rPr>
              <a:t>The positive integer </a:t>
            </a:r>
            <a:r>
              <a:rPr lang="en-US" altLang="zh-CN" sz="1400" b="0" i="1" u="none" strike="noStrike" baseline="0" dirty="0">
                <a:solidFill>
                  <a:srgbClr val="000000"/>
                </a:solidFill>
                <a:latin typeface="TimesTenLTStd-Italic"/>
              </a:rPr>
              <a:t>c </a:t>
            </a:r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TimesTenLTStd-Roman"/>
              </a:rPr>
              <a:t>is said to be the greatest common divisor of </a:t>
            </a:r>
            <a:r>
              <a:rPr lang="en-US" altLang="zh-CN" sz="1400" b="0" i="1" u="none" strike="noStrike" baseline="0" dirty="0">
                <a:solidFill>
                  <a:srgbClr val="000000"/>
                </a:solidFill>
                <a:latin typeface="TimesTenLTStd-Italic"/>
              </a:rPr>
              <a:t>a </a:t>
            </a:r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TimesTenLTStd-Roman"/>
              </a:rPr>
              <a:t>and </a:t>
            </a:r>
            <a:r>
              <a:rPr lang="en-US" altLang="zh-CN" sz="1400" b="0" i="1" u="none" strike="noStrike" baseline="0" dirty="0">
                <a:solidFill>
                  <a:srgbClr val="000000"/>
                </a:solidFill>
                <a:latin typeface="TimesTenLTStd-Italic"/>
              </a:rPr>
              <a:t>b </a:t>
            </a:r>
            <a:r>
              <a:rPr lang="en-US" altLang="zh-CN" sz="1400" b="0" i="0" u="none" strike="noStrike" baseline="0" dirty="0">
                <a:solidFill>
                  <a:srgbClr val="000000"/>
                </a:solidFill>
                <a:latin typeface="TimesTenLTStd-Roman"/>
              </a:rPr>
              <a:t>if</a:t>
            </a:r>
          </a:p>
          <a:p>
            <a:pPr lvl="2"/>
            <a:r>
              <a:rPr lang="en-US" altLang="zh-CN" sz="1200" b="1" i="0" u="none" strike="noStrike" baseline="0" dirty="0">
                <a:solidFill>
                  <a:srgbClr val="808080"/>
                </a:solidFill>
                <a:latin typeface="TimesTenLTStd-Bold"/>
              </a:rPr>
              <a:t>1. 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TimesTenLTStd-Italic"/>
              </a:rPr>
              <a:t>c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TimesTenLTStd-Roman"/>
              </a:rPr>
              <a:t>is a divisor of 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TimesTenLTStd-Italic"/>
              </a:rPr>
              <a:t>a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TimesTenLTStd-Roman"/>
              </a:rPr>
              <a:t>and of 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TimesTenLTStd-Italic"/>
              </a:rPr>
              <a:t>b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TimesTenLTStd-Roman"/>
              </a:rPr>
              <a:t>.</a:t>
            </a:r>
          </a:p>
          <a:p>
            <a:pPr lvl="2"/>
            <a:r>
              <a:rPr lang="en-US" altLang="zh-CN" sz="1200" b="1" i="0" u="none" strike="noStrike" baseline="0" dirty="0">
                <a:solidFill>
                  <a:srgbClr val="808080"/>
                </a:solidFill>
                <a:latin typeface="TimesTenLTStd-Bold"/>
              </a:rPr>
              <a:t>2.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TimesTenLTStd-Roman"/>
              </a:rPr>
              <a:t>any divisor of 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TimesTenLTStd-Italic"/>
              </a:rPr>
              <a:t>a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TimesTenLTStd-Roman"/>
              </a:rPr>
              <a:t>and 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TimesTenLTStd-Italic"/>
              </a:rPr>
              <a:t>b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TimesTenLTStd-Roman"/>
              </a:rPr>
              <a:t>is a divisor of </a:t>
            </a:r>
            <a:r>
              <a:rPr lang="en-US" altLang="zh-CN" sz="1200" b="0" i="1" u="none" strike="noStrike" baseline="0" dirty="0">
                <a:solidFill>
                  <a:srgbClr val="000000"/>
                </a:solidFill>
                <a:latin typeface="TimesTenLTStd-Italic"/>
              </a:rPr>
              <a:t>c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TimesTenLTStd-Roman"/>
              </a:rPr>
              <a:t>.</a:t>
            </a:r>
            <a:endParaRPr lang="en-US" altLang="zh-CN" sz="1000" dirty="0">
              <a:latin typeface="TimesTenLTStd-Roman"/>
            </a:endParaRPr>
          </a:p>
          <a:p>
            <a:pPr algn="l"/>
            <a:r>
              <a:rPr lang="en-US" altLang="zh-CN" sz="1800" b="0" i="0" u="none" strike="noStrike" baseline="0" dirty="0">
                <a:latin typeface="TimesTenLTStd-Roman"/>
              </a:rPr>
              <a:t>Equivalently,      </a:t>
            </a:r>
            <a:r>
              <a:rPr lang="en-US" altLang="zh-CN" sz="1800" b="0" i="0" u="none" strike="noStrike" baseline="0" dirty="0" err="1">
                <a:latin typeface="TimesTenLTStd-Roman"/>
              </a:rPr>
              <a:t>gcd</a:t>
            </a:r>
            <a:r>
              <a:rPr lang="en-US" altLang="zh-CN" sz="1800" b="0" i="0" u="none" strike="noStrike" baseline="0" dirty="0">
                <a:latin typeface="TimesTenLTStd-Roman"/>
              </a:rPr>
              <a:t>(</a:t>
            </a:r>
            <a:r>
              <a:rPr lang="en-US" altLang="zh-CN" sz="1800" b="0" i="1" u="none" strike="noStrike" baseline="0" dirty="0">
                <a:latin typeface="TimesTenLTStd-Italic"/>
              </a:rPr>
              <a:t>a</a:t>
            </a:r>
            <a:r>
              <a:rPr lang="en-US" altLang="zh-CN" sz="1800" b="0" i="0" u="none" strike="noStrike" baseline="0" dirty="0">
                <a:latin typeface="TimesTenLTStd-Roman"/>
              </a:rPr>
              <a:t>, </a:t>
            </a:r>
            <a:r>
              <a:rPr lang="en-US" altLang="zh-CN" sz="1800" b="0" i="1" u="none" strike="noStrike" baseline="0" dirty="0">
                <a:latin typeface="TimesTenLTStd-Italic"/>
              </a:rPr>
              <a:t>b</a:t>
            </a:r>
            <a:r>
              <a:rPr lang="en-US" altLang="zh-CN" sz="1800" b="0" i="0" u="none" strike="noStrike" baseline="0" dirty="0">
                <a:latin typeface="TimesTenLTStd-Roman"/>
              </a:rPr>
              <a:t>) </a:t>
            </a:r>
            <a:r>
              <a:rPr lang="en-US" altLang="zh-CN" sz="1800" b="0" i="0" u="none" strike="noStrike" baseline="0" dirty="0">
                <a:latin typeface="PearsonMATHPRO08"/>
              </a:rPr>
              <a:t>= </a:t>
            </a:r>
            <a:r>
              <a:rPr lang="en-US" altLang="zh-CN" sz="1800" b="0" i="0" u="none" strike="noStrike" baseline="0" dirty="0">
                <a:latin typeface="TimesTenLTStd-Roman"/>
              </a:rPr>
              <a:t>max[</a:t>
            </a:r>
            <a:r>
              <a:rPr lang="en-US" altLang="zh-CN" sz="1800" b="0" i="1" u="none" strike="noStrike" baseline="0" dirty="0">
                <a:latin typeface="TimesTenLTStd-Italic"/>
              </a:rPr>
              <a:t>k</a:t>
            </a:r>
            <a:r>
              <a:rPr lang="en-US" altLang="zh-CN" sz="1800" b="0" i="0" u="none" strike="noStrike" baseline="0" dirty="0">
                <a:latin typeface="TimesTenLTStd-Roman"/>
              </a:rPr>
              <a:t>, such that </a:t>
            </a:r>
            <a:r>
              <a:rPr lang="en-US" altLang="zh-CN" sz="1800" b="0" i="1" u="none" strike="noStrike" baseline="0" dirty="0">
                <a:latin typeface="TimesTenLTStd-Italic"/>
              </a:rPr>
              <a:t>k</a:t>
            </a:r>
            <a:r>
              <a:rPr lang="en-US" altLang="zh-CN" sz="1800" b="0" i="0" u="none" strike="noStrike" baseline="0" dirty="0">
                <a:latin typeface="MathematicalPiLTStd"/>
              </a:rPr>
              <a:t> |</a:t>
            </a:r>
            <a:r>
              <a:rPr lang="en-US" altLang="zh-CN" sz="1800" b="0" i="1" u="none" strike="noStrike" baseline="0" dirty="0">
                <a:latin typeface="TimesTenLTStd-Italic"/>
              </a:rPr>
              <a:t>a </a:t>
            </a:r>
            <a:r>
              <a:rPr lang="en-US" altLang="zh-CN" sz="1800" b="0" i="0" u="none" strike="noStrike" baseline="0" dirty="0">
                <a:latin typeface="TimesTenLTStd-Roman"/>
              </a:rPr>
              <a:t>and </a:t>
            </a:r>
            <a:r>
              <a:rPr lang="en-US" altLang="zh-CN" sz="1800" b="0" i="1" u="none" strike="noStrike" baseline="0" dirty="0">
                <a:latin typeface="TimesTenLTStd-Italic"/>
              </a:rPr>
              <a:t>k</a:t>
            </a:r>
            <a:r>
              <a:rPr lang="en-US" altLang="zh-CN" sz="1800" b="0" i="0" u="none" strike="noStrike" baseline="0" dirty="0">
                <a:latin typeface="MathematicalPiLTStd"/>
              </a:rPr>
              <a:t> |</a:t>
            </a:r>
            <a:r>
              <a:rPr lang="en-US" altLang="zh-CN" sz="1800" b="0" i="1" u="none" strike="noStrike" baseline="0" dirty="0">
                <a:latin typeface="TimesTenLTStd-Italic"/>
              </a:rPr>
              <a:t>b</a:t>
            </a:r>
            <a:r>
              <a:rPr lang="en-US" altLang="zh-CN" sz="1800" b="0" i="0" u="none" strike="noStrike" baseline="0" dirty="0">
                <a:latin typeface="TimesTenLTStd-Roman"/>
              </a:rPr>
              <a:t>]</a:t>
            </a:r>
            <a:endParaRPr lang="zh-CN" altLang="en-US" sz="2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A48D887-6C14-426C-AC45-F0FFED50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2.The Euclidean Algorithm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EEA5E4-7BFE-42A4-AE71-D61C88058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645024"/>
            <a:ext cx="3481077" cy="5915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3FD061-3BA0-4AE0-AFC5-880DC0FAB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293096"/>
            <a:ext cx="6120680" cy="68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9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64B9EEE-DFBC-4FB9-98DE-9F05D5DC1E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integer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dirty="0" err="1">
                        <a:latin typeface="Cambria Math" panose="02040503050406030204" pitchFamily="18" charset="0"/>
                      </a:rPr>
                      <m:t>𝒈𝒄𝒅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b="1" i="1" dirty="0" err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b="1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dirty="0" err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b="1" i="1" dirty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064B9EEE-DFBC-4FB9-98DE-9F05D5DC1E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CFF81F9F-30A6-4693-BBB6-EB1E4297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Finding the Greatest Common Divisor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7165493-1297-44DE-B7F7-873CDDFA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276872"/>
            <a:ext cx="4968552" cy="33123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DD4FAC1-DE48-4F8F-8CE1-ECDAD23E1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626" y="2708920"/>
            <a:ext cx="3108877" cy="253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3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4590" y="1340768"/>
            <a:ext cx="8507288" cy="4649993"/>
          </a:xfrm>
        </p:spPr>
        <p:txBody>
          <a:bodyPr>
            <a:norm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in the inverse direction</a:t>
            </a:r>
          </a:p>
          <a:p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4 (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Bezout’s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Identity).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greatest common divisor of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</a:t>
            </a:r>
          </a:p>
          <a:p>
            <a:pPr algn="ctr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ar+bs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holds for some integers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158" y="1847760"/>
            <a:ext cx="2448272" cy="194421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Bezout’s</a:t>
            </a:r>
            <a:r>
              <a:rPr lang="en-US" altLang="zh-CN" dirty="0"/>
              <a:t> Identity</a:t>
            </a:r>
            <a:endParaRPr lang="zh-CN" altLang="en-US" dirty="0"/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96" y="1927272"/>
            <a:ext cx="2005833" cy="17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076" y="1830248"/>
            <a:ext cx="40324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ACE9B42-DE6D-4335-B924-E9C5042F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Finding the Greatest Common Divisor</a:t>
            </a:r>
            <a:endParaRPr lang="zh-CN" altLang="en-US" sz="3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61B3B9-B905-4C6E-8AB4-47FF9DCC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8988"/>
            <a:ext cx="5338936" cy="2604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6499D4-CCE1-4F2F-AD6C-7A0F71B37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489" y="3717032"/>
            <a:ext cx="5751031" cy="27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7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082660"/>
          </a:xfrm>
        </p:spPr>
        <p:txBody>
          <a:bodyPr>
            <a:noAutofit/>
          </a:bodyPr>
          <a:lstStyle/>
          <a:p>
            <a:r>
              <a:rPr lang="en-US" altLang="zh-CN" sz="3600" i="1" dirty="0">
                <a:solidFill>
                  <a:srgbClr val="0000FF"/>
                </a:solidFill>
              </a:rPr>
              <a:t>Extended Euclidean Algorithm matrix</a:t>
            </a:r>
            <a:endParaRPr lang="zh-CN" altLang="en-US" sz="3600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910" y="1071546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365x+1876y    d=1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85720" y="1500174"/>
            <a:ext cx="4329114" cy="3519308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                       x                             y</a:t>
            </a:r>
          </a:p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coeff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of 365 )      (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coeff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of  </a:t>
            </a:r>
          </a:p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1876)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1876                             0                             1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365                               1                             0</a:t>
            </a:r>
          </a:p>
          <a:p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365 </a:t>
            </a:r>
            <a:r>
              <a:rPr lang="en-US" altLang="zh-CN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·5                            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5                             0</a:t>
            </a:r>
          </a:p>
          <a:p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= 1876</a:t>
            </a:r>
            <a:r>
              <a:rPr lang="zh-CN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365 ·5         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5                           1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·7                          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35                          7  </a:t>
            </a:r>
          </a:p>
          <a:p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= 365</a:t>
            </a:r>
            <a:r>
              <a:rPr lang="zh-CN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·7              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                         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·6                            216                        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  <a:p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= 51</a:t>
            </a:r>
            <a:r>
              <a:rPr lang="zh-CN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· 6                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221                         43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2                         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442                         86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8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· 2                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478                       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= 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   </a:t>
            </a:r>
            <a:r>
              <a:rPr lang="zh-CN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699                       136</a:t>
            </a:r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11" name="内容占位符 7"/>
          <p:cNvSpPr txBox="1">
            <a:spLocks/>
          </p:cNvSpPr>
          <p:nvPr/>
        </p:nvSpPr>
        <p:spPr>
          <a:xfrm>
            <a:off x="4600604" y="1500174"/>
            <a:ext cx="4329114" cy="35193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5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CN" sz="27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                       x                             y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CN" sz="27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kumimoji="0" lang="en-US" altLang="zh-CN" sz="27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coeff</a:t>
            </a:r>
            <a:r>
              <a:rPr kumimoji="0" lang="en-US" altLang="zh-CN" sz="27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of 365 )   (</a:t>
            </a:r>
            <a:r>
              <a:rPr kumimoji="0" lang="en-US" altLang="zh-CN" sz="27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coeff</a:t>
            </a:r>
            <a:r>
              <a:rPr kumimoji="0" lang="en-US" altLang="zh-CN" sz="27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of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altLang="zh-CN" sz="27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1876)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1876                     = 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365 +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*1876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365                      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365 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0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*1876</a:t>
            </a:r>
            <a:endParaRPr kumimoji="0" lang="en-US" altLang="zh-CN" sz="27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5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365 </a:t>
            </a: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·5                     =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365 +  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*1876</a:t>
            </a:r>
            <a:endParaRPr kumimoji="0" lang="en-US" altLang="zh-CN" sz="27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5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 = 1876</a:t>
            </a:r>
            <a:r>
              <a:rPr kumimoji="0" lang="zh-CN" altLang="en-US" sz="25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kumimoji="0" lang="en-US" altLang="zh-CN" sz="25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365 ·5   =  </a:t>
            </a:r>
            <a:r>
              <a:rPr kumimoji="0" lang="zh-CN" altLang="en-US" sz="27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365 +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*1876</a:t>
            </a:r>
            <a:endParaRPr kumimoji="0" lang="en-US" altLang="zh-CN" sz="27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en-US" altLang="zh-C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                   =  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*365 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7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*1876         </a:t>
            </a:r>
            <a:endParaRPr kumimoji="0" lang="en-US" altLang="zh-CN" sz="27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5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= 365</a:t>
            </a:r>
            <a:r>
              <a:rPr kumimoji="0" lang="zh-CN" altLang="en-US" sz="25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kumimoji="0" lang="en-US" altLang="zh-CN" sz="25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 ·7         =   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*365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*1876</a:t>
            </a:r>
            <a:endParaRPr kumimoji="0" lang="en-US" altLang="zh-CN" sz="27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·6                       =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*365 </a:t>
            </a:r>
            <a:r>
              <a:rPr lang="zh-CN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*1876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5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= 51</a:t>
            </a:r>
            <a:r>
              <a:rPr kumimoji="0" lang="zh-CN" altLang="en-US" sz="25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kumimoji="0" lang="en-US" altLang="zh-CN" sz="25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· 6            =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*365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*1876</a:t>
            </a:r>
            <a:endParaRPr kumimoji="0" lang="en-US" altLang="zh-CN" sz="27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· 2                      = 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442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365 +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*1876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= 8</a:t>
            </a:r>
            <a:r>
              <a:rPr kumimoji="0" lang="zh-CN" altLang="en-US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· 2            = 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478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365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zh-CN" altLang="en-US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*1876</a:t>
            </a:r>
            <a:endParaRPr kumimoji="0" lang="en-US" altLang="zh-CN" sz="27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= 3</a:t>
            </a:r>
            <a:r>
              <a:rPr kumimoji="0" lang="zh-CN" altLang="en-US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kumimoji="0" lang="en-US" altLang="zh-CN" sz="27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    =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699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365 +</a:t>
            </a:r>
            <a:r>
              <a:rPr lang="en-US" altLang="zh-CN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*1876 </a:t>
            </a:r>
            <a:endParaRPr kumimoji="0" lang="zh-CN" altLang="en-US" sz="27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2728</TotalTime>
  <Words>4438</Words>
  <Application>Microsoft Office PowerPoint</Application>
  <PresentationFormat>全屏显示(4:3)</PresentationFormat>
  <Paragraphs>402</Paragraphs>
  <Slides>48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77" baseType="lpstr">
      <vt:lpstr>MathematicalPiLTStd</vt:lpstr>
      <vt:lpstr>PearsonMATHPRO02</vt:lpstr>
      <vt:lpstr>PearsonMATHPRO08</vt:lpstr>
      <vt:lpstr>PearsonMATHPRO13</vt:lpstr>
      <vt:lpstr>PearsonMATHPRO18</vt:lpstr>
      <vt:lpstr>TimesTenLTStd-Bold</vt:lpstr>
      <vt:lpstr>TimesTenLTStd-BoldItalic</vt:lpstr>
      <vt:lpstr>TimesTenLTStd-Italic</vt:lpstr>
      <vt:lpstr>TimesTenLTStd-Roman</vt:lpstr>
      <vt:lpstr>ZapfDingbatsStd</vt:lpstr>
      <vt:lpstr>等线</vt:lpstr>
      <vt:lpstr>等线 Light</vt:lpstr>
      <vt:lpstr>方正姚体</vt:lpstr>
      <vt:lpstr>华文行楷</vt:lpstr>
      <vt:lpstr>宋体</vt:lpstr>
      <vt:lpstr>Arial</vt:lpstr>
      <vt:lpstr>Arial Black</vt:lpstr>
      <vt:lpstr>Calibri</vt:lpstr>
      <vt:lpstr>Cambria Math</vt:lpstr>
      <vt:lpstr>Comic Sans MS</vt:lpstr>
      <vt:lpstr>Lucida Sans Unicode</vt:lpstr>
      <vt:lpstr>Times New Roman</vt:lpstr>
      <vt:lpstr>Verdana</vt:lpstr>
      <vt:lpstr>Wingdings</vt:lpstr>
      <vt:lpstr>Wingdings 2</vt:lpstr>
      <vt:lpstr>Wingdings 3</vt:lpstr>
      <vt:lpstr>聚合</vt:lpstr>
      <vt:lpstr>自定义设计方案</vt:lpstr>
      <vt:lpstr>Equation</vt:lpstr>
      <vt:lpstr>Theory and Practice of Modern Cryptography  Chapter 8 Number Theory</vt:lpstr>
      <vt:lpstr>Outline</vt:lpstr>
      <vt:lpstr>1.Divisibility and the Division Algorithm</vt:lpstr>
      <vt:lpstr>Divisibility and the Division Algorithm</vt:lpstr>
      <vt:lpstr>2.The Euclidean Algorithm</vt:lpstr>
      <vt:lpstr>Finding the Greatest Common Divisor</vt:lpstr>
      <vt:lpstr>Bezout’s Identity</vt:lpstr>
      <vt:lpstr>Finding the Greatest Common Divisor</vt:lpstr>
      <vt:lpstr>Extended Euclidean Algorithm matrix</vt:lpstr>
      <vt:lpstr>3.Modular Arithmetic</vt:lpstr>
      <vt:lpstr>3.Modular Arithmetic</vt:lpstr>
      <vt:lpstr>3.Modular Arithmetic</vt:lpstr>
      <vt:lpstr>PowerPoint 演示文稿</vt:lpstr>
      <vt:lpstr>4.Prime Numbers</vt:lpstr>
      <vt:lpstr>5. Fermat’s &amp; Euler’s Theorems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6.Testing for Primality</vt:lpstr>
      <vt:lpstr>6.Testing for Primality</vt:lpstr>
      <vt:lpstr>6.Testing for Primality</vt:lpstr>
      <vt:lpstr>6.Testing for Primality</vt:lpstr>
      <vt:lpstr>7.Finding multiplicative inverse</vt:lpstr>
      <vt:lpstr>ax=b mod n, x=?</vt:lpstr>
      <vt:lpstr>ax=b mod n, x=?</vt:lpstr>
      <vt:lpstr>8.Chinese Remainder Theorem</vt:lpstr>
      <vt:lpstr>8.Chinese Remainder Theorem</vt:lpstr>
      <vt:lpstr>8.Chinese Remainder Theorem</vt:lpstr>
      <vt:lpstr>PowerPoint 演示文稿</vt:lpstr>
      <vt:lpstr>Algorithm of CRT</vt:lpstr>
      <vt:lpstr>PowerPoint 演示文稿</vt:lpstr>
      <vt:lpstr>孙子定理(孙子算经, 3-5世纪)</vt:lpstr>
      <vt:lpstr>Solve ax =b mod n by Theorem 8.6</vt:lpstr>
      <vt:lpstr>Find 3x =1 mod 10 by CRT</vt:lpstr>
      <vt:lpstr>9.Discrete Logarithm Problem-DLP</vt:lpstr>
      <vt:lpstr>9.Discrete Logarithm Problem-DLP</vt:lpstr>
      <vt:lpstr>9.Discrete Logarithm Problem-DLP</vt:lpstr>
      <vt:lpstr>9.Discrete Logarithm Problem-DLP</vt:lpstr>
      <vt:lpstr>PowerPoint 演示文稿</vt:lpstr>
      <vt:lpstr>PowerPoint 演示文稿</vt:lpstr>
      <vt:lpstr>Assignments</vt:lpstr>
      <vt:lpstr>Assignments</vt:lpstr>
      <vt:lpstr>PowerPoint 演示文稿</vt:lpstr>
      <vt:lpstr>PowerPoint 演示文稿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xlzhang</dc:creator>
  <cp:lastModifiedBy>Miao Fuyou</cp:lastModifiedBy>
  <cp:revision>393</cp:revision>
  <dcterms:created xsi:type="dcterms:W3CDTF">2014-09-30T09:18:14Z</dcterms:created>
  <dcterms:modified xsi:type="dcterms:W3CDTF">2022-10-27T08:12:48Z</dcterms:modified>
</cp:coreProperties>
</file>