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2"/>
  </p:notesMasterIdLst>
  <p:handoutMasterIdLst>
    <p:handoutMasterId r:id="rId73"/>
  </p:handoutMasterIdLst>
  <p:sldIdLst>
    <p:sldId id="256" r:id="rId2"/>
    <p:sldId id="257" r:id="rId3"/>
    <p:sldId id="258" r:id="rId4"/>
    <p:sldId id="276" r:id="rId5"/>
    <p:sldId id="277" r:id="rId6"/>
    <p:sldId id="302" r:id="rId7"/>
    <p:sldId id="274" r:id="rId8"/>
    <p:sldId id="278" r:id="rId9"/>
    <p:sldId id="311" r:id="rId10"/>
    <p:sldId id="275" r:id="rId11"/>
    <p:sldId id="281" r:id="rId12"/>
    <p:sldId id="259" r:id="rId13"/>
    <p:sldId id="290" r:id="rId14"/>
    <p:sldId id="289" r:id="rId15"/>
    <p:sldId id="299" r:id="rId16"/>
    <p:sldId id="287" r:id="rId17"/>
    <p:sldId id="288" r:id="rId18"/>
    <p:sldId id="285" r:id="rId19"/>
    <p:sldId id="286" r:id="rId20"/>
    <p:sldId id="292" r:id="rId21"/>
    <p:sldId id="293" r:id="rId22"/>
    <p:sldId id="294" r:id="rId23"/>
    <p:sldId id="291" r:id="rId24"/>
    <p:sldId id="312" r:id="rId25"/>
    <p:sldId id="314" r:id="rId26"/>
    <p:sldId id="313" r:id="rId27"/>
    <p:sldId id="315" r:id="rId28"/>
    <p:sldId id="337" r:id="rId29"/>
    <p:sldId id="261" r:id="rId30"/>
    <p:sldId id="295" r:id="rId31"/>
    <p:sldId id="297" r:id="rId32"/>
    <p:sldId id="298" r:id="rId33"/>
    <p:sldId id="300" r:id="rId34"/>
    <p:sldId id="303" r:id="rId35"/>
    <p:sldId id="306" r:id="rId36"/>
    <p:sldId id="305" r:id="rId37"/>
    <p:sldId id="316" r:id="rId38"/>
    <p:sldId id="317" r:id="rId39"/>
    <p:sldId id="308" r:id="rId40"/>
    <p:sldId id="318" r:id="rId41"/>
    <p:sldId id="319" r:id="rId42"/>
    <p:sldId id="260" r:id="rId43"/>
    <p:sldId id="263" r:id="rId44"/>
    <p:sldId id="264" r:id="rId45"/>
    <p:sldId id="265" r:id="rId46"/>
    <p:sldId id="266" r:id="rId47"/>
    <p:sldId id="267" r:id="rId48"/>
    <p:sldId id="269" r:id="rId49"/>
    <p:sldId id="270" r:id="rId50"/>
    <p:sldId id="336" r:id="rId51"/>
    <p:sldId id="271" r:id="rId52"/>
    <p:sldId id="272" r:id="rId53"/>
    <p:sldId id="273" r:id="rId54"/>
    <p:sldId id="333" r:id="rId55"/>
    <p:sldId id="327" r:id="rId56"/>
    <p:sldId id="321" r:id="rId57"/>
    <p:sldId id="322" r:id="rId58"/>
    <p:sldId id="324" r:id="rId59"/>
    <p:sldId id="325" r:id="rId60"/>
    <p:sldId id="326" r:id="rId61"/>
    <p:sldId id="329" r:id="rId62"/>
    <p:sldId id="334" r:id="rId63"/>
    <p:sldId id="335" r:id="rId64"/>
    <p:sldId id="323" r:id="rId65"/>
    <p:sldId id="330" r:id="rId66"/>
    <p:sldId id="331" r:id="rId67"/>
    <p:sldId id="338" r:id="rId68"/>
    <p:sldId id="339" r:id="rId69"/>
    <p:sldId id="332" r:id="rId70"/>
    <p:sldId id="328" r:id="rId71"/>
  </p:sldIdLst>
  <p:sldSz cx="9144000" cy="6858000" type="screen4x3"/>
  <p:notesSz cx="6815138"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247D9-9929-4BED-83F2-81F7C7733A6F}" v="583" dt="2019-03-11T04:09:47.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4" autoAdjust="0"/>
    <p:restoredTop sz="94660"/>
  </p:normalViewPr>
  <p:slideViewPr>
    <p:cSldViewPr snapToGrid="0">
      <p:cViewPr varScale="1">
        <p:scale>
          <a:sx n="81" d="100"/>
          <a:sy n="81" d="100"/>
        </p:scale>
        <p:origin x="8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Sherk" userId="7a0776b0-f7d6-4f4c-8827-68d1df06d98d" providerId="ADAL" clId="{5B2247D9-9929-4BED-83F2-81F7C7733A6F}"/>
    <pc:docChg chg="undo custSel addSld delSld modSld sldOrd">
      <pc:chgData name="Murray Sherk" userId="7a0776b0-f7d6-4f4c-8827-68d1df06d98d" providerId="ADAL" clId="{5B2247D9-9929-4BED-83F2-81F7C7733A6F}" dt="2019-03-16T08:23:50.566" v="2858" actId="20577"/>
      <pc:docMkLst>
        <pc:docMk/>
      </pc:docMkLst>
      <pc:sldChg chg="modSp">
        <pc:chgData name="Murray Sherk" userId="7a0776b0-f7d6-4f4c-8827-68d1df06d98d" providerId="ADAL" clId="{5B2247D9-9929-4BED-83F2-81F7C7733A6F}" dt="2019-03-16T08:23:50.566" v="2858" actId="20577"/>
        <pc:sldMkLst>
          <pc:docMk/>
          <pc:sldMk cId="2291544409" sldId="256"/>
        </pc:sldMkLst>
        <pc:spChg chg="mod">
          <ac:chgData name="Murray Sherk" userId="7a0776b0-f7d6-4f4c-8827-68d1df06d98d" providerId="ADAL" clId="{5B2247D9-9929-4BED-83F2-81F7C7733A6F}" dt="2019-03-16T08:23:50.566" v="2858" actId="20577"/>
          <ac:spMkLst>
            <pc:docMk/>
            <pc:sldMk cId="2291544409" sldId="256"/>
            <ac:spMk id="3" creationId="{00000000-0000-0000-0000-000000000000}"/>
          </ac:spMkLst>
        </pc:spChg>
      </pc:sldChg>
      <pc:sldChg chg="modSp">
        <pc:chgData name="Murray Sherk" userId="7a0776b0-f7d6-4f4c-8827-68d1df06d98d" providerId="ADAL" clId="{5B2247D9-9929-4BED-83F2-81F7C7733A6F}" dt="2019-03-04T07:46:02.747" v="1482" actId="20577"/>
        <pc:sldMkLst>
          <pc:docMk/>
          <pc:sldMk cId="860038598" sldId="275"/>
        </pc:sldMkLst>
        <pc:spChg chg="mod">
          <ac:chgData name="Murray Sherk" userId="7a0776b0-f7d6-4f4c-8827-68d1df06d98d" providerId="ADAL" clId="{5B2247D9-9929-4BED-83F2-81F7C7733A6F}" dt="2019-03-04T07:14:50.713" v="176" actId="20577"/>
          <ac:spMkLst>
            <pc:docMk/>
            <pc:sldMk cId="860038598" sldId="275"/>
            <ac:spMk id="2" creationId="{00000000-0000-0000-0000-000000000000}"/>
          </ac:spMkLst>
        </pc:spChg>
        <pc:spChg chg="mod">
          <ac:chgData name="Murray Sherk" userId="7a0776b0-f7d6-4f4c-8827-68d1df06d98d" providerId="ADAL" clId="{5B2247D9-9929-4BED-83F2-81F7C7733A6F}" dt="2019-03-04T07:46:02.747" v="1482" actId="20577"/>
          <ac:spMkLst>
            <pc:docMk/>
            <pc:sldMk cId="860038598" sldId="275"/>
            <ac:spMk id="3" creationId="{00000000-0000-0000-0000-000000000000}"/>
          </ac:spMkLst>
        </pc:spChg>
      </pc:sldChg>
      <pc:sldChg chg="modSp">
        <pc:chgData name="Murray Sherk" userId="7a0776b0-f7d6-4f4c-8827-68d1df06d98d" providerId="ADAL" clId="{5B2247D9-9929-4BED-83F2-81F7C7733A6F}" dt="2019-02-27T04:12:20.536" v="3" actId="20577"/>
        <pc:sldMkLst>
          <pc:docMk/>
          <pc:sldMk cId="2497631093" sldId="276"/>
        </pc:sldMkLst>
        <pc:spChg chg="mod">
          <ac:chgData name="Murray Sherk" userId="7a0776b0-f7d6-4f4c-8827-68d1df06d98d" providerId="ADAL" clId="{5B2247D9-9929-4BED-83F2-81F7C7733A6F}" dt="2019-02-27T04:12:20.536" v="3" actId="20577"/>
          <ac:spMkLst>
            <pc:docMk/>
            <pc:sldMk cId="2497631093" sldId="276"/>
            <ac:spMk id="3" creationId="{00000000-0000-0000-0000-000000000000}"/>
          </ac:spMkLst>
        </pc:spChg>
      </pc:sldChg>
      <pc:sldChg chg="modSp">
        <pc:chgData name="Murray Sherk" userId="7a0776b0-f7d6-4f4c-8827-68d1df06d98d" providerId="ADAL" clId="{5B2247D9-9929-4BED-83F2-81F7C7733A6F}" dt="2019-03-04T07:14:01.634" v="145" actId="27636"/>
        <pc:sldMkLst>
          <pc:docMk/>
          <pc:sldMk cId="1774861349" sldId="278"/>
        </pc:sldMkLst>
        <pc:spChg chg="mod">
          <ac:chgData name="Murray Sherk" userId="7a0776b0-f7d6-4f4c-8827-68d1df06d98d" providerId="ADAL" clId="{5B2247D9-9929-4BED-83F2-81F7C7733A6F}" dt="2019-03-04T07:14:01.634" v="145" actId="27636"/>
          <ac:spMkLst>
            <pc:docMk/>
            <pc:sldMk cId="1774861349" sldId="278"/>
            <ac:spMk id="2" creationId="{00000000-0000-0000-0000-000000000000}"/>
          </ac:spMkLst>
        </pc:spChg>
        <pc:spChg chg="mod">
          <ac:chgData name="Murray Sherk" userId="7a0776b0-f7d6-4f4c-8827-68d1df06d98d" providerId="ADAL" clId="{5B2247D9-9929-4BED-83F2-81F7C7733A6F}" dt="2019-03-04T07:13:57.296" v="143" actId="20577"/>
          <ac:spMkLst>
            <pc:docMk/>
            <pc:sldMk cId="1774861349" sldId="278"/>
            <ac:spMk id="3" creationId="{00000000-0000-0000-0000-000000000000}"/>
          </ac:spMkLst>
        </pc:spChg>
      </pc:sldChg>
      <pc:sldChg chg="modSp">
        <pc:chgData name="Murray Sherk" userId="7a0776b0-f7d6-4f4c-8827-68d1df06d98d" providerId="ADAL" clId="{5B2247D9-9929-4BED-83F2-81F7C7733A6F}" dt="2019-03-04T07:15:28.154" v="281" actId="6549"/>
        <pc:sldMkLst>
          <pc:docMk/>
          <pc:sldMk cId="2119677821" sldId="281"/>
        </pc:sldMkLst>
        <pc:spChg chg="mod">
          <ac:chgData name="Murray Sherk" userId="7a0776b0-f7d6-4f4c-8827-68d1df06d98d" providerId="ADAL" clId="{5B2247D9-9929-4BED-83F2-81F7C7733A6F}" dt="2019-03-04T07:15:28.154" v="281" actId="6549"/>
          <ac:spMkLst>
            <pc:docMk/>
            <pc:sldMk cId="2119677821" sldId="281"/>
            <ac:spMk id="2" creationId="{00000000-0000-0000-0000-000000000000}"/>
          </ac:spMkLst>
        </pc:spChg>
      </pc:sldChg>
      <pc:sldChg chg="modSp">
        <pc:chgData name="Murray Sherk" userId="7a0776b0-f7d6-4f4c-8827-68d1df06d98d" providerId="ADAL" clId="{5B2247D9-9929-4BED-83F2-81F7C7733A6F}" dt="2019-03-04T07:18:49.828" v="286" actId="20577"/>
        <pc:sldMkLst>
          <pc:docMk/>
          <pc:sldMk cId="3586992580" sldId="285"/>
        </pc:sldMkLst>
        <pc:spChg chg="mod">
          <ac:chgData name="Murray Sherk" userId="7a0776b0-f7d6-4f4c-8827-68d1df06d98d" providerId="ADAL" clId="{5B2247D9-9929-4BED-83F2-81F7C7733A6F}" dt="2019-03-04T07:18:49.828" v="286" actId="20577"/>
          <ac:spMkLst>
            <pc:docMk/>
            <pc:sldMk cId="3586992580" sldId="285"/>
            <ac:spMk id="2" creationId="{00000000-0000-0000-0000-000000000000}"/>
          </ac:spMkLst>
        </pc:spChg>
      </pc:sldChg>
      <pc:sldChg chg="modSp modAnim">
        <pc:chgData name="Murray Sherk" userId="7a0776b0-f7d6-4f4c-8827-68d1df06d98d" providerId="ADAL" clId="{5B2247D9-9929-4BED-83F2-81F7C7733A6F}" dt="2019-03-04T07:37:15.652" v="847" actId="20577"/>
        <pc:sldMkLst>
          <pc:docMk/>
          <pc:sldMk cId="1251966464" sldId="291"/>
        </pc:sldMkLst>
        <pc:spChg chg="mod">
          <ac:chgData name="Murray Sherk" userId="7a0776b0-f7d6-4f4c-8827-68d1df06d98d" providerId="ADAL" clId="{5B2247D9-9929-4BED-83F2-81F7C7733A6F}" dt="2019-03-04T07:24:38.145" v="373" actId="20577"/>
          <ac:spMkLst>
            <pc:docMk/>
            <pc:sldMk cId="1251966464" sldId="291"/>
            <ac:spMk id="2" creationId="{00000000-0000-0000-0000-000000000000}"/>
          </ac:spMkLst>
        </pc:spChg>
        <pc:spChg chg="mod">
          <ac:chgData name="Murray Sherk" userId="7a0776b0-f7d6-4f4c-8827-68d1df06d98d" providerId="ADAL" clId="{5B2247D9-9929-4BED-83F2-81F7C7733A6F}" dt="2019-03-04T07:37:15.652" v="847" actId="20577"/>
          <ac:spMkLst>
            <pc:docMk/>
            <pc:sldMk cId="1251966464" sldId="291"/>
            <ac:spMk id="3" creationId="{00000000-0000-0000-0000-000000000000}"/>
          </ac:spMkLst>
        </pc:spChg>
      </pc:sldChg>
      <pc:sldChg chg="addSp delSp modSp">
        <pc:chgData name="Murray Sherk" userId="7a0776b0-f7d6-4f4c-8827-68d1df06d98d" providerId="ADAL" clId="{5B2247D9-9929-4BED-83F2-81F7C7733A6F}" dt="2019-03-04T07:59:51.757" v="1758" actId="1076"/>
        <pc:sldMkLst>
          <pc:docMk/>
          <pc:sldMk cId="1929990154" sldId="295"/>
        </pc:sldMkLst>
        <pc:spChg chg="mod">
          <ac:chgData name="Murray Sherk" userId="7a0776b0-f7d6-4f4c-8827-68d1df06d98d" providerId="ADAL" clId="{5B2247D9-9929-4BED-83F2-81F7C7733A6F}" dt="2019-03-04T07:58:58.577" v="1753" actId="1076"/>
          <ac:spMkLst>
            <pc:docMk/>
            <pc:sldMk cId="1929990154" sldId="295"/>
            <ac:spMk id="2" creationId="{00000000-0000-0000-0000-000000000000}"/>
          </ac:spMkLst>
        </pc:spChg>
        <pc:spChg chg="add del mod">
          <ac:chgData name="Murray Sherk" userId="7a0776b0-f7d6-4f4c-8827-68d1df06d98d" providerId="ADAL" clId="{5B2247D9-9929-4BED-83F2-81F7C7733A6F}" dt="2019-03-04T07:57:15.169" v="1519" actId="931"/>
          <ac:spMkLst>
            <pc:docMk/>
            <pc:sldMk cId="1929990154" sldId="295"/>
            <ac:spMk id="5" creationId="{7D351D89-1349-4209-8571-7D941842DE55}"/>
          </ac:spMkLst>
        </pc:spChg>
        <pc:picChg chg="del">
          <ac:chgData name="Murray Sherk" userId="7a0776b0-f7d6-4f4c-8827-68d1df06d98d" providerId="ADAL" clId="{5B2247D9-9929-4BED-83F2-81F7C7733A6F}" dt="2019-03-04T07:56:46.340" v="1518" actId="478"/>
          <ac:picMkLst>
            <pc:docMk/>
            <pc:sldMk cId="1929990154" sldId="295"/>
            <ac:picMk id="4" creationId="{00000000-0000-0000-0000-000000000000}"/>
          </ac:picMkLst>
        </pc:picChg>
        <pc:picChg chg="add mod">
          <ac:chgData name="Murray Sherk" userId="7a0776b0-f7d6-4f4c-8827-68d1df06d98d" providerId="ADAL" clId="{5B2247D9-9929-4BED-83F2-81F7C7733A6F}" dt="2019-03-04T07:59:51.757" v="1758" actId="1076"/>
          <ac:picMkLst>
            <pc:docMk/>
            <pc:sldMk cId="1929990154" sldId="295"/>
            <ac:picMk id="7" creationId="{78751E29-6CF9-445E-9D3C-35B5A36F22AD}"/>
          </ac:picMkLst>
        </pc:picChg>
      </pc:sldChg>
      <pc:sldChg chg="modSp">
        <pc:chgData name="Murray Sherk" userId="7a0776b0-f7d6-4f4c-8827-68d1df06d98d" providerId="ADAL" clId="{5B2247D9-9929-4BED-83F2-81F7C7733A6F}" dt="2019-03-04T07:17:11.773" v="284" actId="113"/>
        <pc:sldMkLst>
          <pc:docMk/>
          <pc:sldMk cId="2467975532" sldId="302"/>
        </pc:sldMkLst>
        <pc:spChg chg="mod">
          <ac:chgData name="Murray Sherk" userId="7a0776b0-f7d6-4f4c-8827-68d1df06d98d" providerId="ADAL" clId="{5B2247D9-9929-4BED-83F2-81F7C7733A6F}" dt="2019-03-04T07:17:11.773" v="284" actId="113"/>
          <ac:spMkLst>
            <pc:docMk/>
            <pc:sldMk cId="2467975532" sldId="302"/>
            <ac:spMk id="3" creationId="{00000000-0000-0000-0000-000000000000}"/>
          </ac:spMkLst>
        </pc:spChg>
      </pc:sldChg>
      <pc:sldChg chg="modSp modAnim">
        <pc:chgData name="Murray Sherk" userId="7a0776b0-f7d6-4f4c-8827-68d1df06d98d" providerId="ADAL" clId="{5B2247D9-9929-4BED-83F2-81F7C7733A6F}" dt="2019-03-04T07:34:08.784" v="768" actId="20577"/>
        <pc:sldMkLst>
          <pc:docMk/>
          <pc:sldMk cId="2446955244" sldId="312"/>
        </pc:sldMkLst>
        <pc:spChg chg="mod">
          <ac:chgData name="Murray Sherk" userId="7a0776b0-f7d6-4f4c-8827-68d1df06d98d" providerId="ADAL" clId="{5B2247D9-9929-4BED-83F2-81F7C7733A6F}" dt="2019-03-04T07:24:11.031" v="345" actId="20577"/>
          <ac:spMkLst>
            <pc:docMk/>
            <pc:sldMk cId="2446955244" sldId="312"/>
            <ac:spMk id="2" creationId="{00000000-0000-0000-0000-000000000000}"/>
          </ac:spMkLst>
        </pc:spChg>
        <pc:spChg chg="mod">
          <ac:chgData name="Murray Sherk" userId="7a0776b0-f7d6-4f4c-8827-68d1df06d98d" providerId="ADAL" clId="{5B2247D9-9929-4BED-83F2-81F7C7733A6F}" dt="2019-03-04T07:34:08.784" v="768" actId="20577"/>
          <ac:spMkLst>
            <pc:docMk/>
            <pc:sldMk cId="2446955244" sldId="312"/>
            <ac:spMk id="3" creationId="{00000000-0000-0000-0000-000000000000}"/>
          </ac:spMkLst>
        </pc:spChg>
      </pc:sldChg>
      <pc:sldChg chg="modSp">
        <pc:chgData name="Murray Sherk" userId="7a0776b0-f7d6-4f4c-8827-68d1df06d98d" providerId="ADAL" clId="{5B2247D9-9929-4BED-83F2-81F7C7733A6F}" dt="2019-03-04T07:38:03.718" v="871" actId="20577"/>
        <pc:sldMkLst>
          <pc:docMk/>
          <pc:sldMk cId="444516674" sldId="313"/>
        </pc:sldMkLst>
        <pc:spChg chg="mod">
          <ac:chgData name="Murray Sherk" userId="7a0776b0-f7d6-4f4c-8827-68d1df06d98d" providerId="ADAL" clId="{5B2247D9-9929-4BED-83F2-81F7C7733A6F}" dt="2019-03-04T07:38:03.718" v="871" actId="20577"/>
          <ac:spMkLst>
            <pc:docMk/>
            <pc:sldMk cId="444516674" sldId="313"/>
            <ac:spMk id="3" creationId="{15C5FE34-0946-4D8F-98C6-AA12A3456305}"/>
          </ac:spMkLst>
        </pc:spChg>
      </pc:sldChg>
      <pc:sldChg chg="modSp">
        <pc:chgData name="Murray Sherk" userId="7a0776b0-f7d6-4f4c-8827-68d1df06d98d" providerId="ADAL" clId="{5B2247D9-9929-4BED-83F2-81F7C7733A6F}" dt="2019-03-04T07:49:13.303" v="1483" actId="20577"/>
        <pc:sldMkLst>
          <pc:docMk/>
          <pc:sldMk cId="1040550136" sldId="314"/>
        </pc:sldMkLst>
        <pc:spChg chg="mod">
          <ac:chgData name="Murray Sherk" userId="7a0776b0-f7d6-4f4c-8827-68d1df06d98d" providerId="ADAL" clId="{5B2247D9-9929-4BED-83F2-81F7C7733A6F}" dt="2019-03-04T07:49:13.303" v="1483" actId="20577"/>
          <ac:spMkLst>
            <pc:docMk/>
            <pc:sldMk cId="1040550136" sldId="314"/>
            <ac:spMk id="3" creationId="{15C5FE34-0946-4D8F-98C6-AA12A3456305}"/>
          </ac:spMkLst>
        </pc:spChg>
      </pc:sldChg>
      <pc:sldChg chg="modSp">
        <pc:chgData name="Murray Sherk" userId="7a0776b0-f7d6-4f4c-8827-68d1df06d98d" providerId="ADAL" clId="{5B2247D9-9929-4BED-83F2-81F7C7733A6F}" dt="2019-03-04T07:38:16.902" v="874" actId="20577"/>
        <pc:sldMkLst>
          <pc:docMk/>
          <pc:sldMk cId="2556611082" sldId="315"/>
        </pc:sldMkLst>
        <pc:spChg chg="mod">
          <ac:chgData name="Murray Sherk" userId="7a0776b0-f7d6-4f4c-8827-68d1df06d98d" providerId="ADAL" clId="{5B2247D9-9929-4BED-83F2-81F7C7733A6F}" dt="2019-03-04T07:38:16.902" v="874" actId="20577"/>
          <ac:spMkLst>
            <pc:docMk/>
            <pc:sldMk cId="2556611082" sldId="315"/>
            <ac:spMk id="3" creationId="{16A755D6-3D72-4A2B-AA36-6798741774DA}"/>
          </ac:spMkLst>
        </pc:spChg>
      </pc:sldChg>
      <pc:sldChg chg="modSp">
        <pc:chgData name="Murray Sherk" userId="7a0776b0-f7d6-4f4c-8827-68d1df06d98d" providerId="ADAL" clId="{5B2247D9-9929-4BED-83F2-81F7C7733A6F}" dt="2019-03-11T03:38:54.149" v="2533" actId="6549"/>
        <pc:sldMkLst>
          <pc:docMk/>
          <pc:sldMk cId="2206817823" sldId="323"/>
        </pc:sldMkLst>
        <pc:spChg chg="mod">
          <ac:chgData name="Murray Sherk" userId="7a0776b0-f7d6-4f4c-8827-68d1df06d98d" providerId="ADAL" clId="{5B2247D9-9929-4BED-83F2-81F7C7733A6F}" dt="2019-03-11T03:38:54.149" v="2533" actId="6549"/>
          <ac:spMkLst>
            <pc:docMk/>
            <pc:sldMk cId="2206817823" sldId="323"/>
            <ac:spMk id="3" creationId="{00000000-0000-0000-0000-000000000000}"/>
          </ac:spMkLst>
        </pc:spChg>
      </pc:sldChg>
      <pc:sldChg chg="modSp">
        <pc:chgData name="Murray Sherk" userId="7a0776b0-f7d6-4f4c-8827-68d1df06d98d" providerId="ADAL" clId="{5B2247D9-9929-4BED-83F2-81F7C7733A6F}" dt="2019-03-11T00:12:39.180" v="2426" actId="6549"/>
        <pc:sldMkLst>
          <pc:docMk/>
          <pc:sldMk cId="3493788872" sldId="327"/>
        </pc:sldMkLst>
        <pc:spChg chg="mod">
          <ac:chgData name="Murray Sherk" userId="7a0776b0-f7d6-4f4c-8827-68d1df06d98d" providerId="ADAL" clId="{5B2247D9-9929-4BED-83F2-81F7C7733A6F}" dt="2019-03-11T00:12:39.180" v="2426" actId="6549"/>
          <ac:spMkLst>
            <pc:docMk/>
            <pc:sldMk cId="3493788872" sldId="327"/>
            <ac:spMk id="2" creationId="{EF7778A1-C83A-4388-A56B-365B88BF0F13}"/>
          </ac:spMkLst>
        </pc:spChg>
      </pc:sldChg>
      <pc:sldChg chg="modSp">
        <pc:chgData name="Murray Sherk" userId="7a0776b0-f7d6-4f4c-8827-68d1df06d98d" providerId="ADAL" clId="{5B2247D9-9929-4BED-83F2-81F7C7733A6F}" dt="2019-03-04T09:13:47.664" v="2398" actId="20577"/>
        <pc:sldMkLst>
          <pc:docMk/>
          <pc:sldMk cId="3480492051" sldId="328"/>
        </pc:sldMkLst>
        <pc:spChg chg="mod">
          <ac:chgData name="Murray Sherk" userId="7a0776b0-f7d6-4f4c-8827-68d1df06d98d" providerId="ADAL" clId="{5B2247D9-9929-4BED-83F2-81F7C7733A6F}" dt="2019-03-04T09:13:47.664" v="2398" actId="20577"/>
          <ac:spMkLst>
            <pc:docMk/>
            <pc:sldMk cId="3480492051" sldId="328"/>
            <ac:spMk id="3" creationId="{00000000-0000-0000-0000-000000000000}"/>
          </ac:spMkLst>
        </pc:spChg>
      </pc:sldChg>
      <pc:sldChg chg="modSp add del ord">
        <pc:chgData name="Murray Sherk" userId="7a0776b0-f7d6-4f4c-8827-68d1df06d98d" providerId="ADAL" clId="{5B2247D9-9929-4BED-83F2-81F7C7733A6F}" dt="2019-03-11T03:48:46.402" v="2633" actId="20577"/>
        <pc:sldMkLst>
          <pc:docMk/>
          <pc:sldMk cId="2723084763" sldId="330"/>
        </pc:sldMkLst>
        <pc:spChg chg="mod">
          <ac:chgData name="Murray Sherk" userId="7a0776b0-f7d6-4f4c-8827-68d1df06d98d" providerId="ADAL" clId="{5B2247D9-9929-4BED-83F2-81F7C7733A6F}" dt="2019-03-11T03:48:46.402" v="2633" actId="20577"/>
          <ac:spMkLst>
            <pc:docMk/>
            <pc:sldMk cId="2723084763" sldId="330"/>
            <ac:spMk id="3" creationId="{00000000-0000-0000-0000-000000000000}"/>
          </ac:spMkLst>
        </pc:spChg>
      </pc:sldChg>
      <pc:sldChg chg="modSp">
        <pc:chgData name="Murray Sherk" userId="7a0776b0-f7d6-4f4c-8827-68d1df06d98d" providerId="ADAL" clId="{5B2247D9-9929-4BED-83F2-81F7C7733A6F}" dt="2019-03-11T03:59:03.293" v="2740" actId="20577"/>
        <pc:sldMkLst>
          <pc:docMk/>
          <pc:sldMk cId="2981345830" sldId="331"/>
        </pc:sldMkLst>
        <pc:spChg chg="mod">
          <ac:chgData name="Murray Sherk" userId="7a0776b0-f7d6-4f4c-8827-68d1df06d98d" providerId="ADAL" clId="{5B2247D9-9929-4BED-83F2-81F7C7733A6F}" dt="2019-03-11T03:59:03.293" v="2740" actId="20577"/>
          <ac:spMkLst>
            <pc:docMk/>
            <pc:sldMk cId="2981345830" sldId="331"/>
            <ac:spMk id="3" creationId="{00000000-0000-0000-0000-000000000000}"/>
          </ac:spMkLst>
        </pc:spChg>
      </pc:sldChg>
      <pc:sldChg chg="modSp">
        <pc:chgData name="Murray Sherk" userId="7a0776b0-f7d6-4f4c-8827-68d1df06d98d" providerId="ADAL" clId="{5B2247D9-9929-4BED-83F2-81F7C7733A6F}" dt="2019-03-11T03:12:59.402" v="2494" actId="207"/>
        <pc:sldMkLst>
          <pc:docMk/>
          <pc:sldMk cId="2290572598" sldId="333"/>
        </pc:sldMkLst>
        <pc:spChg chg="mod">
          <ac:chgData name="Murray Sherk" userId="7a0776b0-f7d6-4f4c-8827-68d1df06d98d" providerId="ADAL" clId="{5B2247D9-9929-4BED-83F2-81F7C7733A6F}" dt="2019-03-11T03:12:59.402" v="2494" actId="207"/>
          <ac:spMkLst>
            <pc:docMk/>
            <pc:sldMk cId="2290572598" sldId="333"/>
            <ac:spMk id="3" creationId="{A2C027A2-17C6-40CE-8526-9FBC503D2685}"/>
          </ac:spMkLst>
        </pc:spChg>
      </pc:sldChg>
      <pc:sldChg chg="modSp add modAnim">
        <pc:chgData name="Murray Sherk" userId="7a0776b0-f7d6-4f4c-8827-68d1df06d98d" providerId="ADAL" clId="{5B2247D9-9929-4BED-83F2-81F7C7733A6F}" dt="2019-03-04T07:52:10.521" v="1517"/>
        <pc:sldMkLst>
          <pc:docMk/>
          <pc:sldMk cId="1752616643" sldId="337"/>
        </pc:sldMkLst>
        <pc:spChg chg="mod">
          <ac:chgData name="Murray Sherk" userId="7a0776b0-f7d6-4f4c-8827-68d1df06d98d" providerId="ADAL" clId="{5B2247D9-9929-4BED-83F2-81F7C7733A6F}" dt="2019-03-04T07:39:12.222" v="1005" actId="20577"/>
          <ac:spMkLst>
            <pc:docMk/>
            <pc:sldMk cId="1752616643" sldId="337"/>
            <ac:spMk id="2" creationId="{4A3B8343-3FC0-480F-B386-B955EA5A0834}"/>
          </ac:spMkLst>
        </pc:spChg>
        <pc:spChg chg="mod">
          <ac:chgData name="Murray Sherk" userId="7a0776b0-f7d6-4f4c-8827-68d1df06d98d" providerId="ADAL" clId="{5B2247D9-9929-4BED-83F2-81F7C7733A6F}" dt="2019-03-04T07:51:06.544" v="1515" actId="20577"/>
          <ac:spMkLst>
            <pc:docMk/>
            <pc:sldMk cId="1752616643" sldId="337"/>
            <ac:spMk id="3" creationId="{968F337F-8527-496C-B2AB-F18ABF982C26}"/>
          </ac:spMkLst>
        </pc:spChg>
      </pc:sldChg>
      <pc:sldChg chg="modSp add">
        <pc:chgData name="Murray Sherk" userId="7a0776b0-f7d6-4f4c-8827-68d1df06d98d" providerId="ADAL" clId="{5B2247D9-9929-4BED-83F2-81F7C7733A6F}" dt="2019-03-11T04:01:32.710" v="2854" actId="6549"/>
        <pc:sldMkLst>
          <pc:docMk/>
          <pc:sldMk cId="1639935543" sldId="338"/>
        </pc:sldMkLst>
        <pc:spChg chg="mod">
          <ac:chgData name="Murray Sherk" userId="7a0776b0-f7d6-4f4c-8827-68d1df06d98d" providerId="ADAL" clId="{5B2247D9-9929-4BED-83F2-81F7C7733A6F}" dt="2019-03-11T04:01:32.710" v="2854" actId="6549"/>
          <ac:spMkLst>
            <pc:docMk/>
            <pc:sldMk cId="1639935543" sldId="338"/>
            <ac:spMk id="3" creationId="{00000000-0000-0000-0000-000000000000}"/>
          </ac:spMkLst>
        </pc:spChg>
      </pc:sldChg>
      <pc:sldChg chg="add">
        <pc:chgData name="Murray Sherk" userId="7a0776b0-f7d6-4f4c-8827-68d1df06d98d" providerId="ADAL" clId="{5B2247D9-9929-4BED-83F2-81F7C7733A6F}" dt="2019-03-11T04:09:47.977" v="2855"/>
        <pc:sldMkLst>
          <pc:docMk/>
          <pc:sldMk cId="133207346" sldId="3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8932"/>
          </a:xfrm>
          <a:prstGeom prst="rect">
            <a:avLst/>
          </a:prstGeom>
        </p:spPr>
        <p:txBody>
          <a:bodyPr vert="horz" lIns="91184" tIns="45592" rIns="91184" bIns="45592" rtlCol="0"/>
          <a:lstStyle>
            <a:lvl1pPr algn="l">
              <a:defRPr sz="1200"/>
            </a:lvl1pPr>
          </a:lstStyle>
          <a:p>
            <a:r>
              <a:rPr lang="en-CA"/>
              <a:t>Publshing English Lesson 1</a:t>
            </a:r>
          </a:p>
        </p:txBody>
      </p:sp>
      <p:sp>
        <p:nvSpPr>
          <p:cNvPr id="3" name="Date Placeholder 2"/>
          <p:cNvSpPr>
            <a:spLocks noGrp="1"/>
          </p:cNvSpPr>
          <p:nvPr>
            <p:ph type="dt" sz="quarter" idx="1"/>
          </p:nvPr>
        </p:nvSpPr>
        <p:spPr>
          <a:xfrm>
            <a:off x="3860335" y="0"/>
            <a:ext cx="2953226" cy="498932"/>
          </a:xfrm>
          <a:prstGeom prst="rect">
            <a:avLst/>
          </a:prstGeom>
        </p:spPr>
        <p:txBody>
          <a:bodyPr vert="horz" lIns="91184" tIns="45592" rIns="91184" bIns="45592" rtlCol="0"/>
          <a:lstStyle>
            <a:lvl1pPr algn="r">
              <a:defRPr sz="1200"/>
            </a:lvl1pPr>
          </a:lstStyle>
          <a:p>
            <a:fld id="{94DCA3FE-2744-4018-982F-5284F37C36F5}" type="datetimeFigureOut">
              <a:rPr lang="en-CA" smtClean="0"/>
              <a:t>2019-03-16</a:t>
            </a:fld>
            <a:endParaRPr lang="en-CA"/>
          </a:p>
        </p:txBody>
      </p:sp>
      <p:sp>
        <p:nvSpPr>
          <p:cNvPr id="4" name="Footer Placeholder 3"/>
          <p:cNvSpPr>
            <a:spLocks noGrp="1"/>
          </p:cNvSpPr>
          <p:nvPr>
            <p:ph type="ftr" sz="quarter" idx="2"/>
          </p:nvPr>
        </p:nvSpPr>
        <p:spPr>
          <a:xfrm>
            <a:off x="0" y="9445169"/>
            <a:ext cx="2953226" cy="498931"/>
          </a:xfrm>
          <a:prstGeom prst="rect">
            <a:avLst/>
          </a:prstGeom>
        </p:spPr>
        <p:txBody>
          <a:bodyPr vert="horz" lIns="91184" tIns="45592" rIns="91184" bIns="45592" rtlCol="0" anchor="b"/>
          <a:lstStyle>
            <a:lvl1pPr algn="l">
              <a:defRPr sz="1200"/>
            </a:lvl1pPr>
          </a:lstStyle>
          <a:p>
            <a:endParaRPr lang="en-CA"/>
          </a:p>
        </p:txBody>
      </p:sp>
      <p:sp>
        <p:nvSpPr>
          <p:cNvPr id="5" name="Slide Number Placeholder 4"/>
          <p:cNvSpPr>
            <a:spLocks noGrp="1"/>
          </p:cNvSpPr>
          <p:nvPr>
            <p:ph type="sldNum" sz="quarter" idx="3"/>
          </p:nvPr>
        </p:nvSpPr>
        <p:spPr>
          <a:xfrm>
            <a:off x="3860335" y="9445169"/>
            <a:ext cx="2953226" cy="498931"/>
          </a:xfrm>
          <a:prstGeom prst="rect">
            <a:avLst/>
          </a:prstGeom>
        </p:spPr>
        <p:txBody>
          <a:bodyPr vert="horz" lIns="91184" tIns="45592" rIns="91184" bIns="45592" rtlCol="0" anchor="b"/>
          <a:lstStyle>
            <a:lvl1pPr algn="r">
              <a:defRPr sz="1200"/>
            </a:lvl1pPr>
          </a:lstStyle>
          <a:p>
            <a:fld id="{96227E1B-E94B-4C7B-B97A-04A959A5742F}" type="slidenum">
              <a:rPr lang="en-CA" smtClean="0"/>
              <a:t>‹#›</a:t>
            </a:fld>
            <a:endParaRPr lang="en-CA"/>
          </a:p>
        </p:txBody>
      </p:sp>
    </p:spTree>
    <p:extLst>
      <p:ext uri="{BB962C8B-B14F-4D97-AF65-F5344CB8AC3E}">
        <p14:creationId xmlns:p14="http://schemas.microsoft.com/office/powerpoint/2010/main" val="402511029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8932"/>
          </a:xfrm>
          <a:prstGeom prst="rect">
            <a:avLst/>
          </a:prstGeom>
        </p:spPr>
        <p:txBody>
          <a:bodyPr vert="horz" lIns="91184" tIns="45592" rIns="91184" bIns="45592" rtlCol="0"/>
          <a:lstStyle>
            <a:lvl1pPr algn="l">
              <a:defRPr sz="1200"/>
            </a:lvl1pPr>
          </a:lstStyle>
          <a:p>
            <a:r>
              <a:rPr lang="en-CA"/>
              <a:t>Publshing English Lesson 1</a:t>
            </a:r>
          </a:p>
        </p:txBody>
      </p:sp>
      <p:sp>
        <p:nvSpPr>
          <p:cNvPr id="3" name="Date Placeholder 2"/>
          <p:cNvSpPr>
            <a:spLocks noGrp="1"/>
          </p:cNvSpPr>
          <p:nvPr>
            <p:ph type="dt" idx="1"/>
          </p:nvPr>
        </p:nvSpPr>
        <p:spPr>
          <a:xfrm>
            <a:off x="3860335" y="0"/>
            <a:ext cx="2953226" cy="498932"/>
          </a:xfrm>
          <a:prstGeom prst="rect">
            <a:avLst/>
          </a:prstGeom>
        </p:spPr>
        <p:txBody>
          <a:bodyPr vert="horz" lIns="91184" tIns="45592" rIns="91184" bIns="45592" rtlCol="0"/>
          <a:lstStyle>
            <a:lvl1pPr algn="r">
              <a:defRPr sz="1200"/>
            </a:lvl1pPr>
          </a:lstStyle>
          <a:p>
            <a:fld id="{32F2462B-9070-470F-BCE9-6A57D0FC6685}" type="datetimeFigureOut">
              <a:rPr lang="en-CA" smtClean="0"/>
              <a:t>2019-03-16</a:t>
            </a:fld>
            <a:endParaRPr lang="en-CA"/>
          </a:p>
        </p:txBody>
      </p:sp>
      <p:sp>
        <p:nvSpPr>
          <p:cNvPr id="4" name="Slide Image Placeholder 3"/>
          <p:cNvSpPr>
            <a:spLocks noGrp="1" noRot="1" noChangeAspect="1"/>
          </p:cNvSpPr>
          <p:nvPr>
            <p:ph type="sldImg" idx="2"/>
          </p:nvPr>
        </p:nvSpPr>
        <p:spPr>
          <a:xfrm>
            <a:off x="1171575" y="1243013"/>
            <a:ext cx="4471988" cy="3355975"/>
          </a:xfrm>
          <a:prstGeom prst="rect">
            <a:avLst/>
          </a:prstGeom>
          <a:noFill/>
          <a:ln w="12700">
            <a:solidFill>
              <a:prstClr val="black"/>
            </a:solidFill>
          </a:ln>
        </p:spPr>
        <p:txBody>
          <a:bodyPr vert="horz" lIns="91184" tIns="45592" rIns="91184" bIns="45592" rtlCol="0" anchor="ctr"/>
          <a:lstStyle/>
          <a:p>
            <a:endParaRPr lang="en-CA"/>
          </a:p>
        </p:txBody>
      </p:sp>
      <p:sp>
        <p:nvSpPr>
          <p:cNvPr id="5" name="Notes Placeholder 4"/>
          <p:cNvSpPr>
            <a:spLocks noGrp="1"/>
          </p:cNvSpPr>
          <p:nvPr>
            <p:ph type="body" sz="quarter" idx="3"/>
          </p:nvPr>
        </p:nvSpPr>
        <p:spPr>
          <a:xfrm>
            <a:off x="681514" y="4785598"/>
            <a:ext cx="5452110" cy="3915490"/>
          </a:xfrm>
          <a:prstGeom prst="rect">
            <a:avLst/>
          </a:prstGeom>
        </p:spPr>
        <p:txBody>
          <a:bodyPr vert="horz" lIns="91184" tIns="45592" rIns="91184" bIns="4559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45169"/>
            <a:ext cx="2953226" cy="498931"/>
          </a:xfrm>
          <a:prstGeom prst="rect">
            <a:avLst/>
          </a:prstGeom>
        </p:spPr>
        <p:txBody>
          <a:bodyPr vert="horz" lIns="91184" tIns="45592" rIns="91184" bIns="45592" rtlCol="0" anchor="b"/>
          <a:lstStyle>
            <a:lvl1pPr algn="l">
              <a:defRPr sz="1200"/>
            </a:lvl1pPr>
          </a:lstStyle>
          <a:p>
            <a:endParaRPr lang="en-CA"/>
          </a:p>
        </p:txBody>
      </p:sp>
      <p:sp>
        <p:nvSpPr>
          <p:cNvPr id="7" name="Slide Number Placeholder 6"/>
          <p:cNvSpPr>
            <a:spLocks noGrp="1"/>
          </p:cNvSpPr>
          <p:nvPr>
            <p:ph type="sldNum" sz="quarter" idx="5"/>
          </p:nvPr>
        </p:nvSpPr>
        <p:spPr>
          <a:xfrm>
            <a:off x="3860335" y="9445169"/>
            <a:ext cx="2953226" cy="498931"/>
          </a:xfrm>
          <a:prstGeom prst="rect">
            <a:avLst/>
          </a:prstGeom>
        </p:spPr>
        <p:txBody>
          <a:bodyPr vert="horz" lIns="91184" tIns="45592" rIns="91184" bIns="45592" rtlCol="0" anchor="b"/>
          <a:lstStyle>
            <a:lvl1pPr algn="r">
              <a:defRPr sz="1200"/>
            </a:lvl1pPr>
          </a:lstStyle>
          <a:p>
            <a:fld id="{C7373286-0BC2-4AA5-956A-B5E723445725}" type="slidenum">
              <a:rPr lang="en-CA" smtClean="0"/>
              <a:t>‹#›</a:t>
            </a:fld>
            <a:endParaRPr lang="en-CA"/>
          </a:p>
        </p:txBody>
      </p:sp>
    </p:spTree>
    <p:extLst>
      <p:ext uri="{BB962C8B-B14F-4D97-AF65-F5344CB8AC3E}">
        <p14:creationId xmlns:p14="http://schemas.microsoft.com/office/powerpoint/2010/main" val="205880508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001C0006-96AC-449E-B23D-83EE86E0A935}" type="datetimeFigureOut">
              <a:rPr lang="en-CA" smtClean="0"/>
              <a:t>2019-03-16</a:t>
            </a:fld>
            <a:endParaRPr lang="en-CA"/>
          </a:p>
        </p:txBody>
      </p:sp>
      <p:sp>
        <p:nvSpPr>
          <p:cNvPr id="5" name="Footer Placeholder 4"/>
          <p:cNvSpPr>
            <a:spLocks noGrp="1"/>
          </p:cNvSpPr>
          <p:nvPr>
            <p:ph type="ftr" sz="quarter" idx="11"/>
          </p:nvPr>
        </p:nvSpPr>
        <p:spPr>
          <a:xfrm>
            <a:off x="914400" y="4323846"/>
            <a:ext cx="4880610" cy="365125"/>
          </a:xfrm>
        </p:spPr>
        <p:txBody>
          <a:bodyPr/>
          <a:lstStyle/>
          <a:p>
            <a:endParaRPr lang="en-CA"/>
          </a:p>
        </p:txBody>
      </p:sp>
      <p:sp>
        <p:nvSpPr>
          <p:cNvPr id="6" name="Slide Number Placeholder 5"/>
          <p:cNvSpPr>
            <a:spLocks noGrp="1"/>
          </p:cNvSpPr>
          <p:nvPr>
            <p:ph type="sldNum" sz="quarter" idx="12"/>
          </p:nvPr>
        </p:nvSpPr>
        <p:spPr>
          <a:xfrm>
            <a:off x="6057900" y="1430867"/>
            <a:ext cx="2171700" cy="365125"/>
          </a:xfrm>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121018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1C0006-96AC-449E-B23D-83EE86E0A935}" type="datetimeFigureOut">
              <a:rPr lang="en-CA" smtClean="0"/>
              <a:t>2019-03-16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244172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001C0006-96AC-449E-B23D-83EE86E0A935}" type="datetimeFigureOut">
              <a:rPr lang="en-CA" smtClean="0"/>
              <a:t>2019-03-16</a:t>
            </a:fld>
            <a:endParaRPr lang="en-CA"/>
          </a:p>
        </p:txBody>
      </p:sp>
      <p:sp>
        <p:nvSpPr>
          <p:cNvPr id="6" name="Footer Placeholder 5"/>
          <p:cNvSpPr>
            <a:spLocks noGrp="1"/>
          </p:cNvSpPr>
          <p:nvPr>
            <p:ph type="ftr" sz="quarter" idx="11"/>
          </p:nvPr>
        </p:nvSpPr>
        <p:spPr>
          <a:xfrm>
            <a:off x="594360" y="381001"/>
            <a:ext cx="4830656" cy="365125"/>
          </a:xfrm>
        </p:spPr>
        <p:txBody>
          <a:bodyPr/>
          <a:lstStyle/>
          <a:p>
            <a:endParaRPr lang="en-CA"/>
          </a:p>
        </p:txBody>
      </p:sp>
      <p:sp>
        <p:nvSpPr>
          <p:cNvPr id="7" name="Slide Number Placeholder 6"/>
          <p:cNvSpPr>
            <a:spLocks noGrp="1"/>
          </p:cNvSpPr>
          <p:nvPr>
            <p:ph type="sldNum" sz="quarter" idx="12"/>
          </p:nvPr>
        </p:nvSpPr>
        <p:spPr>
          <a:xfrm>
            <a:off x="7882466" y="381001"/>
            <a:ext cx="667174" cy="365125"/>
          </a:xfrm>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4146571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001C0006-96AC-449E-B23D-83EE86E0A935}" type="datetimeFigureOut">
              <a:rPr lang="en-CA" smtClean="0"/>
              <a:t>2019-03-16</a:t>
            </a:fld>
            <a:endParaRPr lang="en-CA"/>
          </a:p>
        </p:txBody>
      </p:sp>
      <p:sp>
        <p:nvSpPr>
          <p:cNvPr id="6" name="Footer Placeholder 5"/>
          <p:cNvSpPr>
            <a:spLocks noGrp="1"/>
          </p:cNvSpPr>
          <p:nvPr>
            <p:ph type="ftr" sz="quarter" idx="11"/>
          </p:nvPr>
        </p:nvSpPr>
        <p:spPr>
          <a:xfrm>
            <a:off x="594360" y="379438"/>
            <a:ext cx="4830656" cy="365125"/>
          </a:xfrm>
        </p:spPr>
        <p:txBody>
          <a:bodyPr/>
          <a:lstStyle/>
          <a:p>
            <a:endParaRPr lang="en-CA"/>
          </a:p>
        </p:txBody>
      </p:sp>
      <p:sp>
        <p:nvSpPr>
          <p:cNvPr id="7" name="Slide Number Placeholder 6"/>
          <p:cNvSpPr>
            <a:spLocks noGrp="1"/>
          </p:cNvSpPr>
          <p:nvPr>
            <p:ph type="sldNum" sz="quarter" idx="12"/>
          </p:nvPr>
        </p:nvSpPr>
        <p:spPr>
          <a:xfrm>
            <a:off x="7882466" y="381001"/>
            <a:ext cx="667174" cy="365125"/>
          </a:xfrm>
        </p:spPr>
        <p:txBody>
          <a:bodyPr/>
          <a:lstStyle/>
          <a:p>
            <a:fld id="{7FE7B58D-2D5B-4FD4-96CC-C88DF6111767}" type="slidenum">
              <a:rPr lang="en-CA" smtClean="0"/>
              <a:t>‹#›</a:t>
            </a:fld>
            <a:endParaRPr lang="en-CA"/>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594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001C0006-96AC-449E-B23D-83EE86E0A935}" type="datetimeFigureOut">
              <a:rPr lang="en-CA" smtClean="0"/>
              <a:t>2019-03-16</a:t>
            </a:fld>
            <a:endParaRPr lang="en-CA"/>
          </a:p>
        </p:txBody>
      </p:sp>
      <p:sp>
        <p:nvSpPr>
          <p:cNvPr id="6" name="Footer Placeholder 5"/>
          <p:cNvSpPr>
            <a:spLocks noGrp="1"/>
          </p:cNvSpPr>
          <p:nvPr>
            <p:ph type="ftr" sz="quarter" idx="11"/>
          </p:nvPr>
        </p:nvSpPr>
        <p:spPr>
          <a:xfrm>
            <a:off x="594360" y="378884"/>
            <a:ext cx="4830656" cy="365125"/>
          </a:xfrm>
        </p:spPr>
        <p:txBody>
          <a:bodyPr/>
          <a:lstStyle/>
          <a:p>
            <a:endParaRPr lang="en-CA"/>
          </a:p>
        </p:txBody>
      </p:sp>
      <p:sp>
        <p:nvSpPr>
          <p:cNvPr id="7" name="Slide Number Placeholder 6"/>
          <p:cNvSpPr>
            <a:spLocks noGrp="1"/>
          </p:cNvSpPr>
          <p:nvPr>
            <p:ph type="sldNum" sz="quarter" idx="12"/>
          </p:nvPr>
        </p:nvSpPr>
        <p:spPr>
          <a:xfrm>
            <a:off x="7882466" y="381001"/>
            <a:ext cx="667174" cy="365125"/>
          </a:xfrm>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322440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01C0006-96AC-449E-B23D-83EE86E0A935}" type="datetimeFigureOut">
              <a:rPr lang="en-CA" smtClean="0"/>
              <a:t>2019-03-16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989837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01C0006-96AC-449E-B23D-83EE86E0A935}" type="datetimeFigureOut">
              <a:rPr lang="en-CA" smtClean="0"/>
              <a:t>2019-03-16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2625684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C0006-96AC-449E-B23D-83EE86E0A935}" type="datetimeFigureOut">
              <a:rPr lang="en-CA" smtClean="0"/>
              <a:t>2019-03-16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2265319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01C0006-96AC-449E-B23D-83EE86E0A935}" type="datetimeFigureOut">
              <a:rPr lang="en-CA" smtClean="0"/>
              <a:t>2019-03-16</a:t>
            </a:fld>
            <a:endParaRPr lang="en-CA"/>
          </a:p>
        </p:txBody>
      </p:sp>
      <p:sp>
        <p:nvSpPr>
          <p:cNvPr id="5" name="Footer Placeholder 4"/>
          <p:cNvSpPr>
            <a:spLocks noGrp="1"/>
          </p:cNvSpPr>
          <p:nvPr>
            <p:ph type="ftr" sz="quarter" idx="11"/>
          </p:nvPr>
        </p:nvSpPr>
        <p:spPr>
          <a:xfrm>
            <a:off x="594360" y="381001"/>
            <a:ext cx="4830656" cy="365125"/>
          </a:xfrm>
        </p:spPr>
        <p:txBody>
          <a:bodyPr/>
          <a:lstStyle/>
          <a:p>
            <a:endParaRPr lang="en-CA"/>
          </a:p>
        </p:txBody>
      </p:sp>
      <p:sp>
        <p:nvSpPr>
          <p:cNvPr id="6" name="Slide Number Placeholder 5"/>
          <p:cNvSpPr>
            <a:spLocks noGrp="1"/>
          </p:cNvSpPr>
          <p:nvPr>
            <p:ph type="sldNum" sz="quarter" idx="12"/>
          </p:nvPr>
        </p:nvSpPr>
        <p:spPr>
          <a:xfrm>
            <a:off x="7882466" y="381001"/>
            <a:ext cx="667174" cy="365125"/>
          </a:xfrm>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411089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44656" y="359666"/>
            <a:ext cx="6377940" cy="1074125"/>
          </a:xfrm>
        </p:spPr>
        <p:txBody>
          <a:bodyPr/>
          <a:lstStyle>
            <a:lvl1pPr>
              <a:defRPr cap="small" baseline="0"/>
            </a:lvl1pPr>
          </a:lstStyle>
          <a:p>
            <a:r>
              <a:rPr lang="en-US" dirty="0"/>
              <a:t>Click to edit Master title style</a:t>
            </a:r>
          </a:p>
        </p:txBody>
      </p:sp>
      <p:sp>
        <p:nvSpPr>
          <p:cNvPr id="3" name="Content Placeholder 2"/>
          <p:cNvSpPr>
            <a:spLocks noGrp="1"/>
          </p:cNvSpPr>
          <p:nvPr>
            <p:ph idx="1"/>
          </p:nvPr>
        </p:nvSpPr>
        <p:spPr>
          <a:xfrm>
            <a:off x="594360" y="1662297"/>
            <a:ext cx="7955280" cy="44655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C0006-96AC-449E-B23D-83EE86E0A935}" type="datetimeFigureOut">
              <a:rPr lang="en-CA" smtClean="0"/>
              <a:t>2019-03-16</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6323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01C0006-96AC-449E-B23D-83EE86E0A935}" type="datetimeFigureOut">
              <a:rPr lang="en-CA" smtClean="0"/>
              <a:t>2019-03-16</a:t>
            </a:fld>
            <a:endParaRPr lang="en-CA"/>
          </a:p>
        </p:txBody>
      </p:sp>
      <p:sp>
        <p:nvSpPr>
          <p:cNvPr id="5" name="Footer Placeholder 4"/>
          <p:cNvSpPr>
            <a:spLocks noGrp="1"/>
          </p:cNvSpPr>
          <p:nvPr>
            <p:ph type="ftr" sz="quarter" idx="11"/>
          </p:nvPr>
        </p:nvSpPr>
        <p:spPr>
          <a:xfrm>
            <a:off x="594360" y="381001"/>
            <a:ext cx="4830656" cy="365125"/>
          </a:xfrm>
        </p:spPr>
        <p:txBody>
          <a:bodyPr/>
          <a:lstStyle/>
          <a:p>
            <a:endParaRPr lang="en-CA"/>
          </a:p>
        </p:txBody>
      </p:sp>
      <p:sp>
        <p:nvSpPr>
          <p:cNvPr id="6" name="Slide Number Placeholder 5"/>
          <p:cNvSpPr>
            <a:spLocks noGrp="1"/>
          </p:cNvSpPr>
          <p:nvPr>
            <p:ph type="sldNum" sz="quarter" idx="12"/>
          </p:nvPr>
        </p:nvSpPr>
        <p:spPr>
          <a:xfrm>
            <a:off x="7882466" y="381001"/>
            <a:ext cx="667173" cy="365125"/>
          </a:xfrm>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209973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1C0006-96AC-449E-B23D-83EE86E0A935}" type="datetimeFigureOut">
              <a:rPr lang="en-CA" smtClean="0"/>
              <a:t>2019-03-16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242454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1C0006-96AC-449E-B23D-83EE86E0A935}" type="datetimeFigureOut">
              <a:rPr lang="en-CA" smtClean="0"/>
              <a:t>2019-03-16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281701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1C0006-96AC-449E-B23D-83EE86E0A935}" type="datetimeFigureOut">
              <a:rPr lang="en-CA" smtClean="0"/>
              <a:t>2019-03-16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42806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C0006-96AC-449E-B23D-83EE86E0A935}" type="datetimeFigureOut">
              <a:rPr lang="en-CA" smtClean="0"/>
              <a:t>2019-03-16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308745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1C0006-96AC-449E-B23D-83EE86E0A935}" type="datetimeFigureOut">
              <a:rPr lang="en-CA" smtClean="0"/>
              <a:t>2019-03-16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132779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1C0006-96AC-449E-B23D-83EE86E0A935}" type="datetimeFigureOut">
              <a:rPr lang="en-CA" smtClean="0"/>
              <a:t>2019-03-16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FE7B58D-2D5B-4FD4-96CC-C88DF6111767}" type="slidenum">
              <a:rPr lang="en-CA" smtClean="0"/>
              <a:t>‹#›</a:t>
            </a:fld>
            <a:endParaRPr lang="en-CA"/>
          </a:p>
        </p:txBody>
      </p:sp>
    </p:spTree>
    <p:extLst>
      <p:ext uri="{BB962C8B-B14F-4D97-AF65-F5344CB8AC3E}">
        <p14:creationId xmlns:p14="http://schemas.microsoft.com/office/powerpoint/2010/main" val="417427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01C0006-96AC-449E-B23D-83EE86E0A935}" type="datetimeFigureOut">
              <a:rPr lang="en-CA" smtClean="0"/>
              <a:t>2019-03-16</a:t>
            </a:fld>
            <a:endParaRPr lang="en-CA"/>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FE7B58D-2D5B-4FD4-96CC-C88DF6111767}" type="slidenum">
              <a:rPr lang="en-CA" smtClean="0"/>
              <a:t>‹#›</a:t>
            </a:fld>
            <a:endParaRPr lang="en-CA"/>
          </a:p>
        </p:txBody>
      </p:sp>
    </p:spTree>
    <p:extLst>
      <p:ext uri="{BB962C8B-B14F-4D97-AF65-F5344CB8AC3E}">
        <p14:creationId xmlns:p14="http://schemas.microsoft.com/office/powerpoint/2010/main" val="283558217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r" defTabSz="914400" rtl="0" eaLnBrk="1" latinLnBrk="0" hangingPunct="1">
        <a:lnSpc>
          <a:spcPct val="90000"/>
        </a:lnSpc>
        <a:spcBef>
          <a:spcPct val="0"/>
        </a:spcBef>
        <a:buNone/>
        <a:defRPr sz="40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msherk@ustc.edu.c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cmap.ihmc.u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mailto:msherk@ustc.edu.c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96879"/>
            <a:ext cx="7315200" cy="1382247"/>
          </a:xfrm>
        </p:spPr>
        <p:txBody>
          <a:bodyPr>
            <a:normAutofit fontScale="90000"/>
          </a:bodyPr>
          <a:lstStyle/>
          <a:p>
            <a:r>
              <a:rPr lang="en-CA" sz="4800" dirty="0"/>
              <a:t>Publishing English</a:t>
            </a:r>
            <a:br>
              <a:rPr lang="en-CA" sz="4800" dirty="0"/>
            </a:br>
            <a:r>
              <a:rPr lang="en-CA" sz="4800" dirty="0"/>
              <a:t>Lesson 1</a:t>
            </a:r>
          </a:p>
        </p:txBody>
      </p:sp>
      <p:sp>
        <p:nvSpPr>
          <p:cNvPr id="3" name="Subtitle 2"/>
          <p:cNvSpPr>
            <a:spLocks noGrp="1"/>
          </p:cNvSpPr>
          <p:nvPr>
            <p:ph type="subTitle" idx="1"/>
          </p:nvPr>
        </p:nvSpPr>
        <p:spPr>
          <a:xfrm>
            <a:off x="1336150" y="3022440"/>
            <a:ext cx="6108101" cy="1888773"/>
          </a:xfrm>
        </p:spPr>
        <p:txBody>
          <a:bodyPr>
            <a:normAutofit/>
          </a:bodyPr>
          <a:lstStyle/>
          <a:p>
            <a:r>
              <a:rPr lang="en-CA" sz="2800" dirty="0"/>
              <a:t>USTC School of Management</a:t>
            </a:r>
          </a:p>
          <a:p>
            <a:r>
              <a:rPr lang="en-CA" sz="2800" dirty="0"/>
              <a:t>Spring 2019</a:t>
            </a:r>
          </a:p>
          <a:p>
            <a:r>
              <a:rPr lang="en-CA" sz="2800" dirty="0"/>
              <a:t>Teacher: Dr. </a:t>
            </a:r>
            <a:r>
              <a:rPr lang="en-CA" sz="2800"/>
              <a:t>Murray Sherk   </a:t>
            </a:r>
            <a:endParaRPr lang="en-CA" sz="2800" dirty="0"/>
          </a:p>
        </p:txBody>
      </p:sp>
    </p:spTree>
    <p:extLst>
      <p:ext uri="{BB962C8B-B14F-4D97-AF65-F5344CB8AC3E}">
        <p14:creationId xmlns:p14="http://schemas.microsoft.com/office/powerpoint/2010/main" val="229154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How you get your Grade</a:t>
            </a:r>
          </a:p>
        </p:txBody>
      </p:sp>
      <p:sp>
        <p:nvSpPr>
          <p:cNvPr id="3" name="Content Placeholder 2"/>
          <p:cNvSpPr>
            <a:spLocks noGrp="1"/>
          </p:cNvSpPr>
          <p:nvPr>
            <p:ph idx="1"/>
          </p:nvPr>
        </p:nvSpPr>
        <p:spPr/>
        <p:txBody>
          <a:bodyPr>
            <a:normAutofit/>
          </a:bodyPr>
          <a:lstStyle/>
          <a:p>
            <a:r>
              <a:rPr lang="en-CA" dirty="0"/>
              <a:t>20% Attendance and participation</a:t>
            </a:r>
          </a:p>
          <a:p>
            <a:pPr lvl="1"/>
            <a:r>
              <a:rPr lang="en-CA" dirty="0"/>
              <a:t>Attend eight classroom lessons</a:t>
            </a:r>
          </a:p>
          <a:p>
            <a:pPr lvl="1"/>
            <a:r>
              <a:rPr lang="en-CA" dirty="0"/>
              <a:t>Participate in class/workshop activities</a:t>
            </a:r>
          </a:p>
          <a:p>
            <a:r>
              <a:rPr lang="en-CA" dirty="0"/>
              <a:t>30% Homework</a:t>
            </a:r>
          </a:p>
          <a:p>
            <a:pPr lvl="1"/>
            <a:r>
              <a:rPr lang="en-CA" dirty="0"/>
              <a:t>Writing project &amp; reports</a:t>
            </a:r>
          </a:p>
          <a:p>
            <a:pPr lvl="1"/>
            <a:r>
              <a:rPr lang="en-CA" dirty="0"/>
              <a:t>Individual assignments</a:t>
            </a:r>
          </a:p>
          <a:p>
            <a:r>
              <a:rPr lang="en-CA" dirty="0"/>
              <a:t>50% Final exam</a:t>
            </a:r>
          </a:p>
        </p:txBody>
      </p:sp>
    </p:spTree>
    <p:extLst>
      <p:ext uri="{BB962C8B-B14F-4D97-AF65-F5344CB8AC3E}">
        <p14:creationId xmlns:p14="http://schemas.microsoft.com/office/powerpoint/2010/main" val="86003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Final Exam</a:t>
            </a:r>
            <a:br>
              <a:rPr lang="en-CA" dirty="0"/>
            </a:br>
            <a:r>
              <a:rPr lang="en-CA" dirty="0"/>
              <a:t>(worth 50%)</a:t>
            </a:r>
          </a:p>
        </p:txBody>
      </p:sp>
      <p:sp>
        <p:nvSpPr>
          <p:cNvPr id="3" name="Content Placeholder 2"/>
          <p:cNvSpPr>
            <a:spLocks noGrp="1"/>
          </p:cNvSpPr>
          <p:nvPr>
            <p:ph idx="1"/>
          </p:nvPr>
        </p:nvSpPr>
        <p:spPr>
          <a:xfrm>
            <a:off x="548148" y="1367539"/>
            <a:ext cx="8020665" cy="4767790"/>
          </a:xfrm>
        </p:spPr>
        <p:txBody>
          <a:bodyPr>
            <a:normAutofit lnSpcReduction="10000"/>
          </a:bodyPr>
          <a:lstStyle/>
          <a:p>
            <a:pPr marL="0" indent="0">
              <a:buNone/>
            </a:pPr>
            <a:r>
              <a:rPr lang="en-CA" dirty="0"/>
              <a:t>Covers </a:t>
            </a:r>
          </a:p>
          <a:p>
            <a:r>
              <a:rPr lang="en-CA" dirty="0"/>
              <a:t>Knowledge of class material</a:t>
            </a:r>
          </a:p>
          <a:p>
            <a:r>
              <a:rPr lang="en-CA" dirty="0"/>
              <a:t>Practical editing/proof-reading</a:t>
            </a:r>
          </a:p>
          <a:p>
            <a:r>
              <a:rPr lang="en-CA" dirty="0"/>
              <a:t>Short writing task (&lt;250 words)</a:t>
            </a:r>
          </a:p>
          <a:p>
            <a:pPr marL="0" indent="0">
              <a:buNone/>
            </a:pPr>
            <a:r>
              <a:rPr lang="en-CA" dirty="0"/>
              <a:t>During the exam…</a:t>
            </a:r>
          </a:p>
          <a:p>
            <a:r>
              <a:rPr lang="en-CA" dirty="0"/>
              <a:t>You may use computer, books, notes, all tools you want, except…</a:t>
            </a:r>
          </a:p>
          <a:p>
            <a:r>
              <a:rPr lang="en-CA" dirty="0"/>
              <a:t>…You may </a:t>
            </a:r>
            <a:r>
              <a:rPr lang="en-CA" dirty="0">
                <a:solidFill>
                  <a:srgbClr val="FFFF00"/>
                </a:solidFill>
              </a:rPr>
              <a:t>not</a:t>
            </a:r>
            <a:r>
              <a:rPr lang="en-CA" dirty="0"/>
              <a:t> communicate with other people </a:t>
            </a:r>
            <a:r>
              <a:rPr lang="en-CA" dirty="0">
                <a:solidFill>
                  <a:srgbClr val="FFFF00"/>
                </a:solidFill>
              </a:rPr>
              <a:t>nor</a:t>
            </a:r>
            <a:r>
              <a:rPr lang="en-CA" dirty="0"/>
              <a:t> copy their writing</a:t>
            </a:r>
          </a:p>
        </p:txBody>
      </p:sp>
    </p:spTree>
    <p:extLst>
      <p:ext uri="{BB962C8B-B14F-4D97-AF65-F5344CB8AC3E}">
        <p14:creationId xmlns:p14="http://schemas.microsoft.com/office/powerpoint/2010/main" val="211967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Activity 2: Our profession</a:t>
            </a:r>
          </a:p>
        </p:txBody>
      </p:sp>
      <p:sp>
        <p:nvSpPr>
          <p:cNvPr id="3" name="Content Placeholder 2"/>
          <p:cNvSpPr>
            <a:spLocks noGrp="1"/>
          </p:cNvSpPr>
          <p:nvPr>
            <p:ph idx="1"/>
          </p:nvPr>
        </p:nvSpPr>
        <p:spPr/>
        <p:txBody>
          <a:bodyPr/>
          <a:lstStyle/>
          <a:p>
            <a:r>
              <a:rPr lang="en-CA" dirty="0"/>
              <a:t>What is your professional goal?</a:t>
            </a:r>
          </a:p>
          <a:p>
            <a:r>
              <a:rPr lang="en-CA" dirty="0"/>
              <a:t>University professor? Researcher? Scholar? Academic?</a:t>
            </a:r>
          </a:p>
        </p:txBody>
      </p:sp>
    </p:spTree>
    <p:extLst>
      <p:ext uri="{BB962C8B-B14F-4D97-AF65-F5344CB8AC3E}">
        <p14:creationId xmlns:p14="http://schemas.microsoft.com/office/powerpoint/2010/main" val="2575644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Complete this sentence:</a:t>
            </a:r>
          </a:p>
        </p:txBody>
      </p:sp>
      <p:sp>
        <p:nvSpPr>
          <p:cNvPr id="3" name="Content Placeholder 2"/>
          <p:cNvSpPr>
            <a:spLocks noGrp="1"/>
          </p:cNvSpPr>
          <p:nvPr>
            <p:ph idx="1"/>
          </p:nvPr>
        </p:nvSpPr>
        <p:spPr/>
        <p:txBody>
          <a:bodyPr>
            <a:normAutofit/>
          </a:bodyPr>
          <a:lstStyle/>
          <a:p>
            <a:pPr marL="0" indent="0">
              <a:lnSpc>
                <a:spcPct val="150000"/>
              </a:lnSpc>
              <a:buNone/>
            </a:pPr>
            <a:r>
              <a:rPr lang="en-CA" sz="3600" dirty="0"/>
              <a:t>“The most important tool for success as a researcher is _____________________.”</a:t>
            </a:r>
          </a:p>
          <a:p>
            <a:pPr marL="0" indent="0">
              <a:lnSpc>
                <a:spcPct val="150000"/>
              </a:lnSpc>
              <a:buNone/>
            </a:pPr>
            <a:r>
              <a:rPr lang="en-CA" sz="3600" dirty="0"/>
              <a:t>How about “writing”?</a:t>
            </a:r>
          </a:p>
        </p:txBody>
      </p:sp>
    </p:spTree>
    <p:extLst>
      <p:ext uri="{BB962C8B-B14F-4D97-AF65-F5344CB8AC3E}">
        <p14:creationId xmlns:p14="http://schemas.microsoft.com/office/powerpoint/2010/main" val="12905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Our profession</a:t>
            </a:r>
          </a:p>
        </p:txBody>
      </p:sp>
      <p:sp>
        <p:nvSpPr>
          <p:cNvPr id="3" name="Content Placeholder 2"/>
          <p:cNvSpPr>
            <a:spLocks noGrp="1"/>
          </p:cNvSpPr>
          <p:nvPr>
            <p:ph idx="1"/>
          </p:nvPr>
        </p:nvSpPr>
        <p:spPr/>
        <p:txBody>
          <a:bodyPr/>
          <a:lstStyle/>
          <a:p>
            <a:r>
              <a:rPr lang="en-CA" dirty="0"/>
              <a:t>What is your professional goal?</a:t>
            </a:r>
          </a:p>
          <a:p>
            <a:r>
              <a:rPr lang="en-CA" dirty="0"/>
              <a:t>University professor? Researcher? Scholar?</a:t>
            </a:r>
          </a:p>
          <a:p>
            <a:r>
              <a:rPr lang="en-CA" dirty="0"/>
              <a:t>Fully participating internationally requires publishing</a:t>
            </a:r>
          </a:p>
        </p:txBody>
      </p:sp>
    </p:spTree>
    <p:extLst>
      <p:ext uri="{BB962C8B-B14F-4D97-AF65-F5344CB8AC3E}">
        <p14:creationId xmlns:p14="http://schemas.microsoft.com/office/powerpoint/2010/main" val="400106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636" y="161158"/>
            <a:ext cx="6666405" cy="6666405"/>
          </a:xfrm>
        </p:spPr>
      </p:pic>
    </p:spTree>
    <p:extLst>
      <p:ext uri="{BB962C8B-B14F-4D97-AF65-F5344CB8AC3E}">
        <p14:creationId xmlns:p14="http://schemas.microsoft.com/office/powerpoint/2010/main" val="310866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Our identity as </a:t>
            </a:r>
            <a:r>
              <a:rPr lang="en-CA" dirty="0">
                <a:solidFill>
                  <a:srgbClr val="FFFF00"/>
                </a:solidFill>
              </a:rPr>
              <a:t>writers</a:t>
            </a:r>
          </a:p>
        </p:txBody>
      </p:sp>
      <p:sp>
        <p:nvSpPr>
          <p:cNvPr id="3" name="Content Placeholder 2"/>
          <p:cNvSpPr>
            <a:spLocks noGrp="1"/>
          </p:cNvSpPr>
          <p:nvPr>
            <p:ph idx="1"/>
          </p:nvPr>
        </p:nvSpPr>
        <p:spPr/>
        <p:txBody>
          <a:bodyPr/>
          <a:lstStyle/>
          <a:p>
            <a:r>
              <a:rPr lang="en-CA" dirty="0"/>
              <a:t>We’re not just scholars who sometimes write</a:t>
            </a:r>
          </a:p>
          <a:p>
            <a:r>
              <a:rPr lang="en-CA" dirty="0"/>
              <a:t>Writing is part of being a scholar</a:t>
            </a:r>
          </a:p>
          <a:p>
            <a:r>
              <a:rPr lang="en-CA" dirty="0"/>
              <a:t>Writing must be part of our identity</a:t>
            </a:r>
          </a:p>
          <a:p>
            <a:endParaRPr lang="en-CA" dirty="0"/>
          </a:p>
          <a:p>
            <a:pPr marL="0" indent="0" algn="ctr">
              <a:buNone/>
            </a:pPr>
            <a:r>
              <a:rPr lang="en-CA" sz="3200" b="1" dirty="0">
                <a:solidFill>
                  <a:srgbClr val="FFFF00"/>
                </a:solidFill>
              </a:rPr>
              <a:t>You are a professional writer.</a:t>
            </a:r>
          </a:p>
          <a:p>
            <a:endParaRPr lang="en-CA" dirty="0"/>
          </a:p>
        </p:txBody>
      </p:sp>
    </p:spTree>
    <p:extLst>
      <p:ext uri="{BB962C8B-B14F-4D97-AF65-F5344CB8AC3E}">
        <p14:creationId xmlns:p14="http://schemas.microsoft.com/office/powerpoint/2010/main" val="180869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mph" presetSubtype="0" repeatCount="2000" fill="hold" nodeType="clickEffect">
                                  <p:stCondLst>
                                    <p:cond delay="0"/>
                                  </p:stCondLst>
                                  <p:childTnLst>
                                    <p:animRot by="21600000">
                                      <p:cBhvr>
                                        <p:cTn id="13" dur="2000" fill="hold"/>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656" y="359666"/>
            <a:ext cx="6377940" cy="1469134"/>
          </a:xfrm>
        </p:spPr>
        <p:txBody>
          <a:bodyPr>
            <a:normAutofit fontScale="90000"/>
          </a:bodyPr>
          <a:lstStyle/>
          <a:p>
            <a:r>
              <a:rPr lang="en-CA" dirty="0"/>
              <a:t>Wise words from Greek philosopher Aristotle </a:t>
            </a:r>
            <a:br>
              <a:rPr lang="en-CA" dirty="0"/>
            </a:br>
            <a:r>
              <a:rPr lang="en-CA" dirty="0"/>
              <a:t>(384-322 BCE)</a:t>
            </a:r>
          </a:p>
        </p:txBody>
      </p:sp>
      <p:sp>
        <p:nvSpPr>
          <p:cNvPr id="3" name="Content Placeholder 2"/>
          <p:cNvSpPr>
            <a:spLocks noGrp="1"/>
          </p:cNvSpPr>
          <p:nvPr>
            <p:ph idx="1"/>
          </p:nvPr>
        </p:nvSpPr>
        <p:spPr>
          <a:xfrm>
            <a:off x="594360" y="2197509"/>
            <a:ext cx="7955280" cy="3930335"/>
          </a:xfrm>
        </p:spPr>
        <p:txBody>
          <a:bodyPr>
            <a:normAutofit/>
          </a:bodyPr>
          <a:lstStyle/>
          <a:p>
            <a:pPr marL="0" indent="0">
              <a:lnSpc>
                <a:spcPct val="100000"/>
              </a:lnSpc>
              <a:buNone/>
            </a:pPr>
            <a:r>
              <a:rPr lang="en-CA" sz="3600" dirty="0"/>
              <a:t>“We are what we repeatedly do.</a:t>
            </a:r>
          </a:p>
          <a:p>
            <a:pPr marL="0" indent="0">
              <a:lnSpc>
                <a:spcPct val="100000"/>
              </a:lnSpc>
              <a:buNone/>
            </a:pPr>
            <a:r>
              <a:rPr lang="en-CA" sz="3600" dirty="0"/>
              <a:t>Excellence, then, is not an act, but a habit.”</a:t>
            </a:r>
          </a:p>
        </p:txBody>
      </p:sp>
    </p:spTree>
    <p:extLst>
      <p:ext uri="{BB962C8B-B14F-4D97-AF65-F5344CB8AC3E}">
        <p14:creationId xmlns:p14="http://schemas.microsoft.com/office/powerpoint/2010/main" val="339446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490" y="359666"/>
            <a:ext cx="6448106" cy="1074125"/>
          </a:xfrm>
        </p:spPr>
        <p:txBody>
          <a:bodyPr>
            <a:normAutofit fontScale="90000"/>
          </a:bodyPr>
          <a:lstStyle/>
          <a:p>
            <a:r>
              <a:rPr lang="en-CA" dirty="0"/>
              <a:t>Wise words from U.K. </a:t>
            </a:r>
            <a:br>
              <a:rPr lang="en-CA" dirty="0"/>
            </a:br>
            <a:r>
              <a:rPr lang="en-CA" dirty="0"/>
              <a:t>Prof. C. S. Lewis (1898-1963)</a:t>
            </a:r>
          </a:p>
        </p:txBody>
      </p:sp>
      <p:sp>
        <p:nvSpPr>
          <p:cNvPr id="3" name="Content Placeholder 2"/>
          <p:cNvSpPr>
            <a:spLocks noGrp="1"/>
          </p:cNvSpPr>
          <p:nvPr>
            <p:ph idx="1"/>
          </p:nvPr>
        </p:nvSpPr>
        <p:spPr>
          <a:xfrm>
            <a:off x="533400" y="1710813"/>
            <a:ext cx="7885386" cy="4658456"/>
          </a:xfrm>
        </p:spPr>
        <p:txBody>
          <a:bodyPr>
            <a:normAutofit/>
          </a:bodyPr>
          <a:lstStyle/>
          <a:p>
            <a:pPr marL="0" indent="0">
              <a:lnSpc>
                <a:spcPct val="100000"/>
              </a:lnSpc>
              <a:buNone/>
            </a:pPr>
            <a:r>
              <a:rPr lang="en-CA" sz="3200" dirty="0"/>
              <a:t>“What you want is practice, practice, practice. It doesn’t matter what we write … so long as we write continually as well as we can. I feel that every time I write a page either of prose or of verse, with real effort, even if it’s thrown in the fire the next minute, I am so much further on.”</a:t>
            </a:r>
          </a:p>
        </p:txBody>
      </p:sp>
    </p:spTree>
    <p:extLst>
      <p:ext uri="{BB962C8B-B14F-4D97-AF65-F5344CB8AC3E}">
        <p14:creationId xmlns:p14="http://schemas.microsoft.com/office/powerpoint/2010/main" val="3586992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Deep practice and myelin</a:t>
            </a:r>
          </a:p>
        </p:txBody>
      </p:sp>
      <p:sp>
        <p:nvSpPr>
          <p:cNvPr id="3" name="Content Placeholder 2"/>
          <p:cNvSpPr>
            <a:spLocks noGrp="1"/>
          </p:cNvSpPr>
          <p:nvPr>
            <p:ph idx="1"/>
          </p:nvPr>
        </p:nvSpPr>
        <p:spPr>
          <a:xfrm>
            <a:off x="533400" y="1433792"/>
            <a:ext cx="8005916" cy="4982774"/>
          </a:xfrm>
        </p:spPr>
        <p:txBody>
          <a:bodyPr>
            <a:normAutofit lnSpcReduction="10000"/>
          </a:bodyPr>
          <a:lstStyle/>
          <a:p>
            <a:pPr marL="0" indent="0">
              <a:buNone/>
            </a:pPr>
            <a:r>
              <a:rPr lang="en-CA" dirty="0"/>
              <a:t>Physiological basis for “practice makes perfect”</a:t>
            </a:r>
          </a:p>
          <a:p>
            <a:pPr marL="514350" indent="-514350">
              <a:buFont typeface="+mj-lt"/>
              <a:buAutoNum type="arabicPeriod"/>
            </a:pPr>
            <a:r>
              <a:rPr lang="en-CA" dirty="0"/>
              <a:t>Every movement, thought, feeling is electrical signal in brain along a neuron pathway = circuit of nerve fibers</a:t>
            </a:r>
          </a:p>
          <a:p>
            <a:pPr marL="514350" indent="-514350">
              <a:buFont typeface="+mj-lt"/>
              <a:buAutoNum type="arabicPeriod"/>
            </a:pPr>
            <a:r>
              <a:rPr lang="en-CA" dirty="0"/>
              <a:t>Myelin = insulation wrapping fibers. More myelin brings more signal strength, speed, accuracy.</a:t>
            </a:r>
          </a:p>
          <a:p>
            <a:pPr marL="514350" indent="-514350">
              <a:buFont typeface="+mj-lt"/>
              <a:buAutoNum type="arabicPeriod"/>
            </a:pPr>
            <a:r>
              <a:rPr lang="en-CA" dirty="0"/>
              <a:t>The more a circuit fires, the more myelin develops.</a:t>
            </a:r>
          </a:p>
        </p:txBody>
      </p:sp>
    </p:spTree>
    <p:extLst>
      <p:ext uri="{BB962C8B-B14F-4D97-AF65-F5344CB8AC3E}">
        <p14:creationId xmlns:p14="http://schemas.microsoft.com/office/powerpoint/2010/main" val="354178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Lesson 1 Outline</a:t>
            </a:r>
          </a:p>
        </p:txBody>
      </p:sp>
      <p:sp>
        <p:nvSpPr>
          <p:cNvPr id="3" name="Content Placeholder 2"/>
          <p:cNvSpPr>
            <a:spLocks noGrp="1"/>
          </p:cNvSpPr>
          <p:nvPr>
            <p:ph idx="1"/>
          </p:nvPr>
        </p:nvSpPr>
        <p:spPr/>
        <p:txBody>
          <a:bodyPr/>
          <a:lstStyle/>
          <a:p>
            <a:r>
              <a:rPr lang="en-CA" sz="2800" dirty="0"/>
              <a:t>Course introduction and syllabus</a:t>
            </a:r>
          </a:p>
          <a:p>
            <a:r>
              <a:rPr lang="en-CA" sz="2800" dirty="0"/>
              <a:t>Our profession as writers</a:t>
            </a:r>
          </a:p>
          <a:p>
            <a:r>
              <a:rPr lang="en-CA" sz="2800" dirty="0"/>
              <a:t>The research and publishing game</a:t>
            </a:r>
          </a:p>
          <a:p>
            <a:r>
              <a:rPr lang="en-CA" sz="2800" dirty="0"/>
              <a:t>Logical arguments and argument strategies</a:t>
            </a:r>
          </a:p>
          <a:p>
            <a:endParaRPr lang="en-CA" sz="2800" dirty="0"/>
          </a:p>
          <a:p>
            <a:r>
              <a:rPr lang="en-CA" sz="2800" dirty="0"/>
              <a:t>Mind Mapping / Concept Mapping</a:t>
            </a:r>
          </a:p>
          <a:p>
            <a:endParaRPr lang="en-CA" dirty="0"/>
          </a:p>
          <a:p>
            <a:endParaRPr lang="en-CA" dirty="0"/>
          </a:p>
          <a:p>
            <a:endParaRPr lang="en-CA" dirty="0"/>
          </a:p>
        </p:txBody>
      </p:sp>
    </p:spTree>
    <p:extLst>
      <p:ext uri="{BB962C8B-B14F-4D97-AF65-F5344CB8AC3E}">
        <p14:creationId xmlns:p14="http://schemas.microsoft.com/office/powerpoint/2010/main" val="3990883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What is “deep” practice?</a:t>
            </a:r>
          </a:p>
        </p:txBody>
      </p:sp>
      <p:sp>
        <p:nvSpPr>
          <p:cNvPr id="3" name="Content Placeholder 2"/>
          <p:cNvSpPr>
            <a:spLocks noGrp="1"/>
          </p:cNvSpPr>
          <p:nvPr>
            <p:ph idx="1"/>
          </p:nvPr>
        </p:nvSpPr>
        <p:spPr/>
        <p:txBody>
          <a:bodyPr>
            <a:normAutofit/>
          </a:bodyPr>
          <a:lstStyle/>
          <a:p>
            <a:r>
              <a:rPr lang="en-CA" dirty="0"/>
              <a:t>Deliberate</a:t>
            </a:r>
          </a:p>
          <a:p>
            <a:r>
              <a:rPr lang="en-CA" dirty="0"/>
              <a:t>Targeted, focussed repetition</a:t>
            </a:r>
          </a:p>
          <a:p>
            <a:r>
              <a:rPr lang="en-CA" dirty="0"/>
              <a:t>Persistent correcting of mistakes</a:t>
            </a:r>
          </a:p>
          <a:p>
            <a:r>
              <a:rPr lang="en-CA" dirty="0"/>
              <a:t>Goal in mind: Improve performance!</a:t>
            </a:r>
          </a:p>
          <a:p>
            <a:endParaRPr lang="en-CA" dirty="0"/>
          </a:p>
          <a:p>
            <a:pPr marL="0" indent="0" algn="ctr">
              <a:buNone/>
            </a:pPr>
            <a:r>
              <a:rPr lang="en-CA" sz="8000" b="1" dirty="0">
                <a:solidFill>
                  <a:srgbClr val="FFFF00"/>
                </a:solidFill>
              </a:rPr>
              <a:t>Think!</a:t>
            </a:r>
          </a:p>
        </p:txBody>
      </p:sp>
    </p:spTree>
    <p:extLst>
      <p:ext uri="{BB962C8B-B14F-4D97-AF65-F5344CB8AC3E}">
        <p14:creationId xmlns:p14="http://schemas.microsoft.com/office/powerpoint/2010/main" val="16538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232" y="575187"/>
            <a:ext cx="6896534" cy="1193559"/>
          </a:xfrm>
        </p:spPr>
        <p:txBody>
          <a:bodyPr>
            <a:noAutofit/>
          </a:bodyPr>
          <a:lstStyle/>
          <a:p>
            <a:r>
              <a:rPr lang="en-CA" sz="2800" dirty="0"/>
              <a:t>“Becoming an Academic Writer: 50 Exercises for Paced, Productive, and Powerful Writing” by Patricia Goodson</a:t>
            </a:r>
          </a:p>
        </p:txBody>
      </p:sp>
      <p:sp>
        <p:nvSpPr>
          <p:cNvPr id="3" name="Content Placeholder 2"/>
          <p:cNvSpPr>
            <a:spLocks noGrp="1"/>
          </p:cNvSpPr>
          <p:nvPr>
            <p:ph idx="1"/>
          </p:nvPr>
        </p:nvSpPr>
        <p:spPr>
          <a:xfrm>
            <a:off x="533400" y="2344994"/>
            <a:ext cx="7902677" cy="3937819"/>
          </a:xfrm>
        </p:spPr>
        <p:txBody>
          <a:bodyPr>
            <a:normAutofit/>
          </a:bodyPr>
          <a:lstStyle/>
          <a:p>
            <a:r>
              <a:rPr lang="en-CA" dirty="0"/>
              <a:t>“Research examining productive faculty’s habits consistently point to scheduled and protected writing time as a key element for success.”</a:t>
            </a:r>
          </a:p>
        </p:txBody>
      </p:sp>
    </p:spTree>
    <p:extLst>
      <p:ext uri="{BB962C8B-B14F-4D97-AF65-F5344CB8AC3E}">
        <p14:creationId xmlns:p14="http://schemas.microsoft.com/office/powerpoint/2010/main" val="912362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219" y="575187"/>
            <a:ext cx="6896534" cy="1193559"/>
          </a:xfrm>
        </p:spPr>
        <p:txBody>
          <a:bodyPr>
            <a:noAutofit/>
          </a:bodyPr>
          <a:lstStyle/>
          <a:p>
            <a:r>
              <a:rPr lang="en-CA" sz="2800" dirty="0"/>
              <a:t>Study participant Karen Harris, quoted by Patricia Goodson</a:t>
            </a:r>
          </a:p>
        </p:txBody>
      </p:sp>
      <p:sp>
        <p:nvSpPr>
          <p:cNvPr id="3" name="Content Placeholder 2"/>
          <p:cNvSpPr>
            <a:spLocks noGrp="1"/>
          </p:cNvSpPr>
          <p:nvPr>
            <p:ph idx="1"/>
          </p:nvPr>
        </p:nvSpPr>
        <p:spPr>
          <a:xfrm>
            <a:off x="533400" y="1976284"/>
            <a:ext cx="8035413" cy="4306529"/>
          </a:xfrm>
        </p:spPr>
        <p:txBody>
          <a:bodyPr>
            <a:normAutofit/>
          </a:bodyPr>
          <a:lstStyle/>
          <a:p>
            <a:pPr>
              <a:lnSpc>
                <a:spcPct val="100000"/>
              </a:lnSpc>
            </a:pPr>
            <a:r>
              <a:rPr lang="en-CA" dirty="0"/>
              <a:t>“The trick is that research and writing time belong on your calendar… An author must write in the calendar time to write and do research… you must protect this time just as if it were a meeting that you could not reschedule.”</a:t>
            </a:r>
          </a:p>
        </p:txBody>
      </p:sp>
    </p:spTree>
    <p:extLst>
      <p:ext uri="{BB962C8B-B14F-4D97-AF65-F5344CB8AC3E}">
        <p14:creationId xmlns:p14="http://schemas.microsoft.com/office/powerpoint/2010/main" val="356239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Practical Application:</a:t>
            </a:r>
            <a:br>
              <a:rPr lang="en-CA" dirty="0"/>
            </a:br>
            <a:r>
              <a:rPr lang="en-CA" dirty="0"/>
              <a:t>Your Course Project</a:t>
            </a:r>
          </a:p>
        </p:txBody>
      </p:sp>
      <p:sp>
        <p:nvSpPr>
          <p:cNvPr id="3" name="Content Placeholder 2"/>
          <p:cNvSpPr>
            <a:spLocks noGrp="1"/>
          </p:cNvSpPr>
          <p:nvPr>
            <p:ph idx="1"/>
          </p:nvPr>
        </p:nvSpPr>
        <p:spPr>
          <a:xfrm>
            <a:off x="533400" y="1433792"/>
            <a:ext cx="8005916" cy="5158738"/>
          </a:xfrm>
        </p:spPr>
        <p:txBody>
          <a:bodyPr>
            <a:normAutofit fontScale="85000" lnSpcReduction="20000"/>
          </a:bodyPr>
          <a:lstStyle/>
          <a:p>
            <a:pPr marL="0" indent="0">
              <a:lnSpc>
                <a:spcPct val="110000"/>
              </a:lnSpc>
              <a:buNone/>
            </a:pPr>
            <a:r>
              <a:rPr lang="en-CA" dirty="0">
                <a:solidFill>
                  <a:srgbClr val="FFFF00"/>
                </a:solidFill>
              </a:rPr>
              <a:t>Choose 1 hour in your weekly schedule </a:t>
            </a:r>
            <a:r>
              <a:rPr lang="en-CA" dirty="0"/>
              <a:t>to reserve for working on your course project.</a:t>
            </a:r>
          </a:p>
          <a:p>
            <a:pPr>
              <a:lnSpc>
                <a:spcPct val="110000"/>
              </a:lnSpc>
            </a:pPr>
            <a:r>
              <a:rPr lang="en-CA" dirty="0"/>
              <a:t>Same time, each week</a:t>
            </a:r>
          </a:p>
          <a:p>
            <a:pPr lvl="1">
              <a:lnSpc>
                <a:spcPct val="110000"/>
              </a:lnSpc>
            </a:pPr>
            <a:r>
              <a:rPr lang="en-CA" dirty="0"/>
              <a:t>You cannot change this appointment!</a:t>
            </a:r>
          </a:p>
          <a:p>
            <a:pPr lvl="1">
              <a:lnSpc>
                <a:spcPct val="110000"/>
              </a:lnSpc>
            </a:pPr>
            <a:r>
              <a:rPr lang="en-CA" dirty="0"/>
              <a:t>You MUST write then, each week!</a:t>
            </a:r>
          </a:p>
          <a:p>
            <a:pPr lvl="1">
              <a:lnSpc>
                <a:spcPct val="110000"/>
              </a:lnSpc>
            </a:pPr>
            <a:r>
              <a:rPr lang="en-CA" dirty="0"/>
              <a:t>At least 30 minutes must be spent actually generating, editing, or polishing your text, but related tasks (e.g. trying out a new writing tool) can also be done. </a:t>
            </a:r>
          </a:p>
          <a:p>
            <a:pPr>
              <a:lnSpc>
                <a:spcPct val="110000"/>
              </a:lnSpc>
            </a:pPr>
            <a:r>
              <a:rPr lang="en-CA" dirty="0">
                <a:solidFill>
                  <a:srgbClr val="FFFF00"/>
                </a:solidFill>
              </a:rPr>
              <a:t>Send a report by email to me each week after you do your scheduled hour.</a:t>
            </a:r>
          </a:p>
          <a:p>
            <a:pPr lvl="1">
              <a:lnSpc>
                <a:spcPct val="110000"/>
              </a:lnSpc>
            </a:pPr>
            <a:r>
              <a:rPr lang="en-CA" dirty="0">
                <a:solidFill>
                  <a:srgbClr val="FFFF00"/>
                </a:solidFill>
              </a:rPr>
              <a:t>Reports are worth 12% of your final grade!</a:t>
            </a:r>
          </a:p>
          <a:p>
            <a:pPr>
              <a:lnSpc>
                <a:spcPct val="110000"/>
              </a:lnSpc>
            </a:pPr>
            <a:endParaRPr lang="en-CA" dirty="0"/>
          </a:p>
        </p:txBody>
      </p:sp>
    </p:spTree>
    <p:extLst>
      <p:ext uri="{BB962C8B-B14F-4D97-AF65-F5344CB8AC3E}">
        <p14:creationId xmlns:p14="http://schemas.microsoft.com/office/powerpoint/2010/main" val="12519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Practical Application: </a:t>
            </a:r>
            <a:br>
              <a:rPr lang="en-CA" dirty="0"/>
            </a:br>
            <a:r>
              <a:rPr lang="en-CA" dirty="0"/>
              <a:t>Your Course Project</a:t>
            </a:r>
          </a:p>
        </p:txBody>
      </p:sp>
      <p:sp>
        <p:nvSpPr>
          <p:cNvPr id="3" name="Content Placeholder 2"/>
          <p:cNvSpPr>
            <a:spLocks noGrp="1"/>
          </p:cNvSpPr>
          <p:nvPr>
            <p:ph idx="1"/>
          </p:nvPr>
        </p:nvSpPr>
        <p:spPr>
          <a:xfrm>
            <a:off x="533400" y="1433792"/>
            <a:ext cx="8005916" cy="5158738"/>
          </a:xfrm>
        </p:spPr>
        <p:txBody>
          <a:bodyPr>
            <a:normAutofit fontScale="92500" lnSpcReduction="10000"/>
          </a:bodyPr>
          <a:lstStyle/>
          <a:p>
            <a:pPr marL="0" indent="0">
              <a:lnSpc>
                <a:spcPct val="110000"/>
              </a:lnSpc>
              <a:buNone/>
            </a:pPr>
            <a:r>
              <a:rPr lang="en-CA" dirty="0">
                <a:solidFill>
                  <a:srgbClr val="FFFF00"/>
                </a:solidFill>
              </a:rPr>
              <a:t>8 Homework Assignments each worth 1.5%</a:t>
            </a:r>
          </a:p>
          <a:p>
            <a:pPr>
              <a:lnSpc>
                <a:spcPct val="110000"/>
              </a:lnSpc>
            </a:pPr>
            <a:r>
              <a:rPr lang="en-CA" dirty="0"/>
              <a:t>Each week, starting before next class, report to me what you did in your scheduled writing time</a:t>
            </a:r>
          </a:p>
          <a:p>
            <a:pPr lvl="1">
              <a:lnSpc>
                <a:spcPct val="110000"/>
              </a:lnSpc>
            </a:pPr>
            <a:r>
              <a:rPr lang="en-CA" dirty="0">
                <a:solidFill>
                  <a:srgbClr val="FFFF00"/>
                </a:solidFill>
              </a:rPr>
              <a:t>100-word</a:t>
            </a:r>
            <a:r>
              <a:rPr lang="en-CA" dirty="0"/>
              <a:t> report by email (80-120 words)</a:t>
            </a:r>
          </a:p>
          <a:p>
            <a:pPr lvl="1">
              <a:lnSpc>
                <a:spcPct val="110000"/>
              </a:lnSpc>
            </a:pPr>
            <a:r>
              <a:rPr lang="en-CA" dirty="0"/>
              <a:t>a </a:t>
            </a:r>
            <a:r>
              <a:rPr lang="en-CA" dirty="0">
                <a:solidFill>
                  <a:srgbClr val="FFFF00"/>
                </a:solidFill>
              </a:rPr>
              <a:t>description </a:t>
            </a:r>
            <a:r>
              <a:rPr lang="en-CA" dirty="0"/>
              <a:t>of what you did.</a:t>
            </a:r>
          </a:p>
          <a:p>
            <a:pPr lvl="2">
              <a:lnSpc>
                <a:spcPct val="110000"/>
              </a:lnSpc>
            </a:pPr>
            <a:r>
              <a:rPr lang="en-CA" dirty="0"/>
              <a:t>Do not send the manuscript text! </a:t>
            </a:r>
          </a:p>
          <a:p>
            <a:pPr lvl="1">
              <a:lnSpc>
                <a:spcPct val="110000"/>
              </a:lnSpc>
            </a:pPr>
            <a:r>
              <a:rPr lang="en-CA" dirty="0"/>
              <a:t>Use full sentences in your report. Try to write clearly, concisely, and well.</a:t>
            </a:r>
          </a:p>
        </p:txBody>
      </p:sp>
    </p:spTree>
    <p:extLst>
      <p:ext uri="{BB962C8B-B14F-4D97-AF65-F5344CB8AC3E}">
        <p14:creationId xmlns:p14="http://schemas.microsoft.com/office/powerpoint/2010/main" val="244695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976A-D3FF-4742-9156-DAFF2F2B0884}"/>
              </a:ext>
            </a:extLst>
          </p:cNvPr>
          <p:cNvSpPr>
            <a:spLocks noGrp="1"/>
          </p:cNvSpPr>
          <p:nvPr>
            <p:ph type="title"/>
          </p:nvPr>
        </p:nvSpPr>
        <p:spPr/>
        <p:txBody>
          <a:bodyPr/>
          <a:lstStyle/>
          <a:p>
            <a:r>
              <a:rPr lang="en-CA" dirty="0"/>
              <a:t>Example Report 1</a:t>
            </a:r>
          </a:p>
        </p:txBody>
      </p:sp>
      <p:sp>
        <p:nvSpPr>
          <p:cNvPr id="3" name="Content Placeholder 2">
            <a:extLst>
              <a:ext uri="{FF2B5EF4-FFF2-40B4-BE49-F238E27FC236}">
                <a16:creationId xmlns:a16="http://schemas.microsoft.com/office/drawing/2014/main" id="{15C5FE34-0946-4D8F-98C6-AA12A3456305}"/>
              </a:ext>
            </a:extLst>
          </p:cNvPr>
          <p:cNvSpPr>
            <a:spLocks noGrp="1"/>
          </p:cNvSpPr>
          <p:nvPr>
            <p:ph idx="1"/>
          </p:nvPr>
        </p:nvSpPr>
        <p:spPr>
          <a:xfrm>
            <a:off x="594360" y="1297858"/>
            <a:ext cx="7955280" cy="5200476"/>
          </a:xfrm>
        </p:spPr>
        <p:txBody>
          <a:bodyPr>
            <a:normAutofit fontScale="77500" lnSpcReduction="20000"/>
          </a:bodyPr>
          <a:lstStyle/>
          <a:p>
            <a:pPr marL="0" indent="0">
              <a:buNone/>
            </a:pPr>
            <a:r>
              <a:rPr lang="en-US" i="1" dirty="0"/>
              <a:t>Report #1: Thursday, March 14, 1:45-2:45</a:t>
            </a:r>
          </a:p>
          <a:p>
            <a:pPr marL="514350" indent="-514350">
              <a:lnSpc>
                <a:spcPct val="120000"/>
              </a:lnSpc>
              <a:buFont typeface="+mj-lt"/>
              <a:buAutoNum type="arabicPeriod"/>
            </a:pPr>
            <a:r>
              <a:rPr lang="en-US" i="1" dirty="0"/>
              <a:t>This week I tried out EndNote for 20 minutes to see if it would help me organize my way of handling citations and references. I ended up concluding it would work but I need to learn more about it. </a:t>
            </a:r>
          </a:p>
          <a:p>
            <a:pPr marL="514350" indent="-514350">
              <a:lnSpc>
                <a:spcPct val="120000"/>
              </a:lnSpc>
              <a:buFont typeface="+mj-lt"/>
              <a:buAutoNum type="arabicPeriod"/>
            </a:pPr>
            <a:r>
              <a:rPr lang="en-US" i="1" dirty="0"/>
              <a:t>I generated text for my writing project about the effect of family incivility on voter turnout in elections in South Africa. I worked mostly on the Conclusion section, summarizing the contributions of my paper but I took a lot of time to think through and list the limitations of my work.</a:t>
            </a:r>
          </a:p>
        </p:txBody>
      </p:sp>
    </p:spTree>
    <p:extLst>
      <p:ext uri="{BB962C8B-B14F-4D97-AF65-F5344CB8AC3E}">
        <p14:creationId xmlns:p14="http://schemas.microsoft.com/office/powerpoint/2010/main" val="1040550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976A-D3FF-4742-9156-DAFF2F2B0884}"/>
              </a:ext>
            </a:extLst>
          </p:cNvPr>
          <p:cNvSpPr>
            <a:spLocks noGrp="1"/>
          </p:cNvSpPr>
          <p:nvPr>
            <p:ph type="title"/>
          </p:nvPr>
        </p:nvSpPr>
        <p:spPr/>
        <p:txBody>
          <a:bodyPr/>
          <a:lstStyle/>
          <a:p>
            <a:r>
              <a:rPr lang="en-CA" dirty="0"/>
              <a:t>Example Report 2</a:t>
            </a:r>
          </a:p>
        </p:txBody>
      </p:sp>
      <p:sp>
        <p:nvSpPr>
          <p:cNvPr id="3" name="Content Placeholder 2">
            <a:extLst>
              <a:ext uri="{FF2B5EF4-FFF2-40B4-BE49-F238E27FC236}">
                <a16:creationId xmlns:a16="http://schemas.microsoft.com/office/drawing/2014/main" id="{15C5FE34-0946-4D8F-98C6-AA12A3456305}"/>
              </a:ext>
            </a:extLst>
          </p:cNvPr>
          <p:cNvSpPr>
            <a:spLocks noGrp="1"/>
          </p:cNvSpPr>
          <p:nvPr>
            <p:ph idx="1"/>
          </p:nvPr>
        </p:nvSpPr>
        <p:spPr>
          <a:xfrm>
            <a:off x="594360" y="1662297"/>
            <a:ext cx="7955280" cy="4465548"/>
          </a:xfrm>
        </p:spPr>
        <p:txBody>
          <a:bodyPr>
            <a:normAutofit fontScale="77500" lnSpcReduction="20000"/>
          </a:bodyPr>
          <a:lstStyle/>
          <a:p>
            <a:pPr marL="0" indent="0">
              <a:buNone/>
            </a:pPr>
            <a:r>
              <a:rPr lang="en-US" i="1" dirty="0"/>
              <a:t>Report #2: Thursday, March 21, 1:45-2:45</a:t>
            </a:r>
          </a:p>
          <a:p>
            <a:pPr marL="0" indent="0">
              <a:lnSpc>
                <a:spcPct val="110000"/>
              </a:lnSpc>
              <a:buNone/>
            </a:pPr>
            <a:r>
              <a:rPr lang="en-US" i="1" dirty="0"/>
              <a:t>My project paper combines results from a survey I do and some government reports on voter turnout at elections. Today I worked for about 20 minutes on the introduction but then I got frustrated so I switched to working on the literature review.</a:t>
            </a:r>
          </a:p>
          <a:p>
            <a:pPr marL="0" indent="0">
              <a:lnSpc>
                <a:spcPct val="110000"/>
              </a:lnSpc>
              <a:buNone/>
            </a:pPr>
            <a:endParaRPr lang="en-US" i="1" dirty="0"/>
          </a:p>
          <a:p>
            <a:pPr marL="0" indent="0">
              <a:lnSpc>
                <a:spcPct val="110000"/>
              </a:lnSpc>
              <a:buNone/>
            </a:pPr>
            <a:r>
              <a:rPr lang="en-US" i="1" dirty="0"/>
              <a:t>I tried using </a:t>
            </a:r>
            <a:r>
              <a:rPr lang="en-US" i="1" dirty="0" err="1"/>
              <a:t>cMapTools</a:t>
            </a:r>
            <a:r>
              <a:rPr lang="en-US" i="1" dirty="0"/>
              <a:t> to design the literature review using a concept map. It felt a bit like I was wasting time but I guess it helped me get started and avoid writer’s block. </a:t>
            </a:r>
            <a:endParaRPr lang="en-CA" dirty="0"/>
          </a:p>
        </p:txBody>
      </p:sp>
    </p:spTree>
    <p:extLst>
      <p:ext uri="{BB962C8B-B14F-4D97-AF65-F5344CB8AC3E}">
        <p14:creationId xmlns:p14="http://schemas.microsoft.com/office/powerpoint/2010/main" val="444516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D8C5-5223-46FB-B0D2-1858D68A85C2}"/>
              </a:ext>
            </a:extLst>
          </p:cNvPr>
          <p:cNvSpPr>
            <a:spLocks noGrp="1"/>
          </p:cNvSpPr>
          <p:nvPr>
            <p:ph type="title"/>
          </p:nvPr>
        </p:nvSpPr>
        <p:spPr/>
        <p:txBody>
          <a:bodyPr/>
          <a:lstStyle/>
          <a:p>
            <a:r>
              <a:rPr lang="en-CA" dirty="0"/>
              <a:t>Example Report 3</a:t>
            </a:r>
          </a:p>
        </p:txBody>
      </p:sp>
      <p:sp>
        <p:nvSpPr>
          <p:cNvPr id="3" name="Content Placeholder 2">
            <a:extLst>
              <a:ext uri="{FF2B5EF4-FFF2-40B4-BE49-F238E27FC236}">
                <a16:creationId xmlns:a16="http://schemas.microsoft.com/office/drawing/2014/main" id="{16A755D6-3D72-4A2B-AA36-6798741774DA}"/>
              </a:ext>
            </a:extLst>
          </p:cNvPr>
          <p:cNvSpPr>
            <a:spLocks noGrp="1"/>
          </p:cNvSpPr>
          <p:nvPr>
            <p:ph idx="1"/>
          </p:nvPr>
        </p:nvSpPr>
        <p:spPr>
          <a:xfrm>
            <a:off x="594360" y="1283110"/>
            <a:ext cx="7955280" cy="5058696"/>
          </a:xfrm>
        </p:spPr>
        <p:txBody>
          <a:bodyPr>
            <a:normAutofit fontScale="70000" lnSpcReduction="20000"/>
          </a:bodyPr>
          <a:lstStyle/>
          <a:p>
            <a:pPr marL="0" indent="0">
              <a:lnSpc>
                <a:spcPct val="120000"/>
              </a:lnSpc>
              <a:buNone/>
            </a:pPr>
            <a:r>
              <a:rPr lang="en-US" i="1" dirty="0"/>
              <a:t>Report #3: Thursday, March 28, 1:45-2:45</a:t>
            </a:r>
          </a:p>
          <a:p>
            <a:pPr marL="0" indent="0">
              <a:lnSpc>
                <a:spcPct val="120000"/>
              </a:lnSpc>
              <a:buNone/>
            </a:pPr>
            <a:r>
              <a:rPr lang="en-CA" i="1" dirty="0"/>
              <a:t>I worked the entire time on editing and polishing my Introduction section. Grammarly helped me find some grammar mistakes and some spelling problems. </a:t>
            </a:r>
          </a:p>
          <a:p>
            <a:pPr marL="0" indent="0">
              <a:lnSpc>
                <a:spcPct val="120000"/>
              </a:lnSpc>
              <a:buNone/>
            </a:pPr>
            <a:r>
              <a:rPr lang="en-CA" i="1" dirty="0"/>
              <a:t>Also, it turns out that I mix British and American English spelling so I need to choose one or the other. I prefer British style but I tend to use American quotation mark style; I must be more careful about that. </a:t>
            </a:r>
          </a:p>
          <a:p>
            <a:pPr marL="0" indent="0">
              <a:lnSpc>
                <a:spcPct val="120000"/>
              </a:lnSpc>
              <a:buNone/>
            </a:pPr>
            <a:r>
              <a:rPr lang="en-CA" i="1" dirty="0"/>
              <a:t>I also found places where I could make my meaning more specific and clear by rewriting, so I changed those. I found 15 places where I used “it” but it was not clear what “it” referred to. I’m adding this to my checklist of things I need to check in my writing.</a:t>
            </a:r>
            <a:endParaRPr lang="en-CA" dirty="0"/>
          </a:p>
        </p:txBody>
      </p:sp>
    </p:spTree>
    <p:extLst>
      <p:ext uri="{BB962C8B-B14F-4D97-AF65-F5344CB8AC3E}">
        <p14:creationId xmlns:p14="http://schemas.microsoft.com/office/powerpoint/2010/main" val="2556611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8343-3FC0-480F-B386-B955EA5A0834}"/>
              </a:ext>
            </a:extLst>
          </p:cNvPr>
          <p:cNvSpPr>
            <a:spLocks noGrp="1"/>
          </p:cNvSpPr>
          <p:nvPr>
            <p:ph type="title"/>
          </p:nvPr>
        </p:nvSpPr>
        <p:spPr/>
        <p:txBody>
          <a:bodyPr>
            <a:normAutofit/>
          </a:bodyPr>
          <a:lstStyle/>
          <a:p>
            <a:r>
              <a:rPr lang="en-CA" dirty="0"/>
              <a:t>Email the Weekly Reports</a:t>
            </a:r>
          </a:p>
        </p:txBody>
      </p:sp>
      <p:sp>
        <p:nvSpPr>
          <p:cNvPr id="3" name="Content Placeholder 2">
            <a:extLst>
              <a:ext uri="{FF2B5EF4-FFF2-40B4-BE49-F238E27FC236}">
                <a16:creationId xmlns:a16="http://schemas.microsoft.com/office/drawing/2014/main" id="{968F337F-8527-496C-B2AB-F18ABF982C26}"/>
              </a:ext>
            </a:extLst>
          </p:cNvPr>
          <p:cNvSpPr>
            <a:spLocks noGrp="1"/>
          </p:cNvSpPr>
          <p:nvPr>
            <p:ph idx="1"/>
          </p:nvPr>
        </p:nvSpPr>
        <p:spPr/>
        <p:txBody>
          <a:bodyPr>
            <a:normAutofit/>
          </a:bodyPr>
          <a:lstStyle/>
          <a:p>
            <a:r>
              <a:rPr lang="en-CA" dirty="0"/>
              <a:t>to </a:t>
            </a:r>
            <a:r>
              <a:rPr lang="en-CA" dirty="0">
                <a:hlinkClick r:id="rId2"/>
              </a:rPr>
              <a:t>msherk@ustc.edu.cn</a:t>
            </a:r>
            <a:r>
              <a:rPr lang="en-CA" dirty="0"/>
              <a:t> with Subject line: “Project report #x” (x = 1, 2, 3, …)</a:t>
            </a:r>
          </a:p>
          <a:p>
            <a:r>
              <a:rPr lang="en-CA" dirty="0"/>
              <a:t>I need a report from you each week.</a:t>
            </a:r>
          </a:p>
          <a:p>
            <a:r>
              <a:rPr lang="en-CA" dirty="0"/>
              <a:t>Email it soon (&lt;12 hours) after you do your scheduled project session.</a:t>
            </a:r>
          </a:p>
          <a:p>
            <a:pPr lvl="1"/>
            <a:r>
              <a:rPr lang="en-CA" dirty="0"/>
              <a:t>(If you wish, you may spend 10 minutes of your project hour writing the report, but not more than that.)</a:t>
            </a:r>
          </a:p>
        </p:txBody>
      </p:sp>
    </p:spTree>
    <p:extLst>
      <p:ext uri="{BB962C8B-B14F-4D97-AF65-F5344CB8AC3E}">
        <p14:creationId xmlns:p14="http://schemas.microsoft.com/office/powerpoint/2010/main" val="175261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Activity 3: The research and publishing game</a:t>
            </a:r>
          </a:p>
        </p:txBody>
      </p:sp>
      <p:sp>
        <p:nvSpPr>
          <p:cNvPr id="3" name="Content Placeholder 2"/>
          <p:cNvSpPr>
            <a:spLocks noGrp="1"/>
          </p:cNvSpPr>
          <p:nvPr>
            <p:ph idx="1"/>
          </p:nvPr>
        </p:nvSpPr>
        <p:spPr/>
        <p:txBody>
          <a:bodyPr/>
          <a:lstStyle/>
          <a:p>
            <a:r>
              <a:rPr lang="en-CA" dirty="0"/>
              <a:t>This is now a part of your life.</a:t>
            </a:r>
          </a:p>
          <a:p>
            <a:r>
              <a:rPr lang="en-CA" dirty="0"/>
              <a:t>Get used to it!</a:t>
            </a:r>
          </a:p>
        </p:txBody>
      </p:sp>
    </p:spTree>
    <p:extLst>
      <p:ext uri="{BB962C8B-B14F-4D97-AF65-F5344CB8AC3E}">
        <p14:creationId xmlns:p14="http://schemas.microsoft.com/office/powerpoint/2010/main" val="299312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Activity 1: Course Introduction and Syllabus</a:t>
            </a:r>
          </a:p>
        </p:txBody>
      </p:sp>
      <p:sp>
        <p:nvSpPr>
          <p:cNvPr id="3" name="Content Placeholder 2"/>
          <p:cNvSpPr>
            <a:spLocks noGrp="1"/>
          </p:cNvSpPr>
          <p:nvPr>
            <p:ph idx="1"/>
          </p:nvPr>
        </p:nvSpPr>
        <p:spPr/>
        <p:txBody>
          <a:bodyPr/>
          <a:lstStyle/>
          <a:p>
            <a:r>
              <a:rPr lang="en-CA" dirty="0"/>
              <a:t>Course Website; access via:</a:t>
            </a:r>
          </a:p>
          <a:p>
            <a:pPr marL="0" indent="0" algn="ctr">
              <a:buNone/>
            </a:pPr>
            <a:r>
              <a:rPr lang="en-CA" dirty="0">
                <a:solidFill>
                  <a:srgbClr val="FFFF00"/>
                </a:solidFill>
              </a:rPr>
              <a:t>http://staff.ustc.edu.cn/~msherk</a:t>
            </a:r>
          </a:p>
          <a:p>
            <a:endParaRPr lang="en-CA" dirty="0"/>
          </a:p>
          <a:p>
            <a:r>
              <a:rPr lang="en-CA" dirty="0"/>
              <a:t>Syllabus Sheet:</a:t>
            </a:r>
          </a:p>
          <a:p>
            <a:pPr lvl="1"/>
            <a:r>
              <a:rPr lang="en-CA" dirty="0"/>
              <a:t>Download from website</a:t>
            </a:r>
          </a:p>
          <a:p>
            <a:pPr lvl="1"/>
            <a:r>
              <a:rPr lang="en-CA" dirty="0"/>
              <a:t>Highlights are on the following slides</a:t>
            </a:r>
          </a:p>
        </p:txBody>
      </p:sp>
    </p:spTree>
    <p:extLst>
      <p:ext uri="{BB962C8B-B14F-4D97-AF65-F5344CB8AC3E}">
        <p14:creationId xmlns:p14="http://schemas.microsoft.com/office/powerpoint/2010/main" val="739592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082" y="211015"/>
            <a:ext cx="8523836" cy="896248"/>
          </a:xfrm>
        </p:spPr>
        <p:txBody>
          <a:bodyPr>
            <a:normAutofit fontScale="90000"/>
          </a:bodyPr>
          <a:lstStyle/>
          <a:p>
            <a:r>
              <a:rPr lang="en-CA" dirty="0"/>
              <a:t>What every grad student and professor has to deal with:</a:t>
            </a:r>
          </a:p>
        </p:txBody>
      </p:sp>
      <p:pic>
        <p:nvPicPr>
          <p:cNvPr id="7" name="Content Placeholder 6">
            <a:extLst>
              <a:ext uri="{FF2B5EF4-FFF2-40B4-BE49-F238E27FC236}">
                <a16:creationId xmlns:a16="http://schemas.microsoft.com/office/drawing/2014/main" id="{78751E29-6CF9-445E-9D3C-35B5A36F22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979" y="1533833"/>
            <a:ext cx="5579879" cy="3943114"/>
          </a:xfrm>
        </p:spPr>
      </p:pic>
    </p:spTree>
    <p:extLst>
      <p:ext uri="{BB962C8B-B14F-4D97-AF65-F5344CB8AC3E}">
        <p14:creationId xmlns:p14="http://schemas.microsoft.com/office/powerpoint/2010/main" val="1929990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Maybe some who publish actually deserve to die for how they write?</a:t>
            </a:r>
          </a:p>
        </p:txBody>
      </p:sp>
      <p:sp>
        <p:nvSpPr>
          <p:cNvPr id="3" name="Content Placeholder 2"/>
          <p:cNvSpPr>
            <a:spLocks noGrp="1"/>
          </p:cNvSpPr>
          <p:nvPr>
            <p:ph idx="1"/>
          </p:nvPr>
        </p:nvSpPr>
        <p:spPr>
          <a:xfrm>
            <a:off x="315310" y="1799303"/>
            <a:ext cx="8497614" cy="4711856"/>
          </a:xfrm>
        </p:spPr>
        <p:txBody>
          <a:bodyPr>
            <a:normAutofit fontScale="92500" lnSpcReduction="20000"/>
          </a:bodyPr>
          <a:lstStyle/>
          <a:p>
            <a:pPr marL="0" indent="0">
              <a:lnSpc>
                <a:spcPct val="110000"/>
              </a:lnSpc>
              <a:buNone/>
            </a:pPr>
            <a:r>
              <a:rPr lang="en-CA" sz="3200" dirty="0"/>
              <a:t>“The third major component of modeling phenomena involves the utilization of symbolic representations of modeled patterns in the form of imaginal and verbal contents to guide overt performances. It is assumed that reinstatement of representational schemes provides a basis for self-instructions on how component responses must be combined and sequenced to produce new patterns of behavior.”</a:t>
            </a:r>
          </a:p>
        </p:txBody>
      </p:sp>
      <p:cxnSp>
        <p:nvCxnSpPr>
          <p:cNvPr id="5" name="Straight Connector 4">
            <a:extLst>
              <a:ext uri="{FF2B5EF4-FFF2-40B4-BE49-F238E27FC236}">
                <a16:creationId xmlns:a16="http://schemas.microsoft.com/office/drawing/2014/main" id="{ADA9AD6B-E070-4F1A-B5B6-5852A9AADD1C}"/>
              </a:ext>
            </a:extLst>
          </p:cNvPr>
          <p:cNvCxnSpPr/>
          <p:nvPr/>
        </p:nvCxnSpPr>
        <p:spPr>
          <a:xfrm>
            <a:off x="530942" y="1433791"/>
            <a:ext cx="7565923" cy="4627796"/>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03B4BD4-AC70-4682-B964-6D2D318C23DE}"/>
              </a:ext>
            </a:extLst>
          </p:cNvPr>
          <p:cNvCxnSpPr>
            <a:cxnSpLocks/>
          </p:cNvCxnSpPr>
          <p:nvPr/>
        </p:nvCxnSpPr>
        <p:spPr>
          <a:xfrm flipH="1">
            <a:off x="331076" y="1946787"/>
            <a:ext cx="7529814" cy="4365523"/>
          </a:xfrm>
          <a:prstGeom prst="line">
            <a:avLst/>
          </a:prstGeom>
          <a:ln w="889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08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Trick: Sound scholarly but not pretentious</a:t>
            </a:r>
          </a:p>
        </p:txBody>
      </p:sp>
      <p:sp>
        <p:nvSpPr>
          <p:cNvPr id="3" name="Content Placeholder 2"/>
          <p:cNvSpPr>
            <a:spLocks noGrp="1"/>
          </p:cNvSpPr>
          <p:nvPr>
            <p:ph idx="1"/>
          </p:nvPr>
        </p:nvSpPr>
        <p:spPr>
          <a:xfrm>
            <a:off x="533400" y="2336873"/>
            <a:ext cx="6887389" cy="4019682"/>
          </a:xfrm>
        </p:spPr>
        <p:txBody>
          <a:bodyPr>
            <a:normAutofit/>
          </a:bodyPr>
          <a:lstStyle/>
          <a:p>
            <a:r>
              <a:rPr lang="en-CA" dirty="0"/>
              <a:t>Use good vocabulary, but don’t sound like you’re showing off</a:t>
            </a:r>
          </a:p>
          <a:p>
            <a:r>
              <a:rPr lang="en-CA" dirty="0"/>
              <a:t>Use precise terminology of your research area, but avoid overuse of jargon.</a:t>
            </a:r>
          </a:p>
          <a:p>
            <a:endParaRPr lang="en-CA" dirty="0"/>
          </a:p>
          <a:p>
            <a:pPr marL="0" indent="0" algn="ctr">
              <a:buNone/>
            </a:pPr>
            <a:r>
              <a:rPr lang="en-CA" sz="6000" dirty="0">
                <a:solidFill>
                  <a:srgbClr val="FFFF00"/>
                </a:solidFill>
              </a:rPr>
              <a:t>How?</a:t>
            </a:r>
          </a:p>
        </p:txBody>
      </p:sp>
    </p:spTree>
    <p:extLst>
      <p:ext uri="{BB962C8B-B14F-4D97-AF65-F5344CB8AC3E}">
        <p14:creationId xmlns:p14="http://schemas.microsoft.com/office/powerpoint/2010/main" val="23539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How? Know, Use, Check</a:t>
            </a:r>
          </a:p>
        </p:txBody>
      </p:sp>
      <p:sp>
        <p:nvSpPr>
          <p:cNvPr id="3" name="Content Placeholder 2"/>
          <p:cNvSpPr>
            <a:spLocks noGrp="1"/>
          </p:cNvSpPr>
          <p:nvPr>
            <p:ph idx="1"/>
          </p:nvPr>
        </p:nvSpPr>
        <p:spPr/>
        <p:txBody>
          <a:bodyPr/>
          <a:lstStyle/>
          <a:p>
            <a:r>
              <a:rPr lang="en-CA" dirty="0"/>
              <a:t>Know what you’re aiming for and what mistakes to avoid</a:t>
            </a:r>
          </a:p>
          <a:p>
            <a:r>
              <a:rPr lang="en-CA" dirty="0"/>
              <a:t>Use tools that will help</a:t>
            </a:r>
          </a:p>
          <a:p>
            <a:r>
              <a:rPr lang="en-CA" dirty="0"/>
              <a:t>Check and edit your writing </a:t>
            </a:r>
          </a:p>
          <a:p>
            <a:pPr lvl="1"/>
            <a:r>
              <a:rPr lang="en-CA" dirty="0"/>
              <a:t>(with a skeptical eye!)</a:t>
            </a:r>
          </a:p>
          <a:p>
            <a:endParaRPr lang="en-CA" dirty="0"/>
          </a:p>
        </p:txBody>
      </p:sp>
    </p:spTree>
    <p:extLst>
      <p:ext uri="{BB962C8B-B14F-4D97-AF65-F5344CB8AC3E}">
        <p14:creationId xmlns:p14="http://schemas.microsoft.com/office/powerpoint/2010/main" val="2449386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55" y="359666"/>
            <a:ext cx="7495241" cy="1074125"/>
          </a:xfrm>
        </p:spPr>
        <p:txBody>
          <a:bodyPr>
            <a:normAutofit fontScale="90000"/>
          </a:bodyPr>
          <a:lstStyle/>
          <a:p>
            <a:r>
              <a:rPr lang="en-CA" dirty="0"/>
              <a:t>Know: How do we get started writing? Avoid Writer’s Block?</a:t>
            </a:r>
          </a:p>
        </p:txBody>
      </p:sp>
      <p:sp>
        <p:nvSpPr>
          <p:cNvPr id="3" name="Content Placeholder 2"/>
          <p:cNvSpPr>
            <a:spLocks noGrp="1"/>
          </p:cNvSpPr>
          <p:nvPr>
            <p:ph idx="1"/>
          </p:nvPr>
        </p:nvSpPr>
        <p:spPr/>
        <p:txBody>
          <a:bodyPr>
            <a:normAutofit lnSpcReduction="10000"/>
          </a:bodyPr>
          <a:lstStyle/>
          <a:p>
            <a:pPr marL="0" indent="0">
              <a:buNone/>
            </a:pPr>
            <a:r>
              <a:rPr lang="en-CA" dirty="0"/>
              <a:t>Three separate tasks are involved in writing</a:t>
            </a:r>
          </a:p>
          <a:p>
            <a:pPr marL="514350" indent="-514350">
              <a:buFont typeface="+mj-lt"/>
              <a:buAutoNum type="arabicParenR"/>
            </a:pPr>
            <a:r>
              <a:rPr lang="en-CA" dirty="0"/>
              <a:t>Generation of text</a:t>
            </a:r>
          </a:p>
          <a:p>
            <a:pPr marL="514350" indent="-514350">
              <a:buFont typeface="+mj-lt"/>
              <a:buAutoNum type="arabicParenR"/>
            </a:pPr>
            <a:r>
              <a:rPr lang="en-CA" dirty="0"/>
              <a:t>Editing of generated text</a:t>
            </a:r>
          </a:p>
          <a:p>
            <a:pPr marL="514350" indent="-514350">
              <a:buFont typeface="+mj-lt"/>
              <a:buAutoNum type="arabicParenR"/>
            </a:pPr>
            <a:r>
              <a:rPr lang="en-CA" dirty="0"/>
              <a:t>Proof-reading</a:t>
            </a:r>
          </a:p>
          <a:p>
            <a:pPr marL="0" indent="0">
              <a:buNone/>
            </a:pPr>
            <a:endParaRPr lang="en-CA" dirty="0"/>
          </a:p>
          <a:p>
            <a:pPr marL="0" indent="0">
              <a:buNone/>
            </a:pPr>
            <a:r>
              <a:rPr lang="en-CA" dirty="0"/>
              <a:t>Often some of 3 is done during 2, but 2 focuses on English correctness and 3 focuses on style and logic.</a:t>
            </a:r>
          </a:p>
        </p:txBody>
      </p:sp>
    </p:spTree>
    <p:extLst>
      <p:ext uri="{BB962C8B-B14F-4D97-AF65-F5344CB8AC3E}">
        <p14:creationId xmlns:p14="http://schemas.microsoft.com/office/powerpoint/2010/main" val="3515208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Generating text using a Computer</a:t>
            </a:r>
          </a:p>
        </p:txBody>
      </p:sp>
      <p:sp>
        <p:nvSpPr>
          <p:cNvPr id="3" name="Content Placeholder 2"/>
          <p:cNvSpPr>
            <a:spLocks noGrp="1"/>
          </p:cNvSpPr>
          <p:nvPr>
            <p:ph idx="1"/>
          </p:nvPr>
        </p:nvSpPr>
        <p:spPr>
          <a:xfrm>
            <a:off x="533400" y="1578077"/>
            <a:ext cx="7902677" cy="4866968"/>
          </a:xfrm>
        </p:spPr>
        <p:txBody>
          <a:bodyPr>
            <a:normAutofit/>
          </a:bodyPr>
          <a:lstStyle/>
          <a:p>
            <a:r>
              <a:rPr lang="en-CA" dirty="0"/>
              <a:t>Open a text editor on your computer</a:t>
            </a:r>
          </a:p>
          <a:p>
            <a:r>
              <a:rPr lang="en-CA" dirty="0"/>
              <a:t>On the topic of interest, just start typing your ideas in sentences.</a:t>
            </a:r>
          </a:p>
          <a:p>
            <a:r>
              <a:rPr lang="en-CA" dirty="0"/>
              <a:t>Do not correct spelling, grammar, logic, ideas, …</a:t>
            </a:r>
          </a:p>
          <a:p>
            <a:pPr lvl="1"/>
            <a:r>
              <a:rPr lang="en-CA" dirty="0"/>
              <a:t>Try making the edit window small so you cannot see what you’re typing.</a:t>
            </a:r>
          </a:p>
          <a:p>
            <a:r>
              <a:rPr lang="en-CA" dirty="0"/>
              <a:t>Goal = produce lots of text with many ideas. (Ideas generate more ideas)</a:t>
            </a:r>
          </a:p>
        </p:txBody>
      </p:sp>
    </p:spTree>
    <p:extLst>
      <p:ext uri="{BB962C8B-B14F-4D97-AF65-F5344CB8AC3E}">
        <p14:creationId xmlns:p14="http://schemas.microsoft.com/office/powerpoint/2010/main" val="317327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060" y="197434"/>
            <a:ext cx="6377940" cy="1074125"/>
          </a:xfrm>
        </p:spPr>
        <p:txBody>
          <a:bodyPr>
            <a:normAutofit fontScale="90000"/>
          </a:bodyPr>
          <a:lstStyle/>
          <a:p>
            <a:r>
              <a:rPr lang="en-CA" dirty="0"/>
              <a:t>“What this course should be”</a:t>
            </a:r>
          </a:p>
        </p:txBody>
      </p:sp>
      <p:sp>
        <p:nvSpPr>
          <p:cNvPr id="3" name="Content Placeholder 2"/>
          <p:cNvSpPr>
            <a:spLocks noGrp="1"/>
          </p:cNvSpPr>
          <p:nvPr>
            <p:ph idx="1"/>
          </p:nvPr>
        </p:nvSpPr>
        <p:spPr>
          <a:xfrm>
            <a:off x="533400" y="1271560"/>
            <a:ext cx="8271387" cy="5173486"/>
          </a:xfrm>
        </p:spPr>
        <p:txBody>
          <a:bodyPr>
            <a:normAutofit/>
          </a:bodyPr>
          <a:lstStyle/>
          <a:p>
            <a:pPr marL="0" indent="0">
              <a:lnSpc>
                <a:spcPct val="100000"/>
              </a:lnSpc>
              <a:buNone/>
            </a:pPr>
            <a:r>
              <a:rPr lang="en-CA" dirty="0"/>
              <a:t>For this new course I want to teach students how to be professional. Also, they need more nuts and bolts.  The textbook (should I use it as a textbook?) says we are professional writers. I emphasize professional. </a:t>
            </a:r>
            <a:r>
              <a:rPr lang="en-CA" dirty="0" err="1"/>
              <a:t>Sutdents</a:t>
            </a:r>
            <a:r>
              <a:rPr lang="en-CA" dirty="0"/>
              <a:t> need to be more careful with scholarship. Sometimes they use words for words sake. Good </a:t>
            </a:r>
            <a:r>
              <a:rPr lang="en-CA" dirty="0" err="1"/>
              <a:t>vocabularly</a:t>
            </a:r>
            <a:r>
              <a:rPr lang="en-CA" dirty="0"/>
              <a:t> is important but should be a tool that is no overused.</a:t>
            </a:r>
          </a:p>
          <a:p>
            <a:pPr marL="0" indent="0">
              <a:buNone/>
            </a:pPr>
            <a:endParaRPr lang="en-CA" dirty="0"/>
          </a:p>
        </p:txBody>
      </p:sp>
    </p:spTree>
    <p:extLst>
      <p:ext uri="{BB962C8B-B14F-4D97-AF65-F5344CB8AC3E}">
        <p14:creationId xmlns:p14="http://schemas.microsoft.com/office/powerpoint/2010/main" val="1308592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060" y="197434"/>
            <a:ext cx="6377940" cy="1074125"/>
          </a:xfrm>
        </p:spPr>
        <p:txBody>
          <a:bodyPr>
            <a:normAutofit fontScale="90000"/>
          </a:bodyPr>
          <a:lstStyle/>
          <a:p>
            <a:r>
              <a:rPr lang="en-CA" dirty="0"/>
              <a:t>“What this course should be”</a:t>
            </a:r>
          </a:p>
        </p:txBody>
      </p:sp>
      <p:sp>
        <p:nvSpPr>
          <p:cNvPr id="3" name="Content Placeholder 2"/>
          <p:cNvSpPr>
            <a:spLocks noGrp="1"/>
          </p:cNvSpPr>
          <p:nvPr>
            <p:ph idx="1"/>
          </p:nvPr>
        </p:nvSpPr>
        <p:spPr>
          <a:xfrm>
            <a:off x="533400" y="1271560"/>
            <a:ext cx="8271387" cy="5173486"/>
          </a:xfrm>
        </p:spPr>
        <p:txBody>
          <a:bodyPr>
            <a:normAutofit/>
          </a:bodyPr>
          <a:lstStyle/>
          <a:p>
            <a:pPr marL="0" indent="0">
              <a:lnSpc>
                <a:spcPct val="100000"/>
              </a:lnSpc>
              <a:buNone/>
            </a:pPr>
            <a:r>
              <a:rPr lang="en-CA" dirty="0"/>
              <a:t>For this new cours</a:t>
            </a:r>
            <a:r>
              <a:rPr lang="en-CA" dirty="0">
                <a:highlight>
                  <a:srgbClr val="FF0000"/>
                </a:highlight>
              </a:rPr>
              <a:t>e I</a:t>
            </a:r>
            <a:r>
              <a:rPr lang="en-CA" dirty="0"/>
              <a:t> want to teach students how to be professional. Also, they need more nuts and bolts.  The textbook </a:t>
            </a:r>
            <a:r>
              <a:rPr lang="en-CA" dirty="0">
                <a:highlight>
                  <a:srgbClr val="FF0000"/>
                </a:highlight>
              </a:rPr>
              <a:t>(should I use it as a textbook?) </a:t>
            </a:r>
            <a:r>
              <a:rPr lang="en-CA" dirty="0"/>
              <a:t>says we are professional writers. I emphasize professional. </a:t>
            </a:r>
            <a:r>
              <a:rPr lang="en-CA" dirty="0" err="1">
                <a:highlight>
                  <a:srgbClr val="FF0000"/>
                </a:highlight>
              </a:rPr>
              <a:t>Sutd</a:t>
            </a:r>
            <a:r>
              <a:rPr lang="en-CA" dirty="0" err="1"/>
              <a:t>ents</a:t>
            </a:r>
            <a:r>
              <a:rPr lang="en-CA" dirty="0"/>
              <a:t> need to be more careful with scholarship. Sometimes they use words for word</a:t>
            </a:r>
            <a:r>
              <a:rPr lang="en-CA" dirty="0">
                <a:highlight>
                  <a:srgbClr val="FF0000"/>
                </a:highlight>
              </a:rPr>
              <a:t>s s</a:t>
            </a:r>
            <a:r>
              <a:rPr lang="en-CA" dirty="0"/>
              <a:t>ake. Good </a:t>
            </a:r>
            <a:r>
              <a:rPr lang="en-CA" dirty="0" err="1"/>
              <a:t>vocabu</a:t>
            </a:r>
            <a:r>
              <a:rPr lang="en-CA" dirty="0" err="1">
                <a:highlight>
                  <a:srgbClr val="FF0000"/>
                </a:highlight>
              </a:rPr>
              <a:t>larly</a:t>
            </a:r>
            <a:r>
              <a:rPr lang="en-CA" dirty="0"/>
              <a:t> is important but should be a tool that is </a:t>
            </a:r>
            <a:r>
              <a:rPr lang="en-CA" dirty="0">
                <a:highlight>
                  <a:srgbClr val="FF0000"/>
                </a:highlight>
              </a:rPr>
              <a:t>no o</a:t>
            </a:r>
            <a:r>
              <a:rPr lang="en-CA" dirty="0"/>
              <a:t>verused.</a:t>
            </a:r>
          </a:p>
          <a:p>
            <a:pPr marL="0" indent="0">
              <a:buNone/>
            </a:pPr>
            <a:endParaRPr lang="en-CA" dirty="0"/>
          </a:p>
        </p:txBody>
      </p:sp>
    </p:spTree>
    <p:extLst>
      <p:ext uri="{BB962C8B-B14F-4D97-AF65-F5344CB8AC3E}">
        <p14:creationId xmlns:p14="http://schemas.microsoft.com/office/powerpoint/2010/main" val="3089874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6C46-62C2-455A-B598-4AE16B45A991}"/>
              </a:ext>
            </a:extLst>
          </p:cNvPr>
          <p:cNvSpPr>
            <a:spLocks noGrp="1"/>
          </p:cNvSpPr>
          <p:nvPr>
            <p:ph type="title"/>
          </p:nvPr>
        </p:nvSpPr>
        <p:spPr/>
        <p:txBody>
          <a:bodyPr>
            <a:normAutofit fontScale="90000"/>
          </a:bodyPr>
          <a:lstStyle/>
          <a:p>
            <a:r>
              <a:rPr lang="en-CA" dirty="0"/>
              <a:t>Generating Text </a:t>
            </a:r>
            <a:r>
              <a:rPr lang="en-CA"/>
              <a:t>using Paper</a:t>
            </a:r>
            <a:endParaRPr lang="en-CA" dirty="0"/>
          </a:p>
        </p:txBody>
      </p:sp>
      <p:sp>
        <p:nvSpPr>
          <p:cNvPr id="3" name="Content Placeholder 2">
            <a:extLst>
              <a:ext uri="{FF2B5EF4-FFF2-40B4-BE49-F238E27FC236}">
                <a16:creationId xmlns:a16="http://schemas.microsoft.com/office/drawing/2014/main" id="{852AEBCD-1400-4832-B273-AA91AD27892F}"/>
              </a:ext>
            </a:extLst>
          </p:cNvPr>
          <p:cNvSpPr>
            <a:spLocks noGrp="1"/>
          </p:cNvSpPr>
          <p:nvPr>
            <p:ph idx="1"/>
          </p:nvPr>
        </p:nvSpPr>
        <p:spPr/>
        <p:txBody>
          <a:bodyPr/>
          <a:lstStyle/>
          <a:p>
            <a:r>
              <a:rPr lang="en-CA" dirty="0"/>
              <a:t>Start with a blank piece of paper.</a:t>
            </a:r>
          </a:p>
          <a:p>
            <a:r>
              <a:rPr lang="en-CA" dirty="0"/>
              <a:t>On the topic of interest, just start writing your ideas, using sentences</a:t>
            </a:r>
          </a:p>
          <a:p>
            <a:r>
              <a:rPr lang="en-CA" dirty="0"/>
              <a:t>Do not correct spelling, grammar, logic, ideas, spacing, …</a:t>
            </a:r>
          </a:p>
          <a:p>
            <a:r>
              <a:rPr lang="en-CA" dirty="0"/>
              <a:t>Messy writing is OK if it is readable</a:t>
            </a:r>
          </a:p>
          <a:p>
            <a:r>
              <a:rPr lang="en-CA" dirty="0"/>
              <a:t>Goal = produce lots of text with many ideas. (Ideas generate more ideas)</a:t>
            </a:r>
          </a:p>
          <a:p>
            <a:endParaRPr lang="en-CA" dirty="0"/>
          </a:p>
        </p:txBody>
      </p:sp>
    </p:spTree>
    <p:extLst>
      <p:ext uri="{BB962C8B-B14F-4D97-AF65-F5344CB8AC3E}">
        <p14:creationId xmlns:p14="http://schemas.microsoft.com/office/powerpoint/2010/main" val="1565416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05" y="1023344"/>
            <a:ext cx="8424390" cy="1336399"/>
          </a:xfrm>
        </p:spPr>
        <p:txBody>
          <a:bodyPr>
            <a:normAutofit fontScale="90000"/>
          </a:bodyPr>
          <a:lstStyle/>
          <a:p>
            <a:r>
              <a:rPr lang="en-CA" dirty="0"/>
              <a:t>Topic: Advice for newly arriving USTC grad students from my country</a:t>
            </a:r>
          </a:p>
        </p:txBody>
      </p:sp>
      <p:sp>
        <p:nvSpPr>
          <p:cNvPr id="3" name="Content Placeholder 2"/>
          <p:cNvSpPr>
            <a:spLocks noGrp="1"/>
          </p:cNvSpPr>
          <p:nvPr>
            <p:ph idx="1"/>
          </p:nvPr>
        </p:nvSpPr>
        <p:spPr>
          <a:xfrm>
            <a:off x="533400" y="2492478"/>
            <a:ext cx="8020665" cy="3952568"/>
          </a:xfrm>
        </p:spPr>
        <p:txBody>
          <a:bodyPr>
            <a:normAutofit fontScale="92500"/>
          </a:bodyPr>
          <a:lstStyle/>
          <a:p>
            <a:r>
              <a:rPr lang="en-CA" dirty="0"/>
              <a:t>Using paper, generate text for a short article about this topic for </a:t>
            </a:r>
            <a:r>
              <a:rPr lang="en-CA" dirty="0">
                <a:solidFill>
                  <a:srgbClr val="FFFF00"/>
                </a:solidFill>
              </a:rPr>
              <a:t>5 minutes</a:t>
            </a:r>
          </a:p>
          <a:p>
            <a:r>
              <a:rPr lang="en-CA" dirty="0"/>
              <a:t>Just start writing your ideas in sentences.</a:t>
            </a:r>
          </a:p>
          <a:p>
            <a:r>
              <a:rPr lang="en-CA" dirty="0"/>
              <a:t>Do not correct spelling, grammar, logic, ideas, spacing, …</a:t>
            </a:r>
          </a:p>
          <a:p>
            <a:r>
              <a:rPr lang="en-CA" dirty="0"/>
              <a:t>Messy writing is OK if it is readable</a:t>
            </a:r>
          </a:p>
          <a:p>
            <a:r>
              <a:rPr lang="en-CA" dirty="0"/>
              <a:t>Goal = </a:t>
            </a:r>
            <a:r>
              <a:rPr lang="en-CA" dirty="0">
                <a:solidFill>
                  <a:srgbClr val="FFFF00"/>
                </a:solidFill>
              </a:rPr>
              <a:t>produce lots of text </a:t>
            </a:r>
            <a:r>
              <a:rPr lang="en-CA" dirty="0"/>
              <a:t>with many </a:t>
            </a:r>
            <a:r>
              <a:rPr lang="en-CA" dirty="0">
                <a:solidFill>
                  <a:srgbClr val="FFFF00"/>
                </a:solidFill>
              </a:rPr>
              <a:t>ideas</a:t>
            </a:r>
            <a:r>
              <a:rPr lang="en-CA" dirty="0"/>
              <a:t>. (Ideas generate more ideas)</a:t>
            </a:r>
          </a:p>
          <a:p>
            <a:endParaRPr lang="en-CA" dirty="0">
              <a:solidFill>
                <a:srgbClr val="FFFF00"/>
              </a:solidFill>
            </a:endParaRPr>
          </a:p>
        </p:txBody>
      </p:sp>
    </p:spTree>
    <p:extLst>
      <p:ext uri="{BB962C8B-B14F-4D97-AF65-F5344CB8AC3E}">
        <p14:creationId xmlns:p14="http://schemas.microsoft.com/office/powerpoint/2010/main" val="23120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416" y="425160"/>
            <a:ext cx="6377940" cy="1293028"/>
          </a:xfrm>
        </p:spPr>
        <p:txBody>
          <a:bodyPr/>
          <a:lstStyle/>
          <a:p>
            <a:r>
              <a:rPr lang="en-CA" dirty="0"/>
              <a:t>About your teacher Murray</a:t>
            </a:r>
          </a:p>
        </p:txBody>
      </p:sp>
      <p:sp>
        <p:nvSpPr>
          <p:cNvPr id="3" name="Content Placeholder 2"/>
          <p:cNvSpPr>
            <a:spLocks noGrp="1"/>
          </p:cNvSpPr>
          <p:nvPr>
            <p:ph idx="1"/>
          </p:nvPr>
        </p:nvSpPr>
        <p:spPr>
          <a:xfrm>
            <a:off x="430162" y="2014952"/>
            <a:ext cx="6887389" cy="4078675"/>
          </a:xfrm>
        </p:spPr>
        <p:txBody>
          <a:bodyPr>
            <a:normAutofit fontScale="92500" lnSpcReduction="10000"/>
          </a:bodyPr>
          <a:lstStyle/>
          <a:p>
            <a:r>
              <a:rPr lang="en-CA" dirty="0"/>
              <a:t>Please call me “Murray”</a:t>
            </a:r>
          </a:p>
          <a:p>
            <a:r>
              <a:rPr lang="en-CA" dirty="0"/>
              <a:t>From Canada</a:t>
            </a:r>
          </a:p>
          <a:p>
            <a:r>
              <a:rPr lang="en-CA" dirty="0"/>
              <a:t>PhD in theoretical Computer Science from U. Toronto in 1989</a:t>
            </a:r>
          </a:p>
          <a:p>
            <a:r>
              <a:rPr lang="en-CA" dirty="0"/>
              <a:t>Taught CS in Canada 4 years</a:t>
            </a:r>
          </a:p>
          <a:p>
            <a:r>
              <a:rPr lang="en-CA" dirty="0"/>
              <a:t>19</a:t>
            </a:r>
            <a:r>
              <a:rPr lang="en-CA" baseline="30000" dirty="0"/>
              <a:t>th</a:t>
            </a:r>
            <a:r>
              <a:rPr lang="en-CA" dirty="0"/>
              <a:t> year teaching at USTC</a:t>
            </a:r>
          </a:p>
          <a:p>
            <a:r>
              <a:rPr lang="en-CA" dirty="0"/>
              <a:t>Involved in publishing &gt;250 papers since Jan 1, 2016 through editing and polishing</a:t>
            </a:r>
          </a:p>
        </p:txBody>
      </p:sp>
    </p:spTree>
    <p:extLst>
      <p:ext uri="{BB962C8B-B14F-4D97-AF65-F5344CB8AC3E}">
        <p14:creationId xmlns:p14="http://schemas.microsoft.com/office/powerpoint/2010/main" val="249763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05" y="1023344"/>
            <a:ext cx="8424390" cy="1336399"/>
          </a:xfrm>
        </p:spPr>
        <p:txBody>
          <a:bodyPr>
            <a:normAutofit fontScale="90000"/>
          </a:bodyPr>
          <a:lstStyle/>
          <a:p>
            <a:r>
              <a:rPr lang="en-CA" dirty="0"/>
              <a:t>Topic: Advice for newly arriving USTC grad students from my country</a:t>
            </a:r>
          </a:p>
        </p:txBody>
      </p:sp>
      <p:sp>
        <p:nvSpPr>
          <p:cNvPr id="3" name="Content Placeholder 2"/>
          <p:cNvSpPr>
            <a:spLocks noGrp="1"/>
          </p:cNvSpPr>
          <p:nvPr>
            <p:ph idx="1"/>
          </p:nvPr>
        </p:nvSpPr>
        <p:spPr>
          <a:xfrm>
            <a:off x="533400" y="2492478"/>
            <a:ext cx="8020665" cy="3952568"/>
          </a:xfrm>
        </p:spPr>
        <p:txBody>
          <a:bodyPr>
            <a:normAutofit fontScale="92500" lnSpcReduction="10000"/>
          </a:bodyPr>
          <a:lstStyle/>
          <a:p>
            <a:r>
              <a:rPr lang="en-CA" dirty="0"/>
              <a:t>Using a new sheet of paper, write an edited version of the first sheet.</a:t>
            </a:r>
          </a:p>
          <a:p>
            <a:r>
              <a:rPr lang="en-CA" dirty="0"/>
              <a:t>Take </a:t>
            </a:r>
            <a:r>
              <a:rPr lang="en-CA" dirty="0">
                <a:solidFill>
                  <a:srgbClr val="FFFF00"/>
                </a:solidFill>
              </a:rPr>
              <a:t>10 minutes</a:t>
            </a:r>
            <a:r>
              <a:rPr lang="en-CA" dirty="0"/>
              <a:t>.</a:t>
            </a:r>
          </a:p>
          <a:p>
            <a:r>
              <a:rPr lang="en-CA" dirty="0"/>
              <a:t>Fix any problems you see: spelling, grammar, logic, ideas, spacing, …</a:t>
            </a:r>
          </a:p>
          <a:p>
            <a:r>
              <a:rPr lang="en-CA" dirty="0"/>
              <a:t>Add / change / delete material</a:t>
            </a:r>
          </a:p>
          <a:p>
            <a:r>
              <a:rPr lang="en-CA" dirty="0"/>
              <a:t>Check / fix the logic</a:t>
            </a:r>
          </a:p>
          <a:p>
            <a:r>
              <a:rPr lang="en-CA" dirty="0"/>
              <a:t>Look up vocabulary words if necessary</a:t>
            </a:r>
          </a:p>
        </p:txBody>
      </p:sp>
    </p:spTree>
    <p:extLst>
      <p:ext uri="{BB962C8B-B14F-4D97-AF65-F5344CB8AC3E}">
        <p14:creationId xmlns:p14="http://schemas.microsoft.com/office/powerpoint/2010/main" val="2217463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05" y="1023344"/>
            <a:ext cx="8424390" cy="1336399"/>
          </a:xfrm>
        </p:spPr>
        <p:txBody>
          <a:bodyPr>
            <a:normAutofit fontScale="90000"/>
          </a:bodyPr>
          <a:lstStyle/>
          <a:p>
            <a:r>
              <a:rPr lang="en-CA" dirty="0"/>
              <a:t>Topic: Advice for newly arriving USTC grad students from my country</a:t>
            </a:r>
          </a:p>
        </p:txBody>
      </p:sp>
      <p:sp>
        <p:nvSpPr>
          <p:cNvPr id="3" name="Content Placeholder 2"/>
          <p:cNvSpPr>
            <a:spLocks noGrp="1"/>
          </p:cNvSpPr>
          <p:nvPr>
            <p:ph idx="1"/>
          </p:nvPr>
        </p:nvSpPr>
        <p:spPr>
          <a:xfrm>
            <a:off x="533400" y="2492478"/>
            <a:ext cx="8020665" cy="3952568"/>
          </a:xfrm>
        </p:spPr>
        <p:txBody>
          <a:bodyPr>
            <a:normAutofit/>
          </a:bodyPr>
          <a:lstStyle/>
          <a:p>
            <a:r>
              <a:rPr lang="en-CA" dirty="0"/>
              <a:t>Label the 2 sheets as Versions 1 and 2</a:t>
            </a:r>
          </a:p>
          <a:p>
            <a:r>
              <a:rPr lang="en-CA" dirty="0"/>
              <a:t>Write your name at the top of both.</a:t>
            </a:r>
          </a:p>
          <a:p>
            <a:r>
              <a:rPr lang="en-CA" dirty="0"/>
              <a:t>Hand these both in now.</a:t>
            </a:r>
          </a:p>
          <a:p>
            <a:r>
              <a:rPr lang="en-CA" dirty="0"/>
              <a:t>(This is diagnostic – it will not count in your grade.)</a:t>
            </a:r>
          </a:p>
          <a:p>
            <a:pPr marL="0" indent="0">
              <a:buNone/>
            </a:pPr>
            <a:endParaRPr lang="en-CA" dirty="0"/>
          </a:p>
        </p:txBody>
      </p:sp>
    </p:spTree>
    <p:extLst>
      <p:ext uri="{BB962C8B-B14F-4D97-AF65-F5344CB8AC3E}">
        <p14:creationId xmlns:p14="http://schemas.microsoft.com/office/powerpoint/2010/main" val="991837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013" y="359666"/>
            <a:ext cx="6654583" cy="1074125"/>
          </a:xfrm>
        </p:spPr>
        <p:txBody>
          <a:bodyPr>
            <a:normAutofit fontScale="90000"/>
          </a:bodyPr>
          <a:lstStyle/>
          <a:p>
            <a:r>
              <a:rPr lang="en-CA" dirty="0"/>
              <a:t>Activity 4: Logical arguments and argument strategies</a:t>
            </a:r>
          </a:p>
        </p:txBody>
      </p:sp>
      <p:sp>
        <p:nvSpPr>
          <p:cNvPr id="3" name="Content Placeholder 2"/>
          <p:cNvSpPr>
            <a:spLocks noGrp="1"/>
          </p:cNvSpPr>
          <p:nvPr>
            <p:ph idx="1"/>
          </p:nvPr>
        </p:nvSpPr>
        <p:spPr/>
        <p:txBody>
          <a:bodyPr/>
          <a:lstStyle/>
          <a:p>
            <a:r>
              <a:rPr lang="en-CA" dirty="0"/>
              <a:t>All published articles are arguments.</a:t>
            </a:r>
          </a:p>
          <a:p>
            <a:r>
              <a:rPr lang="en-CA" dirty="0"/>
              <a:t>Successful scholarly writers make convincing arguments.</a:t>
            </a:r>
          </a:p>
        </p:txBody>
      </p:sp>
    </p:spTree>
    <p:extLst>
      <p:ext uri="{BB962C8B-B14F-4D97-AF65-F5344CB8AC3E}">
        <p14:creationId xmlns:p14="http://schemas.microsoft.com/office/powerpoint/2010/main" val="3381174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a:bodyPr>
          <a:lstStyle/>
          <a:p>
            <a:pPr eaLnBrk="1" hangingPunct="1">
              <a:defRPr/>
            </a:pPr>
            <a:r>
              <a:rPr lang="en-US" altLang="zh-CN">
                <a:ea typeface="宋体" pitchFamily="2" charset="-122"/>
              </a:rPr>
              <a:t>Strategies for Arguments</a:t>
            </a:r>
          </a:p>
        </p:txBody>
      </p:sp>
      <p:sp>
        <p:nvSpPr>
          <p:cNvPr id="132099" name="Rectangle 3"/>
          <p:cNvSpPr>
            <a:spLocks noGrp="1" noChangeArrowheads="1"/>
          </p:cNvSpPr>
          <p:nvPr>
            <p:ph idx="1"/>
          </p:nvPr>
        </p:nvSpPr>
        <p:spPr>
          <a:xfrm>
            <a:off x="457200" y="1433791"/>
            <a:ext cx="8229600" cy="5119409"/>
          </a:xfrm>
        </p:spPr>
        <p:txBody>
          <a:bodyPr>
            <a:normAutofit/>
          </a:bodyPr>
          <a:lstStyle/>
          <a:p>
            <a:pPr marL="0" indent="0" eaLnBrk="1" hangingPunct="1">
              <a:buNone/>
              <a:defRPr/>
            </a:pP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Argument</a:t>
            </a: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 = </a:t>
            </a: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claim</a:t>
            </a: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 + </a:t>
            </a: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reasons and evidence</a:t>
            </a:r>
            <a:r>
              <a:rPr lang="en-US" altLang="zh-CN" sz="2800" dirty="0">
                <a:latin typeface="Arial" panose="020B0604020202020204" pitchFamily="34" charset="0"/>
                <a:ea typeface="宋体" panose="02010600030101010101" pitchFamily="2" charset="-122"/>
              </a:rPr>
              <a:t>”</a:t>
            </a:r>
          </a:p>
          <a:p>
            <a:pPr>
              <a:defRPr/>
            </a:pPr>
            <a:r>
              <a:rPr lang="en-US" altLang="zh-CN" dirty="0">
                <a:latin typeface="Arial" panose="020B0604020202020204" pitchFamily="34" charset="0"/>
                <a:ea typeface="宋体" panose="02010600030101010101" pitchFamily="2" charset="-122"/>
              </a:rPr>
              <a:t>(“Argument” = “conclusion” + “premises”)</a:t>
            </a:r>
            <a:endParaRPr lang="en-US" altLang="zh-CN" dirty="0">
              <a:ea typeface="宋体" panose="02010600030101010101" pitchFamily="2" charset="-122"/>
            </a:endParaRPr>
          </a:p>
          <a:p>
            <a:pPr eaLnBrk="1" hangingPunct="1">
              <a:defRPr/>
            </a:pPr>
            <a:endParaRPr lang="en-US" altLang="zh-CN" dirty="0">
              <a:ea typeface="宋体" panose="02010600030101010101" pitchFamily="2" charset="-122"/>
            </a:endParaRPr>
          </a:p>
          <a:p>
            <a:pPr marL="457200" indent="-457200" eaLnBrk="1" hangingPunct="1">
              <a:buFont typeface="+mj-lt"/>
              <a:buAutoNum type="arabicPeriod"/>
              <a:defRPr/>
            </a:pPr>
            <a:r>
              <a:rPr lang="en-US" altLang="zh-CN" dirty="0">
                <a:ea typeface="宋体" panose="02010600030101010101" pitchFamily="2" charset="-122"/>
              </a:rPr>
              <a:t>Is the claim clear?</a:t>
            </a:r>
          </a:p>
          <a:p>
            <a:pPr marL="457200" indent="-457200" eaLnBrk="1" hangingPunct="1">
              <a:buFont typeface="+mj-lt"/>
              <a:buAutoNum type="arabicPeriod"/>
              <a:defRPr/>
            </a:pPr>
            <a:r>
              <a:rPr lang="en-US" altLang="zh-CN" dirty="0">
                <a:ea typeface="宋体" panose="02010600030101010101" pitchFamily="2" charset="-122"/>
              </a:rPr>
              <a:t>Are these </a:t>
            </a:r>
            <a:r>
              <a:rPr lang="en-US" altLang="zh-CN" dirty="0">
                <a:solidFill>
                  <a:srgbClr val="FFFF00"/>
                </a:solidFill>
                <a:ea typeface="宋体" panose="02010600030101010101" pitchFamily="2" charset="-122"/>
              </a:rPr>
              <a:t>good</a:t>
            </a:r>
            <a:r>
              <a:rPr lang="en-US" altLang="zh-CN" dirty="0">
                <a:ea typeface="宋体" panose="02010600030101010101" pitchFamily="2" charset="-122"/>
              </a:rPr>
              <a:t> reasons to accept the claim?</a:t>
            </a:r>
          </a:p>
          <a:p>
            <a:pPr marL="457200" indent="-457200" eaLnBrk="1" hangingPunct="1">
              <a:buFont typeface="+mj-lt"/>
              <a:buAutoNum type="arabicPeriod"/>
              <a:defRPr/>
            </a:pPr>
            <a:r>
              <a:rPr lang="en-US" altLang="zh-CN" dirty="0">
                <a:ea typeface="宋体" panose="02010600030101010101" pitchFamily="2" charset="-122"/>
              </a:rPr>
              <a:t>Is there </a:t>
            </a:r>
            <a:r>
              <a:rPr lang="en-US" altLang="zh-CN" dirty="0">
                <a:solidFill>
                  <a:srgbClr val="FFFF00"/>
                </a:solidFill>
                <a:ea typeface="宋体" panose="02010600030101010101" pitchFamily="2" charset="-122"/>
              </a:rPr>
              <a:t>enough</a:t>
            </a:r>
            <a:r>
              <a:rPr lang="en-US" altLang="zh-CN" dirty="0">
                <a:ea typeface="宋体" panose="02010600030101010101" pitchFamily="2" charset="-122"/>
              </a:rPr>
              <a:t> evidence to accept the claim (without exceeding the time/space you have)?</a:t>
            </a:r>
          </a:p>
        </p:txBody>
      </p:sp>
    </p:spTree>
    <p:extLst>
      <p:ext uri="{BB962C8B-B14F-4D97-AF65-F5344CB8AC3E}">
        <p14:creationId xmlns:p14="http://schemas.microsoft.com/office/powerpoint/2010/main" val="3669849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0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a:bodyPr>
          <a:lstStyle/>
          <a:p>
            <a:pPr eaLnBrk="1" hangingPunct="1">
              <a:defRPr/>
            </a:pPr>
            <a:r>
              <a:rPr lang="en-US" altLang="zh-CN">
                <a:ea typeface="宋体" pitchFamily="2" charset="-122"/>
              </a:rPr>
              <a:t>Strategies for Arguments</a:t>
            </a:r>
          </a:p>
        </p:txBody>
      </p:sp>
      <p:sp>
        <p:nvSpPr>
          <p:cNvPr id="133123" name="Rectangle 3"/>
          <p:cNvSpPr>
            <a:spLocks noGrp="1" noChangeArrowheads="1"/>
          </p:cNvSpPr>
          <p:nvPr>
            <p:ph idx="1"/>
          </p:nvPr>
        </p:nvSpPr>
        <p:spPr>
          <a:xfrm>
            <a:off x="457200" y="1433792"/>
            <a:ext cx="8229600" cy="5195608"/>
          </a:xfrm>
        </p:spPr>
        <p:txBody>
          <a:bodyPr>
            <a:normAutofit/>
          </a:bodyPr>
          <a:lstStyle/>
          <a:p>
            <a:pPr eaLnBrk="1" hangingPunct="1">
              <a:lnSpc>
                <a:spcPct val="90000"/>
              </a:lnSpc>
              <a:defRPr/>
            </a:pPr>
            <a:r>
              <a:rPr lang="en-US" altLang="zh-CN" sz="2800" dirty="0">
                <a:ea typeface="宋体" panose="02010600030101010101" pitchFamily="2" charset="-122"/>
              </a:rPr>
              <a:t>Logic &amp; Reason</a:t>
            </a:r>
          </a:p>
          <a:p>
            <a:pPr lvl="1" eaLnBrk="1" hangingPunct="1">
              <a:lnSpc>
                <a:spcPct val="90000"/>
              </a:lnSpc>
              <a:defRPr/>
            </a:pPr>
            <a:r>
              <a:rPr lang="en-US" altLang="zh-CN" sz="2400" dirty="0">
                <a:ea typeface="宋体" panose="02010600030101010101" pitchFamily="2" charset="-122"/>
              </a:rPr>
              <a:t>objective facts plus logical thinking</a:t>
            </a:r>
          </a:p>
          <a:p>
            <a:pPr eaLnBrk="1" hangingPunct="1">
              <a:lnSpc>
                <a:spcPct val="90000"/>
              </a:lnSpc>
              <a:defRPr/>
            </a:pPr>
            <a:r>
              <a:rPr lang="en-US" altLang="zh-CN" sz="2800" dirty="0">
                <a:ea typeface="宋体" panose="02010600030101010101" pitchFamily="2" charset="-122"/>
              </a:rPr>
              <a:t>Character &amp; Credentials</a:t>
            </a:r>
          </a:p>
          <a:p>
            <a:pPr lvl="1" eaLnBrk="1" hangingPunct="1">
              <a:lnSpc>
                <a:spcPct val="90000"/>
              </a:lnSpc>
              <a:defRPr/>
            </a:pP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I</a:t>
            </a: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m honest </a:t>
            </a: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 I</a:t>
            </a: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m telling the truth</a:t>
            </a:r>
            <a:r>
              <a:rPr lang="en-US" altLang="zh-CN" sz="2400" dirty="0">
                <a:latin typeface="Arial" panose="020B0604020202020204" pitchFamily="34" charset="0"/>
                <a:ea typeface="宋体" panose="02010600030101010101" pitchFamily="2" charset="-122"/>
              </a:rPr>
              <a:t>”</a:t>
            </a:r>
            <a:endParaRPr lang="en-US" altLang="zh-CN" sz="2400" dirty="0">
              <a:ea typeface="宋体" panose="02010600030101010101" pitchFamily="2" charset="-122"/>
            </a:endParaRPr>
          </a:p>
          <a:p>
            <a:pPr lvl="1" eaLnBrk="1" hangingPunct="1">
              <a:lnSpc>
                <a:spcPct val="90000"/>
              </a:lnSpc>
              <a:defRPr/>
            </a:pP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I know what I</a:t>
            </a: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m talking about</a:t>
            </a:r>
            <a:r>
              <a:rPr lang="en-US" altLang="zh-CN" sz="2400" dirty="0">
                <a:latin typeface="Arial" panose="020B0604020202020204" pitchFamily="34" charset="0"/>
                <a:ea typeface="宋体" panose="02010600030101010101" pitchFamily="2" charset="-122"/>
              </a:rPr>
              <a:t>”</a:t>
            </a:r>
            <a:endParaRPr lang="en-US" altLang="zh-CN" sz="2400" dirty="0">
              <a:ea typeface="宋体" panose="02010600030101010101" pitchFamily="2" charset="-122"/>
            </a:endParaRPr>
          </a:p>
          <a:p>
            <a:pPr lvl="1" eaLnBrk="1" hangingPunct="1">
              <a:lnSpc>
                <a:spcPct val="90000"/>
              </a:lnSpc>
              <a:defRPr/>
            </a:pP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They are honest and can speak with authority, and they believe this</a:t>
            </a:r>
            <a:r>
              <a:rPr lang="en-US" altLang="zh-CN" sz="2400" dirty="0">
                <a:latin typeface="Arial" panose="020B0604020202020204" pitchFamily="34" charset="0"/>
                <a:ea typeface="宋体" panose="02010600030101010101" pitchFamily="2" charset="-122"/>
              </a:rPr>
              <a:t>”</a:t>
            </a:r>
          </a:p>
          <a:p>
            <a:pPr lvl="1" eaLnBrk="1" hangingPunct="1">
              <a:lnSpc>
                <a:spcPct val="90000"/>
              </a:lnSpc>
              <a:defRPr/>
            </a:pPr>
            <a:r>
              <a:rPr lang="en-US" altLang="zh-CN" sz="2400" dirty="0">
                <a:ea typeface="宋体" panose="02010600030101010101" pitchFamily="2" charset="-122"/>
              </a:rPr>
              <a:t>Partly subjective, but </a:t>
            </a: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expert opinion</a:t>
            </a:r>
            <a:r>
              <a:rPr lang="en-US" altLang="zh-CN" sz="2400" dirty="0">
                <a:latin typeface="Arial" panose="020B0604020202020204" pitchFamily="34" charset="0"/>
                <a:ea typeface="宋体" panose="02010600030101010101" pitchFamily="2" charset="-122"/>
              </a:rPr>
              <a:t>”</a:t>
            </a:r>
            <a:endParaRPr lang="en-US" altLang="zh-CN" sz="2400" dirty="0">
              <a:ea typeface="宋体" panose="02010600030101010101" pitchFamily="2" charset="-122"/>
            </a:endParaRPr>
          </a:p>
          <a:p>
            <a:pPr eaLnBrk="1" hangingPunct="1">
              <a:lnSpc>
                <a:spcPct val="90000"/>
              </a:lnSpc>
              <a:defRPr/>
            </a:pPr>
            <a:r>
              <a:rPr lang="en-US" altLang="zh-CN" sz="2800" dirty="0">
                <a:ea typeface="宋体" panose="02010600030101010101" pitchFamily="2" charset="-122"/>
              </a:rPr>
              <a:t>Emotion</a:t>
            </a:r>
          </a:p>
          <a:p>
            <a:pPr lvl="1" eaLnBrk="1" hangingPunct="1">
              <a:lnSpc>
                <a:spcPct val="90000"/>
              </a:lnSpc>
              <a:defRPr/>
            </a:pPr>
            <a:r>
              <a:rPr lang="en-US" altLang="zh-CN" sz="2400" dirty="0">
                <a:ea typeface="宋体" panose="02010600030101010101" pitchFamily="2" charset="-122"/>
              </a:rPr>
              <a:t>fear, love, respect, loyalty, patriotism</a:t>
            </a:r>
            <a:r>
              <a:rPr lang="en-US" altLang="zh-CN" sz="2400" dirty="0">
                <a:latin typeface="Arial" panose="020B0604020202020204" pitchFamily="34" charset="0"/>
                <a:ea typeface="宋体" panose="02010600030101010101" pitchFamily="2" charset="-122"/>
              </a:rPr>
              <a:t>…</a:t>
            </a:r>
            <a:endParaRPr lang="en-US" altLang="zh-CN" sz="2400" dirty="0">
              <a:ea typeface="宋体" panose="02010600030101010101" pitchFamily="2" charset="-122"/>
            </a:endParaRPr>
          </a:p>
        </p:txBody>
      </p:sp>
    </p:spTree>
    <p:extLst>
      <p:ext uri="{BB962C8B-B14F-4D97-AF65-F5344CB8AC3E}">
        <p14:creationId xmlns:p14="http://schemas.microsoft.com/office/powerpoint/2010/main" val="1364159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2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3312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10813" y="499042"/>
            <a:ext cx="6975987" cy="1246187"/>
          </a:xfrm>
        </p:spPr>
        <p:txBody>
          <a:bodyPr>
            <a:normAutofit fontScale="90000"/>
          </a:bodyPr>
          <a:lstStyle/>
          <a:p>
            <a:pPr eaLnBrk="1" hangingPunct="1">
              <a:defRPr/>
            </a:pPr>
            <a:r>
              <a:rPr lang="en-US" altLang="zh-CN" sz="4000" dirty="0">
                <a:ea typeface="宋体" panose="02010600030101010101" pitchFamily="2" charset="-122"/>
              </a:rPr>
              <a:t>Claim: “You should schedule a time to write each workday.”</a:t>
            </a:r>
          </a:p>
        </p:txBody>
      </p:sp>
      <p:sp>
        <p:nvSpPr>
          <p:cNvPr id="134147" name="Rectangle 3"/>
          <p:cNvSpPr>
            <a:spLocks noGrp="1" noChangeArrowheads="1"/>
          </p:cNvSpPr>
          <p:nvPr>
            <p:ph idx="1"/>
          </p:nvPr>
        </p:nvSpPr>
        <p:spPr>
          <a:xfrm>
            <a:off x="457200" y="2138516"/>
            <a:ext cx="8229600" cy="3957484"/>
          </a:xfrm>
        </p:spPr>
        <p:txBody>
          <a:bodyPr>
            <a:normAutofit/>
          </a:bodyPr>
          <a:lstStyle/>
          <a:p>
            <a:pPr eaLnBrk="1" hangingPunct="1">
              <a:defRPr/>
            </a:pPr>
            <a:r>
              <a:rPr lang="en-US" altLang="zh-CN" sz="2800" dirty="0">
                <a:solidFill>
                  <a:srgbClr val="FFFF00"/>
                </a:solidFill>
                <a:ea typeface="宋体" panose="02010600030101010101" pitchFamily="2" charset="-122"/>
              </a:rPr>
              <a:t>Emotion</a:t>
            </a:r>
          </a:p>
          <a:p>
            <a:pPr lvl="1" eaLnBrk="1" hangingPunct="1">
              <a:defRPr/>
            </a:pP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Do it or you will fail as a scholar!</a:t>
            </a:r>
            <a:r>
              <a:rPr lang="en-US" altLang="zh-CN" sz="2400" dirty="0">
                <a:latin typeface="Arial" panose="020B0604020202020204" pitchFamily="34" charset="0"/>
                <a:ea typeface="宋体" panose="02010600030101010101" pitchFamily="2" charset="-122"/>
              </a:rPr>
              <a:t>”</a:t>
            </a:r>
            <a:endParaRPr lang="en-US" altLang="zh-CN" sz="2400" dirty="0">
              <a:ea typeface="宋体" panose="02010600030101010101" pitchFamily="2" charset="-122"/>
            </a:endParaRPr>
          </a:p>
          <a:p>
            <a:pPr lvl="1" eaLnBrk="1" hangingPunct="1">
              <a:defRPr/>
            </a:pP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Do it and Murray will give you a high mark in this course, which will make your mother proud of you.</a:t>
            </a:r>
            <a:r>
              <a:rPr lang="en-US" altLang="zh-CN" sz="2400" dirty="0">
                <a:latin typeface="Arial" panose="020B0604020202020204" pitchFamily="34" charset="0"/>
                <a:ea typeface="宋体" panose="02010600030101010101" pitchFamily="2" charset="-122"/>
              </a:rPr>
              <a:t>”</a:t>
            </a:r>
            <a:endParaRPr lang="en-US" altLang="zh-CN" sz="2400" dirty="0">
              <a:ea typeface="宋体" panose="02010600030101010101" pitchFamily="2" charset="-122"/>
            </a:endParaRPr>
          </a:p>
        </p:txBody>
      </p:sp>
    </p:spTree>
    <p:extLst>
      <p:ext uri="{BB962C8B-B14F-4D97-AF65-F5344CB8AC3E}">
        <p14:creationId xmlns:p14="http://schemas.microsoft.com/office/powerpoint/2010/main" val="3119997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725562" y="705517"/>
            <a:ext cx="7020232" cy="946301"/>
          </a:xfrm>
        </p:spPr>
        <p:txBody>
          <a:bodyPr>
            <a:normAutofit fontScale="90000"/>
          </a:bodyPr>
          <a:lstStyle/>
          <a:p>
            <a:pPr>
              <a:defRPr/>
            </a:pPr>
            <a:r>
              <a:rPr lang="en-US" altLang="zh-CN" dirty="0"/>
              <a:t>Claim: “You should schedule a time to write each workday.”</a:t>
            </a:r>
            <a:endParaRPr lang="en-US" altLang="zh-CN" dirty="0">
              <a:ea typeface="宋体" pitchFamily="2" charset="-122"/>
            </a:endParaRPr>
          </a:p>
        </p:txBody>
      </p:sp>
      <p:sp>
        <p:nvSpPr>
          <p:cNvPr id="135171" name="Rectangle 3"/>
          <p:cNvSpPr>
            <a:spLocks noGrp="1" noChangeArrowheads="1"/>
          </p:cNvSpPr>
          <p:nvPr>
            <p:ph idx="1"/>
          </p:nvPr>
        </p:nvSpPr>
        <p:spPr>
          <a:xfrm>
            <a:off x="457200" y="1814052"/>
            <a:ext cx="8229600" cy="4535128"/>
          </a:xfrm>
        </p:spPr>
        <p:txBody>
          <a:bodyPr>
            <a:normAutofit/>
          </a:bodyPr>
          <a:lstStyle/>
          <a:p>
            <a:pPr eaLnBrk="1" hangingPunct="1">
              <a:defRPr/>
            </a:pPr>
            <a:r>
              <a:rPr lang="en-US" altLang="zh-CN" sz="2800" dirty="0">
                <a:ea typeface="宋体" panose="02010600030101010101" pitchFamily="2" charset="-122"/>
              </a:rPr>
              <a:t>Emotion</a:t>
            </a:r>
          </a:p>
          <a:p>
            <a:pPr lvl="1" eaLnBrk="1" hangingPunct="1">
              <a:defRPr/>
            </a:pP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Do it or you will fail!</a:t>
            </a:r>
            <a:r>
              <a:rPr lang="en-US" altLang="zh-CN" sz="2400" dirty="0">
                <a:latin typeface="Arial" panose="020B0604020202020204" pitchFamily="34" charset="0"/>
                <a:ea typeface="宋体" panose="02010600030101010101" pitchFamily="2" charset="-122"/>
              </a:rPr>
              <a:t>”</a:t>
            </a:r>
            <a:endParaRPr lang="en-US" altLang="zh-CN" sz="2400" dirty="0">
              <a:ea typeface="宋体" panose="02010600030101010101" pitchFamily="2" charset="-122"/>
            </a:endParaRPr>
          </a:p>
          <a:p>
            <a:pPr lvl="1" eaLnBrk="1" hangingPunct="1">
              <a:defRPr/>
            </a:pPr>
            <a:endParaRPr lang="en-US" altLang="zh-CN" sz="2400" dirty="0">
              <a:ea typeface="宋体" panose="02010600030101010101" pitchFamily="2" charset="-122"/>
            </a:endParaRPr>
          </a:p>
          <a:p>
            <a:pPr eaLnBrk="1" hangingPunct="1">
              <a:defRPr/>
            </a:pPr>
            <a:r>
              <a:rPr lang="en-US" altLang="zh-CN" sz="2800" dirty="0">
                <a:solidFill>
                  <a:srgbClr val="FFFF00"/>
                </a:solidFill>
                <a:ea typeface="宋体" panose="02010600030101010101" pitchFamily="2" charset="-122"/>
              </a:rPr>
              <a:t>Character &amp; Credentials</a:t>
            </a:r>
          </a:p>
          <a:p>
            <a:pPr lvl="1" eaLnBrk="1" hangingPunct="1">
              <a:spcAft>
                <a:spcPts val="600"/>
              </a:spcAft>
              <a:defRPr/>
            </a:pP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Accomplished scholar Patricia Goodson of Texas A&amp;M university strongly recommends this in her book </a:t>
            </a:r>
            <a:r>
              <a:rPr lang="en-US" altLang="zh-CN" sz="2400" i="1" dirty="0">
                <a:ea typeface="宋体" panose="02010600030101010101" pitchFamily="2" charset="-122"/>
              </a:rPr>
              <a:t>Becoming an Academic Writer</a:t>
            </a:r>
            <a:r>
              <a:rPr lang="en-US" altLang="zh-CN" sz="2400" dirty="0">
                <a:ea typeface="宋体" panose="02010600030101010101" pitchFamily="2" charset="-122"/>
              </a:rPr>
              <a:t>.</a:t>
            </a:r>
            <a:r>
              <a:rPr lang="en-US" altLang="zh-CN" sz="2400" dirty="0">
                <a:latin typeface="Arial" panose="020B0604020202020204" pitchFamily="34" charset="0"/>
                <a:ea typeface="宋体" panose="02010600030101010101" pitchFamily="2" charset="-122"/>
              </a:rPr>
              <a:t>”</a:t>
            </a:r>
            <a:endParaRPr lang="en-US" altLang="zh-CN" sz="2400" dirty="0">
              <a:ea typeface="宋体" panose="02010600030101010101" pitchFamily="2" charset="-122"/>
            </a:endParaRPr>
          </a:p>
          <a:p>
            <a:pPr lvl="1" eaLnBrk="1" hangingPunct="1">
              <a:defRPr/>
            </a:pPr>
            <a:r>
              <a:rPr lang="en-US" altLang="zh-CN" sz="2400" dirty="0">
                <a:ea typeface="宋体" panose="02010600030101010101" pitchFamily="2" charset="-122"/>
              </a:rPr>
              <a:t>“Many successful academic writers say the key to success is to write extensively, and that a large amount of writing time is needed to become an expert.”</a:t>
            </a:r>
          </a:p>
        </p:txBody>
      </p:sp>
    </p:spTree>
    <p:extLst>
      <p:ext uri="{BB962C8B-B14F-4D97-AF65-F5344CB8AC3E}">
        <p14:creationId xmlns:p14="http://schemas.microsoft.com/office/powerpoint/2010/main" val="19662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5171">
                                            <p:txEl>
                                              <p:pRg st="5" end="5"/>
                                            </p:txEl>
                                          </p:spTgt>
                                        </p:tgtEl>
                                        <p:attrNameLst>
                                          <p:attrName>style.visibility</p:attrName>
                                        </p:attrNameLst>
                                      </p:cBhvr>
                                      <p:to>
                                        <p:strVal val="visible"/>
                                      </p:to>
                                    </p:set>
                                    <p:animEffect transition="in" filter="randombar(horizontal)">
                                      <p:cBhvr>
                                        <p:cTn id="7" dur="500"/>
                                        <p:tgtEl>
                                          <p:spTgt spid="135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457200" y="1681316"/>
            <a:ext cx="8229600" cy="4866968"/>
          </a:xfrm>
        </p:spPr>
        <p:txBody>
          <a:bodyPr>
            <a:normAutofit/>
          </a:bodyPr>
          <a:lstStyle/>
          <a:p>
            <a:pPr eaLnBrk="1" hangingPunct="1">
              <a:defRPr/>
            </a:pPr>
            <a:r>
              <a:rPr lang="en-US" altLang="zh-CN" sz="2800" dirty="0">
                <a:ea typeface="宋体" panose="02010600030101010101" pitchFamily="2" charset="-122"/>
              </a:rPr>
              <a:t>Emotion</a:t>
            </a:r>
          </a:p>
          <a:p>
            <a:pPr lvl="1" eaLnBrk="1" hangingPunct="1">
              <a:defRPr/>
            </a:pP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Do it or you will fail!</a:t>
            </a:r>
            <a:r>
              <a:rPr lang="en-US" altLang="zh-CN" sz="2400" dirty="0">
                <a:latin typeface="Arial" panose="020B0604020202020204" pitchFamily="34" charset="0"/>
                <a:ea typeface="宋体" panose="02010600030101010101" pitchFamily="2" charset="-122"/>
              </a:rPr>
              <a:t>”</a:t>
            </a:r>
            <a:endParaRPr lang="en-US" altLang="zh-CN" sz="2400" dirty="0">
              <a:ea typeface="宋体" panose="02010600030101010101" pitchFamily="2" charset="-122"/>
            </a:endParaRPr>
          </a:p>
          <a:p>
            <a:pPr eaLnBrk="1" hangingPunct="1">
              <a:defRPr/>
            </a:pPr>
            <a:r>
              <a:rPr lang="en-US" altLang="zh-CN" sz="2800" dirty="0">
                <a:ea typeface="宋体" panose="02010600030101010101" pitchFamily="2" charset="-122"/>
              </a:rPr>
              <a:t>Character &amp; Credentials</a:t>
            </a:r>
          </a:p>
          <a:p>
            <a:pPr lvl="1" eaLnBrk="1" hangingPunct="1">
              <a:defRPr/>
            </a:pP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Successful academic writers say</a:t>
            </a:r>
            <a:r>
              <a:rPr lang="en-US" altLang="zh-CN" sz="2400" dirty="0">
                <a:latin typeface="Arial" panose="020B0604020202020204" pitchFamily="34" charset="0"/>
                <a:ea typeface="宋体" panose="02010600030101010101" pitchFamily="2" charset="-122"/>
              </a:rPr>
              <a:t>…”</a:t>
            </a:r>
            <a:endParaRPr lang="en-US" altLang="zh-CN" sz="2400" dirty="0">
              <a:ea typeface="宋体" panose="02010600030101010101" pitchFamily="2" charset="-122"/>
            </a:endParaRPr>
          </a:p>
          <a:p>
            <a:pPr eaLnBrk="1" hangingPunct="1">
              <a:defRPr/>
            </a:pPr>
            <a:r>
              <a:rPr lang="en-US" altLang="zh-CN" sz="2800" dirty="0">
                <a:solidFill>
                  <a:srgbClr val="FFFF00"/>
                </a:solidFill>
                <a:ea typeface="宋体" panose="02010600030101010101" pitchFamily="2" charset="-122"/>
              </a:rPr>
              <a:t>Logic &amp; Reason</a:t>
            </a:r>
          </a:p>
          <a:p>
            <a:pPr lvl="1" eaLnBrk="1" hangingPunct="1">
              <a:defRPr/>
            </a:pPr>
            <a:r>
              <a:rPr lang="en-US" altLang="zh-CN" sz="2400" dirty="0">
                <a:latin typeface="Arial" panose="020B0604020202020204" pitchFamily="34" charset="0"/>
                <a:ea typeface="宋体" panose="02010600030101010101" pitchFamily="2" charset="-122"/>
              </a:rPr>
              <a:t>“In many areas of life, practice makes perfect so you need to practice a lot. Research on myelin confirms this.”</a:t>
            </a:r>
          </a:p>
          <a:p>
            <a:pPr lvl="1" eaLnBrk="1" hangingPunct="1">
              <a:defRPr/>
            </a:pPr>
            <a:r>
              <a:rPr lang="en-US" altLang="zh-CN" sz="2400" dirty="0">
                <a:latin typeface="Arial" panose="020B0604020202020204" pitchFamily="34" charset="0"/>
                <a:ea typeface="宋体" panose="02010600030101010101" pitchFamily="2" charset="-122"/>
              </a:rPr>
              <a:t>“In the busy life of a scholar, things that are not scheduled get put aside easily, so you should give your writing time the priority of a meeting with a person.”</a:t>
            </a:r>
            <a:endParaRPr lang="en-US" altLang="zh-CN" dirty="0">
              <a:ea typeface="宋体" panose="02010600030101010101" pitchFamily="2" charset="-122"/>
            </a:endParaRPr>
          </a:p>
        </p:txBody>
      </p:sp>
      <p:sp>
        <p:nvSpPr>
          <p:cNvPr id="4" name="Rectangle 2"/>
          <p:cNvSpPr txBox="1">
            <a:spLocks noChangeArrowheads="1"/>
          </p:cNvSpPr>
          <p:nvPr/>
        </p:nvSpPr>
        <p:spPr>
          <a:xfrm>
            <a:off x="2123768" y="508819"/>
            <a:ext cx="7020232" cy="10578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defRPr/>
            </a:pPr>
            <a:r>
              <a:rPr lang="en-US" altLang="zh-CN" dirty="0"/>
              <a:t>Claim: “You should schedule a time to write each workday.”</a:t>
            </a:r>
            <a:endParaRPr lang="en-US" altLang="zh-CN" dirty="0">
              <a:ea typeface="宋体" pitchFamily="2" charset="-122"/>
            </a:endParaRPr>
          </a:p>
        </p:txBody>
      </p:sp>
    </p:spTree>
    <p:extLst>
      <p:ext uri="{BB962C8B-B14F-4D97-AF65-F5344CB8AC3E}">
        <p14:creationId xmlns:p14="http://schemas.microsoft.com/office/powerpoint/2010/main" val="3165367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392129" y="469541"/>
            <a:ext cx="5545394" cy="813569"/>
          </a:xfrm>
        </p:spPr>
        <p:txBody>
          <a:bodyPr/>
          <a:lstStyle/>
          <a:p>
            <a:pPr eaLnBrk="1" hangingPunct="1">
              <a:defRPr/>
            </a:pPr>
            <a:r>
              <a:rPr lang="en-US" altLang="zh-CN" sz="4000" dirty="0">
                <a:ea typeface="宋体" pitchFamily="2" charset="-122"/>
              </a:rPr>
              <a:t>Scholarly Arguments</a:t>
            </a:r>
          </a:p>
        </p:txBody>
      </p:sp>
      <p:sp>
        <p:nvSpPr>
          <p:cNvPr id="139267" name="Rectangle 3"/>
          <p:cNvSpPr>
            <a:spLocks noGrp="1" noChangeArrowheads="1"/>
          </p:cNvSpPr>
          <p:nvPr>
            <p:ph idx="1"/>
          </p:nvPr>
        </p:nvSpPr>
        <p:spPr>
          <a:xfrm>
            <a:off x="457200" y="1415846"/>
            <a:ext cx="8229600" cy="5137354"/>
          </a:xfrm>
        </p:spPr>
        <p:txBody>
          <a:bodyPr>
            <a:normAutofit/>
          </a:bodyPr>
          <a:lstStyle/>
          <a:p>
            <a:pPr eaLnBrk="1" hangingPunct="1">
              <a:defRPr/>
            </a:pPr>
            <a:r>
              <a:rPr lang="en-US" altLang="zh-CN" sz="2800" dirty="0">
                <a:ea typeface="宋体" panose="02010600030101010101" pitchFamily="2" charset="-122"/>
              </a:rPr>
              <a:t>Use L&amp;R for 90% or more of evidence</a:t>
            </a:r>
          </a:p>
          <a:p>
            <a:pPr eaLnBrk="1" hangingPunct="1">
              <a:defRPr/>
            </a:pPr>
            <a:endParaRPr lang="en-US" altLang="zh-CN" sz="2800" dirty="0">
              <a:ea typeface="宋体" panose="02010600030101010101" pitchFamily="2" charset="-122"/>
            </a:endParaRPr>
          </a:p>
          <a:p>
            <a:pPr eaLnBrk="1" hangingPunct="1">
              <a:defRPr/>
            </a:pPr>
            <a:r>
              <a:rPr lang="en-US" altLang="zh-CN" sz="2800" dirty="0">
                <a:ea typeface="宋体" panose="02010600030101010101" pitchFamily="2" charset="-122"/>
              </a:rPr>
              <a:t>C&amp;C is used some for motivation in the literature review part of the paper</a:t>
            </a:r>
          </a:p>
          <a:p>
            <a:pPr lvl="1">
              <a:defRPr/>
            </a:pPr>
            <a:r>
              <a:rPr lang="en-US" altLang="zh-CN" sz="2400" dirty="0">
                <a:ea typeface="宋体" panose="02010600030101010101" pitchFamily="2" charset="-122"/>
              </a:rPr>
              <a:t>Particularly if the paper responds to a specific challenge: “Pioneer researchers Jones and Finn stated that understanding this factor is crucial.”</a:t>
            </a:r>
          </a:p>
          <a:p>
            <a:pPr eaLnBrk="1" hangingPunct="1">
              <a:defRPr/>
            </a:pPr>
            <a:r>
              <a:rPr lang="en-US" altLang="zh-CN" sz="2800" dirty="0">
                <a:ea typeface="宋体" panose="02010600030101010101" pitchFamily="2" charset="-122"/>
              </a:rPr>
              <a:t>Emotion can be used to motivate, but is considered very weak</a:t>
            </a:r>
          </a:p>
          <a:p>
            <a:pPr lvl="1">
              <a:defRPr/>
            </a:pPr>
            <a:r>
              <a:rPr lang="en-US" altLang="zh-CN" sz="2400" dirty="0">
                <a:ea typeface="宋体" panose="02010600030101010101" pitchFamily="2" charset="-122"/>
              </a:rPr>
              <a:t>Often because it is just your subjective opinion that “this research is vital!” (so you get your PhD?)</a:t>
            </a:r>
          </a:p>
        </p:txBody>
      </p:sp>
    </p:spTree>
    <p:extLst>
      <p:ext uri="{BB962C8B-B14F-4D97-AF65-F5344CB8AC3E}">
        <p14:creationId xmlns:p14="http://schemas.microsoft.com/office/powerpoint/2010/main" val="499925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064774" y="543284"/>
            <a:ext cx="6828503" cy="865187"/>
          </a:xfrm>
        </p:spPr>
        <p:txBody>
          <a:bodyPr>
            <a:normAutofit/>
          </a:bodyPr>
          <a:lstStyle/>
          <a:p>
            <a:pPr eaLnBrk="1" hangingPunct="1">
              <a:defRPr/>
            </a:pPr>
            <a:r>
              <a:rPr lang="en-US" altLang="zh-CN">
                <a:ea typeface="宋体" pitchFamily="2" charset="-122"/>
              </a:rPr>
              <a:t>Argument Strategy Exercise</a:t>
            </a:r>
          </a:p>
        </p:txBody>
      </p:sp>
      <p:sp>
        <p:nvSpPr>
          <p:cNvPr id="137219" name="Rectangle 3"/>
          <p:cNvSpPr>
            <a:spLocks noGrp="1" noChangeArrowheads="1"/>
          </p:cNvSpPr>
          <p:nvPr>
            <p:ph idx="1"/>
          </p:nvPr>
        </p:nvSpPr>
        <p:spPr>
          <a:xfrm>
            <a:off x="457200" y="1710813"/>
            <a:ext cx="8229600" cy="4994787"/>
          </a:xfrm>
        </p:spPr>
        <p:txBody>
          <a:bodyPr>
            <a:normAutofit/>
          </a:bodyPr>
          <a:lstStyle/>
          <a:p>
            <a:pPr eaLnBrk="1" hangingPunct="1">
              <a:defRPr/>
            </a:pPr>
            <a:r>
              <a:rPr lang="en-US" altLang="zh-CN" sz="2800" dirty="0">
                <a:ea typeface="宋体" panose="02010600030101010101" pitchFamily="2" charset="-122"/>
              </a:rPr>
              <a:t>Working with your partner(s), figure out how to use all 3 strategies to argue that the following claim is </a:t>
            </a:r>
            <a:r>
              <a:rPr lang="en-US" altLang="zh-CN" sz="2800" dirty="0">
                <a:solidFill>
                  <a:srgbClr val="FFFF00"/>
                </a:solidFill>
                <a:ea typeface="宋体" panose="02010600030101010101" pitchFamily="2" charset="-122"/>
              </a:rPr>
              <a:t>true</a:t>
            </a:r>
            <a:r>
              <a:rPr lang="en-US" altLang="zh-CN" sz="2800" dirty="0">
                <a:ea typeface="宋体" panose="02010600030101010101" pitchFamily="2" charset="-122"/>
              </a:rPr>
              <a:t>:</a:t>
            </a:r>
          </a:p>
          <a:p>
            <a:pPr eaLnBrk="1" hangingPunct="1">
              <a:defRPr/>
            </a:pPr>
            <a:endParaRPr lang="en-US" altLang="zh-CN" sz="2800" dirty="0">
              <a:ea typeface="宋体" panose="02010600030101010101" pitchFamily="2" charset="-122"/>
            </a:endParaRPr>
          </a:p>
          <a:p>
            <a:pPr algn="ctr" eaLnBrk="1" hangingPunct="1">
              <a:buFont typeface="Wingdings" panose="05000000000000000000" pitchFamily="2" charset="2"/>
              <a:buNone/>
              <a:defRPr/>
            </a:pPr>
            <a:r>
              <a:rPr lang="en-US" altLang="zh-CN" sz="2800" dirty="0">
                <a:ea typeface="宋体" panose="02010600030101010101" pitchFamily="2" charset="-122"/>
              </a:rPr>
              <a:t>Claim: </a:t>
            </a: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Intelligent beings from outer space have visited Earth.</a:t>
            </a:r>
            <a:r>
              <a:rPr lang="en-US" altLang="zh-CN" sz="2800" dirty="0">
                <a:latin typeface="Arial" panose="020B0604020202020204" pitchFamily="34" charset="0"/>
                <a:ea typeface="宋体" panose="02010600030101010101" pitchFamily="2" charset="-122"/>
              </a:rPr>
              <a:t>”</a:t>
            </a:r>
            <a:endParaRPr lang="en-US" altLang="zh-CN" sz="2800" dirty="0">
              <a:ea typeface="宋体" panose="02010600030101010101" pitchFamily="2" charset="-122"/>
            </a:endParaRPr>
          </a:p>
          <a:p>
            <a:pPr algn="ctr" eaLnBrk="1" hangingPunct="1">
              <a:buFont typeface="Wingdings" panose="05000000000000000000" pitchFamily="2" charset="2"/>
              <a:buNone/>
              <a:defRPr/>
            </a:pPr>
            <a:endParaRPr lang="en-US" altLang="zh-CN" sz="2800" dirty="0">
              <a:ea typeface="宋体" panose="02010600030101010101" pitchFamily="2" charset="-122"/>
            </a:endParaRPr>
          </a:p>
        </p:txBody>
      </p:sp>
    </p:spTree>
    <p:extLst>
      <p:ext uri="{BB962C8B-B14F-4D97-AF65-F5344CB8AC3E}">
        <p14:creationId xmlns:p14="http://schemas.microsoft.com/office/powerpoint/2010/main" val="259425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About your teacher Murray</a:t>
            </a:r>
          </a:p>
        </p:txBody>
      </p:sp>
      <p:sp>
        <p:nvSpPr>
          <p:cNvPr id="3" name="Content Placeholder 2"/>
          <p:cNvSpPr>
            <a:spLocks noGrp="1"/>
          </p:cNvSpPr>
          <p:nvPr>
            <p:ph idx="1"/>
          </p:nvPr>
        </p:nvSpPr>
        <p:spPr>
          <a:xfrm>
            <a:off x="533400" y="2336872"/>
            <a:ext cx="6887389" cy="4078675"/>
          </a:xfrm>
        </p:spPr>
        <p:txBody>
          <a:bodyPr>
            <a:normAutofit/>
          </a:bodyPr>
          <a:lstStyle/>
          <a:p>
            <a:r>
              <a:rPr lang="en-CA" dirty="0"/>
              <a:t>Please call me “Murray”</a:t>
            </a:r>
          </a:p>
          <a:p>
            <a:r>
              <a:rPr lang="en-CA" dirty="0"/>
              <a:t>http://staff.ustc.edu.cn/~msherk</a:t>
            </a:r>
          </a:p>
          <a:p>
            <a:r>
              <a:rPr lang="en-CA" dirty="0"/>
              <a:t>msherk@ustc.edu.cn</a:t>
            </a:r>
          </a:p>
          <a:p>
            <a:endParaRPr lang="en-CA" dirty="0"/>
          </a:p>
        </p:txBody>
      </p:sp>
    </p:spTree>
    <p:extLst>
      <p:ext uri="{BB962C8B-B14F-4D97-AF65-F5344CB8AC3E}">
        <p14:creationId xmlns:p14="http://schemas.microsoft.com/office/powerpoint/2010/main" val="3102183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4136-1735-46FB-9A52-EA8121E2B81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8BF851C6-2B18-407D-9E6F-F841D4E9D12A}"/>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2106526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755058" y="543282"/>
            <a:ext cx="6931742" cy="862012"/>
          </a:xfrm>
        </p:spPr>
        <p:txBody>
          <a:bodyPr>
            <a:normAutofit fontScale="90000"/>
          </a:bodyPr>
          <a:lstStyle/>
          <a:p>
            <a:pPr eaLnBrk="1" hangingPunct="1">
              <a:defRPr/>
            </a:pPr>
            <a:r>
              <a:rPr lang="en-US" altLang="zh-CN" dirty="0">
                <a:ea typeface="宋体" pitchFamily="2" charset="-122"/>
              </a:rPr>
              <a:t>Some Possible L&amp;R Arguments</a:t>
            </a:r>
          </a:p>
        </p:txBody>
      </p:sp>
      <p:sp>
        <p:nvSpPr>
          <p:cNvPr id="141315" name="Rectangle 3"/>
          <p:cNvSpPr>
            <a:spLocks noGrp="1" noChangeArrowheads="1"/>
          </p:cNvSpPr>
          <p:nvPr>
            <p:ph idx="1"/>
          </p:nvPr>
        </p:nvSpPr>
        <p:spPr>
          <a:xfrm>
            <a:off x="457200" y="1578078"/>
            <a:ext cx="8229600" cy="5127522"/>
          </a:xfrm>
        </p:spPr>
        <p:txBody>
          <a:bodyPr/>
          <a:lstStyle/>
          <a:p>
            <a:pPr eaLnBrk="1" hangingPunct="1">
              <a:lnSpc>
                <a:spcPct val="90000"/>
              </a:lnSpc>
              <a:defRPr/>
            </a:pPr>
            <a:r>
              <a:rPr lang="en-US" altLang="zh-CN"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Mysteries like how ancient people build huge things like Egyptian pyramids </a:t>
            </a: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 easy to solve if helped by advanced aliens.</a:t>
            </a:r>
            <a:r>
              <a:rPr lang="en-US" altLang="zh-CN" sz="2800" dirty="0">
                <a:latin typeface="Arial" panose="020B0604020202020204" pitchFamily="34" charset="0"/>
                <a:ea typeface="宋体" panose="02010600030101010101" pitchFamily="2" charset="-122"/>
              </a:rPr>
              <a:t>”</a:t>
            </a:r>
            <a:endParaRPr lang="en-US" altLang="zh-CN" sz="2800" dirty="0">
              <a:ea typeface="宋体" panose="02010600030101010101" pitchFamily="2" charset="-122"/>
            </a:endParaRPr>
          </a:p>
          <a:p>
            <a:pPr eaLnBrk="1" hangingPunct="1">
              <a:lnSpc>
                <a:spcPct val="90000"/>
              </a:lnSpc>
              <a:defRPr/>
            </a:pP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So many planets in Universe implies so many aliens that it</a:t>
            </a: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s likely one visited.</a:t>
            </a:r>
            <a:r>
              <a:rPr lang="en-US" altLang="zh-CN" sz="2800" dirty="0">
                <a:latin typeface="Arial" panose="020B0604020202020204" pitchFamily="34" charset="0"/>
                <a:ea typeface="宋体" panose="02010600030101010101" pitchFamily="2" charset="-122"/>
              </a:rPr>
              <a:t>”</a:t>
            </a:r>
            <a:endParaRPr lang="en-US" altLang="zh-CN" sz="2800" dirty="0">
              <a:ea typeface="宋体" panose="02010600030101010101" pitchFamily="2" charset="-122"/>
            </a:endParaRPr>
          </a:p>
          <a:p>
            <a:pPr lvl="1" eaLnBrk="1" hangingPunct="1">
              <a:lnSpc>
                <a:spcPct val="90000"/>
              </a:lnSpc>
              <a:defRPr/>
            </a:pPr>
            <a:r>
              <a:rPr lang="en-US" altLang="zh-CN" sz="2400" dirty="0">
                <a:ea typeface="宋体" panose="02010600030101010101" pitchFamily="2" charset="-122"/>
              </a:rPr>
              <a:t>Bad math actually</a:t>
            </a:r>
          </a:p>
          <a:p>
            <a:pPr lvl="1" eaLnBrk="1" hangingPunct="1">
              <a:lnSpc>
                <a:spcPct val="90000"/>
              </a:lnSpc>
              <a:defRPr/>
            </a:pP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It</a:t>
            </a: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s easy for a male student to get a girlfriend at USTC because there are 3,000 female students.</a:t>
            </a:r>
            <a:r>
              <a:rPr lang="en-US" altLang="zh-CN" sz="2400" dirty="0">
                <a:latin typeface="Arial" panose="020B0604020202020204" pitchFamily="34" charset="0"/>
                <a:ea typeface="宋体" panose="02010600030101010101" pitchFamily="2" charset="-122"/>
              </a:rPr>
              <a:t>”</a:t>
            </a:r>
            <a:r>
              <a:rPr lang="en-US" altLang="zh-CN" sz="2400" dirty="0">
                <a:ea typeface="宋体" panose="02010600030101010101" pitchFamily="2" charset="-122"/>
              </a:rPr>
              <a:t> </a:t>
            </a:r>
          </a:p>
          <a:p>
            <a:pPr lvl="1" eaLnBrk="1" hangingPunct="1">
              <a:lnSpc>
                <a:spcPct val="90000"/>
              </a:lnSpc>
              <a:defRPr/>
            </a:pPr>
            <a:r>
              <a:rPr lang="en-US" altLang="zh-CN" sz="2400" dirty="0">
                <a:ea typeface="宋体" panose="02010600030101010101" pitchFamily="2" charset="-122"/>
              </a:rPr>
              <a:t>Ignores issues of personality, culture, religion, and numbers! (12,000 males competing for the 3000)</a:t>
            </a:r>
          </a:p>
        </p:txBody>
      </p:sp>
    </p:spTree>
    <p:extLst>
      <p:ext uri="{BB962C8B-B14F-4D97-AF65-F5344CB8AC3E}">
        <p14:creationId xmlns:p14="http://schemas.microsoft.com/office/powerpoint/2010/main" val="596880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3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902542" y="602280"/>
            <a:ext cx="6858000" cy="862012"/>
          </a:xfrm>
        </p:spPr>
        <p:txBody>
          <a:bodyPr>
            <a:normAutofit fontScale="90000"/>
          </a:bodyPr>
          <a:lstStyle/>
          <a:p>
            <a:pPr eaLnBrk="1" hangingPunct="1">
              <a:defRPr/>
            </a:pPr>
            <a:r>
              <a:rPr lang="en-US" altLang="zh-CN" dirty="0">
                <a:ea typeface="宋体" pitchFamily="2" charset="-122"/>
              </a:rPr>
              <a:t>Some Possible C&amp;C Arguments</a:t>
            </a:r>
          </a:p>
        </p:txBody>
      </p:sp>
      <p:sp>
        <p:nvSpPr>
          <p:cNvPr id="142339" name="Rectangle 3"/>
          <p:cNvSpPr>
            <a:spLocks noGrp="1" noChangeArrowheads="1"/>
          </p:cNvSpPr>
          <p:nvPr>
            <p:ph idx="1"/>
          </p:nvPr>
        </p:nvSpPr>
        <p:spPr>
          <a:xfrm>
            <a:off x="457200" y="1578077"/>
            <a:ext cx="8229600" cy="4898923"/>
          </a:xfrm>
        </p:spPr>
        <p:txBody>
          <a:bodyPr/>
          <a:lstStyle/>
          <a:p>
            <a:pPr eaLnBrk="1" hangingPunct="1">
              <a:buFont typeface="Wingdings" panose="05000000000000000000" pitchFamily="2" charset="2"/>
              <a:buNone/>
              <a:defRPr/>
            </a:pPr>
            <a:endParaRPr lang="en-US" altLang="zh-CN" dirty="0">
              <a:ea typeface="宋体" panose="02010600030101010101" pitchFamily="2" charset="-122"/>
            </a:endParaRPr>
          </a:p>
          <a:p>
            <a:pPr eaLnBrk="1" hangingPunct="1">
              <a:defRPr/>
            </a:pP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Governments of many major nations have seriously investigated UFO sightings and cannot explain them all as false.</a:t>
            </a:r>
            <a:r>
              <a:rPr lang="en-US" altLang="zh-CN" sz="2800" dirty="0">
                <a:latin typeface="Arial" panose="020B0604020202020204" pitchFamily="34" charset="0"/>
                <a:ea typeface="宋体" panose="02010600030101010101" pitchFamily="2" charset="-122"/>
              </a:rPr>
              <a:t>”</a:t>
            </a:r>
            <a:endParaRPr lang="en-US" altLang="zh-CN" sz="2800" dirty="0">
              <a:ea typeface="宋体" panose="02010600030101010101" pitchFamily="2" charset="-122"/>
            </a:endParaRPr>
          </a:p>
          <a:p>
            <a:pPr eaLnBrk="1" hangingPunct="1">
              <a:defRPr/>
            </a:pPr>
            <a:endParaRPr lang="en-US" altLang="zh-CN" sz="2800" dirty="0">
              <a:ea typeface="宋体" panose="02010600030101010101" pitchFamily="2" charset="-122"/>
            </a:endParaRPr>
          </a:p>
          <a:p>
            <a:pPr eaLnBrk="1" hangingPunct="1">
              <a:defRPr/>
            </a:pP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In the past 100 years, thousands of people around the world have reported seeing UFOs or aliens.</a:t>
            </a:r>
            <a:r>
              <a:rPr lang="en-US" altLang="zh-CN" sz="2800" dirty="0">
                <a:latin typeface="Arial" panose="020B0604020202020204" pitchFamily="34" charset="0"/>
                <a:ea typeface="宋体" panose="02010600030101010101" pitchFamily="2" charset="-122"/>
              </a:rPr>
              <a:t>”</a:t>
            </a:r>
            <a:endParaRPr lang="en-US" altLang="zh-CN" sz="2800" dirty="0">
              <a:ea typeface="宋体" panose="02010600030101010101" pitchFamily="2" charset="-122"/>
            </a:endParaRPr>
          </a:p>
        </p:txBody>
      </p:sp>
    </p:spTree>
    <p:extLst>
      <p:ext uri="{BB962C8B-B14F-4D97-AF65-F5344CB8AC3E}">
        <p14:creationId xmlns:p14="http://schemas.microsoft.com/office/powerpoint/2010/main" val="2999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339">
                                            <p:txEl>
                                              <p:pRg st="3" end="3"/>
                                            </p:txEl>
                                          </p:spTgt>
                                        </p:tgtEl>
                                        <p:attrNameLst>
                                          <p:attrName>style.visibility</p:attrName>
                                        </p:attrNameLst>
                                      </p:cBhvr>
                                      <p:to>
                                        <p:strVal val="visible"/>
                                      </p:to>
                                    </p:set>
                                    <p:anim calcmode="lin" valueType="num">
                                      <p:cBhvr additive="base">
                                        <p:cTn id="7" dur="500" fill="hold"/>
                                        <p:tgtEl>
                                          <p:spTgt spid="14233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578077" y="381001"/>
            <a:ext cx="7374194" cy="1138032"/>
          </a:xfrm>
        </p:spPr>
        <p:txBody>
          <a:bodyPr>
            <a:normAutofit fontScale="90000"/>
          </a:bodyPr>
          <a:lstStyle/>
          <a:p>
            <a:pPr eaLnBrk="1" hangingPunct="1">
              <a:defRPr/>
            </a:pPr>
            <a:r>
              <a:rPr lang="en-US" altLang="zh-CN" sz="4000" dirty="0">
                <a:ea typeface="宋体" pitchFamily="2" charset="-122"/>
              </a:rPr>
              <a:t>Some Possible Emotion Arguments</a:t>
            </a:r>
          </a:p>
        </p:txBody>
      </p:sp>
      <p:sp>
        <p:nvSpPr>
          <p:cNvPr id="143363" name="Rectangle 3"/>
          <p:cNvSpPr>
            <a:spLocks noGrp="1" noChangeArrowheads="1"/>
          </p:cNvSpPr>
          <p:nvPr>
            <p:ph idx="1"/>
          </p:nvPr>
        </p:nvSpPr>
        <p:spPr>
          <a:xfrm>
            <a:off x="457200" y="1519034"/>
            <a:ext cx="8229600" cy="4957966"/>
          </a:xfrm>
        </p:spPr>
        <p:txBody>
          <a:bodyPr>
            <a:normAutofit fontScale="92500"/>
          </a:bodyPr>
          <a:lstStyle/>
          <a:p>
            <a:pPr eaLnBrk="1" hangingPunct="1">
              <a:defRPr/>
            </a:pP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Aliens advanced enough for space flight must be scientifically ahead of us. We must prepare to defend ourselves! (i.e. at least </a:t>
            </a:r>
            <a:r>
              <a:rPr lang="en-US" altLang="zh-CN" sz="2800" i="1" dirty="0">
                <a:ea typeface="宋体" panose="02010600030101010101" pitchFamily="2" charset="-122"/>
              </a:rPr>
              <a:t>behave</a:t>
            </a:r>
            <a:r>
              <a:rPr lang="en-US" altLang="zh-CN" sz="2800" dirty="0">
                <a:ea typeface="宋体" panose="02010600030101010101" pitchFamily="2" charset="-122"/>
              </a:rPr>
              <a:t> like we believe they exist)</a:t>
            </a:r>
            <a:r>
              <a:rPr lang="en-US" altLang="zh-CN" sz="2800" dirty="0">
                <a:latin typeface="Arial" panose="020B0604020202020204" pitchFamily="34" charset="0"/>
                <a:ea typeface="宋体" panose="02010600030101010101" pitchFamily="2" charset="-122"/>
              </a:rPr>
              <a:t>”</a:t>
            </a:r>
          </a:p>
          <a:p>
            <a:pPr lvl="1">
              <a:defRPr/>
            </a:pPr>
            <a:r>
              <a:rPr lang="en-US" altLang="zh-CN" dirty="0">
                <a:latin typeface="Arial" panose="020B0604020202020204" pitchFamily="34" charset="0"/>
                <a:ea typeface="宋体" panose="02010600030101010101" pitchFamily="2" charset="-122"/>
              </a:rPr>
              <a:t>(“</a:t>
            </a:r>
            <a:r>
              <a:rPr lang="en-US" altLang="zh-CN" dirty="0">
                <a:solidFill>
                  <a:srgbClr val="FFFF00"/>
                </a:solidFill>
                <a:latin typeface="Arial" panose="020B0604020202020204" pitchFamily="34" charset="0"/>
                <a:ea typeface="宋体" panose="02010600030101010101" pitchFamily="2" charset="-122"/>
              </a:rPr>
              <a:t>It’s dangerous to behave like the claim is false</a:t>
            </a:r>
            <a:r>
              <a:rPr lang="en-US" altLang="zh-CN" dirty="0">
                <a:latin typeface="Arial" panose="020B0604020202020204" pitchFamily="34" charset="0"/>
                <a:ea typeface="宋体" panose="02010600030101010101" pitchFamily="2" charset="-122"/>
              </a:rPr>
              <a:t>.”)</a:t>
            </a:r>
          </a:p>
          <a:p>
            <a:pPr eaLnBrk="1" hangingPunct="1">
              <a:defRPr/>
            </a:pPr>
            <a:endParaRPr lang="en-US" altLang="zh-CN" sz="2800" dirty="0">
              <a:ea typeface="宋体" panose="02010600030101010101" pitchFamily="2" charset="-122"/>
            </a:endParaRPr>
          </a:p>
          <a:p>
            <a:pPr eaLnBrk="1" hangingPunct="1">
              <a:defRPr/>
            </a:pP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If they</a:t>
            </a: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ve visited, then they</a:t>
            </a: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re technologically superior and have not destroyed us. Maybe they</a:t>
            </a:r>
            <a:r>
              <a:rPr lang="en-US" altLang="zh-CN" sz="2800" dirty="0">
                <a:latin typeface="Arial" panose="020B0604020202020204" pitchFamily="34" charset="0"/>
                <a:ea typeface="宋体" panose="02010600030101010101" pitchFamily="2" charset="-122"/>
              </a:rPr>
              <a:t>’</a:t>
            </a:r>
            <a:r>
              <a:rPr lang="en-US" altLang="zh-CN" sz="2800" dirty="0">
                <a:ea typeface="宋体" panose="02010600030101010101" pitchFamily="2" charset="-122"/>
              </a:rPr>
              <a:t>re helping us develop like parents guiding children.</a:t>
            </a:r>
            <a:r>
              <a:rPr lang="en-US" altLang="zh-CN" sz="2800" dirty="0">
                <a:latin typeface="Arial" panose="020B0604020202020204" pitchFamily="34" charset="0"/>
                <a:ea typeface="宋体" panose="02010600030101010101" pitchFamily="2" charset="-122"/>
              </a:rPr>
              <a:t>”</a:t>
            </a:r>
          </a:p>
          <a:p>
            <a:pPr lvl="1">
              <a:defRPr/>
            </a:pPr>
            <a:r>
              <a:rPr lang="en-US" altLang="zh-CN" dirty="0">
                <a:latin typeface="Arial" panose="020B0604020202020204" pitchFamily="34" charset="0"/>
                <a:ea typeface="宋体" panose="02010600030101010101" pitchFamily="2" charset="-122"/>
              </a:rPr>
              <a:t>(“</a:t>
            </a:r>
            <a:r>
              <a:rPr lang="en-US" altLang="zh-CN" dirty="0">
                <a:solidFill>
                  <a:srgbClr val="FFFF00"/>
                </a:solidFill>
                <a:latin typeface="Arial" panose="020B0604020202020204" pitchFamily="34" charset="0"/>
                <a:ea typeface="宋体" panose="02010600030101010101" pitchFamily="2" charset="-122"/>
              </a:rPr>
              <a:t>It’s comforting to believe the claim is true</a:t>
            </a:r>
            <a:r>
              <a:rPr lang="en-US" altLang="zh-CN" dirty="0">
                <a:latin typeface="Arial" panose="020B0604020202020204" pitchFamily="34" charset="0"/>
                <a:ea typeface="宋体" panose="02010600030101010101" pitchFamily="2" charset="-122"/>
              </a:rPr>
              <a:t>.”)</a:t>
            </a:r>
            <a:endParaRPr lang="zh-CN" altLang="en-US" dirty="0">
              <a:ea typeface="宋体" panose="02010600030101010101" pitchFamily="2" charset="-122"/>
            </a:endParaRPr>
          </a:p>
        </p:txBody>
      </p:sp>
    </p:spTree>
    <p:extLst>
      <p:ext uri="{BB962C8B-B14F-4D97-AF65-F5344CB8AC3E}">
        <p14:creationId xmlns:p14="http://schemas.microsoft.com/office/powerpoint/2010/main" val="2172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3">
                                            <p:txEl>
                                              <p:pRg st="3" end="3"/>
                                            </p:txEl>
                                          </p:spTgt>
                                        </p:tgtEl>
                                        <p:attrNameLst>
                                          <p:attrName>style.visibility</p:attrName>
                                        </p:attrNameLst>
                                      </p:cBhvr>
                                      <p:to>
                                        <p:strVal val="visible"/>
                                      </p:to>
                                    </p:set>
                                    <p:anim calcmode="lin" valueType="num">
                                      <p:cBhvr additive="base">
                                        <p:cTn id="7" dur="5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63">
                                            <p:txEl>
                                              <p:pRg st="4" end="4"/>
                                            </p:txEl>
                                          </p:spTgt>
                                        </p:tgtEl>
                                        <p:attrNameLst>
                                          <p:attrName>style.visibility</p:attrName>
                                        </p:attrNameLst>
                                      </p:cBhvr>
                                      <p:to>
                                        <p:strVal val="visible"/>
                                      </p:to>
                                    </p:set>
                                    <p:anim calcmode="lin" valueType="num">
                                      <p:cBhvr additive="base">
                                        <p:cTn id="11" dur="500" fill="hold"/>
                                        <p:tgtEl>
                                          <p:spTgt spid="14336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186-5596-427A-967D-53CC3C9C7C46}"/>
              </a:ext>
            </a:extLst>
          </p:cNvPr>
          <p:cNvSpPr>
            <a:spLocks noGrp="1"/>
          </p:cNvSpPr>
          <p:nvPr>
            <p:ph type="title"/>
          </p:nvPr>
        </p:nvSpPr>
        <p:spPr/>
        <p:txBody>
          <a:bodyPr/>
          <a:lstStyle/>
          <a:p>
            <a:r>
              <a:rPr lang="en-CA" dirty="0"/>
              <a:t>Break Time</a:t>
            </a:r>
          </a:p>
        </p:txBody>
      </p:sp>
      <p:sp>
        <p:nvSpPr>
          <p:cNvPr id="3" name="Content Placeholder 2">
            <a:extLst>
              <a:ext uri="{FF2B5EF4-FFF2-40B4-BE49-F238E27FC236}">
                <a16:creationId xmlns:a16="http://schemas.microsoft.com/office/drawing/2014/main" id="{A2C027A2-17C6-40CE-8526-9FBC503D2685}"/>
              </a:ext>
            </a:extLst>
          </p:cNvPr>
          <p:cNvSpPr>
            <a:spLocks noGrp="1"/>
          </p:cNvSpPr>
          <p:nvPr>
            <p:ph idx="1"/>
          </p:nvPr>
        </p:nvSpPr>
        <p:spPr/>
        <p:txBody>
          <a:bodyPr/>
          <a:lstStyle/>
          <a:p>
            <a:r>
              <a:rPr lang="en-CA" dirty="0"/>
              <a:t>5-minute break. </a:t>
            </a:r>
          </a:p>
          <a:p>
            <a:pPr lvl="1"/>
            <a:r>
              <a:rPr lang="en-CA" dirty="0">
                <a:solidFill>
                  <a:srgbClr val="FFFF00"/>
                </a:solidFill>
              </a:rPr>
              <a:t>Please be back promptly.</a:t>
            </a:r>
          </a:p>
          <a:p>
            <a:r>
              <a:rPr lang="en-CA" dirty="0"/>
              <a:t>Workshop starts after the break.</a:t>
            </a:r>
          </a:p>
          <a:p>
            <a:r>
              <a:rPr lang="en-CA" dirty="0"/>
              <a:t>(Workshop ends at 12:15)</a:t>
            </a:r>
          </a:p>
          <a:p>
            <a:pPr marL="0" indent="0">
              <a:buNone/>
            </a:pPr>
            <a:endParaRPr lang="en-CA" dirty="0"/>
          </a:p>
        </p:txBody>
      </p:sp>
    </p:spTree>
    <p:extLst>
      <p:ext uri="{BB962C8B-B14F-4D97-AF65-F5344CB8AC3E}">
        <p14:creationId xmlns:p14="http://schemas.microsoft.com/office/powerpoint/2010/main" val="2290572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78A1-C83A-4388-A56B-365B88BF0F13}"/>
              </a:ext>
            </a:extLst>
          </p:cNvPr>
          <p:cNvSpPr>
            <a:spLocks noGrp="1"/>
          </p:cNvSpPr>
          <p:nvPr>
            <p:ph type="title"/>
          </p:nvPr>
        </p:nvSpPr>
        <p:spPr/>
        <p:txBody>
          <a:bodyPr>
            <a:normAutofit fontScale="90000"/>
          </a:bodyPr>
          <a:lstStyle/>
          <a:p>
            <a:r>
              <a:rPr lang="en-CA" dirty="0"/>
              <a:t>Workshop 1: </a:t>
            </a:r>
            <a:br>
              <a:rPr lang="en-CA" dirty="0"/>
            </a:br>
            <a:r>
              <a:rPr lang="en-CA"/>
              <a:t>March 11</a:t>
            </a:r>
            <a:endParaRPr lang="en-CA" dirty="0"/>
          </a:p>
        </p:txBody>
      </p:sp>
      <p:sp>
        <p:nvSpPr>
          <p:cNvPr id="3" name="Content Placeholder 2">
            <a:extLst>
              <a:ext uri="{FF2B5EF4-FFF2-40B4-BE49-F238E27FC236}">
                <a16:creationId xmlns:a16="http://schemas.microsoft.com/office/drawing/2014/main" id="{4BB6CC71-0FA2-4256-9175-7DE2951E4052}"/>
              </a:ext>
            </a:extLst>
          </p:cNvPr>
          <p:cNvSpPr>
            <a:spLocks noGrp="1"/>
          </p:cNvSpPr>
          <p:nvPr>
            <p:ph idx="1"/>
          </p:nvPr>
        </p:nvSpPr>
        <p:spPr/>
        <p:txBody>
          <a:bodyPr/>
          <a:lstStyle/>
          <a:p>
            <a:r>
              <a:rPr lang="en-CA" dirty="0"/>
              <a:t>Concept Maps intro</a:t>
            </a:r>
          </a:p>
          <a:p>
            <a:r>
              <a:rPr lang="en-CA" dirty="0"/>
              <a:t>Concept map for homework</a:t>
            </a:r>
          </a:p>
        </p:txBody>
      </p:sp>
    </p:spTree>
    <p:extLst>
      <p:ext uri="{BB962C8B-B14F-4D97-AF65-F5344CB8AC3E}">
        <p14:creationId xmlns:p14="http://schemas.microsoft.com/office/powerpoint/2010/main" val="3493788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 Mapping</a:t>
            </a:r>
          </a:p>
        </p:txBody>
      </p:sp>
      <p:sp>
        <p:nvSpPr>
          <p:cNvPr id="3" name="Content Placeholder 2"/>
          <p:cNvSpPr>
            <a:spLocks noGrp="1"/>
          </p:cNvSpPr>
          <p:nvPr>
            <p:ph idx="1"/>
          </p:nvPr>
        </p:nvSpPr>
        <p:spPr>
          <a:xfrm>
            <a:off x="533400" y="1433791"/>
            <a:ext cx="7932174" cy="4834274"/>
          </a:xfrm>
        </p:spPr>
        <p:txBody>
          <a:bodyPr>
            <a:normAutofit/>
          </a:bodyPr>
          <a:lstStyle/>
          <a:p>
            <a:pPr marL="0" indent="0">
              <a:buNone/>
            </a:pPr>
            <a:r>
              <a:rPr lang="en-CA" dirty="0"/>
              <a:t>“Mind mapping is a fabulous instrument for generating new writing ideas, for structuring various writing pieces, as well as for capturing all the associations one makes while thinking through a writing project… It is especially useful for writing introductions, or for thinking through the structure of an entire paper.”</a:t>
            </a:r>
          </a:p>
          <a:p>
            <a:pPr marL="457200" lvl="1" indent="0">
              <a:buNone/>
            </a:pPr>
            <a:r>
              <a:rPr lang="en-CA" sz="2000" dirty="0"/>
              <a:t>(p.151, “Becoming an Academic Writer”, Patricia Goodson)</a:t>
            </a:r>
          </a:p>
        </p:txBody>
      </p:sp>
    </p:spTree>
    <p:extLst>
      <p:ext uri="{BB962C8B-B14F-4D97-AF65-F5344CB8AC3E}">
        <p14:creationId xmlns:p14="http://schemas.microsoft.com/office/powerpoint/2010/main" val="3531554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Concept Maps</a:t>
            </a:r>
          </a:p>
        </p:txBody>
      </p:sp>
      <p:sp>
        <p:nvSpPr>
          <p:cNvPr id="3" name="Content Placeholder 2"/>
          <p:cNvSpPr>
            <a:spLocks noGrp="1"/>
          </p:cNvSpPr>
          <p:nvPr>
            <p:ph idx="1"/>
          </p:nvPr>
        </p:nvSpPr>
        <p:spPr/>
        <p:txBody>
          <a:bodyPr/>
          <a:lstStyle/>
          <a:p>
            <a:r>
              <a:rPr lang="en-CA" dirty="0"/>
              <a:t>A version of mind mapping.</a:t>
            </a:r>
          </a:p>
          <a:p>
            <a:r>
              <a:rPr lang="en-CA" dirty="0"/>
              <a:t>Concepts and Relationships</a:t>
            </a:r>
          </a:p>
          <a:p>
            <a:endParaRPr lang="en-CA" dirty="0"/>
          </a:p>
          <a:p>
            <a:r>
              <a:rPr lang="en-CA" dirty="0"/>
              <a:t>Google “</a:t>
            </a:r>
            <a:r>
              <a:rPr lang="en-CA" dirty="0" err="1"/>
              <a:t>cMapTools</a:t>
            </a:r>
            <a:r>
              <a:rPr lang="en-CA" dirty="0"/>
              <a:t>” and go to</a:t>
            </a:r>
          </a:p>
          <a:p>
            <a:pPr marL="0" indent="0" algn="ctr">
              <a:buNone/>
            </a:pPr>
            <a:r>
              <a:rPr lang="en-CA" dirty="0">
                <a:hlinkClick r:id="rId2"/>
              </a:rPr>
              <a:t>https://cmap.ihmc.us/</a:t>
            </a:r>
            <a:endParaRPr lang="en-CA" dirty="0"/>
          </a:p>
          <a:p>
            <a:pPr marL="0" indent="0" algn="ctr">
              <a:buNone/>
            </a:pPr>
            <a:endParaRPr lang="en-CA" dirty="0"/>
          </a:p>
          <a:p>
            <a:pPr marL="0" indent="0" algn="ctr">
              <a:buNone/>
            </a:pPr>
            <a:r>
              <a:rPr lang="en-CA" dirty="0"/>
              <a:t>Can use this tool online or install it on Windows, OS X, iPad</a:t>
            </a:r>
            <a:r>
              <a:rPr lang="en-CA"/>
              <a:t>, Linux</a:t>
            </a:r>
            <a:endParaRPr lang="en-CA" dirty="0"/>
          </a:p>
        </p:txBody>
      </p:sp>
    </p:spTree>
    <p:extLst>
      <p:ext uri="{BB962C8B-B14F-4D97-AF65-F5344CB8AC3E}">
        <p14:creationId xmlns:p14="http://schemas.microsoft.com/office/powerpoint/2010/main" val="1297580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9C8E-0D5D-43B8-B3E0-B0DCD38DCD0F}"/>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D21D0FD1-FDEC-4A0E-A9EE-DD6C49A877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70" y="435344"/>
            <a:ext cx="8872860" cy="6062990"/>
          </a:xfrm>
        </p:spPr>
      </p:pic>
    </p:spTree>
    <p:extLst>
      <p:ext uri="{BB962C8B-B14F-4D97-AF65-F5344CB8AC3E}">
        <p14:creationId xmlns:p14="http://schemas.microsoft.com/office/powerpoint/2010/main" val="2013603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Concept Maps</a:t>
            </a:r>
          </a:p>
        </p:txBody>
      </p:sp>
      <p:sp>
        <p:nvSpPr>
          <p:cNvPr id="3" name="Content Placeholder 2"/>
          <p:cNvSpPr>
            <a:spLocks noGrp="1"/>
          </p:cNvSpPr>
          <p:nvPr>
            <p:ph idx="1"/>
          </p:nvPr>
        </p:nvSpPr>
        <p:spPr/>
        <p:txBody>
          <a:bodyPr>
            <a:normAutofit lnSpcReduction="10000"/>
          </a:bodyPr>
          <a:lstStyle/>
          <a:p>
            <a:r>
              <a:rPr lang="en-CA" dirty="0"/>
              <a:t>A version of mind mapping.</a:t>
            </a:r>
          </a:p>
          <a:p>
            <a:r>
              <a:rPr lang="en-CA" dirty="0"/>
              <a:t>Concepts:</a:t>
            </a:r>
          </a:p>
          <a:p>
            <a:pPr lvl="1"/>
            <a:r>
              <a:rPr lang="en-CA" dirty="0"/>
              <a:t>Things, ideas, …</a:t>
            </a:r>
          </a:p>
          <a:p>
            <a:r>
              <a:rPr lang="en-CA" dirty="0"/>
              <a:t> Relationships</a:t>
            </a:r>
          </a:p>
          <a:p>
            <a:pPr lvl="1"/>
            <a:r>
              <a:rPr lang="en-CA" dirty="0"/>
              <a:t>Tells how concepts are related</a:t>
            </a:r>
          </a:p>
          <a:p>
            <a:r>
              <a:rPr lang="en-CA" dirty="0"/>
              <a:t>A concept is related to one or more other concepts</a:t>
            </a:r>
          </a:p>
          <a:p>
            <a:r>
              <a:rPr lang="en-CA" dirty="0"/>
              <a:t>A concept may have many relationships</a:t>
            </a:r>
          </a:p>
        </p:txBody>
      </p:sp>
    </p:spTree>
    <p:extLst>
      <p:ext uri="{BB962C8B-B14F-4D97-AF65-F5344CB8AC3E}">
        <p14:creationId xmlns:p14="http://schemas.microsoft.com/office/powerpoint/2010/main" val="293173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1140155341"/>
              </p:ext>
            </p:extLst>
          </p:nvPr>
        </p:nvGraphicFramePr>
        <p:xfrm>
          <a:off x="376238" y="182563"/>
          <a:ext cx="5414962" cy="3094037"/>
        </p:xfrm>
        <a:graphic>
          <a:graphicData uri="http://schemas.openxmlformats.org/drawingml/2006/table">
            <a:tbl>
              <a:tblPr/>
              <a:tblGrid>
                <a:gridCol w="2708275">
                  <a:extLst>
                    <a:ext uri="{9D8B030D-6E8A-4147-A177-3AD203B41FA5}">
                      <a16:colId xmlns:a16="http://schemas.microsoft.com/office/drawing/2014/main" val="20000"/>
                    </a:ext>
                  </a:extLst>
                </a:gridCol>
                <a:gridCol w="2706687">
                  <a:extLst>
                    <a:ext uri="{9D8B030D-6E8A-4147-A177-3AD203B41FA5}">
                      <a16:colId xmlns:a16="http://schemas.microsoft.com/office/drawing/2014/main" val="20001"/>
                    </a:ext>
                  </a:extLst>
                </a:gridCol>
              </a:tblGrid>
              <a:tr h="3094037">
                <a:tc>
                  <a:txBody>
                    <a:bodyPr/>
                    <a:lstStyle>
                      <a:lvl1pPr>
                        <a:spcBef>
                          <a:spcPct val="20000"/>
                        </a:spcBef>
                        <a:buClr>
                          <a:schemeClr val="hlink"/>
                        </a:buClr>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rgbClr val="FFFFFF"/>
                        </a:solidFill>
                        <a:effectLst/>
                        <a:latin typeface="Verdana" panose="020B0604030504040204" pitchFamily="34" charset="0"/>
                        <a:ea typeface="SimSun" panose="02010600030101010101" pitchFamily="2" charset="-122"/>
                        <a:cs typeface="Arial" panose="020B0604020202020204" pitchFamily="34" charset="0"/>
                      </a:endParaRPr>
                    </a:p>
                  </a:txBody>
                  <a:tcPr marL="91439" marR="91439"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marL="285750" indent="-285750">
                        <a:spcBef>
                          <a:spcPct val="20000"/>
                        </a:spcBef>
                        <a:buClr>
                          <a:schemeClr val="hlink"/>
                        </a:buClr>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rPr>
                        <a:t>Murray Sherk</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rPr>
                        <a:t>Murray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rPr>
                        <a:t>BZ13027783</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rPr>
                        <a:t>msherk@ustc.edu</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rPr>
                        <a:t>.</a:t>
                      </a:r>
                      <a:r>
                        <a:rPr kumimoji="0" lang="en-US" altLang="zh-CN" sz="1800" b="1" i="0" u="none" strike="noStrike" cap="none" normalizeH="0" baseline="0" dirty="0" err="1">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rPr>
                        <a:t>cn</a:t>
                      </a:r>
                      <a:endPar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endParaRPr>
                    </a:p>
                  </a:txBody>
                  <a:tcPr marL="91439" marR="91439"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pic>
        <p:nvPicPr>
          <p:cNvPr id="12299"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381000"/>
            <a:ext cx="2438400" cy="2438400"/>
          </a:xfrm>
        </p:spPr>
      </p:pic>
      <p:graphicFrame>
        <p:nvGraphicFramePr>
          <p:cNvPr id="8" name="Table 7"/>
          <p:cNvGraphicFramePr>
            <a:graphicFrameLocks noGrp="1"/>
          </p:cNvGraphicFramePr>
          <p:nvPr>
            <p:extLst>
              <p:ext uri="{D42A27DB-BD31-4B8C-83A1-F6EECF244321}">
                <p14:modId xmlns:p14="http://schemas.microsoft.com/office/powerpoint/2010/main" val="3494388984"/>
              </p:ext>
            </p:extLst>
          </p:nvPr>
        </p:nvGraphicFramePr>
        <p:xfrm>
          <a:off x="419100" y="3505200"/>
          <a:ext cx="5372100" cy="2946400"/>
        </p:xfrm>
        <a:graphic>
          <a:graphicData uri="http://schemas.openxmlformats.org/drawingml/2006/table">
            <a:tbl>
              <a:tblPr/>
              <a:tblGrid>
                <a:gridCol w="5372100">
                  <a:extLst>
                    <a:ext uri="{9D8B030D-6E8A-4147-A177-3AD203B41FA5}">
                      <a16:colId xmlns:a16="http://schemas.microsoft.com/office/drawing/2014/main" val="20000"/>
                    </a:ext>
                  </a:extLst>
                </a:gridCol>
              </a:tblGrid>
              <a:tr h="2946400">
                <a:tc>
                  <a:txBody>
                    <a:bodyPr/>
                    <a:lstStyle>
                      <a:lvl1pPr marL="285750" indent="-285750">
                        <a:spcBef>
                          <a:spcPct val="20000"/>
                        </a:spcBef>
                        <a:buClr>
                          <a:schemeClr val="hlink"/>
                        </a:buClr>
                        <a:buFont typeface="Wingdings" panose="05000000000000000000" pitchFamily="2" charset="2"/>
                        <a:defRPr sz="2800">
                          <a:solidFill>
                            <a:schemeClr val="tx1"/>
                          </a:solidFill>
                          <a:latin typeface="Verdana" panose="020B0604030504040204" pitchFamily="34" charset="0"/>
                          <a:cs typeface="Arial" panose="020B0604020202020204" pitchFamily="34" charset="0"/>
                        </a:defRPr>
                      </a:lvl1pPr>
                      <a:lvl2pPr marL="742950" indent="-285750">
                        <a:spcBef>
                          <a:spcPct val="20000"/>
                        </a:spcBef>
                        <a:defRPr sz="24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defRPr>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rPr>
                        <a:t>Computer-aided language learning, data structures and algorithms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rPr>
                        <a:t>Toronto, Canada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1" i="0" u="none" strike="noStrike" cap="none" normalizeH="0" baseline="0" dirty="0">
                          <a:ln>
                            <a:noFill/>
                          </a:ln>
                          <a:solidFill>
                            <a:srgbClr val="000000"/>
                          </a:solidFill>
                          <a:effectLst/>
                          <a:latin typeface="Verdana" panose="020B0604030504040204" pitchFamily="34" charset="0"/>
                          <a:ea typeface="SimSun" panose="02010600030101010101" pitchFamily="2" charset="-122"/>
                          <a:cs typeface="Arial" panose="020B0604020202020204" pitchFamily="34" charset="0"/>
                        </a:rPr>
                        <a:t>An interesting thing about me is that I program computers for fun – I love the creativity involved in it.</a:t>
                      </a:r>
                    </a:p>
                  </a:txBody>
                  <a:tcPr marL="91443" marR="914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9" name="Title 1"/>
          <p:cNvSpPr txBox="1">
            <a:spLocks/>
          </p:cNvSpPr>
          <p:nvPr/>
        </p:nvSpPr>
        <p:spPr bwMode="auto">
          <a:xfrm>
            <a:off x="6039465" y="5117689"/>
            <a:ext cx="2590800" cy="74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defRPr/>
            </a:pPr>
            <a:r>
              <a:rPr lang="en-US" dirty="0">
                <a:sym typeface="Wingdings" panose="05000000000000000000" pitchFamily="2" charset="2"/>
              </a:rPr>
              <a:t></a:t>
            </a:r>
            <a:r>
              <a:rPr lang="en-US" dirty="0"/>
              <a:t>Back</a:t>
            </a:r>
          </a:p>
        </p:txBody>
      </p:sp>
      <p:sp>
        <p:nvSpPr>
          <p:cNvPr id="3" name="TextBox 2"/>
          <p:cNvSpPr txBox="1"/>
          <p:nvPr/>
        </p:nvSpPr>
        <p:spPr>
          <a:xfrm>
            <a:off x="6096000" y="1288414"/>
            <a:ext cx="2900516" cy="3416320"/>
          </a:xfrm>
          <a:prstGeom prst="rect">
            <a:avLst/>
          </a:prstGeom>
          <a:noFill/>
          <a:ln w="15875">
            <a:solidFill>
              <a:srgbClr val="FFFF00"/>
            </a:solidFill>
          </a:ln>
        </p:spPr>
        <p:txBody>
          <a:bodyPr wrap="square" rtlCol="0">
            <a:spAutoFit/>
          </a:bodyPr>
          <a:lstStyle/>
          <a:p>
            <a:r>
              <a:rPr lang="en-CA" sz="2400" dirty="0"/>
              <a:t>Write the corresponding information </a:t>
            </a:r>
            <a:r>
              <a:rPr lang="en-CA" sz="2400" dirty="0">
                <a:solidFill>
                  <a:srgbClr val="FFFF00"/>
                </a:solidFill>
              </a:rPr>
              <a:t>for you</a:t>
            </a:r>
            <a:r>
              <a:rPr lang="en-CA" sz="2400" dirty="0"/>
              <a:t> on your card in the appropriate places. </a:t>
            </a:r>
          </a:p>
          <a:p>
            <a:r>
              <a:rPr lang="en-CA" sz="2400" b="1" dirty="0">
                <a:solidFill>
                  <a:srgbClr val="FFFF00"/>
                </a:solidFill>
              </a:rPr>
              <a:t>Intelligence Test:</a:t>
            </a:r>
          </a:p>
          <a:p>
            <a:r>
              <a:rPr lang="en-CA" sz="2400" dirty="0">
                <a:solidFill>
                  <a:srgbClr val="FFC000"/>
                </a:solidFill>
              </a:rPr>
              <a:t>Leave room for your photo.</a:t>
            </a:r>
          </a:p>
        </p:txBody>
      </p:sp>
      <p:sp>
        <p:nvSpPr>
          <p:cNvPr id="10" name="Title 1">
            <a:extLst>
              <a:ext uri="{FF2B5EF4-FFF2-40B4-BE49-F238E27FC236}">
                <a16:creationId xmlns:a16="http://schemas.microsoft.com/office/drawing/2014/main" id="{E2717644-BB80-46B1-996A-A6B992C9C8A9}"/>
              </a:ext>
            </a:extLst>
          </p:cNvPr>
          <p:cNvSpPr txBox="1">
            <a:spLocks/>
          </p:cNvSpPr>
          <p:nvPr/>
        </p:nvSpPr>
        <p:spPr bwMode="auto">
          <a:xfrm>
            <a:off x="5872162" y="381000"/>
            <a:ext cx="2590800" cy="74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defRPr/>
            </a:pPr>
            <a:r>
              <a:rPr lang="en-US" dirty="0">
                <a:sym typeface="Wingdings" panose="05000000000000000000" pitchFamily="2" charset="2"/>
              </a:rPr>
              <a:t></a:t>
            </a:r>
            <a:r>
              <a:rPr lang="en-US" dirty="0"/>
              <a:t>Front</a:t>
            </a:r>
          </a:p>
        </p:txBody>
      </p:sp>
    </p:spTree>
    <p:extLst>
      <p:ext uri="{BB962C8B-B14F-4D97-AF65-F5344CB8AC3E}">
        <p14:creationId xmlns:p14="http://schemas.microsoft.com/office/powerpoint/2010/main" val="2467975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9C8E-0D5D-43B8-B3E0-B0DCD38DCD0F}"/>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D21D0FD1-FDEC-4A0E-A9EE-DD6C49A877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70" y="435344"/>
            <a:ext cx="8872860" cy="6062990"/>
          </a:xfrm>
        </p:spPr>
      </p:pic>
    </p:spTree>
    <p:extLst>
      <p:ext uri="{BB962C8B-B14F-4D97-AF65-F5344CB8AC3E}">
        <p14:creationId xmlns:p14="http://schemas.microsoft.com/office/powerpoint/2010/main" val="14348305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6021-753C-464F-9C71-64690DA00A9B}"/>
              </a:ext>
            </a:extLst>
          </p:cNvPr>
          <p:cNvSpPr>
            <a:spLocks noGrp="1"/>
          </p:cNvSpPr>
          <p:nvPr>
            <p:ph type="title"/>
          </p:nvPr>
        </p:nvSpPr>
        <p:spPr/>
        <p:txBody>
          <a:bodyPr>
            <a:normAutofit/>
          </a:bodyPr>
          <a:lstStyle/>
          <a:p>
            <a:r>
              <a:rPr lang="en-CA" dirty="0"/>
              <a:t>Concept Map of Yourself</a:t>
            </a:r>
          </a:p>
        </p:txBody>
      </p:sp>
      <p:sp>
        <p:nvSpPr>
          <p:cNvPr id="3" name="Content Placeholder 2">
            <a:extLst>
              <a:ext uri="{FF2B5EF4-FFF2-40B4-BE49-F238E27FC236}">
                <a16:creationId xmlns:a16="http://schemas.microsoft.com/office/drawing/2014/main" id="{15898869-CFF3-4F8A-92EB-E0BF32D1898B}"/>
              </a:ext>
            </a:extLst>
          </p:cNvPr>
          <p:cNvSpPr>
            <a:spLocks noGrp="1"/>
          </p:cNvSpPr>
          <p:nvPr>
            <p:ph idx="1"/>
          </p:nvPr>
        </p:nvSpPr>
        <p:spPr>
          <a:xfrm>
            <a:off x="594360" y="1433791"/>
            <a:ext cx="7955280" cy="4694054"/>
          </a:xfrm>
        </p:spPr>
        <p:txBody>
          <a:bodyPr>
            <a:normAutofit lnSpcReduction="10000"/>
          </a:bodyPr>
          <a:lstStyle/>
          <a:p>
            <a:r>
              <a:rPr lang="en-CA" dirty="0"/>
              <a:t>Root concept is your name.</a:t>
            </a:r>
          </a:p>
          <a:p>
            <a:r>
              <a:rPr lang="en-CA" dirty="0"/>
              <a:t>Add some relationships to other concepts.</a:t>
            </a:r>
          </a:p>
          <a:p>
            <a:pPr lvl="1"/>
            <a:r>
              <a:rPr lang="en-CA" dirty="0"/>
              <a:t>“is from”, “likes”, “is good at”, “was born in”, “is a”, …</a:t>
            </a:r>
          </a:p>
          <a:p>
            <a:r>
              <a:rPr lang="en-CA" dirty="0"/>
              <a:t>Add a “fork” = add an arrow from an existing relationship to a new concept</a:t>
            </a:r>
          </a:p>
          <a:p>
            <a:r>
              <a:rPr lang="en-CA" dirty="0"/>
              <a:t>Add a “join” = add a relationship or arrow so two concepts are both related to the same third concept</a:t>
            </a:r>
          </a:p>
        </p:txBody>
      </p:sp>
    </p:spTree>
    <p:extLst>
      <p:ext uri="{BB962C8B-B14F-4D97-AF65-F5344CB8AC3E}">
        <p14:creationId xmlns:p14="http://schemas.microsoft.com/office/powerpoint/2010/main" val="24771082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9C8E-0D5D-43B8-B3E0-B0DCD38DCD0F}"/>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D21D0FD1-FDEC-4A0E-A9EE-DD6C49A877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70" y="557264"/>
            <a:ext cx="8872860" cy="6062990"/>
          </a:xfrm>
        </p:spPr>
      </p:pic>
      <p:sp>
        <p:nvSpPr>
          <p:cNvPr id="3" name="Oval 2">
            <a:extLst>
              <a:ext uri="{FF2B5EF4-FFF2-40B4-BE49-F238E27FC236}">
                <a16:creationId xmlns:a16="http://schemas.microsoft.com/office/drawing/2014/main" id="{243665F6-F59E-4256-BB68-7DFACC0CAD60}"/>
              </a:ext>
            </a:extLst>
          </p:cNvPr>
          <p:cNvSpPr/>
          <p:nvPr/>
        </p:nvSpPr>
        <p:spPr>
          <a:xfrm>
            <a:off x="5762369" y="2874681"/>
            <a:ext cx="2344993" cy="2035278"/>
          </a:xfrm>
          <a:prstGeom prst="ellipse">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57664983-40F6-4009-9D69-5F8344C26526}"/>
              </a:ext>
            </a:extLst>
          </p:cNvPr>
          <p:cNvSpPr/>
          <p:nvPr/>
        </p:nvSpPr>
        <p:spPr>
          <a:xfrm>
            <a:off x="6047487" y="4909959"/>
            <a:ext cx="1529586"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Fork</a:t>
            </a:r>
          </a:p>
        </p:txBody>
      </p:sp>
      <p:sp>
        <p:nvSpPr>
          <p:cNvPr id="6" name="Isosceles Triangle 5">
            <a:extLst>
              <a:ext uri="{FF2B5EF4-FFF2-40B4-BE49-F238E27FC236}">
                <a16:creationId xmlns:a16="http://schemas.microsoft.com/office/drawing/2014/main" id="{F41DD585-24A2-4A21-996E-30FF1C149103}"/>
              </a:ext>
            </a:extLst>
          </p:cNvPr>
          <p:cNvSpPr/>
          <p:nvPr/>
        </p:nvSpPr>
        <p:spPr>
          <a:xfrm rot="20644020" flipV="1">
            <a:off x="1346358" y="2352266"/>
            <a:ext cx="5608002" cy="3041326"/>
          </a:xfrm>
          <a:prstGeom prst="triangle">
            <a:avLst>
              <a:gd name="adj" fmla="val 38395"/>
            </a:avLst>
          </a:prstGeom>
          <a:noFill/>
          <a:ln w="88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216F2AB5-76F2-4D2C-8201-2392C4F9AB15}"/>
              </a:ext>
            </a:extLst>
          </p:cNvPr>
          <p:cNvSpPr/>
          <p:nvPr/>
        </p:nvSpPr>
        <p:spPr>
          <a:xfrm>
            <a:off x="3015054" y="3872929"/>
            <a:ext cx="153118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Join</a:t>
            </a:r>
          </a:p>
        </p:txBody>
      </p:sp>
    </p:spTree>
    <p:extLst>
      <p:ext uri="{BB962C8B-B14F-4D97-AF65-F5344CB8AC3E}">
        <p14:creationId xmlns:p14="http://schemas.microsoft.com/office/powerpoint/2010/main" val="1874045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6021-753C-464F-9C71-64690DA00A9B}"/>
              </a:ext>
            </a:extLst>
          </p:cNvPr>
          <p:cNvSpPr>
            <a:spLocks noGrp="1"/>
          </p:cNvSpPr>
          <p:nvPr>
            <p:ph type="title"/>
          </p:nvPr>
        </p:nvSpPr>
        <p:spPr/>
        <p:txBody>
          <a:bodyPr>
            <a:normAutofit/>
          </a:bodyPr>
          <a:lstStyle/>
          <a:p>
            <a:r>
              <a:rPr lang="en-CA" dirty="0"/>
              <a:t>Concept Map of Yourself</a:t>
            </a:r>
          </a:p>
        </p:txBody>
      </p:sp>
      <p:sp>
        <p:nvSpPr>
          <p:cNvPr id="3" name="Content Placeholder 2">
            <a:extLst>
              <a:ext uri="{FF2B5EF4-FFF2-40B4-BE49-F238E27FC236}">
                <a16:creationId xmlns:a16="http://schemas.microsoft.com/office/drawing/2014/main" id="{15898869-CFF3-4F8A-92EB-E0BF32D1898B}"/>
              </a:ext>
            </a:extLst>
          </p:cNvPr>
          <p:cNvSpPr>
            <a:spLocks noGrp="1"/>
          </p:cNvSpPr>
          <p:nvPr>
            <p:ph idx="1"/>
          </p:nvPr>
        </p:nvSpPr>
        <p:spPr>
          <a:xfrm>
            <a:off x="594360" y="1433791"/>
            <a:ext cx="7955280" cy="4694054"/>
          </a:xfrm>
        </p:spPr>
        <p:txBody>
          <a:bodyPr>
            <a:normAutofit lnSpcReduction="10000"/>
          </a:bodyPr>
          <a:lstStyle/>
          <a:p>
            <a:r>
              <a:rPr lang="en-CA" dirty="0"/>
              <a:t>Root concept is your name.</a:t>
            </a:r>
          </a:p>
          <a:p>
            <a:r>
              <a:rPr lang="en-CA" dirty="0"/>
              <a:t>Add some relationships to other concepts.</a:t>
            </a:r>
          </a:p>
          <a:p>
            <a:pPr lvl="1"/>
            <a:r>
              <a:rPr lang="en-CA" dirty="0"/>
              <a:t>“is from”, “likes”, “is good at”, “was born in”, “is a”, …</a:t>
            </a:r>
          </a:p>
          <a:p>
            <a:r>
              <a:rPr lang="en-CA" dirty="0"/>
              <a:t>Add a “fork” = add an arrow from an existing relationship to a new concept</a:t>
            </a:r>
          </a:p>
          <a:p>
            <a:r>
              <a:rPr lang="en-CA" dirty="0"/>
              <a:t>Add a “join” = add a relationship or arrow so two concepts are both related to the same third concept</a:t>
            </a:r>
          </a:p>
        </p:txBody>
      </p:sp>
    </p:spTree>
    <p:extLst>
      <p:ext uri="{BB962C8B-B14F-4D97-AF65-F5344CB8AC3E}">
        <p14:creationId xmlns:p14="http://schemas.microsoft.com/office/powerpoint/2010/main" val="4175546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Team Concept Maps</a:t>
            </a:r>
          </a:p>
        </p:txBody>
      </p:sp>
      <p:sp>
        <p:nvSpPr>
          <p:cNvPr id="3" name="Content Placeholder 2"/>
          <p:cNvSpPr>
            <a:spLocks noGrp="1"/>
          </p:cNvSpPr>
          <p:nvPr>
            <p:ph idx="1"/>
          </p:nvPr>
        </p:nvSpPr>
        <p:spPr>
          <a:xfrm>
            <a:off x="594360" y="1433790"/>
            <a:ext cx="7955280" cy="4952261"/>
          </a:xfrm>
        </p:spPr>
        <p:txBody>
          <a:bodyPr>
            <a:normAutofit fontScale="92500" lnSpcReduction="10000"/>
          </a:bodyPr>
          <a:lstStyle/>
          <a:p>
            <a:r>
              <a:rPr lang="en-CA" dirty="0"/>
              <a:t>Use paper or computer</a:t>
            </a:r>
          </a:p>
          <a:p>
            <a:r>
              <a:rPr lang="en-CA" dirty="0"/>
              <a:t>Each choose a different topic from:</a:t>
            </a:r>
          </a:p>
          <a:p>
            <a:pPr lvl="1"/>
            <a:r>
              <a:rPr lang="en-CA" dirty="0"/>
              <a:t>“Graduate Student”, “Movie Star”, “Computer”</a:t>
            </a:r>
          </a:p>
          <a:p>
            <a:r>
              <a:rPr lang="en-CA" dirty="0"/>
              <a:t>Write your topic as a concept.</a:t>
            </a:r>
          </a:p>
          <a:p>
            <a:r>
              <a:rPr lang="en-CA" dirty="0"/>
              <a:t>Add a relationship to one other concept. E.g. </a:t>
            </a:r>
            <a:r>
              <a:rPr lang="en-CA" dirty="0">
                <a:solidFill>
                  <a:srgbClr val="FFFF00"/>
                </a:solidFill>
              </a:rPr>
              <a:t>[Car] is a [Vehicle]</a:t>
            </a:r>
          </a:p>
          <a:p>
            <a:r>
              <a:rPr lang="en-CA" dirty="0"/>
              <a:t>Add another relationship to another concept. E.g. </a:t>
            </a:r>
            <a:r>
              <a:rPr lang="en-CA" dirty="0">
                <a:solidFill>
                  <a:srgbClr val="FFFF00"/>
                </a:solidFill>
              </a:rPr>
              <a:t>[Car] has [4 wheels]</a:t>
            </a:r>
          </a:p>
          <a:p>
            <a:r>
              <a:rPr lang="en-CA" dirty="0"/>
              <a:t>Add a fork (and concept) from one of the two relationships. E.g. &lt;x&gt; </a:t>
            </a:r>
            <a:r>
              <a:rPr lang="en-CA" dirty="0">
                <a:solidFill>
                  <a:srgbClr val="FFFF00"/>
                </a:solidFill>
              </a:rPr>
              <a:t>has [seats]</a:t>
            </a:r>
          </a:p>
          <a:p>
            <a:endParaRPr lang="en-CA" dirty="0"/>
          </a:p>
        </p:txBody>
      </p:sp>
    </p:spTree>
    <p:extLst>
      <p:ext uri="{BB962C8B-B14F-4D97-AF65-F5344CB8AC3E}">
        <p14:creationId xmlns:p14="http://schemas.microsoft.com/office/powerpoint/2010/main" val="220681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Team Concept Maps</a:t>
            </a:r>
          </a:p>
        </p:txBody>
      </p:sp>
      <p:sp>
        <p:nvSpPr>
          <p:cNvPr id="3" name="Content Placeholder 2"/>
          <p:cNvSpPr>
            <a:spLocks noGrp="1"/>
          </p:cNvSpPr>
          <p:nvPr>
            <p:ph idx="1"/>
          </p:nvPr>
        </p:nvSpPr>
        <p:spPr>
          <a:xfrm>
            <a:off x="594360" y="1433790"/>
            <a:ext cx="7955280" cy="4952261"/>
          </a:xfrm>
        </p:spPr>
        <p:txBody>
          <a:bodyPr>
            <a:normAutofit lnSpcReduction="10000"/>
          </a:bodyPr>
          <a:lstStyle/>
          <a:p>
            <a:r>
              <a:rPr lang="en-CA" dirty="0"/>
              <a:t>Move to your partner’s concept map (on paper or computer)</a:t>
            </a:r>
          </a:p>
          <a:p>
            <a:r>
              <a:rPr lang="en-CA" dirty="0"/>
              <a:t>Add 2 or 3 things to the map you now are looking at:</a:t>
            </a:r>
          </a:p>
          <a:p>
            <a:pPr lvl="1"/>
            <a:r>
              <a:rPr lang="en-CA" dirty="0"/>
              <a:t>Concepts</a:t>
            </a:r>
          </a:p>
          <a:p>
            <a:pPr lvl="1"/>
            <a:r>
              <a:rPr lang="en-CA" dirty="0"/>
              <a:t>Relationships</a:t>
            </a:r>
          </a:p>
          <a:p>
            <a:pPr lvl="1"/>
            <a:r>
              <a:rPr lang="en-CA" dirty="0"/>
              <a:t>Forks</a:t>
            </a:r>
          </a:p>
          <a:p>
            <a:pPr lvl="1"/>
            <a:r>
              <a:rPr lang="en-CA" dirty="0"/>
              <a:t>Joins</a:t>
            </a:r>
          </a:p>
          <a:p>
            <a:pPr lvl="1"/>
            <a:endParaRPr lang="en-CA" dirty="0"/>
          </a:p>
          <a:p>
            <a:r>
              <a:rPr lang="en-CA" dirty="0"/>
              <a:t>Switch again and repeat</a:t>
            </a:r>
          </a:p>
          <a:p>
            <a:endParaRPr lang="en-CA" dirty="0"/>
          </a:p>
          <a:p>
            <a:endParaRPr lang="en-CA" dirty="0"/>
          </a:p>
        </p:txBody>
      </p:sp>
    </p:spTree>
    <p:extLst>
      <p:ext uri="{BB962C8B-B14F-4D97-AF65-F5344CB8AC3E}">
        <p14:creationId xmlns:p14="http://schemas.microsoft.com/office/powerpoint/2010/main" val="272308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Team Concept Maps</a:t>
            </a:r>
          </a:p>
        </p:txBody>
      </p:sp>
      <p:sp>
        <p:nvSpPr>
          <p:cNvPr id="3" name="Content Placeholder 2"/>
          <p:cNvSpPr>
            <a:spLocks noGrp="1"/>
          </p:cNvSpPr>
          <p:nvPr>
            <p:ph idx="1"/>
          </p:nvPr>
        </p:nvSpPr>
        <p:spPr>
          <a:xfrm>
            <a:off x="594360" y="1433790"/>
            <a:ext cx="7955280" cy="4952261"/>
          </a:xfrm>
        </p:spPr>
        <p:txBody>
          <a:bodyPr>
            <a:normAutofit/>
          </a:bodyPr>
          <a:lstStyle/>
          <a:p>
            <a:r>
              <a:rPr lang="en-CA" dirty="0"/>
              <a:t>With your partner(s), go to look at the concept maps of another group.</a:t>
            </a:r>
          </a:p>
          <a:p>
            <a:r>
              <a:rPr lang="en-CA" dirty="0"/>
              <a:t>How do your concept maps compare with the other group’s maps?</a:t>
            </a:r>
          </a:p>
          <a:p>
            <a:r>
              <a:rPr lang="en-CA" dirty="0"/>
              <a:t>Discuss this with your partner.</a:t>
            </a:r>
          </a:p>
          <a:p>
            <a:r>
              <a:rPr lang="en-CA" dirty="0"/>
              <a:t>What ideas were generated by making </a:t>
            </a:r>
            <a:r>
              <a:rPr lang="en-CA" dirty="0" err="1"/>
              <a:t>cmaps</a:t>
            </a:r>
            <a:r>
              <a:rPr lang="en-CA" dirty="0"/>
              <a:t>?</a:t>
            </a:r>
          </a:p>
          <a:p>
            <a:endParaRPr lang="en-CA" dirty="0"/>
          </a:p>
        </p:txBody>
      </p:sp>
    </p:spTree>
    <p:extLst>
      <p:ext uri="{BB962C8B-B14F-4D97-AF65-F5344CB8AC3E}">
        <p14:creationId xmlns:p14="http://schemas.microsoft.com/office/powerpoint/2010/main" val="29813458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Team Concept Maps</a:t>
            </a:r>
          </a:p>
        </p:txBody>
      </p:sp>
      <p:sp>
        <p:nvSpPr>
          <p:cNvPr id="3" name="Content Placeholder 2"/>
          <p:cNvSpPr>
            <a:spLocks noGrp="1"/>
          </p:cNvSpPr>
          <p:nvPr>
            <p:ph idx="1"/>
          </p:nvPr>
        </p:nvSpPr>
        <p:spPr>
          <a:xfrm>
            <a:off x="594360" y="1433790"/>
            <a:ext cx="7955280" cy="4952261"/>
          </a:xfrm>
        </p:spPr>
        <p:txBody>
          <a:bodyPr>
            <a:normAutofit/>
          </a:bodyPr>
          <a:lstStyle/>
          <a:p>
            <a:r>
              <a:rPr lang="en-CA" dirty="0"/>
              <a:t>With your partner(s), look at the concept maps you drew.</a:t>
            </a:r>
          </a:p>
          <a:p>
            <a:r>
              <a:rPr lang="en-CA" dirty="0"/>
              <a:t>How did the one you started evolve?</a:t>
            </a:r>
          </a:p>
          <a:p>
            <a:r>
              <a:rPr lang="en-CA" dirty="0"/>
              <a:t>Did this give you new ideas about your original concept?</a:t>
            </a:r>
          </a:p>
          <a:p>
            <a:r>
              <a:rPr lang="en-CA" dirty="0"/>
              <a:t>Discuss this with your partner(s).</a:t>
            </a:r>
          </a:p>
          <a:p>
            <a:endParaRPr lang="en-CA" dirty="0"/>
          </a:p>
        </p:txBody>
      </p:sp>
    </p:spTree>
    <p:extLst>
      <p:ext uri="{BB962C8B-B14F-4D97-AF65-F5344CB8AC3E}">
        <p14:creationId xmlns:p14="http://schemas.microsoft.com/office/powerpoint/2010/main" val="16399355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Mind Mapping</a:t>
            </a:r>
          </a:p>
        </p:txBody>
      </p:sp>
      <p:sp>
        <p:nvSpPr>
          <p:cNvPr id="3" name="Content Placeholder 2"/>
          <p:cNvSpPr>
            <a:spLocks noGrp="1"/>
          </p:cNvSpPr>
          <p:nvPr>
            <p:ph idx="1"/>
          </p:nvPr>
        </p:nvSpPr>
        <p:spPr>
          <a:xfrm>
            <a:off x="533400" y="1433791"/>
            <a:ext cx="7932174" cy="4834274"/>
          </a:xfrm>
        </p:spPr>
        <p:txBody>
          <a:bodyPr>
            <a:normAutofit/>
          </a:bodyPr>
          <a:lstStyle/>
          <a:p>
            <a:pPr marL="0" indent="0">
              <a:buNone/>
            </a:pPr>
            <a:r>
              <a:rPr lang="en-CA" dirty="0"/>
              <a:t>“Mind mapping is a fabulous instrument for generating new writing ideas, for structuring various writing pieces, as well as for capturing all the associations one makes while thinking through a writing project… It is especially useful for writing introductions, or for thinking through the structure of an entire paper.”</a:t>
            </a:r>
          </a:p>
          <a:p>
            <a:pPr marL="457200" lvl="1" indent="0">
              <a:buNone/>
            </a:pPr>
            <a:r>
              <a:rPr lang="en-CA" sz="2000" dirty="0"/>
              <a:t>(p.151, “Becoming an Academic Writer”, Patricia Goodson)</a:t>
            </a:r>
          </a:p>
        </p:txBody>
      </p:sp>
    </p:spTree>
    <p:extLst>
      <p:ext uri="{BB962C8B-B14F-4D97-AF65-F5344CB8AC3E}">
        <p14:creationId xmlns:p14="http://schemas.microsoft.com/office/powerpoint/2010/main" val="133207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028D-A087-405F-94B5-80FC3BC37393}"/>
              </a:ext>
            </a:extLst>
          </p:cNvPr>
          <p:cNvSpPr>
            <a:spLocks noGrp="1"/>
          </p:cNvSpPr>
          <p:nvPr>
            <p:ph type="title"/>
          </p:nvPr>
        </p:nvSpPr>
        <p:spPr/>
        <p:txBody>
          <a:bodyPr/>
          <a:lstStyle/>
          <a:p>
            <a:r>
              <a:rPr lang="en-CA" dirty="0"/>
              <a:t>Homework Concept Map</a:t>
            </a:r>
          </a:p>
        </p:txBody>
      </p:sp>
      <p:sp>
        <p:nvSpPr>
          <p:cNvPr id="3" name="Content Placeholder 2">
            <a:extLst>
              <a:ext uri="{FF2B5EF4-FFF2-40B4-BE49-F238E27FC236}">
                <a16:creationId xmlns:a16="http://schemas.microsoft.com/office/drawing/2014/main" id="{B39754A0-947F-4D35-AF7F-C150C9A21AA6}"/>
              </a:ext>
            </a:extLst>
          </p:cNvPr>
          <p:cNvSpPr>
            <a:spLocks noGrp="1"/>
          </p:cNvSpPr>
          <p:nvPr>
            <p:ph idx="1"/>
          </p:nvPr>
        </p:nvSpPr>
        <p:spPr/>
        <p:txBody>
          <a:bodyPr/>
          <a:lstStyle/>
          <a:p>
            <a:r>
              <a:rPr lang="en-CA" dirty="0"/>
              <a:t>Write a concept map for a start-up guide for new grad students about what the best journals are in your research area and how to access those journals here at USTC. </a:t>
            </a:r>
          </a:p>
          <a:p>
            <a:r>
              <a:rPr lang="en-CA" dirty="0"/>
              <a:t>Compare your concept map with your partner.</a:t>
            </a:r>
          </a:p>
          <a:p>
            <a:pPr lvl="1"/>
            <a:r>
              <a:rPr lang="en-CA" dirty="0"/>
              <a:t>Feel free to share ideas but do not copy exactly.</a:t>
            </a:r>
          </a:p>
        </p:txBody>
      </p:sp>
    </p:spTree>
    <p:extLst>
      <p:ext uri="{BB962C8B-B14F-4D97-AF65-F5344CB8AC3E}">
        <p14:creationId xmlns:p14="http://schemas.microsoft.com/office/powerpoint/2010/main" val="46374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Writing project</a:t>
            </a:r>
          </a:p>
        </p:txBody>
      </p:sp>
      <p:sp>
        <p:nvSpPr>
          <p:cNvPr id="3" name="Content Placeholder 2"/>
          <p:cNvSpPr>
            <a:spLocks noGrp="1"/>
          </p:cNvSpPr>
          <p:nvPr>
            <p:ph idx="1"/>
          </p:nvPr>
        </p:nvSpPr>
        <p:spPr/>
        <p:txBody>
          <a:bodyPr>
            <a:normAutofit fontScale="92500" lnSpcReduction="10000"/>
          </a:bodyPr>
          <a:lstStyle/>
          <a:p>
            <a:r>
              <a:rPr lang="en-CA" dirty="0"/>
              <a:t>During this semester, you will be working on one of your research results, turning it into a paper fully edited and polished, ready to submit to a top-ranked journal.</a:t>
            </a:r>
          </a:p>
          <a:p>
            <a:r>
              <a:rPr lang="en-CA" dirty="0"/>
              <a:t>Currently working on one? Good!</a:t>
            </a:r>
          </a:p>
          <a:p>
            <a:pPr lvl="1"/>
            <a:r>
              <a:rPr lang="en-CA" dirty="0"/>
              <a:t>whether just starting, midway, or almost done</a:t>
            </a:r>
          </a:p>
          <a:p>
            <a:r>
              <a:rPr lang="en-CA" dirty="0"/>
              <a:t>Just finished one? Start a new one</a:t>
            </a:r>
          </a:p>
          <a:p>
            <a:r>
              <a:rPr lang="en-CA" dirty="0"/>
              <a:t>This is your “writing project” for this course.</a:t>
            </a:r>
          </a:p>
        </p:txBody>
      </p:sp>
    </p:spTree>
    <p:extLst>
      <p:ext uri="{BB962C8B-B14F-4D97-AF65-F5344CB8AC3E}">
        <p14:creationId xmlns:p14="http://schemas.microsoft.com/office/powerpoint/2010/main" val="40300749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920" y="189321"/>
            <a:ext cx="4783996" cy="707134"/>
          </a:xfrm>
        </p:spPr>
        <p:txBody>
          <a:bodyPr/>
          <a:lstStyle/>
          <a:p>
            <a:r>
              <a:rPr lang="en-CA" dirty="0"/>
              <a:t>Homework:</a:t>
            </a:r>
          </a:p>
        </p:txBody>
      </p:sp>
      <p:sp>
        <p:nvSpPr>
          <p:cNvPr id="3" name="Content Placeholder 2"/>
          <p:cNvSpPr>
            <a:spLocks noGrp="1"/>
          </p:cNvSpPr>
          <p:nvPr>
            <p:ph idx="1"/>
          </p:nvPr>
        </p:nvSpPr>
        <p:spPr>
          <a:xfrm>
            <a:off x="250722" y="1036320"/>
            <a:ext cx="8642555" cy="5486400"/>
          </a:xfrm>
        </p:spPr>
        <p:txBody>
          <a:bodyPr>
            <a:normAutofit fontScale="85000" lnSpcReduction="10000"/>
          </a:bodyPr>
          <a:lstStyle/>
          <a:p>
            <a:pPr marL="457200" indent="-457200">
              <a:lnSpc>
                <a:spcPct val="120000"/>
              </a:lnSpc>
              <a:buFont typeface="+mj-lt"/>
              <a:buAutoNum type="arabicPeriod"/>
            </a:pPr>
            <a:r>
              <a:rPr lang="en-CA" sz="2400" dirty="0"/>
              <a:t>Write an email to me </a:t>
            </a:r>
            <a:r>
              <a:rPr lang="en-CA" sz="2400" dirty="0">
                <a:solidFill>
                  <a:srgbClr val="FFFF00"/>
                </a:solidFill>
              </a:rPr>
              <a:t>before next class </a:t>
            </a:r>
            <a:r>
              <a:rPr lang="en-CA" sz="2400" dirty="0" err="1"/>
              <a:t>Report#1</a:t>
            </a:r>
            <a:r>
              <a:rPr lang="en-CA" sz="2400" dirty="0"/>
              <a:t> for your writing project. (Subject: “Report #1” Be sure to state the </a:t>
            </a:r>
            <a:r>
              <a:rPr lang="en-CA" sz="2400" dirty="0">
                <a:solidFill>
                  <a:srgbClr val="FFFF00"/>
                </a:solidFill>
              </a:rPr>
              <a:t>time</a:t>
            </a:r>
            <a:r>
              <a:rPr lang="en-CA" sz="2400" dirty="0"/>
              <a:t> when you will work on your project each week.</a:t>
            </a:r>
          </a:p>
          <a:p>
            <a:pPr marL="457200" indent="-457200">
              <a:lnSpc>
                <a:spcPct val="120000"/>
              </a:lnSpc>
              <a:buFont typeface="+mj-lt"/>
              <a:buAutoNum type="arabicPeriod"/>
            </a:pPr>
            <a:r>
              <a:rPr lang="en-CA" sz="2400" dirty="0"/>
              <a:t>Email me a selfie (photo of you – head/shoulders) for your card. </a:t>
            </a:r>
          </a:p>
          <a:p>
            <a:pPr marL="457200" indent="-457200">
              <a:lnSpc>
                <a:spcPct val="120000"/>
              </a:lnSpc>
              <a:buFont typeface="+mj-lt"/>
              <a:buAutoNum type="arabicPeriod"/>
            </a:pPr>
            <a:r>
              <a:rPr lang="en-CA" sz="2400"/>
              <a:t>Write </a:t>
            </a:r>
            <a:r>
              <a:rPr lang="en-CA" sz="2400" dirty="0"/>
              <a:t>a </a:t>
            </a:r>
            <a:r>
              <a:rPr lang="en-CA" sz="2400" dirty="0">
                <a:solidFill>
                  <a:srgbClr val="FFFF00"/>
                </a:solidFill>
              </a:rPr>
              <a:t>200-word</a:t>
            </a:r>
            <a:r>
              <a:rPr lang="en-CA" sz="2400" dirty="0"/>
              <a:t> start-up guide for new grad students about what the best journals are in your research area and how to access those journals here at USTC. </a:t>
            </a:r>
            <a:r>
              <a:rPr lang="en-CA" sz="2400" dirty="0">
                <a:solidFill>
                  <a:srgbClr val="FFFF00"/>
                </a:solidFill>
              </a:rPr>
              <a:t>Use your best English!</a:t>
            </a:r>
          </a:p>
          <a:p>
            <a:pPr lvl="1">
              <a:lnSpc>
                <a:spcPct val="120000"/>
              </a:lnSpc>
            </a:pPr>
            <a:r>
              <a:rPr lang="en-CA" sz="2400" dirty="0"/>
              <a:t>Submit this by email to </a:t>
            </a:r>
            <a:r>
              <a:rPr lang="en-CA" sz="2400" dirty="0">
                <a:hlinkClick r:id="rId2"/>
              </a:rPr>
              <a:t>msherk@ustc.edu.cn</a:t>
            </a:r>
            <a:r>
              <a:rPr lang="en-CA" sz="2400" dirty="0"/>
              <a:t> before next class. This guide is worth 2% of your final grade.</a:t>
            </a:r>
          </a:p>
          <a:p>
            <a:pPr lvl="1">
              <a:lnSpc>
                <a:spcPct val="120000"/>
              </a:lnSpc>
            </a:pPr>
            <a:r>
              <a:rPr lang="en-CA" sz="2400" dirty="0"/>
              <a:t>Use </a:t>
            </a:r>
            <a:r>
              <a:rPr lang="en-CA" sz="2400" dirty="0" err="1"/>
              <a:t>cMapTools</a:t>
            </a:r>
            <a:r>
              <a:rPr lang="en-CA" sz="2400" dirty="0"/>
              <a:t> to make a concept map for your guide and bring this concept map (on paper) to our next class. (worth 1%)</a:t>
            </a:r>
          </a:p>
          <a:p>
            <a:pPr marL="457200" indent="-457200">
              <a:lnSpc>
                <a:spcPct val="120000"/>
              </a:lnSpc>
              <a:buFont typeface="+mj-lt"/>
              <a:buAutoNum type="arabicPeriod"/>
            </a:pPr>
            <a:r>
              <a:rPr lang="en-CA" sz="2400" dirty="0"/>
              <a:t>Bring a computer or tablet device to our next class. Internet access is a minimum requirement but a computer on which you can run Word and other tools is best.</a:t>
            </a:r>
          </a:p>
        </p:txBody>
      </p:sp>
    </p:spTree>
    <p:extLst>
      <p:ext uri="{BB962C8B-B14F-4D97-AF65-F5344CB8AC3E}">
        <p14:creationId xmlns:p14="http://schemas.microsoft.com/office/powerpoint/2010/main" val="3480492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Schedule: Classes</a:t>
            </a:r>
          </a:p>
        </p:txBody>
      </p:sp>
      <p:sp>
        <p:nvSpPr>
          <p:cNvPr id="3" name="Content Placeholder 2"/>
          <p:cNvSpPr>
            <a:spLocks noGrp="1"/>
          </p:cNvSpPr>
          <p:nvPr>
            <p:ph idx="1"/>
          </p:nvPr>
        </p:nvSpPr>
        <p:spPr>
          <a:xfrm>
            <a:off x="518652" y="1584704"/>
            <a:ext cx="8020664" cy="4742354"/>
          </a:xfrm>
        </p:spPr>
        <p:txBody>
          <a:bodyPr>
            <a:normAutofit/>
          </a:bodyPr>
          <a:lstStyle/>
          <a:p>
            <a:r>
              <a:rPr lang="en-CA" dirty="0"/>
              <a:t>Monday mornings:</a:t>
            </a:r>
          </a:p>
          <a:p>
            <a:pPr lvl="1"/>
            <a:r>
              <a:rPr lang="en-CA" dirty="0"/>
              <a:t>March 11, 18, 25; April 1, 8, 15, 22, 29</a:t>
            </a:r>
          </a:p>
          <a:p>
            <a:pPr lvl="2"/>
            <a:r>
              <a:rPr lang="en-CA" dirty="0"/>
              <a:t>9:00AM to 12:15PM</a:t>
            </a:r>
          </a:p>
          <a:p>
            <a:r>
              <a:rPr lang="en-CA" dirty="0"/>
              <a:t>Final Exam: </a:t>
            </a:r>
          </a:p>
          <a:p>
            <a:pPr lvl="1"/>
            <a:r>
              <a:rPr lang="en-CA" dirty="0"/>
              <a:t>Time &amp; Date to be determined</a:t>
            </a:r>
          </a:p>
          <a:p>
            <a:endParaRPr lang="en-CA" dirty="0"/>
          </a:p>
          <a:p>
            <a:endParaRPr lang="en-CA" dirty="0"/>
          </a:p>
        </p:txBody>
      </p:sp>
    </p:spTree>
    <p:extLst>
      <p:ext uri="{BB962C8B-B14F-4D97-AF65-F5344CB8AC3E}">
        <p14:creationId xmlns:p14="http://schemas.microsoft.com/office/powerpoint/2010/main" val="177486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69F8-76EE-4795-8A1A-6B711EFF6592}"/>
              </a:ext>
            </a:extLst>
          </p:cNvPr>
          <p:cNvSpPr>
            <a:spLocks noGrp="1"/>
          </p:cNvSpPr>
          <p:nvPr>
            <p:ph type="title"/>
          </p:nvPr>
        </p:nvSpPr>
        <p:spPr/>
        <p:txBody>
          <a:bodyPr/>
          <a:lstStyle/>
          <a:p>
            <a:r>
              <a:rPr lang="en-CA" dirty="0"/>
              <a:t>Use of Computers</a:t>
            </a:r>
          </a:p>
        </p:txBody>
      </p:sp>
      <p:sp>
        <p:nvSpPr>
          <p:cNvPr id="3" name="Content Placeholder 2">
            <a:extLst>
              <a:ext uri="{FF2B5EF4-FFF2-40B4-BE49-F238E27FC236}">
                <a16:creationId xmlns:a16="http://schemas.microsoft.com/office/drawing/2014/main" id="{B3A0B2A5-4B99-4789-A6A6-CEFC13E47FA0}"/>
              </a:ext>
            </a:extLst>
          </p:cNvPr>
          <p:cNvSpPr>
            <a:spLocks noGrp="1"/>
          </p:cNvSpPr>
          <p:nvPr>
            <p:ph idx="1"/>
          </p:nvPr>
        </p:nvSpPr>
        <p:spPr>
          <a:xfrm>
            <a:off x="594360" y="1433791"/>
            <a:ext cx="7955280" cy="4834274"/>
          </a:xfrm>
        </p:spPr>
        <p:txBody>
          <a:bodyPr>
            <a:normAutofit fontScale="92500"/>
          </a:bodyPr>
          <a:lstStyle/>
          <a:p>
            <a:r>
              <a:rPr lang="en-CA" dirty="0"/>
              <a:t>You must have some device in class that will let you run a web browser.</a:t>
            </a:r>
          </a:p>
          <a:p>
            <a:pPr lvl="1"/>
            <a:r>
              <a:rPr lang="en-CA" dirty="0"/>
              <a:t>E.g. read articles from the Internet</a:t>
            </a:r>
          </a:p>
          <a:p>
            <a:r>
              <a:rPr lang="en-CA" dirty="0"/>
              <a:t>The device should also let you write/create documents in the workshop</a:t>
            </a:r>
          </a:p>
          <a:p>
            <a:r>
              <a:rPr lang="en-CA" dirty="0"/>
              <a:t>Best option: portable Windows computer</a:t>
            </a:r>
          </a:p>
          <a:p>
            <a:r>
              <a:rPr lang="en-CA" dirty="0"/>
              <a:t>You will need MS Word or another editor</a:t>
            </a:r>
          </a:p>
          <a:p>
            <a:r>
              <a:rPr lang="en-CA" dirty="0"/>
              <a:t>You will need to install some free programs and/or sign up for some free web services.</a:t>
            </a:r>
          </a:p>
          <a:p>
            <a:endParaRPr lang="en-CA" dirty="0"/>
          </a:p>
        </p:txBody>
      </p:sp>
    </p:spTree>
    <p:extLst>
      <p:ext uri="{BB962C8B-B14F-4D97-AF65-F5344CB8AC3E}">
        <p14:creationId xmlns:p14="http://schemas.microsoft.com/office/powerpoint/2010/main" val="122046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4" end="4"/>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1226</TotalTime>
  <Words>3739</Words>
  <Application>Microsoft Office PowerPoint</Application>
  <PresentationFormat>On-screen Show (4:3)</PresentationFormat>
  <Paragraphs>362</Paragraphs>
  <Slides>70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Century Gothic</vt:lpstr>
      <vt:lpstr>Verdana</vt:lpstr>
      <vt:lpstr>Wingdings</vt:lpstr>
      <vt:lpstr>Vapor Trail</vt:lpstr>
      <vt:lpstr>Publishing English Lesson 1</vt:lpstr>
      <vt:lpstr>Lesson 1 Outline</vt:lpstr>
      <vt:lpstr>Activity 1: Course Introduction and Syllabus</vt:lpstr>
      <vt:lpstr>About your teacher Murray</vt:lpstr>
      <vt:lpstr>About your teacher Murray</vt:lpstr>
      <vt:lpstr>PowerPoint Presentation</vt:lpstr>
      <vt:lpstr>Writing project</vt:lpstr>
      <vt:lpstr>Schedule: Classes</vt:lpstr>
      <vt:lpstr>Use of Computers</vt:lpstr>
      <vt:lpstr>How you get your Grade</vt:lpstr>
      <vt:lpstr>Final Exam (worth 50%)</vt:lpstr>
      <vt:lpstr>Activity 2: Our profession</vt:lpstr>
      <vt:lpstr>Complete this sentence:</vt:lpstr>
      <vt:lpstr>Our profession</vt:lpstr>
      <vt:lpstr>PowerPoint Presentation</vt:lpstr>
      <vt:lpstr>Our identity as writers</vt:lpstr>
      <vt:lpstr>Wise words from Greek philosopher Aristotle  (384-322 BCE)</vt:lpstr>
      <vt:lpstr>Wise words from U.K.  Prof. C. S. Lewis (1898-1963)</vt:lpstr>
      <vt:lpstr>Deep practice and myelin</vt:lpstr>
      <vt:lpstr>What is “deep” practice?</vt:lpstr>
      <vt:lpstr>“Becoming an Academic Writer: 50 Exercises for Paced, Productive, and Powerful Writing” by Patricia Goodson</vt:lpstr>
      <vt:lpstr>Study participant Karen Harris, quoted by Patricia Goodson</vt:lpstr>
      <vt:lpstr>Practical Application: Your Course Project</vt:lpstr>
      <vt:lpstr>Practical Application:  Your Course Project</vt:lpstr>
      <vt:lpstr>Example Report 1</vt:lpstr>
      <vt:lpstr>Example Report 2</vt:lpstr>
      <vt:lpstr>Example Report 3</vt:lpstr>
      <vt:lpstr>Email the Weekly Reports</vt:lpstr>
      <vt:lpstr>Activity 3: The research and publishing game</vt:lpstr>
      <vt:lpstr>What every grad student and professor has to deal with:</vt:lpstr>
      <vt:lpstr>Maybe some who publish actually deserve to die for how they write?</vt:lpstr>
      <vt:lpstr>The Trick: Sound scholarly but not pretentious</vt:lpstr>
      <vt:lpstr>How? Know, Use, Check</vt:lpstr>
      <vt:lpstr>Know: How do we get started writing? Avoid Writer’s Block?</vt:lpstr>
      <vt:lpstr>Generating text using a Computer</vt:lpstr>
      <vt:lpstr>“What this course should be”</vt:lpstr>
      <vt:lpstr>“What this course should be”</vt:lpstr>
      <vt:lpstr>Generating Text using Paper</vt:lpstr>
      <vt:lpstr>Topic: Advice for newly arriving USTC grad students from my country</vt:lpstr>
      <vt:lpstr>Topic: Advice for newly arriving USTC grad students from my country</vt:lpstr>
      <vt:lpstr>Topic: Advice for newly arriving USTC grad students from my country</vt:lpstr>
      <vt:lpstr>Activity 4: Logical arguments and argument strategies</vt:lpstr>
      <vt:lpstr>Strategies for Arguments</vt:lpstr>
      <vt:lpstr>Strategies for Arguments</vt:lpstr>
      <vt:lpstr>Claim: “You should schedule a time to write each workday.”</vt:lpstr>
      <vt:lpstr>Claim: “You should schedule a time to write each workday.”</vt:lpstr>
      <vt:lpstr>PowerPoint Presentation</vt:lpstr>
      <vt:lpstr>Scholarly Arguments</vt:lpstr>
      <vt:lpstr>Argument Strategy Exercise</vt:lpstr>
      <vt:lpstr>PowerPoint Presentation</vt:lpstr>
      <vt:lpstr>Some Possible L&amp;R Arguments</vt:lpstr>
      <vt:lpstr>Some Possible C&amp;C Arguments</vt:lpstr>
      <vt:lpstr>Some Possible Emotion Arguments</vt:lpstr>
      <vt:lpstr>Break Time</vt:lpstr>
      <vt:lpstr>Workshop 1:  March 11</vt:lpstr>
      <vt:lpstr>Mind Mapping</vt:lpstr>
      <vt:lpstr>Concept Maps</vt:lpstr>
      <vt:lpstr>PowerPoint Presentation</vt:lpstr>
      <vt:lpstr>Concept Maps</vt:lpstr>
      <vt:lpstr>PowerPoint Presentation</vt:lpstr>
      <vt:lpstr>Concept Map of Yourself</vt:lpstr>
      <vt:lpstr>PowerPoint Presentation</vt:lpstr>
      <vt:lpstr>Concept Map of Yourself</vt:lpstr>
      <vt:lpstr>Team Concept Maps</vt:lpstr>
      <vt:lpstr>Team Concept Maps</vt:lpstr>
      <vt:lpstr>Team Concept Maps</vt:lpstr>
      <vt:lpstr>Team Concept Maps</vt:lpstr>
      <vt:lpstr>Mind Mapping</vt:lpstr>
      <vt:lpstr>Homework Concept Map</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English Lesson 1</dc:title>
  <dc:creator>Murray</dc:creator>
  <cp:lastModifiedBy>Murray Sherk</cp:lastModifiedBy>
  <cp:revision>105</cp:revision>
  <cp:lastPrinted>2018-03-20T09:18:18Z</cp:lastPrinted>
  <dcterms:created xsi:type="dcterms:W3CDTF">2017-03-01T09:48:28Z</dcterms:created>
  <dcterms:modified xsi:type="dcterms:W3CDTF">2019-03-16T08:23:52Z</dcterms:modified>
</cp:coreProperties>
</file>