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52"/>
  </p:notesMasterIdLst>
  <p:handoutMasterIdLst>
    <p:handoutMasterId r:id="rId53"/>
  </p:handoutMasterIdLst>
  <p:sldIdLst>
    <p:sldId id="256" r:id="rId2"/>
    <p:sldId id="257" r:id="rId3"/>
    <p:sldId id="258" r:id="rId4"/>
    <p:sldId id="315" r:id="rId5"/>
    <p:sldId id="316" r:id="rId6"/>
    <p:sldId id="274" r:id="rId7"/>
    <p:sldId id="352" r:id="rId8"/>
    <p:sldId id="319" r:id="rId9"/>
    <p:sldId id="353" r:id="rId10"/>
    <p:sldId id="369" r:id="rId11"/>
    <p:sldId id="371" r:id="rId12"/>
    <p:sldId id="372" r:id="rId13"/>
    <p:sldId id="373" r:id="rId14"/>
    <p:sldId id="374" r:id="rId15"/>
    <p:sldId id="375" r:id="rId16"/>
    <p:sldId id="354" r:id="rId17"/>
    <p:sldId id="355" r:id="rId18"/>
    <p:sldId id="368" r:id="rId19"/>
    <p:sldId id="376" r:id="rId20"/>
    <p:sldId id="318" r:id="rId21"/>
    <p:sldId id="259" r:id="rId22"/>
    <p:sldId id="324" r:id="rId23"/>
    <p:sldId id="325" r:id="rId24"/>
    <p:sldId id="327" r:id="rId25"/>
    <p:sldId id="351" r:id="rId26"/>
    <p:sldId id="311" r:id="rId27"/>
    <p:sldId id="326" r:id="rId28"/>
    <p:sldId id="312" r:id="rId29"/>
    <p:sldId id="328" r:id="rId30"/>
    <p:sldId id="329" r:id="rId31"/>
    <p:sldId id="348" r:id="rId32"/>
    <p:sldId id="349" r:id="rId33"/>
    <p:sldId id="313" r:id="rId34"/>
    <p:sldId id="314" r:id="rId35"/>
    <p:sldId id="330" r:id="rId36"/>
    <p:sldId id="331" r:id="rId37"/>
    <p:sldId id="359" r:id="rId38"/>
    <p:sldId id="360" r:id="rId39"/>
    <p:sldId id="361" r:id="rId40"/>
    <p:sldId id="362" r:id="rId41"/>
    <p:sldId id="363" r:id="rId42"/>
    <p:sldId id="365" r:id="rId43"/>
    <p:sldId id="342" r:id="rId44"/>
    <p:sldId id="343" r:id="rId45"/>
    <p:sldId id="344" r:id="rId46"/>
    <p:sldId id="358" r:id="rId47"/>
    <p:sldId id="370" r:id="rId48"/>
    <p:sldId id="364" r:id="rId49"/>
    <p:sldId id="262" r:id="rId50"/>
    <p:sldId id="350" r:id="rId51"/>
  </p:sldIdLst>
  <p:sldSz cx="9144000" cy="6858000" type="screen4x3"/>
  <p:notesSz cx="6815138"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6DBC1F-47FE-4945-BE26-4723987C74B3}" v="231" dt="2019-03-16T07:08:29.9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1" autoAdjust="0"/>
    <p:restoredTop sz="94660"/>
  </p:normalViewPr>
  <p:slideViewPr>
    <p:cSldViewPr snapToGrid="0">
      <p:cViewPr varScale="1">
        <p:scale>
          <a:sx n="65" d="100"/>
          <a:sy n="65" d="100"/>
        </p:scale>
        <p:origin x="48" y="3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976DBC1F-47FE-4945-BE26-4723987C74B3}"/>
    <pc:docChg chg="undo redo custSel addSld delSld modSld">
      <pc:chgData name="Murray Sherk" userId="7a0776b0-f7d6-4f4c-8827-68d1df06d98d" providerId="ADAL" clId="{976DBC1F-47FE-4945-BE26-4723987C74B3}" dt="2019-03-16T07:11:46.228" v="984" actId="20577"/>
      <pc:docMkLst>
        <pc:docMk/>
      </pc:docMkLst>
      <pc:sldChg chg="modSp">
        <pc:chgData name="Murray Sherk" userId="7a0776b0-f7d6-4f4c-8827-68d1df06d98d" providerId="ADAL" clId="{976DBC1F-47FE-4945-BE26-4723987C74B3}" dt="2019-03-16T06:20:51.365" v="1" actId="6549"/>
        <pc:sldMkLst>
          <pc:docMk/>
          <pc:sldMk cId="2291544409" sldId="256"/>
        </pc:sldMkLst>
        <pc:spChg chg="mod">
          <ac:chgData name="Murray Sherk" userId="7a0776b0-f7d6-4f4c-8827-68d1df06d98d" providerId="ADAL" clId="{976DBC1F-47FE-4945-BE26-4723987C74B3}" dt="2019-03-16T06:20:51.365" v="1" actId="6549"/>
          <ac:spMkLst>
            <pc:docMk/>
            <pc:sldMk cId="2291544409" sldId="256"/>
            <ac:spMk id="3" creationId="{00000000-0000-0000-0000-000000000000}"/>
          </ac:spMkLst>
        </pc:spChg>
      </pc:sldChg>
      <pc:sldChg chg="modSp">
        <pc:chgData name="Murray Sherk" userId="7a0776b0-f7d6-4f4c-8827-68d1df06d98d" providerId="ADAL" clId="{976DBC1F-47FE-4945-BE26-4723987C74B3}" dt="2019-03-16T07:00:14.041" v="800" actId="20577"/>
        <pc:sldMkLst>
          <pc:docMk/>
          <pc:sldMk cId="3990883226" sldId="257"/>
        </pc:sldMkLst>
        <pc:spChg chg="mod">
          <ac:chgData name="Murray Sherk" userId="7a0776b0-f7d6-4f4c-8827-68d1df06d98d" providerId="ADAL" clId="{976DBC1F-47FE-4945-BE26-4723987C74B3}" dt="2019-03-16T07:00:14.041" v="800" actId="20577"/>
          <ac:spMkLst>
            <pc:docMk/>
            <pc:sldMk cId="3990883226" sldId="257"/>
            <ac:spMk id="3" creationId="{00000000-0000-0000-0000-000000000000}"/>
          </ac:spMkLst>
        </pc:spChg>
      </pc:sldChg>
      <pc:sldChg chg="modSp modAnim">
        <pc:chgData name="Murray Sherk" userId="7a0776b0-f7d6-4f4c-8827-68d1df06d98d" providerId="ADAL" clId="{976DBC1F-47FE-4945-BE26-4723987C74B3}" dt="2019-03-16T06:24:41.010" v="132" actId="27636"/>
        <pc:sldMkLst>
          <pc:docMk/>
          <pc:sldMk cId="4030074952" sldId="274"/>
        </pc:sldMkLst>
        <pc:spChg chg="mod">
          <ac:chgData name="Murray Sherk" userId="7a0776b0-f7d6-4f4c-8827-68d1df06d98d" providerId="ADAL" clId="{976DBC1F-47FE-4945-BE26-4723987C74B3}" dt="2019-03-16T06:24:41.010" v="132" actId="27636"/>
          <ac:spMkLst>
            <pc:docMk/>
            <pc:sldMk cId="4030074952" sldId="274"/>
            <ac:spMk id="3" creationId="{00000000-0000-0000-0000-000000000000}"/>
          </ac:spMkLst>
        </pc:spChg>
      </pc:sldChg>
      <pc:sldChg chg="modSp">
        <pc:chgData name="Murray Sherk" userId="7a0776b0-f7d6-4f4c-8827-68d1df06d98d" providerId="ADAL" clId="{976DBC1F-47FE-4945-BE26-4723987C74B3}" dt="2019-03-16T06:21:30.785" v="3" actId="27636"/>
        <pc:sldMkLst>
          <pc:docMk/>
          <pc:sldMk cId="1681635231" sldId="315"/>
        </pc:sldMkLst>
        <pc:spChg chg="mod">
          <ac:chgData name="Murray Sherk" userId="7a0776b0-f7d6-4f4c-8827-68d1df06d98d" providerId="ADAL" clId="{976DBC1F-47FE-4945-BE26-4723987C74B3}" dt="2019-03-16T06:21:30.785" v="3" actId="27636"/>
          <ac:spMkLst>
            <pc:docMk/>
            <pc:sldMk cId="1681635231" sldId="315"/>
            <ac:spMk id="3" creationId="{00000000-0000-0000-0000-000000000000}"/>
          </ac:spMkLst>
        </pc:spChg>
      </pc:sldChg>
      <pc:sldChg chg="modSp">
        <pc:chgData name="Murray Sherk" userId="7a0776b0-f7d6-4f4c-8827-68d1df06d98d" providerId="ADAL" clId="{976DBC1F-47FE-4945-BE26-4723987C74B3}" dt="2019-03-16T06:26:39.003" v="146" actId="14"/>
        <pc:sldMkLst>
          <pc:docMk/>
          <pc:sldMk cId="3202742693" sldId="319"/>
        </pc:sldMkLst>
        <pc:spChg chg="mod">
          <ac:chgData name="Murray Sherk" userId="7a0776b0-f7d6-4f4c-8827-68d1df06d98d" providerId="ADAL" clId="{976DBC1F-47FE-4945-BE26-4723987C74B3}" dt="2019-03-16T06:26:39.003" v="146" actId="14"/>
          <ac:spMkLst>
            <pc:docMk/>
            <pc:sldMk cId="3202742693" sldId="319"/>
            <ac:spMk id="3" creationId="{00000000-0000-0000-0000-000000000000}"/>
          </ac:spMkLst>
        </pc:spChg>
      </pc:sldChg>
      <pc:sldChg chg="modSp modAnim">
        <pc:chgData name="Murray Sherk" userId="7a0776b0-f7d6-4f4c-8827-68d1df06d98d" providerId="ADAL" clId="{976DBC1F-47FE-4945-BE26-4723987C74B3}" dt="2019-03-16T07:03:39.420" v="815" actId="6549"/>
        <pc:sldMkLst>
          <pc:docMk/>
          <pc:sldMk cId="1535420783" sldId="325"/>
        </pc:sldMkLst>
        <pc:spChg chg="mod">
          <ac:chgData name="Murray Sherk" userId="7a0776b0-f7d6-4f4c-8827-68d1df06d98d" providerId="ADAL" clId="{976DBC1F-47FE-4945-BE26-4723987C74B3}" dt="2019-03-16T07:03:39.420" v="815" actId="6549"/>
          <ac:spMkLst>
            <pc:docMk/>
            <pc:sldMk cId="1535420783" sldId="325"/>
            <ac:spMk id="133123" creationId="{00000000-0000-0000-0000-000000000000}"/>
          </ac:spMkLst>
        </pc:spChg>
      </pc:sldChg>
      <pc:sldChg chg="modSp">
        <pc:chgData name="Murray Sherk" userId="7a0776b0-f7d6-4f4c-8827-68d1df06d98d" providerId="ADAL" clId="{976DBC1F-47FE-4945-BE26-4723987C74B3}" dt="2019-03-16T07:04:39.523" v="823" actId="20577"/>
        <pc:sldMkLst>
          <pc:docMk/>
          <pc:sldMk cId="898548209" sldId="327"/>
        </pc:sldMkLst>
        <pc:spChg chg="mod">
          <ac:chgData name="Murray Sherk" userId="7a0776b0-f7d6-4f4c-8827-68d1df06d98d" providerId="ADAL" clId="{976DBC1F-47FE-4945-BE26-4723987C74B3}" dt="2019-03-16T07:04:39.523" v="823" actId="20577"/>
          <ac:spMkLst>
            <pc:docMk/>
            <pc:sldMk cId="898548209" sldId="327"/>
            <ac:spMk id="3" creationId="{00000000-0000-0000-0000-000000000000}"/>
          </ac:spMkLst>
        </pc:spChg>
      </pc:sldChg>
      <pc:sldChg chg="modSp">
        <pc:chgData name="Murray Sherk" userId="7a0776b0-f7d6-4f4c-8827-68d1df06d98d" providerId="ADAL" clId="{976DBC1F-47FE-4945-BE26-4723987C74B3}" dt="2019-03-16T07:11:46.228" v="984" actId="20577"/>
        <pc:sldMkLst>
          <pc:docMk/>
          <pc:sldMk cId="1073357572" sldId="350"/>
        </pc:sldMkLst>
        <pc:spChg chg="mod">
          <ac:chgData name="Murray Sherk" userId="7a0776b0-f7d6-4f4c-8827-68d1df06d98d" providerId="ADAL" clId="{976DBC1F-47FE-4945-BE26-4723987C74B3}" dt="2019-03-16T07:11:46.228" v="984" actId="20577"/>
          <ac:spMkLst>
            <pc:docMk/>
            <pc:sldMk cId="1073357572" sldId="350"/>
            <ac:spMk id="3" creationId="{00000000-0000-0000-0000-000000000000}"/>
          </ac:spMkLst>
        </pc:spChg>
      </pc:sldChg>
      <pc:sldChg chg="modSp modAnim">
        <pc:chgData name="Murray Sherk" userId="7a0776b0-f7d6-4f4c-8827-68d1df06d98d" providerId="ADAL" clId="{976DBC1F-47FE-4945-BE26-4723987C74B3}" dt="2019-03-16T06:25:33.255" v="142"/>
        <pc:sldMkLst>
          <pc:docMk/>
          <pc:sldMk cId="1774799767" sldId="352"/>
        </pc:sldMkLst>
        <pc:spChg chg="mod">
          <ac:chgData name="Murray Sherk" userId="7a0776b0-f7d6-4f4c-8827-68d1df06d98d" providerId="ADAL" clId="{976DBC1F-47FE-4945-BE26-4723987C74B3}" dt="2019-03-16T06:25:06.337" v="141" actId="15"/>
          <ac:spMkLst>
            <pc:docMk/>
            <pc:sldMk cId="1774799767" sldId="352"/>
            <ac:spMk id="3" creationId="{00000000-0000-0000-0000-000000000000}"/>
          </ac:spMkLst>
        </pc:spChg>
      </pc:sldChg>
      <pc:sldChg chg="modSp">
        <pc:chgData name="Murray Sherk" userId="7a0776b0-f7d6-4f4c-8827-68d1df06d98d" providerId="ADAL" clId="{976DBC1F-47FE-4945-BE26-4723987C74B3}" dt="2019-03-16T06:55:13.226" v="392" actId="14100"/>
        <pc:sldMkLst>
          <pc:docMk/>
          <pc:sldMk cId="565246214" sldId="355"/>
        </pc:sldMkLst>
        <pc:spChg chg="mod">
          <ac:chgData name="Murray Sherk" userId="7a0776b0-f7d6-4f4c-8827-68d1df06d98d" providerId="ADAL" clId="{976DBC1F-47FE-4945-BE26-4723987C74B3}" dt="2019-03-16T06:55:13.226" v="392" actId="14100"/>
          <ac:spMkLst>
            <pc:docMk/>
            <pc:sldMk cId="565246214" sldId="355"/>
            <ac:spMk id="2" creationId="{4C287C6F-A252-466D-ABA5-5A37A9759224}"/>
          </ac:spMkLst>
        </pc:spChg>
      </pc:sldChg>
      <pc:sldChg chg="del">
        <pc:chgData name="Murray Sherk" userId="7a0776b0-f7d6-4f4c-8827-68d1df06d98d" providerId="ADAL" clId="{976DBC1F-47FE-4945-BE26-4723987C74B3}" dt="2019-03-16T06:55:45.761" v="393" actId="2696"/>
        <pc:sldMkLst>
          <pc:docMk/>
          <pc:sldMk cId="3480492051" sldId="356"/>
        </pc:sldMkLst>
      </pc:sldChg>
      <pc:sldChg chg="modSp">
        <pc:chgData name="Murray Sherk" userId="7a0776b0-f7d6-4f4c-8827-68d1df06d98d" providerId="ADAL" clId="{976DBC1F-47FE-4945-BE26-4723987C74B3}" dt="2019-03-16T07:10:58.086" v="982" actId="20577"/>
        <pc:sldMkLst>
          <pc:docMk/>
          <pc:sldMk cId="2563089646" sldId="358"/>
        </pc:sldMkLst>
        <pc:spChg chg="mod">
          <ac:chgData name="Murray Sherk" userId="7a0776b0-f7d6-4f4c-8827-68d1df06d98d" providerId="ADAL" clId="{976DBC1F-47FE-4945-BE26-4723987C74B3}" dt="2019-03-16T07:10:58.086" v="982" actId="20577"/>
          <ac:spMkLst>
            <pc:docMk/>
            <pc:sldMk cId="2563089646" sldId="358"/>
            <ac:spMk id="3" creationId="{01473EFF-6C94-472E-B29F-EFD4D4E06334}"/>
          </ac:spMkLst>
        </pc:spChg>
      </pc:sldChg>
      <pc:sldChg chg="modSp">
        <pc:chgData name="Murray Sherk" userId="7a0776b0-f7d6-4f4c-8827-68d1df06d98d" providerId="ADAL" clId="{976DBC1F-47FE-4945-BE26-4723987C74B3}" dt="2019-03-16T07:07:15.620" v="868" actId="6549"/>
        <pc:sldMkLst>
          <pc:docMk/>
          <pc:sldMk cId="3917596762" sldId="359"/>
        </pc:sldMkLst>
        <pc:spChg chg="mod">
          <ac:chgData name="Murray Sherk" userId="7a0776b0-f7d6-4f4c-8827-68d1df06d98d" providerId="ADAL" clId="{976DBC1F-47FE-4945-BE26-4723987C74B3}" dt="2019-03-16T07:07:15.620" v="868" actId="6549"/>
          <ac:spMkLst>
            <pc:docMk/>
            <pc:sldMk cId="3917596762" sldId="359"/>
            <ac:spMk id="3" creationId="{00000000-0000-0000-0000-000000000000}"/>
          </ac:spMkLst>
        </pc:spChg>
      </pc:sldChg>
      <pc:sldChg chg="modSp">
        <pc:chgData name="Murray Sherk" userId="7a0776b0-f7d6-4f4c-8827-68d1df06d98d" providerId="ADAL" clId="{976DBC1F-47FE-4945-BE26-4723987C74B3}" dt="2019-03-16T07:08:37.188" v="952" actId="14100"/>
        <pc:sldMkLst>
          <pc:docMk/>
          <pc:sldMk cId="3091059145" sldId="362"/>
        </pc:sldMkLst>
        <pc:spChg chg="mod">
          <ac:chgData name="Murray Sherk" userId="7a0776b0-f7d6-4f4c-8827-68d1df06d98d" providerId="ADAL" clId="{976DBC1F-47FE-4945-BE26-4723987C74B3}" dt="2019-03-16T07:08:37.188" v="952" actId="14100"/>
          <ac:spMkLst>
            <pc:docMk/>
            <pc:sldMk cId="3091059145" sldId="362"/>
            <ac:spMk id="3" creationId="{00000000-0000-0000-0000-000000000000}"/>
          </ac:spMkLst>
        </pc:spChg>
      </pc:sldChg>
      <pc:sldChg chg="modSp">
        <pc:chgData name="Murray Sherk" userId="7a0776b0-f7d6-4f4c-8827-68d1df06d98d" providerId="ADAL" clId="{976DBC1F-47FE-4945-BE26-4723987C74B3}" dt="2019-03-16T06:55:59.273" v="396" actId="20577"/>
        <pc:sldMkLst>
          <pc:docMk/>
          <pc:sldMk cId="3302143385" sldId="368"/>
        </pc:sldMkLst>
        <pc:spChg chg="mod">
          <ac:chgData name="Murray Sherk" userId="7a0776b0-f7d6-4f4c-8827-68d1df06d98d" providerId="ADAL" clId="{976DBC1F-47FE-4945-BE26-4723987C74B3}" dt="2019-03-16T06:55:59.273" v="396" actId="20577"/>
          <ac:spMkLst>
            <pc:docMk/>
            <pc:sldMk cId="3302143385" sldId="368"/>
            <ac:spMk id="3" creationId="{6821F174-7EC0-4DD1-8D25-0D0EC7C3D38F}"/>
          </ac:spMkLst>
        </pc:spChg>
      </pc:sldChg>
      <pc:sldChg chg="modSp">
        <pc:chgData name="Murray Sherk" userId="7a0776b0-f7d6-4f4c-8827-68d1df06d98d" providerId="ADAL" clId="{976DBC1F-47FE-4945-BE26-4723987C74B3}" dt="2019-03-16T06:29:40.198" v="178" actId="20577"/>
        <pc:sldMkLst>
          <pc:docMk/>
          <pc:sldMk cId="588788728" sldId="369"/>
        </pc:sldMkLst>
        <pc:spChg chg="mod">
          <ac:chgData name="Murray Sherk" userId="7a0776b0-f7d6-4f4c-8827-68d1df06d98d" providerId="ADAL" clId="{976DBC1F-47FE-4945-BE26-4723987C74B3}" dt="2019-03-16T06:29:40.198" v="178" actId="20577"/>
          <ac:spMkLst>
            <pc:docMk/>
            <pc:sldMk cId="588788728" sldId="369"/>
            <ac:spMk id="3" creationId="{84331A62-2C16-406C-9979-6DEA5F95FDBE}"/>
          </ac:spMkLst>
        </pc:spChg>
      </pc:sldChg>
      <pc:sldChg chg="delSp modSp add setBg">
        <pc:chgData name="Murray Sherk" userId="7a0776b0-f7d6-4f4c-8827-68d1df06d98d" providerId="ADAL" clId="{976DBC1F-47FE-4945-BE26-4723987C74B3}" dt="2019-03-16T06:33:00.827" v="204" actId="27636"/>
        <pc:sldMkLst>
          <pc:docMk/>
          <pc:sldMk cId="3226136032" sldId="371"/>
        </pc:sldMkLst>
        <pc:spChg chg="del">
          <ac:chgData name="Murray Sherk" userId="7a0776b0-f7d6-4f4c-8827-68d1df06d98d" providerId="ADAL" clId="{976DBC1F-47FE-4945-BE26-4723987C74B3}" dt="2019-03-16T06:30:45.877" v="184" actId="478"/>
          <ac:spMkLst>
            <pc:docMk/>
            <pc:sldMk cId="3226136032" sldId="371"/>
            <ac:spMk id="2" creationId="{D1DAF680-8B46-4E09-8BC5-14622DFB3AFE}"/>
          </ac:spMkLst>
        </pc:spChg>
        <pc:spChg chg="mod">
          <ac:chgData name="Murray Sherk" userId="7a0776b0-f7d6-4f4c-8827-68d1df06d98d" providerId="ADAL" clId="{976DBC1F-47FE-4945-BE26-4723987C74B3}" dt="2019-03-16T06:33:00.827" v="204" actId="27636"/>
          <ac:spMkLst>
            <pc:docMk/>
            <pc:sldMk cId="3226136032" sldId="371"/>
            <ac:spMk id="3" creationId="{AC5224D9-CBA2-47E5-ACD7-98B1C0913CEF}"/>
          </ac:spMkLst>
        </pc:spChg>
      </pc:sldChg>
      <pc:sldChg chg="modSp add setBg">
        <pc:chgData name="Murray Sherk" userId="7a0776b0-f7d6-4f4c-8827-68d1df06d98d" providerId="ADAL" clId="{976DBC1F-47FE-4945-BE26-4723987C74B3}" dt="2019-03-16T06:48:07.344" v="336" actId="207"/>
        <pc:sldMkLst>
          <pc:docMk/>
          <pc:sldMk cId="3316328412" sldId="372"/>
        </pc:sldMkLst>
        <pc:spChg chg="mod">
          <ac:chgData name="Murray Sherk" userId="7a0776b0-f7d6-4f4c-8827-68d1df06d98d" providerId="ADAL" clId="{976DBC1F-47FE-4945-BE26-4723987C74B3}" dt="2019-03-16T06:48:07.344" v="336" actId="207"/>
          <ac:spMkLst>
            <pc:docMk/>
            <pc:sldMk cId="3316328412" sldId="372"/>
            <ac:spMk id="3" creationId="{AC5224D9-CBA2-47E5-ACD7-98B1C0913CEF}"/>
          </ac:spMkLst>
        </pc:spChg>
      </pc:sldChg>
      <pc:sldChg chg="delSp modSp add setBg">
        <pc:chgData name="Murray Sherk" userId="7a0776b0-f7d6-4f4c-8827-68d1df06d98d" providerId="ADAL" clId="{976DBC1F-47FE-4945-BE26-4723987C74B3}" dt="2019-03-16T06:50:09.495" v="354" actId="115"/>
        <pc:sldMkLst>
          <pc:docMk/>
          <pc:sldMk cId="1833585838" sldId="373"/>
        </pc:sldMkLst>
        <pc:spChg chg="del">
          <ac:chgData name="Murray Sherk" userId="7a0776b0-f7d6-4f4c-8827-68d1df06d98d" providerId="ADAL" clId="{976DBC1F-47FE-4945-BE26-4723987C74B3}" dt="2019-03-16T06:35:21.599" v="227" actId="478"/>
          <ac:spMkLst>
            <pc:docMk/>
            <pc:sldMk cId="1833585838" sldId="373"/>
            <ac:spMk id="2" creationId="{B88F67C8-672F-4D7F-A6E0-D4F500B6ADFD}"/>
          </ac:spMkLst>
        </pc:spChg>
        <pc:spChg chg="mod">
          <ac:chgData name="Murray Sherk" userId="7a0776b0-f7d6-4f4c-8827-68d1df06d98d" providerId="ADAL" clId="{976DBC1F-47FE-4945-BE26-4723987C74B3}" dt="2019-03-16T06:50:09.495" v="354" actId="115"/>
          <ac:spMkLst>
            <pc:docMk/>
            <pc:sldMk cId="1833585838" sldId="373"/>
            <ac:spMk id="3" creationId="{013D09C4-54C5-4EED-BA6B-B13028F032CD}"/>
          </ac:spMkLst>
        </pc:spChg>
      </pc:sldChg>
      <pc:sldChg chg="delSp modSp add setBg">
        <pc:chgData name="Murray Sherk" userId="7a0776b0-f7d6-4f4c-8827-68d1df06d98d" providerId="ADAL" clId="{976DBC1F-47FE-4945-BE26-4723987C74B3}" dt="2019-03-16T06:38:37.827" v="253" actId="207"/>
        <pc:sldMkLst>
          <pc:docMk/>
          <pc:sldMk cId="3704442760" sldId="374"/>
        </pc:sldMkLst>
        <pc:spChg chg="del">
          <ac:chgData name="Murray Sherk" userId="7a0776b0-f7d6-4f4c-8827-68d1df06d98d" providerId="ADAL" clId="{976DBC1F-47FE-4945-BE26-4723987C74B3}" dt="2019-03-16T06:37:33.192" v="245" actId="478"/>
          <ac:spMkLst>
            <pc:docMk/>
            <pc:sldMk cId="3704442760" sldId="374"/>
            <ac:spMk id="2" creationId="{92AB1914-3E9B-46E3-B516-017AD155500A}"/>
          </ac:spMkLst>
        </pc:spChg>
        <pc:spChg chg="mod">
          <ac:chgData name="Murray Sherk" userId="7a0776b0-f7d6-4f4c-8827-68d1df06d98d" providerId="ADAL" clId="{976DBC1F-47FE-4945-BE26-4723987C74B3}" dt="2019-03-16T06:38:37.827" v="253" actId="207"/>
          <ac:spMkLst>
            <pc:docMk/>
            <pc:sldMk cId="3704442760" sldId="374"/>
            <ac:spMk id="3" creationId="{0664F892-6587-42C7-8178-EB39D88CE525}"/>
          </ac:spMkLst>
        </pc:spChg>
      </pc:sldChg>
      <pc:sldChg chg="modSp add setBg">
        <pc:chgData name="Murray Sherk" userId="7a0776b0-f7d6-4f4c-8827-68d1df06d98d" providerId="ADAL" clId="{976DBC1F-47FE-4945-BE26-4723987C74B3}" dt="2019-03-16T06:54:31.252" v="366" actId="207"/>
        <pc:sldMkLst>
          <pc:docMk/>
          <pc:sldMk cId="2255472301" sldId="375"/>
        </pc:sldMkLst>
        <pc:spChg chg="mod">
          <ac:chgData name="Murray Sherk" userId="7a0776b0-f7d6-4f4c-8827-68d1df06d98d" providerId="ADAL" clId="{976DBC1F-47FE-4945-BE26-4723987C74B3}" dt="2019-03-16T06:54:31.252" v="366" actId="207"/>
          <ac:spMkLst>
            <pc:docMk/>
            <pc:sldMk cId="2255472301" sldId="375"/>
            <ac:spMk id="3" creationId="{0664F892-6587-42C7-8178-EB39D88CE525}"/>
          </ac:spMkLst>
        </pc:spChg>
      </pc:sldChg>
      <pc:sldChg chg="modSp add">
        <pc:chgData name="Murray Sherk" userId="7a0776b0-f7d6-4f4c-8827-68d1df06d98d" providerId="ADAL" clId="{976DBC1F-47FE-4945-BE26-4723987C74B3}" dt="2019-03-16T06:59:24.838" v="774" actId="20577"/>
        <pc:sldMkLst>
          <pc:docMk/>
          <pc:sldMk cId="2627983130" sldId="376"/>
        </pc:sldMkLst>
        <pc:spChg chg="mod">
          <ac:chgData name="Murray Sherk" userId="7a0776b0-f7d6-4f4c-8827-68d1df06d98d" providerId="ADAL" clId="{976DBC1F-47FE-4945-BE26-4723987C74B3}" dt="2019-03-16T06:58:03.263" v="468" actId="20577"/>
          <ac:spMkLst>
            <pc:docMk/>
            <pc:sldMk cId="2627983130" sldId="376"/>
            <ac:spMk id="2" creationId="{2880AAB2-AAC4-4FF8-84BB-B9F1271A58D9}"/>
          </ac:spMkLst>
        </pc:spChg>
        <pc:spChg chg="mod">
          <ac:chgData name="Murray Sherk" userId="7a0776b0-f7d6-4f4c-8827-68d1df06d98d" providerId="ADAL" clId="{976DBC1F-47FE-4945-BE26-4723987C74B3}" dt="2019-03-16T06:59:24.838" v="774" actId="20577"/>
          <ac:spMkLst>
            <pc:docMk/>
            <pc:sldMk cId="2627983130" sldId="376"/>
            <ac:spMk id="3" creationId="{B299C356-B391-4614-8875-E4FA5F7975C0}"/>
          </ac:spMkLst>
        </pc:spChg>
      </pc:sldChg>
    </pc:docChg>
  </pc:docChgLst>
  <pc:docChgLst>
    <pc:chgData name="Murray Sherk" userId="7a0776b0-f7d6-4f4c-8827-68d1df06d98d" providerId="ADAL" clId="{5F6F57AE-5401-42A7-9A80-6906BD31A4DB}"/>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3226" cy="498932"/>
          </a:xfrm>
          <a:prstGeom prst="rect">
            <a:avLst/>
          </a:prstGeom>
        </p:spPr>
        <p:txBody>
          <a:bodyPr vert="horz" lIns="91184" tIns="45592" rIns="91184" bIns="45592" rtlCol="0"/>
          <a:lstStyle>
            <a:lvl1pPr algn="l">
              <a:defRPr sz="1200"/>
            </a:lvl1pPr>
          </a:lstStyle>
          <a:p>
            <a:r>
              <a:rPr lang="en-CA"/>
              <a:t>Publshing English Lesson 2</a:t>
            </a:r>
          </a:p>
        </p:txBody>
      </p:sp>
      <p:sp>
        <p:nvSpPr>
          <p:cNvPr id="3" name="Date Placeholder 2"/>
          <p:cNvSpPr>
            <a:spLocks noGrp="1"/>
          </p:cNvSpPr>
          <p:nvPr>
            <p:ph type="dt" sz="quarter" idx="1"/>
          </p:nvPr>
        </p:nvSpPr>
        <p:spPr>
          <a:xfrm>
            <a:off x="3860335" y="0"/>
            <a:ext cx="2953226" cy="498932"/>
          </a:xfrm>
          <a:prstGeom prst="rect">
            <a:avLst/>
          </a:prstGeom>
        </p:spPr>
        <p:txBody>
          <a:bodyPr vert="horz" lIns="91184" tIns="45592" rIns="91184" bIns="45592" rtlCol="0"/>
          <a:lstStyle>
            <a:lvl1pPr algn="r">
              <a:defRPr sz="1200"/>
            </a:lvl1pPr>
          </a:lstStyle>
          <a:p>
            <a:fld id="{953CD830-716F-4632-9DB3-2388C8048EDD}" type="datetime1">
              <a:rPr lang="en-CA" smtClean="0"/>
              <a:t>2019-03-16</a:t>
            </a:fld>
            <a:endParaRPr lang="en-CA"/>
          </a:p>
        </p:txBody>
      </p:sp>
      <p:sp>
        <p:nvSpPr>
          <p:cNvPr id="4" name="Footer Placeholder 3"/>
          <p:cNvSpPr>
            <a:spLocks noGrp="1"/>
          </p:cNvSpPr>
          <p:nvPr>
            <p:ph type="ftr" sz="quarter" idx="2"/>
          </p:nvPr>
        </p:nvSpPr>
        <p:spPr>
          <a:xfrm>
            <a:off x="0" y="9445169"/>
            <a:ext cx="2953226" cy="498931"/>
          </a:xfrm>
          <a:prstGeom prst="rect">
            <a:avLst/>
          </a:prstGeom>
        </p:spPr>
        <p:txBody>
          <a:bodyPr vert="horz" lIns="91184" tIns="45592" rIns="91184" bIns="45592" rtlCol="0" anchor="b"/>
          <a:lstStyle>
            <a:lvl1pPr algn="l">
              <a:defRPr sz="1200"/>
            </a:lvl1pPr>
          </a:lstStyle>
          <a:p>
            <a:endParaRPr lang="en-CA"/>
          </a:p>
        </p:txBody>
      </p:sp>
      <p:sp>
        <p:nvSpPr>
          <p:cNvPr id="5" name="Slide Number Placeholder 4"/>
          <p:cNvSpPr>
            <a:spLocks noGrp="1"/>
          </p:cNvSpPr>
          <p:nvPr>
            <p:ph type="sldNum" sz="quarter" idx="3"/>
          </p:nvPr>
        </p:nvSpPr>
        <p:spPr>
          <a:xfrm>
            <a:off x="3860335" y="9445169"/>
            <a:ext cx="2953226" cy="498931"/>
          </a:xfrm>
          <a:prstGeom prst="rect">
            <a:avLst/>
          </a:prstGeom>
        </p:spPr>
        <p:txBody>
          <a:bodyPr vert="horz" lIns="91184" tIns="45592" rIns="91184" bIns="45592" rtlCol="0" anchor="b"/>
          <a:lstStyle>
            <a:lvl1pPr algn="r">
              <a:defRPr sz="1200"/>
            </a:lvl1pPr>
          </a:lstStyle>
          <a:p>
            <a:fld id="{96227E1B-E94B-4C7B-B97A-04A959A5742F}" type="slidenum">
              <a:rPr lang="en-CA" smtClean="0"/>
              <a:t>‹#›</a:t>
            </a:fld>
            <a:endParaRPr lang="en-CA"/>
          </a:p>
        </p:txBody>
      </p:sp>
    </p:spTree>
    <p:extLst>
      <p:ext uri="{BB962C8B-B14F-4D97-AF65-F5344CB8AC3E}">
        <p14:creationId xmlns:p14="http://schemas.microsoft.com/office/powerpoint/2010/main" val="4025110296"/>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3226" cy="498932"/>
          </a:xfrm>
          <a:prstGeom prst="rect">
            <a:avLst/>
          </a:prstGeom>
        </p:spPr>
        <p:txBody>
          <a:bodyPr vert="horz" lIns="91184" tIns="45592" rIns="91184" bIns="45592" rtlCol="0"/>
          <a:lstStyle>
            <a:lvl1pPr algn="l">
              <a:defRPr sz="1200"/>
            </a:lvl1pPr>
          </a:lstStyle>
          <a:p>
            <a:r>
              <a:rPr lang="en-CA"/>
              <a:t>Publshing English Lesson 2</a:t>
            </a:r>
          </a:p>
        </p:txBody>
      </p:sp>
      <p:sp>
        <p:nvSpPr>
          <p:cNvPr id="3" name="Date Placeholder 2"/>
          <p:cNvSpPr>
            <a:spLocks noGrp="1"/>
          </p:cNvSpPr>
          <p:nvPr>
            <p:ph type="dt" idx="1"/>
          </p:nvPr>
        </p:nvSpPr>
        <p:spPr>
          <a:xfrm>
            <a:off x="3860335" y="0"/>
            <a:ext cx="2953226" cy="498932"/>
          </a:xfrm>
          <a:prstGeom prst="rect">
            <a:avLst/>
          </a:prstGeom>
        </p:spPr>
        <p:txBody>
          <a:bodyPr vert="horz" lIns="91184" tIns="45592" rIns="91184" bIns="45592" rtlCol="0"/>
          <a:lstStyle>
            <a:lvl1pPr algn="r">
              <a:defRPr sz="1200"/>
            </a:lvl1pPr>
          </a:lstStyle>
          <a:p>
            <a:fld id="{1A52AFE7-3EAE-474F-9AC3-85905410A378}" type="datetime1">
              <a:rPr lang="en-CA" smtClean="0"/>
              <a:t>2019-03-16</a:t>
            </a:fld>
            <a:endParaRPr lang="en-CA"/>
          </a:p>
        </p:txBody>
      </p:sp>
      <p:sp>
        <p:nvSpPr>
          <p:cNvPr id="4" name="Slide Image Placeholder 3"/>
          <p:cNvSpPr>
            <a:spLocks noGrp="1" noRot="1" noChangeAspect="1"/>
          </p:cNvSpPr>
          <p:nvPr>
            <p:ph type="sldImg" idx="2"/>
          </p:nvPr>
        </p:nvSpPr>
        <p:spPr>
          <a:xfrm>
            <a:off x="1171575" y="1243013"/>
            <a:ext cx="4471988" cy="3355975"/>
          </a:xfrm>
          <a:prstGeom prst="rect">
            <a:avLst/>
          </a:prstGeom>
          <a:noFill/>
          <a:ln w="12700">
            <a:solidFill>
              <a:prstClr val="black"/>
            </a:solidFill>
          </a:ln>
        </p:spPr>
        <p:txBody>
          <a:bodyPr vert="horz" lIns="91184" tIns="45592" rIns="91184" bIns="45592" rtlCol="0" anchor="ctr"/>
          <a:lstStyle/>
          <a:p>
            <a:endParaRPr lang="en-CA"/>
          </a:p>
        </p:txBody>
      </p:sp>
      <p:sp>
        <p:nvSpPr>
          <p:cNvPr id="5" name="Notes Placeholder 4"/>
          <p:cNvSpPr>
            <a:spLocks noGrp="1"/>
          </p:cNvSpPr>
          <p:nvPr>
            <p:ph type="body" sz="quarter" idx="3"/>
          </p:nvPr>
        </p:nvSpPr>
        <p:spPr>
          <a:xfrm>
            <a:off x="681514" y="4785598"/>
            <a:ext cx="5452110" cy="3915490"/>
          </a:xfrm>
          <a:prstGeom prst="rect">
            <a:avLst/>
          </a:prstGeom>
        </p:spPr>
        <p:txBody>
          <a:bodyPr vert="horz" lIns="91184" tIns="45592" rIns="91184" bIns="4559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445169"/>
            <a:ext cx="2953226" cy="498931"/>
          </a:xfrm>
          <a:prstGeom prst="rect">
            <a:avLst/>
          </a:prstGeom>
        </p:spPr>
        <p:txBody>
          <a:bodyPr vert="horz" lIns="91184" tIns="45592" rIns="91184" bIns="45592" rtlCol="0" anchor="b"/>
          <a:lstStyle>
            <a:lvl1pPr algn="l">
              <a:defRPr sz="1200"/>
            </a:lvl1pPr>
          </a:lstStyle>
          <a:p>
            <a:endParaRPr lang="en-CA"/>
          </a:p>
        </p:txBody>
      </p:sp>
      <p:sp>
        <p:nvSpPr>
          <p:cNvPr id="7" name="Slide Number Placeholder 6"/>
          <p:cNvSpPr>
            <a:spLocks noGrp="1"/>
          </p:cNvSpPr>
          <p:nvPr>
            <p:ph type="sldNum" sz="quarter" idx="5"/>
          </p:nvPr>
        </p:nvSpPr>
        <p:spPr>
          <a:xfrm>
            <a:off x="3860335" y="9445169"/>
            <a:ext cx="2953226" cy="498931"/>
          </a:xfrm>
          <a:prstGeom prst="rect">
            <a:avLst/>
          </a:prstGeom>
        </p:spPr>
        <p:txBody>
          <a:bodyPr vert="horz" lIns="91184" tIns="45592" rIns="91184" bIns="45592" rtlCol="0" anchor="b"/>
          <a:lstStyle>
            <a:lvl1pPr algn="r">
              <a:defRPr sz="1200"/>
            </a:lvl1pPr>
          </a:lstStyle>
          <a:p>
            <a:fld id="{C7373286-0BC2-4AA5-956A-B5E723445725}" type="slidenum">
              <a:rPr lang="en-CA" smtClean="0"/>
              <a:t>‹#›</a:t>
            </a:fld>
            <a:endParaRPr lang="en-CA"/>
          </a:p>
        </p:txBody>
      </p:sp>
    </p:spTree>
    <p:extLst>
      <p:ext uri="{BB962C8B-B14F-4D97-AF65-F5344CB8AC3E}">
        <p14:creationId xmlns:p14="http://schemas.microsoft.com/office/powerpoint/2010/main" val="2058805088"/>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4555655" y="5936188"/>
            <a:ext cx="2057400" cy="365125"/>
          </a:xfrm>
        </p:spPr>
        <p:txBody>
          <a:bodyPr/>
          <a:lstStyle/>
          <a:p>
            <a:fld id="{001C0006-96AC-449E-B23D-83EE86E0A935}" type="datetimeFigureOut">
              <a:rPr lang="en-CA" smtClean="0"/>
              <a:t>2019-03-16</a:t>
            </a:fld>
            <a:endParaRPr lang="en-CA"/>
          </a:p>
        </p:txBody>
      </p:sp>
      <p:sp>
        <p:nvSpPr>
          <p:cNvPr id="5" name="Footer Placeholder 4"/>
          <p:cNvSpPr>
            <a:spLocks noGrp="1"/>
          </p:cNvSpPr>
          <p:nvPr>
            <p:ph type="ftr" sz="quarter" idx="11"/>
          </p:nvPr>
        </p:nvSpPr>
        <p:spPr>
          <a:xfrm>
            <a:off x="533401" y="5936189"/>
            <a:ext cx="4021666" cy="365125"/>
          </a:xfrm>
        </p:spPr>
        <p:txBody>
          <a:bodyPr/>
          <a:lstStyle/>
          <a:p>
            <a:endParaRPr lang="en-CA"/>
          </a:p>
        </p:txBody>
      </p:sp>
      <p:sp>
        <p:nvSpPr>
          <p:cNvPr id="6" name="Slide Number Placeholder 5"/>
          <p:cNvSpPr>
            <a:spLocks noGrp="1"/>
          </p:cNvSpPr>
          <p:nvPr>
            <p:ph type="sldNum" sz="quarter" idx="12"/>
          </p:nvPr>
        </p:nvSpPr>
        <p:spPr>
          <a:xfrm>
            <a:off x="7010399" y="2750337"/>
            <a:ext cx="1370293" cy="1356442"/>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51997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11310"/>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08822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11616"/>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032365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09926"/>
            <a:ext cx="1149836" cy="1090789"/>
          </a:xfrm>
        </p:spPr>
        <p:txBody>
          <a:bodyPr/>
          <a:lstStyle/>
          <a:p>
            <a:fld id="{7FE7B58D-2D5B-4FD4-96CC-C88DF6111767}" type="slidenum">
              <a:rPr lang="en-CA" smtClean="0"/>
              <a:t>‹#›</a:t>
            </a:fld>
            <a:endParaRPr lang="en-CA"/>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281543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7856438" y="4709926"/>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741256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01C0006-96AC-449E-B23D-83EE86E0A935}" type="datetimeFigureOut">
              <a:rPr lang="en-CA" smtClean="0"/>
              <a:t>2019-03-16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642384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01C0006-96AC-449E-B23D-83EE86E0A935}" type="datetimeFigureOut">
              <a:rPr lang="en-CA" smtClean="0"/>
              <a:t>2019-03-16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871462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2019-03-16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907605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001C0006-96AC-449E-B23D-83EE86E0A935}" type="datetimeFigureOut">
              <a:rPr lang="en-CA" smtClean="0"/>
              <a:t>2019-03-16</a:t>
            </a:fld>
            <a:endParaRPr lang="en-CA"/>
          </a:p>
        </p:txBody>
      </p:sp>
      <p:sp>
        <p:nvSpPr>
          <p:cNvPr id="5" name="Footer Placeholder 4"/>
          <p:cNvSpPr>
            <a:spLocks noGrp="1"/>
          </p:cNvSpPr>
          <p:nvPr>
            <p:ph type="ftr" sz="quarter" idx="11"/>
          </p:nvPr>
        </p:nvSpPr>
        <p:spPr>
          <a:xfrm>
            <a:off x="510241" y="5936189"/>
            <a:ext cx="4518959" cy="365125"/>
          </a:xfrm>
        </p:spPr>
        <p:txBody>
          <a:bodyPr/>
          <a:lstStyle/>
          <a:p>
            <a:endParaRPr lang="en-CA"/>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231266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2019-03-16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651577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001C0006-96AC-449E-B23D-83EE86E0A935}" type="datetimeFigureOut">
              <a:rPr lang="en-CA" smtClean="0"/>
              <a:t>2019-03-16</a:t>
            </a:fld>
            <a:endParaRPr lang="en-CA"/>
          </a:p>
        </p:txBody>
      </p:sp>
      <p:sp>
        <p:nvSpPr>
          <p:cNvPr id="5" name="Footer Placeholder 4"/>
          <p:cNvSpPr>
            <a:spLocks noGrp="1"/>
          </p:cNvSpPr>
          <p:nvPr>
            <p:ph type="ftr" sz="quarter" idx="11"/>
          </p:nvPr>
        </p:nvSpPr>
        <p:spPr>
          <a:xfrm>
            <a:off x="533400" y="5936189"/>
            <a:ext cx="4834673" cy="365125"/>
          </a:xfrm>
        </p:spPr>
        <p:txBody>
          <a:bodyPr/>
          <a:lstStyle/>
          <a:p>
            <a:endParaRPr lang="en-CA"/>
          </a:p>
        </p:txBody>
      </p:sp>
      <p:sp>
        <p:nvSpPr>
          <p:cNvPr id="6" name="Slide Number Placeholder 5"/>
          <p:cNvSpPr>
            <a:spLocks noGrp="1"/>
          </p:cNvSpPr>
          <p:nvPr>
            <p:ph type="sldNum" sz="quarter" idx="12"/>
          </p:nvPr>
        </p:nvSpPr>
        <p:spPr>
          <a:xfrm>
            <a:off x="7856438" y="2869896"/>
            <a:ext cx="1149836" cy="1090789"/>
          </a:xfrm>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85406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74652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1C0006-96AC-449E-B23D-83EE86E0A935}" type="datetimeFigureOut">
              <a:rPr lang="en-CA" smtClean="0"/>
              <a:t>2019-03-16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50529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1C0006-96AC-449E-B23D-83EE86E0A935}" type="datetimeFigureOut">
              <a:rPr lang="en-CA" smtClean="0"/>
              <a:t>2019-03-16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395953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01C0006-96AC-449E-B23D-83EE86E0A935}" type="datetimeFigureOut">
              <a:rPr lang="en-CA" smtClean="0"/>
              <a:t>2019-03-16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115834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459545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2019-03-16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852120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01C0006-96AC-449E-B23D-83EE86E0A935}" type="datetimeFigureOut">
              <a:rPr lang="en-CA" smtClean="0"/>
              <a:t>2019-03-16</a:t>
            </a:fld>
            <a:endParaRPr lang="en-CA"/>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3701297731"/>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msherk@ustc.edu.cn" TargetMode="External"/><Relationship Id="rId2" Type="http://schemas.openxmlformats.org/officeDocument/2006/relationships/hyperlink" Target="http://www.grammarly.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Publishing English</a:t>
            </a:r>
            <a:br>
              <a:rPr lang="en-CA" dirty="0"/>
            </a:br>
            <a:r>
              <a:rPr lang="en-CA" dirty="0"/>
              <a:t>Lesson 2</a:t>
            </a:r>
          </a:p>
        </p:txBody>
      </p:sp>
      <p:sp>
        <p:nvSpPr>
          <p:cNvPr id="3" name="Subtitle 2"/>
          <p:cNvSpPr>
            <a:spLocks noGrp="1"/>
          </p:cNvSpPr>
          <p:nvPr>
            <p:ph type="subTitle" idx="1"/>
          </p:nvPr>
        </p:nvSpPr>
        <p:spPr>
          <a:xfrm>
            <a:off x="510241" y="4394040"/>
            <a:ext cx="6108101" cy="1888773"/>
          </a:xfrm>
        </p:spPr>
        <p:txBody>
          <a:bodyPr>
            <a:normAutofit/>
          </a:bodyPr>
          <a:lstStyle/>
          <a:p>
            <a:r>
              <a:rPr lang="en-CA" sz="2800" dirty="0"/>
              <a:t>USTC School of Management</a:t>
            </a:r>
          </a:p>
          <a:p>
            <a:r>
              <a:rPr lang="en-CA" sz="2800" dirty="0"/>
              <a:t>Spring 2019</a:t>
            </a:r>
          </a:p>
          <a:p>
            <a:r>
              <a:rPr lang="en-CA" sz="2800" dirty="0"/>
              <a:t>Teacher: Dr. Murray Sherk</a:t>
            </a:r>
          </a:p>
        </p:txBody>
      </p:sp>
      <p:sp>
        <p:nvSpPr>
          <p:cNvPr id="4" name="TextBox 3"/>
          <p:cNvSpPr txBox="1"/>
          <p:nvPr/>
        </p:nvSpPr>
        <p:spPr>
          <a:xfrm>
            <a:off x="510241" y="560439"/>
            <a:ext cx="8043824" cy="1600438"/>
          </a:xfrm>
          <a:prstGeom prst="rect">
            <a:avLst/>
          </a:prstGeom>
          <a:noFill/>
        </p:spPr>
        <p:txBody>
          <a:bodyPr wrap="square" rtlCol="0">
            <a:spAutoFit/>
          </a:bodyPr>
          <a:lstStyle/>
          <a:p>
            <a:r>
              <a:rPr lang="en-CA" sz="2400" dirty="0"/>
              <a:t>Course Website:</a:t>
            </a:r>
          </a:p>
          <a:p>
            <a:pPr algn="ctr"/>
            <a:r>
              <a:rPr lang="en-CA" sz="3200" dirty="0">
                <a:solidFill>
                  <a:srgbClr val="FFFF00"/>
                </a:solidFill>
              </a:rPr>
              <a:t>http://staff.ustc.edu.cn/~msherk</a:t>
            </a:r>
          </a:p>
          <a:p>
            <a:pPr algn="ctr"/>
            <a:r>
              <a:rPr lang="en-CA" sz="2400" dirty="0">
                <a:solidFill>
                  <a:srgbClr val="FFFF00"/>
                </a:solidFill>
              </a:rPr>
              <a:t>(Click on the “Publishing English” link.)</a:t>
            </a:r>
          </a:p>
          <a:p>
            <a:endParaRPr lang="en-CA" dirty="0"/>
          </a:p>
        </p:txBody>
      </p:sp>
    </p:spTree>
    <p:extLst>
      <p:ext uri="{BB962C8B-B14F-4D97-AF65-F5344CB8AC3E}">
        <p14:creationId xmlns:p14="http://schemas.microsoft.com/office/powerpoint/2010/main" val="2291544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D4A4C-FC29-48B1-8B15-A80D05762AF4}"/>
              </a:ext>
            </a:extLst>
          </p:cNvPr>
          <p:cNvSpPr>
            <a:spLocks noGrp="1"/>
          </p:cNvSpPr>
          <p:nvPr>
            <p:ph type="title"/>
          </p:nvPr>
        </p:nvSpPr>
        <p:spPr/>
        <p:txBody>
          <a:bodyPr/>
          <a:lstStyle/>
          <a:p>
            <a:r>
              <a:rPr lang="en-CA" dirty="0"/>
              <a:t>Examples of </a:t>
            </a:r>
            <a:br>
              <a:rPr lang="en-CA" dirty="0"/>
            </a:br>
            <a:r>
              <a:rPr lang="en-CA" dirty="0"/>
              <a:t>5-minute + 10-minute</a:t>
            </a:r>
          </a:p>
        </p:txBody>
      </p:sp>
      <p:sp>
        <p:nvSpPr>
          <p:cNvPr id="3" name="Content Placeholder 2">
            <a:extLst>
              <a:ext uri="{FF2B5EF4-FFF2-40B4-BE49-F238E27FC236}">
                <a16:creationId xmlns:a16="http://schemas.microsoft.com/office/drawing/2014/main" id="{84331A62-2C16-406C-9979-6DEA5F95FDBE}"/>
              </a:ext>
            </a:extLst>
          </p:cNvPr>
          <p:cNvSpPr>
            <a:spLocks noGrp="1"/>
          </p:cNvSpPr>
          <p:nvPr>
            <p:ph idx="1"/>
          </p:nvPr>
        </p:nvSpPr>
        <p:spPr>
          <a:xfrm>
            <a:off x="533400" y="2336873"/>
            <a:ext cx="7873181" cy="3599316"/>
          </a:xfrm>
        </p:spPr>
        <p:txBody>
          <a:bodyPr/>
          <a:lstStyle/>
          <a:p>
            <a:r>
              <a:rPr lang="en-CA" dirty="0"/>
              <a:t>You did this last class</a:t>
            </a:r>
          </a:p>
          <a:p>
            <a:r>
              <a:rPr lang="en-CA" dirty="0"/>
              <a:t>The examples on the next slides are from a previous year’s class.</a:t>
            </a:r>
          </a:p>
          <a:p>
            <a:pPr marL="0" indent="0">
              <a:buNone/>
            </a:pPr>
            <a:r>
              <a:rPr lang="en-CA" dirty="0"/>
              <a:t>Recall:</a:t>
            </a:r>
          </a:p>
          <a:p>
            <a:r>
              <a:rPr lang="en-CA" dirty="0"/>
              <a:t>5 minutes to generate text</a:t>
            </a:r>
          </a:p>
          <a:p>
            <a:r>
              <a:rPr lang="en-CA" dirty="0"/>
              <a:t>10 minutes to edit that text into better form</a:t>
            </a:r>
          </a:p>
        </p:txBody>
      </p:sp>
    </p:spTree>
    <p:extLst>
      <p:ext uri="{BB962C8B-B14F-4D97-AF65-F5344CB8AC3E}">
        <p14:creationId xmlns:p14="http://schemas.microsoft.com/office/powerpoint/2010/main" val="588788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224D9-CBA2-47E5-ACD7-98B1C0913CEF}"/>
              </a:ext>
            </a:extLst>
          </p:cNvPr>
          <p:cNvSpPr>
            <a:spLocks noGrp="1"/>
          </p:cNvSpPr>
          <p:nvPr>
            <p:ph idx="1"/>
          </p:nvPr>
        </p:nvSpPr>
        <p:spPr>
          <a:xfrm>
            <a:off x="533400" y="586154"/>
            <a:ext cx="7954108" cy="5350035"/>
          </a:xfrm>
        </p:spPr>
        <p:txBody>
          <a:bodyPr>
            <a:normAutofit/>
          </a:bodyPr>
          <a:lstStyle/>
          <a:p>
            <a:r>
              <a:rPr lang="en-US" i="1" dirty="0">
                <a:solidFill>
                  <a:srgbClr val="FFC000"/>
                </a:solidFill>
              </a:rPr>
              <a:t>5-minute text generation</a:t>
            </a:r>
            <a:endParaRPr lang="en-CA" dirty="0">
              <a:solidFill>
                <a:srgbClr val="FFC000"/>
              </a:solidFill>
            </a:endParaRPr>
          </a:p>
          <a:p>
            <a:pPr marL="0" indent="0">
              <a:buNone/>
            </a:pPr>
            <a:r>
              <a:rPr lang="en-US" dirty="0"/>
              <a:t>The advice I want o give to new grad students is that don’t come with a lot of stuff . Bring only your clothes and </a:t>
            </a:r>
            <a:r>
              <a:rPr lang="en-US" dirty="0" err="1"/>
              <a:t>and</a:t>
            </a:r>
            <a:r>
              <a:rPr lang="en-US" dirty="0"/>
              <a:t> some basic medicine  for cold cough and flue </a:t>
            </a:r>
            <a:r>
              <a:rPr lang="en-US" dirty="0" err="1"/>
              <a:t>etc</a:t>
            </a:r>
            <a:r>
              <a:rPr lang="en-US" dirty="0"/>
              <a:t>, </a:t>
            </a:r>
            <a:r>
              <a:rPr lang="en-US" dirty="0" err="1"/>
              <a:t>mtry</a:t>
            </a:r>
            <a:r>
              <a:rPr lang="en-US" dirty="0"/>
              <a:t> to understand the basic app on </a:t>
            </a:r>
            <a:r>
              <a:rPr lang="en-US" dirty="0" err="1"/>
              <a:t>phine</a:t>
            </a:r>
            <a:r>
              <a:rPr lang="en-US" dirty="0"/>
              <a:t> to use and  try to meet some senior students who can guide you about different markets and places to </a:t>
            </a:r>
            <a:r>
              <a:rPr lang="en-US" dirty="0" err="1"/>
              <a:t>weat</a:t>
            </a:r>
            <a:r>
              <a:rPr lang="en-US" dirty="0"/>
              <a:t> and shop for daily use stuff. Bring some cash as well almost 1000 RMB for the first few weeks as to </a:t>
            </a:r>
            <a:r>
              <a:rPr lang="en-US" dirty="0" err="1"/>
              <a:t>yur</a:t>
            </a:r>
            <a:r>
              <a:rPr lang="en-US" dirty="0"/>
              <a:t> registration will take some time in which you need some money to et and buy a new sim card and some basic </a:t>
            </a:r>
            <a:r>
              <a:rPr lang="en-US" dirty="0" err="1"/>
              <a:t>necessaties</a:t>
            </a:r>
            <a:r>
              <a:rPr lang="en-US" dirty="0"/>
              <a:t>.</a:t>
            </a:r>
            <a:endParaRPr lang="en-CA" dirty="0"/>
          </a:p>
          <a:p>
            <a:endParaRPr lang="en-CA" dirty="0"/>
          </a:p>
        </p:txBody>
      </p:sp>
    </p:spTree>
    <p:extLst>
      <p:ext uri="{BB962C8B-B14F-4D97-AF65-F5344CB8AC3E}">
        <p14:creationId xmlns:p14="http://schemas.microsoft.com/office/powerpoint/2010/main" val="3226136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224D9-CBA2-47E5-ACD7-98B1C0913CEF}"/>
              </a:ext>
            </a:extLst>
          </p:cNvPr>
          <p:cNvSpPr>
            <a:spLocks noGrp="1"/>
          </p:cNvSpPr>
          <p:nvPr>
            <p:ph idx="1"/>
          </p:nvPr>
        </p:nvSpPr>
        <p:spPr>
          <a:xfrm>
            <a:off x="533400" y="586154"/>
            <a:ext cx="7930662" cy="5826369"/>
          </a:xfrm>
        </p:spPr>
        <p:txBody>
          <a:bodyPr>
            <a:normAutofit fontScale="92500" lnSpcReduction="20000"/>
          </a:bodyPr>
          <a:lstStyle/>
          <a:p>
            <a:r>
              <a:rPr lang="en-US" sz="2600" i="1" dirty="0">
                <a:solidFill>
                  <a:srgbClr val="FFC000"/>
                </a:solidFill>
              </a:rPr>
              <a:t>10-minute edited version (changes noted in </a:t>
            </a:r>
            <a:r>
              <a:rPr lang="en-US" sz="2600" i="1" dirty="0">
                <a:solidFill>
                  <a:srgbClr val="FF0000"/>
                </a:solidFill>
              </a:rPr>
              <a:t>red</a:t>
            </a:r>
            <a:r>
              <a:rPr lang="en-US" sz="2600" i="1" dirty="0">
                <a:solidFill>
                  <a:srgbClr val="FFC000"/>
                </a:solidFill>
              </a:rPr>
              <a:t>)</a:t>
            </a:r>
          </a:p>
          <a:p>
            <a:pPr lvl="1"/>
            <a:r>
              <a:rPr lang="en-US" i="1" dirty="0">
                <a:solidFill>
                  <a:srgbClr val="FFC000"/>
                </a:solidFill>
              </a:rPr>
              <a:t>(There are still English problems, but they would get corrected with more time to edit.)</a:t>
            </a:r>
            <a:endParaRPr lang="en-CA" sz="2200" dirty="0">
              <a:solidFill>
                <a:srgbClr val="FFC000"/>
              </a:solidFill>
            </a:endParaRPr>
          </a:p>
          <a:p>
            <a:pPr marL="0" indent="0">
              <a:lnSpc>
                <a:spcPct val="100000"/>
              </a:lnSpc>
              <a:buNone/>
            </a:pPr>
            <a:r>
              <a:rPr lang="en-US" dirty="0"/>
              <a:t>The advice I want </a:t>
            </a:r>
            <a:r>
              <a:rPr lang="en-US" dirty="0">
                <a:solidFill>
                  <a:srgbClr val="FF0000"/>
                </a:solidFill>
              </a:rPr>
              <a:t>to</a:t>
            </a:r>
            <a:r>
              <a:rPr lang="en-US" dirty="0"/>
              <a:t> give to new grad students is that don’t come with a lot of stuff </a:t>
            </a:r>
            <a:r>
              <a:rPr lang="en-US" dirty="0">
                <a:solidFill>
                  <a:srgbClr val="FF0000"/>
                </a:solidFill>
              </a:rPr>
              <a:t>like pillows, bed sheets or utensils you can buy all this very easily in China</a:t>
            </a:r>
            <a:r>
              <a:rPr lang="en-US" dirty="0"/>
              <a:t>. Bring only your clothes and some basic medicine for cold cough and flue etc. </a:t>
            </a:r>
            <a:r>
              <a:rPr lang="en-US" dirty="0">
                <a:solidFill>
                  <a:srgbClr val="FF0000"/>
                </a:solidFill>
              </a:rPr>
              <a:t>The key to avoid language shock is to install some basic translation and communication applications on your smart phones if you have one</a:t>
            </a:r>
            <a:r>
              <a:rPr lang="en-US" dirty="0"/>
              <a:t>. Try to </a:t>
            </a:r>
            <a:r>
              <a:rPr lang="en-US" dirty="0">
                <a:solidFill>
                  <a:srgbClr val="FF0000"/>
                </a:solidFill>
              </a:rPr>
              <a:t>establish contact </a:t>
            </a:r>
            <a:r>
              <a:rPr lang="en-US" dirty="0"/>
              <a:t>with senior students who can guide you about different markets and places to </a:t>
            </a:r>
            <a:r>
              <a:rPr lang="en-US" dirty="0">
                <a:solidFill>
                  <a:srgbClr val="FF0000"/>
                </a:solidFill>
              </a:rPr>
              <a:t>eat</a:t>
            </a:r>
            <a:r>
              <a:rPr lang="en-US" dirty="0"/>
              <a:t> and shop for daily </a:t>
            </a:r>
            <a:r>
              <a:rPr lang="en-US" dirty="0">
                <a:solidFill>
                  <a:srgbClr val="FF0000"/>
                </a:solidFill>
              </a:rPr>
              <a:t>necessities</a:t>
            </a:r>
            <a:r>
              <a:rPr lang="en-US" dirty="0"/>
              <a:t>. </a:t>
            </a:r>
            <a:r>
              <a:rPr lang="en-US" dirty="0">
                <a:solidFill>
                  <a:srgbClr val="FF0000"/>
                </a:solidFill>
              </a:rPr>
              <a:t>The most important part is to </a:t>
            </a:r>
            <a:r>
              <a:rPr lang="en-US" dirty="0"/>
              <a:t>bring some cash </a:t>
            </a:r>
            <a:r>
              <a:rPr lang="en-US" dirty="0">
                <a:solidFill>
                  <a:srgbClr val="FF0000"/>
                </a:solidFill>
              </a:rPr>
              <a:t>around</a:t>
            </a:r>
            <a:r>
              <a:rPr lang="en-US" dirty="0"/>
              <a:t> 1000 RMB for the first few weeks as </a:t>
            </a:r>
            <a:r>
              <a:rPr lang="en-US" dirty="0">
                <a:solidFill>
                  <a:srgbClr val="FF0000"/>
                </a:solidFill>
              </a:rPr>
              <a:t>the registration process takes</a:t>
            </a:r>
            <a:r>
              <a:rPr lang="en-US" dirty="0"/>
              <a:t> some time </a:t>
            </a:r>
            <a:r>
              <a:rPr lang="en-US" dirty="0">
                <a:solidFill>
                  <a:srgbClr val="FF0000"/>
                </a:solidFill>
              </a:rPr>
              <a:t>so you would need it to buy food </a:t>
            </a:r>
            <a:r>
              <a:rPr lang="en-US" dirty="0"/>
              <a:t>and some basic necessities.</a:t>
            </a:r>
            <a:endParaRPr lang="en-CA" sz="2400" dirty="0">
              <a:solidFill>
                <a:srgbClr val="FFC000"/>
              </a:solidFill>
            </a:endParaRPr>
          </a:p>
          <a:p>
            <a:endParaRPr lang="en-CA" dirty="0"/>
          </a:p>
        </p:txBody>
      </p:sp>
    </p:spTree>
    <p:extLst>
      <p:ext uri="{BB962C8B-B14F-4D97-AF65-F5344CB8AC3E}">
        <p14:creationId xmlns:p14="http://schemas.microsoft.com/office/powerpoint/2010/main" val="331632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3D09C4-54C5-4EED-BA6B-B13028F032CD}"/>
              </a:ext>
            </a:extLst>
          </p:cNvPr>
          <p:cNvSpPr>
            <a:spLocks noGrp="1"/>
          </p:cNvSpPr>
          <p:nvPr>
            <p:ph idx="1"/>
          </p:nvPr>
        </p:nvSpPr>
        <p:spPr>
          <a:xfrm>
            <a:off x="533400" y="468922"/>
            <a:ext cx="8106508" cy="5908431"/>
          </a:xfrm>
        </p:spPr>
        <p:txBody>
          <a:bodyPr>
            <a:normAutofit fontScale="77500" lnSpcReduction="20000"/>
          </a:bodyPr>
          <a:lstStyle/>
          <a:p>
            <a:r>
              <a:rPr lang="en-US" i="1" dirty="0">
                <a:solidFill>
                  <a:srgbClr val="FFC000"/>
                </a:solidFill>
              </a:rPr>
              <a:t>5-minute text generation (Note the many English problems Word underlines with red. This is a GOOD thing in the generation phase – proves the writer was focusing on ideas.)</a:t>
            </a:r>
            <a:endParaRPr lang="en-US" dirty="0"/>
          </a:p>
          <a:p>
            <a:pPr marL="0" indent="0">
              <a:lnSpc>
                <a:spcPct val="100000"/>
              </a:lnSpc>
              <a:buNone/>
            </a:pPr>
            <a:r>
              <a:rPr lang="en-US" dirty="0"/>
              <a:t>In </a:t>
            </a:r>
            <a:r>
              <a:rPr lang="en-US" u="sng" dirty="0" err="1"/>
              <a:t>ustc</a:t>
            </a:r>
            <a:r>
              <a:rPr lang="en-US" dirty="0"/>
              <a:t> there are good people </a:t>
            </a:r>
            <a:r>
              <a:rPr lang="en-US" u="sng" dirty="0" err="1"/>
              <a:t>youneed</a:t>
            </a:r>
            <a:r>
              <a:rPr lang="en-US" dirty="0"/>
              <a:t> to look out </a:t>
            </a:r>
            <a:r>
              <a:rPr lang="en-US" u="sng" dirty="0" err="1"/>
              <a:t>fot</a:t>
            </a:r>
            <a:r>
              <a:rPr lang="en-US" dirty="0"/>
              <a:t>. </a:t>
            </a:r>
            <a:r>
              <a:rPr lang="en-US" u="sng" dirty="0" err="1"/>
              <a:t>Alos</a:t>
            </a:r>
            <a:r>
              <a:rPr lang="en-US" dirty="0"/>
              <a:t> some others with </a:t>
            </a:r>
            <a:r>
              <a:rPr lang="en-US" u="sng" dirty="0" err="1"/>
              <a:t>fiunny</a:t>
            </a:r>
            <a:r>
              <a:rPr lang="en-US" dirty="0"/>
              <a:t> behaviors. for </a:t>
            </a:r>
            <a:r>
              <a:rPr lang="en-US" u="sng" dirty="0" err="1"/>
              <a:t>instrance</a:t>
            </a:r>
            <a:r>
              <a:rPr lang="en-US" dirty="0"/>
              <a:t>, if you need hep and you cant read or write or speak in </a:t>
            </a:r>
            <a:r>
              <a:rPr lang="en-US" u="sng" dirty="0" err="1"/>
              <a:t>chinese</a:t>
            </a:r>
            <a:r>
              <a:rPr lang="en-US" dirty="0"/>
              <a:t>, you may be lucky to find one or two </a:t>
            </a:r>
            <a:r>
              <a:rPr lang="en-US" u="sng" dirty="0" err="1"/>
              <a:t>chinese</a:t>
            </a:r>
            <a:r>
              <a:rPr lang="en-US" dirty="0"/>
              <a:t> students or even </a:t>
            </a:r>
            <a:r>
              <a:rPr lang="en-US" u="sng" dirty="0" err="1"/>
              <a:t>gurads</a:t>
            </a:r>
            <a:r>
              <a:rPr lang="en-US" dirty="0"/>
              <a:t> who can speak one or two word in English. Just approach them and use the few word you can remember in </a:t>
            </a:r>
            <a:r>
              <a:rPr lang="en-US" u="sng" dirty="0" err="1"/>
              <a:t>chinese</a:t>
            </a:r>
            <a:r>
              <a:rPr lang="en-US" dirty="0"/>
              <a:t> with use of signs, and they </a:t>
            </a:r>
            <a:r>
              <a:rPr lang="en-US" u="sng" dirty="0" err="1"/>
              <a:t>personm</a:t>
            </a:r>
            <a:r>
              <a:rPr lang="en-US" dirty="0"/>
              <a:t> may guise you after they get what you mean. On the other hand, as I was advised by one </a:t>
            </a:r>
            <a:r>
              <a:rPr lang="en-US" u="sng" dirty="0" err="1"/>
              <a:t>chinese</a:t>
            </a:r>
            <a:r>
              <a:rPr lang="en-US" dirty="0"/>
              <a:t> police </a:t>
            </a:r>
            <a:r>
              <a:rPr lang="en-US" u="sng" dirty="0" err="1"/>
              <a:t>maqn</a:t>
            </a:r>
            <a:r>
              <a:rPr lang="en-US" dirty="0"/>
              <a:t>, be very careful especially in a buss that is full where [people are standing., I was told we have a </a:t>
            </a:r>
            <a:r>
              <a:rPr lang="en-US" u="sng" dirty="0" err="1"/>
              <a:t>trendency</a:t>
            </a:r>
            <a:r>
              <a:rPr lang="en-US" dirty="0"/>
              <a:t> of some </a:t>
            </a:r>
            <a:r>
              <a:rPr lang="en-US" u="sng" dirty="0" err="1"/>
              <a:t>chinese</a:t>
            </a:r>
            <a:r>
              <a:rPr lang="en-US" dirty="0"/>
              <a:t> targeting </a:t>
            </a:r>
            <a:r>
              <a:rPr lang="en-US" u="sng" dirty="0" err="1"/>
              <a:t>foreigher</a:t>
            </a:r>
            <a:r>
              <a:rPr lang="en-US" dirty="0"/>
              <a:t> to steal from them. </a:t>
            </a:r>
            <a:endParaRPr lang="en-CA" dirty="0"/>
          </a:p>
          <a:p>
            <a:pPr marL="0" indent="0">
              <a:lnSpc>
                <a:spcPct val="100000"/>
              </a:lnSpc>
              <a:buNone/>
            </a:pPr>
            <a:r>
              <a:rPr lang="en-US" dirty="0"/>
              <a:t>Something else to note, there are cameras all over the place, be it in corridors, taxi, on the roads, etc. never be tempted to do something wrong like stealing because they will actually record you and even come for you. Do not be tempted not to pay </a:t>
            </a:r>
            <a:r>
              <a:rPr lang="en-US" u="sng" dirty="0" err="1"/>
              <a:t>whike</a:t>
            </a:r>
            <a:r>
              <a:rPr lang="en-US" dirty="0"/>
              <a:t> you enter a bus because the cameras are watching. Some people have </a:t>
            </a:r>
            <a:r>
              <a:rPr lang="en-US" u="sng" dirty="0" err="1"/>
              <a:t>ate,pted</a:t>
            </a:r>
            <a:r>
              <a:rPr lang="en-US" u="sng" dirty="0"/>
              <a:t> </a:t>
            </a:r>
            <a:r>
              <a:rPr lang="en-US" dirty="0"/>
              <a:t>to do that and ben caught</a:t>
            </a:r>
            <a:endParaRPr lang="en-CA" dirty="0"/>
          </a:p>
          <a:p>
            <a:endParaRPr lang="en-CA" dirty="0"/>
          </a:p>
        </p:txBody>
      </p:sp>
    </p:spTree>
    <p:extLst>
      <p:ext uri="{BB962C8B-B14F-4D97-AF65-F5344CB8AC3E}">
        <p14:creationId xmlns:p14="http://schemas.microsoft.com/office/powerpoint/2010/main" val="1833585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64F892-6587-42C7-8178-EB39D88CE525}"/>
              </a:ext>
            </a:extLst>
          </p:cNvPr>
          <p:cNvSpPr>
            <a:spLocks noGrp="1"/>
          </p:cNvSpPr>
          <p:nvPr>
            <p:ph idx="1"/>
          </p:nvPr>
        </p:nvSpPr>
        <p:spPr>
          <a:xfrm>
            <a:off x="533400" y="457200"/>
            <a:ext cx="8071338" cy="5967046"/>
          </a:xfrm>
        </p:spPr>
        <p:txBody>
          <a:bodyPr>
            <a:normAutofit fontScale="70000" lnSpcReduction="20000"/>
          </a:bodyPr>
          <a:lstStyle/>
          <a:p>
            <a:r>
              <a:rPr lang="en-US" i="1" dirty="0">
                <a:solidFill>
                  <a:srgbClr val="FFC000"/>
                </a:solidFill>
              </a:rPr>
              <a:t>10-minute edited version (many changes and additions, with information reordered too. Great!)</a:t>
            </a:r>
            <a:endParaRPr lang="en-CA" dirty="0">
              <a:solidFill>
                <a:srgbClr val="FFC000"/>
              </a:solidFill>
            </a:endParaRPr>
          </a:p>
          <a:p>
            <a:pPr marL="0" indent="0">
              <a:buNone/>
            </a:pPr>
            <a:r>
              <a:rPr lang="en-US" dirty="0"/>
              <a:t>Living in USTC and china as a whole can be a challenge if you don’t know how to maneuver around. Chinese are good people especially to foreigners, but among them we have funny characters too. For instance, because of language barrier, you may need some help in getting what you want. Because of your skin color, some of them would treat you as if you are “not human” hence make you uncomfortable. But some are very good. You may find that out of 10 Chinese you meet, one or two may understand English hence could guide you around. These could be guards, classmates, shop attendance, anybody. Don’t look down upon any. </a:t>
            </a:r>
            <a:endParaRPr lang="en-CA" dirty="0"/>
          </a:p>
          <a:p>
            <a:pPr marL="0" indent="0">
              <a:buNone/>
            </a:pPr>
            <a:r>
              <a:rPr lang="en-US" dirty="0"/>
              <a:t>On the other hand, we have some who have a lot of mischief.  I once met a policeman who advised me that while using public means, one ought to be very careful especially when the buses are full and people are standing in the aisle. We do have pickpockets who target foreigners during the struggle, so the need to be cautions of your environment.</a:t>
            </a:r>
            <a:endParaRPr lang="en-CA" dirty="0"/>
          </a:p>
          <a:p>
            <a:pPr marL="0" indent="0">
              <a:buNone/>
            </a:pPr>
            <a:r>
              <a:rPr lang="en-US" dirty="0"/>
              <a:t>Another important thing to note, there are cameras all over, be it in corridors, taxi, on the roads, etc. never be tempted to do something wrong like stealing because they will actually record you and even come for you. Do not be tempted to evade pay while you enter a bus because the cameras are watching. Some people have made such attempts and been caught. Just do the right thing.</a:t>
            </a:r>
            <a:endParaRPr lang="en-CA" dirty="0"/>
          </a:p>
          <a:p>
            <a:pPr marL="0" indent="0">
              <a:buNone/>
            </a:pPr>
            <a:r>
              <a:rPr lang="en-US" dirty="0"/>
              <a:t>Good luck</a:t>
            </a:r>
            <a:endParaRPr lang="en-CA" dirty="0"/>
          </a:p>
          <a:p>
            <a:endParaRPr lang="en-CA" dirty="0"/>
          </a:p>
        </p:txBody>
      </p:sp>
    </p:spTree>
    <p:extLst>
      <p:ext uri="{BB962C8B-B14F-4D97-AF65-F5344CB8AC3E}">
        <p14:creationId xmlns:p14="http://schemas.microsoft.com/office/powerpoint/2010/main" val="3704442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64F892-6587-42C7-8178-EB39D88CE525}"/>
              </a:ext>
            </a:extLst>
          </p:cNvPr>
          <p:cNvSpPr>
            <a:spLocks noGrp="1"/>
          </p:cNvSpPr>
          <p:nvPr>
            <p:ph idx="1"/>
          </p:nvPr>
        </p:nvSpPr>
        <p:spPr>
          <a:xfrm>
            <a:off x="533400" y="457200"/>
            <a:ext cx="8071338" cy="5967046"/>
          </a:xfrm>
        </p:spPr>
        <p:txBody>
          <a:bodyPr>
            <a:normAutofit fontScale="70000" lnSpcReduction="20000"/>
          </a:bodyPr>
          <a:lstStyle/>
          <a:p>
            <a:r>
              <a:rPr lang="en-US" i="1" dirty="0">
                <a:solidFill>
                  <a:srgbClr val="FFC000"/>
                </a:solidFill>
              </a:rPr>
              <a:t>10-minute edited version (Murray pointing out problems)</a:t>
            </a:r>
            <a:endParaRPr lang="en-CA" dirty="0">
              <a:solidFill>
                <a:srgbClr val="FFC000"/>
              </a:solidFill>
            </a:endParaRPr>
          </a:p>
          <a:p>
            <a:pPr marL="0" indent="0">
              <a:buNone/>
            </a:pPr>
            <a:r>
              <a:rPr lang="en-US" dirty="0"/>
              <a:t>Living in USTC and </a:t>
            </a:r>
            <a:r>
              <a:rPr lang="en-US" dirty="0">
                <a:solidFill>
                  <a:srgbClr val="FFC000"/>
                </a:solidFill>
              </a:rPr>
              <a:t>c</a:t>
            </a:r>
            <a:r>
              <a:rPr lang="en-US" dirty="0"/>
              <a:t>hina as a whole can be a challenge if you don’t know how to maneuver around. Chinese are good people</a:t>
            </a:r>
            <a:r>
              <a:rPr lang="en-US" dirty="0">
                <a:solidFill>
                  <a:srgbClr val="FFC000"/>
                </a:solidFill>
              </a:rPr>
              <a:t>,</a:t>
            </a:r>
            <a:r>
              <a:rPr lang="en-US" dirty="0"/>
              <a:t> especially to foreigners, but among them we have funny characters too. For instance, because of language barrier, you may need some help in getting what you want. Because of your skin color, some of them </a:t>
            </a:r>
            <a:r>
              <a:rPr lang="en-US" dirty="0">
                <a:solidFill>
                  <a:srgbClr val="FFC000"/>
                </a:solidFill>
              </a:rPr>
              <a:t>would</a:t>
            </a:r>
            <a:r>
              <a:rPr lang="en-US" dirty="0"/>
              <a:t> treat you as if you are “not human” hence make you uncomfortable. But some are very good. You may find that out of 10 Chinese you meet, one or two may understand English hence could guide you around. These could be guards, classmates, shop attendan</a:t>
            </a:r>
            <a:r>
              <a:rPr lang="en-US" dirty="0">
                <a:solidFill>
                  <a:srgbClr val="FFC000"/>
                </a:solidFill>
              </a:rPr>
              <a:t>ce</a:t>
            </a:r>
            <a:r>
              <a:rPr lang="en-US" dirty="0"/>
              <a:t>, anybody. Don’t look down upon any. </a:t>
            </a:r>
            <a:endParaRPr lang="en-CA" dirty="0"/>
          </a:p>
          <a:p>
            <a:pPr marL="0" indent="0">
              <a:buNone/>
            </a:pPr>
            <a:r>
              <a:rPr lang="en-US" dirty="0"/>
              <a:t>On the other hand, we have some who </a:t>
            </a:r>
            <a:r>
              <a:rPr lang="en-US" dirty="0">
                <a:solidFill>
                  <a:srgbClr val="FFC000"/>
                </a:solidFill>
              </a:rPr>
              <a:t>have</a:t>
            </a:r>
            <a:r>
              <a:rPr lang="en-US" dirty="0"/>
              <a:t> a lot of mischief.  I once met a policeman who advised me that while using public </a:t>
            </a:r>
            <a:r>
              <a:rPr lang="en-US" dirty="0">
                <a:solidFill>
                  <a:srgbClr val="FFC000"/>
                </a:solidFill>
              </a:rPr>
              <a:t>means</a:t>
            </a:r>
            <a:r>
              <a:rPr lang="en-US" dirty="0"/>
              <a:t>, one ought to be very carefu</a:t>
            </a:r>
            <a:r>
              <a:rPr lang="en-US" dirty="0">
                <a:solidFill>
                  <a:srgbClr val="FFC000"/>
                </a:solidFill>
              </a:rPr>
              <a:t>l e</a:t>
            </a:r>
            <a:r>
              <a:rPr lang="en-US" dirty="0"/>
              <a:t>specially when the buses are full and people are standing in the aisle. We do have pickpockets who target foreigners during the </a:t>
            </a:r>
            <a:r>
              <a:rPr lang="en-US" dirty="0">
                <a:solidFill>
                  <a:srgbClr val="FFC000"/>
                </a:solidFill>
              </a:rPr>
              <a:t>struggle</a:t>
            </a:r>
            <a:r>
              <a:rPr lang="en-US" dirty="0"/>
              <a:t>, so </a:t>
            </a:r>
            <a:r>
              <a:rPr lang="en-US" dirty="0">
                <a:solidFill>
                  <a:srgbClr val="FFC000"/>
                </a:solidFill>
              </a:rPr>
              <a:t>the</a:t>
            </a:r>
            <a:r>
              <a:rPr lang="en-US" dirty="0"/>
              <a:t> need to be </a:t>
            </a:r>
            <a:r>
              <a:rPr lang="en-US" dirty="0">
                <a:solidFill>
                  <a:srgbClr val="FFC000"/>
                </a:solidFill>
              </a:rPr>
              <a:t>cautions</a:t>
            </a:r>
            <a:r>
              <a:rPr lang="en-US" dirty="0"/>
              <a:t> of your environment.</a:t>
            </a:r>
            <a:endParaRPr lang="en-CA" dirty="0"/>
          </a:p>
          <a:p>
            <a:pPr marL="0" indent="0">
              <a:buNone/>
            </a:pPr>
            <a:r>
              <a:rPr lang="en-US" dirty="0"/>
              <a:t>Another important thing to note</a:t>
            </a:r>
            <a:r>
              <a:rPr lang="en-US" dirty="0">
                <a:solidFill>
                  <a:srgbClr val="FFC000"/>
                </a:solidFill>
              </a:rPr>
              <a:t>,</a:t>
            </a:r>
            <a:r>
              <a:rPr lang="en-US" dirty="0"/>
              <a:t> there are cameras all over, be it in corridors, taxi, on the roads, etc. </a:t>
            </a:r>
            <a:r>
              <a:rPr lang="en-US" dirty="0">
                <a:solidFill>
                  <a:srgbClr val="FFC000"/>
                </a:solidFill>
              </a:rPr>
              <a:t>n</a:t>
            </a:r>
            <a:r>
              <a:rPr lang="en-US" dirty="0"/>
              <a:t>ever be tempted to do something wrong like stealing because they will actually record you and even come for you. Do not be tempted to evade </a:t>
            </a:r>
            <a:r>
              <a:rPr lang="en-US" dirty="0">
                <a:solidFill>
                  <a:srgbClr val="FFC000"/>
                </a:solidFill>
              </a:rPr>
              <a:t>pay</a:t>
            </a:r>
            <a:r>
              <a:rPr lang="en-US" dirty="0"/>
              <a:t> while you enter a bus because the cameras are watching. Some people have made such attempts and been caught. Just do the right thing.</a:t>
            </a:r>
            <a:endParaRPr lang="en-CA" dirty="0"/>
          </a:p>
          <a:p>
            <a:pPr marL="0" indent="0">
              <a:buNone/>
            </a:pPr>
            <a:r>
              <a:rPr lang="en-US" dirty="0"/>
              <a:t>Good luck</a:t>
            </a:r>
            <a:r>
              <a:rPr lang="en-US" dirty="0">
                <a:solidFill>
                  <a:srgbClr val="FFC000"/>
                </a:solidFill>
              </a:rPr>
              <a:t>.</a:t>
            </a:r>
            <a:endParaRPr lang="en-CA" dirty="0">
              <a:solidFill>
                <a:srgbClr val="FFC000"/>
              </a:solidFill>
            </a:endParaRPr>
          </a:p>
          <a:p>
            <a:endParaRPr lang="en-CA" dirty="0"/>
          </a:p>
        </p:txBody>
      </p:sp>
    </p:spTree>
    <p:extLst>
      <p:ext uri="{BB962C8B-B14F-4D97-AF65-F5344CB8AC3E}">
        <p14:creationId xmlns:p14="http://schemas.microsoft.com/office/powerpoint/2010/main" val="2255472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defRPr/>
            </a:pPr>
            <a:r>
              <a:rPr lang="en-US" altLang="zh-CN">
                <a:ea typeface="宋体" pitchFamily="2" charset="-122"/>
              </a:rPr>
              <a:t>Strategies for Arguments</a:t>
            </a:r>
          </a:p>
        </p:txBody>
      </p:sp>
      <p:sp>
        <p:nvSpPr>
          <p:cNvPr id="132099" name="Rectangle 3"/>
          <p:cNvSpPr>
            <a:spLocks noGrp="1" noChangeArrowheads="1"/>
          </p:cNvSpPr>
          <p:nvPr>
            <p:ph type="body" idx="1"/>
          </p:nvPr>
        </p:nvSpPr>
        <p:spPr>
          <a:xfrm>
            <a:off x="457200" y="2300748"/>
            <a:ext cx="8229600" cy="4252452"/>
          </a:xfrm>
        </p:spPr>
        <p:txBody>
          <a:bodyPr>
            <a:normAutofit/>
          </a:bodyPr>
          <a:lstStyle/>
          <a:p>
            <a:pPr marL="0" indent="0" eaLnBrk="1" hangingPunct="1">
              <a:buNone/>
              <a:defRPr/>
            </a:pP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Argument</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 = </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claim</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 + </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reasons and evidence</a:t>
            </a:r>
            <a:r>
              <a:rPr lang="en-US" altLang="zh-CN" sz="2800" dirty="0">
                <a:latin typeface="Arial" panose="020B0604020202020204" pitchFamily="34" charset="0"/>
                <a:ea typeface="宋体" panose="02010600030101010101" pitchFamily="2" charset="-122"/>
              </a:rPr>
              <a:t>”</a:t>
            </a:r>
          </a:p>
          <a:p>
            <a:pPr lvl="1">
              <a:defRPr/>
            </a:pPr>
            <a:r>
              <a:rPr lang="en-US" altLang="zh-CN" dirty="0">
                <a:latin typeface="Arial" panose="020B0604020202020204" pitchFamily="34" charset="0"/>
                <a:ea typeface="宋体" panose="02010600030101010101" pitchFamily="2" charset="-122"/>
              </a:rPr>
              <a:t>(“Argument” = “conclusion” + “premises”)</a:t>
            </a:r>
            <a:endParaRPr lang="en-US" altLang="zh-CN" dirty="0">
              <a:ea typeface="宋体" panose="02010600030101010101" pitchFamily="2" charset="-122"/>
            </a:endParaRPr>
          </a:p>
          <a:p>
            <a:pPr eaLnBrk="1" hangingPunct="1">
              <a:defRPr/>
            </a:pPr>
            <a:endParaRPr lang="en-US" altLang="zh-CN" dirty="0">
              <a:ea typeface="宋体" panose="02010600030101010101" pitchFamily="2" charset="-122"/>
            </a:endParaRPr>
          </a:p>
          <a:p>
            <a:pPr marL="457200" indent="-457200" eaLnBrk="1" hangingPunct="1">
              <a:buFont typeface="+mj-lt"/>
              <a:buAutoNum type="arabicPeriod"/>
              <a:defRPr/>
            </a:pPr>
            <a:r>
              <a:rPr lang="en-US" altLang="zh-CN" dirty="0">
                <a:ea typeface="宋体" panose="02010600030101010101" pitchFamily="2" charset="-122"/>
              </a:rPr>
              <a:t>Is the claim clear?</a:t>
            </a:r>
          </a:p>
          <a:p>
            <a:pPr marL="457200" indent="-457200" eaLnBrk="1" hangingPunct="1">
              <a:buFont typeface="+mj-lt"/>
              <a:buAutoNum type="arabicPeriod"/>
              <a:defRPr/>
            </a:pPr>
            <a:r>
              <a:rPr lang="en-US" altLang="zh-CN" dirty="0">
                <a:ea typeface="宋体" panose="02010600030101010101" pitchFamily="2" charset="-122"/>
              </a:rPr>
              <a:t>Are these </a:t>
            </a:r>
            <a:r>
              <a:rPr lang="en-US" altLang="zh-CN" dirty="0">
                <a:solidFill>
                  <a:srgbClr val="FFFF00"/>
                </a:solidFill>
                <a:ea typeface="宋体" panose="02010600030101010101" pitchFamily="2" charset="-122"/>
              </a:rPr>
              <a:t>good</a:t>
            </a:r>
            <a:r>
              <a:rPr lang="en-US" altLang="zh-CN" dirty="0">
                <a:ea typeface="宋体" panose="02010600030101010101" pitchFamily="2" charset="-122"/>
              </a:rPr>
              <a:t> reasons to accept the claim?</a:t>
            </a:r>
          </a:p>
          <a:p>
            <a:pPr marL="457200" indent="-457200" eaLnBrk="1" hangingPunct="1">
              <a:buFont typeface="+mj-lt"/>
              <a:buAutoNum type="arabicPeriod"/>
              <a:defRPr/>
            </a:pPr>
            <a:r>
              <a:rPr lang="en-US" altLang="zh-CN" dirty="0">
                <a:ea typeface="宋体" panose="02010600030101010101" pitchFamily="2" charset="-122"/>
              </a:rPr>
              <a:t>Is there </a:t>
            </a:r>
            <a:r>
              <a:rPr lang="en-US" altLang="zh-CN" dirty="0">
                <a:solidFill>
                  <a:srgbClr val="FFFF00"/>
                </a:solidFill>
                <a:ea typeface="宋体" panose="02010600030101010101" pitchFamily="2" charset="-122"/>
              </a:rPr>
              <a:t>enough</a:t>
            </a:r>
            <a:r>
              <a:rPr lang="en-US" altLang="zh-CN" dirty="0">
                <a:ea typeface="宋体" panose="02010600030101010101" pitchFamily="2" charset="-122"/>
              </a:rPr>
              <a:t> evidence to accept the claim?</a:t>
            </a:r>
          </a:p>
        </p:txBody>
      </p:sp>
    </p:spTree>
    <p:extLst>
      <p:ext uri="{BB962C8B-B14F-4D97-AF65-F5344CB8AC3E}">
        <p14:creationId xmlns:p14="http://schemas.microsoft.com/office/powerpoint/2010/main" val="1508616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87C6F-A252-466D-ABA5-5A37A9759224}"/>
              </a:ext>
            </a:extLst>
          </p:cNvPr>
          <p:cNvSpPr>
            <a:spLocks noGrp="1"/>
          </p:cNvSpPr>
          <p:nvPr>
            <p:ph type="title"/>
          </p:nvPr>
        </p:nvSpPr>
        <p:spPr>
          <a:xfrm>
            <a:off x="531638" y="753228"/>
            <a:ext cx="7287653" cy="1080938"/>
          </a:xfrm>
        </p:spPr>
        <p:txBody>
          <a:bodyPr/>
          <a:lstStyle/>
          <a:p>
            <a:r>
              <a:rPr lang="en-CA" dirty="0"/>
              <a:t>Last Week’s Workshop (last hour)</a:t>
            </a:r>
          </a:p>
        </p:txBody>
      </p:sp>
      <p:sp>
        <p:nvSpPr>
          <p:cNvPr id="3" name="Content Placeholder 2">
            <a:extLst>
              <a:ext uri="{FF2B5EF4-FFF2-40B4-BE49-F238E27FC236}">
                <a16:creationId xmlns:a16="http://schemas.microsoft.com/office/drawing/2014/main" id="{E3B3753B-1879-41B6-97CD-688915C2DA59}"/>
              </a:ext>
            </a:extLst>
          </p:cNvPr>
          <p:cNvSpPr>
            <a:spLocks noGrp="1"/>
          </p:cNvSpPr>
          <p:nvPr>
            <p:ph idx="1"/>
          </p:nvPr>
        </p:nvSpPr>
        <p:spPr/>
        <p:txBody>
          <a:bodyPr/>
          <a:lstStyle/>
          <a:p>
            <a:r>
              <a:rPr lang="en-CA" dirty="0"/>
              <a:t>Mind Mapping</a:t>
            </a:r>
          </a:p>
          <a:p>
            <a:r>
              <a:rPr lang="en-CA" dirty="0"/>
              <a:t>Concept Maps</a:t>
            </a:r>
          </a:p>
          <a:p>
            <a:r>
              <a:rPr lang="en-CA" dirty="0" err="1"/>
              <a:t>CMapTools</a:t>
            </a:r>
            <a:endParaRPr lang="en-CA" dirty="0"/>
          </a:p>
          <a:p>
            <a:r>
              <a:rPr lang="en-CA" dirty="0"/>
              <a:t>Designing an article (a guide assigned as homework)</a:t>
            </a:r>
          </a:p>
        </p:txBody>
      </p:sp>
    </p:spTree>
    <p:extLst>
      <p:ext uri="{BB962C8B-B14F-4D97-AF65-F5344CB8AC3E}">
        <p14:creationId xmlns:p14="http://schemas.microsoft.com/office/powerpoint/2010/main" val="565246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C5CED-1D64-4366-BDE1-CDD867B5E7D5}"/>
              </a:ext>
            </a:extLst>
          </p:cNvPr>
          <p:cNvSpPr>
            <a:spLocks noGrp="1"/>
          </p:cNvSpPr>
          <p:nvPr>
            <p:ph type="title"/>
          </p:nvPr>
        </p:nvSpPr>
        <p:spPr/>
        <p:txBody>
          <a:bodyPr/>
          <a:lstStyle/>
          <a:p>
            <a:r>
              <a:rPr lang="en-CA" dirty="0"/>
              <a:t>Remember to hand in homework</a:t>
            </a:r>
          </a:p>
        </p:txBody>
      </p:sp>
      <p:sp>
        <p:nvSpPr>
          <p:cNvPr id="3" name="Content Placeholder 2">
            <a:extLst>
              <a:ext uri="{FF2B5EF4-FFF2-40B4-BE49-F238E27FC236}">
                <a16:creationId xmlns:a16="http://schemas.microsoft.com/office/drawing/2014/main" id="{6821F174-7EC0-4DD1-8D25-0D0EC7C3D38F}"/>
              </a:ext>
            </a:extLst>
          </p:cNvPr>
          <p:cNvSpPr>
            <a:spLocks noGrp="1"/>
          </p:cNvSpPr>
          <p:nvPr>
            <p:ph idx="1"/>
          </p:nvPr>
        </p:nvSpPr>
        <p:spPr/>
        <p:txBody>
          <a:bodyPr>
            <a:normAutofit lnSpcReduction="10000"/>
          </a:bodyPr>
          <a:lstStyle/>
          <a:p>
            <a:r>
              <a:rPr lang="en-CA" dirty="0"/>
              <a:t>Weekly 100-word reports worth 1.5% each</a:t>
            </a:r>
          </a:p>
          <a:p>
            <a:r>
              <a:rPr lang="en-CA" dirty="0"/>
              <a:t>Writing assignments worth various%</a:t>
            </a:r>
          </a:p>
          <a:p>
            <a:r>
              <a:rPr lang="en-CA" dirty="0"/>
              <a:t>Photo and other miscellaneous stuff</a:t>
            </a:r>
          </a:p>
          <a:p>
            <a:r>
              <a:rPr lang="en-CA" dirty="0"/>
              <a:t>Email or bring to class, as specified</a:t>
            </a:r>
          </a:p>
          <a:p>
            <a:endParaRPr lang="en-CA" dirty="0"/>
          </a:p>
          <a:p>
            <a:r>
              <a:rPr lang="en-CA" dirty="0">
                <a:solidFill>
                  <a:srgbClr val="FFFF00"/>
                </a:solidFill>
              </a:rPr>
              <a:t>Read the instructions carefully!</a:t>
            </a:r>
          </a:p>
          <a:p>
            <a:pPr lvl="1"/>
            <a:r>
              <a:rPr lang="en-CA" dirty="0"/>
              <a:t>(It’s good practice for journal submissions)</a:t>
            </a:r>
          </a:p>
        </p:txBody>
      </p:sp>
    </p:spTree>
    <p:extLst>
      <p:ext uri="{BB962C8B-B14F-4D97-AF65-F5344CB8AC3E}">
        <p14:creationId xmlns:p14="http://schemas.microsoft.com/office/powerpoint/2010/main" val="3302143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0AAB2-AAC4-4FF8-84BB-B9F1271A58D9}"/>
              </a:ext>
            </a:extLst>
          </p:cNvPr>
          <p:cNvSpPr>
            <a:spLocks noGrp="1"/>
          </p:cNvSpPr>
          <p:nvPr>
            <p:ph type="title"/>
          </p:nvPr>
        </p:nvSpPr>
        <p:spPr/>
        <p:txBody>
          <a:bodyPr/>
          <a:lstStyle/>
          <a:p>
            <a:r>
              <a:rPr lang="en-CA" dirty="0"/>
              <a:t>Take out your Concept Map for the homework assignment</a:t>
            </a:r>
          </a:p>
        </p:txBody>
      </p:sp>
      <p:sp>
        <p:nvSpPr>
          <p:cNvPr id="3" name="Content Placeholder 2">
            <a:extLst>
              <a:ext uri="{FF2B5EF4-FFF2-40B4-BE49-F238E27FC236}">
                <a16:creationId xmlns:a16="http://schemas.microsoft.com/office/drawing/2014/main" id="{B299C356-B391-4614-8875-E4FA5F7975C0}"/>
              </a:ext>
            </a:extLst>
          </p:cNvPr>
          <p:cNvSpPr>
            <a:spLocks noGrp="1"/>
          </p:cNvSpPr>
          <p:nvPr>
            <p:ph idx="1"/>
          </p:nvPr>
        </p:nvSpPr>
        <p:spPr>
          <a:xfrm>
            <a:off x="533400" y="2336873"/>
            <a:ext cx="7848600" cy="3599316"/>
          </a:xfrm>
        </p:spPr>
        <p:txBody>
          <a:bodyPr/>
          <a:lstStyle/>
          <a:p>
            <a:r>
              <a:rPr lang="en-CA" dirty="0"/>
              <a:t>Guide for new grad students about journals in your area and how to access them here at USTC.</a:t>
            </a:r>
          </a:p>
          <a:p>
            <a:r>
              <a:rPr lang="en-CA" dirty="0"/>
              <a:t>Whether hardcopy or on your computer, show it now.</a:t>
            </a:r>
          </a:p>
          <a:p>
            <a:r>
              <a:rPr lang="en-CA" dirty="0"/>
              <a:t>Rotate around the room looking at the other students’ maps. What ideas do you get?</a:t>
            </a:r>
          </a:p>
        </p:txBody>
      </p:sp>
    </p:spTree>
    <p:extLst>
      <p:ext uri="{BB962C8B-B14F-4D97-AF65-F5344CB8AC3E}">
        <p14:creationId xmlns:p14="http://schemas.microsoft.com/office/powerpoint/2010/main" val="2627983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2 Outline</a:t>
            </a:r>
          </a:p>
        </p:txBody>
      </p:sp>
      <p:sp>
        <p:nvSpPr>
          <p:cNvPr id="3" name="Content Placeholder 2"/>
          <p:cNvSpPr>
            <a:spLocks noGrp="1"/>
          </p:cNvSpPr>
          <p:nvPr>
            <p:ph idx="1"/>
          </p:nvPr>
        </p:nvSpPr>
        <p:spPr/>
        <p:txBody>
          <a:bodyPr>
            <a:normAutofit/>
          </a:bodyPr>
          <a:lstStyle/>
          <a:p>
            <a:r>
              <a:rPr lang="en-CA" sz="2800" dirty="0">
                <a:solidFill>
                  <a:srgbClr val="FFFF00"/>
                </a:solidFill>
              </a:rPr>
              <a:t>Review of Lesson 1</a:t>
            </a:r>
          </a:p>
          <a:p>
            <a:r>
              <a:rPr lang="en-CA" sz="2800" dirty="0"/>
              <a:t>More about arguments: Fallacies and how to avoid them</a:t>
            </a:r>
          </a:p>
          <a:p>
            <a:r>
              <a:rPr lang="en-CA" dirty="0"/>
              <a:t>What makes a good paper?</a:t>
            </a:r>
          </a:p>
          <a:p>
            <a:pPr lvl="1"/>
            <a:r>
              <a:rPr lang="en-CA" dirty="0"/>
              <a:t>3 points of view</a:t>
            </a:r>
            <a:endParaRPr lang="en-CA" sz="2800" dirty="0"/>
          </a:p>
          <a:p>
            <a:r>
              <a:rPr lang="en-CA" dirty="0"/>
              <a:t>Tools of the trade: Software that helps us write well</a:t>
            </a:r>
          </a:p>
          <a:p>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9088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2 Outline</a:t>
            </a:r>
          </a:p>
        </p:txBody>
      </p:sp>
      <p:sp>
        <p:nvSpPr>
          <p:cNvPr id="3" name="Content Placeholder 2"/>
          <p:cNvSpPr>
            <a:spLocks noGrp="1"/>
          </p:cNvSpPr>
          <p:nvPr>
            <p:ph idx="1"/>
          </p:nvPr>
        </p:nvSpPr>
        <p:spPr/>
        <p:txBody>
          <a:bodyPr>
            <a:normAutofit/>
          </a:bodyPr>
          <a:lstStyle/>
          <a:p>
            <a:r>
              <a:rPr lang="en-CA" sz="2800" dirty="0"/>
              <a:t>Review of Lesson 1</a:t>
            </a:r>
          </a:p>
          <a:p>
            <a:r>
              <a:rPr lang="en-CA" sz="2800" dirty="0">
                <a:solidFill>
                  <a:srgbClr val="FFFF00"/>
                </a:solidFill>
              </a:rPr>
              <a:t>More about arguments: Fallacies and how to avoid them</a:t>
            </a:r>
          </a:p>
          <a:p>
            <a:r>
              <a:rPr lang="en-CA" dirty="0"/>
              <a:t>What makes a good paper?</a:t>
            </a:r>
          </a:p>
          <a:p>
            <a:pPr lvl="1"/>
            <a:r>
              <a:rPr lang="en-CA" dirty="0"/>
              <a:t>3 points of view</a:t>
            </a:r>
            <a:endParaRPr lang="en-CA" sz="2800" dirty="0"/>
          </a:p>
          <a:p>
            <a:r>
              <a:rPr lang="en-CA" dirty="0"/>
              <a:t>Tools of the trade: Software that helps us write well</a:t>
            </a: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72215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Logical Fallacies</a:t>
            </a:r>
          </a:p>
        </p:txBody>
      </p:sp>
      <p:sp>
        <p:nvSpPr>
          <p:cNvPr id="3" name="Content Placeholder 2"/>
          <p:cNvSpPr>
            <a:spLocks noGrp="1"/>
          </p:cNvSpPr>
          <p:nvPr>
            <p:ph idx="1"/>
          </p:nvPr>
        </p:nvSpPr>
        <p:spPr>
          <a:xfrm>
            <a:off x="533400" y="2336873"/>
            <a:ext cx="7990668" cy="3599316"/>
          </a:xfrm>
        </p:spPr>
        <p:txBody>
          <a:bodyPr/>
          <a:lstStyle/>
          <a:p>
            <a:r>
              <a:rPr lang="en-CA" dirty="0"/>
              <a:t>Recall from Lesson 1: </a:t>
            </a:r>
          </a:p>
          <a:p>
            <a:pPr marL="0" indent="0" algn="ctr">
              <a:buNone/>
            </a:pPr>
            <a:r>
              <a:rPr lang="en-CA" sz="3200" dirty="0">
                <a:solidFill>
                  <a:srgbClr val="FFFF00"/>
                </a:solidFill>
              </a:rPr>
              <a:t>All journal articles </a:t>
            </a:r>
          </a:p>
          <a:p>
            <a:pPr marL="0" indent="0" algn="ctr">
              <a:buNone/>
            </a:pPr>
            <a:r>
              <a:rPr lang="en-CA" sz="3200" dirty="0">
                <a:solidFill>
                  <a:srgbClr val="FFFF00"/>
                </a:solidFill>
              </a:rPr>
              <a:t>are logical arguments.</a:t>
            </a:r>
          </a:p>
          <a:p>
            <a:endParaRPr lang="en-CA" dirty="0"/>
          </a:p>
          <a:p>
            <a:r>
              <a:rPr lang="en-CA" dirty="0"/>
              <a:t>Fallacies are bad arguments.</a:t>
            </a:r>
          </a:p>
          <a:p>
            <a:endParaRPr lang="en-CA" dirty="0"/>
          </a:p>
          <a:p>
            <a:endParaRPr lang="en-CA" dirty="0"/>
          </a:p>
        </p:txBody>
      </p:sp>
    </p:spTree>
    <p:extLst>
      <p:ext uri="{BB962C8B-B14F-4D97-AF65-F5344CB8AC3E}">
        <p14:creationId xmlns:p14="http://schemas.microsoft.com/office/powerpoint/2010/main" val="2575644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defRPr/>
            </a:pPr>
            <a:r>
              <a:rPr lang="en-US" altLang="zh-CN">
                <a:ea typeface="宋体" pitchFamily="2" charset="-122"/>
              </a:rPr>
              <a:t>Strategies for Arguments</a:t>
            </a:r>
          </a:p>
        </p:txBody>
      </p:sp>
      <p:sp>
        <p:nvSpPr>
          <p:cNvPr id="132099" name="Rectangle 3"/>
          <p:cNvSpPr>
            <a:spLocks noGrp="1" noChangeArrowheads="1"/>
          </p:cNvSpPr>
          <p:nvPr>
            <p:ph type="body" idx="1"/>
          </p:nvPr>
        </p:nvSpPr>
        <p:spPr>
          <a:xfrm>
            <a:off x="457200" y="2300748"/>
            <a:ext cx="8229600" cy="4252452"/>
          </a:xfrm>
        </p:spPr>
        <p:txBody>
          <a:bodyPr>
            <a:normAutofit lnSpcReduction="10000"/>
          </a:bodyPr>
          <a:lstStyle/>
          <a:p>
            <a:pPr marL="0" indent="0" eaLnBrk="1" hangingPunct="1">
              <a:buNone/>
              <a:defRPr/>
            </a:pP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Argument</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 = </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claim</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 + </a:t>
            </a:r>
            <a:r>
              <a:rPr lang="en-US" altLang="zh-CN" sz="2800" dirty="0">
                <a:latin typeface="Arial" panose="020B0604020202020204" pitchFamily="34" charset="0"/>
                <a:ea typeface="宋体" panose="02010600030101010101" pitchFamily="2" charset="-122"/>
              </a:rPr>
              <a:t>“</a:t>
            </a:r>
            <a:r>
              <a:rPr lang="en-US" altLang="zh-CN" sz="2800" dirty="0">
                <a:ea typeface="宋体" panose="02010600030101010101" pitchFamily="2" charset="-122"/>
              </a:rPr>
              <a:t>reasons and evidence</a:t>
            </a:r>
            <a:r>
              <a:rPr lang="en-US" altLang="zh-CN" sz="2800" dirty="0">
                <a:latin typeface="Arial" panose="020B0604020202020204" pitchFamily="34" charset="0"/>
                <a:ea typeface="宋体" panose="02010600030101010101" pitchFamily="2" charset="-122"/>
              </a:rPr>
              <a:t>”</a:t>
            </a:r>
          </a:p>
          <a:p>
            <a:pPr lvl="1">
              <a:defRPr/>
            </a:pPr>
            <a:r>
              <a:rPr lang="en-US" altLang="zh-CN" dirty="0">
                <a:latin typeface="Arial" panose="020B0604020202020204" pitchFamily="34" charset="0"/>
                <a:ea typeface="宋体" panose="02010600030101010101" pitchFamily="2" charset="-122"/>
              </a:rPr>
              <a:t>(“Argument” = “conclusion” + “premises”)</a:t>
            </a:r>
            <a:endParaRPr lang="en-US" altLang="zh-CN" dirty="0">
              <a:ea typeface="宋体" panose="02010600030101010101" pitchFamily="2" charset="-122"/>
            </a:endParaRPr>
          </a:p>
          <a:p>
            <a:pPr eaLnBrk="1" hangingPunct="1">
              <a:defRPr/>
            </a:pPr>
            <a:endParaRPr lang="en-US" altLang="zh-CN" dirty="0">
              <a:ea typeface="宋体" panose="02010600030101010101" pitchFamily="2" charset="-122"/>
            </a:endParaRPr>
          </a:p>
          <a:p>
            <a:pPr marL="457200" indent="-457200" eaLnBrk="1" hangingPunct="1">
              <a:buFont typeface="+mj-lt"/>
              <a:buAutoNum type="arabicPeriod"/>
              <a:defRPr/>
            </a:pPr>
            <a:r>
              <a:rPr lang="en-US" altLang="zh-CN" dirty="0">
                <a:ea typeface="宋体" panose="02010600030101010101" pitchFamily="2" charset="-122"/>
              </a:rPr>
              <a:t>Is the claim clear?</a:t>
            </a:r>
          </a:p>
          <a:p>
            <a:pPr lvl="1">
              <a:defRPr/>
            </a:pPr>
            <a:r>
              <a:rPr lang="en-US" altLang="zh-CN" dirty="0">
                <a:ea typeface="宋体" panose="02010600030101010101" pitchFamily="2" charset="-122"/>
              </a:rPr>
              <a:t>Fallacy: Using imprecise language</a:t>
            </a:r>
          </a:p>
          <a:p>
            <a:pPr marL="457200" indent="-457200" eaLnBrk="1" hangingPunct="1">
              <a:buFont typeface="+mj-lt"/>
              <a:buAutoNum type="arabicPeriod"/>
              <a:defRPr/>
            </a:pPr>
            <a:r>
              <a:rPr lang="en-US" altLang="zh-CN" dirty="0">
                <a:ea typeface="宋体" panose="02010600030101010101" pitchFamily="2" charset="-122"/>
              </a:rPr>
              <a:t>Are these </a:t>
            </a:r>
            <a:r>
              <a:rPr lang="en-US" altLang="zh-CN" dirty="0">
                <a:solidFill>
                  <a:srgbClr val="FFFF00"/>
                </a:solidFill>
                <a:ea typeface="宋体" panose="02010600030101010101" pitchFamily="2" charset="-122"/>
              </a:rPr>
              <a:t>good</a:t>
            </a:r>
            <a:r>
              <a:rPr lang="en-US" altLang="zh-CN" dirty="0">
                <a:ea typeface="宋体" panose="02010600030101010101" pitchFamily="2" charset="-122"/>
              </a:rPr>
              <a:t> reasons to accept the claim?</a:t>
            </a:r>
          </a:p>
          <a:p>
            <a:pPr lvl="1">
              <a:defRPr/>
            </a:pPr>
            <a:r>
              <a:rPr lang="en-US" altLang="zh-CN" dirty="0">
                <a:ea typeface="宋体" panose="02010600030101010101" pitchFamily="2" charset="-122"/>
              </a:rPr>
              <a:t>Fallacy: Illogical connections (</a:t>
            </a:r>
            <a:r>
              <a:rPr lang="en-US" altLang="zh-CN" i="1" dirty="0">
                <a:ea typeface="宋体" panose="02010600030101010101" pitchFamily="2" charset="-122"/>
              </a:rPr>
              <a:t>non </a:t>
            </a:r>
            <a:r>
              <a:rPr lang="en-US" altLang="zh-CN" i="1" dirty="0" err="1">
                <a:ea typeface="宋体" panose="02010600030101010101" pitchFamily="2" charset="-122"/>
              </a:rPr>
              <a:t>sequitors</a:t>
            </a:r>
            <a:r>
              <a:rPr lang="en-US" altLang="zh-CN" dirty="0">
                <a:ea typeface="宋体" panose="02010600030101010101" pitchFamily="2" charset="-122"/>
              </a:rPr>
              <a:t>)</a:t>
            </a:r>
          </a:p>
          <a:p>
            <a:pPr marL="457200" indent="-457200" eaLnBrk="1" hangingPunct="1">
              <a:buFont typeface="+mj-lt"/>
              <a:buAutoNum type="arabicPeriod"/>
              <a:defRPr/>
            </a:pPr>
            <a:r>
              <a:rPr lang="en-US" altLang="zh-CN" dirty="0">
                <a:ea typeface="宋体" panose="02010600030101010101" pitchFamily="2" charset="-122"/>
              </a:rPr>
              <a:t>Is there </a:t>
            </a:r>
            <a:r>
              <a:rPr lang="en-US" altLang="zh-CN" dirty="0">
                <a:solidFill>
                  <a:srgbClr val="FFFF00"/>
                </a:solidFill>
                <a:ea typeface="宋体" panose="02010600030101010101" pitchFamily="2" charset="-122"/>
              </a:rPr>
              <a:t>enough</a:t>
            </a:r>
            <a:r>
              <a:rPr lang="en-US" altLang="zh-CN" dirty="0">
                <a:ea typeface="宋体" panose="02010600030101010101" pitchFamily="2" charset="-122"/>
              </a:rPr>
              <a:t> evidence to accept the claim?</a:t>
            </a:r>
          </a:p>
          <a:p>
            <a:pPr lvl="1">
              <a:lnSpc>
                <a:spcPct val="110000"/>
              </a:lnSpc>
              <a:defRPr/>
            </a:pPr>
            <a:r>
              <a:rPr lang="en-US" altLang="zh-CN" dirty="0">
                <a:ea typeface="宋体" panose="02010600030101010101" pitchFamily="2" charset="-122"/>
              </a:rPr>
              <a:t>Fallacy: Overstating the validity of the data or the applicability of the data</a:t>
            </a:r>
          </a:p>
        </p:txBody>
      </p:sp>
    </p:spTree>
    <p:extLst>
      <p:ext uri="{BB962C8B-B14F-4D97-AF65-F5344CB8AC3E}">
        <p14:creationId xmlns:p14="http://schemas.microsoft.com/office/powerpoint/2010/main" val="183553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2099">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2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en-US" altLang="zh-CN" dirty="0">
                <a:ea typeface="宋体" pitchFamily="2" charset="-122"/>
              </a:rPr>
              <a:t>Strategies for Arguments: Which should you use in your papers?</a:t>
            </a:r>
          </a:p>
        </p:txBody>
      </p:sp>
      <p:sp>
        <p:nvSpPr>
          <p:cNvPr id="133123" name="Rectangle 3"/>
          <p:cNvSpPr>
            <a:spLocks noGrp="1" noChangeArrowheads="1"/>
          </p:cNvSpPr>
          <p:nvPr>
            <p:ph type="body" idx="1"/>
          </p:nvPr>
        </p:nvSpPr>
        <p:spPr>
          <a:xfrm>
            <a:off x="281354" y="2168012"/>
            <a:ext cx="8405446" cy="4461387"/>
          </a:xfrm>
        </p:spPr>
        <p:txBody>
          <a:bodyPr>
            <a:normAutofit fontScale="92500"/>
          </a:bodyPr>
          <a:lstStyle/>
          <a:p>
            <a:pPr eaLnBrk="1" hangingPunct="1">
              <a:lnSpc>
                <a:spcPct val="90000"/>
              </a:lnSpc>
              <a:defRPr/>
            </a:pPr>
            <a:r>
              <a:rPr lang="en-US" altLang="zh-CN" sz="2800" dirty="0">
                <a:ea typeface="宋体" panose="02010600030101010101" pitchFamily="2" charset="-122"/>
              </a:rPr>
              <a:t>Logic &amp; Reason - </a:t>
            </a:r>
            <a:r>
              <a:rPr lang="en-US" altLang="zh-CN" sz="2800" dirty="0">
                <a:solidFill>
                  <a:srgbClr val="FFFF00"/>
                </a:solidFill>
                <a:ea typeface="宋体" panose="02010600030101010101" pitchFamily="2" charset="-122"/>
              </a:rPr>
              <a:t>Yes! Very convincing.</a:t>
            </a:r>
          </a:p>
          <a:p>
            <a:pPr lvl="1" eaLnBrk="1" hangingPunct="1">
              <a:lnSpc>
                <a:spcPct val="90000"/>
              </a:lnSpc>
              <a:defRPr/>
            </a:pPr>
            <a:r>
              <a:rPr lang="en-US" altLang="zh-CN" sz="2400" dirty="0">
                <a:ea typeface="宋体" panose="02010600030101010101" pitchFamily="2" charset="-122"/>
              </a:rPr>
              <a:t>objective facts plus logical thinking</a:t>
            </a:r>
          </a:p>
          <a:p>
            <a:pPr eaLnBrk="1" hangingPunct="1">
              <a:lnSpc>
                <a:spcPct val="90000"/>
              </a:lnSpc>
              <a:defRPr/>
            </a:pPr>
            <a:r>
              <a:rPr lang="en-US" altLang="zh-CN" sz="2800" dirty="0">
                <a:ea typeface="宋体" panose="02010600030101010101" pitchFamily="2" charset="-122"/>
              </a:rPr>
              <a:t>Character &amp; Credentials – </a:t>
            </a:r>
            <a:r>
              <a:rPr lang="en-US" altLang="zh-CN" dirty="0">
                <a:solidFill>
                  <a:srgbClr val="FFFF00"/>
                </a:solidFill>
                <a:ea typeface="宋体" panose="02010600030101010101" pitchFamily="2" charset="-122"/>
              </a:rPr>
              <a:t>Yes, e.g. for paper based on</a:t>
            </a:r>
            <a:r>
              <a:rPr lang="en-US" altLang="zh-CN" sz="2800" dirty="0">
                <a:solidFill>
                  <a:srgbClr val="FFFF00"/>
                </a:solidFill>
                <a:ea typeface="宋体" panose="02010600030101010101" pitchFamily="2" charset="-122"/>
              </a:rPr>
              <a:t> </a:t>
            </a:r>
            <a:r>
              <a:rPr lang="en-US" altLang="zh-CN" dirty="0">
                <a:solidFill>
                  <a:srgbClr val="FFFF00"/>
                </a:solidFill>
                <a:ea typeface="宋体" panose="02010600030101010101" pitchFamily="2" charset="-122"/>
              </a:rPr>
              <a:t>questionnaire, but not if it’s just </a:t>
            </a:r>
            <a:r>
              <a:rPr lang="en-US" altLang="zh-CN" dirty="0">
                <a:solidFill>
                  <a:srgbClr val="00B050"/>
                </a:solidFill>
                <a:ea typeface="宋体" panose="02010600030101010101" pitchFamily="2" charset="-122"/>
              </a:rPr>
              <a:t>YOUR</a:t>
            </a:r>
            <a:r>
              <a:rPr lang="en-US" altLang="zh-CN" dirty="0">
                <a:solidFill>
                  <a:srgbClr val="FFFF00"/>
                </a:solidFill>
                <a:ea typeface="宋体" panose="02010600030101010101" pitchFamily="2" charset="-122"/>
              </a:rPr>
              <a:t> C&amp;C.</a:t>
            </a:r>
            <a:endParaRPr lang="en-US" altLang="zh-CN" sz="2800" dirty="0">
              <a:solidFill>
                <a:srgbClr val="FFFF00"/>
              </a:solidFill>
              <a:ea typeface="宋体" panose="02010600030101010101" pitchFamily="2" charset="-122"/>
            </a:endParaRPr>
          </a:p>
          <a:p>
            <a:pPr lvl="1">
              <a:defRPr/>
            </a:pPr>
            <a:r>
              <a:rPr lang="en-US" altLang="zh-CN" dirty="0"/>
              <a:t>Partly subjective, but </a:t>
            </a:r>
            <a:r>
              <a:rPr lang="en-US" altLang="zh-CN" dirty="0">
                <a:latin typeface="Arial" panose="020B0604020202020204" pitchFamily="34" charset="0"/>
              </a:rPr>
              <a:t>“</a:t>
            </a:r>
            <a:r>
              <a:rPr lang="en-US" altLang="zh-CN" dirty="0"/>
              <a:t>expert opinion</a:t>
            </a:r>
            <a:r>
              <a:rPr lang="en-US" altLang="zh-CN" dirty="0">
                <a:latin typeface="Arial" panose="020B0604020202020204" pitchFamily="34" charset="0"/>
              </a:rPr>
              <a:t>” </a:t>
            </a:r>
          </a:p>
          <a:p>
            <a:pPr lvl="1">
              <a:defRPr/>
            </a:pPr>
            <a:r>
              <a:rPr lang="en-US" altLang="zh-CN" dirty="0">
                <a:latin typeface="Arial" panose="020B0604020202020204" pitchFamily="34" charset="0"/>
              </a:rPr>
              <a:t>“</a:t>
            </a:r>
            <a:r>
              <a:rPr lang="en-US" altLang="zh-CN" sz="2400" dirty="0">
                <a:ea typeface="宋体" panose="02010600030101010101" pitchFamily="2" charset="-122"/>
              </a:rPr>
              <a:t>I</a:t>
            </a:r>
            <a:r>
              <a:rPr lang="en-US" altLang="zh-CN" sz="2400" dirty="0">
                <a:latin typeface="Arial" panose="020B0604020202020204" pitchFamily="34" charset="0"/>
                <a:ea typeface="宋体" panose="02010600030101010101" pitchFamily="2" charset="-122"/>
              </a:rPr>
              <a:t>’</a:t>
            </a:r>
            <a:r>
              <a:rPr lang="en-US" altLang="zh-CN" sz="2400" dirty="0">
                <a:ea typeface="宋体" panose="02010600030101010101" pitchFamily="2" charset="-122"/>
              </a:rPr>
              <a:t>m honest and I know what I</a:t>
            </a:r>
            <a:r>
              <a:rPr lang="en-US" altLang="zh-CN" sz="2400" dirty="0">
                <a:latin typeface="Arial" panose="020B0604020202020204" pitchFamily="34" charset="0"/>
                <a:ea typeface="宋体" panose="02010600030101010101" pitchFamily="2" charset="-122"/>
              </a:rPr>
              <a:t>’</a:t>
            </a:r>
            <a:r>
              <a:rPr lang="en-US" altLang="zh-CN" sz="2400" dirty="0">
                <a:ea typeface="宋体" panose="02010600030101010101" pitchFamily="2" charset="-122"/>
              </a:rPr>
              <a:t>m talking about.</a:t>
            </a:r>
            <a:r>
              <a:rPr lang="en-US" altLang="zh-CN" sz="2400" dirty="0">
                <a:latin typeface="Arial" panose="020B0604020202020204" pitchFamily="34" charset="0"/>
                <a:ea typeface="宋体" panose="02010600030101010101" pitchFamily="2" charset="-122"/>
              </a:rPr>
              <a:t>” </a:t>
            </a:r>
            <a:r>
              <a:rPr lang="en-US" altLang="zh-CN" sz="2400" dirty="0">
                <a:solidFill>
                  <a:srgbClr val="FFFF00"/>
                </a:solidFill>
                <a:latin typeface="Arial" panose="020B0604020202020204" pitchFamily="34" charset="0"/>
                <a:ea typeface="宋体" panose="02010600030101010101" pitchFamily="2" charset="-122"/>
              </a:rPr>
              <a:t>No</a:t>
            </a:r>
            <a:endParaRPr lang="en-US" altLang="zh-CN" sz="2400" dirty="0">
              <a:solidFill>
                <a:srgbClr val="FFFF00"/>
              </a:solidFill>
              <a:ea typeface="宋体" panose="02010600030101010101" pitchFamily="2" charset="-122"/>
            </a:endParaRPr>
          </a:p>
          <a:p>
            <a:pPr lvl="1" eaLnBrk="1" hangingPunct="1">
              <a:lnSpc>
                <a:spcPct val="110000"/>
              </a:lnSpc>
              <a:defRPr/>
            </a:pPr>
            <a:r>
              <a:rPr lang="en-US" altLang="zh-CN" sz="2400" dirty="0">
                <a:latin typeface="Arial" panose="020B0604020202020204" pitchFamily="34" charset="0"/>
                <a:ea typeface="宋体" panose="02010600030101010101" pitchFamily="2" charset="-122"/>
              </a:rPr>
              <a:t>“</a:t>
            </a:r>
            <a:r>
              <a:rPr lang="en-US" altLang="zh-CN" sz="2400" dirty="0">
                <a:ea typeface="宋体" panose="02010600030101010101" pitchFamily="2" charset="-122"/>
              </a:rPr>
              <a:t>The respondents were all social media users who sign on at least once per week. They were </a:t>
            </a:r>
            <a:r>
              <a:rPr lang="en-US" altLang="zh-CN" dirty="0">
                <a:ea typeface="宋体" panose="02010600030101010101" pitchFamily="2" charset="-122"/>
              </a:rPr>
              <a:t>promised a summary of the final results if they responded to the questionnaire.”</a:t>
            </a:r>
            <a:r>
              <a:rPr lang="en-US" altLang="zh-CN" dirty="0">
                <a:latin typeface="Arial" panose="020B0604020202020204" pitchFamily="34" charset="0"/>
                <a:ea typeface="宋体" panose="02010600030101010101" pitchFamily="2" charset="-122"/>
              </a:rPr>
              <a:t> </a:t>
            </a:r>
            <a:r>
              <a:rPr lang="en-US" altLang="zh-CN" sz="2400" dirty="0">
                <a:solidFill>
                  <a:srgbClr val="FFC000"/>
                </a:solidFill>
                <a:latin typeface="Arial" panose="020B0604020202020204" pitchFamily="34" charset="0"/>
                <a:ea typeface="宋体" panose="02010600030101010101" pitchFamily="2" charset="-122"/>
              </a:rPr>
              <a:t>Yes</a:t>
            </a:r>
            <a:endParaRPr lang="en-US" altLang="zh-CN" sz="2400" dirty="0">
              <a:solidFill>
                <a:srgbClr val="FFC000"/>
              </a:solidFill>
              <a:ea typeface="宋体" panose="02010600030101010101" pitchFamily="2" charset="-122"/>
            </a:endParaRPr>
          </a:p>
          <a:p>
            <a:pPr eaLnBrk="1" hangingPunct="1">
              <a:lnSpc>
                <a:spcPct val="90000"/>
              </a:lnSpc>
              <a:defRPr/>
            </a:pPr>
            <a:r>
              <a:rPr lang="en-US" altLang="zh-CN" sz="2800" dirty="0">
                <a:ea typeface="宋体" panose="02010600030101010101" pitchFamily="2" charset="-122"/>
              </a:rPr>
              <a:t>Emotion – </a:t>
            </a:r>
            <a:r>
              <a:rPr lang="en-US" altLang="zh-CN" sz="2800" dirty="0">
                <a:solidFill>
                  <a:srgbClr val="FFFF00"/>
                </a:solidFill>
                <a:ea typeface="宋体" panose="02010600030101010101" pitchFamily="2" charset="-122"/>
              </a:rPr>
              <a:t>No, except maybe for motivation.</a:t>
            </a:r>
          </a:p>
          <a:p>
            <a:pPr lvl="1" eaLnBrk="1" hangingPunct="1">
              <a:lnSpc>
                <a:spcPct val="90000"/>
              </a:lnSpc>
              <a:defRPr/>
            </a:pPr>
            <a:r>
              <a:rPr lang="en-US" altLang="zh-CN" sz="2400" dirty="0">
                <a:ea typeface="宋体" panose="02010600030101010101" pitchFamily="2" charset="-122"/>
              </a:rPr>
              <a:t>fear, love, respect, loyalty, patriotism</a:t>
            </a:r>
            <a:r>
              <a:rPr lang="en-US" altLang="zh-CN" sz="2400" dirty="0">
                <a:latin typeface="Arial" panose="020B0604020202020204" pitchFamily="34" charset="0"/>
                <a:ea typeface="宋体" panose="02010600030101010101" pitchFamily="2" charset="-122"/>
              </a:rPr>
              <a:t>…</a:t>
            </a:r>
            <a:endParaRPr lang="en-US" altLang="zh-CN" sz="2400" dirty="0">
              <a:ea typeface="宋体" panose="02010600030101010101" pitchFamily="2" charset="-122"/>
            </a:endParaRPr>
          </a:p>
        </p:txBody>
      </p:sp>
    </p:spTree>
    <p:extLst>
      <p:ext uri="{BB962C8B-B14F-4D97-AF65-F5344CB8AC3E}">
        <p14:creationId xmlns:p14="http://schemas.microsoft.com/office/powerpoint/2010/main" val="1535420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23">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312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A type of fallacious argument I’ve seen in some papers</a:t>
            </a:r>
          </a:p>
        </p:txBody>
      </p:sp>
      <p:sp>
        <p:nvSpPr>
          <p:cNvPr id="3" name="Content Placeholder 2"/>
          <p:cNvSpPr>
            <a:spLocks noGrp="1"/>
          </p:cNvSpPr>
          <p:nvPr>
            <p:ph idx="1"/>
          </p:nvPr>
        </p:nvSpPr>
        <p:spPr>
          <a:xfrm>
            <a:off x="533400" y="2336873"/>
            <a:ext cx="8020665" cy="4181914"/>
          </a:xfrm>
        </p:spPr>
        <p:txBody>
          <a:bodyPr>
            <a:normAutofit/>
          </a:bodyPr>
          <a:lstStyle/>
          <a:p>
            <a:r>
              <a:rPr lang="en-CA" dirty="0"/>
              <a:t>The paper analyzes, say, the eco-efficiency of manufacturing in Chinese provinces.</a:t>
            </a:r>
          </a:p>
          <a:p>
            <a:r>
              <a:rPr lang="en-CA" dirty="0"/>
              <a:t>The analysis shows the Chinese provinces’ eco-efficiency is lower than the world average.</a:t>
            </a:r>
          </a:p>
          <a:p>
            <a:r>
              <a:rPr lang="en-CA" dirty="0"/>
              <a:t>Conclusion section says: “An application of this research is that the government should pay more attention to preserving the environment than to developing more industry.”</a:t>
            </a:r>
          </a:p>
          <a:p>
            <a:r>
              <a:rPr lang="en-CA" dirty="0"/>
              <a:t>How many fallacies do you see here? 0? 1? 2?...</a:t>
            </a:r>
          </a:p>
          <a:p>
            <a:endParaRPr lang="en-CA" dirty="0"/>
          </a:p>
        </p:txBody>
      </p:sp>
    </p:spTree>
    <p:extLst>
      <p:ext uri="{BB962C8B-B14F-4D97-AF65-F5344CB8AC3E}">
        <p14:creationId xmlns:p14="http://schemas.microsoft.com/office/powerpoint/2010/main" val="89854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39" y="753228"/>
            <a:ext cx="6896534" cy="1080938"/>
          </a:xfrm>
        </p:spPr>
        <p:txBody>
          <a:bodyPr>
            <a:normAutofit/>
          </a:bodyPr>
          <a:lstStyle/>
          <a:p>
            <a:r>
              <a:rPr lang="en-CA" dirty="0"/>
              <a:t>A type of fallacious argument I’ve seen in some papers</a:t>
            </a:r>
          </a:p>
        </p:txBody>
      </p:sp>
      <p:sp>
        <p:nvSpPr>
          <p:cNvPr id="3" name="Content Placeholder 2"/>
          <p:cNvSpPr>
            <a:spLocks noGrp="1"/>
          </p:cNvSpPr>
          <p:nvPr>
            <p:ph idx="1"/>
          </p:nvPr>
        </p:nvSpPr>
        <p:spPr>
          <a:xfrm>
            <a:off x="533400" y="2200759"/>
            <a:ext cx="8020665" cy="4432516"/>
          </a:xfrm>
        </p:spPr>
        <p:txBody>
          <a:bodyPr>
            <a:normAutofit fontScale="92500" lnSpcReduction="20000"/>
          </a:bodyPr>
          <a:lstStyle/>
          <a:p>
            <a:pPr marL="0" indent="0">
              <a:lnSpc>
                <a:spcPct val="120000"/>
              </a:lnSpc>
              <a:buNone/>
            </a:pPr>
            <a:r>
              <a:rPr lang="en-CA" dirty="0"/>
              <a:t>“The eco-efficiency of manufacturing in Chinese provinces is lower than the world average. Therefore, the government should pay more attention to preserving the environment than to developing more industry.”</a:t>
            </a:r>
          </a:p>
          <a:p>
            <a:r>
              <a:rPr lang="en-CA" dirty="0"/>
              <a:t>Which government? Provincial? National?</a:t>
            </a:r>
          </a:p>
          <a:p>
            <a:r>
              <a:rPr lang="en-CA" dirty="0"/>
              <a:t>How bad </a:t>
            </a:r>
            <a:r>
              <a:rPr lang="en-CA"/>
              <a:t>is it to </a:t>
            </a:r>
            <a:r>
              <a:rPr lang="en-CA" dirty="0"/>
              <a:t>be worse than world average? </a:t>
            </a:r>
          </a:p>
          <a:p>
            <a:r>
              <a:rPr lang="en-CA" dirty="0"/>
              <a:t>Do local conditions make inefficiency unavoidable?</a:t>
            </a:r>
          </a:p>
          <a:p>
            <a:r>
              <a:rPr lang="en-CA" dirty="0"/>
              <a:t>Did developing industry cause the inefficiency?</a:t>
            </a:r>
          </a:p>
          <a:p>
            <a:r>
              <a:rPr lang="en-CA" dirty="0"/>
              <a:t>Why would preserving the environment increase eco-efficiency?</a:t>
            </a:r>
          </a:p>
          <a:p>
            <a:endParaRPr lang="en-CA" dirty="0"/>
          </a:p>
        </p:txBody>
      </p:sp>
    </p:spTree>
    <p:extLst>
      <p:ext uri="{BB962C8B-B14F-4D97-AF65-F5344CB8AC3E}">
        <p14:creationId xmlns:p14="http://schemas.microsoft.com/office/powerpoint/2010/main" val="191682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Logical Fallacies</a:t>
            </a:r>
          </a:p>
        </p:txBody>
      </p:sp>
      <p:sp>
        <p:nvSpPr>
          <p:cNvPr id="3" name="Content Placeholder 2"/>
          <p:cNvSpPr>
            <a:spLocks noGrp="1"/>
          </p:cNvSpPr>
          <p:nvPr>
            <p:ph idx="1"/>
          </p:nvPr>
        </p:nvSpPr>
        <p:spPr/>
        <p:txBody>
          <a:bodyPr/>
          <a:lstStyle/>
          <a:p>
            <a:r>
              <a:rPr lang="en-CA" dirty="0"/>
              <a:t>Writers need to know how to understand, evaluate, and present logical arguments.</a:t>
            </a:r>
          </a:p>
          <a:p>
            <a:r>
              <a:rPr lang="en-CA" dirty="0"/>
              <a:t>Logical fallacies are arguments with defects (mistakes in the reasoning process) that cause the argument to break down or inadequately support the claim.</a:t>
            </a:r>
          </a:p>
        </p:txBody>
      </p:sp>
    </p:spTree>
    <p:extLst>
      <p:ext uri="{BB962C8B-B14F-4D97-AF65-F5344CB8AC3E}">
        <p14:creationId xmlns:p14="http://schemas.microsoft.com/office/powerpoint/2010/main" val="212622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Logical Fallacies</a:t>
            </a:r>
          </a:p>
        </p:txBody>
      </p:sp>
      <p:sp>
        <p:nvSpPr>
          <p:cNvPr id="3" name="Content Placeholder 2"/>
          <p:cNvSpPr>
            <a:spLocks noGrp="1"/>
          </p:cNvSpPr>
          <p:nvPr>
            <p:ph idx="1"/>
          </p:nvPr>
        </p:nvSpPr>
        <p:spPr>
          <a:xfrm>
            <a:off x="533400" y="2336873"/>
            <a:ext cx="8020665" cy="4181914"/>
          </a:xfrm>
        </p:spPr>
        <p:txBody>
          <a:bodyPr/>
          <a:lstStyle/>
          <a:p>
            <a:r>
              <a:rPr lang="en-CA" dirty="0"/>
              <a:t>All journal articles are logical arguments.</a:t>
            </a:r>
          </a:p>
          <a:p>
            <a:r>
              <a:rPr lang="en-CA" dirty="0"/>
              <a:t>Fallacies are bad arguments.</a:t>
            </a:r>
          </a:p>
          <a:p>
            <a:r>
              <a:rPr lang="en-CA" dirty="0"/>
              <a:t>See website reference page</a:t>
            </a:r>
          </a:p>
          <a:p>
            <a:pPr marL="0" indent="0" algn="ctr">
              <a:buNone/>
            </a:pPr>
            <a:r>
              <a:rPr lang="en-CA" dirty="0"/>
              <a:t>“Logical fallacies infographic”</a:t>
            </a:r>
          </a:p>
          <a:p>
            <a:r>
              <a:rPr lang="en-CA" dirty="0"/>
              <a:t>10 common fallacies (representative of classes)</a:t>
            </a:r>
          </a:p>
          <a:p>
            <a:pPr lvl="1"/>
            <a:r>
              <a:rPr lang="en-CA" dirty="0"/>
              <a:t>There are dozens more… plus variations</a:t>
            </a:r>
          </a:p>
          <a:p>
            <a:endParaRPr lang="en-CA" dirty="0"/>
          </a:p>
          <a:p>
            <a:endParaRPr lang="en-CA" dirty="0"/>
          </a:p>
        </p:txBody>
      </p:sp>
    </p:spTree>
    <p:extLst>
      <p:ext uri="{BB962C8B-B14F-4D97-AF65-F5344CB8AC3E}">
        <p14:creationId xmlns:p14="http://schemas.microsoft.com/office/powerpoint/2010/main" val="2406132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 Common Logical Fallacies</a:t>
            </a:r>
          </a:p>
        </p:txBody>
      </p:sp>
      <p:sp>
        <p:nvSpPr>
          <p:cNvPr id="3" name="Content Placeholder 2"/>
          <p:cNvSpPr>
            <a:spLocks noGrp="1"/>
          </p:cNvSpPr>
          <p:nvPr>
            <p:ph idx="1"/>
          </p:nvPr>
        </p:nvSpPr>
        <p:spPr>
          <a:xfrm>
            <a:off x="533400" y="2336872"/>
            <a:ext cx="8006166" cy="4063927"/>
          </a:xfrm>
        </p:spPr>
        <p:txBody>
          <a:bodyPr>
            <a:normAutofit fontScale="85000" lnSpcReduction="10000"/>
          </a:bodyPr>
          <a:lstStyle/>
          <a:p>
            <a:pPr marL="514350" indent="-514350">
              <a:lnSpc>
                <a:spcPct val="120000"/>
              </a:lnSpc>
              <a:spcAft>
                <a:spcPts val="600"/>
              </a:spcAft>
              <a:buFont typeface="+mj-lt"/>
              <a:buAutoNum type="arabicPeriod"/>
            </a:pPr>
            <a:r>
              <a:rPr lang="en-CA" i="1" dirty="0"/>
              <a:t>Ad hominem</a:t>
            </a:r>
            <a:r>
              <a:rPr lang="en-CA" dirty="0"/>
              <a:t>: Ignoring the content of an opponent’s argument and instead attacking the opponent’s character (or appearance or other personal traits).</a:t>
            </a:r>
          </a:p>
          <a:p>
            <a:pPr marL="0" indent="0">
              <a:lnSpc>
                <a:spcPct val="120000"/>
              </a:lnSpc>
              <a:buNone/>
            </a:pPr>
            <a:r>
              <a:rPr lang="en-CA" dirty="0"/>
              <a:t>“Ugly people like him are always wrong.”</a:t>
            </a:r>
          </a:p>
          <a:p>
            <a:pPr marL="0" indent="0">
              <a:lnSpc>
                <a:spcPct val="110000"/>
              </a:lnSpc>
              <a:spcBef>
                <a:spcPts val="600"/>
              </a:spcBef>
              <a:buNone/>
            </a:pPr>
            <a:r>
              <a:rPr lang="en-CA" dirty="0"/>
              <a:t>“I’m the teacher and you’re the student, so you’re wrong if you disagree with me.” </a:t>
            </a:r>
            <a:r>
              <a:rPr lang="en-CA" sz="2400" dirty="0"/>
              <a:t>(A faulty appeal to C&amp;C)</a:t>
            </a:r>
            <a:endParaRPr lang="en-CA" dirty="0"/>
          </a:p>
          <a:p>
            <a:pPr marL="0" indent="0">
              <a:spcBef>
                <a:spcPts val="1800"/>
              </a:spcBef>
              <a:buNone/>
            </a:pPr>
            <a:r>
              <a:rPr lang="en-CA" sz="3300" dirty="0"/>
              <a:t>See course website page:</a:t>
            </a:r>
          </a:p>
          <a:p>
            <a:pPr marL="0" indent="0" algn="ctr">
              <a:buNone/>
            </a:pPr>
            <a:r>
              <a:rPr lang="en-CA" sz="3300" dirty="0">
                <a:solidFill>
                  <a:srgbClr val="FFFF00"/>
                </a:solidFill>
              </a:rPr>
              <a:t>“Logical fallacies infographic”</a:t>
            </a:r>
          </a:p>
          <a:p>
            <a:pPr marL="0" indent="0">
              <a:buNone/>
            </a:pPr>
            <a:endParaRPr lang="en-CA" dirty="0"/>
          </a:p>
        </p:txBody>
      </p:sp>
    </p:spTree>
    <p:extLst>
      <p:ext uri="{BB962C8B-B14F-4D97-AF65-F5344CB8AC3E}">
        <p14:creationId xmlns:p14="http://schemas.microsoft.com/office/powerpoint/2010/main" val="252808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 Common Logical Fallacies</a:t>
            </a:r>
          </a:p>
        </p:txBody>
      </p:sp>
      <p:sp>
        <p:nvSpPr>
          <p:cNvPr id="3" name="Content Placeholder 2"/>
          <p:cNvSpPr>
            <a:spLocks noGrp="1"/>
          </p:cNvSpPr>
          <p:nvPr>
            <p:ph idx="1"/>
          </p:nvPr>
        </p:nvSpPr>
        <p:spPr/>
        <p:txBody>
          <a:bodyPr/>
          <a:lstStyle/>
          <a:p>
            <a:pPr marL="514350" indent="-514350">
              <a:buFont typeface="+mj-lt"/>
              <a:buAutoNum type="arabicPeriod"/>
            </a:pPr>
            <a:r>
              <a:rPr lang="en-CA" dirty="0"/>
              <a:t>Ad hominem: Ignoring the content of an opponent’s argument and instead attacking the opponent’s character.</a:t>
            </a:r>
          </a:p>
          <a:p>
            <a:pPr marL="514350" indent="-514350">
              <a:buFont typeface="+mj-lt"/>
              <a:buAutoNum type="arabicPeriod"/>
            </a:pPr>
            <a:r>
              <a:rPr lang="en-CA" dirty="0"/>
              <a:t>Amphiboly: Depending the conclusion of an argument upon the wrong interpretation of a syntactically</a:t>
            </a:r>
          </a:p>
          <a:p>
            <a:pPr marL="514350" indent="-514350">
              <a:buFont typeface="+mj-lt"/>
              <a:buAutoNum type="arabicPeriod"/>
            </a:pPr>
            <a:r>
              <a:rPr lang="en-CA" dirty="0"/>
              <a:t>…</a:t>
            </a:r>
          </a:p>
          <a:p>
            <a:pPr marL="0" indent="0">
              <a:buNone/>
            </a:pPr>
            <a:r>
              <a:rPr lang="en-CA" dirty="0"/>
              <a:t>See course website for sheet.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2860000"/>
          </a:xfrm>
          <a:prstGeom prst="rect">
            <a:avLst/>
          </a:prstGeom>
        </p:spPr>
      </p:pic>
    </p:spTree>
    <p:extLst>
      <p:ext uri="{BB962C8B-B14F-4D97-AF65-F5344CB8AC3E}">
        <p14:creationId xmlns:p14="http://schemas.microsoft.com/office/powerpoint/2010/main" val="357275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Review of Lesson 1</a:t>
            </a:r>
          </a:p>
        </p:txBody>
      </p:sp>
      <p:sp>
        <p:nvSpPr>
          <p:cNvPr id="3" name="Content Placeholder 2"/>
          <p:cNvSpPr>
            <a:spLocks noGrp="1"/>
          </p:cNvSpPr>
          <p:nvPr>
            <p:ph idx="1"/>
          </p:nvPr>
        </p:nvSpPr>
        <p:spPr/>
        <p:txBody>
          <a:bodyPr/>
          <a:lstStyle/>
          <a:p>
            <a:r>
              <a:rPr lang="en-CA" dirty="0"/>
              <a:t>Course Website is through link on:</a:t>
            </a:r>
          </a:p>
          <a:p>
            <a:pPr marL="0" indent="0" algn="ctr">
              <a:buNone/>
            </a:pPr>
            <a:r>
              <a:rPr lang="en-CA" dirty="0">
                <a:solidFill>
                  <a:srgbClr val="FFFF00"/>
                </a:solidFill>
              </a:rPr>
              <a:t>http://staff.ustc.edu.cn/~msherk</a:t>
            </a:r>
            <a:endParaRPr lang="en-CA" dirty="0"/>
          </a:p>
          <a:p>
            <a:endParaRPr lang="en-CA" dirty="0"/>
          </a:p>
          <a:p>
            <a:r>
              <a:rPr lang="en-CA" dirty="0"/>
              <a:t>Website has </a:t>
            </a:r>
          </a:p>
          <a:p>
            <a:pPr lvl="1"/>
            <a:r>
              <a:rPr lang="en-CA" dirty="0"/>
              <a:t>Lesson PowerPoint files</a:t>
            </a:r>
          </a:p>
          <a:p>
            <a:pPr lvl="1"/>
            <a:r>
              <a:rPr lang="en-CA" dirty="0"/>
              <a:t>Reference files such as Syllabus</a:t>
            </a:r>
          </a:p>
          <a:p>
            <a:pPr lvl="1"/>
            <a:r>
              <a:rPr lang="en-CA" dirty="0"/>
              <a:t>Files needed for activities in class</a:t>
            </a:r>
          </a:p>
        </p:txBody>
      </p:sp>
    </p:spTree>
    <p:extLst>
      <p:ext uri="{BB962C8B-B14F-4D97-AF65-F5344CB8AC3E}">
        <p14:creationId xmlns:p14="http://schemas.microsoft.com/office/powerpoint/2010/main" val="739592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 Common Logical Fallacies</a:t>
            </a:r>
          </a:p>
        </p:txBody>
      </p:sp>
      <p:sp>
        <p:nvSpPr>
          <p:cNvPr id="3" name="Content Placeholder 2"/>
          <p:cNvSpPr>
            <a:spLocks noGrp="1"/>
          </p:cNvSpPr>
          <p:nvPr>
            <p:ph idx="1"/>
          </p:nvPr>
        </p:nvSpPr>
        <p:spPr/>
        <p:txBody>
          <a:bodyPr/>
          <a:lstStyle/>
          <a:p>
            <a:pPr marL="514350" indent="-514350">
              <a:buFont typeface="+mj-lt"/>
              <a:buAutoNum type="arabicPeriod"/>
            </a:pPr>
            <a:r>
              <a:rPr lang="en-CA" dirty="0"/>
              <a:t>Ad hominem: Ignoring the content of an opponent’s argument and instead attacking the opponent’s character.</a:t>
            </a:r>
          </a:p>
          <a:p>
            <a:pPr marL="514350" indent="-514350">
              <a:buFont typeface="+mj-lt"/>
              <a:buAutoNum type="arabicPeriod"/>
            </a:pPr>
            <a:r>
              <a:rPr lang="en-CA" dirty="0"/>
              <a:t>Amphiboly: Depending the conclusion of an argument upon the wrong interpretation of a syntactically</a:t>
            </a:r>
          </a:p>
          <a:p>
            <a:pPr marL="514350" indent="-514350">
              <a:buFont typeface="+mj-lt"/>
              <a:buAutoNum type="arabicPeriod"/>
            </a:pPr>
            <a:r>
              <a:rPr lang="en-CA" dirty="0"/>
              <a:t>…</a:t>
            </a:r>
          </a:p>
          <a:p>
            <a:pPr marL="0" indent="0">
              <a:buNone/>
            </a:pPr>
            <a:r>
              <a:rPr lang="en-CA" dirty="0"/>
              <a:t>See course website for sheet.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64826"/>
            <a:ext cx="9144000" cy="22860000"/>
          </a:xfrm>
          <a:prstGeom prst="rect">
            <a:avLst/>
          </a:prstGeom>
        </p:spPr>
      </p:pic>
    </p:spTree>
    <p:extLst>
      <p:ext uri="{BB962C8B-B14F-4D97-AF65-F5344CB8AC3E}">
        <p14:creationId xmlns:p14="http://schemas.microsoft.com/office/powerpoint/2010/main" val="3350713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 Common Logical Fallacies</a:t>
            </a:r>
          </a:p>
        </p:txBody>
      </p:sp>
      <p:sp>
        <p:nvSpPr>
          <p:cNvPr id="3" name="Content Placeholder 2"/>
          <p:cNvSpPr>
            <a:spLocks noGrp="1"/>
          </p:cNvSpPr>
          <p:nvPr>
            <p:ph idx="1"/>
          </p:nvPr>
        </p:nvSpPr>
        <p:spPr/>
        <p:txBody>
          <a:bodyPr/>
          <a:lstStyle/>
          <a:p>
            <a:pPr marL="514350" indent="-514350">
              <a:buFont typeface="+mj-lt"/>
              <a:buAutoNum type="arabicPeriod"/>
            </a:pPr>
            <a:r>
              <a:rPr lang="en-CA" dirty="0"/>
              <a:t>Ad hominem: Ignoring the content of an opponent’s argument and instead attacking the opponent’s character.</a:t>
            </a:r>
          </a:p>
          <a:p>
            <a:pPr marL="514350" indent="-514350">
              <a:buFont typeface="+mj-lt"/>
              <a:buAutoNum type="arabicPeriod"/>
            </a:pPr>
            <a:r>
              <a:rPr lang="en-CA" dirty="0"/>
              <a:t>Amphiboly: Depending the conclusion of an argument upon the wrong interpretation of a syntactically</a:t>
            </a:r>
          </a:p>
          <a:p>
            <a:pPr marL="514350" indent="-514350">
              <a:buFont typeface="+mj-lt"/>
              <a:buAutoNum type="arabicPeriod"/>
            </a:pPr>
            <a:r>
              <a:rPr lang="en-CA" dirty="0"/>
              <a:t>…</a:t>
            </a:r>
          </a:p>
          <a:p>
            <a:pPr marL="0" indent="0">
              <a:buNone/>
            </a:pPr>
            <a:r>
              <a:rPr lang="en-CA" dirty="0"/>
              <a:t>See course website for sheet.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734350"/>
            <a:ext cx="9144000" cy="22860000"/>
          </a:xfrm>
          <a:prstGeom prst="rect">
            <a:avLst/>
          </a:prstGeom>
        </p:spPr>
      </p:pic>
    </p:spTree>
    <p:extLst>
      <p:ext uri="{BB962C8B-B14F-4D97-AF65-F5344CB8AC3E}">
        <p14:creationId xmlns:p14="http://schemas.microsoft.com/office/powerpoint/2010/main" val="3427602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 Common Logical Fallacies</a:t>
            </a:r>
          </a:p>
        </p:txBody>
      </p:sp>
      <p:sp>
        <p:nvSpPr>
          <p:cNvPr id="3" name="Content Placeholder 2"/>
          <p:cNvSpPr>
            <a:spLocks noGrp="1"/>
          </p:cNvSpPr>
          <p:nvPr>
            <p:ph idx="1"/>
          </p:nvPr>
        </p:nvSpPr>
        <p:spPr/>
        <p:txBody>
          <a:bodyPr/>
          <a:lstStyle/>
          <a:p>
            <a:pPr marL="514350" indent="-514350">
              <a:buFont typeface="+mj-lt"/>
              <a:buAutoNum type="arabicPeriod"/>
            </a:pPr>
            <a:r>
              <a:rPr lang="en-CA" dirty="0"/>
              <a:t>Ad hominem: Ignoring the content of an opponent’s argument and instead attacking the opponent’s character.</a:t>
            </a:r>
          </a:p>
          <a:p>
            <a:pPr marL="514350" indent="-514350">
              <a:buFont typeface="+mj-lt"/>
              <a:buAutoNum type="arabicPeriod"/>
            </a:pPr>
            <a:r>
              <a:rPr lang="en-CA" dirty="0"/>
              <a:t>Amphiboly: Depending the conclusion of an argument upon the wrong interpretation of a syntactically</a:t>
            </a:r>
          </a:p>
          <a:p>
            <a:pPr marL="514350" indent="-514350">
              <a:buFont typeface="+mj-lt"/>
              <a:buAutoNum type="arabicPeriod"/>
            </a:pPr>
            <a:r>
              <a:rPr lang="en-CA" dirty="0"/>
              <a:t>…</a:t>
            </a:r>
          </a:p>
          <a:p>
            <a:pPr marL="0" indent="0">
              <a:buNone/>
            </a:pPr>
            <a:r>
              <a:rPr lang="en-CA" dirty="0"/>
              <a:t>See course website for sheet.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0"/>
            <a:ext cx="9144000" cy="22860000"/>
          </a:xfrm>
          <a:prstGeom prst="rect">
            <a:avLst/>
          </a:prstGeom>
        </p:spPr>
      </p:pic>
    </p:spTree>
    <p:extLst>
      <p:ext uri="{BB962C8B-B14F-4D97-AF65-F5344CB8AC3E}">
        <p14:creationId xmlns:p14="http://schemas.microsoft.com/office/powerpoint/2010/main" val="2221582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 pairs or triples, write some fallacious arguments</a:t>
            </a:r>
          </a:p>
        </p:txBody>
      </p:sp>
      <p:sp>
        <p:nvSpPr>
          <p:cNvPr id="3" name="Content Placeholder 2"/>
          <p:cNvSpPr>
            <a:spLocks noGrp="1"/>
          </p:cNvSpPr>
          <p:nvPr>
            <p:ph idx="1"/>
          </p:nvPr>
        </p:nvSpPr>
        <p:spPr>
          <a:xfrm>
            <a:off x="533400" y="2336873"/>
            <a:ext cx="6887389" cy="4094924"/>
          </a:xfrm>
        </p:spPr>
        <p:txBody>
          <a:bodyPr>
            <a:normAutofit/>
          </a:bodyPr>
          <a:lstStyle/>
          <a:p>
            <a:r>
              <a:rPr lang="en-CA" dirty="0"/>
              <a:t>Write five short fallacious arguments, each just 2-3 sentences.</a:t>
            </a:r>
          </a:p>
          <a:p>
            <a:r>
              <a:rPr lang="en-CA" dirty="0"/>
              <a:t>Write these on a piece of paper for another group to look at later.</a:t>
            </a:r>
          </a:p>
          <a:p>
            <a:r>
              <a:rPr lang="en-CA" dirty="0"/>
              <a:t>Do not identify the fallacies! </a:t>
            </a:r>
          </a:p>
          <a:p>
            <a:r>
              <a:rPr lang="en-CA" dirty="0"/>
              <a:t>Try to hide the fallacy. </a:t>
            </a:r>
          </a:p>
          <a:p>
            <a:r>
              <a:rPr lang="en-CA" dirty="0"/>
              <a:t>Make the argument </a:t>
            </a:r>
            <a:r>
              <a:rPr lang="en-CA" i="1" dirty="0"/>
              <a:t>sound</a:t>
            </a:r>
            <a:r>
              <a:rPr lang="en-CA" dirty="0"/>
              <a:t> good on the surface, even though it is actually bad.</a:t>
            </a:r>
          </a:p>
        </p:txBody>
      </p:sp>
    </p:spTree>
    <p:extLst>
      <p:ext uri="{BB962C8B-B14F-4D97-AF65-F5344CB8AC3E}">
        <p14:creationId xmlns:p14="http://schemas.microsoft.com/office/powerpoint/2010/main" val="4002687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are the fallacies?</a:t>
            </a:r>
          </a:p>
        </p:txBody>
      </p:sp>
      <p:sp>
        <p:nvSpPr>
          <p:cNvPr id="3" name="Content Placeholder 2"/>
          <p:cNvSpPr>
            <a:spLocks noGrp="1"/>
          </p:cNvSpPr>
          <p:nvPr>
            <p:ph idx="1"/>
          </p:nvPr>
        </p:nvSpPr>
        <p:spPr/>
        <p:txBody>
          <a:bodyPr/>
          <a:lstStyle/>
          <a:p>
            <a:r>
              <a:rPr lang="en-CA" dirty="0"/>
              <a:t>With your partner(s), discuss why the arguments you see are wrong.</a:t>
            </a:r>
          </a:p>
          <a:p>
            <a:r>
              <a:rPr lang="en-CA" dirty="0"/>
              <a:t>Identify the fallacy by name if possible, but at least be able to explain why the argument is fallacious.</a:t>
            </a:r>
          </a:p>
        </p:txBody>
      </p:sp>
    </p:spTree>
    <p:extLst>
      <p:ext uri="{BB962C8B-B14F-4D97-AF65-F5344CB8AC3E}">
        <p14:creationId xmlns:p14="http://schemas.microsoft.com/office/powerpoint/2010/main" val="1937331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you’ve been doing is proofreading, Step 3 of writing</a:t>
            </a:r>
          </a:p>
        </p:txBody>
      </p:sp>
      <p:sp>
        <p:nvSpPr>
          <p:cNvPr id="3" name="Content Placeholder 2"/>
          <p:cNvSpPr>
            <a:spLocks noGrp="1"/>
          </p:cNvSpPr>
          <p:nvPr>
            <p:ph idx="1"/>
          </p:nvPr>
        </p:nvSpPr>
        <p:spPr/>
        <p:txBody>
          <a:bodyPr/>
          <a:lstStyle/>
          <a:p>
            <a:pPr marL="0" indent="0">
              <a:buNone/>
            </a:pPr>
            <a:r>
              <a:rPr lang="en-CA" dirty="0"/>
              <a:t>Step 1: Generate text (rough draft)</a:t>
            </a:r>
          </a:p>
          <a:p>
            <a:pPr marL="0" indent="0">
              <a:buNone/>
            </a:pPr>
            <a:r>
              <a:rPr lang="en-CA" dirty="0"/>
              <a:t>Step 2: Edit (make the language good)</a:t>
            </a:r>
          </a:p>
          <a:p>
            <a:pPr marL="0" indent="0">
              <a:buNone/>
            </a:pPr>
            <a:r>
              <a:rPr lang="en-CA" dirty="0"/>
              <a:t>Step 3: Proofread (verify/fix the ideas)</a:t>
            </a:r>
          </a:p>
          <a:p>
            <a:pPr marL="0" indent="0">
              <a:buNone/>
            </a:pPr>
            <a:endParaRPr lang="en-CA" dirty="0"/>
          </a:p>
          <a:p>
            <a:pPr marL="0" indent="0">
              <a:buNone/>
            </a:pPr>
            <a:r>
              <a:rPr lang="en-CA" dirty="0"/>
              <a:t>(Doing Step 2 usually involves some Step 3 work also.)</a:t>
            </a:r>
          </a:p>
        </p:txBody>
      </p:sp>
    </p:spTree>
    <p:extLst>
      <p:ext uri="{BB962C8B-B14F-4D97-AF65-F5344CB8AC3E}">
        <p14:creationId xmlns:p14="http://schemas.microsoft.com/office/powerpoint/2010/main" val="11942752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2 Outline</a:t>
            </a:r>
          </a:p>
        </p:txBody>
      </p:sp>
      <p:sp>
        <p:nvSpPr>
          <p:cNvPr id="3" name="Content Placeholder 2"/>
          <p:cNvSpPr>
            <a:spLocks noGrp="1"/>
          </p:cNvSpPr>
          <p:nvPr>
            <p:ph idx="1"/>
          </p:nvPr>
        </p:nvSpPr>
        <p:spPr/>
        <p:txBody>
          <a:bodyPr>
            <a:normAutofit/>
          </a:bodyPr>
          <a:lstStyle/>
          <a:p>
            <a:r>
              <a:rPr lang="en-CA" sz="2800" dirty="0"/>
              <a:t>Review of Lesson 1</a:t>
            </a:r>
          </a:p>
          <a:p>
            <a:r>
              <a:rPr lang="en-CA" sz="2800" dirty="0"/>
              <a:t>More about arguments: Fallacies and how to avoid them</a:t>
            </a:r>
          </a:p>
          <a:p>
            <a:r>
              <a:rPr lang="en-CA" dirty="0">
                <a:solidFill>
                  <a:srgbClr val="FFFF00"/>
                </a:solidFill>
              </a:rPr>
              <a:t>What makes a good paper good?</a:t>
            </a:r>
          </a:p>
          <a:p>
            <a:pPr lvl="1"/>
            <a:r>
              <a:rPr lang="en-CA" dirty="0">
                <a:solidFill>
                  <a:srgbClr val="FFFF00"/>
                </a:solidFill>
              </a:rPr>
              <a:t>3 points of view</a:t>
            </a:r>
          </a:p>
          <a:p>
            <a:r>
              <a:rPr lang="en-CA" dirty="0"/>
              <a:t>Tools of the trade: Software that helps us write well</a:t>
            </a:r>
            <a:endParaRPr lang="en-CA" sz="2800" dirty="0"/>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42984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makes a good paper good?</a:t>
            </a:r>
          </a:p>
        </p:txBody>
      </p:sp>
      <p:sp>
        <p:nvSpPr>
          <p:cNvPr id="3" name="Content Placeholder 2"/>
          <p:cNvSpPr>
            <a:spLocks noGrp="1"/>
          </p:cNvSpPr>
          <p:nvPr>
            <p:ph idx="1"/>
          </p:nvPr>
        </p:nvSpPr>
        <p:spPr/>
        <p:txBody>
          <a:bodyPr/>
          <a:lstStyle/>
          <a:p>
            <a:r>
              <a:rPr lang="en-CA" dirty="0"/>
              <a:t>What do people care about the most?</a:t>
            </a:r>
          </a:p>
          <a:p>
            <a:r>
              <a:rPr lang="en-CA" dirty="0"/>
              <a:t>What do YOU look for in a good paper?</a:t>
            </a:r>
          </a:p>
          <a:p>
            <a:r>
              <a:rPr lang="en-CA" dirty="0"/>
              <a:t>Homework for next week:</a:t>
            </a:r>
          </a:p>
          <a:p>
            <a:pPr lvl="1"/>
            <a:r>
              <a:rPr lang="en-CA" dirty="0"/>
              <a:t>Bring to class (in electronic form or on paper) a “model paper” in your research area.</a:t>
            </a:r>
          </a:p>
          <a:p>
            <a:pPr lvl="1"/>
            <a:r>
              <a:rPr lang="en-CA" dirty="0"/>
              <a:t>Be ready to explain why you believe that paper is a good one.</a:t>
            </a:r>
          </a:p>
        </p:txBody>
      </p:sp>
    </p:spTree>
    <p:extLst>
      <p:ext uri="{BB962C8B-B14F-4D97-AF65-F5344CB8AC3E}">
        <p14:creationId xmlns:p14="http://schemas.microsoft.com/office/powerpoint/2010/main" val="391759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2951"/>
            <a:ext cx="8229600" cy="1269590"/>
          </a:xfrm>
        </p:spPr>
        <p:txBody>
          <a:bodyPr>
            <a:normAutofit/>
          </a:bodyPr>
          <a:lstStyle/>
          <a:p>
            <a:r>
              <a:rPr lang="en-CA" dirty="0"/>
              <a:t>Is there a formula for success?</a:t>
            </a:r>
          </a:p>
        </p:txBody>
      </p:sp>
      <p:sp>
        <p:nvSpPr>
          <p:cNvPr id="3" name="Content Placeholder 2"/>
          <p:cNvSpPr>
            <a:spLocks noGrp="1"/>
          </p:cNvSpPr>
          <p:nvPr>
            <p:ph idx="1"/>
          </p:nvPr>
        </p:nvSpPr>
        <p:spPr>
          <a:xfrm>
            <a:off x="457200" y="2344994"/>
            <a:ext cx="8229600" cy="4018730"/>
          </a:xfrm>
        </p:spPr>
        <p:txBody>
          <a:bodyPr/>
          <a:lstStyle/>
          <a:p>
            <a:r>
              <a:rPr lang="en-CA" dirty="0"/>
              <a:t>Even between model papers like editor’s choice papers, there are significant differences in writing and presentation style.</a:t>
            </a:r>
          </a:p>
          <a:p>
            <a:r>
              <a:rPr lang="en-CA" dirty="0"/>
              <a:t>There is no magic formula for success.</a:t>
            </a:r>
          </a:p>
          <a:p>
            <a:pPr lvl="1"/>
            <a:r>
              <a:rPr lang="en-CA" dirty="0"/>
              <a:t>But there are ways to guarantee failure!</a:t>
            </a:r>
          </a:p>
          <a:p>
            <a:r>
              <a:rPr lang="en-CA" dirty="0"/>
              <a:t>Check the journal. Find out what each journal prefers or requires.</a:t>
            </a:r>
          </a:p>
          <a:p>
            <a:pPr lvl="1"/>
            <a:r>
              <a:rPr lang="en-CA" dirty="0"/>
              <a:t>Being concise and clear always helps.</a:t>
            </a:r>
          </a:p>
        </p:txBody>
      </p:sp>
    </p:spTree>
    <p:extLst>
      <p:ext uri="{BB962C8B-B14F-4D97-AF65-F5344CB8AC3E}">
        <p14:creationId xmlns:p14="http://schemas.microsoft.com/office/powerpoint/2010/main" val="126266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journal Editor’s point of view</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Editors look for…</a:t>
            </a:r>
          </a:p>
          <a:p>
            <a:r>
              <a:rPr lang="en-CA" dirty="0"/>
              <a:t>Relevance</a:t>
            </a:r>
          </a:p>
          <a:p>
            <a:pPr lvl="1"/>
            <a:r>
              <a:rPr lang="en-CA" dirty="0"/>
              <a:t>Does it fits the focus of the journal?</a:t>
            </a:r>
          </a:p>
          <a:p>
            <a:r>
              <a:rPr lang="en-CA" dirty="0"/>
              <a:t>Significance &amp; Originality</a:t>
            </a:r>
          </a:p>
          <a:p>
            <a:pPr lvl="1"/>
            <a:r>
              <a:rPr lang="en-CA" dirty="0"/>
              <a:t>Will it build the journal’s reputation?</a:t>
            </a:r>
          </a:p>
          <a:p>
            <a:r>
              <a:rPr lang="en-CA" dirty="0"/>
              <a:t>Professionalism</a:t>
            </a:r>
          </a:p>
          <a:p>
            <a:pPr lvl="1"/>
            <a:r>
              <a:rPr lang="en-CA" dirty="0"/>
              <a:t>Are all references actually cited in text?</a:t>
            </a:r>
          </a:p>
          <a:p>
            <a:pPr lvl="1"/>
            <a:r>
              <a:rPr lang="en-CA" dirty="0"/>
              <a:t>Are all parts in proper journal format?</a:t>
            </a:r>
          </a:p>
          <a:p>
            <a:pPr lvl="1"/>
            <a:r>
              <a:rPr lang="en-CA" dirty="0"/>
              <a:t>…</a:t>
            </a:r>
          </a:p>
          <a:p>
            <a:endParaRPr lang="en-CA" dirty="0"/>
          </a:p>
        </p:txBody>
      </p:sp>
    </p:spTree>
    <p:extLst>
      <p:ext uri="{BB962C8B-B14F-4D97-AF65-F5344CB8AC3E}">
        <p14:creationId xmlns:p14="http://schemas.microsoft.com/office/powerpoint/2010/main" val="338954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1000"/>
                                        <p:tgtEl>
                                          <p:spTgt spid="3">
                                            <p:txEl>
                                              <p:pRg st="7" end="7"/>
                                            </p:txEl>
                                          </p:spTgt>
                                        </p:tgtEl>
                                      </p:cBhvr>
                                    </p:animEffect>
                                    <p:anim calcmode="lin" valueType="num">
                                      <p:cBhvr>
                                        <p:cTn id="3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000"/>
                                        <p:tgtEl>
                                          <p:spTgt spid="3">
                                            <p:txEl>
                                              <p:pRg st="8" end="8"/>
                                            </p:txEl>
                                          </p:spTgt>
                                        </p:tgtEl>
                                      </p:cBhvr>
                                    </p:animEffect>
                                    <p:anim calcmode="lin" valueType="num">
                                      <p:cBhvr>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You need technology and Internet access in the classroom</a:t>
            </a:r>
          </a:p>
        </p:txBody>
      </p:sp>
      <p:sp>
        <p:nvSpPr>
          <p:cNvPr id="3" name="Content Placeholder 2"/>
          <p:cNvSpPr>
            <a:spLocks noGrp="1"/>
          </p:cNvSpPr>
          <p:nvPr>
            <p:ph idx="1"/>
          </p:nvPr>
        </p:nvSpPr>
        <p:spPr>
          <a:xfrm>
            <a:off x="531640" y="2168013"/>
            <a:ext cx="8051922" cy="4424516"/>
          </a:xfrm>
        </p:spPr>
        <p:txBody>
          <a:bodyPr>
            <a:normAutofit/>
          </a:bodyPr>
          <a:lstStyle/>
          <a:p>
            <a:r>
              <a:rPr lang="en-CA" dirty="0"/>
              <a:t>Best: Bring a portable computer</a:t>
            </a:r>
          </a:p>
          <a:p>
            <a:pPr lvl="1"/>
            <a:r>
              <a:rPr lang="en-CA" dirty="0"/>
              <a:t>This is best since some activities involve typing and running programs.</a:t>
            </a:r>
          </a:p>
          <a:p>
            <a:pPr lvl="1"/>
            <a:r>
              <a:rPr lang="en-CA" dirty="0"/>
              <a:t>Ideal: Windows, MS Word, + tool programs</a:t>
            </a:r>
          </a:p>
          <a:p>
            <a:pPr lvl="1"/>
            <a:r>
              <a:rPr lang="en-CA" dirty="0"/>
              <a:t>Internet access: </a:t>
            </a:r>
            <a:r>
              <a:rPr lang="en-CA" sz="2400" dirty="0" err="1"/>
              <a:t>SOMnet</a:t>
            </a:r>
            <a:r>
              <a:rPr lang="en-CA" sz="2400" dirty="0"/>
              <a:t>, pw: “1111-2222-3333”</a:t>
            </a:r>
          </a:p>
          <a:p>
            <a:endParaRPr lang="en-CA" dirty="0"/>
          </a:p>
          <a:p>
            <a:r>
              <a:rPr lang="en-CA" dirty="0"/>
              <a:t>Bringing computer not an option? </a:t>
            </a:r>
          </a:p>
          <a:p>
            <a:pPr marL="265113" indent="0">
              <a:buNone/>
            </a:pPr>
            <a:r>
              <a:rPr lang="en-CA" dirty="0"/>
              <a:t>At least bring a tablet or smartphone to view documents (html, Word, PDF) from the course website.</a:t>
            </a:r>
          </a:p>
          <a:p>
            <a:endParaRPr lang="en-CA" dirty="0"/>
          </a:p>
        </p:txBody>
      </p:sp>
    </p:spTree>
    <p:extLst>
      <p:ext uri="{BB962C8B-B14F-4D97-AF65-F5344CB8AC3E}">
        <p14:creationId xmlns:p14="http://schemas.microsoft.com/office/powerpoint/2010/main" val="16816352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Reviewer’s point of view</a:t>
            </a:r>
          </a:p>
        </p:txBody>
      </p:sp>
      <p:sp>
        <p:nvSpPr>
          <p:cNvPr id="3" name="Content Placeholder 2"/>
          <p:cNvSpPr>
            <a:spLocks noGrp="1"/>
          </p:cNvSpPr>
          <p:nvPr>
            <p:ph idx="1"/>
          </p:nvPr>
        </p:nvSpPr>
        <p:spPr>
          <a:xfrm>
            <a:off x="533400" y="2336872"/>
            <a:ext cx="6887389" cy="3767899"/>
          </a:xfrm>
        </p:spPr>
        <p:txBody>
          <a:bodyPr>
            <a:normAutofit lnSpcReduction="10000"/>
          </a:bodyPr>
          <a:lstStyle/>
          <a:p>
            <a:pPr marL="0" indent="0">
              <a:buNone/>
            </a:pPr>
            <a:r>
              <a:rPr lang="en-CA" dirty="0"/>
              <a:t>Reviewers (referees) look for…</a:t>
            </a:r>
          </a:p>
          <a:p>
            <a:r>
              <a:rPr lang="en-CA" dirty="0"/>
              <a:t>Correctness</a:t>
            </a:r>
          </a:p>
          <a:p>
            <a:r>
              <a:rPr lang="en-CA" dirty="0"/>
              <a:t>Clarity</a:t>
            </a:r>
          </a:p>
          <a:p>
            <a:r>
              <a:rPr lang="en-CA" dirty="0"/>
              <a:t>Originality</a:t>
            </a:r>
          </a:p>
          <a:p>
            <a:r>
              <a:rPr lang="en-CA" dirty="0"/>
              <a:t>Significance</a:t>
            </a:r>
          </a:p>
          <a:p>
            <a:r>
              <a:rPr lang="en-CA" dirty="0"/>
              <a:t>Care (attention to details)</a:t>
            </a:r>
          </a:p>
          <a:p>
            <a:r>
              <a:rPr lang="en-CA" dirty="0"/>
              <a:t>Difficulty (to obtain the result, not to understand the author’s explanation)</a:t>
            </a:r>
          </a:p>
          <a:p>
            <a:endParaRPr lang="en-CA" dirty="0"/>
          </a:p>
        </p:txBody>
      </p:sp>
    </p:spTree>
    <p:extLst>
      <p:ext uri="{BB962C8B-B14F-4D97-AF65-F5344CB8AC3E}">
        <p14:creationId xmlns:p14="http://schemas.microsoft.com/office/powerpoint/2010/main" val="309105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35" y="824681"/>
            <a:ext cx="8229600" cy="871384"/>
          </a:xfrm>
        </p:spPr>
        <p:txBody>
          <a:bodyPr/>
          <a:lstStyle/>
          <a:p>
            <a:r>
              <a:rPr lang="en-CA" dirty="0"/>
              <a:t>The journal Reader’s point of view</a:t>
            </a:r>
          </a:p>
        </p:txBody>
      </p:sp>
      <p:sp>
        <p:nvSpPr>
          <p:cNvPr id="3" name="Content Placeholder 2"/>
          <p:cNvSpPr>
            <a:spLocks noGrp="1"/>
          </p:cNvSpPr>
          <p:nvPr>
            <p:ph idx="1"/>
          </p:nvPr>
        </p:nvSpPr>
        <p:spPr>
          <a:xfrm>
            <a:off x="457200" y="2241755"/>
            <a:ext cx="8229600" cy="4291780"/>
          </a:xfrm>
        </p:spPr>
        <p:txBody>
          <a:bodyPr>
            <a:normAutofit lnSpcReduction="10000"/>
          </a:bodyPr>
          <a:lstStyle/>
          <a:p>
            <a:pPr marL="0" indent="0">
              <a:buNone/>
            </a:pPr>
            <a:r>
              <a:rPr lang="en-CA" dirty="0"/>
              <a:t>Readers look for…</a:t>
            </a:r>
          </a:p>
          <a:p>
            <a:r>
              <a:rPr lang="en-CA" dirty="0"/>
              <a:t>Clarity and Precision</a:t>
            </a:r>
          </a:p>
          <a:p>
            <a:pPr lvl="1"/>
            <a:r>
              <a:rPr lang="en-CA" dirty="0"/>
              <a:t>little or no doubt what the writer means</a:t>
            </a:r>
          </a:p>
          <a:p>
            <a:r>
              <a:rPr lang="en-CA" dirty="0"/>
              <a:t>Readability… “accessibility”</a:t>
            </a:r>
          </a:p>
          <a:p>
            <a:pPr lvl="1"/>
            <a:r>
              <a:rPr lang="en-CA" dirty="0"/>
              <a:t>difficulty is in the concepts, not the wording</a:t>
            </a:r>
          </a:p>
          <a:p>
            <a:pPr lvl="1"/>
            <a:r>
              <a:rPr lang="en-CA" dirty="0"/>
              <a:t>Readers don’t have to already be complete experts</a:t>
            </a:r>
          </a:p>
          <a:p>
            <a:r>
              <a:rPr lang="en-CA" dirty="0"/>
              <a:t>Applicability</a:t>
            </a:r>
          </a:p>
          <a:p>
            <a:pPr lvl="1"/>
            <a:r>
              <a:rPr lang="en-CA" dirty="0"/>
              <a:t>to business decisions, government policy</a:t>
            </a:r>
          </a:p>
          <a:p>
            <a:r>
              <a:rPr lang="en-CA" dirty="0"/>
              <a:t>Reliability</a:t>
            </a:r>
          </a:p>
          <a:p>
            <a:pPr lvl="1"/>
            <a:r>
              <a:rPr lang="en-CA" dirty="0"/>
              <a:t>sufficient evidence or proof</a:t>
            </a:r>
          </a:p>
          <a:p>
            <a:endParaRPr lang="en-CA" dirty="0"/>
          </a:p>
        </p:txBody>
      </p:sp>
    </p:spTree>
    <p:extLst>
      <p:ext uri="{BB962C8B-B14F-4D97-AF65-F5344CB8AC3E}">
        <p14:creationId xmlns:p14="http://schemas.microsoft.com/office/powerpoint/2010/main" val="280927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6" dur="500"/>
                                        <p:tgtEl>
                                          <p:spTgt spid="3">
                                            <p:txEl>
                                              <p:pRg st="6" end="6"/>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9" dur="500"/>
                                        <p:tgtEl>
                                          <p:spTgt spid="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4" dur="500"/>
                                        <p:tgtEl>
                                          <p:spTgt spid="3">
                                            <p:txEl>
                                              <p:pRg st="8" end="8"/>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4018E-D3C9-404D-8476-950016357CDB}"/>
              </a:ext>
            </a:extLst>
          </p:cNvPr>
          <p:cNvSpPr>
            <a:spLocks noGrp="1"/>
          </p:cNvSpPr>
          <p:nvPr>
            <p:ph type="title"/>
          </p:nvPr>
        </p:nvSpPr>
        <p:spPr/>
        <p:txBody>
          <a:bodyPr/>
          <a:lstStyle/>
          <a:p>
            <a:r>
              <a:rPr lang="en-CA" dirty="0"/>
              <a:t>Keep in mind…</a:t>
            </a:r>
          </a:p>
        </p:txBody>
      </p:sp>
      <p:sp>
        <p:nvSpPr>
          <p:cNvPr id="3" name="Content Placeholder 2">
            <a:extLst>
              <a:ext uri="{FF2B5EF4-FFF2-40B4-BE49-F238E27FC236}">
                <a16:creationId xmlns:a16="http://schemas.microsoft.com/office/drawing/2014/main" id="{12748B3B-1155-438C-977E-CAD26D460FA8}"/>
              </a:ext>
            </a:extLst>
          </p:cNvPr>
          <p:cNvSpPr>
            <a:spLocks noGrp="1"/>
          </p:cNvSpPr>
          <p:nvPr>
            <p:ph idx="1"/>
          </p:nvPr>
        </p:nvSpPr>
        <p:spPr/>
        <p:txBody>
          <a:bodyPr/>
          <a:lstStyle/>
          <a:p>
            <a:r>
              <a:rPr lang="en-CA" dirty="0"/>
              <a:t>Remember these views when you are writing.</a:t>
            </a:r>
          </a:p>
          <a:p>
            <a:r>
              <a:rPr lang="en-CA" dirty="0"/>
              <a:t>Success in publishing involves satisfying all three types: </a:t>
            </a:r>
          </a:p>
          <a:p>
            <a:pPr marL="0" indent="0" algn="ctr">
              <a:buNone/>
            </a:pPr>
            <a:r>
              <a:rPr lang="en-CA" dirty="0"/>
              <a:t>Editors, Reviewers, Readers</a:t>
            </a:r>
          </a:p>
        </p:txBody>
      </p:sp>
    </p:spTree>
    <p:extLst>
      <p:ext uri="{BB962C8B-B14F-4D97-AF65-F5344CB8AC3E}">
        <p14:creationId xmlns:p14="http://schemas.microsoft.com/office/powerpoint/2010/main" val="3456253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Lesson 2 Outline</a:t>
            </a:r>
          </a:p>
        </p:txBody>
      </p:sp>
      <p:sp>
        <p:nvSpPr>
          <p:cNvPr id="3" name="Content Placeholder 2"/>
          <p:cNvSpPr>
            <a:spLocks noGrp="1"/>
          </p:cNvSpPr>
          <p:nvPr>
            <p:ph idx="1"/>
          </p:nvPr>
        </p:nvSpPr>
        <p:spPr/>
        <p:txBody>
          <a:bodyPr>
            <a:normAutofit/>
          </a:bodyPr>
          <a:lstStyle/>
          <a:p>
            <a:r>
              <a:rPr lang="en-CA" sz="2800" dirty="0"/>
              <a:t>Review of Lesson 1</a:t>
            </a:r>
          </a:p>
          <a:p>
            <a:r>
              <a:rPr lang="en-CA" sz="2800" dirty="0"/>
              <a:t>More about arguments: Fallacies and how to avoid them</a:t>
            </a:r>
          </a:p>
          <a:p>
            <a:r>
              <a:rPr lang="en-CA" dirty="0"/>
              <a:t>What makes a good paper?</a:t>
            </a:r>
          </a:p>
          <a:p>
            <a:pPr lvl="1"/>
            <a:r>
              <a:rPr lang="en-CA" dirty="0"/>
              <a:t>3 points of view</a:t>
            </a:r>
            <a:endParaRPr lang="en-CA" sz="2800" dirty="0"/>
          </a:p>
          <a:p>
            <a:r>
              <a:rPr lang="en-CA" dirty="0">
                <a:solidFill>
                  <a:srgbClr val="FFFF00"/>
                </a:solidFill>
              </a:rPr>
              <a:t>Tools of the trade: Software that helps us write well</a:t>
            </a:r>
            <a:endParaRPr lang="en-CA" sz="2800" dirty="0">
              <a:solidFill>
                <a:srgbClr val="FFFF00"/>
              </a:solidFill>
            </a:endParaRP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4528287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(Some) Tools of the trade</a:t>
            </a:r>
          </a:p>
        </p:txBody>
      </p:sp>
      <p:sp>
        <p:nvSpPr>
          <p:cNvPr id="3" name="Content Placeholder 2"/>
          <p:cNvSpPr>
            <a:spLocks noGrp="1"/>
          </p:cNvSpPr>
          <p:nvPr>
            <p:ph idx="1"/>
          </p:nvPr>
        </p:nvSpPr>
        <p:spPr>
          <a:xfrm>
            <a:off x="533400" y="2336873"/>
            <a:ext cx="7902677" cy="4093424"/>
          </a:xfrm>
        </p:spPr>
        <p:txBody>
          <a:bodyPr>
            <a:normAutofit lnSpcReduction="10000"/>
          </a:bodyPr>
          <a:lstStyle/>
          <a:p>
            <a:r>
              <a:rPr lang="en-CA" dirty="0"/>
              <a:t>Mind mapping, Concept maps</a:t>
            </a:r>
          </a:p>
          <a:p>
            <a:r>
              <a:rPr lang="en-CA" dirty="0"/>
              <a:t>MS Word (or similar word processor)</a:t>
            </a:r>
          </a:p>
          <a:p>
            <a:pPr lvl="1"/>
            <a:r>
              <a:rPr lang="en-CA" dirty="0"/>
              <a:t>Alternatives: </a:t>
            </a:r>
            <a:r>
              <a:rPr lang="en-CA" dirty="0" err="1"/>
              <a:t>TeX</a:t>
            </a:r>
            <a:r>
              <a:rPr lang="en-CA" dirty="0"/>
              <a:t>, </a:t>
            </a:r>
            <a:r>
              <a:rPr lang="en-CA" dirty="0" err="1"/>
              <a:t>LaTeX</a:t>
            </a:r>
            <a:endParaRPr lang="en-CA" dirty="0"/>
          </a:p>
          <a:p>
            <a:r>
              <a:rPr lang="en-CA" dirty="0"/>
              <a:t>Tools within MS Word</a:t>
            </a:r>
          </a:p>
          <a:p>
            <a:r>
              <a:rPr lang="en-CA" dirty="0"/>
              <a:t>Grammarly</a:t>
            </a:r>
          </a:p>
          <a:p>
            <a:r>
              <a:rPr lang="en-CA" dirty="0"/>
              <a:t>EndNote</a:t>
            </a:r>
          </a:p>
          <a:p>
            <a:r>
              <a:rPr lang="en-CA" dirty="0"/>
              <a:t>Checklists</a:t>
            </a:r>
          </a:p>
          <a:p>
            <a:pPr lvl="1"/>
            <a:r>
              <a:rPr lang="en-CA" dirty="0"/>
              <a:t>Personalized</a:t>
            </a:r>
          </a:p>
          <a:p>
            <a:pPr lvl="1"/>
            <a:r>
              <a:rPr lang="en-CA" dirty="0"/>
              <a:t>General</a:t>
            </a:r>
          </a:p>
          <a:p>
            <a:pPr lvl="1"/>
            <a:endParaRPr lang="en-CA" dirty="0"/>
          </a:p>
          <a:p>
            <a:endParaRPr lang="en-CA" dirty="0"/>
          </a:p>
        </p:txBody>
      </p:sp>
    </p:spTree>
    <p:extLst>
      <p:ext uri="{BB962C8B-B14F-4D97-AF65-F5344CB8AC3E}">
        <p14:creationId xmlns:p14="http://schemas.microsoft.com/office/powerpoint/2010/main" val="4121330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Why use the tools?</a:t>
            </a:r>
          </a:p>
        </p:txBody>
      </p:sp>
      <p:sp>
        <p:nvSpPr>
          <p:cNvPr id="3" name="Content Placeholder 2"/>
          <p:cNvSpPr>
            <a:spLocks noGrp="1"/>
          </p:cNvSpPr>
          <p:nvPr>
            <p:ph idx="1"/>
          </p:nvPr>
        </p:nvSpPr>
        <p:spPr/>
        <p:txBody>
          <a:bodyPr/>
          <a:lstStyle/>
          <a:p>
            <a:r>
              <a:rPr lang="en-CA" dirty="0"/>
              <a:t>They make us look better than we actually are.</a:t>
            </a:r>
          </a:p>
          <a:p>
            <a:r>
              <a:rPr lang="en-CA" dirty="0"/>
              <a:t>They can help us get better.</a:t>
            </a:r>
          </a:p>
          <a:p>
            <a:endParaRPr lang="en-CA" dirty="0"/>
          </a:p>
          <a:p>
            <a:r>
              <a:rPr lang="en-CA" dirty="0"/>
              <a:t>Let’s look some tools within MS Word</a:t>
            </a:r>
          </a:p>
        </p:txBody>
      </p:sp>
    </p:spTree>
    <p:extLst>
      <p:ext uri="{BB962C8B-B14F-4D97-AF65-F5344CB8AC3E}">
        <p14:creationId xmlns:p14="http://schemas.microsoft.com/office/powerpoint/2010/main" val="41112805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2ADCD-9BBC-4DB4-888E-DFC8EF18C847}"/>
              </a:ext>
            </a:extLst>
          </p:cNvPr>
          <p:cNvSpPr>
            <a:spLocks noGrp="1"/>
          </p:cNvSpPr>
          <p:nvPr>
            <p:ph type="title"/>
          </p:nvPr>
        </p:nvSpPr>
        <p:spPr/>
        <p:txBody>
          <a:bodyPr/>
          <a:lstStyle/>
          <a:p>
            <a:r>
              <a:rPr lang="en-CA" dirty="0"/>
              <a:t>A Guided Tour through MS Word</a:t>
            </a:r>
          </a:p>
        </p:txBody>
      </p:sp>
      <p:sp>
        <p:nvSpPr>
          <p:cNvPr id="3" name="Content Placeholder 2">
            <a:extLst>
              <a:ext uri="{FF2B5EF4-FFF2-40B4-BE49-F238E27FC236}">
                <a16:creationId xmlns:a16="http://schemas.microsoft.com/office/drawing/2014/main" id="{01473EFF-6C94-472E-B29F-EFD4D4E06334}"/>
              </a:ext>
            </a:extLst>
          </p:cNvPr>
          <p:cNvSpPr>
            <a:spLocks noGrp="1"/>
          </p:cNvSpPr>
          <p:nvPr>
            <p:ph idx="1"/>
          </p:nvPr>
        </p:nvSpPr>
        <p:spPr/>
        <p:txBody>
          <a:bodyPr/>
          <a:lstStyle/>
          <a:p>
            <a:r>
              <a:rPr lang="en-CA" dirty="0"/>
              <a:t>My computer has Microsoft </a:t>
            </a:r>
            <a:r>
              <a:rPr lang="en-CA" dirty="0" err="1"/>
              <a:t>Office365</a:t>
            </a:r>
            <a:r>
              <a:rPr lang="en-CA" dirty="0"/>
              <a:t> (constant updates)</a:t>
            </a:r>
          </a:p>
          <a:p>
            <a:r>
              <a:rPr lang="en-CA" dirty="0"/>
              <a:t>Earlier versions will have similar features</a:t>
            </a:r>
          </a:p>
        </p:txBody>
      </p:sp>
    </p:spTree>
    <p:extLst>
      <p:ext uri="{BB962C8B-B14F-4D97-AF65-F5344CB8AC3E}">
        <p14:creationId xmlns:p14="http://schemas.microsoft.com/office/powerpoint/2010/main" val="25630896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D7BAF-0368-4F61-94E4-A7B94F907B9E}"/>
              </a:ext>
            </a:extLst>
          </p:cNvPr>
          <p:cNvSpPr>
            <a:spLocks noGrp="1"/>
          </p:cNvSpPr>
          <p:nvPr>
            <p:ph type="title"/>
          </p:nvPr>
        </p:nvSpPr>
        <p:spPr/>
        <p:txBody>
          <a:bodyPr>
            <a:normAutofit fontScale="90000"/>
          </a:bodyPr>
          <a:lstStyle/>
          <a:p>
            <a:r>
              <a:rPr lang="en-CA" dirty="0"/>
              <a:t>Workshop: Analysis and Discussion of “The Science of Scientific Writing”</a:t>
            </a:r>
          </a:p>
        </p:txBody>
      </p:sp>
      <p:sp>
        <p:nvSpPr>
          <p:cNvPr id="3" name="Content Placeholder 2">
            <a:extLst>
              <a:ext uri="{FF2B5EF4-FFF2-40B4-BE49-F238E27FC236}">
                <a16:creationId xmlns:a16="http://schemas.microsoft.com/office/drawing/2014/main" id="{AE43D50C-93F2-4612-ADC6-A0F896F2D16A}"/>
              </a:ext>
            </a:extLst>
          </p:cNvPr>
          <p:cNvSpPr>
            <a:spLocks noGrp="1"/>
          </p:cNvSpPr>
          <p:nvPr>
            <p:ph idx="1"/>
          </p:nvPr>
        </p:nvSpPr>
        <p:spPr/>
        <p:txBody>
          <a:bodyPr/>
          <a:lstStyle/>
          <a:p>
            <a:r>
              <a:rPr lang="en-CA" dirty="0"/>
              <a:t>Read a paragraph (or short section)</a:t>
            </a:r>
          </a:p>
          <a:p>
            <a:r>
              <a:rPr lang="en-CA" dirty="0"/>
              <a:t>Tell your partner what the main point is</a:t>
            </a:r>
          </a:p>
          <a:p>
            <a:r>
              <a:rPr lang="en-CA" dirty="0"/>
              <a:t>Do you agree that’s an important point?</a:t>
            </a:r>
          </a:p>
          <a:p>
            <a:r>
              <a:rPr lang="en-CA" dirty="0"/>
              <a:t>Repeat for the next paragraph</a:t>
            </a:r>
            <a:r>
              <a:rPr lang="en-CA"/>
              <a:t>, etc.</a:t>
            </a:r>
            <a:endParaRPr lang="en-CA" dirty="0"/>
          </a:p>
          <a:p>
            <a:r>
              <a:rPr lang="en-CA" dirty="0"/>
              <a:t>It is not necessary to spend a long time discussing each part – just make sure you understand it.</a:t>
            </a:r>
          </a:p>
        </p:txBody>
      </p:sp>
    </p:spTree>
    <p:extLst>
      <p:ext uri="{BB962C8B-B14F-4D97-AF65-F5344CB8AC3E}">
        <p14:creationId xmlns:p14="http://schemas.microsoft.com/office/powerpoint/2010/main" val="6109982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56ABEB-059F-4D2B-ABA8-161BF287B12B}"/>
              </a:ext>
            </a:extLst>
          </p:cNvPr>
          <p:cNvSpPr>
            <a:spLocks noGrp="1"/>
          </p:cNvSpPr>
          <p:nvPr>
            <p:ph idx="1"/>
          </p:nvPr>
        </p:nvSpPr>
        <p:spPr>
          <a:xfrm>
            <a:off x="362607" y="378372"/>
            <a:ext cx="8371489" cy="5864773"/>
          </a:xfrm>
        </p:spPr>
        <p:txBody>
          <a:bodyPr>
            <a:normAutofit fontScale="92500" lnSpcReduction="10000"/>
          </a:bodyPr>
          <a:lstStyle/>
          <a:p>
            <a:pPr marL="0" indent="0">
              <a:buNone/>
            </a:pPr>
            <a:r>
              <a:rPr lang="en-US" dirty="0"/>
              <a:t>The smallest of the URF's (URFA6L), a 207-nucleotide (</a:t>
            </a:r>
            <a:r>
              <a:rPr lang="en-US" dirty="0" err="1"/>
              <a:t>nt</a:t>
            </a:r>
            <a:r>
              <a:rPr lang="en-US" dirty="0"/>
              <a:t>) reading frame overlapping out of phase the NH</a:t>
            </a:r>
            <a:r>
              <a:rPr lang="en-US" baseline="-25000" dirty="0"/>
              <a:t>2</a:t>
            </a:r>
            <a:r>
              <a:rPr lang="en-US" dirty="0"/>
              <a:t>-terminal portion of the </a:t>
            </a:r>
            <a:r>
              <a:rPr lang="en-US" dirty="0" err="1"/>
              <a:t>adenosinetriphosphatase</a:t>
            </a:r>
            <a:r>
              <a:rPr lang="en-US" dirty="0"/>
              <a:t> (ATPase) subunit 6 gene has been identified as the animal equivalent of the recently discovered yeast H</a:t>
            </a:r>
            <a:r>
              <a:rPr lang="en-US" baseline="30000" dirty="0"/>
              <a:t>+</a:t>
            </a:r>
            <a:r>
              <a:rPr lang="en-US" dirty="0"/>
              <a:t>-ATPase subunit 8 gene. The functional significance of the other URF's has been, on the contrary, elusive. Recently, however, immunoprecipitation experiments with antibodies to purified, rotenone-sensitive NADH-ubiquinone </a:t>
            </a:r>
            <a:r>
              <a:rPr lang="en-US" dirty="0" err="1"/>
              <a:t>oxido</a:t>
            </a:r>
            <a:r>
              <a:rPr lang="en-US" dirty="0"/>
              <a:t>-reductase [hereafter referred to as respiratory chain NADH dehydrogenase or complex I] from bovine heart, as well as enzyme fractionation studies, have indicated that six human URF's (that is, URF1, URF2, URF3, URF4, URF4L, and URF5, hereafter referred to as ND1, ND2, ND3, ND4, ND4L, and ND5) encode subunits of complex I. This is a large complex that also contains many subunits synthesized in the cytoplasm.</a:t>
            </a:r>
            <a:endParaRPr lang="en-CA" dirty="0"/>
          </a:p>
        </p:txBody>
      </p:sp>
    </p:spTree>
    <p:extLst>
      <p:ext uri="{BB962C8B-B14F-4D97-AF65-F5344CB8AC3E}">
        <p14:creationId xmlns:p14="http://schemas.microsoft.com/office/powerpoint/2010/main" val="22223233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Homework: (You can click on the links on the course website)</a:t>
            </a:r>
          </a:p>
        </p:txBody>
      </p:sp>
      <p:sp>
        <p:nvSpPr>
          <p:cNvPr id="3" name="Content Placeholder 2"/>
          <p:cNvSpPr>
            <a:spLocks noGrp="1"/>
          </p:cNvSpPr>
          <p:nvPr>
            <p:ph idx="1"/>
          </p:nvPr>
        </p:nvSpPr>
        <p:spPr>
          <a:xfrm>
            <a:off x="221226" y="2109020"/>
            <a:ext cx="8642555" cy="4527754"/>
          </a:xfrm>
        </p:spPr>
        <p:txBody>
          <a:bodyPr>
            <a:normAutofit fontScale="92500" lnSpcReduction="10000"/>
          </a:bodyPr>
          <a:lstStyle/>
          <a:p>
            <a:pPr marL="514350" indent="-514350">
              <a:lnSpc>
                <a:spcPct val="120000"/>
              </a:lnSpc>
              <a:buFont typeface="+mj-lt"/>
              <a:buAutoNum type="arabicPeriod"/>
            </a:pPr>
            <a:r>
              <a:rPr lang="en-CA" dirty="0"/>
              <a:t>Make sure you grasp the main ideas of: </a:t>
            </a:r>
            <a:r>
              <a:rPr lang="en-CA" u="sng" dirty="0">
                <a:solidFill>
                  <a:srgbClr val="FFFF00"/>
                </a:solidFill>
              </a:rPr>
              <a:t>https://www.americanscientist.org/blog/the-long-view/the-science-of-scientific-writing </a:t>
            </a:r>
          </a:p>
          <a:p>
            <a:pPr marL="514350" indent="-514350">
              <a:lnSpc>
                <a:spcPct val="120000"/>
              </a:lnSpc>
              <a:buFont typeface="+mj-lt"/>
              <a:buAutoNum type="arabicPeriod"/>
            </a:pPr>
            <a:r>
              <a:rPr lang="en-CA" dirty="0"/>
              <a:t>Bring to class on paper or on your electronic device, a “model” paper in your research area</a:t>
            </a:r>
          </a:p>
          <a:p>
            <a:pPr lvl="1">
              <a:lnSpc>
                <a:spcPct val="120000"/>
              </a:lnSpc>
            </a:pPr>
            <a:r>
              <a:rPr lang="en-CA" dirty="0"/>
              <a:t>High-quality journal</a:t>
            </a:r>
          </a:p>
          <a:p>
            <a:pPr lvl="1">
              <a:lnSpc>
                <a:spcPct val="120000"/>
              </a:lnSpc>
            </a:pPr>
            <a:r>
              <a:rPr lang="en-CA" dirty="0"/>
              <a:t>Native English-speaking authors</a:t>
            </a:r>
          </a:p>
          <a:p>
            <a:pPr lvl="1">
              <a:lnSpc>
                <a:spcPct val="120000"/>
              </a:lnSpc>
            </a:pPr>
            <a:r>
              <a:rPr lang="en-CA" dirty="0"/>
              <a:t>Look for an “Editor’s choice” or famous paper</a:t>
            </a:r>
          </a:p>
          <a:p>
            <a:pPr lvl="1">
              <a:lnSpc>
                <a:spcPct val="120000"/>
              </a:lnSpc>
            </a:pPr>
            <a:r>
              <a:rPr lang="en-CA" dirty="0"/>
              <a:t>We will be using this in our next class so each student needs one.</a:t>
            </a:r>
          </a:p>
        </p:txBody>
      </p:sp>
    </p:spTree>
    <p:extLst>
      <p:ext uri="{BB962C8B-B14F-4D97-AF65-F5344CB8AC3E}">
        <p14:creationId xmlns:p14="http://schemas.microsoft.com/office/powerpoint/2010/main" val="209621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Attendance Card</a:t>
            </a:r>
          </a:p>
        </p:txBody>
      </p:sp>
      <p:sp>
        <p:nvSpPr>
          <p:cNvPr id="5" name="Content Placeholder 4"/>
          <p:cNvSpPr>
            <a:spLocks noGrp="1"/>
          </p:cNvSpPr>
          <p:nvPr>
            <p:ph idx="1"/>
          </p:nvPr>
        </p:nvSpPr>
        <p:spPr/>
        <p:txBody>
          <a:bodyPr/>
          <a:lstStyle/>
          <a:p>
            <a:r>
              <a:rPr lang="en-CA" dirty="0"/>
              <a:t>Not here last week? Get card from Murray during break.</a:t>
            </a:r>
          </a:p>
          <a:p>
            <a:r>
              <a:rPr lang="en-CA" dirty="0"/>
              <a:t>Make sure you email Murray a selfie photo (head and shoulders) to go on your card.</a:t>
            </a:r>
          </a:p>
        </p:txBody>
      </p:sp>
    </p:spTree>
    <p:extLst>
      <p:ext uri="{BB962C8B-B14F-4D97-AF65-F5344CB8AC3E}">
        <p14:creationId xmlns:p14="http://schemas.microsoft.com/office/powerpoint/2010/main" val="9592544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Homework: (You can click on the links on the course website)</a:t>
            </a:r>
          </a:p>
        </p:txBody>
      </p:sp>
      <p:sp>
        <p:nvSpPr>
          <p:cNvPr id="3" name="Content Placeholder 2"/>
          <p:cNvSpPr>
            <a:spLocks noGrp="1"/>
          </p:cNvSpPr>
          <p:nvPr>
            <p:ph idx="1"/>
          </p:nvPr>
        </p:nvSpPr>
        <p:spPr>
          <a:xfrm>
            <a:off x="221226" y="2109020"/>
            <a:ext cx="8642555" cy="4527754"/>
          </a:xfrm>
        </p:spPr>
        <p:txBody>
          <a:bodyPr>
            <a:normAutofit/>
          </a:bodyPr>
          <a:lstStyle/>
          <a:p>
            <a:pPr marL="514350" indent="-514350">
              <a:lnSpc>
                <a:spcPct val="120000"/>
              </a:lnSpc>
              <a:buFont typeface="+mj-lt"/>
              <a:buAutoNum type="arabicPeriod" startAt="3"/>
            </a:pPr>
            <a:r>
              <a:rPr lang="en-CA" dirty="0"/>
              <a:t>Register for Grammarly (</a:t>
            </a:r>
            <a:r>
              <a:rPr lang="en-CA" u="sng" dirty="0">
                <a:solidFill>
                  <a:srgbClr val="FFFF00"/>
                </a:solidFill>
                <a:hlinkClick r:id="rId2"/>
              </a:rPr>
              <a:t>www.Grammarly.com</a:t>
            </a:r>
            <a:r>
              <a:rPr lang="en-CA" dirty="0"/>
              <a:t>) and install the free MS Word plug-in.</a:t>
            </a:r>
          </a:p>
          <a:p>
            <a:pPr marL="514350" indent="-514350">
              <a:lnSpc>
                <a:spcPct val="120000"/>
              </a:lnSpc>
              <a:buFont typeface="+mj-lt"/>
              <a:buAutoNum type="arabicPeriod" startAt="3"/>
            </a:pPr>
            <a:r>
              <a:rPr lang="en-CA" dirty="0"/>
              <a:t>Play with MS Word and learn some new techniques.</a:t>
            </a:r>
          </a:p>
          <a:p>
            <a:pPr marL="514350" indent="-514350">
              <a:lnSpc>
                <a:spcPct val="120000"/>
              </a:lnSpc>
              <a:buFont typeface="+mj-lt"/>
              <a:buAutoNum type="arabicPeriod" startAt="3"/>
            </a:pPr>
            <a:r>
              <a:rPr lang="en-CA" dirty="0"/>
              <a:t>As usual, email to </a:t>
            </a:r>
            <a:r>
              <a:rPr lang="en-CA" dirty="0">
                <a:hlinkClick r:id="rId3"/>
              </a:rPr>
              <a:t>msherk@ustc.edu.cn</a:t>
            </a:r>
            <a:r>
              <a:rPr lang="en-CA" dirty="0"/>
              <a:t> your weekly 100-word report about what you did in your scheduled hour of work on your course project. (</a:t>
            </a:r>
            <a:r>
              <a:rPr lang="en-CA"/>
              <a:t>worth 1.5% </a:t>
            </a:r>
            <a:r>
              <a:rPr lang="en-CA" dirty="0"/>
              <a:t>of course grade)</a:t>
            </a:r>
          </a:p>
          <a:p>
            <a:pPr marL="457200" indent="-457200">
              <a:lnSpc>
                <a:spcPct val="120000"/>
              </a:lnSpc>
              <a:buFont typeface="+mj-lt"/>
              <a:buAutoNum type="arabicPeriod" startAt="3"/>
            </a:pPr>
            <a:endParaRPr lang="en-CA" dirty="0"/>
          </a:p>
        </p:txBody>
      </p:sp>
    </p:spTree>
    <p:extLst>
      <p:ext uri="{BB962C8B-B14F-4D97-AF65-F5344CB8AC3E}">
        <p14:creationId xmlns:p14="http://schemas.microsoft.com/office/powerpoint/2010/main" val="107335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Our Profession as Writers:</a:t>
            </a:r>
            <a:br>
              <a:rPr lang="en-CA" dirty="0"/>
            </a:br>
            <a:r>
              <a:rPr lang="en-CA" dirty="0"/>
              <a:t>Writing project</a:t>
            </a:r>
          </a:p>
        </p:txBody>
      </p:sp>
      <p:sp>
        <p:nvSpPr>
          <p:cNvPr id="3" name="Content Placeholder 2"/>
          <p:cNvSpPr>
            <a:spLocks noGrp="1"/>
          </p:cNvSpPr>
          <p:nvPr>
            <p:ph idx="1"/>
          </p:nvPr>
        </p:nvSpPr>
        <p:spPr>
          <a:xfrm>
            <a:off x="533400" y="2133600"/>
            <a:ext cx="8197645" cy="4208206"/>
          </a:xfrm>
        </p:spPr>
        <p:txBody>
          <a:bodyPr>
            <a:normAutofit/>
          </a:bodyPr>
          <a:lstStyle/>
          <a:p>
            <a:r>
              <a:rPr lang="en-CA" dirty="0"/>
              <a:t>A paper you are currently preparing for publication</a:t>
            </a:r>
          </a:p>
          <a:p>
            <a:r>
              <a:rPr lang="en-CA" dirty="0"/>
              <a:t>Any stage is fine: </a:t>
            </a:r>
          </a:p>
          <a:p>
            <a:pPr lvl="1"/>
            <a:r>
              <a:rPr lang="en-CA" dirty="0"/>
              <a:t>gathering ideas, designing, generating text, editing, proof-reading…</a:t>
            </a:r>
          </a:p>
          <a:p>
            <a:r>
              <a:rPr lang="en-CA" dirty="0"/>
              <a:t>This is your “writing project” for this course.</a:t>
            </a:r>
          </a:p>
          <a:p>
            <a:r>
              <a:rPr lang="en-CA" dirty="0"/>
              <a:t>Reserve 1 hour per week specifically to work on your project. </a:t>
            </a:r>
          </a:p>
        </p:txBody>
      </p:sp>
    </p:spTree>
    <p:extLst>
      <p:ext uri="{BB962C8B-B14F-4D97-AF65-F5344CB8AC3E}">
        <p14:creationId xmlns:p14="http://schemas.microsoft.com/office/powerpoint/2010/main" val="4030074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Writing project </a:t>
            </a:r>
            <a:r>
              <a:rPr lang="en-CA" dirty="0">
                <a:solidFill>
                  <a:srgbClr val="FFFF00"/>
                </a:solidFill>
              </a:rPr>
              <a:t>Reserved Time</a:t>
            </a:r>
          </a:p>
        </p:txBody>
      </p:sp>
      <p:sp>
        <p:nvSpPr>
          <p:cNvPr id="3" name="Content Placeholder 2"/>
          <p:cNvSpPr>
            <a:spLocks noGrp="1"/>
          </p:cNvSpPr>
          <p:nvPr>
            <p:ph idx="1"/>
          </p:nvPr>
        </p:nvSpPr>
        <p:spPr>
          <a:xfrm>
            <a:off x="533400" y="2336873"/>
            <a:ext cx="8197645" cy="4093424"/>
          </a:xfrm>
        </p:spPr>
        <p:txBody>
          <a:bodyPr>
            <a:normAutofit/>
          </a:bodyPr>
          <a:lstStyle/>
          <a:p>
            <a:r>
              <a:rPr lang="en-CA" dirty="0"/>
              <a:t>Research says productive writers reserve time to write &amp; give this time high priority like a meeting that cannot be rescheduled.</a:t>
            </a:r>
          </a:p>
          <a:p>
            <a:r>
              <a:rPr lang="en-CA" dirty="0"/>
              <a:t>You choose 1 hour per week that you will reserve for your writing project.</a:t>
            </a:r>
          </a:p>
          <a:p>
            <a:pPr lvl="1"/>
            <a:r>
              <a:rPr lang="en-CA" dirty="0"/>
              <a:t>You will write at other times too, of course.</a:t>
            </a:r>
          </a:p>
          <a:p>
            <a:r>
              <a:rPr lang="en-CA" dirty="0"/>
              <a:t>Each week, email Murray a 100-word report of what you did </a:t>
            </a:r>
          </a:p>
          <a:p>
            <a:pPr lvl="1"/>
            <a:r>
              <a:rPr lang="en-CA" dirty="0"/>
              <a:t>(1.5% per report = 12% final grade).</a:t>
            </a:r>
          </a:p>
        </p:txBody>
      </p:sp>
    </p:spTree>
    <p:extLst>
      <p:ext uri="{BB962C8B-B14F-4D97-AF65-F5344CB8AC3E}">
        <p14:creationId xmlns:p14="http://schemas.microsoft.com/office/powerpoint/2010/main" val="177479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Schedule: Classes on Wednesdays 1:30-5:05</a:t>
            </a:r>
          </a:p>
        </p:txBody>
      </p:sp>
      <p:sp>
        <p:nvSpPr>
          <p:cNvPr id="3" name="Content Placeholder 2"/>
          <p:cNvSpPr>
            <a:spLocks noGrp="1"/>
          </p:cNvSpPr>
          <p:nvPr>
            <p:ph idx="1"/>
          </p:nvPr>
        </p:nvSpPr>
        <p:spPr>
          <a:xfrm>
            <a:off x="533400" y="2336872"/>
            <a:ext cx="6887389" cy="4122921"/>
          </a:xfrm>
        </p:spPr>
        <p:txBody>
          <a:bodyPr>
            <a:normAutofit/>
          </a:bodyPr>
          <a:lstStyle/>
          <a:p>
            <a:r>
              <a:rPr lang="en-CA" dirty="0"/>
              <a:t>Monday mornings:</a:t>
            </a:r>
          </a:p>
          <a:p>
            <a:pPr lvl="1"/>
            <a:r>
              <a:rPr lang="en-CA" dirty="0"/>
              <a:t>March 11, 18, 25; April 1, 8, 15, 22, 29</a:t>
            </a:r>
          </a:p>
          <a:p>
            <a:pPr lvl="1"/>
            <a:r>
              <a:rPr lang="en-CA" dirty="0"/>
              <a:t>9:00AM to 12:15PM</a:t>
            </a:r>
          </a:p>
          <a:p>
            <a:r>
              <a:rPr lang="en-CA" dirty="0"/>
              <a:t>Final Exam: </a:t>
            </a:r>
          </a:p>
          <a:p>
            <a:pPr lvl="1"/>
            <a:r>
              <a:rPr lang="en-CA" dirty="0"/>
              <a:t>Time &amp; Date to be determined</a:t>
            </a:r>
          </a:p>
          <a:p>
            <a:pPr marL="0" indent="0">
              <a:buNone/>
            </a:pPr>
            <a:endParaRPr lang="en-CA" dirty="0"/>
          </a:p>
          <a:p>
            <a:pPr marL="0" indent="0" algn="ctr">
              <a:buNone/>
            </a:pPr>
            <a:r>
              <a:rPr lang="en-CA" dirty="0"/>
              <a:t>Attendance counts in your grade.</a:t>
            </a:r>
          </a:p>
          <a:p>
            <a:pPr marL="0" indent="0" algn="ctr">
              <a:buNone/>
            </a:pPr>
            <a:r>
              <a:rPr lang="en-CA" dirty="0"/>
              <a:t>Do not miss classes.</a:t>
            </a:r>
          </a:p>
          <a:p>
            <a:endParaRPr lang="en-CA" dirty="0"/>
          </a:p>
          <a:p>
            <a:endParaRPr lang="en-CA" dirty="0"/>
          </a:p>
        </p:txBody>
      </p:sp>
    </p:spTree>
    <p:extLst>
      <p:ext uri="{BB962C8B-B14F-4D97-AF65-F5344CB8AC3E}">
        <p14:creationId xmlns:p14="http://schemas.microsoft.com/office/powerpoint/2010/main" val="320274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Writing Process</a:t>
            </a:r>
          </a:p>
        </p:txBody>
      </p:sp>
      <p:sp>
        <p:nvSpPr>
          <p:cNvPr id="3" name="Content Placeholder 2"/>
          <p:cNvSpPr>
            <a:spLocks noGrp="1"/>
          </p:cNvSpPr>
          <p:nvPr>
            <p:ph idx="1"/>
          </p:nvPr>
        </p:nvSpPr>
        <p:spPr>
          <a:xfrm>
            <a:off x="533400" y="2336873"/>
            <a:ext cx="8020665" cy="3599316"/>
          </a:xfrm>
        </p:spPr>
        <p:txBody>
          <a:bodyPr/>
          <a:lstStyle/>
          <a:p>
            <a:pPr marL="0" indent="0">
              <a:buNone/>
            </a:pPr>
            <a:r>
              <a:rPr lang="en-CA" dirty="0"/>
              <a:t>Step 1: Generate text (</a:t>
            </a:r>
            <a:r>
              <a:rPr lang="en-CA" dirty="0">
                <a:sym typeface="Wingdings" panose="05000000000000000000" pitchFamily="2" charset="2"/>
              </a:rPr>
              <a:t></a:t>
            </a:r>
            <a:r>
              <a:rPr lang="en-CA" dirty="0"/>
              <a:t>rough draft)</a:t>
            </a:r>
          </a:p>
          <a:p>
            <a:pPr marL="0" indent="0">
              <a:buNone/>
            </a:pPr>
            <a:r>
              <a:rPr lang="en-CA" dirty="0"/>
              <a:t>Step 2: Edit (make the language good)</a:t>
            </a:r>
          </a:p>
          <a:p>
            <a:pPr marL="0" indent="0">
              <a:buNone/>
            </a:pPr>
            <a:r>
              <a:rPr lang="en-CA" dirty="0"/>
              <a:t>Step 3: Proofread (verify/fix the ideas)</a:t>
            </a:r>
          </a:p>
          <a:p>
            <a:pPr marL="0" indent="0">
              <a:buNone/>
            </a:pPr>
            <a:r>
              <a:rPr lang="en-CA" sz="2400" dirty="0"/>
              <a:t>(Doing Step 2 usually involves some Step 3 work also.)</a:t>
            </a:r>
          </a:p>
          <a:p>
            <a:pPr marL="0" indent="0">
              <a:buNone/>
            </a:pPr>
            <a:endParaRPr lang="en-CA" sz="2400" dirty="0"/>
          </a:p>
          <a:p>
            <a:pPr marL="0" indent="0">
              <a:buNone/>
            </a:pPr>
            <a:r>
              <a:rPr lang="en-CA" sz="2400" dirty="0"/>
              <a:t>We did some practice with Steps 1 and 2 in class.</a:t>
            </a:r>
          </a:p>
        </p:txBody>
      </p:sp>
    </p:spTree>
    <p:extLst>
      <p:ext uri="{BB962C8B-B14F-4D97-AF65-F5344CB8AC3E}">
        <p14:creationId xmlns:p14="http://schemas.microsoft.com/office/powerpoint/2010/main" val="396329886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1329</TotalTime>
  <Words>3537</Words>
  <Application>Microsoft Office PowerPoint</Application>
  <PresentationFormat>On-screen Show (4:3)</PresentationFormat>
  <Paragraphs>304</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Trebuchet MS</vt:lpstr>
      <vt:lpstr>Berlin</vt:lpstr>
      <vt:lpstr>Publishing English Lesson 2</vt:lpstr>
      <vt:lpstr>Lesson 2 Outline</vt:lpstr>
      <vt:lpstr>Review of Lesson 1</vt:lpstr>
      <vt:lpstr>You need technology and Internet access in the classroom</vt:lpstr>
      <vt:lpstr>Attendance Card</vt:lpstr>
      <vt:lpstr>Our Profession as Writers: Writing project</vt:lpstr>
      <vt:lpstr>Writing project Reserved Time</vt:lpstr>
      <vt:lpstr>Schedule: Classes on Wednesdays 1:30-5:05</vt:lpstr>
      <vt:lpstr>The Writing Process</vt:lpstr>
      <vt:lpstr>Examples of  5-minute + 10-minute</vt:lpstr>
      <vt:lpstr>PowerPoint Presentation</vt:lpstr>
      <vt:lpstr>PowerPoint Presentation</vt:lpstr>
      <vt:lpstr>PowerPoint Presentation</vt:lpstr>
      <vt:lpstr>PowerPoint Presentation</vt:lpstr>
      <vt:lpstr>PowerPoint Presentation</vt:lpstr>
      <vt:lpstr>Strategies for Arguments</vt:lpstr>
      <vt:lpstr>Last Week’s Workshop (last hour)</vt:lpstr>
      <vt:lpstr>Remember to hand in homework</vt:lpstr>
      <vt:lpstr>Take out your Concept Map for the homework assignment</vt:lpstr>
      <vt:lpstr>Lesson 2 Outline</vt:lpstr>
      <vt:lpstr>Logical Fallacies</vt:lpstr>
      <vt:lpstr>Strategies for Arguments</vt:lpstr>
      <vt:lpstr>Strategies for Arguments: Which should you use in your papers?</vt:lpstr>
      <vt:lpstr>A type of fallacious argument I’ve seen in some papers</vt:lpstr>
      <vt:lpstr>A type of fallacious argument I’ve seen in some papers</vt:lpstr>
      <vt:lpstr>Logical Fallacies</vt:lpstr>
      <vt:lpstr>Logical Fallacies</vt:lpstr>
      <vt:lpstr>10 Common Logical Fallacies</vt:lpstr>
      <vt:lpstr>10 Common Logical Fallacies</vt:lpstr>
      <vt:lpstr>10 Common Logical Fallacies</vt:lpstr>
      <vt:lpstr>10 Common Logical Fallacies</vt:lpstr>
      <vt:lpstr>10 Common Logical Fallacies</vt:lpstr>
      <vt:lpstr>In pairs or triples, write some fallacious arguments</vt:lpstr>
      <vt:lpstr>What are the fallacies?</vt:lpstr>
      <vt:lpstr>What you’ve been doing is proofreading, Step 3 of writing</vt:lpstr>
      <vt:lpstr>Lesson 2 Outline</vt:lpstr>
      <vt:lpstr>What makes a good paper good?</vt:lpstr>
      <vt:lpstr>Is there a formula for success?</vt:lpstr>
      <vt:lpstr>The journal Editor’s point of view</vt:lpstr>
      <vt:lpstr>The Reviewer’s point of view</vt:lpstr>
      <vt:lpstr>The journal Reader’s point of view</vt:lpstr>
      <vt:lpstr>Keep in mind…</vt:lpstr>
      <vt:lpstr>Lesson 2 Outline</vt:lpstr>
      <vt:lpstr>(Some) Tools of the trade</vt:lpstr>
      <vt:lpstr>Why use the tools?</vt:lpstr>
      <vt:lpstr>A Guided Tour through MS Word</vt:lpstr>
      <vt:lpstr>Workshop: Analysis and Discussion of “The Science of Scientific Writing”</vt:lpstr>
      <vt:lpstr>PowerPoint Presentation</vt:lpstr>
      <vt:lpstr>Homework: (You can click on the links on the course website)</vt:lpstr>
      <vt:lpstr>Homework: (You can click on the links on the course website)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108</cp:revision>
  <cp:lastPrinted>2017-03-10T05:40:47Z</cp:lastPrinted>
  <dcterms:created xsi:type="dcterms:W3CDTF">2017-03-01T09:48:28Z</dcterms:created>
  <dcterms:modified xsi:type="dcterms:W3CDTF">2019-03-16T07:11:51Z</dcterms:modified>
</cp:coreProperties>
</file>