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256" r:id="rId2"/>
    <p:sldId id="316" r:id="rId3"/>
    <p:sldId id="257" r:id="rId4"/>
    <p:sldId id="258" r:id="rId5"/>
    <p:sldId id="390" r:id="rId6"/>
    <p:sldId id="429" r:id="rId7"/>
    <p:sldId id="422" r:id="rId8"/>
    <p:sldId id="426" r:id="rId9"/>
    <p:sldId id="427" r:id="rId10"/>
    <p:sldId id="428" r:id="rId11"/>
    <p:sldId id="431" r:id="rId12"/>
    <p:sldId id="332" r:id="rId13"/>
    <p:sldId id="333" r:id="rId14"/>
    <p:sldId id="380" r:id="rId15"/>
    <p:sldId id="433" r:id="rId16"/>
    <p:sldId id="387" r:id="rId17"/>
    <p:sldId id="370" r:id="rId18"/>
    <p:sldId id="369" r:id="rId19"/>
    <p:sldId id="434" r:id="rId20"/>
    <p:sldId id="435" r:id="rId21"/>
    <p:sldId id="368" r:id="rId22"/>
    <p:sldId id="367" r:id="rId23"/>
    <p:sldId id="371" r:id="rId24"/>
    <p:sldId id="372" r:id="rId25"/>
    <p:sldId id="443" r:id="rId26"/>
    <p:sldId id="374" r:id="rId27"/>
    <p:sldId id="373" r:id="rId28"/>
    <p:sldId id="375" r:id="rId29"/>
    <p:sldId id="376" r:id="rId30"/>
    <p:sldId id="377" r:id="rId31"/>
    <p:sldId id="439" r:id="rId32"/>
    <p:sldId id="442" r:id="rId33"/>
    <p:sldId id="441" r:id="rId34"/>
    <p:sldId id="438" r:id="rId35"/>
    <p:sldId id="437" r:id="rId36"/>
    <p:sldId id="436" r:id="rId37"/>
    <p:sldId id="388" r:id="rId38"/>
    <p:sldId id="389" r:id="rId39"/>
    <p:sldId id="262" r:id="rId40"/>
  </p:sldIdLst>
  <p:sldSz cx="9144000" cy="6858000" type="screen4x3"/>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F97D0A-E525-436C-9A49-E585783B9B41}" v="128" dt="2019-03-23T12:12:41.7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71" autoAdjust="0"/>
    <p:restoredTop sz="94660"/>
  </p:normalViewPr>
  <p:slideViewPr>
    <p:cSldViewPr snapToGrid="0">
      <p:cViewPr varScale="1">
        <p:scale>
          <a:sx n="78" d="100"/>
          <a:sy n="78" d="100"/>
        </p:scale>
        <p:origin x="11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93F97D0A-E525-436C-9A49-E585783B9B41}"/>
    <pc:docChg chg="custSel addSld delSld modSld">
      <pc:chgData name="Murray Sherk" userId="7a0776b0-f7d6-4f4c-8827-68d1df06d98d" providerId="ADAL" clId="{93F97D0A-E525-436C-9A49-E585783B9B41}" dt="2019-03-23T12:12:41.750" v="842" actId="6549"/>
      <pc:docMkLst>
        <pc:docMk/>
      </pc:docMkLst>
      <pc:sldChg chg="modSp">
        <pc:chgData name="Murray Sherk" userId="7a0776b0-f7d6-4f4c-8827-68d1df06d98d" providerId="ADAL" clId="{93F97D0A-E525-436C-9A49-E585783B9B41}" dt="2019-03-23T11:36:41.625" v="1" actId="20577"/>
        <pc:sldMkLst>
          <pc:docMk/>
          <pc:sldMk cId="0" sldId="256"/>
        </pc:sldMkLst>
        <pc:spChg chg="mod">
          <ac:chgData name="Murray Sherk" userId="7a0776b0-f7d6-4f4c-8827-68d1df06d98d" providerId="ADAL" clId="{93F97D0A-E525-436C-9A49-E585783B9B41}" dt="2019-03-23T11:36:41.625" v="1" actId="20577"/>
          <ac:spMkLst>
            <pc:docMk/>
            <pc:sldMk cId="0" sldId="256"/>
            <ac:spMk id="3" creationId="{00000000-0000-0000-0000-000000000000}"/>
          </ac:spMkLst>
        </pc:spChg>
      </pc:sldChg>
      <pc:sldChg chg="modSp">
        <pc:chgData name="Murray Sherk" userId="7a0776b0-f7d6-4f4c-8827-68d1df06d98d" providerId="ADAL" clId="{93F97D0A-E525-436C-9A49-E585783B9B41}" dt="2019-03-23T12:03:49.805" v="716" actId="20577"/>
        <pc:sldMkLst>
          <pc:docMk/>
          <pc:sldMk cId="0" sldId="262"/>
        </pc:sldMkLst>
        <pc:spChg chg="mod">
          <ac:chgData name="Murray Sherk" userId="7a0776b0-f7d6-4f4c-8827-68d1df06d98d" providerId="ADAL" clId="{93F97D0A-E525-436C-9A49-E585783B9B41}" dt="2019-03-23T12:03:49.805" v="716" actId="20577"/>
          <ac:spMkLst>
            <pc:docMk/>
            <pc:sldMk cId="0" sldId="262"/>
            <ac:spMk id="3" creationId="{00000000-0000-0000-0000-000000000000}"/>
          </ac:spMkLst>
        </pc:spChg>
      </pc:sldChg>
      <pc:sldChg chg="modSp modAnim">
        <pc:chgData name="Murray Sherk" userId="7a0776b0-f7d6-4f4c-8827-68d1df06d98d" providerId="ADAL" clId="{93F97D0A-E525-436C-9A49-E585783B9B41}" dt="2019-03-23T11:37:39.762" v="12" actId="20577"/>
        <pc:sldMkLst>
          <pc:docMk/>
          <pc:sldMk cId="0" sldId="316"/>
        </pc:sldMkLst>
        <pc:spChg chg="mod">
          <ac:chgData name="Murray Sherk" userId="7a0776b0-f7d6-4f4c-8827-68d1df06d98d" providerId="ADAL" clId="{93F97D0A-E525-436C-9A49-E585783B9B41}" dt="2019-03-23T11:37:39.762" v="12" actId="20577"/>
          <ac:spMkLst>
            <pc:docMk/>
            <pc:sldMk cId="0" sldId="316"/>
            <ac:spMk id="5" creationId="{00000000-0000-0000-0000-000000000000}"/>
          </ac:spMkLst>
        </pc:spChg>
      </pc:sldChg>
      <pc:sldChg chg="modSp">
        <pc:chgData name="Murray Sherk" userId="7a0776b0-f7d6-4f4c-8827-68d1df06d98d" providerId="ADAL" clId="{93F97D0A-E525-436C-9A49-E585783B9B41}" dt="2019-03-23T11:52:27.755" v="121" actId="27636"/>
        <pc:sldMkLst>
          <pc:docMk/>
          <pc:sldMk cId="811481636" sldId="333"/>
        </pc:sldMkLst>
        <pc:spChg chg="mod">
          <ac:chgData name="Murray Sherk" userId="7a0776b0-f7d6-4f4c-8827-68d1df06d98d" providerId="ADAL" clId="{93F97D0A-E525-436C-9A49-E585783B9B41}" dt="2019-03-23T11:52:27.755" v="121" actId="27636"/>
          <ac:spMkLst>
            <pc:docMk/>
            <pc:sldMk cId="811481636" sldId="333"/>
            <ac:spMk id="3" creationId="{00000000-0000-0000-0000-000000000000}"/>
          </ac:spMkLst>
        </pc:spChg>
      </pc:sldChg>
      <pc:sldChg chg="modSp">
        <pc:chgData name="Murray Sherk" userId="7a0776b0-f7d6-4f4c-8827-68d1df06d98d" providerId="ADAL" clId="{93F97D0A-E525-436C-9A49-E585783B9B41}" dt="2019-03-23T12:07:24.622" v="718" actId="20577"/>
        <pc:sldMkLst>
          <pc:docMk/>
          <pc:sldMk cId="2960715387" sldId="368"/>
        </pc:sldMkLst>
        <pc:spChg chg="mod">
          <ac:chgData name="Murray Sherk" userId="7a0776b0-f7d6-4f4c-8827-68d1df06d98d" providerId="ADAL" clId="{93F97D0A-E525-436C-9A49-E585783B9B41}" dt="2019-03-23T12:07:24.622" v="718" actId="20577"/>
          <ac:spMkLst>
            <pc:docMk/>
            <pc:sldMk cId="2960715387" sldId="368"/>
            <ac:spMk id="3" creationId="{00000000-0000-0000-0000-000000000000}"/>
          </ac:spMkLst>
        </pc:spChg>
      </pc:sldChg>
      <pc:sldChg chg="modSp">
        <pc:chgData name="Murray Sherk" userId="7a0776b0-f7d6-4f4c-8827-68d1df06d98d" providerId="ADAL" clId="{93F97D0A-E525-436C-9A49-E585783B9B41}" dt="2019-03-23T12:01:15.447" v="611" actId="20577"/>
        <pc:sldMkLst>
          <pc:docMk/>
          <pc:sldMk cId="2363630607" sldId="436"/>
        </pc:sldMkLst>
        <pc:spChg chg="mod">
          <ac:chgData name="Murray Sherk" userId="7a0776b0-f7d6-4f4c-8827-68d1df06d98d" providerId="ADAL" clId="{93F97D0A-E525-436C-9A49-E585783B9B41}" dt="2019-03-23T12:01:15.447" v="611" actId="20577"/>
          <ac:spMkLst>
            <pc:docMk/>
            <pc:sldMk cId="2363630607" sldId="436"/>
            <ac:spMk id="3" creationId="{4354BD0F-E940-4EDC-ADAF-9DAE5531A3E6}"/>
          </ac:spMkLst>
        </pc:spChg>
      </pc:sldChg>
      <pc:sldChg chg="modSp">
        <pc:chgData name="Murray Sherk" userId="7a0776b0-f7d6-4f4c-8827-68d1df06d98d" providerId="ADAL" clId="{93F97D0A-E525-436C-9A49-E585783B9B41}" dt="2019-03-23T12:00:21.392" v="561" actId="20577"/>
        <pc:sldMkLst>
          <pc:docMk/>
          <pc:sldMk cId="4294086937" sldId="438"/>
        </pc:sldMkLst>
        <pc:spChg chg="mod">
          <ac:chgData name="Murray Sherk" userId="7a0776b0-f7d6-4f4c-8827-68d1df06d98d" providerId="ADAL" clId="{93F97D0A-E525-436C-9A49-E585783B9B41}" dt="2019-03-23T12:00:21.392" v="561" actId="20577"/>
          <ac:spMkLst>
            <pc:docMk/>
            <pc:sldMk cId="4294086937" sldId="438"/>
            <ac:spMk id="2" creationId="{BD6161DA-2E28-46A4-A384-3F803F3776E7}"/>
          </ac:spMkLst>
        </pc:spChg>
      </pc:sldChg>
      <pc:sldChg chg="del">
        <pc:chgData name="Murray Sherk" userId="7a0776b0-f7d6-4f4c-8827-68d1df06d98d" providerId="ADAL" clId="{93F97D0A-E525-436C-9A49-E585783B9B41}" dt="2019-03-23T12:02:02.622" v="612" actId="2696"/>
        <pc:sldMkLst>
          <pc:docMk/>
          <pc:sldMk cId="2898189865" sldId="440"/>
        </pc:sldMkLst>
      </pc:sldChg>
      <pc:sldChg chg="modSp">
        <pc:chgData name="Murray Sherk" userId="7a0776b0-f7d6-4f4c-8827-68d1df06d98d" providerId="ADAL" clId="{93F97D0A-E525-436C-9A49-E585783B9B41}" dt="2019-03-23T12:00:04.392" v="557" actId="6549"/>
        <pc:sldMkLst>
          <pc:docMk/>
          <pc:sldMk cId="1527027048" sldId="441"/>
        </pc:sldMkLst>
        <pc:spChg chg="mod">
          <ac:chgData name="Murray Sherk" userId="7a0776b0-f7d6-4f4c-8827-68d1df06d98d" providerId="ADAL" clId="{93F97D0A-E525-436C-9A49-E585783B9B41}" dt="2019-03-23T12:00:04.392" v="557" actId="6549"/>
          <ac:spMkLst>
            <pc:docMk/>
            <pc:sldMk cId="1527027048" sldId="441"/>
            <ac:spMk id="3" creationId="{BA0F72D6-030C-40E6-B2B4-5A54832A6D49}"/>
          </ac:spMkLst>
        </pc:spChg>
      </pc:sldChg>
      <pc:sldChg chg="modSp add modAnim">
        <pc:chgData name="Murray Sherk" userId="7a0776b0-f7d6-4f4c-8827-68d1df06d98d" providerId="ADAL" clId="{93F97D0A-E525-436C-9A49-E585783B9B41}" dt="2019-03-23T12:12:41.750" v="842" actId="6549"/>
        <pc:sldMkLst>
          <pc:docMk/>
          <pc:sldMk cId="1806115330" sldId="443"/>
        </pc:sldMkLst>
        <pc:spChg chg="mod">
          <ac:chgData name="Murray Sherk" userId="7a0776b0-f7d6-4f4c-8827-68d1df06d98d" providerId="ADAL" clId="{93F97D0A-E525-436C-9A49-E585783B9B41}" dt="2019-03-23T11:55:03.798" v="247" actId="20577"/>
          <ac:spMkLst>
            <pc:docMk/>
            <pc:sldMk cId="1806115330" sldId="443"/>
            <ac:spMk id="2" creationId="{84D33F88-E09C-4FB1-8F3D-9B4EDF4C3FCE}"/>
          </ac:spMkLst>
        </pc:spChg>
        <pc:spChg chg="mod">
          <ac:chgData name="Murray Sherk" userId="7a0776b0-f7d6-4f4c-8827-68d1df06d98d" providerId="ADAL" clId="{93F97D0A-E525-436C-9A49-E585783B9B41}" dt="2019-03-23T12:12:41.750" v="842" actId="6549"/>
          <ac:spMkLst>
            <pc:docMk/>
            <pc:sldMk cId="1806115330" sldId="443"/>
            <ac:spMk id="3" creationId="{E07E1BAD-CDFD-4A43-B663-FC4CB8966A1D}"/>
          </ac:spMkLst>
        </pc:spChg>
      </pc:sldChg>
    </pc:docChg>
  </pc:docChgLst>
  <pc:docChgLst>
    <pc:chgData name="Murray Sherk" userId="7a0776b0-f7d6-4f4c-8827-68d1df06d98d" providerId="ADAL" clId="{FF8B82FE-6528-430D-B7E9-DC55C60C06E7}"/>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30" tIns="45715" rIns="91430" bIns="45715" rtlCol="0"/>
          <a:lstStyle>
            <a:lvl1pPr algn="l">
              <a:defRPr sz="1200"/>
            </a:lvl1pPr>
          </a:lstStyle>
          <a:p>
            <a:r>
              <a:rPr lang="en-CA"/>
              <a:t>Publshing English Lesson 3 before lesson</a:t>
            </a:r>
          </a:p>
        </p:txBody>
      </p:sp>
      <p:sp>
        <p:nvSpPr>
          <p:cNvPr id="3" name="Date Placeholder 2"/>
          <p:cNvSpPr>
            <a:spLocks noGrp="1"/>
          </p:cNvSpPr>
          <p:nvPr>
            <p:ph type="dt" sz="quarter" idx="1"/>
          </p:nvPr>
        </p:nvSpPr>
        <p:spPr>
          <a:xfrm>
            <a:off x="3884613" y="0"/>
            <a:ext cx="2971800" cy="499091"/>
          </a:xfrm>
          <a:prstGeom prst="rect">
            <a:avLst/>
          </a:prstGeom>
        </p:spPr>
        <p:txBody>
          <a:bodyPr vert="horz" lIns="91430" tIns="45715" rIns="91430" bIns="45715" rtlCol="0"/>
          <a:lstStyle>
            <a:lvl1pPr algn="r">
              <a:defRPr sz="1200"/>
            </a:lvl1pPr>
          </a:lstStyle>
          <a:p>
            <a:fld id="{9629DD76-2E9D-490A-8D77-513368574232}" type="datetime1">
              <a:rPr lang="en-CA" smtClean="0"/>
              <a:t>2019-03-23</a:t>
            </a:fld>
            <a:endParaRPr lang="en-CA"/>
          </a:p>
        </p:txBody>
      </p:sp>
      <p:sp>
        <p:nvSpPr>
          <p:cNvPr id="4" name="Footer Placeholder 3"/>
          <p:cNvSpPr>
            <a:spLocks noGrp="1"/>
          </p:cNvSpPr>
          <p:nvPr>
            <p:ph type="ftr" sz="quarter" idx="2"/>
          </p:nvPr>
        </p:nvSpPr>
        <p:spPr>
          <a:xfrm>
            <a:off x="0" y="9448185"/>
            <a:ext cx="2971800" cy="499090"/>
          </a:xfrm>
          <a:prstGeom prst="rect">
            <a:avLst/>
          </a:prstGeom>
        </p:spPr>
        <p:txBody>
          <a:bodyPr vert="horz" lIns="91430" tIns="45715" rIns="91430" bIns="45715"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30" tIns="45715" rIns="91430" bIns="45715" rtlCol="0" anchor="b"/>
          <a:lstStyle>
            <a:lvl1pPr algn="r">
              <a:defRPr sz="1200"/>
            </a:lvl1pPr>
          </a:lstStyle>
          <a:p>
            <a:fld id="{96227E1B-E94B-4C7B-B97A-04A959A5742F}" type="slidenum">
              <a:rPr lang="en-CA" smtClean="0"/>
              <a:t>‹#›</a:t>
            </a:fld>
            <a:endParaRPr lang="en-CA"/>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30" tIns="45715" rIns="91430" bIns="45715" rtlCol="0"/>
          <a:lstStyle>
            <a:lvl1pPr algn="l">
              <a:defRPr sz="1200"/>
            </a:lvl1pPr>
          </a:lstStyle>
          <a:p>
            <a:r>
              <a:rPr lang="en-CA"/>
              <a:t>Publshing English Lesson 3 before lesson</a:t>
            </a:r>
          </a:p>
        </p:txBody>
      </p:sp>
      <p:sp>
        <p:nvSpPr>
          <p:cNvPr id="3" name="Date Placeholder 2"/>
          <p:cNvSpPr>
            <a:spLocks noGrp="1"/>
          </p:cNvSpPr>
          <p:nvPr>
            <p:ph type="dt" idx="1"/>
          </p:nvPr>
        </p:nvSpPr>
        <p:spPr>
          <a:xfrm>
            <a:off x="3884613" y="0"/>
            <a:ext cx="2971800" cy="499091"/>
          </a:xfrm>
          <a:prstGeom prst="rect">
            <a:avLst/>
          </a:prstGeom>
        </p:spPr>
        <p:txBody>
          <a:bodyPr vert="horz" lIns="91430" tIns="45715" rIns="91430" bIns="45715" rtlCol="0"/>
          <a:lstStyle>
            <a:lvl1pPr algn="r">
              <a:defRPr sz="1200"/>
            </a:lvl1pPr>
          </a:lstStyle>
          <a:p>
            <a:fld id="{6D621EAD-DCFB-46AF-A815-B59E60ABF99D}" type="datetime1">
              <a:rPr lang="en-CA" smtClean="0"/>
              <a:t>2019-03-23</a:t>
            </a:fld>
            <a:endParaRPr lang="en-CA"/>
          </a:p>
        </p:txBody>
      </p:sp>
      <p:sp>
        <p:nvSpPr>
          <p:cNvPr id="4" name="Slide Image Placeholder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30" tIns="45715" rIns="91430" bIns="45715" rtlCol="0" anchor="ctr"/>
          <a:lstStyle/>
          <a:p>
            <a:endParaRPr lang="en-CA"/>
          </a:p>
        </p:txBody>
      </p:sp>
      <p:sp>
        <p:nvSpPr>
          <p:cNvPr id="5" name="Notes Placeholder 4"/>
          <p:cNvSpPr>
            <a:spLocks noGrp="1"/>
          </p:cNvSpPr>
          <p:nvPr>
            <p:ph type="body" sz="quarter" idx="3"/>
          </p:nvPr>
        </p:nvSpPr>
        <p:spPr>
          <a:xfrm>
            <a:off x="685800" y="4787126"/>
            <a:ext cx="5486400" cy="3916740"/>
          </a:xfrm>
          <a:prstGeom prst="rect">
            <a:avLst/>
          </a:prstGeom>
        </p:spPr>
        <p:txBody>
          <a:bodyPr vert="horz" lIns="91430" tIns="45715" rIns="91430" bIns="457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448185"/>
            <a:ext cx="2971800" cy="499090"/>
          </a:xfrm>
          <a:prstGeom prst="rect">
            <a:avLst/>
          </a:prstGeom>
        </p:spPr>
        <p:txBody>
          <a:bodyPr vert="horz" lIns="91430" tIns="45715" rIns="91430" bIns="45715"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9448185"/>
            <a:ext cx="2971800" cy="499090"/>
          </a:xfrm>
          <a:prstGeom prst="rect">
            <a:avLst/>
          </a:prstGeom>
        </p:spPr>
        <p:txBody>
          <a:bodyPr vert="horz" lIns="91430" tIns="45715" rIns="91430" bIns="45715" rtlCol="0" anchor="b"/>
          <a:lstStyle>
            <a:lvl1pPr algn="r">
              <a:defRPr sz="1200"/>
            </a:lvl1pPr>
          </a:lstStyle>
          <a:p>
            <a:fld id="{C7373286-0BC2-4AA5-956A-B5E723445725}" type="slidenum">
              <a:rPr lang="en-CA" smtClean="0"/>
              <a:t>‹#›</a:t>
            </a:fld>
            <a:endParaRPr lang="en-CA"/>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r>
              <a:rPr lang="en-CA"/>
              <a:t>Publshing English Lesson 3 before lesson</a:t>
            </a:r>
          </a:p>
        </p:txBody>
      </p:sp>
      <p:sp>
        <p:nvSpPr>
          <p:cNvPr id="5" name="Date Placeholder 4"/>
          <p:cNvSpPr>
            <a:spLocks noGrp="1"/>
          </p:cNvSpPr>
          <p:nvPr>
            <p:ph type="dt" idx="11"/>
          </p:nvPr>
        </p:nvSpPr>
        <p:spPr/>
        <p:txBody>
          <a:bodyPr/>
          <a:lstStyle/>
          <a:p>
            <a:fld id="{F6F8B2DB-F7C8-46D9-B7A5-DEBC2416EF1A}" type="datetime1">
              <a:rPr lang="en-CA" smtClean="0"/>
              <a:t>2019-03-23</a:t>
            </a:fld>
            <a:endParaRPr lang="en-CA"/>
          </a:p>
        </p:txBody>
      </p:sp>
      <p:sp>
        <p:nvSpPr>
          <p:cNvPr id="6" name="Slide Number Placeholder 5"/>
          <p:cNvSpPr>
            <a:spLocks noGrp="1"/>
          </p:cNvSpPr>
          <p:nvPr>
            <p:ph type="sldNum" sz="quarter" idx="12"/>
          </p:nvPr>
        </p:nvSpPr>
        <p:spPr/>
        <p:txBody>
          <a:bodyPr/>
          <a:lstStyle/>
          <a:p>
            <a:fld id="{C7373286-0BC2-4AA5-956A-B5E723445725}" type="slidenum">
              <a:rPr lang="en-CA" smtClean="0"/>
              <a:t>17</a:t>
            </a:fld>
            <a:endParaRPr lang="en-CA"/>
          </a:p>
        </p:txBody>
      </p:sp>
    </p:spTree>
    <p:extLst>
      <p:ext uri="{BB962C8B-B14F-4D97-AF65-F5344CB8AC3E}">
        <p14:creationId xmlns:p14="http://schemas.microsoft.com/office/powerpoint/2010/main" val="56746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r>
              <a:rPr lang="en-CA"/>
              <a:t>Publshing English Lesson 3 before lesson</a:t>
            </a:r>
          </a:p>
        </p:txBody>
      </p:sp>
      <p:sp>
        <p:nvSpPr>
          <p:cNvPr id="5" name="Date Placeholder 4"/>
          <p:cNvSpPr>
            <a:spLocks noGrp="1"/>
          </p:cNvSpPr>
          <p:nvPr>
            <p:ph type="dt" idx="11"/>
          </p:nvPr>
        </p:nvSpPr>
        <p:spPr/>
        <p:txBody>
          <a:bodyPr/>
          <a:lstStyle/>
          <a:p>
            <a:fld id="{C4D46392-8F20-4901-896B-53B9339CBE39}" type="datetime1">
              <a:rPr lang="en-CA" smtClean="0"/>
              <a:t>2019-03-23</a:t>
            </a:fld>
            <a:endParaRPr lang="en-CA"/>
          </a:p>
        </p:txBody>
      </p:sp>
      <p:sp>
        <p:nvSpPr>
          <p:cNvPr id="6" name="Slide Number Placeholder 5"/>
          <p:cNvSpPr>
            <a:spLocks noGrp="1"/>
          </p:cNvSpPr>
          <p:nvPr>
            <p:ph type="sldNum" sz="quarter" idx="12"/>
          </p:nvPr>
        </p:nvSpPr>
        <p:spPr/>
        <p:txBody>
          <a:bodyPr/>
          <a:lstStyle/>
          <a:p>
            <a:fld id="{C7373286-0BC2-4AA5-956A-B5E723445725}" type="slidenum">
              <a:rPr lang="en-CA" smtClean="0"/>
              <a:t>18</a:t>
            </a:fld>
            <a:endParaRPr lang="en-CA"/>
          </a:p>
        </p:txBody>
      </p:sp>
    </p:spTree>
    <p:extLst>
      <p:ext uri="{BB962C8B-B14F-4D97-AF65-F5344CB8AC3E}">
        <p14:creationId xmlns:p14="http://schemas.microsoft.com/office/powerpoint/2010/main" val="2613372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r>
              <a:rPr lang="en-CA"/>
              <a:t>Publshing English Lesson 3 before lesson</a:t>
            </a:r>
          </a:p>
        </p:txBody>
      </p:sp>
      <p:sp>
        <p:nvSpPr>
          <p:cNvPr id="5" name="Date Placeholder 4"/>
          <p:cNvSpPr>
            <a:spLocks noGrp="1"/>
          </p:cNvSpPr>
          <p:nvPr>
            <p:ph type="dt" idx="11"/>
          </p:nvPr>
        </p:nvSpPr>
        <p:spPr/>
        <p:txBody>
          <a:bodyPr/>
          <a:lstStyle/>
          <a:p>
            <a:fld id="{C4D46392-8F20-4901-896B-53B9339CBE39}" type="datetime1">
              <a:rPr lang="en-CA" smtClean="0"/>
              <a:t>2019-03-23</a:t>
            </a:fld>
            <a:endParaRPr lang="en-CA"/>
          </a:p>
        </p:txBody>
      </p:sp>
      <p:sp>
        <p:nvSpPr>
          <p:cNvPr id="6" name="Slide Number Placeholder 5"/>
          <p:cNvSpPr>
            <a:spLocks noGrp="1"/>
          </p:cNvSpPr>
          <p:nvPr>
            <p:ph type="sldNum" sz="quarter" idx="12"/>
          </p:nvPr>
        </p:nvSpPr>
        <p:spPr/>
        <p:txBody>
          <a:bodyPr/>
          <a:lstStyle/>
          <a:p>
            <a:fld id="{C7373286-0BC2-4AA5-956A-B5E723445725}" type="slidenum">
              <a:rPr lang="en-CA" smtClean="0"/>
              <a:t>20</a:t>
            </a:fld>
            <a:endParaRPr lang="en-CA"/>
          </a:p>
        </p:txBody>
      </p:sp>
    </p:spTree>
    <p:extLst>
      <p:ext uri="{BB962C8B-B14F-4D97-AF65-F5344CB8AC3E}">
        <p14:creationId xmlns:p14="http://schemas.microsoft.com/office/powerpoint/2010/main" val="325705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9144000" cy="6597650"/>
          </a:xfrm>
          <a:prstGeom prst="rect">
            <a:avLst/>
          </a:prstGeom>
          <a:noFill/>
          <a:ln w="9525">
            <a:noFill/>
          </a:ln>
        </p:spPr>
      </p:pic>
      <p:sp>
        <p:nvSpPr>
          <p:cNvPr id="2051" name="Rectangle 3"/>
          <p:cNvSpPr>
            <a:spLocks noGrp="1" noChangeArrowheads="1"/>
          </p:cNvSpPr>
          <p:nvPr>
            <p:ph type="ctrTitle"/>
          </p:nvPr>
        </p:nvSpPr>
        <p:spPr>
          <a:xfrm>
            <a:off x="468313" y="620713"/>
            <a:ext cx="8207375" cy="1082675"/>
          </a:xfrm>
        </p:spPr>
        <p:txBody>
          <a:bodyPr/>
          <a:lstStyle>
            <a:lvl1pP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469900" y="1843088"/>
            <a:ext cx="8212138" cy="981075"/>
          </a:xfrm>
        </p:spPr>
        <p:txBody>
          <a:bodyPr/>
          <a:lstStyle>
            <a:lvl1pPr marL="0" indent="0">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001C0006-96AC-449E-B23D-83EE86E0A935}" type="datetimeFigureOut">
              <a:rPr lang="en-CA" smtClean="0"/>
              <a:t>2019-03-23</a:t>
            </a:fld>
            <a:endParaRPr lang="en-CA"/>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CA"/>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7FE7B58D-2D5B-4FD4-96CC-C88DF6111767}" type="slidenum">
              <a:rPr lang="en-CA" smtClean="0"/>
              <a:t>‹#›</a:t>
            </a:fld>
            <a:endParaRPr lang="en-CA"/>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a:solidFill>
            <a:schemeClr val="bg2">
              <a:lumMod val="40000"/>
              <a:lumOff val="60000"/>
              <a:alpha val="53000"/>
            </a:schemeClr>
          </a:solidFill>
        </p:spPr>
        <p:txBody>
          <a:bodyPr/>
          <a:lstStyle/>
          <a:p>
            <a:r>
              <a:rPr lang="en-US" dirty="0"/>
              <a:t>Click to edit Master title style</a:t>
            </a:r>
          </a:p>
        </p:txBody>
      </p:sp>
      <p:sp>
        <p:nvSpPr>
          <p:cNvPr id="3" name="Content Placeholder 2"/>
          <p:cNvSpPr>
            <a:spLocks noGrp="1"/>
          </p:cNvSpPr>
          <p:nvPr>
            <p:ph idx="1"/>
          </p:nvPr>
        </p:nvSpPr>
        <p:spPr>
          <a:xfrm>
            <a:off x="457200" y="1433015"/>
            <a:ext cx="8229600" cy="469473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001C0006-96AC-449E-B23D-83EE86E0A935}" type="datetimeFigureOut">
              <a:rPr lang="en-CA" smtClean="0"/>
              <a:t>2019-03-23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1C0006-96AC-449E-B23D-83EE86E0A935}" type="datetimeFigureOut">
              <a:rPr lang="en-CA" smtClean="0"/>
              <a:t>2019-03-23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1C0006-96AC-449E-B23D-83EE86E0A935}" type="datetimeFigureOut">
              <a:rPr lang="en-CA" smtClean="0"/>
              <a:t>2019-03-23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1C0006-96AC-449E-B23D-83EE86E0A935}" type="datetimeFigureOut">
              <a:rPr lang="en-CA" smtClean="0"/>
              <a:t>2019-03-23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C0006-96AC-449E-B23D-83EE86E0A935}" type="datetimeFigureOut">
              <a:rPr lang="en-CA" smtClean="0"/>
              <a:t>2019-03-23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p:nvPicPr>
        <p:blipFill>
          <a:blip r:embed="rId13"/>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001C0006-96AC-449E-B23D-83EE86E0A935}" type="datetimeFigureOut">
              <a:rPr lang="en-CA" smtClean="0"/>
              <a:t>2019-03-23</a:t>
            </a:fld>
            <a:endParaRPr lang="en-CA"/>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CA"/>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7FE7B58D-2D5B-4FD4-96CC-C88DF6111767}"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matt.might.net/articles/successful-phd-studen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3143" y="1285558"/>
            <a:ext cx="8207375" cy="1082675"/>
          </a:xfrm>
        </p:spPr>
        <p:txBody>
          <a:bodyPr/>
          <a:lstStyle/>
          <a:p>
            <a:r>
              <a:rPr lang="en-CA" dirty="0"/>
              <a:t>Publishing English</a:t>
            </a:r>
            <a:br>
              <a:rPr lang="en-CA" dirty="0"/>
            </a:br>
            <a:r>
              <a:rPr lang="en-CA" dirty="0"/>
              <a:t>Lesson 3</a:t>
            </a:r>
          </a:p>
        </p:txBody>
      </p:sp>
      <p:sp>
        <p:nvSpPr>
          <p:cNvPr id="3" name="Subtitle 2"/>
          <p:cNvSpPr>
            <a:spLocks noGrp="1"/>
          </p:cNvSpPr>
          <p:nvPr>
            <p:ph type="subTitle" idx="1"/>
          </p:nvPr>
        </p:nvSpPr>
        <p:spPr>
          <a:xfrm>
            <a:off x="3363595" y="3105150"/>
            <a:ext cx="5230495" cy="1888490"/>
          </a:xfrm>
        </p:spPr>
        <p:txBody>
          <a:bodyPr>
            <a:normAutofit/>
          </a:bodyPr>
          <a:lstStyle/>
          <a:p>
            <a:r>
              <a:rPr lang="en-CA" sz="2800" dirty="0"/>
              <a:t>USTC School of Management</a:t>
            </a:r>
          </a:p>
          <a:p>
            <a:r>
              <a:rPr lang="en-CA" sz="2800" dirty="0"/>
              <a:t>Spring 2019</a:t>
            </a:r>
          </a:p>
          <a:p>
            <a:r>
              <a:rPr lang="en-CA" sz="2800" dirty="0"/>
              <a:t>Teacher: Dr. Murray Sherk</a:t>
            </a:r>
          </a:p>
        </p:txBody>
      </p:sp>
      <p:sp>
        <p:nvSpPr>
          <p:cNvPr id="4" name="TextBox 3"/>
          <p:cNvSpPr txBox="1"/>
          <p:nvPr/>
        </p:nvSpPr>
        <p:spPr>
          <a:xfrm>
            <a:off x="550246" y="4865739"/>
            <a:ext cx="8043824" cy="1600438"/>
          </a:xfrm>
          <a:prstGeom prst="rect">
            <a:avLst/>
          </a:prstGeom>
          <a:noFill/>
        </p:spPr>
        <p:txBody>
          <a:bodyPr wrap="square" rtlCol="0">
            <a:spAutoFit/>
          </a:bodyPr>
          <a:lstStyle/>
          <a:p>
            <a:r>
              <a:rPr lang="en-CA" sz="2400" dirty="0"/>
              <a:t>Course Website:</a:t>
            </a:r>
          </a:p>
          <a:p>
            <a:pPr algn="ctr"/>
            <a:r>
              <a:rPr lang="en-CA" sz="3200" dirty="0">
                <a:solidFill>
                  <a:srgbClr val="FFFF00"/>
                </a:solidFill>
              </a:rPr>
              <a:t>http://staff.ustc.edu.cn/~msherk</a:t>
            </a:r>
          </a:p>
          <a:p>
            <a:pPr algn="ctr"/>
            <a:r>
              <a:rPr lang="en-CA" sz="2400" dirty="0">
                <a:solidFill>
                  <a:srgbClr val="FFFF00"/>
                </a:solidFill>
              </a:rPr>
              <a:t>(Click on the “Publishing English” link.)</a:t>
            </a:r>
          </a:p>
          <a:p>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sz="3200" dirty="0"/>
              <a:t>Advice about reviewers from Yu </a:t>
            </a:r>
            <a:r>
              <a:rPr lang="en-CA" sz="3200" dirty="0" err="1"/>
              <a:t>Yugang</a:t>
            </a:r>
            <a:endParaRPr lang="en-CA" sz="3200" dirty="0"/>
          </a:p>
        </p:txBody>
      </p:sp>
      <p:sp>
        <p:nvSpPr>
          <p:cNvPr id="3" name="Content Placeholder 2"/>
          <p:cNvSpPr>
            <a:spLocks noGrp="1"/>
          </p:cNvSpPr>
          <p:nvPr>
            <p:ph idx="1"/>
          </p:nvPr>
        </p:nvSpPr>
        <p:spPr>
          <a:xfrm>
            <a:off x="457200" y="1312076"/>
            <a:ext cx="8229600" cy="4500880"/>
          </a:xfrm>
        </p:spPr>
        <p:txBody>
          <a:bodyPr>
            <a:normAutofit/>
          </a:bodyPr>
          <a:lstStyle/>
          <a:p>
            <a:r>
              <a:rPr lang="en-CA" dirty="0"/>
              <a:t>“Referees are always correct” (!?!?)</a:t>
            </a:r>
          </a:p>
          <a:p>
            <a:pPr lvl="1"/>
            <a:r>
              <a:rPr lang="en-CA" dirty="0"/>
              <a:t>At least, their comments are always useful</a:t>
            </a:r>
          </a:p>
          <a:p>
            <a:r>
              <a:rPr lang="en-CA" dirty="0"/>
              <a:t>From their point of view, their comments are true.</a:t>
            </a:r>
          </a:p>
          <a:p>
            <a:r>
              <a:rPr lang="en-CA" dirty="0"/>
              <a:t>If you think those comments are wrong, that tells you that your presentation was not good enough for an expert to understand… Rewrite!</a:t>
            </a:r>
          </a:p>
          <a:p>
            <a:endParaRPr lang="en-CA" dirty="0">
              <a:effectLst/>
            </a:endParaRPr>
          </a:p>
          <a:p>
            <a:endParaRPr lang="en-CA" dirty="0">
              <a:effectLst/>
            </a:endParaRPr>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93789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3 Outline</a:t>
            </a:r>
          </a:p>
        </p:txBody>
      </p:sp>
      <p:sp>
        <p:nvSpPr>
          <p:cNvPr id="3" name="Content Placeholder 2"/>
          <p:cNvSpPr>
            <a:spLocks noGrp="1"/>
          </p:cNvSpPr>
          <p:nvPr>
            <p:ph idx="1"/>
          </p:nvPr>
        </p:nvSpPr>
        <p:spPr>
          <a:xfrm>
            <a:off x="457200" y="1312076"/>
            <a:ext cx="8229600" cy="4500880"/>
          </a:xfrm>
        </p:spPr>
        <p:txBody>
          <a:bodyPr>
            <a:normAutofit lnSpcReduction="10000"/>
          </a:bodyPr>
          <a:lstStyle/>
          <a:p>
            <a:r>
              <a:rPr lang="en-CA" dirty="0"/>
              <a:t>Review of Lesson 2</a:t>
            </a:r>
          </a:p>
          <a:p>
            <a:r>
              <a:rPr lang="en-CA" dirty="0"/>
              <a:t>What makes a good paper? </a:t>
            </a:r>
          </a:p>
          <a:p>
            <a:pPr lvl="1"/>
            <a:r>
              <a:rPr lang="en-CA" sz="3200" dirty="0"/>
              <a:t>Advice from an experienced and successful research writer</a:t>
            </a:r>
          </a:p>
          <a:p>
            <a:r>
              <a:rPr lang="en-CA" dirty="0">
                <a:solidFill>
                  <a:srgbClr val="7030A0"/>
                </a:solidFill>
              </a:rPr>
              <a:t>Examining model papers</a:t>
            </a:r>
          </a:p>
          <a:p>
            <a:r>
              <a:rPr lang="en-CA" dirty="0"/>
              <a:t>Principles for good writing</a:t>
            </a:r>
          </a:p>
          <a:p>
            <a:r>
              <a:rPr lang="en-CA" dirty="0">
                <a:effectLst/>
              </a:rPr>
              <a:t>Tools of the trade: </a:t>
            </a:r>
          </a:p>
          <a:p>
            <a:pPr lvl="1"/>
            <a:r>
              <a:rPr lang="en-CA" dirty="0"/>
              <a:t>Finish tour of MS Word, Grammarly</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723016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Your homework from last week</a:t>
            </a:r>
          </a:p>
        </p:txBody>
      </p:sp>
      <p:sp>
        <p:nvSpPr>
          <p:cNvPr id="3" name="Content Placeholder 2"/>
          <p:cNvSpPr>
            <a:spLocks noGrp="1"/>
          </p:cNvSpPr>
          <p:nvPr>
            <p:ph idx="1"/>
          </p:nvPr>
        </p:nvSpPr>
        <p:spPr/>
        <p:txBody>
          <a:bodyPr/>
          <a:lstStyle/>
          <a:p>
            <a:r>
              <a:rPr lang="en-CA" dirty="0"/>
              <a:t>Bring a “model” paper from a top-level journal in your research area.</a:t>
            </a:r>
          </a:p>
          <a:p>
            <a:pPr lvl="1"/>
            <a:r>
              <a:rPr lang="en-CA" dirty="0"/>
              <a:t>A paper you wish YOU had written</a:t>
            </a:r>
          </a:p>
          <a:p>
            <a:r>
              <a:rPr lang="en-CA" dirty="0"/>
              <a:t>Take that paper out now</a:t>
            </a:r>
          </a:p>
          <a:p>
            <a:r>
              <a:rPr lang="en-CA" dirty="0"/>
              <a:t>If you do not have a paper with you, go online and find one quickly.</a:t>
            </a:r>
          </a:p>
          <a:p>
            <a:endParaRPr lang="en-CA" dirty="0"/>
          </a:p>
        </p:txBody>
      </p:sp>
    </p:spTree>
    <p:extLst>
      <p:ext uri="{BB962C8B-B14F-4D97-AF65-F5344CB8AC3E}">
        <p14:creationId xmlns:p14="http://schemas.microsoft.com/office/powerpoint/2010/main" val="4088446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Randomized Groups of 3</a:t>
            </a:r>
          </a:p>
        </p:txBody>
      </p:sp>
      <p:sp>
        <p:nvSpPr>
          <p:cNvPr id="3" name="Content Placeholder 2"/>
          <p:cNvSpPr>
            <a:spLocks noGrp="1"/>
          </p:cNvSpPr>
          <p:nvPr>
            <p:ph idx="1"/>
          </p:nvPr>
        </p:nvSpPr>
        <p:spPr>
          <a:xfrm>
            <a:off x="457200" y="1599453"/>
            <a:ext cx="7990668" cy="4673527"/>
          </a:xfrm>
        </p:spPr>
        <p:txBody>
          <a:bodyPr>
            <a:normAutofit fontScale="92500" lnSpcReduction="20000"/>
          </a:bodyPr>
          <a:lstStyle/>
          <a:p>
            <a:r>
              <a:rPr lang="en-CA" dirty="0"/>
              <a:t>Sit with your triple.</a:t>
            </a:r>
          </a:p>
          <a:p>
            <a:r>
              <a:rPr lang="en-CA" dirty="0"/>
              <a:t>You have 45-60 minutes.</a:t>
            </a:r>
          </a:p>
          <a:p>
            <a:r>
              <a:rPr lang="en-CA" dirty="0"/>
              <a:t>See “Questions about a model paper”</a:t>
            </a:r>
          </a:p>
          <a:p>
            <a:pPr lvl="1"/>
            <a:r>
              <a:rPr lang="en-CA" dirty="0"/>
              <a:t>handout or on website</a:t>
            </a:r>
          </a:p>
          <a:p>
            <a:r>
              <a:rPr lang="en-CA" dirty="0"/>
              <a:t>You (the triple) may do the questions in any order you choose.</a:t>
            </a:r>
          </a:p>
          <a:p>
            <a:r>
              <a:rPr lang="en-CA" dirty="0"/>
              <a:t>Discuss these answers together, comparing your 3 papers.</a:t>
            </a:r>
          </a:p>
          <a:p>
            <a:r>
              <a:rPr lang="en-CA" dirty="0"/>
              <a:t>In what ways are your papers different? In what ways are they the same?</a:t>
            </a:r>
          </a:p>
        </p:txBody>
      </p:sp>
    </p:spTree>
    <p:extLst>
      <p:ext uri="{BB962C8B-B14F-4D97-AF65-F5344CB8AC3E}">
        <p14:creationId xmlns:p14="http://schemas.microsoft.com/office/powerpoint/2010/main" val="81148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down)">
                                      <p:cBhvr>
                                        <p:cTn id="10" dur="500"/>
                                        <p:tgtEl>
                                          <p:spTgt spid="3">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269590"/>
          </a:xfrm>
        </p:spPr>
        <p:txBody>
          <a:bodyPr/>
          <a:lstStyle/>
          <a:p>
            <a:r>
              <a:rPr lang="en-CA" dirty="0"/>
              <a:t>The point of analyzing model papers</a:t>
            </a:r>
          </a:p>
        </p:txBody>
      </p:sp>
      <p:sp>
        <p:nvSpPr>
          <p:cNvPr id="3" name="Content Placeholder 2"/>
          <p:cNvSpPr>
            <a:spLocks noGrp="1"/>
          </p:cNvSpPr>
          <p:nvPr>
            <p:ph idx="1"/>
          </p:nvPr>
        </p:nvSpPr>
        <p:spPr>
          <a:xfrm>
            <a:off x="457200" y="1622323"/>
            <a:ext cx="8229600" cy="4505427"/>
          </a:xfrm>
        </p:spPr>
        <p:txBody>
          <a:bodyPr/>
          <a:lstStyle/>
          <a:p>
            <a:r>
              <a:rPr lang="en-CA" dirty="0"/>
              <a:t>Even between model papers, there are significant differences in writing style.</a:t>
            </a:r>
          </a:p>
          <a:p>
            <a:r>
              <a:rPr lang="en-CA" dirty="0"/>
              <a:t>There is no magic formula for success.</a:t>
            </a:r>
          </a:p>
          <a:p>
            <a:pPr lvl="1"/>
            <a:r>
              <a:rPr lang="en-CA" dirty="0"/>
              <a:t>But there are ways to guarantee failure!</a:t>
            </a:r>
          </a:p>
          <a:p>
            <a:r>
              <a:rPr lang="en-CA" dirty="0"/>
              <a:t>Check the journal. Find out what each journal prefers or requires.</a:t>
            </a:r>
          </a:p>
          <a:p>
            <a:pPr lvl="1"/>
            <a:r>
              <a:rPr lang="en-CA" dirty="0"/>
              <a:t>Being concise and clear always helps.</a:t>
            </a:r>
          </a:p>
        </p:txBody>
      </p:sp>
    </p:spTree>
    <p:extLst>
      <p:ext uri="{BB962C8B-B14F-4D97-AF65-F5344CB8AC3E}">
        <p14:creationId xmlns:p14="http://schemas.microsoft.com/office/powerpoint/2010/main" val="126266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3 Outline</a:t>
            </a:r>
          </a:p>
        </p:txBody>
      </p:sp>
      <p:sp>
        <p:nvSpPr>
          <p:cNvPr id="3" name="Content Placeholder 2"/>
          <p:cNvSpPr>
            <a:spLocks noGrp="1"/>
          </p:cNvSpPr>
          <p:nvPr>
            <p:ph idx="1"/>
          </p:nvPr>
        </p:nvSpPr>
        <p:spPr>
          <a:xfrm>
            <a:off x="457200" y="1312076"/>
            <a:ext cx="8229600" cy="4500880"/>
          </a:xfrm>
        </p:spPr>
        <p:txBody>
          <a:bodyPr>
            <a:normAutofit lnSpcReduction="10000"/>
          </a:bodyPr>
          <a:lstStyle/>
          <a:p>
            <a:r>
              <a:rPr lang="en-CA" dirty="0"/>
              <a:t>Review of Lesson 2</a:t>
            </a:r>
          </a:p>
          <a:p>
            <a:r>
              <a:rPr lang="en-CA" dirty="0"/>
              <a:t>What makes a good paper? </a:t>
            </a:r>
          </a:p>
          <a:p>
            <a:pPr lvl="1"/>
            <a:r>
              <a:rPr lang="en-CA" sz="3200" dirty="0"/>
              <a:t>Advice from an experienced and successful research writer</a:t>
            </a:r>
          </a:p>
          <a:p>
            <a:r>
              <a:rPr lang="en-CA" dirty="0"/>
              <a:t>Examining model papers</a:t>
            </a:r>
          </a:p>
          <a:p>
            <a:r>
              <a:rPr lang="en-CA" dirty="0">
                <a:solidFill>
                  <a:srgbClr val="7030A0"/>
                </a:solidFill>
              </a:rPr>
              <a:t>Principles for good writing</a:t>
            </a:r>
          </a:p>
          <a:p>
            <a:r>
              <a:rPr lang="en-CA" dirty="0">
                <a:effectLst/>
              </a:rPr>
              <a:t>Tools of the trade: </a:t>
            </a:r>
          </a:p>
          <a:p>
            <a:pPr lvl="1"/>
            <a:r>
              <a:rPr lang="en-CA" dirty="0"/>
              <a:t>Finish tour of MS Word, Grammarly</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619763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Some principles for good writing</a:t>
            </a:r>
          </a:p>
        </p:txBody>
      </p:sp>
      <p:sp>
        <p:nvSpPr>
          <p:cNvPr id="3" name="Content Placeholder 2"/>
          <p:cNvSpPr>
            <a:spLocks noGrp="1"/>
          </p:cNvSpPr>
          <p:nvPr>
            <p:ph idx="1"/>
          </p:nvPr>
        </p:nvSpPr>
        <p:spPr/>
        <p:txBody>
          <a:bodyPr/>
          <a:lstStyle/>
          <a:p>
            <a:r>
              <a:rPr lang="en-CA" dirty="0"/>
              <a:t>From your homework reading article: </a:t>
            </a:r>
            <a:r>
              <a:rPr lang="en-CA" b="1" dirty="0"/>
              <a:t>The Science of Scientific Writing </a:t>
            </a:r>
            <a:r>
              <a:rPr lang="en-CA" dirty="0"/>
              <a:t>(SSW) by </a:t>
            </a:r>
            <a:r>
              <a:rPr lang="en-CA" dirty="0" err="1"/>
              <a:t>Gopen</a:t>
            </a:r>
            <a:r>
              <a:rPr lang="en-CA" dirty="0"/>
              <a:t> and Swan</a:t>
            </a:r>
          </a:p>
          <a:p>
            <a:endParaRPr lang="en-CA" i="1" dirty="0"/>
          </a:p>
          <a:p>
            <a:pPr marL="0" indent="0" algn="ctr">
              <a:buNone/>
            </a:pPr>
            <a:r>
              <a:rPr lang="en-CA" i="1" dirty="0"/>
              <a:t>“If the reader is to grasp </a:t>
            </a:r>
          </a:p>
          <a:p>
            <a:pPr marL="0" indent="0" algn="ctr">
              <a:buNone/>
            </a:pPr>
            <a:r>
              <a:rPr lang="en-CA" i="1" dirty="0"/>
              <a:t>what the writer means, </a:t>
            </a:r>
          </a:p>
          <a:p>
            <a:pPr marL="0" indent="0" algn="ctr">
              <a:buNone/>
            </a:pPr>
            <a:r>
              <a:rPr lang="en-CA" i="1" dirty="0"/>
              <a:t>the writer must understand </a:t>
            </a:r>
          </a:p>
          <a:p>
            <a:pPr marL="0" indent="0" algn="ctr">
              <a:buNone/>
            </a:pPr>
            <a:r>
              <a:rPr lang="en-CA" i="1" dirty="0"/>
              <a:t>what the reader needs.”</a:t>
            </a:r>
          </a:p>
          <a:p>
            <a:endParaRPr lang="en-CA" dirty="0"/>
          </a:p>
          <a:p>
            <a:endParaRPr lang="en-CA" dirty="0"/>
          </a:p>
        </p:txBody>
      </p:sp>
    </p:spTree>
    <p:extLst>
      <p:ext uri="{BB962C8B-B14F-4D97-AF65-F5344CB8AC3E}">
        <p14:creationId xmlns:p14="http://schemas.microsoft.com/office/powerpoint/2010/main" val="2319544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30377"/>
          </a:xfrm>
        </p:spPr>
        <p:txBody>
          <a:bodyPr/>
          <a:lstStyle/>
          <a:p>
            <a:r>
              <a:rPr lang="en-CA" dirty="0"/>
              <a:t>SSW Principles of Writing</a:t>
            </a:r>
          </a:p>
        </p:txBody>
      </p:sp>
      <p:sp>
        <p:nvSpPr>
          <p:cNvPr id="3" name="Content Placeholder 2"/>
          <p:cNvSpPr>
            <a:spLocks noGrp="1"/>
          </p:cNvSpPr>
          <p:nvPr>
            <p:ph idx="1"/>
          </p:nvPr>
        </p:nvSpPr>
        <p:spPr>
          <a:xfrm>
            <a:off x="457200" y="1120877"/>
            <a:ext cx="8229600" cy="5006873"/>
          </a:xfrm>
        </p:spPr>
        <p:txBody>
          <a:bodyPr/>
          <a:lstStyle/>
          <a:p>
            <a:pPr marL="457200" indent="-457200">
              <a:buFont typeface="+mj-lt"/>
              <a:buAutoNum type="arabicPeriod"/>
            </a:pPr>
            <a:r>
              <a:rPr lang="en-CA" sz="2800" dirty="0"/>
              <a:t>Follow a grammatical subject as soon as possible with its verb.</a:t>
            </a:r>
          </a:p>
          <a:p>
            <a:pPr marL="457200" indent="-457200">
              <a:buFont typeface="+mj-lt"/>
              <a:buAutoNum type="arabicPeriod"/>
            </a:pPr>
            <a:r>
              <a:rPr lang="en-CA" sz="2800" dirty="0"/>
              <a:t>Place in the stress position the "new information" you want the reader to emphasize.</a:t>
            </a:r>
          </a:p>
          <a:p>
            <a:pPr marL="457200" indent="-457200">
              <a:buFont typeface="+mj-lt"/>
              <a:buAutoNum type="arabicPeriod"/>
            </a:pPr>
            <a:r>
              <a:rPr lang="en-CA" sz="2800" dirty="0"/>
              <a:t>Place the person or thing whose "story" a sentence is telling at the beginning of the sentence, in the topic position.</a:t>
            </a:r>
          </a:p>
          <a:p>
            <a:pPr marL="457200" indent="-457200">
              <a:buFont typeface="+mj-lt"/>
              <a:buAutoNum type="arabicPeriod"/>
            </a:pPr>
            <a:r>
              <a:rPr lang="en-CA" sz="2800" dirty="0"/>
              <a:t>Place appropriate "old information" (material already stated in the discourse) in the topic position for linkage backward and contextualization forward. </a:t>
            </a:r>
            <a:br>
              <a:rPr lang="en-CA" sz="2400" dirty="0"/>
            </a:br>
            <a:endParaRPr lang="en-CA" sz="2400" dirty="0"/>
          </a:p>
        </p:txBody>
      </p:sp>
    </p:spTree>
    <p:extLst>
      <p:ext uri="{BB962C8B-B14F-4D97-AF65-F5344CB8AC3E}">
        <p14:creationId xmlns:p14="http://schemas.microsoft.com/office/powerpoint/2010/main" val="2549614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59875"/>
          </a:xfrm>
        </p:spPr>
        <p:txBody>
          <a:bodyPr/>
          <a:lstStyle/>
          <a:p>
            <a:r>
              <a:rPr lang="en-CA" dirty="0"/>
              <a:t>SSW Principles of Writing</a:t>
            </a:r>
          </a:p>
        </p:txBody>
      </p:sp>
      <p:sp>
        <p:nvSpPr>
          <p:cNvPr id="3" name="Content Placeholder 2"/>
          <p:cNvSpPr>
            <a:spLocks noGrp="1"/>
          </p:cNvSpPr>
          <p:nvPr>
            <p:ph idx="1"/>
          </p:nvPr>
        </p:nvSpPr>
        <p:spPr>
          <a:xfrm>
            <a:off x="457199" y="1150375"/>
            <a:ext cx="8229601" cy="4977376"/>
          </a:xfrm>
        </p:spPr>
        <p:txBody>
          <a:bodyPr/>
          <a:lstStyle/>
          <a:p>
            <a:pPr marL="457200" indent="-457200">
              <a:buFont typeface="+mj-lt"/>
              <a:buAutoNum type="arabicPeriod" startAt="5"/>
            </a:pPr>
            <a:r>
              <a:rPr lang="en-CA" sz="2800" dirty="0"/>
              <a:t>Articulate the action of every clause or sentence in its verb.</a:t>
            </a:r>
          </a:p>
          <a:p>
            <a:pPr marL="457200" indent="-457200">
              <a:buFont typeface="+mj-lt"/>
              <a:buAutoNum type="arabicPeriod" startAt="5"/>
            </a:pPr>
            <a:r>
              <a:rPr lang="en-CA" sz="2800" dirty="0"/>
              <a:t>Usually, provide context for your reader before asking that reader to consider anything new. </a:t>
            </a:r>
          </a:p>
          <a:p>
            <a:pPr marL="457200" indent="-457200">
              <a:buFont typeface="+mj-lt"/>
              <a:buAutoNum type="arabicPeriod" startAt="5"/>
            </a:pPr>
            <a:r>
              <a:rPr lang="en-CA" sz="2800" dirty="0"/>
              <a:t>Usually, try to ensure that the relative emphases of the substance coincide with the relative expectations for emphasis raised by the structure. </a:t>
            </a:r>
            <a:endParaRPr lang="en-CA" sz="2400" dirty="0"/>
          </a:p>
          <a:p>
            <a:pPr marL="0" indent="0">
              <a:buNone/>
            </a:pPr>
            <a:endParaRPr lang="en-CA" sz="2400" dirty="0"/>
          </a:p>
        </p:txBody>
      </p:sp>
    </p:spTree>
    <p:extLst>
      <p:ext uri="{BB962C8B-B14F-4D97-AF65-F5344CB8AC3E}">
        <p14:creationId xmlns:p14="http://schemas.microsoft.com/office/powerpoint/2010/main" val="2802867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DACA-2E89-4E83-9AE2-C37C1F0C179C}"/>
              </a:ext>
            </a:extLst>
          </p:cNvPr>
          <p:cNvSpPr>
            <a:spLocks noGrp="1"/>
          </p:cNvSpPr>
          <p:nvPr>
            <p:ph type="title"/>
          </p:nvPr>
        </p:nvSpPr>
        <p:spPr/>
        <p:txBody>
          <a:bodyPr/>
          <a:lstStyle/>
          <a:p>
            <a:r>
              <a:rPr lang="en-CA" dirty="0"/>
              <a:t>Checklists</a:t>
            </a:r>
          </a:p>
        </p:txBody>
      </p:sp>
      <p:sp>
        <p:nvSpPr>
          <p:cNvPr id="3" name="Content Placeholder 2">
            <a:extLst>
              <a:ext uri="{FF2B5EF4-FFF2-40B4-BE49-F238E27FC236}">
                <a16:creationId xmlns:a16="http://schemas.microsoft.com/office/drawing/2014/main" id="{3A72A3F9-2485-4DF5-9658-45BBECE8AEB3}"/>
              </a:ext>
            </a:extLst>
          </p:cNvPr>
          <p:cNvSpPr>
            <a:spLocks noGrp="1"/>
          </p:cNvSpPr>
          <p:nvPr>
            <p:ph idx="1"/>
          </p:nvPr>
        </p:nvSpPr>
        <p:spPr/>
        <p:txBody>
          <a:bodyPr/>
          <a:lstStyle/>
          <a:p>
            <a:r>
              <a:rPr lang="en-CA" dirty="0"/>
              <a:t>Give a plan for doing something</a:t>
            </a:r>
          </a:p>
          <a:p>
            <a:pPr lvl="1"/>
            <a:r>
              <a:rPr lang="en-CA" dirty="0"/>
              <a:t>Helps to get started</a:t>
            </a:r>
          </a:p>
          <a:p>
            <a:r>
              <a:rPr lang="en-CA" dirty="0"/>
              <a:t>Make sure you do not miss anything important</a:t>
            </a:r>
          </a:p>
        </p:txBody>
      </p:sp>
    </p:spTree>
    <p:extLst>
      <p:ext uri="{BB962C8B-B14F-4D97-AF65-F5344CB8AC3E}">
        <p14:creationId xmlns:p14="http://schemas.microsoft.com/office/powerpoint/2010/main" val="423628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87315"/>
          </a:xfrm>
        </p:spPr>
        <p:txBody>
          <a:bodyPr/>
          <a:lstStyle/>
          <a:p>
            <a:r>
              <a:rPr lang="en-CA" dirty="0"/>
              <a:t>Reminder: </a:t>
            </a:r>
            <a:br>
              <a:rPr lang="en-CA" dirty="0"/>
            </a:br>
            <a:r>
              <a:rPr lang="en-CA" dirty="0"/>
              <a:t>Attendance and Weekly Reports</a:t>
            </a:r>
          </a:p>
        </p:txBody>
      </p:sp>
      <p:sp>
        <p:nvSpPr>
          <p:cNvPr id="5" name="Content Placeholder 4"/>
          <p:cNvSpPr>
            <a:spLocks noGrp="1"/>
          </p:cNvSpPr>
          <p:nvPr>
            <p:ph idx="1"/>
          </p:nvPr>
        </p:nvSpPr>
        <p:spPr>
          <a:xfrm>
            <a:off x="457200" y="1383323"/>
            <a:ext cx="8229600" cy="4575025"/>
          </a:xfrm>
        </p:spPr>
        <p:txBody>
          <a:bodyPr/>
          <a:lstStyle/>
          <a:p>
            <a:r>
              <a:rPr lang="en-CA" sz="2800" dirty="0">
                <a:effectLst/>
              </a:rPr>
              <a:t>Attendance is required in this course.</a:t>
            </a:r>
          </a:p>
          <a:p>
            <a:pPr lvl="1"/>
            <a:r>
              <a:rPr lang="en-CA" sz="2400" dirty="0" err="1"/>
              <a:t>SoM</a:t>
            </a:r>
            <a:r>
              <a:rPr lang="en-CA" sz="2400" dirty="0"/>
              <a:t> says: Miss &gt;1/3 = fail</a:t>
            </a:r>
          </a:p>
          <a:p>
            <a:pPr lvl="1"/>
            <a:r>
              <a:rPr lang="en-CA" sz="2400" dirty="0"/>
              <a:t>You lose some for each absence or late arrival.</a:t>
            </a:r>
          </a:p>
          <a:p>
            <a:r>
              <a:rPr lang="en-CA" sz="2800" dirty="0"/>
              <a:t>Weekly report of your hour of work on class project is required. Each worth 1.5%</a:t>
            </a:r>
          </a:p>
          <a:p>
            <a:endParaRPr lang="en-CA"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59875"/>
          </a:xfrm>
        </p:spPr>
        <p:txBody>
          <a:bodyPr/>
          <a:lstStyle/>
          <a:p>
            <a:r>
              <a:rPr lang="en-CA" dirty="0"/>
              <a:t>SSW Principles of Writing</a:t>
            </a:r>
          </a:p>
        </p:txBody>
      </p:sp>
      <p:sp>
        <p:nvSpPr>
          <p:cNvPr id="3" name="Content Placeholder 2"/>
          <p:cNvSpPr>
            <a:spLocks noGrp="1"/>
          </p:cNvSpPr>
          <p:nvPr>
            <p:ph idx="1"/>
          </p:nvPr>
        </p:nvSpPr>
        <p:spPr>
          <a:xfrm>
            <a:off x="457199" y="1150375"/>
            <a:ext cx="8391833" cy="4977376"/>
          </a:xfrm>
        </p:spPr>
        <p:txBody>
          <a:bodyPr/>
          <a:lstStyle/>
          <a:p>
            <a:pPr marL="457200" indent="-457200">
              <a:buFont typeface="+mj-lt"/>
              <a:buAutoNum type="arabicPeriod"/>
            </a:pPr>
            <a:r>
              <a:rPr lang="en-CA" sz="1800" dirty="0"/>
              <a:t>Follow a grammatical subject as soon as possible with its verb.</a:t>
            </a:r>
          </a:p>
          <a:p>
            <a:pPr marL="457200" indent="-457200">
              <a:buFont typeface="+mj-lt"/>
              <a:buAutoNum type="arabicPeriod"/>
            </a:pPr>
            <a:r>
              <a:rPr lang="en-CA" sz="1800" dirty="0"/>
              <a:t>Place in the stress position the "new information" you want the reader to emphasize.</a:t>
            </a:r>
          </a:p>
          <a:p>
            <a:pPr marL="457200" indent="-457200">
              <a:buFont typeface="+mj-lt"/>
              <a:buAutoNum type="arabicPeriod"/>
            </a:pPr>
            <a:r>
              <a:rPr lang="en-CA" sz="1800" dirty="0"/>
              <a:t>Place the person or thing whose "story" a sentence is telling at the beginning of the sentence, in the topic position.</a:t>
            </a:r>
          </a:p>
          <a:p>
            <a:pPr marL="457200" indent="-457200">
              <a:buFont typeface="+mj-lt"/>
              <a:buAutoNum type="arabicPeriod"/>
            </a:pPr>
            <a:r>
              <a:rPr lang="en-CA" sz="1800" dirty="0"/>
              <a:t>Place appropriate "old information" (material already stated in the discourse) in the topic position for linkage backward and contextualization forward.</a:t>
            </a:r>
          </a:p>
          <a:p>
            <a:pPr marL="457200" indent="-457200">
              <a:buFont typeface="+mj-lt"/>
              <a:buAutoNum type="arabicPeriod" startAt="5"/>
            </a:pPr>
            <a:r>
              <a:rPr lang="en-CA" sz="1800" dirty="0"/>
              <a:t>Articulate the action of every clause or sentence in its verb.</a:t>
            </a:r>
          </a:p>
          <a:p>
            <a:pPr marL="457200" indent="-457200">
              <a:buFont typeface="+mj-lt"/>
              <a:buAutoNum type="arabicPeriod" startAt="5"/>
            </a:pPr>
            <a:r>
              <a:rPr lang="en-CA" sz="1800" dirty="0"/>
              <a:t>Usually, provide context for your reader before asking that reader to consider anything new. </a:t>
            </a:r>
          </a:p>
          <a:p>
            <a:pPr marL="457200" indent="-457200">
              <a:buFont typeface="+mj-lt"/>
              <a:buAutoNum type="arabicPeriod" startAt="5"/>
            </a:pPr>
            <a:r>
              <a:rPr lang="en-CA" sz="1800" dirty="0"/>
              <a:t>Usually, try to ensure that the relative emphases of the substance coincide with the relative expectations for emphasis raised by the structure. </a:t>
            </a:r>
            <a:endParaRPr lang="en-CA" sz="1600" dirty="0"/>
          </a:p>
          <a:p>
            <a:r>
              <a:rPr lang="en-CA" dirty="0"/>
              <a:t>Idea: Put these into a checklist for your writing! (you may want to reword them)</a:t>
            </a:r>
          </a:p>
          <a:p>
            <a:pPr marL="0" indent="0">
              <a:buNone/>
            </a:pPr>
            <a:endParaRPr lang="en-CA" sz="2400" dirty="0"/>
          </a:p>
        </p:txBody>
      </p:sp>
    </p:spTree>
    <p:extLst>
      <p:ext uri="{BB962C8B-B14F-4D97-AF65-F5344CB8AC3E}">
        <p14:creationId xmlns:p14="http://schemas.microsoft.com/office/powerpoint/2010/main" val="2998376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More principles for good writing</a:t>
            </a:r>
          </a:p>
        </p:txBody>
      </p:sp>
      <p:sp>
        <p:nvSpPr>
          <p:cNvPr id="3" name="Content Placeholder 2"/>
          <p:cNvSpPr>
            <a:spLocks noGrp="1"/>
          </p:cNvSpPr>
          <p:nvPr>
            <p:ph idx="1"/>
          </p:nvPr>
        </p:nvSpPr>
        <p:spPr/>
        <p:txBody>
          <a:bodyPr/>
          <a:lstStyle/>
          <a:p>
            <a:r>
              <a:rPr lang="en-CA" dirty="0"/>
              <a:t>See course website page:</a:t>
            </a:r>
          </a:p>
          <a:p>
            <a:pPr marL="0" indent="0">
              <a:buNone/>
            </a:pPr>
            <a:endParaRPr lang="en-CA" dirty="0"/>
          </a:p>
          <a:p>
            <a:pPr marL="0" indent="0" algn="ctr">
              <a:buNone/>
            </a:pPr>
            <a:r>
              <a:rPr lang="en-CA" sz="3600" dirty="0"/>
              <a:t>“Principles for Good Writing”</a:t>
            </a:r>
          </a:p>
          <a:p>
            <a:endParaRPr lang="en-CA" sz="3600" i="1" dirty="0"/>
          </a:p>
          <a:p>
            <a:endParaRPr lang="en-CA" sz="2800" i="1" dirty="0"/>
          </a:p>
          <a:p>
            <a:r>
              <a:rPr lang="en-CA" sz="2800" i="1" dirty="0"/>
              <a:t>(We’ll be covering all the things in this list eventually, so do not try to absorb them all right now.)</a:t>
            </a:r>
          </a:p>
          <a:p>
            <a:endParaRPr lang="en-CA" dirty="0"/>
          </a:p>
          <a:p>
            <a:endParaRPr lang="en-CA" dirty="0"/>
          </a:p>
        </p:txBody>
      </p:sp>
    </p:spTree>
    <p:extLst>
      <p:ext uri="{BB962C8B-B14F-4D97-AF65-F5344CB8AC3E}">
        <p14:creationId xmlns:p14="http://schemas.microsoft.com/office/powerpoint/2010/main" val="2960715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Principles for good writing</a:t>
            </a:r>
          </a:p>
        </p:txBody>
      </p:sp>
      <p:sp>
        <p:nvSpPr>
          <p:cNvPr id="3" name="Content Placeholder 2"/>
          <p:cNvSpPr>
            <a:spLocks noGrp="1"/>
          </p:cNvSpPr>
          <p:nvPr>
            <p:ph idx="1"/>
          </p:nvPr>
        </p:nvSpPr>
        <p:spPr/>
        <p:txBody>
          <a:bodyPr/>
          <a:lstStyle/>
          <a:p>
            <a:r>
              <a:rPr lang="en-CA" dirty="0"/>
              <a:t>From “Style: The Basics of Clarity and Grace” (BCG) by Williams and </a:t>
            </a:r>
            <a:r>
              <a:rPr lang="en-CA" dirty="0" err="1"/>
              <a:t>Bizup</a:t>
            </a:r>
            <a:endParaRPr lang="en-CA" dirty="0"/>
          </a:p>
          <a:p>
            <a:endParaRPr lang="en-CA" dirty="0"/>
          </a:p>
          <a:p>
            <a:r>
              <a:rPr lang="en-CA" dirty="0"/>
              <a:t>Murray’s summary of BCG: </a:t>
            </a:r>
          </a:p>
          <a:p>
            <a:pPr marL="0" indent="0" algn="ctr">
              <a:buNone/>
            </a:pPr>
            <a:r>
              <a:rPr lang="en-CA" sz="4400" dirty="0">
                <a:solidFill>
                  <a:srgbClr val="002060"/>
                </a:solidFill>
                <a:latin typeface="Old English Text MT" panose="03040902040508030806" pitchFamily="66" charset="0"/>
              </a:rPr>
              <a:t>“We write badly when</a:t>
            </a:r>
          </a:p>
          <a:p>
            <a:pPr marL="0" indent="0" algn="ctr">
              <a:buNone/>
            </a:pPr>
            <a:r>
              <a:rPr lang="en-CA" sz="4400" dirty="0">
                <a:solidFill>
                  <a:srgbClr val="002060"/>
                </a:solidFill>
                <a:latin typeface="Old English Text MT" panose="03040902040508030806" pitchFamily="66" charset="0"/>
              </a:rPr>
              <a:t>we try to sound too scholarly.”</a:t>
            </a:r>
          </a:p>
          <a:p>
            <a:endParaRPr lang="en-CA" dirty="0"/>
          </a:p>
        </p:txBody>
      </p:sp>
    </p:spTree>
    <p:extLst>
      <p:ext uri="{BB962C8B-B14F-4D97-AF65-F5344CB8AC3E}">
        <p14:creationId xmlns:p14="http://schemas.microsoft.com/office/powerpoint/2010/main" val="2472202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841887"/>
          </a:xfrm>
        </p:spPr>
        <p:txBody>
          <a:bodyPr/>
          <a:lstStyle/>
          <a:p>
            <a:r>
              <a:rPr lang="en-CA" dirty="0"/>
              <a:t>BCG Example 1 and SSW principles</a:t>
            </a:r>
          </a:p>
        </p:txBody>
      </p:sp>
      <p:sp>
        <p:nvSpPr>
          <p:cNvPr id="3" name="Content Placeholder 2"/>
          <p:cNvSpPr>
            <a:spLocks noGrp="1"/>
          </p:cNvSpPr>
          <p:nvPr>
            <p:ph idx="1"/>
          </p:nvPr>
        </p:nvSpPr>
        <p:spPr>
          <a:xfrm>
            <a:off x="457200" y="1150375"/>
            <a:ext cx="8229600" cy="4977376"/>
          </a:xfrm>
        </p:spPr>
        <p:txBody>
          <a:bodyPr/>
          <a:lstStyle/>
          <a:p>
            <a:pPr marL="633413" indent="-633413">
              <a:buNone/>
            </a:pPr>
            <a:r>
              <a:rPr lang="en-CA" sz="2800" dirty="0"/>
              <a:t>1a. The cause of our </a:t>
            </a:r>
            <a:r>
              <a:rPr lang="en-CA" sz="2800" dirty="0">
                <a:solidFill>
                  <a:srgbClr val="C00000"/>
                </a:solidFill>
              </a:rPr>
              <a:t>schools</a:t>
            </a:r>
            <a:r>
              <a:rPr lang="en-CA" sz="2800" dirty="0"/>
              <a:t>’ failure at teaching basic skills </a:t>
            </a:r>
            <a:r>
              <a:rPr lang="en-CA" sz="2800" u="sng" dirty="0"/>
              <a:t>is</a:t>
            </a:r>
            <a:r>
              <a:rPr lang="en-CA" sz="2800" dirty="0"/>
              <a:t> not understanding the influence of cultural background on learning.</a:t>
            </a:r>
          </a:p>
          <a:p>
            <a:pPr marL="633413" indent="-633413">
              <a:spcAft>
                <a:spcPts val="600"/>
              </a:spcAft>
              <a:buNone/>
            </a:pPr>
            <a:r>
              <a:rPr lang="en-CA" sz="2800" dirty="0"/>
              <a:t>1b. Our </a:t>
            </a:r>
            <a:r>
              <a:rPr lang="en-CA" sz="2800" dirty="0">
                <a:solidFill>
                  <a:srgbClr val="C00000"/>
                </a:solidFill>
              </a:rPr>
              <a:t>schools</a:t>
            </a:r>
            <a:r>
              <a:rPr lang="en-CA" sz="2800" dirty="0"/>
              <a:t> </a:t>
            </a:r>
            <a:r>
              <a:rPr lang="en-CA" sz="2800" u="sng" dirty="0"/>
              <a:t>have failed </a:t>
            </a:r>
            <a:r>
              <a:rPr lang="en-CA" sz="2800" dirty="0"/>
              <a:t>to teach basic skills because they do not </a:t>
            </a:r>
            <a:r>
              <a:rPr lang="en-CA" sz="2800" u="sng" dirty="0"/>
              <a:t>understand</a:t>
            </a:r>
            <a:r>
              <a:rPr lang="en-CA" sz="2800" dirty="0"/>
              <a:t> how cultural background </a:t>
            </a:r>
            <a:r>
              <a:rPr lang="en-CA" sz="2800" u="sng" dirty="0"/>
              <a:t>influences</a:t>
            </a:r>
            <a:r>
              <a:rPr lang="en-CA" sz="2800" dirty="0"/>
              <a:t> the way a </a:t>
            </a:r>
            <a:r>
              <a:rPr lang="en-CA" sz="2800" dirty="0">
                <a:solidFill>
                  <a:srgbClr val="C00000"/>
                </a:solidFill>
              </a:rPr>
              <a:t>child</a:t>
            </a:r>
            <a:r>
              <a:rPr lang="en-CA" sz="2800" dirty="0"/>
              <a:t> </a:t>
            </a:r>
            <a:r>
              <a:rPr lang="en-CA" sz="2800" u="sng" dirty="0"/>
              <a:t>learns</a:t>
            </a:r>
            <a:r>
              <a:rPr lang="en-CA" sz="2800" dirty="0"/>
              <a:t>.</a:t>
            </a:r>
          </a:p>
          <a:p>
            <a:r>
              <a:rPr lang="en-CA" sz="2400" i="1" dirty="0"/>
              <a:t>[SSW3] Place the </a:t>
            </a:r>
            <a:r>
              <a:rPr lang="en-CA" sz="2400" i="1" dirty="0">
                <a:solidFill>
                  <a:srgbClr val="C00000"/>
                </a:solidFill>
              </a:rPr>
              <a:t>person or thing </a:t>
            </a:r>
            <a:r>
              <a:rPr lang="en-CA" sz="2400" i="1" dirty="0"/>
              <a:t>whose "story" a sentence is telling at the beginning of the sentence, in the topic position.</a:t>
            </a:r>
          </a:p>
          <a:p>
            <a:r>
              <a:rPr lang="en-CA" sz="2400" i="1" dirty="0"/>
              <a:t>[SSW5] Articulate the action of every clause or sentence in its </a:t>
            </a:r>
            <a:r>
              <a:rPr lang="en-CA" sz="2400" i="1" u="sng" dirty="0"/>
              <a:t>verb</a:t>
            </a:r>
            <a:r>
              <a:rPr lang="en-CA" sz="2400" i="1" dirty="0"/>
              <a:t>. </a:t>
            </a:r>
            <a:r>
              <a:rPr lang="en-CA" sz="2400" dirty="0"/>
              <a:t>(i.e. put lots of information in verbs)</a:t>
            </a:r>
            <a:endParaRPr lang="en-CA" sz="2400" i="1" dirty="0"/>
          </a:p>
          <a:p>
            <a:endParaRPr lang="en-CA" sz="2400" i="1" dirty="0"/>
          </a:p>
          <a:p>
            <a:endParaRPr lang="en-CA" sz="2400" i="1" dirty="0"/>
          </a:p>
          <a:p>
            <a:pPr marL="0" indent="0">
              <a:buNone/>
            </a:pPr>
            <a:endParaRPr lang="en-CA" dirty="0"/>
          </a:p>
        </p:txBody>
      </p:sp>
    </p:spTree>
    <p:extLst>
      <p:ext uri="{BB962C8B-B14F-4D97-AF65-F5344CB8AC3E}">
        <p14:creationId xmlns:p14="http://schemas.microsoft.com/office/powerpoint/2010/main" val="147619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812390"/>
          </a:xfrm>
        </p:spPr>
        <p:txBody>
          <a:bodyPr/>
          <a:lstStyle/>
          <a:p>
            <a:r>
              <a:rPr lang="en-CA" dirty="0"/>
              <a:t>BCG Ex.1 and BCG principles</a:t>
            </a:r>
          </a:p>
        </p:txBody>
      </p:sp>
      <p:sp>
        <p:nvSpPr>
          <p:cNvPr id="3" name="Content Placeholder 2"/>
          <p:cNvSpPr>
            <a:spLocks noGrp="1"/>
          </p:cNvSpPr>
          <p:nvPr>
            <p:ph idx="1"/>
          </p:nvPr>
        </p:nvSpPr>
        <p:spPr>
          <a:xfrm>
            <a:off x="457200" y="1106129"/>
            <a:ext cx="8229600" cy="5279923"/>
          </a:xfrm>
        </p:spPr>
        <p:txBody>
          <a:bodyPr/>
          <a:lstStyle/>
          <a:p>
            <a:pPr marL="633413" indent="-633413">
              <a:buNone/>
            </a:pPr>
            <a:r>
              <a:rPr lang="en-CA" sz="2400" dirty="0"/>
              <a:t>1a. The cause of our </a:t>
            </a:r>
            <a:r>
              <a:rPr lang="en-CA" sz="2400" dirty="0">
                <a:solidFill>
                  <a:srgbClr val="C00000"/>
                </a:solidFill>
              </a:rPr>
              <a:t>schools</a:t>
            </a:r>
            <a:r>
              <a:rPr lang="en-CA" sz="2400" dirty="0"/>
              <a:t>’ failure at teaching basic skills </a:t>
            </a:r>
            <a:r>
              <a:rPr lang="en-CA" sz="2400" u="sng" dirty="0"/>
              <a:t>is</a:t>
            </a:r>
            <a:r>
              <a:rPr lang="en-CA" sz="2400" dirty="0"/>
              <a:t> not understanding the influence of cultural background on learning.</a:t>
            </a:r>
          </a:p>
          <a:p>
            <a:pPr marL="633413" indent="-633413">
              <a:buNone/>
            </a:pPr>
            <a:r>
              <a:rPr lang="en-CA" sz="2400" dirty="0"/>
              <a:t>1b. Our schools </a:t>
            </a:r>
            <a:r>
              <a:rPr lang="en-CA" sz="2400" u="sng" dirty="0"/>
              <a:t>have failed </a:t>
            </a:r>
            <a:r>
              <a:rPr lang="en-CA" sz="2400" dirty="0"/>
              <a:t>to teach basic skills because they do not </a:t>
            </a:r>
            <a:r>
              <a:rPr lang="en-CA" sz="2400" u="sng" dirty="0"/>
              <a:t>understand</a:t>
            </a:r>
            <a:r>
              <a:rPr lang="en-CA" sz="2400" dirty="0"/>
              <a:t> how cultural background </a:t>
            </a:r>
            <a:r>
              <a:rPr lang="en-CA" sz="2400" u="sng" dirty="0"/>
              <a:t>influences</a:t>
            </a:r>
            <a:r>
              <a:rPr lang="en-CA" sz="2400" dirty="0"/>
              <a:t> the way a child </a:t>
            </a:r>
            <a:r>
              <a:rPr lang="en-CA" sz="2400" u="sng" dirty="0"/>
              <a:t>learns</a:t>
            </a:r>
            <a:r>
              <a:rPr lang="en-CA" sz="2400" dirty="0"/>
              <a:t>.</a:t>
            </a:r>
          </a:p>
          <a:p>
            <a:r>
              <a:rPr lang="en-CA" sz="2600" i="1" dirty="0"/>
              <a:t>[BCG1] Principle 1: Make </a:t>
            </a:r>
            <a:r>
              <a:rPr lang="en-CA" sz="2600" i="1" dirty="0">
                <a:solidFill>
                  <a:srgbClr val="C00000"/>
                </a:solidFill>
              </a:rPr>
              <a:t>Main Characters </a:t>
            </a:r>
            <a:r>
              <a:rPr lang="en-CA" sz="2600" i="1" dirty="0"/>
              <a:t>Subjects</a:t>
            </a:r>
          </a:p>
          <a:p>
            <a:r>
              <a:rPr lang="en-CA" sz="2600" i="1" dirty="0"/>
              <a:t>[BCG2] Principle 2: Make Important Actions </a:t>
            </a:r>
            <a:r>
              <a:rPr lang="en-CA" sz="2600" i="1" u="sng" dirty="0"/>
              <a:t>Verbs</a:t>
            </a:r>
          </a:p>
          <a:p>
            <a:r>
              <a:rPr lang="en-CA" sz="2600" dirty="0"/>
              <a:t>“A sentence seems clear when its important actions are in verbs (not nouns).”</a:t>
            </a:r>
          </a:p>
          <a:p>
            <a:r>
              <a:rPr lang="en-CA" sz="3000" dirty="0">
                <a:solidFill>
                  <a:srgbClr val="002060"/>
                </a:solidFill>
                <a:latin typeface="Old English Text MT" panose="03040902040508030806" pitchFamily="66" charset="0"/>
              </a:rPr>
              <a:t>Do </a:t>
            </a:r>
            <a:r>
              <a:rPr lang="en-CA" b="1" u="sng" dirty="0">
                <a:solidFill>
                  <a:srgbClr val="002060"/>
                </a:solidFill>
                <a:latin typeface="Old English Text MT" panose="03040902040508030806" pitchFamily="66" charset="0"/>
              </a:rPr>
              <a:t>not</a:t>
            </a:r>
            <a:r>
              <a:rPr lang="en-CA" sz="3000" dirty="0">
                <a:solidFill>
                  <a:srgbClr val="002060"/>
                </a:solidFill>
                <a:latin typeface="Old English Text MT" panose="03040902040508030806" pitchFamily="66" charset="0"/>
              </a:rPr>
              <a:t> try to sound scholarly by making verbs into nouns.</a:t>
            </a:r>
            <a:r>
              <a:rPr lang="en-CA" sz="2600" dirty="0">
                <a:latin typeface="Old English Text MT" panose="03040902040508030806" pitchFamily="66" charset="0"/>
              </a:rPr>
              <a:t> </a:t>
            </a:r>
          </a:p>
          <a:p>
            <a:endParaRPr lang="en-CA" sz="2400" i="1" dirty="0"/>
          </a:p>
          <a:p>
            <a:pPr marL="0" indent="0">
              <a:buNone/>
            </a:pPr>
            <a:endParaRPr lang="en-CA" dirty="0"/>
          </a:p>
        </p:txBody>
      </p:sp>
    </p:spTree>
    <p:extLst>
      <p:ext uri="{BB962C8B-B14F-4D97-AF65-F5344CB8AC3E}">
        <p14:creationId xmlns:p14="http://schemas.microsoft.com/office/powerpoint/2010/main" val="421486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3F88-E09C-4FB1-8F3D-9B4EDF4C3FCE}"/>
              </a:ext>
            </a:extLst>
          </p:cNvPr>
          <p:cNvSpPr>
            <a:spLocks noGrp="1"/>
          </p:cNvSpPr>
          <p:nvPr>
            <p:ph type="title"/>
          </p:nvPr>
        </p:nvSpPr>
        <p:spPr/>
        <p:txBody>
          <a:bodyPr/>
          <a:lstStyle/>
          <a:p>
            <a:r>
              <a:rPr lang="en-CA" dirty="0"/>
              <a:t>Do I do that?</a:t>
            </a:r>
          </a:p>
        </p:txBody>
      </p:sp>
      <p:sp>
        <p:nvSpPr>
          <p:cNvPr id="3" name="Content Placeholder 2">
            <a:extLst>
              <a:ext uri="{FF2B5EF4-FFF2-40B4-BE49-F238E27FC236}">
                <a16:creationId xmlns:a16="http://schemas.microsoft.com/office/drawing/2014/main" id="{E07E1BAD-CDFD-4A43-B663-FC4CB8966A1D}"/>
              </a:ext>
            </a:extLst>
          </p:cNvPr>
          <p:cNvSpPr>
            <a:spLocks noGrp="1"/>
          </p:cNvSpPr>
          <p:nvPr>
            <p:ph idx="1"/>
          </p:nvPr>
        </p:nvSpPr>
        <p:spPr/>
        <p:txBody>
          <a:bodyPr/>
          <a:lstStyle/>
          <a:p>
            <a:r>
              <a:rPr lang="en-CA" dirty="0"/>
              <a:t>“We make a comparison of X and Y.”</a:t>
            </a:r>
          </a:p>
          <a:p>
            <a:r>
              <a:rPr lang="en-CA" dirty="0"/>
              <a:t>“We compare X and Y.”</a:t>
            </a:r>
          </a:p>
          <a:p>
            <a:r>
              <a:rPr lang="en-CA" dirty="0"/>
              <a:t>“This technique is an extension of Burke’s method.”</a:t>
            </a:r>
          </a:p>
          <a:p>
            <a:r>
              <a:rPr lang="en-CA" dirty="0"/>
              <a:t>“This technique extends Burke’s method.”</a:t>
            </a:r>
          </a:p>
          <a:p>
            <a:r>
              <a:rPr lang="en-CA" dirty="0"/>
              <a:t>“The effect of X on Y is positive and significant.”</a:t>
            </a:r>
          </a:p>
          <a:p>
            <a:r>
              <a:rPr lang="en-CA" dirty="0"/>
              <a:t>“X </a:t>
            </a:r>
            <a:r>
              <a:rPr lang="en-CA"/>
              <a:t>affects Y </a:t>
            </a:r>
            <a:r>
              <a:rPr lang="en-CA" dirty="0"/>
              <a:t>positively </a:t>
            </a:r>
            <a:r>
              <a:rPr lang="en-CA"/>
              <a:t>and significantly.” </a:t>
            </a:r>
            <a:endParaRPr lang="en-CA" dirty="0"/>
          </a:p>
          <a:p>
            <a:pPr marL="0" indent="0">
              <a:buNone/>
            </a:pPr>
            <a:endParaRPr lang="en-CA" dirty="0"/>
          </a:p>
        </p:txBody>
      </p:sp>
    </p:spTree>
    <p:extLst>
      <p:ext uri="{BB962C8B-B14F-4D97-AF65-F5344CB8AC3E}">
        <p14:creationId xmlns:p14="http://schemas.microsoft.com/office/powerpoint/2010/main" val="180611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30377"/>
          </a:xfrm>
        </p:spPr>
        <p:txBody>
          <a:bodyPr/>
          <a:lstStyle/>
          <a:p>
            <a:r>
              <a:rPr lang="en-CA" dirty="0"/>
              <a:t>BCG Example 2 and nominalizations</a:t>
            </a:r>
          </a:p>
        </p:txBody>
      </p:sp>
      <p:sp>
        <p:nvSpPr>
          <p:cNvPr id="3" name="Content Placeholder 2"/>
          <p:cNvSpPr>
            <a:spLocks noGrp="1"/>
          </p:cNvSpPr>
          <p:nvPr>
            <p:ph idx="1"/>
          </p:nvPr>
        </p:nvSpPr>
        <p:spPr>
          <a:xfrm>
            <a:off x="457200" y="1255595"/>
            <a:ext cx="8229600" cy="4872156"/>
          </a:xfrm>
        </p:spPr>
        <p:txBody>
          <a:bodyPr/>
          <a:lstStyle/>
          <a:p>
            <a:pPr marL="0" indent="0">
              <a:buNone/>
            </a:pPr>
            <a:r>
              <a:rPr lang="en-CA" dirty="0"/>
              <a:t>“The outsourcing of high-tech work to Asia by corporations means the loss of jobs for many middle-class American workers.”</a:t>
            </a:r>
          </a:p>
          <a:p>
            <a:r>
              <a:rPr lang="en-CA" sz="2800" dirty="0"/>
              <a:t>Nominalizations = when a verb is used in a noun form. </a:t>
            </a:r>
          </a:p>
          <a:p>
            <a:r>
              <a:rPr lang="en-CA" sz="2800" dirty="0"/>
              <a:t>Both SSW &amp; BCG say we should put information in verbs, so nominalization is a bad idea!</a:t>
            </a:r>
          </a:p>
          <a:p>
            <a:r>
              <a:rPr lang="en-CA" sz="2800" dirty="0"/>
              <a:t>Where do you see nominalizations above?</a:t>
            </a:r>
          </a:p>
          <a:p>
            <a:r>
              <a:rPr lang="en-CA" sz="2800" dirty="0"/>
              <a:t>We want to turn them [back] into verbs!</a:t>
            </a:r>
            <a:endParaRPr lang="en-CA" dirty="0"/>
          </a:p>
          <a:p>
            <a:endParaRPr lang="en-CA" dirty="0"/>
          </a:p>
        </p:txBody>
      </p:sp>
    </p:spTree>
    <p:extLst>
      <p:ext uri="{BB962C8B-B14F-4D97-AF65-F5344CB8AC3E}">
        <p14:creationId xmlns:p14="http://schemas.microsoft.com/office/powerpoint/2010/main" val="2619738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00881"/>
          </a:xfrm>
        </p:spPr>
        <p:txBody>
          <a:bodyPr/>
          <a:lstStyle/>
          <a:p>
            <a:r>
              <a:rPr lang="en-CA" dirty="0"/>
              <a:t>BCG Ex.2: Main characters and actions</a:t>
            </a:r>
          </a:p>
        </p:txBody>
      </p:sp>
      <p:sp>
        <p:nvSpPr>
          <p:cNvPr id="3" name="Content Placeholder 2"/>
          <p:cNvSpPr>
            <a:spLocks noGrp="1"/>
          </p:cNvSpPr>
          <p:nvPr>
            <p:ph idx="1"/>
          </p:nvPr>
        </p:nvSpPr>
        <p:spPr>
          <a:xfrm>
            <a:off x="457200" y="1196603"/>
            <a:ext cx="8229600" cy="4872156"/>
          </a:xfrm>
        </p:spPr>
        <p:txBody>
          <a:bodyPr/>
          <a:lstStyle/>
          <a:p>
            <a:pPr marL="0" indent="0">
              <a:buNone/>
            </a:pPr>
            <a:r>
              <a:rPr lang="en-CA" dirty="0"/>
              <a:t>“The outsourcing of high-tech work to Asia by corporations means the loss of jobs for many middle-class American workers.”</a:t>
            </a:r>
          </a:p>
          <a:p>
            <a:r>
              <a:rPr lang="en-CA" sz="2800" dirty="0"/>
              <a:t>What/who are the main characters? </a:t>
            </a:r>
          </a:p>
          <a:p>
            <a:pPr lvl="1"/>
            <a:r>
              <a:rPr lang="en-CA" dirty="0"/>
              <a:t>corporations, workers</a:t>
            </a:r>
          </a:p>
          <a:p>
            <a:r>
              <a:rPr lang="en-CA" sz="2800" dirty="0"/>
              <a:t>What do the characters do or have done to them?</a:t>
            </a:r>
          </a:p>
          <a:p>
            <a:pPr lvl="1"/>
            <a:r>
              <a:rPr lang="en-CA" dirty="0"/>
              <a:t>outsourcing </a:t>
            </a:r>
            <a:r>
              <a:rPr lang="en-CA" dirty="0">
                <a:sym typeface="Wingdings" panose="05000000000000000000" pitchFamily="2" charset="2"/>
              </a:rPr>
              <a:t></a:t>
            </a:r>
            <a:r>
              <a:rPr lang="en-CA" dirty="0"/>
              <a:t> outsource. Corporations outsource</a:t>
            </a:r>
          </a:p>
          <a:p>
            <a:pPr lvl="1"/>
            <a:r>
              <a:rPr lang="en-CA" dirty="0"/>
              <a:t>loss </a:t>
            </a:r>
            <a:r>
              <a:rPr lang="en-CA" dirty="0">
                <a:sym typeface="Wingdings" panose="05000000000000000000" pitchFamily="2" charset="2"/>
              </a:rPr>
              <a:t></a:t>
            </a:r>
            <a:r>
              <a:rPr lang="en-CA" dirty="0"/>
              <a:t> lose. Workers lose</a:t>
            </a:r>
          </a:p>
          <a:p>
            <a:endParaRPr lang="en-CA" dirty="0"/>
          </a:p>
        </p:txBody>
      </p:sp>
    </p:spTree>
    <p:extLst>
      <p:ext uri="{BB962C8B-B14F-4D97-AF65-F5344CB8AC3E}">
        <p14:creationId xmlns:p14="http://schemas.microsoft.com/office/powerpoint/2010/main" val="340237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886132"/>
          </a:xfrm>
        </p:spPr>
        <p:txBody>
          <a:bodyPr/>
          <a:lstStyle/>
          <a:p>
            <a:r>
              <a:rPr lang="en-CA" dirty="0"/>
              <a:t>BCG Ex.2: Edited version</a:t>
            </a:r>
          </a:p>
        </p:txBody>
      </p:sp>
      <p:sp>
        <p:nvSpPr>
          <p:cNvPr id="3" name="Content Placeholder 2"/>
          <p:cNvSpPr>
            <a:spLocks noGrp="1"/>
          </p:cNvSpPr>
          <p:nvPr>
            <p:ph idx="1"/>
          </p:nvPr>
        </p:nvSpPr>
        <p:spPr>
          <a:xfrm>
            <a:off x="457200" y="1255590"/>
            <a:ext cx="8229600" cy="4872156"/>
          </a:xfrm>
        </p:spPr>
        <p:txBody>
          <a:bodyPr/>
          <a:lstStyle/>
          <a:p>
            <a:pPr marL="0" indent="0">
              <a:buNone/>
            </a:pPr>
            <a:r>
              <a:rPr lang="en-CA" sz="2800" dirty="0"/>
              <a:t>“The outsourcing of high-tech work to Asia by corporations means the loss of jobs for many middle-class American workers.”</a:t>
            </a:r>
            <a:endParaRPr lang="en-CA" dirty="0"/>
          </a:p>
          <a:p>
            <a:r>
              <a:rPr lang="en-CA" sz="2800" dirty="0"/>
              <a:t>Main characters: corporations, workers</a:t>
            </a:r>
            <a:endParaRPr lang="en-CA" dirty="0"/>
          </a:p>
          <a:p>
            <a:r>
              <a:rPr lang="en-CA" sz="2800" dirty="0"/>
              <a:t>Nominalizations: </a:t>
            </a:r>
          </a:p>
          <a:p>
            <a:pPr lvl="1"/>
            <a:r>
              <a:rPr lang="en-CA" sz="2400" dirty="0"/>
              <a:t>outsourcing </a:t>
            </a:r>
            <a:r>
              <a:rPr lang="en-CA" sz="2400" dirty="0">
                <a:sym typeface="Wingdings" panose="05000000000000000000" pitchFamily="2" charset="2"/>
              </a:rPr>
              <a:t></a:t>
            </a:r>
            <a:r>
              <a:rPr lang="en-CA" sz="2400" dirty="0"/>
              <a:t> outsource. Corporations outsource</a:t>
            </a:r>
          </a:p>
          <a:p>
            <a:pPr lvl="1"/>
            <a:r>
              <a:rPr lang="en-CA" sz="2400" dirty="0"/>
              <a:t>loss </a:t>
            </a:r>
            <a:r>
              <a:rPr lang="en-CA" sz="2400" dirty="0">
                <a:sym typeface="Wingdings" panose="05000000000000000000" pitchFamily="2" charset="2"/>
              </a:rPr>
              <a:t></a:t>
            </a:r>
            <a:r>
              <a:rPr lang="en-CA" sz="2400" dirty="0"/>
              <a:t> lose. Workers lose</a:t>
            </a:r>
          </a:p>
          <a:p>
            <a:pPr marL="0" indent="0">
              <a:buNone/>
            </a:pPr>
            <a:r>
              <a:rPr lang="en-CA" sz="2800" dirty="0"/>
              <a:t>“Many middle-class American workers are losing their jobs because corporations are outsourcing their high-tech work to Asia.”</a:t>
            </a:r>
          </a:p>
          <a:p>
            <a:endParaRPr lang="en-CA" dirty="0"/>
          </a:p>
        </p:txBody>
      </p:sp>
    </p:spTree>
    <p:extLst>
      <p:ext uri="{BB962C8B-B14F-4D97-AF65-F5344CB8AC3E}">
        <p14:creationId xmlns:p14="http://schemas.microsoft.com/office/powerpoint/2010/main" val="3532002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499"/>
            <a:ext cx="8229600" cy="1505565"/>
          </a:xfrm>
        </p:spPr>
        <p:txBody>
          <a:bodyPr/>
          <a:lstStyle/>
          <a:p>
            <a:r>
              <a:rPr lang="en-CA" dirty="0"/>
              <a:t>We will cover other principles later, but for now let’s work with these</a:t>
            </a:r>
          </a:p>
        </p:txBody>
      </p:sp>
      <p:sp>
        <p:nvSpPr>
          <p:cNvPr id="3" name="Content Placeholder 2"/>
          <p:cNvSpPr>
            <a:spLocks noGrp="1"/>
          </p:cNvSpPr>
          <p:nvPr>
            <p:ph idx="1"/>
          </p:nvPr>
        </p:nvSpPr>
        <p:spPr>
          <a:xfrm>
            <a:off x="457200" y="2138516"/>
            <a:ext cx="8229600" cy="3989234"/>
          </a:xfrm>
        </p:spPr>
        <p:txBody>
          <a:bodyPr/>
          <a:lstStyle/>
          <a:p>
            <a:pPr marL="0" indent="0">
              <a:buNone/>
            </a:pPr>
            <a:r>
              <a:rPr lang="en-CA" sz="2800" i="1" dirty="0"/>
              <a:t>[SSW3] Place the person or thing whose "story" a sentence is telling at the beginning of the sentence, in the topic position.</a:t>
            </a:r>
          </a:p>
          <a:p>
            <a:pPr marL="0" indent="0">
              <a:buNone/>
            </a:pPr>
            <a:r>
              <a:rPr lang="en-CA" sz="2800" i="1" dirty="0"/>
              <a:t>[SSW5] Articulate the action of every clause or sentence in its verb.</a:t>
            </a:r>
          </a:p>
          <a:p>
            <a:pPr marL="0" indent="0">
              <a:buNone/>
            </a:pPr>
            <a:r>
              <a:rPr lang="en-CA" sz="2800" i="1" dirty="0"/>
              <a:t>[BCG1] Make main characters subjects.</a:t>
            </a:r>
          </a:p>
          <a:p>
            <a:pPr marL="0" indent="0">
              <a:buNone/>
            </a:pPr>
            <a:r>
              <a:rPr lang="en-CA" sz="2800" i="1" dirty="0"/>
              <a:t>[BCG2] Make important actions verbs.</a:t>
            </a:r>
          </a:p>
          <a:p>
            <a:endParaRPr lang="en-CA" dirty="0"/>
          </a:p>
        </p:txBody>
      </p:sp>
    </p:spTree>
    <p:extLst>
      <p:ext uri="{BB962C8B-B14F-4D97-AF65-F5344CB8AC3E}">
        <p14:creationId xmlns:p14="http://schemas.microsoft.com/office/powerpoint/2010/main" val="106535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3 Outline</a:t>
            </a:r>
          </a:p>
        </p:txBody>
      </p:sp>
      <p:sp>
        <p:nvSpPr>
          <p:cNvPr id="3" name="Content Placeholder 2"/>
          <p:cNvSpPr>
            <a:spLocks noGrp="1"/>
          </p:cNvSpPr>
          <p:nvPr>
            <p:ph idx="1"/>
          </p:nvPr>
        </p:nvSpPr>
        <p:spPr>
          <a:xfrm>
            <a:off x="457200" y="1312076"/>
            <a:ext cx="8229600" cy="4500880"/>
          </a:xfrm>
        </p:spPr>
        <p:txBody>
          <a:bodyPr>
            <a:normAutofit/>
          </a:bodyPr>
          <a:lstStyle/>
          <a:p>
            <a:r>
              <a:rPr lang="en-CA" dirty="0">
                <a:solidFill>
                  <a:srgbClr val="7030A0"/>
                </a:solidFill>
                <a:effectLst/>
              </a:rPr>
              <a:t>Review of Lesson 2</a:t>
            </a:r>
          </a:p>
          <a:p>
            <a:r>
              <a:rPr lang="en-CA" dirty="0">
                <a:effectLst/>
              </a:rPr>
              <a:t>What makes a good paper good? </a:t>
            </a:r>
          </a:p>
          <a:p>
            <a:pPr lvl="1"/>
            <a:r>
              <a:rPr lang="en-CA" dirty="0">
                <a:effectLst/>
              </a:rPr>
              <a:t>Advice from a</a:t>
            </a:r>
            <a:r>
              <a:rPr lang="en-CA" dirty="0"/>
              <a:t>n experienced and successful research writer</a:t>
            </a:r>
          </a:p>
          <a:p>
            <a:r>
              <a:rPr lang="en-CA" dirty="0">
                <a:effectLst/>
              </a:rPr>
              <a:t>Examining model papers</a:t>
            </a:r>
          </a:p>
          <a:p>
            <a:r>
              <a:rPr lang="en-CA" dirty="0">
                <a:effectLst/>
              </a:rPr>
              <a:t>Principles for good writing</a:t>
            </a:r>
          </a:p>
          <a:p>
            <a:r>
              <a:rPr lang="en-CA" dirty="0">
                <a:effectLst/>
              </a:rPr>
              <a:t>Tools of the trade: </a:t>
            </a:r>
          </a:p>
          <a:p>
            <a:pPr lvl="1"/>
            <a:r>
              <a:rPr lang="en-CA" dirty="0"/>
              <a:t>Finish tour of MS Word, Grammarly</a:t>
            </a:r>
          </a:p>
          <a:p>
            <a:endParaRPr lang="en-CA" dirty="0"/>
          </a:p>
          <a:p>
            <a:endParaRPr lang="en-CA" sz="2800" dirty="0">
              <a:effectLst/>
            </a:endParaRPr>
          </a:p>
          <a:p>
            <a:endParaRPr lang="en-CA" dirty="0">
              <a:effectLst/>
            </a:endParaRPr>
          </a:p>
          <a:p>
            <a:endParaRPr lang="en-CA" dirty="0"/>
          </a:p>
          <a:p>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(Exam question?) Fix this sentence.</a:t>
            </a:r>
          </a:p>
        </p:txBody>
      </p:sp>
      <p:sp>
        <p:nvSpPr>
          <p:cNvPr id="3" name="Content Placeholder 2"/>
          <p:cNvSpPr>
            <a:spLocks noGrp="1"/>
          </p:cNvSpPr>
          <p:nvPr>
            <p:ph idx="1"/>
          </p:nvPr>
        </p:nvSpPr>
        <p:spPr>
          <a:xfrm>
            <a:off x="457200" y="1300281"/>
            <a:ext cx="8377084" cy="4849796"/>
          </a:xfrm>
        </p:spPr>
        <p:txBody>
          <a:bodyPr/>
          <a:lstStyle/>
          <a:p>
            <a:pPr marL="0" indent="0">
              <a:buNone/>
            </a:pPr>
            <a:r>
              <a:rPr lang="en-CA" dirty="0"/>
              <a:t>“Last week, as the teaching of a lesson was taking place on the part of Murray, a cessation of internet access occurred, causing an implementation of alternative activity execution.”</a:t>
            </a:r>
          </a:p>
          <a:p>
            <a:pPr marL="0" indent="0">
              <a:buNone/>
            </a:pPr>
            <a:r>
              <a:rPr lang="en-CA" sz="2200" i="1" dirty="0"/>
              <a:t>[SSW3] Place the person or thing whose "story" a sentence is telling at the beginning of the sentence, in the topic position.</a:t>
            </a:r>
          </a:p>
          <a:p>
            <a:pPr marL="0" indent="0">
              <a:buNone/>
            </a:pPr>
            <a:r>
              <a:rPr lang="en-CA" sz="2200" i="1" dirty="0"/>
              <a:t>[SSW5] Articulate the action of every clause or sentence in its verb.</a:t>
            </a:r>
          </a:p>
          <a:p>
            <a:pPr marL="0" indent="0">
              <a:buNone/>
            </a:pPr>
            <a:r>
              <a:rPr lang="en-CA" sz="2200" i="1" dirty="0"/>
              <a:t>[BCG1] Make main characters subjects.</a:t>
            </a:r>
          </a:p>
          <a:p>
            <a:pPr marL="0" indent="0">
              <a:buNone/>
            </a:pPr>
            <a:r>
              <a:rPr lang="en-CA" sz="2200" i="1" dirty="0"/>
              <a:t>[BCG2] Make important actions verbs.</a:t>
            </a:r>
          </a:p>
          <a:p>
            <a:pPr marL="0" indent="0">
              <a:buNone/>
            </a:pPr>
            <a:endParaRPr lang="en-CA" dirty="0"/>
          </a:p>
        </p:txBody>
      </p:sp>
    </p:spTree>
    <p:extLst>
      <p:ext uri="{BB962C8B-B14F-4D97-AF65-F5344CB8AC3E}">
        <p14:creationId xmlns:p14="http://schemas.microsoft.com/office/powerpoint/2010/main" val="4019907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(Exam question?) Fix this sentence.</a:t>
            </a:r>
          </a:p>
        </p:txBody>
      </p:sp>
      <p:sp>
        <p:nvSpPr>
          <p:cNvPr id="3" name="Content Placeholder 2"/>
          <p:cNvSpPr>
            <a:spLocks noGrp="1"/>
          </p:cNvSpPr>
          <p:nvPr>
            <p:ph idx="1"/>
          </p:nvPr>
        </p:nvSpPr>
        <p:spPr/>
        <p:txBody>
          <a:bodyPr/>
          <a:lstStyle/>
          <a:p>
            <a:pPr marL="0" indent="0">
              <a:buNone/>
            </a:pPr>
            <a:r>
              <a:rPr lang="en-CA" dirty="0"/>
              <a:t>“Last week, as the teaching of a lesson was taking place on the part of Murray, a cessation of internet access occurred, causing an implementation of alternative activity execution.”</a:t>
            </a:r>
          </a:p>
          <a:p>
            <a:r>
              <a:rPr lang="en-CA" dirty="0"/>
              <a:t>“Last week, Murray was teaching a lesson when internet access failed, so he did the activities differently.” </a:t>
            </a:r>
          </a:p>
          <a:p>
            <a:endParaRPr lang="en-CA" dirty="0"/>
          </a:p>
        </p:txBody>
      </p:sp>
    </p:spTree>
    <p:extLst>
      <p:ext uri="{BB962C8B-B14F-4D97-AF65-F5344CB8AC3E}">
        <p14:creationId xmlns:p14="http://schemas.microsoft.com/office/powerpoint/2010/main" val="3320220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537F0-A247-41D2-A0FA-C55EBFC61765}"/>
              </a:ext>
            </a:extLst>
          </p:cNvPr>
          <p:cNvSpPr>
            <a:spLocks noGrp="1"/>
          </p:cNvSpPr>
          <p:nvPr>
            <p:ph type="title"/>
          </p:nvPr>
        </p:nvSpPr>
        <p:spPr/>
        <p:txBody>
          <a:bodyPr/>
          <a:lstStyle/>
          <a:p>
            <a:r>
              <a:rPr lang="en-CA" dirty="0"/>
              <a:t>Definition: “obfuscate”</a:t>
            </a:r>
          </a:p>
        </p:txBody>
      </p:sp>
      <p:sp>
        <p:nvSpPr>
          <p:cNvPr id="3" name="Content Placeholder 2">
            <a:extLst>
              <a:ext uri="{FF2B5EF4-FFF2-40B4-BE49-F238E27FC236}">
                <a16:creationId xmlns:a16="http://schemas.microsoft.com/office/drawing/2014/main" id="{BB9BFB20-4DC0-4433-ADC3-039508704BF3}"/>
              </a:ext>
            </a:extLst>
          </p:cNvPr>
          <p:cNvSpPr>
            <a:spLocks noGrp="1"/>
          </p:cNvSpPr>
          <p:nvPr>
            <p:ph idx="1"/>
          </p:nvPr>
        </p:nvSpPr>
        <p:spPr/>
        <p:txBody>
          <a:bodyPr/>
          <a:lstStyle/>
          <a:p>
            <a:r>
              <a:rPr lang="en-CA" dirty="0"/>
              <a:t>To make something unclear, complicated, </a:t>
            </a:r>
            <a:r>
              <a:rPr lang="en-US" dirty="0"/>
              <a:t>obscure, or unintelligible.</a:t>
            </a:r>
            <a:endParaRPr lang="en-CA" dirty="0"/>
          </a:p>
        </p:txBody>
      </p:sp>
    </p:spTree>
    <p:extLst>
      <p:ext uri="{BB962C8B-B14F-4D97-AF65-F5344CB8AC3E}">
        <p14:creationId xmlns:p14="http://schemas.microsoft.com/office/powerpoint/2010/main" val="3456178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380E-BC10-403C-8481-289FA8481D38}"/>
              </a:ext>
            </a:extLst>
          </p:cNvPr>
          <p:cNvSpPr>
            <a:spLocks noGrp="1"/>
          </p:cNvSpPr>
          <p:nvPr>
            <p:ph type="title"/>
          </p:nvPr>
        </p:nvSpPr>
        <p:spPr/>
        <p:txBody>
          <a:bodyPr/>
          <a:lstStyle/>
          <a:p>
            <a:r>
              <a:rPr lang="en-CA" dirty="0"/>
              <a:t>Just for fun: Obfuscate this sentence</a:t>
            </a:r>
          </a:p>
        </p:txBody>
      </p:sp>
      <p:sp>
        <p:nvSpPr>
          <p:cNvPr id="3" name="Content Placeholder 2">
            <a:extLst>
              <a:ext uri="{FF2B5EF4-FFF2-40B4-BE49-F238E27FC236}">
                <a16:creationId xmlns:a16="http://schemas.microsoft.com/office/drawing/2014/main" id="{BA0F72D6-030C-40E6-B2B4-5A54832A6D49}"/>
              </a:ext>
            </a:extLst>
          </p:cNvPr>
          <p:cNvSpPr>
            <a:spLocks noGrp="1"/>
          </p:cNvSpPr>
          <p:nvPr>
            <p:ph idx="1"/>
          </p:nvPr>
        </p:nvSpPr>
        <p:spPr/>
        <p:txBody>
          <a:bodyPr/>
          <a:lstStyle/>
          <a:p>
            <a:r>
              <a:rPr lang="en-CA" dirty="0"/>
              <a:t>(I.e. Take what is simple and clear, and make it complex and hard to understand.)</a:t>
            </a:r>
          </a:p>
          <a:p>
            <a:pPr marL="0" indent="0" algn="ctr">
              <a:buNone/>
            </a:pPr>
            <a:r>
              <a:rPr lang="en-CA" sz="3600" b="1" dirty="0"/>
              <a:t>Our stove was broken</a:t>
            </a:r>
          </a:p>
          <a:p>
            <a:pPr marL="0" indent="0" algn="ctr">
              <a:buNone/>
            </a:pPr>
            <a:r>
              <a:rPr lang="en-CA" sz="3600" b="1" dirty="0"/>
              <a:t>so we went out to eat.</a:t>
            </a:r>
            <a:endParaRPr lang="en-CA" b="1" dirty="0"/>
          </a:p>
        </p:txBody>
      </p:sp>
    </p:spTree>
    <p:extLst>
      <p:ext uri="{BB962C8B-B14F-4D97-AF65-F5344CB8AC3E}">
        <p14:creationId xmlns:p14="http://schemas.microsoft.com/office/powerpoint/2010/main" val="1527027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lstStyle/>
          <a:p>
            <a:r>
              <a:rPr lang="en-CA" dirty="0"/>
              <a:t>Actual Exam Question from 2017</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457200" y="1433015"/>
            <a:ext cx="8524568" cy="4694735"/>
          </a:xfrm>
        </p:spPr>
        <p:txBody>
          <a:bodyPr/>
          <a:lstStyle/>
          <a:p>
            <a:pPr marL="0" indent="0">
              <a:buNone/>
            </a:pPr>
            <a:r>
              <a:rPr lang="en-CA" sz="2800" dirty="0"/>
              <a:t>“The undeniable fact that domestic firms wanting to expand to various other countries should find some established larger local partners who can be original equipment manufacturers in the other countries must not be ignored.”</a:t>
            </a:r>
          </a:p>
          <a:p>
            <a:pPr marL="0" indent="0">
              <a:buNone/>
            </a:pPr>
            <a:r>
              <a:rPr lang="en-CA" sz="2400" i="1" dirty="0"/>
              <a:t>[SSW3] Place the person or thing whose "story" a sentence is telling at the beginning of the sentence, in the topic position.</a:t>
            </a:r>
          </a:p>
          <a:p>
            <a:pPr marL="0" indent="0">
              <a:buNone/>
            </a:pPr>
            <a:r>
              <a:rPr lang="en-CA" sz="2400" i="1" dirty="0"/>
              <a:t>[SSW5] Articulate the action of every clause or sentence in its verb.</a:t>
            </a:r>
          </a:p>
          <a:p>
            <a:pPr marL="0" indent="0">
              <a:buNone/>
            </a:pPr>
            <a:r>
              <a:rPr lang="en-CA" sz="2400" i="1" dirty="0"/>
              <a:t>[BCG1] Make main characters subjects.</a:t>
            </a:r>
          </a:p>
          <a:p>
            <a:pPr marL="0" indent="0">
              <a:buNone/>
            </a:pPr>
            <a:r>
              <a:rPr lang="en-CA" sz="2400" i="1" dirty="0"/>
              <a:t>[BCG2] Make important actions verbs.</a:t>
            </a:r>
          </a:p>
          <a:p>
            <a:endParaRPr lang="en-CA" dirty="0"/>
          </a:p>
          <a:p>
            <a:endParaRPr lang="en-CA" dirty="0"/>
          </a:p>
          <a:p>
            <a:endParaRPr lang="en-CA" dirty="0"/>
          </a:p>
        </p:txBody>
      </p:sp>
    </p:spTree>
    <p:extLst>
      <p:ext uri="{BB962C8B-B14F-4D97-AF65-F5344CB8AC3E}">
        <p14:creationId xmlns:p14="http://schemas.microsoft.com/office/powerpoint/2010/main" val="4294086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3 Outline</a:t>
            </a:r>
          </a:p>
        </p:txBody>
      </p:sp>
      <p:sp>
        <p:nvSpPr>
          <p:cNvPr id="3" name="Content Placeholder 2"/>
          <p:cNvSpPr>
            <a:spLocks noGrp="1"/>
          </p:cNvSpPr>
          <p:nvPr>
            <p:ph idx="1"/>
          </p:nvPr>
        </p:nvSpPr>
        <p:spPr>
          <a:xfrm>
            <a:off x="457200" y="1312076"/>
            <a:ext cx="8229600" cy="4500880"/>
          </a:xfrm>
        </p:spPr>
        <p:txBody>
          <a:bodyPr>
            <a:normAutofit lnSpcReduction="10000"/>
          </a:bodyPr>
          <a:lstStyle/>
          <a:p>
            <a:r>
              <a:rPr lang="en-CA" dirty="0"/>
              <a:t>Review of Lesson 2</a:t>
            </a:r>
          </a:p>
          <a:p>
            <a:r>
              <a:rPr lang="en-CA" dirty="0"/>
              <a:t>What makes a good paper? </a:t>
            </a:r>
          </a:p>
          <a:p>
            <a:pPr lvl="1"/>
            <a:r>
              <a:rPr lang="en-CA" sz="3200" dirty="0"/>
              <a:t>Advice from an experienced and successful research writer</a:t>
            </a:r>
          </a:p>
          <a:p>
            <a:r>
              <a:rPr lang="en-CA" dirty="0"/>
              <a:t>Examining model papers</a:t>
            </a:r>
          </a:p>
          <a:p>
            <a:r>
              <a:rPr lang="en-CA" dirty="0"/>
              <a:t>Principles for good writing</a:t>
            </a:r>
          </a:p>
          <a:p>
            <a:r>
              <a:rPr lang="en-CA" dirty="0">
                <a:solidFill>
                  <a:srgbClr val="7030A0"/>
                </a:solidFill>
              </a:rPr>
              <a:t>Tools of the trade: </a:t>
            </a:r>
          </a:p>
          <a:p>
            <a:pPr lvl="1"/>
            <a:r>
              <a:rPr lang="en-CA" sz="3200" dirty="0">
                <a:solidFill>
                  <a:srgbClr val="7030A0"/>
                </a:solidFill>
              </a:rPr>
              <a:t>Finish tour of MS Word, Grammarly</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2404921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7B6DA-3FA7-4A4A-81A5-001518FBFE5B}"/>
              </a:ext>
            </a:extLst>
          </p:cNvPr>
          <p:cNvSpPr>
            <a:spLocks noGrp="1"/>
          </p:cNvSpPr>
          <p:nvPr>
            <p:ph type="title"/>
          </p:nvPr>
        </p:nvSpPr>
        <p:spPr/>
        <p:txBody>
          <a:bodyPr/>
          <a:lstStyle/>
          <a:p>
            <a:r>
              <a:rPr lang="en-CA" dirty="0"/>
              <a:t>Continuing our tour of MS Word</a:t>
            </a:r>
          </a:p>
        </p:txBody>
      </p:sp>
      <p:sp>
        <p:nvSpPr>
          <p:cNvPr id="3" name="Content Placeholder 2">
            <a:extLst>
              <a:ext uri="{FF2B5EF4-FFF2-40B4-BE49-F238E27FC236}">
                <a16:creationId xmlns:a16="http://schemas.microsoft.com/office/drawing/2014/main" id="{4354BD0F-E940-4EDC-ADAF-9DAE5531A3E6}"/>
              </a:ext>
            </a:extLst>
          </p:cNvPr>
          <p:cNvSpPr>
            <a:spLocks noGrp="1"/>
          </p:cNvSpPr>
          <p:nvPr>
            <p:ph idx="1"/>
          </p:nvPr>
        </p:nvSpPr>
        <p:spPr/>
        <p:txBody>
          <a:bodyPr/>
          <a:lstStyle/>
          <a:p>
            <a:r>
              <a:rPr lang="en-CA" dirty="0"/>
              <a:t>Recall: As professional writers, we need to invest time to understand our writing tools and make full use of them.</a:t>
            </a:r>
          </a:p>
          <a:p>
            <a:endParaRPr lang="en-CA" dirty="0"/>
          </a:p>
          <a:p>
            <a:r>
              <a:rPr lang="en-CA" dirty="0"/>
              <a:t>One tool that can be added to Word is Grammarly.</a:t>
            </a:r>
          </a:p>
        </p:txBody>
      </p:sp>
    </p:spTree>
    <p:extLst>
      <p:ext uri="{BB962C8B-B14F-4D97-AF65-F5344CB8AC3E}">
        <p14:creationId xmlns:p14="http://schemas.microsoft.com/office/powerpoint/2010/main" val="23636306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Grammarly Test</a:t>
            </a:r>
          </a:p>
        </p:txBody>
      </p:sp>
      <p:sp>
        <p:nvSpPr>
          <p:cNvPr id="3" name="Content Placeholder 2"/>
          <p:cNvSpPr>
            <a:spLocks noGrp="1"/>
          </p:cNvSpPr>
          <p:nvPr>
            <p:ph idx="1"/>
          </p:nvPr>
        </p:nvSpPr>
        <p:spPr/>
        <p:txBody>
          <a:bodyPr/>
          <a:lstStyle/>
          <a:p>
            <a:r>
              <a:rPr lang="en-CA" dirty="0"/>
              <a:t>Go to the course website and click on the “Grammarly test document”.</a:t>
            </a:r>
          </a:p>
          <a:p>
            <a:r>
              <a:rPr lang="en-CA" dirty="0"/>
              <a:t>Open the downloaded document in Word.</a:t>
            </a:r>
          </a:p>
          <a:p>
            <a:r>
              <a:rPr lang="en-CA" dirty="0"/>
              <a:t>Enable Grammarly to check the document.</a:t>
            </a:r>
          </a:p>
          <a:p>
            <a:pPr lvl="1"/>
            <a:r>
              <a:rPr lang="en-CA" dirty="0"/>
              <a:t>What does Grammarly correctly catch?</a:t>
            </a:r>
          </a:p>
          <a:p>
            <a:pPr lvl="1"/>
            <a:r>
              <a:rPr lang="en-CA" dirty="0"/>
              <a:t>What mistakes does Grammarly miss?</a:t>
            </a:r>
          </a:p>
          <a:p>
            <a:pPr lvl="1"/>
            <a:r>
              <a:rPr lang="en-CA" dirty="0"/>
              <a:t>When does Grammarly suggest the wrong thing?</a:t>
            </a:r>
          </a:p>
        </p:txBody>
      </p:sp>
    </p:spTree>
    <p:extLst>
      <p:ext uri="{BB962C8B-B14F-4D97-AF65-F5344CB8AC3E}">
        <p14:creationId xmlns:p14="http://schemas.microsoft.com/office/powerpoint/2010/main" val="19352411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Word’s Spelling &amp; Grammar Checker</a:t>
            </a:r>
          </a:p>
        </p:txBody>
      </p:sp>
      <p:sp>
        <p:nvSpPr>
          <p:cNvPr id="3" name="Content Placeholder 2"/>
          <p:cNvSpPr>
            <a:spLocks noGrp="1"/>
          </p:cNvSpPr>
          <p:nvPr>
            <p:ph idx="1"/>
          </p:nvPr>
        </p:nvSpPr>
        <p:spPr/>
        <p:txBody>
          <a:bodyPr/>
          <a:lstStyle/>
          <a:p>
            <a:r>
              <a:rPr lang="en-CA" dirty="0"/>
              <a:t>Now note Word’s spelling and grammar checker results for the same document.</a:t>
            </a:r>
          </a:p>
          <a:p>
            <a:r>
              <a:rPr lang="en-CA" dirty="0"/>
              <a:t>What does it catch that Grammarly didn’t?</a:t>
            </a:r>
          </a:p>
          <a:p>
            <a:pPr>
              <a:spcAft>
                <a:spcPts val="1200"/>
              </a:spcAft>
            </a:pPr>
            <a:r>
              <a:rPr lang="en-CA" dirty="0"/>
              <a:t>What does it miss?</a:t>
            </a:r>
          </a:p>
          <a:p>
            <a:r>
              <a:rPr lang="en-CA" sz="2800" dirty="0">
                <a:solidFill>
                  <a:srgbClr val="FF0000"/>
                </a:solidFill>
              </a:rPr>
              <a:t>Strange</a:t>
            </a:r>
            <a:r>
              <a:rPr lang="en-CA" sz="2800" dirty="0"/>
              <a:t>: You may have to tell Word NOT to ignore problems to get it to check everything!</a:t>
            </a:r>
          </a:p>
          <a:p>
            <a:pPr lvl="1"/>
            <a:r>
              <a:rPr lang="en-CA" sz="2400" dirty="0"/>
              <a:t>Review tab / Language / Set proofing language  -- Make sure “Do not check…” does not have a checkmark</a:t>
            </a:r>
          </a:p>
        </p:txBody>
      </p:sp>
    </p:spTree>
    <p:extLst>
      <p:ext uri="{BB962C8B-B14F-4D97-AF65-F5344CB8AC3E}">
        <p14:creationId xmlns:p14="http://schemas.microsoft.com/office/powerpoint/2010/main" val="34047725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499"/>
            <a:ext cx="8229600" cy="1225345"/>
          </a:xfrm>
        </p:spPr>
        <p:txBody>
          <a:bodyPr/>
          <a:lstStyle/>
          <a:p>
            <a:r>
              <a:rPr lang="en-CA" dirty="0"/>
              <a:t>Homework:</a:t>
            </a:r>
          </a:p>
        </p:txBody>
      </p:sp>
      <p:sp>
        <p:nvSpPr>
          <p:cNvPr id="3" name="Content Placeholder 2"/>
          <p:cNvSpPr>
            <a:spLocks noGrp="1"/>
          </p:cNvSpPr>
          <p:nvPr>
            <p:ph idx="1"/>
          </p:nvPr>
        </p:nvSpPr>
        <p:spPr>
          <a:xfrm>
            <a:off x="250722" y="1622324"/>
            <a:ext cx="8642555" cy="4527754"/>
          </a:xfrm>
        </p:spPr>
        <p:txBody>
          <a:bodyPr>
            <a:normAutofit fontScale="70000" lnSpcReduction="20000"/>
          </a:bodyPr>
          <a:lstStyle/>
          <a:p>
            <a:r>
              <a:rPr lang="en-US" dirty="0"/>
              <a:t>Read the short article at </a:t>
            </a:r>
            <a:r>
              <a:rPr lang="en-US" dirty="0">
                <a:hlinkClick r:id="rId2"/>
              </a:rPr>
              <a:t>matt.might.net/articles/successful-</a:t>
            </a:r>
            <a:r>
              <a:rPr lang="en-US" dirty="0" err="1">
                <a:hlinkClick r:id="rId2"/>
              </a:rPr>
              <a:t>phd</a:t>
            </a:r>
            <a:r>
              <a:rPr lang="en-US" dirty="0">
                <a:hlinkClick r:id="rId2"/>
              </a:rPr>
              <a:t>-students</a:t>
            </a:r>
            <a:endParaRPr lang="en-US" dirty="0"/>
          </a:p>
          <a:p>
            <a:pPr lvl="1"/>
            <a:r>
              <a:rPr lang="en-US" dirty="0"/>
              <a:t>Come prepared to discuss this next week.</a:t>
            </a:r>
          </a:p>
          <a:p>
            <a:pPr lvl="1"/>
            <a:r>
              <a:rPr lang="en-US" dirty="0"/>
              <a:t>You might want to follow some of Dr. Might's links for interest.</a:t>
            </a:r>
            <a:br>
              <a:rPr lang="en-US" dirty="0"/>
            </a:br>
            <a:endParaRPr lang="en-US" dirty="0"/>
          </a:p>
          <a:p>
            <a:r>
              <a:rPr lang="en-US" dirty="0"/>
              <a:t>Run Grammarly on some of your own writing.</a:t>
            </a:r>
          </a:p>
          <a:p>
            <a:pPr lvl="1"/>
            <a:r>
              <a:rPr lang="en-US" dirty="0"/>
              <a:t>(You could do this as part of your project work hour.)</a:t>
            </a:r>
          </a:p>
          <a:p>
            <a:pPr lvl="1"/>
            <a:r>
              <a:rPr lang="en-US" dirty="0"/>
              <a:t>Where is Grammarly correct? </a:t>
            </a:r>
          </a:p>
          <a:p>
            <a:pPr lvl="1"/>
            <a:r>
              <a:rPr lang="en-US" dirty="0"/>
              <a:t>Where is it wrong? (False positive or missed mistake)</a:t>
            </a:r>
          </a:p>
          <a:p>
            <a:pPr lvl="1"/>
            <a:r>
              <a:rPr lang="en-US" dirty="0"/>
              <a:t>Come prepared to show examples to a classmate next week.</a:t>
            </a:r>
          </a:p>
          <a:p>
            <a:pPr lvl="1"/>
            <a:endParaRPr lang="en-US" dirty="0"/>
          </a:p>
          <a:p>
            <a:r>
              <a:rPr lang="en-US" dirty="0"/>
              <a:t>As you must do every week, email a 100-word report to Murray about what you did in your scheduled hour of work on your course project.</a:t>
            </a:r>
          </a:p>
          <a:p>
            <a:pPr marL="0" indent="0">
              <a:lnSpc>
                <a:spcPct val="120000"/>
              </a:lnSpc>
              <a:buNone/>
            </a:pPr>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1075"/>
          </a:xfrm>
        </p:spPr>
        <p:txBody>
          <a:bodyPr/>
          <a:lstStyle/>
          <a:p>
            <a:r>
              <a:rPr lang="en-CA" dirty="0"/>
              <a:t>Review of Lesson 2</a:t>
            </a:r>
          </a:p>
        </p:txBody>
      </p:sp>
      <p:sp>
        <p:nvSpPr>
          <p:cNvPr id="3" name="Content Placeholder 2"/>
          <p:cNvSpPr>
            <a:spLocks noGrp="1"/>
          </p:cNvSpPr>
          <p:nvPr>
            <p:ph idx="1"/>
          </p:nvPr>
        </p:nvSpPr>
        <p:spPr>
          <a:xfrm>
            <a:off x="457200" y="1288415"/>
            <a:ext cx="8229600" cy="5131435"/>
          </a:xfrm>
        </p:spPr>
        <p:txBody>
          <a:bodyPr/>
          <a:lstStyle/>
          <a:p>
            <a:r>
              <a:rPr lang="en-CA" dirty="0"/>
              <a:t>Fallacies and how to avoid them</a:t>
            </a:r>
          </a:p>
          <a:p>
            <a:pPr lvl="1"/>
            <a:r>
              <a:rPr lang="en-CA" dirty="0"/>
              <a:t>10 Common Logical Fallacies: Ad Hominem, Amphiboly, Appeal to Pity, …</a:t>
            </a:r>
          </a:p>
          <a:p>
            <a:pPr lvl="1"/>
            <a:r>
              <a:rPr lang="en-CA" dirty="0"/>
              <a:t>Checking for fallacies is a type of proofreading</a:t>
            </a:r>
          </a:p>
          <a:p>
            <a:r>
              <a:rPr lang="en-CA" dirty="0"/>
              <a:t>What makes a good paper?</a:t>
            </a:r>
          </a:p>
          <a:p>
            <a:pPr lvl="1"/>
            <a:r>
              <a:rPr lang="en-CA" dirty="0"/>
              <a:t>Views: Editor’s, Reviewer’s, Reader’s</a:t>
            </a:r>
          </a:p>
          <a:p>
            <a:r>
              <a:rPr lang="en-CA" dirty="0"/>
              <a:t>Tools of the trade: Tour of MS Word</a:t>
            </a:r>
          </a:p>
          <a:p>
            <a:r>
              <a:rPr lang="en-CA" dirty="0"/>
              <a:t>Article: “The Science of Scientific Writing”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324FF-149E-48F7-917E-3E8179250D60}"/>
              </a:ext>
            </a:extLst>
          </p:cNvPr>
          <p:cNvSpPr>
            <a:spLocks noGrp="1"/>
          </p:cNvSpPr>
          <p:nvPr>
            <p:ph type="title"/>
          </p:nvPr>
        </p:nvSpPr>
        <p:spPr/>
        <p:txBody>
          <a:bodyPr/>
          <a:lstStyle/>
          <a:p>
            <a:r>
              <a:rPr lang="en-CA" dirty="0"/>
              <a:t>Homework of Lesson 2</a:t>
            </a:r>
          </a:p>
        </p:txBody>
      </p:sp>
      <p:sp>
        <p:nvSpPr>
          <p:cNvPr id="3" name="Content Placeholder 2">
            <a:extLst>
              <a:ext uri="{FF2B5EF4-FFF2-40B4-BE49-F238E27FC236}">
                <a16:creationId xmlns:a16="http://schemas.microsoft.com/office/drawing/2014/main" id="{D533A874-CDA6-45FE-92A1-E9F4C3E1702E}"/>
              </a:ext>
            </a:extLst>
          </p:cNvPr>
          <p:cNvSpPr>
            <a:spLocks noGrp="1"/>
          </p:cNvSpPr>
          <p:nvPr>
            <p:ph idx="1"/>
          </p:nvPr>
        </p:nvSpPr>
        <p:spPr/>
        <p:txBody>
          <a:bodyPr/>
          <a:lstStyle/>
          <a:p>
            <a:r>
              <a:rPr lang="en-CA" dirty="0"/>
              <a:t>Grasp main ideas of SSW article</a:t>
            </a:r>
          </a:p>
          <a:p>
            <a:r>
              <a:rPr lang="en-CA" dirty="0"/>
              <a:t>Choose and bring to Lesson 3 a “model” paper (hardcopy or electronic)</a:t>
            </a:r>
          </a:p>
          <a:p>
            <a:r>
              <a:rPr lang="en-CA" dirty="0"/>
              <a:t>Register for Grammarly</a:t>
            </a:r>
          </a:p>
          <a:p>
            <a:r>
              <a:rPr lang="en-CA" dirty="0"/>
              <a:t>Play with MS Word</a:t>
            </a:r>
          </a:p>
          <a:p>
            <a:r>
              <a:rPr lang="en-CA" dirty="0"/>
              <a:t>100-word weekly report</a:t>
            </a:r>
          </a:p>
          <a:p>
            <a:endParaRPr lang="en-CA" dirty="0"/>
          </a:p>
        </p:txBody>
      </p:sp>
    </p:spTree>
    <p:extLst>
      <p:ext uri="{BB962C8B-B14F-4D97-AF65-F5344CB8AC3E}">
        <p14:creationId xmlns:p14="http://schemas.microsoft.com/office/powerpoint/2010/main" val="2679067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3 Outline</a:t>
            </a:r>
          </a:p>
        </p:txBody>
      </p:sp>
      <p:sp>
        <p:nvSpPr>
          <p:cNvPr id="3" name="Content Placeholder 2"/>
          <p:cNvSpPr>
            <a:spLocks noGrp="1"/>
          </p:cNvSpPr>
          <p:nvPr>
            <p:ph idx="1"/>
          </p:nvPr>
        </p:nvSpPr>
        <p:spPr>
          <a:xfrm>
            <a:off x="457200" y="1312076"/>
            <a:ext cx="8229600" cy="4500880"/>
          </a:xfrm>
        </p:spPr>
        <p:txBody>
          <a:bodyPr>
            <a:normAutofit/>
          </a:bodyPr>
          <a:lstStyle/>
          <a:p>
            <a:r>
              <a:rPr lang="en-CA" dirty="0">
                <a:effectLst/>
              </a:rPr>
              <a:t>Review of Lesson 2</a:t>
            </a:r>
          </a:p>
          <a:p>
            <a:r>
              <a:rPr lang="en-CA" dirty="0">
                <a:solidFill>
                  <a:srgbClr val="7030A0"/>
                </a:solidFill>
              </a:rPr>
              <a:t>What makes a good paper? </a:t>
            </a:r>
          </a:p>
          <a:p>
            <a:pPr marL="742950" lvl="2" indent="-342900"/>
            <a:r>
              <a:rPr lang="en-CA" sz="2800" dirty="0">
                <a:solidFill>
                  <a:srgbClr val="7030A0"/>
                </a:solidFill>
              </a:rPr>
              <a:t>Advice from an experienced and successful research writer</a:t>
            </a:r>
          </a:p>
          <a:p>
            <a:r>
              <a:rPr lang="en-CA" dirty="0">
                <a:effectLst/>
              </a:rPr>
              <a:t>Examining model papers</a:t>
            </a:r>
          </a:p>
          <a:p>
            <a:r>
              <a:rPr lang="en-CA" dirty="0"/>
              <a:t>Principles for good writing</a:t>
            </a:r>
          </a:p>
          <a:p>
            <a:r>
              <a:rPr lang="en-CA" dirty="0">
                <a:effectLst/>
              </a:rPr>
              <a:t>Tools of the trade: </a:t>
            </a:r>
          </a:p>
          <a:p>
            <a:pPr lvl="1"/>
            <a:r>
              <a:rPr lang="en-CA" dirty="0"/>
              <a:t>Finish tour of MS Word, Grammarly</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82692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sz="3200" dirty="0"/>
              <a:t>Advice from Exec. Dean Yu </a:t>
            </a:r>
            <a:r>
              <a:rPr lang="en-CA" sz="3200" dirty="0" err="1"/>
              <a:t>Yugang</a:t>
            </a:r>
            <a:endParaRPr lang="en-CA" sz="3200" dirty="0"/>
          </a:p>
        </p:txBody>
      </p:sp>
      <p:sp>
        <p:nvSpPr>
          <p:cNvPr id="3" name="Content Placeholder 2"/>
          <p:cNvSpPr>
            <a:spLocks noGrp="1"/>
          </p:cNvSpPr>
          <p:nvPr>
            <p:ph idx="1"/>
          </p:nvPr>
        </p:nvSpPr>
        <p:spPr>
          <a:xfrm>
            <a:off x="457200" y="1312076"/>
            <a:ext cx="8229600" cy="4500880"/>
          </a:xfrm>
        </p:spPr>
        <p:txBody>
          <a:bodyPr>
            <a:normAutofit/>
          </a:bodyPr>
          <a:lstStyle/>
          <a:p>
            <a:r>
              <a:rPr lang="en-CA" dirty="0">
                <a:effectLst/>
              </a:rPr>
              <a:t>Academic contributions are the most important ingredient for publishing success</a:t>
            </a:r>
          </a:p>
          <a:p>
            <a:pPr marL="0" indent="0">
              <a:buNone/>
            </a:pPr>
            <a:r>
              <a:rPr lang="en-CA" dirty="0"/>
              <a:t>Interesting types of contributions:</a:t>
            </a:r>
            <a:endParaRPr lang="en-CA" dirty="0">
              <a:effectLst/>
            </a:endParaRPr>
          </a:p>
          <a:p>
            <a:r>
              <a:rPr lang="en-CA" dirty="0"/>
              <a:t>counterintuitive findings – where common sense is misleading</a:t>
            </a:r>
          </a:p>
          <a:p>
            <a:r>
              <a:rPr lang="en-CA" dirty="0"/>
              <a:t>generalization – wider application to different cases, including about limits of where techniques work</a:t>
            </a:r>
            <a:endParaRPr lang="en-CA" dirty="0">
              <a:effectLst/>
            </a:endParaRPr>
          </a:p>
          <a:p>
            <a:endParaRPr lang="en-CA" dirty="0">
              <a:effectLst/>
            </a:endParaRPr>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77462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sz="3200" dirty="0"/>
              <a:t>Advice from Yu </a:t>
            </a:r>
            <a:r>
              <a:rPr lang="en-CA" sz="3200" dirty="0" err="1"/>
              <a:t>Yugang</a:t>
            </a:r>
            <a:endParaRPr lang="en-CA" sz="3200" dirty="0"/>
          </a:p>
        </p:txBody>
      </p:sp>
      <p:sp>
        <p:nvSpPr>
          <p:cNvPr id="3" name="Content Placeholder 2"/>
          <p:cNvSpPr>
            <a:spLocks noGrp="1"/>
          </p:cNvSpPr>
          <p:nvPr>
            <p:ph idx="1"/>
          </p:nvPr>
        </p:nvSpPr>
        <p:spPr>
          <a:xfrm>
            <a:off x="457200" y="1312076"/>
            <a:ext cx="8229600" cy="4500880"/>
          </a:xfrm>
        </p:spPr>
        <p:txBody>
          <a:bodyPr>
            <a:normAutofit/>
          </a:bodyPr>
          <a:lstStyle/>
          <a:p>
            <a:r>
              <a:rPr lang="en-CA" dirty="0"/>
              <a:t>Theory is better than examples.</a:t>
            </a:r>
          </a:p>
          <a:p>
            <a:pPr lvl="1"/>
            <a:r>
              <a:rPr lang="en-CA" dirty="0">
                <a:effectLst/>
              </a:rPr>
              <a:t>Case studies, surveys, etc. are good but a general theoretical proof is better</a:t>
            </a:r>
          </a:p>
          <a:p>
            <a:pPr lvl="1"/>
            <a:r>
              <a:rPr lang="en-CA" dirty="0"/>
              <a:t>Theorems are better than observations</a:t>
            </a:r>
            <a:endParaRPr lang="en-CA" dirty="0">
              <a:effectLst/>
            </a:endParaRPr>
          </a:p>
          <a:p>
            <a:endParaRPr lang="en-CA" dirty="0">
              <a:effectLst/>
            </a:endParaRPr>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065183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sz="3200" dirty="0"/>
              <a:t>3 General Advice Points from Yu </a:t>
            </a:r>
            <a:r>
              <a:rPr lang="en-CA" sz="3200" dirty="0" err="1"/>
              <a:t>Yugang</a:t>
            </a:r>
            <a:endParaRPr lang="en-CA" sz="3200" dirty="0"/>
          </a:p>
        </p:txBody>
      </p:sp>
      <p:sp>
        <p:nvSpPr>
          <p:cNvPr id="3" name="Content Placeholder 2"/>
          <p:cNvSpPr>
            <a:spLocks noGrp="1"/>
          </p:cNvSpPr>
          <p:nvPr>
            <p:ph idx="1"/>
          </p:nvPr>
        </p:nvSpPr>
        <p:spPr>
          <a:xfrm>
            <a:off x="457200" y="1312076"/>
            <a:ext cx="8229600" cy="4500880"/>
          </a:xfrm>
        </p:spPr>
        <p:txBody>
          <a:bodyPr>
            <a:normAutofit/>
          </a:bodyPr>
          <a:lstStyle/>
          <a:p>
            <a:r>
              <a:rPr lang="en-CA" dirty="0"/>
              <a:t>Highlight your contributions</a:t>
            </a:r>
          </a:p>
          <a:p>
            <a:r>
              <a:rPr lang="en-CA" dirty="0">
                <a:effectLst/>
              </a:rPr>
              <a:t>As you write your paper, make a research question list, then choose the best question for your next paper.</a:t>
            </a:r>
          </a:p>
          <a:p>
            <a:r>
              <a:rPr lang="en-CA" dirty="0"/>
              <a:t>Make friends with peers</a:t>
            </a:r>
          </a:p>
          <a:p>
            <a:pPr lvl="1"/>
            <a:r>
              <a:rPr lang="en-CA" dirty="0">
                <a:effectLst/>
              </a:rPr>
              <a:t>Discuss results, borrow ideas, get them to assess the quality of your ideas</a:t>
            </a:r>
          </a:p>
          <a:p>
            <a:endParaRPr lang="en-CA" dirty="0">
              <a:effectLst/>
            </a:endParaRPr>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39453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996</TotalTime>
  <Words>2268</Words>
  <Application>Microsoft Office PowerPoint</Application>
  <PresentationFormat>On-screen Show (4:3)</PresentationFormat>
  <Paragraphs>278</Paragraphs>
  <Slides>39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Old English Text MT</vt:lpstr>
      <vt:lpstr>Orange Waves</vt:lpstr>
      <vt:lpstr>Publishing English Lesson 3</vt:lpstr>
      <vt:lpstr>Reminder:  Attendance and Weekly Reports</vt:lpstr>
      <vt:lpstr>Lesson 3 Outline</vt:lpstr>
      <vt:lpstr>Review of Lesson 2</vt:lpstr>
      <vt:lpstr>Homework of Lesson 2</vt:lpstr>
      <vt:lpstr>Lesson 3 Outline</vt:lpstr>
      <vt:lpstr>Advice from Exec. Dean Yu Yugang</vt:lpstr>
      <vt:lpstr>Advice from Yu Yugang</vt:lpstr>
      <vt:lpstr>3 General Advice Points from Yu Yugang</vt:lpstr>
      <vt:lpstr>Advice about reviewers from Yu Yugang</vt:lpstr>
      <vt:lpstr>Lesson 3 Outline</vt:lpstr>
      <vt:lpstr>Your homework from last week</vt:lpstr>
      <vt:lpstr>Randomized Groups of 3</vt:lpstr>
      <vt:lpstr>The point of analyzing model papers</vt:lpstr>
      <vt:lpstr>Lesson 3 Outline</vt:lpstr>
      <vt:lpstr>Some principles for good writing</vt:lpstr>
      <vt:lpstr>SSW Principles of Writing</vt:lpstr>
      <vt:lpstr>SSW Principles of Writing</vt:lpstr>
      <vt:lpstr>Checklists</vt:lpstr>
      <vt:lpstr>SSW Principles of Writing</vt:lpstr>
      <vt:lpstr>More principles for good writing</vt:lpstr>
      <vt:lpstr>Principles for good writing</vt:lpstr>
      <vt:lpstr>BCG Example 1 and SSW principles</vt:lpstr>
      <vt:lpstr>BCG Ex.1 and BCG principles</vt:lpstr>
      <vt:lpstr>Do I do that?</vt:lpstr>
      <vt:lpstr>BCG Example 2 and nominalizations</vt:lpstr>
      <vt:lpstr>BCG Ex.2: Main characters and actions</vt:lpstr>
      <vt:lpstr>BCG Ex.2: Edited version</vt:lpstr>
      <vt:lpstr>We will cover other principles later, but for now let’s work with these</vt:lpstr>
      <vt:lpstr>(Exam question?) Fix this sentence.</vt:lpstr>
      <vt:lpstr>(Exam question?) Fix this sentence.</vt:lpstr>
      <vt:lpstr>Definition: “obfuscate”</vt:lpstr>
      <vt:lpstr>Just for fun: Obfuscate this sentence</vt:lpstr>
      <vt:lpstr>Actual Exam Question from 2017</vt:lpstr>
      <vt:lpstr>Lesson 3 Outline</vt:lpstr>
      <vt:lpstr>Continuing our tour of MS Word</vt:lpstr>
      <vt:lpstr>Grammarly Test</vt:lpstr>
      <vt:lpstr>Word’s Spelling &amp; Grammar Checker</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English Lesson 1</dc:title>
  <dc:creator>Murray</dc:creator>
  <cp:lastModifiedBy>Murray Sherk</cp:lastModifiedBy>
  <cp:revision>162</cp:revision>
  <cp:lastPrinted>2017-03-17T06:41:15Z</cp:lastPrinted>
  <dcterms:created xsi:type="dcterms:W3CDTF">2017-03-01T09:48:00Z</dcterms:created>
  <dcterms:modified xsi:type="dcterms:W3CDTF">2019-03-23T12:12:42Z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