
<file path=[Content_Types].xml><?xml version="1.0" encoding="utf-8"?>
<Types xmlns="http://schemas.openxmlformats.org/package/2006/content-types">
  <Default Extension="jpeg" ContentType="image/jpeg"/>
  <Default Extension="jpg" ContentType="image/jpeg"/>
  <Default Extension="jpg&amp;ehk=ugCJmd09DCvHsV4gG9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2" r:id="rId1"/>
  </p:sldMasterIdLst>
  <p:notesMasterIdLst>
    <p:notesMasterId r:id="rId73"/>
  </p:notesMasterIdLst>
  <p:handoutMasterIdLst>
    <p:handoutMasterId r:id="rId74"/>
  </p:handoutMasterIdLst>
  <p:sldIdLst>
    <p:sldId id="256" r:id="rId2"/>
    <p:sldId id="262" r:id="rId3"/>
    <p:sldId id="257" r:id="rId4"/>
    <p:sldId id="531" r:id="rId5"/>
    <p:sldId id="528" r:id="rId6"/>
    <p:sldId id="530" r:id="rId7"/>
    <p:sldId id="532" r:id="rId8"/>
    <p:sldId id="535" r:id="rId9"/>
    <p:sldId id="533" r:id="rId10"/>
    <p:sldId id="536" r:id="rId11"/>
    <p:sldId id="534" r:id="rId12"/>
    <p:sldId id="537" r:id="rId13"/>
    <p:sldId id="538" r:id="rId14"/>
    <p:sldId id="539" r:id="rId15"/>
    <p:sldId id="527" r:id="rId16"/>
    <p:sldId id="360" r:id="rId17"/>
    <p:sldId id="361" r:id="rId18"/>
    <p:sldId id="362" r:id="rId19"/>
    <p:sldId id="382" r:id="rId20"/>
    <p:sldId id="383" r:id="rId21"/>
    <p:sldId id="384" r:id="rId22"/>
    <p:sldId id="364" r:id="rId23"/>
    <p:sldId id="365" r:id="rId24"/>
    <p:sldId id="363" r:id="rId25"/>
    <p:sldId id="521" r:id="rId26"/>
    <p:sldId id="368" r:id="rId27"/>
    <p:sldId id="391" r:id="rId28"/>
    <p:sldId id="369" r:id="rId29"/>
    <p:sldId id="392" r:id="rId30"/>
    <p:sldId id="388" r:id="rId31"/>
    <p:sldId id="387" r:id="rId32"/>
    <p:sldId id="389" r:id="rId33"/>
    <p:sldId id="371" r:id="rId34"/>
    <p:sldId id="374" r:id="rId35"/>
    <p:sldId id="393" r:id="rId36"/>
    <p:sldId id="377" r:id="rId37"/>
    <p:sldId id="441" r:id="rId38"/>
    <p:sldId id="442" r:id="rId39"/>
    <p:sldId id="438" r:id="rId40"/>
    <p:sldId id="439" r:id="rId41"/>
    <p:sldId id="440" r:id="rId42"/>
    <p:sldId id="443" r:id="rId43"/>
    <p:sldId id="444" r:id="rId44"/>
    <p:sldId id="445" r:id="rId45"/>
    <p:sldId id="447" r:id="rId46"/>
    <p:sldId id="448" r:id="rId47"/>
    <p:sldId id="522" r:id="rId48"/>
    <p:sldId id="495" r:id="rId49"/>
    <p:sldId id="475" r:id="rId50"/>
    <p:sldId id="462" r:id="rId51"/>
    <p:sldId id="463" r:id="rId52"/>
    <p:sldId id="464" r:id="rId53"/>
    <p:sldId id="513" r:id="rId54"/>
    <p:sldId id="465" r:id="rId55"/>
    <p:sldId id="466" r:id="rId56"/>
    <p:sldId id="468" r:id="rId57"/>
    <p:sldId id="467" r:id="rId58"/>
    <p:sldId id="470" r:id="rId59"/>
    <p:sldId id="471" r:id="rId60"/>
    <p:sldId id="469" r:id="rId61"/>
    <p:sldId id="472" r:id="rId62"/>
    <p:sldId id="473" r:id="rId63"/>
    <p:sldId id="474" r:id="rId64"/>
    <p:sldId id="520" r:id="rId65"/>
    <p:sldId id="523" r:id="rId66"/>
    <p:sldId id="519" r:id="rId67"/>
    <p:sldId id="524" r:id="rId68"/>
    <p:sldId id="540" r:id="rId69"/>
    <p:sldId id="541" r:id="rId70"/>
    <p:sldId id="525" r:id="rId71"/>
    <p:sldId id="386" r:id="rId72"/>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549E39"/>
    <a:srgbClr val="FFFFFF"/>
    <a:srgbClr val="5CA3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BAFDC3-8284-4AA7-B87E-22A9B7B41593}" v="14" dt="2019-04-01T03:58:04.7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71" autoAdjust="0"/>
    <p:restoredTop sz="94660"/>
  </p:normalViewPr>
  <p:slideViewPr>
    <p:cSldViewPr snapToGrid="0">
      <p:cViewPr varScale="1">
        <p:scale>
          <a:sx n="78" d="100"/>
          <a:sy n="78" d="100"/>
        </p:scale>
        <p:origin x="113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ray Sherk" userId="7a0776b0-f7d6-4f4c-8827-68d1df06d98d" providerId="ADAL" clId="{B6BAFDC3-8284-4AA7-B87E-22A9B7B41593}"/>
    <pc:docChg chg="custSel addSld delSld modSld modNotesMaster modHandout">
      <pc:chgData name="Murray Sherk" userId="7a0776b0-f7d6-4f4c-8827-68d1df06d98d" providerId="ADAL" clId="{B6BAFDC3-8284-4AA7-B87E-22A9B7B41593}" dt="2019-04-01T04:17:35.703" v="985" actId="6549"/>
      <pc:docMkLst>
        <pc:docMk/>
      </pc:docMkLst>
      <pc:sldChg chg="modSp">
        <pc:chgData name="Murray Sherk" userId="7a0776b0-f7d6-4f4c-8827-68d1df06d98d" providerId="ADAL" clId="{B6BAFDC3-8284-4AA7-B87E-22A9B7B41593}" dt="2019-04-01T00:45:33.093" v="68" actId="20577"/>
        <pc:sldMkLst>
          <pc:docMk/>
          <pc:sldMk cId="0" sldId="256"/>
        </pc:sldMkLst>
        <pc:spChg chg="mod">
          <ac:chgData name="Murray Sherk" userId="7a0776b0-f7d6-4f4c-8827-68d1df06d98d" providerId="ADAL" clId="{B6BAFDC3-8284-4AA7-B87E-22A9B7B41593}" dt="2019-04-01T00:45:33.093" v="68" actId="20577"/>
          <ac:spMkLst>
            <pc:docMk/>
            <pc:sldMk cId="0" sldId="256"/>
            <ac:spMk id="2" creationId="{00000000-0000-0000-0000-000000000000}"/>
          </ac:spMkLst>
        </pc:spChg>
        <pc:spChg chg="mod">
          <ac:chgData name="Murray Sherk" userId="7a0776b0-f7d6-4f4c-8827-68d1df06d98d" providerId="ADAL" clId="{B6BAFDC3-8284-4AA7-B87E-22A9B7B41593}" dt="2019-03-30T08:51:52.415" v="1" actId="20577"/>
          <ac:spMkLst>
            <pc:docMk/>
            <pc:sldMk cId="0" sldId="256"/>
            <ac:spMk id="3" creationId="{00000000-0000-0000-0000-000000000000}"/>
          </ac:spMkLst>
        </pc:spChg>
      </pc:sldChg>
      <pc:sldChg chg="modSp add">
        <pc:chgData name="Murray Sherk" userId="7a0776b0-f7d6-4f4c-8827-68d1df06d98d" providerId="ADAL" clId="{B6BAFDC3-8284-4AA7-B87E-22A9B7B41593}" dt="2019-04-01T00:48:41.989" v="87" actId="20577"/>
        <pc:sldMkLst>
          <pc:docMk/>
          <pc:sldMk cId="0" sldId="262"/>
        </pc:sldMkLst>
        <pc:spChg chg="mod">
          <ac:chgData name="Murray Sherk" userId="7a0776b0-f7d6-4f4c-8827-68d1df06d98d" providerId="ADAL" clId="{B6BAFDC3-8284-4AA7-B87E-22A9B7B41593}" dt="2019-04-01T00:48:41.989" v="87" actId="20577"/>
          <ac:spMkLst>
            <pc:docMk/>
            <pc:sldMk cId="0" sldId="262"/>
            <ac:spMk id="2" creationId="{00000000-0000-0000-0000-000000000000}"/>
          </ac:spMkLst>
        </pc:spChg>
      </pc:sldChg>
      <pc:sldChg chg="modSp">
        <pc:chgData name="Murray Sherk" userId="7a0776b0-f7d6-4f4c-8827-68d1df06d98d" providerId="ADAL" clId="{B6BAFDC3-8284-4AA7-B87E-22A9B7B41593}" dt="2019-03-30T08:58:33.477" v="3" actId="27636"/>
        <pc:sldMkLst>
          <pc:docMk/>
          <pc:sldMk cId="1780572568" sldId="368"/>
        </pc:sldMkLst>
        <pc:spChg chg="mod">
          <ac:chgData name="Murray Sherk" userId="7a0776b0-f7d6-4f4c-8827-68d1df06d98d" providerId="ADAL" clId="{B6BAFDC3-8284-4AA7-B87E-22A9B7B41593}" dt="2019-03-30T08:58:33.477" v="3" actId="27636"/>
          <ac:spMkLst>
            <pc:docMk/>
            <pc:sldMk cId="1780572568" sldId="368"/>
            <ac:spMk id="3" creationId="{00000000-0000-0000-0000-000000000000}"/>
          </ac:spMkLst>
        </pc:spChg>
      </pc:sldChg>
      <pc:sldChg chg="modSp">
        <pc:chgData name="Murray Sherk" userId="7a0776b0-f7d6-4f4c-8827-68d1df06d98d" providerId="ADAL" clId="{B6BAFDC3-8284-4AA7-B87E-22A9B7B41593}" dt="2019-04-01T00:33:45.380" v="67" actId="207"/>
        <pc:sldMkLst>
          <pc:docMk/>
          <pc:sldMk cId="3716429203" sldId="382"/>
        </pc:sldMkLst>
        <pc:spChg chg="mod">
          <ac:chgData name="Murray Sherk" userId="7a0776b0-f7d6-4f4c-8827-68d1df06d98d" providerId="ADAL" clId="{B6BAFDC3-8284-4AA7-B87E-22A9B7B41593}" dt="2019-04-01T00:33:45.380" v="67" actId="207"/>
          <ac:spMkLst>
            <pc:docMk/>
            <pc:sldMk cId="3716429203" sldId="382"/>
            <ac:spMk id="3" creationId="{00000000-0000-0000-0000-000000000000}"/>
          </ac:spMkLst>
        </pc:spChg>
      </pc:sldChg>
      <pc:sldChg chg="modSp">
        <pc:chgData name="Murray Sherk" userId="7a0776b0-f7d6-4f4c-8827-68d1df06d98d" providerId="ADAL" clId="{B6BAFDC3-8284-4AA7-B87E-22A9B7B41593}" dt="2019-04-01T04:17:35.703" v="985" actId="6549"/>
        <pc:sldMkLst>
          <pc:docMk/>
          <pc:sldMk cId="2822550485" sldId="386"/>
        </pc:sldMkLst>
        <pc:spChg chg="mod">
          <ac:chgData name="Murray Sherk" userId="7a0776b0-f7d6-4f4c-8827-68d1df06d98d" providerId="ADAL" clId="{B6BAFDC3-8284-4AA7-B87E-22A9B7B41593}" dt="2019-04-01T02:05:42.417" v="91" actId="20577"/>
          <ac:spMkLst>
            <pc:docMk/>
            <pc:sldMk cId="2822550485" sldId="386"/>
            <ac:spMk id="2" creationId="{0C1EF70C-A1E5-4FD8-B2DF-4CBB0414D60B}"/>
          </ac:spMkLst>
        </pc:spChg>
        <pc:spChg chg="mod">
          <ac:chgData name="Murray Sherk" userId="7a0776b0-f7d6-4f4c-8827-68d1df06d98d" providerId="ADAL" clId="{B6BAFDC3-8284-4AA7-B87E-22A9B7B41593}" dt="2019-04-01T04:17:35.703" v="985" actId="6549"/>
          <ac:spMkLst>
            <pc:docMk/>
            <pc:sldMk cId="2822550485" sldId="386"/>
            <ac:spMk id="3" creationId="{94F3FB6E-FF1A-4E3C-AF72-CCF71D4C4D7A}"/>
          </ac:spMkLst>
        </pc:spChg>
      </pc:sldChg>
      <pc:sldChg chg="modSp">
        <pc:chgData name="Murray Sherk" userId="7a0776b0-f7d6-4f4c-8827-68d1df06d98d" providerId="ADAL" clId="{B6BAFDC3-8284-4AA7-B87E-22A9B7B41593}" dt="2019-03-30T09:02:31.425" v="27" actId="20577"/>
        <pc:sldMkLst>
          <pc:docMk/>
          <pc:sldMk cId="4294086937" sldId="438"/>
        </pc:sldMkLst>
        <pc:spChg chg="mod">
          <ac:chgData name="Murray Sherk" userId="7a0776b0-f7d6-4f4c-8827-68d1df06d98d" providerId="ADAL" clId="{B6BAFDC3-8284-4AA7-B87E-22A9B7B41593}" dt="2019-03-30T09:02:31.425" v="27" actId="20577"/>
          <ac:spMkLst>
            <pc:docMk/>
            <pc:sldMk cId="4294086937" sldId="438"/>
            <ac:spMk id="2" creationId="{BD6161DA-2E28-46A4-A384-3F803F3776E7}"/>
          </ac:spMkLst>
        </pc:spChg>
      </pc:sldChg>
      <pc:sldChg chg="modSp">
        <pc:chgData name="Murray Sherk" userId="7a0776b0-f7d6-4f4c-8827-68d1df06d98d" providerId="ADAL" clId="{B6BAFDC3-8284-4AA7-B87E-22A9B7B41593}" dt="2019-03-30T09:02:37.758" v="32" actId="20577"/>
        <pc:sldMkLst>
          <pc:docMk/>
          <pc:sldMk cId="2668829486" sldId="439"/>
        </pc:sldMkLst>
        <pc:spChg chg="mod">
          <ac:chgData name="Murray Sherk" userId="7a0776b0-f7d6-4f4c-8827-68d1df06d98d" providerId="ADAL" clId="{B6BAFDC3-8284-4AA7-B87E-22A9B7B41593}" dt="2019-03-30T09:02:37.758" v="32" actId="20577"/>
          <ac:spMkLst>
            <pc:docMk/>
            <pc:sldMk cId="2668829486" sldId="439"/>
            <ac:spMk id="2" creationId="{BD6161DA-2E28-46A4-A384-3F803F3776E7}"/>
          </ac:spMkLst>
        </pc:spChg>
      </pc:sldChg>
      <pc:sldChg chg="modSp">
        <pc:chgData name="Murray Sherk" userId="7a0776b0-f7d6-4f4c-8827-68d1df06d98d" providerId="ADAL" clId="{B6BAFDC3-8284-4AA7-B87E-22A9B7B41593}" dt="2019-03-30T09:02:49.268" v="34" actId="27636"/>
        <pc:sldMkLst>
          <pc:docMk/>
          <pc:sldMk cId="2043531737" sldId="440"/>
        </pc:sldMkLst>
        <pc:spChg chg="mod">
          <ac:chgData name="Murray Sherk" userId="7a0776b0-f7d6-4f4c-8827-68d1df06d98d" providerId="ADAL" clId="{B6BAFDC3-8284-4AA7-B87E-22A9B7B41593}" dt="2019-03-30T09:02:49.268" v="34" actId="27636"/>
          <ac:spMkLst>
            <pc:docMk/>
            <pc:sldMk cId="2043531737" sldId="440"/>
            <ac:spMk id="2" creationId="{BD6161DA-2E28-46A4-A384-3F803F3776E7}"/>
          </ac:spMkLst>
        </pc:spChg>
      </pc:sldChg>
      <pc:sldChg chg="modSp">
        <pc:chgData name="Murray Sherk" userId="7a0776b0-f7d6-4f4c-8827-68d1df06d98d" providerId="ADAL" clId="{B6BAFDC3-8284-4AA7-B87E-22A9B7B41593}" dt="2019-03-30T09:01:51.811" v="21" actId="20577"/>
        <pc:sldMkLst>
          <pc:docMk/>
          <pc:sldMk cId="497077241" sldId="441"/>
        </pc:sldMkLst>
        <pc:spChg chg="mod">
          <ac:chgData name="Murray Sherk" userId="7a0776b0-f7d6-4f4c-8827-68d1df06d98d" providerId="ADAL" clId="{B6BAFDC3-8284-4AA7-B87E-22A9B7B41593}" dt="2019-03-30T09:01:51.811" v="21" actId="20577"/>
          <ac:spMkLst>
            <pc:docMk/>
            <pc:sldMk cId="497077241" sldId="441"/>
            <ac:spMk id="2" creationId="{BD6161DA-2E28-46A4-A384-3F803F3776E7}"/>
          </ac:spMkLst>
        </pc:spChg>
      </pc:sldChg>
      <pc:sldChg chg="modSp">
        <pc:chgData name="Murray Sherk" userId="7a0776b0-f7d6-4f4c-8827-68d1df06d98d" providerId="ADAL" clId="{B6BAFDC3-8284-4AA7-B87E-22A9B7B41593}" dt="2019-03-30T09:02:20.728" v="22"/>
        <pc:sldMkLst>
          <pc:docMk/>
          <pc:sldMk cId="3360798181" sldId="442"/>
        </pc:sldMkLst>
        <pc:spChg chg="mod">
          <ac:chgData name="Murray Sherk" userId="7a0776b0-f7d6-4f4c-8827-68d1df06d98d" providerId="ADAL" clId="{B6BAFDC3-8284-4AA7-B87E-22A9B7B41593}" dt="2019-03-30T09:02:20.728" v="22"/>
          <ac:spMkLst>
            <pc:docMk/>
            <pc:sldMk cId="3360798181" sldId="442"/>
            <ac:spMk id="2" creationId="{BD6161DA-2E28-46A4-A384-3F803F3776E7}"/>
          </ac:spMkLst>
        </pc:spChg>
      </pc:sldChg>
      <pc:sldChg chg="modSp">
        <pc:chgData name="Murray Sherk" userId="7a0776b0-f7d6-4f4c-8827-68d1df06d98d" providerId="ADAL" clId="{B6BAFDC3-8284-4AA7-B87E-22A9B7B41593}" dt="2019-04-01T04:12:18.221" v="585" actId="20577"/>
        <pc:sldMkLst>
          <pc:docMk/>
          <pc:sldMk cId="96409805" sldId="524"/>
        </pc:sldMkLst>
        <pc:spChg chg="mod">
          <ac:chgData name="Murray Sherk" userId="7a0776b0-f7d6-4f4c-8827-68d1df06d98d" providerId="ADAL" clId="{B6BAFDC3-8284-4AA7-B87E-22A9B7B41593}" dt="2019-04-01T04:11:19.884" v="525" actId="14100"/>
          <ac:spMkLst>
            <pc:docMk/>
            <pc:sldMk cId="96409805" sldId="524"/>
            <ac:spMk id="2" creationId="{2EB29AB3-A58C-47F4-A135-18483D468464}"/>
          </ac:spMkLst>
        </pc:spChg>
        <pc:spChg chg="mod">
          <ac:chgData name="Murray Sherk" userId="7a0776b0-f7d6-4f4c-8827-68d1df06d98d" providerId="ADAL" clId="{B6BAFDC3-8284-4AA7-B87E-22A9B7B41593}" dt="2019-04-01T04:12:18.221" v="585" actId="20577"/>
          <ac:spMkLst>
            <pc:docMk/>
            <pc:sldMk cId="96409805" sldId="524"/>
            <ac:spMk id="3" creationId="{18F73BE4-B1A3-435A-AC9C-C274E75434BE}"/>
          </ac:spMkLst>
        </pc:spChg>
      </pc:sldChg>
      <pc:sldChg chg="modSp">
        <pc:chgData name="Murray Sherk" userId="7a0776b0-f7d6-4f4c-8827-68d1df06d98d" providerId="ADAL" clId="{B6BAFDC3-8284-4AA7-B87E-22A9B7B41593}" dt="2019-04-01T04:16:44.989" v="966" actId="20577"/>
        <pc:sldMkLst>
          <pc:docMk/>
          <pc:sldMk cId="4164305400" sldId="525"/>
        </pc:sldMkLst>
        <pc:spChg chg="mod">
          <ac:chgData name="Murray Sherk" userId="7a0776b0-f7d6-4f4c-8827-68d1df06d98d" providerId="ADAL" clId="{B6BAFDC3-8284-4AA7-B87E-22A9B7B41593}" dt="2019-04-01T04:13:16.183" v="639" actId="20577"/>
          <ac:spMkLst>
            <pc:docMk/>
            <pc:sldMk cId="4164305400" sldId="525"/>
            <ac:spMk id="2" creationId="{7316C570-1260-4906-A061-1DCD04349B3C}"/>
          </ac:spMkLst>
        </pc:spChg>
        <pc:spChg chg="mod">
          <ac:chgData name="Murray Sherk" userId="7a0776b0-f7d6-4f4c-8827-68d1df06d98d" providerId="ADAL" clId="{B6BAFDC3-8284-4AA7-B87E-22A9B7B41593}" dt="2019-04-01T04:16:44.989" v="966" actId="20577"/>
          <ac:spMkLst>
            <pc:docMk/>
            <pc:sldMk cId="4164305400" sldId="525"/>
            <ac:spMk id="3" creationId="{D1DF1AC9-3128-47DF-9202-CDF9EFB27F58}"/>
          </ac:spMkLst>
        </pc:spChg>
      </pc:sldChg>
      <pc:sldChg chg="del">
        <pc:chgData name="Murray Sherk" userId="7a0776b0-f7d6-4f4c-8827-68d1df06d98d" providerId="ADAL" clId="{B6BAFDC3-8284-4AA7-B87E-22A9B7B41593}" dt="2019-04-01T04:14:03.347" v="776" actId="2696"/>
        <pc:sldMkLst>
          <pc:docMk/>
          <pc:sldMk cId="985464252" sldId="526"/>
        </pc:sldMkLst>
      </pc:sldChg>
      <pc:sldChg chg="modSp add">
        <pc:chgData name="Murray Sherk" userId="7a0776b0-f7d6-4f4c-8827-68d1df06d98d" providerId="ADAL" clId="{B6BAFDC3-8284-4AA7-B87E-22A9B7B41593}" dt="2019-04-01T03:56:27.710" v="251" actId="20577"/>
        <pc:sldMkLst>
          <pc:docMk/>
          <pc:sldMk cId="2711011804" sldId="540"/>
        </pc:sldMkLst>
        <pc:spChg chg="mod">
          <ac:chgData name="Murray Sherk" userId="7a0776b0-f7d6-4f4c-8827-68d1df06d98d" providerId="ADAL" clId="{B6BAFDC3-8284-4AA7-B87E-22A9B7B41593}" dt="2019-04-01T03:56:27.710" v="251" actId="20577"/>
          <ac:spMkLst>
            <pc:docMk/>
            <pc:sldMk cId="2711011804" sldId="540"/>
            <ac:spMk id="2" creationId="{C91E06A5-5081-4650-A0B7-ED90BD9AA030}"/>
          </ac:spMkLst>
        </pc:spChg>
        <pc:spChg chg="mod">
          <ac:chgData name="Murray Sherk" userId="7a0776b0-f7d6-4f4c-8827-68d1df06d98d" providerId="ADAL" clId="{B6BAFDC3-8284-4AA7-B87E-22A9B7B41593}" dt="2019-04-01T03:56:16.268" v="213"/>
          <ac:spMkLst>
            <pc:docMk/>
            <pc:sldMk cId="2711011804" sldId="540"/>
            <ac:spMk id="3" creationId="{7D3BB831-8AB7-4E2A-840B-297F31355A4A}"/>
          </ac:spMkLst>
        </pc:spChg>
      </pc:sldChg>
      <pc:sldChg chg="modSp add">
        <pc:chgData name="Murray Sherk" userId="7a0776b0-f7d6-4f4c-8827-68d1df06d98d" providerId="ADAL" clId="{B6BAFDC3-8284-4AA7-B87E-22A9B7B41593}" dt="2019-04-01T04:12:57.916" v="600" actId="20577"/>
        <pc:sldMkLst>
          <pc:docMk/>
          <pc:sldMk cId="2011092393" sldId="541"/>
        </pc:sldMkLst>
        <pc:spChg chg="mod">
          <ac:chgData name="Murray Sherk" userId="7a0776b0-f7d6-4f4c-8827-68d1df06d98d" providerId="ADAL" clId="{B6BAFDC3-8284-4AA7-B87E-22A9B7B41593}" dt="2019-04-01T04:12:57.916" v="600" actId="20577"/>
          <ac:spMkLst>
            <pc:docMk/>
            <pc:sldMk cId="2011092393" sldId="541"/>
            <ac:spMk id="2" creationId="{89EB903B-69D9-4B77-BE18-6CB2D974A45A}"/>
          </ac:spMkLst>
        </pc:spChg>
        <pc:spChg chg="mod">
          <ac:chgData name="Murray Sherk" userId="7a0776b0-f7d6-4f4c-8827-68d1df06d98d" providerId="ADAL" clId="{B6BAFDC3-8284-4AA7-B87E-22A9B7B41593}" dt="2019-04-01T03:58:04.828" v="254" actId="27636"/>
          <ac:spMkLst>
            <pc:docMk/>
            <pc:sldMk cId="2011092393" sldId="541"/>
            <ac:spMk id="3" creationId="{A3B526E1-FE7B-4B64-A3D4-EB12312F44D6}"/>
          </ac:spMkLst>
        </pc:spChg>
      </pc:sldChg>
    </pc:docChg>
  </pc:docChgLst>
  <pc:docChgLst>
    <pc:chgData name="Murray Sherk" userId="7a0776b0-f7d6-4f4c-8827-68d1df06d98d" providerId="ADAL" clId="{33798D85-1EFA-41CF-BD37-B5BFF6A17385}"/>
  </pc:docChgLst>
  <pc:docChgLst>
    <pc:chgData name="Murray Sherk" userId="7a0776b0-f7d6-4f4c-8827-68d1df06d98d" providerId="ADAL" clId="{FF8B82FE-6528-430D-B7E9-DC55C60C06E7}"/>
  </pc:docChgLst>
  <pc:docChgLst>
    <pc:chgData name="Murray Sherk" userId="7a0776b0-f7d6-4f4c-8827-68d1df06d98d" providerId="ADAL" clId="{FFA4AD68-1717-4C2B-BB4D-5A33DDDCBF65}"/>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1"/>
          </a:xfrm>
          <a:prstGeom prst="rect">
            <a:avLst/>
          </a:prstGeom>
        </p:spPr>
        <p:txBody>
          <a:bodyPr vert="horz" lIns="91430" tIns="45715" rIns="91430" bIns="45715" rtlCol="0"/>
          <a:lstStyle>
            <a:lvl1pPr algn="l">
              <a:defRPr sz="1200"/>
            </a:lvl1pPr>
          </a:lstStyle>
          <a:p>
            <a:r>
              <a:rPr lang="en-US"/>
              <a:t>Publshing English Lesson 4 before lesson</a:t>
            </a:r>
            <a:endParaRPr lang="en-CA"/>
          </a:p>
        </p:txBody>
      </p:sp>
      <p:sp>
        <p:nvSpPr>
          <p:cNvPr id="3" name="Date Placeholder 2"/>
          <p:cNvSpPr>
            <a:spLocks noGrp="1"/>
          </p:cNvSpPr>
          <p:nvPr>
            <p:ph type="dt" sz="quarter" idx="1"/>
          </p:nvPr>
        </p:nvSpPr>
        <p:spPr>
          <a:xfrm>
            <a:off x="3995217" y="1"/>
            <a:ext cx="3056414" cy="467071"/>
          </a:xfrm>
          <a:prstGeom prst="rect">
            <a:avLst/>
          </a:prstGeom>
        </p:spPr>
        <p:txBody>
          <a:bodyPr vert="horz" lIns="91430" tIns="45715" rIns="91430" bIns="45715" rtlCol="0"/>
          <a:lstStyle>
            <a:lvl1pPr algn="r">
              <a:defRPr sz="1200"/>
            </a:lvl1pPr>
          </a:lstStyle>
          <a:p>
            <a:fld id="{321904F5-9C19-4DA0-A440-5A66EB4A009C}" type="datetime1">
              <a:rPr lang="en-CA" smtClean="0"/>
              <a:t>2019-04-01</a:t>
            </a:fld>
            <a:endParaRPr lang="en-CA"/>
          </a:p>
        </p:txBody>
      </p:sp>
      <p:sp>
        <p:nvSpPr>
          <p:cNvPr id="4" name="Footer Placeholder 3"/>
          <p:cNvSpPr>
            <a:spLocks noGrp="1"/>
          </p:cNvSpPr>
          <p:nvPr>
            <p:ph type="ftr" sz="quarter" idx="2"/>
          </p:nvPr>
        </p:nvSpPr>
        <p:spPr>
          <a:xfrm>
            <a:off x="0" y="8842029"/>
            <a:ext cx="3056414" cy="467071"/>
          </a:xfrm>
          <a:prstGeom prst="rect">
            <a:avLst/>
          </a:prstGeom>
        </p:spPr>
        <p:txBody>
          <a:bodyPr vert="horz" lIns="91430" tIns="45715" rIns="91430" bIns="45715" rtlCol="0" anchor="b"/>
          <a:lstStyle>
            <a:lvl1pPr algn="l">
              <a:defRPr sz="1200"/>
            </a:lvl1pPr>
          </a:lstStyle>
          <a:p>
            <a:endParaRPr lang="en-CA"/>
          </a:p>
        </p:txBody>
      </p:sp>
      <p:sp>
        <p:nvSpPr>
          <p:cNvPr id="5" name="Slide Number Placeholder 4"/>
          <p:cNvSpPr>
            <a:spLocks noGrp="1"/>
          </p:cNvSpPr>
          <p:nvPr>
            <p:ph type="sldNum" sz="quarter" idx="3"/>
          </p:nvPr>
        </p:nvSpPr>
        <p:spPr>
          <a:xfrm>
            <a:off x="3995217" y="8842029"/>
            <a:ext cx="3056414" cy="467071"/>
          </a:xfrm>
          <a:prstGeom prst="rect">
            <a:avLst/>
          </a:prstGeom>
        </p:spPr>
        <p:txBody>
          <a:bodyPr vert="horz" lIns="91430" tIns="45715" rIns="91430" bIns="45715" rtlCol="0" anchor="b"/>
          <a:lstStyle>
            <a:lvl1pPr algn="r">
              <a:defRPr sz="1200"/>
            </a:lvl1pPr>
          </a:lstStyle>
          <a:p>
            <a:fld id="{96227E1B-E94B-4C7B-B97A-04A959A5742F}" type="slidenum">
              <a:rPr lang="en-CA" smtClean="0"/>
              <a:t>‹#›</a:t>
            </a:fld>
            <a:endParaRPr lang="en-CA"/>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1"/>
          </a:xfrm>
          <a:prstGeom prst="rect">
            <a:avLst/>
          </a:prstGeom>
        </p:spPr>
        <p:txBody>
          <a:bodyPr vert="horz" lIns="91430" tIns="45715" rIns="91430" bIns="45715" rtlCol="0"/>
          <a:lstStyle>
            <a:lvl1pPr algn="l">
              <a:defRPr sz="1200"/>
            </a:lvl1pPr>
          </a:lstStyle>
          <a:p>
            <a:r>
              <a:rPr lang="en-US"/>
              <a:t>Publshing English Lesson 4 before lesson</a:t>
            </a:r>
            <a:endParaRPr lang="en-CA"/>
          </a:p>
        </p:txBody>
      </p:sp>
      <p:sp>
        <p:nvSpPr>
          <p:cNvPr id="3" name="Date Placeholder 2"/>
          <p:cNvSpPr>
            <a:spLocks noGrp="1"/>
          </p:cNvSpPr>
          <p:nvPr>
            <p:ph type="dt" idx="1"/>
          </p:nvPr>
        </p:nvSpPr>
        <p:spPr>
          <a:xfrm>
            <a:off x="3995217" y="1"/>
            <a:ext cx="3056414" cy="467071"/>
          </a:xfrm>
          <a:prstGeom prst="rect">
            <a:avLst/>
          </a:prstGeom>
        </p:spPr>
        <p:txBody>
          <a:bodyPr vert="horz" lIns="91430" tIns="45715" rIns="91430" bIns="45715" rtlCol="0"/>
          <a:lstStyle>
            <a:lvl1pPr algn="r">
              <a:defRPr sz="1200"/>
            </a:lvl1pPr>
          </a:lstStyle>
          <a:p>
            <a:fld id="{0B03D6F5-5B25-4106-97B7-D5AEA4B6D4AC}" type="datetime1">
              <a:rPr lang="en-CA" smtClean="0"/>
              <a:t>2019-04-01</a:t>
            </a:fld>
            <a:endParaRPr lang="en-CA"/>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1430" tIns="45715" rIns="91430" bIns="45715" rtlCol="0" anchor="ctr"/>
          <a:lstStyle/>
          <a:p>
            <a:endParaRPr lang="en-CA"/>
          </a:p>
        </p:txBody>
      </p:sp>
      <p:sp>
        <p:nvSpPr>
          <p:cNvPr id="5" name="Notes Placeholder 4"/>
          <p:cNvSpPr>
            <a:spLocks noGrp="1"/>
          </p:cNvSpPr>
          <p:nvPr>
            <p:ph type="body" sz="quarter" idx="3"/>
          </p:nvPr>
        </p:nvSpPr>
        <p:spPr>
          <a:xfrm>
            <a:off x="705327" y="4480004"/>
            <a:ext cx="5642610" cy="3665459"/>
          </a:xfrm>
          <a:prstGeom prst="rect">
            <a:avLst/>
          </a:prstGeom>
        </p:spPr>
        <p:txBody>
          <a:bodyPr vert="horz" lIns="91430" tIns="45715" rIns="91430" bIns="457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29"/>
            <a:ext cx="3056414" cy="467071"/>
          </a:xfrm>
          <a:prstGeom prst="rect">
            <a:avLst/>
          </a:prstGeom>
        </p:spPr>
        <p:txBody>
          <a:bodyPr vert="horz" lIns="91430" tIns="45715" rIns="91430" bIns="45715" rtlCol="0" anchor="b"/>
          <a:lstStyle>
            <a:lvl1pPr algn="l">
              <a:defRPr sz="1200"/>
            </a:lvl1pPr>
          </a:lstStyle>
          <a:p>
            <a:endParaRPr lang="en-CA"/>
          </a:p>
        </p:txBody>
      </p:sp>
      <p:sp>
        <p:nvSpPr>
          <p:cNvPr id="7" name="Slide Number Placeholder 6"/>
          <p:cNvSpPr>
            <a:spLocks noGrp="1"/>
          </p:cNvSpPr>
          <p:nvPr>
            <p:ph type="sldNum" sz="quarter" idx="5"/>
          </p:nvPr>
        </p:nvSpPr>
        <p:spPr>
          <a:xfrm>
            <a:off x="3995217" y="8842029"/>
            <a:ext cx="3056414" cy="467071"/>
          </a:xfrm>
          <a:prstGeom prst="rect">
            <a:avLst/>
          </a:prstGeom>
        </p:spPr>
        <p:txBody>
          <a:bodyPr vert="horz" lIns="91430" tIns="45715" rIns="91430" bIns="45715" rtlCol="0" anchor="b"/>
          <a:lstStyle>
            <a:lvl1pPr algn="r">
              <a:defRPr sz="1200"/>
            </a:lvl1pPr>
          </a:lstStyle>
          <a:p>
            <a:fld id="{C7373286-0BC2-4AA5-956A-B5E723445725}" type="slidenum">
              <a:rPr lang="en-CA" smtClean="0"/>
              <a:t>‹#›</a:t>
            </a:fld>
            <a:endParaRPr lang="en-CA"/>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r>
              <a:rPr lang="en-US"/>
              <a:t>Publshing English Lesson 4 before lesson</a:t>
            </a:r>
            <a:endParaRPr lang="en-CA"/>
          </a:p>
        </p:txBody>
      </p:sp>
      <p:sp>
        <p:nvSpPr>
          <p:cNvPr id="5" name="Date Placeholder 4"/>
          <p:cNvSpPr>
            <a:spLocks noGrp="1"/>
          </p:cNvSpPr>
          <p:nvPr>
            <p:ph type="dt" idx="11"/>
          </p:nvPr>
        </p:nvSpPr>
        <p:spPr/>
        <p:txBody>
          <a:bodyPr/>
          <a:lstStyle/>
          <a:p>
            <a:fld id="{69E85E0D-E482-4948-970A-10FE5FA09F8E}" type="datetime1">
              <a:rPr lang="en-CA" smtClean="0"/>
              <a:t>2019-04-01</a:t>
            </a:fld>
            <a:endParaRPr lang="en-CA"/>
          </a:p>
        </p:txBody>
      </p:sp>
      <p:sp>
        <p:nvSpPr>
          <p:cNvPr id="6" name="Slide Number Placeholder 5"/>
          <p:cNvSpPr>
            <a:spLocks noGrp="1"/>
          </p:cNvSpPr>
          <p:nvPr>
            <p:ph type="sldNum" sz="quarter" idx="12"/>
          </p:nvPr>
        </p:nvSpPr>
        <p:spPr/>
        <p:txBody>
          <a:bodyPr/>
          <a:lstStyle/>
          <a:p>
            <a:fld id="{C7373286-0BC2-4AA5-956A-B5E723445725}" type="slidenum">
              <a:rPr lang="en-CA" smtClean="0"/>
              <a:t>27</a:t>
            </a:fld>
            <a:endParaRPr lang="en-CA"/>
          </a:p>
        </p:txBody>
      </p:sp>
    </p:spTree>
    <p:extLst>
      <p:ext uri="{BB962C8B-B14F-4D97-AF65-F5344CB8AC3E}">
        <p14:creationId xmlns:p14="http://schemas.microsoft.com/office/powerpoint/2010/main" val="178428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r>
              <a:rPr lang="en-US"/>
              <a:t>Publshing English Lesson 4 before lesson</a:t>
            </a:r>
            <a:endParaRPr lang="en-CA"/>
          </a:p>
        </p:txBody>
      </p:sp>
      <p:sp>
        <p:nvSpPr>
          <p:cNvPr id="5" name="Date Placeholder 4"/>
          <p:cNvSpPr>
            <a:spLocks noGrp="1"/>
          </p:cNvSpPr>
          <p:nvPr>
            <p:ph type="dt" idx="11"/>
          </p:nvPr>
        </p:nvSpPr>
        <p:spPr/>
        <p:txBody>
          <a:bodyPr/>
          <a:lstStyle/>
          <a:p>
            <a:fld id="{D866E8D0-F990-40C4-90E9-C14549FC90BB}" type="datetime1">
              <a:rPr lang="en-CA" smtClean="0"/>
              <a:t>2019-04-01</a:t>
            </a:fld>
            <a:endParaRPr lang="en-CA"/>
          </a:p>
        </p:txBody>
      </p:sp>
      <p:sp>
        <p:nvSpPr>
          <p:cNvPr id="6" name="Slide Number Placeholder 5"/>
          <p:cNvSpPr>
            <a:spLocks noGrp="1"/>
          </p:cNvSpPr>
          <p:nvPr>
            <p:ph type="sldNum" sz="quarter" idx="12"/>
          </p:nvPr>
        </p:nvSpPr>
        <p:spPr/>
        <p:txBody>
          <a:bodyPr/>
          <a:lstStyle/>
          <a:p>
            <a:fld id="{C7373286-0BC2-4AA5-956A-B5E723445725}" type="slidenum">
              <a:rPr lang="en-CA" smtClean="0"/>
              <a:t>28</a:t>
            </a:fld>
            <a:endParaRPr lang="en-CA"/>
          </a:p>
        </p:txBody>
      </p:sp>
    </p:spTree>
    <p:extLst>
      <p:ext uri="{BB962C8B-B14F-4D97-AF65-F5344CB8AC3E}">
        <p14:creationId xmlns:p14="http://schemas.microsoft.com/office/powerpoint/2010/main" val="261337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4800" b="1" cap="all"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rgbClr val="FFFFFF"/>
                </a:solidFill>
              </a:defRPr>
            </a:lvl1pPr>
          </a:lstStyle>
          <a:p>
            <a:fld id="{001C0006-96AC-449E-B23D-83EE86E0A935}" type="datetimeFigureOut">
              <a:rPr lang="en-CA" smtClean="0"/>
              <a:t>2019-04-01</a:t>
            </a:fld>
            <a:endParaRPr lang="en-CA"/>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C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FE7B58D-2D5B-4FD4-96CC-C88DF6111767}" type="slidenum">
              <a:rPr lang="en-CA" smtClean="0"/>
              <a:t>‹#›</a:t>
            </a:fld>
            <a:endParaRPr lang="en-CA"/>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465434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1C0006-96AC-449E-B23D-83EE86E0A935}" type="datetimeFigureOut">
              <a:rPr lang="en-CA" smtClean="0"/>
              <a:t>2019-04-01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64112055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1C0006-96AC-449E-B23D-83EE86E0A935}" type="datetimeFigureOut">
              <a:rPr lang="en-CA" smtClean="0"/>
              <a:t>2019-04-01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34017666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55263" y="404884"/>
            <a:ext cx="7406640" cy="946245"/>
          </a:xfrm>
        </p:spPr>
        <p:txBody>
          <a:bodyPr/>
          <a:lstStyle/>
          <a:p>
            <a:r>
              <a:rPr lang="en-US" dirty="0"/>
              <a:t>Click to edit Master title style</a:t>
            </a:r>
          </a:p>
        </p:txBody>
      </p:sp>
      <p:sp>
        <p:nvSpPr>
          <p:cNvPr id="3" name="Content Placeholder 2"/>
          <p:cNvSpPr>
            <a:spLocks noGrp="1"/>
          </p:cNvSpPr>
          <p:nvPr>
            <p:ph idx="1"/>
          </p:nvPr>
        </p:nvSpPr>
        <p:spPr>
          <a:xfrm>
            <a:off x="857251" y="1542197"/>
            <a:ext cx="7404653" cy="4553803"/>
          </a:xfrm>
        </p:spPr>
        <p:txBody>
          <a:bodyPr/>
          <a:lstStyle>
            <a:lvl1pPr marL="450850" indent="-450850">
              <a:spcBef>
                <a:spcPts val="1000"/>
              </a:spcBef>
              <a:defRPr/>
            </a:lvl1pPr>
            <a:lvl2pPr marL="804863" indent="-354013">
              <a:defRPr/>
            </a:lvl2pPr>
            <a:lvl3pPr marL="804863" indent="-136525">
              <a:defRPr/>
            </a:lvl3pPr>
            <a:lvl4pPr marL="900113" indent="-136525">
              <a:defRPr/>
            </a:lvl4pPr>
            <a:lvl5pPr marL="982663" indent="-136525">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2019-04-01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6537235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1C0006-96AC-449E-B23D-83EE86E0A935}" type="datetimeFigureOut">
              <a:rPr lang="en-CA" smtClean="0"/>
              <a:t>2019-04-01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35236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1C0006-96AC-449E-B23D-83EE86E0A935}" type="datetimeFigureOut">
              <a:rPr lang="en-CA" smtClean="0"/>
              <a:t>2019-04-01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51004416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1C0006-96AC-449E-B23D-83EE86E0A935}" type="datetimeFigureOut">
              <a:rPr lang="en-CA" smtClean="0"/>
              <a:t>2019-04-01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48581817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1C0006-96AC-449E-B23D-83EE86E0A935}" type="datetimeFigureOut">
              <a:rPr lang="en-CA" smtClean="0"/>
              <a:t>2019-04-01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76101855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C0006-96AC-449E-B23D-83EE86E0A935}" type="datetimeFigureOut">
              <a:rPr lang="en-CA" smtClean="0"/>
              <a:t>2019-04-01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65112040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9460194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83468493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47" y="473123"/>
            <a:ext cx="7406640" cy="8686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57251" y="1514901"/>
            <a:ext cx="7404653" cy="458109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001C0006-96AC-449E-B23D-83EE86E0A935}" type="datetimeFigureOut">
              <a:rPr lang="en-CA" smtClean="0"/>
              <a:t>2019-04-01</a:t>
            </a:fld>
            <a:endParaRPr lang="en-CA"/>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CA"/>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7FE7B58D-2D5B-4FD4-96CC-C88DF6111767}" type="slidenum">
              <a:rPr lang="en-CA" smtClean="0"/>
              <a:t>‹#›</a:t>
            </a:fld>
            <a:endParaRPr lang="en-CA"/>
          </a:p>
        </p:txBody>
      </p:sp>
    </p:spTree>
    <p:extLst>
      <p:ext uri="{BB962C8B-B14F-4D97-AF65-F5344CB8AC3E}">
        <p14:creationId xmlns:p14="http://schemas.microsoft.com/office/powerpoint/2010/main" val="412099875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sldNum="0" hdr="0" ftr="0" dt="0"/>
  <p:txStyles>
    <p:titleStyle>
      <a:lvl1pPr algn="l" defTabSz="685800" rtl="0" eaLnBrk="1" latinLnBrk="0" hangingPunct="1">
        <a:lnSpc>
          <a:spcPct val="90000"/>
        </a:lnSpc>
        <a:spcBef>
          <a:spcPct val="0"/>
        </a:spcBef>
        <a:buNone/>
        <a:defRPr sz="3600" b="1" kern="1200">
          <a:solidFill>
            <a:schemeClr val="accent1"/>
          </a:solidFill>
          <a:latin typeface="Tahoma" panose="020B0604030504040204" pitchFamily="34" charset="0"/>
          <a:ea typeface="Tahoma" panose="020B0604030504040204" pitchFamily="34" charset="0"/>
          <a:cs typeface="Tahoma" panose="020B0604030504040204" pitchFamily="34" charset="0"/>
        </a:defRPr>
      </a:lvl1pPr>
    </p:titleStyle>
    <p:bodyStyle>
      <a:lvl1pPr marL="273050" indent="-260350" algn="l" defTabSz="685800" rtl="0" eaLnBrk="1" latinLnBrk="0" hangingPunct="1">
        <a:lnSpc>
          <a:spcPct val="90000"/>
        </a:lnSpc>
        <a:spcBef>
          <a:spcPts val="1000"/>
        </a:spcBef>
        <a:buClr>
          <a:schemeClr val="accent1"/>
        </a:buClr>
        <a:buSzPct val="80000"/>
        <a:buFont typeface="Corbel" pitchFamily="34" charset="0"/>
        <a:buChar char="•"/>
        <a:defRPr sz="3600" kern="1200">
          <a:solidFill>
            <a:schemeClr val="accent1"/>
          </a:solidFill>
          <a:latin typeface="Arial" panose="020B0604020202020204" pitchFamily="34" charset="0"/>
          <a:ea typeface="+mn-ea"/>
          <a:cs typeface="Arial" panose="020B0604020202020204" pitchFamily="34" charset="0"/>
        </a:defRPr>
      </a:lvl1pPr>
      <a:lvl2pPr marL="531813" indent="-258763" algn="l" defTabSz="685800" rtl="0" eaLnBrk="1" latinLnBrk="0" hangingPunct="1">
        <a:lnSpc>
          <a:spcPct val="90000"/>
        </a:lnSpc>
        <a:spcBef>
          <a:spcPts val="150"/>
        </a:spcBef>
        <a:spcAft>
          <a:spcPts val="300"/>
        </a:spcAft>
        <a:buClr>
          <a:schemeClr val="accent1"/>
        </a:buClr>
        <a:buSzPct val="80000"/>
        <a:buFont typeface="Corbel" pitchFamily="34" charset="0"/>
        <a:buChar char="•"/>
        <a:defRPr sz="3200" kern="1200">
          <a:solidFill>
            <a:schemeClr val="accent1"/>
          </a:solidFill>
          <a:latin typeface="Arial" panose="020B0604020202020204" pitchFamily="34" charset="0"/>
          <a:ea typeface="+mn-ea"/>
          <a:cs typeface="Arial" panose="020B0604020202020204" pitchFamily="34" charset="0"/>
        </a:defRPr>
      </a:lvl2pPr>
      <a:lvl3pPr marL="804863" indent="-258763" algn="l" defTabSz="685800" rtl="0" eaLnBrk="1" latinLnBrk="0" hangingPunct="1">
        <a:lnSpc>
          <a:spcPct val="90000"/>
        </a:lnSpc>
        <a:spcBef>
          <a:spcPts val="150"/>
        </a:spcBef>
        <a:spcAft>
          <a:spcPts val="300"/>
        </a:spcAft>
        <a:buClr>
          <a:schemeClr val="accent1"/>
        </a:buClr>
        <a:buSzPct val="80000"/>
        <a:buFont typeface="Corbel" pitchFamily="34" charset="0"/>
        <a:buChar char="•"/>
        <a:defRPr sz="2800" kern="1200">
          <a:solidFill>
            <a:schemeClr val="accent1"/>
          </a:solidFill>
          <a:latin typeface="Arial" panose="020B0604020202020204" pitchFamily="34" charset="0"/>
          <a:ea typeface="+mn-ea"/>
          <a:cs typeface="Arial" panose="020B0604020202020204" pitchFamily="34" charset="0"/>
        </a:defRPr>
      </a:lvl3pPr>
      <a:lvl4pPr marL="1077913" indent="-2730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2400" kern="1200">
          <a:solidFill>
            <a:schemeClr val="accent1"/>
          </a:solidFill>
          <a:latin typeface="Arial" panose="020B0604020202020204" pitchFamily="34" charset="0"/>
          <a:ea typeface="+mn-ea"/>
          <a:cs typeface="Arial" panose="020B0604020202020204" pitchFamily="34" charset="0"/>
        </a:defRPr>
      </a:lvl4pPr>
      <a:lvl5pPr marL="1160463" indent="-136525" algn="l" defTabSz="685800" rtl="0" eaLnBrk="1" latinLnBrk="0" hangingPunct="1">
        <a:lnSpc>
          <a:spcPct val="90000"/>
        </a:lnSpc>
        <a:spcBef>
          <a:spcPts val="150"/>
        </a:spcBef>
        <a:spcAft>
          <a:spcPts val="300"/>
        </a:spcAft>
        <a:buClr>
          <a:schemeClr val="accent1"/>
        </a:buClr>
        <a:buSzPct val="80000"/>
        <a:buFont typeface="Corbel" pitchFamily="34" charset="0"/>
        <a:buChar char="•"/>
        <a:defRPr sz="2400" kern="1200">
          <a:solidFill>
            <a:schemeClr val="accent1"/>
          </a:solidFill>
          <a:latin typeface="Arial" panose="020B0604020202020204" pitchFamily="34" charset="0"/>
          <a:ea typeface="+mn-ea"/>
          <a:cs typeface="Arial" panose="020B0604020202020204" pitchFamily="34" charset="0"/>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matt.might.net/articles/successful-phd-studen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matt.might.net/articles/successful-phd-student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g&amp;ehk=ugCJmd09DCvHsV4gG9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3143" y="1285558"/>
            <a:ext cx="8207375" cy="1082675"/>
          </a:xfrm>
        </p:spPr>
        <p:txBody>
          <a:bodyPr>
            <a:normAutofit fontScale="90000"/>
          </a:bodyPr>
          <a:lstStyle/>
          <a:p>
            <a:r>
              <a:rPr lang="en-CA" dirty="0"/>
              <a:t>Publishing English</a:t>
            </a:r>
            <a:br>
              <a:rPr lang="en-CA" dirty="0"/>
            </a:br>
            <a:r>
              <a:rPr lang="en-CA" dirty="0"/>
              <a:t>Lesson 4</a:t>
            </a:r>
          </a:p>
        </p:txBody>
      </p:sp>
      <p:sp>
        <p:nvSpPr>
          <p:cNvPr id="3" name="Subtitle 2"/>
          <p:cNvSpPr>
            <a:spLocks noGrp="1"/>
          </p:cNvSpPr>
          <p:nvPr>
            <p:ph type="subTitle" idx="1"/>
          </p:nvPr>
        </p:nvSpPr>
        <p:spPr>
          <a:xfrm>
            <a:off x="3363575" y="2746481"/>
            <a:ext cx="5230495" cy="1888490"/>
          </a:xfrm>
        </p:spPr>
        <p:txBody>
          <a:bodyPr>
            <a:normAutofit/>
          </a:bodyPr>
          <a:lstStyle/>
          <a:p>
            <a:r>
              <a:rPr lang="en-CA" sz="2800" dirty="0"/>
              <a:t>USTC School of Management</a:t>
            </a:r>
          </a:p>
          <a:p>
            <a:r>
              <a:rPr lang="en-CA" sz="2800" dirty="0"/>
              <a:t>Spring 2019</a:t>
            </a:r>
          </a:p>
          <a:p>
            <a:r>
              <a:rPr lang="en-CA" sz="2800" dirty="0"/>
              <a:t>Teacher: Dr. Murray Sherk</a:t>
            </a:r>
          </a:p>
        </p:txBody>
      </p:sp>
      <p:sp>
        <p:nvSpPr>
          <p:cNvPr id="4" name="TextBox 3"/>
          <p:cNvSpPr txBox="1"/>
          <p:nvPr/>
        </p:nvSpPr>
        <p:spPr>
          <a:xfrm>
            <a:off x="550246" y="4865739"/>
            <a:ext cx="8043824" cy="1600438"/>
          </a:xfrm>
          <a:prstGeom prst="rect">
            <a:avLst/>
          </a:prstGeom>
          <a:noFill/>
        </p:spPr>
        <p:txBody>
          <a:bodyPr wrap="square" rtlCol="0">
            <a:spAutoFit/>
          </a:bodyPr>
          <a:lstStyle/>
          <a:p>
            <a:r>
              <a:rPr lang="en-CA" sz="2400" dirty="0"/>
              <a:t>Course Website:</a:t>
            </a:r>
          </a:p>
          <a:p>
            <a:pPr algn="ctr"/>
            <a:r>
              <a:rPr lang="en-CA" sz="3200" dirty="0">
                <a:solidFill>
                  <a:srgbClr val="FFFF00"/>
                </a:solidFill>
              </a:rPr>
              <a:t>http://staff.ustc.edu.cn/~msherk</a:t>
            </a:r>
          </a:p>
          <a:p>
            <a:pPr algn="ctr"/>
            <a:r>
              <a:rPr lang="en-CA" sz="2400" dirty="0">
                <a:solidFill>
                  <a:srgbClr val="FFFF00"/>
                </a:solidFill>
              </a:rPr>
              <a:t>(Click on the “Publishing English” link.)</a:t>
            </a:r>
          </a:p>
          <a:p>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AA2B0-5D8C-4655-AF73-D76BCF418051}"/>
              </a:ext>
            </a:extLst>
          </p:cNvPr>
          <p:cNvSpPr>
            <a:spLocks noGrp="1"/>
          </p:cNvSpPr>
          <p:nvPr>
            <p:ph type="title"/>
          </p:nvPr>
        </p:nvSpPr>
        <p:spPr/>
        <p:txBody>
          <a:bodyPr/>
          <a:lstStyle/>
          <a:p>
            <a:r>
              <a:rPr lang="en-CA" dirty="0"/>
              <a:t>Principles for Good Writing</a:t>
            </a:r>
          </a:p>
        </p:txBody>
      </p:sp>
      <p:sp>
        <p:nvSpPr>
          <p:cNvPr id="3" name="Content Placeholder 2">
            <a:extLst>
              <a:ext uri="{FF2B5EF4-FFF2-40B4-BE49-F238E27FC236}">
                <a16:creationId xmlns:a16="http://schemas.microsoft.com/office/drawing/2014/main" id="{B4B3DAC4-533A-4D37-910A-7699E2DF3761}"/>
              </a:ext>
            </a:extLst>
          </p:cNvPr>
          <p:cNvSpPr>
            <a:spLocks noGrp="1"/>
          </p:cNvSpPr>
          <p:nvPr>
            <p:ph idx="1"/>
          </p:nvPr>
        </p:nvSpPr>
        <p:spPr/>
        <p:txBody>
          <a:bodyPr/>
          <a:lstStyle/>
          <a:p>
            <a:r>
              <a:rPr lang="en-CA" dirty="0"/>
              <a:t>SSW and BCG</a:t>
            </a:r>
          </a:p>
          <a:p>
            <a:r>
              <a:rPr lang="en-CA" dirty="0"/>
              <a:t>looked at example texts to clarify SSW3, SSW5, BCG1, BCG2</a:t>
            </a:r>
          </a:p>
          <a:p>
            <a:r>
              <a:rPr lang="en-CA" dirty="0"/>
              <a:t>in today’s lesson: review and extend our study of these</a:t>
            </a:r>
          </a:p>
        </p:txBody>
      </p:sp>
    </p:spTree>
    <p:extLst>
      <p:ext uri="{BB962C8B-B14F-4D97-AF65-F5344CB8AC3E}">
        <p14:creationId xmlns:p14="http://schemas.microsoft.com/office/powerpoint/2010/main" val="3719494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C28A1-1284-4419-AFC2-1A45557DEE5B}"/>
              </a:ext>
            </a:extLst>
          </p:cNvPr>
          <p:cNvSpPr>
            <a:spLocks noGrp="1"/>
          </p:cNvSpPr>
          <p:nvPr>
            <p:ph type="title"/>
          </p:nvPr>
        </p:nvSpPr>
        <p:spPr/>
        <p:txBody>
          <a:bodyPr/>
          <a:lstStyle/>
          <a:p>
            <a:r>
              <a:rPr lang="en-CA" dirty="0"/>
              <a:t>Lesson 3 Review:</a:t>
            </a:r>
          </a:p>
        </p:txBody>
      </p:sp>
      <p:sp>
        <p:nvSpPr>
          <p:cNvPr id="3" name="Content Placeholder 2">
            <a:extLst>
              <a:ext uri="{FF2B5EF4-FFF2-40B4-BE49-F238E27FC236}">
                <a16:creationId xmlns:a16="http://schemas.microsoft.com/office/drawing/2014/main" id="{62D66D59-DF73-4154-A9EF-586374A08E5B}"/>
              </a:ext>
            </a:extLst>
          </p:cNvPr>
          <p:cNvSpPr>
            <a:spLocks noGrp="1"/>
          </p:cNvSpPr>
          <p:nvPr>
            <p:ph idx="1"/>
          </p:nvPr>
        </p:nvSpPr>
        <p:spPr/>
        <p:txBody>
          <a:bodyPr/>
          <a:lstStyle/>
          <a:p>
            <a:r>
              <a:rPr lang="en-CA" dirty="0"/>
              <a:t>What makes a good paper good? </a:t>
            </a:r>
          </a:p>
          <a:p>
            <a:pPr lvl="1"/>
            <a:r>
              <a:rPr lang="en-CA" dirty="0"/>
              <a:t>Advice from Dean Yu </a:t>
            </a:r>
            <a:r>
              <a:rPr lang="en-CA" dirty="0" err="1"/>
              <a:t>Yugang</a:t>
            </a:r>
            <a:endParaRPr lang="en-CA" dirty="0"/>
          </a:p>
          <a:p>
            <a:r>
              <a:rPr lang="en-CA" dirty="0"/>
              <a:t>Examining model papers</a:t>
            </a:r>
          </a:p>
          <a:p>
            <a:r>
              <a:rPr lang="en-CA" dirty="0"/>
              <a:t>Principles for good writing</a:t>
            </a:r>
          </a:p>
          <a:p>
            <a:r>
              <a:rPr lang="en-CA" b="1" dirty="0"/>
              <a:t>Tools of the trade: </a:t>
            </a:r>
          </a:p>
          <a:p>
            <a:pPr lvl="1"/>
            <a:r>
              <a:rPr lang="en-CA" b="1" dirty="0"/>
              <a:t>Finish tour of MS Word, Grammarly</a:t>
            </a:r>
          </a:p>
          <a:p>
            <a:endParaRPr lang="en-CA" dirty="0"/>
          </a:p>
        </p:txBody>
      </p:sp>
    </p:spTree>
    <p:extLst>
      <p:ext uri="{BB962C8B-B14F-4D97-AF65-F5344CB8AC3E}">
        <p14:creationId xmlns:p14="http://schemas.microsoft.com/office/powerpoint/2010/main" val="40559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42116-E55F-462C-87F5-F4F63B01991C}"/>
              </a:ext>
            </a:extLst>
          </p:cNvPr>
          <p:cNvSpPr>
            <a:spLocks noGrp="1"/>
          </p:cNvSpPr>
          <p:nvPr>
            <p:ph type="title"/>
          </p:nvPr>
        </p:nvSpPr>
        <p:spPr/>
        <p:txBody>
          <a:bodyPr/>
          <a:lstStyle/>
          <a:p>
            <a:r>
              <a:rPr lang="en-CA" dirty="0"/>
              <a:t>Microsoft Word</a:t>
            </a:r>
          </a:p>
        </p:txBody>
      </p:sp>
      <p:sp>
        <p:nvSpPr>
          <p:cNvPr id="3" name="Content Placeholder 2">
            <a:extLst>
              <a:ext uri="{FF2B5EF4-FFF2-40B4-BE49-F238E27FC236}">
                <a16:creationId xmlns:a16="http://schemas.microsoft.com/office/drawing/2014/main" id="{A3C93568-7167-472A-B9A2-35CFCF6FA01C}"/>
              </a:ext>
            </a:extLst>
          </p:cNvPr>
          <p:cNvSpPr>
            <a:spLocks noGrp="1"/>
          </p:cNvSpPr>
          <p:nvPr>
            <p:ph idx="1"/>
          </p:nvPr>
        </p:nvSpPr>
        <p:spPr/>
        <p:txBody>
          <a:bodyPr>
            <a:normAutofit fontScale="92500"/>
          </a:bodyPr>
          <a:lstStyle/>
          <a:p>
            <a:pPr marL="0" indent="0">
              <a:buNone/>
            </a:pPr>
            <a:r>
              <a:rPr lang="en-CA" dirty="0"/>
              <a:t>Has lots of tools to help you</a:t>
            </a:r>
          </a:p>
          <a:p>
            <a:r>
              <a:rPr lang="en-CA" dirty="0"/>
              <a:t>Thesaurus</a:t>
            </a:r>
          </a:p>
          <a:p>
            <a:pPr lvl="1"/>
            <a:r>
              <a:rPr lang="en-CA" dirty="0"/>
              <a:t>Find other words with similar meaning</a:t>
            </a:r>
          </a:p>
          <a:p>
            <a:r>
              <a:rPr lang="en-CA" dirty="0"/>
              <a:t>Spelling/grammar checkers</a:t>
            </a:r>
          </a:p>
          <a:p>
            <a:pPr lvl="1"/>
            <a:r>
              <a:rPr lang="en-CA" dirty="0"/>
              <a:t>Help you find problems</a:t>
            </a:r>
          </a:p>
          <a:p>
            <a:pPr lvl="1"/>
            <a:r>
              <a:rPr lang="en-CA" dirty="0"/>
              <a:t>Make sure they’re ON!</a:t>
            </a:r>
          </a:p>
          <a:p>
            <a:pPr lvl="1"/>
            <a:r>
              <a:rPr lang="en-CA" dirty="0"/>
              <a:t>British English or American English?</a:t>
            </a:r>
          </a:p>
          <a:p>
            <a:pPr lvl="1"/>
            <a:r>
              <a:rPr lang="en-CA" dirty="0"/>
              <a:t>Don’t trust them completely</a:t>
            </a:r>
          </a:p>
          <a:p>
            <a:pPr lvl="1"/>
            <a:r>
              <a:rPr lang="en-CA" dirty="0"/>
              <a:t>Make sure to check by hand too</a:t>
            </a:r>
          </a:p>
          <a:p>
            <a:pPr lvl="1"/>
            <a:endParaRPr lang="en-CA" dirty="0"/>
          </a:p>
        </p:txBody>
      </p:sp>
    </p:spTree>
    <p:extLst>
      <p:ext uri="{BB962C8B-B14F-4D97-AF65-F5344CB8AC3E}">
        <p14:creationId xmlns:p14="http://schemas.microsoft.com/office/powerpoint/2010/main" val="510389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42116-E55F-462C-87F5-F4F63B01991C}"/>
              </a:ext>
            </a:extLst>
          </p:cNvPr>
          <p:cNvSpPr>
            <a:spLocks noGrp="1"/>
          </p:cNvSpPr>
          <p:nvPr>
            <p:ph type="title"/>
          </p:nvPr>
        </p:nvSpPr>
        <p:spPr/>
        <p:txBody>
          <a:bodyPr/>
          <a:lstStyle/>
          <a:p>
            <a:r>
              <a:rPr lang="en-CA" dirty="0"/>
              <a:t>Microsoft Word</a:t>
            </a:r>
          </a:p>
        </p:txBody>
      </p:sp>
      <p:sp>
        <p:nvSpPr>
          <p:cNvPr id="3" name="Content Placeholder 2">
            <a:extLst>
              <a:ext uri="{FF2B5EF4-FFF2-40B4-BE49-F238E27FC236}">
                <a16:creationId xmlns:a16="http://schemas.microsoft.com/office/drawing/2014/main" id="{A3C93568-7167-472A-B9A2-35CFCF6FA01C}"/>
              </a:ext>
            </a:extLst>
          </p:cNvPr>
          <p:cNvSpPr>
            <a:spLocks noGrp="1"/>
          </p:cNvSpPr>
          <p:nvPr>
            <p:ph idx="1"/>
          </p:nvPr>
        </p:nvSpPr>
        <p:spPr/>
        <p:txBody>
          <a:bodyPr>
            <a:normAutofit/>
          </a:bodyPr>
          <a:lstStyle/>
          <a:p>
            <a:pPr marL="0" indent="0">
              <a:buNone/>
            </a:pPr>
            <a:r>
              <a:rPr lang="en-CA" dirty="0"/>
              <a:t>Has lots of tools to help you</a:t>
            </a:r>
          </a:p>
          <a:p>
            <a:r>
              <a:rPr lang="en-CA" dirty="0"/>
              <a:t>Track changes</a:t>
            </a:r>
          </a:p>
          <a:p>
            <a:pPr lvl="1"/>
            <a:r>
              <a:rPr lang="en-CA" dirty="0"/>
              <a:t>Very helpful when working with coauthors and responding to reviewer requests for changes</a:t>
            </a:r>
          </a:p>
          <a:p>
            <a:r>
              <a:rPr lang="en-CA" dirty="0"/>
              <a:t>Review ribbon / Compare button</a:t>
            </a:r>
          </a:p>
          <a:p>
            <a:pPr lvl="1"/>
            <a:r>
              <a:rPr lang="en-CA" dirty="0"/>
              <a:t>Finds differences between 2 documents.</a:t>
            </a:r>
          </a:p>
        </p:txBody>
      </p:sp>
    </p:spTree>
    <p:extLst>
      <p:ext uri="{BB962C8B-B14F-4D97-AF65-F5344CB8AC3E}">
        <p14:creationId xmlns:p14="http://schemas.microsoft.com/office/powerpoint/2010/main" val="137062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CA781-F484-4634-9A6F-A0C599F64764}"/>
              </a:ext>
            </a:extLst>
          </p:cNvPr>
          <p:cNvSpPr>
            <a:spLocks noGrp="1"/>
          </p:cNvSpPr>
          <p:nvPr>
            <p:ph type="title"/>
          </p:nvPr>
        </p:nvSpPr>
        <p:spPr/>
        <p:txBody>
          <a:bodyPr/>
          <a:lstStyle/>
          <a:p>
            <a:r>
              <a:rPr lang="en-CA" dirty="0"/>
              <a:t>Grammarly</a:t>
            </a:r>
          </a:p>
        </p:txBody>
      </p:sp>
      <p:sp>
        <p:nvSpPr>
          <p:cNvPr id="3" name="Content Placeholder 2">
            <a:extLst>
              <a:ext uri="{FF2B5EF4-FFF2-40B4-BE49-F238E27FC236}">
                <a16:creationId xmlns:a16="http://schemas.microsoft.com/office/drawing/2014/main" id="{B4D3048F-BEE2-4B1F-BB16-C091E3BD5B0E}"/>
              </a:ext>
            </a:extLst>
          </p:cNvPr>
          <p:cNvSpPr>
            <a:spLocks noGrp="1"/>
          </p:cNvSpPr>
          <p:nvPr>
            <p:ph idx="1"/>
          </p:nvPr>
        </p:nvSpPr>
        <p:spPr>
          <a:xfrm>
            <a:off x="545690" y="1351129"/>
            <a:ext cx="8052619" cy="5101987"/>
          </a:xfrm>
        </p:spPr>
        <p:txBody>
          <a:bodyPr>
            <a:normAutofit fontScale="92500" lnSpcReduction="10000"/>
          </a:bodyPr>
          <a:lstStyle/>
          <a:p>
            <a:r>
              <a:rPr lang="en-CA" dirty="0"/>
              <a:t>Has free account option</a:t>
            </a:r>
          </a:p>
          <a:p>
            <a:r>
              <a:rPr lang="en-CA" dirty="0"/>
              <a:t>Requires internet connection and does transmit text to Grammarly.com</a:t>
            </a:r>
          </a:p>
          <a:p>
            <a:r>
              <a:rPr lang="en-CA" dirty="0"/>
              <a:t>Checks spelling, grammar, punctuation, wording</a:t>
            </a:r>
          </a:p>
          <a:p>
            <a:r>
              <a:rPr lang="en-CA" dirty="0"/>
              <a:t>Useful, but do not trust it completely</a:t>
            </a:r>
          </a:p>
          <a:p>
            <a:pPr lvl="1"/>
            <a:r>
              <a:rPr lang="en-CA" dirty="0"/>
              <a:t>Misses some problems</a:t>
            </a:r>
          </a:p>
          <a:p>
            <a:pPr lvl="1"/>
            <a:r>
              <a:rPr lang="en-CA" dirty="0"/>
              <a:t>Flags as problems some things that are good</a:t>
            </a:r>
          </a:p>
          <a:p>
            <a:r>
              <a:rPr lang="en-CA" b="1" dirty="0"/>
              <a:t>Always run Grammarly on your final document. Don’t forget!</a:t>
            </a:r>
          </a:p>
        </p:txBody>
      </p:sp>
    </p:spTree>
    <p:extLst>
      <p:ext uri="{BB962C8B-B14F-4D97-AF65-F5344CB8AC3E}">
        <p14:creationId xmlns:p14="http://schemas.microsoft.com/office/powerpoint/2010/main" val="3386113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4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dirty="0"/>
              <a:t>Review of Lesson 3</a:t>
            </a:r>
          </a:p>
          <a:p>
            <a:r>
              <a:rPr lang="en-CA" sz="3200" b="1" dirty="0"/>
              <a:t>Prof. Matthew Might’s advice about success</a:t>
            </a:r>
          </a:p>
          <a:p>
            <a:r>
              <a:rPr lang="en-CA" sz="3200" dirty="0"/>
              <a:t>More principles for good writing</a:t>
            </a:r>
          </a:p>
          <a:p>
            <a:pPr lvl="1"/>
            <a:r>
              <a:rPr lang="en-CA" sz="2800" dirty="0"/>
              <a:t>General sentence structure</a:t>
            </a:r>
          </a:p>
          <a:p>
            <a:pPr lvl="1"/>
            <a:r>
              <a:rPr lang="en-CA" sz="2800" dirty="0"/>
              <a:t>Subject-verb separation</a:t>
            </a:r>
          </a:p>
          <a:p>
            <a:pPr lvl="1"/>
            <a:r>
              <a:rPr lang="en-CA" sz="2800" dirty="0"/>
              <a:t>Weasel words</a:t>
            </a:r>
          </a:p>
          <a:p>
            <a:r>
              <a:rPr lang="en-CA" sz="3200" dirty="0"/>
              <a:t>Workshop:</a:t>
            </a:r>
          </a:p>
          <a:p>
            <a:pPr lvl="1"/>
            <a:r>
              <a:rPr lang="en-CA" sz="2800" dirty="0"/>
              <a:t>Grammarly examples from homework</a:t>
            </a:r>
          </a:p>
          <a:p>
            <a:pPr lvl="1"/>
            <a:r>
              <a:rPr lang="en-CA" sz="2800" dirty="0"/>
              <a:t>Sentence correction exercises</a:t>
            </a:r>
          </a:p>
          <a:p>
            <a:pPr lvl="1"/>
            <a:endParaRPr lang="en-CA" sz="36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2312305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Advice from Prof. Matthew Might </a:t>
            </a:r>
            <a:r>
              <a:rPr lang="en-CA" sz="2400" dirty="0"/>
              <a:t>(your homework reading)</a:t>
            </a:r>
            <a:endParaRPr lang="en-CA" dirty="0"/>
          </a:p>
        </p:txBody>
      </p:sp>
      <p:sp>
        <p:nvSpPr>
          <p:cNvPr id="3" name="Content Placeholder 2"/>
          <p:cNvSpPr>
            <a:spLocks noGrp="1"/>
          </p:cNvSpPr>
          <p:nvPr>
            <p:ph idx="1"/>
          </p:nvPr>
        </p:nvSpPr>
        <p:spPr>
          <a:xfrm>
            <a:off x="857251" y="1351129"/>
            <a:ext cx="7770555" cy="4975929"/>
          </a:xfrm>
        </p:spPr>
        <p:txBody>
          <a:bodyPr>
            <a:normAutofit fontScale="92500" lnSpcReduction="10000"/>
          </a:bodyPr>
          <a:lstStyle/>
          <a:p>
            <a:pPr marL="0" indent="0">
              <a:buNone/>
            </a:pPr>
            <a:r>
              <a:rPr lang="en-US" dirty="0">
                <a:hlinkClick r:id="rId2"/>
              </a:rPr>
              <a:t>matt.might.net/articles/successful-</a:t>
            </a:r>
            <a:r>
              <a:rPr lang="en-US" dirty="0" err="1">
                <a:hlinkClick r:id="rId2"/>
              </a:rPr>
              <a:t>phd</a:t>
            </a:r>
            <a:r>
              <a:rPr lang="en-US" dirty="0">
                <a:hlinkClick r:id="rId2"/>
              </a:rPr>
              <a:t>-students </a:t>
            </a:r>
            <a:endParaRPr lang="en-US" dirty="0"/>
          </a:p>
          <a:p>
            <a:pPr marL="0" indent="0">
              <a:buNone/>
            </a:pPr>
            <a:r>
              <a:rPr lang="en-CA" dirty="0"/>
              <a:t>To succeed in getting a PhD you need…</a:t>
            </a:r>
          </a:p>
          <a:p>
            <a:r>
              <a:rPr lang="en-CA" dirty="0"/>
              <a:t>perseverance (don’t get discouraged)</a:t>
            </a:r>
          </a:p>
          <a:p>
            <a:pPr lvl="1"/>
            <a:r>
              <a:rPr lang="en-CA" dirty="0"/>
              <a:t>learn from failure, control the ego</a:t>
            </a:r>
          </a:p>
          <a:p>
            <a:r>
              <a:rPr lang="en-CA" dirty="0"/>
              <a:t>tenacity (follow a plan to succeed)</a:t>
            </a:r>
          </a:p>
          <a:p>
            <a:pPr lvl="1"/>
            <a:r>
              <a:rPr lang="en-CA" dirty="0"/>
              <a:t>sustainability with a goal in mind</a:t>
            </a:r>
          </a:p>
          <a:p>
            <a:r>
              <a:rPr lang="en-CA" dirty="0"/>
              <a:t>cogency (learn to communicate)</a:t>
            </a:r>
          </a:p>
          <a:p>
            <a:pPr lvl="1"/>
            <a:r>
              <a:rPr lang="en-CA" dirty="0"/>
              <a:t>“Science is as much an act of persuasion as it is an act of discovery.” </a:t>
            </a:r>
          </a:p>
          <a:p>
            <a:endParaRPr lang="en-CA" sz="2800" dirty="0"/>
          </a:p>
          <a:p>
            <a:endParaRPr lang="en-CA" dirty="0"/>
          </a:p>
        </p:txBody>
      </p:sp>
    </p:spTree>
    <p:extLst>
      <p:ext uri="{BB962C8B-B14F-4D97-AF65-F5344CB8AC3E}">
        <p14:creationId xmlns:p14="http://schemas.microsoft.com/office/powerpoint/2010/main" val="23906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arn(inVertic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barn(inVertical)">
                                      <p:cBhvr>
                                        <p:cTn id="15" dur="500"/>
                                        <p:tgtEl>
                                          <p:spTgt spid="3">
                                            <p:txEl>
                                              <p:pRg st="6" end="6"/>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arn(inVertical)">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Perseverance</a:t>
            </a:r>
          </a:p>
        </p:txBody>
      </p:sp>
      <p:sp>
        <p:nvSpPr>
          <p:cNvPr id="3" name="Content Placeholder 2"/>
          <p:cNvSpPr>
            <a:spLocks noGrp="1"/>
          </p:cNvSpPr>
          <p:nvPr>
            <p:ph idx="1"/>
          </p:nvPr>
        </p:nvSpPr>
        <p:spPr/>
        <p:txBody>
          <a:bodyPr>
            <a:normAutofit lnSpcReduction="10000"/>
          </a:bodyPr>
          <a:lstStyle/>
          <a:p>
            <a:pPr marL="0" indent="442913">
              <a:buNone/>
            </a:pPr>
            <a:r>
              <a:rPr lang="en-CA" sz="2800" dirty="0"/>
              <a:t>“To survive this period, you have to be willing to fail from the moment you wake to the moment your head hits the pillow. You must be willing to fail for days on end, for months on end and maybe even for years on end. The skill you accrete during this trauma is the ability to imagine plausible solutions, and to estimate the likelihood that an approach will work.” </a:t>
            </a:r>
            <a:r>
              <a:rPr lang="en-CA" sz="2800" i="1" dirty="0"/>
              <a:t>(Murray calls this skill “instinct”.)</a:t>
            </a:r>
          </a:p>
          <a:p>
            <a:r>
              <a:rPr lang="en-CA" sz="2800" dirty="0">
                <a:solidFill>
                  <a:srgbClr val="002060"/>
                </a:solidFill>
              </a:rPr>
              <a:t>Do you agree? Why or why not?</a:t>
            </a:r>
          </a:p>
          <a:p>
            <a:r>
              <a:rPr lang="en-CA" sz="2800" dirty="0">
                <a:solidFill>
                  <a:srgbClr val="002060"/>
                </a:solidFill>
              </a:rPr>
              <a:t>How much failure is required for success?</a:t>
            </a:r>
          </a:p>
          <a:p>
            <a:endParaRPr lang="en-CA" dirty="0"/>
          </a:p>
        </p:txBody>
      </p:sp>
    </p:spTree>
    <p:extLst>
      <p:ext uri="{BB962C8B-B14F-4D97-AF65-F5344CB8AC3E}">
        <p14:creationId xmlns:p14="http://schemas.microsoft.com/office/powerpoint/2010/main" val="2956937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8988"/>
            <a:ext cx="8229600" cy="827139"/>
          </a:xfrm>
        </p:spPr>
        <p:txBody>
          <a:bodyPr/>
          <a:lstStyle/>
          <a:p>
            <a:r>
              <a:rPr lang="en-CA" dirty="0"/>
              <a:t>Tenacity</a:t>
            </a:r>
          </a:p>
        </p:txBody>
      </p:sp>
      <p:sp>
        <p:nvSpPr>
          <p:cNvPr id="3" name="Content Placeholder 2"/>
          <p:cNvSpPr>
            <a:spLocks noGrp="1"/>
          </p:cNvSpPr>
          <p:nvPr>
            <p:ph idx="1"/>
          </p:nvPr>
        </p:nvSpPr>
        <p:spPr>
          <a:xfrm>
            <a:off x="457200" y="1123307"/>
            <a:ext cx="8229600" cy="5542964"/>
          </a:xfrm>
        </p:spPr>
        <p:txBody>
          <a:bodyPr/>
          <a:lstStyle/>
          <a:p>
            <a:pPr marL="0" indent="442913">
              <a:buNone/>
            </a:pPr>
            <a:r>
              <a:rPr lang="en-CA" sz="2800" dirty="0"/>
              <a:t>“To become a professor, you can't have just one discovery or solve just one open problem. You have to solve several, and get each solution published. An arc connecting your results should emerge, proving that your research has a profitable path forward.”</a:t>
            </a:r>
          </a:p>
          <a:p>
            <a:endParaRPr lang="en-CA" sz="2800" dirty="0">
              <a:solidFill>
                <a:srgbClr val="002060"/>
              </a:solidFill>
            </a:endParaRPr>
          </a:p>
          <a:p>
            <a:r>
              <a:rPr lang="en-CA" sz="2800" dirty="0">
                <a:solidFill>
                  <a:srgbClr val="002060"/>
                </a:solidFill>
              </a:rPr>
              <a:t>If this is right, what should you do? </a:t>
            </a:r>
          </a:p>
        </p:txBody>
      </p:sp>
    </p:spTree>
    <p:extLst>
      <p:ext uri="{BB962C8B-B14F-4D97-AF65-F5344CB8AC3E}">
        <p14:creationId xmlns:p14="http://schemas.microsoft.com/office/powerpoint/2010/main" val="1603103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Recall Concept Mapping</a:t>
            </a:r>
          </a:p>
        </p:txBody>
      </p:sp>
      <p:sp>
        <p:nvSpPr>
          <p:cNvPr id="3" name="Content Placeholder 2"/>
          <p:cNvSpPr>
            <a:spLocks noGrp="1"/>
          </p:cNvSpPr>
          <p:nvPr>
            <p:ph idx="1"/>
          </p:nvPr>
        </p:nvSpPr>
        <p:spPr>
          <a:xfrm>
            <a:off x="855263" y="1542197"/>
            <a:ext cx="7404653" cy="4553803"/>
          </a:xfrm>
        </p:spPr>
        <p:txBody>
          <a:bodyPr/>
          <a:lstStyle/>
          <a:p>
            <a:r>
              <a:rPr lang="en-CA" dirty="0"/>
              <a:t>“</a:t>
            </a:r>
            <a:r>
              <a:rPr lang="en-CA" dirty="0">
                <a:solidFill>
                  <a:srgbClr val="FF0000"/>
                </a:solidFill>
              </a:rPr>
              <a:t>Concepts</a:t>
            </a:r>
            <a:r>
              <a:rPr lang="en-CA" dirty="0"/>
              <a:t>” connected by “</a:t>
            </a:r>
            <a:r>
              <a:rPr lang="en-CA" dirty="0">
                <a:solidFill>
                  <a:srgbClr val="00B050"/>
                </a:solidFill>
              </a:rPr>
              <a:t>Propositions</a:t>
            </a:r>
            <a:r>
              <a:rPr lang="en-CA" dirty="0"/>
              <a:t>”</a:t>
            </a:r>
          </a:p>
          <a:p>
            <a:r>
              <a:rPr lang="en-CA" dirty="0"/>
              <a:t>“</a:t>
            </a:r>
            <a:r>
              <a:rPr lang="en-CA" dirty="0">
                <a:solidFill>
                  <a:srgbClr val="FF0000"/>
                </a:solidFill>
              </a:rPr>
              <a:t>Concept</a:t>
            </a:r>
            <a:r>
              <a:rPr lang="en-CA" dirty="0"/>
              <a:t>” = idea, thing</a:t>
            </a:r>
          </a:p>
          <a:p>
            <a:r>
              <a:rPr lang="en-CA" dirty="0"/>
              <a:t>“</a:t>
            </a:r>
            <a:r>
              <a:rPr lang="en-CA" dirty="0">
                <a:solidFill>
                  <a:srgbClr val="00B050"/>
                </a:solidFill>
              </a:rPr>
              <a:t>Proposition</a:t>
            </a:r>
            <a:r>
              <a:rPr lang="en-CA" dirty="0"/>
              <a:t>” = words that logically connect concepts </a:t>
            </a:r>
          </a:p>
          <a:p>
            <a:r>
              <a:rPr lang="en-CA" dirty="0">
                <a:solidFill>
                  <a:srgbClr val="C00000"/>
                </a:solidFill>
              </a:rPr>
              <a:t>Car</a:t>
            </a:r>
            <a:r>
              <a:rPr lang="en-CA" dirty="0"/>
              <a:t> </a:t>
            </a:r>
            <a:r>
              <a:rPr lang="en-CA" dirty="0">
                <a:solidFill>
                  <a:srgbClr val="00B050"/>
                </a:solidFill>
              </a:rPr>
              <a:t>has</a:t>
            </a:r>
            <a:r>
              <a:rPr lang="en-CA" dirty="0"/>
              <a:t> </a:t>
            </a:r>
            <a:r>
              <a:rPr lang="en-CA" dirty="0">
                <a:solidFill>
                  <a:srgbClr val="C00000"/>
                </a:solidFill>
              </a:rPr>
              <a:t>4 wheels </a:t>
            </a:r>
            <a:r>
              <a:rPr lang="en-CA" dirty="0">
                <a:solidFill>
                  <a:srgbClr val="00B050"/>
                </a:solidFill>
              </a:rPr>
              <a:t>made of </a:t>
            </a:r>
            <a:r>
              <a:rPr lang="en-CA" dirty="0">
                <a:solidFill>
                  <a:srgbClr val="C00000"/>
                </a:solidFill>
              </a:rPr>
              <a:t>rubber </a:t>
            </a:r>
            <a:r>
              <a:rPr lang="en-CA" dirty="0">
                <a:solidFill>
                  <a:srgbClr val="549E39"/>
                </a:solidFill>
              </a:rPr>
              <a:t>and</a:t>
            </a:r>
            <a:r>
              <a:rPr lang="en-CA" dirty="0">
                <a:solidFill>
                  <a:srgbClr val="C00000"/>
                </a:solidFill>
              </a:rPr>
              <a:t> </a:t>
            </a:r>
            <a:r>
              <a:rPr lang="en-CA" dirty="0">
                <a:solidFill>
                  <a:srgbClr val="00B050"/>
                </a:solidFill>
              </a:rPr>
              <a:t>made of </a:t>
            </a:r>
            <a:r>
              <a:rPr lang="en-CA" dirty="0">
                <a:solidFill>
                  <a:srgbClr val="C00000"/>
                </a:solidFill>
              </a:rPr>
              <a:t>steel</a:t>
            </a:r>
          </a:p>
        </p:txBody>
      </p:sp>
    </p:spTree>
    <p:extLst>
      <p:ext uri="{BB962C8B-B14F-4D97-AF65-F5344CB8AC3E}">
        <p14:creationId xmlns:p14="http://schemas.microsoft.com/office/powerpoint/2010/main" val="3716429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499"/>
            <a:ext cx="8229600" cy="1225345"/>
          </a:xfrm>
        </p:spPr>
        <p:txBody>
          <a:bodyPr/>
          <a:lstStyle/>
          <a:p>
            <a:r>
              <a:rPr lang="en-CA" dirty="0"/>
              <a:t>Homework given in Lesson 3:</a:t>
            </a:r>
          </a:p>
        </p:txBody>
      </p:sp>
      <p:sp>
        <p:nvSpPr>
          <p:cNvPr id="3" name="Content Placeholder 2"/>
          <p:cNvSpPr>
            <a:spLocks noGrp="1"/>
          </p:cNvSpPr>
          <p:nvPr>
            <p:ph idx="1"/>
          </p:nvPr>
        </p:nvSpPr>
        <p:spPr>
          <a:xfrm>
            <a:off x="250722" y="1622324"/>
            <a:ext cx="8642555" cy="4527754"/>
          </a:xfrm>
        </p:spPr>
        <p:txBody>
          <a:bodyPr>
            <a:normAutofit fontScale="70000" lnSpcReduction="20000"/>
          </a:bodyPr>
          <a:lstStyle/>
          <a:p>
            <a:r>
              <a:rPr lang="en-US" dirty="0"/>
              <a:t>Read the short article at </a:t>
            </a:r>
            <a:r>
              <a:rPr lang="en-US" dirty="0">
                <a:hlinkClick r:id="rId2"/>
              </a:rPr>
              <a:t>matt.might.net/articles/successful-</a:t>
            </a:r>
            <a:r>
              <a:rPr lang="en-US" dirty="0" err="1">
                <a:hlinkClick r:id="rId2"/>
              </a:rPr>
              <a:t>phd</a:t>
            </a:r>
            <a:r>
              <a:rPr lang="en-US" dirty="0">
                <a:hlinkClick r:id="rId2"/>
              </a:rPr>
              <a:t>-students</a:t>
            </a:r>
            <a:endParaRPr lang="en-US" dirty="0"/>
          </a:p>
          <a:p>
            <a:pPr lvl="1"/>
            <a:r>
              <a:rPr lang="en-US" dirty="0"/>
              <a:t>Come prepared to discuss this next week.</a:t>
            </a:r>
          </a:p>
          <a:p>
            <a:pPr lvl="1"/>
            <a:r>
              <a:rPr lang="en-US" dirty="0"/>
              <a:t>You might want to follow some of Dr. Might's links for interest.</a:t>
            </a:r>
            <a:br>
              <a:rPr lang="en-US" dirty="0"/>
            </a:br>
            <a:endParaRPr lang="en-US" dirty="0"/>
          </a:p>
          <a:p>
            <a:r>
              <a:rPr lang="en-US" dirty="0"/>
              <a:t>Run Grammarly on some of your own writing.</a:t>
            </a:r>
          </a:p>
          <a:p>
            <a:pPr lvl="1"/>
            <a:r>
              <a:rPr lang="en-US" dirty="0"/>
              <a:t>(You could do this as part of your project work hour.)</a:t>
            </a:r>
          </a:p>
          <a:p>
            <a:pPr lvl="1"/>
            <a:r>
              <a:rPr lang="en-US" dirty="0"/>
              <a:t>Where is Grammarly correct? </a:t>
            </a:r>
          </a:p>
          <a:p>
            <a:pPr lvl="1"/>
            <a:r>
              <a:rPr lang="en-US" dirty="0"/>
              <a:t>Where is it wrong? (False positive or missed mistake)</a:t>
            </a:r>
          </a:p>
          <a:p>
            <a:pPr lvl="1"/>
            <a:r>
              <a:rPr lang="en-US" dirty="0"/>
              <a:t>Come prepared to show examples to a classmate next week.</a:t>
            </a:r>
          </a:p>
          <a:p>
            <a:pPr lvl="1"/>
            <a:endParaRPr lang="en-US" dirty="0"/>
          </a:p>
          <a:p>
            <a:r>
              <a:rPr lang="en-US" dirty="0"/>
              <a:t>As you must do every week, email a 100-word report to Murray about what you did in your scheduled hour of work on your course project.</a:t>
            </a:r>
          </a:p>
          <a:p>
            <a:pPr marL="0" indent="0">
              <a:lnSpc>
                <a:spcPct val="120000"/>
              </a:lnSpc>
              <a:buNone/>
            </a:pPr>
            <a:endParaRPr lang="en-C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Concept Map for a “Car”</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4163" y="2057400"/>
            <a:ext cx="5910274" cy="4038600"/>
          </a:xfrm>
        </p:spPr>
      </p:pic>
    </p:spTree>
    <p:extLst>
      <p:ext uri="{BB962C8B-B14F-4D97-AF65-F5344CB8AC3E}">
        <p14:creationId xmlns:p14="http://schemas.microsoft.com/office/powerpoint/2010/main" val="3450763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827139"/>
          </a:xfrm>
        </p:spPr>
        <p:txBody>
          <a:bodyPr/>
          <a:lstStyle/>
          <a:p>
            <a:r>
              <a:rPr lang="en-CA" dirty="0"/>
              <a:t>Tenacity</a:t>
            </a:r>
          </a:p>
        </p:txBody>
      </p:sp>
      <p:sp>
        <p:nvSpPr>
          <p:cNvPr id="3" name="Content Placeholder 2"/>
          <p:cNvSpPr>
            <a:spLocks noGrp="1"/>
          </p:cNvSpPr>
          <p:nvPr>
            <p:ph idx="1"/>
          </p:nvPr>
        </p:nvSpPr>
        <p:spPr>
          <a:xfrm>
            <a:off x="457200" y="1123307"/>
            <a:ext cx="8229600" cy="5542964"/>
          </a:xfrm>
        </p:spPr>
        <p:txBody>
          <a:bodyPr/>
          <a:lstStyle/>
          <a:p>
            <a:pPr marL="0" indent="442913">
              <a:buNone/>
            </a:pPr>
            <a:r>
              <a:rPr lang="en-CA" sz="2800" dirty="0"/>
              <a:t>“To become a professor, you can't have just one discovery or solve just one open problem. You have to solve several, and get each solution published. An arc connecting your results should emerge, proving that your research has a profitable path forward.”</a:t>
            </a:r>
          </a:p>
          <a:p>
            <a:pPr marL="0" indent="0">
              <a:buNone/>
            </a:pPr>
            <a:r>
              <a:rPr lang="en-CA" sz="2800" dirty="0">
                <a:solidFill>
                  <a:srgbClr val="7030A0"/>
                </a:solidFill>
              </a:rPr>
              <a:t>Exercise: Use </a:t>
            </a:r>
            <a:r>
              <a:rPr lang="en-CA" sz="2800" dirty="0" err="1">
                <a:solidFill>
                  <a:srgbClr val="7030A0"/>
                </a:solidFill>
              </a:rPr>
              <a:t>cMapTools</a:t>
            </a:r>
            <a:r>
              <a:rPr lang="en-CA" sz="2800" dirty="0">
                <a:solidFill>
                  <a:srgbClr val="7030A0"/>
                </a:solidFill>
              </a:rPr>
              <a:t> (or pen/paper) to map what you have done in your research and what you plan to do.</a:t>
            </a:r>
          </a:p>
          <a:p>
            <a:pPr marL="0" indent="0">
              <a:buNone/>
            </a:pPr>
            <a:r>
              <a:rPr lang="en-CA" sz="2800" dirty="0"/>
              <a:t>Start with concept “</a:t>
            </a:r>
            <a:r>
              <a:rPr lang="en-CA" sz="2800" dirty="0">
                <a:solidFill>
                  <a:srgbClr val="FF0000"/>
                </a:solidFill>
              </a:rPr>
              <a:t>My Research</a:t>
            </a:r>
            <a:r>
              <a:rPr lang="en-CA" sz="2800" dirty="0"/>
              <a:t>”</a:t>
            </a:r>
          </a:p>
          <a:p>
            <a:pPr marL="0" indent="0">
              <a:buNone/>
            </a:pPr>
            <a:r>
              <a:rPr lang="en-CA" sz="2800" dirty="0"/>
              <a:t>Proposition examples: “</a:t>
            </a:r>
            <a:r>
              <a:rPr lang="en-CA" sz="2800" dirty="0">
                <a:solidFill>
                  <a:srgbClr val="00B050"/>
                </a:solidFill>
              </a:rPr>
              <a:t>focuses on</a:t>
            </a:r>
            <a:r>
              <a:rPr lang="en-CA" sz="2800" dirty="0"/>
              <a:t>”, “</a:t>
            </a:r>
            <a:r>
              <a:rPr lang="en-CA" sz="2800" dirty="0">
                <a:solidFill>
                  <a:srgbClr val="00B050"/>
                </a:solidFill>
              </a:rPr>
              <a:t>includes</a:t>
            </a:r>
            <a:r>
              <a:rPr lang="en-CA" sz="2800" dirty="0"/>
              <a:t>”, “</a:t>
            </a:r>
            <a:r>
              <a:rPr lang="en-CA" sz="2800" dirty="0">
                <a:solidFill>
                  <a:srgbClr val="00B050"/>
                </a:solidFill>
              </a:rPr>
              <a:t>published in papers</a:t>
            </a:r>
            <a:r>
              <a:rPr lang="en-CA" sz="2800" dirty="0"/>
              <a:t>”, “</a:t>
            </a:r>
            <a:r>
              <a:rPr lang="en-CA" sz="2800" dirty="0">
                <a:solidFill>
                  <a:srgbClr val="00B050"/>
                </a:solidFill>
              </a:rPr>
              <a:t>new ideas</a:t>
            </a:r>
            <a:r>
              <a:rPr lang="en-CA" sz="2800" dirty="0"/>
              <a:t>”, “</a:t>
            </a:r>
            <a:r>
              <a:rPr lang="en-CA" sz="2800" dirty="0">
                <a:solidFill>
                  <a:srgbClr val="00B050"/>
                </a:solidFill>
              </a:rPr>
              <a:t>applies to</a:t>
            </a:r>
            <a:r>
              <a:rPr lang="en-CA" sz="2800" dirty="0"/>
              <a:t>”</a:t>
            </a:r>
          </a:p>
          <a:p>
            <a:pPr marL="0" indent="0">
              <a:buNone/>
            </a:pPr>
            <a:endParaRPr lang="en-CA" sz="2800" dirty="0">
              <a:solidFill>
                <a:srgbClr val="7030A0"/>
              </a:solidFill>
            </a:endParaRPr>
          </a:p>
        </p:txBody>
      </p:sp>
    </p:spTree>
    <p:extLst>
      <p:ext uri="{BB962C8B-B14F-4D97-AF65-F5344CB8AC3E}">
        <p14:creationId xmlns:p14="http://schemas.microsoft.com/office/powerpoint/2010/main" val="3407491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122106"/>
          </a:xfrm>
        </p:spPr>
        <p:txBody>
          <a:bodyPr>
            <a:normAutofit/>
          </a:bodyPr>
          <a:lstStyle/>
          <a:p>
            <a:r>
              <a:rPr lang="en-CA" dirty="0"/>
              <a:t>Cogency </a:t>
            </a:r>
            <a:r>
              <a:rPr lang="en-CA" sz="3200" dirty="0"/>
              <a:t>(clarity, logic, coherence, plainness, simplicity, clear thought)</a:t>
            </a:r>
            <a:endParaRPr lang="en-CA" dirty="0"/>
          </a:p>
        </p:txBody>
      </p:sp>
      <p:sp>
        <p:nvSpPr>
          <p:cNvPr id="3" name="Content Placeholder 2"/>
          <p:cNvSpPr>
            <a:spLocks noGrp="1"/>
          </p:cNvSpPr>
          <p:nvPr>
            <p:ph idx="1"/>
          </p:nvPr>
        </p:nvSpPr>
        <p:spPr/>
        <p:txBody>
          <a:bodyPr>
            <a:normAutofit lnSpcReduction="10000"/>
          </a:bodyPr>
          <a:lstStyle/>
          <a:p>
            <a:pPr marL="0" indent="442913">
              <a:buNone/>
            </a:pPr>
            <a:r>
              <a:rPr lang="en-CA" sz="2800" dirty="0"/>
              <a:t>“Finally, a good Ph.D. student must have the ability to clearly and forcefully articulate their ideas--in person and in writing. </a:t>
            </a:r>
          </a:p>
          <a:p>
            <a:pPr marL="0" indent="442913">
              <a:buNone/>
            </a:pPr>
            <a:r>
              <a:rPr lang="en-CA" sz="2800" dirty="0"/>
              <a:t>“Science is as much an act of persuasion as it is an act of discovery. Once you've made a discovery, you have to persuade experts that you've made a legitimate, meaningful contribution.”</a:t>
            </a:r>
          </a:p>
          <a:p>
            <a:endParaRPr lang="en-CA" sz="2800" dirty="0">
              <a:solidFill>
                <a:srgbClr val="002060"/>
              </a:solidFill>
            </a:endParaRPr>
          </a:p>
          <a:p>
            <a:r>
              <a:rPr lang="en-CA" sz="2800" dirty="0">
                <a:solidFill>
                  <a:srgbClr val="002060"/>
                </a:solidFill>
              </a:rPr>
              <a:t>Why this requirement a good thing?</a:t>
            </a:r>
          </a:p>
          <a:p>
            <a:pPr lvl="1"/>
            <a:r>
              <a:rPr lang="en-CA" sz="2400" dirty="0">
                <a:solidFill>
                  <a:srgbClr val="002060"/>
                </a:solidFill>
              </a:rPr>
              <a:t>Who/what benefits from us having to do this?</a:t>
            </a:r>
          </a:p>
        </p:txBody>
      </p:sp>
    </p:spTree>
    <p:extLst>
      <p:ext uri="{BB962C8B-B14F-4D97-AF65-F5344CB8AC3E}">
        <p14:creationId xmlns:p14="http://schemas.microsoft.com/office/powerpoint/2010/main" val="2570301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499"/>
            <a:ext cx="8229600" cy="1136855"/>
          </a:xfrm>
        </p:spPr>
        <p:txBody>
          <a:bodyPr/>
          <a:lstStyle/>
          <a:p>
            <a:r>
              <a:rPr lang="en-CA" dirty="0"/>
              <a:t>Cogency </a:t>
            </a:r>
            <a:r>
              <a:rPr lang="en-CA" sz="3200" dirty="0"/>
              <a:t>(clarity, logic, coherence, plainness, simplicity, clear thought)</a:t>
            </a:r>
            <a:endParaRPr lang="en-CA" dirty="0"/>
          </a:p>
        </p:txBody>
      </p:sp>
      <p:sp>
        <p:nvSpPr>
          <p:cNvPr id="3" name="Content Placeholder 2"/>
          <p:cNvSpPr>
            <a:spLocks noGrp="1"/>
          </p:cNvSpPr>
          <p:nvPr>
            <p:ph idx="1"/>
          </p:nvPr>
        </p:nvSpPr>
        <p:spPr/>
        <p:txBody>
          <a:bodyPr>
            <a:normAutofit/>
          </a:bodyPr>
          <a:lstStyle/>
          <a:p>
            <a:pPr marL="0" indent="0">
              <a:buNone/>
            </a:pPr>
            <a:r>
              <a:rPr lang="en-CA" sz="2800" dirty="0"/>
              <a:t>“Simply showing experts ‘the data’ isn’t going to work. Instead, you have to spoon-feed the experts. As you write, you have to consciously minimize the amount of time and cognitive pain it takes for them to realize you've made a discovery.”</a:t>
            </a:r>
          </a:p>
          <a:p>
            <a:pPr marL="0" indent="0">
              <a:buNone/>
            </a:pPr>
            <a:endParaRPr lang="en-CA" sz="2800" dirty="0"/>
          </a:p>
          <a:p>
            <a:r>
              <a:rPr lang="en-CA" sz="2800" dirty="0">
                <a:solidFill>
                  <a:srgbClr val="002060"/>
                </a:solidFill>
              </a:rPr>
              <a:t>How compatible are spoon-feeding and minimizing the time? Can we do both?</a:t>
            </a:r>
          </a:p>
          <a:p>
            <a:endParaRPr lang="en-CA" sz="2800" dirty="0"/>
          </a:p>
          <a:p>
            <a:pPr marL="0" indent="0">
              <a:buNone/>
            </a:pPr>
            <a:endParaRPr lang="en-CA" sz="2800" dirty="0"/>
          </a:p>
          <a:p>
            <a:endParaRPr lang="en-CA" dirty="0"/>
          </a:p>
        </p:txBody>
      </p:sp>
    </p:spTree>
    <p:extLst>
      <p:ext uri="{BB962C8B-B14F-4D97-AF65-F5344CB8AC3E}">
        <p14:creationId xmlns:p14="http://schemas.microsoft.com/office/powerpoint/2010/main" val="1560785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122106"/>
          </a:xfrm>
        </p:spPr>
        <p:txBody>
          <a:bodyPr>
            <a:normAutofit/>
          </a:bodyPr>
          <a:lstStyle/>
          <a:p>
            <a:r>
              <a:rPr lang="en-CA" dirty="0"/>
              <a:t>Cogency </a:t>
            </a:r>
            <a:r>
              <a:rPr lang="en-CA" sz="3200" dirty="0"/>
              <a:t>(clarity, logic, coherence, plainness, simplicity, clear thought)</a:t>
            </a:r>
            <a:endParaRPr lang="en-CA" dirty="0"/>
          </a:p>
        </p:txBody>
      </p:sp>
      <p:sp>
        <p:nvSpPr>
          <p:cNvPr id="3" name="Content Placeholder 2"/>
          <p:cNvSpPr>
            <a:spLocks noGrp="1"/>
          </p:cNvSpPr>
          <p:nvPr>
            <p:ph idx="1"/>
          </p:nvPr>
        </p:nvSpPr>
        <p:spPr/>
        <p:txBody>
          <a:bodyPr>
            <a:normAutofit fontScale="92500"/>
          </a:bodyPr>
          <a:lstStyle/>
          <a:p>
            <a:pPr marL="0" indent="442913">
              <a:buNone/>
            </a:pPr>
            <a:r>
              <a:rPr lang="en-CA" sz="2800" dirty="0"/>
              <a:t>“You will have to write compelling abstracts and introductions that hook the reader and make her feel like investing time in your work.</a:t>
            </a:r>
          </a:p>
          <a:p>
            <a:pPr marL="0" indent="442913">
              <a:buNone/>
            </a:pPr>
            <a:r>
              <a:rPr lang="en-CA" sz="2800" dirty="0"/>
              <a:t>“You will have to learn how to balance clarity and precision, so that your ideas come across without either ambiguity or stifling formality.”</a:t>
            </a:r>
          </a:p>
          <a:p>
            <a:endParaRPr lang="en-CA" sz="2800" dirty="0"/>
          </a:p>
          <a:p>
            <a:r>
              <a:rPr lang="en-CA" sz="2800" dirty="0">
                <a:solidFill>
                  <a:srgbClr val="002060"/>
                </a:solidFill>
              </a:rPr>
              <a:t>When a reviewer (referee, editor, thesis supervisor, etc.) criticizes your paper, what is your reaction? What </a:t>
            </a:r>
            <a:r>
              <a:rPr lang="en-CA" sz="2800" i="1" dirty="0">
                <a:solidFill>
                  <a:srgbClr val="002060"/>
                </a:solidFill>
              </a:rPr>
              <a:t>should </a:t>
            </a:r>
            <a:r>
              <a:rPr lang="en-CA" sz="2800" dirty="0">
                <a:solidFill>
                  <a:srgbClr val="002060"/>
                </a:solidFill>
              </a:rPr>
              <a:t>your reaction be?</a:t>
            </a:r>
          </a:p>
          <a:p>
            <a:pPr marL="0" indent="0">
              <a:buNone/>
            </a:pPr>
            <a:endParaRPr lang="en-CA" sz="2800" dirty="0"/>
          </a:p>
          <a:p>
            <a:endParaRPr lang="en-CA" dirty="0"/>
          </a:p>
        </p:txBody>
      </p:sp>
    </p:spTree>
    <p:extLst>
      <p:ext uri="{BB962C8B-B14F-4D97-AF65-F5344CB8AC3E}">
        <p14:creationId xmlns:p14="http://schemas.microsoft.com/office/powerpoint/2010/main" val="1409847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4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dirty="0"/>
              <a:t>Review of Lesson 3</a:t>
            </a:r>
          </a:p>
          <a:p>
            <a:r>
              <a:rPr lang="en-CA" sz="3200" dirty="0"/>
              <a:t>Prof. Matthew Might’s advice about success</a:t>
            </a:r>
          </a:p>
          <a:p>
            <a:r>
              <a:rPr lang="en-CA" sz="3200" b="1" dirty="0"/>
              <a:t>More principles for good writing</a:t>
            </a:r>
          </a:p>
          <a:p>
            <a:pPr lvl="1"/>
            <a:r>
              <a:rPr lang="en-CA" sz="2800" b="1" dirty="0"/>
              <a:t>General sentence structure</a:t>
            </a:r>
          </a:p>
          <a:p>
            <a:pPr lvl="1"/>
            <a:r>
              <a:rPr lang="en-CA" sz="2800" b="1" dirty="0"/>
              <a:t>Subject-verb separation</a:t>
            </a:r>
          </a:p>
          <a:p>
            <a:pPr lvl="1"/>
            <a:r>
              <a:rPr lang="en-CA" sz="2800" dirty="0"/>
              <a:t>Weasel words</a:t>
            </a:r>
          </a:p>
          <a:p>
            <a:r>
              <a:rPr lang="en-CA" sz="3200" dirty="0"/>
              <a:t>Workshop:</a:t>
            </a:r>
          </a:p>
          <a:p>
            <a:pPr lvl="1"/>
            <a:r>
              <a:rPr lang="en-CA" sz="2800" dirty="0"/>
              <a:t>Grammarly examples from homework</a:t>
            </a:r>
          </a:p>
          <a:p>
            <a:pPr lvl="1"/>
            <a:r>
              <a:rPr lang="en-CA" sz="2800" dirty="0"/>
              <a:t>Sentence correction exercises</a:t>
            </a:r>
          </a:p>
          <a:p>
            <a:pPr lvl="1"/>
            <a:endParaRPr lang="en-CA" sz="36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164727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Some principles for good writing</a:t>
            </a:r>
          </a:p>
        </p:txBody>
      </p:sp>
      <p:sp>
        <p:nvSpPr>
          <p:cNvPr id="3" name="Content Placeholder 2"/>
          <p:cNvSpPr>
            <a:spLocks noGrp="1"/>
          </p:cNvSpPr>
          <p:nvPr>
            <p:ph idx="1"/>
          </p:nvPr>
        </p:nvSpPr>
        <p:spPr/>
        <p:txBody>
          <a:bodyPr>
            <a:normAutofit fontScale="92500" lnSpcReduction="20000"/>
          </a:bodyPr>
          <a:lstStyle/>
          <a:p>
            <a:pPr marL="34290" indent="0">
              <a:buNone/>
            </a:pPr>
            <a:r>
              <a:rPr lang="en-CA" dirty="0"/>
              <a:t>See course website page:</a:t>
            </a:r>
          </a:p>
          <a:p>
            <a:pPr marL="0" indent="0" algn="ctr">
              <a:buNone/>
            </a:pPr>
            <a:r>
              <a:rPr lang="en-CA" sz="3600" dirty="0"/>
              <a:t>“Principles for Good Writing”</a:t>
            </a:r>
            <a:endParaRPr lang="en-CA" sz="3600" i="1" dirty="0"/>
          </a:p>
          <a:p>
            <a:endParaRPr lang="en-CA" sz="2800" i="1" dirty="0"/>
          </a:p>
          <a:p>
            <a:pPr marL="34290" indent="0">
              <a:buNone/>
            </a:pPr>
            <a:r>
              <a:rPr lang="en-CA" sz="2800" i="1" dirty="0"/>
              <a:t>Sources: </a:t>
            </a:r>
          </a:p>
          <a:p>
            <a:r>
              <a:rPr lang="en-CA" sz="2800" i="1" dirty="0"/>
              <a:t>SSW = “The Science of Scientific Writing” article</a:t>
            </a:r>
          </a:p>
          <a:p>
            <a:pPr lvl="1"/>
            <a:r>
              <a:rPr lang="en-CA" sz="2400" i="1" dirty="0"/>
              <a:t>AmericanScientist.org article by </a:t>
            </a:r>
            <a:r>
              <a:rPr lang="en-CA" sz="2400" i="1" dirty="0" err="1"/>
              <a:t>Gopen</a:t>
            </a:r>
            <a:r>
              <a:rPr lang="en-CA" sz="2400" i="1" dirty="0"/>
              <a:t> and Swan</a:t>
            </a:r>
          </a:p>
          <a:p>
            <a:r>
              <a:rPr lang="en-CA" sz="2800" i="1" dirty="0"/>
              <a:t>BCG = “Style: The Basics of Clarity and Grace” by Williams and </a:t>
            </a:r>
            <a:r>
              <a:rPr lang="en-CA" sz="2800" i="1" dirty="0" err="1"/>
              <a:t>Bizup</a:t>
            </a:r>
            <a:endParaRPr lang="en-CA" sz="2800" i="1" dirty="0"/>
          </a:p>
          <a:p>
            <a:r>
              <a:rPr lang="en-CA" sz="2800" i="1" dirty="0"/>
              <a:t>PE = mentioned in this Publishing English course. From Prof. Might, Murray, or elsewhere.</a:t>
            </a:r>
          </a:p>
          <a:p>
            <a:endParaRPr lang="en-CA" dirty="0"/>
          </a:p>
          <a:p>
            <a:endParaRPr lang="en-CA" dirty="0"/>
          </a:p>
        </p:txBody>
      </p:sp>
    </p:spTree>
    <p:extLst>
      <p:ext uri="{BB962C8B-B14F-4D97-AF65-F5344CB8AC3E}">
        <p14:creationId xmlns:p14="http://schemas.microsoft.com/office/powerpoint/2010/main" val="1780572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30377"/>
          </a:xfrm>
        </p:spPr>
        <p:txBody>
          <a:bodyPr/>
          <a:lstStyle/>
          <a:p>
            <a:r>
              <a:rPr lang="en-CA" dirty="0"/>
              <a:t>SSW Principles of Writing</a:t>
            </a:r>
          </a:p>
        </p:txBody>
      </p:sp>
      <p:sp>
        <p:nvSpPr>
          <p:cNvPr id="3" name="Content Placeholder 2"/>
          <p:cNvSpPr>
            <a:spLocks noGrp="1"/>
          </p:cNvSpPr>
          <p:nvPr>
            <p:ph idx="1"/>
          </p:nvPr>
        </p:nvSpPr>
        <p:spPr>
          <a:xfrm>
            <a:off x="457200" y="1120877"/>
            <a:ext cx="8229600" cy="5006873"/>
          </a:xfrm>
        </p:spPr>
        <p:txBody>
          <a:bodyPr>
            <a:normAutofit fontScale="92500"/>
          </a:bodyPr>
          <a:lstStyle/>
          <a:p>
            <a:pPr marL="633413" indent="-633413">
              <a:buNone/>
            </a:pPr>
            <a:r>
              <a:rPr lang="en-CA" sz="2800" dirty="0"/>
              <a:t>[SSW1] Follow a grammatical subject as soon as possible with its verb.</a:t>
            </a:r>
          </a:p>
          <a:p>
            <a:pPr marL="633413" indent="-633413">
              <a:buNone/>
            </a:pPr>
            <a:r>
              <a:rPr lang="en-CA" sz="2800" dirty="0"/>
              <a:t>[SSW2] Place in the stress position the "new information" you want the reader to emphasize.</a:t>
            </a:r>
          </a:p>
          <a:p>
            <a:pPr marL="633413" indent="-633413">
              <a:buNone/>
            </a:pPr>
            <a:r>
              <a:rPr lang="en-CA" sz="2800" b="1" dirty="0"/>
              <a:t>[SSW3] Place the person or thing whose "story" a sentence is telling at the beginning of the sentence, in the topic position.</a:t>
            </a:r>
          </a:p>
          <a:p>
            <a:pPr marL="633413" indent="-633413">
              <a:buNone/>
            </a:pPr>
            <a:r>
              <a:rPr lang="en-CA" sz="2800" dirty="0"/>
              <a:t>[SSW4] Place appropriate "old information" (material already stated in the discourse) in the topic position for linkage backward and contextualization forward. </a:t>
            </a:r>
            <a:br>
              <a:rPr lang="en-CA" sz="2400" dirty="0"/>
            </a:br>
            <a:endParaRPr lang="en-CA" sz="2400" dirty="0"/>
          </a:p>
        </p:txBody>
      </p:sp>
    </p:spTree>
    <p:extLst>
      <p:ext uri="{BB962C8B-B14F-4D97-AF65-F5344CB8AC3E}">
        <p14:creationId xmlns:p14="http://schemas.microsoft.com/office/powerpoint/2010/main" val="3441871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59875"/>
          </a:xfrm>
        </p:spPr>
        <p:txBody>
          <a:bodyPr/>
          <a:lstStyle/>
          <a:p>
            <a:r>
              <a:rPr lang="en-CA" dirty="0"/>
              <a:t>SSW Principles of Writing</a:t>
            </a:r>
          </a:p>
        </p:txBody>
      </p:sp>
      <p:sp>
        <p:nvSpPr>
          <p:cNvPr id="3" name="Content Placeholder 2"/>
          <p:cNvSpPr>
            <a:spLocks noGrp="1"/>
          </p:cNvSpPr>
          <p:nvPr>
            <p:ph idx="1"/>
          </p:nvPr>
        </p:nvSpPr>
        <p:spPr>
          <a:xfrm>
            <a:off x="457199" y="1150375"/>
            <a:ext cx="8229601" cy="4977376"/>
          </a:xfrm>
        </p:spPr>
        <p:txBody>
          <a:bodyPr/>
          <a:lstStyle/>
          <a:p>
            <a:pPr marL="633413" indent="-633413">
              <a:buNone/>
            </a:pPr>
            <a:r>
              <a:rPr lang="en-CA" sz="2800" b="1" dirty="0"/>
              <a:t>[SSW5] Articulate the action of every clause or sentence in its verb.</a:t>
            </a:r>
          </a:p>
          <a:p>
            <a:pPr marL="633413" indent="-633413">
              <a:buNone/>
            </a:pPr>
            <a:r>
              <a:rPr lang="en-CA" sz="2800" dirty="0"/>
              <a:t>[SSW6] Usually, provide context for your reader before asking that reader to consider anything new. </a:t>
            </a:r>
          </a:p>
          <a:p>
            <a:pPr marL="633413" indent="-633413">
              <a:buNone/>
            </a:pPr>
            <a:r>
              <a:rPr lang="en-CA" sz="2800" dirty="0"/>
              <a:t>[SSW7] </a:t>
            </a:r>
            <a:r>
              <a:rPr lang="en-CA" sz="2800" dirty="0">
                <a:solidFill>
                  <a:srgbClr val="5CA342"/>
                </a:solidFill>
              </a:rPr>
              <a:t>Usually, try to ensure </a:t>
            </a:r>
            <a:r>
              <a:rPr lang="en-CA" sz="2800" dirty="0"/>
              <a:t>that the relative emphases of the substance coincide with the relative expectations for emphasis raised by the structure. </a:t>
            </a:r>
            <a:endParaRPr lang="en-CA" sz="2400" dirty="0"/>
          </a:p>
          <a:p>
            <a:pPr marL="0" indent="0">
              <a:buNone/>
            </a:pPr>
            <a:endParaRPr lang="en-CA" sz="2400" dirty="0"/>
          </a:p>
        </p:txBody>
      </p:sp>
    </p:spTree>
    <p:extLst>
      <p:ext uri="{BB962C8B-B14F-4D97-AF65-F5344CB8AC3E}">
        <p14:creationId xmlns:p14="http://schemas.microsoft.com/office/powerpoint/2010/main" val="2802867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07500-AC0A-476B-9060-EF9E2E641C7E}"/>
              </a:ext>
            </a:extLst>
          </p:cNvPr>
          <p:cNvSpPr>
            <a:spLocks noGrp="1"/>
          </p:cNvSpPr>
          <p:nvPr>
            <p:ph type="title"/>
          </p:nvPr>
        </p:nvSpPr>
        <p:spPr/>
        <p:txBody>
          <a:bodyPr/>
          <a:lstStyle/>
          <a:p>
            <a:r>
              <a:rPr lang="en-CA" dirty="0"/>
              <a:t>BCG Principles of Writing</a:t>
            </a:r>
          </a:p>
        </p:txBody>
      </p:sp>
      <p:sp>
        <p:nvSpPr>
          <p:cNvPr id="3" name="Content Placeholder 2">
            <a:extLst>
              <a:ext uri="{FF2B5EF4-FFF2-40B4-BE49-F238E27FC236}">
                <a16:creationId xmlns:a16="http://schemas.microsoft.com/office/drawing/2014/main" id="{821518EB-93C7-4A71-9E6F-FA9D43F06552}"/>
              </a:ext>
            </a:extLst>
          </p:cNvPr>
          <p:cNvSpPr>
            <a:spLocks noGrp="1"/>
          </p:cNvSpPr>
          <p:nvPr>
            <p:ph idx="1"/>
          </p:nvPr>
        </p:nvSpPr>
        <p:spPr>
          <a:xfrm>
            <a:off x="678427" y="1351129"/>
            <a:ext cx="7610310" cy="5101987"/>
          </a:xfrm>
        </p:spPr>
        <p:txBody>
          <a:bodyPr>
            <a:normAutofit fontScale="77500" lnSpcReduction="20000"/>
          </a:bodyPr>
          <a:lstStyle/>
          <a:p>
            <a:pPr marL="633413" indent="-633413">
              <a:lnSpc>
                <a:spcPct val="110000"/>
              </a:lnSpc>
              <a:spcBef>
                <a:spcPts val="0"/>
              </a:spcBef>
              <a:buNone/>
            </a:pPr>
            <a:r>
              <a:rPr lang="en-US" dirty="0"/>
              <a:t>[BCG1] Make main characters the grammatical subjects in sentences. Put these near the beginning of sentences.</a:t>
            </a:r>
          </a:p>
          <a:p>
            <a:pPr marL="279400" indent="-279400">
              <a:lnSpc>
                <a:spcPct val="110000"/>
              </a:lnSpc>
              <a:spcBef>
                <a:spcPts val="0"/>
              </a:spcBef>
            </a:pPr>
            <a:r>
              <a:rPr lang="en-CA" i="1" dirty="0">
                <a:solidFill>
                  <a:schemeClr val="tx2">
                    <a:lumMod val="75000"/>
                  </a:schemeClr>
                </a:solidFill>
              </a:rPr>
              <a:t>[SSW3] Place the person or thing whose "story" a sentence is telling at the beginning of the sentence, in the topic position.</a:t>
            </a:r>
            <a:endParaRPr lang="en-US" i="1" dirty="0">
              <a:solidFill>
                <a:schemeClr val="tx2">
                  <a:lumMod val="75000"/>
                </a:schemeClr>
              </a:solidFill>
            </a:endParaRPr>
          </a:p>
          <a:p>
            <a:pPr marL="633413" indent="-633413" fontAlgn="base">
              <a:lnSpc>
                <a:spcPct val="110000"/>
              </a:lnSpc>
              <a:spcBef>
                <a:spcPts val="0"/>
              </a:spcBef>
              <a:buNone/>
            </a:pPr>
            <a:r>
              <a:rPr lang="en-US" dirty="0"/>
              <a:t>[BCG2] Specify important actions as verbs, not nouns. Use verbs to convey the most significant information.</a:t>
            </a:r>
          </a:p>
          <a:p>
            <a:pPr marL="274638" indent="-274638" fontAlgn="base">
              <a:lnSpc>
                <a:spcPct val="110000"/>
              </a:lnSpc>
              <a:spcBef>
                <a:spcPts val="0"/>
              </a:spcBef>
            </a:pPr>
            <a:r>
              <a:rPr lang="en-CA" i="1" dirty="0">
                <a:solidFill>
                  <a:schemeClr val="tx2">
                    <a:lumMod val="75000"/>
                  </a:schemeClr>
                </a:solidFill>
              </a:rPr>
              <a:t>[SSW5] Articulate the action of every clause or sentence in its verb.</a:t>
            </a:r>
            <a:endParaRPr lang="en-US" i="1" dirty="0">
              <a:solidFill>
                <a:schemeClr val="tx2">
                  <a:lumMod val="75000"/>
                </a:schemeClr>
              </a:solidFill>
            </a:endParaRPr>
          </a:p>
          <a:p>
            <a:endParaRPr lang="en-CA" dirty="0"/>
          </a:p>
        </p:txBody>
      </p:sp>
    </p:spTree>
    <p:extLst>
      <p:ext uri="{BB962C8B-B14F-4D97-AF65-F5344CB8AC3E}">
        <p14:creationId xmlns:p14="http://schemas.microsoft.com/office/powerpoint/2010/main" val="2222229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4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b="1" dirty="0"/>
              <a:t>Review of Lesson 3</a:t>
            </a:r>
          </a:p>
          <a:p>
            <a:r>
              <a:rPr lang="en-CA" sz="3200" dirty="0"/>
              <a:t>Prof. Matthew Might’s advice about success</a:t>
            </a:r>
          </a:p>
          <a:p>
            <a:r>
              <a:rPr lang="en-CA" sz="3200" dirty="0"/>
              <a:t>More principles for good writing</a:t>
            </a:r>
          </a:p>
          <a:p>
            <a:pPr lvl="1"/>
            <a:r>
              <a:rPr lang="en-CA" sz="2800" dirty="0"/>
              <a:t>General sentence structure</a:t>
            </a:r>
          </a:p>
          <a:p>
            <a:pPr lvl="1"/>
            <a:r>
              <a:rPr lang="en-CA" sz="2800" dirty="0"/>
              <a:t>Subject-verb separation</a:t>
            </a:r>
          </a:p>
          <a:p>
            <a:pPr lvl="1"/>
            <a:r>
              <a:rPr lang="en-CA" sz="2800" dirty="0"/>
              <a:t>Weasel words</a:t>
            </a:r>
          </a:p>
          <a:p>
            <a:r>
              <a:rPr lang="en-CA" sz="3200" dirty="0"/>
              <a:t>Workshop:</a:t>
            </a:r>
          </a:p>
          <a:p>
            <a:pPr lvl="1"/>
            <a:r>
              <a:rPr lang="en-CA" sz="2800" dirty="0"/>
              <a:t>Grammarly examples from homework</a:t>
            </a:r>
          </a:p>
          <a:p>
            <a:pPr lvl="1"/>
            <a:r>
              <a:rPr lang="en-CA" sz="2800" dirty="0"/>
              <a:t>Sentence correction exercises</a:t>
            </a:r>
          </a:p>
          <a:p>
            <a:pPr lvl="1"/>
            <a:endParaRPr lang="en-CA" sz="36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07500-AC0A-476B-9060-EF9E2E641C7E}"/>
              </a:ext>
            </a:extLst>
          </p:cNvPr>
          <p:cNvSpPr>
            <a:spLocks noGrp="1"/>
          </p:cNvSpPr>
          <p:nvPr>
            <p:ph type="title"/>
          </p:nvPr>
        </p:nvSpPr>
        <p:spPr/>
        <p:txBody>
          <a:bodyPr/>
          <a:lstStyle/>
          <a:p>
            <a:r>
              <a:rPr lang="en-CA" dirty="0"/>
              <a:t>BCG Principles of Writing</a:t>
            </a:r>
          </a:p>
        </p:txBody>
      </p:sp>
      <p:sp>
        <p:nvSpPr>
          <p:cNvPr id="3" name="Content Placeholder 2">
            <a:extLst>
              <a:ext uri="{FF2B5EF4-FFF2-40B4-BE49-F238E27FC236}">
                <a16:creationId xmlns:a16="http://schemas.microsoft.com/office/drawing/2014/main" id="{821518EB-93C7-4A71-9E6F-FA9D43F06552}"/>
              </a:ext>
            </a:extLst>
          </p:cNvPr>
          <p:cNvSpPr>
            <a:spLocks noGrp="1"/>
          </p:cNvSpPr>
          <p:nvPr>
            <p:ph idx="1"/>
          </p:nvPr>
        </p:nvSpPr>
        <p:spPr>
          <a:xfrm>
            <a:off x="678427" y="1351129"/>
            <a:ext cx="7610310" cy="5101987"/>
          </a:xfrm>
        </p:spPr>
        <p:txBody>
          <a:bodyPr>
            <a:normAutofit fontScale="62500" lnSpcReduction="20000"/>
          </a:bodyPr>
          <a:lstStyle/>
          <a:p>
            <a:pPr marL="633413" indent="-633413">
              <a:lnSpc>
                <a:spcPct val="110000"/>
              </a:lnSpc>
              <a:buNone/>
            </a:pPr>
            <a:r>
              <a:rPr lang="en-US" dirty="0"/>
              <a:t>[BCG1] Make main characters the grammatical subjects in sentences. Put these near the beginning of sentences.</a:t>
            </a:r>
          </a:p>
          <a:p>
            <a:pPr marL="633413" indent="-633413" fontAlgn="base">
              <a:lnSpc>
                <a:spcPct val="110000"/>
              </a:lnSpc>
              <a:buNone/>
            </a:pPr>
            <a:r>
              <a:rPr lang="en-US" dirty="0"/>
              <a:t>[BCG2] Specify important actions as verbs, not nouns. Use verbs to convey the most significant information.</a:t>
            </a:r>
          </a:p>
          <a:p>
            <a:pPr marL="633413" indent="-633413">
              <a:lnSpc>
                <a:spcPct val="110000"/>
              </a:lnSpc>
              <a:buNone/>
            </a:pPr>
            <a:r>
              <a:rPr lang="en-US" dirty="0"/>
              <a:t>[BCG3] Get to the main verbs quickly. Avoid long introductory phrases and clauses. Avoid interrupting the subject-verb connection.</a:t>
            </a:r>
          </a:p>
          <a:p>
            <a:pPr marL="633413" indent="-633413">
              <a:lnSpc>
                <a:spcPct val="110000"/>
              </a:lnSpc>
              <a:buNone/>
            </a:pPr>
            <a:r>
              <a:rPr lang="en-US" dirty="0"/>
              <a:t>[BCG4] Open your sentences with information familiar to your reader, such as what you've already been talking about. Push new complex information to the ends of sentences, climaxing the sentence. In the sentence, move from familiar to new.</a:t>
            </a:r>
          </a:p>
          <a:p>
            <a:endParaRPr lang="en-CA" dirty="0"/>
          </a:p>
        </p:txBody>
      </p:sp>
    </p:spTree>
    <p:extLst>
      <p:ext uri="{BB962C8B-B14F-4D97-AF65-F5344CB8AC3E}">
        <p14:creationId xmlns:p14="http://schemas.microsoft.com/office/powerpoint/2010/main" val="212875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07500-AC0A-476B-9060-EF9E2E641C7E}"/>
              </a:ext>
            </a:extLst>
          </p:cNvPr>
          <p:cNvSpPr>
            <a:spLocks noGrp="1"/>
          </p:cNvSpPr>
          <p:nvPr>
            <p:ph type="title"/>
          </p:nvPr>
        </p:nvSpPr>
        <p:spPr>
          <a:xfrm>
            <a:off x="855263" y="404884"/>
            <a:ext cx="7406640" cy="642251"/>
          </a:xfrm>
        </p:spPr>
        <p:txBody>
          <a:bodyPr/>
          <a:lstStyle/>
          <a:p>
            <a:r>
              <a:rPr lang="en-CA" dirty="0"/>
              <a:t>BCG Principles of Writing</a:t>
            </a:r>
          </a:p>
        </p:txBody>
      </p:sp>
      <p:sp>
        <p:nvSpPr>
          <p:cNvPr id="3" name="Content Placeholder 2">
            <a:extLst>
              <a:ext uri="{FF2B5EF4-FFF2-40B4-BE49-F238E27FC236}">
                <a16:creationId xmlns:a16="http://schemas.microsoft.com/office/drawing/2014/main" id="{821518EB-93C7-4A71-9E6F-FA9D43F06552}"/>
              </a:ext>
            </a:extLst>
          </p:cNvPr>
          <p:cNvSpPr>
            <a:spLocks noGrp="1"/>
          </p:cNvSpPr>
          <p:nvPr>
            <p:ph idx="1"/>
          </p:nvPr>
        </p:nvSpPr>
        <p:spPr>
          <a:xfrm>
            <a:off x="486698" y="1047135"/>
            <a:ext cx="8067368" cy="5405981"/>
          </a:xfrm>
        </p:spPr>
        <p:txBody>
          <a:bodyPr>
            <a:normAutofit fontScale="62500" lnSpcReduction="20000"/>
          </a:bodyPr>
          <a:lstStyle/>
          <a:p>
            <a:pPr marL="633413" indent="-633413">
              <a:lnSpc>
                <a:spcPct val="110000"/>
              </a:lnSpc>
              <a:buNone/>
            </a:pPr>
            <a:r>
              <a:rPr lang="en-US" sz="4000" dirty="0"/>
              <a:t>[BCG5] In a passage of related sentences (e.g. developing an idea), begin sentences with consistent subjects or topics.</a:t>
            </a:r>
          </a:p>
          <a:p>
            <a:pPr marL="633413" indent="-633413">
              <a:lnSpc>
                <a:spcPct val="110000"/>
              </a:lnSpc>
              <a:buNone/>
            </a:pPr>
            <a:r>
              <a:rPr lang="en-US" sz="4000" dirty="0"/>
              <a:t>[BCG6] </a:t>
            </a:r>
            <a:r>
              <a:rPr lang="en-US" sz="4000" b="1" dirty="0"/>
              <a:t>Be concise. </a:t>
            </a:r>
            <a:r>
              <a:rPr lang="en-US" sz="4000" dirty="0"/>
              <a:t>Cut meaningless or repeated words with obvious implications. Compress the meaning of a phrase into one or two words. Prefer affirmative sentences to negative ones.</a:t>
            </a:r>
          </a:p>
          <a:p>
            <a:pPr marL="633413" indent="-633413">
              <a:lnSpc>
                <a:spcPct val="110000"/>
              </a:lnSpc>
              <a:buNone/>
            </a:pPr>
            <a:r>
              <a:rPr lang="en-US" sz="4000" dirty="0"/>
              <a:t>[BCG7] Control sprawl. Don't tack more than one subordinate clause onto another. Extend sentences with </a:t>
            </a:r>
            <a:r>
              <a:rPr lang="en-US" sz="4000" dirty="0" err="1"/>
              <a:t>resumptive</a:t>
            </a:r>
            <a:r>
              <a:rPr lang="en-US" sz="4000" dirty="0"/>
              <a:t>, summative, and free modifiers. Extend sentences with coordinate structures, arranging elements from shorter to longer.</a:t>
            </a:r>
          </a:p>
          <a:p>
            <a:pPr marL="633413" indent="-633413">
              <a:lnSpc>
                <a:spcPct val="110000"/>
              </a:lnSpc>
              <a:buNone/>
            </a:pPr>
            <a:r>
              <a:rPr lang="en-US" sz="4000" dirty="0"/>
              <a:t>[BCG8] Use parallel structures to create a sense of balance and elegance.</a:t>
            </a:r>
          </a:p>
          <a:p>
            <a:endParaRPr lang="en-CA" dirty="0"/>
          </a:p>
        </p:txBody>
      </p:sp>
    </p:spTree>
    <p:extLst>
      <p:ext uri="{BB962C8B-B14F-4D97-AF65-F5344CB8AC3E}">
        <p14:creationId xmlns:p14="http://schemas.microsoft.com/office/powerpoint/2010/main" val="106783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D5F72-DB05-4F66-87AB-BB33DFAE1B0A}"/>
              </a:ext>
            </a:extLst>
          </p:cNvPr>
          <p:cNvSpPr>
            <a:spLocks noGrp="1"/>
          </p:cNvSpPr>
          <p:nvPr>
            <p:ph type="title"/>
          </p:nvPr>
        </p:nvSpPr>
        <p:spPr/>
        <p:txBody>
          <a:bodyPr/>
          <a:lstStyle/>
          <a:p>
            <a:r>
              <a:rPr lang="en-CA" dirty="0"/>
              <a:t>Consider these two:</a:t>
            </a:r>
          </a:p>
        </p:txBody>
      </p:sp>
      <p:sp>
        <p:nvSpPr>
          <p:cNvPr id="3" name="Content Placeholder 2">
            <a:extLst>
              <a:ext uri="{FF2B5EF4-FFF2-40B4-BE49-F238E27FC236}">
                <a16:creationId xmlns:a16="http://schemas.microsoft.com/office/drawing/2014/main" id="{B51072AF-9A93-473B-95F0-ED166EE01828}"/>
              </a:ext>
            </a:extLst>
          </p:cNvPr>
          <p:cNvSpPr>
            <a:spLocks noGrp="1"/>
          </p:cNvSpPr>
          <p:nvPr>
            <p:ph idx="1"/>
          </p:nvPr>
        </p:nvSpPr>
        <p:spPr/>
        <p:txBody>
          <a:bodyPr/>
          <a:lstStyle/>
          <a:p>
            <a:pPr marL="34290" indent="0">
              <a:buNone/>
            </a:pPr>
            <a:r>
              <a:rPr lang="en-CA" sz="2800" dirty="0"/>
              <a:t>[SSW1] Follow a grammatical subject as soon as possible with its verb.</a:t>
            </a:r>
          </a:p>
          <a:p>
            <a:pPr marL="34290" indent="0">
              <a:buNone/>
            </a:pPr>
            <a:r>
              <a:rPr lang="en-CA" sz="2800" dirty="0"/>
              <a:t>[SSW3] Place the person or thing whose "story" a sentence is telling at the beginning of the sentence, in the topic position.</a:t>
            </a:r>
          </a:p>
          <a:p>
            <a:pPr marL="34290" indent="0">
              <a:buNone/>
            </a:pPr>
            <a:r>
              <a:rPr lang="en-CA" sz="2800" dirty="0"/>
              <a:t>Combined </a:t>
            </a:r>
            <a:r>
              <a:rPr lang="en-CA" sz="2800" dirty="0">
                <a:sym typeface="Wingdings" panose="05000000000000000000" pitchFamily="2" charset="2"/>
              </a:rPr>
              <a:t> Put sentence subject and main verb close to the front.</a:t>
            </a:r>
          </a:p>
          <a:p>
            <a:pPr marL="34290" indent="0">
              <a:buNone/>
            </a:pPr>
            <a:r>
              <a:rPr lang="en-US" sz="2800" dirty="0">
                <a:solidFill>
                  <a:srgbClr val="FF0000"/>
                </a:solidFill>
              </a:rPr>
              <a:t>[BCG3] Get to the main verbs quickly. Avoid long introductory phrases and clauses. Avoid interrupting the subject-verb connection.</a:t>
            </a:r>
          </a:p>
          <a:p>
            <a:pPr marL="34290" indent="0">
              <a:buNone/>
            </a:pPr>
            <a:endParaRPr lang="en-CA" sz="2800" dirty="0"/>
          </a:p>
          <a:p>
            <a:pPr marL="34290" indent="0">
              <a:buNone/>
            </a:pPr>
            <a:endParaRPr lang="en-CA" sz="2800" dirty="0"/>
          </a:p>
          <a:p>
            <a:pPr marL="34290" indent="0">
              <a:buNone/>
            </a:pPr>
            <a:endParaRPr lang="en-CA" dirty="0">
              <a:solidFill>
                <a:srgbClr val="FF0000"/>
              </a:solidFill>
            </a:endParaRPr>
          </a:p>
          <a:p>
            <a:pPr marL="34290" indent="0">
              <a:buNone/>
            </a:pPr>
            <a:endParaRPr lang="en-CA" dirty="0"/>
          </a:p>
        </p:txBody>
      </p:sp>
    </p:spTree>
    <p:extLst>
      <p:ext uri="{BB962C8B-B14F-4D97-AF65-F5344CB8AC3E}">
        <p14:creationId xmlns:p14="http://schemas.microsoft.com/office/powerpoint/2010/main" val="13112795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841887"/>
          </a:xfrm>
        </p:spPr>
        <p:txBody>
          <a:bodyPr>
            <a:normAutofit/>
          </a:bodyPr>
          <a:lstStyle/>
          <a:p>
            <a:r>
              <a:rPr lang="en-CA" dirty="0"/>
              <a:t>BCG Example 1 (again)</a:t>
            </a:r>
          </a:p>
        </p:txBody>
      </p:sp>
      <p:sp>
        <p:nvSpPr>
          <p:cNvPr id="3" name="Content Placeholder 2"/>
          <p:cNvSpPr>
            <a:spLocks noGrp="1"/>
          </p:cNvSpPr>
          <p:nvPr>
            <p:ph idx="1"/>
          </p:nvPr>
        </p:nvSpPr>
        <p:spPr>
          <a:xfrm>
            <a:off x="457200" y="1150375"/>
            <a:ext cx="8229600" cy="4977376"/>
          </a:xfrm>
        </p:spPr>
        <p:txBody>
          <a:bodyPr/>
          <a:lstStyle/>
          <a:p>
            <a:pPr marL="633413" indent="-633413">
              <a:buNone/>
            </a:pPr>
            <a:r>
              <a:rPr lang="en-CA" sz="2400" dirty="0"/>
              <a:t>1a. [Bad] The </a:t>
            </a:r>
            <a:r>
              <a:rPr lang="en-CA" sz="2400" b="1" dirty="0">
                <a:solidFill>
                  <a:srgbClr val="FF0000"/>
                </a:solidFill>
              </a:rPr>
              <a:t>cause</a:t>
            </a:r>
            <a:r>
              <a:rPr lang="en-CA" sz="2400" dirty="0"/>
              <a:t> of our schools’ failure at teaching basic skills </a:t>
            </a:r>
            <a:r>
              <a:rPr lang="en-CA" sz="2400" dirty="0">
                <a:solidFill>
                  <a:srgbClr val="002060"/>
                </a:solidFill>
              </a:rPr>
              <a:t>is</a:t>
            </a:r>
            <a:r>
              <a:rPr lang="en-CA" sz="2400" dirty="0"/>
              <a:t> not understanding the influence of cultural background on learning.</a:t>
            </a:r>
          </a:p>
          <a:p>
            <a:pPr marL="633413" indent="-633413">
              <a:spcAft>
                <a:spcPts val="600"/>
              </a:spcAft>
              <a:buNone/>
            </a:pPr>
            <a:r>
              <a:rPr lang="en-CA" sz="2400" dirty="0"/>
              <a:t>1b. [Good] Our </a:t>
            </a:r>
            <a:r>
              <a:rPr lang="en-CA" sz="2400" b="1" dirty="0">
                <a:solidFill>
                  <a:srgbClr val="FF0000"/>
                </a:solidFill>
              </a:rPr>
              <a:t>schools</a:t>
            </a:r>
            <a:r>
              <a:rPr lang="en-CA" sz="2400" dirty="0"/>
              <a:t> </a:t>
            </a:r>
            <a:r>
              <a:rPr lang="en-CA" sz="2400" dirty="0">
                <a:solidFill>
                  <a:srgbClr val="002060"/>
                </a:solidFill>
              </a:rPr>
              <a:t>have failed </a:t>
            </a:r>
            <a:r>
              <a:rPr lang="en-CA" sz="2400" dirty="0"/>
              <a:t>to teach basic skills because they do not understand how cultural background influences the way a child learns.</a:t>
            </a:r>
          </a:p>
          <a:p>
            <a:pPr marL="0" indent="0">
              <a:buNone/>
            </a:pPr>
            <a:r>
              <a:rPr lang="en-US" sz="2400" dirty="0"/>
              <a:t>[BCG3] Get to the main verbs quickly. Avoid long introductory phrases and clauses. Avoid interrupting the </a:t>
            </a:r>
            <a:r>
              <a:rPr lang="en-US" sz="2400" dirty="0">
                <a:solidFill>
                  <a:srgbClr val="FF0000"/>
                </a:solidFill>
              </a:rPr>
              <a:t>subject</a:t>
            </a:r>
            <a:r>
              <a:rPr lang="en-US" sz="2400" dirty="0"/>
              <a:t>-</a:t>
            </a:r>
            <a:r>
              <a:rPr lang="en-US" sz="2400" dirty="0">
                <a:solidFill>
                  <a:srgbClr val="002060"/>
                </a:solidFill>
              </a:rPr>
              <a:t>verb</a:t>
            </a:r>
            <a:r>
              <a:rPr lang="en-US" sz="2400" dirty="0"/>
              <a:t> connection.</a:t>
            </a:r>
          </a:p>
          <a:p>
            <a:pPr marL="0" indent="0">
              <a:buNone/>
            </a:pPr>
            <a:r>
              <a:rPr lang="en-US" sz="2400" dirty="0"/>
              <a:t>S-V distance of 1a = 8</a:t>
            </a:r>
          </a:p>
          <a:p>
            <a:pPr marL="0" indent="0">
              <a:buNone/>
            </a:pPr>
            <a:r>
              <a:rPr lang="en-US" sz="2400" dirty="0"/>
              <a:t>S-V distance of 1b = 0</a:t>
            </a:r>
          </a:p>
          <a:p>
            <a:pPr marL="0" indent="0">
              <a:buNone/>
            </a:pPr>
            <a:endParaRPr lang="en-US" sz="2400" dirty="0"/>
          </a:p>
          <a:p>
            <a:endParaRPr lang="en-CA" sz="2400" i="1" dirty="0"/>
          </a:p>
          <a:p>
            <a:endParaRPr lang="en-CA" sz="2400" i="1" dirty="0"/>
          </a:p>
          <a:p>
            <a:pPr marL="0" indent="0">
              <a:buNone/>
            </a:pPr>
            <a:endParaRPr lang="en-CA" dirty="0"/>
          </a:p>
        </p:txBody>
      </p:sp>
    </p:spTree>
    <p:extLst>
      <p:ext uri="{BB962C8B-B14F-4D97-AF65-F5344CB8AC3E}">
        <p14:creationId xmlns:p14="http://schemas.microsoft.com/office/powerpoint/2010/main" val="147619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30377"/>
          </a:xfrm>
        </p:spPr>
        <p:txBody>
          <a:bodyPr>
            <a:normAutofit/>
          </a:bodyPr>
          <a:lstStyle/>
          <a:p>
            <a:r>
              <a:rPr lang="en-CA" dirty="0"/>
              <a:t>BCG Example 2 and S-V distance</a:t>
            </a:r>
          </a:p>
        </p:txBody>
      </p:sp>
      <p:sp>
        <p:nvSpPr>
          <p:cNvPr id="3" name="Content Placeholder 2"/>
          <p:cNvSpPr>
            <a:spLocks noGrp="1"/>
          </p:cNvSpPr>
          <p:nvPr>
            <p:ph idx="1"/>
          </p:nvPr>
        </p:nvSpPr>
        <p:spPr>
          <a:xfrm>
            <a:off x="457200" y="1255595"/>
            <a:ext cx="8229600" cy="4872156"/>
          </a:xfrm>
        </p:spPr>
        <p:txBody>
          <a:bodyPr/>
          <a:lstStyle/>
          <a:p>
            <a:pPr marL="0" indent="0">
              <a:buNone/>
            </a:pPr>
            <a:r>
              <a:rPr lang="en-CA" dirty="0"/>
              <a:t>[Bad] “The </a:t>
            </a:r>
            <a:r>
              <a:rPr lang="en-CA" dirty="0">
                <a:solidFill>
                  <a:srgbClr val="FF0000"/>
                </a:solidFill>
              </a:rPr>
              <a:t>outsourcing</a:t>
            </a:r>
            <a:r>
              <a:rPr lang="en-CA" dirty="0"/>
              <a:t> of high-tech work to Asia by corporations </a:t>
            </a:r>
            <a:r>
              <a:rPr lang="en-CA" dirty="0">
                <a:solidFill>
                  <a:srgbClr val="002060"/>
                </a:solidFill>
              </a:rPr>
              <a:t>means</a:t>
            </a:r>
            <a:r>
              <a:rPr lang="en-CA" dirty="0"/>
              <a:t> the loss of jobs for many middle-class American workers.”</a:t>
            </a:r>
          </a:p>
          <a:p>
            <a:r>
              <a:rPr lang="en-CA" dirty="0"/>
              <a:t>S-V distance = 7</a:t>
            </a:r>
          </a:p>
          <a:p>
            <a:r>
              <a:rPr lang="en-CA" dirty="0"/>
              <a:t>That’s not too bad, but we start to see the problem.</a:t>
            </a:r>
          </a:p>
        </p:txBody>
      </p:sp>
    </p:spTree>
    <p:extLst>
      <p:ext uri="{BB962C8B-B14F-4D97-AF65-F5344CB8AC3E}">
        <p14:creationId xmlns:p14="http://schemas.microsoft.com/office/powerpoint/2010/main" val="26197383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30377"/>
          </a:xfrm>
        </p:spPr>
        <p:txBody>
          <a:bodyPr>
            <a:normAutofit/>
          </a:bodyPr>
          <a:lstStyle/>
          <a:p>
            <a:r>
              <a:rPr lang="en-CA" dirty="0"/>
              <a:t>BCG Example 2 and S-V distance</a:t>
            </a:r>
          </a:p>
        </p:txBody>
      </p:sp>
      <p:sp>
        <p:nvSpPr>
          <p:cNvPr id="3" name="Content Placeholder 2"/>
          <p:cNvSpPr>
            <a:spLocks noGrp="1"/>
          </p:cNvSpPr>
          <p:nvPr>
            <p:ph idx="1"/>
          </p:nvPr>
        </p:nvSpPr>
        <p:spPr>
          <a:xfrm>
            <a:off x="457200" y="1255595"/>
            <a:ext cx="8229600" cy="4872156"/>
          </a:xfrm>
        </p:spPr>
        <p:txBody>
          <a:bodyPr>
            <a:normAutofit lnSpcReduction="10000"/>
          </a:bodyPr>
          <a:lstStyle/>
          <a:p>
            <a:pPr marL="0" indent="0">
              <a:buNone/>
            </a:pPr>
            <a:r>
              <a:rPr lang="en-CA" dirty="0"/>
              <a:t>Weak version: S-V distance = 7</a:t>
            </a:r>
          </a:p>
          <a:p>
            <a:r>
              <a:rPr lang="en-CA" dirty="0"/>
              <a:t>“The </a:t>
            </a:r>
            <a:r>
              <a:rPr lang="en-CA" dirty="0">
                <a:solidFill>
                  <a:srgbClr val="FF0000"/>
                </a:solidFill>
              </a:rPr>
              <a:t>outsourcing</a:t>
            </a:r>
            <a:r>
              <a:rPr lang="en-CA" dirty="0"/>
              <a:t> of high-tech work to Asia by corporations </a:t>
            </a:r>
            <a:r>
              <a:rPr lang="en-CA" dirty="0">
                <a:solidFill>
                  <a:srgbClr val="002060"/>
                </a:solidFill>
              </a:rPr>
              <a:t>means</a:t>
            </a:r>
            <a:r>
              <a:rPr lang="en-CA" dirty="0"/>
              <a:t> the loss of jobs for many middle-class American workers.”</a:t>
            </a:r>
          </a:p>
          <a:p>
            <a:pPr marL="0" indent="0">
              <a:buNone/>
            </a:pPr>
            <a:r>
              <a:rPr lang="en-CA" dirty="0"/>
              <a:t>Better version: S-V distance = 0 </a:t>
            </a:r>
          </a:p>
          <a:p>
            <a:r>
              <a:rPr lang="en-CA" dirty="0"/>
              <a:t>“Many middle-class American </a:t>
            </a:r>
            <a:r>
              <a:rPr lang="en-CA" dirty="0">
                <a:solidFill>
                  <a:srgbClr val="FF0000"/>
                </a:solidFill>
              </a:rPr>
              <a:t>workers</a:t>
            </a:r>
            <a:r>
              <a:rPr lang="en-CA" dirty="0"/>
              <a:t> </a:t>
            </a:r>
            <a:r>
              <a:rPr lang="en-CA" dirty="0">
                <a:solidFill>
                  <a:srgbClr val="002060"/>
                </a:solidFill>
              </a:rPr>
              <a:t>are losing</a:t>
            </a:r>
            <a:r>
              <a:rPr lang="en-CA" dirty="0"/>
              <a:t> their jobs because corporations are outsourcing their high-tech work to Asia.”</a:t>
            </a:r>
          </a:p>
          <a:p>
            <a:pPr marL="0" indent="0">
              <a:buNone/>
            </a:pPr>
            <a:endParaRPr lang="en-CA" dirty="0"/>
          </a:p>
          <a:p>
            <a:endParaRPr lang="en-CA" dirty="0"/>
          </a:p>
        </p:txBody>
      </p:sp>
    </p:spTree>
    <p:extLst>
      <p:ext uri="{BB962C8B-B14F-4D97-AF65-F5344CB8AC3E}">
        <p14:creationId xmlns:p14="http://schemas.microsoft.com/office/powerpoint/2010/main" val="2873296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Another bad example from last week:</a:t>
            </a:r>
          </a:p>
        </p:txBody>
      </p:sp>
      <p:sp>
        <p:nvSpPr>
          <p:cNvPr id="3" name="Content Placeholder 2"/>
          <p:cNvSpPr>
            <a:spLocks noGrp="1"/>
          </p:cNvSpPr>
          <p:nvPr>
            <p:ph idx="1"/>
          </p:nvPr>
        </p:nvSpPr>
        <p:spPr/>
        <p:txBody>
          <a:bodyPr>
            <a:normAutofit fontScale="92500" lnSpcReduction="10000"/>
          </a:bodyPr>
          <a:lstStyle/>
          <a:p>
            <a:pPr marL="0" indent="0">
              <a:buNone/>
            </a:pPr>
            <a:r>
              <a:rPr lang="en-CA" dirty="0"/>
              <a:t>“Last week, as the </a:t>
            </a:r>
            <a:r>
              <a:rPr lang="en-CA" dirty="0">
                <a:solidFill>
                  <a:srgbClr val="FF0000"/>
                </a:solidFill>
              </a:rPr>
              <a:t>teaching</a:t>
            </a:r>
            <a:r>
              <a:rPr lang="en-CA" dirty="0"/>
              <a:t> of a lesson </a:t>
            </a:r>
            <a:r>
              <a:rPr lang="en-CA" dirty="0">
                <a:solidFill>
                  <a:srgbClr val="002060"/>
                </a:solidFill>
              </a:rPr>
              <a:t>was taking place </a:t>
            </a:r>
            <a:r>
              <a:rPr lang="en-CA" dirty="0"/>
              <a:t>on the part of Murray, a </a:t>
            </a:r>
            <a:r>
              <a:rPr lang="en-CA" dirty="0">
                <a:solidFill>
                  <a:srgbClr val="FF0000"/>
                </a:solidFill>
              </a:rPr>
              <a:t>lack</a:t>
            </a:r>
            <a:r>
              <a:rPr lang="en-CA" dirty="0"/>
              <a:t> of internet access </a:t>
            </a:r>
            <a:r>
              <a:rPr lang="en-CA" dirty="0">
                <a:solidFill>
                  <a:srgbClr val="002060"/>
                </a:solidFill>
              </a:rPr>
              <a:t>occurred</a:t>
            </a:r>
            <a:r>
              <a:rPr lang="en-CA" dirty="0"/>
              <a:t>, </a:t>
            </a:r>
            <a:r>
              <a:rPr lang="en-CA" dirty="0">
                <a:solidFill>
                  <a:srgbClr val="002060"/>
                </a:solidFill>
              </a:rPr>
              <a:t>causing</a:t>
            </a:r>
            <a:r>
              <a:rPr lang="en-CA" dirty="0"/>
              <a:t> an implementation of alternative activity execution.”</a:t>
            </a:r>
          </a:p>
          <a:p>
            <a:r>
              <a:rPr lang="en-CA" dirty="0"/>
              <a:t>S-V distances: 3, 3, ~4</a:t>
            </a:r>
          </a:p>
          <a:p>
            <a:r>
              <a:rPr lang="en-CA" dirty="0"/>
              <a:t>“Last week, </a:t>
            </a:r>
            <a:r>
              <a:rPr lang="en-CA" dirty="0">
                <a:solidFill>
                  <a:srgbClr val="FF0000"/>
                </a:solidFill>
              </a:rPr>
              <a:t>Murray</a:t>
            </a:r>
            <a:r>
              <a:rPr lang="en-CA" dirty="0"/>
              <a:t> </a:t>
            </a:r>
            <a:r>
              <a:rPr lang="en-CA" dirty="0">
                <a:solidFill>
                  <a:srgbClr val="002060"/>
                </a:solidFill>
              </a:rPr>
              <a:t>was teaching </a:t>
            </a:r>
            <a:r>
              <a:rPr lang="en-CA" dirty="0"/>
              <a:t>a lesson when internet </a:t>
            </a:r>
            <a:r>
              <a:rPr lang="en-CA" dirty="0">
                <a:solidFill>
                  <a:srgbClr val="FF0000"/>
                </a:solidFill>
              </a:rPr>
              <a:t>access</a:t>
            </a:r>
            <a:r>
              <a:rPr lang="en-CA" dirty="0"/>
              <a:t> </a:t>
            </a:r>
            <a:r>
              <a:rPr lang="en-CA" dirty="0">
                <a:solidFill>
                  <a:srgbClr val="002060"/>
                </a:solidFill>
              </a:rPr>
              <a:t>failed</a:t>
            </a:r>
            <a:r>
              <a:rPr lang="en-CA" dirty="0"/>
              <a:t>, so </a:t>
            </a:r>
            <a:r>
              <a:rPr lang="en-CA" dirty="0">
                <a:solidFill>
                  <a:srgbClr val="FF0000"/>
                </a:solidFill>
              </a:rPr>
              <a:t>he</a:t>
            </a:r>
            <a:r>
              <a:rPr lang="en-CA" dirty="0"/>
              <a:t> </a:t>
            </a:r>
            <a:r>
              <a:rPr lang="en-CA" dirty="0">
                <a:solidFill>
                  <a:srgbClr val="002060"/>
                </a:solidFill>
              </a:rPr>
              <a:t>did</a:t>
            </a:r>
            <a:r>
              <a:rPr lang="en-CA" dirty="0"/>
              <a:t> the activities differently.” </a:t>
            </a:r>
          </a:p>
          <a:p>
            <a:r>
              <a:rPr lang="en-CA" dirty="0"/>
              <a:t>S-V distances: 0, 0, 0</a:t>
            </a:r>
          </a:p>
          <a:p>
            <a:endParaRPr lang="en-CA" dirty="0"/>
          </a:p>
        </p:txBody>
      </p:sp>
    </p:spTree>
    <p:extLst>
      <p:ext uri="{BB962C8B-B14F-4D97-AF65-F5344CB8AC3E}">
        <p14:creationId xmlns:p14="http://schemas.microsoft.com/office/powerpoint/2010/main" val="4019907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61DA-2E28-46A4-A384-3F803F3776E7}"/>
              </a:ext>
            </a:extLst>
          </p:cNvPr>
          <p:cNvSpPr>
            <a:spLocks noGrp="1"/>
          </p:cNvSpPr>
          <p:nvPr>
            <p:ph type="title"/>
          </p:nvPr>
        </p:nvSpPr>
        <p:spPr/>
        <p:txBody>
          <a:bodyPr>
            <a:normAutofit fontScale="90000"/>
          </a:bodyPr>
          <a:lstStyle/>
          <a:p>
            <a:r>
              <a:rPr lang="en-CA" dirty="0"/>
              <a:t>Basic sentence structure in exam question from a previous year</a:t>
            </a:r>
          </a:p>
        </p:txBody>
      </p:sp>
      <p:sp>
        <p:nvSpPr>
          <p:cNvPr id="3" name="Content Placeholder 2">
            <a:extLst>
              <a:ext uri="{FF2B5EF4-FFF2-40B4-BE49-F238E27FC236}">
                <a16:creationId xmlns:a16="http://schemas.microsoft.com/office/drawing/2014/main" id="{3BBD559F-20EC-4AB7-BB9C-63FBD80EB6BB}"/>
              </a:ext>
            </a:extLst>
          </p:cNvPr>
          <p:cNvSpPr>
            <a:spLocks noGrp="1"/>
          </p:cNvSpPr>
          <p:nvPr>
            <p:ph idx="1"/>
          </p:nvPr>
        </p:nvSpPr>
        <p:spPr>
          <a:xfrm>
            <a:off x="457200" y="1433015"/>
            <a:ext cx="8524568" cy="4694735"/>
          </a:xfrm>
        </p:spPr>
        <p:txBody>
          <a:bodyPr>
            <a:normAutofit/>
          </a:bodyPr>
          <a:lstStyle/>
          <a:p>
            <a:pPr marL="0" indent="0">
              <a:buNone/>
            </a:pPr>
            <a:r>
              <a:rPr lang="en-CA" sz="2800" dirty="0"/>
              <a:t>“The undeniable fact that domestic firms wanting to expand to various other countries should find some established larger local partners who can be original equipment manufacturers in the other countries must not be ignored.”</a:t>
            </a:r>
          </a:p>
          <a:p>
            <a:r>
              <a:rPr lang="en-CA" sz="3200" dirty="0"/>
              <a:t>In its simplest form, what is the structure?</a:t>
            </a:r>
          </a:p>
          <a:p>
            <a:pPr lvl="1"/>
            <a:r>
              <a:rPr lang="en-CA" sz="2800" dirty="0"/>
              <a:t>Subject – Verb (S-V)? “John left.”</a:t>
            </a:r>
          </a:p>
          <a:p>
            <a:pPr lvl="1"/>
            <a:r>
              <a:rPr lang="en-CA" sz="2800" dirty="0"/>
              <a:t>Subject – Verb – Object (SVO)? “John ate the candy.” </a:t>
            </a:r>
          </a:p>
          <a:p>
            <a:pPr lvl="1"/>
            <a:r>
              <a:rPr lang="en-CA" sz="2800" dirty="0"/>
              <a:t>Verb – Object (V-O)? “Eat the candy!”</a:t>
            </a:r>
          </a:p>
          <a:p>
            <a:endParaRPr lang="en-CA" dirty="0"/>
          </a:p>
          <a:p>
            <a:endParaRPr lang="en-CA" dirty="0"/>
          </a:p>
        </p:txBody>
      </p:sp>
    </p:spTree>
    <p:extLst>
      <p:ext uri="{BB962C8B-B14F-4D97-AF65-F5344CB8AC3E}">
        <p14:creationId xmlns:p14="http://schemas.microsoft.com/office/powerpoint/2010/main" val="497077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61DA-2E28-46A4-A384-3F803F3776E7}"/>
              </a:ext>
            </a:extLst>
          </p:cNvPr>
          <p:cNvSpPr>
            <a:spLocks noGrp="1"/>
          </p:cNvSpPr>
          <p:nvPr>
            <p:ph type="title"/>
          </p:nvPr>
        </p:nvSpPr>
        <p:spPr/>
        <p:txBody>
          <a:bodyPr>
            <a:normAutofit fontScale="90000"/>
          </a:bodyPr>
          <a:lstStyle/>
          <a:p>
            <a:r>
              <a:rPr lang="en-CA" dirty="0"/>
              <a:t>Basic sentence structure in exam question from a previous year</a:t>
            </a:r>
          </a:p>
        </p:txBody>
      </p:sp>
      <p:sp>
        <p:nvSpPr>
          <p:cNvPr id="3" name="Content Placeholder 2">
            <a:extLst>
              <a:ext uri="{FF2B5EF4-FFF2-40B4-BE49-F238E27FC236}">
                <a16:creationId xmlns:a16="http://schemas.microsoft.com/office/drawing/2014/main" id="{3BBD559F-20EC-4AB7-BB9C-63FBD80EB6BB}"/>
              </a:ext>
            </a:extLst>
          </p:cNvPr>
          <p:cNvSpPr>
            <a:spLocks noGrp="1"/>
          </p:cNvSpPr>
          <p:nvPr>
            <p:ph idx="1"/>
          </p:nvPr>
        </p:nvSpPr>
        <p:spPr>
          <a:xfrm>
            <a:off x="309716" y="1479908"/>
            <a:ext cx="8524568" cy="4694735"/>
          </a:xfrm>
        </p:spPr>
        <p:txBody>
          <a:bodyPr>
            <a:normAutofit lnSpcReduction="10000"/>
          </a:bodyPr>
          <a:lstStyle/>
          <a:p>
            <a:pPr marL="0" indent="0">
              <a:lnSpc>
                <a:spcPct val="100000"/>
              </a:lnSpc>
              <a:buNone/>
            </a:pPr>
            <a:r>
              <a:rPr lang="en-CA" sz="2800" dirty="0"/>
              <a:t>“</a:t>
            </a:r>
            <a:r>
              <a:rPr lang="en-CA" sz="2800" b="1" dirty="0">
                <a:solidFill>
                  <a:srgbClr val="00B0F0"/>
                </a:solidFill>
              </a:rPr>
              <a:t>The</a:t>
            </a:r>
            <a:r>
              <a:rPr lang="en-CA" sz="2800" dirty="0"/>
              <a:t> </a:t>
            </a:r>
            <a:r>
              <a:rPr lang="en-CA" sz="2800" strike="sngStrike" dirty="0"/>
              <a:t>undeniable</a:t>
            </a:r>
            <a:r>
              <a:rPr lang="en-CA" sz="2800" dirty="0"/>
              <a:t> </a:t>
            </a:r>
            <a:r>
              <a:rPr lang="en-CA" sz="2800" b="1" dirty="0">
                <a:solidFill>
                  <a:srgbClr val="00B0F0"/>
                </a:solidFill>
              </a:rPr>
              <a:t>fact</a:t>
            </a:r>
            <a:r>
              <a:rPr lang="en-CA" sz="2800" dirty="0"/>
              <a:t> </a:t>
            </a:r>
            <a:r>
              <a:rPr lang="en-CA" sz="2800" strike="sngStrike" dirty="0"/>
              <a:t>that domestic firms wanting to expand to various other countries should find some established larger local partners who can be original equipment manufacturers in the other countries </a:t>
            </a:r>
            <a:r>
              <a:rPr lang="en-CA" sz="2800" b="1" dirty="0">
                <a:solidFill>
                  <a:srgbClr val="00B0F0"/>
                </a:solidFill>
              </a:rPr>
              <a:t>must not be ignored</a:t>
            </a:r>
            <a:r>
              <a:rPr lang="en-CA" sz="2800" b="1" dirty="0"/>
              <a:t>.”</a:t>
            </a:r>
          </a:p>
          <a:p>
            <a:endParaRPr lang="en-CA" sz="3200" dirty="0"/>
          </a:p>
          <a:p>
            <a:r>
              <a:rPr lang="en-CA" sz="3200" dirty="0"/>
              <a:t>The basic structure is Subject – Verb (S-V)</a:t>
            </a:r>
          </a:p>
          <a:p>
            <a:r>
              <a:rPr lang="en-CA" sz="3200" dirty="0"/>
              <a:t>The rest of the words specify details and (most) contain worthwhile information</a:t>
            </a:r>
          </a:p>
          <a:p>
            <a:pPr lvl="1"/>
            <a:r>
              <a:rPr lang="en-CA" sz="2800" dirty="0">
                <a:solidFill>
                  <a:srgbClr val="FF0000"/>
                </a:solidFill>
              </a:rPr>
              <a:t>but they are placed badly.</a:t>
            </a:r>
          </a:p>
          <a:p>
            <a:endParaRPr lang="en-CA" dirty="0"/>
          </a:p>
          <a:p>
            <a:endParaRPr lang="en-CA" dirty="0"/>
          </a:p>
        </p:txBody>
      </p:sp>
    </p:spTree>
    <p:extLst>
      <p:ext uri="{BB962C8B-B14F-4D97-AF65-F5344CB8AC3E}">
        <p14:creationId xmlns:p14="http://schemas.microsoft.com/office/powerpoint/2010/main" val="336079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61DA-2E28-46A4-A384-3F803F3776E7}"/>
              </a:ext>
            </a:extLst>
          </p:cNvPr>
          <p:cNvSpPr>
            <a:spLocks noGrp="1"/>
          </p:cNvSpPr>
          <p:nvPr>
            <p:ph type="title"/>
          </p:nvPr>
        </p:nvSpPr>
        <p:spPr/>
        <p:txBody>
          <a:bodyPr>
            <a:normAutofit/>
          </a:bodyPr>
          <a:lstStyle/>
          <a:p>
            <a:r>
              <a:rPr lang="en-CA" dirty="0"/>
              <a:t>Actual Exam Question (2017)</a:t>
            </a:r>
          </a:p>
        </p:txBody>
      </p:sp>
      <p:sp>
        <p:nvSpPr>
          <p:cNvPr id="3" name="Content Placeholder 2">
            <a:extLst>
              <a:ext uri="{FF2B5EF4-FFF2-40B4-BE49-F238E27FC236}">
                <a16:creationId xmlns:a16="http://schemas.microsoft.com/office/drawing/2014/main" id="{3BBD559F-20EC-4AB7-BB9C-63FBD80EB6BB}"/>
              </a:ext>
            </a:extLst>
          </p:cNvPr>
          <p:cNvSpPr>
            <a:spLocks noGrp="1"/>
          </p:cNvSpPr>
          <p:nvPr>
            <p:ph idx="1"/>
          </p:nvPr>
        </p:nvSpPr>
        <p:spPr>
          <a:xfrm>
            <a:off x="457200" y="1433015"/>
            <a:ext cx="8524568" cy="4694735"/>
          </a:xfrm>
        </p:spPr>
        <p:txBody>
          <a:bodyPr/>
          <a:lstStyle/>
          <a:p>
            <a:pPr marL="0" indent="0">
              <a:buNone/>
            </a:pPr>
            <a:r>
              <a:rPr lang="en-CA" sz="3200" dirty="0"/>
              <a:t>“The undeniable fact that domestic firms wanting to expand to various other countries should find some established larger local partners who can be original equipment manufacturers in the other countries must not be ignored.”</a:t>
            </a:r>
          </a:p>
          <a:p>
            <a:r>
              <a:rPr lang="en-CA" dirty="0"/>
              <a:t>S-V distance?</a:t>
            </a:r>
          </a:p>
          <a:p>
            <a:endParaRPr lang="en-CA" dirty="0"/>
          </a:p>
          <a:p>
            <a:endParaRPr lang="en-CA" dirty="0"/>
          </a:p>
        </p:txBody>
      </p:sp>
    </p:spTree>
    <p:extLst>
      <p:ext uri="{BB962C8B-B14F-4D97-AF65-F5344CB8AC3E}">
        <p14:creationId xmlns:p14="http://schemas.microsoft.com/office/powerpoint/2010/main" val="4294086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C28A1-1284-4419-AFC2-1A45557DEE5B}"/>
              </a:ext>
            </a:extLst>
          </p:cNvPr>
          <p:cNvSpPr>
            <a:spLocks noGrp="1"/>
          </p:cNvSpPr>
          <p:nvPr>
            <p:ph type="title"/>
          </p:nvPr>
        </p:nvSpPr>
        <p:spPr/>
        <p:txBody>
          <a:bodyPr/>
          <a:lstStyle/>
          <a:p>
            <a:r>
              <a:rPr lang="en-CA" dirty="0"/>
              <a:t>Lesson 3 Review:</a:t>
            </a:r>
          </a:p>
        </p:txBody>
      </p:sp>
      <p:sp>
        <p:nvSpPr>
          <p:cNvPr id="3" name="Content Placeholder 2">
            <a:extLst>
              <a:ext uri="{FF2B5EF4-FFF2-40B4-BE49-F238E27FC236}">
                <a16:creationId xmlns:a16="http://schemas.microsoft.com/office/drawing/2014/main" id="{62D66D59-DF73-4154-A9EF-586374A08E5B}"/>
              </a:ext>
            </a:extLst>
          </p:cNvPr>
          <p:cNvSpPr>
            <a:spLocks noGrp="1"/>
          </p:cNvSpPr>
          <p:nvPr>
            <p:ph idx="1"/>
          </p:nvPr>
        </p:nvSpPr>
        <p:spPr>
          <a:xfrm>
            <a:off x="501445" y="1542197"/>
            <a:ext cx="8096865" cy="4553803"/>
          </a:xfrm>
        </p:spPr>
        <p:txBody>
          <a:bodyPr/>
          <a:lstStyle/>
          <a:p>
            <a:r>
              <a:rPr lang="en-CA" b="1" dirty="0"/>
              <a:t>What makes a good paper good? </a:t>
            </a:r>
          </a:p>
          <a:p>
            <a:pPr lvl="1"/>
            <a:r>
              <a:rPr lang="en-CA" b="1" dirty="0"/>
              <a:t>Advice from Dean Yu </a:t>
            </a:r>
            <a:r>
              <a:rPr lang="en-CA" b="1" dirty="0" err="1"/>
              <a:t>Yugang</a:t>
            </a:r>
            <a:endParaRPr lang="en-CA" b="1" dirty="0"/>
          </a:p>
          <a:p>
            <a:r>
              <a:rPr lang="en-CA" dirty="0"/>
              <a:t>Examining model papers</a:t>
            </a:r>
          </a:p>
          <a:p>
            <a:r>
              <a:rPr lang="en-CA" dirty="0"/>
              <a:t>Principles for good writing</a:t>
            </a:r>
          </a:p>
          <a:p>
            <a:r>
              <a:rPr lang="en-CA" dirty="0"/>
              <a:t>Tools of the trade: </a:t>
            </a:r>
          </a:p>
          <a:p>
            <a:pPr lvl="1"/>
            <a:r>
              <a:rPr lang="en-CA" dirty="0"/>
              <a:t>Finish tour of MS Word, Grammarly</a:t>
            </a:r>
          </a:p>
          <a:p>
            <a:endParaRPr lang="en-CA" dirty="0"/>
          </a:p>
        </p:txBody>
      </p:sp>
    </p:spTree>
    <p:extLst>
      <p:ext uri="{BB962C8B-B14F-4D97-AF65-F5344CB8AC3E}">
        <p14:creationId xmlns:p14="http://schemas.microsoft.com/office/powerpoint/2010/main" val="12009364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61DA-2E28-46A4-A384-3F803F3776E7}"/>
              </a:ext>
            </a:extLst>
          </p:cNvPr>
          <p:cNvSpPr>
            <a:spLocks noGrp="1"/>
          </p:cNvSpPr>
          <p:nvPr>
            <p:ph type="title"/>
          </p:nvPr>
        </p:nvSpPr>
        <p:spPr/>
        <p:txBody>
          <a:bodyPr>
            <a:normAutofit/>
          </a:bodyPr>
          <a:lstStyle/>
          <a:p>
            <a:r>
              <a:rPr lang="en-CA" dirty="0"/>
              <a:t>Actual Exam Question (2017)</a:t>
            </a:r>
          </a:p>
        </p:txBody>
      </p:sp>
      <p:sp>
        <p:nvSpPr>
          <p:cNvPr id="3" name="Content Placeholder 2">
            <a:extLst>
              <a:ext uri="{FF2B5EF4-FFF2-40B4-BE49-F238E27FC236}">
                <a16:creationId xmlns:a16="http://schemas.microsoft.com/office/drawing/2014/main" id="{3BBD559F-20EC-4AB7-BB9C-63FBD80EB6BB}"/>
              </a:ext>
            </a:extLst>
          </p:cNvPr>
          <p:cNvSpPr>
            <a:spLocks noGrp="1"/>
          </p:cNvSpPr>
          <p:nvPr>
            <p:ph idx="1"/>
          </p:nvPr>
        </p:nvSpPr>
        <p:spPr>
          <a:xfrm>
            <a:off x="457200" y="1433015"/>
            <a:ext cx="8524568" cy="4694735"/>
          </a:xfrm>
        </p:spPr>
        <p:txBody>
          <a:bodyPr/>
          <a:lstStyle/>
          <a:p>
            <a:pPr marL="0" indent="0">
              <a:buNone/>
            </a:pPr>
            <a:r>
              <a:rPr lang="en-CA" sz="3200" dirty="0"/>
              <a:t>“The undeniable </a:t>
            </a:r>
            <a:r>
              <a:rPr lang="en-CA" sz="3200" dirty="0">
                <a:solidFill>
                  <a:srgbClr val="FF0000"/>
                </a:solidFill>
              </a:rPr>
              <a:t>fact</a:t>
            </a:r>
            <a:r>
              <a:rPr lang="en-CA" sz="3200" dirty="0"/>
              <a:t> that domestic firms wanting to expand to various other countries should find some established larger local partners who can be original equipment manufacturers in the other countries </a:t>
            </a:r>
            <a:r>
              <a:rPr lang="en-CA" sz="3200" dirty="0">
                <a:solidFill>
                  <a:srgbClr val="002060"/>
                </a:solidFill>
              </a:rPr>
              <a:t>must not be ignored</a:t>
            </a:r>
            <a:r>
              <a:rPr lang="en-CA" sz="3200" dirty="0"/>
              <a:t>.”</a:t>
            </a:r>
          </a:p>
          <a:p>
            <a:r>
              <a:rPr lang="en-CA" dirty="0"/>
              <a:t>S-V distance = 27 for main sentence</a:t>
            </a:r>
          </a:p>
          <a:p>
            <a:endParaRPr lang="en-CA" dirty="0"/>
          </a:p>
          <a:p>
            <a:endParaRPr lang="en-CA" dirty="0"/>
          </a:p>
        </p:txBody>
      </p:sp>
    </p:spTree>
    <p:extLst>
      <p:ext uri="{BB962C8B-B14F-4D97-AF65-F5344CB8AC3E}">
        <p14:creationId xmlns:p14="http://schemas.microsoft.com/office/powerpoint/2010/main" val="26688294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61DA-2E28-46A4-A384-3F803F3776E7}"/>
              </a:ext>
            </a:extLst>
          </p:cNvPr>
          <p:cNvSpPr>
            <a:spLocks noGrp="1"/>
          </p:cNvSpPr>
          <p:nvPr>
            <p:ph type="title"/>
          </p:nvPr>
        </p:nvSpPr>
        <p:spPr/>
        <p:txBody>
          <a:bodyPr>
            <a:normAutofit/>
          </a:bodyPr>
          <a:lstStyle/>
          <a:p>
            <a:r>
              <a:rPr lang="en-CA" dirty="0"/>
              <a:t>Actual Exam Question (2017)</a:t>
            </a:r>
          </a:p>
        </p:txBody>
      </p:sp>
      <p:sp>
        <p:nvSpPr>
          <p:cNvPr id="3" name="Content Placeholder 2">
            <a:extLst>
              <a:ext uri="{FF2B5EF4-FFF2-40B4-BE49-F238E27FC236}">
                <a16:creationId xmlns:a16="http://schemas.microsoft.com/office/drawing/2014/main" id="{3BBD559F-20EC-4AB7-BB9C-63FBD80EB6BB}"/>
              </a:ext>
            </a:extLst>
          </p:cNvPr>
          <p:cNvSpPr>
            <a:spLocks noGrp="1"/>
          </p:cNvSpPr>
          <p:nvPr>
            <p:ph idx="1"/>
          </p:nvPr>
        </p:nvSpPr>
        <p:spPr>
          <a:xfrm>
            <a:off x="457200" y="1433015"/>
            <a:ext cx="8524568" cy="4694735"/>
          </a:xfrm>
        </p:spPr>
        <p:txBody>
          <a:bodyPr/>
          <a:lstStyle/>
          <a:p>
            <a:pPr marL="0" indent="0">
              <a:buNone/>
            </a:pPr>
            <a:r>
              <a:rPr lang="en-CA" sz="3200" dirty="0"/>
              <a:t>“The undeniable </a:t>
            </a:r>
            <a:r>
              <a:rPr lang="en-CA" sz="3200" dirty="0">
                <a:solidFill>
                  <a:srgbClr val="FF0000"/>
                </a:solidFill>
              </a:rPr>
              <a:t>fact</a:t>
            </a:r>
            <a:r>
              <a:rPr lang="en-CA" sz="3200" dirty="0"/>
              <a:t> that domestic </a:t>
            </a:r>
            <a:r>
              <a:rPr lang="en-CA" sz="3200" dirty="0">
                <a:solidFill>
                  <a:srgbClr val="FF0000"/>
                </a:solidFill>
              </a:rPr>
              <a:t>firms</a:t>
            </a:r>
            <a:r>
              <a:rPr lang="en-CA" sz="3200" dirty="0"/>
              <a:t> wanting to expand to various other countries </a:t>
            </a:r>
            <a:r>
              <a:rPr lang="en-CA" sz="3200" dirty="0">
                <a:solidFill>
                  <a:srgbClr val="002060"/>
                </a:solidFill>
              </a:rPr>
              <a:t>should find </a:t>
            </a:r>
            <a:r>
              <a:rPr lang="en-CA" sz="3200" dirty="0"/>
              <a:t>some established larger local </a:t>
            </a:r>
            <a:r>
              <a:rPr lang="en-CA" sz="3200" dirty="0">
                <a:solidFill>
                  <a:srgbClr val="FF0000"/>
                </a:solidFill>
              </a:rPr>
              <a:t>partners</a:t>
            </a:r>
            <a:r>
              <a:rPr lang="en-CA" sz="3200" dirty="0"/>
              <a:t> who </a:t>
            </a:r>
            <a:r>
              <a:rPr lang="en-CA" sz="3200" dirty="0">
                <a:solidFill>
                  <a:srgbClr val="002060"/>
                </a:solidFill>
              </a:rPr>
              <a:t>can be </a:t>
            </a:r>
            <a:r>
              <a:rPr lang="en-CA" sz="3200" dirty="0"/>
              <a:t>original equipment manufacturers in the other countries </a:t>
            </a:r>
            <a:r>
              <a:rPr lang="en-CA" sz="3200" dirty="0">
                <a:solidFill>
                  <a:srgbClr val="002060"/>
                </a:solidFill>
              </a:rPr>
              <a:t>must not be ignored</a:t>
            </a:r>
            <a:r>
              <a:rPr lang="en-CA" sz="3200" dirty="0"/>
              <a:t>.”</a:t>
            </a:r>
          </a:p>
          <a:p>
            <a:r>
              <a:rPr lang="en-CA" dirty="0"/>
              <a:t>S-V distance = 27 for main sentence</a:t>
            </a:r>
          </a:p>
          <a:p>
            <a:r>
              <a:rPr lang="en-CA" dirty="0"/>
              <a:t>S-V distance = 7, 1 for interior parts that could be S-V pairs</a:t>
            </a:r>
          </a:p>
          <a:p>
            <a:endParaRPr lang="en-CA" dirty="0"/>
          </a:p>
          <a:p>
            <a:endParaRPr lang="en-CA" dirty="0"/>
          </a:p>
        </p:txBody>
      </p:sp>
    </p:spTree>
    <p:extLst>
      <p:ext uri="{BB962C8B-B14F-4D97-AF65-F5344CB8AC3E}">
        <p14:creationId xmlns:p14="http://schemas.microsoft.com/office/powerpoint/2010/main" val="20435317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61DA-2E28-46A4-A384-3F803F3776E7}"/>
              </a:ext>
            </a:extLst>
          </p:cNvPr>
          <p:cNvSpPr>
            <a:spLocks noGrp="1"/>
          </p:cNvSpPr>
          <p:nvPr>
            <p:ph type="title"/>
          </p:nvPr>
        </p:nvSpPr>
        <p:spPr>
          <a:xfrm>
            <a:off x="855263" y="404885"/>
            <a:ext cx="7406640" cy="583258"/>
          </a:xfrm>
        </p:spPr>
        <p:txBody>
          <a:bodyPr>
            <a:normAutofit fontScale="90000"/>
          </a:bodyPr>
          <a:lstStyle/>
          <a:p>
            <a:r>
              <a:rPr lang="en-CA" dirty="0"/>
              <a:t>Fix this Sentence</a:t>
            </a:r>
          </a:p>
        </p:txBody>
      </p:sp>
      <p:sp>
        <p:nvSpPr>
          <p:cNvPr id="3" name="Content Placeholder 2">
            <a:extLst>
              <a:ext uri="{FF2B5EF4-FFF2-40B4-BE49-F238E27FC236}">
                <a16:creationId xmlns:a16="http://schemas.microsoft.com/office/drawing/2014/main" id="{3BBD559F-20EC-4AB7-BB9C-63FBD80EB6BB}"/>
              </a:ext>
            </a:extLst>
          </p:cNvPr>
          <p:cNvSpPr>
            <a:spLocks noGrp="1"/>
          </p:cNvSpPr>
          <p:nvPr>
            <p:ph idx="1"/>
          </p:nvPr>
        </p:nvSpPr>
        <p:spPr>
          <a:xfrm>
            <a:off x="457200" y="1135627"/>
            <a:ext cx="8524568" cy="4992124"/>
          </a:xfrm>
        </p:spPr>
        <p:txBody>
          <a:bodyPr>
            <a:normAutofit fontScale="92500" lnSpcReduction="10000"/>
          </a:bodyPr>
          <a:lstStyle/>
          <a:p>
            <a:pPr marL="0" indent="0">
              <a:lnSpc>
                <a:spcPct val="100000"/>
              </a:lnSpc>
              <a:buNone/>
            </a:pPr>
            <a:r>
              <a:rPr lang="en-CA" sz="3000" dirty="0"/>
              <a:t>“The undeniable </a:t>
            </a:r>
            <a:r>
              <a:rPr lang="en-CA" sz="3000" dirty="0">
                <a:solidFill>
                  <a:srgbClr val="FF0000"/>
                </a:solidFill>
              </a:rPr>
              <a:t>fact</a:t>
            </a:r>
            <a:r>
              <a:rPr lang="en-CA" sz="3000" dirty="0"/>
              <a:t> that domestic </a:t>
            </a:r>
            <a:r>
              <a:rPr lang="en-CA" sz="3000" dirty="0">
                <a:solidFill>
                  <a:srgbClr val="FF0000"/>
                </a:solidFill>
              </a:rPr>
              <a:t>firms</a:t>
            </a:r>
            <a:r>
              <a:rPr lang="en-CA" sz="3000" dirty="0"/>
              <a:t> wanting to expand to various other countries </a:t>
            </a:r>
            <a:r>
              <a:rPr lang="en-CA" sz="3000" dirty="0">
                <a:solidFill>
                  <a:srgbClr val="002060"/>
                </a:solidFill>
              </a:rPr>
              <a:t>should find </a:t>
            </a:r>
            <a:r>
              <a:rPr lang="en-CA" sz="3000" dirty="0"/>
              <a:t>some established larger local </a:t>
            </a:r>
            <a:r>
              <a:rPr lang="en-CA" sz="3000" dirty="0">
                <a:solidFill>
                  <a:srgbClr val="FF0000"/>
                </a:solidFill>
              </a:rPr>
              <a:t>partners</a:t>
            </a:r>
            <a:r>
              <a:rPr lang="en-CA" sz="3000" dirty="0"/>
              <a:t> who </a:t>
            </a:r>
            <a:r>
              <a:rPr lang="en-CA" sz="3000" dirty="0">
                <a:solidFill>
                  <a:srgbClr val="002060"/>
                </a:solidFill>
              </a:rPr>
              <a:t>can be </a:t>
            </a:r>
            <a:r>
              <a:rPr lang="en-CA" sz="3000" dirty="0"/>
              <a:t>original equipment manufacturers in the other countries </a:t>
            </a:r>
            <a:r>
              <a:rPr lang="en-CA" sz="3000" dirty="0">
                <a:solidFill>
                  <a:srgbClr val="002060"/>
                </a:solidFill>
              </a:rPr>
              <a:t>must not be ignored</a:t>
            </a:r>
            <a:r>
              <a:rPr lang="en-CA" sz="3000" dirty="0"/>
              <a:t>.”</a:t>
            </a:r>
          </a:p>
          <a:p>
            <a:r>
              <a:rPr lang="en-CA" sz="3500" dirty="0"/>
              <a:t>Components:</a:t>
            </a:r>
          </a:p>
          <a:p>
            <a:pPr lvl="1"/>
            <a:r>
              <a:rPr lang="en-CA" sz="3000" dirty="0"/>
              <a:t>[subordinate] Firms should find partners</a:t>
            </a:r>
          </a:p>
          <a:p>
            <a:pPr lvl="1"/>
            <a:r>
              <a:rPr lang="en-CA" sz="3000" dirty="0"/>
              <a:t>[subordinate] Partners can be OEMs</a:t>
            </a:r>
          </a:p>
          <a:p>
            <a:pPr lvl="1"/>
            <a:r>
              <a:rPr lang="en-CA" sz="3000" dirty="0"/>
              <a:t>Fact must not be ignored (=is important)</a:t>
            </a:r>
          </a:p>
          <a:p>
            <a:r>
              <a:rPr lang="en-CA" sz="3000" dirty="0"/>
              <a:t>You may want to put the components on the same level (i.e. not subordinate) and connect ideas with “and”, “or”, “so”, “because”…</a:t>
            </a:r>
          </a:p>
          <a:p>
            <a:pPr lvl="1"/>
            <a:endParaRPr lang="en-CA" dirty="0"/>
          </a:p>
        </p:txBody>
      </p:sp>
    </p:spTree>
    <p:extLst>
      <p:ext uri="{BB962C8B-B14F-4D97-AF65-F5344CB8AC3E}">
        <p14:creationId xmlns:p14="http://schemas.microsoft.com/office/powerpoint/2010/main" val="257506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60785-2BD0-4B76-A00E-D7E18F62D823}"/>
              </a:ext>
            </a:extLst>
          </p:cNvPr>
          <p:cNvSpPr>
            <a:spLocks noGrp="1"/>
          </p:cNvSpPr>
          <p:nvPr>
            <p:ph type="title"/>
          </p:nvPr>
        </p:nvSpPr>
        <p:spPr/>
        <p:txBody>
          <a:bodyPr/>
          <a:lstStyle/>
          <a:p>
            <a:r>
              <a:rPr lang="en-CA" dirty="0"/>
              <a:t>Your solutions?</a:t>
            </a:r>
          </a:p>
        </p:txBody>
      </p:sp>
      <p:sp>
        <p:nvSpPr>
          <p:cNvPr id="3" name="Content Placeholder 2">
            <a:extLst>
              <a:ext uri="{FF2B5EF4-FFF2-40B4-BE49-F238E27FC236}">
                <a16:creationId xmlns:a16="http://schemas.microsoft.com/office/drawing/2014/main" id="{375B6127-8C81-4F0D-AB34-052DF268B6CB}"/>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1936060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60785-2BD0-4B76-A00E-D7E18F62D823}"/>
              </a:ext>
            </a:extLst>
          </p:cNvPr>
          <p:cNvSpPr>
            <a:spLocks noGrp="1"/>
          </p:cNvSpPr>
          <p:nvPr>
            <p:ph type="title"/>
          </p:nvPr>
        </p:nvSpPr>
        <p:spPr/>
        <p:txBody>
          <a:bodyPr/>
          <a:lstStyle/>
          <a:p>
            <a:r>
              <a:rPr lang="en-CA" dirty="0"/>
              <a:t>The Point:</a:t>
            </a:r>
          </a:p>
        </p:txBody>
      </p:sp>
      <p:sp>
        <p:nvSpPr>
          <p:cNvPr id="3" name="Content Placeholder 2">
            <a:extLst>
              <a:ext uri="{FF2B5EF4-FFF2-40B4-BE49-F238E27FC236}">
                <a16:creationId xmlns:a16="http://schemas.microsoft.com/office/drawing/2014/main" id="{375B6127-8C81-4F0D-AB34-052DF268B6CB}"/>
              </a:ext>
            </a:extLst>
          </p:cNvPr>
          <p:cNvSpPr>
            <a:spLocks noGrp="1"/>
          </p:cNvSpPr>
          <p:nvPr>
            <p:ph idx="1"/>
          </p:nvPr>
        </p:nvSpPr>
        <p:spPr/>
        <p:txBody>
          <a:bodyPr/>
          <a:lstStyle/>
          <a:p>
            <a:r>
              <a:rPr lang="en-US" dirty="0">
                <a:solidFill>
                  <a:schemeClr val="accent2">
                    <a:lumMod val="75000"/>
                  </a:schemeClr>
                </a:solidFill>
              </a:rPr>
              <a:t>[BCG3] Get to the main verbs quickly. …</a:t>
            </a:r>
            <a:r>
              <a:rPr lang="en-US" sz="2800" dirty="0">
                <a:solidFill>
                  <a:schemeClr val="accent2">
                    <a:lumMod val="75000"/>
                  </a:schemeClr>
                </a:solidFill>
              </a:rPr>
              <a:t> </a:t>
            </a:r>
            <a:r>
              <a:rPr lang="en-US" dirty="0">
                <a:solidFill>
                  <a:schemeClr val="accent2">
                    <a:lumMod val="75000"/>
                  </a:schemeClr>
                </a:solidFill>
              </a:rPr>
              <a:t>Avoid interrupting the subject-verb connection.</a:t>
            </a:r>
          </a:p>
          <a:p>
            <a:r>
              <a:rPr lang="en-US" sz="2800" dirty="0">
                <a:solidFill>
                  <a:schemeClr val="accent2">
                    <a:lumMod val="75000"/>
                  </a:schemeClr>
                </a:solidFill>
              </a:rPr>
              <a:t>Be suspicious of any sentence that has the main verb at the end!</a:t>
            </a:r>
          </a:p>
          <a:p>
            <a:pPr lvl="1"/>
            <a:r>
              <a:rPr lang="en-US" sz="2400" dirty="0">
                <a:solidFill>
                  <a:schemeClr val="accent2">
                    <a:lumMod val="75000"/>
                  </a:schemeClr>
                </a:solidFill>
              </a:rPr>
              <a:t>(For very short sentences, this may be OK.)</a:t>
            </a:r>
          </a:p>
          <a:p>
            <a:r>
              <a:rPr lang="en-US" sz="2800" dirty="0">
                <a:solidFill>
                  <a:schemeClr val="accent2">
                    <a:lumMod val="75000"/>
                  </a:schemeClr>
                </a:solidFill>
              </a:rPr>
              <a:t>Resist the temptation to “build up the tension” and make the reader wait for “surprise” information.</a:t>
            </a:r>
          </a:p>
          <a:p>
            <a:pPr lvl="1"/>
            <a:r>
              <a:rPr lang="en-US" sz="2400" dirty="0">
                <a:solidFill>
                  <a:schemeClr val="accent2">
                    <a:lumMod val="75000"/>
                  </a:schemeClr>
                </a:solidFill>
              </a:rPr>
              <a:t>(unless you’re writing a mystery novel)</a:t>
            </a:r>
          </a:p>
          <a:p>
            <a:endParaRPr lang="en-US" dirty="0">
              <a:solidFill>
                <a:schemeClr val="accent2">
                  <a:lumMod val="75000"/>
                </a:schemeClr>
              </a:solidFill>
            </a:endParaRPr>
          </a:p>
          <a:p>
            <a:endParaRPr lang="en-CA" dirty="0"/>
          </a:p>
        </p:txBody>
      </p:sp>
    </p:spTree>
    <p:extLst>
      <p:ext uri="{BB962C8B-B14F-4D97-AF65-F5344CB8AC3E}">
        <p14:creationId xmlns:p14="http://schemas.microsoft.com/office/powerpoint/2010/main" val="74166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7711-B571-4E7A-9F4F-1A301C23DEEE}"/>
              </a:ext>
            </a:extLst>
          </p:cNvPr>
          <p:cNvSpPr>
            <a:spLocks noGrp="1"/>
          </p:cNvSpPr>
          <p:nvPr>
            <p:ph type="title"/>
          </p:nvPr>
        </p:nvSpPr>
        <p:spPr/>
        <p:txBody>
          <a:bodyPr/>
          <a:lstStyle/>
          <a:p>
            <a:r>
              <a:rPr lang="en-CA" dirty="0"/>
              <a:t>The rest of BCG3</a:t>
            </a:r>
          </a:p>
        </p:txBody>
      </p:sp>
      <p:sp>
        <p:nvSpPr>
          <p:cNvPr id="3" name="Content Placeholder 2">
            <a:extLst>
              <a:ext uri="{FF2B5EF4-FFF2-40B4-BE49-F238E27FC236}">
                <a16:creationId xmlns:a16="http://schemas.microsoft.com/office/drawing/2014/main" id="{1B94AFD4-C85C-4A6B-A8D2-0D94D0CA7195}"/>
              </a:ext>
            </a:extLst>
          </p:cNvPr>
          <p:cNvSpPr>
            <a:spLocks noGrp="1"/>
          </p:cNvSpPr>
          <p:nvPr>
            <p:ph idx="1"/>
          </p:nvPr>
        </p:nvSpPr>
        <p:spPr/>
        <p:txBody>
          <a:bodyPr>
            <a:normAutofit fontScale="85000" lnSpcReduction="10000"/>
          </a:bodyPr>
          <a:lstStyle/>
          <a:p>
            <a:pPr>
              <a:lnSpc>
                <a:spcPct val="100000"/>
              </a:lnSpc>
            </a:pPr>
            <a:r>
              <a:rPr lang="en-US" dirty="0">
                <a:solidFill>
                  <a:schemeClr val="accent2">
                    <a:lumMod val="75000"/>
                  </a:schemeClr>
                </a:solidFill>
              </a:rPr>
              <a:t>[BCG3] </a:t>
            </a:r>
            <a:r>
              <a:rPr lang="en-US" sz="2800" dirty="0">
                <a:solidFill>
                  <a:schemeClr val="accent2">
                    <a:lumMod val="75000"/>
                  </a:schemeClr>
                </a:solidFill>
              </a:rPr>
              <a:t>Get to the main verbs quickly.</a:t>
            </a:r>
            <a:r>
              <a:rPr lang="en-US" dirty="0">
                <a:solidFill>
                  <a:schemeClr val="accent2">
                    <a:lumMod val="75000"/>
                  </a:schemeClr>
                </a:solidFill>
              </a:rPr>
              <a:t> Avoid long </a:t>
            </a:r>
            <a:r>
              <a:rPr lang="en-US" dirty="0">
                <a:solidFill>
                  <a:srgbClr val="00B0F0"/>
                </a:solidFill>
              </a:rPr>
              <a:t>introductory phrases </a:t>
            </a:r>
            <a:r>
              <a:rPr lang="en-US" dirty="0">
                <a:solidFill>
                  <a:schemeClr val="accent2">
                    <a:lumMod val="75000"/>
                  </a:schemeClr>
                </a:solidFill>
              </a:rPr>
              <a:t>and clauses. </a:t>
            </a:r>
            <a:r>
              <a:rPr lang="en-US" sz="2800" dirty="0">
                <a:solidFill>
                  <a:schemeClr val="accent2">
                    <a:lumMod val="75000"/>
                  </a:schemeClr>
                </a:solidFill>
              </a:rPr>
              <a:t>Avoid interrupting the subject-verb connection.</a:t>
            </a:r>
          </a:p>
          <a:p>
            <a:pPr>
              <a:lnSpc>
                <a:spcPct val="100000"/>
              </a:lnSpc>
            </a:pPr>
            <a:r>
              <a:rPr lang="en-CA" dirty="0"/>
              <a:t>“</a:t>
            </a:r>
            <a:r>
              <a:rPr lang="en-CA" dirty="0">
                <a:solidFill>
                  <a:srgbClr val="00B0F0"/>
                </a:solidFill>
              </a:rPr>
              <a:t>To prevent his friend from finishing off all the supposedly good food and perhaps even getting sick from overindulgence</a:t>
            </a:r>
            <a:r>
              <a:rPr lang="en-CA" dirty="0"/>
              <a:t>, John ate the candy.”</a:t>
            </a:r>
          </a:p>
          <a:p>
            <a:pPr>
              <a:lnSpc>
                <a:spcPct val="100000"/>
              </a:lnSpc>
            </a:pPr>
            <a:r>
              <a:rPr lang="en-CA" dirty="0"/>
              <a:t>Short introductory phrases are fine! Just don’t make readers wait too long for the main sentence S-V.</a:t>
            </a:r>
          </a:p>
        </p:txBody>
      </p:sp>
    </p:spTree>
    <p:extLst>
      <p:ext uri="{BB962C8B-B14F-4D97-AF65-F5344CB8AC3E}">
        <p14:creationId xmlns:p14="http://schemas.microsoft.com/office/powerpoint/2010/main" val="337589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2C087-1B2D-49A9-8A6C-F5F93AE45BEB}"/>
              </a:ext>
            </a:extLst>
          </p:cNvPr>
          <p:cNvSpPr>
            <a:spLocks noGrp="1"/>
          </p:cNvSpPr>
          <p:nvPr>
            <p:ph type="title"/>
          </p:nvPr>
        </p:nvSpPr>
        <p:spPr/>
        <p:txBody>
          <a:bodyPr/>
          <a:lstStyle/>
          <a:p>
            <a:r>
              <a:rPr lang="en-CA" dirty="0"/>
              <a:t>Pay attention to BCG3!</a:t>
            </a:r>
          </a:p>
        </p:txBody>
      </p:sp>
      <p:sp>
        <p:nvSpPr>
          <p:cNvPr id="3" name="Content Placeholder 2">
            <a:extLst>
              <a:ext uri="{FF2B5EF4-FFF2-40B4-BE49-F238E27FC236}">
                <a16:creationId xmlns:a16="http://schemas.microsoft.com/office/drawing/2014/main" id="{D5071639-8311-49D7-A9D7-E53DCDE94489}"/>
              </a:ext>
            </a:extLst>
          </p:cNvPr>
          <p:cNvSpPr>
            <a:spLocks noGrp="1"/>
          </p:cNvSpPr>
          <p:nvPr>
            <p:ph idx="1"/>
          </p:nvPr>
        </p:nvSpPr>
        <p:spPr/>
        <p:txBody>
          <a:bodyPr/>
          <a:lstStyle/>
          <a:p>
            <a:r>
              <a:rPr lang="en-CA" dirty="0"/>
              <a:t>BCG3 helps you avoid the very common problems writers have when they try to sound “scholarly” in their writing.</a:t>
            </a:r>
          </a:p>
          <a:p>
            <a:endParaRPr lang="en-CA" dirty="0"/>
          </a:p>
        </p:txBody>
      </p:sp>
    </p:spTree>
    <p:extLst>
      <p:ext uri="{BB962C8B-B14F-4D97-AF65-F5344CB8AC3E}">
        <p14:creationId xmlns:p14="http://schemas.microsoft.com/office/powerpoint/2010/main" val="12695462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4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dirty="0"/>
              <a:t>Review of Lesson 3</a:t>
            </a:r>
          </a:p>
          <a:p>
            <a:r>
              <a:rPr lang="en-CA" sz="3200" dirty="0"/>
              <a:t>Prof. Matthew Might’s advice about success</a:t>
            </a:r>
          </a:p>
          <a:p>
            <a:r>
              <a:rPr lang="en-CA" sz="3200" b="1" dirty="0"/>
              <a:t>More principles for good writing</a:t>
            </a:r>
          </a:p>
          <a:p>
            <a:pPr lvl="1"/>
            <a:r>
              <a:rPr lang="en-CA" sz="2800" dirty="0"/>
              <a:t>General sentence structure</a:t>
            </a:r>
          </a:p>
          <a:p>
            <a:pPr lvl="1"/>
            <a:r>
              <a:rPr lang="en-CA" sz="2800" dirty="0"/>
              <a:t>Subject-verb separation</a:t>
            </a:r>
          </a:p>
          <a:p>
            <a:pPr lvl="1"/>
            <a:r>
              <a:rPr lang="en-CA" sz="2800" b="1" dirty="0"/>
              <a:t>Weasel words</a:t>
            </a:r>
          </a:p>
          <a:p>
            <a:r>
              <a:rPr lang="en-CA" sz="3200" dirty="0"/>
              <a:t>Workshop:</a:t>
            </a:r>
          </a:p>
          <a:p>
            <a:pPr lvl="1"/>
            <a:r>
              <a:rPr lang="en-CA" sz="2800" dirty="0"/>
              <a:t>Grammarly examples from homework</a:t>
            </a:r>
          </a:p>
          <a:p>
            <a:pPr lvl="1"/>
            <a:r>
              <a:rPr lang="en-CA" sz="2800" dirty="0"/>
              <a:t>Sentence correction exercises</a:t>
            </a:r>
          </a:p>
          <a:p>
            <a:pPr lvl="1"/>
            <a:endParaRPr lang="en-CA" sz="36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1831316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CA" dirty="0"/>
              <a:t>Applying the principles is part of </a:t>
            </a:r>
            <a:r>
              <a:rPr lang="en-CA" i="1" dirty="0"/>
              <a:t>Proofreading</a:t>
            </a:r>
          </a:p>
        </p:txBody>
      </p:sp>
      <p:sp>
        <p:nvSpPr>
          <p:cNvPr id="3" name="Content Placeholder 2"/>
          <p:cNvSpPr>
            <a:spLocks noGrp="1"/>
          </p:cNvSpPr>
          <p:nvPr>
            <p:ph idx="1"/>
          </p:nvPr>
        </p:nvSpPr>
        <p:spPr>
          <a:xfrm>
            <a:off x="457199" y="1433015"/>
            <a:ext cx="8362335" cy="4694735"/>
          </a:xfrm>
        </p:spPr>
        <p:txBody>
          <a:bodyPr>
            <a:normAutofit/>
          </a:bodyPr>
          <a:lstStyle/>
          <a:p>
            <a:r>
              <a:rPr lang="en-CA" dirty="0"/>
              <a:t>Proofreading makes the paper’s wording elegant, logical, and stylish.</a:t>
            </a:r>
          </a:p>
          <a:p>
            <a:r>
              <a:rPr lang="en-CA" dirty="0"/>
              <a:t>Example: S-V separation</a:t>
            </a:r>
          </a:p>
          <a:p>
            <a:r>
              <a:rPr lang="en-CA" dirty="0"/>
              <a:t>Example: Avoid long introductory phrases</a:t>
            </a:r>
          </a:p>
          <a:p>
            <a:r>
              <a:rPr lang="en-CA" dirty="0"/>
              <a:t>Example: Get rid of weasel words!</a:t>
            </a:r>
          </a:p>
        </p:txBody>
      </p:sp>
    </p:spTree>
    <p:extLst>
      <p:ext uri="{BB962C8B-B14F-4D97-AF65-F5344CB8AC3E}">
        <p14:creationId xmlns:p14="http://schemas.microsoft.com/office/powerpoint/2010/main" val="28561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is a weasel?</a:t>
            </a:r>
          </a:p>
        </p:txBody>
      </p:sp>
      <p:sp>
        <p:nvSpPr>
          <p:cNvPr id="3" name="Content Placeholder 2"/>
          <p:cNvSpPr>
            <a:spLocks noGrp="1"/>
          </p:cNvSpPr>
          <p:nvPr>
            <p:ph idx="1"/>
          </p:nvPr>
        </p:nvSpPr>
        <p:spPr>
          <a:xfrm>
            <a:off x="4291781" y="1433015"/>
            <a:ext cx="4395018" cy="4694735"/>
          </a:xfrm>
        </p:spPr>
        <p:txBody>
          <a:bodyPr>
            <a:normAutofit fontScale="92500"/>
          </a:bodyPr>
          <a:lstStyle/>
          <a:p>
            <a:r>
              <a:rPr lang="en-CA" dirty="0"/>
              <a:t>small, quick animal</a:t>
            </a:r>
          </a:p>
          <a:p>
            <a:r>
              <a:rPr lang="en-CA" dirty="0"/>
              <a:t>hard to catch, slippery</a:t>
            </a:r>
          </a:p>
          <a:p>
            <a:r>
              <a:rPr lang="en-CA" dirty="0"/>
              <a:t>difficult </a:t>
            </a:r>
            <a:r>
              <a:rPr lang="en-CA"/>
              <a:t>to “pin down”</a:t>
            </a:r>
            <a:endParaRPr lang="en-CA" dirty="0"/>
          </a:p>
          <a:p>
            <a:endParaRPr lang="en-CA" dirty="0"/>
          </a:p>
          <a:p>
            <a:r>
              <a:rPr lang="en-CA"/>
              <a:t>“He’s a weasel” = “He </a:t>
            </a:r>
            <a:r>
              <a:rPr lang="en-CA" dirty="0"/>
              <a:t>cannot be </a:t>
            </a:r>
            <a:r>
              <a:rPr lang="en-CA"/>
              <a:t>trusted.”</a:t>
            </a:r>
            <a:endParaRPr lang="en-CA" dirty="0"/>
          </a:p>
          <a:p>
            <a:endParaRPr lang="en-CA"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99" y="1433015"/>
            <a:ext cx="3628103" cy="5072183"/>
          </a:xfrm>
          <a:prstGeom prst="rect">
            <a:avLst/>
          </a:prstGeom>
        </p:spPr>
      </p:pic>
    </p:spTree>
    <p:extLst>
      <p:ext uri="{BB962C8B-B14F-4D97-AF65-F5344CB8AC3E}">
        <p14:creationId xmlns:p14="http://schemas.microsoft.com/office/powerpoint/2010/main" val="64221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accel="50000" decel="50000" fill="hold" nodeType="clickEffect">
                                  <p:stCondLst>
                                    <p:cond delay="0"/>
                                  </p:stCondLst>
                                  <p:endCondLst>
                                    <p:cond evt="onNext" delay="0">
                                      <p:tgtEl>
                                        <p:sldTgt/>
                                      </p:tgtEl>
                                    </p:cond>
                                  </p:endCondLst>
                                  <p:childTnLst>
                                    <p:animMotion origin="layout" path="M 2.5E-6 1.48148E-6 L 2.5E-6 0.00023 C 0.00798 -0.00949 0.01614 -0.01852 0.02413 -0.02801 C 0.02639 -0.03079 0.02864 -0.03357 0.03055 -0.03658 C 0.03177 -0.03866 0.03264 -0.04097 0.03385 -0.04306 C 0.03437 -0.04514 0.03455 -0.04746 0.03541 -0.04954 C 0.03628 -0.05185 0.03784 -0.05371 0.03854 -0.05602 C 0.04271 -0.06898 0.03663 -0.06134 0.04514 -0.06898 C 0.04618 -0.07176 0.04705 -0.07477 0.04826 -0.07755 C 0.04965 -0.08056 0.05173 -0.08287 0.05312 -0.08611 C 0.05399 -0.08796 0.05399 -0.09051 0.05469 -0.09259 C 0.05573 -0.09537 0.05712 -0.09815 0.05798 -0.10116 C 0.05868 -0.10394 0.05885 -0.10695 0.05955 -0.10972 C 0.06041 -0.11273 0.06198 -0.11528 0.06284 -0.11829 C 0.06406 -0.12246 0.06493 -0.12685 0.06597 -0.13125 L 0.06927 -0.14421 C 0.06979 -0.1463 0.07014 -0.14861 0.07083 -0.1507 C 0.075 -0.16158 0.07274 -0.15648 0.07725 -0.16574 C 0.08021 -0.17708 0.07725 -0.16759 0.08385 -0.18079 C 0.08559 -0.18426 0.08715 -0.18773 0.08854 -0.19144 C 0.08941 -0.19352 0.08941 -0.19583 0.09028 -0.19792 C 0.09149 -0.20093 0.0934 -0.20371 0.09514 -0.20648 C 0.09566 -0.20857 0.09618 -0.21088 0.0967 -0.21296 C 0.09722 -0.21574 0.09739 -0.21875 0.09826 -0.22153 C 0.09913 -0.22384 0.10052 -0.22593 0.10156 -0.22801 C 0.10746 -0.25162 0.09809 -0.21597 0.10642 -0.24097 C 0.10781 -0.24514 0.1085 -0.24954 0.10955 -0.25394 L 0.11441 -0.27315 C 0.11493 -0.27523 0.11528 -0.27755 0.11597 -0.27963 C 0.11719 -0.28241 0.1184 -0.28519 0.11927 -0.2882 C 0.12048 -0.29236 0.121 -0.29699 0.12239 -0.30116 C 0.12361 -0.30394 0.12448 -0.30695 0.12569 -0.30972 C 0.12673 -0.31204 0.12812 -0.31389 0.12899 -0.31621 C 0.13559 -0.33403 0.12448 -0.31065 0.13385 -0.32917 C 0.13437 -0.33264 0.1375 -0.34954 0.13854 -0.3507 C 0.14791 -0.3588 0.13889 -0.35162 0.14826 -0.35695 C 0.15052 -0.35833 0.1526 -0.35972 0.15469 -0.36134 C 0.15642 -0.36273 0.15781 -0.36458 0.15955 -0.36574 C 0.16458 -0.36875 0.17031 -0.37037 0.17569 -0.37199 C 0.18802 -0.3713 0.20052 -0.3713 0.21284 -0.36991 C 0.21441 -0.36968 0.21597 -0.36829 0.21771 -0.36783 C 0.22691 -0.36482 0.22378 -0.3669 0.23212 -0.36343 C 0.25173 -0.35556 0.23333 -0.36204 0.24826 -0.35695 C 0.25034 -0.35556 0.25243 -0.35394 0.25469 -0.35278 C 0.25625 -0.35185 0.25798 -0.35162 0.25955 -0.3507 C 0.26128 -0.34954 0.2625 -0.34722 0.26441 -0.3463 C 0.26857 -0.34421 0.27725 -0.3419 0.27725 -0.34167 C 0.27899 -0.34051 0.28038 -0.33889 0.28212 -0.33773 C 0.30017 -0.3257 0.28246 -0.33866 0.29496 -0.33125 C 0.29826 -0.3294 0.30139 -0.32685 0.30469 -0.32477 C 0.31215 -0.32037 0.31198 -0.32083 0.31927 -0.31829 C 0.325 -0.31458 0.32864 -0.31158 0.33541 -0.30972 C 0.34184 -0.3081 0.35052 -0.30579 0.35625 -0.30324 C 0.35955 -0.30185 0.36302 -0.30093 0.36597 -0.29908 C 0.36823 -0.29746 0.37014 -0.29583 0.37239 -0.29468 C 0.37448 -0.29375 0.37691 -0.29375 0.37882 -0.29259 C 0.38333 -0.29005 0.38732 -0.28588 0.39184 -0.28403 C 0.3934 -0.2831 0.39514 -0.28264 0.3967 -0.28171 C 0.3993 -0.28033 0.40191 -0.27871 0.40469 -0.27755 C 0.40677 -0.27662 0.40903 -0.27616 0.41111 -0.27523 C 0.41284 -0.27477 0.41441 -0.27384 0.41597 -0.27315 C 0.41701 -0.26898 0.41996 -0.26458 0.41927 -0.26019 C 0.4184 -0.25556 0.41597 -0.2419 0.41441 -0.23866 C 0.41337 -0.23658 0.41215 -0.23449 0.41111 -0.23241 C 0.40989 -0.22963 0.40955 -0.22593 0.40798 -0.22361 C 0.4 -0.2132 0.40052 -0.21713 0.3934 -0.21296 C 0.38177 -0.20625 0.39253 -0.21019 0.37882 -0.20648 C 0.37725 -0.20509 0.37587 -0.20324 0.37413 -0.20232 C 0.36875 -0.19908 0.36337 -0.19607 0.35798 -0.19352 C 0.35625 -0.19283 0.35469 -0.19236 0.35312 -0.19144 C 0.33715 -0.1831 0.34722 -0.18681 0.33541 -0.18287 C 0.32743 -0.175 0.33038 -0.17685 0.32083 -0.17199 C 0.31771 -0.1706 0.31406 -0.17014 0.31111 -0.16783 C 0.30573 -0.16343 0.30069 -0.15857 0.29496 -0.15486 C 0.29288 -0.15347 0.29062 -0.15208 0.28854 -0.1507 C 0.28698 -0.14931 0.28541 -0.14746 0.28368 -0.1463 C 0.28125 -0.14468 0.2783 -0.14398 0.27569 -0.1419 C 0.27326 -0.14028 0.27153 -0.1375 0.26927 -0.13565 C 0.26614 -0.1331 0.26267 -0.13148 0.25955 -0.12917 C 0.25625 -0.12639 0.2533 -0.12292 0.24982 -0.1206 C 0.24635 -0.11783 0.24219 -0.1169 0.23854 -0.11412 C 0.23559 -0.11181 0.2335 -0.10764 0.23055 -0.10533 C 0.22587 -0.10185 0.22066 -0.10023 0.21597 -0.09676 C 0.21371 -0.09514 0.2118 -0.09236 0.20955 -0.09028 C 0.20642 -0.0875 0.2033 -0.08426 0.19982 -0.08171 C 0.19739 -0.07986 0.19444 -0.07917 0.19184 -0.07755 C 0.18906 -0.0757 0.18646 -0.07315 0.18368 -0.07107 C 0.18212 -0.06968 0.18073 -0.06783 0.17899 -0.06667 C 0.17639 -0.06505 0.17361 -0.06389 0.17083 -0.0625 C 0.16875 -0.05949 0.16701 -0.05602 0.16441 -0.05394 C 0.16146 -0.05139 0.15469 -0.04954 0.15469 -0.04931 C 0.15312 -0.04815 0.15156 -0.0463 0.14982 -0.04514 C 0.14722 -0.04352 0.14427 -0.04306 0.14184 -0.04097 C 0.12083 -0.02361 0.13611 -0.03125 0.12413 -0.02593 C 0.11649 -0.01574 0.12187 -0.02176 0.11111 -0.01296 C 0.10399 -0.00695 0.10903 -0.00972 0.10156 -0.00648 C 0.09982 -0.0044 0.09844 -0.00185 0.0967 1.48148E-6 C 0.08975 0.00717 0.0875 0.0081 0.08055 0.01273 C 0.07899 0.01574 0.0776 0.01898 0.07569 0.02153 C 0.0743 0.02338 0.07048 0.02315 0.07083 0.02569 C 0.07153 0.02893 0.075 0.0294 0.07725 0.03009 C 0.08264 0.03148 0.08802 0.03194 0.0934 0.03217 C 0.12986 0.03472 0.13663 0.0331 0.16771 0.03657 C 0.17187 0.03704 0.17621 0.03796 0.18055 0.03866 C 0.18594 0.03935 0.19132 0.03981 0.1967 0.04074 C 0.20312 0.0419 0.20955 0.04398 0.21597 0.04514 C 0.22135 0.04606 0.22673 0.04653 0.23212 0.04722 C 0.23906 0.0493 0.246 0.05231 0.25312 0.0537 C 0.26007 0.05509 0.26719 0.05486 0.27413 0.05579 C 0.28107 0.05694 0.28802 0.05879 0.29496 0.06018 C 0.30312 0.06157 0.31128 0.0625 0.31927 0.06435 C 0.37135 0.07639 0.31441 0.06528 0.36111 0.07731 C 0.37396 0.08079 0.38698 0.0831 0.39982 0.08588 C 0.40573 0.08727 0.4118 0.08819 0.41753 0.09028 C 0.42465 0.09282 0.44184 0.09954 0.44982 0.10092 C 0.45625 0.10231 0.46284 0.10254 0.46927 0.10324 C 0.50816 0.1125 0.50156 0.11018 0.5401 0.12245 L 0.59982 0.1419 C 0.60729 0.14421 0.61493 0.14583 0.62239 0.14838 C 0.63854 0.1537 0.6309 0.15162 0.64496 0.15486 C 0.646 0.08171 0.64687 0.00856 0.64826 -0.06458 C 0.64878 -0.09144 0.64965 -0.12199 0.65469 -0.14838 C 0.66076 -0.18102 0.66962 -0.21273 0.67569 -0.24514 L 0.68055 -0.27107 C 0.68403 -0.30833 0.67951 -0.2706 0.68524 -0.30116 C 0.68611 -0.30533 0.68837 -0.31019 0.68698 -0.31412 C 0.68594 -0.3169 0.68489 -0.30833 0.68368 -0.30533 C 0.68281 -0.30324 0.68159 -0.30116 0.68055 -0.29908 C 0.67517 -0.28958 0.66944 -0.28056 0.66441 -0.27107 C 0.6592 -0.26134 0.65521 -0.25046 0.64982 -0.24097 C 0.6342 -0.2125 0.61528 -0.18727 0.60139 -0.15695 L 0.56111 -0.06898 C 0.55521 -0.05602 0.5493 -0.04306 0.5434 -0.03009 C 0.53802 -0.01806 0.53125 -0.00671 0.52725 0.00648 C 0.52344 0.01852 0.52014 0.03102 0.51597 0.04305 C 0.50104 0.08634 0.50052 0.0787 0.48698 0.12477 C 0.471 0.1787 0.48194 0.15046 0.47083 0.21273 C 0.4684 0.22662 0.46441 0.24004 0.46111 0.2537 C 0.46007 0.2581 0.45903 0.26227 0.45798 0.26667 C 0.45746 0.26875 0.45712 0.27106 0.45625 0.27315 L 0.45312 0.28171 C 0.45243 0.28727 0.45156 0.29907 0.44982 0.30532 C 0.44896 0.30833 0.44757 0.31088 0.4467 0.31389 C 0.44548 0.31736 0.44444 0.32106 0.4434 0.32477 C 0.44288 0.32685 0.44253 0.32893 0.44184 0.33102 C 0.4408 0.33403 0.43941 0.3368 0.43854 0.33981 C 0.43594 0.34838 0.43524 0.35278 0.43368 0.36134 L 0.42239 0.35694 C 0.41562 0.3544 0.41475 0.35509 0.40798 0.35046 C 0.40625 0.3493 0.40486 0.34745 0.40312 0.34606 C 0.4 0.34375 0.39653 0.34213 0.3934 0.33981 C 0.39166 0.33842 0.39028 0.33657 0.38854 0.33542 C 0.38594 0.33379 0.38298 0.3331 0.38055 0.33102 C 0.37812 0.3294 0.37639 0.32662 0.37413 0.32477 C 0.36632 0.31782 0.35503 0.31018 0.3467 0.30741 C 0.34028 0.30532 0.33698 0.3044 0.33055 0.30092 C 0.32291 0.29699 0.3151 0.29352 0.30798 0.28819 C 0.30416 0.28518 0.30052 0.28194 0.2967 0.2794 C 0.28767 0.27407 0.28524 0.27592 0.27569 0.27083 C 0.27118 0.26852 0.26719 0.26481 0.26284 0.26227 C 0.2585 0.25995 0.25416 0.2581 0.24982 0.25579 C 0.24236 0.25162 0.23507 0.24629 0.22725 0.24305 C 0.2158 0.23773 0.21094 0.23588 0.19982 0.23009 C 0.196 0.22801 0.19236 0.22546 0.18854 0.22361 C 0.18385 0.22129 0.17864 0.22014 0.17413 0.21713 C 0.16944 0.21435 0.1658 0.20949 0.16111 0.20648 C 0.15712 0.2037 0.15243 0.20254 0.14826 0.2 C 0.13958 0.19467 0.13125 0.18773 0.12239 0.18264 C 0.11875 0.18055 0.11493 0.17824 0.11111 0.17639 C 0.10798 0.17477 0.10469 0.17384 0.10156 0.17199 C 0.09861 0.17014 0.09618 0.16759 0.0934 0.16551 C 0.09028 0.16319 0.0868 0.16157 0.08385 0.15903 C 0.08142 0.15717 0.07969 0.15417 0.07725 0.15254 C 0.07187 0.14907 0.06545 0.14768 0.05955 0.14606 C 0.05642 0.14329 0.05364 0.13912 0.04982 0.1375 L 0.03055 0.12893 L 0.02083 0.12477 L 0.01597 0.12245 L 0.64826 0.25162 L 2.5E-6 0.00856 L 2.5E-6 0.00879 L 2.5E-6 1.48148E-6 Z " pathEditMode="relative" rAng="0" ptsTypes="AAAAAAAAAAAAAAAAAAAAAAAAAAAAAAAAAAAAAAAAAAAAAAAAAAAAAAAAAAAAAAAAAAAAAAAAAAAAAAAAAAAAAAAAAAAAAAAAAAAAAAAAAAAAAAAAAAAAAAAAAAAAAAAAAAAAAAAAAAAAAAAAAAAAAAAAAAAAAAAAAAAAAAAAAAAAAAAAAAAAAA">
                                      <p:cBhvr>
                                        <p:cTn id="6" dur="2000" fill="hold"/>
                                        <p:tgtEl>
                                          <p:spTgt spid="5"/>
                                        </p:tgtEl>
                                        <p:attrNameLst>
                                          <p:attrName>ppt_x</p:attrName>
                                          <p:attrName>ppt_y</p:attrName>
                                        </p:attrNameLst>
                                      </p:cBhvr>
                                      <p:rCtr x="34358" y="-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C28A1-1284-4419-AFC2-1A45557DEE5B}"/>
              </a:ext>
            </a:extLst>
          </p:cNvPr>
          <p:cNvSpPr>
            <a:spLocks noGrp="1"/>
          </p:cNvSpPr>
          <p:nvPr>
            <p:ph type="title"/>
          </p:nvPr>
        </p:nvSpPr>
        <p:spPr/>
        <p:txBody>
          <a:bodyPr>
            <a:normAutofit fontScale="90000"/>
          </a:bodyPr>
          <a:lstStyle/>
          <a:p>
            <a:r>
              <a:rPr lang="en-CA" dirty="0"/>
              <a:t>What brings publishing success? </a:t>
            </a:r>
          </a:p>
        </p:txBody>
      </p:sp>
      <p:sp>
        <p:nvSpPr>
          <p:cNvPr id="3" name="Content Placeholder 2">
            <a:extLst>
              <a:ext uri="{FF2B5EF4-FFF2-40B4-BE49-F238E27FC236}">
                <a16:creationId xmlns:a16="http://schemas.microsoft.com/office/drawing/2014/main" id="{62D66D59-DF73-4154-A9EF-586374A08E5B}"/>
              </a:ext>
            </a:extLst>
          </p:cNvPr>
          <p:cNvSpPr>
            <a:spLocks noGrp="1"/>
          </p:cNvSpPr>
          <p:nvPr>
            <p:ph idx="1"/>
          </p:nvPr>
        </p:nvSpPr>
        <p:spPr>
          <a:xfrm>
            <a:off x="857251" y="1351129"/>
            <a:ext cx="7404653" cy="4902187"/>
          </a:xfrm>
        </p:spPr>
        <p:txBody>
          <a:bodyPr>
            <a:normAutofit lnSpcReduction="10000"/>
          </a:bodyPr>
          <a:lstStyle/>
          <a:p>
            <a:pPr marL="0" indent="0">
              <a:buNone/>
            </a:pPr>
            <a:r>
              <a:rPr lang="en-CA" dirty="0"/>
              <a:t>Advice from Dean Yu </a:t>
            </a:r>
            <a:r>
              <a:rPr lang="en-CA" dirty="0" err="1"/>
              <a:t>Yugang</a:t>
            </a:r>
            <a:endParaRPr lang="en-CA" dirty="0"/>
          </a:p>
          <a:p>
            <a:r>
              <a:rPr lang="en-CA" dirty="0"/>
              <a:t>The contribution is most important element for success</a:t>
            </a:r>
          </a:p>
          <a:p>
            <a:pPr lvl="1"/>
            <a:r>
              <a:rPr lang="en-CA" dirty="0"/>
              <a:t>Good: counterintuitive, generalization, theoretical proof (rather than just examples)</a:t>
            </a:r>
          </a:p>
          <a:p>
            <a:pPr lvl="1"/>
            <a:r>
              <a:rPr lang="en-CA" dirty="0"/>
              <a:t>Highlight your paper’s contribution!</a:t>
            </a:r>
          </a:p>
          <a:p>
            <a:pPr lvl="2"/>
            <a:r>
              <a:rPr lang="en-CA" dirty="0"/>
              <a:t>Don’t expect readers to figure this out by themselves, but also don’t boast.</a:t>
            </a:r>
          </a:p>
          <a:p>
            <a:pPr lvl="2"/>
            <a:r>
              <a:rPr lang="en-CA" dirty="0"/>
              <a:t>Explain the contribution but let them decide how significant it is.</a:t>
            </a:r>
          </a:p>
        </p:txBody>
      </p:sp>
    </p:spTree>
    <p:extLst>
      <p:ext uri="{BB962C8B-B14F-4D97-AF65-F5344CB8AC3E}">
        <p14:creationId xmlns:p14="http://schemas.microsoft.com/office/powerpoint/2010/main" val="233647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Weasel words and bad writing</a:t>
            </a:r>
          </a:p>
        </p:txBody>
      </p:sp>
      <p:sp>
        <p:nvSpPr>
          <p:cNvPr id="3" name="Content Placeholder 2"/>
          <p:cNvSpPr>
            <a:spLocks noGrp="1"/>
          </p:cNvSpPr>
          <p:nvPr>
            <p:ph idx="1"/>
          </p:nvPr>
        </p:nvSpPr>
        <p:spPr/>
        <p:txBody>
          <a:bodyPr>
            <a:normAutofit fontScale="70000" lnSpcReduction="20000"/>
          </a:bodyPr>
          <a:lstStyle/>
          <a:p>
            <a:pPr>
              <a:lnSpc>
                <a:spcPct val="120000"/>
              </a:lnSpc>
            </a:pPr>
            <a:r>
              <a:rPr lang="en-CA" sz="4000" dirty="0"/>
              <a:t>Source: </a:t>
            </a:r>
          </a:p>
          <a:p>
            <a:pPr lvl="1">
              <a:lnSpc>
                <a:spcPct val="120000"/>
              </a:lnSpc>
            </a:pPr>
            <a:r>
              <a:rPr lang="en-CA" sz="3600" dirty="0">
                <a:solidFill>
                  <a:srgbClr val="0070C0"/>
                </a:solidFill>
              </a:rPr>
              <a:t>http://matt.might.net/articles/shell-scripts-for-passive-voice-weasel-words-duplicates/</a:t>
            </a:r>
          </a:p>
          <a:p>
            <a:pPr>
              <a:lnSpc>
                <a:spcPct val="120000"/>
              </a:lnSpc>
            </a:pPr>
            <a:endParaRPr lang="en-CA" dirty="0"/>
          </a:p>
          <a:p>
            <a:pPr>
              <a:lnSpc>
                <a:spcPct val="120000"/>
              </a:lnSpc>
            </a:pPr>
            <a:r>
              <a:rPr lang="en-CA" dirty="0"/>
              <a:t>“Weasel words” = text that “sounds good” without conveying much information</a:t>
            </a:r>
          </a:p>
          <a:p>
            <a:pPr>
              <a:lnSpc>
                <a:spcPct val="120000"/>
              </a:lnSpc>
            </a:pPr>
            <a:r>
              <a:rPr lang="en-CA" dirty="0"/>
              <a:t>Weasel words obscure precision!</a:t>
            </a:r>
          </a:p>
          <a:p>
            <a:pPr lvl="1">
              <a:lnSpc>
                <a:spcPct val="120000"/>
              </a:lnSpc>
            </a:pPr>
            <a:r>
              <a:rPr lang="en-CA" dirty="0"/>
              <a:t>They make the meaning fuzzy, not clear!</a:t>
            </a:r>
          </a:p>
          <a:p>
            <a:pPr lvl="1">
              <a:lnSpc>
                <a:spcPct val="120000"/>
              </a:lnSpc>
            </a:pPr>
            <a:r>
              <a:rPr lang="en-CA" dirty="0"/>
              <a:t>“Hard to catch”</a:t>
            </a:r>
          </a:p>
        </p:txBody>
      </p:sp>
    </p:spTree>
    <p:extLst>
      <p:ext uri="{BB962C8B-B14F-4D97-AF65-F5344CB8AC3E}">
        <p14:creationId xmlns:p14="http://schemas.microsoft.com/office/powerpoint/2010/main" val="206566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Weasel words: Salt and pepper</a:t>
            </a:r>
          </a:p>
        </p:txBody>
      </p:sp>
      <p:sp>
        <p:nvSpPr>
          <p:cNvPr id="3" name="Content Placeholder 2"/>
          <p:cNvSpPr>
            <a:spLocks noGrp="1"/>
          </p:cNvSpPr>
          <p:nvPr>
            <p:ph idx="1"/>
          </p:nvPr>
        </p:nvSpPr>
        <p:spPr>
          <a:xfrm>
            <a:off x="457199" y="1433015"/>
            <a:ext cx="8362335" cy="4694735"/>
          </a:xfrm>
        </p:spPr>
        <p:txBody>
          <a:bodyPr>
            <a:normAutofit fontScale="77500" lnSpcReduction="20000"/>
          </a:bodyPr>
          <a:lstStyle/>
          <a:p>
            <a:pPr>
              <a:lnSpc>
                <a:spcPct val="120000"/>
              </a:lnSpc>
            </a:pPr>
            <a:r>
              <a:rPr lang="en-CA" dirty="0"/>
              <a:t>Salt and pepper words </a:t>
            </a:r>
          </a:p>
          <a:p>
            <a:pPr lvl="1">
              <a:lnSpc>
                <a:spcPct val="120000"/>
              </a:lnSpc>
            </a:pPr>
            <a:r>
              <a:rPr lang="en-CA" dirty="0"/>
              <a:t>“seem” like technical words but convey no significant meaning</a:t>
            </a:r>
          </a:p>
          <a:p>
            <a:pPr>
              <a:lnSpc>
                <a:spcPct val="120000"/>
              </a:lnSpc>
            </a:pPr>
            <a:r>
              <a:rPr lang="en-CA" dirty="0"/>
              <a:t>E.g.: </a:t>
            </a:r>
            <a:r>
              <a:rPr lang="en-CA" i="1" dirty="0"/>
              <a:t>various</a:t>
            </a:r>
            <a:r>
              <a:rPr lang="en-CA" dirty="0"/>
              <a:t>, </a:t>
            </a:r>
            <a:r>
              <a:rPr lang="en-CA" i="1" dirty="0"/>
              <a:t>a number of</a:t>
            </a:r>
            <a:r>
              <a:rPr lang="en-CA" dirty="0"/>
              <a:t>, </a:t>
            </a:r>
            <a:r>
              <a:rPr lang="en-CA" i="1" dirty="0"/>
              <a:t>fairly</a:t>
            </a:r>
            <a:r>
              <a:rPr lang="en-CA" dirty="0"/>
              <a:t>, </a:t>
            </a:r>
            <a:r>
              <a:rPr lang="en-CA" i="1" dirty="0"/>
              <a:t>quite</a:t>
            </a:r>
          </a:p>
          <a:p>
            <a:pPr lvl="1">
              <a:lnSpc>
                <a:spcPct val="120000"/>
              </a:lnSpc>
            </a:pPr>
            <a:r>
              <a:rPr lang="en-CA" dirty="0"/>
              <a:t>“</a:t>
            </a:r>
            <a:r>
              <a:rPr lang="en-CA" dirty="0">
                <a:solidFill>
                  <a:srgbClr val="FF0000"/>
                </a:solidFill>
              </a:rPr>
              <a:t>We used various methods to isolate four samples</a:t>
            </a:r>
            <a:r>
              <a:rPr lang="en-CA" dirty="0"/>
              <a:t>.”</a:t>
            </a:r>
          </a:p>
          <a:p>
            <a:pPr lvl="1">
              <a:lnSpc>
                <a:spcPct val="120000"/>
              </a:lnSpc>
            </a:pPr>
            <a:r>
              <a:rPr lang="en-CA" dirty="0"/>
              <a:t>“</a:t>
            </a:r>
            <a:r>
              <a:rPr lang="en-CA" dirty="0">
                <a:solidFill>
                  <a:srgbClr val="00B050"/>
                </a:solidFill>
              </a:rPr>
              <a:t>We isolated four samples</a:t>
            </a:r>
            <a:r>
              <a:rPr lang="en-CA" dirty="0"/>
              <a:t>.”</a:t>
            </a:r>
          </a:p>
          <a:p>
            <a:pPr>
              <a:lnSpc>
                <a:spcPct val="120000"/>
              </a:lnSpc>
            </a:pPr>
            <a:r>
              <a:rPr lang="en-CA" dirty="0"/>
              <a:t>Any difference in meaning? </a:t>
            </a:r>
          </a:p>
          <a:p>
            <a:pPr lvl="1">
              <a:lnSpc>
                <a:spcPct val="120000"/>
              </a:lnSpc>
            </a:pPr>
            <a:r>
              <a:rPr lang="en-CA" dirty="0"/>
              <a:t>Maybe specifying &gt;1 method is important?</a:t>
            </a:r>
          </a:p>
          <a:p>
            <a:pPr lvl="1">
              <a:lnSpc>
                <a:spcPct val="120000"/>
              </a:lnSpc>
            </a:pPr>
            <a:r>
              <a:rPr lang="en-CA" dirty="0"/>
              <a:t>“</a:t>
            </a:r>
            <a:r>
              <a:rPr lang="en-CA" dirty="0">
                <a:solidFill>
                  <a:srgbClr val="00B050"/>
                </a:solidFill>
              </a:rPr>
              <a:t>We used methods 1 and 2 to isolate four samples</a:t>
            </a:r>
            <a:r>
              <a:rPr lang="en-CA" dirty="0"/>
              <a:t>.”</a:t>
            </a:r>
          </a:p>
          <a:p>
            <a:pPr lvl="1">
              <a:lnSpc>
                <a:spcPct val="120000"/>
              </a:lnSpc>
            </a:pPr>
            <a:endParaRPr lang="en-CA" dirty="0"/>
          </a:p>
          <a:p>
            <a:endParaRPr lang="en-CA" dirty="0"/>
          </a:p>
        </p:txBody>
      </p:sp>
    </p:spTree>
    <p:extLst>
      <p:ext uri="{BB962C8B-B14F-4D97-AF65-F5344CB8AC3E}">
        <p14:creationId xmlns:p14="http://schemas.microsoft.com/office/powerpoint/2010/main" val="91788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Weasel words: Salt and pepper words</a:t>
            </a:r>
          </a:p>
        </p:txBody>
      </p:sp>
      <p:sp>
        <p:nvSpPr>
          <p:cNvPr id="3" name="Content Placeholder 2"/>
          <p:cNvSpPr>
            <a:spLocks noGrp="1"/>
          </p:cNvSpPr>
          <p:nvPr>
            <p:ph idx="1"/>
          </p:nvPr>
        </p:nvSpPr>
        <p:spPr>
          <a:xfrm>
            <a:off x="457200" y="1359275"/>
            <a:ext cx="8229600" cy="5012028"/>
          </a:xfrm>
        </p:spPr>
        <p:txBody>
          <a:bodyPr>
            <a:normAutofit fontScale="85000" lnSpcReduction="20000"/>
          </a:bodyPr>
          <a:lstStyle/>
          <a:p>
            <a:pPr>
              <a:lnSpc>
                <a:spcPct val="110000"/>
              </a:lnSpc>
            </a:pPr>
            <a:r>
              <a:rPr lang="en-CA" dirty="0"/>
              <a:t>“</a:t>
            </a:r>
            <a:r>
              <a:rPr lang="en-CA" dirty="0">
                <a:solidFill>
                  <a:srgbClr val="FF0000"/>
                </a:solidFill>
              </a:rPr>
              <a:t>It is quite difficult to find a solution</a:t>
            </a:r>
            <a:r>
              <a:rPr lang="en-CA" dirty="0"/>
              <a:t>.”</a:t>
            </a:r>
          </a:p>
          <a:p>
            <a:pPr>
              <a:lnSpc>
                <a:spcPct val="110000"/>
              </a:lnSpc>
            </a:pPr>
            <a:r>
              <a:rPr lang="en-CA" dirty="0"/>
              <a:t>“</a:t>
            </a:r>
            <a:r>
              <a:rPr lang="en-CA" dirty="0">
                <a:solidFill>
                  <a:srgbClr val="0070C0"/>
                </a:solidFill>
              </a:rPr>
              <a:t>It is difficult to find a solution</a:t>
            </a:r>
            <a:r>
              <a:rPr lang="en-CA" dirty="0"/>
              <a:t>.”</a:t>
            </a:r>
          </a:p>
          <a:p>
            <a:pPr lvl="1">
              <a:lnSpc>
                <a:spcPct val="110000"/>
              </a:lnSpc>
            </a:pPr>
            <a:r>
              <a:rPr lang="en-CA" dirty="0"/>
              <a:t>“difficult” is subjective, be careful…</a:t>
            </a:r>
          </a:p>
          <a:p>
            <a:pPr lvl="1">
              <a:lnSpc>
                <a:spcPct val="110000"/>
              </a:lnSpc>
            </a:pPr>
            <a:r>
              <a:rPr lang="en-CA" dirty="0"/>
              <a:t>“quite difficult” is </a:t>
            </a:r>
            <a:r>
              <a:rPr lang="en-CA" dirty="0">
                <a:solidFill>
                  <a:srgbClr val="FF0000"/>
                </a:solidFill>
              </a:rPr>
              <a:t>very subjective</a:t>
            </a:r>
            <a:r>
              <a:rPr lang="en-CA" dirty="0"/>
              <a:t>, a bad idea</a:t>
            </a:r>
          </a:p>
          <a:p>
            <a:pPr>
              <a:lnSpc>
                <a:spcPct val="110000"/>
              </a:lnSpc>
            </a:pPr>
            <a:r>
              <a:rPr lang="en-CA" dirty="0"/>
              <a:t>If you are talking about your own effort, “quite difficult” is terrible! Do not </a:t>
            </a:r>
            <a:r>
              <a:rPr lang="en-CA" dirty="0">
                <a:solidFill>
                  <a:srgbClr val="FF0000"/>
                </a:solidFill>
              </a:rPr>
              <a:t>whine</a:t>
            </a:r>
            <a:r>
              <a:rPr lang="en-CA" dirty="0"/>
              <a:t> or </a:t>
            </a:r>
            <a:r>
              <a:rPr lang="en-CA" dirty="0">
                <a:solidFill>
                  <a:srgbClr val="FF0000"/>
                </a:solidFill>
              </a:rPr>
              <a:t>boast</a:t>
            </a:r>
            <a:r>
              <a:rPr lang="en-CA" dirty="0"/>
              <a:t>.</a:t>
            </a:r>
          </a:p>
          <a:p>
            <a:pPr lvl="1">
              <a:lnSpc>
                <a:spcPct val="110000"/>
              </a:lnSpc>
            </a:pPr>
            <a:r>
              <a:rPr lang="en-CA" dirty="0"/>
              <a:t>Is it </a:t>
            </a:r>
            <a:r>
              <a:rPr lang="en-CA" dirty="0">
                <a:solidFill>
                  <a:srgbClr val="00B050"/>
                </a:solidFill>
              </a:rPr>
              <a:t>provably difficult </a:t>
            </a:r>
            <a:r>
              <a:rPr lang="en-CA" dirty="0"/>
              <a:t>(e.g. mathematical proof of time required to run an analysis)? [</a:t>
            </a:r>
            <a:r>
              <a:rPr lang="en-CA" dirty="0">
                <a:solidFill>
                  <a:srgbClr val="00B050"/>
                </a:solidFill>
              </a:rPr>
              <a:t>OK</a:t>
            </a:r>
            <a:r>
              <a:rPr lang="en-CA" dirty="0"/>
              <a:t>]</a:t>
            </a:r>
          </a:p>
          <a:p>
            <a:pPr lvl="1">
              <a:lnSpc>
                <a:spcPct val="110000"/>
              </a:lnSpc>
            </a:pPr>
            <a:r>
              <a:rPr lang="en-CA" dirty="0"/>
              <a:t>Is it just “</a:t>
            </a:r>
            <a:r>
              <a:rPr lang="en-CA" dirty="0">
                <a:solidFill>
                  <a:srgbClr val="FF0000"/>
                </a:solidFill>
              </a:rPr>
              <a:t>hard for me to figure out</a:t>
            </a:r>
            <a:r>
              <a:rPr lang="en-CA" dirty="0"/>
              <a:t>”? [</a:t>
            </a:r>
            <a:r>
              <a:rPr lang="en-CA" dirty="0">
                <a:solidFill>
                  <a:srgbClr val="FF0000"/>
                </a:solidFill>
              </a:rPr>
              <a:t>Bad</a:t>
            </a:r>
            <a:r>
              <a:rPr lang="en-CA" dirty="0"/>
              <a:t>]</a:t>
            </a:r>
          </a:p>
          <a:p>
            <a:endParaRPr lang="en-CA" dirty="0"/>
          </a:p>
        </p:txBody>
      </p:sp>
    </p:spTree>
    <p:extLst>
      <p:ext uri="{BB962C8B-B14F-4D97-AF65-F5344CB8AC3E}">
        <p14:creationId xmlns:p14="http://schemas.microsoft.com/office/powerpoint/2010/main" val="25282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Weasel words: Salt and pepper words</a:t>
            </a:r>
          </a:p>
        </p:txBody>
      </p:sp>
      <p:sp>
        <p:nvSpPr>
          <p:cNvPr id="3" name="Content Placeholder 2"/>
          <p:cNvSpPr>
            <a:spLocks noGrp="1"/>
          </p:cNvSpPr>
          <p:nvPr>
            <p:ph idx="1"/>
          </p:nvPr>
        </p:nvSpPr>
        <p:spPr>
          <a:xfrm>
            <a:off x="457200" y="1359275"/>
            <a:ext cx="8229600" cy="5012028"/>
          </a:xfrm>
        </p:spPr>
        <p:txBody>
          <a:bodyPr>
            <a:normAutofit fontScale="85000" lnSpcReduction="10000"/>
          </a:bodyPr>
          <a:lstStyle/>
          <a:p>
            <a:pPr>
              <a:lnSpc>
                <a:spcPct val="110000"/>
              </a:lnSpc>
            </a:pPr>
            <a:r>
              <a:rPr lang="en-CA" dirty="0"/>
              <a:t>“</a:t>
            </a:r>
            <a:r>
              <a:rPr lang="en-CA" dirty="0">
                <a:solidFill>
                  <a:srgbClr val="FF0000"/>
                </a:solidFill>
              </a:rPr>
              <a:t>It is quite difficult to find a solution</a:t>
            </a:r>
            <a:r>
              <a:rPr lang="en-CA" dirty="0"/>
              <a:t>.”</a:t>
            </a:r>
          </a:p>
          <a:p>
            <a:pPr>
              <a:lnSpc>
                <a:spcPct val="110000"/>
              </a:lnSpc>
            </a:pPr>
            <a:r>
              <a:rPr lang="en-CA" dirty="0"/>
              <a:t>“</a:t>
            </a:r>
            <a:r>
              <a:rPr lang="en-CA" dirty="0">
                <a:solidFill>
                  <a:srgbClr val="0070C0"/>
                </a:solidFill>
              </a:rPr>
              <a:t>It is difficult to find a solution</a:t>
            </a:r>
            <a:r>
              <a:rPr lang="en-CA" dirty="0"/>
              <a:t>.”</a:t>
            </a:r>
          </a:p>
          <a:p>
            <a:pPr lvl="1">
              <a:lnSpc>
                <a:spcPct val="110000"/>
              </a:lnSpc>
            </a:pPr>
            <a:r>
              <a:rPr lang="en-CA" dirty="0"/>
              <a:t>Do not </a:t>
            </a:r>
            <a:r>
              <a:rPr lang="en-CA" dirty="0">
                <a:solidFill>
                  <a:srgbClr val="FF0000"/>
                </a:solidFill>
              </a:rPr>
              <a:t>whine</a:t>
            </a:r>
            <a:r>
              <a:rPr lang="en-CA" dirty="0"/>
              <a:t> or </a:t>
            </a:r>
            <a:r>
              <a:rPr lang="en-CA" dirty="0">
                <a:solidFill>
                  <a:srgbClr val="FF0000"/>
                </a:solidFill>
              </a:rPr>
              <a:t>boast</a:t>
            </a:r>
            <a:r>
              <a:rPr lang="en-CA" dirty="0"/>
              <a:t>.</a:t>
            </a:r>
          </a:p>
          <a:p>
            <a:pPr lvl="1">
              <a:lnSpc>
                <a:spcPct val="110000"/>
              </a:lnSpc>
            </a:pPr>
            <a:r>
              <a:rPr lang="en-CA" dirty="0"/>
              <a:t>Distinguish between </a:t>
            </a:r>
            <a:r>
              <a:rPr lang="en-CA" dirty="0">
                <a:solidFill>
                  <a:srgbClr val="00B050"/>
                </a:solidFill>
              </a:rPr>
              <a:t>provably difficult </a:t>
            </a:r>
            <a:r>
              <a:rPr lang="en-CA" dirty="0"/>
              <a:t>(e.g. mathematical proof of time required to run an analysis) and “</a:t>
            </a:r>
            <a:r>
              <a:rPr lang="en-CA" dirty="0">
                <a:solidFill>
                  <a:srgbClr val="FF0000"/>
                </a:solidFill>
              </a:rPr>
              <a:t>hard for me to do</a:t>
            </a:r>
            <a:r>
              <a:rPr lang="en-CA" dirty="0"/>
              <a:t>”</a:t>
            </a:r>
          </a:p>
          <a:p>
            <a:pPr lvl="1">
              <a:lnSpc>
                <a:spcPct val="110000"/>
              </a:lnSpc>
            </a:pPr>
            <a:r>
              <a:rPr lang="en-CA" dirty="0"/>
              <a:t>An even better way for the sentence above?</a:t>
            </a:r>
          </a:p>
          <a:p>
            <a:pPr>
              <a:lnSpc>
                <a:spcPct val="110000"/>
              </a:lnSpc>
            </a:pPr>
            <a:r>
              <a:rPr lang="en-CA" dirty="0"/>
              <a:t>“</a:t>
            </a:r>
            <a:r>
              <a:rPr lang="en-CA" dirty="0">
                <a:solidFill>
                  <a:srgbClr val="00B050"/>
                </a:solidFill>
              </a:rPr>
              <a:t>All published methods require exponential time to find a solution</a:t>
            </a:r>
            <a:r>
              <a:rPr lang="en-CA" dirty="0"/>
              <a:t>.” </a:t>
            </a:r>
            <a:r>
              <a:rPr lang="en-CA" sz="2400" dirty="0"/>
              <a:t>[Note the precision!]</a:t>
            </a:r>
            <a:endParaRPr lang="en-CA" dirty="0"/>
          </a:p>
          <a:p>
            <a:endParaRPr lang="en-CA" dirty="0"/>
          </a:p>
        </p:txBody>
      </p:sp>
    </p:spTree>
    <p:extLst>
      <p:ext uri="{BB962C8B-B14F-4D97-AF65-F5344CB8AC3E}">
        <p14:creationId xmlns:p14="http://schemas.microsoft.com/office/powerpoint/2010/main" val="939479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Weasel words: Beholder words</a:t>
            </a:r>
          </a:p>
        </p:txBody>
      </p:sp>
      <p:sp>
        <p:nvSpPr>
          <p:cNvPr id="3" name="Content Placeholder 2"/>
          <p:cNvSpPr>
            <a:spLocks noGrp="1"/>
          </p:cNvSpPr>
          <p:nvPr>
            <p:ph idx="1"/>
          </p:nvPr>
        </p:nvSpPr>
        <p:spPr>
          <a:xfrm>
            <a:off x="471949" y="1230923"/>
            <a:ext cx="8229600" cy="5222193"/>
          </a:xfrm>
        </p:spPr>
        <p:txBody>
          <a:bodyPr>
            <a:normAutofit fontScale="92500" lnSpcReduction="10000"/>
          </a:bodyPr>
          <a:lstStyle/>
          <a:p>
            <a:r>
              <a:rPr lang="en-CA" dirty="0"/>
              <a:t>Beholder words</a:t>
            </a:r>
          </a:p>
          <a:p>
            <a:pPr lvl="1"/>
            <a:r>
              <a:rPr lang="en-CA" dirty="0"/>
              <a:t>imply that all readers should agree with your judgment - “judgment calls”</a:t>
            </a:r>
          </a:p>
          <a:p>
            <a:pPr lvl="1"/>
            <a:r>
              <a:rPr lang="en-CA" dirty="0"/>
              <a:t>have different meaning for different readers</a:t>
            </a:r>
          </a:p>
          <a:p>
            <a:r>
              <a:rPr lang="en-CA" dirty="0"/>
              <a:t>E.g.: </a:t>
            </a:r>
            <a:r>
              <a:rPr lang="en-CA" i="1" dirty="0"/>
              <a:t>interestingly</a:t>
            </a:r>
            <a:r>
              <a:rPr lang="en-CA" dirty="0"/>
              <a:t>, </a:t>
            </a:r>
            <a:r>
              <a:rPr lang="en-CA" i="1" dirty="0"/>
              <a:t>surprisingly</a:t>
            </a:r>
            <a:r>
              <a:rPr lang="en-CA" dirty="0"/>
              <a:t>, </a:t>
            </a:r>
            <a:r>
              <a:rPr lang="en-CA" i="1" dirty="0"/>
              <a:t>remarkably</a:t>
            </a:r>
            <a:r>
              <a:rPr lang="en-CA" dirty="0"/>
              <a:t>, </a:t>
            </a:r>
            <a:r>
              <a:rPr lang="en-CA" i="1" dirty="0"/>
              <a:t>clearly </a:t>
            </a:r>
          </a:p>
          <a:p>
            <a:r>
              <a:rPr lang="en-CA" dirty="0"/>
              <a:t>Subjective but often acceptable:</a:t>
            </a:r>
            <a:r>
              <a:rPr lang="en-CA" i="1" dirty="0"/>
              <a:t> difficult</a:t>
            </a:r>
            <a:r>
              <a:rPr lang="en-CA" dirty="0"/>
              <a:t>, </a:t>
            </a:r>
            <a:r>
              <a:rPr lang="en-CA" i="1" dirty="0"/>
              <a:t>easy</a:t>
            </a:r>
            <a:r>
              <a:rPr lang="en-CA" dirty="0"/>
              <a:t>, </a:t>
            </a:r>
            <a:r>
              <a:rPr lang="en-CA" i="1" dirty="0"/>
              <a:t>facile</a:t>
            </a:r>
            <a:r>
              <a:rPr lang="en-CA" dirty="0"/>
              <a:t>, </a:t>
            </a:r>
            <a:r>
              <a:rPr lang="en-CA" i="1" dirty="0"/>
              <a:t>simple, high, low, efficient</a:t>
            </a:r>
          </a:p>
          <a:p>
            <a:pPr lvl="1"/>
            <a:r>
              <a:rPr lang="en-CA" dirty="0"/>
              <a:t>Ok if criteria/reasons are given or are </a:t>
            </a:r>
            <a:r>
              <a:rPr lang="en-CA"/>
              <a:t>commonly known </a:t>
            </a:r>
            <a:r>
              <a:rPr lang="en-CA" dirty="0"/>
              <a:t>by all readers</a:t>
            </a:r>
          </a:p>
        </p:txBody>
      </p:sp>
    </p:spTree>
    <p:extLst>
      <p:ext uri="{BB962C8B-B14F-4D97-AF65-F5344CB8AC3E}">
        <p14:creationId xmlns:p14="http://schemas.microsoft.com/office/powerpoint/2010/main" val="126717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Weasel words: Beholder words</a:t>
            </a:r>
          </a:p>
        </p:txBody>
      </p:sp>
      <p:sp>
        <p:nvSpPr>
          <p:cNvPr id="3" name="Content Placeholder 2"/>
          <p:cNvSpPr>
            <a:spLocks noGrp="1"/>
          </p:cNvSpPr>
          <p:nvPr>
            <p:ph idx="1"/>
          </p:nvPr>
        </p:nvSpPr>
        <p:spPr>
          <a:xfrm>
            <a:off x="457199" y="1433015"/>
            <a:ext cx="8554065" cy="4694735"/>
          </a:xfrm>
        </p:spPr>
        <p:txBody>
          <a:bodyPr>
            <a:normAutofit fontScale="85000" lnSpcReduction="10000"/>
          </a:bodyPr>
          <a:lstStyle/>
          <a:p>
            <a:r>
              <a:rPr lang="en-CA" dirty="0"/>
              <a:t>Beholder words</a:t>
            </a:r>
          </a:p>
          <a:p>
            <a:pPr lvl="1"/>
            <a:r>
              <a:rPr lang="en-CA" dirty="0"/>
              <a:t>imply that all readers should trust you and agree with your judgment – pure “judgment calls”</a:t>
            </a:r>
          </a:p>
          <a:p>
            <a:pPr lvl="1"/>
            <a:r>
              <a:rPr lang="en-CA" dirty="0"/>
              <a:t>have different meaning for different readers</a:t>
            </a:r>
          </a:p>
          <a:p>
            <a:pPr lvl="1"/>
            <a:r>
              <a:rPr lang="en-CA" dirty="0"/>
              <a:t>OK where they clearly apply only to the writer</a:t>
            </a:r>
          </a:p>
          <a:p>
            <a:r>
              <a:rPr lang="en-CA" dirty="0">
                <a:solidFill>
                  <a:srgbClr val="C00000"/>
                </a:solidFill>
              </a:rPr>
              <a:t>“False positives were surprisingly low.” (bad)</a:t>
            </a:r>
          </a:p>
          <a:p>
            <a:r>
              <a:rPr lang="en-CA" dirty="0">
                <a:solidFill>
                  <a:srgbClr val="FFC000"/>
                </a:solidFill>
              </a:rPr>
              <a:t>“To our surprise, false positives were low.” (acceptable)</a:t>
            </a:r>
          </a:p>
          <a:p>
            <a:r>
              <a:rPr lang="en-CA" dirty="0">
                <a:solidFill>
                  <a:srgbClr val="00B050"/>
                </a:solidFill>
              </a:rPr>
              <a:t>“To our surprise, false positives were low (3%).” (good)</a:t>
            </a:r>
          </a:p>
        </p:txBody>
      </p:sp>
    </p:spTree>
    <p:extLst>
      <p:ext uri="{BB962C8B-B14F-4D97-AF65-F5344CB8AC3E}">
        <p14:creationId xmlns:p14="http://schemas.microsoft.com/office/powerpoint/2010/main" val="4281046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Weasel words: Beholder words</a:t>
            </a:r>
          </a:p>
        </p:txBody>
      </p:sp>
      <p:sp>
        <p:nvSpPr>
          <p:cNvPr id="3" name="Content Placeholder 2"/>
          <p:cNvSpPr>
            <a:spLocks noGrp="1"/>
          </p:cNvSpPr>
          <p:nvPr>
            <p:ph idx="1"/>
          </p:nvPr>
        </p:nvSpPr>
        <p:spPr>
          <a:xfrm>
            <a:off x="457199" y="1433015"/>
            <a:ext cx="8554065" cy="4694735"/>
          </a:xfrm>
        </p:spPr>
        <p:txBody>
          <a:bodyPr/>
          <a:lstStyle/>
          <a:p>
            <a:r>
              <a:rPr lang="en-CA" dirty="0"/>
              <a:t>Beholder words</a:t>
            </a:r>
          </a:p>
          <a:p>
            <a:pPr lvl="1"/>
            <a:r>
              <a:rPr lang="en-CA" dirty="0"/>
              <a:t>imply that all readers should agree with your judgment - “judgment calls”</a:t>
            </a:r>
          </a:p>
          <a:p>
            <a:pPr lvl="1"/>
            <a:r>
              <a:rPr lang="en-CA" dirty="0"/>
              <a:t>have different meanings for different readers</a:t>
            </a:r>
          </a:p>
          <a:p>
            <a:endParaRPr lang="en-CA" dirty="0"/>
          </a:p>
          <a:p>
            <a:r>
              <a:rPr lang="en-CA" dirty="0"/>
              <a:t>Peer reviewers do not like it when an author forces a judgment on them.</a:t>
            </a:r>
          </a:p>
          <a:p>
            <a:pPr lvl="1"/>
            <a:r>
              <a:rPr lang="en-CA" dirty="0">
                <a:solidFill>
                  <a:srgbClr val="C00000"/>
                </a:solidFill>
              </a:rPr>
              <a:t>“My result is extremely valuable.”</a:t>
            </a:r>
          </a:p>
        </p:txBody>
      </p:sp>
    </p:spTree>
    <p:extLst>
      <p:ext uri="{BB962C8B-B14F-4D97-AF65-F5344CB8AC3E}">
        <p14:creationId xmlns:p14="http://schemas.microsoft.com/office/powerpoint/2010/main" val="347079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Weasel words: Lazy words</a:t>
            </a:r>
          </a:p>
        </p:txBody>
      </p:sp>
      <p:sp>
        <p:nvSpPr>
          <p:cNvPr id="3" name="Content Placeholder 2"/>
          <p:cNvSpPr>
            <a:spLocks noGrp="1"/>
          </p:cNvSpPr>
          <p:nvPr>
            <p:ph idx="1"/>
          </p:nvPr>
        </p:nvSpPr>
        <p:spPr/>
        <p:txBody>
          <a:bodyPr>
            <a:normAutofit fontScale="92500" lnSpcReduction="10000"/>
          </a:bodyPr>
          <a:lstStyle/>
          <a:p>
            <a:pPr>
              <a:lnSpc>
                <a:spcPct val="110000"/>
              </a:lnSpc>
            </a:pPr>
            <a:r>
              <a:rPr lang="en-CA" sz="3000" dirty="0"/>
              <a:t>Lazy words avoid quantifying something, and instead give a vague, qualitative idea.</a:t>
            </a:r>
          </a:p>
          <a:p>
            <a:pPr>
              <a:lnSpc>
                <a:spcPct val="110000"/>
              </a:lnSpc>
            </a:pPr>
            <a:r>
              <a:rPr lang="en-CA" sz="3000" dirty="0"/>
              <a:t>E.g. </a:t>
            </a:r>
            <a:r>
              <a:rPr lang="en-CA" sz="3000" i="1" dirty="0">
                <a:solidFill>
                  <a:srgbClr val="C00000"/>
                </a:solidFill>
              </a:rPr>
              <a:t>very</a:t>
            </a:r>
            <a:r>
              <a:rPr lang="en-CA" sz="3000" dirty="0"/>
              <a:t>, </a:t>
            </a:r>
            <a:r>
              <a:rPr lang="en-CA" sz="3000" i="1" dirty="0">
                <a:solidFill>
                  <a:srgbClr val="C00000"/>
                </a:solidFill>
              </a:rPr>
              <a:t>extremely</a:t>
            </a:r>
            <a:r>
              <a:rPr lang="en-CA" sz="3000" dirty="0"/>
              <a:t>, </a:t>
            </a:r>
            <a:r>
              <a:rPr lang="en-CA" sz="3000" i="1" dirty="0"/>
              <a:t>several</a:t>
            </a:r>
            <a:r>
              <a:rPr lang="en-CA" sz="3000" dirty="0"/>
              <a:t>, </a:t>
            </a:r>
            <a:r>
              <a:rPr lang="en-CA" sz="3000" i="1" dirty="0"/>
              <a:t>exceedingly</a:t>
            </a:r>
            <a:r>
              <a:rPr lang="en-CA" sz="3000" dirty="0"/>
              <a:t>, </a:t>
            </a:r>
            <a:r>
              <a:rPr lang="en-CA" sz="3000" i="1" dirty="0"/>
              <a:t>many</a:t>
            </a:r>
            <a:r>
              <a:rPr lang="en-CA" sz="3000" dirty="0"/>
              <a:t>, </a:t>
            </a:r>
            <a:r>
              <a:rPr lang="en-CA" sz="3000" i="1" dirty="0"/>
              <a:t>most</a:t>
            </a:r>
            <a:r>
              <a:rPr lang="en-CA" sz="3000" dirty="0"/>
              <a:t>, </a:t>
            </a:r>
            <a:r>
              <a:rPr lang="en-CA" sz="3000" i="1" dirty="0"/>
              <a:t>few</a:t>
            </a:r>
            <a:r>
              <a:rPr lang="en-CA" sz="3000" dirty="0"/>
              <a:t>, </a:t>
            </a:r>
            <a:r>
              <a:rPr lang="en-CA" sz="3000" i="1" dirty="0"/>
              <a:t>vast</a:t>
            </a:r>
          </a:p>
          <a:p>
            <a:pPr>
              <a:lnSpc>
                <a:spcPct val="110000"/>
              </a:lnSpc>
            </a:pPr>
            <a:endParaRPr lang="en-CA" sz="3000" dirty="0">
              <a:solidFill>
                <a:srgbClr val="0070C0"/>
              </a:solidFill>
            </a:endParaRPr>
          </a:p>
          <a:p>
            <a:pPr>
              <a:lnSpc>
                <a:spcPct val="110000"/>
              </a:lnSpc>
            </a:pPr>
            <a:r>
              <a:rPr lang="en-CA" sz="3000" dirty="0">
                <a:solidFill>
                  <a:srgbClr val="0070C0"/>
                </a:solidFill>
              </a:rPr>
              <a:t>“The adverbs ‘</a:t>
            </a:r>
            <a:r>
              <a:rPr lang="en-CA" sz="3000" i="1" dirty="0">
                <a:solidFill>
                  <a:srgbClr val="0070C0"/>
                </a:solidFill>
              </a:rPr>
              <a:t>very</a:t>
            </a:r>
            <a:r>
              <a:rPr lang="en-CA" sz="3000" dirty="0">
                <a:solidFill>
                  <a:srgbClr val="0070C0"/>
                </a:solidFill>
              </a:rPr>
              <a:t>’ and ‘</a:t>
            </a:r>
            <a:r>
              <a:rPr lang="en-CA" sz="3000" i="1" dirty="0">
                <a:solidFill>
                  <a:srgbClr val="0070C0"/>
                </a:solidFill>
              </a:rPr>
              <a:t>extremely</a:t>
            </a:r>
            <a:r>
              <a:rPr lang="en-CA" sz="3000" dirty="0">
                <a:solidFill>
                  <a:srgbClr val="0070C0"/>
                </a:solidFill>
              </a:rPr>
              <a:t>’ are never excusable in technical writing. Never.” </a:t>
            </a:r>
          </a:p>
          <a:p>
            <a:pPr lvl="1">
              <a:lnSpc>
                <a:spcPct val="110000"/>
              </a:lnSpc>
            </a:pPr>
            <a:r>
              <a:rPr lang="en-CA" sz="2600" dirty="0">
                <a:solidFill>
                  <a:srgbClr val="0070C0"/>
                </a:solidFill>
              </a:rPr>
              <a:t>Matthew Might</a:t>
            </a:r>
          </a:p>
        </p:txBody>
      </p:sp>
    </p:spTree>
    <p:extLst>
      <p:ext uri="{BB962C8B-B14F-4D97-AF65-F5344CB8AC3E}">
        <p14:creationId xmlns:p14="http://schemas.microsoft.com/office/powerpoint/2010/main" val="361910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Weasel words: Lazy words</a:t>
            </a:r>
          </a:p>
        </p:txBody>
      </p:sp>
      <p:sp>
        <p:nvSpPr>
          <p:cNvPr id="3" name="Content Placeholder 2"/>
          <p:cNvSpPr>
            <a:spLocks noGrp="1"/>
          </p:cNvSpPr>
          <p:nvPr>
            <p:ph idx="1"/>
          </p:nvPr>
        </p:nvSpPr>
        <p:spPr>
          <a:xfrm>
            <a:off x="857251" y="1351129"/>
            <a:ext cx="7404653" cy="4744871"/>
          </a:xfrm>
        </p:spPr>
        <p:txBody>
          <a:bodyPr>
            <a:normAutofit fontScale="92500"/>
          </a:bodyPr>
          <a:lstStyle/>
          <a:p>
            <a:pPr>
              <a:lnSpc>
                <a:spcPct val="110000"/>
              </a:lnSpc>
            </a:pPr>
            <a:r>
              <a:rPr lang="en-CA" sz="3000" dirty="0"/>
              <a:t>Lazy words avoid quantifying something; instead they give a vague, qualitative idea.</a:t>
            </a:r>
          </a:p>
          <a:p>
            <a:pPr>
              <a:lnSpc>
                <a:spcPct val="110000"/>
              </a:lnSpc>
            </a:pPr>
            <a:r>
              <a:rPr lang="en-CA" sz="3000" dirty="0"/>
              <a:t>E.g. </a:t>
            </a:r>
            <a:r>
              <a:rPr lang="en-CA" sz="3000" i="1" dirty="0">
                <a:solidFill>
                  <a:srgbClr val="C00000"/>
                </a:solidFill>
              </a:rPr>
              <a:t>very</a:t>
            </a:r>
            <a:r>
              <a:rPr lang="en-CA" sz="3000" dirty="0"/>
              <a:t>, </a:t>
            </a:r>
            <a:r>
              <a:rPr lang="en-CA" sz="3000" i="1" dirty="0">
                <a:solidFill>
                  <a:srgbClr val="C00000"/>
                </a:solidFill>
              </a:rPr>
              <a:t>extremely</a:t>
            </a:r>
            <a:r>
              <a:rPr lang="en-CA" sz="3000" dirty="0"/>
              <a:t>, </a:t>
            </a:r>
            <a:r>
              <a:rPr lang="en-CA" sz="3000" i="1" dirty="0"/>
              <a:t>several</a:t>
            </a:r>
            <a:r>
              <a:rPr lang="en-CA" sz="3000" dirty="0"/>
              <a:t>, </a:t>
            </a:r>
            <a:r>
              <a:rPr lang="en-CA" sz="3000" i="1" dirty="0"/>
              <a:t>exceedingly</a:t>
            </a:r>
            <a:r>
              <a:rPr lang="en-CA" sz="3000" dirty="0"/>
              <a:t>, </a:t>
            </a:r>
            <a:r>
              <a:rPr lang="en-CA" sz="3000" i="1" dirty="0"/>
              <a:t>many</a:t>
            </a:r>
            <a:r>
              <a:rPr lang="en-CA" sz="3000" dirty="0"/>
              <a:t>, </a:t>
            </a:r>
            <a:r>
              <a:rPr lang="en-CA" sz="3000" i="1" dirty="0"/>
              <a:t>most</a:t>
            </a:r>
            <a:r>
              <a:rPr lang="en-CA" sz="3000" dirty="0"/>
              <a:t>, </a:t>
            </a:r>
            <a:r>
              <a:rPr lang="en-CA" sz="3000" i="1" dirty="0"/>
              <a:t>few</a:t>
            </a:r>
            <a:r>
              <a:rPr lang="en-CA" sz="3000" dirty="0"/>
              <a:t>, </a:t>
            </a:r>
            <a:r>
              <a:rPr lang="en-CA" sz="3000" i="1" dirty="0"/>
              <a:t>vast</a:t>
            </a:r>
          </a:p>
          <a:p>
            <a:pPr>
              <a:lnSpc>
                <a:spcPct val="110000"/>
              </a:lnSpc>
            </a:pPr>
            <a:endParaRPr lang="en-CA" sz="3000" dirty="0">
              <a:solidFill>
                <a:srgbClr val="0070C0"/>
              </a:solidFill>
            </a:endParaRPr>
          </a:p>
          <a:p>
            <a:pPr>
              <a:lnSpc>
                <a:spcPct val="110000"/>
              </a:lnSpc>
            </a:pPr>
            <a:r>
              <a:rPr lang="en-CA" sz="3000" dirty="0">
                <a:solidFill>
                  <a:srgbClr val="C00000"/>
                </a:solidFill>
              </a:rPr>
              <a:t>“The results match very closely.”</a:t>
            </a:r>
          </a:p>
          <a:p>
            <a:pPr>
              <a:lnSpc>
                <a:spcPct val="110000"/>
              </a:lnSpc>
            </a:pPr>
            <a:r>
              <a:rPr lang="en-CA" sz="3000" dirty="0">
                <a:solidFill>
                  <a:srgbClr val="00B050"/>
                </a:solidFill>
              </a:rPr>
              <a:t>“The results match closely.”</a:t>
            </a:r>
          </a:p>
          <a:p>
            <a:pPr lvl="1">
              <a:lnSpc>
                <a:spcPct val="110000"/>
              </a:lnSpc>
            </a:pPr>
            <a:r>
              <a:rPr lang="en-CA" sz="2600" dirty="0"/>
              <a:t>OK if you specify the criteria for “close” or its meaning is generally understood in your area.</a:t>
            </a:r>
          </a:p>
        </p:txBody>
      </p:sp>
    </p:spTree>
    <p:extLst>
      <p:ext uri="{BB962C8B-B14F-4D97-AF65-F5344CB8AC3E}">
        <p14:creationId xmlns:p14="http://schemas.microsoft.com/office/powerpoint/2010/main" val="64453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Weasel words: Adverbs</a:t>
            </a:r>
          </a:p>
        </p:txBody>
      </p:sp>
      <p:sp>
        <p:nvSpPr>
          <p:cNvPr id="3" name="Content Placeholder 2"/>
          <p:cNvSpPr>
            <a:spLocks noGrp="1"/>
          </p:cNvSpPr>
          <p:nvPr>
            <p:ph idx="1"/>
          </p:nvPr>
        </p:nvSpPr>
        <p:spPr/>
        <p:txBody>
          <a:bodyPr>
            <a:normAutofit fontScale="77500" lnSpcReduction="20000"/>
          </a:bodyPr>
          <a:lstStyle/>
          <a:p>
            <a:pPr>
              <a:lnSpc>
                <a:spcPct val="120000"/>
              </a:lnSpc>
            </a:pPr>
            <a:r>
              <a:rPr lang="en-CA" dirty="0">
                <a:solidFill>
                  <a:srgbClr val="C00000"/>
                </a:solidFill>
              </a:rPr>
              <a:t>“We present a completely new method.”</a:t>
            </a:r>
          </a:p>
          <a:p>
            <a:pPr>
              <a:lnSpc>
                <a:spcPct val="120000"/>
              </a:lnSpc>
            </a:pPr>
            <a:r>
              <a:rPr lang="en-CA" dirty="0">
                <a:solidFill>
                  <a:srgbClr val="00B050"/>
                </a:solidFill>
              </a:rPr>
              <a:t>“We present a new method.”</a:t>
            </a:r>
          </a:p>
          <a:p>
            <a:pPr>
              <a:lnSpc>
                <a:spcPct val="120000"/>
              </a:lnSpc>
            </a:pPr>
            <a:endParaRPr lang="en-CA" dirty="0"/>
          </a:p>
          <a:p>
            <a:pPr>
              <a:lnSpc>
                <a:spcPct val="120000"/>
              </a:lnSpc>
            </a:pPr>
            <a:r>
              <a:rPr lang="en-CA" dirty="0"/>
              <a:t>“new” is reasonably objective</a:t>
            </a:r>
          </a:p>
          <a:p>
            <a:pPr lvl="1">
              <a:lnSpc>
                <a:spcPct val="120000"/>
              </a:lnSpc>
            </a:pPr>
            <a:r>
              <a:rPr lang="en-CA" dirty="0"/>
              <a:t>(But is a 2-year-old result “new”?)</a:t>
            </a:r>
          </a:p>
          <a:p>
            <a:pPr>
              <a:lnSpc>
                <a:spcPct val="120000"/>
              </a:lnSpc>
            </a:pPr>
            <a:r>
              <a:rPr lang="en-CA" dirty="0"/>
              <a:t>“completely” is subjective and debatable</a:t>
            </a:r>
          </a:p>
          <a:p>
            <a:pPr lvl="1">
              <a:lnSpc>
                <a:spcPct val="120000"/>
              </a:lnSpc>
            </a:pPr>
            <a:r>
              <a:rPr lang="en-CA" dirty="0"/>
              <a:t>How “new” does something have to be to be called “completely new”? </a:t>
            </a:r>
            <a:r>
              <a:rPr lang="en-CA" b="1" dirty="0"/>
              <a:t>Nobody knows!</a:t>
            </a:r>
          </a:p>
        </p:txBody>
      </p:sp>
    </p:spTree>
    <p:extLst>
      <p:ext uri="{BB962C8B-B14F-4D97-AF65-F5344CB8AC3E}">
        <p14:creationId xmlns:p14="http://schemas.microsoft.com/office/powerpoint/2010/main" val="199077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down)">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wipe(down)">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C28A1-1284-4419-AFC2-1A45557DEE5B}"/>
              </a:ext>
            </a:extLst>
          </p:cNvPr>
          <p:cNvSpPr>
            <a:spLocks noGrp="1"/>
          </p:cNvSpPr>
          <p:nvPr>
            <p:ph type="title"/>
          </p:nvPr>
        </p:nvSpPr>
        <p:spPr/>
        <p:txBody>
          <a:bodyPr>
            <a:normAutofit fontScale="90000"/>
          </a:bodyPr>
          <a:lstStyle/>
          <a:p>
            <a:r>
              <a:rPr lang="en-CA" dirty="0"/>
              <a:t>What brings publishing success? </a:t>
            </a:r>
          </a:p>
        </p:txBody>
      </p:sp>
      <p:sp>
        <p:nvSpPr>
          <p:cNvPr id="3" name="Content Placeholder 2">
            <a:extLst>
              <a:ext uri="{FF2B5EF4-FFF2-40B4-BE49-F238E27FC236}">
                <a16:creationId xmlns:a16="http://schemas.microsoft.com/office/drawing/2014/main" id="{62D66D59-DF73-4154-A9EF-586374A08E5B}"/>
              </a:ext>
            </a:extLst>
          </p:cNvPr>
          <p:cNvSpPr>
            <a:spLocks noGrp="1"/>
          </p:cNvSpPr>
          <p:nvPr>
            <p:ph idx="1"/>
          </p:nvPr>
        </p:nvSpPr>
        <p:spPr/>
        <p:txBody>
          <a:bodyPr>
            <a:normAutofit/>
          </a:bodyPr>
          <a:lstStyle/>
          <a:p>
            <a:pPr marL="0" indent="0">
              <a:buNone/>
            </a:pPr>
            <a:r>
              <a:rPr lang="en-CA" dirty="0"/>
              <a:t>Advice from Dean Yu </a:t>
            </a:r>
            <a:r>
              <a:rPr lang="en-CA" dirty="0" err="1"/>
              <a:t>Yugang</a:t>
            </a:r>
            <a:endParaRPr lang="en-CA" dirty="0"/>
          </a:p>
          <a:p>
            <a:r>
              <a:rPr lang="en-CA" dirty="0"/>
              <a:t>The contribution is most important element for success</a:t>
            </a:r>
          </a:p>
          <a:p>
            <a:r>
              <a:rPr lang="en-CA" dirty="0"/>
              <a:t>As you write, make list of questions for your next paper</a:t>
            </a:r>
          </a:p>
          <a:p>
            <a:r>
              <a:rPr lang="en-CA" dirty="0"/>
              <a:t>Make friends with peers</a:t>
            </a:r>
          </a:p>
          <a:p>
            <a:r>
              <a:rPr lang="en-CA" dirty="0"/>
              <a:t>Referees are always correct…</a:t>
            </a:r>
          </a:p>
          <a:p>
            <a:pPr lvl="1"/>
            <a:r>
              <a:rPr lang="en-CA" dirty="0"/>
              <a:t>…so learn from their reports</a:t>
            </a:r>
          </a:p>
        </p:txBody>
      </p:sp>
    </p:spTree>
    <p:extLst>
      <p:ext uri="{BB962C8B-B14F-4D97-AF65-F5344CB8AC3E}">
        <p14:creationId xmlns:p14="http://schemas.microsoft.com/office/powerpoint/2010/main" val="350050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Weasel words: Adverbs</a:t>
            </a:r>
          </a:p>
        </p:txBody>
      </p:sp>
      <p:sp>
        <p:nvSpPr>
          <p:cNvPr id="3" name="Content Placeholder 2"/>
          <p:cNvSpPr>
            <a:spLocks noGrp="1"/>
          </p:cNvSpPr>
          <p:nvPr>
            <p:ph idx="1"/>
          </p:nvPr>
        </p:nvSpPr>
        <p:spPr/>
        <p:txBody>
          <a:bodyPr>
            <a:normAutofit fontScale="77500" lnSpcReduction="20000"/>
          </a:bodyPr>
          <a:lstStyle/>
          <a:p>
            <a:pPr>
              <a:lnSpc>
                <a:spcPct val="120000"/>
              </a:lnSpc>
            </a:pPr>
            <a:r>
              <a:rPr lang="en-CA" dirty="0">
                <a:solidFill>
                  <a:srgbClr val="0070C0"/>
                </a:solidFill>
              </a:rPr>
              <a:t>“I’d even go so far as to say that the removal of all adverbs from any technical writing would be a positive for my </a:t>
            </a:r>
            <a:r>
              <a:rPr lang="en-CA" b="1" dirty="0">
                <a:solidFill>
                  <a:srgbClr val="0070C0"/>
                </a:solidFill>
              </a:rPr>
              <a:t>newest</a:t>
            </a:r>
            <a:r>
              <a:rPr lang="en-CA" dirty="0">
                <a:solidFill>
                  <a:srgbClr val="0070C0"/>
                </a:solidFill>
              </a:rPr>
              <a:t> graduate students. (That is, </a:t>
            </a:r>
            <a:r>
              <a:rPr lang="en-CA" b="1" dirty="0">
                <a:solidFill>
                  <a:srgbClr val="0070C0"/>
                </a:solidFill>
              </a:rPr>
              <a:t>new</a:t>
            </a:r>
            <a:r>
              <a:rPr lang="en-CA" dirty="0">
                <a:solidFill>
                  <a:srgbClr val="0070C0"/>
                </a:solidFill>
              </a:rPr>
              <a:t> graduate students weaken a sentence when they insert adverbs more frequently than they strengthen it.)”  - Matthew Might</a:t>
            </a:r>
          </a:p>
          <a:p>
            <a:pPr>
              <a:lnSpc>
                <a:spcPct val="120000"/>
              </a:lnSpc>
            </a:pPr>
            <a:r>
              <a:rPr lang="en-CA" dirty="0"/>
              <a:t>But good writers DO use adverbs effectively – Use them </a:t>
            </a:r>
            <a:r>
              <a:rPr lang="en-CA" b="1" dirty="0"/>
              <a:t>wisely</a:t>
            </a:r>
          </a:p>
        </p:txBody>
      </p:sp>
    </p:spTree>
    <p:extLst>
      <p:ext uri="{BB962C8B-B14F-4D97-AF65-F5344CB8AC3E}">
        <p14:creationId xmlns:p14="http://schemas.microsoft.com/office/powerpoint/2010/main" val="28342413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Matthew Might’s list of weasel words</a:t>
            </a:r>
          </a:p>
        </p:txBody>
      </p:sp>
      <p:sp>
        <p:nvSpPr>
          <p:cNvPr id="3" name="Content Placeholder 2"/>
          <p:cNvSpPr>
            <a:spLocks noGrp="1"/>
          </p:cNvSpPr>
          <p:nvPr>
            <p:ph idx="1"/>
          </p:nvPr>
        </p:nvSpPr>
        <p:spPr/>
        <p:txBody>
          <a:bodyPr>
            <a:normAutofit fontScale="85000" lnSpcReduction="10000"/>
          </a:bodyPr>
          <a:lstStyle/>
          <a:p>
            <a:pPr lvl="0">
              <a:lnSpc>
                <a:spcPct val="110000"/>
              </a:lnSpc>
            </a:pPr>
            <a:r>
              <a:rPr lang="en-CA" dirty="0"/>
              <a:t>few, several, many, tiny, huge, vast, </a:t>
            </a:r>
          </a:p>
          <a:p>
            <a:pPr lvl="0">
              <a:lnSpc>
                <a:spcPct val="110000"/>
              </a:lnSpc>
            </a:pPr>
            <a:r>
              <a:rPr lang="en-CA" dirty="0"/>
              <a:t>excellent, various </a:t>
            </a:r>
          </a:p>
          <a:p>
            <a:pPr lvl="0">
              <a:lnSpc>
                <a:spcPct val="110000"/>
              </a:lnSpc>
            </a:pPr>
            <a:r>
              <a:rPr lang="en-CA" dirty="0"/>
              <a:t>are a number [of], is a number [of]</a:t>
            </a:r>
          </a:p>
          <a:p>
            <a:pPr>
              <a:lnSpc>
                <a:spcPct val="110000"/>
              </a:lnSpc>
            </a:pPr>
            <a:r>
              <a:rPr lang="en-CA" dirty="0"/>
              <a:t>very, quite, extremely </a:t>
            </a:r>
          </a:p>
          <a:p>
            <a:pPr lvl="0">
              <a:lnSpc>
                <a:spcPct val="110000"/>
              </a:lnSpc>
            </a:pPr>
            <a:r>
              <a:rPr lang="en-CA" dirty="0"/>
              <a:t>clearly, completely, fairly, exceedingly, interestingly, largely, mostly, relatively, remarkably, significantly, substantially, surprisingly</a:t>
            </a:r>
          </a:p>
          <a:p>
            <a:pPr lvl="0"/>
            <a:endParaRPr lang="en-CA" dirty="0"/>
          </a:p>
          <a:p>
            <a:endParaRPr lang="en-CA" dirty="0"/>
          </a:p>
        </p:txBody>
      </p:sp>
    </p:spTree>
    <p:extLst>
      <p:ext uri="{BB962C8B-B14F-4D97-AF65-F5344CB8AC3E}">
        <p14:creationId xmlns:p14="http://schemas.microsoft.com/office/powerpoint/2010/main" val="12051830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Murray’s list of weasel terms</a:t>
            </a:r>
          </a:p>
        </p:txBody>
      </p:sp>
      <p:sp>
        <p:nvSpPr>
          <p:cNvPr id="3" name="Content Placeholder 2"/>
          <p:cNvSpPr>
            <a:spLocks noGrp="1"/>
          </p:cNvSpPr>
          <p:nvPr>
            <p:ph idx="1"/>
          </p:nvPr>
        </p:nvSpPr>
        <p:spPr>
          <a:xfrm>
            <a:off x="457200" y="1433015"/>
            <a:ext cx="8377084" cy="4694735"/>
          </a:xfrm>
        </p:spPr>
        <p:txBody>
          <a:bodyPr>
            <a:normAutofit fontScale="85000" lnSpcReduction="10000"/>
          </a:bodyPr>
          <a:lstStyle/>
          <a:p>
            <a:pPr lvl="0">
              <a:lnSpc>
                <a:spcPct val="110000"/>
              </a:lnSpc>
            </a:pPr>
            <a:r>
              <a:rPr lang="en-CA" dirty="0"/>
              <a:t>“in order to”, “so as to”</a:t>
            </a:r>
          </a:p>
          <a:p>
            <a:pPr lvl="1">
              <a:lnSpc>
                <a:spcPct val="110000"/>
              </a:lnSpc>
            </a:pPr>
            <a:r>
              <a:rPr lang="en-CA" dirty="0"/>
              <a:t>Just use “to”. “To analyze the data, we used…”</a:t>
            </a:r>
          </a:p>
          <a:p>
            <a:pPr lvl="0">
              <a:lnSpc>
                <a:spcPct val="110000"/>
              </a:lnSpc>
            </a:pPr>
            <a:r>
              <a:rPr lang="en-CA" dirty="0"/>
              <a:t>“various”, “a variety of”</a:t>
            </a:r>
          </a:p>
          <a:p>
            <a:pPr lvl="1">
              <a:lnSpc>
                <a:spcPct val="110000"/>
              </a:lnSpc>
            </a:pPr>
            <a:r>
              <a:rPr lang="en-CA" dirty="0"/>
              <a:t>Just specify how many, even approximately</a:t>
            </a:r>
          </a:p>
          <a:p>
            <a:pPr lvl="0">
              <a:lnSpc>
                <a:spcPct val="110000"/>
              </a:lnSpc>
            </a:pPr>
            <a:r>
              <a:rPr lang="en-CA" dirty="0"/>
              <a:t>“in Table 3 below”, “in the following Table 3” </a:t>
            </a:r>
          </a:p>
          <a:p>
            <a:pPr lvl="1">
              <a:lnSpc>
                <a:spcPct val="110000"/>
              </a:lnSpc>
            </a:pPr>
            <a:r>
              <a:rPr lang="en-CA" dirty="0"/>
              <a:t>Just use “Table 3” if it immediately follows</a:t>
            </a:r>
          </a:p>
          <a:p>
            <a:pPr>
              <a:lnSpc>
                <a:spcPct val="110000"/>
              </a:lnSpc>
            </a:pPr>
            <a:r>
              <a:rPr lang="en-CA" dirty="0"/>
              <a:t>“such as x, y, and z, etc.”</a:t>
            </a:r>
          </a:p>
          <a:p>
            <a:pPr lvl="1">
              <a:lnSpc>
                <a:spcPct val="110000"/>
              </a:lnSpc>
            </a:pPr>
            <a:r>
              <a:rPr lang="en-CA" dirty="0"/>
              <a:t>redundant. Use “such as” or “etc.”, not both</a:t>
            </a:r>
          </a:p>
          <a:p>
            <a:pPr lvl="0"/>
            <a:endParaRPr lang="en-CA" dirty="0"/>
          </a:p>
          <a:p>
            <a:endParaRPr lang="en-CA" dirty="0"/>
          </a:p>
        </p:txBody>
      </p:sp>
    </p:spTree>
    <p:extLst>
      <p:ext uri="{BB962C8B-B14F-4D97-AF65-F5344CB8AC3E}">
        <p14:creationId xmlns:p14="http://schemas.microsoft.com/office/powerpoint/2010/main" val="17383366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Guidelines about weasel words</a:t>
            </a:r>
          </a:p>
        </p:txBody>
      </p:sp>
      <p:sp>
        <p:nvSpPr>
          <p:cNvPr id="3" name="Content Placeholder 2"/>
          <p:cNvSpPr>
            <a:spLocks noGrp="1"/>
          </p:cNvSpPr>
          <p:nvPr>
            <p:ph idx="1"/>
          </p:nvPr>
        </p:nvSpPr>
        <p:spPr>
          <a:xfrm>
            <a:off x="457200" y="1433015"/>
            <a:ext cx="8377084" cy="4694735"/>
          </a:xfrm>
        </p:spPr>
        <p:txBody>
          <a:bodyPr>
            <a:normAutofit fontScale="92500" lnSpcReduction="20000"/>
          </a:bodyPr>
          <a:lstStyle/>
          <a:p>
            <a:pPr lvl="0">
              <a:lnSpc>
                <a:spcPct val="110000"/>
              </a:lnSpc>
            </a:pPr>
            <a:r>
              <a:rPr lang="en-CA" dirty="0"/>
              <a:t>Be as objective and precise as possible. </a:t>
            </a:r>
          </a:p>
          <a:p>
            <a:pPr lvl="1">
              <a:lnSpc>
                <a:spcPct val="110000"/>
              </a:lnSpc>
            </a:pPr>
            <a:r>
              <a:rPr lang="en-CA" dirty="0"/>
              <a:t>When you </a:t>
            </a:r>
            <a:r>
              <a:rPr lang="en-CA" b="1" dirty="0">
                <a:solidFill>
                  <a:srgbClr val="00B050"/>
                </a:solidFill>
              </a:rPr>
              <a:t>intend</a:t>
            </a:r>
            <a:r>
              <a:rPr lang="en-CA" dirty="0"/>
              <a:t> to give a subjective opinion, give the criteria for judgment.</a:t>
            </a:r>
          </a:p>
          <a:p>
            <a:pPr>
              <a:lnSpc>
                <a:spcPct val="110000"/>
              </a:lnSpc>
            </a:pPr>
            <a:r>
              <a:rPr lang="en-CA" dirty="0"/>
              <a:t>Replace/delete words that add vagueness instead of precision.</a:t>
            </a:r>
          </a:p>
          <a:p>
            <a:pPr lvl="1">
              <a:lnSpc>
                <a:spcPct val="110000"/>
              </a:lnSpc>
            </a:pPr>
            <a:r>
              <a:rPr lang="en-CA" dirty="0"/>
              <a:t>You really are just guessing? Admit it with appropriate wording</a:t>
            </a:r>
          </a:p>
          <a:p>
            <a:pPr>
              <a:lnSpc>
                <a:spcPct val="110000"/>
              </a:lnSpc>
            </a:pPr>
            <a:r>
              <a:rPr lang="en-CA" dirty="0"/>
              <a:t>Ask yourself if a shorter version of the text can convey the same information.</a:t>
            </a:r>
          </a:p>
          <a:p>
            <a:endParaRPr lang="en-CA" dirty="0"/>
          </a:p>
        </p:txBody>
      </p:sp>
    </p:spTree>
    <p:extLst>
      <p:ext uri="{BB962C8B-B14F-4D97-AF65-F5344CB8AC3E}">
        <p14:creationId xmlns:p14="http://schemas.microsoft.com/office/powerpoint/2010/main" val="228460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Guidelines about weasel words</a:t>
            </a:r>
          </a:p>
        </p:txBody>
      </p:sp>
      <p:sp>
        <p:nvSpPr>
          <p:cNvPr id="3" name="Content Placeholder 2"/>
          <p:cNvSpPr>
            <a:spLocks noGrp="1"/>
          </p:cNvSpPr>
          <p:nvPr>
            <p:ph idx="1"/>
          </p:nvPr>
        </p:nvSpPr>
        <p:spPr>
          <a:xfrm>
            <a:off x="457200" y="1433015"/>
            <a:ext cx="8377084" cy="4694735"/>
          </a:xfrm>
        </p:spPr>
        <p:txBody>
          <a:bodyPr>
            <a:normAutofit fontScale="70000" lnSpcReduction="20000"/>
          </a:bodyPr>
          <a:lstStyle/>
          <a:p>
            <a:pPr lvl="0">
              <a:lnSpc>
                <a:spcPct val="110000"/>
              </a:lnSpc>
            </a:pPr>
            <a:r>
              <a:rPr lang="en-CA" dirty="0"/>
              <a:t>Be as objective and precise as possible. </a:t>
            </a:r>
          </a:p>
          <a:p>
            <a:pPr lvl="1">
              <a:lnSpc>
                <a:spcPct val="110000"/>
              </a:lnSpc>
            </a:pPr>
            <a:r>
              <a:rPr lang="en-CA" dirty="0"/>
              <a:t>When you </a:t>
            </a:r>
            <a:r>
              <a:rPr lang="en-CA" b="1" dirty="0">
                <a:solidFill>
                  <a:srgbClr val="00B050"/>
                </a:solidFill>
              </a:rPr>
              <a:t>intend</a:t>
            </a:r>
            <a:r>
              <a:rPr lang="en-CA" dirty="0"/>
              <a:t> to give a subjective opinion, give the criteria for judgment.</a:t>
            </a:r>
          </a:p>
          <a:p>
            <a:pPr>
              <a:lnSpc>
                <a:spcPct val="110000"/>
              </a:lnSpc>
            </a:pPr>
            <a:r>
              <a:rPr lang="en-CA" dirty="0"/>
              <a:t>Replace/delete words that add vagueness instead of precision.</a:t>
            </a:r>
          </a:p>
          <a:p>
            <a:pPr lvl="1">
              <a:lnSpc>
                <a:spcPct val="110000"/>
              </a:lnSpc>
            </a:pPr>
            <a:r>
              <a:rPr lang="en-CA" dirty="0"/>
              <a:t>You really are just guessing? Admit it with appropriate wording</a:t>
            </a:r>
          </a:p>
          <a:p>
            <a:pPr>
              <a:lnSpc>
                <a:spcPct val="110000"/>
              </a:lnSpc>
            </a:pPr>
            <a:r>
              <a:rPr lang="en-CA" dirty="0"/>
              <a:t>Ask yourself if a shorter version of the text can convey the same information.</a:t>
            </a:r>
          </a:p>
          <a:p>
            <a:pPr marL="0" indent="0">
              <a:lnSpc>
                <a:spcPct val="110000"/>
              </a:lnSpc>
              <a:buNone/>
            </a:pPr>
            <a:r>
              <a:rPr lang="en-US" dirty="0"/>
              <a:t>[BCG6] </a:t>
            </a:r>
            <a:r>
              <a:rPr lang="en-US" b="1" dirty="0"/>
              <a:t>Be concise. </a:t>
            </a:r>
            <a:r>
              <a:rPr lang="en-US" dirty="0"/>
              <a:t>Cut meaningless (weasel) or repeated words with obvious implications. Compress the meaning of a phrase into one or two words.</a:t>
            </a:r>
            <a:endParaRPr lang="en-CA" dirty="0"/>
          </a:p>
          <a:p>
            <a:endParaRPr lang="en-CA" dirty="0"/>
          </a:p>
        </p:txBody>
      </p:sp>
    </p:spTree>
    <p:extLst>
      <p:ext uri="{BB962C8B-B14F-4D97-AF65-F5344CB8AC3E}">
        <p14:creationId xmlns:p14="http://schemas.microsoft.com/office/powerpoint/2010/main" val="12385687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4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dirty="0"/>
              <a:t>Review of Lesson 3</a:t>
            </a:r>
          </a:p>
          <a:p>
            <a:r>
              <a:rPr lang="en-CA" sz="3200" dirty="0"/>
              <a:t>Prof. Matthew Might’s advice about success</a:t>
            </a:r>
          </a:p>
          <a:p>
            <a:r>
              <a:rPr lang="en-CA" sz="3200" dirty="0"/>
              <a:t>More principles for good writing</a:t>
            </a:r>
          </a:p>
          <a:p>
            <a:pPr lvl="1"/>
            <a:r>
              <a:rPr lang="en-CA" sz="2800" dirty="0"/>
              <a:t>General sentence structure</a:t>
            </a:r>
          </a:p>
          <a:p>
            <a:pPr lvl="1"/>
            <a:r>
              <a:rPr lang="en-CA" sz="2800" dirty="0"/>
              <a:t>Subject-verb separation</a:t>
            </a:r>
          </a:p>
          <a:p>
            <a:pPr lvl="1"/>
            <a:r>
              <a:rPr lang="en-CA" sz="2800" dirty="0"/>
              <a:t>Weasel words</a:t>
            </a:r>
          </a:p>
          <a:p>
            <a:r>
              <a:rPr lang="en-CA" sz="3200" dirty="0"/>
              <a:t>Workshop:</a:t>
            </a:r>
          </a:p>
          <a:p>
            <a:pPr lvl="1"/>
            <a:r>
              <a:rPr lang="en-CA" sz="2800" dirty="0"/>
              <a:t>Grammarly examples from homework</a:t>
            </a:r>
          </a:p>
          <a:p>
            <a:pPr lvl="1"/>
            <a:r>
              <a:rPr lang="en-CA" sz="2800" dirty="0"/>
              <a:t>Sentence correction exercises</a:t>
            </a:r>
          </a:p>
          <a:p>
            <a:pPr lvl="1"/>
            <a:endParaRPr lang="en-CA" sz="36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26761220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FDDD6-DB74-4AA4-8D9E-FC53311B1F64}"/>
              </a:ext>
            </a:extLst>
          </p:cNvPr>
          <p:cNvSpPr>
            <a:spLocks noGrp="1"/>
          </p:cNvSpPr>
          <p:nvPr>
            <p:ph type="title"/>
          </p:nvPr>
        </p:nvSpPr>
        <p:spPr/>
        <p:txBody>
          <a:bodyPr/>
          <a:lstStyle/>
          <a:p>
            <a:r>
              <a:rPr lang="en-CA" dirty="0"/>
              <a:t>Last week’s homework:</a:t>
            </a:r>
          </a:p>
        </p:txBody>
      </p:sp>
      <p:sp>
        <p:nvSpPr>
          <p:cNvPr id="3" name="Content Placeholder 2">
            <a:extLst>
              <a:ext uri="{FF2B5EF4-FFF2-40B4-BE49-F238E27FC236}">
                <a16:creationId xmlns:a16="http://schemas.microsoft.com/office/drawing/2014/main" id="{D89F5E68-71BD-4AE5-B52B-46123DAB97AA}"/>
              </a:ext>
            </a:extLst>
          </p:cNvPr>
          <p:cNvSpPr>
            <a:spLocks noGrp="1"/>
          </p:cNvSpPr>
          <p:nvPr>
            <p:ph idx="1"/>
          </p:nvPr>
        </p:nvSpPr>
        <p:spPr/>
        <p:txBody>
          <a:bodyPr/>
          <a:lstStyle/>
          <a:p>
            <a:r>
              <a:rPr lang="en-US" dirty="0"/>
              <a:t>Run Grammarly on some of your own writing.</a:t>
            </a:r>
          </a:p>
          <a:p>
            <a:pPr lvl="1"/>
            <a:r>
              <a:rPr lang="en-US" dirty="0"/>
              <a:t>Where is it correct? Where is it wrong? (False positive or false negative)</a:t>
            </a:r>
          </a:p>
          <a:p>
            <a:pPr lvl="1"/>
            <a:r>
              <a:rPr lang="en-US" dirty="0"/>
              <a:t>Come prepared to show examples to a classmate next week.</a:t>
            </a:r>
            <a:br>
              <a:rPr lang="en-US" dirty="0"/>
            </a:br>
            <a:endParaRPr lang="en-US" dirty="0"/>
          </a:p>
          <a:p>
            <a:endParaRPr lang="en-CA" dirty="0"/>
          </a:p>
        </p:txBody>
      </p:sp>
    </p:spTree>
    <p:extLst>
      <p:ext uri="{BB962C8B-B14F-4D97-AF65-F5344CB8AC3E}">
        <p14:creationId xmlns:p14="http://schemas.microsoft.com/office/powerpoint/2010/main" val="10565662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29AB3-A58C-47F4-A135-18483D468464}"/>
              </a:ext>
            </a:extLst>
          </p:cNvPr>
          <p:cNvSpPr>
            <a:spLocks noGrp="1"/>
          </p:cNvSpPr>
          <p:nvPr>
            <p:ph type="title"/>
          </p:nvPr>
        </p:nvSpPr>
        <p:spPr>
          <a:xfrm>
            <a:off x="855263" y="404884"/>
            <a:ext cx="7406640" cy="1433748"/>
          </a:xfrm>
        </p:spPr>
        <p:txBody>
          <a:bodyPr>
            <a:normAutofit fontScale="90000"/>
          </a:bodyPr>
          <a:lstStyle/>
          <a:p>
            <a:r>
              <a:rPr lang="en-CA" dirty="0"/>
              <a:t>For fun, write a sentence that has correct grammar, spelling, punctuation, … but has BAD style.</a:t>
            </a:r>
          </a:p>
        </p:txBody>
      </p:sp>
      <p:sp>
        <p:nvSpPr>
          <p:cNvPr id="3" name="Content Placeholder 2">
            <a:extLst>
              <a:ext uri="{FF2B5EF4-FFF2-40B4-BE49-F238E27FC236}">
                <a16:creationId xmlns:a16="http://schemas.microsoft.com/office/drawing/2014/main" id="{18F73BE4-B1A3-435A-AC9C-C274E75434BE}"/>
              </a:ext>
            </a:extLst>
          </p:cNvPr>
          <p:cNvSpPr>
            <a:spLocks noGrp="1"/>
          </p:cNvSpPr>
          <p:nvPr>
            <p:ph idx="1"/>
          </p:nvPr>
        </p:nvSpPr>
        <p:spPr>
          <a:xfrm>
            <a:off x="649851" y="2025445"/>
            <a:ext cx="7844297" cy="3879487"/>
          </a:xfrm>
        </p:spPr>
        <p:txBody>
          <a:bodyPr>
            <a:normAutofit lnSpcReduction="10000"/>
          </a:bodyPr>
          <a:lstStyle/>
          <a:p>
            <a:r>
              <a:rPr lang="en-CA" dirty="0"/>
              <a:t>On your computer, write a bad text (1 sentence) that is bad because it violates the guidelines and principles we’ve talked about today.</a:t>
            </a:r>
          </a:p>
          <a:p>
            <a:pPr lvl="1"/>
            <a:r>
              <a:rPr lang="en-CA" dirty="0"/>
              <a:t>Correct English </a:t>
            </a:r>
          </a:p>
          <a:p>
            <a:pPr lvl="2"/>
            <a:r>
              <a:rPr lang="en-CA" dirty="0"/>
              <a:t>(grammar, spelling, …) </a:t>
            </a:r>
          </a:p>
          <a:p>
            <a:pPr lvl="1"/>
            <a:r>
              <a:rPr lang="en-CA" dirty="0"/>
              <a:t>but bad </a:t>
            </a:r>
            <a:r>
              <a:rPr lang="en-CA" i="1" dirty="0"/>
              <a:t>style </a:t>
            </a:r>
          </a:p>
          <a:p>
            <a:pPr lvl="2"/>
            <a:r>
              <a:rPr lang="en-CA" i="1" dirty="0"/>
              <a:t>(S-V distance, weasel words, …)</a:t>
            </a:r>
          </a:p>
        </p:txBody>
      </p:sp>
    </p:spTree>
    <p:extLst>
      <p:ext uri="{BB962C8B-B14F-4D97-AF65-F5344CB8AC3E}">
        <p14:creationId xmlns:p14="http://schemas.microsoft.com/office/powerpoint/2010/main" val="964098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E06A5-5081-4650-A0B7-ED90BD9AA030}"/>
              </a:ext>
            </a:extLst>
          </p:cNvPr>
          <p:cNvSpPr>
            <a:spLocks noGrp="1"/>
          </p:cNvSpPr>
          <p:nvPr>
            <p:ph type="title"/>
          </p:nvPr>
        </p:nvSpPr>
        <p:spPr/>
        <p:txBody>
          <a:bodyPr/>
          <a:lstStyle/>
          <a:p>
            <a:r>
              <a:rPr lang="en-CA" dirty="0"/>
              <a:t>Example of BAD sentence</a:t>
            </a:r>
          </a:p>
        </p:txBody>
      </p:sp>
      <p:sp>
        <p:nvSpPr>
          <p:cNvPr id="3" name="Content Placeholder 2">
            <a:extLst>
              <a:ext uri="{FF2B5EF4-FFF2-40B4-BE49-F238E27FC236}">
                <a16:creationId xmlns:a16="http://schemas.microsoft.com/office/drawing/2014/main" id="{7D3BB831-8AB7-4E2A-840B-297F31355A4A}"/>
              </a:ext>
            </a:extLst>
          </p:cNvPr>
          <p:cNvSpPr>
            <a:spLocks noGrp="1"/>
          </p:cNvSpPr>
          <p:nvPr>
            <p:ph idx="1"/>
          </p:nvPr>
        </p:nvSpPr>
        <p:spPr/>
        <p:txBody>
          <a:bodyPr/>
          <a:lstStyle/>
          <a:p>
            <a:r>
              <a:rPr lang="en-CA" dirty="0"/>
              <a:t>“The undeniable fact that domestic firms wanting to expand to various other countries should find some established larger local partners who can be original equipment manufacturers in the other countries must not be ignored.”</a:t>
            </a:r>
          </a:p>
          <a:p>
            <a:endParaRPr lang="en-CA" dirty="0"/>
          </a:p>
        </p:txBody>
      </p:sp>
    </p:spTree>
    <p:extLst>
      <p:ext uri="{BB962C8B-B14F-4D97-AF65-F5344CB8AC3E}">
        <p14:creationId xmlns:p14="http://schemas.microsoft.com/office/powerpoint/2010/main" val="27110118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B903B-69D9-4B77-BE18-6CB2D974A45A}"/>
              </a:ext>
            </a:extLst>
          </p:cNvPr>
          <p:cNvSpPr>
            <a:spLocks noGrp="1"/>
          </p:cNvSpPr>
          <p:nvPr>
            <p:ph type="title"/>
          </p:nvPr>
        </p:nvSpPr>
        <p:spPr/>
        <p:txBody>
          <a:bodyPr>
            <a:normAutofit fontScale="90000"/>
          </a:bodyPr>
          <a:lstStyle/>
          <a:p>
            <a:r>
              <a:rPr lang="en-CA" dirty="0"/>
              <a:t>In your BAD sentence, violate some or all of these principles.</a:t>
            </a:r>
          </a:p>
        </p:txBody>
      </p:sp>
      <p:sp>
        <p:nvSpPr>
          <p:cNvPr id="3" name="Content Placeholder 2">
            <a:extLst>
              <a:ext uri="{FF2B5EF4-FFF2-40B4-BE49-F238E27FC236}">
                <a16:creationId xmlns:a16="http://schemas.microsoft.com/office/drawing/2014/main" id="{A3B526E1-FE7B-4B64-A3D4-EB12312F44D6}"/>
              </a:ext>
            </a:extLst>
          </p:cNvPr>
          <p:cNvSpPr>
            <a:spLocks noGrp="1"/>
          </p:cNvSpPr>
          <p:nvPr>
            <p:ph idx="1"/>
          </p:nvPr>
        </p:nvSpPr>
        <p:spPr/>
        <p:txBody>
          <a:bodyPr>
            <a:normAutofit fontScale="77500" lnSpcReduction="20000"/>
          </a:bodyPr>
          <a:lstStyle/>
          <a:p>
            <a:pPr marL="633413" indent="-633413">
              <a:lnSpc>
                <a:spcPct val="110000"/>
              </a:lnSpc>
              <a:buNone/>
            </a:pPr>
            <a:r>
              <a:rPr lang="en-US" dirty="0"/>
              <a:t>[BCG1] Make main characters the grammatical subjects in sentences. Put these near the beginning of sentences.</a:t>
            </a:r>
          </a:p>
          <a:p>
            <a:pPr marL="633413" indent="-633413" fontAlgn="base">
              <a:lnSpc>
                <a:spcPct val="110000"/>
              </a:lnSpc>
              <a:buNone/>
            </a:pPr>
            <a:r>
              <a:rPr lang="en-US" dirty="0"/>
              <a:t>[BCG2] Specify important actions as verbs, not nouns. Use verbs to convey the most significant information.</a:t>
            </a:r>
          </a:p>
          <a:p>
            <a:pPr marL="633413" indent="-633413">
              <a:lnSpc>
                <a:spcPct val="110000"/>
              </a:lnSpc>
              <a:buNone/>
            </a:pPr>
            <a:r>
              <a:rPr lang="en-US" dirty="0"/>
              <a:t>[BCG3] Get to the main verbs quickly. Avoid long introductory phrases and clauses. Avoid interrupting the subject-verb connection.</a:t>
            </a:r>
          </a:p>
          <a:p>
            <a:endParaRPr lang="en-CA" dirty="0"/>
          </a:p>
        </p:txBody>
      </p:sp>
    </p:spTree>
    <p:extLst>
      <p:ext uri="{BB962C8B-B14F-4D97-AF65-F5344CB8AC3E}">
        <p14:creationId xmlns:p14="http://schemas.microsoft.com/office/powerpoint/2010/main" val="2011092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C28A1-1284-4419-AFC2-1A45557DEE5B}"/>
              </a:ext>
            </a:extLst>
          </p:cNvPr>
          <p:cNvSpPr>
            <a:spLocks noGrp="1"/>
          </p:cNvSpPr>
          <p:nvPr>
            <p:ph type="title"/>
          </p:nvPr>
        </p:nvSpPr>
        <p:spPr/>
        <p:txBody>
          <a:bodyPr/>
          <a:lstStyle/>
          <a:p>
            <a:r>
              <a:rPr lang="en-CA" dirty="0"/>
              <a:t>Lesson 3 Review:</a:t>
            </a:r>
          </a:p>
        </p:txBody>
      </p:sp>
      <p:sp>
        <p:nvSpPr>
          <p:cNvPr id="3" name="Content Placeholder 2">
            <a:extLst>
              <a:ext uri="{FF2B5EF4-FFF2-40B4-BE49-F238E27FC236}">
                <a16:creationId xmlns:a16="http://schemas.microsoft.com/office/drawing/2014/main" id="{62D66D59-DF73-4154-A9EF-586374A08E5B}"/>
              </a:ext>
            </a:extLst>
          </p:cNvPr>
          <p:cNvSpPr>
            <a:spLocks noGrp="1"/>
          </p:cNvSpPr>
          <p:nvPr>
            <p:ph idx="1"/>
          </p:nvPr>
        </p:nvSpPr>
        <p:spPr/>
        <p:txBody>
          <a:bodyPr/>
          <a:lstStyle/>
          <a:p>
            <a:r>
              <a:rPr lang="en-CA" dirty="0"/>
              <a:t>What makes a good paper good? </a:t>
            </a:r>
          </a:p>
          <a:p>
            <a:pPr lvl="1"/>
            <a:r>
              <a:rPr lang="en-CA" dirty="0"/>
              <a:t>Advice from Dean Yu </a:t>
            </a:r>
            <a:r>
              <a:rPr lang="en-CA" dirty="0" err="1"/>
              <a:t>Yugang</a:t>
            </a:r>
            <a:endParaRPr lang="en-CA" dirty="0"/>
          </a:p>
          <a:p>
            <a:r>
              <a:rPr lang="en-CA" b="1" dirty="0"/>
              <a:t>Examining model papers</a:t>
            </a:r>
          </a:p>
          <a:p>
            <a:r>
              <a:rPr lang="en-CA" dirty="0"/>
              <a:t>Principles for good writing</a:t>
            </a:r>
          </a:p>
          <a:p>
            <a:r>
              <a:rPr lang="en-CA" dirty="0"/>
              <a:t>Tools of the trade: </a:t>
            </a:r>
          </a:p>
          <a:p>
            <a:pPr lvl="1"/>
            <a:r>
              <a:rPr lang="en-CA" dirty="0"/>
              <a:t>Finish tour of MS Word, Grammarly</a:t>
            </a:r>
          </a:p>
          <a:p>
            <a:endParaRPr lang="en-CA" dirty="0"/>
          </a:p>
        </p:txBody>
      </p:sp>
    </p:spTree>
    <p:extLst>
      <p:ext uri="{BB962C8B-B14F-4D97-AF65-F5344CB8AC3E}">
        <p14:creationId xmlns:p14="http://schemas.microsoft.com/office/powerpoint/2010/main" val="117112106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6C570-1260-4906-A061-1DCD04349B3C}"/>
              </a:ext>
            </a:extLst>
          </p:cNvPr>
          <p:cNvSpPr>
            <a:spLocks noGrp="1"/>
          </p:cNvSpPr>
          <p:nvPr>
            <p:ph type="title"/>
          </p:nvPr>
        </p:nvSpPr>
        <p:spPr/>
        <p:txBody>
          <a:bodyPr>
            <a:normAutofit fontScale="90000"/>
          </a:bodyPr>
          <a:lstStyle/>
          <a:p>
            <a:r>
              <a:rPr lang="en-CA" dirty="0"/>
              <a:t>Discuss the bad sentences with your partner(s)</a:t>
            </a:r>
          </a:p>
        </p:txBody>
      </p:sp>
      <p:sp>
        <p:nvSpPr>
          <p:cNvPr id="3" name="Content Placeholder 2">
            <a:extLst>
              <a:ext uri="{FF2B5EF4-FFF2-40B4-BE49-F238E27FC236}">
                <a16:creationId xmlns:a16="http://schemas.microsoft.com/office/drawing/2014/main" id="{D1DF1AC9-3128-47DF-9202-CDF9EFB27F58}"/>
              </a:ext>
            </a:extLst>
          </p:cNvPr>
          <p:cNvSpPr>
            <a:spLocks noGrp="1"/>
          </p:cNvSpPr>
          <p:nvPr>
            <p:ph idx="1"/>
          </p:nvPr>
        </p:nvSpPr>
        <p:spPr/>
        <p:txBody>
          <a:bodyPr/>
          <a:lstStyle/>
          <a:p>
            <a:r>
              <a:rPr lang="en-CA" dirty="0"/>
              <a:t>Reader: Read your partner’s sentence and point out where the sentence has bad style.</a:t>
            </a:r>
          </a:p>
          <a:p>
            <a:r>
              <a:rPr lang="en-CA" dirty="0"/>
              <a:t>Writer: Did the reader find all the style problems you put there?</a:t>
            </a:r>
          </a:p>
          <a:p>
            <a:r>
              <a:rPr lang="en-CA" dirty="0"/>
              <a:t>Discuss how you might fix up the style to make that text better.</a:t>
            </a:r>
          </a:p>
        </p:txBody>
      </p:sp>
    </p:spTree>
    <p:extLst>
      <p:ext uri="{BB962C8B-B14F-4D97-AF65-F5344CB8AC3E}">
        <p14:creationId xmlns:p14="http://schemas.microsoft.com/office/powerpoint/2010/main" val="41643054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EF70C-A1E5-4FD8-B2DF-4CBB0414D60B}"/>
              </a:ext>
            </a:extLst>
          </p:cNvPr>
          <p:cNvSpPr>
            <a:spLocks noGrp="1"/>
          </p:cNvSpPr>
          <p:nvPr>
            <p:ph type="title"/>
          </p:nvPr>
        </p:nvSpPr>
        <p:spPr/>
        <p:txBody>
          <a:bodyPr/>
          <a:lstStyle/>
          <a:p>
            <a:r>
              <a:rPr lang="en-CA" dirty="0"/>
              <a:t>Homework</a:t>
            </a:r>
          </a:p>
        </p:txBody>
      </p:sp>
      <p:sp>
        <p:nvSpPr>
          <p:cNvPr id="3" name="Content Placeholder 2">
            <a:extLst>
              <a:ext uri="{FF2B5EF4-FFF2-40B4-BE49-F238E27FC236}">
                <a16:creationId xmlns:a16="http://schemas.microsoft.com/office/drawing/2014/main" id="{94F3FB6E-FF1A-4E3C-AF72-CCF71D4C4D7A}"/>
              </a:ext>
            </a:extLst>
          </p:cNvPr>
          <p:cNvSpPr>
            <a:spLocks noGrp="1"/>
          </p:cNvSpPr>
          <p:nvPr>
            <p:ph idx="1"/>
          </p:nvPr>
        </p:nvSpPr>
        <p:spPr>
          <a:xfrm>
            <a:off x="857251" y="1266093"/>
            <a:ext cx="7404653" cy="4829908"/>
          </a:xfrm>
        </p:spPr>
        <p:txBody>
          <a:bodyPr>
            <a:normAutofit fontScale="62500" lnSpcReduction="20000"/>
          </a:bodyPr>
          <a:lstStyle/>
          <a:p>
            <a:pPr>
              <a:lnSpc>
                <a:spcPct val="120000"/>
              </a:lnSpc>
            </a:pPr>
            <a:r>
              <a:rPr lang="en-CA" dirty="0"/>
              <a:t>Bring to next class a sample of your own writing in your research area.</a:t>
            </a:r>
          </a:p>
          <a:p>
            <a:pPr lvl="1">
              <a:lnSpc>
                <a:spcPct val="120000"/>
              </a:lnSpc>
              <a:spcAft>
                <a:spcPts val="0"/>
              </a:spcAft>
            </a:pPr>
            <a:r>
              <a:rPr lang="en-CA" dirty="0"/>
              <a:t>Must be </a:t>
            </a:r>
            <a:r>
              <a:rPr lang="en-CA" b="1" dirty="0"/>
              <a:t>your</a:t>
            </a:r>
            <a:r>
              <a:rPr lang="en-CA" dirty="0"/>
              <a:t> writing (may or may not be from your current course project)</a:t>
            </a:r>
          </a:p>
          <a:p>
            <a:pPr lvl="1">
              <a:lnSpc>
                <a:spcPct val="120000"/>
              </a:lnSpc>
              <a:spcAft>
                <a:spcPts val="0"/>
              </a:spcAft>
            </a:pPr>
            <a:r>
              <a:rPr lang="en-CA" dirty="0"/>
              <a:t>Do </a:t>
            </a:r>
            <a:r>
              <a:rPr lang="en-CA" b="1" dirty="0"/>
              <a:t>not</a:t>
            </a:r>
            <a:r>
              <a:rPr lang="en-CA" dirty="0"/>
              <a:t> write something new for this! Choose something you have already written.</a:t>
            </a:r>
          </a:p>
          <a:p>
            <a:pPr lvl="1">
              <a:lnSpc>
                <a:spcPct val="120000"/>
              </a:lnSpc>
              <a:spcAft>
                <a:spcPts val="0"/>
              </a:spcAft>
            </a:pPr>
            <a:r>
              <a:rPr lang="en-CA" dirty="0"/>
              <a:t>1000 words or more in a Word document</a:t>
            </a:r>
          </a:p>
          <a:p>
            <a:pPr lvl="1">
              <a:lnSpc>
                <a:spcPct val="120000"/>
              </a:lnSpc>
              <a:spcAft>
                <a:spcPts val="0"/>
              </a:spcAft>
            </a:pPr>
            <a:r>
              <a:rPr lang="en-CA" dirty="0"/>
              <a:t>Should be reasonably polished, not a rough draft</a:t>
            </a:r>
          </a:p>
          <a:p>
            <a:pPr marL="668337" indent="-571500">
              <a:lnSpc>
                <a:spcPct val="120000"/>
              </a:lnSpc>
            </a:pPr>
            <a:r>
              <a:rPr lang="en-US" dirty="0"/>
              <a:t>Give me your concept map of your research arc</a:t>
            </a:r>
          </a:p>
          <a:p>
            <a:pPr marL="1022350" lvl="1" indent="-571500">
              <a:lnSpc>
                <a:spcPct val="120000"/>
              </a:lnSpc>
            </a:pPr>
            <a:r>
              <a:rPr lang="en-US" dirty="0"/>
              <a:t>electronically by email or on paper; either </a:t>
            </a:r>
            <a:r>
              <a:rPr lang="en-US"/>
              <a:t>way is </a:t>
            </a:r>
            <a:r>
              <a:rPr lang="en-US" dirty="0"/>
              <a:t>fine</a:t>
            </a:r>
          </a:p>
          <a:p>
            <a:pPr marL="668337" indent="-571500">
              <a:lnSpc>
                <a:spcPct val="120000"/>
              </a:lnSpc>
            </a:pPr>
            <a:r>
              <a:rPr lang="en-US" dirty="0"/>
              <a:t>As you must do every week, email a 100-word report to Murray about what you did in your scheduled hour of work on your course project.</a:t>
            </a:r>
          </a:p>
          <a:p>
            <a:pPr marL="668337" indent="-571500"/>
            <a:endParaRPr lang="en-CA" dirty="0"/>
          </a:p>
        </p:txBody>
      </p:sp>
    </p:spTree>
    <p:extLst>
      <p:ext uri="{BB962C8B-B14F-4D97-AF65-F5344CB8AC3E}">
        <p14:creationId xmlns:p14="http://schemas.microsoft.com/office/powerpoint/2010/main" val="2822550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EFB59-FF9C-4BA3-A718-908EB90D08A5}"/>
              </a:ext>
            </a:extLst>
          </p:cNvPr>
          <p:cNvSpPr>
            <a:spLocks noGrp="1"/>
          </p:cNvSpPr>
          <p:nvPr>
            <p:ph type="title"/>
          </p:nvPr>
        </p:nvSpPr>
        <p:spPr/>
        <p:txBody>
          <a:bodyPr/>
          <a:lstStyle/>
          <a:p>
            <a:r>
              <a:rPr lang="en-CA" dirty="0"/>
              <a:t>Model papers</a:t>
            </a:r>
          </a:p>
        </p:txBody>
      </p:sp>
      <p:sp>
        <p:nvSpPr>
          <p:cNvPr id="3" name="Content Placeholder 2">
            <a:extLst>
              <a:ext uri="{FF2B5EF4-FFF2-40B4-BE49-F238E27FC236}">
                <a16:creationId xmlns:a16="http://schemas.microsoft.com/office/drawing/2014/main" id="{AD2F7398-F16B-413C-A2BD-37F1D7C6483F}"/>
              </a:ext>
            </a:extLst>
          </p:cNvPr>
          <p:cNvSpPr>
            <a:spLocks noGrp="1"/>
          </p:cNvSpPr>
          <p:nvPr>
            <p:ph idx="1"/>
          </p:nvPr>
        </p:nvSpPr>
        <p:spPr/>
        <p:txBody>
          <a:bodyPr>
            <a:normAutofit lnSpcReduction="10000"/>
          </a:bodyPr>
          <a:lstStyle/>
          <a:p>
            <a:r>
              <a:rPr lang="en-CA" dirty="0"/>
              <a:t>Even between “perfect” papers, there are significant differences in writing style.</a:t>
            </a:r>
          </a:p>
          <a:p>
            <a:r>
              <a:rPr lang="en-CA" dirty="0"/>
              <a:t>There is no magic formula for success.</a:t>
            </a:r>
          </a:p>
          <a:p>
            <a:pPr lvl="1"/>
            <a:r>
              <a:rPr lang="en-CA" dirty="0"/>
              <a:t>But there are ways to guarantee failure!</a:t>
            </a:r>
          </a:p>
          <a:p>
            <a:r>
              <a:rPr lang="en-CA" dirty="0"/>
              <a:t>Check the journal. Find out what each journal prefers or requires.</a:t>
            </a:r>
          </a:p>
          <a:p>
            <a:endParaRPr lang="en-CA" dirty="0"/>
          </a:p>
        </p:txBody>
      </p:sp>
    </p:spTree>
    <p:extLst>
      <p:ext uri="{BB962C8B-B14F-4D97-AF65-F5344CB8AC3E}">
        <p14:creationId xmlns:p14="http://schemas.microsoft.com/office/powerpoint/2010/main" val="3201322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C28A1-1284-4419-AFC2-1A45557DEE5B}"/>
              </a:ext>
            </a:extLst>
          </p:cNvPr>
          <p:cNvSpPr>
            <a:spLocks noGrp="1"/>
          </p:cNvSpPr>
          <p:nvPr>
            <p:ph type="title"/>
          </p:nvPr>
        </p:nvSpPr>
        <p:spPr/>
        <p:txBody>
          <a:bodyPr/>
          <a:lstStyle/>
          <a:p>
            <a:r>
              <a:rPr lang="en-CA" dirty="0"/>
              <a:t>Lesson 3 Review:</a:t>
            </a:r>
          </a:p>
        </p:txBody>
      </p:sp>
      <p:sp>
        <p:nvSpPr>
          <p:cNvPr id="3" name="Content Placeholder 2">
            <a:extLst>
              <a:ext uri="{FF2B5EF4-FFF2-40B4-BE49-F238E27FC236}">
                <a16:creationId xmlns:a16="http://schemas.microsoft.com/office/drawing/2014/main" id="{62D66D59-DF73-4154-A9EF-586374A08E5B}"/>
              </a:ext>
            </a:extLst>
          </p:cNvPr>
          <p:cNvSpPr>
            <a:spLocks noGrp="1"/>
          </p:cNvSpPr>
          <p:nvPr>
            <p:ph idx="1"/>
          </p:nvPr>
        </p:nvSpPr>
        <p:spPr/>
        <p:txBody>
          <a:bodyPr/>
          <a:lstStyle/>
          <a:p>
            <a:r>
              <a:rPr lang="en-CA" dirty="0"/>
              <a:t>What makes a good paper good? </a:t>
            </a:r>
          </a:p>
          <a:p>
            <a:pPr lvl="1"/>
            <a:r>
              <a:rPr lang="en-CA" dirty="0"/>
              <a:t>Advice from Dean Yu </a:t>
            </a:r>
            <a:r>
              <a:rPr lang="en-CA" dirty="0" err="1"/>
              <a:t>Yugang</a:t>
            </a:r>
            <a:endParaRPr lang="en-CA" dirty="0"/>
          </a:p>
          <a:p>
            <a:r>
              <a:rPr lang="en-CA" dirty="0"/>
              <a:t>Examining model papers</a:t>
            </a:r>
          </a:p>
          <a:p>
            <a:r>
              <a:rPr lang="en-CA" b="1" dirty="0"/>
              <a:t>Principles for good writing</a:t>
            </a:r>
          </a:p>
          <a:p>
            <a:r>
              <a:rPr lang="en-CA" dirty="0"/>
              <a:t>Tools of the trade: </a:t>
            </a:r>
          </a:p>
          <a:p>
            <a:pPr lvl="1"/>
            <a:r>
              <a:rPr lang="en-CA" dirty="0"/>
              <a:t>Finish tour of MS Word, Grammarly</a:t>
            </a:r>
          </a:p>
          <a:p>
            <a:endParaRPr lang="en-CA" dirty="0"/>
          </a:p>
        </p:txBody>
      </p:sp>
    </p:spTree>
    <p:extLst>
      <p:ext uri="{BB962C8B-B14F-4D97-AF65-F5344CB8AC3E}">
        <p14:creationId xmlns:p14="http://schemas.microsoft.com/office/powerpoint/2010/main" val="1478481902"/>
      </p:ext>
    </p:extLst>
  </p:cSld>
  <p:clrMapOvr>
    <a:masterClrMapping/>
  </p:clrMapOvr>
</p:sld>
</file>

<file path=ppt/theme/theme1.xml><?xml version="1.0" encoding="utf-8"?>
<a:theme xmlns:a="http://schemas.openxmlformats.org/drawingml/2006/main" name="Basis">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1460</TotalTime>
  <Words>4455</Words>
  <Application>Microsoft Office PowerPoint</Application>
  <PresentationFormat>On-screen Show (4:3)</PresentationFormat>
  <Paragraphs>468</Paragraphs>
  <Slides>71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71</vt:i4>
      </vt:variant>
    </vt:vector>
  </HeadingPairs>
  <TitlesOfParts>
    <vt:vector size="76" baseType="lpstr">
      <vt:lpstr>Arial</vt:lpstr>
      <vt:lpstr>Calibri</vt:lpstr>
      <vt:lpstr>Corbel</vt:lpstr>
      <vt:lpstr>Tahoma</vt:lpstr>
      <vt:lpstr>Basis</vt:lpstr>
      <vt:lpstr>Publishing English Lesson 4</vt:lpstr>
      <vt:lpstr>Homework given in Lesson 3:</vt:lpstr>
      <vt:lpstr>Lesson 4 Outline</vt:lpstr>
      <vt:lpstr>Lesson 3 Review:</vt:lpstr>
      <vt:lpstr>What brings publishing success? </vt:lpstr>
      <vt:lpstr>What brings publishing success? </vt:lpstr>
      <vt:lpstr>Lesson 3 Review:</vt:lpstr>
      <vt:lpstr>Model papers</vt:lpstr>
      <vt:lpstr>Lesson 3 Review:</vt:lpstr>
      <vt:lpstr>Principles for Good Writing</vt:lpstr>
      <vt:lpstr>Lesson 3 Review:</vt:lpstr>
      <vt:lpstr>Microsoft Word</vt:lpstr>
      <vt:lpstr>Microsoft Word</vt:lpstr>
      <vt:lpstr>Grammarly</vt:lpstr>
      <vt:lpstr>Lesson 4 Outline</vt:lpstr>
      <vt:lpstr>Advice from Prof. Matthew Might (your homework reading)</vt:lpstr>
      <vt:lpstr>Perseverance</vt:lpstr>
      <vt:lpstr>Tenacity</vt:lpstr>
      <vt:lpstr>Recall Concept Mapping</vt:lpstr>
      <vt:lpstr>Concept Map for a “Car”</vt:lpstr>
      <vt:lpstr>Tenacity</vt:lpstr>
      <vt:lpstr>Cogency (clarity, logic, coherence, plainness, simplicity, clear thought)</vt:lpstr>
      <vt:lpstr>Cogency (clarity, logic, coherence, plainness, simplicity, clear thought)</vt:lpstr>
      <vt:lpstr>Cogency (clarity, logic, coherence, plainness, simplicity, clear thought)</vt:lpstr>
      <vt:lpstr>Lesson 4 Outline</vt:lpstr>
      <vt:lpstr>Some principles for good writing</vt:lpstr>
      <vt:lpstr>SSW Principles of Writing</vt:lpstr>
      <vt:lpstr>SSW Principles of Writing</vt:lpstr>
      <vt:lpstr>BCG Principles of Writing</vt:lpstr>
      <vt:lpstr>BCG Principles of Writing</vt:lpstr>
      <vt:lpstr>BCG Principles of Writing</vt:lpstr>
      <vt:lpstr>Consider these two:</vt:lpstr>
      <vt:lpstr>BCG Example 1 (again)</vt:lpstr>
      <vt:lpstr>BCG Example 2 and S-V distance</vt:lpstr>
      <vt:lpstr>BCG Example 2 and S-V distance</vt:lpstr>
      <vt:lpstr>Another bad example from last week:</vt:lpstr>
      <vt:lpstr>Basic sentence structure in exam question from a previous year</vt:lpstr>
      <vt:lpstr>Basic sentence structure in exam question from a previous year</vt:lpstr>
      <vt:lpstr>Actual Exam Question (2017)</vt:lpstr>
      <vt:lpstr>Actual Exam Question (2017)</vt:lpstr>
      <vt:lpstr>Actual Exam Question (2017)</vt:lpstr>
      <vt:lpstr>Fix this Sentence</vt:lpstr>
      <vt:lpstr>Your solutions?</vt:lpstr>
      <vt:lpstr>The Point:</vt:lpstr>
      <vt:lpstr>The rest of BCG3</vt:lpstr>
      <vt:lpstr>Pay attention to BCG3!</vt:lpstr>
      <vt:lpstr>Lesson 4 Outline</vt:lpstr>
      <vt:lpstr>Applying the principles is part of Proofreading</vt:lpstr>
      <vt:lpstr>What is a weasel?</vt:lpstr>
      <vt:lpstr>Weasel words and bad writing</vt:lpstr>
      <vt:lpstr>Weasel words: Salt and pepper</vt:lpstr>
      <vt:lpstr>Weasel words: Salt and pepper words</vt:lpstr>
      <vt:lpstr>Weasel words: Salt and pepper words</vt:lpstr>
      <vt:lpstr>Weasel words: Beholder words</vt:lpstr>
      <vt:lpstr>Weasel words: Beholder words</vt:lpstr>
      <vt:lpstr>Weasel words: Beholder words</vt:lpstr>
      <vt:lpstr>Weasel words: Lazy words</vt:lpstr>
      <vt:lpstr>Weasel words: Lazy words</vt:lpstr>
      <vt:lpstr>Weasel words: Adverbs</vt:lpstr>
      <vt:lpstr>Weasel words: Adverbs</vt:lpstr>
      <vt:lpstr>Matthew Might’s list of weasel words</vt:lpstr>
      <vt:lpstr>Murray’s list of weasel terms</vt:lpstr>
      <vt:lpstr>Guidelines about weasel words</vt:lpstr>
      <vt:lpstr>Guidelines about weasel words</vt:lpstr>
      <vt:lpstr>Lesson 4 Outline</vt:lpstr>
      <vt:lpstr>Last week’s homework:</vt:lpstr>
      <vt:lpstr>For fun, write a sentence that has correct grammar, spelling, punctuation, … but has BAD style.</vt:lpstr>
      <vt:lpstr>Example of BAD sentence</vt:lpstr>
      <vt:lpstr>In your BAD sentence, violate some or all of these principles.</vt:lpstr>
      <vt:lpstr>Discuss the bad sentences with your partner(s)</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English Lesson 1</dc:title>
  <dc:creator>Murray</dc:creator>
  <cp:lastModifiedBy>Murray Sherk</cp:lastModifiedBy>
  <cp:revision>162</cp:revision>
  <cp:lastPrinted>2019-04-01T00:27:38Z</cp:lastPrinted>
  <dcterms:created xsi:type="dcterms:W3CDTF">2017-03-01T09:48:00Z</dcterms:created>
  <dcterms:modified xsi:type="dcterms:W3CDTF">2019-04-01T04:17:41Z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