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61"/>
  </p:notesMasterIdLst>
  <p:handoutMasterIdLst>
    <p:handoutMasterId r:id="rId62"/>
  </p:handoutMasterIdLst>
  <p:sldIdLst>
    <p:sldId id="256" r:id="rId2"/>
    <p:sldId id="257" r:id="rId3"/>
    <p:sldId id="337" r:id="rId4"/>
    <p:sldId id="360" r:id="rId5"/>
    <p:sldId id="373" r:id="rId6"/>
    <p:sldId id="371" r:id="rId7"/>
    <p:sldId id="441" r:id="rId8"/>
    <p:sldId id="442" r:id="rId9"/>
    <p:sldId id="374" r:id="rId10"/>
    <p:sldId id="462" r:id="rId11"/>
    <p:sldId id="472" r:id="rId12"/>
    <p:sldId id="473" r:id="rId13"/>
    <p:sldId id="474" r:id="rId14"/>
    <p:sldId id="520" r:id="rId15"/>
    <p:sldId id="375" r:id="rId16"/>
    <p:sldId id="539" r:id="rId17"/>
    <p:sldId id="443" r:id="rId18"/>
    <p:sldId id="447" r:id="rId19"/>
    <p:sldId id="448" r:id="rId20"/>
    <p:sldId id="450" r:id="rId21"/>
    <p:sldId id="451" r:id="rId22"/>
    <p:sldId id="449" r:id="rId23"/>
    <p:sldId id="446" r:id="rId24"/>
    <p:sldId id="458" r:id="rId25"/>
    <p:sldId id="444" r:id="rId26"/>
    <p:sldId id="454" r:id="rId27"/>
    <p:sldId id="455" r:id="rId28"/>
    <p:sldId id="445" r:id="rId29"/>
    <p:sldId id="456" r:id="rId30"/>
    <p:sldId id="540" r:id="rId31"/>
    <p:sldId id="544" r:id="rId32"/>
    <p:sldId id="550" r:id="rId33"/>
    <p:sldId id="552" r:id="rId34"/>
    <p:sldId id="548" r:id="rId35"/>
    <p:sldId id="545" r:id="rId36"/>
    <p:sldId id="553" r:id="rId37"/>
    <p:sldId id="555" r:id="rId38"/>
    <p:sldId id="554" r:id="rId39"/>
    <p:sldId id="457" r:id="rId40"/>
    <p:sldId id="533" r:id="rId41"/>
    <p:sldId id="522" r:id="rId42"/>
    <p:sldId id="521" r:id="rId43"/>
    <p:sldId id="526" r:id="rId44"/>
    <p:sldId id="532" r:id="rId45"/>
    <p:sldId id="527" r:id="rId46"/>
    <p:sldId id="530" r:id="rId47"/>
    <p:sldId id="543" r:id="rId48"/>
    <p:sldId id="534" r:id="rId49"/>
    <p:sldId id="535" r:id="rId50"/>
    <p:sldId id="528" r:id="rId51"/>
    <p:sldId id="531" r:id="rId52"/>
    <p:sldId id="529" r:id="rId53"/>
    <p:sldId id="536" r:id="rId54"/>
    <p:sldId id="559" r:id="rId55"/>
    <p:sldId id="537" r:id="rId56"/>
    <p:sldId id="556" r:id="rId57"/>
    <p:sldId id="538" r:id="rId58"/>
    <p:sldId id="558" r:id="rId59"/>
    <p:sldId id="332" r:id="rId60"/>
  </p:sldIdLst>
  <p:sldSz cx="9144000" cy="6858000" type="screen4x3"/>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8D8489-4F39-410D-9C6C-9C6B3FE2B972}" v="553" dt="2019-04-08T03:56:51.3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824" autoAdjust="0"/>
    <p:restoredTop sz="94660"/>
  </p:normalViewPr>
  <p:slideViewPr>
    <p:cSldViewPr snapToGrid="0">
      <p:cViewPr varScale="1">
        <p:scale>
          <a:sx n="78" d="100"/>
          <a:sy n="78" d="100"/>
        </p:scale>
        <p:origin x="114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68"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rray Sherk" userId="7a0776b0-f7d6-4f4c-8827-68d1df06d98d" providerId="ADAL" clId="{90AA12D9-FB55-4601-91C5-8B0CDEF3BB95}"/>
  </pc:docChgLst>
  <pc:docChgLst>
    <pc:chgData name="Murray Sherk" userId="7a0776b0-f7d6-4f4c-8827-68d1df06d98d" providerId="ADAL" clId="{D18D8489-4F39-410D-9C6C-9C6B3FE2B972}"/>
    <pc:docChg chg="undo redo custSel addSld delSld modSld sldOrd modNotesMaster modHandout">
      <pc:chgData name="Murray Sherk" userId="7a0776b0-f7d6-4f4c-8827-68d1df06d98d" providerId="ADAL" clId="{D18D8489-4F39-410D-9C6C-9C6B3FE2B972}" dt="2019-04-08T04:36:18.526" v="4502" actId="20577"/>
      <pc:docMkLst>
        <pc:docMk/>
      </pc:docMkLst>
      <pc:sldChg chg="modSp">
        <pc:chgData name="Murray Sherk" userId="7a0776b0-f7d6-4f4c-8827-68d1df06d98d" providerId="ADAL" clId="{D18D8489-4F39-410D-9C6C-9C6B3FE2B972}" dt="2019-04-08T04:36:18.526" v="4502" actId="20577"/>
        <pc:sldMkLst>
          <pc:docMk/>
          <pc:sldMk cId="2291544409" sldId="256"/>
        </pc:sldMkLst>
        <pc:spChg chg="mod">
          <ac:chgData name="Murray Sherk" userId="7a0776b0-f7d6-4f4c-8827-68d1df06d98d" providerId="ADAL" clId="{D18D8489-4F39-410D-9C6C-9C6B3FE2B972}" dt="2019-04-08T04:36:18.526" v="4502" actId="20577"/>
          <ac:spMkLst>
            <pc:docMk/>
            <pc:sldMk cId="2291544409" sldId="256"/>
            <ac:spMk id="2" creationId="{00000000-0000-0000-0000-000000000000}"/>
          </ac:spMkLst>
        </pc:spChg>
        <pc:spChg chg="mod">
          <ac:chgData name="Murray Sherk" userId="7a0776b0-f7d6-4f4c-8827-68d1df06d98d" providerId="ADAL" clId="{D18D8489-4F39-410D-9C6C-9C6B3FE2B972}" dt="2019-04-06T07:11:37.784" v="1" actId="20577"/>
          <ac:spMkLst>
            <pc:docMk/>
            <pc:sldMk cId="2291544409" sldId="256"/>
            <ac:spMk id="3" creationId="{00000000-0000-0000-0000-000000000000}"/>
          </ac:spMkLst>
        </pc:spChg>
      </pc:sldChg>
      <pc:sldChg chg="modSp">
        <pc:chgData name="Murray Sherk" userId="7a0776b0-f7d6-4f4c-8827-68d1df06d98d" providerId="ADAL" clId="{D18D8489-4F39-410D-9C6C-9C6B3FE2B972}" dt="2019-04-08T04:10:03.880" v="4500" actId="20577"/>
        <pc:sldMkLst>
          <pc:docMk/>
          <pc:sldMk cId="463743156" sldId="332"/>
        </pc:sldMkLst>
        <pc:spChg chg="mod">
          <ac:chgData name="Murray Sherk" userId="7a0776b0-f7d6-4f4c-8827-68d1df06d98d" providerId="ADAL" clId="{D18D8489-4F39-410D-9C6C-9C6B3FE2B972}" dt="2019-04-08T04:10:03.880" v="4500" actId="20577"/>
          <ac:spMkLst>
            <pc:docMk/>
            <pc:sldMk cId="463743156" sldId="332"/>
            <ac:spMk id="3" creationId="{B39754A0-947F-4D35-AF7F-C150C9A21AA6}"/>
          </ac:spMkLst>
        </pc:spChg>
      </pc:sldChg>
      <pc:sldChg chg="modSp">
        <pc:chgData name="Murray Sherk" userId="7a0776b0-f7d6-4f4c-8827-68d1df06d98d" providerId="ADAL" clId="{D18D8489-4F39-410D-9C6C-9C6B3FE2B972}" dt="2019-04-06T09:33:10.677" v="2306" actId="114"/>
        <pc:sldMkLst>
          <pc:docMk/>
          <pc:sldMk cId="2896983874" sldId="443"/>
        </pc:sldMkLst>
        <pc:spChg chg="mod">
          <ac:chgData name="Murray Sherk" userId="7a0776b0-f7d6-4f4c-8827-68d1df06d98d" providerId="ADAL" clId="{D18D8489-4F39-410D-9C6C-9C6B3FE2B972}" dt="2019-04-06T09:33:10.677" v="2306" actId="114"/>
          <ac:spMkLst>
            <pc:docMk/>
            <pc:sldMk cId="2896983874" sldId="443"/>
            <ac:spMk id="3" creationId="{6B951312-D71D-4D18-ACBA-3D80D25F34DB}"/>
          </ac:spMkLst>
        </pc:spChg>
      </pc:sldChg>
      <pc:sldChg chg="modSp">
        <pc:chgData name="Murray Sherk" userId="7a0776b0-f7d6-4f4c-8827-68d1df06d98d" providerId="ADAL" clId="{D18D8489-4F39-410D-9C6C-9C6B3FE2B972}" dt="2019-04-06T09:40:56.404" v="2409" actId="207"/>
        <pc:sldMkLst>
          <pc:docMk/>
          <pc:sldMk cId="3055615496" sldId="444"/>
        </pc:sldMkLst>
        <pc:spChg chg="mod">
          <ac:chgData name="Murray Sherk" userId="7a0776b0-f7d6-4f4c-8827-68d1df06d98d" providerId="ADAL" clId="{D18D8489-4F39-410D-9C6C-9C6B3FE2B972}" dt="2019-04-06T09:40:56.404" v="2409" actId="207"/>
          <ac:spMkLst>
            <pc:docMk/>
            <pc:sldMk cId="3055615496" sldId="444"/>
            <ac:spMk id="3" creationId="{6B951312-D71D-4D18-ACBA-3D80D25F34DB}"/>
          </ac:spMkLst>
        </pc:spChg>
      </pc:sldChg>
      <pc:sldChg chg="modSp">
        <pc:chgData name="Murray Sherk" userId="7a0776b0-f7d6-4f4c-8827-68d1df06d98d" providerId="ADAL" clId="{D18D8489-4F39-410D-9C6C-9C6B3FE2B972}" dt="2019-04-06T09:34:18.995" v="2317" actId="114"/>
        <pc:sldMkLst>
          <pc:docMk/>
          <pc:sldMk cId="1623153101" sldId="445"/>
        </pc:sldMkLst>
        <pc:spChg chg="mod">
          <ac:chgData name="Murray Sherk" userId="7a0776b0-f7d6-4f4c-8827-68d1df06d98d" providerId="ADAL" clId="{D18D8489-4F39-410D-9C6C-9C6B3FE2B972}" dt="2019-04-06T09:34:18.995" v="2317" actId="114"/>
          <ac:spMkLst>
            <pc:docMk/>
            <pc:sldMk cId="1623153101" sldId="445"/>
            <ac:spMk id="3" creationId="{6B951312-D71D-4D18-ACBA-3D80D25F34DB}"/>
          </ac:spMkLst>
        </pc:spChg>
      </pc:sldChg>
      <pc:sldChg chg="modSp">
        <pc:chgData name="Murray Sherk" userId="7a0776b0-f7d6-4f4c-8827-68d1df06d98d" providerId="ADAL" clId="{D18D8489-4F39-410D-9C6C-9C6B3FE2B972}" dt="2019-04-06T09:39:41.330" v="2404" actId="6549"/>
        <pc:sldMkLst>
          <pc:docMk/>
          <pc:sldMk cId="3897789258" sldId="446"/>
        </pc:sldMkLst>
        <pc:spChg chg="mod">
          <ac:chgData name="Murray Sherk" userId="7a0776b0-f7d6-4f4c-8827-68d1df06d98d" providerId="ADAL" clId="{D18D8489-4F39-410D-9C6C-9C6B3FE2B972}" dt="2019-04-06T09:39:33.482" v="2403" actId="6549"/>
          <ac:spMkLst>
            <pc:docMk/>
            <pc:sldMk cId="3897789258" sldId="446"/>
            <ac:spMk id="2" creationId="{9BED7F71-B7A4-4203-B052-FD7E9F942F42}"/>
          </ac:spMkLst>
        </pc:spChg>
        <pc:spChg chg="mod">
          <ac:chgData name="Murray Sherk" userId="7a0776b0-f7d6-4f4c-8827-68d1df06d98d" providerId="ADAL" clId="{D18D8489-4F39-410D-9C6C-9C6B3FE2B972}" dt="2019-04-06T09:39:41.330" v="2404" actId="6549"/>
          <ac:spMkLst>
            <pc:docMk/>
            <pc:sldMk cId="3897789258" sldId="446"/>
            <ac:spMk id="3" creationId="{6B951312-D71D-4D18-ACBA-3D80D25F34DB}"/>
          </ac:spMkLst>
        </pc:spChg>
      </pc:sldChg>
      <pc:sldChg chg="modSp">
        <pc:chgData name="Murray Sherk" userId="7a0776b0-f7d6-4f4c-8827-68d1df06d98d" providerId="ADAL" clId="{D18D8489-4F39-410D-9C6C-9C6B3FE2B972}" dt="2019-04-06T09:33:20.505" v="2307" actId="114"/>
        <pc:sldMkLst>
          <pc:docMk/>
          <pc:sldMk cId="3851712217" sldId="447"/>
        </pc:sldMkLst>
        <pc:spChg chg="mod">
          <ac:chgData name="Murray Sherk" userId="7a0776b0-f7d6-4f4c-8827-68d1df06d98d" providerId="ADAL" clId="{D18D8489-4F39-410D-9C6C-9C6B3FE2B972}" dt="2019-04-06T09:33:20.505" v="2307" actId="114"/>
          <ac:spMkLst>
            <pc:docMk/>
            <pc:sldMk cId="3851712217" sldId="447"/>
            <ac:spMk id="3" creationId="{6B951312-D71D-4D18-ACBA-3D80D25F34DB}"/>
          </ac:spMkLst>
        </pc:spChg>
      </pc:sldChg>
      <pc:sldChg chg="modSp">
        <pc:chgData name="Murray Sherk" userId="7a0776b0-f7d6-4f4c-8827-68d1df06d98d" providerId="ADAL" clId="{D18D8489-4F39-410D-9C6C-9C6B3FE2B972}" dt="2019-04-06T09:33:27.033" v="2308" actId="114"/>
        <pc:sldMkLst>
          <pc:docMk/>
          <pc:sldMk cId="1430719125" sldId="448"/>
        </pc:sldMkLst>
        <pc:spChg chg="mod">
          <ac:chgData name="Murray Sherk" userId="7a0776b0-f7d6-4f4c-8827-68d1df06d98d" providerId="ADAL" clId="{D18D8489-4F39-410D-9C6C-9C6B3FE2B972}" dt="2019-04-06T09:33:27.033" v="2308" actId="114"/>
          <ac:spMkLst>
            <pc:docMk/>
            <pc:sldMk cId="1430719125" sldId="448"/>
            <ac:spMk id="3" creationId="{6B951312-D71D-4D18-ACBA-3D80D25F34DB}"/>
          </ac:spMkLst>
        </pc:spChg>
      </pc:sldChg>
      <pc:sldChg chg="modSp">
        <pc:chgData name="Murray Sherk" userId="7a0776b0-f7d6-4f4c-8827-68d1df06d98d" providerId="ADAL" clId="{D18D8489-4F39-410D-9C6C-9C6B3FE2B972}" dt="2019-04-06T09:38:58.019" v="2388" actId="27636"/>
        <pc:sldMkLst>
          <pc:docMk/>
          <pc:sldMk cId="2650680686" sldId="449"/>
        </pc:sldMkLst>
        <pc:spChg chg="mod">
          <ac:chgData name="Murray Sherk" userId="7a0776b0-f7d6-4f4c-8827-68d1df06d98d" providerId="ADAL" clId="{D18D8489-4F39-410D-9C6C-9C6B3FE2B972}" dt="2019-04-06T09:38:58.019" v="2388" actId="27636"/>
          <ac:spMkLst>
            <pc:docMk/>
            <pc:sldMk cId="2650680686" sldId="449"/>
            <ac:spMk id="3" creationId="{6B951312-D71D-4D18-ACBA-3D80D25F34DB}"/>
          </ac:spMkLst>
        </pc:spChg>
      </pc:sldChg>
      <pc:sldChg chg="modSp">
        <pc:chgData name="Murray Sherk" userId="7a0776b0-f7d6-4f4c-8827-68d1df06d98d" providerId="ADAL" clId="{D18D8489-4F39-410D-9C6C-9C6B3FE2B972}" dt="2019-04-06T09:33:33.337" v="2309" actId="114"/>
        <pc:sldMkLst>
          <pc:docMk/>
          <pc:sldMk cId="3212440151" sldId="450"/>
        </pc:sldMkLst>
        <pc:spChg chg="mod">
          <ac:chgData name="Murray Sherk" userId="7a0776b0-f7d6-4f4c-8827-68d1df06d98d" providerId="ADAL" clId="{D18D8489-4F39-410D-9C6C-9C6B3FE2B972}" dt="2019-04-06T09:33:33.337" v="2309" actId="114"/>
          <ac:spMkLst>
            <pc:docMk/>
            <pc:sldMk cId="3212440151" sldId="450"/>
            <ac:spMk id="3" creationId="{6B951312-D71D-4D18-ACBA-3D80D25F34DB}"/>
          </ac:spMkLst>
        </pc:spChg>
      </pc:sldChg>
      <pc:sldChg chg="modSp">
        <pc:chgData name="Murray Sherk" userId="7a0776b0-f7d6-4f4c-8827-68d1df06d98d" providerId="ADAL" clId="{D18D8489-4F39-410D-9C6C-9C6B3FE2B972}" dt="2019-04-06T09:33:41.429" v="2310" actId="114"/>
        <pc:sldMkLst>
          <pc:docMk/>
          <pc:sldMk cId="3861101397" sldId="451"/>
        </pc:sldMkLst>
        <pc:spChg chg="mod">
          <ac:chgData name="Murray Sherk" userId="7a0776b0-f7d6-4f4c-8827-68d1df06d98d" providerId="ADAL" clId="{D18D8489-4F39-410D-9C6C-9C6B3FE2B972}" dt="2019-04-06T09:33:41.429" v="2310" actId="114"/>
          <ac:spMkLst>
            <pc:docMk/>
            <pc:sldMk cId="3861101397" sldId="451"/>
            <ac:spMk id="3" creationId="{6B951312-D71D-4D18-ACBA-3D80D25F34DB}"/>
          </ac:spMkLst>
        </pc:spChg>
      </pc:sldChg>
      <pc:sldChg chg="modSp">
        <pc:chgData name="Murray Sherk" userId="7a0776b0-f7d6-4f4c-8827-68d1df06d98d" providerId="ADAL" clId="{D18D8489-4F39-410D-9C6C-9C6B3FE2B972}" dt="2019-04-06T09:40:27.587" v="2407" actId="207"/>
        <pc:sldMkLst>
          <pc:docMk/>
          <pc:sldMk cId="3315412298" sldId="454"/>
        </pc:sldMkLst>
        <pc:spChg chg="mod">
          <ac:chgData name="Murray Sherk" userId="7a0776b0-f7d6-4f4c-8827-68d1df06d98d" providerId="ADAL" clId="{D18D8489-4F39-410D-9C6C-9C6B3FE2B972}" dt="2019-04-06T09:40:27.587" v="2407" actId="207"/>
          <ac:spMkLst>
            <pc:docMk/>
            <pc:sldMk cId="3315412298" sldId="454"/>
            <ac:spMk id="3" creationId="{6B951312-D71D-4D18-ACBA-3D80D25F34DB}"/>
          </ac:spMkLst>
        </pc:spChg>
      </pc:sldChg>
      <pc:sldChg chg="modSp">
        <pc:chgData name="Murray Sherk" userId="7a0776b0-f7d6-4f4c-8827-68d1df06d98d" providerId="ADAL" clId="{D18D8489-4F39-410D-9C6C-9C6B3FE2B972}" dt="2019-04-06T09:34:16.001" v="2316" actId="114"/>
        <pc:sldMkLst>
          <pc:docMk/>
          <pc:sldMk cId="774816010" sldId="455"/>
        </pc:sldMkLst>
        <pc:spChg chg="mod">
          <ac:chgData name="Murray Sherk" userId="7a0776b0-f7d6-4f4c-8827-68d1df06d98d" providerId="ADAL" clId="{D18D8489-4F39-410D-9C6C-9C6B3FE2B972}" dt="2019-04-06T09:34:16.001" v="2316" actId="114"/>
          <ac:spMkLst>
            <pc:docMk/>
            <pc:sldMk cId="774816010" sldId="455"/>
            <ac:spMk id="3" creationId="{6B951312-D71D-4D18-ACBA-3D80D25F34DB}"/>
          </ac:spMkLst>
        </pc:spChg>
      </pc:sldChg>
      <pc:sldChg chg="modSp">
        <pc:chgData name="Murray Sherk" userId="7a0776b0-f7d6-4f4c-8827-68d1df06d98d" providerId="ADAL" clId="{D18D8489-4F39-410D-9C6C-9C6B3FE2B972}" dt="2019-04-06T09:34:32.236" v="2319" actId="114"/>
        <pc:sldMkLst>
          <pc:docMk/>
          <pc:sldMk cId="2315396092" sldId="456"/>
        </pc:sldMkLst>
        <pc:spChg chg="mod">
          <ac:chgData name="Murray Sherk" userId="7a0776b0-f7d6-4f4c-8827-68d1df06d98d" providerId="ADAL" clId="{D18D8489-4F39-410D-9C6C-9C6B3FE2B972}" dt="2019-04-06T09:34:32.236" v="2319" actId="114"/>
          <ac:spMkLst>
            <pc:docMk/>
            <pc:sldMk cId="2315396092" sldId="456"/>
            <ac:spMk id="3" creationId="{6B951312-D71D-4D18-ACBA-3D80D25F34DB}"/>
          </ac:spMkLst>
        </pc:spChg>
      </pc:sldChg>
      <pc:sldChg chg="modSp">
        <pc:chgData name="Murray Sherk" userId="7a0776b0-f7d6-4f4c-8827-68d1df06d98d" providerId="ADAL" clId="{D18D8489-4F39-410D-9C6C-9C6B3FE2B972}" dt="2019-04-08T01:45:39.471" v="3166" actId="207"/>
        <pc:sldMkLst>
          <pc:docMk/>
          <pc:sldMk cId="4094197748" sldId="457"/>
        </pc:sldMkLst>
        <pc:spChg chg="mod">
          <ac:chgData name="Murray Sherk" userId="7a0776b0-f7d6-4f4c-8827-68d1df06d98d" providerId="ADAL" clId="{D18D8489-4F39-410D-9C6C-9C6B3FE2B972}" dt="2019-04-08T01:45:39.471" v="3166" actId="207"/>
          <ac:spMkLst>
            <pc:docMk/>
            <pc:sldMk cId="4094197748" sldId="457"/>
            <ac:spMk id="3" creationId="{6B1809C1-DC1E-4820-B78C-012EF39BC8F8}"/>
          </ac:spMkLst>
        </pc:spChg>
      </pc:sldChg>
      <pc:sldChg chg="modSp">
        <pc:chgData name="Murray Sherk" userId="7a0776b0-f7d6-4f4c-8827-68d1df06d98d" providerId="ADAL" clId="{D18D8489-4F39-410D-9C6C-9C6B3FE2B972}" dt="2019-04-06T09:39:49.729" v="2405" actId="6549"/>
        <pc:sldMkLst>
          <pc:docMk/>
          <pc:sldMk cId="3069174127" sldId="458"/>
        </pc:sldMkLst>
        <pc:spChg chg="mod">
          <ac:chgData name="Murray Sherk" userId="7a0776b0-f7d6-4f4c-8827-68d1df06d98d" providerId="ADAL" clId="{D18D8489-4F39-410D-9C6C-9C6B3FE2B972}" dt="2019-04-06T09:39:49.729" v="2405" actId="6549"/>
          <ac:spMkLst>
            <pc:docMk/>
            <pc:sldMk cId="3069174127" sldId="458"/>
            <ac:spMk id="3" creationId="{6B951312-D71D-4D18-ACBA-3D80D25F34DB}"/>
          </ac:spMkLst>
        </pc:spChg>
      </pc:sldChg>
      <pc:sldChg chg="modSp">
        <pc:chgData name="Murray Sherk" userId="7a0776b0-f7d6-4f4c-8827-68d1df06d98d" providerId="ADAL" clId="{D18D8489-4F39-410D-9C6C-9C6B3FE2B972}" dt="2019-04-06T07:19:37.170" v="42"/>
        <pc:sldMkLst>
          <pc:docMk/>
          <pc:sldMk cId="2840911586" sldId="521"/>
        </pc:sldMkLst>
        <pc:spChg chg="mod">
          <ac:chgData name="Murray Sherk" userId="7a0776b0-f7d6-4f4c-8827-68d1df06d98d" providerId="ADAL" clId="{D18D8489-4F39-410D-9C6C-9C6B3FE2B972}" dt="2019-04-06T07:19:37.170" v="42"/>
          <ac:spMkLst>
            <pc:docMk/>
            <pc:sldMk cId="2840911586" sldId="521"/>
            <ac:spMk id="3" creationId="{B05B1E76-F93E-4618-BC7B-65FF28A79694}"/>
          </ac:spMkLst>
        </pc:spChg>
      </pc:sldChg>
      <pc:sldChg chg="modSp">
        <pc:chgData name="Murray Sherk" userId="7a0776b0-f7d6-4f4c-8827-68d1df06d98d" providerId="ADAL" clId="{D18D8489-4F39-410D-9C6C-9C6B3FE2B972}" dt="2019-04-06T09:48:44.365" v="2502" actId="20577"/>
        <pc:sldMkLst>
          <pc:docMk/>
          <pc:sldMk cId="3945824772" sldId="536"/>
        </pc:sldMkLst>
        <pc:spChg chg="mod">
          <ac:chgData name="Murray Sherk" userId="7a0776b0-f7d6-4f4c-8827-68d1df06d98d" providerId="ADAL" clId="{D18D8489-4F39-410D-9C6C-9C6B3FE2B972}" dt="2019-04-06T09:48:44.365" v="2502" actId="20577"/>
          <ac:spMkLst>
            <pc:docMk/>
            <pc:sldMk cId="3945824772" sldId="536"/>
            <ac:spMk id="2" creationId="{09403DDE-9AE3-4563-BD8B-325EECA3E5B9}"/>
          </ac:spMkLst>
        </pc:spChg>
      </pc:sldChg>
      <pc:sldChg chg="modSp">
        <pc:chgData name="Murray Sherk" userId="7a0776b0-f7d6-4f4c-8827-68d1df06d98d" providerId="ADAL" clId="{D18D8489-4F39-410D-9C6C-9C6B3FE2B972}" dt="2019-04-08T03:27:07.985" v="3229" actId="27636"/>
        <pc:sldMkLst>
          <pc:docMk/>
          <pc:sldMk cId="3380852019" sldId="537"/>
        </pc:sldMkLst>
        <pc:spChg chg="mod">
          <ac:chgData name="Murray Sherk" userId="7a0776b0-f7d6-4f4c-8827-68d1df06d98d" providerId="ADAL" clId="{D18D8489-4F39-410D-9C6C-9C6B3FE2B972}" dt="2019-04-08T03:26:47.422" v="3208" actId="404"/>
          <ac:spMkLst>
            <pc:docMk/>
            <pc:sldMk cId="3380852019" sldId="537"/>
            <ac:spMk id="2" creationId="{484C2140-92B2-449A-AD3F-3D4D773BBFF0}"/>
          </ac:spMkLst>
        </pc:spChg>
        <pc:spChg chg="mod">
          <ac:chgData name="Murray Sherk" userId="7a0776b0-f7d6-4f4c-8827-68d1df06d98d" providerId="ADAL" clId="{D18D8489-4F39-410D-9C6C-9C6B3FE2B972}" dt="2019-04-08T03:27:07.985" v="3229" actId="27636"/>
          <ac:spMkLst>
            <pc:docMk/>
            <pc:sldMk cId="3380852019" sldId="537"/>
            <ac:spMk id="3" creationId="{6E32EFA2-462B-4460-836F-91057A64EDF4}"/>
          </ac:spMkLst>
        </pc:spChg>
      </pc:sldChg>
      <pc:sldChg chg="modSp modAnim">
        <pc:chgData name="Murray Sherk" userId="7a0776b0-f7d6-4f4c-8827-68d1df06d98d" providerId="ADAL" clId="{D18D8489-4F39-410D-9C6C-9C6B3FE2B972}" dt="2019-04-08T03:41:08.405" v="3799" actId="27636"/>
        <pc:sldMkLst>
          <pc:docMk/>
          <pc:sldMk cId="4117543391" sldId="538"/>
        </pc:sldMkLst>
        <pc:spChg chg="mod">
          <ac:chgData name="Murray Sherk" userId="7a0776b0-f7d6-4f4c-8827-68d1df06d98d" providerId="ADAL" clId="{D18D8489-4F39-410D-9C6C-9C6B3FE2B972}" dt="2019-04-08T03:41:08.405" v="3799" actId="27636"/>
          <ac:spMkLst>
            <pc:docMk/>
            <pc:sldMk cId="4117543391" sldId="538"/>
            <ac:spMk id="3" creationId="{F992E8CB-2D67-482A-95D4-10EE55919A09}"/>
          </ac:spMkLst>
        </pc:spChg>
      </pc:sldChg>
      <pc:sldChg chg="modSp">
        <pc:chgData name="Murray Sherk" userId="7a0776b0-f7d6-4f4c-8827-68d1df06d98d" providerId="ADAL" clId="{D18D8489-4F39-410D-9C6C-9C6B3FE2B972}" dt="2019-04-06T09:27:28.009" v="2277" actId="207"/>
        <pc:sldMkLst>
          <pc:docMk/>
          <pc:sldMk cId="1569719346" sldId="539"/>
        </pc:sldMkLst>
        <pc:spChg chg="mod">
          <ac:chgData name="Murray Sherk" userId="7a0776b0-f7d6-4f4c-8827-68d1df06d98d" providerId="ADAL" clId="{D18D8489-4F39-410D-9C6C-9C6B3FE2B972}" dt="2019-04-06T09:27:28.009" v="2277" actId="207"/>
          <ac:spMkLst>
            <pc:docMk/>
            <pc:sldMk cId="1569719346" sldId="539"/>
            <ac:spMk id="3" creationId="{00000000-0000-0000-0000-000000000000}"/>
          </ac:spMkLst>
        </pc:spChg>
      </pc:sldChg>
      <pc:sldChg chg="modSp">
        <pc:chgData name="Murray Sherk" userId="7a0776b0-f7d6-4f4c-8827-68d1df06d98d" providerId="ADAL" clId="{D18D8489-4F39-410D-9C6C-9C6B3FE2B972}" dt="2019-04-06T09:34:46.543" v="2321" actId="114"/>
        <pc:sldMkLst>
          <pc:docMk/>
          <pc:sldMk cId="3867142436" sldId="540"/>
        </pc:sldMkLst>
        <pc:spChg chg="mod">
          <ac:chgData name="Murray Sherk" userId="7a0776b0-f7d6-4f4c-8827-68d1df06d98d" providerId="ADAL" clId="{D18D8489-4F39-410D-9C6C-9C6B3FE2B972}" dt="2019-04-06T09:34:46.543" v="2321" actId="114"/>
          <ac:spMkLst>
            <pc:docMk/>
            <pc:sldMk cId="3867142436" sldId="540"/>
            <ac:spMk id="3" creationId="{0A947028-2FA6-4F78-AAD4-76CB7BD762F2}"/>
          </ac:spMkLst>
        </pc:spChg>
      </pc:sldChg>
      <pc:sldChg chg="modSp add del">
        <pc:chgData name="Murray Sherk" userId="7a0776b0-f7d6-4f4c-8827-68d1df06d98d" providerId="ADAL" clId="{D18D8489-4F39-410D-9C6C-9C6B3FE2B972}" dt="2019-04-08T04:09:49.660" v="4482" actId="2696"/>
        <pc:sldMkLst>
          <pc:docMk/>
          <pc:sldMk cId="2122662753" sldId="541"/>
        </pc:sldMkLst>
        <pc:spChg chg="mod">
          <ac:chgData name="Murray Sherk" userId="7a0776b0-f7d6-4f4c-8827-68d1df06d98d" providerId="ADAL" clId="{D18D8489-4F39-410D-9C6C-9C6B3FE2B972}" dt="2019-04-06T09:51:52.720" v="2897" actId="20577"/>
          <ac:spMkLst>
            <pc:docMk/>
            <pc:sldMk cId="2122662753" sldId="541"/>
            <ac:spMk id="2" creationId="{AA0F8F10-0B71-4E8D-8C77-992EA38C84AB}"/>
          </ac:spMkLst>
        </pc:spChg>
        <pc:spChg chg="mod">
          <ac:chgData name="Murray Sherk" userId="7a0776b0-f7d6-4f4c-8827-68d1df06d98d" providerId="ADAL" clId="{D18D8489-4F39-410D-9C6C-9C6B3FE2B972}" dt="2019-04-08T04:09:11.310" v="4481" actId="6549"/>
          <ac:spMkLst>
            <pc:docMk/>
            <pc:sldMk cId="2122662753" sldId="541"/>
            <ac:spMk id="3" creationId="{2B6DF714-C4F1-47E2-A079-9B4F520B2C41}"/>
          </ac:spMkLst>
        </pc:spChg>
      </pc:sldChg>
      <pc:sldChg chg="modSp add modAnim">
        <pc:chgData name="Murray Sherk" userId="7a0776b0-f7d6-4f4c-8827-68d1df06d98d" providerId="ADAL" clId="{D18D8489-4F39-410D-9C6C-9C6B3FE2B972}" dt="2019-04-06T08:13:20.797" v="558" actId="20577"/>
        <pc:sldMkLst>
          <pc:docMk/>
          <pc:sldMk cId="2772262651" sldId="543"/>
        </pc:sldMkLst>
        <pc:spChg chg="mod">
          <ac:chgData name="Murray Sherk" userId="7a0776b0-f7d6-4f4c-8827-68d1df06d98d" providerId="ADAL" clId="{D18D8489-4F39-410D-9C6C-9C6B3FE2B972}" dt="2019-04-06T08:12:30.464" v="550" actId="113"/>
          <ac:spMkLst>
            <pc:docMk/>
            <pc:sldMk cId="2772262651" sldId="543"/>
            <ac:spMk id="2" creationId="{CAE2FB1A-B56E-4ADF-9AC8-05A72E5C7214}"/>
          </ac:spMkLst>
        </pc:spChg>
        <pc:spChg chg="mod">
          <ac:chgData name="Murray Sherk" userId="7a0776b0-f7d6-4f4c-8827-68d1df06d98d" providerId="ADAL" clId="{D18D8489-4F39-410D-9C6C-9C6B3FE2B972}" dt="2019-04-06T08:13:20.797" v="558" actId="20577"/>
          <ac:spMkLst>
            <pc:docMk/>
            <pc:sldMk cId="2772262651" sldId="543"/>
            <ac:spMk id="3" creationId="{59B86B95-3A6D-4BAE-9A5E-8FE4B7E70090}"/>
          </ac:spMkLst>
        </pc:spChg>
      </pc:sldChg>
      <pc:sldChg chg="modSp add">
        <pc:chgData name="Murray Sherk" userId="7a0776b0-f7d6-4f4c-8827-68d1df06d98d" providerId="ADAL" clId="{D18D8489-4F39-410D-9C6C-9C6B3FE2B972}" dt="2019-04-06T09:34:56.918" v="2324" actId="114"/>
        <pc:sldMkLst>
          <pc:docMk/>
          <pc:sldMk cId="3940576904" sldId="544"/>
        </pc:sldMkLst>
        <pc:spChg chg="mod">
          <ac:chgData name="Murray Sherk" userId="7a0776b0-f7d6-4f4c-8827-68d1df06d98d" providerId="ADAL" clId="{D18D8489-4F39-410D-9C6C-9C6B3FE2B972}" dt="2019-04-06T09:12:38.441" v="1922" actId="27636"/>
          <ac:spMkLst>
            <pc:docMk/>
            <pc:sldMk cId="3940576904" sldId="544"/>
            <ac:spMk id="2" creationId="{8D538F51-56E2-4867-AFA2-82C1D343B739}"/>
          </ac:spMkLst>
        </pc:spChg>
        <pc:spChg chg="mod">
          <ac:chgData name="Murray Sherk" userId="7a0776b0-f7d6-4f4c-8827-68d1df06d98d" providerId="ADAL" clId="{D18D8489-4F39-410D-9C6C-9C6B3FE2B972}" dt="2019-04-06T09:34:56.918" v="2324" actId="114"/>
          <ac:spMkLst>
            <pc:docMk/>
            <pc:sldMk cId="3940576904" sldId="544"/>
            <ac:spMk id="3" creationId="{3953E074-AD18-4911-8D3F-B5476A147185}"/>
          </ac:spMkLst>
        </pc:spChg>
      </pc:sldChg>
      <pc:sldChg chg="modSp add">
        <pc:chgData name="Murray Sherk" userId="7a0776b0-f7d6-4f4c-8827-68d1df06d98d" providerId="ADAL" clId="{D18D8489-4F39-410D-9C6C-9C6B3FE2B972}" dt="2019-04-06T09:35:17.938" v="2328" actId="114"/>
        <pc:sldMkLst>
          <pc:docMk/>
          <pc:sldMk cId="4159433164" sldId="545"/>
        </pc:sldMkLst>
        <pc:spChg chg="mod">
          <ac:chgData name="Murray Sherk" userId="7a0776b0-f7d6-4f4c-8827-68d1df06d98d" providerId="ADAL" clId="{D18D8489-4F39-410D-9C6C-9C6B3FE2B972}" dt="2019-04-06T09:35:17.938" v="2328" actId="114"/>
          <ac:spMkLst>
            <pc:docMk/>
            <pc:sldMk cId="4159433164" sldId="545"/>
            <ac:spMk id="3" creationId="{3953E074-AD18-4911-8D3F-B5476A147185}"/>
          </ac:spMkLst>
        </pc:spChg>
      </pc:sldChg>
      <pc:sldChg chg="modSp add">
        <pc:chgData name="Murray Sherk" userId="7a0776b0-f7d6-4f4c-8827-68d1df06d98d" providerId="ADAL" clId="{D18D8489-4F39-410D-9C6C-9C6B3FE2B972}" dt="2019-04-06T09:35:14.109" v="2327" actId="114"/>
        <pc:sldMkLst>
          <pc:docMk/>
          <pc:sldMk cId="2333504882" sldId="548"/>
        </pc:sldMkLst>
        <pc:spChg chg="mod">
          <ac:chgData name="Murray Sherk" userId="7a0776b0-f7d6-4f4c-8827-68d1df06d98d" providerId="ADAL" clId="{D18D8489-4F39-410D-9C6C-9C6B3FE2B972}" dt="2019-04-06T09:35:14.109" v="2327" actId="114"/>
          <ac:spMkLst>
            <pc:docMk/>
            <pc:sldMk cId="2333504882" sldId="548"/>
            <ac:spMk id="3" creationId="{3953E074-AD18-4911-8D3F-B5476A147185}"/>
          </ac:spMkLst>
        </pc:spChg>
      </pc:sldChg>
      <pc:sldChg chg="modSp add">
        <pc:chgData name="Murray Sherk" userId="7a0776b0-f7d6-4f4c-8827-68d1df06d98d" providerId="ADAL" clId="{D18D8489-4F39-410D-9C6C-9C6B3FE2B972}" dt="2019-04-06T09:35:02.457" v="2325" actId="114"/>
        <pc:sldMkLst>
          <pc:docMk/>
          <pc:sldMk cId="3268844674" sldId="550"/>
        </pc:sldMkLst>
        <pc:spChg chg="mod">
          <ac:chgData name="Murray Sherk" userId="7a0776b0-f7d6-4f4c-8827-68d1df06d98d" providerId="ADAL" clId="{D18D8489-4F39-410D-9C6C-9C6B3FE2B972}" dt="2019-04-06T09:35:02.457" v="2325" actId="114"/>
          <ac:spMkLst>
            <pc:docMk/>
            <pc:sldMk cId="3268844674" sldId="550"/>
            <ac:spMk id="3" creationId="{3953E074-AD18-4911-8D3F-B5476A147185}"/>
          </ac:spMkLst>
        </pc:spChg>
      </pc:sldChg>
      <pc:sldChg chg="modSp add">
        <pc:chgData name="Murray Sherk" userId="7a0776b0-f7d6-4f4c-8827-68d1df06d98d" providerId="ADAL" clId="{D18D8489-4F39-410D-9C6C-9C6B3FE2B972}" dt="2019-04-06T09:35:09.271" v="2326" actId="114"/>
        <pc:sldMkLst>
          <pc:docMk/>
          <pc:sldMk cId="48480125" sldId="552"/>
        </pc:sldMkLst>
        <pc:spChg chg="mod">
          <ac:chgData name="Murray Sherk" userId="7a0776b0-f7d6-4f4c-8827-68d1df06d98d" providerId="ADAL" clId="{D18D8489-4F39-410D-9C6C-9C6B3FE2B972}" dt="2019-04-06T09:35:09.271" v="2326" actId="114"/>
          <ac:spMkLst>
            <pc:docMk/>
            <pc:sldMk cId="48480125" sldId="552"/>
            <ac:spMk id="3" creationId="{3953E074-AD18-4911-8D3F-B5476A147185}"/>
          </ac:spMkLst>
        </pc:spChg>
      </pc:sldChg>
      <pc:sldChg chg="modSp add">
        <pc:chgData name="Murray Sherk" userId="7a0776b0-f7d6-4f4c-8827-68d1df06d98d" providerId="ADAL" clId="{D18D8489-4F39-410D-9C6C-9C6B3FE2B972}" dt="2019-04-06T09:35:25.332" v="2329" actId="114"/>
        <pc:sldMkLst>
          <pc:docMk/>
          <pc:sldMk cId="1463311197" sldId="553"/>
        </pc:sldMkLst>
        <pc:spChg chg="mod">
          <ac:chgData name="Murray Sherk" userId="7a0776b0-f7d6-4f4c-8827-68d1df06d98d" providerId="ADAL" clId="{D18D8489-4F39-410D-9C6C-9C6B3FE2B972}" dt="2019-04-06T09:35:25.332" v="2329" actId="114"/>
          <ac:spMkLst>
            <pc:docMk/>
            <pc:sldMk cId="1463311197" sldId="553"/>
            <ac:spMk id="3" creationId="{3953E074-AD18-4911-8D3F-B5476A147185}"/>
          </ac:spMkLst>
        </pc:spChg>
      </pc:sldChg>
      <pc:sldChg chg="modSp add">
        <pc:chgData name="Murray Sherk" userId="7a0776b0-f7d6-4f4c-8827-68d1df06d98d" providerId="ADAL" clId="{D18D8489-4F39-410D-9C6C-9C6B3FE2B972}" dt="2019-04-06T09:35:47.386" v="2335" actId="114"/>
        <pc:sldMkLst>
          <pc:docMk/>
          <pc:sldMk cId="4282062080" sldId="554"/>
        </pc:sldMkLst>
        <pc:spChg chg="mod">
          <ac:chgData name="Murray Sherk" userId="7a0776b0-f7d6-4f4c-8827-68d1df06d98d" providerId="ADAL" clId="{D18D8489-4F39-410D-9C6C-9C6B3FE2B972}" dt="2019-04-06T09:35:47.386" v="2335" actId="114"/>
          <ac:spMkLst>
            <pc:docMk/>
            <pc:sldMk cId="4282062080" sldId="554"/>
            <ac:spMk id="3" creationId="{3953E074-AD18-4911-8D3F-B5476A147185}"/>
          </ac:spMkLst>
        </pc:spChg>
      </pc:sldChg>
      <pc:sldChg chg="modSp add">
        <pc:chgData name="Murray Sherk" userId="7a0776b0-f7d6-4f4c-8827-68d1df06d98d" providerId="ADAL" clId="{D18D8489-4F39-410D-9C6C-9C6B3FE2B972}" dt="2019-04-06T09:35:33.258" v="2331" actId="114"/>
        <pc:sldMkLst>
          <pc:docMk/>
          <pc:sldMk cId="2529971308" sldId="555"/>
        </pc:sldMkLst>
        <pc:spChg chg="mod">
          <ac:chgData name="Murray Sherk" userId="7a0776b0-f7d6-4f4c-8827-68d1df06d98d" providerId="ADAL" clId="{D18D8489-4F39-410D-9C6C-9C6B3FE2B972}" dt="2019-04-06T09:15:48.346" v="1999" actId="20577"/>
          <ac:spMkLst>
            <pc:docMk/>
            <pc:sldMk cId="2529971308" sldId="555"/>
            <ac:spMk id="2" creationId="{8D538F51-56E2-4867-AFA2-82C1D343B739}"/>
          </ac:spMkLst>
        </pc:spChg>
        <pc:spChg chg="mod">
          <ac:chgData name="Murray Sherk" userId="7a0776b0-f7d6-4f4c-8827-68d1df06d98d" providerId="ADAL" clId="{D18D8489-4F39-410D-9C6C-9C6B3FE2B972}" dt="2019-04-06T09:35:33.258" v="2331" actId="114"/>
          <ac:spMkLst>
            <pc:docMk/>
            <pc:sldMk cId="2529971308" sldId="555"/>
            <ac:spMk id="3" creationId="{3953E074-AD18-4911-8D3F-B5476A147185}"/>
          </ac:spMkLst>
        </pc:spChg>
      </pc:sldChg>
      <pc:sldChg chg="addSp delSp modSp add">
        <pc:chgData name="Murray Sherk" userId="7a0776b0-f7d6-4f4c-8827-68d1df06d98d" providerId="ADAL" clId="{D18D8489-4F39-410D-9C6C-9C6B3FE2B972}" dt="2019-04-08T00:32:18.884" v="3165" actId="1076"/>
        <pc:sldMkLst>
          <pc:docMk/>
          <pc:sldMk cId="622775396" sldId="556"/>
        </pc:sldMkLst>
        <pc:spChg chg="mod">
          <ac:chgData name="Murray Sherk" userId="7a0776b0-f7d6-4f4c-8827-68d1df06d98d" providerId="ADAL" clId="{D18D8489-4F39-410D-9C6C-9C6B3FE2B972}" dt="2019-04-08T00:29:27.021" v="3162" actId="14100"/>
          <ac:spMkLst>
            <pc:docMk/>
            <pc:sldMk cId="622775396" sldId="556"/>
            <ac:spMk id="2" creationId="{B59431D8-22D7-4E4B-AA69-A3CCE2D4E658}"/>
          </ac:spMkLst>
        </pc:spChg>
        <pc:spChg chg="del">
          <ac:chgData name="Murray Sherk" userId="7a0776b0-f7d6-4f4c-8827-68d1df06d98d" providerId="ADAL" clId="{D18D8489-4F39-410D-9C6C-9C6B3FE2B972}" dt="2019-04-08T00:26:42.201" v="3105"/>
          <ac:spMkLst>
            <pc:docMk/>
            <pc:sldMk cId="622775396" sldId="556"/>
            <ac:spMk id="3" creationId="{DCBE0ED9-9967-4ECC-8AE8-EA87C1070B18}"/>
          </ac:spMkLst>
        </pc:spChg>
        <pc:spChg chg="add mod">
          <ac:chgData name="Murray Sherk" userId="7a0776b0-f7d6-4f4c-8827-68d1df06d98d" providerId="ADAL" clId="{D18D8489-4F39-410D-9C6C-9C6B3FE2B972}" dt="2019-04-08T00:32:18.884" v="3165" actId="1076"/>
          <ac:spMkLst>
            <pc:docMk/>
            <pc:sldMk cId="622775396" sldId="556"/>
            <ac:spMk id="4" creationId="{A38C1912-0F8F-4E8C-A7FA-E82DAE66301A}"/>
          </ac:spMkLst>
        </pc:spChg>
      </pc:sldChg>
      <pc:sldChg chg="add del">
        <pc:chgData name="Murray Sherk" userId="7a0776b0-f7d6-4f4c-8827-68d1df06d98d" providerId="ADAL" clId="{D18D8489-4F39-410D-9C6C-9C6B3FE2B972}" dt="2019-04-08T04:08:11.825" v="4478" actId="2696"/>
        <pc:sldMkLst>
          <pc:docMk/>
          <pc:sldMk cId="2337146892" sldId="557"/>
        </pc:sldMkLst>
      </pc:sldChg>
      <pc:sldChg chg="modSp add">
        <pc:chgData name="Murray Sherk" userId="7a0776b0-f7d6-4f4c-8827-68d1df06d98d" providerId="ADAL" clId="{D18D8489-4F39-410D-9C6C-9C6B3FE2B972}" dt="2019-04-08T03:50:52.173" v="3814" actId="20577"/>
        <pc:sldMkLst>
          <pc:docMk/>
          <pc:sldMk cId="740343430" sldId="558"/>
        </pc:sldMkLst>
        <pc:spChg chg="mod">
          <ac:chgData name="Murray Sherk" userId="7a0776b0-f7d6-4f4c-8827-68d1df06d98d" providerId="ADAL" clId="{D18D8489-4F39-410D-9C6C-9C6B3FE2B972}" dt="2019-04-08T03:50:52.173" v="3814" actId="20577"/>
          <ac:spMkLst>
            <pc:docMk/>
            <pc:sldMk cId="740343430" sldId="558"/>
            <ac:spMk id="3" creationId="{F992E8CB-2D67-482A-95D4-10EE55919A09}"/>
          </ac:spMkLst>
        </pc:spChg>
      </pc:sldChg>
      <pc:sldChg chg="modSp add">
        <pc:chgData name="Murray Sherk" userId="7a0776b0-f7d6-4f4c-8827-68d1df06d98d" providerId="ADAL" clId="{D18D8489-4F39-410D-9C6C-9C6B3FE2B972}" dt="2019-04-08T04:02:59.227" v="4477" actId="14100"/>
        <pc:sldMkLst>
          <pc:docMk/>
          <pc:sldMk cId="969630526" sldId="559"/>
        </pc:sldMkLst>
        <pc:spChg chg="mod">
          <ac:chgData name="Murray Sherk" userId="7a0776b0-f7d6-4f4c-8827-68d1df06d98d" providerId="ADAL" clId="{D18D8489-4F39-410D-9C6C-9C6B3FE2B972}" dt="2019-04-08T03:57:05.293" v="3843" actId="20577"/>
          <ac:spMkLst>
            <pc:docMk/>
            <pc:sldMk cId="969630526" sldId="559"/>
            <ac:spMk id="2" creationId="{5E9A793B-ADCE-4208-B59F-2E2545ECAB59}"/>
          </ac:spMkLst>
        </pc:spChg>
        <pc:spChg chg="mod">
          <ac:chgData name="Murray Sherk" userId="7a0776b0-f7d6-4f4c-8827-68d1df06d98d" providerId="ADAL" clId="{D18D8489-4F39-410D-9C6C-9C6B3FE2B972}" dt="2019-04-08T04:02:59.227" v="4477" actId="14100"/>
          <ac:spMkLst>
            <pc:docMk/>
            <pc:sldMk cId="969630526" sldId="559"/>
            <ac:spMk id="3" creationId="{64FC5440-95CC-4E1A-8DAE-D82FB23C1DCE}"/>
          </ac:spMkLst>
        </pc:spChg>
      </pc:sldChg>
    </pc:docChg>
  </pc:docChgLst>
  <pc:docChgLst>
    <pc:chgData name="Murray Sherk" userId="7a0776b0-f7d6-4f4c-8827-68d1df06d98d" providerId="ADAL" clId="{70A82210-0551-4F7A-8BD4-D95192C5A8EE}"/>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3" cy="467072"/>
          </a:xfrm>
          <a:prstGeom prst="rect">
            <a:avLst/>
          </a:prstGeom>
        </p:spPr>
        <p:txBody>
          <a:bodyPr vert="horz" lIns="91184" tIns="45592" rIns="91184" bIns="45592" rtlCol="0"/>
          <a:lstStyle>
            <a:lvl1pPr algn="l">
              <a:defRPr sz="1200"/>
            </a:lvl1pPr>
          </a:lstStyle>
          <a:p>
            <a:r>
              <a:rPr lang="en-CA"/>
              <a:t>Publshing English Lesson 5</a:t>
            </a:r>
          </a:p>
        </p:txBody>
      </p:sp>
      <p:sp>
        <p:nvSpPr>
          <p:cNvPr id="3" name="Date Placeholder 2"/>
          <p:cNvSpPr>
            <a:spLocks noGrp="1"/>
          </p:cNvSpPr>
          <p:nvPr>
            <p:ph type="dt" sz="quarter" idx="1"/>
          </p:nvPr>
        </p:nvSpPr>
        <p:spPr>
          <a:xfrm>
            <a:off x="3995218" y="0"/>
            <a:ext cx="3056413" cy="467072"/>
          </a:xfrm>
          <a:prstGeom prst="rect">
            <a:avLst/>
          </a:prstGeom>
        </p:spPr>
        <p:txBody>
          <a:bodyPr vert="horz" lIns="91184" tIns="45592" rIns="91184" bIns="45592" rtlCol="0"/>
          <a:lstStyle>
            <a:lvl1pPr algn="r">
              <a:defRPr sz="1200"/>
            </a:lvl1pPr>
          </a:lstStyle>
          <a:p>
            <a:fld id="{94DCA3FE-2744-4018-982F-5284F37C36F5}" type="datetimeFigureOut">
              <a:rPr lang="en-CA" smtClean="0"/>
              <a:t>2019-04-08</a:t>
            </a:fld>
            <a:endParaRPr lang="en-CA"/>
          </a:p>
        </p:txBody>
      </p:sp>
      <p:sp>
        <p:nvSpPr>
          <p:cNvPr id="4" name="Footer Placeholder 3"/>
          <p:cNvSpPr>
            <a:spLocks noGrp="1"/>
          </p:cNvSpPr>
          <p:nvPr>
            <p:ph type="ftr" sz="quarter" idx="2"/>
          </p:nvPr>
        </p:nvSpPr>
        <p:spPr>
          <a:xfrm>
            <a:off x="0" y="8842030"/>
            <a:ext cx="3056413" cy="467071"/>
          </a:xfrm>
          <a:prstGeom prst="rect">
            <a:avLst/>
          </a:prstGeom>
        </p:spPr>
        <p:txBody>
          <a:bodyPr vert="horz" lIns="91184" tIns="45592" rIns="91184" bIns="45592" rtlCol="0" anchor="b"/>
          <a:lstStyle>
            <a:lvl1pPr algn="l">
              <a:defRPr sz="1200"/>
            </a:lvl1pPr>
          </a:lstStyle>
          <a:p>
            <a:endParaRPr lang="en-CA"/>
          </a:p>
        </p:txBody>
      </p:sp>
      <p:sp>
        <p:nvSpPr>
          <p:cNvPr id="5" name="Slide Number Placeholder 4"/>
          <p:cNvSpPr>
            <a:spLocks noGrp="1"/>
          </p:cNvSpPr>
          <p:nvPr>
            <p:ph type="sldNum" sz="quarter" idx="3"/>
          </p:nvPr>
        </p:nvSpPr>
        <p:spPr>
          <a:xfrm>
            <a:off x="3995218" y="8842030"/>
            <a:ext cx="3056413" cy="467071"/>
          </a:xfrm>
          <a:prstGeom prst="rect">
            <a:avLst/>
          </a:prstGeom>
        </p:spPr>
        <p:txBody>
          <a:bodyPr vert="horz" lIns="91184" tIns="45592" rIns="91184" bIns="45592" rtlCol="0" anchor="b"/>
          <a:lstStyle>
            <a:lvl1pPr algn="r">
              <a:defRPr sz="1200"/>
            </a:lvl1pPr>
          </a:lstStyle>
          <a:p>
            <a:fld id="{96227E1B-E94B-4C7B-B97A-04A959A5742F}" type="slidenum">
              <a:rPr lang="en-CA" smtClean="0"/>
              <a:t>‹#›</a:t>
            </a:fld>
            <a:endParaRPr lang="en-CA"/>
          </a:p>
        </p:txBody>
      </p:sp>
    </p:spTree>
    <p:extLst>
      <p:ext uri="{BB962C8B-B14F-4D97-AF65-F5344CB8AC3E}">
        <p14:creationId xmlns:p14="http://schemas.microsoft.com/office/powerpoint/2010/main" val="402511029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3" cy="467072"/>
          </a:xfrm>
          <a:prstGeom prst="rect">
            <a:avLst/>
          </a:prstGeom>
        </p:spPr>
        <p:txBody>
          <a:bodyPr vert="horz" lIns="91184" tIns="45592" rIns="91184" bIns="45592" rtlCol="0"/>
          <a:lstStyle>
            <a:lvl1pPr algn="l">
              <a:defRPr sz="1200"/>
            </a:lvl1pPr>
          </a:lstStyle>
          <a:p>
            <a:r>
              <a:rPr lang="en-CA"/>
              <a:t>Publshing English Lesson 5</a:t>
            </a:r>
          </a:p>
        </p:txBody>
      </p:sp>
      <p:sp>
        <p:nvSpPr>
          <p:cNvPr id="3" name="Date Placeholder 2"/>
          <p:cNvSpPr>
            <a:spLocks noGrp="1"/>
          </p:cNvSpPr>
          <p:nvPr>
            <p:ph type="dt" idx="1"/>
          </p:nvPr>
        </p:nvSpPr>
        <p:spPr>
          <a:xfrm>
            <a:off x="3995218" y="0"/>
            <a:ext cx="3056413" cy="467072"/>
          </a:xfrm>
          <a:prstGeom prst="rect">
            <a:avLst/>
          </a:prstGeom>
        </p:spPr>
        <p:txBody>
          <a:bodyPr vert="horz" lIns="91184" tIns="45592" rIns="91184" bIns="45592" rtlCol="0"/>
          <a:lstStyle>
            <a:lvl1pPr algn="r">
              <a:defRPr sz="1200"/>
            </a:lvl1pPr>
          </a:lstStyle>
          <a:p>
            <a:fld id="{32F2462B-9070-470F-BCE9-6A57D0FC6685}" type="datetimeFigureOut">
              <a:rPr lang="en-CA" smtClean="0"/>
              <a:t>2019-04-08</a:t>
            </a:fld>
            <a:endParaRPr lang="en-CA"/>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1184" tIns="45592" rIns="91184" bIns="45592" rtlCol="0" anchor="ctr"/>
          <a:lstStyle/>
          <a:p>
            <a:endParaRPr lang="en-CA"/>
          </a:p>
        </p:txBody>
      </p:sp>
      <p:sp>
        <p:nvSpPr>
          <p:cNvPr id="5" name="Notes Placeholder 4"/>
          <p:cNvSpPr>
            <a:spLocks noGrp="1"/>
          </p:cNvSpPr>
          <p:nvPr>
            <p:ph type="body" sz="quarter" idx="3"/>
          </p:nvPr>
        </p:nvSpPr>
        <p:spPr>
          <a:xfrm>
            <a:off x="705327" y="4480004"/>
            <a:ext cx="5642610" cy="3665459"/>
          </a:xfrm>
          <a:prstGeom prst="rect">
            <a:avLst/>
          </a:prstGeom>
        </p:spPr>
        <p:txBody>
          <a:bodyPr vert="horz" lIns="91184" tIns="45592" rIns="91184" bIns="4559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42030"/>
            <a:ext cx="3056413" cy="467071"/>
          </a:xfrm>
          <a:prstGeom prst="rect">
            <a:avLst/>
          </a:prstGeom>
        </p:spPr>
        <p:txBody>
          <a:bodyPr vert="horz" lIns="91184" tIns="45592" rIns="91184" bIns="45592" rtlCol="0" anchor="b"/>
          <a:lstStyle>
            <a:lvl1pPr algn="l">
              <a:defRPr sz="1200"/>
            </a:lvl1pPr>
          </a:lstStyle>
          <a:p>
            <a:endParaRPr lang="en-CA"/>
          </a:p>
        </p:txBody>
      </p:sp>
      <p:sp>
        <p:nvSpPr>
          <p:cNvPr id="7" name="Slide Number Placeholder 6"/>
          <p:cNvSpPr>
            <a:spLocks noGrp="1"/>
          </p:cNvSpPr>
          <p:nvPr>
            <p:ph type="sldNum" sz="quarter" idx="5"/>
          </p:nvPr>
        </p:nvSpPr>
        <p:spPr>
          <a:xfrm>
            <a:off x="3995218" y="8842030"/>
            <a:ext cx="3056413" cy="467071"/>
          </a:xfrm>
          <a:prstGeom prst="rect">
            <a:avLst/>
          </a:prstGeom>
        </p:spPr>
        <p:txBody>
          <a:bodyPr vert="horz" lIns="91184" tIns="45592" rIns="91184" bIns="45592" rtlCol="0" anchor="b"/>
          <a:lstStyle>
            <a:lvl1pPr algn="r">
              <a:defRPr sz="1200"/>
            </a:lvl1pPr>
          </a:lstStyle>
          <a:p>
            <a:fld id="{C7373286-0BC2-4AA5-956A-B5E723445725}" type="slidenum">
              <a:rPr lang="en-CA" smtClean="0"/>
              <a:t>‹#›</a:t>
            </a:fld>
            <a:endParaRPr lang="en-CA"/>
          </a:p>
        </p:txBody>
      </p:sp>
    </p:spTree>
    <p:extLst>
      <p:ext uri="{BB962C8B-B14F-4D97-AF65-F5344CB8AC3E}">
        <p14:creationId xmlns:p14="http://schemas.microsoft.com/office/powerpoint/2010/main" val="2058805088"/>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001C0006-96AC-449E-B23D-83EE86E0A935}" type="datetimeFigureOut">
              <a:rPr lang="en-CA" smtClean="0"/>
              <a:t>2019-04-08</a:t>
            </a:fld>
            <a:endParaRPr lang="en-CA"/>
          </a:p>
        </p:txBody>
      </p:sp>
      <p:sp>
        <p:nvSpPr>
          <p:cNvPr id="5" name="Footer Placeholder 4"/>
          <p:cNvSpPr>
            <a:spLocks noGrp="1"/>
          </p:cNvSpPr>
          <p:nvPr>
            <p:ph type="ftr" sz="quarter" idx="11"/>
          </p:nvPr>
        </p:nvSpPr>
        <p:spPr>
          <a:xfrm>
            <a:off x="914400" y="4323846"/>
            <a:ext cx="4880610" cy="365125"/>
          </a:xfrm>
        </p:spPr>
        <p:txBody>
          <a:bodyPr/>
          <a:lstStyle/>
          <a:p>
            <a:endParaRPr lang="en-CA"/>
          </a:p>
        </p:txBody>
      </p:sp>
      <p:sp>
        <p:nvSpPr>
          <p:cNvPr id="6" name="Slide Number Placeholder 5"/>
          <p:cNvSpPr>
            <a:spLocks noGrp="1"/>
          </p:cNvSpPr>
          <p:nvPr>
            <p:ph type="sldNum" sz="quarter" idx="12"/>
          </p:nvPr>
        </p:nvSpPr>
        <p:spPr>
          <a:xfrm>
            <a:off x="6057900" y="1430867"/>
            <a:ext cx="2171700" cy="365125"/>
          </a:xfrm>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1210180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2019-04-08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2441729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001C0006-96AC-449E-B23D-83EE86E0A935}" type="datetimeFigureOut">
              <a:rPr lang="en-CA" smtClean="0"/>
              <a:t>2019-04-08</a:t>
            </a:fld>
            <a:endParaRPr lang="en-CA"/>
          </a:p>
        </p:txBody>
      </p:sp>
      <p:sp>
        <p:nvSpPr>
          <p:cNvPr id="6" name="Footer Placeholder 5"/>
          <p:cNvSpPr>
            <a:spLocks noGrp="1"/>
          </p:cNvSpPr>
          <p:nvPr>
            <p:ph type="ftr" sz="quarter" idx="11"/>
          </p:nvPr>
        </p:nvSpPr>
        <p:spPr>
          <a:xfrm>
            <a:off x="594360" y="381001"/>
            <a:ext cx="4830656" cy="365125"/>
          </a:xfrm>
        </p:spPr>
        <p:txBody>
          <a:bodyPr/>
          <a:lstStyle/>
          <a:p>
            <a:endParaRPr lang="en-CA"/>
          </a:p>
        </p:txBody>
      </p:sp>
      <p:sp>
        <p:nvSpPr>
          <p:cNvPr id="7" name="Slide Number Placeholder 6"/>
          <p:cNvSpPr>
            <a:spLocks noGrp="1"/>
          </p:cNvSpPr>
          <p:nvPr>
            <p:ph type="sldNum" sz="quarter" idx="12"/>
          </p:nvPr>
        </p:nvSpPr>
        <p:spPr>
          <a:xfrm>
            <a:off x="7882466" y="381001"/>
            <a:ext cx="667174" cy="365125"/>
          </a:xfrm>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4146571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001C0006-96AC-449E-B23D-83EE86E0A935}" type="datetimeFigureOut">
              <a:rPr lang="en-CA" smtClean="0"/>
              <a:t>2019-04-08</a:t>
            </a:fld>
            <a:endParaRPr lang="en-CA"/>
          </a:p>
        </p:txBody>
      </p:sp>
      <p:sp>
        <p:nvSpPr>
          <p:cNvPr id="6" name="Footer Placeholder 5"/>
          <p:cNvSpPr>
            <a:spLocks noGrp="1"/>
          </p:cNvSpPr>
          <p:nvPr>
            <p:ph type="ftr" sz="quarter" idx="11"/>
          </p:nvPr>
        </p:nvSpPr>
        <p:spPr>
          <a:xfrm>
            <a:off x="594360" y="379438"/>
            <a:ext cx="4830656" cy="365125"/>
          </a:xfrm>
        </p:spPr>
        <p:txBody>
          <a:bodyPr/>
          <a:lstStyle/>
          <a:p>
            <a:endParaRPr lang="en-CA"/>
          </a:p>
        </p:txBody>
      </p:sp>
      <p:sp>
        <p:nvSpPr>
          <p:cNvPr id="7" name="Slide Number Placeholder 6"/>
          <p:cNvSpPr>
            <a:spLocks noGrp="1"/>
          </p:cNvSpPr>
          <p:nvPr>
            <p:ph type="sldNum" sz="quarter" idx="12"/>
          </p:nvPr>
        </p:nvSpPr>
        <p:spPr>
          <a:xfrm>
            <a:off x="7882466" y="381001"/>
            <a:ext cx="667174" cy="365125"/>
          </a:xfrm>
        </p:spPr>
        <p:txBody>
          <a:bodyPr/>
          <a:lstStyle/>
          <a:p>
            <a:fld id="{7FE7B58D-2D5B-4FD4-96CC-C88DF6111767}" type="slidenum">
              <a:rPr lang="en-CA" smtClean="0"/>
              <a:t>‹#›</a:t>
            </a:fld>
            <a:endParaRPr lang="en-CA"/>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55945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001C0006-96AC-449E-B23D-83EE86E0A935}" type="datetimeFigureOut">
              <a:rPr lang="en-CA" smtClean="0"/>
              <a:t>2019-04-08</a:t>
            </a:fld>
            <a:endParaRPr lang="en-CA"/>
          </a:p>
        </p:txBody>
      </p:sp>
      <p:sp>
        <p:nvSpPr>
          <p:cNvPr id="6" name="Footer Placeholder 5"/>
          <p:cNvSpPr>
            <a:spLocks noGrp="1"/>
          </p:cNvSpPr>
          <p:nvPr>
            <p:ph type="ftr" sz="quarter" idx="11"/>
          </p:nvPr>
        </p:nvSpPr>
        <p:spPr>
          <a:xfrm>
            <a:off x="594360" y="378884"/>
            <a:ext cx="4830656" cy="365125"/>
          </a:xfrm>
        </p:spPr>
        <p:txBody>
          <a:bodyPr/>
          <a:lstStyle/>
          <a:p>
            <a:endParaRPr lang="en-CA"/>
          </a:p>
        </p:txBody>
      </p:sp>
      <p:sp>
        <p:nvSpPr>
          <p:cNvPr id="7" name="Slide Number Placeholder 6"/>
          <p:cNvSpPr>
            <a:spLocks noGrp="1"/>
          </p:cNvSpPr>
          <p:nvPr>
            <p:ph type="sldNum" sz="quarter" idx="12"/>
          </p:nvPr>
        </p:nvSpPr>
        <p:spPr>
          <a:xfrm>
            <a:off x="7882466" y="381001"/>
            <a:ext cx="667174" cy="365125"/>
          </a:xfrm>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224404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001C0006-96AC-449E-B23D-83EE86E0A935}" type="datetimeFigureOut">
              <a:rPr lang="en-CA" smtClean="0"/>
              <a:t>2019-04-08</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9898376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001C0006-96AC-449E-B23D-83EE86E0A935}" type="datetimeFigureOut">
              <a:rPr lang="en-CA" smtClean="0"/>
              <a:t>2019-04-08</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2625684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1C0006-96AC-449E-B23D-83EE86E0A935}" type="datetimeFigureOut">
              <a:rPr lang="en-CA" smtClean="0"/>
              <a:t>2019-04-08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22653194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001C0006-96AC-449E-B23D-83EE86E0A935}" type="datetimeFigureOut">
              <a:rPr lang="en-CA" smtClean="0"/>
              <a:t>2019-04-08</a:t>
            </a:fld>
            <a:endParaRPr lang="en-CA"/>
          </a:p>
        </p:txBody>
      </p:sp>
      <p:sp>
        <p:nvSpPr>
          <p:cNvPr id="5" name="Footer Placeholder 4"/>
          <p:cNvSpPr>
            <a:spLocks noGrp="1"/>
          </p:cNvSpPr>
          <p:nvPr>
            <p:ph type="ftr" sz="quarter" idx="11"/>
          </p:nvPr>
        </p:nvSpPr>
        <p:spPr>
          <a:xfrm>
            <a:off x="594360" y="381001"/>
            <a:ext cx="4830656" cy="365125"/>
          </a:xfrm>
        </p:spPr>
        <p:txBody>
          <a:bodyPr/>
          <a:lstStyle/>
          <a:p>
            <a:endParaRPr lang="en-CA"/>
          </a:p>
        </p:txBody>
      </p:sp>
      <p:sp>
        <p:nvSpPr>
          <p:cNvPr id="6" name="Slide Number Placeholder 5"/>
          <p:cNvSpPr>
            <a:spLocks noGrp="1"/>
          </p:cNvSpPr>
          <p:nvPr>
            <p:ph type="sldNum" sz="quarter" idx="12"/>
          </p:nvPr>
        </p:nvSpPr>
        <p:spPr>
          <a:xfrm>
            <a:off x="7882466" y="381001"/>
            <a:ext cx="667174" cy="365125"/>
          </a:xfrm>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4110897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444656" y="359666"/>
            <a:ext cx="6377940" cy="1074125"/>
          </a:xfrm>
        </p:spPr>
        <p:txBody>
          <a:bodyPr/>
          <a:lstStyle>
            <a:lvl1pPr>
              <a:defRPr cap="small" baseline="0"/>
            </a:lvl1pPr>
          </a:lstStyle>
          <a:p>
            <a:r>
              <a:rPr lang="en-US" dirty="0"/>
              <a:t>Click to edit Master title style</a:t>
            </a:r>
          </a:p>
        </p:txBody>
      </p:sp>
      <p:sp>
        <p:nvSpPr>
          <p:cNvPr id="3" name="Content Placeholder 2"/>
          <p:cNvSpPr>
            <a:spLocks noGrp="1"/>
          </p:cNvSpPr>
          <p:nvPr>
            <p:ph idx="1"/>
          </p:nvPr>
        </p:nvSpPr>
        <p:spPr>
          <a:xfrm>
            <a:off x="594360" y="1662297"/>
            <a:ext cx="7955280" cy="44655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1C0006-96AC-449E-B23D-83EE86E0A935}" type="datetimeFigureOut">
              <a:rPr lang="en-CA" smtClean="0"/>
              <a:t>2019-04-08</a:t>
            </a:fld>
            <a:endParaRPr lang="en-CA"/>
          </a:p>
        </p:txBody>
      </p:sp>
      <p:sp>
        <p:nvSpPr>
          <p:cNvPr id="5" name="Footer Placeholder 4"/>
          <p:cNvSpPr>
            <a:spLocks noGrp="1"/>
          </p:cNvSpPr>
          <p:nvPr>
            <p:ph type="ftr" sz="quarter" idx="11"/>
          </p:nvPr>
        </p:nvSpPr>
        <p:spPr/>
        <p:txBody>
          <a:bodyPr/>
          <a:lstStyle/>
          <a:p>
            <a:endParaRPr lang="en-CA"/>
          </a:p>
        </p:txBody>
      </p:sp>
    </p:spTree>
    <p:extLst>
      <p:ext uri="{BB962C8B-B14F-4D97-AF65-F5344CB8AC3E}">
        <p14:creationId xmlns:p14="http://schemas.microsoft.com/office/powerpoint/2010/main" val="263232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001C0006-96AC-449E-B23D-83EE86E0A935}" type="datetimeFigureOut">
              <a:rPr lang="en-CA" smtClean="0"/>
              <a:t>2019-04-08</a:t>
            </a:fld>
            <a:endParaRPr lang="en-CA"/>
          </a:p>
        </p:txBody>
      </p:sp>
      <p:sp>
        <p:nvSpPr>
          <p:cNvPr id="5" name="Footer Placeholder 4"/>
          <p:cNvSpPr>
            <a:spLocks noGrp="1"/>
          </p:cNvSpPr>
          <p:nvPr>
            <p:ph type="ftr" sz="quarter" idx="11"/>
          </p:nvPr>
        </p:nvSpPr>
        <p:spPr>
          <a:xfrm>
            <a:off x="594360" y="381001"/>
            <a:ext cx="4830656" cy="365125"/>
          </a:xfrm>
        </p:spPr>
        <p:txBody>
          <a:bodyPr/>
          <a:lstStyle/>
          <a:p>
            <a:endParaRPr lang="en-CA"/>
          </a:p>
        </p:txBody>
      </p:sp>
      <p:sp>
        <p:nvSpPr>
          <p:cNvPr id="6" name="Slide Number Placeholder 5"/>
          <p:cNvSpPr>
            <a:spLocks noGrp="1"/>
          </p:cNvSpPr>
          <p:nvPr>
            <p:ph type="sldNum" sz="quarter" idx="12"/>
          </p:nvPr>
        </p:nvSpPr>
        <p:spPr>
          <a:xfrm>
            <a:off x="7882466" y="381001"/>
            <a:ext cx="667173" cy="365125"/>
          </a:xfrm>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2099734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1C0006-96AC-449E-B23D-83EE86E0A935}" type="datetimeFigureOut">
              <a:rPr lang="en-CA" smtClean="0"/>
              <a:t>2019-04-08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2424548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1C0006-96AC-449E-B23D-83EE86E0A935}" type="datetimeFigureOut">
              <a:rPr lang="en-CA" smtClean="0"/>
              <a:t>2019-04-08</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2817010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1C0006-96AC-449E-B23D-83EE86E0A935}" type="datetimeFigureOut">
              <a:rPr lang="en-CA" smtClean="0"/>
              <a:t>2019-04-08</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428063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1C0006-96AC-449E-B23D-83EE86E0A935}" type="datetimeFigureOut">
              <a:rPr lang="en-CA" smtClean="0"/>
              <a:t>2019-04-08</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087450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2019-04-08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1327799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2019-04-08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4174279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01C0006-96AC-449E-B23D-83EE86E0A935}" type="datetimeFigureOut">
              <a:rPr lang="en-CA" smtClean="0"/>
              <a:t>2019-04-08</a:t>
            </a:fld>
            <a:endParaRPr lang="en-CA"/>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FE7B58D-2D5B-4FD4-96CC-C88DF6111767}" type="slidenum">
              <a:rPr lang="en-CA" smtClean="0"/>
              <a:t>‹#›</a:t>
            </a:fld>
            <a:endParaRPr lang="en-CA"/>
          </a:p>
        </p:txBody>
      </p:sp>
    </p:spTree>
    <p:extLst>
      <p:ext uri="{BB962C8B-B14F-4D97-AF65-F5344CB8AC3E}">
        <p14:creationId xmlns:p14="http://schemas.microsoft.com/office/powerpoint/2010/main" val="2835582178"/>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r" defTabSz="914400" rtl="0" eaLnBrk="1" latinLnBrk="0" hangingPunct="1">
        <a:lnSpc>
          <a:spcPct val="90000"/>
        </a:lnSpc>
        <a:spcBef>
          <a:spcPct val="0"/>
        </a:spcBef>
        <a:buNone/>
        <a:defRPr sz="4000" kern="1200" cap="sm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matt.might.net/articles/successful-phd-students"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296879"/>
            <a:ext cx="7315200" cy="1382247"/>
          </a:xfrm>
        </p:spPr>
        <p:txBody>
          <a:bodyPr>
            <a:normAutofit fontScale="90000"/>
          </a:bodyPr>
          <a:lstStyle/>
          <a:p>
            <a:r>
              <a:rPr lang="en-CA" sz="4800" dirty="0"/>
              <a:t>Publishing English</a:t>
            </a:r>
            <a:br>
              <a:rPr lang="en-CA" sz="4800" dirty="0"/>
            </a:br>
            <a:r>
              <a:rPr lang="en-CA" sz="4800"/>
              <a:t>Lesson 5</a:t>
            </a:r>
            <a:endParaRPr lang="en-CA" sz="4800" dirty="0"/>
          </a:p>
        </p:txBody>
      </p:sp>
      <p:sp>
        <p:nvSpPr>
          <p:cNvPr id="3" name="Subtitle 2"/>
          <p:cNvSpPr>
            <a:spLocks noGrp="1"/>
          </p:cNvSpPr>
          <p:nvPr>
            <p:ph type="subTitle" idx="1"/>
          </p:nvPr>
        </p:nvSpPr>
        <p:spPr>
          <a:xfrm>
            <a:off x="1336150" y="3022440"/>
            <a:ext cx="6108101" cy="1888773"/>
          </a:xfrm>
        </p:spPr>
        <p:txBody>
          <a:bodyPr>
            <a:normAutofit/>
          </a:bodyPr>
          <a:lstStyle/>
          <a:p>
            <a:r>
              <a:rPr lang="en-CA" sz="2800" dirty="0"/>
              <a:t>USTC School of Management</a:t>
            </a:r>
          </a:p>
          <a:p>
            <a:r>
              <a:rPr lang="en-CA" sz="2800" dirty="0"/>
              <a:t>Spring 2019</a:t>
            </a:r>
          </a:p>
          <a:p>
            <a:r>
              <a:rPr lang="en-CA" sz="2800" dirty="0"/>
              <a:t>Teacher: Dr. Murray Sherk</a:t>
            </a:r>
          </a:p>
        </p:txBody>
      </p:sp>
    </p:spTree>
    <p:extLst>
      <p:ext uri="{BB962C8B-B14F-4D97-AF65-F5344CB8AC3E}">
        <p14:creationId xmlns:p14="http://schemas.microsoft.com/office/powerpoint/2010/main" val="2291544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Weasel words and bad writing</a:t>
            </a:r>
          </a:p>
        </p:txBody>
      </p:sp>
      <p:sp>
        <p:nvSpPr>
          <p:cNvPr id="3" name="Content Placeholder 2"/>
          <p:cNvSpPr>
            <a:spLocks noGrp="1"/>
          </p:cNvSpPr>
          <p:nvPr>
            <p:ph idx="1"/>
          </p:nvPr>
        </p:nvSpPr>
        <p:spPr/>
        <p:txBody>
          <a:bodyPr>
            <a:normAutofit fontScale="92500" lnSpcReduction="10000"/>
          </a:bodyPr>
          <a:lstStyle/>
          <a:p>
            <a:pPr>
              <a:lnSpc>
                <a:spcPct val="120000"/>
              </a:lnSpc>
            </a:pPr>
            <a:r>
              <a:rPr lang="en-CA" dirty="0"/>
              <a:t>“Weasel words” = words that writers (mistakenly) think “sound good” without conveying much information</a:t>
            </a:r>
          </a:p>
          <a:p>
            <a:pPr>
              <a:lnSpc>
                <a:spcPct val="120000"/>
              </a:lnSpc>
            </a:pPr>
            <a:r>
              <a:rPr lang="en-CA" dirty="0"/>
              <a:t>Weasel words are bad because they obscure precision!</a:t>
            </a:r>
          </a:p>
          <a:p>
            <a:pPr lvl="1">
              <a:lnSpc>
                <a:spcPct val="120000"/>
              </a:lnSpc>
            </a:pPr>
            <a:r>
              <a:rPr lang="en-CA" dirty="0"/>
              <a:t>They make the meaning fuzzy, not clear!</a:t>
            </a:r>
          </a:p>
          <a:p>
            <a:pPr lvl="1">
              <a:lnSpc>
                <a:spcPct val="120000"/>
              </a:lnSpc>
            </a:pPr>
            <a:r>
              <a:rPr lang="en-CA" dirty="0"/>
              <a:t>“Hard to catch”</a:t>
            </a:r>
          </a:p>
        </p:txBody>
      </p:sp>
    </p:spTree>
    <p:extLst>
      <p:ext uri="{BB962C8B-B14F-4D97-AF65-F5344CB8AC3E}">
        <p14:creationId xmlns:p14="http://schemas.microsoft.com/office/powerpoint/2010/main" val="2065664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Matthew Might’s list of weasel words</a:t>
            </a:r>
          </a:p>
        </p:txBody>
      </p:sp>
      <p:sp>
        <p:nvSpPr>
          <p:cNvPr id="3" name="Content Placeholder 2"/>
          <p:cNvSpPr>
            <a:spLocks noGrp="1"/>
          </p:cNvSpPr>
          <p:nvPr>
            <p:ph idx="1"/>
          </p:nvPr>
        </p:nvSpPr>
        <p:spPr/>
        <p:txBody>
          <a:bodyPr>
            <a:normAutofit fontScale="92500" lnSpcReduction="10000"/>
          </a:bodyPr>
          <a:lstStyle/>
          <a:p>
            <a:pPr lvl="0">
              <a:lnSpc>
                <a:spcPct val="110000"/>
              </a:lnSpc>
            </a:pPr>
            <a:r>
              <a:rPr lang="en-CA" dirty="0"/>
              <a:t>few, several, many, tiny, huge, vast</a:t>
            </a:r>
          </a:p>
          <a:p>
            <a:pPr lvl="0">
              <a:lnSpc>
                <a:spcPct val="110000"/>
              </a:lnSpc>
            </a:pPr>
            <a:r>
              <a:rPr lang="en-CA" dirty="0"/>
              <a:t>excellent, various </a:t>
            </a:r>
          </a:p>
          <a:p>
            <a:pPr lvl="0">
              <a:lnSpc>
                <a:spcPct val="110000"/>
              </a:lnSpc>
            </a:pPr>
            <a:r>
              <a:rPr lang="en-CA" dirty="0"/>
              <a:t>are a number [of], is a number [of]</a:t>
            </a:r>
          </a:p>
          <a:p>
            <a:pPr>
              <a:lnSpc>
                <a:spcPct val="110000"/>
              </a:lnSpc>
            </a:pPr>
            <a:r>
              <a:rPr lang="en-CA" dirty="0"/>
              <a:t>very, quite, extremely </a:t>
            </a:r>
          </a:p>
          <a:p>
            <a:pPr lvl="0">
              <a:lnSpc>
                <a:spcPct val="110000"/>
              </a:lnSpc>
            </a:pPr>
            <a:r>
              <a:rPr lang="en-CA" dirty="0"/>
              <a:t>clearly, completely, fairly, exceedingly, interestingly, largely, mostly, relatively, remarkably, significantly, substantially, surprisingly</a:t>
            </a:r>
          </a:p>
          <a:p>
            <a:pPr lvl="0"/>
            <a:endParaRPr lang="en-CA" dirty="0"/>
          </a:p>
          <a:p>
            <a:endParaRPr lang="en-CA" dirty="0"/>
          </a:p>
        </p:txBody>
      </p:sp>
    </p:spTree>
    <p:extLst>
      <p:ext uri="{BB962C8B-B14F-4D97-AF65-F5344CB8AC3E}">
        <p14:creationId xmlns:p14="http://schemas.microsoft.com/office/powerpoint/2010/main" val="1205183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Murray’s list of weasel terms</a:t>
            </a:r>
          </a:p>
        </p:txBody>
      </p:sp>
      <p:sp>
        <p:nvSpPr>
          <p:cNvPr id="3" name="Content Placeholder 2"/>
          <p:cNvSpPr>
            <a:spLocks noGrp="1"/>
          </p:cNvSpPr>
          <p:nvPr>
            <p:ph idx="1"/>
          </p:nvPr>
        </p:nvSpPr>
        <p:spPr>
          <a:xfrm>
            <a:off x="457200" y="1433015"/>
            <a:ext cx="8377084" cy="4694735"/>
          </a:xfrm>
        </p:spPr>
        <p:txBody>
          <a:bodyPr>
            <a:normAutofit fontScale="85000" lnSpcReduction="10000"/>
          </a:bodyPr>
          <a:lstStyle/>
          <a:p>
            <a:pPr lvl="0">
              <a:lnSpc>
                <a:spcPct val="110000"/>
              </a:lnSpc>
            </a:pPr>
            <a:r>
              <a:rPr lang="en-CA" dirty="0"/>
              <a:t>“in order to”, “so as to”</a:t>
            </a:r>
          </a:p>
          <a:p>
            <a:pPr lvl="1">
              <a:lnSpc>
                <a:spcPct val="110000"/>
              </a:lnSpc>
            </a:pPr>
            <a:r>
              <a:rPr lang="en-CA" dirty="0"/>
              <a:t>Just use “to”. “To analyze the data, we used…”</a:t>
            </a:r>
          </a:p>
          <a:p>
            <a:pPr lvl="0">
              <a:lnSpc>
                <a:spcPct val="110000"/>
              </a:lnSpc>
            </a:pPr>
            <a:r>
              <a:rPr lang="en-CA" dirty="0"/>
              <a:t>“various”, “a variety of”</a:t>
            </a:r>
          </a:p>
          <a:p>
            <a:pPr lvl="1">
              <a:lnSpc>
                <a:spcPct val="110000"/>
              </a:lnSpc>
            </a:pPr>
            <a:r>
              <a:rPr lang="en-CA" dirty="0"/>
              <a:t>Just specify how many, even approximately</a:t>
            </a:r>
          </a:p>
          <a:p>
            <a:pPr lvl="0">
              <a:lnSpc>
                <a:spcPct val="110000"/>
              </a:lnSpc>
            </a:pPr>
            <a:r>
              <a:rPr lang="en-CA" dirty="0"/>
              <a:t>“in Table 3 below”, “in the following Table 3” </a:t>
            </a:r>
          </a:p>
          <a:p>
            <a:pPr lvl="1">
              <a:lnSpc>
                <a:spcPct val="110000"/>
              </a:lnSpc>
            </a:pPr>
            <a:r>
              <a:rPr lang="en-CA" dirty="0"/>
              <a:t>Just use “Table 3” if it immediately follows</a:t>
            </a:r>
          </a:p>
          <a:p>
            <a:pPr>
              <a:lnSpc>
                <a:spcPct val="110000"/>
              </a:lnSpc>
            </a:pPr>
            <a:r>
              <a:rPr lang="en-CA" dirty="0"/>
              <a:t>“such as x, y, and z, etc.”</a:t>
            </a:r>
          </a:p>
          <a:p>
            <a:pPr lvl="1">
              <a:lnSpc>
                <a:spcPct val="110000"/>
              </a:lnSpc>
            </a:pPr>
            <a:r>
              <a:rPr lang="en-CA" dirty="0"/>
              <a:t>redundant. Use “such as” or “etc.”, not both</a:t>
            </a:r>
          </a:p>
          <a:p>
            <a:pPr lvl="0"/>
            <a:endParaRPr lang="en-CA" dirty="0"/>
          </a:p>
          <a:p>
            <a:endParaRPr lang="en-CA" dirty="0"/>
          </a:p>
        </p:txBody>
      </p:sp>
    </p:spTree>
    <p:extLst>
      <p:ext uri="{BB962C8B-B14F-4D97-AF65-F5344CB8AC3E}">
        <p14:creationId xmlns:p14="http://schemas.microsoft.com/office/powerpoint/2010/main" val="1738336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Guidelines about weasel words</a:t>
            </a:r>
          </a:p>
        </p:txBody>
      </p:sp>
      <p:sp>
        <p:nvSpPr>
          <p:cNvPr id="3" name="Content Placeholder 2"/>
          <p:cNvSpPr>
            <a:spLocks noGrp="1"/>
          </p:cNvSpPr>
          <p:nvPr>
            <p:ph idx="1"/>
          </p:nvPr>
        </p:nvSpPr>
        <p:spPr>
          <a:xfrm>
            <a:off x="457200" y="1433015"/>
            <a:ext cx="8377084" cy="4694735"/>
          </a:xfrm>
        </p:spPr>
        <p:txBody>
          <a:bodyPr>
            <a:normAutofit fontScale="92500" lnSpcReduction="10000"/>
          </a:bodyPr>
          <a:lstStyle/>
          <a:p>
            <a:pPr lvl="0">
              <a:lnSpc>
                <a:spcPct val="110000"/>
              </a:lnSpc>
            </a:pPr>
            <a:r>
              <a:rPr lang="en-CA" dirty="0"/>
              <a:t>Be as objective and precise as possible. </a:t>
            </a:r>
          </a:p>
          <a:p>
            <a:pPr lvl="1">
              <a:lnSpc>
                <a:spcPct val="110000"/>
              </a:lnSpc>
            </a:pPr>
            <a:r>
              <a:rPr lang="en-CA" dirty="0"/>
              <a:t>When you </a:t>
            </a:r>
            <a:r>
              <a:rPr lang="en-CA" b="1" dirty="0">
                <a:solidFill>
                  <a:srgbClr val="00B050"/>
                </a:solidFill>
              </a:rPr>
              <a:t>intend</a:t>
            </a:r>
            <a:r>
              <a:rPr lang="en-CA" dirty="0"/>
              <a:t> to give a subjective opinion, give the criteria for judgment.</a:t>
            </a:r>
          </a:p>
          <a:p>
            <a:pPr>
              <a:lnSpc>
                <a:spcPct val="110000"/>
              </a:lnSpc>
            </a:pPr>
            <a:r>
              <a:rPr lang="en-CA" dirty="0"/>
              <a:t>Replace/delete words that add vagueness instead of precision.</a:t>
            </a:r>
          </a:p>
          <a:p>
            <a:pPr lvl="1">
              <a:lnSpc>
                <a:spcPct val="110000"/>
              </a:lnSpc>
            </a:pPr>
            <a:r>
              <a:rPr lang="en-CA" dirty="0"/>
              <a:t>You really are just guessing? Admit it with appropriate wording</a:t>
            </a:r>
          </a:p>
          <a:p>
            <a:pPr>
              <a:lnSpc>
                <a:spcPct val="110000"/>
              </a:lnSpc>
            </a:pPr>
            <a:r>
              <a:rPr lang="en-CA" dirty="0"/>
              <a:t>Ask yourself if a shorter version of the text can convey the same information.</a:t>
            </a:r>
          </a:p>
          <a:p>
            <a:endParaRPr lang="en-CA" dirty="0"/>
          </a:p>
        </p:txBody>
      </p:sp>
    </p:spTree>
    <p:extLst>
      <p:ext uri="{BB962C8B-B14F-4D97-AF65-F5344CB8AC3E}">
        <p14:creationId xmlns:p14="http://schemas.microsoft.com/office/powerpoint/2010/main" val="2284600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Guidelines about weasel words</a:t>
            </a:r>
          </a:p>
        </p:txBody>
      </p:sp>
      <p:sp>
        <p:nvSpPr>
          <p:cNvPr id="3" name="Content Placeholder 2"/>
          <p:cNvSpPr>
            <a:spLocks noGrp="1"/>
          </p:cNvSpPr>
          <p:nvPr>
            <p:ph idx="1"/>
          </p:nvPr>
        </p:nvSpPr>
        <p:spPr>
          <a:xfrm>
            <a:off x="457200" y="1433015"/>
            <a:ext cx="8377084" cy="5065319"/>
          </a:xfrm>
        </p:spPr>
        <p:txBody>
          <a:bodyPr>
            <a:normAutofit fontScale="70000" lnSpcReduction="20000"/>
          </a:bodyPr>
          <a:lstStyle/>
          <a:p>
            <a:pPr lvl="0">
              <a:lnSpc>
                <a:spcPct val="110000"/>
              </a:lnSpc>
            </a:pPr>
            <a:r>
              <a:rPr lang="en-CA" dirty="0"/>
              <a:t>Be as objective and precise as possible. </a:t>
            </a:r>
          </a:p>
          <a:p>
            <a:pPr lvl="1">
              <a:lnSpc>
                <a:spcPct val="110000"/>
              </a:lnSpc>
            </a:pPr>
            <a:r>
              <a:rPr lang="en-CA" dirty="0"/>
              <a:t>When you </a:t>
            </a:r>
            <a:r>
              <a:rPr lang="en-CA" b="1" dirty="0">
                <a:solidFill>
                  <a:srgbClr val="00B050"/>
                </a:solidFill>
              </a:rPr>
              <a:t>intend</a:t>
            </a:r>
            <a:r>
              <a:rPr lang="en-CA" dirty="0"/>
              <a:t> to give a subjective opinion, give the criteria for judgment.</a:t>
            </a:r>
          </a:p>
          <a:p>
            <a:pPr>
              <a:lnSpc>
                <a:spcPct val="110000"/>
              </a:lnSpc>
            </a:pPr>
            <a:r>
              <a:rPr lang="en-CA" dirty="0"/>
              <a:t>Replace/delete words that add vagueness instead of precision.</a:t>
            </a:r>
          </a:p>
          <a:p>
            <a:pPr lvl="1">
              <a:lnSpc>
                <a:spcPct val="110000"/>
              </a:lnSpc>
            </a:pPr>
            <a:r>
              <a:rPr lang="en-CA" dirty="0"/>
              <a:t>You really are just guessing? Admit it with appropriate wording</a:t>
            </a:r>
          </a:p>
          <a:p>
            <a:pPr>
              <a:lnSpc>
                <a:spcPct val="110000"/>
              </a:lnSpc>
            </a:pPr>
            <a:r>
              <a:rPr lang="en-CA" dirty="0"/>
              <a:t>Ask yourself if a shorter version of the text can convey the same information.</a:t>
            </a:r>
          </a:p>
          <a:p>
            <a:pPr marL="0" indent="0">
              <a:lnSpc>
                <a:spcPct val="110000"/>
              </a:lnSpc>
              <a:buNone/>
            </a:pPr>
            <a:endParaRPr lang="en-CA" dirty="0"/>
          </a:p>
          <a:p>
            <a:pPr marL="0" indent="0">
              <a:lnSpc>
                <a:spcPct val="110000"/>
              </a:lnSpc>
              <a:buNone/>
            </a:pPr>
            <a:r>
              <a:rPr lang="en-US" sz="3400" dirty="0">
                <a:solidFill>
                  <a:srgbClr val="00B050"/>
                </a:solidFill>
              </a:rPr>
              <a:t>[BCG6] </a:t>
            </a:r>
            <a:r>
              <a:rPr lang="en-US" sz="3400" b="1" dirty="0">
                <a:solidFill>
                  <a:srgbClr val="00B050"/>
                </a:solidFill>
              </a:rPr>
              <a:t>Be concise. </a:t>
            </a:r>
            <a:r>
              <a:rPr lang="en-US" sz="3400" dirty="0">
                <a:solidFill>
                  <a:srgbClr val="00B050"/>
                </a:solidFill>
              </a:rPr>
              <a:t>Cut meaningless (weasel) or repeated words with obvious implications. Compress the meaning of a phrase into one or two words.</a:t>
            </a:r>
            <a:endParaRPr lang="en-CA" sz="3400" dirty="0">
              <a:solidFill>
                <a:srgbClr val="00B050"/>
              </a:solidFill>
            </a:endParaRPr>
          </a:p>
          <a:p>
            <a:endParaRPr lang="en-CA" dirty="0"/>
          </a:p>
        </p:txBody>
      </p:sp>
    </p:spTree>
    <p:extLst>
      <p:ext uri="{BB962C8B-B14F-4D97-AF65-F5344CB8AC3E}">
        <p14:creationId xmlns:p14="http://schemas.microsoft.com/office/powerpoint/2010/main" val="1238568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4 Outline</a:t>
            </a:r>
          </a:p>
        </p:txBody>
      </p:sp>
      <p:sp>
        <p:nvSpPr>
          <p:cNvPr id="3" name="Content Placeholder 2"/>
          <p:cNvSpPr>
            <a:spLocks noGrp="1"/>
          </p:cNvSpPr>
          <p:nvPr>
            <p:ph idx="1"/>
          </p:nvPr>
        </p:nvSpPr>
        <p:spPr>
          <a:xfrm>
            <a:off x="457200" y="1174115"/>
            <a:ext cx="8229600" cy="5214962"/>
          </a:xfrm>
        </p:spPr>
        <p:txBody>
          <a:bodyPr>
            <a:normAutofit/>
          </a:bodyPr>
          <a:lstStyle/>
          <a:p>
            <a:r>
              <a:rPr lang="en-CA" sz="3200" dirty="0"/>
              <a:t>Prof. Matthew Might’s advice about success</a:t>
            </a:r>
          </a:p>
          <a:p>
            <a:r>
              <a:rPr lang="en-CA" sz="3200" dirty="0"/>
              <a:t>More principles for good writing</a:t>
            </a:r>
          </a:p>
          <a:p>
            <a:pPr lvl="1"/>
            <a:r>
              <a:rPr lang="en-CA" sz="2800" dirty="0"/>
              <a:t>General sentence structure</a:t>
            </a:r>
          </a:p>
          <a:p>
            <a:pPr lvl="1"/>
            <a:r>
              <a:rPr lang="en-CA" sz="2800" dirty="0"/>
              <a:t>Subject-verb separation</a:t>
            </a:r>
          </a:p>
          <a:p>
            <a:pPr lvl="1"/>
            <a:r>
              <a:rPr lang="en-CA" sz="2800" dirty="0"/>
              <a:t>Weasel words</a:t>
            </a:r>
          </a:p>
          <a:p>
            <a:r>
              <a:rPr lang="en-CA" sz="3200" dirty="0">
                <a:solidFill>
                  <a:srgbClr val="FFFF00"/>
                </a:solidFill>
              </a:rPr>
              <a:t>Workshop:</a:t>
            </a:r>
          </a:p>
          <a:p>
            <a:pPr lvl="1"/>
            <a:r>
              <a:rPr lang="en-CA" sz="2800" dirty="0">
                <a:solidFill>
                  <a:srgbClr val="FFFF00"/>
                </a:solidFill>
              </a:rPr>
              <a:t>Grammarly examples from homework</a:t>
            </a:r>
          </a:p>
          <a:p>
            <a:pPr lvl="1"/>
            <a:r>
              <a:rPr lang="en-CA" sz="2800" dirty="0">
                <a:solidFill>
                  <a:srgbClr val="FFFF00"/>
                </a:solidFill>
              </a:rPr>
              <a:t>Sentence correction exercises</a:t>
            </a:r>
          </a:p>
          <a:p>
            <a:pPr lvl="1"/>
            <a:r>
              <a:rPr lang="en-CA" sz="2800" dirty="0">
                <a:solidFill>
                  <a:srgbClr val="FF0000"/>
                </a:solidFill>
              </a:rPr>
              <a:t>Not reviewed today</a:t>
            </a:r>
          </a:p>
          <a:p>
            <a:pPr lvl="1"/>
            <a:endParaRPr lang="en-CA" sz="3600" dirty="0"/>
          </a:p>
          <a:p>
            <a:endParaRPr lang="en-CA" sz="4000" dirty="0"/>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1396949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Lesson 5 Outline</a:t>
            </a:r>
          </a:p>
        </p:txBody>
      </p:sp>
      <p:sp>
        <p:nvSpPr>
          <p:cNvPr id="3" name="Content Placeholder 2"/>
          <p:cNvSpPr>
            <a:spLocks noGrp="1"/>
          </p:cNvSpPr>
          <p:nvPr>
            <p:ph idx="1"/>
          </p:nvPr>
        </p:nvSpPr>
        <p:spPr/>
        <p:txBody>
          <a:bodyPr>
            <a:normAutofit fontScale="92500" lnSpcReduction="20000"/>
          </a:bodyPr>
          <a:lstStyle/>
          <a:p>
            <a:r>
              <a:rPr lang="en-CA" sz="3000" dirty="0"/>
              <a:t>Review of Lesson 4</a:t>
            </a:r>
          </a:p>
          <a:p>
            <a:r>
              <a:rPr lang="en-CA" sz="3000" dirty="0">
                <a:solidFill>
                  <a:srgbClr val="FFFF00"/>
                </a:solidFill>
              </a:rPr>
              <a:t>Sentence Repair</a:t>
            </a:r>
          </a:p>
          <a:p>
            <a:pPr lvl="1"/>
            <a:r>
              <a:rPr lang="en-CA" sz="3000" dirty="0">
                <a:solidFill>
                  <a:srgbClr val="FFFF00"/>
                </a:solidFill>
              </a:rPr>
              <a:t>Example by Murray</a:t>
            </a:r>
          </a:p>
          <a:p>
            <a:pPr lvl="1"/>
            <a:r>
              <a:rPr lang="en-CA" sz="3000" dirty="0">
                <a:solidFill>
                  <a:srgbClr val="FFFF00"/>
                </a:solidFill>
              </a:rPr>
              <a:t>Repair by students</a:t>
            </a:r>
          </a:p>
          <a:p>
            <a:r>
              <a:rPr lang="en-CA" sz="3000" dirty="0"/>
              <a:t>Noun phrases as grammatical subjects or objects. </a:t>
            </a:r>
          </a:p>
          <a:p>
            <a:pPr lvl="1"/>
            <a:r>
              <a:rPr lang="en-CA" sz="3000" dirty="0"/>
              <a:t>(Related to BCG3: Avoid long introductory clauses and phrases.)</a:t>
            </a:r>
          </a:p>
          <a:p>
            <a:r>
              <a:rPr lang="en-CA" sz="3000" dirty="0"/>
              <a:t>Pronouns: "it", "they", "that", "which"</a:t>
            </a:r>
          </a:p>
          <a:p>
            <a:r>
              <a:rPr lang="en-CA" sz="3000" dirty="0"/>
              <a:t>Main verbs: “is/are”, “has/have”</a:t>
            </a:r>
          </a:p>
          <a:p>
            <a:r>
              <a:rPr lang="en-CA" sz="3000" dirty="0"/>
              <a:t>Analysis of model papers and own writing</a:t>
            </a:r>
          </a:p>
          <a:p>
            <a:endParaRPr lang="en-CA" sz="3000" dirty="0"/>
          </a:p>
          <a:p>
            <a:pPr marL="457200" lvl="1" indent="0">
              <a:buNone/>
            </a:pPr>
            <a:endParaRPr lang="en-CA" sz="2800" dirty="0"/>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15697193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7F71-B7A4-4203-B052-FD7E9F942F42}"/>
              </a:ext>
            </a:extLst>
          </p:cNvPr>
          <p:cNvSpPr>
            <a:spLocks noGrp="1"/>
          </p:cNvSpPr>
          <p:nvPr>
            <p:ph type="title"/>
          </p:nvPr>
        </p:nvSpPr>
        <p:spPr>
          <a:xfrm>
            <a:off x="2551470" y="359666"/>
            <a:ext cx="6271125" cy="820205"/>
          </a:xfrm>
        </p:spPr>
        <p:txBody>
          <a:bodyPr/>
          <a:lstStyle/>
          <a:p>
            <a:r>
              <a:rPr lang="en-CA" dirty="0"/>
              <a:t>Sentence Repair</a:t>
            </a:r>
          </a:p>
        </p:txBody>
      </p:sp>
      <p:sp>
        <p:nvSpPr>
          <p:cNvPr id="3" name="Content Placeholder 2">
            <a:extLst>
              <a:ext uri="{FF2B5EF4-FFF2-40B4-BE49-F238E27FC236}">
                <a16:creationId xmlns:a16="http://schemas.microsoft.com/office/drawing/2014/main" id="{6B951312-D71D-4D18-ACBA-3D80D25F34DB}"/>
              </a:ext>
            </a:extLst>
          </p:cNvPr>
          <p:cNvSpPr>
            <a:spLocks noGrp="1"/>
          </p:cNvSpPr>
          <p:nvPr>
            <p:ph idx="1"/>
          </p:nvPr>
        </p:nvSpPr>
        <p:spPr>
          <a:xfrm>
            <a:off x="594360" y="1327354"/>
            <a:ext cx="7955280" cy="5058697"/>
          </a:xfrm>
        </p:spPr>
        <p:txBody>
          <a:bodyPr>
            <a:normAutofit fontScale="92500" lnSpcReduction="20000"/>
          </a:bodyPr>
          <a:lstStyle/>
          <a:p>
            <a:pPr marL="0" indent="0">
              <a:lnSpc>
                <a:spcPct val="100000"/>
              </a:lnSpc>
              <a:buNone/>
            </a:pPr>
            <a:r>
              <a:rPr lang="en-CA" i="1" dirty="0"/>
              <a:t>“The undeniable fact that domestic firms wanting to expand to various other countries should find some established larger local partners who can be original equipment manufacturers in the other countries must not be ignored.”</a:t>
            </a:r>
          </a:p>
          <a:p>
            <a:pPr marL="0" indent="0">
              <a:buNone/>
            </a:pPr>
            <a:r>
              <a:rPr lang="en-CA" dirty="0"/>
              <a:t>First: </a:t>
            </a:r>
          </a:p>
          <a:p>
            <a:pPr>
              <a:lnSpc>
                <a:spcPct val="110000"/>
              </a:lnSpc>
            </a:pPr>
            <a:r>
              <a:rPr lang="en-CA" dirty="0"/>
              <a:t>Look for weasel words that add no significant information</a:t>
            </a:r>
          </a:p>
          <a:p>
            <a:pPr>
              <a:lnSpc>
                <a:spcPct val="110000"/>
              </a:lnSpc>
            </a:pPr>
            <a:r>
              <a:rPr lang="en-CA" dirty="0"/>
              <a:t>Look for redundant words, particularly repeated words</a:t>
            </a:r>
          </a:p>
        </p:txBody>
      </p:sp>
    </p:spTree>
    <p:extLst>
      <p:ext uri="{BB962C8B-B14F-4D97-AF65-F5344CB8AC3E}">
        <p14:creationId xmlns:p14="http://schemas.microsoft.com/office/powerpoint/2010/main" val="2896983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7F71-B7A4-4203-B052-FD7E9F942F42}"/>
              </a:ext>
            </a:extLst>
          </p:cNvPr>
          <p:cNvSpPr>
            <a:spLocks noGrp="1"/>
          </p:cNvSpPr>
          <p:nvPr>
            <p:ph type="title"/>
          </p:nvPr>
        </p:nvSpPr>
        <p:spPr>
          <a:xfrm>
            <a:off x="2551470" y="359666"/>
            <a:ext cx="6271125" cy="820205"/>
          </a:xfrm>
        </p:spPr>
        <p:txBody>
          <a:bodyPr/>
          <a:lstStyle/>
          <a:p>
            <a:r>
              <a:rPr lang="en-CA" dirty="0"/>
              <a:t>Sentence Repair</a:t>
            </a:r>
          </a:p>
        </p:txBody>
      </p:sp>
      <p:sp>
        <p:nvSpPr>
          <p:cNvPr id="3" name="Content Placeholder 2">
            <a:extLst>
              <a:ext uri="{FF2B5EF4-FFF2-40B4-BE49-F238E27FC236}">
                <a16:creationId xmlns:a16="http://schemas.microsoft.com/office/drawing/2014/main" id="{6B951312-D71D-4D18-ACBA-3D80D25F34DB}"/>
              </a:ext>
            </a:extLst>
          </p:cNvPr>
          <p:cNvSpPr>
            <a:spLocks noGrp="1"/>
          </p:cNvSpPr>
          <p:nvPr>
            <p:ph idx="1"/>
          </p:nvPr>
        </p:nvSpPr>
        <p:spPr>
          <a:xfrm>
            <a:off x="594360" y="1327355"/>
            <a:ext cx="7955280" cy="4800490"/>
          </a:xfrm>
        </p:spPr>
        <p:txBody>
          <a:bodyPr>
            <a:normAutofit fontScale="92500" lnSpcReduction="10000"/>
          </a:bodyPr>
          <a:lstStyle/>
          <a:p>
            <a:pPr marL="0" indent="0">
              <a:lnSpc>
                <a:spcPct val="100000"/>
              </a:lnSpc>
              <a:buNone/>
            </a:pPr>
            <a:r>
              <a:rPr lang="en-CA" i="1" dirty="0"/>
              <a:t>“The undeniable fact that domestic firms wanting to expand to </a:t>
            </a:r>
            <a:r>
              <a:rPr lang="en-CA" i="1" dirty="0">
                <a:solidFill>
                  <a:srgbClr val="FFFF00"/>
                </a:solidFill>
              </a:rPr>
              <a:t>various</a:t>
            </a:r>
            <a:r>
              <a:rPr lang="en-CA" i="1" dirty="0"/>
              <a:t> other countries should find </a:t>
            </a:r>
            <a:r>
              <a:rPr lang="en-CA" i="1" dirty="0">
                <a:solidFill>
                  <a:srgbClr val="FFFF00"/>
                </a:solidFill>
              </a:rPr>
              <a:t>some</a:t>
            </a:r>
            <a:r>
              <a:rPr lang="en-CA" i="1" dirty="0"/>
              <a:t> established larger local partners who can be original equipment manufacturers </a:t>
            </a:r>
            <a:r>
              <a:rPr lang="en-CA" i="1" dirty="0">
                <a:solidFill>
                  <a:srgbClr val="00B0F0"/>
                </a:solidFill>
              </a:rPr>
              <a:t>in the other countries</a:t>
            </a:r>
            <a:r>
              <a:rPr lang="en-CA" i="1" dirty="0">
                <a:solidFill>
                  <a:srgbClr val="FFFF00"/>
                </a:solidFill>
              </a:rPr>
              <a:t> </a:t>
            </a:r>
            <a:r>
              <a:rPr lang="en-CA" i="1" dirty="0"/>
              <a:t>must not be ignored.”</a:t>
            </a:r>
          </a:p>
          <a:p>
            <a:pPr marL="0" indent="0">
              <a:buNone/>
            </a:pPr>
            <a:r>
              <a:rPr lang="en-CA" dirty="0"/>
              <a:t>First: </a:t>
            </a:r>
          </a:p>
          <a:p>
            <a:r>
              <a:rPr lang="en-CA" dirty="0"/>
              <a:t>Delete </a:t>
            </a:r>
            <a:r>
              <a:rPr lang="en-CA" dirty="0">
                <a:solidFill>
                  <a:srgbClr val="FFFF00"/>
                </a:solidFill>
              </a:rPr>
              <a:t>weasel words </a:t>
            </a:r>
            <a:r>
              <a:rPr lang="en-CA" dirty="0"/>
              <a:t>that add no significant information</a:t>
            </a:r>
          </a:p>
          <a:p>
            <a:r>
              <a:rPr lang="en-CA" dirty="0"/>
              <a:t>Delete useless </a:t>
            </a:r>
            <a:r>
              <a:rPr lang="en-CA" dirty="0">
                <a:solidFill>
                  <a:srgbClr val="00B0F0"/>
                </a:solidFill>
              </a:rPr>
              <a:t>repeated/redundant wording (implied by “local”)</a:t>
            </a:r>
          </a:p>
          <a:p>
            <a:endParaRPr lang="en-CA" dirty="0"/>
          </a:p>
        </p:txBody>
      </p:sp>
    </p:spTree>
    <p:extLst>
      <p:ext uri="{BB962C8B-B14F-4D97-AF65-F5344CB8AC3E}">
        <p14:creationId xmlns:p14="http://schemas.microsoft.com/office/powerpoint/2010/main" val="3851712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7F71-B7A4-4203-B052-FD7E9F942F42}"/>
              </a:ext>
            </a:extLst>
          </p:cNvPr>
          <p:cNvSpPr>
            <a:spLocks noGrp="1"/>
          </p:cNvSpPr>
          <p:nvPr>
            <p:ph type="title"/>
          </p:nvPr>
        </p:nvSpPr>
        <p:spPr>
          <a:xfrm>
            <a:off x="2551470" y="359666"/>
            <a:ext cx="6271125" cy="820205"/>
          </a:xfrm>
        </p:spPr>
        <p:txBody>
          <a:bodyPr/>
          <a:lstStyle/>
          <a:p>
            <a:r>
              <a:rPr lang="en-CA" dirty="0"/>
              <a:t>Sentence Repair</a:t>
            </a:r>
          </a:p>
        </p:txBody>
      </p:sp>
      <p:sp>
        <p:nvSpPr>
          <p:cNvPr id="3" name="Content Placeholder 2">
            <a:extLst>
              <a:ext uri="{FF2B5EF4-FFF2-40B4-BE49-F238E27FC236}">
                <a16:creationId xmlns:a16="http://schemas.microsoft.com/office/drawing/2014/main" id="{6B951312-D71D-4D18-ACBA-3D80D25F34DB}"/>
              </a:ext>
            </a:extLst>
          </p:cNvPr>
          <p:cNvSpPr>
            <a:spLocks noGrp="1"/>
          </p:cNvSpPr>
          <p:nvPr>
            <p:ph idx="1"/>
          </p:nvPr>
        </p:nvSpPr>
        <p:spPr>
          <a:xfrm>
            <a:off x="594360" y="1327355"/>
            <a:ext cx="7955280" cy="4800490"/>
          </a:xfrm>
        </p:spPr>
        <p:txBody>
          <a:bodyPr>
            <a:normAutofit/>
          </a:bodyPr>
          <a:lstStyle/>
          <a:p>
            <a:pPr marL="0" indent="0">
              <a:lnSpc>
                <a:spcPct val="100000"/>
              </a:lnSpc>
              <a:buNone/>
            </a:pPr>
            <a:r>
              <a:rPr lang="en-CA" i="1" dirty="0"/>
              <a:t>“The undeniable fact that domestic firms wanting to expand to other countries should find established larger local partners who can be original equipment manufacturers must not be ignored.”</a:t>
            </a:r>
          </a:p>
          <a:p>
            <a:pPr marL="0" indent="0">
              <a:lnSpc>
                <a:spcPct val="110000"/>
              </a:lnSpc>
              <a:buNone/>
            </a:pPr>
            <a:r>
              <a:rPr lang="en-CA" dirty="0"/>
              <a:t>Second: Look for subjective words, e.g. that make assumptions about the reader’s viewpoint</a:t>
            </a:r>
          </a:p>
          <a:p>
            <a:endParaRPr lang="en-CA" dirty="0"/>
          </a:p>
        </p:txBody>
      </p:sp>
    </p:spTree>
    <p:extLst>
      <p:ext uri="{BB962C8B-B14F-4D97-AF65-F5344CB8AC3E}">
        <p14:creationId xmlns:p14="http://schemas.microsoft.com/office/powerpoint/2010/main" val="1430719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Lesson 5 Outline</a:t>
            </a:r>
          </a:p>
        </p:txBody>
      </p:sp>
      <p:sp>
        <p:nvSpPr>
          <p:cNvPr id="3" name="Content Placeholder 2"/>
          <p:cNvSpPr>
            <a:spLocks noGrp="1"/>
          </p:cNvSpPr>
          <p:nvPr>
            <p:ph idx="1"/>
          </p:nvPr>
        </p:nvSpPr>
        <p:spPr/>
        <p:txBody>
          <a:bodyPr>
            <a:normAutofit fontScale="92500" lnSpcReduction="20000"/>
          </a:bodyPr>
          <a:lstStyle/>
          <a:p>
            <a:r>
              <a:rPr lang="en-CA" sz="3000" dirty="0">
                <a:solidFill>
                  <a:srgbClr val="FFFF00"/>
                </a:solidFill>
              </a:rPr>
              <a:t>Review of Lesson 4</a:t>
            </a:r>
          </a:p>
          <a:p>
            <a:r>
              <a:rPr lang="en-CA" sz="3000" dirty="0"/>
              <a:t>Sentence Repair</a:t>
            </a:r>
          </a:p>
          <a:p>
            <a:pPr lvl="1"/>
            <a:r>
              <a:rPr lang="en-CA" sz="3000" dirty="0"/>
              <a:t>Example by Murray</a:t>
            </a:r>
          </a:p>
          <a:p>
            <a:pPr lvl="1"/>
            <a:r>
              <a:rPr lang="en-CA" sz="3000" dirty="0"/>
              <a:t>Repair by students</a:t>
            </a:r>
          </a:p>
          <a:p>
            <a:r>
              <a:rPr lang="en-CA" sz="3000" dirty="0"/>
              <a:t>Noun phrases as grammatical subjects or objects. </a:t>
            </a:r>
          </a:p>
          <a:p>
            <a:pPr lvl="1"/>
            <a:r>
              <a:rPr lang="en-CA" sz="2600" dirty="0"/>
              <a:t>(Related to BCG3: Avoid long introductory clauses and phrases.)</a:t>
            </a:r>
          </a:p>
          <a:p>
            <a:r>
              <a:rPr lang="en-CA" sz="3000" dirty="0"/>
              <a:t>Pronouns: "it", "they", "that", "which"</a:t>
            </a:r>
          </a:p>
          <a:p>
            <a:r>
              <a:rPr lang="en-CA" sz="3000" dirty="0"/>
              <a:t>Main verbs: “is/are”, “has/have”</a:t>
            </a:r>
          </a:p>
          <a:p>
            <a:r>
              <a:rPr lang="en-CA" sz="3000" dirty="0"/>
              <a:t>Analysis of model papers and own writing</a:t>
            </a:r>
          </a:p>
          <a:p>
            <a:endParaRPr lang="en-CA" sz="3000" dirty="0"/>
          </a:p>
          <a:p>
            <a:pPr marL="457200" lvl="1" indent="0">
              <a:buNone/>
            </a:pPr>
            <a:endParaRPr lang="en-CA" sz="2800" dirty="0"/>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3990883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7F71-B7A4-4203-B052-FD7E9F942F42}"/>
              </a:ext>
            </a:extLst>
          </p:cNvPr>
          <p:cNvSpPr>
            <a:spLocks noGrp="1"/>
          </p:cNvSpPr>
          <p:nvPr>
            <p:ph type="title"/>
          </p:nvPr>
        </p:nvSpPr>
        <p:spPr>
          <a:xfrm>
            <a:off x="2551470" y="359666"/>
            <a:ext cx="6271125" cy="820205"/>
          </a:xfrm>
        </p:spPr>
        <p:txBody>
          <a:bodyPr/>
          <a:lstStyle/>
          <a:p>
            <a:r>
              <a:rPr lang="en-CA" dirty="0"/>
              <a:t>Sentence Repair</a:t>
            </a:r>
          </a:p>
        </p:txBody>
      </p:sp>
      <p:sp>
        <p:nvSpPr>
          <p:cNvPr id="3" name="Content Placeholder 2">
            <a:extLst>
              <a:ext uri="{FF2B5EF4-FFF2-40B4-BE49-F238E27FC236}">
                <a16:creationId xmlns:a16="http://schemas.microsoft.com/office/drawing/2014/main" id="{6B951312-D71D-4D18-ACBA-3D80D25F34DB}"/>
              </a:ext>
            </a:extLst>
          </p:cNvPr>
          <p:cNvSpPr>
            <a:spLocks noGrp="1"/>
          </p:cNvSpPr>
          <p:nvPr>
            <p:ph idx="1"/>
          </p:nvPr>
        </p:nvSpPr>
        <p:spPr>
          <a:xfrm>
            <a:off x="594360" y="1327355"/>
            <a:ext cx="7955280" cy="4800490"/>
          </a:xfrm>
        </p:spPr>
        <p:txBody>
          <a:bodyPr>
            <a:normAutofit fontScale="77500" lnSpcReduction="20000"/>
          </a:bodyPr>
          <a:lstStyle/>
          <a:p>
            <a:pPr marL="0" indent="0">
              <a:lnSpc>
                <a:spcPct val="100000"/>
              </a:lnSpc>
              <a:buNone/>
            </a:pPr>
            <a:r>
              <a:rPr lang="en-CA" i="1" dirty="0"/>
              <a:t>“The </a:t>
            </a:r>
            <a:r>
              <a:rPr lang="en-CA" i="1" dirty="0">
                <a:solidFill>
                  <a:srgbClr val="FFFF00"/>
                </a:solidFill>
              </a:rPr>
              <a:t>undeniable</a:t>
            </a:r>
            <a:r>
              <a:rPr lang="en-CA" i="1" dirty="0"/>
              <a:t> fact that domestic firms wanting to expand to other countries should find established larger local partners who can be original equipment manufacturers must not be ignored.”</a:t>
            </a:r>
          </a:p>
          <a:p>
            <a:pPr marL="0" indent="0">
              <a:lnSpc>
                <a:spcPct val="110000"/>
              </a:lnSpc>
              <a:buNone/>
            </a:pPr>
            <a:r>
              <a:rPr lang="en-CA" dirty="0"/>
              <a:t>Second: Look for subjective words, e.g. that make assumptions about the reader’s viewpoint</a:t>
            </a:r>
          </a:p>
          <a:p>
            <a:pPr>
              <a:lnSpc>
                <a:spcPct val="110000"/>
              </a:lnSpc>
            </a:pPr>
            <a:r>
              <a:rPr lang="en-CA" dirty="0"/>
              <a:t>“</a:t>
            </a:r>
            <a:r>
              <a:rPr lang="en-CA" dirty="0">
                <a:solidFill>
                  <a:srgbClr val="FFFF00"/>
                </a:solidFill>
              </a:rPr>
              <a:t>undeniable</a:t>
            </a:r>
            <a:r>
              <a:rPr lang="en-CA" dirty="0"/>
              <a:t>”? </a:t>
            </a:r>
          </a:p>
          <a:p>
            <a:pPr lvl="1">
              <a:lnSpc>
                <a:spcPct val="110000"/>
              </a:lnSpc>
            </a:pPr>
            <a:r>
              <a:rPr lang="en-CA" dirty="0"/>
              <a:t>Implies anybody who denies it is crazy or lying</a:t>
            </a:r>
          </a:p>
          <a:p>
            <a:pPr lvl="1">
              <a:lnSpc>
                <a:spcPct val="110000"/>
              </a:lnSpc>
            </a:pPr>
            <a:r>
              <a:rPr lang="en-CA" dirty="0"/>
              <a:t>Calling it a “fact” is already bold – too strong?</a:t>
            </a:r>
          </a:p>
          <a:p>
            <a:endParaRPr lang="en-CA" dirty="0"/>
          </a:p>
        </p:txBody>
      </p:sp>
    </p:spTree>
    <p:extLst>
      <p:ext uri="{BB962C8B-B14F-4D97-AF65-F5344CB8AC3E}">
        <p14:creationId xmlns:p14="http://schemas.microsoft.com/office/powerpoint/2010/main" val="32124401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7F71-B7A4-4203-B052-FD7E9F942F42}"/>
              </a:ext>
            </a:extLst>
          </p:cNvPr>
          <p:cNvSpPr>
            <a:spLocks noGrp="1"/>
          </p:cNvSpPr>
          <p:nvPr>
            <p:ph type="title"/>
          </p:nvPr>
        </p:nvSpPr>
        <p:spPr>
          <a:xfrm>
            <a:off x="2551470" y="359666"/>
            <a:ext cx="6271125" cy="820205"/>
          </a:xfrm>
        </p:spPr>
        <p:txBody>
          <a:bodyPr/>
          <a:lstStyle/>
          <a:p>
            <a:r>
              <a:rPr lang="en-CA" dirty="0"/>
              <a:t>Sentence Repair</a:t>
            </a:r>
          </a:p>
        </p:txBody>
      </p:sp>
      <p:sp>
        <p:nvSpPr>
          <p:cNvPr id="3" name="Content Placeholder 2">
            <a:extLst>
              <a:ext uri="{FF2B5EF4-FFF2-40B4-BE49-F238E27FC236}">
                <a16:creationId xmlns:a16="http://schemas.microsoft.com/office/drawing/2014/main" id="{6B951312-D71D-4D18-ACBA-3D80D25F34DB}"/>
              </a:ext>
            </a:extLst>
          </p:cNvPr>
          <p:cNvSpPr>
            <a:spLocks noGrp="1"/>
          </p:cNvSpPr>
          <p:nvPr>
            <p:ph idx="1"/>
          </p:nvPr>
        </p:nvSpPr>
        <p:spPr>
          <a:xfrm>
            <a:off x="594360" y="1327355"/>
            <a:ext cx="7955280" cy="4800490"/>
          </a:xfrm>
        </p:spPr>
        <p:txBody>
          <a:bodyPr>
            <a:normAutofit fontScale="77500" lnSpcReduction="20000"/>
          </a:bodyPr>
          <a:lstStyle/>
          <a:p>
            <a:pPr marL="0" indent="0">
              <a:lnSpc>
                <a:spcPct val="100000"/>
              </a:lnSpc>
              <a:buNone/>
            </a:pPr>
            <a:r>
              <a:rPr lang="en-CA" i="1" dirty="0"/>
              <a:t>“The fact that </a:t>
            </a:r>
            <a:r>
              <a:rPr lang="en-CA" i="1" dirty="0">
                <a:solidFill>
                  <a:srgbClr val="00B0F0"/>
                </a:solidFill>
              </a:rPr>
              <a:t>domestic</a:t>
            </a:r>
            <a:r>
              <a:rPr lang="en-CA" i="1" dirty="0"/>
              <a:t> firms wanting to expand to other countries should find established larger local partners who can be original equipment manufacturers must not be ignored.”</a:t>
            </a:r>
          </a:p>
          <a:p>
            <a:pPr marL="0" indent="0">
              <a:lnSpc>
                <a:spcPct val="110000"/>
              </a:lnSpc>
              <a:buNone/>
            </a:pPr>
            <a:r>
              <a:rPr lang="en-CA" dirty="0"/>
              <a:t>Second: Look for subjective words, e.g. that make assumptions about the reader’s viewpoint</a:t>
            </a:r>
          </a:p>
          <a:p>
            <a:pPr>
              <a:lnSpc>
                <a:spcPct val="110000"/>
              </a:lnSpc>
            </a:pPr>
            <a:r>
              <a:rPr lang="en-CA" dirty="0"/>
              <a:t>“</a:t>
            </a:r>
            <a:r>
              <a:rPr lang="en-CA" dirty="0">
                <a:solidFill>
                  <a:srgbClr val="00B0F0"/>
                </a:solidFill>
              </a:rPr>
              <a:t>domestic</a:t>
            </a:r>
            <a:r>
              <a:rPr lang="en-CA" dirty="0"/>
              <a:t>”? (may or may not be OK)</a:t>
            </a:r>
          </a:p>
          <a:p>
            <a:pPr lvl="1">
              <a:lnSpc>
                <a:spcPct val="110000"/>
              </a:lnSpc>
            </a:pPr>
            <a:r>
              <a:rPr lang="en-CA" dirty="0"/>
              <a:t>A bit redundant because of “other countries”</a:t>
            </a:r>
          </a:p>
          <a:p>
            <a:pPr lvl="1">
              <a:lnSpc>
                <a:spcPct val="110000"/>
              </a:lnSpc>
            </a:pPr>
            <a:r>
              <a:rPr lang="en-CA" dirty="0"/>
              <a:t>May be useful if (a) which country is domestic has already been stated, and (b) the statement would not be true of firms from any other country.</a:t>
            </a:r>
          </a:p>
          <a:p>
            <a:endParaRPr lang="en-CA" dirty="0"/>
          </a:p>
        </p:txBody>
      </p:sp>
    </p:spTree>
    <p:extLst>
      <p:ext uri="{BB962C8B-B14F-4D97-AF65-F5344CB8AC3E}">
        <p14:creationId xmlns:p14="http://schemas.microsoft.com/office/powerpoint/2010/main" val="38611013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7F71-B7A4-4203-B052-FD7E9F942F42}"/>
              </a:ext>
            </a:extLst>
          </p:cNvPr>
          <p:cNvSpPr>
            <a:spLocks noGrp="1"/>
          </p:cNvSpPr>
          <p:nvPr>
            <p:ph type="title"/>
          </p:nvPr>
        </p:nvSpPr>
        <p:spPr>
          <a:xfrm>
            <a:off x="2551470" y="359666"/>
            <a:ext cx="6271125" cy="820205"/>
          </a:xfrm>
        </p:spPr>
        <p:txBody>
          <a:bodyPr/>
          <a:lstStyle/>
          <a:p>
            <a:r>
              <a:rPr lang="en-CA" dirty="0"/>
              <a:t>Sentence Repair</a:t>
            </a:r>
          </a:p>
        </p:txBody>
      </p:sp>
      <p:sp>
        <p:nvSpPr>
          <p:cNvPr id="3" name="Content Placeholder 2">
            <a:extLst>
              <a:ext uri="{FF2B5EF4-FFF2-40B4-BE49-F238E27FC236}">
                <a16:creationId xmlns:a16="http://schemas.microsoft.com/office/drawing/2014/main" id="{6B951312-D71D-4D18-ACBA-3D80D25F34DB}"/>
              </a:ext>
            </a:extLst>
          </p:cNvPr>
          <p:cNvSpPr>
            <a:spLocks noGrp="1"/>
          </p:cNvSpPr>
          <p:nvPr>
            <p:ph idx="1"/>
          </p:nvPr>
        </p:nvSpPr>
        <p:spPr>
          <a:xfrm>
            <a:off x="594360" y="1327354"/>
            <a:ext cx="7955280" cy="5004619"/>
          </a:xfrm>
        </p:spPr>
        <p:txBody>
          <a:bodyPr>
            <a:normAutofit lnSpcReduction="10000"/>
          </a:bodyPr>
          <a:lstStyle/>
          <a:p>
            <a:pPr marL="0" indent="0">
              <a:lnSpc>
                <a:spcPct val="100000"/>
              </a:lnSpc>
              <a:buNone/>
            </a:pPr>
            <a:r>
              <a:rPr lang="en-CA" i="1" dirty="0"/>
              <a:t>“The fact that firms wanting to expand to other countries should find established larger local partners who can be original equipment manufacturers must not be ignored.”</a:t>
            </a:r>
          </a:p>
          <a:p>
            <a:pPr marL="0" indent="0">
              <a:lnSpc>
                <a:spcPct val="100000"/>
              </a:lnSpc>
              <a:buNone/>
            </a:pPr>
            <a:r>
              <a:rPr lang="en-CA" dirty="0"/>
              <a:t>Third: Look for main actions and split into information points using the verbs of the sentence (or nouns if verbs were presented in noun form).</a:t>
            </a:r>
          </a:p>
          <a:p>
            <a:pPr marL="0" indent="0">
              <a:lnSpc>
                <a:spcPct val="100000"/>
              </a:lnSpc>
              <a:buNone/>
            </a:pPr>
            <a:r>
              <a:rPr lang="en-CA" dirty="0"/>
              <a:t>“x is y”, “x expands to y”, “x can y z”, …</a:t>
            </a:r>
          </a:p>
          <a:p>
            <a:pPr marL="0" indent="0">
              <a:lnSpc>
                <a:spcPct val="100000"/>
              </a:lnSpc>
              <a:buNone/>
            </a:pPr>
            <a:endParaRPr lang="en-CA" dirty="0"/>
          </a:p>
          <a:p>
            <a:endParaRPr lang="en-CA" dirty="0"/>
          </a:p>
        </p:txBody>
      </p:sp>
    </p:spTree>
    <p:extLst>
      <p:ext uri="{BB962C8B-B14F-4D97-AF65-F5344CB8AC3E}">
        <p14:creationId xmlns:p14="http://schemas.microsoft.com/office/powerpoint/2010/main" val="26506806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7F71-B7A4-4203-B052-FD7E9F942F42}"/>
              </a:ext>
            </a:extLst>
          </p:cNvPr>
          <p:cNvSpPr>
            <a:spLocks noGrp="1"/>
          </p:cNvSpPr>
          <p:nvPr>
            <p:ph type="title"/>
          </p:nvPr>
        </p:nvSpPr>
        <p:spPr>
          <a:xfrm>
            <a:off x="2551470" y="359666"/>
            <a:ext cx="6271125" cy="820205"/>
          </a:xfrm>
        </p:spPr>
        <p:txBody>
          <a:bodyPr>
            <a:normAutofit fontScale="90000"/>
          </a:bodyPr>
          <a:lstStyle/>
          <a:p>
            <a:r>
              <a:rPr lang="en-CA" dirty="0"/>
              <a:t>Sentence Info Points </a:t>
            </a:r>
            <a:br>
              <a:rPr lang="en-CA" dirty="0"/>
            </a:br>
            <a:r>
              <a:rPr lang="en-CA" dirty="0"/>
              <a:t>(often SV[O]s)</a:t>
            </a:r>
          </a:p>
        </p:txBody>
      </p:sp>
      <p:sp>
        <p:nvSpPr>
          <p:cNvPr id="3" name="Content Placeholder 2">
            <a:extLst>
              <a:ext uri="{FF2B5EF4-FFF2-40B4-BE49-F238E27FC236}">
                <a16:creationId xmlns:a16="http://schemas.microsoft.com/office/drawing/2014/main" id="{6B951312-D71D-4D18-ACBA-3D80D25F34DB}"/>
              </a:ext>
            </a:extLst>
          </p:cNvPr>
          <p:cNvSpPr>
            <a:spLocks noGrp="1"/>
          </p:cNvSpPr>
          <p:nvPr>
            <p:ph idx="1"/>
          </p:nvPr>
        </p:nvSpPr>
        <p:spPr>
          <a:xfrm>
            <a:off x="594360" y="1327355"/>
            <a:ext cx="7955280" cy="4800490"/>
          </a:xfrm>
        </p:spPr>
        <p:txBody>
          <a:bodyPr>
            <a:normAutofit fontScale="85000" lnSpcReduction="10000"/>
          </a:bodyPr>
          <a:lstStyle/>
          <a:p>
            <a:pPr marL="0" indent="0">
              <a:lnSpc>
                <a:spcPct val="100000"/>
              </a:lnSpc>
              <a:buNone/>
            </a:pPr>
            <a:r>
              <a:rPr lang="en-CA" i="1" dirty="0"/>
              <a:t>“The </a:t>
            </a:r>
            <a:r>
              <a:rPr lang="en-CA" i="1" dirty="0">
                <a:solidFill>
                  <a:srgbClr val="FFFF00"/>
                </a:solidFill>
              </a:rPr>
              <a:t>fact </a:t>
            </a:r>
            <a:r>
              <a:rPr lang="en-CA" i="1" dirty="0"/>
              <a:t>that </a:t>
            </a:r>
            <a:r>
              <a:rPr lang="en-CA" i="1" dirty="0">
                <a:solidFill>
                  <a:srgbClr val="FF0000"/>
                </a:solidFill>
              </a:rPr>
              <a:t>firms wanting to expand to other countries should find</a:t>
            </a:r>
            <a:r>
              <a:rPr lang="en-CA" i="1" dirty="0"/>
              <a:t> </a:t>
            </a:r>
            <a:r>
              <a:rPr lang="en-CA" i="1" dirty="0">
                <a:solidFill>
                  <a:srgbClr val="00B0F0"/>
                </a:solidFill>
              </a:rPr>
              <a:t>established larger local </a:t>
            </a:r>
            <a:r>
              <a:rPr lang="en-CA" i="1" dirty="0">
                <a:solidFill>
                  <a:srgbClr val="FF0000"/>
                </a:solidFill>
              </a:rPr>
              <a:t>part</a:t>
            </a:r>
            <a:r>
              <a:rPr lang="en-CA" i="1" dirty="0">
                <a:solidFill>
                  <a:srgbClr val="00B0F0"/>
                </a:solidFill>
              </a:rPr>
              <a:t>ners</a:t>
            </a:r>
            <a:r>
              <a:rPr lang="en-CA" i="1" dirty="0"/>
              <a:t> who </a:t>
            </a:r>
            <a:r>
              <a:rPr lang="en-CA" i="1" dirty="0">
                <a:solidFill>
                  <a:srgbClr val="00B050"/>
                </a:solidFill>
              </a:rPr>
              <a:t>can be original equipment manufacturers </a:t>
            </a:r>
            <a:r>
              <a:rPr lang="en-CA" i="1" dirty="0">
                <a:solidFill>
                  <a:srgbClr val="FFFF00"/>
                </a:solidFill>
              </a:rPr>
              <a:t>must not be ignored</a:t>
            </a:r>
            <a:r>
              <a:rPr lang="en-CA" i="1" dirty="0"/>
              <a:t>.”</a:t>
            </a:r>
          </a:p>
          <a:p>
            <a:pPr marL="0" indent="0">
              <a:buNone/>
            </a:pPr>
            <a:r>
              <a:rPr lang="en-CA" dirty="0"/>
              <a:t>Info points:</a:t>
            </a:r>
          </a:p>
          <a:p>
            <a:r>
              <a:rPr lang="en-CA" dirty="0">
                <a:solidFill>
                  <a:srgbClr val="FFFF00"/>
                </a:solidFill>
              </a:rPr>
              <a:t>A fact must not be ignored.</a:t>
            </a:r>
          </a:p>
          <a:p>
            <a:r>
              <a:rPr lang="en-CA" dirty="0">
                <a:solidFill>
                  <a:srgbClr val="FF0000"/>
                </a:solidFill>
              </a:rPr>
              <a:t>Firms should find partners if they want to expand to other countries</a:t>
            </a:r>
          </a:p>
          <a:p>
            <a:r>
              <a:rPr lang="en-CA" dirty="0">
                <a:solidFill>
                  <a:srgbClr val="00B0F0"/>
                </a:solidFill>
              </a:rPr>
              <a:t>The partners should be established local firms</a:t>
            </a:r>
          </a:p>
          <a:p>
            <a:r>
              <a:rPr lang="en-CA" dirty="0">
                <a:solidFill>
                  <a:srgbClr val="00B050"/>
                </a:solidFill>
              </a:rPr>
              <a:t>The local firms can be OEMs</a:t>
            </a:r>
          </a:p>
          <a:p>
            <a:r>
              <a:rPr lang="en-CA" dirty="0"/>
              <a:t>S-V distances OK?</a:t>
            </a:r>
          </a:p>
        </p:txBody>
      </p:sp>
    </p:spTree>
    <p:extLst>
      <p:ext uri="{BB962C8B-B14F-4D97-AF65-F5344CB8AC3E}">
        <p14:creationId xmlns:p14="http://schemas.microsoft.com/office/powerpoint/2010/main" val="3897789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7F71-B7A4-4203-B052-FD7E9F942F42}"/>
              </a:ext>
            </a:extLst>
          </p:cNvPr>
          <p:cNvSpPr>
            <a:spLocks noGrp="1"/>
          </p:cNvSpPr>
          <p:nvPr>
            <p:ph type="title"/>
          </p:nvPr>
        </p:nvSpPr>
        <p:spPr>
          <a:xfrm>
            <a:off x="2551470" y="359666"/>
            <a:ext cx="6271125" cy="820205"/>
          </a:xfrm>
        </p:spPr>
        <p:txBody>
          <a:bodyPr>
            <a:normAutofit fontScale="90000"/>
          </a:bodyPr>
          <a:lstStyle/>
          <a:p>
            <a:r>
              <a:rPr lang="en-CA" dirty="0"/>
              <a:t>Check the Info Points individually</a:t>
            </a:r>
          </a:p>
        </p:txBody>
      </p:sp>
      <p:sp>
        <p:nvSpPr>
          <p:cNvPr id="3" name="Content Placeholder 2">
            <a:extLst>
              <a:ext uri="{FF2B5EF4-FFF2-40B4-BE49-F238E27FC236}">
                <a16:creationId xmlns:a16="http://schemas.microsoft.com/office/drawing/2014/main" id="{6B951312-D71D-4D18-ACBA-3D80D25F34DB}"/>
              </a:ext>
            </a:extLst>
          </p:cNvPr>
          <p:cNvSpPr>
            <a:spLocks noGrp="1"/>
          </p:cNvSpPr>
          <p:nvPr>
            <p:ph idx="1"/>
          </p:nvPr>
        </p:nvSpPr>
        <p:spPr>
          <a:xfrm>
            <a:off x="594360" y="1327355"/>
            <a:ext cx="7955280" cy="4800490"/>
          </a:xfrm>
        </p:spPr>
        <p:txBody>
          <a:bodyPr>
            <a:normAutofit fontScale="92500" lnSpcReduction="20000"/>
          </a:bodyPr>
          <a:lstStyle/>
          <a:p>
            <a:pPr marL="0" indent="0">
              <a:lnSpc>
                <a:spcPct val="100000"/>
              </a:lnSpc>
              <a:buNone/>
            </a:pPr>
            <a:r>
              <a:rPr lang="en-CA" i="1" dirty="0"/>
              <a:t>“The </a:t>
            </a:r>
            <a:r>
              <a:rPr lang="en-CA" i="1" dirty="0">
                <a:solidFill>
                  <a:srgbClr val="FFFF00"/>
                </a:solidFill>
              </a:rPr>
              <a:t>fact </a:t>
            </a:r>
            <a:r>
              <a:rPr lang="en-CA" i="1" dirty="0"/>
              <a:t>that </a:t>
            </a:r>
            <a:r>
              <a:rPr lang="en-CA" i="1" dirty="0">
                <a:solidFill>
                  <a:srgbClr val="FF0000"/>
                </a:solidFill>
              </a:rPr>
              <a:t>firms wanting to expand to other countries should find</a:t>
            </a:r>
            <a:r>
              <a:rPr lang="en-CA" i="1" dirty="0"/>
              <a:t> </a:t>
            </a:r>
            <a:r>
              <a:rPr lang="en-CA" i="1" dirty="0">
                <a:solidFill>
                  <a:srgbClr val="00B0F0"/>
                </a:solidFill>
              </a:rPr>
              <a:t>established larger local </a:t>
            </a:r>
            <a:r>
              <a:rPr lang="en-CA" i="1" dirty="0">
                <a:solidFill>
                  <a:srgbClr val="FF0000"/>
                </a:solidFill>
              </a:rPr>
              <a:t>part</a:t>
            </a:r>
            <a:r>
              <a:rPr lang="en-CA" i="1" dirty="0">
                <a:solidFill>
                  <a:srgbClr val="00B0F0"/>
                </a:solidFill>
              </a:rPr>
              <a:t>ners</a:t>
            </a:r>
            <a:r>
              <a:rPr lang="en-CA" i="1" dirty="0"/>
              <a:t> who </a:t>
            </a:r>
            <a:r>
              <a:rPr lang="en-CA" i="1" dirty="0">
                <a:solidFill>
                  <a:srgbClr val="00B050"/>
                </a:solidFill>
              </a:rPr>
              <a:t>can be original equipment manufacturers </a:t>
            </a:r>
            <a:r>
              <a:rPr lang="en-CA" i="1" dirty="0">
                <a:solidFill>
                  <a:srgbClr val="FFFF00"/>
                </a:solidFill>
              </a:rPr>
              <a:t>must not be ignored</a:t>
            </a:r>
            <a:r>
              <a:rPr lang="en-CA" i="1" dirty="0"/>
              <a:t>.”</a:t>
            </a:r>
          </a:p>
          <a:p>
            <a:pPr marL="0" indent="0">
              <a:buNone/>
            </a:pPr>
            <a:r>
              <a:rPr lang="en-CA" dirty="0"/>
              <a:t>Fourth: Analyze info points, fix if necessary:</a:t>
            </a:r>
          </a:p>
          <a:p>
            <a:r>
              <a:rPr lang="en-CA" dirty="0">
                <a:solidFill>
                  <a:srgbClr val="FFFF00"/>
                </a:solidFill>
              </a:rPr>
              <a:t>A fact must not be ignored.</a:t>
            </a:r>
          </a:p>
          <a:p>
            <a:r>
              <a:rPr lang="en-CA" dirty="0">
                <a:solidFill>
                  <a:srgbClr val="FF0000"/>
                </a:solidFill>
              </a:rPr>
              <a:t>Firms should find partners if they want to expand to other countries</a:t>
            </a:r>
          </a:p>
          <a:p>
            <a:r>
              <a:rPr lang="en-CA" dirty="0">
                <a:solidFill>
                  <a:srgbClr val="00B0F0"/>
                </a:solidFill>
              </a:rPr>
              <a:t>The partners should be established local firms</a:t>
            </a:r>
          </a:p>
          <a:p>
            <a:r>
              <a:rPr lang="en-CA" dirty="0">
                <a:solidFill>
                  <a:srgbClr val="00B050"/>
                </a:solidFill>
              </a:rPr>
              <a:t>The local firms can be OEMs</a:t>
            </a:r>
          </a:p>
        </p:txBody>
      </p:sp>
    </p:spTree>
    <p:extLst>
      <p:ext uri="{BB962C8B-B14F-4D97-AF65-F5344CB8AC3E}">
        <p14:creationId xmlns:p14="http://schemas.microsoft.com/office/powerpoint/2010/main" val="30691741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7F71-B7A4-4203-B052-FD7E9F942F42}"/>
              </a:ext>
            </a:extLst>
          </p:cNvPr>
          <p:cNvSpPr>
            <a:spLocks noGrp="1"/>
          </p:cNvSpPr>
          <p:nvPr>
            <p:ph type="title"/>
          </p:nvPr>
        </p:nvSpPr>
        <p:spPr>
          <a:xfrm>
            <a:off x="2551470" y="359666"/>
            <a:ext cx="6271125" cy="820205"/>
          </a:xfrm>
        </p:spPr>
        <p:txBody>
          <a:bodyPr>
            <a:normAutofit/>
          </a:bodyPr>
          <a:lstStyle/>
          <a:p>
            <a:r>
              <a:rPr lang="en-CA" dirty="0"/>
              <a:t>Avoid long S-V distance</a:t>
            </a:r>
          </a:p>
        </p:txBody>
      </p:sp>
      <p:sp>
        <p:nvSpPr>
          <p:cNvPr id="3" name="Content Placeholder 2">
            <a:extLst>
              <a:ext uri="{FF2B5EF4-FFF2-40B4-BE49-F238E27FC236}">
                <a16:creationId xmlns:a16="http://schemas.microsoft.com/office/drawing/2014/main" id="{6B951312-D71D-4D18-ACBA-3D80D25F34DB}"/>
              </a:ext>
            </a:extLst>
          </p:cNvPr>
          <p:cNvSpPr>
            <a:spLocks noGrp="1"/>
          </p:cNvSpPr>
          <p:nvPr>
            <p:ph idx="1"/>
          </p:nvPr>
        </p:nvSpPr>
        <p:spPr>
          <a:xfrm>
            <a:off x="442453" y="1327355"/>
            <a:ext cx="8273844" cy="4800490"/>
          </a:xfrm>
        </p:spPr>
        <p:txBody>
          <a:bodyPr>
            <a:normAutofit fontScale="77500" lnSpcReduction="20000"/>
          </a:bodyPr>
          <a:lstStyle/>
          <a:p>
            <a:pPr marL="0" indent="0">
              <a:lnSpc>
                <a:spcPct val="100000"/>
              </a:lnSpc>
              <a:buNone/>
            </a:pPr>
            <a:r>
              <a:rPr lang="en-CA" i="1" dirty="0"/>
              <a:t>“The </a:t>
            </a:r>
            <a:r>
              <a:rPr lang="en-CA" i="1" dirty="0">
                <a:solidFill>
                  <a:srgbClr val="FFFF00"/>
                </a:solidFill>
              </a:rPr>
              <a:t>fact </a:t>
            </a:r>
            <a:r>
              <a:rPr lang="en-CA" i="1" dirty="0"/>
              <a:t>that firms wanting to expand to other countries should find established larger local partners who can be original equipment manufacturers </a:t>
            </a:r>
            <a:r>
              <a:rPr lang="en-CA" i="1" dirty="0">
                <a:solidFill>
                  <a:srgbClr val="FFFF00"/>
                </a:solidFill>
              </a:rPr>
              <a:t>must not be ignored</a:t>
            </a:r>
            <a:r>
              <a:rPr lang="en-CA" i="1" dirty="0"/>
              <a:t>.”</a:t>
            </a:r>
          </a:p>
          <a:p>
            <a:pPr marL="0" indent="0">
              <a:buNone/>
            </a:pPr>
            <a:endParaRPr lang="en-CA" dirty="0"/>
          </a:p>
          <a:p>
            <a:pPr marL="0" indent="0">
              <a:buNone/>
            </a:pPr>
            <a:r>
              <a:rPr lang="en-CA" dirty="0"/>
              <a:t>Info point: </a:t>
            </a:r>
            <a:r>
              <a:rPr lang="en-CA" dirty="0">
                <a:solidFill>
                  <a:srgbClr val="FFFF00"/>
                </a:solidFill>
              </a:rPr>
              <a:t>A fact must not be ignored</a:t>
            </a:r>
          </a:p>
          <a:p>
            <a:r>
              <a:rPr lang="en-CA" dirty="0"/>
              <a:t>S-V distance = 20 but we could fix by re-ordering</a:t>
            </a:r>
          </a:p>
          <a:p>
            <a:pPr marL="0" indent="0" algn="ctr">
              <a:buNone/>
            </a:pPr>
            <a:r>
              <a:rPr lang="en-CA" dirty="0"/>
              <a:t>“</a:t>
            </a:r>
            <a:r>
              <a:rPr lang="en-CA" dirty="0">
                <a:solidFill>
                  <a:srgbClr val="FFFF00"/>
                </a:solidFill>
              </a:rPr>
              <a:t>A fact that must not be ignored </a:t>
            </a:r>
            <a:r>
              <a:rPr lang="en-CA" dirty="0">
                <a:solidFill>
                  <a:srgbClr val="FF0000"/>
                </a:solidFill>
              </a:rPr>
              <a:t>is</a:t>
            </a:r>
            <a:r>
              <a:rPr lang="en-CA" dirty="0"/>
              <a:t> that firms should…”</a:t>
            </a:r>
          </a:p>
          <a:p>
            <a:r>
              <a:rPr lang="en-CA" dirty="0"/>
              <a:t>But this uses a weak main verb “</a:t>
            </a:r>
            <a:r>
              <a:rPr lang="en-CA" dirty="0">
                <a:solidFill>
                  <a:srgbClr val="FF0000"/>
                </a:solidFill>
              </a:rPr>
              <a:t>is</a:t>
            </a:r>
            <a:r>
              <a:rPr lang="en-CA" dirty="0"/>
              <a:t>”</a:t>
            </a:r>
          </a:p>
          <a:p>
            <a:pPr lvl="1"/>
            <a:r>
              <a:rPr lang="en-CA" dirty="0"/>
              <a:t>(“be ignored” has become adjectival)</a:t>
            </a:r>
          </a:p>
          <a:p>
            <a:r>
              <a:rPr lang="en-CA" dirty="0"/>
              <a:t>Remember SSW5 &amp; BCG2: </a:t>
            </a:r>
            <a:r>
              <a:rPr lang="en-CA" b="1" dirty="0"/>
              <a:t>Use info-rich verbs</a:t>
            </a:r>
            <a:r>
              <a:rPr lang="en-CA" dirty="0"/>
              <a:t>.</a:t>
            </a:r>
          </a:p>
          <a:p>
            <a:endParaRPr lang="en-CA" dirty="0">
              <a:solidFill>
                <a:srgbClr val="FFFF00"/>
              </a:solidFill>
            </a:endParaRPr>
          </a:p>
        </p:txBody>
      </p:sp>
    </p:spTree>
    <p:extLst>
      <p:ext uri="{BB962C8B-B14F-4D97-AF65-F5344CB8AC3E}">
        <p14:creationId xmlns:p14="http://schemas.microsoft.com/office/powerpoint/2010/main" val="3055615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7F71-B7A4-4203-B052-FD7E9F942F42}"/>
              </a:ext>
            </a:extLst>
          </p:cNvPr>
          <p:cNvSpPr>
            <a:spLocks noGrp="1"/>
          </p:cNvSpPr>
          <p:nvPr>
            <p:ph type="title"/>
          </p:nvPr>
        </p:nvSpPr>
        <p:spPr>
          <a:xfrm>
            <a:off x="2551470" y="359666"/>
            <a:ext cx="6271125" cy="820205"/>
          </a:xfrm>
        </p:spPr>
        <p:txBody>
          <a:bodyPr>
            <a:normAutofit/>
          </a:bodyPr>
          <a:lstStyle/>
          <a:p>
            <a:r>
              <a:rPr lang="en-CA" dirty="0"/>
              <a:t>Interesting main verb?</a:t>
            </a:r>
          </a:p>
        </p:txBody>
      </p:sp>
      <p:sp>
        <p:nvSpPr>
          <p:cNvPr id="3" name="Content Placeholder 2">
            <a:extLst>
              <a:ext uri="{FF2B5EF4-FFF2-40B4-BE49-F238E27FC236}">
                <a16:creationId xmlns:a16="http://schemas.microsoft.com/office/drawing/2014/main" id="{6B951312-D71D-4D18-ACBA-3D80D25F34DB}"/>
              </a:ext>
            </a:extLst>
          </p:cNvPr>
          <p:cNvSpPr>
            <a:spLocks noGrp="1"/>
          </p:cNvSpPr>
          <p:nvPr>
            <p:ph idx="1"/>
          </p:nvPr>
        </p:nvSpPr>
        <p:spPr>
          <a:xfrm>
            <a:off x="442453" y="1327355"/>
            <a:ext cx="8273844" cy="4800490"/>
          </a:xfrm>
        </p:spPr>
        <p:txBody>
          <a:bodyPr>
            <a:normAutofit fontScale="70000" lnSpcReduction="20000"/>
          </a:bodyPr>
          <a:lstStyle/>
          <a:p>
            <a:pPr marL="0" indent="0">
              <a:lnSpc>
                <a:spcPct val="100000"/>
              </a:lnSpc>
              <a:buNone/>
            </a:pPr>
            <a:r>
              <a:rPr lang="en-CA" i="1" dirty="0"/>
              <a:t>“</a:t>
            </a:r>
            <a:r>
              <a:rPr lang="en-CA" i="1" dirty="0">
                <a:solidFill>
                  <a:srgbClr val="FFFF00"/>
                </a:solidFill>
              </a:rPr>
              <a:t>A fact that must not be ignored </a:t>
            </a:r>
            <a:r>
              <a:rPr lang="en-CA" i="1" dirty="0">
                <a:solidFill>
                  <a:srgbClr val="FF0000"/>
                </a:solidFill>
              </a:rPr>
              <a:t>is</a:t>
            </a:r>
            <a:r>
              <a:rPr lang="en-CA" i="1" dirty="0"/>
              <a:t> that firms wanting to expand to other countries should find established larger local partners who can be original equipment manufacturers.”</a:t>
            </a:r>
          </a:p>
          <a:p>
            <a:pPr marL="0" indent="0">
              <a:buNone/>
            </a:pPr>
            <a:endParaRPr lang="en-CA" dirty="0"/>
          </a:p>
          <a:p>
            <a:pPr marL="0" indent="0">
              <a:buNone/>
            </a:pPr>
            <a:r>
              <a:rPr lang="en-CA" dirty="0"/>
              <a:t>Info point: </a:t>
            </a:r>
            <a:r>
              <a:rPr lang="en-CA" dirty="0">
                <a:solidFill>
                  <a:srgbClr val="FFFF00"/>
                </a:solidFill>
              </a:rPr>
              <a:t>A fact must not be ignored</a:t>
            </a:r>
          </a:p>
          <a:p>
            <a:r>
              <a:rPr lang="en-CA" dirty="0"/>
              <a:t>This version fixes S-V distance but uses a weak verb “</a:t>
            </a:r>
            <a:r>
              <a:rPr lang="en-CA" dirty="0">
                <a:solidFill>
                  <a:srgbClr val="FF0000"/>
                </a:solidFill>
              </a:rPr>
              <a:t>is</a:t>
            </a:r>
            <a:r>
              <a:rPr lang="en-CA" dirty="0"/>
              <a:t>”</a:t>
            </a:r>
          </a:p>
          <a:p>
            <a:r>
              <a:rPr lang="en-CA" dirty="0"/>
              <a:t>Remember SSW5 &amp; BCG2: </a:t>
            </a:r>
            <a:r>
              <a:rPr lang="en-CA" b="1" dirty="0"/>
              <a:t>Use info-rich verbs</a:t>
            </a:r>
            <a:r>
              <a:rPr lang="en-CA" dirty="0"/>
              <a:t>.</a:t>
            </a:r>
          </a:p>
          <a:p>
            <a:pPr>
              <a:lnSpc>
                <a:spcPct val="120000"/>
              </a:lnSpc>
            </a:pPr>
            <a:r>
              <a:rPr lang="en-CA" dirty="0"/>
              <a:t>Also, beware of sounding too much like a salesman!</a:t>
            </a:r>
          </a:p>
          <a:p>
            <a:pPr>
              <a:lnSpc>
                <a:spcPct val="120000"/>
              </a:lnSpc>
            </a:pPr>
            <a:r>
              <a:rPr lang="en-CA" dirty="0"/>
              <a:t>Do we want to emphasize the reaction to the fact or the fact itself?</a:t>
            </a:r>
          </a:p>
          <a:p>
            <a:endParaRPr lang="en-CA" dirty="0">
              <a:solidFill>
                <a:srgbClr val="FFFF00"/>
              </a:solidFill>
            </a:endParaRPr>
          </a:p>
        </p:txBody>
      </p:sp>
    </p:spTree>
    <p:extLst>
      <p:ext uri="{BB962C8B-B14F-4D97-AF65-F5344CB8AC3E}">
        <p14:creationId xmlns:p14="http://schemas.microsoft.com/office/powerpoint/2010/main" val="3315412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7F71-B7A4-4203-B052-FD7E9F942F42}"/>
              </a:ext>
            </a:extLst>
          </p:cNvPr>
          <p:cNvSpPr>
            <a:spLocks noGrp="1"/>
          </p:cNvSpPr>
          <p:nvPr>
            <p:ph type="title"/>
          </p:nvPr>
        </p:nvSpPr>
        <p:spPr>
          <a:xfrm>
            <a:off x="2551470" y="359666"/>
            <a:ext cx="6271125" cy="820205"/>
          </a:xfrm>
        </p:spPr>
        <p:txBody>
          <a:bodyPr>
            <a:normAutofit/>
          </a:bodyPr>
          <a:lstStyle/>
          <a:p>
            <a:r>
              <a:rPr lang="en-CA" dirty="0"/>
              <a:t>What is most important?</a:t>
            </a:r>
          </a:p>
        </p:txBody>
      </p:sp>
      <p:sp>
        <p:nvSpPr>
          <p:cNvPr id="3" name="Content Placeholder 2">
            <a:extLst>
              <a:ext uri="{FF2B5EF4-FFF2-40B4-BE49-F238E27FC236}">
                <a16:creationId xmlns:a16="http://schemas.microsoft.com/office/drawing/2014/main" id="{6B951312-D71D-4D18-ACBA-3D80D25F34DB}"/>
              </a:ext>
            </a:extLst>
          </p:cNvPr>
          <p:cNvSpPr>
            <a:spLocks noGrp="1"/>
          </p:cNvSpPr>
          <p:nvPr>
            <p:ph idx="1"/>
          </p:nvPr>
        </p:nvSpPr>
        <p:spPr>
          <a:xfrm>
            <a:off x="442453" y="1327355"/>
            <a:ext cx="8273844" cy="4800490"/>
          </a:xfrm>
        </p:spPr>
        <p:txBody>
          <a:bodyPr>
            <a:normAutofit fontScale="70000" lnSpcReduction="20000"/>
          </a:bodyPr>
          <a:lstStyle/>
          <a:p>
            <a:pPr marL="0" indent="0">
              <a:lnSpc>
                <a:spcPct val="110000"/>
              </a:lnSpc>
              <a:buNone/>
            </a:pPr>
            <a:r>
              <a:rPr lang="en-CA" sz="3400" i="1" dirty="0"/>
              <a:t>“</a:t>
            </a:r>
            <a:r>
              <a:rPr lang="en-CA" sz="3400" i="1" dirty="0">
                <a:solidFill>
                  <a:srgbClr val="FFFF00"/>
                </a:solidFill>
              </a:rPr>
              <a:t>A fact that must not be ignored </a:t>
            </a:r>
            <a:r>
              <a:rPr lang="en-CA" sz="3400" i="1" dirty="0"/>
              <a:t>is that firms wanting to expand to other countries should find established larger local partners who can be original equipment manufacturers.”</a:t>
            </a:r>
          </a:p>
          <a:p>
            <a:pPr marL="0" indent="0">
              <a:buNone/>
            </a:pPr>
            <a:endParaRPr lang="en-CA" dirty="0"/>
          </a:p>
          <a:p>
            <a:pPr marL="0" indent="0">
              <a:buNone/>
            </a:pPr>
            <a:r>
              <a:rPr lang="en-CA" dirty="0"/>
              <a:t>Info point: </a:t>
            </a:r>
            <a:r>
              <a:rPr lang="en-CA" dirty="0">
                <a:solidFill>
                  <a:srgbClr val="FFFF00"/>
                </a:solidFill>
              </a:rPr>
              <a:t>A fact must not be ignored</a:t>
            </a:r>
            <a:endParaRPr lang="en-CA" dirty="0"/>
          </a:p>
          <a:p>
            <a:pPr>
              <a:lnSpc>
                <a:spcPct val="120000"/>
              </a:lnSpc>
            </a:pPr>
            <a:r>
              <a:rPr lang="en-CA" dirty="0"/>
              <a:t>Do we want to emphasize the reaction to the fact or the fact itself?</a:t>
            </a:r>
          </a:p>
          <a:p>
            <a:pPr>
              <a:lnSpc>
                <a:spcPct val="120000"/>
              </a:lnSpc>
            </a:pPr>
            <a:r>
              <a:rPr lang="en-CA" dirty="0"/>
              <a:t>Our real point is about what the firms should do to be successful, not whether people should ignore this fact!</a:t>
            </a:r>
          </a:p>
          <a:p>
            <a:pPr>
              <a:lnSpc>
                <a:spcPct val="120000"/>
              </a:lnSpc>
            </a:pPr>
            <a:r>
              <a:rPr lang="en-CA" dirty="0"/>
              <a:t>Can we convey that in a better way? Keyword “must”</a:t>
            </a:r>
          </a:p>
          <a:p>
            <a:pPr>
              <a:lnSpc>
                <a:spcPct val="120000"/>
              </a:lnSpc>
            </a:pPr>
            <a:r>
              <a:rPr lang="en-CA" dirty="0"/>
              <a:t>“Firms must…”</a:t>
            </a:r>
          </a:p>
          <a:p>
            <a:endParaRPr lang="en-CA" dirty="0">
              <a:solidFill>
                <a:srgbClr val="FFFF00"/>
              </a:solidFill>
            </a:endParaRPr>
          </a:p>
        </p:txBody>
      </p:sp>
    </p:spTree>
    <p:extLst>
      <p:ext uri="{BB962C8B-B14F-4D97-AF65-F5344CB8AC3E}">
        <p14:creationId xmlns:p14="http://schemas.microsoft.com/office/powerpoint/2010/main" val="7748160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7F71-B7A4-4203-B052-FD7E9F942F42}"/>
              </a:ext>
            </a:extLst>
          </p:cNvPr>
          <p:cNvSpPr>
            <a:spLocks noGrp="1"/>
          </p:cNvSpPr>
          <p:nvPr>
            <p:ph type="title"/>
          </p:nvPr>
        </p:nvSpPr>
        <p:spPr>
          <a:xfrm>
            <a:off x="2551470" y="359666"/>
            <a:ext cx="6271125" cy="820205"/>
          </a:xfrm>
        </p:spPr>
        <p:txBody>
          <a:bodyPr/>
          <a:lstStyle/>
          <a:p>
            <a:r>
              <a:rPr lang="en-CA" dirty="0"/>
              <a:t>Sentence repaired</a:t>
            </a:r>
          </a:p>
        </p:txBody>
      </p:sp>
      <p:sp>
        <p:nvSpPr>
          <p:cNvPr id="3" name="Content Placeholder 2">
            <a:extLst>
              <a:ext uri="{FF2B5EF4-FFF2-40B4-BE49-F238E27FC236}">
                <a16:creationId xmlns:a16="http://schemas.microsoft.com/office/drawing/2014/main" id="{6B951312-D71D-4D18-ACBA-3D80D25F34DB}"/>
              </a:ext>
            </a:extLst>
          </p:cNvPr>
          <p:cNvSpPr>
            <a:spLocks noGrp="1"/>
          </p:cNvSpPr>
          <p:nvPr>
            <p:ph idx="1"/>
          </p:nvPr>
        </p:nvSpPr>
        <p:spPr>
          <a:xfrm>
            <a:off x="594360" y="1327355"/>
            <a:ext cx="7955280" cy="4800490"/>
          </a:xfrm>
        </p:spPr>
        <p:txBody>
          <a:bodyPr>
            <a:normAutofit fontScale="92500" lnSpcReduction="10000"/>
          </a:bodyPr>
          <a:lstStyle/>
          <a:p>
            <a:pPr marL="0" indent="0">
              <a:lnSpc>
                <a:spcPct val="100000"/>
              </a:lnSpc>
              <a:buNone/>
            </a:pPr>
            <a:r>
              <a:rPr lang="en-CA" i="1" dirty="0"/>
              <a:t>“</a:t>
            </a:r>
            <a:r>
              <a:rPr lang="en-CA" i="1" dirty="0">
                <a:solidFill>
                  <a:srgbClr val="FF0000"/>
                </a:solidFill>
              </a:rPr>
              <a:t>Firms wanting to expand to other countries must find</a:t>
            </a:r>
            <a:r>
              <a:rPr lang="en-CA" i="1" dirty="0"/>
              <a:t> </a:t>
            </a:r>
            <a:r>
              <a:rPr lang="en-CA" i="1" dirty="0">
                <a:solidFill>
                  <a:srgbClr val="00B0F0"/>
                </a:solidFill>
              </a:rPr>
              <a:t>established larger local </a:t>
            </a:r>
            <a:r>
              <a:rPr lang="en-CA" i="1" dirty="0">
                <a:solidFill>
                  <a:srgbClr val="FF0000"/>
                </a:solidFill>
              </a:rPr>
              <a:t>part</a:t>
            </a:r>
            <a:r>
              <a:rPr lang="en-CA" i="1" dirty="0">
                <a:solidFill>
                  <a:srgbClr val="00B0F0"/>
                </a:solidFill>
              </a:rPr>
              <a:t>ners</a:t>
            </a:r>
            <a:r>
              <a:rPr lang="en-CA" i="1" dirty="0"/>
              <a:t> who </a:t>
            </a:r>
            <a:r>
              <a:rPr lang="en-CA" i="1" dirty="0">
                <a:solidFill>
                  <a:srgbClr val="00B050"/>
                </a:solidFill>
              </a:rPr>
              <a:t>can be original equipment manufacturers</a:t>
            </a:r>
            <a:r>
              <a:rPr lang="en-CA" i="1" dirty="0"/>
              <a:t>.”</a:t>
            </a:r>
          </a:p>
          <a:p>
            <a:pPr>
              <a:lnSpc>
                <a:spcPct val="100000"/>
              </a:lnSpc>
            </a:pPr>
            <a:r>
              <a:rPr lang="en-CA" dirty="0"/>
              <a:t>Main verb is now the informative verb “find” (or “must find”)</a:t>
            </a:r>
          </a:p>
          <a:p>
            <a:pPr>
              <a:lnSpc>
                <a:spcPct val="100000"/>
              </a:lnSpc>
            </a:pPr>
            <a:r>
              <a:rPr lang="en-CA" dirty="0"/>
              <a:t>S-V distance is ~6. That’s reasonable.</a:t>
            </a:r>
          </a:p>
          <a:p>
            <a:pPr>
              <a:lnSpc>
                <a:spcPct val="100000"/>
              </a:lnSpc>
            </a:pPr>
            <a:r>
              <a:rPr lang="en-CA" dirty="0"/>
              <a:t>To make the point stronger, can use italics on must.</a:t>
            </a:r>
          </a:p>
          <a:p>
            <a:pPr>
              <a:lnSpc>
                <a:spcPct val="100000"/>
              </a:lnSpc>
            </a:pPr>
            <a:r>
              <a:rPr lang="en-CA" dirty="0"/>
              <a:t>Structure is more clear: S-V-O</a:t>
            </a:r>
          </a:p>
          <a:p>
            <a:endParaRPr lang="en-CA" dirty="0"/>
          </a:p>
        </p:txBody>
      </p:sp>
    </p:spTree>
    <p:extLst>
      <p:ext uri="{BB962C8B-B14F-4D97-AF65-F5344CB8AC3E}">
        <p14:creationId xmlns:p14="http://schemas.microsoft.com/office/powerpoint/2010/main" val="16231531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7F71-B7A4-4203-B052-FD7E9F942F42}"/>
              </a:ext>
            </a:extLst>
          </p:cNvPr>
          <p:cNvSpPr>
            <a:spLocks noGrp="1"/>
          </p:cNvSpPr>
          <p:nvPr>
            <p:ph type="title"/>
          </p:nvPr>
        </p:nvSpPr>
        <p:spPr>
          <a:xfrm>
            <a:off x="2241756" y="359666"/>
            <a:ext cx="6580840" cy="967689"/>
          </a:xfrm>
        </p:spPr>
        <p:txBody>
          <a:bodyPr>
            <a:normAutofit fontScale="90000"/>
          </a:bodyPr>
          <a:lstStyle/>
          <a:p>
            <a:r>
              <a:rPr lang="en-CA" dirty="0"/>
              <a:t>Could use introductory clause (not too long though)</a:t>
            </a:r>
          </a:p>
        </p:txBody>
      </p:sp>
      <p:sp>
        <p:nvSpPr>
          <p:cNvPr id="3" name="Content Placeholder 2">
            <a:extLst>
              <a:ext uri="{FF2B5EF4-FFF2-40B4-BE49-F238E27FC236}">
                <a16:creationId xmlns:a16="http://schemas.microsoft.com/office/drawing/2014/main" id="{6B951312-D71D-4D18-ACBA-3D80D25F34DB}"/>
              </a:ext>
            </a:extLst>
          </p:cNvPr>
          <p:cNvSpPr>
            <a:spLocks noGrp="1"/>
          </p:cNvSpPr>
          <p:nvPr>
            <p:ph idx="1"/>
          </p:nvPr>
        </p:nvSpPr>
        <p:spPr>
          <a:xfrm>
            <a:off x="594360" y="1533831"/>
            <a:ext cx="7955280" cy="4964503"/>
          </a:xfrm>
        </p:spPr>
        <p:txBody>
          <a:bodyPr>
            <a:normAutofit fontScale="92500" lnSpcReduction="20000"/>
          </a:bodyPr>
          <a:lstStyle/>
          <a:p>
            <a:pPr marL="0" indent="0">
              <a:lnSpc>
                <a:spcPct val="100000"/>
              </a:lnSpc>
              <a:buNone/>
            </a:pPr>
            <a:r>
              <a:rPr lang="en-CA" i="1" dirty="0"/>
              <a:t>“</a:t>
            </a:r>
            <a:r>
              <a:rPr lang="en-CA" i="1" dirty="0">
                <a:solidFill>
                  <a:srgbClr val="00B050"/>
                </a:solidFill>
              </a:rPr>
              <a:t>Firms wanting to expand to other countries must find established larger local partners who can be original equipment manufacturers.</a:t>
            </a:r>
            <a:r>
              <a:rPr lang="en-CA" i="1" dirty="0"/>
              <a:t>”</a:t>
            </a:r>
          </a:p>
          <a:p>
            <a:pPr marL="0" indent="0">
              <a:buNone/>
            </a:pPr>
            <a:r>
              <a:rPr lang="en-CA" i="1" dirty="0"/>
              <a:t>“</a:t>
            </a:r>
            <a:r>
              <a:rPr lang="en-CA" i="1" dirty="0">
                <a:solidFill>
                  <a:schemeClr val="accent4">
                    <a:lumMod val="60000"/>
                    <a:lumOff val="40000"/>
                  </a:schemeClr>
                </a:solidFill>
              </a:rPr>
              <a:t>When expanding to other countries, firms must find established larger local partners who can be original equipment manufacturers</a:t>
            </a:r>
            <a:r>
              <a:rPr lang="en-CA" i="1" dirty="0"/>
              <a:t>.”</a:t>
            </a:r>
          </a:p>
          <a:p>
            <a:r>
              <a:rPr lang="en-CA" dirty="0"/>
              <a:t>Both are fine but for the second, SV-distance = 6 </a:t>
            </a:r>
            <a:r>
              <a:rPr lang="en-CA" dirty="0">
                <a:sym typeface="Wingdings" panose="05000000000000000000" pitchFamily="2" charset="2"/>
              </a:rPr>
              <a:t> 0</a:t>
            </a:r>
          </a:p>
          <a:p>
            <a:r>
              <a:rPr lang="en-CA" dirty="0"/>
              <a:t>Remaining problems?</a:t>
            </a:r>
          </a:p>
          <a:p>
            <a:r>
              <a:rPr lang="en-CA" dirty="0"/>
              <a:t>“larger” than what? Probably OK – means “reasonable size / not small”</a:t>
            </a:r>
          </a:p>
        </p:txBody>
      </p:sp>
    </p:spTree>
    <p:extLst>
      <p:ext uri="{BB962C8B-B14F-4D97-AF65-F5344CB8AC3E}">
        <p14:creationId xmlns:p14="http://schemas.microsoft.com/office/powerpoint/2010/main" val="2315396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4 Review</a:t>
            </a:r>
          </a:p>
        </p:txBody>
      </p:sp>
      <p:sp>
        <p:nvSpPr>
          <p:cNvPr id="3" name="Content Placeholder 2"/>
          <p:cNvSpPr>
            <a:spLocks noGrp="1"/>
          </p:cNvSpPr>
          <p:nvPr>
            <p:ph idx="1"/>
          </p:nvPr>
        </p:nvSpPr>
        <p:spPr>
          <a:xfrm>
            <a:off x="457200" y="1174115"/>
            <a:ext cx="8229600" cy="5214962"/>
          </a:xfrm>
        </p:spPr>
        <p:txBody>
          <a:bodyPr>
            <a:normAutofit/>
          </a:bodyPr>
          <a:lstStyle/>
          <a:p>
            <a:r>
              <a:rPr lang="en-CA" sz="3200" dirty="0"/>
              <a:t>Prof. Matthew Might’s advice about success</a:t>
            </a:r>
          </a:p>
          <a:p>
            <a:r>
              <a:rPr lang="en-CA" sz="3200" dirty="0"/>
              <a:t>More principles for good writing</a:t>
            </a:r>
          </a:p>
          <a:p>
            <a:pPr lvl="1"/>
            <a:r>
              <a:rPr lang="en-CA" sz="2800" dirty="0"/>
              <a:t>General sentence structure</a:t>
            </a:r>
          </a:p>
          <a:p>
            <a:pPr lvl="1"/>
            <a:r>
              <a:rPr lang="en-CA" sz="2800" dirty="0"/>
              <a:t>Subject-verb separation</a:t>
            </a:r>
          </a:p>
          <a:p>
            <a:pPr lvl="1"/>
            <a:r>
              <a:rPr lang="en-CA" sz="2800" dirty="0"/>
              <a:t>Weasel words</a:t>
            </a:r>
          </a:p>
          <a:p>
            <a:r>
              <a:rPr lang="en-CA" sz="3200" dirty="0"/>
              <a:t>Workshop:</a:t>
            </a:r>
          </a:p>
          <a:p>
            <a:pPr lvl="1"/>
            <a:r>
              <a:rPr lang="en-CA" sz="2800" dirty="0"/>
              <a:t>Grammarly examples from homework</a:t>
            </a:r>
          </a:p>
          <a:p>
            <a:pPr lvl="1"/>
            <a:r>
              <a:rPr lang="en-CA" sz="2800" dirty="0"/>
              <a:t>Sentence correction exercises</a:t>
            </a:r>
          </a:p>
          <a:p>
            <a:pPr lvl="1"/>
            <a:endParaRPr lang="en-CA" sz="3600" dirty="0"/>
          </a:p>
          <a:p>
            <a:endParaRPr lang="en-CA" sz="4000" dirty="0"/>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12209593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73C93-6CCE-4C4E-88F6-626281D0EAED}"/>
              </a:ext>
            </a:extLst>
          </p:cNvPr>
          <p:cNvSpPr>
            <a:spLocks noGrp="1"/>
          </p:cNvSpPr>
          <p:nvPr>
            <p:ph type="title"/>
          </p:nvPr>
        </p:nvSpPr>
        <p:spPr/>
        <p:txBody>
          <a:bodyPr/>
          <a:lstStyle/>
          <a:p>
            <a:r>
              <a:rPr lang="en-CA" dirty="0"/>
              <a:t>Comparison</a:t>
            </a:r>
          </a:p>
        </p:txBody>
      </p:sp>
      <p:sp>
        <p:nvSpPr>
          <p:cNvPr id="3" name="Content Placeholder 2">
            <a:extLst>
              <a:ext uri="{FF2B5EF4-FFF2-40B4-BE49-F238E27FC236}">
                <a16:creationId xmlns:a16="http://schemas.microsoft.com/office/drawing/2014/main" id="{0A947028-2FA6-4F78-AAD4-76CB7BD762F2}"/>
              </a:ext>
            </a:extLst>
          </p:cNvPr>
          <p:cNvSpPr>
            <a:spLocks noGrp="1"/>
          </p:cNvSpPr>
          <p:nvPr>
            <p:ph idx="1"/>
          </p:nvPr>
        </p:nvSpPr>
        <p:spPr/>
        <p:txBody>
          <a:bodyPr>
            <a:normAutofit fontScale="92500"/>
          </a:bodyPr>
          <a:lstStyle/>
          <a:p>
            <a:r>
              <a:rPr lang="en-CA" i="1" dirty="0">
                <a:solidFill>
                  <a:srgbClr val="FF0000"/>
                </a:solidFill>
              </a:rPr>
              <a:t>“The undeniable fact that domestic firms wanting to expand to various other countries should find some established larger local partners who can be original equipment manufacturers in the other countries must not be ignored.”</a:t>
            </a:r>
          </a:p>
          <a:p>
            <a:r>
              <a:rPr lang="en-CA" i="1" dirty="0">
                <a:solidFill>
                  <a:srgbClr val="00B050"/>
                </a:solidFill>
              </a:rPr>
              <a:t>“When expanding to other countries, firms must find established larger local partners who can be original equipment manufacturers.”</a:t>
            </a:r>
          </a:p>
          <a:p>
            <a:endParaRPr lang="en-CA" dirty="0"/>
          </a:p>
        </p:txBody>
      </p:sp>
      <p:cxnSp>
        <p:nvCxnSpPr>
          <p:cNvPr id="5" name="Straight Connector 4">
            <a:extLst>
              <a:ext uri="{FF2B5EF4-FFF2-40B4-BE49-F238E27FC236}">
                <a16:creationId xmlns:a16="http://schemas.microsoft.com/office/drawing/2014/main" id="{572F9BE9-F50E-4693-A976-451AEF9B284F}"/>
              </a:ext>
            </a:extLst>
          </p:cNvPr>
          <p:cNvCxnSpPr/>
          <p:nvPr/>
        </p:nvCxnSpPr>
        <p:spPr>
          <a:xfrm>
            <a:off x="914400" y="1433791"/>
            <a:ext cx="6946490" cy="285799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2E81C7B9-1427-4E85-B7F7-43D712C2C73B}"/>
              </a:ext>
            </a:extLst>
          </p:cNvPr>
          <p:cNvCxnSpPr>
            <a:cxnSpLocks/>
          </p:cNvCxnSpPr>
          <p:nvPr/>
        </p:nvCxnSpPr>
        <p:spPr>
          <a:xfrm flipV="1">
            <a:off x="472966" y="1433791"/>
            <a:ext cx="7756634" cy="2586416"/>
          </a:xfrm>
          <a:prstGeom prst="line">
            <a:avLst/>
          </a:prstGeom>
          <a:ln w="508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71424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38F51-56E2-4867-AFA2-82C1D343B739}"/>
              </a:ext>
            </a:extLst>
          </p:cNvPr>
          <p:cNvSpPr>
            <a:spLocks noGrp="1"/>
          </p:cNvSpPr>
          <p:nvPr>
            <p:ph type="title"/>
          </p:nvPr>
        </p:nvSpPr>
        <p:spPr>
          <a:xfrm>
            <a:off x="2444656" y="359666"/>
            <a:ext cx="6377940" cy="1842759"/>
          </a:xfrm>
        </p:spPr>
        <p:txBody>
          <a:bodyPr>
            <a:normAutofit/>
          </a:bodyPr>
          <a:lstStyle/>
          <a:p>
            <a:r>
              <a:rPr lang="en-CA" dirty="0"/>
              <a:t>Another example from a past exam: First, remove weasel words</a:t>
            </a:r>
          </a:p>
        </p:txBody>
      </p:sp>
      <p:sp>
        <p:nvSpPr>
          <p:cNvPr id="3" name="Content Placeholder 2">
            <a:extLst>
              <a:ext uri="{FF2B5EF4-FFF2-40B4-BE49-F238E27FC236}">
                <a16:creationId xmlns:a16="http://schemas.microsoft.com/office/drawing/2014/main" id="{3953E074-AD18-4911-8D3F-B5476A147185}"/>
              </a:ext>
            </a:extLst>
          </p:cNvPr>
          <p:cNvSpPr>
            <a:spLocks noGrp="1"/>
          </p:cNvSpPr>
          <p:nvPr>
            <p:ph idx="1"/>
          </p:nvPr>
        </p:nvSpPr>
        <p:spPr>
          <a:xfrm>
            <a:off x="594360" y="2202425"/>
            <a:ext cx="7955280" cy="4295909"/>
          </a:xfrm>
        </p:spPr>
        <p:txBody>
          <a:bodyPr>
            <a:normAutofit/>
          </a:bodyPr>
          <a:lstStyle/>
          <a:p>
            <a:pPr marL="0" indent="0">
              <a:buNone/>
            </a:pPr>
            <a:r>
              <a:rPr lang="en-CA" i="1" dirty="0"/>
              <a:t>The globalization nowadays has a meaning that a lot of businesses are in a battle with some international competitors for customers. One of a number of results is the occurrence of loss of employment in the lives of too many native Africans as the result of expansion into Africa by heartless foreign entrepreneurs.</a:t>
            </a:r>
          </a:p>
        </p:txBody>
      </p:sp>
    </p:spTree>
    <p:extLst>
      <p:ext uri="{BB962C8B-B14F-4D97-AF65-F5344CB8AC3E}">
        <p14:creationId xmlns:p14="http://schemas.microsoft.com/office/powerpoint/2010/main" val="39405769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38F51-56E2-4867-AFA2-82C1D343B739}"/>
              </a:ext>
            </a:extLst>
          </p:cNvPr>
          <p:cNvSpPr>
            <a:spLocks noGrp="1"/>
          </p:cNvSpPr>
          <p:nvPr>
            <p:ph type="title"/>
          </p:nvPr>
        </p:nvSpPr>
        <p:spPr/>
        <p:txBody>
          <a:bodyPr>
            <a:normAutofit fontScale="90000"/>
          </a:bodyPr>
          <a:lstStyle/>
          <a:p>
            <a:r>
              <a:rPr lang="en-CA" dirty="0"/>
              <a:t>First, remove weasel words</a:t>
            </a:r>
          </a:p>
        </p:txBody>
      </p:sp>
      <p:sp>
        <p:nvSpPr>
          <p:cNvPr id="3" name="Content Placeholder 2">
            <a:extLst>
              <a:ext uri="{FF2B5EF4-FFF2-40B4-BE49-F238E27FC236}">
                <a16:creationId xmlns:a16="http://schemas.microsoft.com/office/drawing/2014/main" id="{3953E074-AD18-4911-8D3F-B5476A147185}"/>
              </a:ext>
            </a:extLst>
          </p:cNvPr>
          <p:cNvSpPr>
            <a:spLocks noGrp="1"/>
          </p:cNvSpPr>
          <p:nvPr>
            <p:ph idx="1"/>
          </p:nvPr>
        </p:nvSpPr>
        <p:spPr/>
        <p:txBody>
          <a:bodyPr/>
          <a:lstStyle/>
          <a:p>
            <a:pPr marL="0" indent="0">
              <a:buNone/>
            </a:pPr>
            <a:r>
              <a:rPr lang="en-CA" i="1" dirty="0"/>
              <a:t>The globalization nowadays has a meaning that </a:t>
            </a:r>
            <a:r>
              <a:rPr lang="en-CA" i="1" strike="sngStrike" dirty="0">
                <a:solidFill>
                  <a:srgbClr val="FF0000"/>
                </a:solidFill>
              </a:rPr>
              <a:t>a lot of</a:t>
            </a:r>
            <a:r>
              <a:rPr lang="en-CA" i="1" dirty="0">
                <a:solidFill>
                  <a:srgbClr val="FF0000"/>
                </a:solidFill>
              </a:rPr>
              <a:t> </a:t>
            </a:r>
            <a:r>
              <a:rPr lang="en-CA" i="1" dirty="0"/>
              <a:t>businesses are in a battle with </a:t>
            </a:r>
            <a:r>
              <a:rPr lang="en-CA" i="1" strike="sngStrike" dirty="0">
                <a:solidFill>
                  <a:srgbClr val="FF0000"/>
                </a:solidFill>
              </a:rPr>
              <a:t>some</a:t>
            </a:r>
            <a:r>
              <a:rPr lang="en-CA" i="1" dirty="0"/>
              <a:t> international competitors for customers. One </a:t>
            </a:r>
            <a:r>
              <a:rPr lang="en-CA" i="1" strike="sngStrike" dirty="0">
                <a:solidFill>
                  <a:srgbClr val="FF0000"/>
                </a:solidFill>
              </a:rPr>
              <a:t>of a number of</a:t>
            </a:r>
            <a:r>
              <a:rPr lang="en-CA" i="1" dirty="0"/>
              <a:t> result</a:t>
            </a:r>
            <a:r>
              <a:rPr lang="en-CA" i="1" strike="sngStrike" dirty="0">
                <a:solidFill>
                  <a:srgbClr val="FF0000"/>
                </a:solidFill>
              </a:rPr>
              <a:t>s</a:t>
            </a:r>
            <a:r>
              <a:rPr lang="en-CA" i="1" dirty="0"/>
              <a:t> is </a:t>
            </a:r>
            <a:r>
              <a:rPr lang="en-CA" i="1" strike="sngStrike" dirty="0">
                <a:solidFill>
                  <a:srgbClr val="FF0000"/>
                </a:solidFill>
              </a:rPr>
              <a:t>the occurrence of </a:t>
            </a:r>
            <a:r>
              <a:rPr lang="en-CA" i="1" dirty="0"/>
              <a:t>loss of employment in the lives of </a:t>
            </a:r>
            <a:r>
              <a:rPr lang="en-CA" i="1" strike="sngStrike" dirty="0">
                <a:solidFill>
                  <a:srgbClr val="FF0000"/>
                </a:solidFill>
              </a:rPr>
              <a:t>too</a:t>
            </a:r>
            <a:r>
              <a:rPr lang="en-CA" i="1" dirty="0"/>
              <a:t> many native Africans as the result of expansion into Africa by </a:t>
            </a:r>
            <a:r>
              <a:rPr lang="en-CA" i="1" strike="sngStrike" dirty="0">
                <a:solidFill>
                  <a:srgbClr val="FF0000"/>
                </a:solidFill>
              </a:rPr>
              <a:t>heartless</a:t>
            </a:r>
            <a:r>
              <a:rPr lang="en-CA" i="1" dirty="0"/>
              <a:t> foreign entrepreneurs.</a:t>
            </a:r>
          </a:p>
        </p:txBody>
      </p:sp>
    </p:spTree>
    <p:extLst>
      <p:ext uri="{BB962C8B-B14F-4D97-AF65-F5344CB8AC3E}">
        <p14:creationId xmlns:p14="http://schemas.microsoft.com/office/powerpoint/2010/main" val="32688446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38F51-56E2-4867-AFA2-82C1D343B739}"/>
              </a:ext>
            </a:extLst>
          </p:cNvPr>
          <p:cNvSpPr>
            <a:spLocks noGrp="1"/>
          </p:cNvSpPr>
          <p:nvPr>
            <p:ph type="title"/>
          </p:nvPr>
        </p:nvSpPr>
        <p:spPr/>
        <p:txBody>
          <a:bodyPr>
            <a:normAutofit fontScale="90000"/>
          </a:bodyPr>
          <a:lstStyle/>
          <a:p>
            <a:r>
              <a:rPr lang="en-CA" dirty="0"/>
              <a:t>Next, look for the main action words</a:t>
            </a:r>
          </a:p>
        </p:txBody>
      </p:sp>
      <p:sp>
        <p:nvSpPr>
          <p:cNvPr id="3" name="Content Placeholder 2">
            <a:extLst>
              <a:ext uri="{FF2B5EF4-FFF2-40B4-BE49-F238E27FC236}">
                <a16:creationId xmlns:a16="http://schemas.microsoft.com/office/drawing/2014/main" id="{3953E074-AD18-4911-8D3F-B5476A147185}"/>
              </a:ext>
            </a:extLst>
          </p:cNvPr>
          <p:cNvSpPr>
            <a:spLocks noGrp="1"/>
          </p:cNvSpPr>
          <p:nvPr>
            <p:ph idx="1"/>
          </p:nvPr>
        </p:nvSpPr>
        <p:spPr/>
        <p:txBody>
          <a:bodyPr/>
          <a:lstStyle/>
          <a:p>
            <a:pPr marL="0" indent="0">
              <a:buNone/>
            </a:pPr>
            <a:r>
              <a:rPr lang="en-CA" i="1" dirty="0"/>
              <a:t>The globalization nowadays has a </a:t>
            </a:r>
            <a:r>
              <a:rPr lang="en-CA" i="1" dirty="0">
                <a:solidFill>
                  <a:srgbClr val="FF0000"/>
                </a:solidFill>
              </a:rPr>
              <a:t>meaning</a:t>
            </a:r>
            <a:r>
              <a:rPr lang="en-CA" i="1" dirty="0"/>
              <a:t> that businesses are in a </a:t>
            </a:r>
            <a:r>
              <a:rPr lang="en-CA" i="1" dirty="0">
                <a:solidFill>
                  <a:srgbClr val="FF0000"/>
                </a:solidFill>
              </a:rPr>
              <a:t>battle</a:t>
            </a:r>
            <a:r>
              <a:rPr lang="en-CA" i="1" dirty="0"/>
              <a:t> with international </a:t>
            </a:r>
            <a:r>
              <a:rPr lang="en-CA" i="1" dirty="0">
                <a:solidFill>
                  <a:srgbClr val="FF0000"/>
                </a:solidFill>
              </a:rPr>
              <a:t>competitors</a:t>
            </a:r>
            <a:r>
              <a:rPr lang="en-CA" i="1" dirty="0"/>
              <a:t> for customers. One result is </a:t>
            </a:r>
            <a:r>
              <a:rPr lang="en-CA" i="1" dirty="0">
                <a:solidFill>
                  <a:srgbClr val="FF0000"/>
                </a:solidFill>
              </a:rPr>
              <a:t>loss</a:t>
            </a:r>
            <a:r>
              <a:rPr lang="en-CA" i="1" dirty="0"/>
              <a:t> of </a:t>
            </a:r>
            <a:r>
              <a:rPr lang="en-CA" i="1" dirty="0">
                <a:solidFill>
                  <a:srgbClr val="FF0000"/>
                </a:solidFill>
              </a:rPr>
              <a:t>employment</a:t>
            </a:r>
            <a:r>
              <a:rPr lang="en-CA" i="1" dirty="0"/>
              <a:t> in the lives of many native Africans as the result of </a:t>
            </a:r>
            <a:r>
              <a:rPr lang="en-CA" i="1" dirty="0">
                <a:solidFill>
                  <a:srgbClr val="FF0000"/>
                </a:solidFill>
              </a:rPr>
              <a:t>expansion</a:t>
            </a:r>
            <a:r>
              <a:rPr lang="en-CA" i="1" dirty="0"/>
              <a:t> into Africa by foreign entrepreneurs.</a:t>
            </a:r>
          </a:p>
        </p:txBody>
      </p:sp>
    </p:spTree>
    <p:extLst>
      <p:ext uri="{BB962C8B-B14F-4D97-AF65-F5344CB8AC3E}">
        <p14:creationId xmlns:p14="http://schemas.microsoft.com/office/powerpoint/2010/main" val="484801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38F51-56E2-4867-AFA2-82C1D343B739}"/>
              </a:ext>
            </a:extLst>
          </p:cNvPr>
          <p:cNvSpPr>
            <a:spLocks noGrp="1"/>
          </p:cNvSpPr>
          <p:nvPr>
            <p:ph type="title"/>
          </p:nvPr>
        </p:nvSpPr>
        <p:spPr/>
        <p:txBody>
          <a:bodyPr>
            <a:normAutofit fontScale="90000"/>
          </a:bodyPr>
          <a:lstStyle/>
          <a:p>
            <a:r>
              <a:rPr lang="en-CA" dirty="0"/>
              <a:t>Next, express the main actions as SV[O]s</a:t>
            </a:r>
          </a:p>
        </p:txBody>
      </p:sp>
      <p:sp>
        <p:nvSpPr>
          <p:cNvPr id="3" name="Content Placeholder 2">
            <a:extLst>
              <a:ext uri="{FF2B5EF4-FFF2-40B4-BE49-F238E27FC236}">
                <a16:creationId xmlns:a16="http://schemas.microsoft.com/office/drawing/2014/main" id="{3953E074-AD18-4911-8D3F-B5476A147185}"/>
              </a:ext>
            </a:extLst>
          </p:cNvPr>
          <p:cNvSpPr>
            <a:spLocks noGrp="1"/>
          </p:cNvSpPr>
          <p:nvPr>
            <p:ph idx="1"/>
          </p:nvPr>
        </p:nvSpPr>
        <p:spPr>
          <a:xfrm>
            <a:off x="594360" y="1662297"/>
            <a:ext cx="7955280" cy="4994142"/>
          </a:xfrm>
        </p:spPr>
        <p:txBody>
          <a:bodyPr>
            <a:normAutofit fontScale="92500" lnSpcReduction="10000"/>
          </a:bodyPr>
          <a:lstStyle/>
          <a:p>
            <a:pPr marL="0" indent="0">
              <a:buNone/>
            </a:pPr>
            <a:r>
              <a:rPr lang="en-CA" i="1" dirty="0"/>
              <a:t>The globalization nowadays has a </a:t>
            </a:r>
            <a:r>
              <a:rPr lang="en-CA" i="1" dirty="0">
                <a:solidFill>
                  <a:srgbClr val="FF0000"/>
                </a:solidFill>
              </a:rPr>
              <a:t>meaning</a:t>
            </a:r>
            <a:r>
              <a:rPr lang="en-CA" i="1" dirty="0"/>
              <a:t> that businesses are in a </a:t>
            </a:r>
            <a:r>
              <a:rPr lang="en-CA" i="1" dirty="0">
                <a:solidFill>
                  <a:srgbClr val="FF0000"/>
                </a:solidFill>
              </a:rPr>
              <a:t>battle</a:t>
            </a:r>
            <a:r>
              <a:rPr lang="en-CA" i="1" dirty="0"/>
              <a:t> with international </a:t>
            </a:r>
            <a:r>
              <a:rPr lang="en-CA" i="1" dirty="0">
                <a:solidFill>
                  <a:srgbClr val="FF0000"/>
                </a:solidFill>
              </a:rPr>
              <a:t>competitors</a:t>
            </a:r>
            <a:r>
              <a:rPr lang="en-CA" i="1" dirty="0"/>
              <a:t> for customers. One result is </a:t>
            </a:r>
            <a:r>
              <a:rPr lang="en-CA" i="1" dirty="0">
                <a:solidFill>
                  <a:srgbClr val="FF0000"/>
                </a:solidFill>
              </a:rPr>
              <a:t>loss</a:t>
            </a:r>
            <a:r>
              <a:rPr lang="en-CA" i="1" dirty="0"/>
              <a:t> of </a:t>
            </a:r>
            <a:r>
              <a:rPr lang="en-CA" i="1" dirty="0">
                <a:solidFill>
                  <a:srgbClr val="FF0000"/>
                </a:solidFill>
              </a:rPr>
              <a:t>employment</a:t>
            </a:r>
            <a:r>
              <a:rPr lang="en-CA" i="1" dirty="0"/>
              <a:t> in the lives of many native Africans as the result of </a:t>
            </a:r>
            <a:r>
              <a:rPr lang="en-CA" i="1" dirty="0">
                <a:solidFill>
                  <a:srgbClr val="FF0000"/>
                </a:solidFill>
              </a:rPr>
              <a:t>expansion</a:t>
            </a:r>
            <a:r>
              <a:rPr lang="en-CA" i="1" dirty="0"/>
              <a:t> into Africa by foreign entrepreneurs.</a:t>
            </a:r>
          </a:p>
          <a:p>
            <a:r>
              <a:rPr lang="en-CA" dirty="0"/>
              <a:t>Globalization </a:t>
            </a:r>
            <a:r>
              <a:rPr lang="en-CA" dirty="0">
                <a:solidFill>
                  <a:srgbClr val="FF0000"/>
                </a:solidFill>
              </a:rPr>
              <a:t>mean</a:t>
            </a:r>
            <a:r>
              <a:rPr lang="en-CA" dirty="0"/>
              <a:t>s…</a:t>
            </a:r>
          </a:p>
          <a:p>
            <a:r>
              <a:rPr lang="en-CA" dirty="0"/>
              <a:t>Businesses </a:t>
            </a:r>
            <a:r>
              <a:rPr lang="en-CA" dirty="0">
                <a:solidFill>
                  <a:srgbClr val="FF0000"/>
                </a:solidFill>
              </a:rPr>
              <a:t>battle</a:t>
            </a:r>
            <a:r>
              <a:rPr lang="en-CA" dirty="0"/>
              <a:t> competitors</a:t>
            </a:r>
          </a:p>
          <a:p>
            <a:r>
              <a:rPr lang="en-CA" dirty="0"/>
              <a:t>Africans </a:t>
            </a:r>
            <a:r>
              <a:rPr lang="en-CA" dirty="0">
                <a:solidFill>
                  <a:srgbClr val="FF0000"/>
                </a:solidFill>
              </a:rPr>
              <a:t>lose</a:t>
            </a:r>
            <a:r>
              <a:rPr lang="en-CA" dirty="0"/>
              <a:t> employment</a:t>
            </a:r>
          </a:p>
          <a:p>
            <a:r>
              <a:rPr lang="en-CA" dirty="0"/>
              <a:t>Entrepreneurs </a:t>
            </a:r>
            <a:r>
              <a:rPr lang="en-CA" dirty="0">
                <a:solidFill>
                  <a:srgbClr val="FF0000"/>
                </a:solidFill>
              </a:rPr>
              <a:t>expand</a:t>
            </a:r>
            <a:r>
              <a:rPr lang="en-CA" dirty="0"/>
              <a:t>…</a:t>
            </a:r>
          </a:p>
          <a:p>
            <a:endParaRPr lang="en-CA" dirty="0"/>
          </a:p>
        </p:txBody>
      </p:sp>
    </p:spTree>
    <p:extLst>
      <p:ext uri="{BB962C8B-B14F-4D97-AF65-F5344CB8AC3E}">
        <p14:creationId xmlns:p14="http://schemas.microsoft.com/office/powerpoint/2010/main" val="2333504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38F51-56E2-4867-AFA2-82C1D343B739}"/>
              </a:ext>
            </a:extLst>
          </p:cNvPr>
          <p:cNvSpPr>
            <a:spLocks noGrp="1"/>
          </p:cNvSpPr>
          <p:nvPr>
            <p:ph type="title"/>
          </p:nvPr>
        </p:nvSpPr>
        <p:spPr>
          <a:xfrm>
            <a:off x="2611805" y="381049"/>
            <a:ext cx="6377940" cy="1074125"/>
          </a:xfrm>
        </p:spPr>
        <p:txBody>
          <a:bodyPr>
            <a:normAutofit fontScale="90000"/>
          </a:bodyPr>
          <a:lstStyle/>
          <a:p>
            <a:r>
              <a:rPr lang="en-CA" dirty="0"/>
              <a:t>Next, express all info points </a:t>
            </a:r>
            <a:br>
              <a:rPr lang="en-CA" dirty="0"/>
            </a:br>
            <a:r>
              <a:rPr lang="en-CA" dirty="0"/>
              <a:t>(may not be SV[O]s)</a:t>
            </a:r>
          </a:p>
        </p:txBody>
      </p:sp>
      <p:sp>
        <p:nvSpPr>
          <p:cNvPr id="3" name="Content Placeholder 2">
            <a:extLst>
              <a:ext uri="{FF2B5EF4-FFF2-40B4-BE49-F238E27FC236}">
                <a16:creationId xmlns:a16="http://schemas.microsoft.com/office/drawing/2014/main" id="{3953E074-AD18-4911-8D3F-B5476A147185}"/>
              </a:ext>
            </a:extLst>
          </p:cNvPr>
          <p:cNvSpPr>
            <a:spLocks noGrp="1"/>
          </p:cNvSpPr>
          <p:nvPr>
            <p:ph idx="1"/>
          </p:nvPr>
        </p:nvSpPr>
        <p:spPr>
          <a:xfrm>
            <a:off x="594360" y="1455174"/>
            <a:ext cx="8008866" cy="5132439"/>
          </a:xfrm>
        </p:spPr>
        <p:txBody>
          <a:bodyPr>
            <a:normAutofit fontScale="85000" lnSpcReduction="10000"/>
          </a:bodyPr>
          <a:lstStyle/>
          <a:p>
            <a:pPr marL="0" indent="0">
              <a:buNone/>
            </a:pPr>
            <a:r>
              <a:rPr lang="en-CA" i="1" dirty="0"/>
              <a:t>The globalization nowadays has a </a:t>
            </a:r>
            <a:r>
              <a:rPr lang="en-CA" i="1" dirty="0">
                <a:solidFill>
                  <a:srgbClr val="FF0000"/>
                </a:solidFill>
              </a:rPr>
              <a:t>meaning</a:t>
            </a:r>
            <a:r>
              <a:rPr lang="en-CA" i="1" dirty="0"/>
              <a:t> that businesses are in a </a:t>
            </a:r>
            <a:r>
              <a:rPr lang="en-CA" i="1" dirty="0">
                <a:solidFill>
                  <a:srgbClr val="FF0000"/>
                </a:solidFill>
              </a:rPr>
              <a:t>battle</a:t>
            </a:r>
            <a:r>
              <a:rPr lang="en-CA" i="1" dirty="0"/>
              <a:t> with international competitors for customers. One result is </a:t>
            </a:r>
            <a:r>
              <a:rPr lang="en-CA" i="1" dirty="0">
                <a:solidFill>
                  <a:srgbClr val="FF0000"/>
                </a:solidFill>
              </a:rPr>
              <a:t>loss</a:t>
            </a:r>
            <a:r>
              <a:rPr lang="en-CA" i="1" dirty="0"/>
              <a:t> of employment in the lives of many native Africans as the result of </a:t>
            </a:r>
            <a:r>
              <a:rPr lang="en-CA" i="1" dirty="0">
                <a:solidFill>
                  <a:srgbClr val="FF0000"/>
                </a:solidFill>
              </a:rPr>
              <a:t>expansion</a:t>
            </a:r>
            <a:r>
              <a:rPr lang="en-CA" i="1" dirty="0"/>
              <a:t> into Africa by foreign entrepreneurs.</a:t>
            </a:r>
          </a:p>
          <a:p>
            <a:pPr marL="514350" lvl="0" indent="-514350">
              <a:buFont typeface="+mj-lt"/>
              <a:buAutoNum type="arabicPeriod"/>
            </a:pPr>
            <a:r>
              <a:rPr lang="en-CA" dirty="0"/>
              <a:t>Globalization is happening (“nowadays”)</a:t>
            </a:r>
          </a:p>
          <a:p>
            <a:pPr marL="514350" lvl="0" indent="-514350">
              <a:buFont typeface="+mj-lt"/>
              <a:buAutoNum type="arabicPeriod"/>
            </a:pPr>
            <a:r>
              <a:rPr lang="en-CA" dirty="0"/>
              <a:t>Many local businesses battle with international competitors</a:t>
            </a:r>
          </a:p>
          <a:p>
            <a:pPr marL="514350" lvl="0" indent="-514350">
              <a:buFont typeface="+mj-lt"/>
              <a:buAutoNum type="arabicPeriod"/>
            </a:pPr>
            <a:r>
              <a:rPr lang="en-CA" dirty="0"/>
              <a:t>Businesses compete for customers</a:t>
            </a:r>
          </a:p>
          <a:p>
            <a:pPr marL="514350" lvl="0" indent="-514350">
              <a:buFont typeface="+mj-lt"/>
              <a:buAutoNum type="arabicPeriod"/>
            </a:pPr>
            <a:r>
              <a:rPr lang="en-CA" dirty="0"/>
              <a:t>Foreign (non-African) entrepreneurs are expanding into Africa</a:t>
            </a:r>
          </a:p>
          <a:p>
            <a:pPr marL="514350" lvl="0" indent="-514350">
              <a:buFont typeface="+mj-lt"/>
              <a:buAutoNum type="arabicPeriod"/>
            </a:pPr>
            <a:r>
              <a:rPr lang="en-CA" dirty="0"/>
              <a:t>Many native Africans are losing jobs</a:t>
            </a:r>
          </a:p>
          <a:p>
            <a:endParaRPr lang="en-CA" dirty="0"/>
          </a:p>
        </p:txBody>
      </p:sp>
    </p:spTree>
    <p:extLst>
      <p:ext uri="{BB962C8B-B14F-4D97-AF65-F5344CB8AC3E}">
        <p14:creationId xmlns:p14="http://schemas.microsoft.com/office/powerpoint/2010/main" val="41594331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38F51-56E2-4867-AFA2-82C1D343B739}"/>
              </a:ext>
            </a:extLst>
          </p:cNvPr>
          <p:cNvSpPr>
            <a:spLocks noGrp="1"/>
          </p:cNvSpPr>
          <p:nvPr>
            <p:ph type="title"/>
          </p:nvPr>
        </p:nvSpPr>
        <p:spPr>
          <a:xfrm>
            <a:off x="2611805" y="381049"/>
            <a:ext cx="6377940" cy="1074125"/>
          </a:xfrm>
        </p:spPr>
        <p:txBody>
          <a:bodyPr>
            <a:normAutofit fontScale="90000"/>
          </a:bodyPr>
          <a:lstStyle/>
          <a:p>
            <a:r>
              <a:rPr lang="en-CA" dirty="0"/>
              <a:t>Next, combine the info points into a new, better passage.</a:t>
            </a:r>
          </a:p>
        </p:txBody>
      </p:sp>
      <p:sp>
        <p:nvSpPr>
          <p:cNvPr id="3" name="Content Placeholder 2">
            <a:extLst>
              <a:ext uri="{FF2B5EF4-FFF2-40B4-BE49-F238E27FC236}">
                <a16:creationId xmlns:a16="http://schemas.microsoft.com/office/drawing/2014/main" id="{3953E074-AD18-4911-8D3F-B5476A147185}"/>
              </a:ext>
            </a:extLst>
          </p:cNvPr>
          <p:cNvSpPr>
            <a:spLocks noGrp="1"/>
          </p:cNvSpPr>
          <p:nvPr>
            <p:ph idx="1"/>
          </p:nvPr>
        </p:nvSpPr>
        <p:spPr>
          <a:xfrm>
            <a:off x="594360" y="1455174"/>
            <a:ext cx="8008866" cy="5132439"/>
          </a:xfrm>
        </p:spPr>
        <p:txBody>
          <a:bodyPr>
            <a:normAutofit/>
          </a:bodyPr>
          <a:lstStyle/>
          <a:p>
            <a:pPr marL="514350" lvl="0" indent="-514350">
              <a:buFont typeface="+mj-lt"/>
              <a:buAutoNum type="arabicPeriod"/>
            </a:pPr>
            <a:r>
              <a:rPr lang="en-CA" sz="2600" dirty="0"/>
              <a:t>Globalization is happening (“nowadays”)</a:t>
            </a:r>
          </a:p>
          <a:p>
            <a:pPr marL="514350" lvl="0" indent="-514350">
              <a:buFont typeface="+mj-lt"/>
              <a:buAutoNum type="arabicPeriod"/>
            </a:pPr>
            <a:r>
              <a:rPr lang="en-CA" sz="2600" dirty="0"/>
              <a:t>Many local businesses battle with international competitors</a:t>
            </a:r>
          </a:p>
          <a:p>
            <a:pPr marL="514350" lvl="0" indent="-514350">
              <a:buFont typeface="+mj-lt"/>
              <a:buAutoNum type="arabicPeriod"/>
            </a:pPr>
            <a:r>
              <a:rPr lang="en-CA" sz="2600" dirty="0"/>
              <a:t>Businesses compete for customers</a:t>
            </a:r>
          </a:p>
          <a:p>
            <a:pPr marL="514350" lvl="0" indent="-514350">
              <a:buFont typeface="+mj-lt"/>
              <a:buAutoNum type="arabicPeriod"/>
            </a:pPr>
            <a:r>
              <a:rPr lang="en-CA" sz="2600" dirty="0"/>
              <a:t>Foreign (non-African) entrepreneurs are expanding into Africa</a:t>
            </a:r>
          </a:p>
          <a:p>
            <a:pPr marL="514350" lvl="0" indent="-514350">
              <a:buFont typeface="+mj-lt"/>
              <a:buAutoNum type="arabicPeriod"/>
            </a:pPr>
            <a:r>
              <a:rPr lang="en-CA" sz="2600" dirty="0"/>
              <a:t>Many native Africans are losing jobs</a:t>
            </a:r>
          </a:p>
          <a:p>
            <a:pPr marL="0" indent="0">
              <a:buNone/>
            </a:pPr>
            <a:r>
              <a:rPr lang="en-CA" i="1" dirty="0"/>
              <a:t>(5) Many native Africans lose jobs because (4) foreign entrepreneurs (1) globalize, (4) expand into Africa, and (2,3) compete with local businesses.</a:t>
            </a:r>
          </a:p>
          <a:p>
            <a:pPr marL="0" lvl="0" indent="0">
              <a:buNone/>
            </a:pPr>
            <a:endParaRPr lang="en-CA" dirty="0"/>
          </a:p>
          <a:p>
            <a:endParaRPr lang="en-CA" dirty="0"/>
          </a:p>
        </p:txBody>
      </p:sp>
    </p:spTree>
    <p:extLst>
      <p:ext uri="{BB962C8B-B14F-4D97-AF65-F5344CB8AC3E}">
        <p14:creationId xmlns:p14="http://schemas.microsoft.com/office/powerpoint/2010/main" val="14633111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38F51-56E2-4867-AFA2-82C1D343B739}"/>
              </a:ext>
            </a:extLst>
          </p:cNvPr>
          <p:cNvSpPr>
            <a:spLocks noGrp="1"/>
          </p:cNvSpPr>
          <p:nvPr>
            <p:ph type="title"/>
          </p:nvPr>
        </p:nvSpPr>
        <p:spPr>
          <a:xfrm>
            <a:off x="2611805" y="381049"/>
            <a:ext cx="6377940" cy="1074125"/>
          </a:xfrm>
        </p:spPr>
        <p:txBody>
          <a:bodyPr>
            <a:normAutofit fontScale="90000"/>
          </a:bodyPr>
          <a:lstStyle/>
          <a:p>
            <a:r>
              <a:rPr lang="en-CA" dirty="0"/>
              <a:t>Compare versions. </a:t>
            </a:r>
            <a:br>
              <a:rPr lang="en-CA" dirty="0"/>
            </a:br>
            <a:r>
              <a:rPr lang="en-CA" dirty="0"/>
              <a:t>Same emphasis?</a:t>
            </a:r>
          </a:p>
        </p:txBody>
      </p:sp>
      <p:sp>
        <p:nvSpPr>
          <p:cNvPr id="3" name="Content Placeholder 2">
            <a:extLst>
              <a:ext uri="{FF2B5EF4-FFF2-40B4-BE49-F238E27FC236}">
                <a16:creationId xmlns:a16="http://schemas.microsoft.com/office/drawing/2014/main" id="{3953E074-AD18-4911-8D3F-B5476A147185}"/>
              </a:ext>
            </a:extLst>
          </p:cNvPr>
          <p:cNvSpPr>
            <a:spLocks noGrp="1"/>
          </p:cNvSpPr>
          <p:nvPr>
            <p:ph idx="1"/>
          </p:nvPr>
        </p:nvSpPr>
        <p:spPr>
          <a:xfrm>
            <a:off x="594360" y="1455174"/>
            <a:ext cx="8008866" cy="5132439"/>
          </a:xfrm>
        </p:spPr>
        <p:txBody>
          <a:bodyPr>
            <a:normAutofit/>
          </a:bodyPr>
          <a:lstStyle/>
          <a:p>
            <a:pPr marL="0" indent="0">
              <a:buNone/>
            </a:pPr>
            <a:r>
              <a:rPr lang="en-CA" sz="2600" i="1" dirty="0"/>
              <a:t>The globalization nowadays has a meaning that businesses are in a battle with international competitors for customers. One result is loss of employment in the lives of many native Africans as the result of expansion into Africa by foreign entrepreneurs.</a:t>
            </a:r>
          </a:p>
          <a:p>
            <a:pPr marL="0" indent="0">
              <a:buNone/>
            </a:pPr>
            <a:endParaRPr lang="en-CA" sz="2600" dirty="0"/>
          </a:p>
          <a:p>
            <a:pPr marL="0" indent="0">
              <a:buNone/>
            </a:pPr>
            <a:r>
              <a:rPr lang="en-CA" sz="2600" i="1" dirty="0"/>
              <a:t>(5) Many native Africans lose jobs because (4) foreign entrepreneurs (1) globalize, (4) expand into Africa, and (2,3) compete with local businesses.</a:t>
            </a:r>
          </a:p>
          <a:p>
            <a:pPr marL="0" indent="0">
              <a:buNone/>
            </a:pPr>
            <a:r>
              <a:rPr lang="en-CA" sz="2600" dirty="0"/>
              <a:t>(Many variations of this are also good.)</a:t>
            </a:r>
          </a:p>
          <a:p>
            <a:pPr marL="0" lvl="0" indent="0">
              <a:buNone/>
            </a:pPr>
            <a:endParaRPr lang="en-CA" dirty="0"/>
          </a:p>
          <a:p>
            <a:endParaRPr lang="en-CA" dirty="0"/>
          </a:p>
        </p:txBody>
      </p:sp>
    </p:spTree>
    <p:extLst>
      <p:ext uri="{BB962C8B-B14F-4D97-AF65-F5344CB8AC3E}">
        <p14:creationId xmlns:p14="http://schemas.microsoft.com/office/powerpoint/2010/main" val="25299713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38F51-56E2-4867-AFA2-82C1D343B739}"/>
              </a:ext>
            </a:extLst>
          </p:cNvPr>
          <p:cNvSpPr>
            <a:spLocks noGrp="1"/>
          </p:cNvSpPr>
          <p:nvPr>
            <p:ph type="title"/>
          </p:nvPr>
        </p:nvSpPr>
        <p:spPr>
          <a:xfrm>
            <a:off x="2611805" y="381049"/>
            <a:ext cx="6377940" cy="1074125"/>
          </a:xfrm>
        </p:spPr>
        <p:txBody>
          <a:bodyPr>
            <a:normAutofit fontScale="90000"/>
          </a:bodyPr>
          <a:lstStyle/>
          <a:p>
            <a:r>
              <a:rPr lang="en-CA" dirty="0"/>
              <a:t>Variations combining the info points in good ways.</a:t>
            </a:r>
          </a:p>
        </p:txBody>
      </p:sp>
      <p:sp>
        <p:nvSpPr>
          <p:cNvPr id="3" name="Content Placeholder 2">
            <a:extLst>
              <a:ext uri="{FF2B5EF4-FFF2-40B4-BE49-F238E27FC236}">
                <a16:creationId xmlns:a16="http://schemas.microsoft.com/office/drawing/2014/main" id="{3953E074-AD18-4911-8D3F-B5476A147185}"/>
              </a:ext>
            </a:extLst>
          </p:cNvPr>
          <p:cNvSpPr>
            <a:spLocks noGrp="1"/>
          </p:cNvSpPr>
          <p:nvPr>
            <p:ph idx="1"/>
          </p:nvPr>
        </p:nvSpPr>
        <p:spPr>
          <a:xfrm>
            <a:off x="594360" y="1602658"/>
            <a:ext cx="8008866" cy="5073445"/>
          </a:xfrm>
        </p:spPr>
        <p:txBody>
          <a:bodyPr>
            <a:normAutofit fontScale="85000" lnSpcReduction="10000"/>
          </a:bodyPr>
          <a:lstStyle/>
          <a:p>
            <a:pPr marL="0" indent="0">
              <a:spcBef>
                <a:spcPts val="0"/>
              </a:spcBef>
              <a:spcAft>
                <a:spcPts val="1200"/>
              </a:spcAft>
              <a:buNone/>
            </a:pPr>
            <a:r>
              <a:rPr lang="en-CA" sz="2800" i="1" dirty="0"/>
              <a:t>(5) Many native Africans lose jobs because (4) foreign entrepreneurs (1) globalize, (4) expand into Africa, and (2,3) compete with local businesses for customers.</a:t>
            </a:r>
          </a:p>
          <a:p>
            <a:pPr marL="0" indent="0">
              <a:spcBef>
                <a:spcPts val="0"/>
              </a:spcBef>
              <a:buNone/>
            </a:pPr>
            <a:r>
              <a:rPr lang="en-CA" sz="2800" i="1" dirty="0"/>
              <a:t>(5) Many native Africans are losing their jobs because (4) foreign entrepreneurs are (1) globalizing, (4) expanding into Africa, and (2) competing with local businesses.</a:t>
            </a:r>
          </a:p>
          <a:p>
            <a:pPr lvl="1">
              <a:spcBef>
                <a:spcPts val="0"/>
              </a:spcBef>
              <a:spcAft>
                <a:spcPts val="1200"/>
              </a:spcAft>
            </a:pPr>
            <a:r>
              <a:rPr lang="en-CA" sz="2400" dirty="0"/>
              <a:t>(assumes “for customers” is just part of “competing”)</a:t>
            </a:r>
          </a:p>
          <a:p>
            <a:pPr marL="0" indent="0">
              <a:spcBef>
                <a:spcPts val="0"/>
              </a:spcBef>
              <a:spcAft>
                <a:spcPts val="1200"/>
              </a:spcAft>
              <a:buNone/>
            </a:pPr>
            <a:r>
              <a:rPr lang="en-CA" sz="2800" i="1" dirty="0"/>
              <a:t>(1) Globalizing (4) foreign entrepreneurs (4) expand into Africa, (2) compete with local businesses, and cause (5) many native Africans to lose employment.</a:t>
            </a:r>
          </a:p>
          <a:p>
            <a:pPr marL="0" indent="0">
              <a:spcBef>
                <a:spcPts val="0"/>
              </a:spcBef>
              <a:spcAft>
                <a:spcPts val="1200"/>
              </a:spcAft>
              <a:buNone/>
            </a:pPr>
            <a:r>
              <a:rPr lang="en-CA" sz="2800" i="1" dirty="0"/>
              <a:t>(1) Globalization results in (4) international entrepreneurs (2) competing with local businesses in Africa, causing (5) many native Africans to lose jobs.</a:t>
            </a:r>
          </a:p>
        </p:txBody>
      </p:sp>
    </p:spTree>
    <p:extLst>
      <p:ext uri="{BB962C8B-B14F-4D97-AF65-F5344CB8AC3E}">
        <p14:creationId xmlns:p14="http://schemas.microsoft.com/office/powerpoint/2010/main" val="4282062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68EE8-3416-4424-BD87-8507F9B7CA2F}"/>
              </a:ext>
            </a:extLst>
          </p:cNvPr>
          <p:cNvSpPr>
            <a:spLocks noGrp="1"/>
          </p:cNvSpPr>
          <p:nvPr>
            <p:ph type="title"/>
          </p:nvPr>
        </p:nvSpPr>
        <p:spPr>
          <a:xfrm>
            <a:off x="2444656" y="359666"/>
            <a:ext cx="6377940" cy="805457"/>
          </a:xfrm>
        </p:spPr>
        <p:txBody>
          <a:bodyPr>
            <a:normAutofit fontScale="90000"/>
          </a:bodyPr>
          <a:lstStyle/>
          <a:p>
            <a:r>
              <a:rPr lang="en-CA" dirty="0"/>
              <a:t>Another 2017 Exam Question</a:t>
            </a:r>
          </a:p>
        </p:txBody>
      </p:sp>
      <p:sp>
        <p:nvSpPr>
          <p:cNvPr id="3" name="Content Placeholder 2">
            <a:extLst>
              <a:ext uri="{FF2B5EF4-FFF2-40B4-BE49-F238E27FC236}">
                <a16:creationId xmlns:a16="http://schemas.microsoft.com/office/drawing/2014/main" id="{6B1809C1-DC1E-4820-B78C-012EF39BC8F8}"/>
              </a:ext>
            </a:extLst>
          </p:cNvPr>
          <p:cNvSpPr>
            <a:spLocks noGrp="1"/>
          </p:cNvSpPr>
          <p:nvPr>
            <p:ph idx="1"/>
          </p:nvPr>
        </p:nvSpPr>
        <p:spPr>
          <a:xfrm>
            <a:off x="594360" y="1327354"/>
            <a:ext cx="7955280" cy="5170979"/>
          </a:xfrm>
        </p:spPr>
        <p:txBody>
          <a:bodyPr>
            <a:normAutofit fontScale="92500" lnSpcReduction="10000"/>
          </a:bodyPr>
          <a:lstStyle/>
          <a:p>
            <a:pPr marL="0" indent="0">
              <a:buNone/>
            </a:pPr>
            <a:r>
              <a:rPr lang="en-CA" i="1" dirty="0">
                <a:solidFill>
                  <a:srgbClr val="FFFF00"/>
                </a:solidFill>
              </a:rPr>
              <a:t>“Beginning a business in a new area where the local conditions are not known and where there may be cultural factors and obscure local legal laws whose understanding is vital to success in that area is an activity that involves unacceptably high risk.”</a:t>
            </a:r>
          </a:p>
          <a:p>
            <a:r>
              <a:rPr lang="en-CA" dirty="0"/>
              <a:t>With your partner(s), repair this sentence.</a:t>
            </a:r>
          </a:p>
          <a:p>
            <a:r>
              <a:rPr lang="en-CA" dirty="0"/>
              <a:t>Follow the strategy:</a:t>
            </a:r>
          </a:p>
          <a:p>
            <a:pPr lvl="1"/>
            <a:r>
              <a:rPr lang="en-CA" dirty="0"/>
              <a:t>Weasel words? Redundancy? Subjectivity? Info points. S-V distance? Info-rich verbs? Combine info points into clear sentence? Same meaning? </a:t>
            </a:r>
          </a:p>
          <a:p>
            <a:pPr marL="0" indent="0">
              <a:buNone/>
            </a:pPr>
            <a:endParaRPr lang="en-CA" dirty="0"/>
          </a:p>
          <a:p>
            <a:endParaRPr lang="en-CA" dirty="0"/>
          </a:p>
        </p:txBody>
      </p:sp>
    </p:spTree>
    <p:extLst>
      <p:ext uri="{BB962C8B-B14F-4D97-AF65-F5344CB8AC3E}">
        <p14:creationId xmlns:p14="http://schemas.microsoft.com/office/powerpoint/2010/main" val="4094197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Advice from Matthew Might</a:t>
            </a:r>
          </a:p>
        </p:txBody>
      </p:sp>
      <p:sp>
        <p:nvSpPr>
          <p:cNvPr id="3" name="Content Placeholder 2"/>
          <p:cNvSpPr>
            <a:spLocks noGrp="1"/>
          </p:cNvSpPr>
          <p:nvPr>
            <p:ph idx="1"/>
          </p:nvPr>
        </p:nvSpPr>
        <p:spPr>
          <a:xfrm>
            <a:off x="857251" y="1351129"/>
            <a:ext cx="7770555" cy="4975929"/>
          </a:xfrm>
        </p:spPr>
        <p:txBody>
          <a:bodyPr>
            <a:normAutofit fontScale="92500" lnSpcReduction="10000"/>
          </a:bodyPr>
          <a:lstStyle/>
          <a:p>
            <a:pPr marL="0" indent="0">
              <a:buNone/>
            </a:pPr>
            <a:r>
              <a:rPr lang="en-US" dirty="0">
                <a:hlinkClick r:id="rId2"/>
              </a:rPr>
              <a:t>matt.might.net/articles/successful-</a:t>
            </a:r>
            <a:r>
              <a:rPr lang="en-US" dirty="0" err="1">
                <a:hlinkClick r:id="rId2"/>
              </a:rPr>
              <a:t>phd</a:t>
            </a:r>
            <a:r>
              <a:rPr lang="en-US" dirty="0">
                <a:hlinkClick r:id="rId2"/>
              </a:rPr>
              <a:t>-students </a:t>
            </a:r>
            <a:endParaRPr lang="en-US" dirty="0"/>
          </a:p>
          <a:p>
            <a:pPr marL="0" indent="0">
              <a:buNone/>
            </a:pPr>
            <a:r>
              <a:rPr lang="en-CA" dirty="0"/>
              <a:t>To succeed in getting a PhD you need…</a:t>
            </a:r>
          </a:p>
          <a:p>
            <a:r>
              <a:rPr lang="en-CA" dirty="0"/>
              <a:t>perseverance (don’t get discouraged)</a:t>
            </a:r>
          </a:p>
          <a:p>
            <a:pPr lvl="1"/>
            <a:r>
              <a:rPr lang="en-CA" dirty="0"/>
              <a:t>learn from failure, control the ego</a:t>
            </a:r>
          </a:p>
          <a:p>
            <a:r>
              <a:rPr lang="en-CA" dirty="0"/>
              <a:t>tenacity (follow a plan to succeed)</a:t>
            </a:r>
          </a:p>
          <a:p>
            <a:pPr lvl="1"/>
            <a:r>
              <a:rPr lang="en-CA" dirty="0"/>
              <a:t>sustainability with a goal in mind</a:t>
            </a:r>
          </a:p>
          <a:p>
            <a:r>
              <a:rPr lang="en-CA" dirty="0"/>
              <a:t>cogency (learn to communicate)</a:t>
            </a:r>
          </a:p>
          <a:p>
            <a:pPr lvl="1"/>
            <a:r>
              <a:rPr lang="en-CA" dirty="0"/>
              <a:t>“Science is as much an act of persuasion as it is an act of discovery.” </a:t>
            </a:r>
          </a:p>
          <a:p>
            <a:endParaRPr lang="en-CA" sz="2800" dirty="0"/>
          </a:p>
          <a:p>
            <a:endParaRPr lang="en-CA" dirty="0"/>
          </a:p>
        </p:txBody>
      </p:sp>
    </p:spTree>
    <p:extLst>
      <p:ext uri="{BB962C8B-B14F-4D97-AF65-F5344CB8AC3E}">
        <p14:creationId xmlns:p14="http://schemas.microsoft.com/office/powerpoint/2010/main" val="239069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arn(inVertical)">
                                      <p:cBhvr>
                                        <p:cTn id="7" dur="500"/>
                                        <p:tgtEl>
                                          <p:spTgt spid="3">
                                            <p:txEl>
                                              <p:pRg st="4" end="4"/>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barn(inVertical)">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barn(inVertical)">
                                      <p:cBhvr>
                                        <p:cTn id="15" dur="500"/>
                                        <p:tgtEl>
                                          <p:spTgt spid="3">
                                            <p:txEl>
                                              <p:pRg st="6" end="6"/>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barn(inVertical)">
                                      <p:cBhvr>
                                        <p:cTn id="1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BDAFD-7D61-4222-BE3B-4ADC654A9AFB}"/>
              </a:ext>
            </a:extLst>
          </p:cNvPr>
          <p:cNvSpPr>
            <a:spLocks noGrp="1"/>
          </p:cNvSpPr>
          <p:nvPr>
            <p:ph type="title"/>
          </p:nvPr>
        </p:nvSpPr>
        <p:spPr/>
        <p:txBody>
          <a:bodyPr/>
          <a:lstStyle/>
          <a:p>
            <a:r>
              <a:rPr lang="en-CA" dirty="0"/>
              <a:t>Compare Answers</a:t>
            </a:r>
          </a:p>
        </p:txBody>
      </p:sp>
      <p:sp>
        <p:nvSpPr>
          <p:cNvPr id="3" name="Content Placeholder 2">
            <a:extLst>
              <a:ext uri="{FF2B5EF4-FFF2-40B4-BE49-F238E27FC236}">
                <a16:creationId xmlns:a16="http://schemas.microsoft.com/office/drawing/2014/main" id="{3DE92317-8E1D-4DDD-AF34-DEC41012BCBE}"/>
              </a:ext>
            </a:extLst>
          </p:cNvPr>
          <p:cNvSpPr>
            <a:spLocks noGrp="1"/>
          </p:cNvSpPr>
          <p:nvPr>
            <p:ph idx="1"/>
          </p:nvPr>
        </p:nvSpPr>
        <p:spPr/>
        <p:txBody>
          <a:bodyPr/>
          <a:lstStyle/>
          <a:p>
            <a:endParaRPr lang="en-CA" dirty="0"/>
          </a:p>
        </p:txBody>
      </p:sp>
    </p:spTree>
    <p:extLst>
      <p:ext uri="{BB962C8B-B14F-4D97-AF65-F5344CB8AC3E}">
        <p14:creationId xmlns:p14="http://schemas.microsoft.com/office/powerpoint/2010/main" val="34692713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Lesson 5 Outline</a:t>
            </a:r>
          </a:p>
        </p:txBody>
      </p:sp>
      <p:sp>
        <p:nvSpPr>
          <p:cNvPr id="3" name="Content Placeholder 2"/>
          <p:cNvSpPr>
            <a:spLocks noGrp="1"/>
          </p:cNvSpPr>
          <p:nvPr>
            <p:ph idx="1"/>
          </p:nvPr>
        </p:nvSpPr>
        <p:spPr/>
        <p:txBody>
          <a:bodyPr>
            <a:normAutofit fontScale="92500" lnSpcReduction="20000"/>
          </a:bodyPr>
          <a:lstStyle/>
          <a:p>
            <a:r>
              <a:rPr lang="en-CA" sz="3000" dirty="0"/>
              <a:t>Review of Lesson 4</a:t>
            </a:r>
          </a:p>
          <a:p>
            <a:r>
              <a:rPr lang="en-CA" sz="3000" dirty="0"/>
              <a:t>Sentence Repair</a:t>
            </a:r>
          </a:p>
          <a:p>
            <a:pPr lvl="1"/>
            <a:r>
              <a:rPr lang="en-CA" sz="3000" dirty="0"/>
              <a:t>Example by Murray</a:t>
            </a:r>
          </a:p>
          <a:p>
            <a:pPr lvl="1"/>
            <a:r>
              <a:rPr lang="en-CA" sz="3000" dirty="0"/>
              <a:t>Repair by students</a:t>
            </a:r>
          </a:p>
          <a:p>
            <a:r>
              <a:rPr lang="en-CA" sz="3000" dirty="0">
                <a:solidFill>
                  <a:srgbClr val="FFFF00"/>
                </a:solidFill>
              </a:rPr>
              <a:t>Long noun phrases as grammatical subjects or objects. </a:t>
            </a:r>
          </a:p>
          <a:p>
            <a:pPr lvl="1"/>
            <a:r>
              <a:rPr lang="en-CA" sz="3000" dirty="0">
                <a:solidFill>
                  <a:srgbClr val="FFFF00"/>
                </a:solidFill>
              </a:rPr>
              <a:t>(Related to BCG3: Avoid long introductory clauses and phrases.)</a:t>
            </a:r>
          </a:p>
          <a:p>
            <a:r>
              <a:rPr lang="en-CA" sz="3000" dirty="0"/>
              <a:t>Pronouns: "it", "they", "that", "which"</a:t>
            </a:r>
          </a:p>
          <a:p>
            <a:r>
              <a:rPr lang="en-CA" sz="3000" dirty="0"/>
              <a:t>Main verbs: “is/are”, “has/have”</a:t>
            </a:r>
          </a:p>
          <a:p>
            <a:r>
              <a:rPr lang="en-CA" sz="3000" dirty="0"/>
              <a:t>Analysis of model papers and own writing</a:t>
            </a:r>
          </a:p>
          <a:p>
            <a:endParaRPr lang="en-CA" sz="3000" dirty="0"/>
          </a:p>
          <a:p>
            <a:endParaRPr lang="en-CA" sz="3000" dirty="0"/>
          </a:p>
          <a:p>
            <a:pPr marL="457200" lvl="1" indent="0">
              <a:buNone/>
            </a:pPr>
            <a:endParaRPr lang="en-CA" sz="2800" dirty="0"/>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34205923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BDBD3-192C-4F51-A0A4-F491F80E86B2}"/>
              </a:ext>
            </a:extLst>
          </p:cNvPr>
          <p:cNvSpPr>
            <a:spLocks noGrp="1"/>
          </p:cNvSpPr>
          <p:nvPr>
            <p:ph type="title"/>
          </p:nvPr>
        </p:nvSpPr>
        <p:spPr/>
        <p:txBody>
          <a:bodyPr>
            <a:normAutofit fontScale="90000"/>
          </a:bodyPr>
          <a:lstStyle/>
          <a:p>
            <a:r>
              <a:rPr lang="en-CA" dirty="0"/>
              <a:t>Avoid Overly Long Noun/Verb Phrases</a:t>
            </a:r>
          </a:p>
        </p:txBody>
      </p:sp>
      <p:sp>
        <p:nvSpPr>
          <p:cNvPr id="3" name="Content Placeholder 2">
            <a:extLst>
              <a:ext uri="{FF2B5EF4-FFF2-40B4-BE49-F238E27FC236}">
                <a16:creationId xmlns:a16="http://schemas.microsoft.com/office/drawing/2014/main" id="{B05B1E76-F93E-4618-BC7B-65FF28A79694}"/>
              </a:ext>
            </a:extLst>
          </p:cNvPr>
          <p:cNvSpPr>
            <a:spLocks noGrp="1"/>
          </p:cNvSpPr>
          <p:nvPr>
            <p:ph idx="1"/>
          </p:nvPr>
        </p:nvSpPr>
        <p:spPr>
          <a:xfrm>
            <a:off x="594360" y="1433790"/>
            <a:ext cx="8228236" cy="5064543"/>
          </a:xfrm>
        </p:spPr>
        <p:txBody>
          <a:bodyPr>
            <a:normAutofit fontScale="70000" lnSpcReduction="20000"/>
          </a:bodyPr>
          <a:lstStyle/>
          <a:p>
            <a:pPr marL="0" indent="0">
              <a:lnSpc>
                <a:spcPct val="110000"/>
              </a:lnSpc>
              <a:buNone/>
            </a:pPr>
            <a:r>
              <a:rPr lang="en-CA" sz="4100" dirty="0"/>
              <a:t>[PE4] Avoid overly long noun phrases as grammatical subjects or objects. (Related to BCG3: Avoid long introductory clauses and phrases.)</a:t>
            </a:r>
            <a:endParaRPr lang="en-CA" dirty="0"/>
          </a:p>
          <a:p>
            <a:pPr>
              <a:lnSpc>
                <a:spcPct val="100000"/>
              </a:lnSpc>
            </a:pPr>
            <a:r>
              <a:rPr lang="en-CA" dirty="0"/>
              <a:t>The method shows…</a:t>
            </a:r>
          </a:p>
          <a:p>
            <a:pPr>
              <a:lnSpc>
                <a:spcPct val="100000"/>
              </a:lnSpc>
            </a:pPr>
            <a:r>
              <a:rPr lang="en-CA" dirty="0"/>
              <a:t>The analysis method shows …</a:t>
            </a:r>
          </a:p>
          <a:p>
            <a:pPr>
              <a:lnSpc>
                <a:spcPct val="100000"/>
              </a:lnSpc>
            </a:pPr>
            <a:r>
              <a:rPr lang="en-CA" dirty="0"/>
              <a:t>The analysis method of Jones and Weber (2009) shows …</a:t>
            </a:r>
          </a:p>
          <a:p>
            <a:pPr>
              <a:lnSpc>
                <a:spcPct val="100000"/>
              </a:lnSpc>
            </a:pPr>
            <a:r>
              <a:rPr lang="en-CA" dirty="0"/>
              <a:t>The complicated but often-used analysis method of Jones and Weber (2009) shows …</a:t>
            </a:r>
          </a:p>
          <a:p>
            <a:pPr>
              <a:lnSpc>
                <a:spcPct val="100000"/>
              </a:lnSpc>
            </a:pPr>
            <a:r>
              <a:rPr lang="en-CA" dirty="0"/>
              <a:t>The complicated but often-used analysis method of Jones and Weber (2009) which uses three steps but has proven to be very accurate shows …</a:t>
            </a:r>
          </a:p>
          <a:p>
            <a:endParaRPr lang="en-CA" dirty="0"/>
          </a:p>
        </p:txBody>
      </p:sp>
    </p:spTree>
    <p:extLst>
      <p:ext uri="{BB962C8B-B14F-4D97-AF65-F5344CB8AC3E}">
        <p14:creationId xmlns:p14="http://schemas.microsoft.com/office/powerpoint/2010/main" val="2840911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296E9-C9AF-4A87-B68E-F894CAFA3500}"/>
              </a:ext>
            </a:extLst>
          </p:cNvPr>
          <p:cNvSpPr>
            <a:spLocks noGrp="1"/>
          </p:cNvSpPr>
          <p:nvPr>
            <p:ph type="title"/>
          </p:nvPr>
        </p:nvSpPr>
        <p:spPr/>
        <p:txBody>
          <a:bodyPr/>
          <a:lstStyle/>
          <a:p>
            <a:r>
              <a:rPr lang="en-CA" dirty="0"/>
              <a:t>Long Noun Phrases</a:t>
            </a:r>
          </a:p>
        </p:txBody>
      </p:sp>
      <p:sp>
        <p:nvSpPr>
          <p:cNvPr id="3" name="Content Placeholder 2">
            <a:extLst>
              <a:ext uri="{FF2B5EF4-FFF2-40B4-BE49-F238E27FC236}">
                <a16:creationId xmlns:a16="http://schemas.microsoft.com/office/drawing/2014/main" id="{98000DC1-1F6C-47AE-89DF-B1F9EFCEC7FE}"/>
              </a:ext>
            </a:extLst>
          </p:cNvPr>
          <p:cNvSpPr>
            <a:spLocks noGrp="1"/>
          </p:cNvSpPr>
          <p:nvPr>
            <p:ph idx="1"/>
          </p:nvPr>
        </p:nvSpPr>
        <p:spPr>
          <a:xfrm>
            <a:off x="594360" y="1662297"/>
            <a:ext cx="7955280" cy="4709006"/>
          </a:xfrm>
        </p:spPr>
        <p:txBody>
          <a:bodyPr>
            <a:normAutofit fontScale="77500" lnSpcReduction="20000"/>
          </a:bodyPr>
          <a:lstStyle/>
          <a:p>
            <a:pPr>
              <a:lnSpc>
                <a:spcPct val="110000"/>
              </a:lnSpc>
            </a:pPr>
            <a:r>
              <a:rPr lang="en-CA" dirty="0"/>
              <a:t>“</a:t>
            </a:r>
            <a:r>
              <a:rPr lang="en-CA" dirty="0">
                <a:solidFill>
                  <a:srgbClr val="00B0F0"/>
                </a:solidFill>
              </a:rPr>
              <a:t>Using a faulty device or poorly designed component in a key step of an assembly line </a:t>
            </a:r>
            <a:r>
              <a:rPr lang="en-CA" dirty="0"/>
              <a:t>risks disastrous outcomes.”</a:t>
            </a:r>
          </a:p>
          <a:p>
            <a:pPr>
              <a:lnSpc>
                <a:spcPct val="110000"/>
              </a:lnSpc>
            </a:pPr>
            <a:r>
              <a:rPr lang="en-CA" dirty="0"/>
              <a:t>S-V distance problem comes because of a long phrase as a subject phrase.</a:t>
            </a:r>
          </a:p>
          <a:p>
            <a:pPr lvl="1">
              <a:lnSpc>
                <a:spcPct val="110000"/>
              </a:lnSpc>
            </a:pPr>
            <a:r>
              <a:rPr lang="en-CA" dirty="0"/>
              <a:t>“Using” is the subject word but the sentence’s subject is the whole 16-word phrase.</a:t>
            </a:r>
          </a:p>
          <a:p>
            <a:pPr>
              <a:lnSpc>
                <a:spcPct val="110000"/>
              </a:lnSpc>
            </a:pPr>
            <a:r>
              <a:rPr lang="en-CA" dirty="0"/>
              <a:t>“</a:t>
            </a:r>
            <a:r>
              <a:rPr lang="en-CA" dirty="0">
                <a:solidFill>
                  <a:srgbClr val="00B0F0"/>
                </a:solidFill>
              </a:rPr>
              <a:t>When a faulty devices or poorly designed component is used in a key step of an assembly line</a:t>
            </a:r>
            <a:r>
              <a:rPr lang="en-CA" dirty="0"/>
              <a:t>, this risks disastrous outcomes.”</a:t>
            </a:r>
          </a:p>
          <a:p>
            <a:pPr>
              <a:lnSpc>
                <a:spcPct val="110000"/>
              </a:lnSpc>
            </a:pPr>
            <a:r>
              <a:rPr lang="en-CA" dirty="0"/>
              <a:t>Avoids S-V distance but has the BCG3 “long introductory clause” problem.</a:t>
            </a:r>
          </a:p>
        </p:txBody>
      </p:sp>
    </p:spTree>
    <p:extLst>
      <p:ext uri="{BB962C8B-B14F-4D97-AF65-F5344CB8AC3E}">
        <p14:creationId xmlns:p14="http://schemas.microsoft.com/office/powerpoint/2010/main" val="3919022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296E9-C9AF-4A87-B68E-F894CAFA3500}"/>
              </a:ext>
            </a:extLst>
          </p:cNvPr>
          <p:cNvSpPr>
            <a:spLocks noGrp="1"/>
          </p:cNvSpPr>
          <p:nvPr>
            <p:ph type="title"/>
          </p:nvPr>
        </p:nvSpPr>
        <p:spPr/>
        <p:txBody>
          <a:bodyPr/>
          <a:lstStyle/>
          <a:p>
            <a:r>
              <a:rPr lang="en-CA" dirty="0"/>
              <a:t>Long Noun Phrases</a:t>
            </a:r>
          </a:p>
        </p:txBody>
      </p:sp>
      <p:sp>
        <p:nvSpPr>
          <p:cNvPr id="3" name="Content Placeholder 2">
            <a:extLst>
              <a:ext uri="{FF2B5EF4-FFF2-40B4-BE49-F238E27FC236}">
                <a16:creationId xmlns:a16="http://schemas.microsoft.com/office/drawing/2014/main" id="{98000DC1-1F6C-47AE-89DF-B1F9EFCEC7FE}"/>
              </a:ext>
            </a:extLst>
          </p:cNvPr>
          <p:cNvSpPr>
            <a:spLocks noGrp="1"/>
          </p:cNvSpPr>
          <p:nvPr>
            <p:ph idx="1"/>
          </p:nvPr>
        </p:nvSpPr>
        <p:spPr>
          <a:xfrm>
            <a:off x="594360" y="1662296"/>
            <a:ext cx="7955280" cy="4836037"/>
          </a:xfrm>
        </p:spPr>
        <p:txBody>
          <a:bodyPr>
            <a:normAutofit fontScale="92500" lnSpcReduction="20000"/>
          </a:bodyPr>
          <a:lstStyle/>
          <a:p>
            <a:pPr>
              <a:lnSpc>
                <a:spcPct val="100000"/>
              </a:lnSpc>
            </a:pPr>
            <a:r>
              <a:rPr lang="en-CA" sz="2600" dirty="0"/>
              <a:t>Weak: “[Using a faulty device or poorly designed component in a key step of an assembly line] risks disastrous outcomes.”</a:t>
            </a:r>
          </a:p>
          <a:p>
            <a:pPr>
              <a:lnSpc>
                <a:spcPct val="100000"/>
              </a:lnSpc>
            </a:pPr>
            <a:r>
              <a:rPr lang="en-CA" sz="2600" dirty="0"/>
              <a:t>Weak: “When a faulty devices or poorly designed component is used in a key step of an assembly line, this risks disastrous outcomes.”</a:t>
            </a:r>
          </a:p>
          <a:p>
            <a:pPr>
              <a:lnSpc>
                <a:spcPct val="100000"/>
              </a:lnSpc>
            </a:pPr>
            <a:r>
              <a:rPr lang="en-CA" dirty="0"/>
              <a:t>Good:</a:t>
            </a:r>
          </a:p>
          <a:p>
            <a:pPr marL="457200" lvl="1" indent="0">
              <a:lnSpc>
                <a:spcPct val="100000"/>
              </a:lnSpc>
              <a:buNone/>
            </a:pPr>
            <a:r>
              <a:rPr lang="en-CA" sz="3500" dirty="0"/>
              <a:t>“Disastrous </a:t>
            </a:r>
            <a:r>
              <a:rPr lang="en-CA" sz="3500" dirty="0">
                <a:solidFill>
                  <a:srgbClr val="00B050"/>
                </a:solidFill>
              </a:rPr>
              <a:t>outcomes</a:t>
            </a:r>
            <a:r>
              <a:rPr lang="en-CA" sz="3500" dirty="0"/>
              <a:t> may </a:t>
            </a:r>
            <a:r>
              <a:rPr lang="en-CA" sz="3500" dirty="0">
                <a:solidFill>
                  <a:srgbClr val="00B0F0"/>
                </a:solidFill>
              </a:rPr>
              <a:t>occur</a:t>
            </a:r>
            <a:r>
              <a:rPr lang="en-CA" sz="3500" dirty="0"/>
              <a:t> if faulty </a:t>
            </a:r>
            <a:r>
              <a:rPr lang="en-CA" sz="3500" dirty="0">
                <a:solidFill>
                  <a:srgbClr val="00B050"/>
                </a:solidFill>
              </a:rPr>
              <a:t>devices or </a:t>
            </a:r>
            <a:r>
              <a:rPr lang="en-CA" sz="3500" dirty="0"/>
              <a:t>poorly designed </a:t>
            </a:r>
            <a:r>
              <a:rPr lang="en-CA" sz="3500" dirty="0">
                <a:solidFill>
                  <a:srgbClr val="00B050"/>
                </a:solidFill>
              </a:rPr>
              <a:t>components</a:t>
            </a:r>
            <a:r>
              <a:rPr lang="en-CA" sz="3500" dirty="0"/>
              <a:t> </a:t>
            </a:r>
            <a:r>
              <a:rPr lang="en-CA" sz="3500" dirty="0">
                <a:solidFill>
                  <a:srgbClr val="00B0F0"/>
                </a:solidFill>
              </a:rPr>
              <a:t>are used </a:t>
            </a:r>
            <a:r>
              <a:rPr lang="en-CA" sz="3500" dirty="0"/>
              <a:t>in a key step of an assembly line.”</a:t>
            </a:r>
          </a:p>
          <a:p>
            <a:pPr>
              <a:lnSpc>
                <a:spcPct val="100000"/>
              </a:lnSpc>
            </a:pPr>
            <a:r>
              <a:rPr lang="en-CA" dirty="0"/>
              <a:t>Using two SV(O) structures is better</a:t>
            </a:r>
          </a:p>
        </p:txBody>
      </p:sp>
    </p:spTree>
    <p:extLst>
      <p:ext uri="{BB962C8B-B14F-4D97-AF65-F5344CB8AC3E}">
        <p14:creationId xmlns:p14="http://schemas.microsoft.com/office/powerpoint/2010/main" val="28636172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Lesson 5 Outline</a:t>
            </a:r>
          </a:p>
        </p:txBody>
      </p:sp>
      <p:sp>
        <p:nvSpPr>
          <p:cNvPr id="3" name="Content Placeholder 2"/>
          <p:cNvSpPr>
            <a:spLocks noGrp="1"/>
          </p:cNvSpPr>
          <p:nvPr>
            <p:ph idx="1"/>
          </p:nvPr>
        </p:nvSpPr>
        <p:spPr/>
        <p:txBody>
          <a:bodyPr>
            <a:normAutofit fontScale="92500" lnSpcReduction="20000"/>
          </a:bodyPr>
          <a:lstStyle/>
          <a:p>
            <a:r>
              <a:rPr lang="en-CA" sz="3000" dirty="0"/>
              <a:t>Review of Lesson 4</a:t>
            </a:r>
          </a:p>
          <a:p>
            <a:r>
              <a:rPr lang="en-CA" sz="3000" dirty="0"/>
              <a:t>Sentence Repair</a:t>
            </a:r>
          </a:p>
          <a:p>
            <a:pPr lvl="1"/>
            <a:r>
              <a:rPr lang="en-CA" sz="3000" dirty="0"/>
              <a:t>Example by Murray</a:t>
            </a:r>
          </a:p>
          <a:p>
            <a:pPr lvl="1"/>
            <a:r>
              <a:rPr lang="en-CA" sz="3000" dirty="0"/>
              <a:t>Repair by students</a:t>
            </a:r>
          </a:p>
          <a:p>
            <a:r>
              <a:rPr lang="en-CA" sz="3000" dirty="0"/>
              <a:t>Long noun phrases as grammatical subjects or objects. </a:t>
            </a:r>
          </a:p>
          <a:p>
            <a:pPr lvl="1"/>
            <a:r>
              <a:rPr lang="en-CA" sz="3000" dirty="0"/>
              <a:t>(Related to BCG3: Avoid long introductory clauses and phrases.)</a:t>
            </a:r>
          </a:p>
          <a:p>
            <a:r>
              <a:rPr lang="en-CA" sz="3000" dirty="0">
                <a:solidFill>
                  <a:srgbClr val="FFFF00"/>
                </a:solidFill>
              </a:rPr>
              <a:t>Pronouns: "it", "they", "that", "which"</a:t>
            </a:r>
          </a:p>
          <a:p>
            <a:r>
              <a:rPr lang="en-CA" sz="3000" dirty="0"/>
              <a:t>Main verbs: “is/are”, “has/have”</a:t>
            </a:r>
          </a:p>
          <a:p>
            <a:r>
              <a:rPr lang="en-CA" sz="3000" dirty="0"/>
              <a:t>Analysis of model papers and own writing</a:t>
            </a:r>
          </a:p>
          <a:p>
            <a:endParaRPr lang="en-CA" sz="3000" dirty="0"/>
          </a:p>
          <a:p>
            <a:endParaRPr lang="en-CA" sz="3000" dirty="0"/>
          </a:p>
          <a:p>
            <a:pPr marL="457200" lvl="1" indent="0">
              <a:buNone/>
            </a:pPr>
            <a:endParaRPr lang="en-CA" sz="2800" dirty="0"/>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30668646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BDBD3-192C-4F51-A0A4-F491F80E86B2}"/>
              </a:ext>
            </a:extLst>
          </p:cNvPr>
          <p:cNvSpPr>
            <a:spLocks noGrp="1"/>
          </p:cNvSpPr>
          <p:nvPr>
            <p:ph type="title"/>
          </p:nvPr>
        </p:nvSpPr>
        <p:spPr/>
        <p:txBody>
          <a:bodyPr/>
          <a:lstStyle/>
          <a:p>
            <a:r>
              <a:rPr lang="en-CA" dirty="0"/>
              <a:t>What is “it”?</a:t>
            </a:r>
          </a:p>
        </p:txBody>
      </p:sp>
      <p:sp>
        <p:nvSpPr>
          <p:cNvPr id="3" name="Content Placeholder 2">
            <a:extLst>
              <a:ext uri="{FF2B5EF4-FFF2-40B4-BE49-F238E27FC236}">
                <a16:creationId xmlns:a16="http://schemas.microsoft.com/office/drawing/2014/main" id="{B05B1E76-F93E-4618-BC7B-65FF28A79694}"/>
              </a:ext>
            </a:extLst>
          </p:cNvPr>
          <p:cNvSpPr>
            <a:spLocks noGrp="1"/>
          </p:cNvSpPr>
          <p:nvPr>
            <p:ph idx="1"/>
          </p:nvPr>
        </p:nvSpPr>
        <p:spPr>
          <a:xfrm>
            <a:off x="594360" y="1662296"/>
            <a:ext cx="7955280" cy="4679509"/>
          </a:xfrm>
        </p:spPr>
        <p:txBody>
          <a:bodyPr>
            <a:normAutofit fontScale="77500" lnSpcReduction="20000"/>
          </a:bodyPr>
          <a:lstStyle/>
          <a:p>
            <a:pPr>
              <a:lnSpc>
                <a:spcPct val="120000"/>
              </a:lnSpc>
            </a:pPr>
            <a:r>
              <a:rPr lang="en-CA" dirty="0"/>
              <a:t>[PE5] Use pronouns like "it", "they", "that", and "which" only when the readers will have no doubt about the referent. </a:t>
            </a:r>
          </a:p>
          <a:p>
            <a:pPr lvl="1">
              <a:lnSpc>
                <a:spcPct val="120000"/>
              </a:lnSpc>
            </a:pPr>
            <a:r>
              <a:rPr lang="en-CA" dirty="0"/>
              <a:t>When in doubt, name the thing specifically, but do not let the writing get too clunky. </a:t>
            </a:r>
          </a:p>
          <a:p>
            <a:pPr lvl="1">
              <a:lnSpc>
                <a:spcPct val="120000"/>
              </a:lnSpc>
            </a:pPr>
            <a:r>
              <a:rPr lang="en-CA" dirty="0"/>
              <a:t>You need a balance of clarity and elegance (ideal wording has both).</a:t>
            </a:r>
          </a:p>
          <a:p>
            <a:pPr>
              <a:lnSpc>
                <a:spcPct val="120000"/>
              </a:lnSpc>
            </a:pPr>
            <a:r>
              <a:rPr lang="en-CA" dirty="0"/>
              <a:t>Look at your own writing for places you use “it”. What does “it” refer to?</a:t>
            </a:r>
          </a:p>
          <a:p>
            <a:pPr lvl="1">
              <a:lnSpc>
                <a:spcPct val="120000"/>
              </a:lnSpc>
            </a:pPr>
            <a:r>
              <a:rPr lang="en-CA" dirty="0"/>
              <a:t>Normally, the previous noun is assumed but it could be the idea of the previous sentence.</a:t>
            </a:r>
          </a:p>
        </p:txBody>
      </p:sp>
    </p:spTree>
    <p:extLst>
      <p:ext uri="{BB962C8B-B14F-4D97-AF65-F5344CB8AC3E}">
        <p14:creationId xmlns:p14="http://schemas.microsoft.com/office/powerpoint/2010/main" val="434122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2FB1A-B56E-4ADF-9AC8-05A72E5C7214}"/>
              </a:ext>
            </a:extLst>
          </p:cNvPr>
          <p:cNvSpPr>
            <a:spLocks noGrp="1"/>
          </p:cNvSpPr>
          <p:nvPr>
            <p:ph type="title"/>
          </p:nvPr>
        </p:nvSpPr>
        <p:spPr/>
        <p:txBody>
          <a:bodyPr>
            <a:normAutofit fontScale="90000"/>
          </a:bodyPr>
          <a:lstStyle/>
          <a:p>
            <a:r>
              <a:rPr lang="en-CA" b="1" dirty="0">
                <a:solidFill>
                  <a:srgbClr val="FF0000"/>
                </a:solidFill>
              </a:rPr>
              <a:t>Bad</a:t>
            </a:r>
            <a:r>
              <a:rPr lang="en-CA" dirty="0"/>
              <a:t> Examples of Using Pronouns</a:t>
            </a:r>
          </a:p>
        </p:txBody>
      </p:sp>
      <p:sp>
        <p:nvSpPr>
          <p:cNvPr id="3" name="Content Placeholder 2">
            <a:extLst>
              <a:ext uri="{FF2B5EF4-FFF2-40B4-BE49-F238E27FC236}">
                <a16:creationId xmlns:a16="http://schemas.microsoft.com/office/drawing/2014/main" id="{59B86B95-3A6D-4BAE-9A5E-8FE4B7E70090}"/>
              </a:ext>
            </a:extLst>
          </p:cNvPr>
          <p:cNvSpPr>
            <a:spLocks noGrp="1"/>
          </p:cNvSpPr>
          <p:nvPr>
            <p:ph idx="1"/>
          </p:nvPr>
        </p:nvSpPr>
        <p:spPr/>
        <p:txBody>
          <a:bodyPr>
            <a:normAutofit lnSpcReduction="10000"/>
          </a:bodyPr>
          <a:lstStyle/>
          <a:p>
            <a:r>
              <a:rPr lang="en-CA" dirty="0"/>
              <a:t>“My friends brought apples, bananas, and oranges to both parties. </a:t>
            </a:r>
            <a:r>
              <a:rPr lang="en-CA" dirty="0">
                <a:solidFill>
                  <a:srgbClr val="FFFF00"/>
                </a:solidFill>
              </a:rPr>
              <a:t>They</a:t>
            </a:r>
            <a:r>
              <a:rPr lang="en-CA" dirty="0"/>
              <a:t> were appreciated.”</a:t>
            </a:r>
          </a:p>
          <a:p>
            <a:r>
              <a:rPr lang="en-CA" dirty="0"/>
              <a:t>“They” = ?</a:t>
            </a:r>
          </a:p>
          <a:p>
            <a:pPr lvl="1"/>
            <a:r>
              <a:rPr lang="en-CA" dirty="0"/>
              <a:t>friends? apples? bananas? oranges? all the fruit? parties?</a:t>
            </a:r>
          </a:p>
          <a:p>
            <a:r>
              <a:rPr lang="en-CA" dirty="0"/>
              <a:t>“Good writing requires style. </a:t>
            </a:r>
            <a:r>
              <a:rPr lang="en-CA" dirty="0">
                <a:solidFill>
                  <a:srgbClr val="FFFF00"/>
                </a:solidFill>
              </a:rPr>
              <a:t>It</a:t>
            </a:r>
            <a:r>
              <a:rPr lang="en-CA" dirty="0"/>
              <a:t> is important.”</a:t>
            </a:r>
          </a:p>
          <a:p>
            <a:pPr lvl="1"/>
            <a:r>
              <a:rPr lang="en-CA" dirty="0"/>
              <a:t>What is important? </a:t>
            </a:r>
          </a:p>
          <a:p>
            <a:pPr lvl="1"/>
            <a:r>
              <a:rPr lang="en-CA" dirty="0"/>
              <a:t>I see 3 possibilities…</a:t>
            </a:r>
          </a:p>
        </p:txBody>
      </p:sp>
    </p:spTree>
    <p:extLst>
      <p:ext uri="{BB962C8B-B14F-4D97-AF65-F5344CB8AC3E}">
        <p14:creationId xmlns:p14="http://schemas.microsoft.com/office/powerpoint/2010/main" val="2772262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BDBD3-192C-4F51-A0A4-F491F80E86B2}"/>
              </a:ext>
            </a:extLst>
          </p:cNvPr>
          <p:cNvSpPr>
            <a:spLocks noGrp="1"/>
          </p:cNvSpPr>
          <p:nvPr>
            <p:ph type="title"/>
          </p:nvPr>
        </p:nvSpPr>
        <p:spPr/>
        <p:txBody>
          <a:bodyPr/>
          <a:lstStyle/>
          <a:p>
            <a:r>
              <a:rPr lang="en-CA" dirty="0"/>
              <a:t>What is “it”?</a:t>
            </a:r>
          </a:p>
        </p:txBody>
      </p:sp>
      <p:sp>
        <p:nvSpPr>
          <p:cNvPr id="3" name="Content Placeholder 2">
            <a:extLst>
              <a:ext uri="{FF2B5EF4-FFF2-40B4-BE49-F238E27FC236}">
                <a16:creationId xmlns:a16="http://schemas.microsoft.com/office/drawing/2014/main" id="{B05B1E76-F93E-4618-BC7B-65FF28A79694}"/>
              </a:ext>
            </a:extLst>
          </p:cNvPr>
          <p:cNvSpPr>
            <a:spLocks noGrp="1"/>
          </p:cNvSpPr>
          <p:nvPr>
            <p:ph idx="1"/>
          </p:nvPr>
        </p:nvSpPr>
        <p:spPr>
          <a:xfrm>
            <a:off x="594360" y="1662296"/>
            <a:ext cx="7955280" cy="4679509"/>
          </a:xfrm>
        </p:spPr>
        <p:txBody>
          <a:bodyPr>
            <a:normAutofit fontScale="92500"/>
          </a:bodyPr>
          <a:lstStyle/>
          <a:p>
            <a:pPr>
              <a:lnSpc>
                <a:spcPct val="120000"/>
              </a:lnSpc>
            </a:pPr>
            <a:r>
              <a:rPr lang="en-CA" dirty="0"/>
              <a:t>Look at your own writing for places you use “it”. What does “it” refer to?</a:t>
            </a:r>
          </a:p>
          <a:p>
            <a:pPr lvl="1">
              <a:lnSpc>
                <a:spcPct val="120000"/>
              </a:lnSpc>
            </a:pPr>
            <a:r>
              <a:rPr lang="en-CA" dirty="0"/>
              <a:t>Normally, the previous noun is assumed but it could be the idea of the previous sentence.</a:t>
            </a:r>
          </a:p>
          <a:p>
            <a:pPr>
              <a:lnSpc>
                <a:spcPct val="120000"/>
              </a:lnSpc>
            </a:pPr>
            <a:r>
              <a:rPr lang="en-CA" dirty="0"/>
              <a:t>You may think it is “obvious” what “it” refers to, but will the referent (i.e. what “it” refers to) be clear to your readers?</a:t>
            </a:r>
          </a:p>
        </p:txBody>
      </p:sp>
    </p:spTree>
    <p:extLst>
      <p:ext uri="{BB962C8B-B14F-4D97-AF65-F5344CB8AC3E}">
        <p14:creationId xmlns:p14="http://schemas.microsoft.com/office/powerpoint/2010/main" val="3097202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BDBD3-192C-4F51-A0A4-F491F80E86B2}"/>
              </a:ext>
            </a:extLst>
          </p:cNvPr>
          <p:cNvSpPr>
            <a:spLocks noGrp="1"/>
          </p:cNvSpPr>
          <p:nvPr>
            <p:ph type="title"/>
          </p:nvPr>
        </p:nvSpPr>
        <p:spPr/>
        <p:txBody>
          <a:bodyPr/>
          <a:lstStyle/>
          <a:p>
            <a:r>
              <a:rPr lang="en-CA" dirty="0"/>
              <a:t>What is “it”?</a:t>
            </a:r>
          </a:p>
        </p:txBody>
      </p:sp>
      <p:sp>
        <p:nvSpPr>
          <p:cNvPr id="3" name="Content Placeholder 2">
            <a:extLst>
              <a:ext uri="{FF2B5EF4-FFF2-40B4-BE49-F238E27FC236}">
                <a16:creationId xmlns:a16="http://schemas.microsoft.com/office/drawing/2014/main" id="{B05B1E76-F93E-4618-BC7B-65FF28A79694}"/>
              </a:ext>
            </a:extLst>
          </p:cNvPr>
          <p:cNvSpPr>
            <a:spLocks noGrp="1"/>
          </p:cNvSpPr>
          <p:nvPr>
            <p:ph idx="1"/>
          </p:nvPr>
        </p:nvSpPr>
        <p:spPr>
          <a:xfrm>
            <a:off x="594360" y="1662296"/>
            <a:ext cx="7955280" cy="4679509"/>
          </a:xfrm>
        </p:spPr>
        <p:txBody>
          <a:bodyPr>
            <a:normAutofit fontScale="92500"/>
          </a:bodyPr>
          <a:lstStyle/>
          <a:p>
            <a:pPr>
              <a:lnSpc>
                <a:spcPct val="120000"/>
              </a:lnSpc>
            </a:pPr>
            <a:r>
              <a:rPr lang="en-CA" dirty="0"/>
              <a:t>Look at your own writing for places you use “it”. What does “it” refer to?</a:t>
            </a:r>
          </a:p>
          <a:p>
            <a:pPr lvl="1">
              <a:lnSpc>
                <a:spcPct val="120000"/>
              </a:lnSpc>
            </a:pPr>
            <a:r>
              <a:rPr lang="en-CA" dirty="0"/>
              <a:t>Normally, the previous noun is assumed but it could be the idea of the previous sentence.</a:t>
            </a:r>
          </a:p>
          <a:p>
            <a:pPr>
              <a:lnSpc>
                <a:spcPct val="120000"/>
              </a:lnSpc>
            </a:pPr>
            <a:r>
              <a:rPr lang="en-CA" dirty="0"/>
              <a:t>You may think </a:t>
            </a:r>
            <a:r>
              <a:rPr lang="en-CA" b="1" dirty="0">
                <a:solidFill>
                  <a:srgbClr val="FF0000"/>
                </a:solidFill>
              </a:rPr>
              <a:t>it</a:t>
            </a:r>
            <a:r>
              <a:rPr lang="en-CA" dirty="0"/>
              <a:t> is “obvious” what “it” refers to, but will the referent (i.e. what “it” refers to) be clear to your readers?</a:t>
            </a:r>
          </a:p>
        </p:txBody>
      </p:sp>
    </p:spTree>
    <p:extLst>
      <p:ext uri="{BB962C8B-B14F-4D97-AF65-F5344CB8AC3E}">
        <p14:creationId xmlns:p14="http://schemas.microsoft.com/office/powerpoint/2010/main" val="2575762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4 Outline</a:t>
            </a:r>
          </a:p>
        </p:txBody>
      </p:sp>
      <p:sp>
        <p:nvSpPr>
          <p:cNvPr id="3" name="Content Placeholder 2"/>
          <p:cNvSpPr>
            <a:spLocks noGrp="1"/>
          </p:cNvSpPr>
          <p:nvPr>
            <p:ph idx="1"/>
          </p:nvPr>
        </p:nvSpPr>
        <p:spPr>
          <a:xfrm>
            <a:off x="457200" y="1174115"/>
            <a:ext cx="8229600" cy="5214962"/>
          </a:xfrm>
        </p:spPr>
        <p:txBody>
          <a:bodyPr>
            <a:normAutofit/>
          </a:bodyPr>
          <a:lstStyle/>
          <a:p>
            <a:r>
              <a:rPr lang="en-CA" sz="3200" dirty="0"/>
              <a:t>Prof. Matthew Might’s advice about success</a:t>
            </a:r>
          </a:p>
          <a:p>
            <a:r>
              <a:rPr lang="en-CA" sz="3200" dirty="0">
                <a:solidFill>
                  <a:srgbClr val="FFFF00"/>
                </a:solidFill>
              </a:rPr>
              <a:t>More principles for good writing</a:t>
            </a:r>
          </a:p>
          <a:p>
            <a:pPr lvl="1"/>
            <a:r>
              <a:rPr lang="en-CA" sz="2800" dirty="0">
                <a:solidFill>
                  <a:srgbClr val="FFFF00"/>
                </a:solidFill>
              </a:rPr>
              <a:t>General sentence structure</a:t>
            </a:r>
          </a:p>
          <a:p>
            <a:pPr lvl="1"/>
            <a:r>
              <a:rPr lang="en-CA" sz="2800" dirty="0">
                <a:solidFill>
                  <a:srgbClr val="FFFF00"/>
                </a:solidFill>
              </a:rPr>
              <a:t>Subject-verb separation</a:t>
            </a:r>
          </a:p>
          <a:p>
            <a:pPr lvl="1"/>
            <a:r>
              <a:rPr lang="en-CA" sz="2800" dirty="0"/>
              <a:t>Weasel words</a:t>
            </a:r>
          </a:p>
          <a:p>
            <a:r>
              <a:rPr lang="en-CA" sz="3200" dirty="0"/>
              <a:t>Workshop:</a:t>
            </a:r>
          </a:p>
          <a:p>
            <a:pPr lvl="1"/>
            <a:r>
              <a:rPr lang="en-CA" sz="2800" dirty="0"/>
              <a:t>Grammarly examples from homework</a:t>
            </a:r>
          </a:p>
          <a:p>
            <a:pPr lvl="1"/>
            <a:r>
              <a:rPr lang="en-CA" sz="2800" dirty="0"/>
              <a:t>Sentence correction exercises</a:t>
            </a:r>
          </a:p>
          <a:p>
            <a:pPr lvl="1"/>
            <a:endParaRPr lang="en-CA" sz="3600" dirty="0"/>
          </a:p>
          <a:p>
            <a:endParaRPr lang="en-CA" sz="4000" dirty="0"/>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18527775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Lesson 5 Outline</a:t>
            </a:r>
          </a:p>
        </p:txBody>
      </p:sp>
      <p:sp>
        <p:nvSpPr>
          <p:cNvPr id="3" name="Content Placeholder 2"/>
          <p:cNvSpPr>
            <a:spLocks noGrp="1"/>
          </p:cNvSpPr>
          <p:nvPr>
            <p:ph idx="1"/>
          </p:nvPr>
        </p:nvSpPr>
        <p:spPr/>
        <p:txBody>
          <a:bodyPr>
            <a:normAutofit fontScale="92500" lnSpcReduction="20000"/>
          </a:bodyPr>
          <a:lstStyle/>
          <a:p>
            <a:r>
              <a:rPr lang="en-CA" sz="3000" dirty="0"/>
              <a:t>Review of Lesson 4</a:t>
            </a:r>
          </a:p>
          <a:p>
            <a:r>
              <a:rPr lang="en-CA" sz="3000" dirty="0"/>
              <a:t>Sentence Repair</a:t>
            </a:r>
          </a:p>
          <a:p>
            <a:pPr lvl="1"/>
            <a:r>
              <a:rPr lang="en-CA" sz="3000" dirty="0"/>
              <a:t>Example by Murray</a:t>
            </a:r>
          </a:p>
          <a:p>
            <a:pPr lvl="1"/>
            <a:r>
              <a:rPr lang="en-CA" sz="3000" dirty="0"/>
              <a:t>Repair by students</a:t>
            </a:r>
          </a:p>
          <a:p>
            <a:r>
              <a:rPr lang="en-CA" sz="3000" dirty="0"/>
              <a:t>Long noun phrases as grammatical subjects or objects. </a:t>
            </a:r>
          </a:p>
          <a:p>
            <a:pPr lvl="1"/>
            <a:r>
              <a:rPr lang="en-CA" sz="3000" dirty="0"/>
              <a:t>(Related to BCG3: Avoid long introductory clauses and phrases.)</a:t>
            </a:r>
          </a:p>
          <a:p>
            <a:r>
              <a:rPr lang="en-CA" sz="3000" dirty="0"/>
              <a:t>Pronouns: "it", "they", "that", "which"</a:t>
            </a:r>
          </a:p>
          <a:p>
            <a:r>
              <a:rPr lang="en-CA" sz="3000" dirty="0">
                <a:solidFill>
                  <a:srgbClr val="FFFF00"/>
                </a:solidFill>
              </a:rPr>
              <a:t>Main verbs: “is/are”, “has/have”</a:t>
            </a:r>
          </a:p>
          <a:p>
            <a:r>
              <a:rPr lang="en-CA" sz="3000" dirty="0"/>
              <a:t>Analysis of model papers and own writing</a:t>
            </a:r>
          </a:p>
          <a:p>
            <a:endParaRPr lang="en-CA" sz="3000" dirty="0"/>
          </a:p>
          <a:p>
            <a:endParaRPr lang="en-CA" sz="3000" dirty="0"/>
          </a:p>
          <a:p>
            <a:pPr marL="457200" lvl="1" indent="0">
              <a:buNone/>
            </a:pPr>
            <a:endParaRPr lang="en-CA" sz="2800" dirty="0"/>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39738165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BDBD3-192C-4F51-A0A4-F491F80E86B2}"/>
              </a:ext>
            </a:extLst>
          </p:cNvPr>
          <p:cNvSpPr>
            <a:spLocks noGrp="1"/>
          </p:cNvSpPr>
          <p:nvPr>
            <p:ph type="title"/>
          </p:nvPr>
        </p:nvSpPr>
        <p:spPr/>
        <p:txBody>
          <a:bodyPr/>
          <a:lstStyle/>
          <a:p>
            <a:r>
              <a:rPr lang="en-CA" dirty="0"/>
              <a:t>Use Content-Rich Verbs</a:t>
            </a:r>
          </a:p>
        </p:txBody>
      </p:sp>
      <p:sp>
        <p:nvSpPr>
          <p:cNvPr id="3" name="Content Placeholder 2">
            <a:extLst>
              <a:ext uri="{FF2B5EF4-FFF2-40B4-BE49-F238E27FC236}">
                <a16:creationId xmlns:a16="http://schemas.microsoft.com/office/drawing/2014/main" id="{B05B1E76-F93E-4618-BC7B-65FF28A79694}"/>
              </a:ext>
            </a:extLst>
          </p:cNvPr>
          <p:cNvSpPr>
            <a:spLocks noGrp="1"/>
          </p:cNvSpPr>
          <p:nvPr>
            <p:ph idx="1"/>
          </p:nvPr>
        </p:nvSpPr>
        <p:spPr/>
        <p:txBody>
          <a:bodyPr>
            <a:normAutofit/>
          </a:bodyPr>
          <a:lstStyle/>
          <a:p>
            <a:r>
              <a:rPr lang="en-CA" dirty="0"/>
              <a:t>[PE6] Look for convenient ways to rewrite sentences whose main verbs are “is/are” or “has/have” to use more interesting verbs. </a:t>
            </a:r>
          </a:p>
          <a:p>
            <a:r>
              <a:rPr lang="en-CA" dirty="0"/>
              <a:t>Don’t try to eliminate </a:t>
            </a:r>
            <a:r>
              <a:rPr lang="en-CA" dirty="0">
                <a:solidFill>
                  <a:srgbClr val="FFFF00"/>
                </a:solidFill>
              </a:rPr>
              <a:t>all</a:t>
            </a:r>
            <a:r>
              <a:rPr lang="en-CA" dirty="0"/>
              <a:t> such overused verbs but you should not have too many instances of them</a:t>
            </a:r>
          </a:p>
          <a:p>
            <a:pPr lvl="1"/>
            <a:r>
              <a:rPr lang="en-CA" dirty="0"/>
              <a:t>particularly if there’s a nice way to avoid them.</a:t>
            </a:r>
          </a:p>
          <a:p>
            <a:endParaRPr lang="en-CA" dirty="0"/>
          </a:p>
        </p:txBody>
      </p:sp>
    </p:spTree>
    <p:extLst>
      <p:ext uri="{BB962C8B-B14F-4D97-AF65-F5344CB8AC3E}">
        <p14:creationId xmlns:p14="http://schemas.microsoft.com/office/powerpoint/2010/main" val="143597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Lesson 5 Outline</a:t>
            </a:r>
          </a:p>
        </p:txBody>
      </p:sp>
      <p:sp>
        <p:nvSpPr>
          <p:cNvPr id="3" name="Content Placeholder 2"/>
          <p:cNvSpPr>
            <a:spLocks noGrp="1"/>
          </p:cNvSpPr>
          <p:nvPr>
            <p:ph idx="1"/>
          </p:nvPr>
        </p:nvSpPr>
        <p:spPr/>
        <p:txBody>
          <a:bodyPr>
            <a:normAutofit fontScale="92500" lnSpcReduction="20000"/>
          </a:bodyPr>
          <a:lstStyle/>
          <a:p>
            <a:r>
              <a:rPr lang="en-CA" sz="3000" dirty="0"/>
              <a:t>Review of Lesson 4</a:t>
            </a:r>
          </a:p>
          <a:p>
            <a:r>
              <a:rPr lang="en-CA" sz="3000" dirty="0"/>
              <a:t>Sentence Repair</a:t>
            </a:r>
          </a:p>
          <a:p>
            <a:pPr lvl="1"/>
            <a:r>
              <a:rPr lang="en-CA" sz="3000" dirty="0"/>
              <a:t>Example by Murray</a:t>
            </a:r>
          </a:p>
          <a:p>
            <a:pPr lvl="1"/>
            <a:r>
              <a:rPr lang="en-CA" sz="3000" dirty="0"/>
              <a:t>Repair by students</a:t>
            </a:r>
          </a:p>
          <a:p>
            <a:r>
              <a:rPr lang="en-CA" sz="3000" dirty="0"/>
              <a:t>Long noun phrases as grammatical subjects or objects. </a:t>
            </a:r>
          </a:p>
          <a:p>
            <a:pPr lvl="1"/>
            <a:r>
              <a:rPr lang="en-CA" sz="3000" dirty="0"/>
              <a:t>(Related to BCG3: Avoid long introductory clauses and phrases.)</a:t>
            </a:r>
          </a:p>
          <a:p>
            <a:r>
              <a:rPr lang="en-CA" sz="3000" dirty="0"/>
              <a:t>Pronouns: "it", "they", "that", "which"</a:t>
            </a:r>
          </a:p>
          <a:p>
            <a:r>
              <a:rPr lang="en-CA" sz="3000" dirty="0"/>
              <a:t>Main verbs: “is/are”, “has/have”</a:t>
            </a:r>
          </a:p>
          <a:p>
            <a:r>
              <a:rPr lang="en-CA" sz="3000" dirty="0">
                <a:solidFill>
                  <a:srgbClr val="FFFF00"/>
                </a:solidFill>
              </a:rPr>
              <a:t>Analysis of model papers and own writing</a:t>
            </a:r>
          </a:p>
          <a:p>
            <a:endParaRPr lang="en-CA" sz="3000" dirty="0"/>
          </a:p>
          <a:p>
            <a:endParaRPr lang="en-CA" sz="3000" dirty="0"/>
          </a:p>
          <a:p>
            <a:pPr marL="457200" lvl="1" indent="0">
              <a:buNone/>
            </a:pPr>
            <a:endParaRPr lang="en-CA" sz="2800" dirty="0"/>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27174780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03DDE-9AE3-4563-BD8B-325EECA3E5B9}"/>
              </a:ext>
            </a:extLst>
          </p:cNvPr>
          <p:cNvSpPr>
            <a:spLocks noGrp="1"/>
          </p:cNvSpPr>
          <p:nvPr>
            <p:ph type="title"/>
          </p:nvPr>
        </p:nvSpPr>
        <p:spPr/>
        <p:txBody>
          <a:bodyPr>
            <a:normAutofit fontScale="90000"/>
          </a:bodyPr>
          <a:lstStyle/>
          <a:p>
            <a:r>
              <a:rPr lang="en-CA" dirty="0"/>
              <a:t>A good Analysis Method</a:t>
            </a:r>
            <a:br>
              <a:rPr lang="en-CA" dirty="0"/>
            </a:br>
            <a:r>
              <a:rPr lang="en-CA" dirty="0"/>
              <a:t>See Handout.</a:t>
            </a:r>
          </a:p>
        </p:txBody>
      </p:sp>
      <p:sp>
        <p:nvSpPr>
          <p:cNvPr id="3" name="Content Placeholder 2">
            <a:extLst>
              <a:ext uri="{FF2B5EF4-FFF2-40B4-BE49-F238E27FC236}">
                <a16:creationId xmlns:a16="http://schemas.microsoft.com/office/drawing/2014/main" id="{240770D9-F5DD-42B4-A837-3D2BFCB6A08E}"/>
              </a:ext>
            </a:extLst>
          </p:cNvPr>
          <p:cNvSpPr>
            <a:spLocks noGrp="1"/>
          </p:cNvSpPr>
          <p:nvPr>
            <p:ph idx="1"/>
          </p:nvPr>
        </p:nvSpPr>
        <p:spPr>
          <a:xfrm>
            <a:off x="594360" y="1662296"/>
            <a:ext cx="7955280" cy="4836037"/>
          </a:xfrm>
        </p:spPr>
        <p:txBody>
          <a:bodyPr>
            <a:normAutofit fontScale="92500" lnSpcReduction="10000"/>
          </a:bodyPr>
          <a:lstStyle/>
          <a:p>
            <a:r>
              <a:rPr lang="en-CA" dirty="0"/>
              <a:t>Look for S-V and S-V-O structure (“SV(O)” for short) in sentences and clauses of compound sentences.</a:t>
            </a:r>
          </a:p>
          <a:p>
            <a:r>
              <a:rPr lang="en-CA" dirty="0"/>
              <a:t>Each “S” is the Subject/agent/thing that is doing something. </a:t>
            </a:r>
          </a:p>
          <a:p>
            <a:r>
              <a:rPr lang="en-CA" dirty="0"/>
              <a:t>The “V” is some Verb/action. </a:t>
            </a:r>
          </a:p>
          <a:p>
            <a:r>
              <a:rPr lang="en-CA" dirty="0"/>
              <a:t>The SV(O) may or may not have an “O” indicating what is acted upon.</a:t>
            </a:r>
          </a:p>
          <a:p>
            <a:r>
              <a:rPr lang="en-CA" dirty="0"/>
              <a:t>Sentences often have two SV(O)s linked by words like “and”, “but”, “therefore”, … </a:t>
            </a:r>
          </a:p>
          <a:p>
            <a:endParaRPr lang="en-CA" dirty="0"/>
          </a:p>
        </p:txBody>
      </p:sp>
    </p:spTree>
    <p:extLst>
      <p:ext uri="{BB962C8B-B14F-4D97-AF65-F5344CB8AC3E}">
        <p14:creationId xmlns:p14="http://schemas.microsoft.com/office/powerpoint/2010/main" val="3945824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A793B-ADCE-4208-B59F-2E2545ECAB59}"/>
              </a:ext>
            </a:extLst>
          </p:cNvPr>
          <p:cNvSpPr>
            <a:spLocks noGrp="1"/>
          </p:cNvSpPr>
          <p:nvPr>
            <p:ph type="title"/>
          </p:nvPr>
        </p:nvSpPr>
        <p:spPr/>
        <p:txBody>
          <a:bodyPr/>
          <a:lstStyle/>
          <a:p>
            <a:r>
              <a:rPr lang="en-CA" dirty="0"/>
              <a:t>Parallel &amp; Nested SV[O]s</a:t>
            </a:r>
          </a:p>
        </p:txBody>
      </p:sp>
      <p:sp>
        <p:nvSpPr>
          <p:cNvPr id="3" name="Content Placeholder 2">
            <a:extLst>
              <a:ext uri="{FF2B5EF4-FFF2-40B4-BE49-F238E27FC236}">
                <a16:creationId xmlns:a16="http://schemas.microsoft.com/office/drawing/2014/main" id="{64FC5440-95CC-4E1A-8DAE-D82FB23C1DCE}"/>
              </a:ext>
            </a:extLst>
          </p:cNvPr>
          <p:cNvSpPr>
            <a:spLocks noGrp="1"/>
          </p:cNvSpPr>
          <p:nvPr>
            <p:ph idx="1"/>
          </p:nvPr>
        </p:nvSpPr>
        <p:spPr>
          <a:xfrm>
            <a:off x="594360" y="1433792"/>
            <a:ext cx="7955280" cy="5202982"/>
          </a:xfrm>
        </p:spPr>
        <p:txBody>
          <a:bodyPr>
            <a:normAutofit fontScale="92500" lnSpcReduction="10000"/>
          </a:bodyPr>
          <a:lstStyle/>
          <a:p>
            <a:r>
              <a:rPr lang="en-CA" dirty="0"/>
              <a:t>SV[O] + SV[O]  </a:t>
            </a:r>
          </a:p>
          <a:p>
            <a:pPr lvl="1"/>
            <a:r>
              <a:rPr lang="en-CA" dirty="0"/>
              <a:t>parallel = both “top level” connected by “and”, “but”, “so”, “therefore”, “which”,…</a:t>
            </a:r>
          </a:p>
          <a:p>
            <a:pPr lvl="1"/>
            <a:r>
              <a:rPr lang="en-CA" dirty="0"/>
              <a:t>“We analyzed the results and some anomalies were present.”</a:t>
            </a:r>
          </a:p>
          <a:p>
            <a:r>
              <a:rPr lang="en-CA" dirty="0"/>
              <a:t>SV[SV[O]]</a:t>
            </a:r>
          </a:p>
          <a:p>
            <a:pPr lvl="1"/>
            <a:r>
              <a:rPr lang="en-CA" dirty="0"/>
              <a:t>nested = one within the other</a:t>
            </a:r>
          </a:p>
          <a:p>
            <a:pPr lvl="1"/>
            <a:r>
              <a:rPr lang="en-CA" dirty="0"/>
              <a:t>“We hypothesize that this effect will be seen in all developing countries.”</a:t>
            </a:r>
          </a:p>
          <a:p>
            <a:pPr lvl="1"/>
            <a:r>
              <a:rPr lang="en-CA" dirty="0"/>
              <a:t>“Effect will be seen” is nested inside “We hypothesize this” </a:t>
            </a:r>
          </a:p>
        </p:txBody>
      </p:sp>
    </p:spTree>
    <p:extLst>
      <p:ext uri="{BB962C8B-B14F-4D97-AF65-F5344CB8AC3E}">
        <p14:creationId xmlns:p14="http://schemas.microsoft.com/office/powerpoint/2010/main" val="9696305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C2140-92B2-449A-AD3F-3D4D773BBFF0}"/>
              </a:ext>
            </a:extLst>
          </p:cNvPr>
          <p:cNvSpPr>
            <a:spLocks noGrp="1"/>
          </p:cNvSpPr>
          <p:nvPr>
            <p:ph type="title"/>
          </p:nvPr>
        </p:nvSpPr>
        <p:spPr/>
        <p:txBody>
          <a:bodyPr>
            <a:normAutofit fontScale="90000"/>
          </a:bodyPr>
          <a:lstStyle/>
          <a:p>
            <a:r>
              <a:rPr lang="en-CA" dirty="0"/>
              <a:t>In each SV(O): </a:t>
            </a:r>
            <a:br>
              <a:rPr lang="en-CA" dirty="0"/>
            </a:br>
            <a:r>
              <a:rPr lang="en-CA" sz="3600" dirty="0"/>
              <a:t>(the sentence may have 2 or 3.)</a:t>
            </a:r>
            <a:endParaRPr lang="en-CA" dirty="0"/>
          </a:p>
        </p:txBody>
      </p:sp>
      <p:sp>
        <p:nvSpPr>
          <p:cNvPr id="3" name="Content Placeholder 2">
            <a:extLst>
              <a:ext uri="{FF2B5EF4-FFF2-40B4-BE49-F238E27FC236}">
                <a16:creationId xmlns:a16="http://schemas.microsoft.com/office/drawing/2014/main" id="{6E32EFA2-462B-4460-836F-91057A64EDF4}"/>
              </a:ext>
            </a:extLst>
          </p:cNvPr>
          <p:cNvSpPr>
            <a:spLocks noGrp="1"/>
          </p:cNvSpPr>
          <p:nvPr>
            <p:ph idx="1"/>
          </p:nvPr>
        </p:nvSpPr>
        <p:spPr>
          <a:xfrm>
            <a:off x="594360" y="1554188"/>
            <a:ext cx="7955280" cy="5062922"/>
          </a:xfrm>
        </p:spPr>
        <p:txBody>
          <a:bodyPr>
            <a:normAutofit fontScale="92500" lnSpcReduction="10000"/>
          </a:bodyPr>
          <a:lstStyle/>
          <a:p>
            <a:r>
              <a:rPr lang="en-CA" dirty="0"/>
              <a:t>For the “S”, circle a single word that is the main subject (other words may modify/clarify that single word).</a:t>
            </a:r>
            <a:endParaRPr lang="en-CA" sz="2800" dirty="0"/>
          </a:p>
          <a:p>
            <a:r>
              <a:rPr lang="en-CA" dirty="0"/>
              <a:t>For the “V”, put a box around the word that specifies the main verb.</a:t>
            </a:r>
            <a:endParaRPr lang="en-CA" sz="2800" dirty="0"/>
          </a:p>
          <a:p>
            <a:r>
              <a:rPr lang="en-CA" dirty="0"/>
              <a:t>Draw a line from the S circle to the V box (illustrating S-V distance).</a:t>
            </a:r>
            <a:endParaRPr lang="en-CA" sz="2800" dirty="0"/>
          </a:p>
          <a:p>
            <a:r>
              <a:rPr lang="en-CA" dirty="0"/>
              <a:t>Underline any subordinate introductory clauses, including the linking words from a previous SV(O) in the same sentence.</a:t>
            </a:r>
            <a:endParaRPr lang="en-CA" sz="2800" dirty="0"/>
          </a:p>
          <a:p>
            <a:r>
              <a:rPr lang="en-CA" dirty="0">
                <a:solidFill>
                  <a:srgbClr val="FFFF00"/>
                </a:solidFill>
              </a:rPr>
              <a:t>Cross out any weasel or redundant words!</a:t>
            </a:r>
            <a:endParaRPr lang="en-CA" sz="2800" dirty="0">
              <a:solidFill>
                <a:srgbClr val="FFFF00"/>
              </a:solidFill>
            </a:endParaRPr>
          </a:p>
          <a:p>
            <a:endParaRPr lang="en-CA" dirty="0"/>
          </a:p>
        </p:txBody>
      </p:sp>
    </p:spTree>
    <p:extLst>
      <p:ext uri="{BB962C8B-B14F-4D97-AF65-F5344CB8AC3E}">
        <p14:creationId xmlns:p14="http://schemas.microsoft.com/office/powerpoint/2010/main" val="3380852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431D8-22D7-4E4B-AA69-A3CCE2D4E658}"/>
              </a:ext>
            </a:extLst>
          </p:cNvPr>
          <p:cNvSpPr>
            <a:spLocks noGrp="1"/>
          </p:cNvSpPr>
          <p:nvPr>
            <p:ph type="title"/>
          </p:nvPr>
        </p:nvSpPr>
        <p:spPr>
          <a:xfrm>
            <a:off x="1877961" y="359666"/>
            <a:ext cx="6944635" cy="1550414"/>
          </a:xfrm>
        </p:spPr>
        <p:txBody>
          <a:bodyPr>
            <a:normAutofit fontScale="90000"/>
          </a:bodyPr>
          <a:lstStyle/>
          <a:p>
            <a:r>
              <a:rPr lang="en-US" altLang="en-US" sz="3600" cap="none" dirty="0">
                <a:latin typeface="Arial" panose="020B0604020202020204" pitchFamily="34" charset="0"/>
              </a:rPr>
              <a:t>Clarifications when there are multiple subjects and verbs in one sentence</a:t>
            </a:r>
            <a:endParaRPr lang="en-CA" dirty="0"/>
          </a:p>
        </p:txBody>
      </p:sp>
      <p:sp>
        <p:nvSpPr>
          <p:cNvPr id="4" name="Rectangle 1">
            <a:extLst>
              <a:ext uri="{FF2B5EF4-FFF2-40B4-BE49-F238E27FC236}">
                <a16:creationId xmlns:a16="http://schemas.microsoft.com/office/drawing/2014/main" id="{A38C1912-0F8F-4E8C-A7FA-E82DAE66301A}"/>
              </a:ext>
            </a:extLst>
          </p:cNvPr>
          <p:cNvSpPr>
            <a:spLocks noGrp="1" noChangeArrowheads="1"/>
          </p:cNvSpPr>
          <p:nvPr>
            <p:ph idx="1"/>
          </p:nvPr>
        </p:nvSpPr>
        <p:spPr bwMode="auto">
          <a:xfrm>
            <a:off x="321404" y="1910080"/>
            <a:ext cx="8501192" cy="4755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lnSpc>
                <a:spcPct val="100000"/>
              </a:lnSpc>
              <a:spcBef>
                <a:spcPct val="0"/>
              </a:spcBef>
              <a:spcAft>
                <a:spcPct val="0"/>
              </a:spcAft>
            </a:pPr>
            <a:r>
              <a:rPr kumimoji="0" lang="en-US" altLang="en-US" sz="1900" b="0" i="0" u="none" strike="noStrike" cap="none" normalizeH="0" baseline="0" dirty="0">
                <a:ln>
                  <a:noFill/>
                </a:ln>
                <a:solidFill>
                  <a:schemeClr val="tx1"/>
                </a:solidFill>
                <a:effectLst/>
                <a:latin typeface="Arial" panose="020B0604020202020204" pitchFamily="34" charset="0"/>
              </a:rPr>
              <a:t>For the “S”, circle a single word that is the main subject (other words may modify/clarify that single word). </a:t>
            </a:r>
          </a:p>
          <a:p>
            <a:pPr lvl="1" eaLnBrk="0" fontAlgn="base" hangingPunct="0">
              <a:lnSpc>
                <a:spcPct val="100000"/>
              </a:lnSpc>
              <a:spcBef>
                <a:spcPct val="0"/>
              </a:spcBef>
              <a:spcAft>
                <a:spcPct val="0"/>
              </a:spcAft>
            </a:pPr>
            <a:r>
              <a:rPr kumimoji="0" lang="en-US" altLang="en-US" sz="1900" b="0" i="0" u="none" strike="noStrike" cap="none" normalizeH="0" baseline="0" dirty="0">
                <a:ln>
                  <a:noFill/>
                </a:ln>
                <a:solidFill>
                  <a:schemeClr val="tx1"/>
                </a:solidFill>
                <a:effectLst/>
                <a:latin typeface="Arial" panose="020B0604020202020204" pitchFamily="34" charset="0"/>
              </a:rPr>
              <a:t>If there are two subjects for a single verb, consider them as one double-subject and circle the two root words. </a:t>
            </a:r>
          </a:p>
          <a:p>
            <a:pPr lvl="1" eaLnBrk="0" fontAlgn="base" hangingPunct="0">
              <a:lnSpc>
                <a:spcPct val="100000"/>
              </a:lnSpc>
              <a:spcBef>
                <a:spcPct val="0"/>
              </a:spcBef>
              <a:spcAft>
                <a:spcPct val="0"/>
              </a:spcAft>
            </a:pPr>
            <a:r>
              <a:rPr kumimoji="0" lang="en-US" altLang="en-US" sz="1900" b="0" i="0" u="none" strike="noStrike" cap="none" normalizeH="0" baseline="0" dirty="0">
                <a:ln>
                  <a:noFill/>
                </a:ln>
                <a:solidFill>
                  <a:schemeClr val="tx1"/>
                </a:solidFill>
                <a:effectLst/>
                <a:latin typeface="Arial" panose="020B0604020202020204" pitchFamily="34" charset="0"/>
              </a:rPr>
              <a:t>Example: “Most men and some women enjoy football.” Circle “men” and “women”. S-V distance is 0. Length of subject noun phrase is 5. </a:t>
            </a:r>
          </a:p>
          <a:p>
            <a:pPr eaLnBrk="0" fontAlgn="base" hangingPunct="0">
              <a:lnSpc>
                <a:spcPct val="100000"/>
              </a:lnSpc>
              <a:spcBef>
                <a:spcPct val="0"/>
              </a:spcBef>
              <a:spcAft>
                <a:spcPct val="0"/>
              </a:spcAft>
            </a:pPr>
            <a:r>
              <a:rPr kumimoji="0" lang="en-US" altLang="en-US" sz="1900" b="0" i="0" u="none" strike="noStrike" cap="none" normalizeH="0" baseline="0" dirty="0">
                <a:ln>
                  <a:noFill/>
                </a:ln>
                <a:solidFill>
                  <a:schemeClr val="tx1"/>
                </a:solidFill>
                <a:effectLst/>
                <a:latin typeface="Arial" panose="020B0604020202020204" pitchFamily="34" charset="0"/>
              </a:rPr>
              <a:t>For the “V”, put a box around the word that specifies the main verb. </a:t>
            </a:r>
          </a:p>
          <a:p>
            <a:pPr lvl="1" eaLnBrk="0" fontAlgn="base" hangingPunct="0">
              <a:lnSpc>
                <a:spcPct val="100000"/>
              </a:lnSpc>
              <a:spcBef>
                <a:spcPct val="0"/>
              </a:spcBef>
              <a:spcAft>
                <a:spcPct val="0"/>
              </a:spcAft>
            </a:pPr>
            <a:r>
              <a:rPr kumimoji="0" lang="en-US" altLang="en-US" sz="1900" b="0" i="0" u="none" strike="noStrike" cap="none" normalizeH="0" baseline="0" dirty="0">
                <a:ln>
                  <a:noFill/>
                </a:ln>
                <a:solidFill>
                  <a:schemeClr val="tx1"/>
                </a:solidFill>
                <a:effectLst/>
                <a:latin typeface="Arial" panose="020B0604020202020204" pitchFamily="34" charset="0"/>
              </a:rPr>
              <a:t>If there are two verbs for the same subject, treat that as one double-verb and box the root words of each. Example: “Table 2 compares and contrasts the new method with previous methods.” Box “compare” and “contrast”. S-V distance is 0 (counting “Table 2” as the root subject). </a:t>
            </a:r>
          </a:p>
          <a:p>
            <a:pPr lvl="1" eaLnBrk="0" fontAlgn="base" hangingPunct="0">
              <a:lnSpc>
                <a:spcPct val="100000"/>
              </a:lnSpc>
              <a:spcBef>
                <a:spcPct val="0"/>
              </a:spcBef>
              <a:spcAft>
                <a:spcPct val="0"/>
              </a:spcAft>
            </a:pPr>
            <a:r>
              <a:rPr kumimoji="0" lang="en-US" altLang="en-US" sz="1900" b="0" i="0" u="none" strike="noStrike" cap="none" normalizeH="0" baseline="0" dirty="0">
                <a:ln>
                  <a:noFill/>
                </a:ln>
                <a:solidFill>
                  <a:schemeClr val="tx1"/>
                </a:solidFill>
                <a:effectLst/>
                <a:latin typeface="Arial" panose="020B0604020202020204" pitchFamily="34" charset="0"/>
              </a:rPr>
              <a:t>In some cases, it is better to consider this as two SV(O)s. Example: “We use panel data from two countries and compare the results.” Treat this as two SVOs: “We use data” and “We compare results”. S-V distances are 1 and 7.</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2277539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5333F-66CB-4878-A0FA-752F15CD3F95}"/>
              </a:ext>
            </a:extLst>
          </p:cNvPr>
          <p:cNvSpPr>
            <a:spLocks noGrp="1"/>
          </p:cNvSpPr>
          <p:nvPr>
            <p:ph type="title"/>
          </p:nvPr>
        </p:nvSpPr>
        <p:spPr/>
        <p:txBody>
          <a:bodyPr/>
          <a:lstStyle/>
          <a:p>
            <a:r>
              <a:rPr lang="en-CA" dirty="0"/>
              <a:t>Analysis Table</a:t>
            </a:r>
          </a:p>
        </p:txBody>
      </p:sp>
      <p:sp>
        <p:nvSpPr>
          <p:cNvPr id="3" name="Content Placeholder 2">
            <a:extLst>
              <a:ext uri="{FF2B5EF4-FFF2-40B4-BE49-F238E27FC236}">
                <a16:creationId xmlns:a16="http://schemas.microsoft.com/office/drawing/2014/main" id="{F992E8CB-2D67-482A-95D4-10EE55919A09}"/>
              </a:ext>
            </a:extLst>
          </p:cNvPr>
          <p:cNvSpPr>
            <a:spLocks noGrp="1"/>
          </p:cNvSpPr>
          <p:nvPr>
            <p:ph idx="1"/>
          </p:nvPr>
        </p:nvSpPr>
        <p:spPr>
          <a:xfrm>
            <a:off x="594360" y="1433791"/>
            <a:ext cx="7955280" cy="4694054"/>
          </a:xfrm>
        </p:spPr>
        <p:txBody>
          <a:bodyPr>
            <a:normAutofit fontScale="92500"/>
          </a:bodyPr>
          <a:lstStyle/>
          <a:p>
            <a:r>
              <a:rPr lang="en-CA" dirty="0"/>
              <a:t>One line per SV[O]. A sentence may have 2 or 3 SV[O]s in it.</a:t>
            </a:r>
          </a:p>
          <a:p>
            <a:r>
              <a:rPr lang="en-CA" dirty="0"/>
              <a:t>Use the analysis table to record statistics about each S-V(O).</a:t>
            </a:r>
          </a:p>
          <a:p>
            <a:r>
              <a:rPr lang="en-CA" dirty="0"/>
              <a:t>On one table sheet, analyze a couple of sentences from the beginning, middle, and end of a model paper.</a:t>
            </a:r>
          </a:p>
          <a:p>
            <a:r>
              <a:rPr lang="en-CA" dirty="0"/>
              <a:t>Compare your answers with a partner. </a:t>
            </a:r>
          </a:p>
          <a:p>
            <a:pPr lvl="1"/>
            <a:r>
              <a:rPr lang="en-CA" dirty="0"/>
              <a:t>If you find it useful, work through a sentence or two with your partner.</a:t>
            </a:r>
          </a:p>
        </p:txBody>
      </p:sp>
    </p:spTree>
    <p:extLst>
      <p:ext uri="{BB962C8B-B14F-4D97-AF65-F5344CB8AC3E}">
        <p14:creationId xmlns:p14="http://schemas.microsoft.com/office/powerpoint/2010/main" val="41175433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5333F-66CB-4878-A0FA-752F15CD3F95}"/>
              </a:ext>
            </a:extLst>
          </p:cNvPr>
          <p:cNvSpPr>
            <a:spLocks noGrp="1"/>
          </p:cNvSpPr>
          <p:nvPr>
            <p:ph type="title"/>
          </p:nvPr>
        </p:nvSpPr>
        <p:spPr/>
        <p:txBody>
          <a:bodyPr/>
          <a:lstStyle/>
          <a:p>
            <a:r>
              <a:rPr lang="en-CA" dirty="0"/>
              <a:t>Analysis Table</a:t>
            </a:r>
          </a:p>
        </p:txBody>
      </p:sp>
      <p:sp>
        <p:nvSpPr>
          <p:cNvPr id="3" name="Content Placeholder 2">
            <a:extLst>
              <a:ext uri="{FF2B5EF4-FFF2-40B4-BE49-F238E27FC236}">
                <a16:creationId xmlns:a16="http://schemas.microsoft.com/office/drawing/2014/main" id="{F992E8CB-2D67-482A-95D4-10EE55919A09}"/>
              </a:ext>
            </a:extLst>
          </p:cNvPr>
          <p:cNvSpPr>
            <a:spLocks noGrp="1"/>
          </p:cNvSpPr>
          <p:nvPr>
            <p:ph idx="1"/>
          </p:nvPr>
        </p:nvSpPr>
        <p:spPr/>
        <p:txBody>
          <a:bodyPr>
            <a:normAutofit/>
          </a:bodyPr>
          <a:lstStyle/>
          <a:p>
            <a:r>
              <a:rPr lang="en-CA" dirty="0"/>
              <a:t>Use the analysis table to record statistics about each S-V(O).</a:t>
            </a:r>
          </a:p>
          <a:p>
            <a:r>
              <a:rPr lang="en-CA" dirty="0"/>
              <a:t>On the other table sheet, analyze a couple of sentences from the beginning, middle, and end of YOUR sample of writing.</a:t>
            </a:r>
          </a:p>
          <a:p>
            <a:r>
              <a:rPr lang="en-CA" dirty="0"/>
              <a:t>Compare the answers for the model paper and for your writing. </a:t>
            </a:r>
          </a:p>
          <a:p>
            <a:pPr lvl="1"/>
            <a:r>
              <a:rPr lang="en-CA" dirty="0"/>
              <a:t>Discuss your answers with a partner.</a:t>
            </a:r>
          </a:p>
        </p:txBody>
      </p:sp>
    </p:spTree>
    <p:extLst>
      <p:ext uri="{BB962C8B-B14F-4D97-AF65-F5344CB8AC3E}">
        <p14:creationId xmlns:p14="http://schemas.microsoft.com/office/powerpoint/2010/main" val="7403434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028D-A087-405F-94B5-80FC3BC37393}"/>
              </a:ext>
            </a:extLst>
          </p:cNvPr>
          <p:cNvSpPr>
            <a:spLocks noGrp="1"/>
          </p:cNvSpPr>
          <p:nvPr>
            <p:ph type="title"/>
          </p:nvPr>
        </p:nvSpPr>
        <p:spPr>
          <a:xfrm>
            <a:off x="2444656" y="359667"/>
            <a:ext cx="6377940" cy="628476"/>
          </a:xfrm>
        </p:spPr>
        <p:txBody>
          <a:bodyPr>
            <a:normAutofit fontScale="90000"/>
          </a:bodyPr>
          <a:lstStyle/>
          <a:p>
            <a:r>
              <a:rPr lang="en-CA" dirty="0"/>
              <a:t>Homework</a:t>
            </a:r>
          </a:p>
        </p:txBody>
      </p:sp>
      <p:sp>
        <p:nvSpPr>
          <p:cNvPr id="3" name="Content Placeholder 2">
            <a:extLst>
              <a:ext uri="{FF2B5EF4-FFF2-40B4-BE49-F238E27FC236}">
                <a16:creationId xmlns:a16="http://schemas.microsoft.com/office/drawing/2014/main" id="{B39754A0-947F-4D35-AF7F-C150C9A21AA6}"/>
              </a:ext>
            </a:extLst>
          </p:cNvPr>
          <p:cNvSpPr>
            <a:spLocks noGrp="1"/>
          </p:cNvSpPr>
          <p:nvPr>
            <p:ph idx="1"/>
          </p:nvPr>
        </p:nvSpPr>
        <p:spPr>
          <a:xfrm>
            <a:off x="594360" y="1194619"/>
            <a:ext cx="7955280" cy="5303714"/>
          </a:xfrm>
        </p:spPr>
        <p:txBody>
          <a:bodyPr>
            <a:normAutofit fontScale="92500" lnSpcReduction="10000"/>
          </a:bodyPr>
          <a:lstStyle/>
          <a:p>
            <a:r>
              <a:rPr lang="en-CA" dirty="0"/>
              <a:t>Look at your analysis of your 1000-word writing sample.</a:t>
            </a:r>
          </a:p>
          <a:p>
            <a:pPr lvl="1"/>
            <a:r>
              <a:rPr lang="en-CA" dirty="0"/>
              <a:t>How are the analysis answers different from model </a:t>
            </a:r>
            <a:r>
              <a:rPr lang="en-CA"/>
              <a:t>papers IN YOUR AREA? </a:t>
            </a:r>
            <a:endParaRPr lang="en-CA" dirty="0"/>
          </a:p>
          <a:p>
            <a:pPr lvl="1"/>
            <a:r>
              <a:rPr lang="en-CA" dirty="0"/>
              <a:t>Do these indicate problems with your writing?</a:t>
            </a:r>
          </a:p>
          <a:p>
            <a:r>
              <a:rPr lang="en-CA" dirty="0"/>
              <a:t>Write a </a:t>
            </a:r>
            <a:r>
              <a:rPr lang="en-CA" dirty="0">
                <a:solidFill>
                  <a:srgbClr val="FFFF00"/>
                </a:solidFill>
              </a:rPr>
              <a:t>250-word analysis </a:t>
            </a:r>
            <a:r>
              <a:rPr lang="en-CA" dirty="0"/>
              <a:t>of what differences you see and what you need to beware of in your own writing.</a:t>
            </a:r>
          </a:p>
          <a:p>
            <a:pPr lvl="1"/>
            <a:r>
              <a:rPr lang="en-CA" dirty="0"/>
              <a:t>Full English sentences (good English!) </a:t>
            </a:r>
          </a:p>
          <a:p>
            <a:pPr lvl="1"/>
            <a:r>
              <a:rPr lang="en-CA" dirty="0">
                <a:solidFill>
                  <a:srgbClr val="FFFF00"/>
                </a:solidFill>
              </a:rPr>
              <a:t>Email this to me before next class. </a:t>
            </a:r>
          </a:p>
          <a:p>
            <a:pPr lvl="1"/>
            <a:r>
              <a:rPr lang="en-CA" dirty="0"/>
              <a:t>This can be your writing project work </a:t>
            </a:r>
            <a:r>
              <a:rPr lang="en-CA" i="1" dirty="0">
                <a:solidFill>
                  <a:srgbClr val="FFFF00"/>
                </a:solidFill>
              </a:rPr>
              <a:t>and</a:t>
            </a:r>
            <a:r>
              <a:rPr lang="en-CA" i="1" dirty="0"/>
              <a:t> </a:t>
            </a:r>
            <a:r>
              <a:rPr lang="en-CA" dirty="0"/>
              <a:t>report for one week.</a:t>
            </a:r>
          </a:p>
        </p:txBody>
      </p:sp>
    </p:spTree>
    <p:extLst>
      <p:ext uri="{BB962C8B-B14F-4D97-AF65-F5344CB8AC3E}">
        <p14:creationId xmlns:p14="http://schemas.microsoft.com/office/powerpoint/2010/main" val="463743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841887"/>
          </a:xfrm>
        </p:spPr>
        <p:txBody>
          <a:bodyPr>
            <a:normAutofit/>
          </a:bodyPr>
          <a:lstStyle/>
          <a:p>
            <a:r>
              <a:rPr lang="en-CA" dirty="0"/>
              <a:t>BCG Example 1</a:t>
            </a:r>
          </a:p>
        </p:txBody>
      </p:sp>
      <p:sp>
        <p:nvSpPr>
          <p:cNvPr id="3" name="Content Placeholder 2"/>
          <p:cNvSpPr>
            <a:spLocks noGrp="1"/>
          </p:cNvSpPr>
          <p:nvPr>
            <p:ph idx="1"/>
          </p:nvPr>
        </p:nvSpPr>
        <p:spPr>
          <a:xfrm>
            <a:off x="457200" y="1150375"/>
            <a:ext cx="8229600" cy="5353664"/>
          </a:xfrm>
        </p:spPr>
        <p:txBody>
          <a:bodyPr>
            <a:normAutofit lnSpcReduction="10000"/>
          </a:bodyPr>
          <a:lstStyle/>
          <a:p>
            <a:pPr marL="633413" indent="-633413">
              <a:buNone/>
            </a:pPr>
            <a:r>
              <a:rPr lang="en-CA" sz="2400" dirty="0"/>
              <a:t>1a. [Bad] The </a:t>
            </a:r>
            <a:r>
              <a:rPr lang="en-CA" sz="2400" b="1" dirty="0">
                <a:solidFill>
                  <a:srgbClr val="FF0000"/>
                </a:solidFill>
              </a:rPr>
              <a:t>cause</a:t>
            </a:r>
            <a:r>
              <a:rPr lang="en-CA" sz="2400" dirty="0"/>
              <a:t> of our schools’ failure at teaching basic skills </a:t>
            </a:r>
            <a:r>
              <a:rPr lang="en-CA" sz="2400" dirty="0">
                <a:solidFill>
                  <a:srgbClr val="FFFF00"/>
                </a:solidFill>
              </a:rPr>
              <a:t>is</a:t>
            </a:r>
            <a:r>
              <a:rPr lang="en-CA" sz="2400" dirty="0"/>
              <a:t> not understanding the influence of cultural background on learning.</a:t>
            </a:r>
          </a:p>
          <a:p>
            <a:pPr marL="633413" indent="-633413">
              <a:spcAft>
                <a:spcPts val="600"/>
              </a:spcAft>
              <a:buNone/>
            </a:pPr>
            <a:r>
              <a:rPr lang="en-CA" sz="2400" dirty="0"/>
              <a:t>1b. [Good] Our </a:t>
            </a:r>
            <a:r>
              <a:rPr lang="en-CA" sz="2400" b="1" dirty="0">
                <a:solidFill>
                  <a:srgbClr val="FF0000"/>
                </a:solidFill>
              </a:rPr>
              <a:t>schools</a:t>
            </a:r>
            <a:r>
              <a:rPr lang="en-CA" sz="2400" dirty="0"/>
              <a:t> </a:t>
            </a:r>
            <a:r>
              <a:rPr lang="en-CA" sz="2400" dirty="0">
                <a:solidFill>
                  <a:srgbClr val="FFFF00"/>
                </a:solidFill>
              </a:rPr>
              <a:t>have failed </a:t>
            </a:r>
            <a:r>
              <a:rPr lang="en-CA" sz="2400" dirty="0"/>
              <a:t>to teach basic skills because they do not understand how cultural background influences the way a child learns.</a:t>
            </a:r>
          </a:p>
          <a:p>
            <a:pPr marL="0" indent="0">
              <a:lnSpc>
                <a:spcPct val="100000"/>
              </a:lnSpc>
              <a:buNone/>
            </a:pPr>
            <a:r>
              <a:rPr lang="en-US" sz="2400" dirty="0"/>
              <a:t>[BCG3] Get to the main verbs quickly. Avoid long introductory phrases and clauses. Avoid interrupting the </a:t>
            </a:r>
            <a:r>
              <a:rPr lang="en-US" sz="2400" dirty="0">
                <a:solidFill>
                  <a:srgbClr val="FF0000"/>
                </a:solidFill>
              </a:rPr>
              <a:t>subject</a:t>
            </a:r>
            <a:r>
              <a:rPr lang="en-US" sz="2400" dirty="0"/>
              <a:t>-</a:t>
            </a:r>
            <a:r>
              <a:rPr lang="en-US" sz="2400" dirty="0">
                <a:solidFill>
                  <a:srgbClr val="FFFF00"/>
                </a:solidFill>
              </a:rPr>
              <a:t>verb</a:t>
            </a:r>
            <a:r>
              <a:rPr lang="en-US" sz="2400" dirty="0"/>
              <a:t> connection.</a:t>
            </a:r>
          </a:p>
          <a:p>
            <a:pPr marL="0" indent="0">
              <a:lnSpc>
                <a:spcPct val="100000"/>
              </a:lnSpc>
              <a:buNone/>
            </a:pPr>
            <a:r>
              <a:rPr lang="en-US" sz="2400" dirty="0"/>
              <a:t>S-V distance of 1a = 8;    S-V distance of 1b = 0</a:t>
            </a:r>
          </a:p>
          <a:p>
            <a:pPr marL="0" indent="0">
              <a:lnSpc>
                <a:spcPct val="100000"/>
              </a:lnSpc>
              <a:buNone/>
            </a:pPr>
            <a:endParaRPr lang="en-US" sz="2400" dirty="0"/>
          </a:p>
          <a:p>
            <a:pPr marL="0" indent="0">
              <a:lnSpc>
                <a:spcPct val="100000"/>
              </a:lnSpc>
              <a:buNone/>
            </a:pPr>
            <a:r>
              <a:rPr lang="en-US" sz="2400" dirty="0"/>
              <a:t>Note: Overused verb “is” replaced by more interesting verb --- more about that later this lesson</a:t>
            </a:r>
          </a:p>
          <a:p>
            <a:pPr marL="0" indent="0">
              <a:buNone/>
            </a:pPr>
            <a:endParaRPr lang="en-US" sz="2400" dirty="0"/>
          </a:p>
          <a:p>
            <a:endParaRPr lang="en-CA" sz="2400" i="1" dirty="0"/>
          </a:p>
          <a:p>
            <a:endParaRPr lang="en-CA" sz="2400" i="1" dirty="0"/>
          </a:p>
          <a:p>
            <a:pPr marL="0" indent="0">
              <a:buNone/>
            </a:pPr>
            <a:endParaRPr lang="en-CA" dirty="0"/>
          </a:p>
        </p:txBody>
      </p:sp>
    </p:spTree>
    <p:extLst>
      <p:ext uri="{BB962C8B-B14F-4D97-AF65-F5344CB8AC3E}">
        <p14:creationId xmlns:p14="http://schemas.microsoft.com/office/powerpoint/2010/main" val="1476196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61DA-2E28-46A4-A384-3F803F3776E7}"/>
              </a:ext>
            </a:extLst>
          </p:cNvPr>
          <p:cNvSpPr>
            <a:spLocks noGrp="1"/>
          </p:cNvSpPr>
          <p:nvPr>
            <p:ph type="title"/>
          </p:nvPr>
        </p:nvSpPr>
        <p:spPr/>
        <p:txBody>
          <a:bodyPr>
            <a:normAutofit fontScale="90000"/>
          </a:bodyPr>
          <a:lstStyle/>
          <a:p>
            <a:r>
              <a:rPr lang="en-CA" dirty="0"/>
              <a:t>basic sentence structure in exam question from last year</a:t>
            </a:r>
          </a:p>
        </p:txBody>
      </p:sp>
      <p:sp>
        <p:nvSpPr>
          <p:cNvPr id="3" name="Content Placeholder 2">
            <a:extLst>
              <a:ext uri="{FF2B5EF4-FFF2-40B4-BE49-F238E27FC236}">
                <a16:creationId xmlns:a16="http://schemas.microsoft.com/office/drawing/2014/main" id="{3BBD559F-20EC-4AB7-BB9C-63FBD80EB6BB}"/>
              </a:ext>
            </a:extLst>
          </p:cNvPr>
          <p:cNvSpPr>
            <a:spLocks noGrp="1"/>
          </p:cNvSpPr>
          <p:nvPr>
            <p:ph idx="1"/>
          </p:nvPr>
        </p:nvSpPr>
        <p:spPr>
          <a:xfrm>
            <a:off x="457200" y="1433015"/>
            <a:ext cx="8524568" cy="4694735"/>
          </a:xfrm>
        </p:spPr>
        <p:txBody>
          <a:bodyPr>
            <a:normAutofit/>
          </a:bodyPr>
          <a:lstStyle/>
          <a:p>
            <a:pPr marL="0" indent="0">
              <a:buNone/>
            </a:pPr>
            <a:r>
              <a:rPr lang="en-CA" sz="2800" dirty="0"/>
              <a:t>“The undeniable fact that domestic firms wanting to expand to various other countries should find some established larger local partners who can be original equipment manufacturers in the other countries must not be ignored.”</a:t>
            </a:r>
          </a:p>
          <a:p>
            <a:r>
              <a:rPr lang="en-CA" sz="3200" dirty="0"/>
              <a:t>In its simplest form, what is the structure?</a:t>
            </a:r>
          </a:p>
          <a:p>
            <a:pPr lvl="1"/>
            <a:r>
              <a:rPr lang="en-CA" sz="2800" dirty="0"/>
              <a:t>Subject – Verb (S-V)? “John left.”</a:t>
            </a:r>
          </a:p>
          <a:p>
            <a:pPr lvl="1"/>
            <a:r>
              <a:rPr lang="en-CA" sz="2800" dirty="0"/>
              <a:t>Subject – Verb – Object (S-V-O)? “John ate the candy.” </a:t>
            </a:r>
          </a:p>
          <a:p>
            <a:pPr lvl="1"/>
            <a:r>
              <a:rPr lang="en-CA" sz="2800" dirty="0"/>
              <a:t>Verb – Object (V-O)? “Eat the candy!”</a:t>
            </a:r>
          </a:p>
          <a:p>
            <a:endParaRPr lang="en-CA" dirty="0"/>
          </a:p>
          <a:p>
            <a:endParaRPr lang="en-CA" dirty="0"/>
          </a:p>
        </p:txBody>
      </p:sp>
    </p:spTree>
    <p:extLst>
      <p:ext uri="{BB962C8B-B14F-4D97-AF65-F5344CB8AC3E}">
        <p14:creationId xmlns:p14="http://schemas.microsoft.com/office/powerpoint/2010/main" val="497077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61DA-2E28-46A4-A384-3F803F3776E7}"/>
              </a:ext>
            </a:extLst>
          </p:cNvPr>
          <p:cNvSpPr>
            <a:spLocks noGrp="1"/>
          </p:cNvSpPr>
          <p:nvPr>
            <p:ph type="title"/>
          </p:nvPr>
        </p:nvSpPr>
        <p:spPr/>
        <p:txBody>
          <a:bodyPr>
            <a:normAutofit fontScale="90000"/>
          </a:bodyPr>
          <a:lstStyle/>
          <a:p>
            <a:r>
              <a:rPr lang="en-CA" dirty="0"/>
              <a:t>basic sentence structure in exam question from last year</a:t>
            </a:r>
          </a:p>
        </p:txBody>
      </p:sp>
      <p:sp>
        <p:nvSpPr>
          <p:cNvPr id="3" name="Content Placeholder 2">
            <a:extLst>
              <a:ext uri="{FF2B5EF4-FFF2-40B4-BE49-F238E27FC236}">
                <a16:creationId xmlns:a16="http://schemas.microsoft.com/office/drawing/2014/main" id="{3BBD559F-20EC-4AB7-BB9C-63FBD80EB6BB}"/>
              </a:ext>
            </a:extLst>
          </p:cNvPr>
          <p:cNvSpPr>
            <a:spLocks noGrp="1"/>
          </p:cNvSpPr>
          <p:nvPr>
            <p:ph idx="1"/>
          </p:nvPr>
        </p:nvSpPr>
        <p:spPr>
          <a:xfrm>
            <a:off x="309716" y="1479908"/>
            <a:ext cx="8524568" cy="4694735"/>
          </a:xfrm>
        </p:spPr>
        <p:txBody>
          <a:bodyPr>
            <a:normAutofit fontScale="92500" lnSpcReduction="10000"/>
          </a:bodyPr>
          <a:lstStyle/>
          <a:p>
            <a:pPr marL="0" indent="0">
              <a:lnSpc>
                <a:spcPct val="100000"/>
              </a:lnSpc>
              <a:buNone/>
            </a:pPr>
            <a:r>
              <a:rPr lang="en-CA" sz="2800" dirty="0"/>
              <a:t>“</a:t>
            </a:r>
            <a:r>
              <a:rPr lang="en-CA" sz="2800" b="1" dirty="0">
                <a:solidFill>
                  <a:srgbClr val="00B0F0"/>
                </a:solidFill>
              </a:rPr>
              <a:t>The</a:t>
            </a:r>
            <a:r>
              <a:rPr lang="en-CA" sz="2800" dirty="0"/>
              <a:t> </a:t>
            </a:r>
            <a:r>
              <a:rPr lang="en-CA" sz="2800" strike="sngStrike" dirty="0"/>
              <a:t>undeniable</a:t>
            </a:r>
            <a:r>
              <a:rPr lang="en-CA" sz="2800" dirty="0"/>
              <a:t> </a:t>
            </a:r>
            <a:r>
              <a:rPr lang="en-CA" sz="2800" b="1" dirty="0">
                <a:solidFill>
                  <a:srgbClr val="00B0F0"/>
                </a:solidFill>
              </a:rPr>
              <a:t>fact</a:t>
            </a:r>
            <a:r>
              <a:rPr lang="en-CA" sz="2800" dirty="0"/>
              <a:t> </a:t>
            </a:r>
            <a:r>
              <a:rPr lang="en-CA" sz="2800" strike="sngStrike" dirty="0"/>
              <a:t>that domestic firms wanting to expand to various other countries should find some established larger local partners who can be original equipment manufacturers in the other countries </a:t>
            </a:r>
            <a:r>
              <a:rPr lang="en-CA" sz="2800" b="1" dirty="0">
                <a:solidFill>
                  <a:srgbClr val="00B0F0"/>
                </a:solidFill>
              </a:rPr>
              <a:t>must not be ignored</a:t>
            </a:r>
            <a:r>
              <a:rPr lang="en-CA" sz="2800" b="1" dirty="0"/>
              <a:t>.”</a:t>
            </a:r>
          </a:p>
          <a:p>
            <a:endParaRPr lang="en-CA" sz="3200" dirty="0"/>
          </a:p>
          <a:p>
            <a:r>
              <a:rPr lang="en-CA" sz="3200" dirty="0"/>
              <a:t>The basic structure is Subject – Verb (S-V)</a:t>
            </a:r>
          </a:p>
          <a:p>
            <a:r>
              <a:rPr lang="en-CA" sz="3200" dirty="0"/>
              <a:t>S-V distance = 27 (</a:t>
            </a:r>
            <a:r>
              <a:rPr lang="en-CA" sz="3200" b="1" dirty="0">
                <a:solidFill>
                  <a:srgbClr val="FF0000"/>
                </a:solidFill>
              </a:rPr>
              <a:t>BAD!!!</a:t>
            </a:r>
            <a:r>
              <a:rPr lang="en-CA" sz="3200" dirty="0"/>
              <a:t>)</a:t>
            </a:r>
          </a:p>
          <a:p>
            <a:r>
              <a:rPr lang="en-CA" sz="3200" dirty="0"/>
              <a:t>The rest of the words specify details and (most) contain worthwhile information</a:t>
            </a:r>
          </a:p>
          <a:p>
            <a:pPr lvl="1"/>
            <a:r>
              <a:rPr lang="en-CA" sz="2800" dirty="0">
                <a:solidFill>
                  <a:srgbClr val="FF0000"/>
                </a:solidFill>
              </a:rPr>
              <a:t>but they are placed badly.</a:t>
            </a:r>
            <a:endParaRPr lang="en-CA" dirty="0"/>
          </a:p>
          <a:p>
            <a:endParaRPr lang="en-CA" dirty="0"/>
          </a:p>
        </p:txBody>
      </p:sp>
    </p:spTree>
    <p:extLst>
      <p:ext uri="{BB962C8B-B14F-4D97-AF65-F5344CB8AC3E}">
        <p14:creationId xmlns:p14="http://schemas.microsoft.com/office/powerpoint/2010/main" val="3360798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4 Outline</a:t>
            </a:r>
          </a:p>
        </p:txBody>
      </p:sp>
      <p:sp>
        <p:nvSpPr>
          <p:cNvPr id="3" name="Content Placeholder 2"/>
          <p:cNvSpPr>
            <a:spLocks noGrp="1"/>
          </p:cNvSpPr>
          <p:nvPr>
            <p:ph idx="1"/>
          </p:nvPr>
        </p:nvSpPr>
        <p:spPr>
          <a:xfrm>
            <a:off x="457200" y="1174115"/>
            <a:ext cx="8229600" cy="5214962"/>
          </a:xfrm>
        </p:spPr>
        <p:txBody>
          <a:bodyPr>
            <a:normAutofit/>
          </a:bodyPr>
          <a:lstStyle/>
          <a:p>
            <a:r>
              <a:rPr lang="en-CA" sz="3200" dirty="0"/>
              <a:t>Prof. Matthew Might’s advice about success</a:t>
            </a:r>
          </a:p>
          <a:p>
            <a:r>
              <a:rPr lang="en-CA" sz="3200" dirty="0">
                <a:solidFill>
                  <a:srgbClr val="FFFF00"/>
                </a:solidFill>
              </a:rPr>
              <a:t>More principles for good writing</a:t>
            </a:r>
          </a:p>
          <a:p>
            <a:pPr lvl="1"/>
            <a:r>
              <a:rPr lang="en-CA" sz="2800" dirty="0"/>
              <a:t>General sentence structure</a:t>
            </a:r>
          </a:p>
          <a:p>
            <a:pPr lvl="1"/>
            <a:r>
              <a:rPr lang="en-CA" sz="2800" dirty="0"/>
              <a:t>Subject-verb separation</a:t>
            </a:r>
          </a:p>
          <a:p>
            <a:pPr lvl="1"/>
            <a:r>
              <a:rPr lang="en-CA" sz="2800" dirty="0">
                <a:solidFill>
                  <a:srgbClr val="FFFF00"/>
                </a:solidFill>
              </a:rPr>
              <a:t>Weasel words</a:t>
            </a:r>
          </a:p>
          <a:p>
            <a:r>
              <a:rPr lang="en-CA" sz="3200" dirty="0"/>
              <a:t>Workshop:</a:t>
            </a:r>
          </a:p>
          <a:p>
            <a:pPr lvl="1"/>
            <a:r>
              <a:rPr lang="en-CA" sz="2800" dirty="0"/>
              <a:t>Grammarly examples from homework</a:t>
            </a:r>
          </a:p>
          <a:p>
            <a:pPr lvl="1"/>
            <a:r>
              <a:rPr lang="en-CA" sz="2800" dirty="0"/>
              <a:t>Sentence correction exercises</a:t>
            </a:r>
          </a:p>
          <a:p>
            <a:pPr lvl="1"/>
            <a:endParaRPr lang="en-CA" sz="3600" dirty="0"/>
          </a:p>
          <a:p>
            <a:endParaRPr lang="en-CA" sz="4000" dirty="0"/>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1953287775"/>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1482</TotalTime>
  <Words>4472</Words>
  <Application>Microsoft Office PowerPoint</Application>
  <PresentationFormat>On-screen Show (4:3)</PresentationFormat>
  <Paragraphs>431</Paragraphs>
  <Slides>59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59</vt:i4>
      </vt:variant>
    </vt:vector>
  </HeadingPairs>
  <TitlesOfParts>
    <vt:vector size="63" baseType="lpstr">
      <vt:lpstr>Arial</vt:lpstr>
      <vt:lpstr>Calibri</vt:lpstr>
      <vt:lpstr>Century Gothic</vt:lpstr>
      <vt:lpstr>Vapor Trail</vt:lpstr>
      <vt:lpstr>Publishing English Lesson 5</vt:lpstr>
      <vt:lpstr>Lesson 5 Outline</vt:lpstr>
      <vt:lpstr>Lesson 4 Review</vt:lpstr>
      <vt:lpstr>Advice from Matthew Might</vt:lpstr>
      <vt:lpstr>Lesson 4 Outline</vt:lpstr>
      <vt:lpstr>BCG Example 1</vt:lpstr>
      <vt:lpstr>basic sentence structure in exam question from last year</vt:lpstr>
      <vt:lpstr>basic sentence structure in exam question from last year</vt:lpstr>
      <vt:lpstr>Lesson 4 Outline</vt:lpstr>
      <vt:lpstr>Weasel words and bad writing</vt:lpstr>
      <vt:lpstr>Matthew Might’s list of weasel words</vt:lpstr>
      <vt:lpstr>Murray’s list of weasel terms</vt:lpstr>
      <vt:lpstr>Guidelines about weasel words</vt:lpstr>
      <vt:lpstr>Guidelines about weasel words</vt:lpstr>
      <vt:lpstr>Lesson 4 Outline</vt:lpstr>
      <vt:lpstr>Lesson 5 Outline</vt:lpstr>
      <vt:lpstr>Sentence Repair</vt:lpstr>
      <vt:lpstr>Sentence Repair</vt:lpstr>
      <vt:lpstr>Sentence Repair</vt:lpstr>
      <vt:lpstr>Sentence Repair</vt:lpstr>
      <vt:lpstr>Sentence Repair</vt:lpstr>
      <vt:lpstr>Sentence Repair</vt:lpstr>
      <vt:lpstr>Sentence Info Points  (often SV[O]s)</vt:lpstr>
      <vt:lpstr>Check the Info Points individually</vt:lpstr>
      <vt:lpstr>Avoid long S-V distance</vt:lpstr>
      <vt:lpstr>Interesting main verb?</vt:lpstr>
      <vt:lpstr>What is most important?</vt:lpstr>
      <vt:lpstr>Sentence repaired</vt:lpstr>
      <vt:lpstr>Could use introductory clause (not too long though)</vt:lpstr>
      <vt:lpstr>Comparison</vt:lpstr>
      <vt:lpstr>Another example from a past exam: First, remove weasel words</vt:lpstr>
      <vt:lpstr>First, remove weasel words</vt:lpstr>
      <vt:lpstr>Next, look for the main action words</vt:lpstr>
      <vt:lpstr>Next, express the main actions as SV[O]s</vt:lpstr>
      <vt:lpstr>Next, express all info points  (may not be SV[O]s)</vt:lpstr>
      <vt:lpstr>Next, combine the info points into a new, better passage.</vt:lpstr>
      <vt:lpstr>Compare versions.  Same emphasis?</vt:lpstr>
      <vt:lpstr>Variations combining the info points in good ways.</vt:lpstr>
      <vt:lpstr>Another 2017 Exam Question</vt:lpstr>
      <vt:lpstr>Compare Answers</vt:lpstr>
      <vt:lpstr>Lesson 5 Outline</vt:lpstr>
      <vt:lpstr>Avoid Overly Long Noun/Verb Phrases</vt:lpstr>
      <vt:lpstr>Long Noun Phrases</vt:lpstr>
      <vt:lpstr>Long Noun Phrases</vt:lpstr>
      <vt:lpstr>Lesson 5 Outline</vt:lpstr>
      <vt:lpstr>What is “it”?</vt:lpstr>
      <vt:lpstr>Bad Examples of Using Pronouns</vt:lpstr>
      <vt:lpstr>What is “it”?</vt:lpstr>
      <vt:lpstr>What is “it”?</vt:lpstr>
      <vt:lpstr>Lesson 5 Outline</vt:lpstr>
      <vt:lpstr>Use Content-Rich Verbs</vt:lpstr>
      <vt:lpstr>Lesson 5 Outline</vt:lpstr>
      <vt:lpstr>A good Analysis Method See Handout.</vt:lpstr>
      <vt:lpstr>Parallel &amp; Nested SV[O]s</vt:lpstr>
      <vt:lpstr>In each SV(O):  (the sentence may have 2 or 3.)</vt:lpstr>
      <vt:lpstr>Clarifications when there are multiple subjects and verbs in one sentence</vt:lpstr>
      <vt:lpstr>Analysis Table</vt:lpstr>
      <vt:lpstr>Analysis Table</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Publishing English Lesson 1</dc:title>
  <dc:creator>Murray</dc:creator>
  <cp:lastModifiedBy>Murray Sherk</cp:lastModifiedBy>
  <cp:revision>105</cp:revision>
  <cp:lastPrinted>2019-04-08T00:31:12Z</cp:lastPrinted>
  <dcterms:created xsi:type="dcterms:W3CDTF">2017-03-01T09:48:28Z</dcterms:created>
  <dcterms:modified xsi:type="dcterms:W3CDTF">2019-04-08T04:36:20Z</dcterms:modified>
</cp:coreProperties>
</file>