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5"/>
  </p:notesMasterIdLst>
  <p:handoutMasterIdLst>
    <p:handoutMasterId r:id="rId36"/>
  </p:handoutMasterIdLst>
  <p:sldIdLst>
    <p:sldId id="256" r:id="rId2"/>
    <p:sldId id="257" r:id="rId3"/>
    <p:sldId id="539" r:id="rId4"/>
    <p:sldId id="443" r:id="rId5"/>
    <p:sldId id="542" r:id="rId6"/>
    <p:sldId id="446" r:id="rId7"/>
    <p:sldId id="543" r:id="rId8"/>
    <p:sldId id="540" r:id="rId9"/>
    <p:sldId id="522" r:id="rId10"/>
    <p:sldId id="521" r:id="rId11"/>
    <p:sldId id="526" r:id="rId12"/>
    <p:sldId id="532" r:id="rId13"/>
    <p:sldId id="527" r:id="rId14"/>
    <p:sldId id="530" r:id="rId15"/>
    <p:sldId id="528" r:id="rId16"/>
    <p:sldId id="531" r:id="rId17"/>
    <p:sldId id="529" r:id="rId18"/>
    <p:sldId id="536" r:id="rId19"/>
    <p:sldId id="538" r:id="rId20"/>
    <p:sldId id="332" r:id="rId21"/>
    <p:sldId id="545" r:id="rId22"/>
    <p:sldId id="551" r:id="rId23"/>
    <p:sldId id="546" r:id="rId24"/>
    <p:sldId id="550" r:id="rId25"/>
    <p:sldId id="547" r:id="rId26"/>
    <p:sldId id="552" r:id="rId27"/>
    <p:sldId id="549" r:id="rId28"/>
    <p:sldId id="548" r:id="rId29"/>
    <p:sldId id="555" r:id="rId30"/>
    <p:sldId id="554" r:id="rId31"/>
    <p:sldId id="544" r:id="rId32"/>
    <p:sldId id="556" r:id="rId33"/>
    <p:sldId id="350" r:id="rId34"/>
  </p:sldIdLst>
  <p:sldSz cx="9144000" cy="6858000" type="screen4x3"/>
  <p:notesSz cx="6815138"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A15DB7-3D3B-46A6-BA22-2EDB07B1E4FF}" v="1" dt="2019-04-15T00:34:25.5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71" autoAdjust="0"/>
    <p:restoredTop sz="94660"/>
  </p:normalViewPr>
  <p:slideViewPr>
    <p:cSldViewPr snapToGrid="0">
      <p:cViewPr varScale="1">
        <p:scale>
          <a:sx n="78" d="100"/>
          <a:sy n="78" d="100"/>
        </p:scale>
        <p:origin x="113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ray Sherk" userId="7a0776b0-f7d6-4f4c-8827-68d1df06d98d" providerId="ADAL" clId="{7A3A718B-C33F-4729-9A70-C5B9E3D883DF}"/>
  </pc:docChgLst>
  <pc:docChgLst>
    <pc:chgData name="Murray Sherk" userId="7a0776b0-f7d6-4f4c-8827-68d1df06d98d" providerId="ADAL" clId="{368F69EF-65C3-4DF5-93AF-FEE9C97BC085}"/>
  </pc:docChgLst>
  <pc:docChgLst>
    <pc:chgData name="Murray Sherk" userId="7a0776b0-f7d6-4f4c-8827-68d1df06d98d" providerId="ADAL" clId="{F3A15DB7-3D3B-46A6-BA22-2EDB07B1E4FF}"/>
    <pc:docChg chg="custSel modSld">
      <pc:chgData name="Murray Sherk" userId="7a0776b0-f7d6-4f4c-8827-68d1df06d98d" providerId="ADAL" clId="{F3A15DB7-3D3B-46A6-BA22-2EDB07B1E4FF}" dt="2019-04-15T04:08:15.618" v="100" actId="20577"/>
      <pc:docMkLst>
        <pc:docMk/>
      </pc:docMkLst>
      <pc:sldChg chg="modSp">
        <pc:chgData name="Murray Sherk" userId="7a0776b0-f7d6-4f4c-8827-68d1df06d98d" providerId="ADAL" clId="{F3A15DB7-3D3B-46A6-BA22-2EDB07B1E4FF}" dt="2019-04-13T12:55:44.389" v="5" actId="20577"/>
        <pc:sldMkLst>
          <pc:docMk/>
          <pc:sldMk cId="2291544409" sldId="256"/>
        </pc:sldMkLst>
        <pc:spChg chg="mod">
          <ac:chgData name="Murray Sherk" userId="7a0776b0-f7d6-4f4c-8827-68d1df06d98d" providerId="ADAL" clId="{F3A15DB7-3D3B-46A6-BA22-2EDB07B1E4FF}" dt="2019-04-13T12:55:44.389" v="5" actId="20577"/>
          <ac:spMkLst>
            <pc:docMk/>
            <pc:sldMk cId="2291544409" sldId="256"/>
            <ac:spMk id="3" creationId="{00000000-0000-0000-0000-000000000000}"/>
          </ac:spMkLst>
        </pc:spChg>
      </pc:sldChg>
      <pc:sldChg chg="modSp">
        <pc:chgData name="Murray Sherk" userId="7a0776b0-f7d6-4f4c-8827-68d1df06d98d" providerId="ADAL" clId="{F3A15DB7-3D3B-46A6-BA22-2EDB07B1E4FF}" dt="2019-04-15T04:08:15.618" v="100" actId="20577"/>
        <pc:sldMkLst>
          <pc:docMk/>
          <pc:sldMk cId="1073357572" sldId="350"/>
        </pc:sldMkLst>
        <pc:spChg chg="mod">
          <ac:chgData name="Murray Sherk" userId="7a0776b0-f7d6-4f4c-8827-68d1df06d98d" providerId="ADAL" clId="{F3A15DB7-3D3B-46A6-BA22-2EDB07B1E4FF}" dt="2019-04-15T04:08:15.618" v="100" actId="20577"/>
          <ac:spMkLst>
            <pc:docMk/>
            <pc:sldMk cId="1073357572" sldId="35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3226" cy="498932"/>
          </a:xfrm>
          <a:prstGeom prst="rect">
            <a:avLst/>
          </a:prstGeom>
        </p:spPr>
        <p:txBody>
          <a:bodyPr vert="horz" lIns="91184" tIns="45592" rIns="91184" bIns="45592" rtlCol="0"/>
          <a:lstStyle>
            <a:lvl1pPr algn="l">
              <a:defRPr sz="1200"/>
            </a:lvl1pPr>
          </a:lstStyle>
          <a:p>
            <a:r>
              <a:rPr lang="en-CA"/>
              <a:t>Publshing English Lesson 6</a:t>
            </a:r>
          </a:p>
        </p:txBody>
      </p:sp>
      <p:sp>
        <p:nvSpPr>
          <p:cNvPr id="3" name="Date Placeholder 2"/>
          <p:cNvSpPr>
            <a:spLocks noGrp="1"/>
          </p:cNvSpPr>
          <p:nvPr>
            <p:ph type="dt" sz="quarter" idx="1"/>
          </p:nvPr>
        </p:nvSpPr>
        <p:spPr>
          <a:xfrm>
            <a:off x="3860335" y="0"/>
            <a:ext cx="2953226" cy="498932"/>
          </a:xfrm>
          <a:prstGeom prst="rect">
            <a:avLst/>
          </a:prstGeom>
        </p:spPr>
        <p:txBody>
          <a:bodyPr vert="horz" lIns="91184" tIns="45592" rIns="91184" bIns="45592" rtlCol="0"/>
          <a:lstStyle>
            <a:lvl1pPr algn="r">
              <a:defRPr sz="1200"/>
            </a:lvl1pPr>
          </a:lstStyle>
          <a:p>
            <a:fld id="{9F2C6950-DF84-4357-A853-A6AFF4D10188}" type="datetime1">
              <a:rPr lang="en-CA" smtClean="0"/>
              <a:t>2019-04-15</a:t>
            </a:fld>
            <a:endParaRPr lang="en-CA"/>
          </a:p>
        </p:txBody>
      </p:sp>
      <p:sp>
        <p:nvSpPr>
          <p:cNvPr id="4" name="Footer Placeholder 3"/>
          <p:cNvSpPr>
            <a:spLocks noGrp="1"/>
          </p:cNvSpPr>
          <p:nvPr>
            <p:ph type="ftr" sz="quarter" idx="2"/>
          </p:nvPr>
        </p:nvSpPr>
        <p:spPr>
          <a:xfrm>
            <a:off x="0" y="9445169"/>
            <a:ext cx="2953226" cy="498931"/>
          </a:xfrm>
          <a:prstGeom prst="rect">
            <a:avLst/>
          </a:prstGeom>
        </p:spPr>
        <p:txBody>
          <a:bodyPr vert="horz" lIns="91184" tIns="45592" rIns="91184" bIns="45592" rtlCol="0" anchor="b"/>
          <a:lstStyle>
            <a:lvl1pPr algn="l">
              <a:defRPr sz="1200"/>
            </a:lvl1pPr>
          </a:lstStyle>
          <a:p>
            <a:endParaRPr lang="en-CA"/>
          </a:p>
        </p:txBody>
      </p:sp>
      <p:sp>
        <p:nvSpPr>
          <p:cNvPr id="5" name="Slide Number Placeholder 4"/>
          <p:cNvSpPr>
            <a:spLocks noGrp="1"/>
          </p:cNvSpPr>
          <p:nvPr>
            <p:ph type="sldNum" sz="quarter" idx="3"/>
          </p:nvPr>
        </p:nvSpPr>
        <p:spPr>
          <a:xfrm>
            <a:off x="3860335" y="9445169"/>
            <a:ext cx="2953226" cy="498931"/>
          </a:xfrm>
          <a:prstGeom prst="rect">
            <a:avLst/>
          </a:prstGeom>
        </p:spPr>
        <p:txBody>
          <a:bodyPr vert="horz" lIns="91184" tIns="45592" rIns="91184" bIns="45592" rtlCol="0" anchor="b"/>
          <a:lstStyle>
            <a:lvl1pPr algn="r">
              <a:defRPr sz="1200"/>
            </a:lvl1pPr>
          </a:lstStyle>
          <a:p>
            <a:fld id="{96227E1B-E94B-4C7B-B97A-04A959A5742F}" type="slidenum">
              <a:rPr lang="en-CA" smtClean="0"/>
              <a:t>‹#›</a:t>
            </a:fld>
            <a:endParaRPr lang="en-CA"/>
          </a:p>
        </p:txBody>
      </p:sp>
    </p:spTree>
    <p:extLst>
      <p:ext uri="{BB962C8B-B14F-4D97-AF65-F5344CB8AC3E}">
        <p14:creationId xmlns:p14="http://schemas.microsoft.com/office/powerpoint/2010/main" val="4025110296"/>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3226" cy="498932"/>
          </a:xfrm>
          <a:prstGeom prst="rect">
            <a:avLst/>
          </a:prstGeom>
        </p:spPr>
        <p:txBody>
          <a:bodyPr vert="horz" lIns="91184" tIns="45592" rIns="91184" bIns="45592" rtlCol="0"/>
          <a:lstStyle>
            <a:lvl1pPr algn="l">
              <a:defRPr sz="1200"/>
            </a:lvl1pPr>
          </a:lstStyle>
          <a:p>
            <a:r>
              <a:rPr lang="en-CA"/>
              <a:t>Publshing English Lesson 6</a:t>
            </a:r>
          </a:p>
        </p:txBody>
      </p:sp>
      <p:sp>
        <p:nvSpPr>
          <p:cNvPr id="3" name="Date Placeholder 2"/>
          <p:cNvSpPr>
            <a:spLocks noGrp="1"/>
          </p:cNvSpPr>
          <p:nvPr>
            <p:ph type="dt" idx="1"/>
          </p:nvPr>
        </p:nvSpPr>
        <p:spPr>
          <a:xfrm>
            <a:off x="3860335" y="0"/>
            <a:ext cx="2953226" cy="498932"/>
          </a:xfrm>
          <a:prstGeom prst="rect">
            <a:avLst/>
          </a:prstGeom>
        </p:spPr>
        <p:txBody>
          <a:bodyPr vert="horz" lIns="91184" tIns="45592" rIns="91184" bIns="45592" rtlCol="0"/>
          <a:lstStyle>
            <a:lvl1pPr algn="r">
              <a:defRPr sz="1200"/>
            </a:lvl1pPr>
          </a:lstStyle>
          <a:p>
            <a:fld id="{DAAF13C6-64AD-49C9-85CB-9BCE90F27101}" type="datetime1">
              <a:rPr lang="en-CA" smtClean="0"/>
              <a:t>2019-04-15</a:t>
            </a:fld>
            <a:endParaRPr lang="en-CA"/>
          </a:p>
        </p:txBody>
      </p:sp>
      <p:sp>
        <p:nvSpPr>
          <p:cNvPr id="4" name="Slide Image Placeholder 3"/>
          <p:cNvSpPr>
            <a:spLocks noGrp="1" noRot="1" noChangeAspect="1"/>
          </p:cNvSpPr>
          <p:nvPr>
            <p:ph type="sldImg" idx="2"/>
          </p:nvPr>
        </p:nvSpPr>
        <p:spPr>
          <a:xfrm>
            <a:off x="1171575" y="1243013"/>
            <a:ext cx="4471988" cy="3355975"/>
          </a:xfrm>
          <a:prstGeom prst="rect">
            <a:avLst/>
          </a:prstGeom>
          <a:noFill/>
          <a:ln w="12700">
            <a:solidFill>
              <a:prstClr val="black"/>
            </a:solidFill>
          </a:ln>
        </p:spPr>
        <p:txBody>
          <a:bodyPr vert="horz" lIns="91184" tIns="45592" rIns="91184" bIns="45592" rtlCol="0" anchor="ctr"/>
          <a:lstStyle/>
          <a:p>
            <a:endParaRPr lang="en-CA"/>
          </a:p>
        </p:txBody>
      </p:sp>
      <p:sp>
        <p:nvSpPr>
          <p:cNvPr id="5" name="Notes Placeholder 4"/>
          <p:cNvSpPr>
            <a:spLocks noGrp="1"/>
          </p:cNvSpPr>
          <p:nvPr>
            <p:ph type="body" sz="quarter" idx="3"/>
          </p:nvPr>
        </p:nvSpPr>
        <p:spPr>
          <a:xfrm>
            <a:off x="681514" y="4785598"/>
            <a:ext cx="5452110" cy="3915490"/>
          </a:xfrm>
          <a:prstGeom prst="rect">
            <a:avLst/>
          </a:prstGeom>
        </p:spPr>
        <p:txBody>
          <a:bodyPr vert="horz" lIns="91184" tIns="45592" rIns="91184" bIns="4559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445169"/>
            <a:ext cx="2953226" cy="498931"/>
          </a:xfrm>
          <a:prstGeom prst="rect">
            <a:avLst/>
          </a:prstGeom>
        </p:spPr>
        <p:txBody>
          <a:bodyPr vert="horz" lIns="91184" tIns="45592" rIns="91184" bIns="45592" rtlCol="0" anchor="b"/>
          <a:lstStyle>
            <a:lvl1pPr algn="l">
              <a:defRPr sz="1200"/>
            </a:lvl1pPr>
          </a:lstStyle>
          <a:p>
            <a:endParaRPr lang="en-CA"/>
          </a:p>
        </p:txBody>
      </p:sp>
      <p:sp>
        <p:nvSpPr>
          <p:cNvPr id="7" name="Slide Number Placeholder 6"/>
          <p:cNvSpPr>
            <a:spLocks noGrp="1"/>
          </p:cNvSpPr>
          <p:nvPr>
            <p:ph type="sldNum" sz="quarter" idx="5"/>
          </p:nvPr>
        </p:nvSpPr>
        <p:spPr>
          <a:xfrm>
            <a:off x="3860335" y="9445169"/>
            <a:ext cx="2953226" cy="498931"/>
          </a:xfrm>
          <a:prstGeom prst="rect">
            <a:avLst/>
          </a:prstGeom>
        </p:spPr>
        <p:txBody>
          <a:bodyPr vert="horz" lIns="91184" tIns="45592" rIns="91184" bIns="45592" rtlCol="0" anchor="b"/>
          <a:lstStyle>
            <a:lvl1pPr algn="r">
              <a:defRPr sz="1200"/>
            </a:lvl1pPr>
          </a:lstStyle>
          <a:p>
            <a:fld id="{C7373286-0BC2-4AA5-956A-B5E723445725}" type="slidenum">
              <a:rPr lang="en-CA" smtClean="0"/>
              <a:t>‹#›</a:t>
            </a:fld>
            <a:endParaRPr lang="en-CA"/>
          </a:p>
        </p:txBody>
      </p:sp>
    </p:spTree>
    <p:extLst>
      <p:ext uri="{BB962C8B-B14F-4D97-AF65-F5344CB8AC3E}">
        <p14:creationId xmlns:p14="http://schemas.microsoft.com/office/powerpoint/2010/main" val="2058805088"/>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4555655" y="5936188"/>
            <a:ext cx="2057400" cy="365125"/>
          </a:xfrm>
        </p:spPr>
        <p:txBody>
          <a:bodyPr/>
          <a:lstStyle/>
          <a:p>
            <a:fld id="{001C0006-96AC-449E-B23D-83EE86E0A935}" type="datetimeFigureOut">
              <a:rPr lang="en-CA" smtClean="0"/>
              <a:t>2019-04-15</a:t>
            </a:fld>
            <a:endParaRPr lang="en-CA"/>
          </a:p>
        </p:txBody>
      </p:sp>
      <p:sp>
        <p:nvSpPr>
          <p:cNvPr id="5" name="Footer Placeholder 4"/>
          <p:cNvSpPr>
            <a:spLocks noGrp="1"/>
          </p:cNvSpPr>
          <p:nvPr>
            <p:ph type="ftr" sz="quarter" idx="11"/>
          </p:nvPr>
        </p:nvSpPr>
        <p:spPr>
          <a:xfrm>
            <a:off x="533401" y="5936189"/>
            <a:ext cx="4021666" cy="365125"/>
          </a:xfrm>
        </p:spPr>
        <p:txBody>
          <a:bodyPr/>
          <a:lstStyle/>
          <a:p>
            <a:endParaRPr lang="en-CA"/>
          </a:p>
        </p:txBody>
      </p:sp>
      <p:sp>
        <p:nvSpPr>
          <p:cNvPr id="6" name="Slide Number Placeholder 5"/>
          <p:cNvSpPr>
            <a:spLocks noGrp="1"/>
          </p:cNvSpPr>
          <p:nvPr>
            <p:ph type="sldNum" sz="quarter" idx="12"/>
          </p:nvPr>
        </p:nvSpPr>
        <p:spPr>
          <a:xfrm>
            <a:off x="7010399" y="2750337"/>
            <a:ext cx="1370293" cy="1356442"/>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519978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7856438" y="4711310"/>
            <a:ext cx="1149836" cy="1090789"/>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088222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7856438" y="4711616"/>
            <a:ext cx="1149836" cy="1090789"/>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4032365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7856438" y="4709926"/>
            <a:ext cx="1149836" cy="1090789"/>
          </a:xfrm>
        </p:spPr>
        <p:txBody>
          <a:bodyPr/>
          <a:lstStyle/>
          <a:p>
            <a:fld id="{7FE7B58D-2D5B-4FD4-96CC-C88DF6111767}" type="slidenum">
              <a:rPr lang="en-CA" smtClean="0"/>
              <a:t>‹#›</a:t>
            </a:fld>
            <a:endParaRPr lang="en-CA"/>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281543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7856438" y="4709926"/>
            <a:ext cx="1149836" cy="1090789"/>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741256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01C0006-96AC-449E-B23D-83EE86E0A935}" type="datetimeFigureOut">
              <a:rPr lang="en-CA" smtClean="0"/>
              <a:t>2019-04-15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642384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01C0006-96AC-449E-B23D-83EE86E0A935}" type="datetimeFigureOut">
              <a:rPr lang="en-CA" smtClean="0"/>
              <a:t>2019-04-15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871462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1C0006-96AC-449E-B23D-83EE86E0A935}" type="datetimeFigureOut">
              <a:rPr lang="en-CA" smtClean="0"/>
              <a:t>2019-04-15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9076057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001C0006-96AC-449E-B23D-83EE86E0A935}" type="datetimeFigureOut">
              <a:rPr lang="en-CA" smtClean="0"/>
              <a:t>2019-04-15</a:t>
            </a:fld>
            <a:endParaRPr lang="en-CA"/>
          </a:p>
        </p:txBody>
      </p:sp>
      <p:sp>
        <p:nvSpPr>
          <p:cNvPr id="5" name="Footer Placeholder 4"/>
          <p:cNvSpPr>
            <a:spLocks noGrp="1"/>
          </p:cNvSpPr>
          <p:nvPr>
            <p:ph type="ftr" sz="quarter" idx="11"/>
          </p:nvPr>
        </p:nvSpPr>
        <p:spPr>
          <a:xfrm>
            <a:off x="510241" y="5936189"/>
            <a:ext cx="4518959" cy="365125"/>
          </a:xfrm>
        </p:spPr>
        <p:txBody>
          <a:bodyPr/>
          <a:lstStyle/>
          <a:p>
            <a:endParaRPr lang="en-CA"/>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7FE7B58D-2D5B-4FD4-96CC-C88DF6111767}" type="slidenum">
              <a:rPr lang="en-CA" smtClean="0"/>
              <a:t>‹#›</a:t>
            </a:fld>
            <a:endParaRPr lang="en-CA"/>
          </a:p>
        </p:txBody>
      </p:sp>
    </p:spTree>
    <p:extLst>
      <p:ext uri="{BB962C8B-B14F-4D97-AF65-F5344CB8AC3E}">
        <p14:creationId xmlns:p14="http://schemas.microsoft.com/office/powerpoint/2010/main" val="231266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2019-04-15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651577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65810" y="5936188"/>
            <a:ext cx="2057400" cy="365125"/>
          </a:xfrm>
        </p:spPr>
        <p:txBody>
          <a:bodyPr/>
          <a:lstStyle/>
          <a:p>
            <a:fld id="{001C0006-96AC-449E-B23D-83EE86E0A935}" type="datetimeFigureOut">
              <a:rPr lang="en-CA" smtClean="0"/>
              <a:t>2019-04-15</a:t>
            </a:fld>
            <a:endParaRPr lang="en-CA"/>
          </a:p>
        </p:txBody>
      </p:sp>
      <p:sp>
        <p:nvSpPr>
          <p:cNvPr id="5" name="Footer Placeholder 4"/>
          <p:cNvSpPr>
            <a:spLocks noGrp="1"/>
          </p:cNvSpPr>
          <p:nvPr>
            <p:ph type="ftr" sz="quarter" idx="11"/>
          </p:nvPr>
        </p:nvSpPr>
        <p:spPr>
          <a:xfrm>
            <a:off x="533400" y="5936189"/>
            <a:ext cx="4834673" cy="365125"/>
          </a:xfrm>
        </p:spPr>
        <p:txBody>
          <a:bodyPr/>
          <a:lstStyle/>
          <a:p>
            <a:endParaRPr lang="en-CA"/>
          </a:p>
        </p:txBody>
      </p:sp>
      <p:sp>
        <p:nvSpPr>
          <p:cNvPr id="6" name="Slide Number Placeholder 5"/>
          <p:cNvSpPr>
            <a:spLocks noGrp="1"/>
          </p:cNvSpPr>
          <p:nvPr>
            <p:ph type="sldNum" sz="quarter" idx="12"/>
          </p:nvPr>
        </p:nvSpPr>
        <p:spPr>
          <a:xfrm>
            <a:off x="7856438" y="2869896"/>
            <a:ext cx="1149836" cy="1090789"/>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854060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1C0006-96AC-449E-B23D-83EE86E0A935}" type="datetimeFigureOut">
              <a:rPr lang="en-CA" smtClean="0"/>
              <a:t>2019-04-15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74652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1C0006-96AC-449E-B23D-83EE86E0A935}" type="datetimeFigureOut">
              <a:rPr lang="en-CA" smtClean="0"/>
              <a:t>2019-04-15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50529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1C0006-96AC-449E-B23D-83EE86E0A935}" type="datetimeFigureOut">
              <a:rPr lang="en-CA" smtClean="0"/>
              <a:t>2019-04-15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395953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01C0006-96AC-449E-B23D-83EE86E0A935}" type="datetimeFigureOut">
              <a:rPr lang="en-CA" smtClean="0"/>
              <a:t>2019-04-15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115834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459545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852120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01C0006-96AC-449E-B23D-83EE86E0A935}" type="datetimeFigureOut">
              <a:rPr lang="en-CA" smtClean="0"/>
              <a:t>2019-04-15</a:t>
            </a:fld>
            <a:endParaRPr lang="en-CA"/>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FE7B58D-2D5B-4FD4-96CC-C88DF6111767}" type="slidenum">
              <a:rPr lang="en-CA" smtClean="0"/>
              <a:t>‹#›</a:t>
            </a:fld>
            <a:endParaRPr lang="en-CA"/>
          </a:p>
        </p:txBody>
      </p:sp>
    </p:spTree>
    <p:extLst>
      <p:ext uri="{BB962C8B-B14F-4D97-AF65-F5344CB8AC3E}">
        <p14:creationId xmlns:p14="http://schemas.microsoft.com/office/powerpoint/2010/main" val="3701297731"/>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meaning.ca/archives/archive/art_how_to_write_P_Wong.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Publishing English</a:t>
            </a:r>
            <a:br>
              <a:rPr lang="en-CA" dirty="0"/>
            </a:br>
            <a:r>
              <a:rPr lang="en-CA" dirty="0"/>
              <a:t>Lesson 6</a:t>
            </a:r>
          </a:p>
        </p:txBody>
      </p:sp>
      <p:sp>
        <p:nvSpPr>
          <p:cNvPr id="3" name="Subtitle 2"/>
          <p:cNvSpPr>
            <a:spLocks noGrp="1"/>
          </p:cNvSpPr>
          <p:nvPr>
            <p:ph type="subTitle" idx="1"/>
          </p:nvPr>
        </p:nvSpPr>
        <p:spPr>
          <a:xfrm>
            <a:off x="510241" y="4394040"/>
            <a:ext cx="6108101" cy="1888773"/>
          </a:xfrm>
        </p:spPr>
        <p:txBody>
          <a:bodyPr>
            <a:normAutofit/>
          </a:bodyPr>
          <a:lstStyle/>
          <a:p>
            <a:r>
              <a:rPr lang="en-CA" sz="2800" dirty="0"/>
              <a:t>USTC School of Management</a:t>
            </a:r>
          </a:p>
          <a:p>
            <a:r>
              <a:rPr lang="en-CA" sz="2800"/>
              <a:t>Spring 2019</a:t>
            </a:r>
          </a:p>
          <a:p>
            <a:r>
              <a:rPr lang="en-CA" sz="2800"/>
              <a:t>Teacher</a:t>
            </a:r>
            <a:r>
              <a:rPr lang="en-CA" sz="2800" dirty="0"/>
              <a:t>: Dr. Murray Sherk</a:t>
            </a:r>
          </a:p>
        </p:txBody>
      </p:sp>
      <p:sp>
        <p:nvSpPr>
          <p:cNvPr id="4" name="TextBox 3"/>
          <p:cNvSpPr txBox="1"/>
          <p:nvPr/>
        </p:nvSpPr>
        <p:spPr>
          <a:xfrm>
            <a:off x="510241" y="560439"/>
            <a:ext cx="8043824" cy="1600438"/>
          </a:xfrm>
          <a:prstGeom prst="rect">
            <a:avLst/>
          </a:prstGeom>
          <a:noFill/>
        </p:spPr>
        <p:txBody>
          <a:bodyPr wrap="square" rtlCol="0">
            <a:spAutoFit/>
          </a:bodyPr>
          <a:lstStyle/>
          <a:p>
            <a:r>
              <a:rPr lang="en-CA" sz="2400" dirty="0"/>
              <a:t>Course Website:</a:t>
            </a:r>
          </a:p>
          <a:p>
            <a:pPr algn="ctr"/>
            <a:r>
              <a:rPr lang="en-CA" sz="3200" dirty="0">
                <a:solidFill>
                  <a:srgbClr val="FFFF00"/>
                </a:solidFill>
              </a:rPr>
              <a:t>http://staff.ustc.edu.cn/~msherk</a:t>
            </a:r>
          </a:p>
          <a:p>
            <a:pPr algn="ctr"/>
            <a:r>
              <a:rPr lang="en-CA" sz="2400" dirty="0">
                <a:solidFill>
                  <a:srgbClr val="FFFF00"/>
                </a:solidFill>
              </a:rPr>
              <a:t>(Click on the “Publishing English” link.)</a:t>
            </a:r>
          </a:p>
          <a:p>
            <a:endParaRPr lang="en-CA" dirty="0"/>
          </a:p>
        </p:txBody>
      </p:sp>
    </p:spTree>
    <p:extLst>
      <p:ext uri="{BB962C8B-B14F-4D97-AF65-F5344CB8AC3E}">
        <p14:creationId xmlns:p14="http://schemas.microsoft.com/office/powerpoint/2010/main" val="2291544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DBD3-192C-4F51-A0A4-F491F80E86B2}"/>
              </a:ext>
            </a:extLst>
          </p:cNvPr>
          <p:cNvSpPr>
            <a:spLocks noGrp="1"/>
          </p:cNvSpPr>
          <p:nvPr>
            <p:ph type="title"/>
          </p:nvPr>
        </p:nvSpPr>
        <p:spPr/>
        <p:txBody>
          <a:bodyPr>
            <a:normAutofit/>
          </a:bodyPr>
          <a:lstStyle/>
          <a:p>
            <a:r>
              <a:rPr lang="en-CA" dirty="0"/>
              <a:t>Avoid Overly Long Noun/Verb Phrases</a:t>
            </a:r>
          </a:p>
        </p:txBody>
      </p:sp>
      <p:sp>
        <p:nvSpPr>
          <p:cNvPr id="3" name="Content Placeholder 2">
            <a:extLst>
              <a:ext uri="{FF2B5EF4-FFF2-40B4-BE49-F238E27FC236}">
                <a16:creationId xmlns:a16="http://schemas.microsoft.com/office/drawing/2014/main" id="{B05B1E76-F93E-4618-BC7B-65FF28A79694}"/>
              </a:ext>
            </a:extLst>
          </p:cNvPr>
          <p:cNvSpPr>
            <a:spLocks noGrp="1"/>
          </p:cNvSpPr>
          <p:nvPr>
            <p:ph idx="1"/>
          </p:nvPr>
        </p:nvSpPr>
        <p:spPr>
          <a:xfrm>
            <a:off x="594360" y="2227006"/>
            <a:ext cx="7955280" cy="4271327"/>
          </a:xfrm>
        </p:spPr>
        <p:txBody>
          <a:bodyPr>
            <a:normAutofit fontScale="92500" lnSpcReduction="10000"/>
          </a:bodyPr>
          <a:lstStyle/>
          <a:p>
            <a:endParaRPr lang="en-CA" dirty="0"/>
          </a:p>
          <a:p>
            <a:r>
              <a:rPr lang="en-CA" dirty="0"/>
              <a:t>The method is…</a:t>
            </a:r>
          </a:p>
          <a:p>
            <a:r>
              <a:rPr lang="en-CA" dirty="0"/>
              <a:t>The analysis method is …</a:t>
            </a:r>
          </a:p>
          <a:p>
            <a:r>
              <a:rPr lang="en-CA" dirty="0"/>
              <a:t>The analysis method of Jones and Weber (2009) is …</a:t>
            </a:r>
          </a:p>
          <a:p>
            <a:r>
              <a:rPr lang="en-CA" dirty="0"/>
              <a:t>The complicated but often-used analysis method of Jones and Weber (2009) is…</a:t>
            </a:r>
          </a:p>
          <a:p>
            <a:r>
              <a:rPr lang="en-CA" dirty="0"/>
              <a:t>The complicated but often-used analysis method of Jones and Weber (2009) which uses three steps but has proven to be very accurate is …</a:t>
            </a:r>
          </a:p>
          <a:p>
            <a:endParaRPr lang="en-CA" dirty="0"/>
          </a:p>
          <a:p>
            <a:endParaRPr lang="en-CA" dirty="0"/>
          </a:p>
        </p:txBody>
      </p:sp>
    </p:spTree>
    <p:extLst>
      <p:ext uri="{BB962C8B-B14F-4D97-AF65-F5344CB8AC3E}">
        <p14:creationId xmlns:p14="http://schemas.microsoft.com/office/powerpoint/2010/main" val="284091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296E9-C9AF-4A87-B68E-F894CAFA3500}"/>
              </a:ext>
            </a:extLst>
          </p:cNvPr>
          <p:cNvSpPr>
            <a:spLocks noGrp="1"/>
          </p:cNvSpPr>
          <p:nvPr>
            <p:ph type="title"/>
          </p:nvPr>
        </p:nvSpPr>
        <p:spPr/>
        <p:txBody>
          <a:bodyPr/>
          <a:lstStyle/>
          <a:p>
            <a:r>
              <a:rPr lang="en-CA" dirty="0"/>
              <a:t>Long Noun Phrases</a:t>
            </a:r>
          </a:p>
        </p:txBody>
      </p:sp>
      <p:sp>
        <p:nvSpPr>
          <p:cNvPr id="3" name="Content Placeholder 2">
            <a:extLst>
              <a:ext uri="{FF2B5EF4-FFF2-40B4-BE49-F238E27FC236}">
                <a16:creationId xmlns:a16="http://schemas.microsoft.com/office/drawing/2014/main" id="{98000DC1-1F6C-47AE-89DF-B1F9EFCEC7FE}"/>
              </a:ext>
            </a:extLst>
          </p:cNvPr>
          <p:cNvSpPr>
            <a:spLocks noGrp="1"/>
          </p:cNvSpPr>
          <p:nvPr>
            <p:ph idx="1"/>
          </p:nvPr>
        </p:nvSpPr>
        <p:spPr>
          <a:xfrm>
            <a:off x="594360" y="2212257"/>
            <a:ext cx="7955280" cy="4159045"/>
          </a:xfrm>
        </p:spPr>
        <p:txBody>
          <a:bodyPr>
            <a:normAutofit fontScale="92500" lnSpcReduction="20000"/>
          </a:bodyPr>
          <a:lstStyle/>
          <a:p>
            <a:pPr>
              <a:lnSpc>
                <a:spcPct val="110000"/>
              </a:lnSpc>
            </a:pPr>
            <a:r>
              <a:rPr lang="en-CA" dirty="0"/>
              <a:t>“</a:t>
            </a:r>
            <a:r>
              <a:rPr lang="en-CA" dirty="0">
                <a:solidFill>
                  <a:srgbClr val="00B0F0"/>
                </a:solidFill>
              </a:rPr>
              <a:t>Using a faulty device or poorly designed component in a key step of an assembly line </a:t>
            </a:r>
            <a:r>
              <a:rPr lang="en-CA" dirty="0"/>
              <a:t>risks disastrous outcomes.”</a:t>
            </a:r>
          </a:p>
          <a:p>
            <a:pPr>
              <a:lnSpc>
                <a:spcPct val="110000"/>
              </a:lnSpc>
            </a:pPr>
            <a:r>
              <a:rPr lang="en-CA" dirty="0"/>
              <a:t>S-V distance problem comes because of a long phrase as a subject phrase.</a:t>
            </a:r>
          </a:p>
          <a:p>
            <a:pPr>
              <a:lnSpc>
                <a:spcPct val="110000"/>
              </a:lnSpc>
            </a:pPr>
            <a:r>
              <a:rPr lang="en-CA" dirty="0"/>
              <a:t>“</a:t>
            </a:r>
            <a:r>
              <a:rPr lang="en-CA" dirty="0">
                <a:solidFill>
                  <a:srgbClr val="00B0F0"/>
                </a:solidFill>
              </a:rPr>
              <a:t>When a faulty devices or poorly designed component is used in a key step of an assembly line</a:t>
            </a:r>
            <a:r>
              <a:rPr lang="en-CA" dirty="0"/>
              <a:t>, this risks disastrous outcomes.”</a:t>
            </a:r>
          </a:p>
          <a:p>
            <a:pPr>
              <a:lnSpc>
                <a:spcPct val="110000"/>
              </a:lnSpc>
            </a:pPr>
            <a:r>
              <a:rPr lang="en-CA" dirty="0"/>
              <a:t>Avoids S-V distance but has the BCG3 “long introductory clause” problem.</a:t>
            </a:r>
          </a:p>
        </p:txBody>
      </p:sp>
    </p:spTree>
    <p:extLst>
      <p:ext uri="{BB962C8B-B14F-4D97-AF65-F5344CB8AC3E}">
        <p14:creationId xmlns:p14="http://schemas.microsoft.com/office/powerpoint/2010/main" val="391902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296E9-C9AF-4A87-B68E-F894CAFA3500}"/>
              </a:ext>
            </a:extLst>
          </p:cNvPr>
          <p:cNvSpPr>
            <a:spLocks noGrp="1"/>
          </p:cNvSpPr>
          <p:nvPr>
            <p:ph type="title"/>
          </p:nvPr>
        </p:nvSpPr>
        <p:spPr/>
        <p:txBody>
          <a:bodyPr/>
          <a:lstStyle/>
          <a:p>
            <a:r>
              <a:rPr lang="en-CA" dirty="0"/>
              <a:t>Long phrase problems can be fixed by using connected SV(O)s</a:t>
            </a:r>
          </a:p>
        </p:txBody>
      </p:sp>
      <p:sp>
        <p:nvSpPr>
          <p:cNvPr id="3" name="Content Placeholder 2">
            <a:extLst>
              <a:ext uri="{FF2B5EF4-FFF2-40B4-BE49-F238E27FC236}">
                <a16:creationId xmlns:a16="http://schemas.microsoft.com/office/drawing/2014/main" id="{98000DC1-1F6C-47AE-89DF-B1F9EFCEC7FE}"/>
              </a:ext>
            </a:extLst>
          </p:cNvPr>
          <p:cNvSpPr>
            <a:spLocks noGrp="1"/>
          </p:cNvSpPr>
          <p:nvPr>
            <p:ph idx="1"/>
          </p:nvPr>
        </p:nvSpPr>
        <p:spPr>
          <a:xfrm>
            <a:off x="594360" y="2197510"/>
            <a:ext cx="7955280" cy="4300823"/>
          </a:xfrm>
        </p:spPr>
        <p:txBody>
          <a:bodyPr>
            <a:normAutofit fontScale="85000" lnSpcReduction="20000"/>
          </a:bodyPr>
          <a:lstStyle/>
          <a:p>
            <a:pPr>
              <a:lnSpc>
                <a:spcPct val="100000"/>
              </a:lnSpc>
            </a:pPr>
            <a:r>
              <a:rPr lang="en-CA" sz="2600" dirty="0"/>
              <a:t>Weak: “</a:t>
            </a:r>
            <a:r>
              <a:rPr lang="en-CA" sz="2600" dirty="0">
                <a:solidFill>
                  <a:srgbClr val="FFFF00"/>
                </a:solidFill>
              </a:rPr>
              <a:t>Using a faulty device or poorly designed component in a key step of an assembly line </a:t>
            </a:r>
            <a:r>
              <a:rPr lang="en-CA" sz="2600" dirty="0"/>
              <a:t>risks disastrous outcomes.”</a:t>
            </a:r>
          </a:p>
          <a:p>
            <a:pPr>
              <a:lnSpc>
                <a:spcPct val="100000"/>
              </a:lnSpc>
            </a:pPr>
            <a:r>
              <a:rPr lang="en-CA" sz="2600" dirty="0"/>
              <a:t>Weak: “</a:t>
            </a:r>
            <a:r>
              <a:rPr lang="en-CA" sz="2600" dirty="0">
                <a:solidFill>
                  <a:srgbClr val="FFFF00"/>
                </a:solidFill>
              </a:rPr>
              <a:t>When a faulty devices or poorly designed component is used in a key step of an assembly line</a:t>
            </a:r>
            <a:r>
              <a:rPr lang="en-CA" sz="2600" dirty="0"/>
              <a:t>, this risks disastrous outcomes.”</a:t>
            </a:r>
          </a:p>
          <a:p>
            <a:pPr>
              <a:lnSpc>
                <a:spcPct val="100000"/>
              </a:lnSpc>
            </a:pPr>
            <a:r>
              <a:rPr lang="en-CA" dirty="0"/>
              <a:t>Good:</a:t>
            </a:r>
          </a:p>
          <a:p>
            <a:pPr marL="457200" lvl="1" indent="0">
              <a:lnSpc>
                <a:spcPct val="100000"/>
              </a:lnSpc>
              <a:buNone/>
            </a:pPr>
            <a:r>
              <a:rPr lang="en-CA" sz="3500" dirty="0"/>
              <a:t>“Disastrous </a:t>
            </a:r>
            <a:r>
              <a:rPr lang="en-CA" sz="3500" dirty="0">
                <a:solidFill>
                  <a:srgbClr val="00B050"/>
                </a:solidFill>
              </a:rPr>
              <a:t>outcomes</a:t>
            </a:r>
            <a:r>
              <a:rPr lang="en-CA" sz="3500" dirty="0"/>
              <a:t> may </a:t>
            </a:r>
            <a:r>
              <a:rPr lang="en-CA" sz="3500" dirty="0">
                <a:solidFill>
                  <a:srgbClr val="00B0F0"/>
                </a:solidFill>
              </a:rPr>
              <a:t>occur</a:t>
            </a:r>
            <a:r>
              <a:rPr lang="en-CA" sz="3500" dirty="0"/>
              <a:t> if faulty </a:t>
            </a:r>
            <a:r>
              <a:rPr lang="en-CA" sz="3500" dirty="0">
                <a:solidFill>
                  <a:srgbClr val="00B050"/>
                </a:solidFill>
              </a:rPr>
              <a:t>devices or </a:t>
            </a:r>
            <a:r>
              <a:rPr lang="en-CA" sz="3500" dirty="0"/>
              <a:t>poorly designed </a:t>
            </a:r>
            <a:r>
              <a:rPr lang="en-CA" sz="3500" dirty="0">
                <a:solidFill>
                  <a:srgbClr val="00B050"/>
                </a:solidFill>
              </a:rPr>
              <a:t>components</a:t>
            </a:r>
            <a:r>
              <a:rPr lang="en-CA" sz="3500" dirty="0"/>
              <a:t> </a:t>
            </a:r>
            <a:r>
              <a:rPr lang="en-CA" sz="3500" dirty="0">
                <a:solidFill>
                  <a:srgbClr val="00B0F0"/>
                </a:solidFill>
              </a:rPr>
              <a:t>are used </a:t>
            </a:r>
            <a:r>
              <a:rPr lang="en-CA" sz="3500" dirty="0"/>
              <a:t>in a key step of an assembly line.”</a:t>
            </a:r>
          </a:p>
          <a:p>
            <a:pPr>
              <a:lnSpc>
                <a:spcPct val="100000"/>
              </a:lnSpc>
            </a:pPr>
            <a:r>
              <a:rPr lang="en-CA" dirty="0"/>
              <a:t>Using two SV(O) structures is better</a:t>
            </a:r>
          </a:p>
        </p:txBody>
      </p:sp>
    </p:spTree>
    <p:extLst>
      <p:ext uri="{BB962C8B-B14F-4D97-AF65-F5344CB8AC3E}">
        <p14:creationId xmlns:p14="http://schemas.microsoft.com/office/powerpoint/2010/main" val="2863617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Review</a:t>
            </a:r>
          </a:p>
        </p:txBody>
      </p:sp>
      <p:sp>
        <p:nvSpPr>
          <p:cNvPr id="3" name="Content Placeholder 2"/>
          <p:cNvSpPr>
            <a:spLocks noGrp="1"/>
          </p:cNvSpPr>
          <p:nvPr>
            <p:ph idx="1"/>
          </p:nvPr>
        </p:nvSpPr>
        <p:spPr>
          <a:xfrm>
            <a:off x="533400" y="2336872"/>
            <a:ext cx="6887389" cy="4063927"/>
          </a:xfrm>
        </p:spPr>
        <p:txBody>
          <a:bodyPr>
            <a:normAutofit fontScale="92500" lnSpcReduction="20000"/>
          </a:bodyPr>
          <a:lstStyle/>
          <a:p>
            <a:r>
              <a:rPr lang="en-CA" sz="3000" dirty="0"/>
              <a:t>Review of Lesson 4</a:t>
            </a:r>
          </a:p>
          <a:p>
            <a:r>
              <a:rPr lang="en-CA" sz="3000" dirty="0"/>
              <a:t>Sentence Repair</a:t>
            </a:r>
          </a:p>
          <a:p>
            <a:pPr lvl="1"/>
            <a:r>
              <a:rPr lang="en-CA" sz="3000" dirty="0"/>
              <a:t>Example by Murray</a:t>
            </a:r>
          </a:p>
          <a:p>
            <a:pPr lvl="1"/>
            <a:r>
              <a:rPr lang="en-CA" sz="3000" dirty="0"/>
              <a:t>Repair by students</a:t>
            </a:r>
          </a:p>
          <a:p>
            <a:r>
              <a:rPr lang="en-CA" sz="3000" dirty="0"/>
              <a:t>Long noun phrases as grammatical subjects or objects. </a:t>
            </a:r>
          </a:p>
          <a:p>
            <a:r>
              <a:rPr lang="en-CA" sz="3000" dirty="0">
                <a:solidFill>
                  <a:srgbClr val="FFFF00"/>
                </a:solidFill>
              </a:rPr>
              <a:t>Pronouns: "it", "they", "that", "which"</a:t>
            </a:r>
          </a:p>
          <a:p>
            <a:r>
              <a:rPr lang="en-CA" sz="3000" dirty="0"/>
              <a:t>Main verbs: “is/are”, “has/have”</a:t>
            </a:r>
          </a:p>
          <a:p>
            <a:r>
              <a:rPr lang="en-CA" sz="3000" dirty="0"/>
              <a:t>Analysis of model papers and own writing</a:t>
            </a:r>
          </a:p>
          <a:p>
            <a:endParaRPr lang="en-CA" sz="3000" dirty="0"/>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066864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DBD3-192C-4F51-A0A4-F491F80E86B2}"/>
              </a:ext>
            </a:extLst>
          </p:cNvPr>
          <p:cNvSpPr>
            <a:spLocks noGrp="1"/>
          </p:cNvSpPr>
          <p:nvPr>
            <p:ph type="title"/>
          </p:nvPr>
        </p:nvSpPr>
        <p:spPr/>
        <p:txBody>
          <a:bodyPr/>
          <a:lstStyle/>
          <a:p>
            <a:r>
              <a:rPr lang="en-CA" dirty="0"/>
              <a:t>What is “it”?</a:t>
            </a:r>
          </a:p>
        </p:txBody>
      </p:sp>
      <p:sp>
        <p:nvSpPr>
          <p:cNvPr id="3" name="Content Placeholder 2">
            <a:extLst>
              <a:ext uri="{FF2B5EF4-FFF2-40B4-BE49-F238E27FC236}">
                <a16:creationId xmlns:a16="http://schemas.microsoft.com/office/drawing/2014/main" id="{B05B1E76-F93E-4618-BC7B-65FF28A79694}"/>
              </a:ext>
            </a:extLst>
          </p:cNvPr>
          <p:cNvSpPr>
            <a:spLocks noGrp="1"/>
          </p:cNvSpPr>
          <p:nvPr>
            <p:ph idx="1"/>
          </p:nvPr>
        </p:nvSpPr>
        <p:spPr>
          <a:xfrm>
            <a:off x="594360" y="2241755"/>
            <a:ext cx="7955280" cy="4100050"/>
          </a:xfrm>
        </p:spPr>
        <p:txBody>
          <a:bodyPr>
            <a:normAutofit/>
          </a:bodyPr>
          <a:lstStyle/>
          <a:p>
            <a:pPr>
              <a:lnSpc>
                <a:spcPct val="120000"/>
              </a:lnSpc>
            </a:pPr>
            <a:r>
              <a:rPr lang="en-CA" dirty="0"/>
              <a:t>[PE5] Use pronouns like "it", "they", "that", and "which" only when the readers will have no doubt about the referent. </a:t>
            </a:r>
          </a:p>
          <a:p>
            <a:pPr lvl="1">
              <a:lnSpc>
                <a:spcPct val="120000"/>
              </a:lnSpc>
            </a:pPr>
            <a:r>
              <a:rPr lang="en-CA" dirty="0"/>
              <a:t>When in doubt, name the thing specifically…</a:t>
            </a:r>
          </a:p>
          <a:p>
            <a:pPr lvl="1">
              <a:lnSpc>
                <a:spcPct val="120000"/>
              </a:lnSpc>
            </a:pPr>
            <a:r>
              <a:rPr lang="en-CA" dirty="0"/>
              <a:t>…but do not let the writing get too clunky. </a:t>
            </a:r>
          </a:p>
          <a:p>
            <a:pPr lvl="1">
              <a:lnSpc>
                <a:spcPct val="120000"/>
              </a:lnSpc>
            </a:pPr>
            <a:r>
              <a:rPr lang="en-CA" dirty="0"/>
              <a:t>You need a balance of clarity and elegance (ideal wording has both).</a:t>
            </a:r>
          </a:p>
        </p:txBody>
      </p:sp>
    </p:spTree>
    <p:extLst>
      <p:ext uri="{BB962C8B-B14F-4D97-AF65-F5344CB8AC3E}">
        <p14:creationId xmlns:p14="http://schemas.microsoft.com/office/powerpoint/2010/main" val="434122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Review</a:t>
            </a:r>
          </a:p>
        </p:txBody>
      </p:sp>
      <p:sp>
        <p:nvSpPr>
          <p:cNvPr id="3" name="Content Placeholder 2"/>
          <p:cNvSpPr>
            <a:spLocks noGrp="1"/>
          </p:cNvSpPr>
          <p:nvPr>
            <p:ph idx="1"/>
          </p:nvPr>
        </p:nvSpPr>
        <p:spPr/>
        <p:txBody>
          <a:bodyPr>
            <a:normAutofit fontScale="70000" lnSpcReduction="20000"/>
          </a:bodyPr>
          <a:lstStyle/>
          <a:p>
            <a:r>
              <a:rPr lang="en-CA" sz="3000" dirty="0"/>
              <a:t>Review of Lesson 4</a:t>
            </a:r>
          </a:p>
          <a:p>
            <a:r>
              <a:rPr lang="en-CA" sz="3000" dirty="0"/>
              <a:t>Sentence Repair</a:t>
            </a:r>
          </a:p>
          <a:p>
            <a:pPr lvl="1"/>
            <a:r>
              <a:rPr lang="en-CA" sz="3000" dirty="0"/>
              <a:t>Example by Murray</a:t>
            </a:r>
          </a:p>
          <a:p>
            <a:pPr lvl="1"/>
            <a:r>
              <a:rPr lang="en-CA" sz="3000" dirty="0"/>
              <a:t>Repair by students</a:t>
            </a:r>
          </a:p>
          <a:p>
            <a:r>
              <a:rPr lang="en-CA" sz="3000" dirty="0"/>
              <a:t>Long noun phrases as grammatical subjects or objects. </a:t>
            </a:r>
          </a:p>
          <a:p>
            <a:pPr lvl="1"/>
            <a:r>
              <a:rPr lang="en-CA" sz="3000" dirty="0"/>
              <a:t>(Related to BCG3: Avoid long introductory clauses and phrases.)</a:t>
            </a:r>
          </a:p>
          <a:p>
            <a:r>
              <a:rPr lang="en-CA" sz="3000" dirty="0"/>
              <a:t>Pronouns: "it", "they", "that", "which"</a:t>
            </a:r>
          </a:p>
          <a:p>
            <a:r>
              <a:rPr lang="en-CA" sz="3000" dirty="0">
                <a:solidFill>
                  <a:srgbClr val="FFFF00"/>
                </a:solidFill>
              </a:rPr>
              <a:t>Main verbs: “is/are”, “has/have”</a:t>
            </a:r>
          </a:p>
          <a:p>
            <a:r>
              <a:rPr lang="en-CA" sz="3000" dirty="0"/>
              <a:t>Analysis of model papers and own writing</a:t>
            </a:r>
          </a:p>
          <a:p>
            <a:endParaRPr lang="en-CA" sz="3000" dirty="0"/>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973816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DBD3-192C-4F51-A0A4-F491F80E86B2}"/>
              </a:ext>
            </a:extLst>
          </p:cNvPr>
          <p:cNvSpPr>
            <a:spLocks noGrp="1"/>
          </p:cNvSpPr>
          <p:nvPr>
            <p:ph type="title"/>
          </p:nvPr>
        </p:nvSpPr>
        <p:spPr/>
        <p:txBody>
          <a:bodyPr/>
          <a:lstStyle/>
          <a:p>
            <a:r>
              <a:rPr lang="en-CA" dirty="0"/>
              <a:t>Use Content-Rich Verbs</a:t>
            </a:r>
          </a:p>
        </p:txBody>
      </p:sp>
      <p:sp>
        <p:nvSpPr>
          <p:cNvPr id="3" name="Content Placeholder 2">
            <a:extLst>
              <a:ext uri="{FF2B5EF4-FFF2-40B4-BE49-F238E27FC236}">
                <a16:creationId xmlns:a16="http://schemas.microsoft.com/office/drawing/2014/main" id="{B05B1E76-F93E-4618-BC7B-65FF28A79694}"/>
              </a:ext>
            </a:extLst>
          </p:cNvPr>
          <p:cNvSpPr>
            <a:spLocks noGrp="1"/>
          </p:cNvSpPr>
          <p:nvPr>
            <p:ph idx="1"/>
          </p:nvPr>
        </p:nvSpPr>
        <p:spPr/>
        <p:txBody>
          <a:bodyPr>
            <a:normAutofit lnSpcReduction="10000"/>
          </a:bodyPr>
          <a:lstStyle/>
          <a:p>
            <a:r>
              <a:rPr lang="en-CA" dirty="0"/>
              <a:t>[PE6] Look for convenient ways to rewrite sentences whose main verbs are “is/are” or “has/have” to use more interesting verbs. </a:t>
            </a:r>
          </a:p>
          <a:p>
            <a:r>
              <a:rPr lang="en-CA" dirty="0"/>
              <a:t>Don’t try to eliminate </a:t>
            </a:r>
            <a:r>
              <a:rPr lang="en-CA" dirty="0">
                <a:solidFill>
                  <a:srgbClr val="FFFF00"/>
                </a:solidFill>
              </a:rPr>
              <a:t>all</a:t>
            </a:r>
            <a:r>
              <a:rPr lang="en-CA" dirty="0"/>
              <a:t> such overused verbs but you should not have too many instances of them</a:t>
            </a:r>
          </a:p>
          <a:p>
            <a:pPr lvl="1"/>
            <a:r>
              <a:rPr lang="en-CA" dirty="0"/>
              <a:t>particularly if there’s a nice way to avoid them.</a:t>
            </a:r>
          </a:p>
          <a:p>
            <a:endParaRPr lang="en-CA" dirty="0"/>
          </a:p>
        </p:txBody>
      </p:sp>
    </p:spTree>
    <p:extLst>
      <p:ext uri="{BB962C8B-B14F-4D97-AF65-F5344CB8AC3E}">
        <p14:creationId xmlns:p14="http://schemas.microsoft.com/office/powerpoint/2010/main" val="143597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Review</a:t>
            </a:r>
          </a:p>
        </p:txBody>
      </p:sp>
      <p:sp>
        <p:nvSpPr>
          <p:cNvPr id="3" name="Content Placeholder 2"/>
          <p:cNvSpPr>
            <a:spLocks noGrp="1"/>
          </p:cNvSpPr>
          <p:nvPr>
            <p:ph idx="1"/>
          </p:nvPr>
        </p:nvSpPr>
        <p:spPr/>
        <p:txBody>
          <a:bodyPr>
            <a:normAutofit fontScale="85000" lnSpcReduction="20000"/>
          </a:bodyPr>
          <a:lstStyle/>
          <a:p>
            <a:r>
              <a:rPr lang="en-CA" sz="3000" dirty="0"/>
              <a:t>Sentence Repair</a:t>
            </a:r>
          </a:p>
          <a:p>
            <a:pPr lvl="1"/>
            <a:r>
              <a:rPr lang="en-CA" sz="3000" dirty="0"/>
              <a:t>Example by Murray</a:t>
            </a:r>
          </a:p>
          <a:p>
            <a:pPr lvl="1"/>
            <a:r>
              <a:rPr lang="en-CA" sz="3000" dirty="0"/>
              <a:t>Repair by students</a:t>
            </a:r>
          </a:p>
          <a:p>
            <a:r>
              <a:rPr lang="en-CA" sz="3000" dirty="0"/>
              <a:t>Long noun phrases as grammatical subjects or objects. </a:t>
            </a:r>
          </a:p>
          <a:p>
            <a:pPr lvl="1"/>
            <a:r>
              <a:rPr lang="en-CA" sz="3000" dirty="0"/>
              <a:t>(Related to BCG3: Avoid long introductory clauses and phrases.)</a:t>
            </a:r>
          </a:p>
          <a:p>
            <a:r>
              <a:rPr lang="en-CA" sz="3000" dirty="0"/>
              <a:t>Pronouns: "it", "they", "that", "which"</a:t>
            </a:r>
          </a:p>
          <a:p>
            <a:r>
              <a:rPr lang="en-CA" sz="3000" dirty="0"/>
              <a:t>Main verbs: “is/are”, “has/have”</a:t>
            </a:r>
          </a:p>
          <a:p>
            <a:r>
              <a:rPr lang="en-CA" sz="3000" dirty="0">
                <a:solidFill>
                  <a:srgbClr val="FFFF00"/>
                </a:solidFill>
              </a:rPr>
              <a:t>Analysis of model papers and own writing</a:t>
            </a:r>
          </a:p>
          <a:p>
            <a:endParaRPr lang="en-CA" sz="3000" dirty="0"/>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2717478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03DDE-9AE3-4563-BD8B-325EECA3E5B9}"/>
              </a:ext>
            </a:extLst>
          </p:cNvPr>
          <p:cNvSpPr>
            <a:spLocks noGrp="1"/>
          </p:cNvSpPr>
          <p:nvPr>
            <p:ph type="title"/>
          </p:nvPr>
        </p:nvSpPr>
        <p:spPr/>
        <p:txBody>
          <a:bodyPr/>
          <a:lstStyle/>
          <a:p>
            <a:r>
              <a:rPr lang="en-CA" dirty="0"/>
              <a:t>Good Analysis: Look for SV(O)s</a:t>
            </a:r>
          </a:p>
        </p:txBody>
      </p:sp>
      <p:sp>
        <p:nvSpPr>
          <p:cNvPr id="3" name="Content Placeholder 2">
            <a:extLst>
              <a:ext uri="{FF2B5EF4-FFF2-40B4-BE49-F238E27FC236}">
                <a16:creationId xmlns:a16="http://schemas.microsoft.com/office/drawing/2014/main" id="{240770D9-F5DD-42B4-A837-3D2BFCB6A08E}"/>
              </a:ext>
            </a:extLst>
          </p:cNvPr>
          <p:cNvSpPr>
            <a:spLocks noGrp="1"/>
          </p:cNvSpPr>
          <p:nvPr>
            <p:ph idx="1"/>
          </p:nvPr>
        </p:nvSpPr>
        <p:spPr>
          <a:xfrm>
            <a:off x="594360" y="2138516"/>
            <a:ext cx="7955280" cy="4359817"/>
          </a:xfrm>
        </p:spPr>
        <p:txBody>
          <a:bodyPr>
            <a:normAutofit lnSpcReduction="10000"/>
          </a:bodyPr>
          <a:lstStyle/>
          <a:p>
            <a:r>
              <a:rPr lang="en-CA" dirty="0"/>
              <a:t>Look for S-V and S-V-O structure (“SV(O)” for short) in sentences and clauses of compound sentences.</a:t>
            </a:r>
          </a:p>
          <a:p>
            <a:r>
              <a:rPr lang="en-CA" dirty="0"/>
              <a:t>Each “S” is the Subject/agent/thing that is doing something. </a:t>
            </a:r>
          </a:p>
          <a:p>
            <a:r>
              <a:rPr lang="en-CA" dirty="0"/>
              <a:t>The “V” is some Verb/action. </a:t>
            </a:r>
          </a:p>
          <a:p>
            <a:r>
              <a:rPr lang="en-CA" dirty="0"/>
              <a:t>The SV(O) may or may not have an “O” indicating what is acted upon.</a:t>
            </a:r>
          </a:p>
          <a:p>
            <a:r>
              <a:rPr lang="en-CA" dirty="0"/>
              <a:t>Sentences often have two SV(O)s linked by words like “and”, “but”, “therefore”, … </a:t>
            </a:r>
          </a:p>
          <a:p>
            <a:endParaRPr lang="en-CA" dirty="0"/>
          </a:p>
        </p:txBody>
      </p:sp>
    </p:spTree>
    <p:extLst>
      <p:ext uri="{BB962C8B-B14F-4D97-AF65-F5344CB8AC3E}">
        <p14:creationId xmlns:p14="http://schemas.microsoft.com/office/powerpoint/2010/main" val="3945824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5333F-66CB-4878-A0FA-752F15CD3F95}"/>
              </a:ext>
            </a:extLst>
          </p:cNvPr>
          <p:cNvSpPr>
            <a:spLocks noGrp="1"/>
          </p:cNvSpPr>
          <p:nvPr>
            <p:ph type="title"/>
          </p:nvPr>
        </p:nvSpPr>
        <p:spPr/>
        <p:txBody>
          <a:bodyPr/>
          <a:lstStyle/>
          <a:p>
            <a:r>
              <a:rPr lang="en-CA" dirty="0"/>
              <a:t>Analysis Table</a:t>
            </a:r>
          </a:p>
        </p:txBody>
      </p:sp>
      <p:sp>
        <p:nvSpPr>
          <p:cNvPr id="3" name="Content Placeholder 2">
            <a:extLst>
              <a:ext uri="{FF2B5EF4-FFF2-40B4-BE49-F238E27FC236}">
                <a16:creationId xmlns:a16="http://schemas.microsoft.com/office/drawing/2014/main" id="{F992E8CB-2D67-482A-95D4-10EE55919A09}"/>
              </a:ext>
            </a:extLst>
          </p:cNvPr>
          <p:cNvSpPr>
            <a:spLocks noGrp="1"/>
          </p:cNvSpPr>
          <p:nvPr>
            <p:ph idx="1"/>
          </p:nvPr>
        </p:nvSpPr>
        <p:spPr/>
        <p:txBody>
          <a:bodyPr/>
          <a:lstStyle/>
          <a:p>
            <a:r>
              <a:rPr lang="en-CA" dirty="0"/>
              <a:t>Use the analysis table to record statistics about each S-V(O).</a:t>
            </a:r>
          </a:p>
          <a:p>
            <a:r>
              <a:rPr lang="en-CA" dirty="0"/>
              <a:t>We do this for model papers…</a:t>
            </a:r>
          </a:p>
          <a:p>
            <a:r>
              <a:rPr lang="en-CA" dirty="0"/>
              <a:t>…and for our own writing…</a:t>
            </a:r>
          </a:p>
          <a:p>
            <a:r>
              <a:rPr lang="en-CA" dirty="0"/>
              <a:t>…so we can notice the differences!</a:t>
            </a:r>
          </a:p>
          <a:p>
            <a:endParaRPr lang="en-CA" dirty="0"/>
          </a:p>
        </p:txBody>
      </p:sp>
    </p:spTree>
    <p:extLst>
      <p:ext uri="{BB962C8B-B14F-4D97-AF65-F5344CB8AC3E}">
        <p14:creationId xmlns:p14="http://schemas.microsoft.com/office/powerpoint/2010/main" val="4117543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6 Outline</a:t>
            </a:r>
          </a:p>
        </p:txBody>
      </p:sp>
      <p:sp>
        <p:nvSpPr>
          <p:cNvPr id="3" name="Content Placeholder 2"/>
          <p:cNvSpPr>
            <a:spLocks noGrp="1"/>
          </p:cNvSpPr>
          <p:nvPr>
            <p:ph idx="1"/>
          </p:nvPr>
        </p:nvSpPr>
        <p:spPr>
          <a:xfrm>
            <a:off x="533400" y="2222938"/>
            <a:ext cx="7932683" cy="4146331"/>
          </a:xfrm>
        </p:spPr>
        <p:txBody>
          <a:bodyPr>
            <a:normAutofit/>
          </a:bodyPr>
          <a:lstStyle/>
          <a:p>
            <a:r>
              <a:rPr lang="en-CA" sz="2800" dirty="0">
                <a:solidFill>
                  <a:srgbClr val="FFFF00"/>
                </a:solidFill>
              </a:rPr>
              <a:t>Review of Lesson 5</a:t>
            </a:r>
          </a:p>
          <a:p>
            <a:r>
              <a:rPr lang="en-CA"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t>Student discussion: Lit Review, References</a:t>
            </a:r>
            <a:endParaRPr lang="en-CA" dirty="0"/>
          </a:p>
          <a:p>
            <a:r>
              <a:rPr lang="en-CA" sz="2800" dirty="0"/>
              <a:t>Reference-Keeping Systems</a:t>
            </a:r>
            <a:endParaRPr lang="en-CA" dirty="0"/>
          </a:p>
          <a:p>
            <a:pPr lvl="1"/>
            <a:r>
              <a:rPr lang="en-CA" dirty="0"/>
              <a:t>Demo of EndNote &amp; an important “fix”</a:t>
            </a:r>
          </a:p>
          <a:p>
            <a:pPr lvl="1"/>
            <a:r>
              <a:rPr lang="en-CA" dirty="0"/>
              <a:t>Which one? EndNote, Mendeley, Zotero …</a:t>
            </a:r>
          </a:p>
          <a:p>
            <a:pPr lvl="1"/>
            <a:r>
              <a:rPr lang="en-CA" dirty="0"/>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990883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028D-A087-405F-94B5-80FC3BC37393}"/>
              </a:ext>
            </a:extLst>
          </p:cNvPr>
          <p:cNvSpPr>
            <a:spLocks noGrp="1"/>
          </p:cNvSpPr>
          <p:nvPr>
            <p:ph type="title"/>
          </p:nvPr>
        </p:nvSpPr>
        <p:spPr>
          <a:xfrm>
            <a:off x="299545" y="867103"/>
            <a:ext cx="8523051" cy="819806"/>
          </a:xfrm>
        </p:spPr>
        <p:txBody>
          <a:bodyPr>
            <a:normAutofit/>
          </a:bodyPr>
          <a:lstStyle/>
          <a:p>
            <a:r>
              <a:rPr lang="en-CA" dirty="0"/>
              <a:t>Lesson 5 Homework</a:t>
            </a:r>
          </a:p>
        </p:txBody>
      </p:sp>
      <p:sp>
        <p:nvSpPr>
          <p:cNvPr id="3" name="Content Placeholder 2">
            <a:extLst>
              <a:ext uri="{FF2B5EF4-FFF2-40B4-BE49-F238E27FC236}">
                <a16:creationId xmlns:a16="http://schemas.microsoft.com/office/drawing/2014/main" id="{B39754A0-947F-4D35-AF7F-C150C9A21AA6}"/>
              </a:ext>
            </a:extLst>
          </p:cNvPr>
          <p:cNvSpPr>
            <a:spLocks noGrp="1"/>
          </p:cNvSpPr>
          <p:nvPr>
            <p:ph idx="1"/>
          </p:nvPr>
        </p:nvSpPr>
        <p:spPr>
          <a:xfrm>
            <a:off x="594360" y="2081047"/>
            <a:ext cx="7955280" cy="4417285"/>
          </a:xfrm>
        </p:spPr>
        <p:txBody>
          <a:bodyPr>
            <a:normAutofit lnSpcReduction="10000"/>
          </a:bodyPr>
          <a:lstStyle/>
          <a:p>
            <a:r>
              <a:rPr lang="en-CA" dirty="0"/>
              <a:t>Look at your analysis of your 1000-word writing sample.</a:t>
            </a:r>
          </a:p>
          <a:p>
            <a:pPr lvl="1"/>
            <a:r>
              <a:rPr lang="en-CA" dirty="0"/>
              <a:t>How are the analysis answers different from those for the model papers? </a:t>
            </a:r>
          </a:p>
          <a:p>
            <a:pPr lvl="1"/>
            <a:r>
              <a:rPr lang="en-CA" dirty="0"/>
              <a:t>Do these indicate problems with your writing?</a:t>
            </a:r>
          </a:p>
          <a:p>
            <a:r>
              <a:rPr lang="en-CA" dirty="0"/>
              <a:t>Write a </a:t>
            </a:r>
            <a:r>
              <a:rPr lang="en-CA" dirty="0">
                <a:solidFill>
                  <a:srgbClr val="FFFF00"/>
                </a:solidFill>
              </a:rPr>
              <a:t>250-word analysis </a:t>
            </a:r>
            <a:r>
              <a:rPr lang="en-CA" dirty="0"/>
              <a:t>of what differences you see and what you need to beware of in your own writing.</a:t>
            </a:r>
          </a:p>
          <a:p>
            <a:pPr lvl="1"/>
            <a:r>
              <a:rPr lang="en-CA" dirty="0"/>
              <a:t>Full English sentences (good English!) </a:t>
            </a:r>
          </a:p>
          <a:p>
            <a:pPr lvl="1"/>
            <a:r>
              <a:rPr lang="en-CA" dirty="0">
                <a:solidFill>
                  <a:srgbClr val="FFFF00"/>
                </a:solidFill>
              </a:rPr>
              <a:t>Email this to me before next class. </a:t>
            </a:r>
          </a:p>
          <a:p>
            <a:pPr lvl="1"/>
            <a:r>
              <a:rPr lang="en-CA" dirty="0"/>
              <a:t>This can be your writing project work </a:t>
            </a:r>
            <a:r>
              <a:rPr lang="en-CA" i="1" dirty="0">
                <a:solidFill>
                  <a:srgbClr val="FFFF00"/>
                </a:solidFill>
              </a:rPr>
              <a:t>and</a:t>
            </a:r>
            <a:r>
              <a:rPr lang="en-CA" i="1" dirty="0"/>
              <a:t> </a:t>
            </a:r>
            <a:r>
              <a:rPr lang="en-CA" dirty="0"/>
              <a:t>report for one week.</a:t>
            </a:r>
          </a:p>
        </p:txBody>
      </p:sp>
    </p:spTree>
    <p:extLst>
      <p:ext uri="{BB962C8B-B14F-4D97-AF65-F5344CB8AC3E}">
        <p14:creationId xmlns:p14="http://schemas.microsoft.com/office/powerpoint/2010/main" val="463743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6 Outline</a:t>
            </a:r>
          </a:p>
        </p:txBody>
      </p:sp>
      <p:sp>
        <p:nvSpPr>
          <p:cNvPr id="3" name="Content Placeholder 2"/>
          <p:cNvSpPr>
            <a:spLocks noGrp="1"/>
          </p:cNvSpPr>
          <p:nvPr>
            <p:ph idx="1"/>
          </p:nvPr>
        </p:nvSpPr>
        <p:spPr>
          <a:xfrm>
            <a:off x="533400" y="2222938"/>
            <a:ext cx="7932683" cy="4146331"/>
          </a:xfrm>
        </p:spPr>
        <p:txBody>
          <a:bodyPr>
            <a:normAutofit/>
          </a:bodyPr>
          <a:lstStyle/>
          <a:p>
            <a:r>
              <a:rPr lang="en-CA" sz="2800" dirty="0"/>
              <a:t>Review of Lesson 5</a:t>
            </a:r>
          </a:p>
          <a:p>
            <a:r>
              <a:rPr lang="en-CA" dirty="0">
                <a:solidFill>
                  <a:srgbClr val="FFFF00"/>
                </a:solidFill>
              </a:rPr>
              <a:t>Research Proposals (and similar documents)</a:t>
            </a:r>
          </a:p>
          <a:p>
            <a:pPr marL="685800" lvl="2">
              <a:spcBef>
                <a:spcPts val="1000"/>
              </a:spcBef>
            </a:pPr>
            <a:r>
              <a:rPr lang="en-CA" sz="2400" dirty="0">
                <a:solidFill>
                  <a:srgbClr val="FFFF00"/>
                </a:solidFill>
              </a:rPr>
              <a:t>Presentation of Dr. Wayne </a:t>
            </a:r>
            <a:r>
              <a:rPr lang="en-CA" sz="2400" dirty="0" err="1">
                <a:solidFill>
                  <a:srgbClr val="FFFF00"/>
                </a:solidFill>
              </a:rPr>
              <a:t>Brodland</a:t>
            </a:r>
            <a:endParaRPr lang="en-CA" sz="2400" dirty="0">
              <a:solidFill>
                <a:srgbClr val="FFFF00"/>
              </a:solidFill>
            </a:endParaRPr>
          </a:p>
          <a:p>
            <a:pPr marL="685800" lvl="2">
              <a:spcBef>
                <a:spcPts val="1000"/>
              </a:spcBef>
            </a:pPr>
            <a:r>
              <a:rPr lang="en-CA" sz="2400" dirty="0"/>
              <a:t>Student discussion: Lit Review, References</a:t>
            </a:r>
            <a:endParaRPr lang="en-CA" dirty="0"/>
          </a:p>
          <a:p>
            <a:r>
              <a:rPr lang="en-CA" sz="2800" dirty="0"/>
              <a:t>Reference-Keeping Systems</a:t>
            </a:r>
            <a:endParaRPr lang="en-CA" dirty="0"/>
          </a:p>
          <a:p>
            <a:pPr lvl="1"/>
            <a:r>
              <a:rPr lang="en-CA" dirty="0"/>
              <a:t>Demo of EndNote &amp; an important “fix”</a:t>
            </a:r>
          </a:p>
          <a:p>
            <a:pPr lvl="1"/>
            <a:r>
              <a:rPr lang="en-CA" dirty="0"/>
              <a:t>Which one? EndNote, Mendeley, Zotero …</a:t>
            </a:r>
          </a:p>
          <a:p>
            <a:pPr lvl="1"/>
            <a:r>
              <a:rPr lang="en-CA" dirty="0"/>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4030730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72434-2274-4FC3-88A7-2E3355818089}"/>
              </a:ext>
            </a:extLst>
          </p:cNvPr>
          <p:cNvSpPr>
            <a:spLocks noGrp="1"/>
          </p:cNvSpPr>
          <p:nvPr>
            <p:ph type="title"/>
          </p:nvPr>
        </p:nvSpPr>
        <p:spPr/>
        <p:txBody>
          <a:bodyPr/>
          <a:lstStyle/>
          <a:p>
            <a:r>
              <a:rPr lang="en-CA" dirty="0"/>
              <a:t>Advice from a Canadian Prof.</a:t>
            </a:r>
          </a:p>
        </p:txBody>
      </p:sp>
      <p:sp>
        <p:nvSpPr>
          <p:cNvPr id="3" name="Content Placeholder 2">
            <a:extLst>
              <a:ext uri="{FF2B5EF4-FFF2-40B4-BE49-F238E27FC236}">
                <a16:creationId xmlns:a16="http://schemas.microsoft.com/office/drawing/2014/main" id="{03C8B0F9-4E70-4539-83CB-8046BC2160FA}"/>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3010437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6 Outline</a:t>
            </a:r>
          </a:p>
        </p:txBody>
      </p:sp>
      <p:sp>
        <p:nvSpPr>
          <p:cNvPr id="3" name="Content Placeholder 2"/>
          <p:cNvSpPr>
            <a:spLocks noGrp="1"/>
          </p:cNvSpPr>
          <p:nvPr>
            <p:ph idx="1"/>
          </p:nvPr>
        </p:nvSpPr>
        <p:spPr>
          <a:xfrm>
            <a:off x="533400" y="2222938"/>
            <a:ext cx="7932683" cy="4146331"/>
          </a:xfrm>
        </p:spPr>
        <p:txBody>
          <a:bodyPr>
            <a:normAutofit/>
          </a:bodyPr>
          <a:lstStyle/>
          <a:p>
            <a:r>
              <a:rPr lang="en-CA" sz="2800" dirty="0"/>
              <a:t>Review of Lesson 5</a:t>
            </a:r>
          </a:p>
          <a:p>
            <a:r>
              <a:rPr lang="en-CA"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solidFill>
                  <a:srgbClr val="FFFF00"/>
                </a:solidFill>
              </a:rPr>
              <a:t>Student discussion: Lit Review, References</a:t>
            </a:r>
            <a:endParaRPr lang="en-CA" dirty="0">
              <a:solidFill>
                <a:srgbClr val="FFFF00"/>
              </a:solidFill>
            </a:endParaRPr>
          </a:p>
          <a:p>
            <a:r>
              <a:rPr lang="en-CA" sz="2800" dirty="0"/>
              <a:t>Reference-Keeping Systems</a:t>
            </a:r>
            <a:endParaRPr lang="en-CA" dirty="0"/>
          </a:p>
          <a:p>
            <a:pPr lvl="1"/>
            <a:r>
              <a:rPr lang="en-CA" dirty="0"/>
              <a:t>Demo of EndNote &amp; an important “fix”</a:t>
            </a:r>
          </a:p>
          <a:p>
            <a:pPr lvl="1"/>
            <a:r>
              <a:rPr lang="en-CA" dirty="0"/>
              <a:t>Which one? EndNote, Mendeley, Zotero …</a:t>
            </a:r>
          </a:p>
          <a:p>
            <a:pPr lvl="1"/>
            <a:r>
              <a:rPr lang="en-CA" dirty="0"/>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766317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0B2D-F9C1-4463-875E-FF5DAC5AEDBF}"/>
              </a:ext>
            </a:extLst>
          </p:cNvPr>
          <p:cNvSpPr>
            <a:spLocks noGrp="1"/>
          </p:cNvSpPr>
          <p:nvPr>
            <p:ph type="title"/>
          </p:nvPr>
        </p:nvSpPr>
        <p:spPr/>
        <p:txBody>
          <a:bodyPr/>
          <a:lstStyle/>
          <a:p>
            <a:r>
              <a:rPr lang="en-CA" dirty="0"/>
              <a:t>With a partner, discuss the following article</a:t>
            </a:r>
          </a:p>
        </p:txBody>
      </p:sp>
      <p:sp>
        <p:nvSpPr>
          <p:cNvPr id="3" name="Content Placeholder 2">
            <a:extLst>
              <a:ext uri="{FF2B5EF4-FFF2-40B4-BE49-F238E27FC236}">
                <a16:creationId xmlns:a16="http://schemas.microsoft.com/office/drawing/2014/main" id="{E15D625A-4E5A-4FAE-A038-843A4D61E2F9}"/>
              </a:ext>
            </a:extLst>
          </p:cNvPr>
          <p:cNvSpPr>
            <a:spLocks noGrp="1"/>
          </p:cNvSpPr>
          <p:nvPr>
            <p:ph idx="1"/>
          </p:nvPr>
        </p:nvSpPr>
        <p:spPr/>
        <p:txBody>
          <a:bodyPr/>
          <a:lstStyle/>
          <a:p>
            <a:r>
              <a:rPr lang="en-CA" dirty="0">
                <a:hlinkClick r:id="rId2"/>
              </a:rPr>
              <a:t>http://www.meaning.ca/archives/archive/art_how_to_write_P_Wong.htm</a:t>
            </a:r>
            <a:endParaRPr lang="en-CA" dirty="0"/>
          </a:p>
          <a:p>
            <a:endParaRPr lang="en-CA" dirty="0"/>
          </a:p>
          <a:p>
            <a:r>
              <a:rPr lang="en-CA" dirty="0"/>
              <a:t>What can you learn from this?</a:t>
            </a:r>
          </a:p>
          <a:p>
            <a:pPr lvl="1"/>
            <a:r>
              <a:rPr lang="en-CA" dirty="0"/>
              <a:t>It is about Research Proposal writing, but what points apply to Journal Papers too?</a:t>
            </a:r>
          </a:p>
          <a:p>
            <a:r>
              <a:rPr lang="en-CA" dirty="0"/>
              <a:t>What are the most important points for you to pay attention to?</a:t>
            </a:r>
          </a:p>
        </p:txBody>
      </p:sp>
    </p:spTree>
    <p:extLst>
      <p:ext uri="{BB962C8B-B14F-4D97-AF65-F5344CB8AC3E}">
        <p14:creationId xmlns:p14="http://schemas.microsoft.com/office/powerpoint/2010/main" val="4077537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6 Outline</a:t>
            </a:r>
          </a:p>
        </p:txBody>
      </p:sp>
      <p:sp>
        <p:nvSpPr>
          <p:cNvPr id="3" name="Content Placeholder 2"/>
          <p:cNvSpPr>
            <a:spLocks noGrp="1"/>
          </p:cNvSpPr>
          <p:nvPr>
            <p:ph idx="1"/>
          </p:nvPr>
        </p:nvSpPr>
        <p:spPr>
          <a:xfrm>
            <a:off x="533400" y="2222938"/>
            <a:ext cx="7932683" cy="4146331"/>
          </a:xfrm>
        </p:spPr>
        <p:txBody>
          <a:bodyPr>
            <a:normAutofit/>
          </a:bodyPr>
          <a:lstStyle/>
          <a:p>
            <a:r>
              <a:rPr lang="en-CA" sz="2800" dirty="0"/>
              <a:t>Review of Lesson 5</a:t>
            </a:r>
          </a:p>
          <a:p>
            <a:r>
              <a:rPr lang="en-CA"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t>Student discussion: Lit Review, References</a:t>
            </a:r>
            <a:endParaRPr lang="en-CA" dirty="0"/>
          </a:p>
          <a:p>
            <a:r>
              <a:rPr lang="en-CA" sz="2800" dirty="0">
                <a:solidFill>
                  <a:srgbClr val="FFFF00"/>
                </a:solidFill>
              </a:rPr>
              <a:t>Reference-Keeping Systems</a:t>
            </a:r>
            <a:endParaRPr lang="en-CA" dirty="0">
              <a:solidFill>
                <a:srgbClr val="FFFF00"/>
              </a:solidFill>
            </a:endParaRPr>
          </a:p>
          <a:p>
            <a:pPr lvl="1"/>
            <a:r>
              <a:rPr lang="en-CA" dirty="0">
                <a:solidFill>
                  <a:srgbClr val="FFFF00"/>
                </a:solidFill>
              </a:rPr>
              <a:t>Demo of EndNote &amp; an important “fix”</a:t>
            </a:r>
          </a:p>
          <a:p>
            <a:pPr lvl="1"/>
            <a:r>
              <a:rPr lang="en-CA" dirty="0">
                <a:solidFill>
                  <a:srgbClr val="FFFF00"/>
                </a:solidFill>
              </a:rPr>
              <a:t>Which one? EndNote, Mendeley, Zotero …</a:t>
            </a:r>
          </a:p>
          <a:p>
            <a:pPr lvl="1"/>
            <a:r>
              <a:rPr lang="en-CA" dirty="0"/>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4045632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5A0A2-33D3-4E32-B883-9B61950C8C16}"/>
              </a:ext>
            </a:extLst>
          </p:cNvPr>
          <p:cNvSpPr>
            <a:spLocks noGrp="1"/>
          </p:cNvSpPr>
          <p:nvPr>
            <p:ph type="title"/>
          </p:nvPr>
        </p:nvSpPr>
        <p:spPr/>
        <p:txBody>
          <a:bodyPr/>
          <a:lstStyle/>
          <a:p>
            <a:r>
              <a:rPr lang="en-CA" dirty="0"/>
              <a:t>Murray’s Demo of EndNote</a:t>
            </a:r>
          </a:p>
        </p:txBody>
      </p:sp>
      <p:sp>
        <p:nvSpPr>
          <p:cNvPr id="3" name="Content Placeholder 2">
            <a:extLst>
              <a:ext uri="{FF2B5EF4-FFF2-40B4-BE49-F238E27FC236}">
                <a16:creationId xmlns:a16="http://schemas.microsoft.com/office/drawing/2014/main" id="{983D35AD-5F85-49DE-A3A2-44C261CE5FC5}"/>
              </a:ext>
            </a:extLst>
          </p:cNvPr>
          <p:cNvSpPr>
            <a:spLocks noGrp="1"/>
          </p:cNvSpPr>
          <p:nvPr>
            <p:ph idx="1"/>
          </p:nvPr>
        </p:nvSpPr>
        <p:spPr/>
        <p:txBody>
          <a:bodyPr/>
          <a:lstStyle/>
          <a:p>
            <a:r>
              <a:rPr lang="en-CA" dirty="0"/>
              <a:t>Basic ideas</a:t>
            </a:r>
          </a:p>
          <a:p>
            <a:r>
              <a:rPr lang="en-CA" dirty="0"/>
              <a:t>“Cite while you write” MS Word plug-in</a:t>
            </a:r>
          </a:p>
          <a:p>
            <a:endParaRPr lang="en-CA" dirty="0"/>
          </a:p>
        </p:txBody>
      </p:sp>
    </p:spTree>
    <p:extLst>
      <p:ext uri="{BB962C8B-B14F-4D97-AF65-F5344CB8AC3E}">
        <p14:creationId xmlns:p14="http://schemas.microsoft.com/office/powerpoint/2010/main" val="2408808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359D7-498C-476F-8B6C-AB1D0ED4EFC7}"/>
              </a:ext>
            </a:extLst>
          </p:cNvPr>
          <p:cNvSpPr>
            <a:spLocks noGrp="1"/>
          </p:cNvSpPr>
          <p:nvPr>
            <p:ph type="title"/>
          </p:nvPr>
        </p:nvSpPr>
        <p:spPr/>
        <p:txBody>
          <a:bodyPr/>
          <a:lstStyle/>
          <a:p>
            <a:r>
              <a:rPr lang="en-CA" dirty="0"/>
              <a:t>Discuss this article</a:t>
            </a:r>
          </a:p>
        </p:txBody>
      </p:sp>
      <p:sp>
        <p:nvSpPr>
          <p:cNvPr id="3" name="Content Placeholder 2">
            <a:extLst>
              <a:ext uri="{FF2B5EF4-FFF2-40B4-BE49-F238E27FC236}">
                <a16:creationId xmlns:a16="http://schemas.microsoft.com/office/drawing/2014/main" id="{D62D8855-9B21-4710-9A8B-94EF329E8F10}"/>
              </a:ext>
            </a:extLst>
          </p:cNvPr>
          <p:cNvSpPr>
            <a:spLocks noGrp="1"/>
          </p:cNvSpPr>
          <p:nvPr>
            <p:ph idx="1"/>
          </p:nvPr>
        </p:nvSpPr>
        <p:spPr/>
        <p:txBody>
          <a:bodyPr/>
          <a:lstStyle/>
          <a:p>
            <a:r>
              <a:rPr lang="en-CA" dirty="0"/>
              <a:t>https://thesiswhisperer.com/2014/11/30/how-mendeley-helps-phd-students-become-successful-scientists/</a:t>
            </a:r>
          </a:p>
        </p:txBody>
      </p:sp>
    </p:spTree>
    <p:extLst>
      <p:ext uri="{BB962C8B-B14F-4D97-AF65-F5344CB8AC3E}">
        <p14:creationId xmlns:p14="http://schemas.microsoft.com/office/powerpoint/2010/main" val="3280047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6 Outline</a:t>
            </a:r>
          </a:p>
        </p:txBody>
      </p:sp>
      <p:sp>
        <p:nvSpPr>
          <p:cNvPr id="3" name="Content Placeholder 2"/>
          <p:cNvSpPr>
            <a:spLocks noGrp="1"/>
          </p:cNvSpPr>
          <p:nvPr>
            <p:ph idx="1"/>
          </p:nvPr>
        </p:nvSpPr>
        <p:spPr>
          <a:xfrm>
            <a:off x="533400" y="2222938"/>
            <a:ext cx="7932683" cy="4146331"/>
          </a:xfrm>
        </p:spPr>
        <p:txBody>
          <a:bodyPr>
            <a:normAutofit/>
          </a:bodyPr>
          <a:lstStyle/>
          <a:p>
            <a:r>
              <a:rPr lang="en-CA" sz="2800" dirty="0"/>
              <a:t>Review of Lesson 5</a:t>
            </a:r>
          </a:p>
          <a:p>
            <a:r>
              <a:rPr lang="en-CA"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t>Student discussion: Lit Review, References</a:t>
            </a:r>
            <a:endParaRPr lang="en-CA" dirty="0"/>
          </a:p>
          <a:p>
            <a:r>
              <a:rPr lang="en-CA" sz="2800" dirty="0"/>
              <a:t>Reference-Keeping Systems</a:t>
            </a:r>
            <a:endParaRPr lang="en-CA" dirty="0"/>
          </a:p>
          <a:p>
            <a:pPr lvl="1"/>
            <a:r>
              <a:rPr lang="en-CA" dirty="0"/>
              <a:t>Demo of EndNote &amp; an important “fix”</a:t>
            </a:r>
          </a:p>
          <a:p>
            <a:pPr lvl="1"/>
            <a:r>
              <a:rPr lang="en-CA" dirty="0"/>
              <a:t>Which one? EndNote, Mendeley, Zotero …</a:t>
            </a:r>
          </a:p>
          <a:p>
            <a:pPr lvl="1"/>
            <a:r>
              <a:rPr lang="en-CA" dirty="0">
                <a:solidFill>
                  <a:srgbClr val="FFFF00"/>
                </a:solidFill>
              </a:rPr>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41551867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67231-FFBA-423C-8DB9-5C2AE547F0C6}"/>
              </a:ext>
            </a:extLst>
          </p:cNvPr>
          <p:cNvSpPr>
            <a:spLocks noGrp="1"/>
          </p:cNvSpPr>
          <p:nvPr>
            <p:ph type="title"/>
          </p:nvPr>
        </p:nvSpPr>
        <p:spPr/>
        <p:txBody>
          <a:bodyPr/>
          <a:lstStyle/>
          <a:p>
            <a:r>
              <a:rPr lang="en-CA" dirty="0"/>
              <a:t>Try out a reference keeper</a:t>
            </a:r>
          </a:p>
        </p:txBody>
      </p:sp>
      <p:sp>
        <p:nvSpPr>
          <p:cNvPr id="3" name="Content Placeholder 2">
            <a:extLst>
              <a:ext uri="{FF2B5EF4-FFF2-40B4-BE49-F238E27FC236}">
                <a16:creationId xmlns:a16="http://schemas.microsoft.com/office/drawing/2014/main" id="{26A392C4-0645-48C7-AD31-0F045F03271D}"/>
              </a:ext>
            </a:extLst>
          </p:cNvPr>
          <p:cNvSpPr>
            <a:spLocks noGrp="1"/>
          </p:cNvSpPr>
          <p:nvPr>
            <p:ph idx="1"/>
          </p:nvPr>
        </p:nvSpPr>
        <p:spPr>
          <a:xfrm>
            <a:off x="533400" y="2336872"/>
            <a:ext cx="6887389" cy="4122921"/>
          </a:xfrm>
        </p:spPr>
        <p:txBody>
          <a:bodyPr>
            <a:normAutofit lnSpcReduction="10000"/>
          </a:bodyPr>
          <a:lstStyle/>
          <a:p>
            <a:r>
              <a:rPr lang="en-CA" dirty="0"/>
              <a:t>If you already use one, try another one to learn more</a:t>
            </a:r>
          </a:p>
          <a:p>
            <a:r>
              <a:rPr lang="en-CA" dirty="0"/>
              <a:t>Experiment</a:t>
            </a:r>
          </a:p>
          <a:p>
            <a:r>
              <a:rPr lang="en-CA" dirty="0"/>
              <a:t>What do you like or not like?</a:t>
            </a:r>
          </a:p>
          <a:p>
            <a:r>
              <a:rPr lang="en-CA" dirty="0"/>
              <a:t>Create free accounts using links on course website</a:t>
            </a:r>
          </a:p>
          <a:p>
            <a:r>
              <a:rPr lang="en-CA" dirty="0"/>
              <a:t>Download plug-ins from course website (require account to activate)</a:t>
            </a:r>
          </a:p>
          <a:p>
            <a:pPr lvl="1"/>
            <a:r>
              <a:rPr lang="en-CA" dirty="0"/>
              <a:t>Direct from EndNote/Mendeley</a:t>
            </a:r>
            <a:r>
              <a:rPr lang="en-CA"/>
              <a:t>/Zotero  </a:t>
            </a:r>
            <a:r>
              <a:rPr lang="en-CA" dirty="0"/>
              <a:t>websites is better but slower</a:t>
            </a:r>
          </a:p>
        </p:txBody>
      </p:sp>
    </p:spTree>
    <p:extLst>
      <p:ext uri="{BB962C8B-B14F-4D97-AF65-F5344CB8AC3E}">
        <p14:creationId xmlns:p14="http://schemas.microsoft.com/office/powerpoint/2010/main" val="410680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Review of Lesson 5</a:t>
            </a:r>
          </a:p>
        </p:txBody>
      </p:sp>
      <p:sp>
        <p:nvSpPr>
          <p:cNvPr id="3" name="Content Placeholder 2"/>
          <p:cNvSpPr>
            <a:spLocks noGrp="1"/>
          </p:cNvSpPr>
          <p:nvPr>
            <p:ph idx="1"/>
          </p:nvPr>
        </p:nvSpPr>
        <p:spPr/>
        <p:txBody>
          <a:bodyPr>
            <a:normAutofit fontScale="92500" lnSpcReduction="20000"/>
          </a:bodyPr>
          <a:lstStyle/>
          <a:p>
            <a:r>
              <a:rPr lang="en-CA" sz="3000" dirty="0">
                <a:solidFill>
                  <a:srgbClr val="FFFF00"/>
                </a:solidFill>
              </a:rPr>
              <a:t>Sentence Repair</a:t>
            </a:r>
          </a:p>
          <a:p>
            <a:pPr lvl="1"/>
            <a:r>
              <a:rPr lang="en-CA" sz="3000" dirty="0">
                <a:solidFill>
                  <a:srgbClr val="FFFF00"/>
                </a:solidFill>
              </a:rPr>
              <a:t>Example by Murray</a:t>
            </a:r>
          </a:p>
          <a:p>
            <a:pPr lvl="1"/>
            <a:r>
              <a:rPr lang="en-CA" sz="3000" dirty="0">
                <a:solidFill>
                  <a:srgbClr val="FFFF00"/>
                </a:solidFill>
              </a:rPr>
              <a:t>Repair by students</a:t>
            </a:r>
          </a:p>
          <a:p>
            <a:r>
              <a:rPr lang="en-CA" sz="3000" dirty="0"/>
              <a:t>Noun phrases as grammatical subjects or objects. </a:t>
            </a:r>
          </a:p>
          <a:p>
            <a:r>
              <a:rPr lang="en-CA" sz="3000" dirty="0"/>
              <a:t>Pronouns: "it", "they", "that", "which"</a:t>
            </a:r>
          </a:p>
          <a:p>
            <a:r>
              <a:rPr lang="en-CA" sz="3000" dirty="0"/>
              <a:t>Main verbs: “is/are”, “has/have”</a:t>
            </a:r>
          </a:p>
          <a:p>
            <a:r>
              <a:rPr lang="en-CA" sz="3000" dirty="0"/>
              <a:t>Analysis of model papers and own writing</a:t>
            </a:r>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1569719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6 Outline</a:t>
            </a:r>
          </a:p>
        </p:txBody>
      </p:sp>
      <p:sp>
        <p:nvSpPr>
          <p:cNvPr id="3" name="Content Placeholder 2"/>
          <p:cNvSpPr>
            <a:spLocks noGrp="1"/>
          </p:cNvSpPr>
          <p:nvPr>
            <p:ph idx="1"/>
          </p:nvPr>
        </p:nvSpPr>
        <p:spPr>
          <a:xfrm>
            <a:off x="533400" y="2222938"/>
            <a:ext cx="7932683" cy="4146331"/>
          </a:xfrm>
        </p:spPr>
        <p:txBody>
          <a:bodyPr>
            <a:normAutofit/>
          </a:bodyPr>
          <a:lstStyle/>
          <a:p>
            <a:r>
              <a:rPr lang="en-CA" sz="2800" dirty="0"/>
              <a:t>Review of Lesson 5</a:t>
            </a:r>
          </a:p>
          <a:p>
            <a:r>
              <a:rPr lang="en-CA"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t>Student discussion: Lit Review, References</a:t>
            </a:r>
            <a:endParaRPr lang="en-CA" dirty="0"/>
          </a:p>
          <a:p>
            <a:r>
              <a:rPr lang="en-CA" sz="2800" dirty="0"/>
              <a:t>Reference-Keeping Systems</a:t>
            </a:r>
            <a:endParaRPr lang="en-CA" dirty="0"/>
          </a:p>
          <a:p>
            <a:pPr lvl="1"/>
            <a:r>
              <a:rPr lang="en-CA" dirty="0"/>
              <a:t>Demo of EndNote &amp; an important “fix”</a:t>
            </a:r>
          </a:p>
          <a:p>
            <a:pPr lvl="1"/>
            <a:r>
              <a:rPr lang="en-CA" dirty="0"/>
              <a:t>Which one? EndNote, Mendeley, Zotero …</a:t>
            </a:r>
          </a:p>
          <a:p>
            <a:pPr lvl="1"/>
            <a:r>
              <a:rPr lang="en-CA" dirty="0"/>
              <a:t>Try one out!</a:t>
            </a:r>
          </a:p>
          <a:p>
            <a:r>
              <a:rPr lang="en-CA" dirty="0">
                <a:solidFill>
                  <a:srgbClr val="FFFF00"/>
                </a:solidFill>
              </a:rPr>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039732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E3D13-889F-406E-B6EB-49E82144E256}"/>
              </a:ext>
            </a:extLst>
          </p:cNvPr>
          <p:cNvSpPr>
            <a:spLocks noGrp="1"/>
          </p:cNvSpPr>
          <p:nvPr>
            <p:ph type="title"/>
          </p:nvPr>
        </p:nvSpPr>
        <p:spPr/>
        <p:txBody>
          <a:bodyPr/>
          <a:lstStyle/>
          <a:p>
            <a:r>
              <a:rPr lang="en-CA" dirty="0"/>
              <a:t>Cultural Bias</a:t>
            </a:r>
          </a:p>
        </p:txBody>
      </p:sp>
      <p:sp>
        <p:nvSpPr>
          <p:cNvPr id="3" name="Content Placeholder 2">
            <a:extLst>
              <a:ext uri="{FF2B5EF4-FFF2-40B4-BE49-F238E27FC236}">
                <a16:creationId xmlns:a16="http://schemas.microsoft.com/office/drawing/2014/main" id="{3CD7F8E2-B528-4D2E-A07D-FD98DDC69351}"/>
              </a:ext>
            </a:extLst>
          </p:cNvPr>
          <p:cNvSpPr>
            <a:spLocks noGrp="1"/>
          </p:cNvSpPr>
          <p:nvPr>
            <p:ph idx="1"/>
          </p:nvPr>
        </p:nvSpPr>
        <p:spPr>
          <a:xfrm>
            <a:off x="533400" y="2336872"/>
            <a:ext cx="6887389" cy="4137669"/>
          </a:xfrm>
        </p:spPr>
        <p:txBody>
          <a:bodyPr>
            <a:normAutofit/>
          </a:bodyPr>
          <a:lstStyle/>
          <a:p>
            <a:r>
              <a:rPr lang="en-CA" dirty="0"/>
              <a:t>Always remember you are writing for an international audience.</a:t>
            </a:r>
          </a:p>
          <a:p>
            <a:r>
              <a:rPr lang="en-CA" dirty="0"/>
              <a:t>They are NOT like you and they do NOT know “what everybody knows”.</a:t>
            </a:r>
          </a:p>
          <a:p>
            <a:pPr lvl="1"/>
            <a:r>
              <a:rPr lang="en-CA" dirty="0"/>
              <a:t>“After Liberation…”</a:t>
            </a:r>
          </a:p>
          <a:p>
            <a:pPr lvl="1"/>
            <a:r>
              <a:rPr lang="en-CA" dirty="0"/>
              <a:t>“The government…”</a:t>
            </a:r>
          </a:p>
          <a:p>
            <a:pPr lvl="1"/>
            <a:r>
              <a:rPr lang="en-CA" dirty="0"/>
              <a:t>“Foreigners often…”</a:t>
            </a:r>
          </a:p>
          <a:p>
            <a:pPr lvl="1"/>
            <a:r>
              <a:rPr lang="en-CA" dirty="0"/>
              <a:t>“In the Yuan Dynasty…</a:t>
            </a:r>
          </a:p>
          <a:p>
            <a:pPr lvl="1"/>
            <a:r>
              <a:rPr lang="en-CA" dirty="0"/>
              <a:t>“As we all know, …” (NEVER say this!)</a:t>
            </a:r>
          </a:p>
          <a:p>
            <a:endParaRPr lang="en-CA" dirty="0"/>
          </a:p>
        </p:txBody>
      </p:sp>
    </p:spTree>
    <p:extLst>
      <p:ext uri="{BB962C8B-B14F-4D97-AF65-F5344CB8AC3E}">
        <p14:creationId xmlns:p14="http://schemas.microsoft.com/office/powerpoint/2010/main" val="4014024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F310-23DB-4E22-A3CD-70434004A98A}"/>
              </a:ext>
            </a:extLst>
          </p:cNvPr>
          <p:cNvSpPr>
            <a:spLocks noGrp="1"/>
          </p:cNvSpPr>
          <p:nvPr>
            <p:ph type="title"/>
          </p:nvPr>
        </p:nvSpPr>
        <p:spPr/>
        <p:txBody>
          <a:bodyPr/>
          <a:lstStyle/>
          <a:p>
            <a:r>
              <a:rPr lang="en-CA" dirty="0"/>
              <a:t>In your culture…</a:t>
            </a:r>
          </a:p>
        </p:txBody>
      </p:sp>
      <p:sp>
        <p:nvSpPr>
          <p:cNvPr id="3" name="Content Placeholder 2">
            <a:extLst>
              <a:ext uri="{FF2B5EF4-FFF2-40B4-BE49-F238E27FC236}">
                <a16:creationId xmlns:a16="http://schemas.microsoft.com/office/drawing/2014/main" id="{D56FF53C-BEAD-4DDC-8C88-47D8641F3B40}"/>
              </a:ext>
            </a:extLst>
          </p:cNvPr>
          <p:cNvSpPr>
            <a:spLocks noGrp="1"/>
          </p:cNvSpPr>
          <p:nvPr>
            <p:ph idx="1"/>
          </p:nvPr>
        </p:nvSpPr>
        <p:spPr/>
        <p:txBody>
          <a:bodyPr/>
          <a:lstStyle/>
          <a:p>
            <a:r>
              <a:rPr lang="en-CA" dirty="0"/>
              <a:t>What does “everybody know”?</a:t>
            </a:r>
          </a:p>
          <a:p>
            <a:r>
              <a:rPr lang="en-CA" dirty="0"/>
              <a:t>What assumptions can you make about people in your home culture which you CANNOT make about your international audience?</a:t>
            </a:r>
          </a:p>
          <a:p>
            <a:endParaRPr lang="en-CA" dirty="0"/>
          </a:p>
        </p:txBody>
      </p:sp>
    </p:spTree>
    <p:extLst>
      <p:ext uri="{BB962C8B-B14F-4D97-AF65-F5344CB8AC3E}">
        <p14:creationId xmlns:p14="http://schemas.microsoft.com/office/powerpoint/2010/main" val="21861235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Homework:</a:t>
            </a:r>
          </a:p>
        </p:txBody>
      </p:sp>
      <p:sp>
        <p:nvSpPr>
          <p:cNvPr id="3" name="Content Placeholder 2"/>
          <p:cNvSpPr>
            <a:spLocks noGrp="1"/>
          </p:cNvSpPr>
          <p:nvPr>
            <p:ph idx="1"/>
          </p:nvPr>
        </p:nvSpPr>
        <p:spPr>
          <a:xfrm>
            <a:off x="221226" y="2109020"/>
            <a:ext cx="8642555" cy="4527754"/>
          </a:xfrm>
        </p:spPr>
        <p:txBody>
          <a:bodyPr>
            <a:normAutofit fontScale="85000" lnSpcReduction="20000"/>
          </a:bodyPr>
          <a:lstStyle/>
          <a:p>
            <a:pPr marL="514350" indent="-514350">
              <a:lnSpc>
                <a:spcPct val="120000"/>
              </a:lnSpc>
              <a:buFont typeface="+mj-lt"/>
              <a:buAutoNum type="arabicPeriod"/>
            </a:pPr>
            <a:r>
              <a:rPr lang="en-CA" dirty="0"/>
              <a:t>If you do not already use a reference-keeping system, then choose one and get used to it. If you already use a system, read reviews to find out why other people like </a:t>
            </a:r>
            <a:r>
              <a:rPr lang="en-CA"/>
              <a:t>another system.</a:t>
            </a:r>
            <a:endParaRPr lang="en-CA" dirty="0"/>
          </a:p>
          <a:p>
            <a:pPr marL="514350" indent="-514350">
              <a:lnSpc>
                <a:spcPct val="120000"/>
              </a:lnSpc>
              <a:buFont typeface="+mj-lt"/>
              <a:buAutoNum type="arabicPeriod"/>
            </a:pPr>
            <a:r>
              <a:rPr lang="en-CA" dirty="0"/>
              <a:t>In at most 250 words, using good English and full sentences, describe what should be in the final section of a journal paper. This section is usually labeled “Conclusion” or “Discussion and Conclusions”.</a:t>
            </a:r>
          </a:p>
          <a:p>
            <a:pPr lvl="1">
              <a:lnSpc>
                <a:spcPct val="120000"/>
              </a:lnSpc>
            </a:pPr>
            <a:r>
              <a:rPr lang="en-CA" dirty="0"/>
              <a:t>You may look up resources to find ideas, or derive your own ideas from examining good published papers.</a:t>
            </a:r>
          </a:p>
          <a:p>
            <a:pPr lvl="1">
              <a:lnSpc>
                <a:spcPct val="120000"/>
              </a:lnSpc>
            </a:pPr>
            <a:r>
              <a:rPr lang="en-CA" dirty="0"/>
              <a:t>Email it to me before next class.</a:t>
            </a:r>
          </a:p>
          <a:p>
            <a:pPr>
              <a:lnSpc>
                <a:spcPct val="120000"/>
              </a:lnSpc>
            </a:pPr>
            <a:endParaRPr lang="en-CA" dirty="0"/>
          </a:p>
        </p:txBody>
      </p:sp>
    </p:spTree>
    <p:extLst>
      <p:ext uri="{BB962C8B-B14F-4D97-AF65-F5344CB8AC3E}">
        <p14:creationId xmlns:p14="http://schemas.microsoft.com/office/powerpoint/2010/main" val="1073357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867315" y="831614"/>
            <a:ext cx="6271125" cy="820205"/>
          </a:xfrm>
        </p:spPr>
        <p:txBody>
          <a:bodyPr/>
          <a:lstStyle/>
          <a:p>
            <a:r>
              <a:rPr lang="en-CA" dirty="0"/>
              <a:t>Sentence Repair Method</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2168013"/>
            <a:ext cx="7955280" cy="4218038"/>
          </a:xfrm>
        </p:spPr>
        <p:txBody>
          <a:bodyPr>
            <a:normAutofit fontScale="92500" lnSpcReduction="10000"/>
          </a:bodyPr>
          <a:lstStyle/>
          <a:p>
            <a:pPr marL="0" indent="0">
              <a:buNone/>
            </a:pPr>
            <a:r>
              <a:rPr lang="en-CA" dirty="0"/>
              <a:t>First: </a:t>
            </a:r>
          </a:p>
          <a:p>
            <a:pPr>
              <a:lnSpc>
                <a:spcPct val="110000"/>
              </a:lnSpc>
            </a:pPr>
            <a:r>
              <a:rPr lang="en-CA" dirty="0"/>
              <a:t>Look for weasel words that add no significant information</a:t>
            </a:r>
          </a:p>
          <a:p>
            <a:pPr>
              <a:lnSpc>
                <a:spcPct val="110000"/>
              </a:lnSpc>
            </a:pPr>
            <a:r>
              <a:rPr lang="en-CA" dirty="0"/>
              <a:t>Look for redundant words, particularly repeated words</a:t>
            </a:r>
          </a:p>
          <a:p>
            <a:pPr marL="0" indent="0">
              <a:lnSpc>
                <a:spcPct val="110000"/>
              </a:lnSpc>
              <a:buNone/>
            </a:pPr>
            <a:r>
              <a:rPr lang="en-CA" dirty="0"/>
              <a:t>Second: </a:t>
            </a:r>
          </a:p>
          <a:p>
            <a:pPr>
              <a:lnSpc>
                <a:spcPct val="110000"/>
              </a:lnSpc>
            </a:pPr>
            <a:r>
              <a:rPr lang="en-CA" dirty="0"/>
              <a:t>Look for subjective words, e.g. that make assumptions about the reader’s viewpoint </a:t>
            </a:r>
          </a:p>
          <a:p>
            <a:pPr lvl="1">
              <a:lnSpc>
                <a:spcPct val="110000"/>
              </a:lnSpc>
            </a:pPr>
            <a:r>
              <a:rPr lang="en-CA" dirty="0"/>
              <a:t>(e.g. “foreign”, “undeniable”)</a:t>
            </a:r>
          </a:p>
          <a:p>
            <a:pPr>
              <a:lnSpc>
                <a:spcPct val="110000"/>
              </a:lnSpc>
            </a:pPr>
            <a:endParaRPr lang="en-CA" dirty="0"/>
          </a:p>
        </p:txBody>
      </p:sp>
    </p:spTree>
    <p:extLst>
      <p:ext uri="{BB962C8B-B14F-4D97-AF65-F5344CB8AC3E}">
        <p14:creationId xmlns:p14="http://schemas.microsoft.com/office/powerpoint/2010/main" val="2896983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867315" y="831614"/>
            <a:ext cx="6271125" cy="820205"/>
          </a:xfrm>
        </p:spPr>
        <p:txBody>
          <a:bodyPr/>
          <a:lstStyle/>
          <a:p>
            <a:r>
              <a:rPr lang="en-CA" dirty="0"/>
              <a:t>Sentence Repair Method</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2168013"/>
            <a:ext cx="7955280" cy="4218038"/>
          </a:xfrm>
        </p:spPr>
        <p:txBody>
          <a:bodyPr>
            <a:normAutofit/>
          </a:bodyPr>
          <a:lstStyle/>
          <a:p>
            <a:pPr marL="0" indent="0">
              <a:lnSpc>
                <a:spcPct val="100000"/>
              </a:lnSpc>
              <a:buNone/>
            </a:pPr>
            <a:r>
              <a:rPr lang="en-CA" dirty="0"/>
              <a:t>Third: </a:t>
            </a:r>
          </a:p>
          <a:p>
            <a:pPr>
              <a:lnSpc>
                <a:spcPct val="100000"/>
              </a:lnSpc>
            </a:pPr>
            <a:r>
              <a:rPr lang="en-CA" dirty="0"/>
              <a:t>Split into information points using the verbs of the sentence (or nouns if verbs were presented in noun form).</a:t>
            </a:r>
          </a:p>
          <a:p>
            <a:pPr>
              <a:lnSpc>
                <a:spcPct val="100000"/>
              </a:lnSpc>
            </a:pPr>
            <a:r>
              <a:rPr lang="en-CA" dirty="0"/>
              <a:t>E.g. “x is y”, “x should y z”, “x can y z”, …</a:t>
            </a:r>
          </a:p>
          <a:p>
            <a:pPr>
              <a:lnSpc>
                <a:spcPct val="100000"/>
              </a:lnSpc>
            </a:pPr>
            <a:r>
              <a:rPr lang="en-CA" dirty="0"/>
              <a:t>Basically, these are SV(O) groups.</a:t>
            </a:r>
          </a:p>
          <a:p>
            <a:pPr>
              <a:lnSpc>
                <a:spcPct val="110000"/>
              </a:lnSpc>
            </a:pPr>
            <a:endParaRPr lang="en-CA" dirty="0"/>
          </a:p>
        </p:txBody>
      </p:sp>
    </p:spTree>
    <p:extLst>
      <p:ext uri="{BB962C8B-B14F-4D97-AF65-F5344CB8AC3E}">
        <p14:creationId xmlns:p14="http://schemas.microsoft.com/office/powerpoint/2010/main" val="3222101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lumMod val="85000"/>
                <a:lumOff val="15000"/>
              </a:schemeClr>
            </a:gs>
            <a:gs pos="50000">
              <a:schemeClr val="bg1">
                <a:lumMod val="65000"/>
                <a:lumOff val="35000"/>
              </a:schemeClr>
            </a:gs>
            <a:gs pos="100000">
              <a:schemeClr val="bg1">
                <a:lumMod val="75000"/>
                <a:lumOff val="25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7F71-B7A4-4203-B052-FD7E9F942F42}"/>
              </a:ext>
            </a:extLst>
          </p:cNvPr>
          <p:cNvSpPr>
            <a:spLocks noGrp="1"/>
          </p:cNvSpPr>
          <p:nvPr>
            <p:ph type="title"/>
          </p:nvPr>
        </p:nvSpPr>
        <p:spPr>
          <a:xfrm>
            <a:off x="486695" y="905356"/>
            <a:ext cx="6271125" cy="820205"/>
          </a:xfrm>
        </p:spPr>
        <p:txBody>
          <a:bodyPr/>
          <a:lstStyle/>
          <a:p>
            <a:r>
              <a:rPr lang="en-CA" dirty="0"/>
              <a:t>Check Sentence Info Points</a:t>
            </a:r>
          </a:p>
        </p:txBody>
      </p:sp>
      <p:sp>
        <p:nvSpPr>
          <p:cNvPr id="3" name="Content Placeholder 2">
            <a:extLst>
              <a:ext uri="{FF2B5EF4-FFF2-40B4-BE49-F238E27FC236}">
                <a16:creationId xmlns:a16="http://schemas.microsoft.com/office/drawing/2014/main" id="{6B951312-D71D-4D18-ACBA-3D80D25F34DB}"/>
              </a:ext>
            </a:extLst>
          </p:cNvPr>
          <p:cNvSpPr>
            <a:spLocks noGrp="1"/>
          </p:cNvSpPr>
          <p:nvPr>
            <p:ph idx="1"/>
          </p:nvPr>
        </p:nvSpPr>
        <p:spPr>
          <a:xfrm>
            <a:off x="594360" y="2138515"/>
            <a:ext cx="7955280" cy="3989329"/>
          </a:xfrm>
        </p:spPr>
        <p:txBody>
          <a:bodyPr>
            <a:normAutofit fontScale="85000" lnSpcReduction="20000"/>
          </a:bodyPr>
          <a:lstStyle/>
          <a:p>
            <a:pPr marL="0" indent="0">
              <a:lnSpc>
                <a:spcPct val="100000"/>
              </a:lnSpc>
              <a:buNone/>
            </a:pPr>
            <a:r>
              <a:rPr lang="en-CA" dirty="0"/>
              <a:t>“The </a:t>
            </a:r>
            <a:r>
              <a:rPr lang="en-CA" dirty="0">
                <a:solidFill>
                  <a:srgbClr val="FFFF00"/>
                </a:solidFill>
              </a:rPr>
              <a:t>fact </a:t>
            </a:r>
            <a:r>
              <a:rPr lang="en-CA" dirty="0"/>
              <a:t>that </a:t>
            </a:r>
            <a:r>
              <a:rPr lang="en-CA" dirty="0">
                <a:solidFill>
                  <a:srgbClr val="FF0000"/>
                </a:solidFill>
              </a:rPr>
              <a:t>firms wanting to expand to other countries should find</a:t>
            </a:r>
            <a:r>
              <a:rPr lang="en-CA" dirty="0"/>
              <a:t> </a:t>
            </a:r>
            <a:r>
              <a:rPr lang="en-CA" dirty="0">
                <a:solidFill>
                  <a:srgbClr val="00B0F0"/>
                </a:solidFill>
              </a:rPr>
              <a:t>established larger local </a:t>
            </a:r>
            <a:r>
              <a:rPr lang="en-CA" dirty="0">
                <a:solidFill>
                  <a:srgbClr val="FF0000"/>
                </a:solidFill>
              </a:rPr>
              <a:t>part</a:t>
            </a:r>
            <a:r>
              <a:rPr lang="en-CA" dirty="0">
                <a:solidFill>
                  <a:srgbClr val="00B0F0"/>
                </a:solidFill>
              </a:rPr>
              <a:t>ners</a:t>
            </a:r>
            <a:r>
              <a:rPr lang="en-CA" dirty="0"/>
              <a:t> who </a:t>
            </a:r>
            <a:r>
              <a:rPr lang="en-CA" dirty="0">
                <a:solidFill>
                  <a:srgbClr val="00B050"/>
                </a:solidFill>
              </a:rPr>
              <a:t>can be original equipment manufacturers </a:t>
            </a:r>
            <a:r>
              <a:rPr lang="en-CA" dirty="0">
                <a:solidFill>
                  <a:srgbClr val="FFFF00"/>
                </a:solidFill>
              </a:rPr>
              <a:t>must not be ignored</a:t>
            </a:r>
            <a:r>
              <a:rPr lang="en-CA" dirty="0"/>
              <a:t>.”</a:t>
            </a:r>
          </a:p>
          <a:p>
            <a:pPr marL="0" indent="0">
              <a:buNone/>
            </a:pPr>
            <a:r>
              <a:rPr lang="en-CA" dirty="0"/>
              <a:t>Info points:</a:t>
            </a:r>
          </a:p>
          <a:p>
            <a:r>
              <a:rPr lang="en-CA" dirty="0">
                <a:solidFill>
                  <a:srgbClr val="FFFF00"/>
                </a:solidFill>
              </a:rPr>
              <a:t>A fact is must not be ignored.</a:t>
            </a:r>
          </a:p>
          <a:p>
            <a:r>
              <a:rPr lang="en-CA" dirty="0">
                <a:solidFill>
                  <a:srgbClr val="FF0000"/>
                </a:solidFill>
              </a:rPr>
              <a:t>Firms should find partners if they want to expand to other countries</a:t>
            </a:r>
          </a:p>
          <a:p>
            <a:r>
              <a:rPr lang="en-CA" dirty="0">
                <a:solidFill>
                  <a:srgbClr val="00B0F0"/>
                </a:solidFill>
              </a:rPr>
              <a:t>The partners should be established local firms</a:t>
            </a:r>
          </a:p>
          <a:p>
            <a:r>
              <a:rPr lang="en-CA" dirty="0">
                <a:solidFill>
                  <a:srgbClr val="00B050"/>
                </a:solidFill>
              </a:rPr>
              <a:t>The local firms can be OEMs</a:t>
            </a:r>
          </a:p>
          <a:p>
            <a:r>
              <a:rPr lang="en-CA" dirty="0"/>
              <a:t>Avoid long S-V distances – look at the </a:t>
            </a:r>
            <a:r>
              <a:rPr lang="en-CA" dirty="0">
                <a:solidFill>
                  <a:srgbClr val="FFFF00"/>
                </a:solidFill>
              </a:rPr>
              <a:t>first info point</a:t>
            </a:r>
            <a:r>
              <a:rPr lang="en-CA" dirty="0"/>
              <a:t>.</a:t>
            </a:r>
          </a:p>
        </p:txBody>
      </p:sp>
    </p:spTree>
    <p:extLst>
      <p:ext uri="{BB962C8B-B14F-4D97-AF65-F5344CB8AC3E}">
        <p14:creationId xmlns:p14="http://schemas.microsoft.com/office/powerpoint/2010/main" val="389778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A1519-D28E-4183-A2D7-F45EA0D6559E}"/>
              </a:ext>
            </a:extLst>
          </p:cNvPr>
          <p:cNvSpPr>
            <a:spLocks noGrp="1"/>
          </p:cNvSpPr>
          <p:nvPr>
            <p:ph type="title"/>
          </p:nvPr>
        </p:nvSpPr>
        <p:spPr/>
        <p:txBody>
          <a:bodyPr/>
          <a:lstStyle/>
          <a:p>
            <a:r>
              <a:rPr lang="en-CA" dirty="0"/>
              <a:t>Fix Info Points</a:t>
            </a:r>
          </a:p>
        </p:txBody>
      </p:sp>
      <p:sp>
        <p:nvSpPr>
          <p:cNvPr id="3" name="Content Placeholder 2">
            <a:extLst>
              <a:ext uri="{FF2B5EF4-FFF2-40B4-BE49-F238E27FC236}">
                <a16:creationId xmlns:a16="http://schemas.microsoft.com/office/drawing/2014/main" id="{285DA5D2-99EE-4373-9341-E240DC92EEDD}"/>
              </a:ext>
            </a:extLst>
          </p:cNvPr>
          <p:cNvSpPr>
            <a:spLocks noGrp="1"/>
          </p:cNvSpPr>
          <p:nvPr>
            <p:ph idx="1"/>
          </p:nvPr>
        </p:nvSpPr>
        <p:spPr>
          <a:xfrm>
            <a:off x="533400" y="2336872"/>
            <a:ext cx="8094406" cy="3990185"/>
          </a:xfrm>
        </p:spPr>
        <p:txBody>
          <a:bodyPr>
            <a:normAutofit/>
          </a:bodyPr>
          <a:lstStyle/>
          <a:p>
            <a:r>
              <a:rPr lang="en-CA" dirty="0"/>
              <a:t>Keep S-V distances reasonable</a:t>
            </a:r>
          </a:p>
          <a:p>
            <a:r>
              <a:rPr lang="en-CA" dirty="0"/>
              <a:t>Choose content-rich verbs</a:t>
            </a:r>
          </a:p>
          <a:p>
            <a:r>
              <a:rPr lang="en-CA" dirty="0"/>
              <a:t>Consider using an introductory clause</a:t>
            </a:r>
          </a:p>
          <a:p>
            <a:pPr lvl="1"/>
            <a:r>
              <a:rPr lang="en-CA" dirty="0"/>
              <a:t>but not too long –- 6-8 words is good</a:t>
            </a:r>
          </a:p>
          <a:p>
            <a:pPr lvl="1"/>
            <a:r>
              <a:rPr lang="en-CA" dirty="0"/>
              <a:t>up to 15 words may be OK if the clause flows smoothly and clearly</a:t>
            </a:r>
          </a:p>
          <a:p>
            <a:r>
              <a:rPr lang="en-CA" dirty="0"/>
              <a:t>Make sure the SV(O) structure is reasonably clear </a:t>
            </a:r>
          </a:p>
          <a:p>
            <a:pPr lvl="1"/>
            <a:r>
              <a:rPr lang="en-CA" dirty="0"/>
              <a:t>whether or not there is an introductory clause</a:t>
            </a:r>
          </a:p>
          <a:p>
            <a:endParaRPr lang="en-CA" dirty="0"/>
          </a:p>
          <a:p>
            <a:endParaRPr lang="en-CA" dirty="0"/>
          </a:p>
        </p:txBody>
      </p:sp>
    </p:spTree>
    <p:extLst>
      <p:ext uri="{BB962C8B-B14F-4D97-AF65-F5344CB8AC3E}">
        <p14:creationId xmlns:p14="http://schemas.microsoft.com/office/powerpoint/2010/main" val="2284449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73C93-6CCE-4C4E-88F6-626281D0EAED}"/>
              </a:ext>
            </a:extLst>
          </p:cNvPr>
          <p:cNvSpPr>
            <a:spLocks noGrp="1"/>
          </p:cNvSpPr>
          <p:nvPr>
            <p:ph type="title"/>
          </p:nvPr>
        </p:nvSpPr>
        <p:spPr/>
        <p:txBody>
          <a:bodyPr/>
          <a:lstStyle/>
          <a:p>
            <a:r>
              <a:rPr lang="en-CA" dirty="0"/>
              <a:t>Original vs. Improved</a:t>
            </a:r>
          </a:p>
        </p:txBody>
      </p:sp>
      <p:sp>
        <p:nvSpPr>
          <p:cNvPr id="3" name="Content Placeholder 2">
            <a:extLst>
              <a:ext uri="{FF2B5EF4-FFF2-40B4-BE49-F238E27FC236}">
                <a16:creationId xmlns:a16="http://schemas.microsoft.com/office/drawing/2014/main" id="{0A947028-2FA6-4F78-AAD4-76CB7BD762F2}"/>
              </a:ext>
            </a:extLst>
          </p:cNvPr>
          <p:cNvSpPr>
            <a:spLocks noGrp="1"/>
          </p:cNvSpPr>
          <p:nvPr>
            <p:ph idx="1"/>
          </p:nvPr>
        </p:nvSpPr>
        <p:spPr>
          <a:xfrm>
            <a:off x="533400" y="2336872"/>
            <a:ext cx="7946923" cy="4049179"/>
          </a:xfrm>
        </p:spPr>
        <p:txBody>
          <a:bodyPr>
            <a:normAutofit/>
          </a:bodyPr>
          <a:lstStyle/>
          <a:p>
            <a:r>
              <a:rPr lang="en-CA" dirty="0">
                <a:solidFill>
                  <a:srgbClr val="FF0000"/>
                </a:solidFill>
              </a:rPr>
              <a:t>“The undeniable fact that domestic firms wanting to expand to various other countries should find some established larger local partners who can be original equipment manufacturers in the other countries must not be ignored.”</a:t>
            </a:r>
          </a:p>
          <a:p>
            <a:r>
              <a:rPr lang="en-CA" dirty="0">
                <a:solidFill>
                  <a:srgbClr val="00B050"/>
                </a:solidFill>
              </a:rPr>
              <a:t>“When expanding to other countries, firms must find established larger local partners who can be original equipment manufacturers.”</a:t>
            </a:r>
          </a:p>
          <a:p>
            <a:endParaRPr lang="en-CA" dirty="0"/>
          </a:p>
        </p:txBody>
      </p:sp>
      <p:cxnSp>
        <p:nvCxnSpPr>
          <p:cNvPr id="5" name="Straight Connector 4">
            <a:extLst>
              <a:ext uri="{FF2B5EF4-FFF2-40B4-BE49-F238E27FC236}">
                <a16:creationId xmlns:a16="http://schemas.microsoft.com/office/drawing/2014/main" id="{572F9BE9-F50E-4693-A976-451AEF9B284F}"/>
              </a:ext>
            </a:extLst>
          </p:cNvPr>
          <p:cNvCxnSpPr>
            <a:cxnSpLocks/>
          </p:cNvCxnSpPr>
          <p:nvPr/>
        </p:nvCxnSpPr>
        <p:spPr>
          <a:xfrm>
            <a:off x="663677" y="2227006"/>
            <a:ext cx="7403691" cy="2295907"/>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E81C7B9-1427-4E85-B7F7-43D712C2C73B}"/>
              </a:ext>
            </a:extLst>
          </p:cNvPr>
          <p:cNvCxnSpPr>
            <a:cxnSpLocks/>
          </p:cNvCxnSpPr>
          <p:nvPr/>
        </p:nvCxnSpPr>
        <p:spPr>
          <a:xfrm flipV="1">
            <a:off x="663677" y="2336873"/>
            <a:ext cx="7536426" cy="1984404"/>
          </a:xfrm>
          <a:prstGeom prst="line">
            <a:avLst/>
          </a:prstGeom>
          <a:ln w="508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7142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5 Review</a:t>
            </a:r>
          </a:p>
        </p:txBody>
      </p:sp>
      <p:sp>
        <p:nvSpPr>
          <p:cNvPr id="3" name="Content Placeholder 2"/>
          <p:cNvSpPr>
            <a:spLocks noGrp="1"/>
          </p:cNvSpPr>
          <p:nvPr>
            <p:ph idx="1"/>
          </p:nvPr>
        </p:nvSpPr>
        <p:spPr/>
        <p:txBody>
          <a:bodyPr>
            <a:normAutofit fontScale="85000" lnSpcReduction="20000"/>
          </a:bodyPr>
          <a:lstStyle/>
          <a:p>
            <a:r>
              <a:rPr lang="en-CA" sz="3000" dirty="0"/>
              <a:t>Sentence Repair</a:t>
            </a:r>
          </a:p>
          <a:p>
            <a:pPr lvl="1"/>
            <a:r>
              <a:rPr lang="en-CA" sz="3000" dirty="0"/>
              <a:t>Example by Murray</a:t>
            </a:r>
          </a:p>
          <a:p>
            <a:pPr lvl="1"/>
            <a:r>
              <a:rPr lang="en-CA" sz="3000" dirty="0"/>
              <a:t>Repair by students</a:t>
            </a:r>
          </a:p>
          <a:p>
            <a:r>
              <a:rPr lang="en-CA" sz="3000" dirty="0">
                <a:solidFill>
                  <a:srgbClr val="FFFF00"/>
                </a:solidFill>
              </a:rPr>
              <a:t>Long noun phrases as grammatical subjects or objects. </a:t>
            </a:r>
          </a:p>
          <a:p>
            <a:pPr lvl="1"/>
            <a:r>
              <a:rPr lang="en-CA" sz="3000" dirty="0">
                <a:solidFill>
                  <a:srgbClr val="FFFF00"/>
                </a:solidFill>
              </a:rPr>
              <a:t>(Related to BCG3: Avoid long introductory clauses and phrases.)</a:t>
            </a:r>
          </a:p>
          <a:p>
            <a:r>
              <a:rPr lang="en-CA" sz="3000" dirty="0"/>
              <a:t>Pronouns: "it", "they", "that", "which"</a:t>
            </a:r>
          </a:p>
          <a:p>
            <a:r>
              <a:rPr lang="en-CA" sz="3000" dirty="0"/>
              <a:t>Main verbs: “is/are”, “has/have”</a:t>
            </a:r>
          </a:p>
          <a:p>
            <a:r>
              <a:rPr lang="en-CA" sz="3000" dirty="0"/>
              <a:t>Analysis of model papers and own writing</a:t>
            </a:r>
          </a:p>
          <a:p>
            <a:endParaRPr lang="en-CA" sz="3000" dirty="0"/>
          </a:p>
          <a:p>
            <a:endParaRPr lang="en-CA" sz="3000" dirty="0"/>
          </a:p>
          <a:p>
            <a:pPr marL="457200" lvl="1" indent="0">
              <a:buNone/>
            </a:pP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42059232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1787</TotalTime>
  <Words>1947</Words>
  <Application>Microsoft Office PowerPoint</Application>
  <PresentationFormat>On-screen Show (4:3)</PresentationFormat>
  <Paragraphs>260</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Trebuchet MS</vt:lpstr>
      <vt:lpstr>Berlin</vt:lpstr>
      <vt:lpstr>Publishing English Lesson 6</vt:lpstr>
      <vt:lpstr>Lesson 6 Outline</vt:lpstr>
      <vt:lpstr>Review of Lesson 5</vt:lpstr>
      <vt:lpstr>Sentence Repair Method</vt:lpstr>
      <vt:lpstr>Sentence Repair Method</vt:lpstr>
      <vt:lpstr>Check Sentence Info Points</vt:lpstr>
      <vt:lpstr>Fix Info Points</vt:lpstr>
      <vt:lpstr>Original vs. Improved</vt:lpstr>
      <vt:lpstr>Lesson 5 Review</vt:lpstr>
      <vt:lpstr>Avoid Overly Long Noun/Verb Phrases</vt:lpstr>
      <vt:lpstr>Long Noun Phrases</vt:lpstr>
      <vt:lpstr>Long phrase problems can be fixed by using connected SV(O)s</vt:lpstr>
      <vt:lpstr>Lesson 5 Review</vt:lpstr>
      <vt:lpstr>What is “it”?</vt:lpstr>
      <vt:lpstr>Lesson 5 Review</vt:lpstr>
      <vt:lpstr>Use Content-Rich Verbs</vt:lpstr>
      <vt:lpstr>Lesson 5 Review</vt:lpstr>
      <vt:lpstr>Good Analysis: Look for SV(O)s</vt:lpstr>
      <vt:lpstr>Analysis Table</vt:lpstr>
      <vt:lpstr>Lesson 5 Homework</vt:lpstr>
      <vt:lpstr>Lesson 6 Outline</vt:lpstr>
      <vt:lpstr>Advice from a Canadian Prof.</vt:lpstr>
      <vt:lpstr>Lesson 6 Outline</vt:lpstr>
      <vt:lpstr>With a partner, discuss the following article</vt:lpstr>
      <vt:lpstr>Lesson 6 Outline</vt:lpstr>
      <vt:lpstr>Murray’s Demo of EndNote</vt:lpstr>
      <vt:lpstr>Discuss this article</vt:lpstr>
      <vt:lpstr>Lesson 6 Outline</vt:lpstr>
      <vt:lpstr>Try out a reference keeper</vt:lpstr>
      <vt:lpstr>Lesson 6 Outline</vt:lpstr>
      <vt:lpstr>Cultural Bias</vt:lpstr>
      <vt:lpstr>In your culture…</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English Lesson 1</dc:title>
  <dc:creator>Murray</dc:creator>
  <cp:lastModifiedBy>Murray Sherk</cp:lastModifiedBy>
  <cp:revision>109</cp:revision>
  <cp:lastPrinted>2017-03-10T05:40:47Z</cp:lastPrinted>
  <dcterms:created xsi:type="dcterms:W3CDTF">2017-03-01T09:48:28Z</dcterms:created>
  <dcterms:modified xsi:type="dcterms:W3CDTF">2019-04-15T04:08:19Z</dcterms:modified>
</cp:coreProperties>
</file>