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2"/>
  </p:notesMasterIdLst>
  <p:handoutMasterIdLst>
    <p:handoutMasterId r:id="rId53"/>
  </p:handoutMasterIdLst>
  <p:sldIdLst>
    <p:sldId id="256" r:id="rId2"/>
    <p:sldId id="576" r:id="rId3"/>
    <p:sldId id="575" r:id="rId4"/>
    <p:sldId id="545" r:id="rId5"/>
    <p:sldId id="551" r:id="rId6"/>
    <p:sldId id="268" r:id="rId7"/>
    <p:sldId id="557" r:id="rId8"/>
    <p:sldId id="550" r:id="rId9"/>
    <p:sldId id="558" r:id="rId10"/>
    <p:sldId id="552" r:id="rId11"/>
    <p:sldId id="559" r:id="rId12"/>
    <p:sldId id="549" r:id="rId13"/>
    <p:sldId id="561" r:id="rId14"/>
    <p:sldId id="555" r:id="rId15"/>
    <p:sldId id="560" r:id="rId16"/>
    <p:sldId id="544" r:id="rId17"/>
    <p:sldId id="556" r:id="rId18"/>
    <p:sldId id="564" r:id="rId19"/>
    <p:sldId id="569" r:id="rId20"/>
    <p:sldId id="565" r:id="rId21"/>
    <p:sldId id="577" r:id="rId22"/>
    <p:sldId id="578" r:id="rId23"/>
    <p:sldId id="579" r:id="rId24"/>
    <p:sldId id="570" r:id="rId25"/>
    <p:sldId id="580" r:id="rId26"/>
    <p:sldId id="581" r:id="rId27"/>
    <p:sldId id="566" r:id="rId28"/>
    <p:sldId id="582" r:id="rId29"/>
    <p:sldId id="583" r:id="rId30"/>
    <p:sldId id="593" r:id="rId31"/>
    <p:sldId id="588" r:id="rId32"/>
    <p:sldId id="589" r:id="rId33"/>
    <p:sldId id="590" r:id="rId34"/>
    <p:sldId id="260" r:id="rId35"/>
    <p:sldId id="592" r:id="rId36"/>
    <p:sldId id="591" r:id="rId37"/>
    <p:sldId id="261" r:id="rId38"/>
    <p:sldId id="601" r:id="rId39"/>
    <p:sldId id="600" r:id="rId40"/>
    <p:sldId id="567" r:id="rId41"/>
    <p:sldId id="571" r:id="rId42"/>
    <p:sldId id="585" r:id="rId43"/>
    <p:sldId id="584" r:id="rId44"/>
    <p:sldId id="586" r:id="rId45"/>
    <p:sldId id="568" r:id="rId46"/>
    <p:sldId id="573" r:id="rId47"/>
    <p:sldId id="595" r:id="rId48"/>
    <p:sldId id="597" r:id="rId49"/>
    <p:sldId id="599" r:id="rId50"/>
    <p:sldId id="562" r:id="rId51"/>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39AC54-4444-43CD-824C-D81609314ECF}" v="345" dt="2019-04-22T13:29:37.5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71" autoAdjust="0"/>
    <p:restoredTop sz="94660"/>
  </p:normalViewPr>
  <p:slideViewPr>
    <p:cSldViewPr snapToGrid="0">
      <p:cViewPr varScale="1">
        <p:scale>
          <a:sx n="78" d="100"/>
          <a:sy n="78" d="100"/>
        </p:scale>
        <p:origin x="3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ray Sherk" userId="7a0776b0-f7d6-4f4c-8827-68d1df06d98d" providerId="ADAL" clId="{B1220543-5D6D-4FF6-AAC9-4DA8FBE78E57}"/>
  </pc:docChgLst>
  <pc:docChgLst>
    <pc:chgData name="Murray Sherk" userId="7a0776b0-f7d6-4f4c-8827-68d1df06d98d" providerId="ADAL" clId="{FF8B82FE-6528-430D-B7E9-DC55C60C06E7}"/>
  </pc:docChgLst>
  <pc:docChgLst>
    <pc:chgData name="Murray Sherk" userId="7a0776b0-f7d6-4f4c-8827-68d1df06d98d" providerId="ADAL" clId="{4839AC54-4444-43CD-824C-D81609314ECF}"/>
    <pc:docChg chg="undo custSel addSld delSld modSld modNotesMaster modHandout">
      <pc:chgData name="Murray Sherk" userId="7a0776b0-f7d6-4f4c-8827-68d1df06d98d" providerId="ADAL" clId="{4839AC54-4444-43CD-824C-D81609314ECF}" dt="2019-04-22T13:29:37.535" v="3624" actId="20577"/>
      <pc:docMkLst>
        <pc:docMk/>
      </pc:docMkLst>
      <pc:sldChg chg="modSp">
        <pc:chgData name="Murray Sherk" userId="7a0776b0-f7d6-4f4c-8827-68d1df06d98d" providerId="ADAL" clId="{4839AC54-4444-43CD-824C-D81609314ECF}" dt="2019-04-18T02:26:40.259" v="1" actId="20577"/>
        <pc:sldMkLst>
          <pc:docMk/>
          <pc:sldMk cId="0" sldId="256"/>
        </pc:sldMkLst>
        <pc:spChg chg="mod">
          <ac:chgData name="Murray Sherk" userId="7a0776b0-f7d6-4f4c-8827-68d1df06d98d" providerId="ADAL" clId="{4839AC54-4444-43CD-824C-D81609314ECF}" dt="2019-04-18T02:26:40.259" v="1" actId="20577"/>
          <ac:spMkLst>
            <pc:docMk/>
            <pc:sldMk cId="0" sldId="256"/>
            <ac:spMk id="3" creationId="{00000000-0000-0000-0000-000000000000}"/>
          </ac:spMkLst>
        </pc:spChg>
      </pc:sldChg>
      <pc:sldChg chg="modSp">
        <pc:chgData name="Murray Sherk" userId="7a0776b0-f7d6-4f4c-8827-68d1df06d98d" providerId="ADAL" clId="{4839AC54-4444-43CD-824C-D81609314ECF}" dt="2019-04-22T12:40:48.360" v="1364" actId="313"/>
        <pc:sldMkLst>
          <pc:docMk/>
          <pc:sldMk cId="688077187" sldId="260"/>
        </pc:sldMkLst>
        <pc:spChg chg="mod">
          <ac:chgData name="Murray Sherk" userId="7a0776b0-f7d6-4f4c-8827-68d1df06d98d" providerId="ADAL" clId="{4839AC54-4444-43CD-824C-D81609314ECF}" dt="2019-04-22T12:31:53.238" v="817" actId="20577"/>
          <ac:spMkLst>
            <pc:docMk/>
            <pc:sldMk cId="688077187" sldId="260"/>
            <ac:spMk id="2" creationId="{83AAB296-D7E6-45A6-8A9C-14860A422B83}"/>
          </ac:spMkLst>
        </pc:spChg>
        <pc:spChg chg="mod">
          <ac:chgData name="Murray Sherk" userId="7a0776b0-f7d6-4f4c-8827-68d1df06d98d" providerId="ADAL" clId="{4839AC54-4444-43CD-824C-D81609314ECF}" dt="2019-04-22T12:40:48.360" v="1364" actId="313"/>
          <ac:spMkLst>
            <pc:docMk/>
            <pc:sldMk cId="688077187" sldId="260"/>
            <ac:spMk id="3" creationId="{F4B612DF-4E74-4FB9-B821-1817F19B9536}"/>
          </ac:spMkLst>
        </pc:spChg>
      </pc:sldChg>
      <pc:sldChg chg="del">
        <pc:chgData name="Murray Sherk" userId="7a0776b0-f7d6-4f4c-8827-68d1df06d98d" providerId="ADAL" clId="{4839AC54-4444-43CD-824C-D81609314ECF}" dt="2019-04-22T12:48:24.074" v="1804" actId="2696"/>
        <pc:sldMkLst>
          <pc:docMk/>
          <pc:sldMk cId="438588674" sldId="262"/>
        </pc:sldMkLst>
      </pc:sldChg>
      <pc:sldChg chg="modSp">
        <pc:chgData name="Murray Sherk" userId="7a0776b0-f7d6-4f4c-8827-68d1df06d98d" providerId="ADAL" clId="{4839AC54-4444-43CD-824C-D81609314ECF}" dt="2019-04-18T02:48:51.722" v="143" actId="207"/>
        <pc:sldMkLst>
          <pc:docMk/>
          <pc:sldMk cId="2408808089" sldId="552"/>
        </pc:sldMkLst>
        <pc:spChg chg="mod">
          <ac:chgData name="Murray Sherk" userId="7a0776b0-f7d6-4f4c-8827-68d1df06d98d" providerId="ADAL" clId="{4839AC54-4444-43CD-824C-D81609314ECF}" dt="2019-04-18T02:48:51.722" v="143" actId="207"/>
          <ac:spMkLst>
            <pc:docMk/>
            <pc:sldMk cId="2408808089" sldId="552"/>
            <ac:spMk id="3" creationId="{983D35AD-5F85-49DE-A3A2-44C261CE5FC5}"/>
          </ac:spMkLst>
        </pc:spChg>
      </pc:sldChg>
      <pc:sldChg chg="modSp">
        <pc:chgData name="Murray Sherk" userId="7a0776b0-f7d6-4f4c-8827-68d1df06d98d" providerId="ADAL" clId="{4839AC54-4444-43CD-824C-D81609314ECF}" dt="2019-04-22T13:02:09.865" v="2613" actId="20577"/>
        <pc:sldMkLst>
          <pc:docMk/>
          <pc:sldMk cId="3105132983" sldId="562"/>
        </pc:sldMkLst>
        <pc:spChg chg="mod">
          <ac:chgData name="Murray Sherk" userId="7a0776b0-f7d6-4f4c-8827-68d1df06d98d" providerId="ADAL" clId="{4839AC54-4444-43CD-824C-D81609314ECF}" dt="2019-04-22T13:02:09.865" v="2613" actId="20577"/>
          <ac:spMkLst>
            <pc:docMk/>
            <pc:sldMk cId="3105132983" sldId="562"/>
            <ac:spMk id="2" creationId="{FF94871A-BDB3-4F63-8549-5D0B6EAAF0CA}"/>
          </ac:spMkLst>
        </pc:spChg>
        <pc:spChg chg="mod">
          <ac:chgData name="Murray Sherk" userId="7a0776b0-f7d6-4f4c-8827-68d1df06d98d" providerId="ADAL" clId="{4839AC54-4444-43CD-824C-D81609314ECF}" dt="2019-04-18T03:05:08.664" v="508" actId="6549"/>
          <ac:spMkLst>
            <pc:docMk/>
            <pc:sldMk cId="3105132983" sldId="562"/>
            <ac:spMk id="3" creationId="{D8A960CB-52C7-4153-831A-ADD8CD600438}"/>
          </ac:spMkLst>
        </pc:spChg>
      </pc:sldChg>
      <pc:sldChg chg="modSp">
        <pc:chgData name="Murray Sherk" userId="7a0776b0-f7d6-4f4c-8827-68d1df06d98d" providerId="ADAL" clId="{4839AC54-4444-43CD-824C-D81609314ECF}" dt="2019-04-22T12:49:38.371" v="1818"/>
        <pc:sldMkLst>
          <pc:docMk/>
          <pc:sldMk cId="3413121820" sldId="564"/>
        </pc:sldMkLst>
        <pc:spChg chg="mod">
          <ac:chgData name="Murray Sherk" userId="7a0776b0-f7d6-4f4c-8827-68d1df06d98d" providerId="ADAL" clId="{4839AC54-4444-43CD-824C-D81609314ECF}" dt="2019-04-22T12:49:38.371" v="1818"/>
          <ac:spMkLst>
            <pc:docMk/>
            <pc:sldMk cId="3413121820" sldId="564"/>
            <ac:spMk id="3" creationId="{00000000-0000-0000-0000-000000000000}"/>
          </ac:spMkLst>
        </pc:spChg>
      </pc:sldChg>
      <pc:sldChg chg="modSp">
        <pc:chgData name="Murray Sherk" userId="7a0776b0-f7d6-4f4c-8827-68d1df06d98d" providerId="ADAL" clId="{4839AC54-4444-43CD-824C-D81609314ECF}" dt="2019-04-22T12:49:46.591" v="1819"/>
        <pc:sldMkLst>
          <pc:docMk/>
          <pc:sldMk cId="323220645" sldId="565"/>
        </pc:sldMkLst>
        <pc:spChg chg="mod">
          <ac:chgData name="Murray Sherk" userId="7a0776b0-f7d6-4f4c-8827-68d1df06d98d" providerId="ADAL" clId="{4839AC54-4444-43CD-824C-D81609314ECF}" dt="2019-04-22T12:49:46.591" v="1819"/>
          <ac:spMkLst>
            <pc:docMk/>
            <pc:sldMk cId="323220645" sldId="565"/>
            <ac:spMk id="3" creationId="{00000000-0000-0000-0000-000000000000}"/>
          </ac:spMkLst>
        </pc:spChg>
      </pc:sldChg>
      <pc:sldChg chg="modSp">
        <pc:chgData name="Murray Sherk" userId="7a0776b0-f7d6-4f4c-8827-68d1df06d98d" providerId="ADAL" clId="{4839AC54-4444-43CD-824C-D81609314ECF}" dt="2019-04-22T12:50:07.490" v="1825" actId="6549"/>
        <pc:sldMkLst>
          <pc:docMk/>
          <pc:sldMk cId="3318686249" sldId="566"/>
        </pc:sldMkLst>
        <pc:spChg chg="mod">
          <ac:chgData name="Murray Sherk" userId="7a0776b0-f7d6-4f4c-8827-68d1df06d98d" providerId="ADAL" clId="{4839AC54-4444-43CD-824C-D81609314ECF}" dt="2019-04-22T12:50:07.490" v="1825" actId="6549"/>
          <ac:spMkLst>
            <pc:docMk/>
            <pc:sldMk cId="3318686249" sldId="566"/>
            <ac:spMk id="3" creationId="{00000000-0000-0000-0000-000000000000}"/>
          </ac:spMkLst>
        </pc:spChg>
      </pc:sldChg>
      <pc:sldChg chg="modSp">
        <pc:chgData name="Murray Sherk" userId="7a0776b0-f7d6-4f4c-8827-68d1df06d98d" providerId="ADAL" clId="{4839AC54-4444-43CD-824C-D81609314ECF}" dt="2019-04-22T12:50:27.260" v="1826"/>
        <pc:sldMkLst>
          <pc:docMk/>
          <pc:sldMk cId="2252942383" sldId="567"/>
        </pc:sldMkLst>
        <pc:spChg chg="mod">
          <ac:chgData name="Murray Sherk" userId="7a0776b0-f7d6-4f4c-8827-68d1df06d98d" providerId="ADAL" clId="{4839AC54-4444-43CD-824C-D81609314ECF}" dt="2019-04-22T12:50:27.260" v="1826"/>
          <ac:spMkLst>
            <pc:docMk/>
            <pc:sldMk cId="2252942383" sldId="567"/>
            <ac:spMk id="3" creationId="{00000000-0000-0000-0000-000000000000}"/>
          </ac:spMkLst>
        </pc:spChg>
      </pc:sldChg>
      <pc:sldChg chg="modSp">
        <pc:chgData name="Murray Sherk" userId="7a0776b0-f7d6-4f4c-8827-68d1df06d98d" providerId="ADAL" clId="{4839AC54-4444-43CD-824C-D81609314ECF}" dt="2019-04-22T12:51:10.920" v="1830"/>
        <pc:sldMkLst>
          <pc:docMk/>
          <pc:sldMk cId="779549622" sldId="568"/>
        </pc:sldMkLst>
        <pc:spChg chg="mod">
          <ac:chgData name="Murray Sherk" userId="7a0776b0-f7d6-4f4c-8827-68d1df06d98d" providerId="ADAL" clId="{4839AC54-4444-43CD-824C-D81609314ECF}" dt="2019-04-22T12:51:10.920" v="1830"/>
          <ac:spMkLst>
            <pc:docMk/>
            <pc:sldMk cId="779549622" sldId="568"/>
            <ac:spMk id="3" creationId="{00000000-0000-0000-0000-000000000000}"/>
          </ac:spMkLst>
        </pc:spChg>
      </pc:sldChg>
      <pc:sldChg chg="del">
        <pc:chgData name="Murray Sherk" userId="7a0776b0-f7d6-4f4c-8827-68d1df06d98d" providerId="ADAL" clId="{4839AC54-4444-43CD-824C-D81609314ECF}" dt="2019-04-22T13:01:53.049" v="2610" actId="2696"/>
        <pc:sldMkLst>
          <pc:docMk/>
          <pc:sldMk cId="2176713089" sldId="572"/>
        </pc:sldMkLst>
      </pc:sldChg>
      <pc:sldChg chg="modSp">
        <pc:chgData name="Murray Sherk" userId="7a0776b0-f7d6-4f4c-8827-68d1df06d98d" providerId="ADAL" clId="{4839AC54-4444-43CD-824C-D81609314ECF}" dt="2019-04-22T13:29:21.656" v="3618" actId="20577"/>
        <pc:sldMkLst>
          <pc:docMk/>
          <pc:sldMk cId="2933837539" sldId="573"/>
        </pc:sldMkLst>
        <pc:spChg chg="mod">
          <ac:chgData name="Murray Sherk" userId="7a0776b0-f7d6-4f4c-8827-68d1df06d98d" providerId="ADAL" clId="{4839AC54-4444-43CD-824C-D81609314ECF}" dt="2019-04-22T13:29:21.656" v="3618" actId="20577"/>
          <ac:spMkLst>
            <pc:docMk/>
            <pc:sldMk cId="2933837539" sldId="573"/>
            <ac:spMk id="2" creationId="{F2AAD62F-28B0-48DA-B8B2-7672331726BF}"/>
          </ac:spMkLst>
        </pc:spChg>
        <pc:spChg chg="mod">
          <ac:chgData name="Murray Sherk" userId="7a0776b0-f7d6-4f4c-8827-68d1df06d98d" providerId="ADAL" clId="{4839AC54-4444-43CD-824C-D81609314ECF}" dt="2019-04-22T13:26:58.593" v="3574" actId="207"/>
          <ac:spMkLst>
            <pc:docMk/>
            <pc:sldMk cId="2933837539" sldId="573"/>
            <ac:spMk id="3" creationId="{BA163767-9D15-448E-BA3A-DDB05EDD902E}"/>
          </ac:spMkLst>
        </pc:spChg>
      </pc:sldChg>
      <pc:sldChg chg="del">
        <pc:chgData name="Murray Sherk" userId="7a0776b0-f7d6-4f4c-8827-68d1df06d98d" providerId="ADAL" clId="{4839AC54-4444-43CD-824C-D81609314ECF}" dt="2019-04-22T13:01:52.017" v="2609" actId="2696"/>
        <pc:sldMkLst>
          <pc:docMk/>
          <pc:sldMk cId="2230398828" sldId="574"/>
        </pc:sldMkLst>
      </pc:sldChg>
      <pc:sldChg chg="modSp">
        <pc:chgData name="Murray Sherk" userId="7a0776b0-f7d6-4f4c-8827-68d1df06d98d" providerId="ADAL" clId="{4839AC54-4444-43CD-824C-D81609314ECF}" dt="2019-04-22T12:49:05.780" v="1817"/>
        <pc:sldMkLst>
          <pc:docMk/>
          <pc:sldMk cId="2984687930" sldId="575"/>
        </pc:sldMkLst>
        <pc:spChg chg="mod">
          <ac:chgData name="Murray Sherk" userId="7a0776b0-f7d6-4f4c-8827-68d1df06d98d" providerId="ADAL" clId="{4839AC54-4444-43CD-824C-D81609314ECF}" dt="2019-04-22T12:49:05.780" v="1817"/>
          <ac:spMkLst>
            <pc:docMk/>
            <pc:sldMk cId="2984687930" sldId="575"/>
            <ac:spMk id="3" creationId="{00000000-0000-0000-0000-000000000000}"/>
          </ac:spMkLst>
        </pc:spChg>
      </pc:sldChg>
      <pc:sldChg chg="addSp delSp modSp">
        <pc:chgData name="Murray Sherk" userId="7a0776b0-f7d6-4f4c-8827-68d1df06d98d" providerId="ADAL" clId="{4839AC54-4444-43CD-824C-D81609314ECF}" dt="2019-04-18T02:42:54.796" v="52" actId="20577"/>
        <pc:sldMkLst>
          <pc:docMk/>
          <pc:sldMk cId="1332575166" sldId="576"/>
        </pc:sldMkLst>
        <pc:spChg chg="add del mod">
          <ac:chgData name="Murray Sherk" userId="7a0776b0-f7d6-4f4c-8827-68d1df06d98d" providerId="ADAL" clId="{4839AC54-4444-43CD-824C-D81609314ECF}" dt="2019-04-18T02:42:16.506" v="8" actId="20577"/>
          <ac:spMkLst>
            <pc:docMk/>
            <pc:sldMk cId="1332575166" sldId="576"/>
            <ac:spMk id="2" creationId="{15B6E9CE-62DE-44A2-9F02-8F888317F68C}"/>
          </ac:spMkLst>
        </pc:spChg>
        <pc:spChg chg="mod">
          <ac:chgData name="Murray Sherk" userId="7a0776b0-f7d6-4f4c-8827-68d1df06d98d" providerId="ADAL" clId="{4839AC54-4444-43CD-824C-D81609314ECF}" dt="2019-04-18T02:42:54.796" v="52" actId="20577"/>
          <ac:spMkLst>
            <pc:docMk/>
            <pc:sldMk cId="1332575166" sldId="576"/>
            <ac:spMk id="3" creationId="{5DB391E7-8A1A-4312-9BE5-9CCB46E6794B}"/>
          </ac:spMkLst>
        </pc:spChg>
        <pc:spChg chg="add del mod">
          <ac:chgData name="Murray Sherk" userId="7a0776b0-f7d6-4f4c-8827-68d1df06d98d" providerId="ADAL" clId="{4839AC54-4444-43CD-824C-D81609314ECF}" dt="2019-04-18T02:42:10.507" v="3" actId="478"/>
          <ac:spMkLst>
            <pc:docMk/>
            <pc:sldMk cId="1332575166" sldId="576"/>
            <ac:spMk id="5" creationId="{FBAAF7DF-7C31-4DB8-B8E7-161A84AF1B19}"/>
          </ac:spMkLst>
        </pc:spChg>
      </pc:sldChg>
      <pc:sldChg chg="modSp">
        <pc:chgData name="Murray Sherk" userId="7a0776b0-f7d6-4f4c-8827-68d1df06d98d" providerId="ADAL" clId="{4839AC54-4444-43CD-824C-D81609314ECF}" dt="2019-04-22T00:59:11.829" v="540" actId="20577"/>
        <pc:sldMkLst>
          <pc:docMk/>
          <pc:sldMk cId="2724842215" sldId="577"/>
        </pc:sldMkLst>
        <pc:spChg chg="mod">
          <ac:chgData name="Murray Sherk" userId="7a0776b0-f7d6-4f4c-8827-68d1df06d98d" providerId="ADAL" clId="{4839AC54-4444-43CD-824C-D81609314ECF}" dt="2019-04-22T00:59:11.829" v="540" actId="20577"/>
          <ac:spMkLst>
            <pc:docMk/>
            <pc:sldMk cId="2724842215" sldId="577"/>
            <ac:spMk id="3" creationId="{26B57BED-1CA7-4115-A29A-693821470025}"/>
          </ac:spMkLst>
        </pc:spChg>
      </pc:sldChg>
      <pc:sldChg chg="modSp">
        <pc:chgData name="Murray Sherk" userId="7a0776b0-f7d6-4f4c-8827-68d1df06d98d" providerId="ADAL" clId="{4839AC54-4444-43CD-824C-D81609314ECF}" dt="2019-04-22T00:59:51.531" v="571" actId="20577"/>
        <pc:sldMkLst>
          <pc:docMk/>
          <pc:sldMk cId="1071676850" sldId="580"/>
        </pc:sldMkLst>
        <pc:spChg chg="mod">
          <ac:chgData name="Murray Sherk" userId="7a0776b0-f7d6-4f4c-8827-68d1df06d98d" providerId="ADAL" clId="{4839AC54-4444-43CD-824C-D81609314ECF}" dt="2019-04-22T00:59:51.531" v="571" actId="20577"/>
          <ac:spMkLst>
            <pc:docMk/>
            <pc:sldMk cId="1071676850" sldId="580"/>
            <ac:spMk id="3" creationId="{C78F4B04-D479-4B60-925F-1376907C387C}"/>
          </ac:spMkLst>
        </pc:spChg>
      </pc:sldChg>
      <pc:sldChg chg="modSp">
        <pc:chgData name="Murray Sherk" userId="7a0776b0-f7d6-4f4c-8827-68d1df06d98d" providerId="ADAL" clId="{4839AC54-4444-43CD-824C-D81609314ECF}" dt="2019-04-22T13:04:11.892" v="2626" actId="20577"/>
        <pc:sldMkLst>
          <pc:docMk/>
          <pc:sldMk cId="3920989743" sldId="583"/>
        </pc:sldMkLst>
        <pc:spChg chg="mod">
          <ac:chgData name="Murray Sherk" userId="7a0776b0-f7d6-4f4c-8827-68d1df06d98d" providerId="ADAL" clId="{4839AC54-4444-43CD-824C-D81609314ECF}" dt="2019-04-22T13:04:11.892" v="2626" actId="20577"/>
          <ac:spMkLst>
            <pc:docMk/>
            <pc:sldMk cId="3920989743" sldId="583"/>
            <ac:spMk id="2" creationId="{6E26C36C-86B7-4A27-BDF8-87AB5C696908}"/>
          </ac:spMkLst>
        </pc:spChg>
      </pc:sldChg>
      <pc:sldChg chg="modSp">
        <pc:chgData name="Murray Sherk" userId="7a0776b0-f7d6-4f4c-8827-68d1df06d98d" providerId="ADAL" clId="{4839AC54-4444-43CD-824C-D81609314ECF}" dt="2019-04-22T12:50:56.152" v="1828" actId="6549"/>
        <pc:sldMkLst>
          <pc:docMk/>
          <pc:sldMk cId="569147231" sldId="584"/>
        </pc:sldMkLst>
        <pc:spChg chg="mod">
          <ac:chgData name="Murray Sherk" userId="7a0776b0-f7d6-4f4c-8827-68d1df06d98d" providerId="ADAL" clId="{4839AC54-4444-43CD-824C-D81609314ECF}" dt="2019-04-22T12:50:56.152" v="1828" actId="6549"/>
          <ac:spMkLst>
            <pc:docMk/>
            <pc:sldMk cId="569147231" sldId="584"/>
            <ac:spMk id="2" creationId="{F74A6FD5-D741-45E8-9580-53B633AACB4A}"/>
          </ac:spMkLst>
        </pc:spChg>
        <pc:spChg chg="mod">
          <ac:chgData name="Murray Sherk" userId="7a0776b0-f7d6-4f4c-8827-68d1df06d98d" providerId="ADAL" clId="{4839AC54-4444-43CD-824C-D81609314ECF}" dt="2019-04-18T03:00:03.085" v="315" actId="20577"/>
          <ac:spMkLst>
            <pc:docMk/>
            <pc:sldMk cId="569147231" sldId="584"/>
            <ac:spMk id="3" creationId="{FF59E3F4-DF33-478F-BF20-CE7908576707}"/>
          </ac:spMkLst>
        </pc:spChg>
      </pc:sldChg>
      <pc:sldChg chg="modSp">
        <pc:chgData name="Murray Sherk" userId="7a0776b0-f7d6-4f4c-8827-68d1df06d98d" providerId="ADAL" clId="{4839AC54-4444-43CD-824C-D81609314ECF}" dt="2019-04-22T12:50:51.237" v="1827" actId="6549"/>
        <pc:sldMkLst>
          <pc:docMk/>
          <pc:sldMk cId="2912741352" sldId="585"/>
        </pc:sldMkLst>
        <pc:spChg chg="mod">
          <ac:chgData name="Murray Sherk" userId="7a0776b0-f7d6-4f4c-8827-68d1df06d98d" providerId="ADAL" clId="{4839AC54-4444-43CD-824C-D81609314ECF}" dt="2019-04-22T12:50:51.237" v="1827" actId="6549"/>
          <ac:spMkLst>
            <pc:docMk/>
            <pc:sldMk cId="2912741352" sldId="585"/>
            <ac:spMk id="2" creationId="{F74A6FD5-D741-45E8-9580-53B633AACB4A}"/>
          </ac:spMkLst>
        </pc:spChg>
      </pc:sldChg>
      <pc:sldChg chg="modSp">
        <pc:chgData name="Murray Sherk" userId="7a0776b0-f7d6-4f4c-8827-68d1df06d98d" providerId="ADAL" clId="{4839AC54-4444-43CD-824C-D81609314ECF}" dt="2019-04-22T12:51:01.855" v="1829" actId="6549"/>
        <pc:sldMkLst>
          <pc:docMk/>
          <pc:sldMk cId="1660591319" sldId="586"/>
        </pc:sldMkLst>
        <pc:spChg chg="mod">
          <ac:chgData name="Murray Sherk" userId="7a0776b0-f7d6-4f4c-8827-68d1df06d98d" providerId="ADAL" clId="{4839AC54-4444-43CD-824C-D81609314ECF}" dt="2019-04-22T12:51:01.855" v="1829" actId="6549"/>
          <ac:spMkLst>
            <pc:docMk/>
            <pc:sldMk cId="1660591319" sldId="586"/>
            <ac:spMk id="2" creationId="{F74A6FD5-D741-45E8-9580-53B633AACB4A}"/>
          </ac:spMkLst>
        </pc:spChg>
      </pc:sldChg>
      <pc:sldChg chg="modSp del">
        <pc:chgData name="Murray Sherk" userId="7a0776b0-f7d6-4f4c-8827-68d1df06d98d" providerId="ADAL" clId="{4839AC54-4444-43CD-824C-D81609314ECF}" dt="2019-04-22T13:01:54.441" v="2611" actId="2696"/>
        <pc:sldMkLst>
          <pc:docMk/>
          <pc:sldMk cId="161951468" sldId="587"/>
        </pc:sldMkLst>
        <pc:spChg chg="mod">
          <ac:chgData name="Murray Sherk" userId="7a0776b0-f7d6-4f4c-8827-68d1df06d98d" providerId="ADAL" clId="{4839AC54-4444-43CD-824C-D81609314ECF}" dt="2019-04-22T04:08:14.938" v="714" actId="20577"/>
          <ac:spMkLst>
            <pc:docMk/>
            <pc:sldMk cId="161951468" sldId="587"/>
            <ac:spMk id="2" creationId="{F2AAD62F-28B0-48DA-B8B2-7672331726BF}"/>
          </ac:spMkLst>
        </pc:spChg>
        <pc:spChg chg="mod">
          <ac:chgData name="Murray Sherk" userId="7a0776b0-f7d6-4f4c-8827-68d1df06d98d" providerId="ADAL" clId="{4839AC54-4444-43CD-824C-D81609314ECF}" dt="2019-04-22T04:07:35.324" v="682" actId="20577"/>
          <ac:spMkLst>
            <pc:docMk/>
            <pc:sldMk cId="161951468" sldId="587"/>
            <ac:spMk id="3" creationId="{BA163767-9D15-448E-BA3A-DDB05EDD902E}"/>
          </ac:spMkLst>
        </pc:spChg>
      </pc:sldChg>
      <pc:sldChg chg="modSp modAnim">
        <pc:chgData name="Murray Sherk" userId="7a0776b0-f7d6-4f4c-8827-68d1df06d98d" providerId="ADAL" clId="{4839AC54-4444-43CD-824C-D81609314ECF}" dt="2019-04-18T02:56:16.857" v="247" actId="20577"/>
        <pc:sldMkLst>
          <pc:docMk/>
          <pc:sldMk cId="3433775467" sldId="589"/>
        </pc:sldMkLst>
        <pc:spChg chg="mod">
          <ac:chgData name="Murray Sherk" userId="7a0776b0-f7d6-4f4c-8827-68d1df06d98d" providerId="ADAL" clId="{4839AC54-4444-43CD-824C-D81609314ECF}" dt="2019-04-18T02:56:16.857" v="247" actId="20577"/>
          <ac:spMkLst>
            <pc:docMk/>
            <pc:sldMk cId="3433775467" sldId="589"/>
            <ac:spMk id="3" creationId="{3F76F38F-B97E-47AB-82BB-E1755158A4D6}"/>
          </ac:spMkLst>
        </pc:spChg>
      </pc:sldChg>
      <pc:sldChg chg="modSp add">
        <pc:chgData name="Murray Sherk" userId="7a0776b0-f7d6-4f4c-8827-68d1df06d98d" providerId="ADAL" clId="{4839AC54-4444-43CD-824C-D81609314ECF}" dt="2019-04-22T13:23:55.631" v="3475" actId="20577"/>
        <pc:sldMkLst>
          <pc:docMk/>
          <pc:sldMk cId="1145858750" sldId="591"/>
        </pc:sldMkLst>
        <pc:spChg chg="mod">
          <ac:chgData name="Murray Sherk" userId="7a0776b0-f7d6-4f4c-8827-68d1df06d98d" providerId="ADAL" clId="{4839AC54-4444-43CD-824C-D81609314ECF}" dt="2019-04-22T12:31:04.568" v="747" actId="20577"/>
          <ac:spMkLst>
            <pc:docMk/>
            <pc:sldMk cId="1145858750" sldId="591"/>
            <ac:spMk id="2" creationId="{0133A61C-0D03-4959-A86C-23002671061A}"/>
          </ac:spMkLst>
        </pc:spChg>
        <pc:spChg chg="mod">
          <ac:chgData name="Murray Sherk" userId="7a0776b0-f7d6-4f4c-8827-68d1df06d98d" providerId="ADAL" clId="{4839AC54-4444-43CD-824C-D81609314ECF}" dt="2019-04-22T13:23:55.631" v="3475" actId="20577"/>
          <ac:spMkLst>
            <pc:docMk/>
            <pc:sldMk cId="1145858750" sldId="591"/>
            <ac:spMk id="3" creationId="{0DDC99D9-96C3-47AF-89CF-8E356FF67450}"/>
          </ac:spMkLst>
        </pc:spChg>
      </pc:sldChg>
      <pc:sldChg chg="modSp add">
        <pc:chgData name="Murray Sherk" userId="7a0776b0-f7d6-4f4c-8827-68d1df06d98d" providerId="ADAL" clId="{4839AC54-4444-43CD-824C-D81609314ECF}" dt="2019-04-22T12:41:06.240" v="1382" actId="20577"/>
        <pc:sldMkLst>
          <pc:docMk/>
          <pc:sldMk cId="51149199" sldId="592"/>
        </pc:sldMkLst>
        <pc:spChg chg="mod">
          <ac:chgData name="Murray Sherk" userId="7a0776b0-f7d6-4f4c-8827-68d1df06d98d" providerId="ADAL" clId="{4839AC54-4444-43CD-824C-D81609314ECF}" dt="2019-04-22T12:41:06.240" v="1382" actId="20577"/>
          <ac:spMkLst>
            <pc:docMk/>
            <pc:sldMk cId="51149199" sldId="592"/>
            <ac:spMk id="2" creationId="{83AAB296-D7E6-45A6-8A9C-14860A422B83}"/>
          </ac:spMkLst>
        </pc:spChg>
      </pc:sldChg>
      <pc:sldChg chg="modSp add modAnim">
        <pc:chgData name="Murray Sherk" userId="7a0776b0-f7d6-4f4c-8827-68d1df06d98d" providerId="ADAL" clId="{4839AC54-4444-43CD-824C-D81609314ECF}" dt="2019-04-22T13:05:29.707" v="2659" actId="6549"/>
        <pc:sldMkLst>
          <pc:docMk/>
          <pc:sldMk cId="1320695998" sldId="593"/>
        </pc:sldMkLst>
        <pc:spChg chg="mod">
          <ac:chgData name="Murray Sherk" userId="7a0776b0-f7d6-4f4c-8827-68d1df06d98d" providerId="ADAL" clId="{4839AC54-4444-43CD-824C-D81609314ECF}" dt="2019-04-22T12:32:53.752" v="871" actId="20577"/>
          <ac:spMkLst>
            <pc:docMk/>
            <pc:sldMk cId="1320695998" sldId="593"/>
            <ac:spMk id="2" creationId="{A48E6010-2F96-4637-936C-F55779666E97}"/>
          </ac:spMkLst>
        </pc:spChg>
        <pc:spChg chg="mod">
          <ac:chgData name="Murray Sherk" userId="7a0776b0-f7d6-4f4c-8827-68d1df06d98d" providerId="ADAL" clId="{4839AC54-4444-43CD-824C-D81609314ECF}" dt="2019-04-22T13:05:29.707" v="2659" actId="6549"/>
          <ac:spMkLst>
            <pc:docMk/>
            <pc:sldMk cId="1320695998" sldId="593"/>
            <ac:spMk id="3" creationId="{8B8631C2-4278-4633-BCC3-95B0BA097BF1}"/>
          </ac:spMkLst>
        </pc:spChg>
      </pc:sldChg>
      <pc:sldChg chg="add del">
        <pc:chgData name="Murray Sherk" userId="7a0776b0-f7d6-4f4c-8827-68d1df06d98d" providerId="ADAL" clId="{4839AC54-4444-43CD-824C-D81609314ECF}" dt="2019-04-22T13:01:50.533" v="2608" actId="2696"/>
        <pc:sldMkLst>
          <pc:docMk/>
          <pc:sldMk cId="2280576761" sldId="594"/>
        </pc:sldMkLst>
      </pc:sldChg>
      <pc:sldChg chg="modSp add">
        <pc:chgData name="Murray Sherk" userId="7a0776b0-f7d6-4f4c-8827-68d1df06d98d" providerId="ADAL" clId="{4839AC54-4444-43CD-824C-D81609314ECF}" dt="2019-04-22T13:29:27.126" v="3620" actId="20577"/>
        <pc:sldMkLst>
          <pc:docMk/>
          <pc:sldMk cId="619313645" sldId="595"/>
        </pc:sldMkLst>
        <pc:spChg chg="mod">
          <ac:chgData name="Murray Sherk" userId="7a0776b0-f7d6-4f4c-8827-68d1df06d98d" providerId="ADAL" clId="{4839AC54-4444-43CD-824C-D81609314ECF}" dt="2019-04-22T13:29:27.126" v="3620" actId="20577"/>
          <ac:spMkLst>
            <pc:docMk/>
            <pc:sldMk cId="619313645" sldId="595"/>
            <ac:spMk id="2" creationId="{F2AAD62F-28B0-48DA-B8B2-7672331726BF}"/>
          </ac:spMkLst>
        </pc:spChg>
        <pc:spChg chg="mod">
          <ac:chgData name="Murray Sherk" userId="7a0776b0-f7d6-4f4c-8827-68d1df06d98d" providerId="ADAL" clId="{4839AC54-4444-43CD-824C-D81609314ECF}" dt="2019-04-22T12:58:04.204" v="2408"/>
          <ac:spMkLst>
            <pc:docMk/>
            <pc:sldMk cId="619313645" sldId="595"/>
            <ac:spMk id="3" creationId="{BA163767-9D15-448E-BA3A-DDB05EDD902E}"/>
          </ac:spMkLst>
        </pc:spChg>
      </pc:sldChg>
      <pc:sldChg chg="modSp add del">
        <pc:chgData name="Murray Sherk" userId="7a0776b0-f7d6-4f4c-8827-68d1df06d98d" providerId="ADAL" clId="{4839AC54-4444-43CD-824C-D81609314ECF}" dt="2019-04-22T13:28:53.506" v="3616" actId="2696"/>
        <pc:sldMkLst>
          <pc:docMk/>
          <pc:sldMk cId="3717352908" sldId="596"/>
        </pc:sldMkLst>
        <pc:spChg chg="mod">
          <ac:chgData name="Murray Sherk" userId="7a0776b0-f7d6-4f4c-8827-68d1df06d98d" providerId="ADAL" clId="{4839AC54-4444-43CD-824C-D81609314ECF}" dt="2019-04-22T12:58:24.101" v="2413" actId="20577"/>
          <ac:spMkLst>
            <pc:docMk/>
            <pc:sldMk cId="3717352908" sldId="596"/>
            <ac:spMk id="2" creationId="{F2AAD62F-28B0-48DA-B8B2-7672331726BF}"/>
          </ac:spMkLst>
        </pc:spChg>
        <pc:spChg chg="mod">
          <ac:chgData name="Murray Sherk" userId="7a0776b0-f7d6-4f4c-8827-68d1df06d98d" providerId="ADAL" clId="{4839AC54-4444-43CD-824C-D81609314ECF}" dt="2019-04-22T12:59:05.462" v="2535" actId="20577"/>
          <ac:spMkLst>
            <pc:docMk/>
            <pc:sldMk cId="3717352908" sldId="596"/>
            <ac:spMk id="3" creationId="{BA163767-9D15-448E-BA3A-DDB05EDD902E}"/>
          </ac:spMkLst>
        </pc:spChg>
      </pc:sldChg>
      <pc:sldChg chg="modSp add">
        <pc:chgData name="Murray Sherk" userId="7a0776b0-f7d6-4f4c-8827-68d1df06d98d" providerId="ADAL" clId="{4839AC54-4444-43CD-824C-D81609314ECF}" dt="2019-04-22T13:29:32.565" v="3622" actId="20577"/>
        <pc:sldMkLst>
          <pc:docMk/>
          <pc:sldMk cId="1051372046" sldId="597"/>
        </pc:sldMkLst>
        <pc:spChg chg="mod">
          <ac:chgData name="Murray Sherk" userId="7a0776b0-f7d6-4f4c-8827-68d1df06d98d" providerId="ADAL" clId="{4839AC54-4444-43CD-824C-D81609314ECF}" dt="2019-04-22T13:29:32.565" v="3622" actId="20577"/>
          <ac:spMkLst>
            <pc:docMk/>
            <pc:sldMk cId="1051372046" sldId="597"/>
            <ac:spMk id="2" creationId="{F2AAD62F-28B0-48DA-B8B2-7672331726BF}"/>
          </ac:spMkLst>
        </pc:spChg>
        <pc:spChg chg="mod">
          <ac:chgData name="Murray Sherk" userId="7a0776b0-f7d6-4f4c-8827-68d1df06d98d" providerId="ADAL" clId="{4839AC54-4444-43CD-824C-D81609314ECF}" dt="2019-04-22T13:28:05.713" v="3615" actId="20577"/>
          <ac:spMkLst>
            <pc:docMk/>
            <pc:sldMk cId="1051372046" sldId="597"/>
            <ac:spMk id="3" creationId="{BA163767-9D15-448E-BA3A-DDB05EDD902E}"/>
          </ac:spMkLst>
        </pc:spChg>
      </pc:sldChg>
      <pc:sldChg chg="modSp add del">
        <pc:chgData name="Murray Sherk" userId="7a0776b0-f7d6-4f4c-8827-68d1df06d98d" providerId="ADAL" clId="{4839AC54-4444-43CD-824C-D81609314ECF}" dt="2019-04-22T13:01:47.033" v="2607" actId="2696"/>
        <pc:sldMkLst>
          <pc:docMk/>
          <pc:sldMk cId="2408646140" sldId="598"/>
        </pc:sldMkLst>
        <pc:spChg chg="mod">
          <ac:chgData name="Murray Sherk" userId="7a0776b0-f7d6-4f4c-8827-68d1df06d98d" providerId="ADAL" clId="{4839AC54-4444-43CD-824C-D81609314ECF}" dt="2019-04-22T13:00:12.644" v="2587"/>
          <ac:spMkLst>
            <pc:docMk/>
            <pc:sldMk cId="2408646140" sldId="598"/>
            <ac:spMk id="3" creationId="{BEE8A7AA-6B87-4D59-A16B-7784F6A20095}"/>
          </ac:spMkLst>
        </pc:spChg>
      </pc:sldChg>
      <pc:sldChg chg="modSp add modAnim">
        <pc:chgData name="Murray Sherk" userId="7a0776b0-f7d6-4f4c-8827-68d1df06d98d" providerId="ADAL" clId="{4839AC54-4444-43CD-824C-D81609314ECF}" dt="2019-04-22T13:29:37.535" v="3624" actId="20577"/>
        <pc:sldMkLst>
          <pc:docMk/>
          <pc:sldMk cId="1787157870" sldId="599"/>
        </pc:sldMkLst>
        <pc:spChg chg="mod">
          <ac:chgData name="Murray Sherk" userId="7a0776b0-f7d6-4f4c-8827-68d1df06d98d" providerId="ADAL" clId="{4839AC54-4444-43CD-824C-D81609314ECF}" dt="2019-04-22T13:29:37.535" v="3624" actId="20577"/>
          <ac:spMkLst>
            <pc:docMk/>
            <pc:sldMk cId="1787157870" sldId="599"/>
            <ac:spMk id="2" creationId="{F2AAD62F-28B0-48DA-B8B2-7672331726BF}"/>
          </ac:spMkLst>
        </pc:spChg>
        <pc:spChg chg="mod">
          <ac:chgData name="Murray Sherk" userId="7a0776b0-f7d6-4f4c-8827-68d1df06d98d" providerId="ADAL" clId="{4839AC54-4444-43CD-824C-D81609314ECF}" dt="2019-04-22T13:01:18.901" v="2605" actId="6549"/>
          <ac:spMkLst>
            <pc:docMk/>
            <pc:sldMk cId="1787157870" sldId="599"/>
            <ac:spMk id="3" creationId="{BA163767-9D15-448E-BA3A-DDB05EDD902E}"/>
          </ac:spMkLst>
        </pc:spChg>
      </pc:sldChg>
      <pc:sldChg chg="modSp add">
        <pc:chgData name="Murray Sherk" userId="7a0776b0-f7d6-4f4c-8827-68d1df06d98d" providerId="ADAL" clId="{4839AC54-4444-43CD-824C-D81609314ECF}" dt="2019-04-22T13:25:38.648" v="3572" actId="20577"/>
        <pc:sldMkLst>
          <pc:docMk/>
          <pc:sldMk cId="241637016" sldId="600"/>
        </pc:sldMkLst>
        <pc:spChg chg="mod">
          <ac:chgData name="Murray Sherk" userId="7a0776b0-f7d6-4f4c-8827-68d1df06d98d" providerId="ADAL" clId="{4839AC54-4444-43CD-824C-D81609314ECF}" dt="2019-04-22T13:17:14.787" v="3162" actId="20577"/>
          <ac:spMkLst>
            <pc:docMk/>
            <pc:sldMk cId="241637016" sldId="600"/>
            <ac:spMk id="2" creationId="{2E92B480-DA66-4431-9379-D0C0C4FD3618}"/>
          </ac:spMkLst>
        </pc:spChg>
        <pc:spChg chg="mod">
          <ac:chgData name="Murray Sherk" userId="7a0776b0-f7d6-4f4c-8827-68d1df06d98d" providerId="ADAL" clId="{4839AC54-4444-43CD-824C-D81609314ECF}" dt="2019-04-22T13:25:38.648" v="3572" actId="20577"/>
          <ac:spMkLst>
            <pc:docMk/>
            <pc:sldMk cId="241637016" sldId="600"/>
            <ac:spMk id="3" creationId="{74D4E3F3-6DDA-4F5F-891B-0CE16879782C}"/>
          </ac:spMkLst>
        </pc:spChg>
      </pc:sldChg>
      <pc:sldChg chg="modSp add">
        <pc:chgData name="Murray Sherk" userId="7a0776b0-f7d6-4f4c-8827-68d1df06d98d" providerId="ADAL" clId="{4839AC54-4444-43CD-824C-D81609314ECF}" dt="2019-04-22T13:16:31.903" v="3090" actId="6549"/>
        <pc:sldMkLst>
          <pc:docMk/>
          <pc:sldMk cId="2165766443" sldId="601"/>
        </pc:sldMkLst>
        <pc:spChg chg="mod">
          <ac:chgData name="Murray Sherk" userId="7a0776b0-f7d6-4f4c-8827-68d1df06d98d" providerId="ADAL" clId="{4839AC54-4444-43CD-824C-D81609314ECF}" dt="2019-04-22T13:14:50.876" v="3026" actId="6549"/>
          <ac:spMkLst>
            <pc:docMk/>
            <pc:sldMk cId="2165766443" sldId="601"/>
            <ac:spMk id="2" creationId="{0133A61C-0D03-4959-A86C-23002671061A}"/>
          </ac:spMkLst>
        </pc:spChg>
        <pc:spChg chg="mod">
          <ac:chgData name="Murray Sherk" userId="7a0776b0-f7d6-4f4c-8827-68d1df06d98d" providerId="ADAL" clId="{4839AC54-4444-43CD-824C-D81609314ECF}" dt="2019-04-22T13:16:31.903" v="3090" actId="6549"/>
          <ac:spMkLst>
            <pc:docMk/>
            <pc:sldMk cId="2165766443" sldId="601"/>
            <ac:spMk id="3" creationId="{0DDC99D9-96C3-47AF-89CF-8E356FF6745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1"/>
          </a:xfrm>
          <a:prstGeom prst="rect">
            <a:avLst/>
          </a:prstGeom>
        </p:spPr>
        <p:txBody>
          <a:bodyPr vert="horz" lIns="91430" tIns="45715" rIns="91430" bIns="45715" rtlCol="0"/>
          <a:lstStyle>
            <a:lvl1pPr algn="l">
              <a:defRPr sz="1200"/>
            </a:lvl1pPr>
          </a:lstStyle>
          <a:p>
            <a:r>
              <a:rPr lang="en-CA"/>
              <a:t>Publshing English Lesson 3 before lesson</a:t>
            </a:r>
          </a:p>
        </p:txBody>
      </p:sp>
      <p:sp>
        <p:nvSpPr>
          <p:cNvPr id="3" name="Date Placeholder 2"/>
          <p:cNvSpPr>
            <a:spLocks noGrp="1"/>
          </p:cNvSpPr>
          <p:nvPr>
            <p:ph type="dt" sz="quarter" idx="1"/>
          </p:nvPr>
        </p:nvSpPr>
        <p:spPr>
          <a:xfrm>
            <a:off x="3995217" y="1"/>
            <a:ext cx="3056414" cy="467071"/>
          </a:xfrm>
          <a:prstGeom prst="rect">
            <a:avLst/>
          </a:prstGeom>
        </p:spPr>
        <p:txBody>
          <a:bodyPr vert="horz" lIns="91430" tIns="45715" rIns="91430" bIns="45715" rtlCol="0"/>
          <a:lstStyle>
            <a:lvl1pPr algn="r">
              <a:defRPr sz="1200"/>
            </a:lvl1pPr>
          </a:lstStyle>
          <a:p>
            <a:fld id="{9629DD76-2E9D-490A-8D77-513368574232}" type="datetime1">
              <a:rPr lang="en-CA" smtClean="0"/>
              <a:t>2019-04-22</a:t>
            </a:fld>
            <a:endParaRPr lang="en-CA"/>
          </a:p>
        </p:txBody>
      </p:sp>
      <p:sp>
        <p:nvSpPr>
          <p:cNvPr id="4" name="Footer Placeholder 3"/>
          <p:cNvSpPr>
            <a:spLocks noGrp="1"/>
          </p:cNvSpPr>
          <p:nvPr>
            <p:ph type="ftr" sz="quarter" idx="2"/>
          </p:nvPr>
        </p:nvSpPr>
        <p:spPr>
          <a:xfrm>
            <a:off x="0" y="8842029"/>
            <a:ext cx="3056414" cy="467071"/>
          </a:xfrm>
          <a:prstGeom prst="rect">
            <a:avLst/>
          </a:prstGeom>
        </p:spPr>
        <p:txBody>
          <a:bodyPr vert="horz" lIns="91430" tIns="45715" rIns="91430" bIns="45715" rtlCol="0" anchor="b"/>
          <a:lstStyle>
            <a:lvl1pPr algn="l">
              <a:defRPr sz="1200"/>
            </a:lvl1pPr>
          </a:lstStyle>
          <a:p>
            <a:endParaRPr lang="en-CA"/>
          </a:p>
        </p:txBody>
      </p:sp>
      <p:sp>
        <p:nvSpPr>
          <p:cNvPr id="5" name="Slide Number Placeholder 4"/>
          <p:cNvSpPr>
            <a:spLocks noGrp="1"/>
          </p:cNvSpPr>
          <p:nvPr>
            <p:ph type="sldNum" sz="quarter" idx="3"/>
          </p:nvPr>
        </p:nvSpPr>
        <p:spPr>
          <a:xfrm>
            <a:off x="3995217" y="8842029"/>
            <a:ext cx="3056414" cy="467071"/>
          </a:xfrm>
          <a:prstGeom prst="rect">
            <a:avLst/>
          </a:prstGeom>
        </p:spPr>
        <p:txBody>
          <a:bodyPr vert="horz" lIns="91430" tIns="45715" rIns="91430" bIns="45715" rtlCol="0" anchor="b"/>
          <a:lstStyle>
            <a:lvl1pPr algn="r">
              <a:defRPr sz="1200"/>
            </a:lvl1pPr>
          </a:lstStyle>
          <a:p>
            <a:fld id="{96227E1B-E94B-4C7B-B97A-04A959A5742F}" type="slidenum">
              <a:rPr lang="en-CA" smtClean="0"/>
              <a:t>‹#›</a:t>
            </a:fld>
            <a:endParaRPr lang="en-CA"/>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1"/>
          </a:xfrm>
          <a:prstGeom prst="rect">
            <a:avLst/>
          </a:prstGeom>
        </p:spPr>
        <p:txBody>
          <a:bodyPr vert="horz" lIns="91430" tIns="45715" rIns="91430" bIns="45715" rtlCol="0"/>
          <a:lstStyle>
            <a:lvl1pPr algn="l">
              <a:defRPr sz="1200"/>
            </a:lvl1pPr>
          </a:lstStyle>
          <a:p>
            <a:r>
              <a:rPr lang="en-CA"/>
              <a:t>Publshing English Lesson 3 before lesson</a:t>
            </a:r>
          </a:p>
        </p:txBody>
      </p:sp>
      <p:sp>
        <p:nvSpPr>
          <p:cNvPr id="3" name="Date Placeholder 2"/>
          <p:cNvSpPr>
            <a:spLocks noGrp="1"/>
          </p:cNvSpPr>
          <p:nvPr>
            <p:ph type="dt" idx="1"/>
          </p:nvPr>
        </p:nvSpPr>
        <p:spPr>
          <a:xfrm>
            <a:off x="3995217" y="1"/>
            <a:ext cx="3056414" cy="467071"/>
          </a:xfrm>
          <a:prstGeom prst="rect">
            <a:avLst/>
          </a:prstGeom>
        </p:spPr>
        <p:txBody>
          <a:bodyPr vert="horz" lIns="91430" tIns="45715" rIns="91430" bIns="45715" rtlCol="0"/>
          <a:lstStyle>
            <a:lvl1pPr algn="r">
              <a:defRPr sz="1200"/>
            </a:lvl1pPr>
          </a:lstStyle>
          <a:p>
            <a:fld id="{6D621EAD-DCFB-46AF-A815-B59E60ABF99D}" type="datetime1">
              <a:rPr lang="en-CA" smtClean="0"/>
              <a:t>2019-04-22</a:t>
            </a:fld>
            <a:endParaRPr lang="en-CA"/>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1430" tIns="45715" rIns="91430" bIns="45715" rtlCol="0" anchor="ctr"/>
          <a:lstStyle/>
          <a:p>
            <a:endParaRPr lang="en-CA"/>
          </a:p>
        </p:txBody>
      </p:sp>
      <p:sp>
        <p:nvSpPr>
          <p:cNvPr id="5" name="Notes Placeholder 4"/>
          <p:cNvSpPr>
            <a:spLocks noGrp="1"/>
          </p:cNvSpPr>
          <p:nvPr>
            <p:ph type="body" sz="quarter" idx="3"/>
          </p:nvPr>
        </p:nvSpPr>
        <p:spPr>
          <a:xfrm>
            <a:off x="705327" y="4480004"/>
            <a:ext cx="5642610" cy="3665459"/>
          </a:xfrm>
          <a:prstGeom prst="rect">
            <a:avLst/>
          </a:prstGeom>
        </p:spPr>
        <p:txBody>
          <a:bodyPr vert="horz" lIns="91430" tIns="45715" rIns="91430" bIns="457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29"/>
            <a:ext cx="3056414" cy="467071"/>
          </a:xfrm>
          <a:prstGeom prst="rect">
            <a:avLst/>
          </a:prstGeom>
        </p:spPr>
        <p:txBody>
          <a:bodyPr vert="horz" lIns="91430" tIns="45715" rIns="91430" bIns="45715" rtlCol="0" anchor="b"/>
          <a:lstStyle>
            <a:lvl1pPr algn="l">
              <a:defRPr sz="1200"/>
            </a:lvl1pPr>
          </a:lstStyle>
          <a:p>
            <a:endParaRPr lang="en-CA"/>
          </a:p>
        </p:txBody>
      </p:sp>
      <p:sp>
        <p:nvSpPr>
          <p:cNvPr id="7" name="Slide Number Placeholder 6"/>
          <p:cNvSpPr>
            <a:spLocks noGrp="1"/>
          </p:cNvSpPr>
          <p:nvPr>
            <p:ph type="sldNum" sz="quarter" idx="5"/>
          </p:nvPr>
        </p:nvSpPr>
        <p:spPr>
          <a:xfrm>
            <a:off x="3995217" y="8842029"/>
            <a:ext cx="3056414" cy="467071"/>
          </a:xfrm>
          <a:prstGeom prst="rect">
            <a:avLst/>
          </a:prstGeom>
        </p:spPr>
        <p:txBody>
          <a:bodyPr vert="horz" lIns="91430" tIns="45715" rIns="91430" bIns="45715" rtlCol="0" anchor="b"/>
          <a:lstStyle>
            <a:lvl1pPr algn="r">
              <a:defRPr sz="1200"/>
            </a:lvl1pPr>
          </a:lstStyle>
          <a:p>
            <a:fld id="{C7373286-0BC2-4AA5-956A-B5E723445725}" type="slidenum">
              <a:rPr lang="en-CA" smtClean="0"/>
              <a:t>‹#›</a:t>
            </a:fld>
            <a:endParaRPr lang="en-CA"/>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rcRect b="3795"/>
          <a:stretch>
            <a:fillRect/>
          </a:stretch>
        </p:blipFill>
        <p:spPr>
          <a:xfrm>
            <a:off x="0" y="260350"/>
            <a:ext cx="9144000" cy="6597650"/>
          </a:xfrm>
          <a:prstGeom prst="rect">
            <a:avLst/>
          </a:prstGeom>
          <a:noFill/>
          <a:ln w="9525">
            <a:noFill/>
          </a:ln>
        </p:spPr>
      </p:pic>
      <p:sp>
        <p:nvSpPr>
          <p:cNvPr id="2051" name="Rectangle 3"/>
          <p:cNvSpPr>
            <a:spLocks noGrp="1" noChangeArrowheads="1"/>
          </p:cNvSpPr>
          <p:nvPr>
            <p:ph type="ctrTitle"/>
          </p:nvPr>
        </p:nvSpPr>
        <p:spPr>
          <a:xfrm>
            <a:off x="468313" y="620713"/>
            <a:ext cx="8207375" cy="1082675"/>
          </a:xfrm>
        </p:spPr>
        <p:txBody>
          <a:bodyPr/>
          <a:lstStyle>
            <a:lvl1pPr>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469900" y="1843088"/>
            <a:ext cx="8212138" cy="981075"/>
          </a:xfrm>
        </p:spPr>
        <p:txBody>
          <a:bodyPr/>
          <a:lstStyle>
            <a:lvl1pPr marL="0" indent="0">
              <a:buFontTx/>
              <a:buNone/>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001C0006-96AC-449E-B23D-83EE86E0A935}" type="datetimeFigureOut">
              <a:rPr lang="en-CA" smtClean="0"/>
              <a:t>2019-04-22</a:t>
            </a:fld>
            <a:endParaRPr lang="en-CA"/>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CA"/>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7FE7B58D-2D5B-4FD4-96CC-C88DF6111767}" type="slidenum">
              <a:rPr lang="en-CA" smtClean="0"/>
              <a:t>‹#›</a:t>
            </a:fld>
            <a:endParaRPr lang="en-CA"/>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2019-04-22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2019-04-22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65094"/>
          </a:xfrm>
          <a:solidFill>
            <a:schemeClr val="bg2">
              <a:lumMod val="40000"/>
              <a:lumOff val="60000"/>
              <a:alpha val="53000"/>
            </a:schemeClr>
          </a:solidFill>
        </p:spPr>
        <p:txBody>
          <a:bodyPr/>
          <a:lstStyle/>
          <a:p>
            <a:r>
              <a:rPr lang="en-US" dirty="0"/>
              <a:t>Click to edit Master title style</a:t>
            </a:r>
          </a:p>
        </p:txBody>
      </p:sp>
      <p:sp>
        <p:nvSpPr>
          <p:cNvPr id="3" name="Content Placeholder 2"/>
          <p:cNvSpPr>
            <a:spLocks noGrp="1"/>
          </p:cNvSpPr>
          <p:nvPr>
            <p:ph idx="1"/>
          </p:nvPr>
        </p:nvSpPr>
        <p:spPr>
          <a:xfrm>
            <a:off x="457200" y="1433015"/>
            <a:ext cx="8229600" cy="469473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2019-04-22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001C0006-96AC-449E-B23D-83EE86E0A935}" type="datetimeFigureOut">
              <a:rPr lang="en-CA" smtClean="0"/>
              <a:t>2019-04-22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1C0006-96AC-449E-B23D-83EE86E0A935}" type="datetimeFigureOut">
              <a:rPr lang="en-CA" smtClean="0"/>
              <a:t>2019-04-22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1C0006-96AC-449E-B23D-83EE86E0A935}" type="datetimeFigureOut">
              <a:rPr lang="en-CA" smtClean="0"/>
              <a:t>2019-04-22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1C0006-96AC-449E-B23D-83EE86E0A935}" type="datetimeFigureOut">
              <a:rPr lang="en-CA" smtClean="0"/>
              <a:t>2019-04-22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C0006-96AC-449E-B23D-83EE86E0A935}" type="datetimeFigureOut">
              <a:rPr lang="en-CA" smtClean="0"/>
              <a:t>2019-04-22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p:nvPicPr>
        <p:blipFill>
          <a:blip r:embed="rId13"/>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001C0006-96AC-449E-B23D-83EE86E0A935}" type="datetimeFigureOut">
              <a:rPr lang="en-CA" smtClean="0"/>
              <a:t>2019-04-22</a:t>
            </a:fld>
            <a:endParaRPr lang="en-CA"/>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CA"/>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7FE7B58D-2D5B-4FD4-96CC-C88DF6111767}"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hesiswhisperer.com/2014/11/30/how-mendeley-helps-phd-students-become-successful-scientist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grammarly.com/blog/modifier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thoughtco.com/resumptive-modifier-grammar-1692049"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thoughtco.com/summative-modifier-grammar-1692161"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meaning.ca/archives/archive/art_how_to_write_P_Wong.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3143" y="1285558"/>
            <a:ext cx="8207375" cy="1082675"/>
          </a:xfrm>
        </p:spPr>
        <p:txBody>
          <a:bodyPr/>
          <a:lstStyle/>
          <a:p>
            <a:r>
              <a:rPr lang="en-CA" dirty="0"/>
              <a:t>Publishing English</a:t>
            </a:r>
            <a:br>
              <a:rPr lang="en-CA" dirty="0"/>
            </a:br>
            <a:r>
              <a:rPr lang="en-CA" dirty="0"/>
              <a:t>Lesson 7</a:t>
            </a:r>
          </a:p>
        </p:txBody>
      </p:sp>
      <p:sp>
        <p:nvSpPr>
          <p:cNvPr id="3" name="Subtitle 2"/>
          <p:cNvSpPr>
            <a:spLocks noGrp="1"/>
          </p:cNvSpPr>
          <p:nvPr>
            <p:ph type="subTitle" idx="1"/>
          </p:nvPr>
        </p:nvSpPr>
        <p:spPr>
          <a:xfrm>
            <a:off x="3363595" y="3105150"/>
            <a:ext cx="5230495" cy="1888490"/>
          </a:xfrm>
        </p:spPr>
        <p:txBody>
          <a:bodyPr>
            <a:normAutofit/>
          </a:bodyPr>
          <a:lstStyle/>
          <a:p>
            <a:r>
              <a:rPr lang="en-CA" sz="2800" dirty="0"/>
              <a:t>USTC School of Management</a:t>
            </a:r>
          </a:p>
          <a:p>
            <a:r>
              <a:rPr lang="en-CA" sz="2800" dirty="0"/>
              <a:t>Spring 2019</a:t>
            </a:r>
          </a:p>
          <a:p>
            <a:r>
              <a:rPr lang="en-CA" sz="2800" dirty="0"/>
              <a:t>Teacher: Dr. Murray Sherk</a:t>
            </a:r>
          </a:p>
        </p:txBody>
      </p:sp>
      <p:sp>
        <p:nvSpPr>
          <p:cNvPr id="4" name="TextBox 3"/>
          <p:cNvSpPr txBox="1"/>
          <p:nvPr/>
        </p:nvSpPr>
        <p:spPr>
          <a:xfrm>
            <a:off x="550246" y="4865739"/>
            <a:ext cx="8043824" cy="1600438"/>
          </a:xfrm>
          <a:prstGeom prst="rect">
            <a:avLst/>
          </a:prstGeom>
          <a:noFill/>
        </p:spPr>
        <p:txBody>
          <a:bodyPr wrap="square" rtlCol="0">
            <a:spAutoFit/>
          </a:bodyPr>
          <a:lstStyle/>
          <a:p>
            <a:r>
              <a:rPr lang="en-CA" sz="2400" dirty="0"/>
              <a:t>Course Website:</a:t>
            </a:r>
          </a:p>
          <a:p>
            <a:pPr algn="ctr"/>
            <a:r>
              <a:rPr lang="en-CA" sz="3200" dirty="0">
                <a:solidFill>
                  <a:srgbClr val="FFFF00"/>
                </a:solidFill>
              </a:rPr>
              <a:t>http://staff.ustc.edu.cn/~msherk</a:t>
            </a:r>
          </a:p>
          <a:p>
            <a:pPr algn="ctr"/>
            <a:r>
              <a:rPr lang="en-CA" sz="2400" dirty="0">
                <a:solidFill>
                  <a:srgbClr val="FFFF00"/>
                </a:solidFill>
              </a:rPr>
              <a:t>(Click on the “Publishing English” link.)</a:t>
            </a:r>
          </a:p>
          <a:p>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5A0A2-33D3-4E32-B883-9B61950C8C16}"/>
              </a:ext>
            </a:extLst>
          </p:cNvPr>
          <p:cNvSpPr>
            <a:spLocks noGrp="1"/>
          </p:cNvSpPr>
          <p:nvPr>
            <p:ph type="title"/>
          </p:nvPr>
        </p:nvSpPr>
        <p:spPr/>
        <p:txBody>
          <a:bodyPr/>
          <a:lstStyle/>
          <a:p>
            <a:r>
              <a:rPr lang="en-CA" dirty="0"/>
              <a:t>Murray’s Demo of EndNote</a:t>
            </a:r>
          </a:p>
        </p:txBody>
      </p:sp>
      <p:sp>
        <p:nvSpPr>
          <p:cNvPr id="3" name="Content Placeholder 2">
            <a:extLst>
              <a:ext uri="{FF2B5EF4-FFF2-40B4-BE49-F238E27FC236}">
                <a16:creationId xmlns:a16="http://schemas.microsoft.com/office/drawing/2014/main" id="{983D35AD-5F85-49DE-A3A2-44C261CE5FC5}"/>
              </a:ext>
            </a:extLst>
          </p:cNvPr>
          <p:cNvSpPr>
            <a:spLocks noGrp="1"/>
          </p:cNvSpPr>
          <p:nvPr>
            <p:ph idx="1"/>
          </p:nvPr>
        </p:nvSpPr>
        <p:spPr/>
        <p:txBody>
          <a:bodyPr/>
          <a:lstStyle/>
          <a:p>
            <a:r>
              <a:rPr lang="en-CA" sz="2800" dirty="0"/>
              <a:t>“Fix” of an EndNote problem/feature:</a:t>
            </a:r>
          </a:p>
          <a:p>
            <a:pPr lvl="1"/>
            <a:r>
              <a:rPr lang="en-CA" sz="2400" dirty="0"/>
              <a:t>If an author’s name is listed different ways in different entries of your EndNote database…</a:t>
            </a:r>
          </a:p>
          <a:p>
            <a:pPr lvl="1"/>
            <a:r>
              <a:rPr lang="en-CA" sz="2400" dirty="0"/>
              <a:t>…then EndNote thinks it’s not the same person!</a:t>
            </a:r>
          </a:p>
          <a:p>
            <a:pPr lvl="1"/>
            <a:r>
              <a:rPr lang="en-CA" sz="2400" dirty="0"/>
              <a:t>“M. Sherk” / “Murray Sherk” / “Murray W. Sherk” /    “M. W. Sherk” / “M.W. Sherk” are all </a:t>
            </a:r>
            <a:r>
              <a:rPr lang="en-CA" sz="2400" dirty="0">
                <a:solidFill>
                  <a:srgbClr val="FF0000"/>
                </a:solidFill>
              </a:rPr>
              <a:t>different </a:t>
            </a:r>
            <a:r>
              <a:rPr lang="en-CA" sz="2400" dirty="0"/>
              <a:t>names!</a:t>
            </a:r>
          </a:p>
          <a:p>
            <a:pPr lvl="1"/>
            <a:endParaRPr lang="en-CA" sz="2400" dirty="0"/>
          </a:p>
          <a:p>
            <a:r>
              <a:rPr lang="en-CA" sz="2800" dirty="0"/>
              <a:t>APA first author rule </a:t>
            </a:r>
            <a:r>
              <a:rPr lang="en-CA" sz="2800" dirty="0">
                <a:sym typeface="Wingdings" panose="05000000000000000000" pitchFamily="2" charset="2"/>
              </a:rPr>
              <a:t></a:t>
            </a:r>
            <a:endParaRPr lang="en-CA" sz="2800" dirty="0"/>
          </a:p>
          <a:p>
            <a:pPr marL="0" indent="0" algn="ctr">
              <a:buNone/>
            </a:pPr>
            <a:r>
              <a:rPr lang="en-CA" sz="2800" dirty="0">
                <a:solidFill>
                  <a:srgbClr val="00B050"/>
                </a:solidFill>
              </a:rPr>
              <a:t>Make sure each author has just one name in your EndNote/Mendeley database of references!</a:t>
            </a:r>
          </a:p>
        </p:txBody>
      </p:sp>
    </p:spTree>
    <p:extLst>
      <p:ext uri="{BB962C8B-B14F-4D97-AF65-F5344CB8AC3E}">
        <p14:creationId xmlns:p14="http://schemas.microsoft.com/office/powerpoint/2010/main" val="2408808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65094"/>
          </a:xfrm>
        </p:spPr>
        <p:txBody>
          <a:bodyPr/>
          <a:lstStyle/>
          <a:p>
            <a:r>
              <a:rPr lang="en-CA" dirty="0"/>
              <a:t>Review of Lesson 6</a:t>
            </a:r>
          </a:p>
        </p:txBody>
      </p:sp>
      <p:sp>
        <p:nvSpPr>
          <p:cNvPr id="3" name="Content Placeholder 2"/>
          <p:cNvSpPr>
            <a:spLocks noGrp="1"/>
          </p:cNvSpPr>
          <p:nvPr>
            <p:ph idx="1"/>
          </p:nvPr>
        </p:nvSpPr>
        <p:spPr>
          <a:xfrm>
            <a:off x="533400" y="1415850"/>
            <a:ext cx="7932683" cy="4761695"/>
          </a:xfrm>
        </p:spPr>
        <p:txBody>
          <a:bodyPr>
            <a:normAutofit/>
          </a:bodyPr>
          <a:lstStyle/>
          <a:p>
            <a:r>
              <a:rPr lang="en-CA" sz="2800"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t>Student discussion: Lit Review, References</a:t>
            </a:r>
            <a:endParaRPr lang="en-CA" dirty="0"/>
          </a:p>
          <a:p>
            <a:r>
              <a:rPr lang="en-CA" sz="2800" dirty="0"/>
              <a:t>Reference-Keeping Systems</a:t>
            </a:r>
            <a:endParaRPr lang="en-CA" dirty="0"/>
          </a:p>
          <a:p>
            <a:pPr lvl="1"/>
            <a:r>
              <a:rPr lang="en-CA" dirty="0"/>
              <a:t>Demo of EndNote &amp; an important “fix”</a:t>
            </a:r>
          </a:p>
          <a:p>
            <a:pPr lvl="1"/>
            <a:r>
              <a:rPr lang="en-CA" dirty="0">
                <a:solidFill>
                  <a:srgbClr val="0070C0"/>
                </a:solidFill>
              </a:rPr>
              <a:t>Which one? EndNote, Mendeley, Zotero …</a:t>
            </a:r>
          </a:p>
          <a:p>
            <a:pPr lvl="1"/>
            <a:r>
              <a:rPr lang="en-CA" dirty="0"/>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551594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359D7-498C-476F-8B6C-AB1D0ED4EFC7}"/>
              </a:ext>
            </a:extLst>
          </p:cNvPr>
          <p:cNvSpPr>
            <a:spLocks noGrp="1"/>
          </p:cNvSpPr>
          <p:nvPr>
            <p:ph type="title"/>
          </p:nvPr>
        </p:nvSpPr>
        <p:spPr/>
        <p:txBody>
          <a:bodyPr/>
          <a:lstStyle/>
          <a:p>
            <a:r>
              <a:rPr lang="en-CA" dirty="0"/>
              <a:t>Discuss this article</a:t>
            </a:r>
          </a:p>
        </p:txBody>
      </p:sp>
      <p:sp>
        <p:nvSpPr>
          <p:cNvPr id="3" name="Content Placeholder 2">
            <a:extLst>
              <a:ext uri="{FF2B5EF4-FFF2-40B4-BE49-F238E27FC236}">
                <a16:creationId xmlns:a16="http://schemas.microsoft.com/office/drawing/2014/main" id="{D62D8855-9B21-4710-9A8B-94EF329E8F10}"/>
              </a:ext>
            </a:extLst>
          </p:cNvPr>
          <p:cNvSpPr>
            <a:spLocks noGrp="1"/>
          </p:cNvSpPr>
          <p:nvPr>
            <p:ph idx="1"/>
          </p:nvPr>
        </p:nvSpPr>
        <p:spPr/>
        <p:txBody>
          <a:bodyPr/>
          <a:lstStyle/>
          <a:p>
            <a:r>
              <a:rPr lang="en-CA" sz="2800" dirty="0">
                <a:hlinkClick r:id="rId2"/>
              </a:rPr>
              <a:t>https://thesiswhisperer.com/2014/11/30/how-mendeley-helps-phd-students-become-successful-scientists/</a:t>
            </a:r>
            <a:endParaRPr lang="en-CA" dirty="0"/>
          </a:p>
          <a:p>
            <a:r>
              <a:rPr lang="en-CA" dirty="0"/>
              <a:t>Author likes Mendeley</a:t>
            </a:r>
          </a:p>
          <a:p>
            <a:r>
              <a:rPr lang="en-CA" dirty="0"/>
              <a:t>Emphasizes that reference-keeping systems should help you read systematically and conveniently…</a:t>
            </a:r>
          </a:p>
          <a:p>
            <a:r>
              <a:rPr lang="en-CA" dirty="0"/>
              <a:t>…and help you integrate that reading into papers!</a:t>
            </a:r>
          </a:p>
        </p:txBody>
      </p:sp>
    </p:spTree>
    <p:extLst>
      <p:ext uri="{BB962C8B-B14F-4D97-AF65-F5344CB8AC3E}">
        <p14:creationId xmlns:p14="http://schemas.microsoft.com/office/powerpoint/2010/main" val="328004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65094"/>
          </a:xfrm>
        </p:spPr>
        <p:txBody>
          <a:bodyPr/>
          <a:lstStyle/>
          <a:p>
            <a:r>
              <a:rPr lang="en-CA" dirty="0"/>
              <a:t>Review of Lesson 6</a:t>
            </a:r>
          </a:p>
        </p:txBody>
      </p:sp>
      <p:sp>
        <p:nvSpPr>
          <p:cNvPr id="3" name="Content Placeholder 2"/>
          <p:cNvSpPr>
            <a:spLocks noGrp="1"/>
          </p:cNvSpPr>
          <p:nvPr>
            <p:ph idx="1"/>
          </p:nvPr>
        </p:nvSpPr>
        <p:spPr>
          <a:xfrm>
            <a:off x="533400" y="1415850"/>
            <a:ext cx="7932683" cy="4761695"/>
          </a:xfrm>
        </p:spPr>
        <p:txBody>
          <a:bodyPr>
            <a:normAutofit/>
          </a:bodyPr>
          <a:lstStyle/>
          <a:p>
            <a:r>
              <a:rPr lang="en-CA" sz="2800"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t>Student discussion: Lit Review, References</a:t>
            </a:r>
            <a:endParaRPr lang="en-CA" dirty="0"/>
          </a:p>
          <a:p>
            <a:r>
              <a:rPr lang="en-CA" sz="2800" dirty="0"/>
              <a:t>Reference-Keeping Systems</a:t>
            </a:r>
            <a:endParaRPr lang="en-CA" dirty="0"/>
          </a:p>
          <a:p>
            <a:pPr lvl="1"/>
            <a:r>
              <a:rPr lang="en-CA" dirty="0"/>
              <a:t>Demo of EndNote &amp; an important “fix”</a:t>
            </a:r>
          </a:p>
          <a:p>
            <a:pPr lvl="1"/>
            <a:r>
              <a:rPr lang="en-CA" dirty="0"/>
              <a:t>Which one? EndNote, Mendeley, Zotero …</a:t>
            </a:r>
          </a:p>
          <a:p>
            <a:pPr lvl="1"/>
            <a:r>
              <a:rPr lang="en-CA" dirty="0">
                <a:solidFill>
                  <a:srgbClr val="0070C0"/>
                </a:solidFill>
              </a:rPr>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993034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67231-FFBA-423C-8DB9-5C2AE547F0C6}"/>
              </a:ext>
            </a:extLst>
          </p:cNvPr>
          <p:cNvSpPr>
            <a:spLocks noGrp="1"/>
          </p:cNvSpPr>
          <p:nvPr>
            <p:ph type="title"/>
          </p:nvPr>
        </p:nvSpPr>
        <p:spPr/>
        <p:txBody>
          <a:bodyPr/>
          <a:lstStyle/>
          <a:p>
            <a:r>
              <a:rPr lang="en-CA" dirty="0"/>
              <a:t>Try out a reference keeper</a:t>
            </a:r>
          </a:p>
        </p:txBody>
      </p:sp>
      <p:sp>
        <p:nvSpPr>
          <p:cNvPr id="3" name="Content Placeholder 2">
            <a:extLst>
              <a:ext uri="{FF2B5EF4-FFF2-40B4-BE49-F238E27FC236}">
                <a16:creationId xmlns:a16="http://schemas.microsoft.com/office/drawing/2014/main" id="{26A392C4-0645-48C7-AD31-0F045F03271D}"/>
              </a:ext>
            </a:extLst>
          </p:cNvPr>
          <p:cNvSpPr>
            <a:spLocks noGrp="1"/>
          </p:cNvSpPr>
          <p:nvPr>
            <p:ph idx="1"/>
          </p:nvPr>
        </p:nvSpPr>
        <p:spPr>
          <a:xfrm>
            <a:off x="457200" y="1555207"/>
            <a:ext cx="6887389" cy="4122921"/>
          </a:xfrm>
        </p:spPr>
        <p:txBody>
          <a:bodyPr>
            <a:normAutofit fontScale="92500" lnSpcReduction="10000"/>
          </a:bodyPr>
          <a:lstStyle/>
          <a:p>
            <a:r>
              <a:rPr lang="en-CA" dirty="0"/>
              <a:t>EndNote helps you find get entries for papers </a:t>
            </a:r>
          </a:p>
          <a:p>
            <a:pPr lvl="1"/>
            <a:r>
              <a:rPr lang="en-CA" dirty="0"/>
              <a:t>E.g. from Web of Science</a:t>
            </a:r>
          </a:p>
          <a:p>
            <a:r>
              <a:rPr lang="en-CA" dirty="0"/>
              <a:t>Mendeley indexes papers you give it and puts them in cloud for easy reading on multiple devices</a:t>
            </a:r>
          </a:p>
          <a:p>
            <a:r>
              <a:rPr lang="en-CA" dirty="0"/>
              <a:t>EndNote offers more options to customize journal name short forms, citation styles, …</a:t>
            </a:r>
          </a:p>
        </p:txBody>
      </p:sp>
    </p:spTree>
    <p:extLst>
      <p:ext uri="{BB962C8B-B14F-4D97-AF65-F5344CB8AC3E}">
        <p14:creationId xmlns:p14="http://schemas.microsoft.com/office/powerpoint/2010/main" val="4106804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65094"/>
          </a:xfrm>
        </p:spPr>
        <p:txBody>
          <a:bodyPr/>
          <a:lstStyle/>
          <a:p>
            <a:r>
              <a:rPr lang="en-CA" dirty="0"/>
              <a:t>Review of Lesson 6</a:t>
            </a:r>
          </a:p>
        </p:txBody>
      </p:sp>
      <p:sp>
        <p:nvSpPr>
          <p:cNvPr id="3" name="Content Placeholder 2"/>
          <p:cNvSpPr>
            <a:spLocks noGrp="1"/>
          </p:cNvSpPr>
          <p:nvPr>
            <p:ph idx="1"/>
          </p:nvPr>
        </p:nvSpPr>
        <p:spPr>
          <a:xfrm>
            <a:off x="533400" y="1415850"/>
            <a:ext cx="7932683" cy="4761695"/>
          </a:xfrm>
        </p:spPr>
        <p:txBody>
          <a:bodyPr>
            <a:normAutofit/>
          </a:bodyPr>
          <a:lstStyle/>
          <a:p>
            <a:r>
              <a:rPr lang="en-CA" sz="2800"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t>Student discussion: Lit Review, References</a:t>
            </a:r>
            <a:endParaRPr lang="en-CA" dirty="0"/>
          </a:p>
          <a:p>
            <a:r>
              <a:rPr lang="en-CA" sz="2800" dirty="0"/>
              <a:t>Reference-Keeping Systems</a:t>
            </a:r>
            <a:endParaRPr lang="en-CA" dirty="0"/>
          </a:p>
          <a:p>
            <a:pPr lvl="1"/>
            <a:r>
              <a:rPr lang="en-CA" dirty="0"/>
              <a:t>Demo of EndNote &amp; an important “fix”</a:t>
            </a:r>
          </a:p>
          <a:p>
            <a:pPr lvl="1"/>
            <a:r>
              <a:rPr lang="en-CA" dirty="0"/>
              <a:t>Which one? EndNote, Mendeley, Zotero …</a:t>
            </a:r>
          </a:p>
          <a:p>
            <a:pPr lvl="1"/>
            <a:r>
              <a:rPr lang="en-CA" dirty="0"/>
              <a:t>Try one out!</a:t>
            </a:r>
          </a:p>
          <a:p>
            <a:r>
              <a:rPr lang="en-CA" dirty="0">
                <a:solidFill>
                  <a:srgbClr val="0070C0"/>
                </a:solidFill>
              </a:rPr>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960384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E3D13-889F-406E-B6EB-49E82144E256}"/>
              </a:ext>
            </a:extLst>
          </p:cNvPr>
          <p:cNvSpPr>
            <a:spLocks noGrp="1"/>
          </p:cNvSpPr>
          <p:nvPr>
            <p:ph type="title"/>
          </p:nvPr>
        </p:nvSpPr>
        <p:spPr/>
        <p:txBody>
          <a:bodyPr/>
          <a:lstStyle/>
          <a:p>
            <a:r>
              <a:rPr lang="en-CA" dirty="0"/>
              <a:t>Cultural Bias</a:t>
            </a:r>
          </a:p>
        </p:txBody>
      </p:sp>
      <p:sp>
        <p:nvSpPr>
          <p:cNvPr id="3" name="Content Placeholder 2">
            <a:extLst>
              <a:ext uri="{FF2B5EF4-FFF2-40B4-BE49-F238E27FC236}">
                <a16:creationId xmlns:a16="http://schemas.microsoft.com/office/drawing/2014/main" id="{3CD7F8E2-B528-4D2E-A07D-FD98DDC69351}"/>
              </a:ext>
            </a:extLst>
          </p:cNvPr>
          <p:cNvSpPr>
            <a:spLocks noGrp="1"/>
          </p:cNvSpPr>
          <p:nvPr>
            <p:ph idx="1"/>
          </p:nvPr>
        </p:nvSpPr>
        <p:spPr>
          <a:xfrm>
            <a:off x="457200" y="1584704"/>
            <a:ext cx="8229600" cy="4137669"/>
          </a:xfrm>
        </p:spPr>
        <p:txBody>
          <a:bodyPr>
            <a:normAutofit fontScale="92500" lnSpcReduction="10000"/>
          </a:bodyPr>
          <a:lstStyle/>
          <a:p>
            <a:r>
              <a:rPr lang="en-CA" dirty="0"/>
              <a:t>Always remember you are writing for an international audience.</a:t>
            </a:r>
          </a:p>
          <a:p>
            <a:r>
              <a:rPr lang="en-CA" dirty="0"/>
              <a:t>They are NOT like you and they do NOT know “what everybody knows”.</a:t>
            </a:r>
          </a:p>
          <a:p>
            <a:pPr lvl="1"/>
            <a:r>
              <a:rPr lang="en-CA" dirty="0"/>
              <a:t>Chinese: “After Liberation…”</a:t>
            </a:r>
          </a:p>
          <a:p>
            <a:pPr lvl="1"/>
            <a:r>
              <a:rPr lang="en-CA" dirty="0"/>
              <a:t>Canadian: “Hockey” = “ice hockey”</a:t>
            </a:r>
          </a:p>
          <a:p>
            <a:pPr lvl="1"/>
            <a:r>
              <a:rPr lang="en-CA" dirty="0"/>
              <a:t>Any: “The government…”</a:t>
            </a:r>
          </a:p>
          <a:p>
            <a:pPr lvl="1"/>
            <a:r>
              <a:rPr lang="en-CA" dirty="0"/>
              <a:t>Any: “Foreigners often…”</a:t>
            </a:r>
          </a:p>
          <a:p>
            <a:r>
              <a:rPr lang="en-CA" dirty="0"/>
              <a:t>“As we all know, …” (NEVER say this!)</a:t>
            </a:r>
          </a:p>
          <a:p>
            <a:endParaRPr lang="en-CA" dirty="0"/>
          </a:p>
        </p:txBody>
      </p:sp>
    </p:spTree>
    <p:extLst>
      <p:ext uri="{BB962C8B-B14F-4D97-AF65-F5344CB8AC3E}">
        <p14:creationId xmlns:p14="http://schemas.microsoft.com/office/powerpoint/2010/main" val="401402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F310-23DB-4E22-A3CD-70434004A98A}"/>
              </a:ext>
            </a:extLst>
          </p:cNvPr>
          <p:cNvSpPr>
            <a:spLocks noGrp="1"/>
          </p:cNvSpPr>
          <p:nvPr>
            <p:ph type="title"/>
          </p:nvPr>
        </p:nvSpPr>
        <p:spPr/>
        <p:txBody>
          <a:bodyPr/>
          <a:lstStyle/>
          <a:p>
            <a:r>
              <a:rPr lang="en-CA" dirty="0"/>
              <a:t>In your culture…</a:t>
            </a:r>
          </a:p>
        </p:txBody>
      </p:sp>
      <p:sp>
        <p:nvSpPr>
          <p:cNvPr id="3" name="Content Placeholder 2">
            <a:extLst>
              <a:ext uri="{FF2B5EF4-FFF2-40B4-BE49-F238E27FC236}">
                <a16:creationId xmlns:a16="http://schemas.microsoft.com/office/drawing/2014/main" id="{D56FF53C-BEAD-4DDC-8C88-47D8641F3B40}"/>
              </a:ext>
            </a:extLst>
          </p:cNvPr>
          <p:cNvSpPr>
            <a:spLocks noGrp="1"/>
          </p:cNvSpPr>
          <p:nvPr>
            <p:ph idx="1"/>
          </p:nvPr>
        </p:nvSpPr>
        <p:spPr/>
        <p:txBody>
          <a:bodyPr/>
          <a:lstStyle/>
          <a:p>
            <a:r>
              <a:rPr lang="en-CA" dirty="0"/>
              <a:t>What does “everybody know”?</a:t>
            </a:r>
          </a:p>
          <a:p>
            <a:r>
              <a:rPr lang="en-CA" dirty="0"/>
              <a:t>What assumptions can you make about people in your home culture which you CANNOT make about your international audience?</a:t>
            </a:r>
          </a:p>
          <a:p>
            <a:pPr marL="0" indent="0" algn="ctr">
              <a:buNone/>
            </a:pPr>
            <a:r>
              <a:rPr lang="en-CA" dirty="0">
                <a:solidFill>
                  <a:srgbClr val="00B050"/>
                </a:solidFill>
              </a:rPr>
              <a:t>In Lesson 7: </a:t>
            </a:r>
          </a:p>
          <a:p>
            <a:pPr marL="0" indent="0" algn="ctr">
              <a:buNone/>
            </a:pPr>
            <a:r>
              <a:rPr lang="en-CA" dirty="0">
                <a:solidFill>
                  <a:srgbClr val="00B050"/>
                </a:solidFill>
              </a:rPr>
              <a:t>Discuss this now with your partner.</a:t>
            </a:r>
          </a:p>
          <a:p>
            <a:endParaRPr lang="en-CA" dirty="0"/>
          </a:p>
        </p:txBody>
      </p:sp>
    </p:spTree>
    <p:extLst>
      <p:ext uri="{BB962C8B-B14F-4D97-AF65-F5344CB8AC3E}">
        <p14:creationId xmlns:p14="http://schemas.microsoft.com/office/powerpoint/2010/main" val="2186123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Outline</a:t>
            </a:r>
          </a:p>
        </p:txBody>
      </p:sp>
      <p:sp>
        <p:nvSpPr>
          <p:cNvPr id="3" name="Content Placeholder 2"/>
          <p:cNvSpPr>
            <a:spLocks noGrp="1"/>
          </p:cNvSpPr>
          <p:nvPr>
            <p:ph idx="1"/>
          </p:nvPr>
        </p:nvSpPr>
        <p:spPr>
          <a:xfrm>
            <a:off x="457200" y="1312076"/>
            <a:ext cx="8229600" cy="4500880"/>
          </a:xfrm>
        </p:spPr>
        <p:txBody>
          <a:bodyPr>
            <a:normAutofit fontScale="92500" lnSpcReduction="10000"/>
          </a:bodyPr>
          <a:lstStyle/>
          <a:p>
            <a:r>
              <a:rPr lang="en-CA" dirty="0">
                <a:effectLst/>
              </a:rPr>
              <a:t>Review of Lesson 6</a:t>
            </a:r>
          </a:p>
          <a:p>
            <a:r>
              <a:rPr lang="en-CA" dirty="0">
                <a:solidFill>
                  <a:srgbClr val="0070C0"/>
                </a:solidFill>
                <a:effectLst/>
              </a:rPr>
              <a:t>PE7: Avoid cultural bias</a:t>
            </a:r>
          </a:p>
          <a:p>
            <a:r>
              <a:rPr lang="en-CA" dirty="0"/>
              <a:t>Personal pronouns in academic writing</a:t>
            </a:r>
          </a:p>
          <a:p>
            <a:r>
              <a:rPr lang="en-CA" dirty="0"/>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413121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8B6E3-B63A-4C64-9FCC-FC8DD4FA3054}"/>
              </a:ext>
            </a:extLst>
          </p:cNvPr>
          <p:cNvSpPr>
            <a:spLocks noGrp="1"/>
          </p:cNvSpPr>
          <p:nvPr>
            <p:ph type="title"/>
          </p:nvPr>
        </p:nvSpPr>
        <p:spPr/>
        <p:txBody>
          <a:bodyPr/>
          <a:lstStyle/>
          <a:p>
            <a:r>
              <a:rPr lang="en-CA" sz="3200" dirty="0"/>
              <a:t>[PE7] Look for cultural bias and subjective terms like “foreign” or “our government”. </a:t>
            </a:r>
          </a:p>
        </p:txBody>
      </p:sp>
      <p:sp>
        <p:nvSpPr>
          <p:cNvPr id="3" name="Content Placeholder 2">
            <a:extLst>
              <a:ext uri="{FF2B5EF4-FFF2-40B4-BE49-F238E27FC236}">
                <a16:creationId xmlns:a16="http://schemas.microsoft.com/office/drawing/2014/main" id="{B83D4B39-1CB7-40F6-BF2F-960EECC57B90}"/>
              </a:ext>
            </a:extLst>
          </p:cNvPr>
          <p:cNvSpPr>
            <a:spLocks noGrp="1"/>
          </p:cNvSpPr>
          <p:nvPr>
            <p:ph idx="1"/>
          </p:nvPr>
        </p:nvSpPr>
        <p:spPr/>
        <p:txBody>
          <a:bodyPr/>
          <a:lstStyle/>
          <a:p>
            <a:r>
              <a:rPr lang="en-CA" sz="2800" dirty="0"/>
              <a:t>Are you assuming your readers know the “obvious” things that are known by “everyone” in your own culture?</a:t>
            </a:r>
          </a:p>
          <a:p>
            <a:r>
              <a:rPr lang="en-CA" sz="2800" dirty="0"/>
              <a:t>These are like beholder words but, even worse, may be meaningless or insulting to readers: </a:t>
            </a:r>
          </a:p>
          <a:p>
            <a:pPr lvl="1"/>
            <a:r>
              <a:rPr lang="en-CA" sz="2400" dirty="0"/>
              <a:t>“During the reform and opening, …”</a:t>
            </a:r>
          </a:p>
          <a:p>
            <a:pPr lvl="1"/>
            <a:r>
              <a:rPr lang="en-CA" sz="2400" dirty="0"/>
              <a:t>“After Liberation, …”</a:t>
            </a:r>
          </a:p>
          <a:p>
            <a:pPr lvl="1"/>
            <a:r>
              <a:rPr lang="en-CA" sz="2400" dirty="0"/>
              <a:t>“It is obvious that proximity to India gives Pakistan &lt;something&gt;.”</a:t>
            </a:r>
          </a:p>
          <a:p>
            <a:pPr marL="0" indent="0">
              <a:buNone/>
            </a:pPr>
            <a:endParaRPr lang="en-CA" dirty="0"/>
          </a:p>
        </p:txBody>
      </p:sp>
    </p:spTree>
    <p:extLst>
      <p:ext uri="{BB962C8B-B14F-4D97-AF65-F5344CB8AC3E}">
        <p14:creationId xmlns:p14="http://schemas.microsoft.com/office/powerpoint/2010/main" val="3809694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6E9CE-62DE-44A2-9F02-8F888317F68C}"/>
              </a:ext>
            </a:extLst>
          </p:cNvPr>
          <p:cNvSpPr>
            <a:spLocks noGrp="1"/>
          </p:cNvSpPr>
          <p:nvPr>
            <p:ph type="title"/>
          </p:nvPr>
        </p:nvSpPr>
        <p:spPr/>
        <p:txBody>
          <a:bodyPr/>
          <a:lstStyle/>
          <a:p>
            <a:r>
              <a:rPr lang="en-CA" dirty="0"/>
              <a:t>Final Exam: Monday, May 6</a:t>
            </a:r>
          </a:p>
        </p:txBody>
      </p:sp>
      <p:sp>
        <p:nvSpPr>
          <p:cNvPr id="3" name="Content Placeholder 2">
            <a:extLst>
              <a:ext uri="{FF2B5EF4-FFF2-40B4-BE49-F238E27FC236}">
                <a16:creationId xmlns:a16="http://schemas.microsoft.com/office/drawing/2014/main" id="{5DB391E7-8A1A-4312-9BE5-9CCB46E6794B}"/>
              </a:ext>
            </a:extLst>
          </p:cNvPr>
          <p:cNvSpPr>
            <a:spLocks noGrp="1"/>
          </p:cNvSpPr>
          <p:nvPr>
            <p:ph idx="1"/>
          </p:nvPr>
        </p:nvSpPr>
        <p:spPr/>
        <p:txBody>
          <a:bodyPr/>
          <a:lstStyle/>
          <a:p>
            <a:r>
              <a:rPr lang="en-CA" dirty="0"/>
              <a:t>Exam time: </a:t>
            </a:r>
          </a:p>
          <a:p>
            <a:pPr lvl="1"/>
            <a:r>
              <a:rPr lang="en-CA" dirty="0" err="1"/>
              <a:t>9:00am</a:t>
            </a:r>
            <a:r>
              <a:rPr lang="en-CA" dirty="0"/>
              <a:t> to </a:t>
            </a:r>
            <a:r>
              <a:rPr lang="en-CA" dirty="0" err="1"/>
              <a:t>11:00am</a:t>
            </a:r>
            <a:endParaRPr lang="en-CA" dirty="0"/>
          </a:p>
          <a:p>
            <a:r>
              <a:rPr lang="en-CA" dirty="0"/>
              <a:t>Exam place: </a:t>
            </a:r>
          </a:p>
          <a:p>
            <a:pPr lvl="1"/>
            <a:r>
              <a:rPr lang="en-CA" dirty="0"/>
              <a:t>EMBA Classroom 3</a:t>
            </a:r>
          </a:p>
          <a:p>
            <a:r>
              <a:rPr lang="en-CA" dirty="0"/>
              <a:t>Exam Preview will be part of Lesson 8 next week.</a:t>
            </a:r>
          </a:p>
          <a:p>
            <a:endParaRPr lang="en-CA" dirty="0"/>
          </a:p>
        </p:txBody>
      </p:sp>
    </p:spTree>
    <p:extLst>
      <p:ext uri="{BB962C8B-B14F-4D97-AF65-F5344CB8AC3E}">
        <p14:creationId xmlns:p14="http://schemas.microsoft.com/office/powerpoint/2010/main" val="1332575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Outline</a:t>
            </a:r>
          </a:p>
        </p:txBody>
      </p:sp>
      <p:sp>
        <p:nvSpPr>
          <p:cNvPr id="3" name="Content Placeholder 2"/>
          <p:cNvSpPr>
            <a:spLocks noGrp="1"/>
          </p:cNvSpPr>
          <p:nvPr>
            <p:ph idx="1"/>
          </p:nvPr>
        </p:nvSpPr>
        <p:spPr>
          <a:xfrm>
            <a:off x="457200" y="1312076"/>
            <a:ext cx="8229600" cy="4500880"/>
          </a:xfrm>
        </p:spPr>
        <p:txBody>
          <a:bodyPr>
            <a:normAutofit fontScale="92500" lnSpcReduction="10000"/>
          </a:bodyPr>
          <a:lstStyle/>
          <a:p>
            <a:r>
              <a:rPr lang="en-CA" dirty="0">
                <a:effectLst/>
              </a:rPr>
              <a:t>Review of Lesson 6</a:t>
            </a:r>
          </a:p>
          <a:p>
            <a:r>
              <a:rPr lang="en-CA" dirty="0">
                <a:effectLst/>
              </a:rPr>
              <a:t>PE7: Avoid cultural bias</a:t>
            </a:r>
          </a:p>
          <a:p>
            <a:r>
              <a:rPr lang="en-CA" dirty="0">
                <a:solidFill>
                  <a:srgbClr val="0070C0"/>
                </a:solidFill>
              </a:rPr>
              <a:t>Personal pronouns in academic writing</a:t>
            </a:r>
          </a:p>
          <a:p>
            <a:r>
              <a:rPr lang="en-CA" dirty="0"/>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23220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30BFB-E2DC-4B09-8419-45DA739F275F}"/>
              </a:ext>
            </a:extLst>
          </p:cNvPr>
          <p:cNvSpPr>
            <a:spLocks noGrp="1"/>
          </p:cNvSpPr>
          <p:nvPr>
            <p:ph type="title"/>
          </p:nvPr>
        </p:nvSpPr>
        <p:spPr/>
        <p:txBody>
          <a:bodyPr/>
          <a:lstStyle/>
          <a:p>
            <a:r>
              <a:rPr lang="en-CA" dirty="0"/>
              <a:t>Personal Pronouns: </a:t>
            </a:r>
            <a:br>
              <a:rPr lang="en-CA" dirty="0"/>
            </a:br>
            <a:r>
              <a:rPr lang="en-CA" dirty="0"/>
              <a:t>I, my, me, we, our, us</a:t>
            </a:r>
          </a:p>
        </p:txBody>
      </p:sp>
      <p:sp>
        <p:nvSpPr>
          <p:cNvPr id="3" name="Content Placeholder 2">
            <a:extLst>
              <a:ext uri="{FF2B5EF4-FFF2-40B4-BE49-F238E27FC236}">
                <a16:creationId xmlns:a16="http://schemas.microsoft.com/office/drawing/2014/main" id="{26B57BED-1CA7-4115-A29A-693821470025}"/>
              </a:ext>
            </a:extLst>
          </p:cNvPr>
          <p:cNvSpPr>
            <a:spLocks noGrp="1"/>
          </p:cNvSpPr>
          <p:nvPr>
            <p:ph idx="1"/>
          </p:nvPr>
        </p:nvSpPr>
        <p:spPr/>
        <p:txBody>
          <a:bodyPr/>
          <a:lstStyle/>
          <a:p>
            <a:r>
              <a:rPr lang="en-CA" dirty="0"/>
              <a:t>Read “PhD consultancy” article posted on course website</a:t>
            </a:r>
          </a:p>
          <a:p>
            <a:pPr lvl="1"/>
            <a:r>
              <a:rPr lang="en-CA" dirty="0"/>
              <a:t>and given as handout today.</a:t>
            </a:r>
          </a:p>
          <a:p>
            <a:r>
              <a:rPr lang="en-CA" sz="2400" dirty="0"/>
              <a:t>Another reference article from University of North Carolina – Chapel Hill (USA) is also on the website but is mostly about other research areas.</a:t>
            </a:r>
          </a:p>
          <a:p>
            <a:endParaRPr lang="en-CA" dirty="0"/>
          </a:p>
        </p:txBody>
      </p:sp>
    </p:spTree>
    <p:extLst>
      <p:ext uri="{BB962C8B-B14F-4D97-AF65-F5344CB8AC3E}">
        <p14:creationId xmlns:p14="http://schemas.microsoft.com/office/powerpoint/2010/main" val="2724842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30BFB-E2DC-4B09-8419-45DA739F275F}"/>
              </a:ext>
            </a:extLst>
          </p:cNvPr>
          <p:cNvSpPr>
            <a:spLocks noGrp="1"/>
          </p:cNvSpPr>
          <p:nvPr>
            <p:ph type="title"/>
          </p:nvPr>
        </p:nvSpPr>
        <p:spPr/>
        <p:txBody>
          <a:bodyPr/>
          <a:lstStyle/>
          <a:p>
            <a:r>
              <a:rPr lang="en-CA" dirty="0"/>
              <a:t>Personal Pronouns: </a:t>
            </a:r>
            <a:br>
              <a:rPr lang="en-CA" dirty="0"/>
            </a:br>
            <a:r>
              <a:rPr lang="en-CA" dirty="0"/>
              <a:t>I, my, me, we, our, us</a:t>
            </a:r>
          </a:p>
        </p:txBody>
      </p:sp>
      <p:sp>
        <p:nvSpPr>
          <p:cNvPr id="3" name="Content Placeholder 2">
            <a:extLst>
              <a:ext uri="{FF2B5EF4-FFF2-40B4-BE49-F238E27FC236}">
                <a16:creationId xmlns:a16="http://schemas.microsoft.com/office/drawing/2014/main" id="{26B57BED-1CA7-4115-A29A-693821470025}"/>
              </a:ext>
            </a:extLst>
          </p:cNvPr>
          <p:cNvSpPr>
            <a:spLocks noGrp="1"/>
          </p:cNvSpPr>
          <p:nvPr>
            <p:ph idx="1"/>
          </p:nvPr>
        </p:nvSpPr>
        <p:spPr/>
        <p:txBody>
          <a:bodyPr/>
          <a:lstStyle/>
          <a:p>
            <a:r>
              <a:rPr lang="en-CA" sz="2400" dirty="0"/>
              <a:t>Another reference article from University of North Carolina – Chapel Hill (USA) is also on the website but is mostly about other research areas.</a:t>
            </a:r>
          </a:p>
          <a:p>
            <a:pPr marL="0" indent="0">
              <a:buNone/>
            </a:pPr>
            <a:r>
              <a:rPr lang="en-US" sz="2400" dirty="0"/>
              <a:t>“Sciences: Because the primary purpose is to study data and fixed principles in an objective way, personal experience is less likely to have a place in this kind of writing. Often, as in a lab report, your goal is to describe observations in such a way that a reader could duplicate the experiment, so the less extra information, the better. Of course, if you’re working in the social sciences, case studies—accounts of the personal experiences of other people—are a crucial part of your scholarship.”</a:t>
            </a:r>
          </a:p>
        </p:txBody>
      </p:sp>
    </p:spTree>
    <p:extLst>
      <p:ext uri="{BB962C8B-B14F-4D97-AF65-F5344CB8AC3E}">
        <p14:creationId xmlns:p14="http://schemas.microsoft.com/office/powerpoint/2010/main" val="2784521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70A04-6B8A-49B3-BBC0-745A676A1731}"/>
              </a:ext>
            </a:extLst>
          </p:cNvPr>
          <p:cNvSpPr>
            <a:spLocks noGrp="1"/>
          </p:cNvSpPr>
          <p:nvPr>
            <p:ph type="title"/>
          </p:nvPr>
        </p:nvSpPr>
        <p:spPr/>
        <p:txBody>
          <a:bodyPr/>
          <a:lstStyle/>
          <a:p>
            <a:r>
              <a:rPr lang="en-CA" dirty="0"/>
              <a:t>“We” = authors or “Authors &amp; reader”?</a:t>
            </a:r>
          </a:p>
        </p:txBody>
      </p:sp>
      <p:sp>
        <p:nvSpPr>
          <p:cNvPr id="3" name="Content Placeholder 2">
            <a:extLst>
              <a:ext uri="{FF2B5EF4-FFF2-40B4-BE49-F238E27FC236}">
                <a16:creationId xmlns:a16="http://schemas.microsoft.com/office/drawing/2014/main" id="{F054AFDF-40CE-479A-A2E5-E9034BACFCFB}"/>
              </a:ext>
            </a:extLst>
          </p:cNvPr>
          <p:cNvSpPr>
            <a:spLocks noGrp="1"/>
          </p:cNvSpPr>
          <p:nvPr>
            <p:ph idx="1"/>
          </p:nvPr>
        </p:nvSpPr>
        <p:spPr/>
        <p:txBody>
          <a:bodyPr/>
          <a:lstStyle/>
          <a:p>
            <a:r>
              <a:rPr lang="en-GB" sz="2800" i="1" dirty="0"/>
              <a:t>In an analysis or proof, it is fine to use ‘we’ to mean the reader and the writers together. </a:t>
            </a:r>
          </a:p>
          <a:p>
            <a:pPr lvl="1"/>
            <a:r>
              <a:rPr lang="en-GB" i="1" dirty="0"/>
              <a:t>‘Next, we substitute Eq. (2) into Eq. (5) to get the following.’ </a:t>
            </a:r>
          </a:p>
          <a:p>
            <a:pPr lvl="1"/>
            <a:r>
              <a:rPr lang="en-GB" i="1" dirty="0"/>
              <a:t>‘We can see in Figure 4 that…’ </a:t>
            </a:r>
          </a:p>
          <a:p>
            <a:pPr lvl="1"/>
            <a:r>
              <a:rPr lang="en-GB" i="1" dirty="0"/>
              <a:t>‘The rapidly decreasing profit in this situation tells us that…’. </a:t>
            </a:r>
          </a:p>
          <a:p>
            <a:r>
              <a:rPr lang="en-GB" sz="2800" i="1" dirty="0"/>
              <a:t>Using ‘we’ in this sense is often good because it lets you use active voice sentences more easily.</a:t>
            </a:r>
            <a:endParaRPr lang="en-CA" sz="2800" dirty="0"/>
          </a:p>
          <a:p>
            <a:endParaRPr lang="en-CA" dirty="0"/>
          </a:p>
        </p:txBody>
      </p:sp>
    </p:spTree>
    <p:extLst>
      <p:ext uri="{BB962C8B-B14F-4D97-AF65-F5344CB8AC3E}">
        <p14:creationId xmlns:p14="http://schemas.microsoft.com/office/powerpoint/2010/main" val="203829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Outline</a:t>
            </a:r>
          </a:p>
        </p:txBody>
      </p:sp>
      <p:sp>
        <p:nvSpPr>
          <p:cNvPr id="3" name="Content Placeholder 2"/>
          <p:cNvSpPr>
            <a:spLocks noGrp="1"/>
          </p:cNvSpPr>
          <p:nvPr>
            <p:ph idx="1"/>
          </p:nvPr>
        </p:nvSpPr>
        <p:spPr>
          <a:xfrm>
            <a:off x="457200" y="1312076"/>
            <a:ext cx="8229600" cy="4500880"/>
          </a:xfrm>
        </p:spPr>
        <p:txBody>
          <a:bodyPr>
            <a:normAutofit fontScale="92500" lnSpcReduction="10000"/>
          </a:bodyPr>
          <a:lstStyle/>
          <a:p>
            <a:r>
              <a:rPr lang="en-CA" dirty="0">
                <a:effectLst/>
              </a:rPr>
              <a:t>Review of Lesson 6</a:t>
            </a:r>
          </a:p>
          <a:p>
            <a:r>
              <a:rPr lang="en-CA" dirty="0">
                <a:effectLst/>
              </a:rPr>
              <a:t>PE7: Avoid cultural bias</a:t>
            </a:r>
          </a:p>
          <a:p>
            <a:r>
              <a:rPr lang="en-CA" dirty="0"/>
              <a:t>Personal pronouns in academic writing</a:t>
            </a:r>
          </a:p>
          <a:p>
            <a:r>
              <a:rPr lang="en-CA" dirty="0">
                <a:solidFill>
                  <a:srgbClr val="0070C0"/>
                </a:solidFill>
              </a:rPr>
              <a:t>British English vs. American English</a:t>
            </a:r>
          </a:p>
          <a:p>
            <a:r>
              <a:rPr lang="en-CA" dirty="0">
                <a:effectLst/>
              </a:rPr>
              <a:t>PE8 &amp; BCG7:</a:t>
            </a:r>
          </a:p>
          <a:p>
            <a:pPr lvl="1"/>
            <a:r>
              <a:rPr lang="en-CA" dirty="0"/>
              <a:t>Sentence structure and ideas</a:t>
            </a:r>
          </a:p>
          <a:p>
            <a:pPr lvl="1"/>
            <a:r>
              <a:rPr lang="en-CA" dirty="0" err="1"/>
              <a:t>Resumptive</a:t>
            </a:r>
            <a:r>
              <a:rPr lang="en-CA" dirty="0"/>
              <a:t>, summative, and free modifiers</a:t>
            </a:r>
          </a:p>
          <a:p>
            <a:r>
              <a:rPr lang="en-CA" dirty="0"/>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6736064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DDA0C-8DA3-4693-9195-B5948A5AB91F}"/>
              </a:ext>
            </a:extLst>
          </p:cNvPr>
          <p:cNvSpPr>
            <a:spLocks noGrp="1"/>
          </p:cNvSpPr>
          <p:nvPr>
            <p:ph type="title"/>
          </p:nvPr>
        </p:nvSpPr>
        <p:spPr/>
        <p:txBody>
          <a:bodyPr/>
          <a:lstStyle/>
          <a:p>
            <a:r>
              <a:rPr lang="en-CA" dirty="0"/>
              <a:t>Did you notice the single </a:t>
            </a:r>
            <a:r>
              <a:rPr lang="en-CA" dirty="0" err="1"/>
              <a:t>quotemarks</a:t>
            </a:r>
            <a:r>
              <a:rPr lang="en-CA" dirty="0"/>
              <a:t> in the personal pronoun document?</a:t>
            </a:r>
          </a:p>
        </p:txBody>
      </p:sp>
      <p:sp>
        <p:nvSpPr>
          <p:cNvPr id="3" name="Content Placeholder 2">
            <a:extLst>
              <a:ext uri="{FF2B5EF4-FFF2-40B4-BE49-F238E27FC236}">
                <a16:creationId xmlns:a16="http://schemas.microsoft.com/office/drawing/2014/main" id="{C78F4B04-D479-4B60-925F-1376907C387C}"/>
              </a:ext>
            </a:extLst>
          </p:cNvPr>
          <p:cNvSpPr>
            <a:spLocks noGrp="1"/>
          </p:cNvSpPr>
          <p:nvPr>
            <p:ph idx="1"/>
          </p:nvPr>
        </p:nvSpPr>
        <p:spPr/>
        <p:txBody>
          <a:bodyPr/>
          <a:lstStyle/>
          <a:p>
            <a:r>
              <a:rPr lang="en-GB" i="1" dirty="0"/>
              <a:t>In an analysis or proof, it is fine to use ‘we’ to mean the reader and the writers together. ‘Next, we substitute Eq. (2) into Eq. (5) to get the following.’</a:t>
            </a:r>
            <a:endParaRPr lang="en-CA" dirty="0"/>
          </a:p>
          <a:p>
            <a:r>
              <a:rPr lang="en-CA" dirty="0"/>
              <a:t>That’s British English style.</a:t>
            </a:r>
          </a:p>
          <a:p>
            <a:r>
              <a:rPr lang="en-CA" dirty="0"/>
              <a:t>Look at “British vs. American style” document on website.</a:t>
            </a:r>
          </a:p>
          <a:p>
            <a:pPr lvl="1"/>
            <a:r>
              <a:rPr lang="en-CA" dirty="0"/>
              <a:t>Also given as handout today</a:t>
            </a:r>
          </a:p>
        </p:txBody>
      </p:sp>
    </p:spTree>
    <p:extLst>
      <p:ext uri="{BB962C8B-B14F-4D97-AF65-F5344CB8AC3E}">
        <p14:creationId xmlns:p14="http://schemas.microsoft.com/office/powerpoint/2010/main" val="1071676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5A663-7ACB-471B-A4FD-D0275E564AE7}"/>
              </a:ext>
            </a:extLst>
          </p:cNvPr>
          <p:cNvSpPr>
            <a:spLocks noGrp="1"/>
          </p:cNvSpPr>
          <p:nvPr>
            <p:ph type="title"/>
          </p:nvPr>
        </p:nvSpPr>
        <p:spPr/>
        <p:txBody>
          <a:bodyPr/>
          <a:lstStyle/>
          <a:p>
            <a:r>
              <a:rPr lang="en-CA" dirty="0"/>
              <a:t>Main differences: British vs. American</a:t>
            </a:r>
          </a:p>
        </p:txBody>
      </p:sp>
      <p:sp>
        <p:nvSpPr>
          <p:cNvPr id="3" name="Content Placeholder 2">
            <a:extLst>
              <a:ext uri="{FF2B5EF4-FFF2-40B4-BE49-F238E27FC236}">
                <a16:creationId xmlns:a16="http://schemas.microsoft.com/office/drawing/2014/main" id="{77C38817-518D-4701-A6F7-AD3A39D4E663}"/>
              </a:ext>
            </a:extLst>
          </p:cNvPr>
          <p:cNvSpPr>
            <a:spLocks noGrp="1"/>
          </p:cNvSpPr>
          <p:nvPr>
            <p:ph idx="1"/>
          </p:nvPr>
        </p:nvSpPr>
        <p:spPr/>
        <p:txBody>
          <a:bodyPr/>
          <a:lstStyle/>
          <a:p>
            <a:r>
              <a:rPr lang="en-CA" sz="2800" dirty="0"/>
              <a:t>“..</a:t>
            </a:r>
            <a:r>
              <a:rPr lang="en-CA" sz="2800" dirty="0" err="1"/>
              <a:t>ise</a:t>
            </a:r>
            <a:r>
              <a:rPr lang="en-CA" sz="2800" dirty="0"/>
              <a:t>” vs.“..</a:t>
            </a:r>
            <a:r>
              <a:rPr lang="en-CA" sz="2800" dirty="0" err="1"/>
              <a:t>ize</a:t>
            </a:r>
            <a:r>
              <a:rPr lang="en-CA" sz="2800" dirty="0"/>
              <a:t>” for verbs like “analyze”</a:t>
            </a:r>
          </a:p>
          <a:p>
            <a:r>
              <a:rPr lang="en-CA" sz="2800" dirty="0"/>
              <a:t>“..our” vs. “..or” in words like “color”, “neighbor”</a:t>
            </a:r>
          </a:p>
          <a:p>
            <a:r>
              <a:rPr lang="en-CA" sz="2800" dirty="0"/>
              <a:t>“centre” vs. “center”</a:t>
            </a:r>
          </a:p>
          <a:p>
            <a:r>
              <a:rPr lang="en-CA" sz="2800" dirty="0"/>
              <a:t>Quotation marks: </a:t>
            </a:r>
          </a:p>
          <a:p>
            <a:pPr lvl="1"/>
            <a:r>
              <a:rPr lang="en-CA" sz="2400" dirty="0"/>
              <a:t>Brit. ‘ then “.  E.g. ‘He said “no”.’</a:t>
            </a:r>
          </a:p>
          <a:p>
            <a:pPr lvl="1"/>
            <a:r>
              <a:rPr lang="en-CA" sz="2400" dirty="0"/>
              <a:t>Amer. “ then ‘ E.g. “He said ‘no’.”</a:t>
            </a:r>
          </a:p>
          <a:p>
            <a:r>
              <a:rPr lang="en-CA" sz="2800" dirty="0"/>
              <a:t>Americans tend to put sentence period inside quotations. E.g. He is an “outlier.”</a:t>
            </a:r>
          </a:p>
          <a:p>
            <a:pPr lvl="1"/>
            <a:r>
              <a:rPr lang="en-CA" sz="2400" dirty="0"/>
              <a:t>British style uses logical grouping: He is an “outlier”.</a:t>
            </a:r>
          </a:p>
          <a:p>
            <a:endParaRPr lang="en-CA" dirty="0"/>
          </a:p>
        </p:txBody>
      </p:sp>
    </p:spTree>
    <p:extLst>
      <p:ext uri="{BB962C8B-B14F-4D97-AF65-F5344CB8AC3E}">
        <p14:creationId xmlns:p14="http://schemas.microsoft.com/office/powerpoint/2010/main" val="244273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Outline</a:t>
            </a:r>
          </a:p>
        </p:txBody>
      </p:sp>
      <p:sp>
        <p:nvSpPr>
          <p:cNvPr id="3" name="Content Placeholder 2"/>
          <p:cNvSpPr>
            <a:spLocks noGrp="1"/>
          </p:cNvSpPr>
          <p:nvPr>
            <p:ph idx="1"/>
          </p:nvPr>
        </p:nvSpPr>
        <p:spPr>
          <a:xfrm>
            <a:off x="457200" y="1312076"/>
            <a:ext cx="8229600" cy="4500880"/>
          </a:xfrm>
        </p:spPr>
        <p:txBody>
          <a:bodyPr>
            <a:normAutofit fontScale="92500" lnSpcReduction="10000"/>
          </a:bodyPr>
          <a:lstStyle/>
          <a:p>
            <a:r>
              <a:rPr lang="en-CA" dirty="0">
                <a:effectLst/>
              </a:rPr>
              <a:t>Review of Lesson 6</a:t>
            </a:r>
          </a:p>
          <a:p>
            <a:r>
              <a:rPr lang="en-CA" dirty="0">
                <a:effectLst/>
              </a:rPr>
              <a:t>PE7: Avoid cultural bias</a:t>
            </a:r>
          </a:p>
          <a:p>
            <a:r>
              <a:rPr lang="en-CA" dirty="0"/>
              <a:t>Personal pronouns in academic writing</a:t>
            </a:r>
          </a:p>
          <a:p>
            <a:r>
              <a:rPr lang="en-CA" dirty="0"/>
              <a:t>British English vs. American English</a:t>
            </a:r>
          </a:p>
          <a:p>
            <a:r>
              <a:rPr lang="en-CA" dirty="0">
                <a:solidFill>
                  <a:srgbClr val="0070C0"/>
                </a:solidFill>
                <a:effectLst/>
              </a:rPr>
              <a:t>PE8 &amp; BCG7:</a:t>
            </a:r>
          </a:p>
          <a:p>
            <a:pPr lvl="1"/>
            <a:r>
              <a:rPr lang="en-CA" dirty="0">
                <a:solidFill>
                  <a:srgbClr val="0070C0"/>
                </a:solidFill>
              </a:rPr>
              <a:t>Sentence structure and ideas</a:t>
            </a:r>
          </a:p>
          <a:p>
            <a:pPr lvl="1"/>
            <a:r>
              <a:rPr lang="en-CA" dirty="0">
                <a:solidFill>
                  <a:srgbClr val="0070C0"/>
                </a:solidFill>
              </a:rPr>
              <a:t>Resumptive and summative modifiers</a:t>
            </a:r>
          </a:p>
          <a:p>
            <a:r>
              <a:rPr lang="en-CA" dirty="0"/>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318686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7CC5C-D63A-4D69-806E-00D981774C29}"/>
              </a:ext>
            </a:extLst>
          </p:cNvPr>
          <p:cNvSpPr>
            <a:spLocks noGrp="1"/>
          </p:cNvSpPr>
          <p:nvPr>
            <p:ph type="title"/>
          </p:nvPr>
        </p:nvSpPr>
        <p:spPr/>
        <p:txBody>
          <a:bodyPr/>
          <a:lstStyle/>
          <a:p>
            <a:r>
              <a:rPr lang="en-CA" dirty="0"/>
              <a:t>Principle PE8: Sensibility and Value</a:t>
            </a:r>
          </a:p>
        </p:txBody>
      </p:sp>
      <p:sp>
        <p:nvSpPr>
          <p:cNvPr id="3" name="Content Placeholder 2">
            <a:extLst>
              <a:ext uri="{FF2B5EF4-FFF2-40B4-BE49-F238E27FC236}">
                <a16:creationId xmlns:a16="http://schemas.microsoft.com/office/drawing/2014/main" id="{0CA8AE4B-B30B-4331-88F6-F23BFB880150}"/>
              </a:ext>
            </a:extLst>
          </p:cNvPr>
          <p:cNvSpPr>
            <a:spLocks noGrp="1"/>
          </p:cNvSpPr>
          <p:nvPr>
            <p:ph idx="1"/>
          </p:nvPr>
        </p:nvSpPr>
        <p:spPr/>
        <p:txBody>
          <a:bodyPr/>
          <a:lstStyle/>
          <a:p>
            <a:pPr marL="0" indent="0">
              <a:buNone/>
            </a:pPr>
            <a:r>
              <a:rPr lang="en-CA" sz="2400" dirty="0"/>
              <a:t>To check for logic in a sentence, express the main idea of [parts of] the sentence in a few words. </a:t>
            </a:r>
          </a:p>
          <a:p>
            <a:r>
              <a:rPr lang="en-CA" sz="2400" dirty="0"/>
              <a:t>Is it clear what the sentence focuses on? </a:t>
            </a:r>
          </a:p>
          <a:p>
            <a:r>
              <a:rPr lang="en-CA" sz="2400" dirty="0"/>
              <a:t>Does the main idea actually make sense? </a:t>
            </a:r>
          </a:p>
          <a:p>
            <a:r>
              <a:rPr lang="en-CA" sz="2400" dirty="0"/>
              <a:t>Is the idea so obvious that it does not need to be stated? </a:t>
            </a:r>
          </a:p>
          <a:p>
            <a:r>
              <a:rPr lang="en-CA" sz="2400" dirty="0"/>
              <a:t>Are you being wimpy? (Do you fear disagreement?)</a:t>
            </a:r>
          </a:p>
          <a:p>
            <a:pPr lvl="1"/>
            <a:r>
              <a:rPr lang="en-CA" sz="2400" dirty="0"/>
              <a:t>“</a:t>
            </a:r>
            <a:r>
              <a:rPr lang="en-CA" sz="2400" b="1" dirty="0"/>
              <a:t>Some</a:t>
            </a:r>
            <a:r>
              <a:rPr lang="en-CA" sz="2400" dirty="0"/>
              <a:t> researchers </a:t>
            </a:r>
            <a:r>
              <a:rPr lang="en-CA" sz="2400" b="1" dirty="0"/>
              <a:t>believe</a:t>
            </a:r>
            <a:r>
              <a:rPr lang="en-CA" sz="2400" dirty="0"/>
              <a:t> that this </a:t>
            </a:r>
            <a:r>
              <a:rPr lang="en-CA" sz="2400" b="1" dirty="0"/>
              <a:t>may</a:t>
            </a:r>
            <a:r>
              <a:rPr lang="en-CA" sz="2400" dirty="0"/>
              <a:t> be a </a:t>
            </a:r>
            <a:r>
              <a:rPr lang="en-CA" sz="2400" b="1" dirty="0"/>
              <a:t>possible</a:t>
            </a:r>
            <a:r>
              <a:rPr lang="en-CA" sz="2400" dirty="0"/>
              <a:t> factor.” </a:t>
            </a:r>
            <a:r>
              <a:rPr lang="en-CA" sz="2400" dirty="0">
                <a:solidFill>
                  <a:srgbClr val="FF0000"/>
                </a:solidFill>
              </a:rPr>
              <a:t>BAD!!!</a:t>
            </a:r>
          </a:p>
          <a:p>
            <a:pPr lvl="1"/>
            <a:r>
              <a:rPr lang="en-CA" sz="2400" dirty="0"/>
              <a:t>Express an opinion! Be bold! Be interesting!</a:t>
            </a:r>
          </a:p>
          <a:p>
            <a:r>
              <a:rPr lang="en-CA" sz="2400" dirty="0"/>
              <a:t>Are the ideas logically connected? </a:t>
            </a:r>
          </a:p>
          <a:p>
            <a:r>
              <a:rPr lang="en-CA" sz="2400" dirty="0"/>
              <a:t>Is the argument circular? (Check your definitions.)</a:t>
            </a:r>
          </a:p>
          <a:p>
            <a:endParaRPr lang="en-CA" dirty="0"/>
          </a:p>
        </p:txBody>
      </p:sp>
    </p:spTree>
    <p:extLst>
      <p:ext uri="{BB962C8B-B14F-4D97-AF65-F5344CB8AC3E}">
        <p14:creationId xmlns:p14="http://schemas.microsoft.com/office/powerpoint/2010/main" val="276539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6C36C-86B7-4A27-BDF8-87AB5C696908}"/>
              </a:ext>
            </a:extLst>
          </p:cNvPr>
          <p:cNvSpPr>
            <a:spLocks noGrp="1"/>
          </p:cNvSpPr>
          <p:nvPr>
            <p:ph type="title"/>
          </p:nvPr>
        </p:nvSpPr>
        <p:spPr>
          <a:xfrm>
            <a:off x="457200" y="190499"/>
            <a:ext cx="8229600" cy="1844777"/>
          </a:xfrm>
        </p:spPr>
        <p:txBody>
          <a:bodyPr/>
          <a:lstStyle/>
          <a:p>
            <a:r>
              <a:rPr lang="en-CA" sz="3200" dirty="0"/>
              <a:t>Overly simple structure (SVO. SVO. …) is weak writing – Longer sentences sound more “scholarly” and are more concise</a:t>
            </a:r>
          </a:p>
        </p:txBody>
      </p:sp>
      <p:sp>
        <p:nvSpPr>
          <p:cNvPr id="3" name="Content Placeholder 2">
            <a:extLst>
              <a:ext uri="{FF2B5EF4-FFF2-40B4-BE49-F238E27FC236}">
                <a16:creationId xmlns:a16="http://schemas.microsoft.com/office/drawing/2014/main" id="{A4B51C07-3117-4E45-A145-B498FC6A5FD5}"/>
              </a:ext>
            </a:extLst>
          </p:cNvPr>
          <p:cNvSpPr>
            <a:spLocks noGrp="1"/>
          </p:cNvSpPr>
          <p:nvPr>
            <p:ph idx="1"/>
          </p:nvPr>
        </p:nvSpPr>
        <p:spPr>
          <a:xfrm>
            <a:off x="457200" y="2035277"/>
            <a:ext cx="8229600" cy="4092473"/>
          </a:xfrm>
        </p:spPr>
        <p:txBody>
          <a:bodyPr/>
          <a:lstStyle/>
          <a:p>
            <a:r>
              <a:rPr lang="en-CA" sz="2800" dirty="0"/>
              <a:t>John owns a car.</a:t>
            </a:r>
          </a:p>
          <a:p>
            <a:r>
              <a:rPr lang="en-CA" sz="2800" dirty="0"/>
              <a:t>The car is a two-door model.</a:t>
            </a:r>
          </a:p>
          <a:p>
            <a:r>
              <a:rPr lang="en-CA" sz="2800" dirty="0"/>
              <a:t>The car was made in Germany.</a:t>
            </a:r>
          </a:p>
          <a:p>
            <a:r>
              <a:rPr lang="en-CA" sz="2800" dirty="0"/>
              <a:t>Mary is John’s wife.</a:t>
            </a:r>
          </a:p>
          <a:p>
            <a:r>
              <a:rPr lang="en-CA" sz="2800" dirty="0"/>
              <a:t>Mary hates John’s car.</a:t>
            </a:r>
          </a:p>
          <a:p>
            <a:endParaRPr lang="en-CA" sz="2800" dirty="0"/>
          </a:p>
          <a:p>
            <a:pPr marL="0" indent="0" algn="ctr">
              <a:buNone/>
            </a:pPr>
            <a:r>
              <a:rPr lang="en-CA" sz="2800" dirty="0">
                <a:solidFill>
                  <a:srgbClr val="00B050"/>
                </a:solidFill>
              </a:rPr>
              <a:t>How can we combine these simple sentences into one longer, more elegant sentence?</a:t>
            </a:r>
          </a:p>
        </p:txBody>
      </p:sp>
    </p:spTree>
    <p:extLst>
      <p:ext uri="{BB962C8B-B14F-4D97-AF65-F5344CB8AC3E}">
        <p14:creationId xmlns:p14="http://schemas.microsoft.com/office/powerpoint/2010/main" val="3920989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Outline</a:t>
            </a:r>
          </a:p>
        </p:txBody>
      </p:sp>
      <p:sp>
        <p:nvSpPr>
          <p:cNvPr id="3" name="Content Placeholder 2"/>
          <p:cNvSpPr>
            <a:spLocks noGrp="1"/>
          </p:cNvSpPr>
          <p:nvPr>
            <p:ph idx="1"/>
          </p:nvPr>
        </p:nvSpPr>
        <p:spPr>
          <a:xfrm>
            <a:off x="457200" y="1312076"/>
            <a:ext cx="8229600" cy="4500880"/>
          </a:xfrm>
        </p:spPr>
        <p:txBody>
          <a:bodyPr>
            <a:normAutofit fontScale="92500" lnSpcReduction="10000"/>
          </a:bodyPr>
          <a:lstStyle/>
          <a:p>
            <a:r>
              <a:rPr lang="en-CA" dirty="0">
                <a:solidFill>
                  <a:srgbClr val="7030A0"/>
                </a:solidFill>
                <a:effectLst/>
              </a:rPr>
              <a:t>Review of Lesson 6</a:t>
            </a:r>
          </a:p>
          <a:p>
            <a:r>
              <a:rPr lang="en-CA" dirty="0">
                <a:effectLst/>
              </a:rPr>
              <a:t>PE7: Avoid cultural bias</a:t>
            </a:r>
          </a:p>
          <a:p>
            <a:r>
              <a:rPr lang="en-CA" dirty="0"/>
              <a:t>Personal pronouns in academic writing</a:t>
            </a:r>
          </a:p>
          <a:p>
            <a:r>
              <a:rPr lang="en-CA" dirty="0"/>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29846879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E6010-2F96-4637-936C-F55779666E97}"/>
              </a:ext>
            </a:extLst>
          </p:cNvPr>
          <p:cNvSpPr>
            <a:spLocks noGrp="1"/>
          </p:cNvSpPr>
          <p:nvPr>
            <p:ph type="title"/>
          </p:nvPr>
        </p:nvSpPr>
        <p:spPr/>
        <p:txBody>
          <a:bodyPr/>
          <a:lstStyle/>
          <a:p>
            <a:r>
              <a:rPr lang="en-CA" dirty="0"/>
              <a:t>Some of many possibilities	</a:t>
            </a:r>
          </a:p>
        </p:txBody>
      </p:sp>
      <p:sp>
        <p:nvSpPr>
          <p:cNvPr id="3" name="Content Placeholder 2">
            <a:extLst>
              <a:ext uri="{FF2B5EF4-FFF2-40B4-BE49-F238E27FC236}">
                <a16:creationId xmlns:a16="http://schemas.microsoft.com/office/drawing/2014/main" id="{8B8631C2-4278-4633-BCC3-95B0BA097BF1}"/>
              </a:ext>
            </a:extLst>
          </p:cNvPr>
          <p:cNvSpPr>
            <a:spLocks noGrp="1"/>
          </p:cNvSpPr>
          <p:nvPr>
            <p:ph idx="1"/>
          </p:nvPr>
        </p:nvSpPr>
        <p:spPr/>
        <p:txBody>
          <a:bodyPr/>
          <a:lstStyle/>
          <a:p>
            <a:r>
              <a:rPr lang="en-CA" sz="2800" dirty="0"/>
              <a:t>Mary hates her husband John’s car, which is a German car with two doors.</a:t>
            </a:r>
          </a:p>
          <a:p>
            <a:pPr lvl="1"/>
            <a:r>
              <a:rPr lang="en-CA" sz="2400" dirty="0"/>
              <a:t>Uses two SVOs. Correct, but not elegant. </a:t>
            </a:r>
          </a:p>
          <a:p>
            <a:r>
              <a:rPr lang="en-CA" sz="2800" dirty="0"/>
              <a:t>John has a two-door German car, but his wife Mary hates it.</a:t>
            </a:r>
          </a:p>
          <a:p>
            <a:pPr lvl="1"/>
            <a:r>
              <a:rPr lang="en-CA" sz="2400" dirty="0"/>
              <a:t>Uses two SVOs</a:t>
            </a:r>
          </a:p>
          <a:p>
            <a:r>
              <a:rPr lang="en-CA" sz="2800" dirty="0"/>
              <a:t>Mary, John’s wife, hates his two-door, German car.</a:t>
            </a:r>
          </a:p>
          <a:p>
            <a:pPr lvl="1"/>
            <a:r>
              <a:rPr lang="en-CA" sz="2400" dirty="0"/>
              <a:t>Assumes “hate” is the most important verb and uses a short explanatory modifier (“John’s wife”).</a:t>
            </a:r>
          </a:p>
          <a:p>
            <a:endParaRPr lang="en-CA" dirty="0"/>
          </a:p>
        </p:txBody>
      </p:sp>
    </p:spTree>
    <p:extLst>
      <p:ext uri="{BB962C8B-B14F-4D97-AF65-F5344CB8AC3E}">
        <p14:creationId xmlns:p14="http://schemas.microsoft.com/office/powerpoint/2010/main" val="132069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B93A7-BCD5-4C9F-9AB3-B2756D18645E}"/>
              </a:ext>
            </a:extLst>
          </p:cNvPr>
          <p:cNvSpPr>
            <a:spLocks noGrp="1"/>
          </p:cNvSpPr>
          <p:nvPr>
            <p:ph type="title"/>
          </p:nvPr>
        </p:nvSpPr>
        <p:spPr/>
        <p:txBody>
          <a:bodyPr/>
          <a:lstStyle/>
          <a:p>
            <a:r>
              <a:rPr lang="en-CA" dirty="0"/>
              <a:t>Combine simple SVOs using modifiers</a:t>
            </a:r>
          </a:p>
        </p:txBody>
      </p:sp>
      <p:sp>
        <p:nvSpPr>
          <p:cNvPr id="3" name="Content Placeholder 2">
            <a:extLst>
              <a:ext uri="{FF2B5EF4-FFF2-40B4-BE49-F238E27FC236}">
                <a16:creationId xmlns:a16="http://schemas.microsoft.com/office/drawing/2014/main" id="{2E91CAFF-0F86-4CFD-8468-D0BB37CF6A94}"/>
              </a:ext>
            </a:extLst>
          </p:cNvPr>
          <p:cNvSpPr>
            <a:spLocks noGrp="1"/>
          </p:cNvSpPr>
          <p:nvPr>
            <p:ph idx="1"/>
          </p:nvPr>
        </p:nvSpPr>
        <p:spPr/>
        <p:txBody>
          <a:bodyPr/>
          <a:lstStyle/>
          <a:p>
            <a:pPr marL="0" indent="0">
              <a:buNone/>
            </a:pPr>
            <a:r>
              <a:rPr lang="en-US" sz="2800" dirty="0"/>
              <a:t>From </a:t>
            </a:r>
            <a:r>
              <a:rPr lang="en-US" sz="2800" dirty="0">
                <a:hlinkClick r:id="rId2"/>
              </a:rPr>
              <a:t>https://www.grammarly.com/blog/modifiers</a:t>
            </a:r>
            <a:endParaRPr lang="en-US" sz="2800" dirty="0"/>
          </a:p>
          <a:p>
            <a:pPr marL="0" indent="0">
              <a:buNone/>
            </a:pPr>
            <a:endParaRPr lang="en-CA" sz="2800" dirty="0"/>
          </a:p>
          <a:p>
            <a:pPr marL="400050" lvl="1" indent="0">
              <a:buNone/>
            </a:pPr>
            <a:r>
              <a:rPr lang="en-US" dirty="0"/>
              <a:t>“A modifier changes, clarifies, qualifies, or limits a particular word in a sentence in order to add emphasis, explanation, or detail. Modifiers tend to be descriptive words, such as adjectives and adverbs. Modifier phrases, such as adjective clauses and adverbial phrases, also exist and tend to describe adjectives and adverbs.”</a:t>
            </a:r>
          </a:p>
        </p:txBody>
      </p:sp>
    </p:spTree>
    <p:extLst>
      <p:ext uri="{BB962C8B-B14F-4D97-AF65-F5344CB8AC3E}">
        <p14:creationId xmlns:p14="http://schemas.microsoft.com/office/powerpoint/2010/main" val="892767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829A2-C354-4550-93C6-8F27149E9391}"/>
              </a:ext>
            </a:extLst>
          </p:cNvPr>
          <p:cNvSpPr>
            <a:spLocks noGrp="1"/>
          </p:cNvSpPr>
          <p:nvPr>
            <p:ph type="title"/>
          </p:nvPr>
        </p:nvSpPr>
        <p:spPr/>
        <p:txBody>
          <a:bodyPr/>
          <a:lstStyle/>
          <a:p>
            <a:r>
              <a:rPr lang="en-CA" dirty="0"/>
              <a:t>Beware of misplaced modifiers!</a:t>
            </a:r>
          </a:p>
        </p:txBody>
      </p:sp>
      <p:sp>
        <p:nvSpPr>
          <p:cNvPr id="3" name="Content Placeholder 2">
            <a:extLst>
              <a:ext uri="{FF2B5EF4-FFF2-40B4-BE49-F238E27FC236}">
                <a16:creationId xmlns:a16="http://schemas.microsoft.com/office/drawing/2014/main" id="{3F76F38F-B97E-47AB-82BB-E1755158A4D6}"/>
              </a:ext>
            </a:extLst>
          </p:cNvPr>
          <p:cNvSpPr>
            <a:spLocks noGrp="1"/>
          </p:cNvSpPr>
          <p:nvPr>
            <p:ph idx="1"/>
          </p:nvPr>
        </p:nvSpPr>
        <p:spPr/>
        <p:txBody>
          <a:bodyPr/>
          <a:lstStyle/>
          <a:p>
            <a:r>
              <a:rPr lang="en-US" sz="2200" dirty="0"/>
              <a:t>“Burton was driving around the countryside while his friend sang songs </a:t>
            </a:r>
            <a:r>
              <a:rPr lang="en-US" sz="2200" b="1" dirty="0"/>
              <a:t>slowly</a:t>
            </a:r>
            <a:r>
              <a:rPr lang="en-US" sz="2200" dirty="0"/>
              <a:t>.”</a:t>
            </a:r>
          </a:p>
          <a:p>
            <a:pPr lvl="1"/>
            <a:r>
              <a:rPr lang="en-US" sz="1800" dirty="0"/>
              <a:t>The modifier is not close enough to the word that it modifies, making its meaning unclear or incorrect. </a:t>
            </a:r>
          </a:p>
          <a:p>
            <a:pPr lvl="1"/>
            <a:r>
              <a:rPr lang="en-US" sz="1800" dirty="0"/>
              <a:t>Because of its placement, we would presume that the adverb </a:t>
            </a:r>
            <a:r>
              <a:rPr lang="en-US" sz="1800" i="1" dirty="0"/>
              <a:t>slowly</a:t>
            </a:r>
            <a:r>
              <a:rPr lang="en-US" sz="1800" dirty="0"/>
              <a:t> is modifying </a:t>
            </a:r>
            <a:r>
              <a:rPr lang="en-US" sz="1800" i="1" dirty="0"/>
              <a:t>sang</a:t>
            </a:r>
            <a:r>
              <a:rPr lang="en-US" sz="1800" dirty="0"/>
              <a:t>. </a:t>
            </a:r>
          </a:p>
          <a:p>
            <a:pPr lvl="1"/>
            <a:r>
              <a:rPr lang="en-US" sz="1800" dirty="0"/>
              <a:t>To modify </a:t>
            </a:r>
            <a:r>
              <a:rPr lang="en-US" sz="1800" i="1" dirty="0"/>
              <a:t>driving</a:t>
            </a:r>
            <a:r>
              <a:rPr lang="en-US" sz="1800" dirty="0"/>
              <a:t>, place </a:t>
            </a:r>
            <a:r>
              <a:rPr lang="en-US" sz="1800" i="1" dirty="0"/>
              <a:t>slowly </a:t>
            </a:r>
            <a:r>
              <a:rPr lang="en-US" sz="1800" dirty="0"/>
              <a:t>directly before or after the verb it’s modifying to eliminate confusion:</a:t>
            </a:r>
          </a:p>
          <a:p>
            <a:r>
              <a:rPr lang="en-US" sz="2200" dirty="0"/>
              <a:t>“Burton was </a:t>
            </a:r>
            <a:r>
              <a:rPr lang="en-US" sz="2200" b="1" dirty="0"/>
              <a:t>slowly</a:t>
            </a:r>
            <a:r>
              <a:rPr lang="en-US" sz="2200" dirty="0"/>
              <a:t> </a:t>
            </a:r>
            <a:r>
              <a:rPr lang="en-US" sz="2200" i="1" dirty="0"/>
              <a:t>driving</a:t>
            </a:r>
            <a:r>
              <a:rPr lang="en-US" sz="2200" dirty="0"/>
              <a:t> around the countryside while his friend sang songs.” </a:t>
            </a:r>
          </a:p>
          <a:p>
            <a:pPr lvl="1"/>
            <a:r>
              <a:rPr lang="en-US" sz="1800" dirty="0"/>
              <a:t>Split infinitive may or may not be a problem. I say “ok” if not overused.</a:t>
            </a:r>
          </a:p>
          <a:p>
            <a:r>
              <a:rPr lang="en-US" sz="2200" dirty="0"/>
              <a:t>“Burton was </a:t>
            </a:r>
            <a:r>
              <a:rPr lang="en-US" sz="2200" i="1" dirty="0"/>
              <a:t>driving</a:t>
            </a:r>
            <a:r>
              <a:rPr lang="en-US" sz="2200" dirty="0"/>
              <a:t> </a:t>
            </a:r>
            <a:r>
              <a:rPr lang="en-US" sz="2200" b="1" dirty="0"/>
              <a:t>slowly</a:t>
            </a:r>
            <a:r>
              <a:rPr lang="en-US" sz="2200" dirty="0"/>
              <a:t> around the countryside while his friend sang songs.”</a:t>
            </a:r>
          </a:p>
          <a:p>
            <a:r>
              <a:rPr lang="en-US" sz="2200" dirty="0"/>
              <a:t>(See: https://www.thefreedictionary.com/Modifiers.htm)</a:t>
            </a:r>
          </a:p>
        </p:txBody>
      </p:sp>
    </p:spTree>
    <p:extLst>
      <p:ext uri="{BB962C8B-B14F-4D97-AF65-F5344CB8AC3E}">
        <p14:creationId xmlns:p14="http://schemas.microsoft.com/office/powerpoint/2010/main" val="343377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829A2-C354-4550-93C6-8F27149E9391}"/>
              </a:ext>
            </a:extLst>
          </p:cNvPr>
          <p:cNvSpPr>
            <a:spLocks noGrp="1"/>
          </p:cNvSpPr>
          <p:nvPr>
            <p:ph type="title"/>
          </p:nvPr>
        </p:nvSpPr>
        <p:spPr/>
        <p:txBody>
          <a:bodyPr/>
          <a:lstStyle/>
          <a:p>
            <a:r>
              <a:rPr lang="en-CA" dirty="0"/>
              <a:t>Beware of misplaced modifiers!</a:t>
            </a:r>
          </a:p>
        </p:txBody>
      </p:sp>
      <p:sp>
        <p:nvSpPr>
          <p:cNvPr id="3" name="Content Placeholder 2">
            <a:extLst>
              <a:ext uri="{FF2B5EF4-FFF2-40B4-BE49-F238E27FC236}">
                <a16:creationId xmlns:a16="http://schemas.microsoft.com/office/drawing/2014/main" id="{3F76F38F-B97E-47AB-82BB-E1755158A4D6}"/>
              </a:ext>
            </a:extLst>
          </p:cNvPr>
          <p:cNvSpPr>
            <a:spLocks noGrp="1"/>
          </p:cNvSpPr>
          <p:nvPr>
            <p:ph idx="1"/>
          </p:nvPr>
        </p:nvSpPr>
        <p:spPr/>
        <p:txBody>
          <a:bodyPr/>
          <a:lstStyle/>
          <a:p>
            <a:r>
              <a:rPr lang="en-US" sz="2400" dirty="0"/>
              <a:t>“The </a:t>
            </a:r>
            <a:r>
              <a:rPr lang="en-US" sz="2400" b="1" dirty="0"/>
              <a:t>rusted</a:t>
            </a:r>
            <a:r>
              <a:rPr lang="en-US" sz="2400" dirty="0"/>
              <a:t> woman’s bicycle made a horrible screeching noise.”</a:t>
            </a:r>
          </a:p>
          <a:p>
            <a:r>
              <a:rPr lang="en-US" sz="2400" dirty="0"/>
              <a:t>Completely incorrect!</a:t>
            </a:r>
          </a:p>
          <a:p>
            <a:r>
              <a:rPr lang="en-US" sz="2400" i="1" dirty="0"/>
              <a:t>rusted</a:t>
            </a:r>
            <a:r>
              <a:rPr lang="en-US" sz="2400" dirty="0"/>
              <a:t> is modifying </a:t>
            </a:r>
            <a:r>
              <a:rPr lang="en-US" sz="2400" i="1" dirty="0"/>
              <a:t>woman</a:t>
            </a:r>
            <a:r>
              <a:rPr lang="en-US" sz="2400" dirty="0"/>
              <a:t> instead of </a:t>
            </a:r>
            <a:r>
              <a:rPr lang="en-US" sz="2400" i="1" dirty="0"/>
              <a:t>bicycle</a:t>
            </a:r>
            <a:r>
              <a:rPr lang="en-US" sz="2400" dirty="0"/>
              <a:t>. </a:t>
            </a:r>
          </a:p>
          <a:p>
            <a:pPr marL="0" indent="0">
              <a:buNone/>
            </a:pPr>
            <a:r>
              <a:rPr lang="en-US" sz="2400" dirty="0"/>
              <a:t>The sentence should read:</a:t>
            </a:r>
          </a:p>
          <a:p>
            <a:r>
              <a:rPr lang="en-US" sz="2400" dirty="0"/>
              <a:t>“The woman’s </a:t>
            </a:r>
            <a:r>
              <a:rPr lang="en-US" sz="2400" b="1" dirty="0"/>
              <a:t>rusted</a:t>
            </a:r>
            <a:r>
              <a:rPr lang="en-US" sz="2400" dirty="0"/>
              <a:t> </a:t>
            </a:r>
            <a:r>
              <a:rPr lang="en-US" sz="2400" i="1" dirty="0"/>
              <a:t>bicycle</a:t>
            </a:r>
            <a:r>
              <a:rPr lang="en-US" sz="2400" dirty="0"/>
              <a:t> made a horrible screeching noise.”</a:t>
            </a:r>
          </a:p>
          <a:p>
            <a:endParaRPr lang="en-CA" sz="2400" dirty="0"/>
          </a:p>
        </p:txBody>
      </p:sp>
    </p:spTree>
    <p:extLst>
      <p:ext uri="{BB962C8B-B14F-4D97-AF65-F5344CB8AC3E}">
        <p14:creationId xmlns:p14="http://schemas.microsoft.com/office/powerpoint/2010/main" val="74773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AB296-D7E6-45A6-8A9C-14860A422B83}"/>
              </a:ext>
            </a:extLst>
          </p:cNvPr>
          <p:cNvSpPr>
            <a:spLocks noGrp="1"/>
          </p:cNvSpPr>
          <p:nvPr>
            <p:ph type="title"/>
          </p:nvPr>
        </p:nvSpPr>
        <p:spPr/>
        <p:txBody>
          <a:bodyPr/>
          <a:lstStyle/>
          <a:p>
            <a:r>
              <a:rPr lang="en-CA" dirty="0"/>
              <a:t>Combine these info points into one sentence:</a:t>
            </a:r>
          </a:p>
        </p:txBody>
      </p:sp>
      <p:sp>
        <p:nvSpPr>
          <p:cNvPr id="3" name="Content Placeholder 2">
            <a:extLst>
              <a:ext uri="{FF2B5EF4-FFF2-40B4-BE49-F238E27FC236}">
                <a16:creationId xmlns:a16="http://schemas.microsoft.com/office/drawing/2014/main" id="{F4B612DF-4E74-4FB9-B821-1817F19B9536}"/>
              </a:ext>
            </a:extLst>
          </p:cNvPr>
          <p:cNvSpPr>
            <a:spLocks noGrp="1"/>
          </p:cNvSpPr>
          <p:nvPr>
            <p:ph idx="1"/>
          </p:nvPr>
        </p:nvSpPr>
        <p:spPr>
          <a:xfrm>
            <a:off x="457199" y="1433015"/>
            <a:ext cx="8332839" cy="4694735"/>
          </a:xfrm>
        </p:spPr>
        <p:txBody>
          <a:bodyPr/>
          <a:lstStyle/>
          <a:p>
            <a:r>
              <a:rPr lang="en-CA" dirty="0"/>
              <a:t>John owns a car.</a:t>
            </a:r>
          </a:p>
          <a:p>
            <a:r>
              <a:rPr lang="en-CA" dirty="0"/>
              <a:t>The car is a two-door model.</a:t>
            </a:r>
          </a:p>
          <a:p>
            <a:r>
              <a:rPr lang="en-CA" dirty="0"/>
              <a:t>The car was made in Germany.</a:t>
            </a:r>
          </a:p>
          <a:p>
            <a:r>
              <a:rPr lang="en-CA" dirty="0"/>
              <a:t>Mary is John’s wife.</a:t>
            </a:r>
          </a:p>
          <a:p>
            <a:r>
              <a:rPr lang="en-CA" dirty="0"/>
              <a:t>Mary hates John’s car.</a:t>
            </a:r>
          </a:p>
          <a:p>
            <a:r>
              <a:rPr lang="en-CA" dirty="0">
                <a:solidFill>
                  <a:srgbClr val="FF0000"/>
                </a:solidFill>
              </a:rPr>
              <a:t>John and Mary often argue about the car.</a:t>
            </a:r>
          </a:p>
          <a:p>
            <a:pPr marL="0" indent="0">
              <a:buNone/>
            </a:pPr>
            <a:r>
              <a:rPr lang="en-CA" dirty="0"/>
              <a:t>“John and his wife Mary often argue because she hates his two-door German car.”</a:t>
            </a:r>
          </a:p>
          <a:p>
            <a:endParaRPr lang="en-CA" dirty="0"/>
          </a:p>
        </p:txBody>
      </p:sp>
    </p:spTree>
    <p:extLst>
      <p:ext uri="{BB962C8B-B14F-4D97-AF65-F5344CB8AC3E}">
        <p14:creationId xmlns:p14="http://schemas.microsoft.com/office/powerpoint/2010/main" val="68807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AB296-D7E6-45A6-8A9C-14860A422B83}"/>
              </a:ext>
            </a:extLst>
          </p:cNvPr>
          <p:cNvSpPr>
            <a:spLocks noGrp="1"/>
          </p:cNvSpPr>
          <p:nvPr>
            <p:ph type="title"/>
          </p:nvPr>
        </p:nvSpPr>
        <p:spPr/>
        <p:txBody>
          <a:bodyPr/>
          <a:lstStyle/>
          <a:p>
            <a:r>
              <a:rPr lang="en-CA" dirty="0"/>
              <a:t>Combine using Resumptive Modifiers</a:t>
            </a:r>
          </a:p>
        </p:txBody>
      </p:sp>
      <p:sp>
        <p:nvSpPr>
          <p:cNvPr id="3" name="Content Placeholder 2">
            <a:extLst>
              <a:ext uri="{FF2B5EF4-FFF2-40B4-BE49-F238E27FC236}">
                <a16:creationId xmlns:a16="http://schemas.microsoft.com/office/drawing/2014/main" id="{F4B612DF-4E74-4FB9-B821-1817F19B9536}"/>
              </a:ext>
            </a:extLst>
          </p:cNvPr>
          <p:cNvSpPr>
            <a:spLocks noGrp="1"/>
          </p:cNvSpPr>
          <p:nvPr>
            <p:ph idx="1"/>
          </p:nvPr>
        </p:nvSpPr>
        <p:spPr/>
        <p:txBody>
          <a:bodyPr/>
          <a:lstStyle/>
          <a:p>
            <a:r>
              <a:rPr lang="en-CA" dirty="0">
                <a:hlinkClick r:id="rId2"/>
              </a:rPr>
              <a:t>https://www.thoughtco.com/resumptive-modifier-grammar-1692049</a:t>
            </a:r>
            <a:endParaRPr lang="en-CA" dirty="0"/>
          </a:p>
          <a:p>
            <a:r>
              <a:rPr lang="en-CA" dirty="0"/>
              <a:t>John owns a car.</a:t>
            </a:r>
          </a:p>
          <a:p>
            <a:r>
              <a:rPr lang="en-CA" dirty="0"/>
              <a:t>The car is a two-door model.</a:t>
            </a:r>
          </a:p>
          <a:p>
            <a:r>
              <a:rPr lang="en-CA" dirty="0"/>
              <a:t>The car was made in Germany.</a:t>
            </a:r>
          </a:p>
          <a:p>
            <a:r>
              <a:rPr lang="en-CA" dirty="0"/>
              <a:t>Mary is John’s wife.</a:t>
            </a:r>
          </a:p>
          <a:p>
            <a:r>
              <a:rPr lang="en-CA" dirty="0"/>
              <a:t>Mary hates John’s car.</a:t>
            </a:r>
          </a:p>
          <a:p>
            <a:r>
              <a:rPr lang="en-CA" dirty="0"/>
              <a:t>John and Mary often argue about the car.</a:t>
            </a:r>
          </a:p>
          <a:p>
            <a:endParaRPr lang="en-CA" dirty="0"/>
          </a:p>
        </p:txBody>
      </p:sp>
    </p:spTree>
    <p:extLst>
      <p:ext uri="{BB962C8B-B14F-4D97-AF65-F5344CB8AC3E}">
        <p14:creationId xmlns:p14="http://schemas.microsoft.com/office/powerpoint/2010/main" val="511491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3A61C-0D03-4959-A86C-23002671061A}"/>
              </a:ext>
            </a:extLst>
          </p:cNvPr>
          <p:cNvSpPr>
            <a:spLocks noGrp="1"/>
          </p:cNvSpPr>
          <p:nvPr>
            <p:ph type="title"/>
          </p:nvPr>
        </p:nvSpPr>
        <p:spPr/>
        <p:txBody>
          <a:bodyPr/>
          <a:lstStyle/>
          <a:p>
            <a:r>
              <a:rPr lang="en-CA" dirty="0"/>
              <a:t>Some (of many) possibilities</a:t>
            </a:r>
          </a:p>
        </p:txBody>
      </p:sp>
      <p:sp>
        <p:nvSpPr>
          <p:cNvPr id="3" name="Content Placeholder 2">
            <a:extLst>
              <a:ext uri="{FF2B5EF4-FFF2-40B4-BE49-F238E27FC236}">
                <a16:creationId xmlns:a16="http://schemas.microsoft.com/office/drawing/2014/main" id="{0DDC99D9-96C3-47AF-89CF-8E356FF67450}"/>
              </a:ext>
            </a:extLst>
          </p:cNvPr>
          <p:cNvSpPr>
            <a:spLocks noGrp="1"/>
          </p:cNvSpPr>
          <p:nvPr>
            <p:ph idx="1"/>
          </p:nvPr>
        </p:nvSpPr>
        <p:spPr/>
        <p:txBody>
          <a:bodyPr/>
          <a:lstStyle/>
          <a:p>
            <a:r>
              <a:rPr lang="en-CA" dirty="0"/>
              <a:t>John and his wife Mary often argue about his two-door, German car, a car that she hates.</a:t>
            </a:r>
          </a:p>
          <a:p>
            <a:r>
              <a:rPr lang="en-CA" dirty="0"/>
              <a:t>John often argues with his wife Mary about his car, a two-door, German car that she hates.</a:t>
            </a:r>
          </a:p>
          <a:p>
            <a:r>
              <a:rPr lang="en-CA" dirty="0"/>
              <a:t>Note: “resumptive” implies “resume” implies repeat a key word giving more info about it.</a:t>
            </a:r>
          </a:p>
          <a:p>
            <a:endParaRPr lang="en-CA" dirty="0"/>
          </a:p>
        </p:txBody>
      </p:sp>
    </p:spTree>
    <p:extLst>
      <p:ext uri="{BB962C8B-B14F-4D97-AF65-F5344CB8AC3E}">
        <p14:creationId xmlns:p14="http://schemas.microsoft.com/office/powerpoint/2010/main" val="11458587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18CC5-B787-4AC1-BFE3-D9C3D5A2D34D}"/>
              </a:ext>
            </a:extLst>
          </p:cNvPr>
          <p:cNvSpPr>
            <a:spLocks noGrp="1"/>
          </p:cNvSpPr>
          <p:nvPr>
            <p:ph type="title"/>
          </p:nvPr>
        </p:nvSpPr>
        <p:spPr/>
        <p:txBody>
          <a:bodyPr/>
          <a:lstStyle/>
          <a:p>
            <a:r>
              <a:rPr lang="en-CA" dirty="0"/>
              <a:t>Summative Modifiers</a:t>
            </a:r>
          </a:p>
        </p:txBody>
      </p:sp>
      <p:sp>
        <p:nvSpPr>
          <p:cNvPr id="3" name="Content Placeholder 2">
            <a:extLst>
              <a:ext uri="{FF2B5EF4-FFF2-40B4-BE49-F238E27FC236}">
                <a16:creationId xmlns:a16="http://schemas.microsoft.com/office/drawing/2014/main" id="{8B1725A2-5E39-40B0-8BEC-6D95A093D059}"/>
              </a:ext>
            </a:extLst>
          </p:cNvPr>
          <p:cNvSpPr>
            <a:spLocks noGrp="1"/>
          </p:cNvSpPr>
          <p:nvPr>
            <p:ph idx="1"/>
          </p:nvPr>
        </p:nvSpPr>
        <p:spPr/>
        <p:txBody>
          <a:bodyPr/>
          <a:lstStyle/>
          <a:p>
            <a:r>
              <a:rPr lang="en-CA" dirty="0">
                <a:hlinkClick r:id="rId2"/>
              </a:rPr>
              <a:t>https://www.thoughtco.com/summative-modifier-grammar-1692161</a:t>
            </a:r>
            <a:endParaRPr lang="en-CA" dirty="0"/>
          </a:p>
          <a:p>
            <a:r>
              <a:rPr lang="en-CA" dirty="0"/>
              <a:t>John owns a car.</a:t>
            </a:r>
          </a:p>
          <a:p>
            <a:r>
              <a:rPr lang="en-CA" dirty="0"/>
              <a:t>The car is a two-door model.</a:t>
            </a:r>
          </a:p>
          <a:p>
            <a:r>
              <a:rPr lang="en-CA" dirty="0"/>
              <a:t>The car was made in Germany.</a:t>
            </a:r>
          </a:p>
          <a:p>
            <a:r>
              <a:rPr lang="en-CA" dirty="0"/>
              <a:t>Mary is John’s wife.</a:t>
            </a:r>
          </a:p>
          <a:p>
            <a:r>
              <a:rPr lang="en-CA" dirty="0"/>
              <a:t>Mary hates John’s car.</a:t>
            </a:r>
          </a:p>
          <a:p>
            <a:r>
              <a:rPr lang="en-CA" dirty="0"/>
              <a:t>John and Mary often argue about the car.</a:t>
            </a:r>
          </a:p>
          <a:p>
            <a:endParaRPr lang="en-CA" dirty="0"/>
          </a:p>
        </p:txBody>
      </p:sp>
    </p:spTree>
    <p:extLst>
      <p:ext uri="{BB962C8B-B14F-4D97-AF65-F5344CB8AC3E}">
        <p14:creationId xmlns:p14="http://schemas.microsoft.com/office/powerpoint/2010/main" val="2566419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3A61C-0D03-4959-A86C-23002671061A}"/>
              </a:ext>
            </a:extLst>
          </p:cNvPr>
          <p:cNvSpPr>
            <a:spLocks noGrp="1"/>
          </p:cNvSpPr>
          <p:nvPr>
            <p:ph type="title"/>
          </p:nvPr>
        </p:nvSpPr>
        <p:spPr/>
        <p:txBody>
          <a:bodyPr/>
          <a:lstStyle/>
          <a:p>
            <a:r>
              <a:rPr lang="en-CA" dirty="0"/>
              <a:t>One possibility (of many)</a:t>
            </a:r>
          </a:p>
        </p:txBody>
      </p:sp>
      <p:sp>
        <p:nvSpPr>
          <p:cNvPr id="3" name="Content Placeholder 2">
            <a:extLst>
              <a:ext uri="{FF2B5EF4-FFF2-40B4-BE49-F238E27FC236}">
                <a16:creationId xmlns:a16="http://schemas.microsoft.com/office/drawing/2014/main" id="{0DDC99D9-96C3-47AF-89CF-8E356FF67450}"/>
              </a:ext>
            </a:extLst>
          </p:cNvPr>
          <p:cNvSpPr>
            <a:spLocks noGrp="1"/>
          </p:cNvSpPr>
          <p:nvPr>
            <p:ph idx="1"/>
          </p:nvPr>
        </p:nvSpPr>
        <p:spPr/>
        <p:txBody>
          <a:bodyPr/>
          <a:lstStyle/>
          <a:p>
            <a:r>
              <a:rPr lang="en-CA" sz="2800" dirty="0">
                <a:solidFill>
                  <a:srgbClr val="FF0000"/>
                </a:solidFill>
              </a:rPr>
              <a:t>Bad: </a:t>
            </a:r>
            <a:r>
              <a:rPr lang="en-CA" sz="2800" dirty="0"/>
              <a:t>John and his wife Mary often argue about his two-door, German car, which she hates.</a:t>
            </a:r>
          </a:p>
          <a:p>
            <a:pPr lvl="1"/>
            <a:r>
              <a:rPr lang="en-CA" sz="2400" dirty="0"/>
              <a:t>What does she hate? The car? The fact that they argue? Solution: Use summative modifier to specify.</a:t>
            </a:r>
          </a:p>
          <a:p>
            <a:r>
              <a:rPr lang="en-CA" sz="2800" dirty="0"/>
              <a:t>John and his wife Mary often argue about his two-door, German car, disagreements caused by her hatred of the vehicle. </a:t>
            </a:r>
          </a:p>
          <a:p>
            <a:r>
              <a:rPr lang="en-CA" sz="2800" dirty="0"/>
              <a:t>Note: “summative” implies using a different word that “sums up” several words or an idea in the rest of the sentence. (think “that is to say…”)</a:t>
            </a:r>
          </a:p>
          <a:p>
            <a:endParaRPr lang="en-CA" dirty="0"/>
          </a:p>
        </p:txBody>
      </p:sp>
    </p:spTree>
    <p:extLst>
      <p:ext uri="{BB962C8B-B14F-4D97-AF65-F5344CB8AC3E}">
        <p14:creationId xmlns:p14="http://schemas.microsoft.com/office/powerpoint/2010/main" val="21657664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480-DA66-4431-9379-D0C0C4FD3618}"/>
              </a:ext>
            </a:extLst>
          </p:cNvPr>
          <p:cNvSpPr>
            <a:spLocks noGrp="1"/>
          </p:cNvSpPr>
          <p:nvPr>
            <p:ph type="title"/>
          </p:nvPr>
        </p:nvSpPr>
        <p:spPr/>
        <p:txBody>
          <a:bodyPr/>
          <a:lstStyle/>
          <a:p>
            <a:r>
              <a:rPr lang="en-CA" dirty="0"/>
              <a:t>Resumptive and Summative Modifiers</a:t>
            </a:r>
          </a:p>
        </p:txBody>
      </p:sp>
      <p:sp>
        <p:nvSpPr>
          <p:cNvPr id="3" name="Content Placeholder 2">
            <a:extLst>
              <a:ext uri="{FF2B5EF4-FFF2-40B4-BE49-F238E27FC236}">
                <a16:creationId xmlns:a16="http://schemas.microsoft.com/office/drawing/2014/main" id="{74D4E3F3-6DDA-4F5F-891B-0CE16879782C}"/>
              </a:ext>
            </a:extLst>
          </p:cNvPr>
          <p:cNvSpPr>
            <a:spLocks noGrp="1"/>
          </p:cNvSpPr>
          <p:nvPr>
            <p:ph idx="1"/>
          </p:nvPr>
        </p:nvSpPr>
        <p:spPr/>
        <p:txBody>
          <a:bodyPr/>
          <a:lstStyle/>
          <a:p>
            <a:r>
              <a:rPr lang="en-CA" dirty="0"/>
              <a:t>Give the impression of “sophisticated” English</a:t>
            </a:r>
          </a:p>
          <a:p>
            <a:r>
              <a:rPr lang="en-CA" dirty="0"/>
              <a:t>Makes your writing sound more professional and polished</a:t>
            </a:r>
          </a:p>
          <a:p>
            <a:r>
              <a:rPr lang="en-CA" dirty="0"/>
              <a:t>Not hard to use, once you get the idea</a:t>
            </a:r>
          </a:p>
          <a:p>
            <a:r>
              <a:rPr lang="en-CA" dirty="0"/>
              <a:t>An “easy fix” for writing that seems “too simple” because of too many SVOs.</a:t>
            </a:r>
          </a:p>
          <a:p>
            <a:endParaRPr lang="en-CA" dirty="0"/>
          </a:p>
        </p:txBody>
      </p:sp>
    </p:spTree>
    <p:extLst>
      <p:ext uri="{BB962C8B-B14F-4D97-AF65-F5344CB8AC3E}">
        <p14:creationId xmlns:p14="http://schemas.microsoft.com/office/powerpoint/2010/main" val="24163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65094"/>
          </a:xfrm>
        </p:spPr>
        <p:txBody>
          <a:bodyPr/>
          <a:lstStyle/>
          <a:p>
            <a:r>
              <a:rPr lang="en-CA" dirty="0"/>
              <a:t>Review of Lesson 6</a:t>
            </a:r>
          </a:p>
        </p:txBody>
      </p:sp>
      <p:sp>
        <p:nvSpPr>
          <p:cNvPr id="3" name="Content Placeholder 2"/>
          <p:cNvSpPr>
            <a:spLocks noGrp="1"/>
          </p:cNvSpPr>
          <p:nvPr>
            <p:ph idx="1"/>
          </p:nvPr>
        </p:nvSpPr>
        <p:spPr>
          <a:xfrm>
            <a:off x="533400" y="1415850"/>
            <a:ext cx="7932683" cy="4761695"/>
          </a:xfrm>
        </p:spPr>
        <p:txBody>
          <a:bodyPr>
            <a:normAutofit/>
          </a:bodyPr>
          <a:lstStyle/>
          <a:p>
            <a:r>
              <a:rPr lang="en-CA" dirty="0">
                <a:solidFill>
                  <a:srgbClr val="0070C0"/>
                </a:solidFill>
              </a:rPr>
              <a:t>Research Proposals (and similar documents)</a:t>
            </a:r>
          </a:p>
          <a:p>
            <a:pPr marL="685800" lvl="2">
              <a:spcBef>
                <a:spcPts val="1000"/>
              </a:spcBef>
            </a:pPr>
            <a:r>
              <a:rPr lang="en-CA" sz="2400" dirty="0">
                <a:solidFill>
                  <a:srgbClr val="0070C0"/>
                </a:solidFill>
              </a:rPr>
              <a:t>Presentation of Dr. Wayne </a:t>
            </a:r>
            <a:r>
              <a:rPr lang="en-CA" sz="2400" dirty="0" err="1">
                <a:solidFill>
                  <a:srgbClr val="0070C0"/>
                </a:solidFill>
              </a:rPr>
              <a:t>Brodland</a:t>
            </a:r>
            <a:endParaRPr lang="en-CA" sz="2400" dirty="0">
              <a:solidFill>
                <a:srgbClr val="0070C0"/>
              </a:solidFill>
            </a:endParaRPr>
          </a:p>
          <a:p>
            <a:pPr marL="685800" lvl="2">
              <a:spcBef>
                <a:spcPts val="1000"/>
              </a:spcBef>
            </a:pPr>
            <a:r>
              <a:rPr lang="en-CA" sz="2400" dirty="0"/>
              <a:t>Student discussion: Lit Review, References</a:t>
            </a:r>
            <a:endParaRPr lang="en-CA" dirty="0"/>
          </a:p>
          <a:p>
            <a:r>
              <a:rPr lang="en-CA" sz="2800" dirty="0"/>
              <a:t>Reference-Keeping Systems</a:t>
            </a:r>
            <a:endParaRPr lang="en-CA" dirty="0"/>
          </a:p>
          <a:p>
            <a:pPr lvl="1"/>
            <a:r>
              <a:rPr lang="en-CA" dirty="0"/>
              <a:t>Demo of EndNote &amp; an important “fix”</a:t>
            </a:r>
          </a:p>
          <a:p>
            <a:pPr lvl="1"/>
            <a:r>
              <a:rPr lang="en-CA" dirty="0"/>
              <a:t>Which one? EndNote, Mendeley, Zotero …</a:t>
            </a:r>
          </a:p>
          <a:p>
            <a:pPr lvl="1"/>
            <a:r>
              <a:rPr lang="en-CA" dirty="0"/>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4030730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Outline</a:t>
            </a:r>
          </a:p>
        </p:txBody>
      </p:sp>
      <p:sp>
        <p:nvSpPr>
          <p:cNvPr id="3" name="Content Placeholder 2"/>
          <p:cNvSpPr>
            <a:spLocks noGrp="1"/>
          </p:cNvSpPr>
          <p:nvPr>
            <p:ph idx="1"/>
          </p:nvPr>
        </p:nvSpPr>
        <p:spPr>
          <a:xfrm>
            <a:off x="457200" y="1312076"/>
            <a:ext cx="8229600" cy="4500880"/>
          </a:xfrm>
        </p:spPr>
        <p:txBody>
          <a:bodyPr>
            <a:normAutofit fontScale="92500" lnSpcReduction="10000"/>
          </a:bodyPr>
          <a:lstStyle/>
          <a:p>
            <a:r>
              <a:rPr lang="en-CA" dirty="0">
                <a:effectLst/>
              </a:rPr>
              <a:t>Review of Lesson 6</a:t>
            </a:r>
          </a:p>
          <a:p>
            <a:r>
              <a:rPr lang="en-CA" dirty="0">
                <a:effectLst/>
              </a:rPr>
              <a:t>PE7: Avoid cultural bias</a:t>
            </a:r>
          </a:p>
          <a:p>
            <a:r>
              <a:rPr lang="en-CA" dirty="0"/>
              <a:t>Personal pronouns in academic writing</a:t>
            </a:r>
          </a:p>
          <a:p>
            <a:r>
              <a:rPr lang="en-CA" dirty="0"/>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solidFill>
                  <a:srgbClr val="0070C0"/>
                </a:solidFill>
              </a:rPr>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22529423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1350C-DE93-4658-9D73-263805DB7579}"/>
              </a:ext>
            </a:extLst>
          </p:cNvPr>
          <p:cNvSpPr>
            <a:spLocks noGrp="1"/>
          </p:cNvSpPr>
          <p:nvPr>
            <p:ph type="title"/>
          </p:nvPr>
        </p:nvSpPr>
        <p:spPr/>
        <p:txBody>
          <a:bodyPr/>
          <a:lstStyle/>
          <a:p>
            <a:r>
              <a:rPr lang="en-CA" dirty="0"/>
              <a:t>PE9: Transitions and Conjunctions</a:t>
            </a:r>
          </a:p>
        </p:txBody>
      </p:sp>
      <p:sp>
        <p:nvSpPr>
          <p:cNvPr id="3" name="Content Placeholder 2">
            <a:extLst>
              <a:ext uri="{FF2B5EF4-FFF2-40B4-BE49-F238E27FC236}">
                <a16:creationId xmlns:a16="http://schemas.microsoft.com/office/drawing/2014/main" id="{F7D7D8E3-FF90-4BB8-9C3D-C47B2FCAFC8F}"/>
              </a:ext>
            </a:extLst>
          </p:cNvPr>
          <p:cNvSpPr>
            <a:spLocks noGrp="1"/>
          </p:cNvSpPr>
          <p:nvPr>
            <p:ph idx="1"/>
          </p:nvPr>
        </p:nvSpPr>
        <p:spPr/>
        <p:txBody>
          <a:bodyPr/>
          <a:lstStyle/>
          <a:p>
            <a:pPr marL="0" indent="0">
              <a:buNone/>
            </a:pPr>
            <a:r>
              <a:rPr lang="en-CA" sz="2400" dirty="0"/>
              <a:t>Transitions between sentences and conjunctions between clauses: Good ideas but…</a:t>
            </a:r>
          </a:p>
          <a:p>
            <a:r>
              <a:rPr lang="en-CA" sz="2400" dirty="0"/>
              <a:t>Know subtleties of meaning!</a:t>
            </a:r>
          </a:p>
          <a:p>
            <a:r>
              <a:rPr lang="en-CA" sz="2400" dirty="0"/>
              <a:t>Many imply a difference or similarity with what went before. </a:t>
            </a:r>
          </a:p>
          <a:p>
            <a:pPr lvl="1"/>
            <a:r>
              <a:rPr lang="en-CA" sz="2000" dirty="0"/>
              <a:t>“whereas”, “nevertheless”, “although”, “because”, “so”</a:t>
            </a:r>
          </a:p>
          <a:p>
            <a:r>
              <a:rPr lang="en-CA" sz="2400" dirty="0"/>
              <a:t>Be careful with “as”: it means both “when” and “because”. </a:t>
            </a:r>
          </a:p>
          <a:p>
            <a:pPr marL="0" indent="0" algn="ctr">
              <a:buNone/>
            </a:pPr>
            <a:r>
              <a:rPr lang="en-CA" sz="2800" dirty="0">
                <a:solidFill>
                  <a:srgbClr val="0070C0"/>
                </a:solidFill>
              </a:rPr>
              <a:t>“As I went to the store, I got warm.”</a:t>
            </a:r>
          </a:p>
          <a:p>
            <a:r>
              <a:rPr lang="en-CA" sz="2400" dirty="0"/>
              <a:t>Do not overuse transitions; Many sentences do </a:t>
            </a:r>
            <a:r>
              <a:rPr lang="en-CA" sz="2400" b="1" dirty="0"/>
              <a:t>not</a:t>
            </a:r>
            <a:r>
              <a:rPr lang="en-CA" sz="2400" dirty="0"/>
              <a:t> need a transition at the start! </a:t>
            </a:r>
          </a:p>
        </p:txBody>
      </p:sp>
    </p:spTree>
    <p:extLst>
      <p:ext uri="{BB962C8B-B14F-4D97-AF65-F5344CB8AC3E}">
        <p14:creationId xmlns:p14="http://schemas.microsoft.com/office/powerpoint/2010/main" val="178068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4" dur="500"/>
                                        <p:tgtEl>
                                          <p:spTgt spid="3">
                                            <p:txEl>
                                              <p:pRg st="5" end="5"/>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A6FD5-D741-45E8-9580-53B633AACB4A}"/>
              </a:ext>
            </a:extLst>
          </p:cNvPr>
          <p:cNvSpPr>
            <a:spLocks noGrp="1"/>
          </p:cNvSpPr>
          <p:nvPr>
            <p:ph type="title"/>
          </p:nvPr>
        </p:nvSpPr>
        <p:spPr/>
        <p:txBody>
          <a:bodyPr/>
          <a:lstStyle/>
          <a:p>
            <a:r>
              <a:rPr lang="en-CA" dirty="0"/>
              <a:t>PE10: And, But, So</a:t>
            </a:r>
          </a:p>
        </p:txBody>
      </p:sp>
      <p:sp>
        <p:nvSpPr>
          <p:cNvPr id="3" name="Content Placeholder 2">
            <a:extLst>
              <a:ext uri="{FF2B5EF4-FFF2-40B4-BE49-F238E27FC236}">
                <a16:creationId xmlns:a16="http://schemas.microsoft.com/office/drawing/2014/main" id="{FF59E3F4-DF33-478F-BF20-CE7908576707}"/>
              </a:ext>
            </a:extLst>
          </p:cNvPr>
          <p:cNvSpPr>
            <a:spLocks noGrp="1"/>
          </p:cNvSpPr>
          <p:nvPr>
            <p:ph idx="1"/>
          </p:nvPr>
        </p:nvSpPr>
        <p:spPr/>
        <p:txBody>
          <a:bodyPr/>
          <a:lstStyle/>
          <a:p>
            <a:r>
              <a:rPr lang="en-CA" sz="2800" dirty="0"/>
              <a:t>= common conjunctions to connect ideas</a:t>
            </a:r>
          </a:p>
          <a:p>
            <a:r>
              <a:rPr lang="en-CA" sz="2800" dirty="0"/>
              <a:t>Used to connect clauses within sentences.</a:t>
            </a:r>
          </a:p>
          <a:p>
            <a:r>
              <a:rPr lang="en-CA" sz="2800" dirty="0"/>
              <a:t>Beware of starting sentences with “And”, “But”, or “So”. </a:t>
            </a:r>
            <a:r>
              <a:rPr lang="en-CA" sz="2400" dirty="0"/>
              <a:t>[That is newspaper technique.]</a:t>
            </a:r>
            <a:endParaRPr lang="en-CA" sz="2800" dirty="0"/>
          </a:p>
          <a:p>
            <a:pPr lvl="1"/>
            <a:r>
              <a:rPr lang="en-CA" sz="2400" dirty="0"/>
              <a:t>(Once or twice in an entire article is OK for “shocking” connections. Think of hitting the table.) </a:t>
            </a:r>
          </a:p>
          <a:p>
            <a:pPr lvl="1"/>
            <a:r>
              <a:rPr lang="en-CA" sz="2400" dirty="0"/>
              <a:t>To start sentences, “Thus,” (= “so”) is fine and “However,” (= “but”) is good but do not overuse these</a:t>
            </a:r>
          </a:p>
          <a:p>
            <a:pPr lvl="2"/>
            <a:r>
              <a:rPr lang="en-CA" sz="2000" dirty="0"/>
              <a:t>Recall: Not every sentence needs to start with a transition!</a:t>
            </a:r>
          </a:p>
          <a:p>
            <a:pPr lvl="2"/>
            <a:r>
              <a:rPr lang="en-CA" sz="2000" dirty="0"/>
              <a:t>For variety, put “however” further in the sentence: “The next step, however, can introduce larger errors.”</a:t>
            </a:r>
            <a:endParaRPr lang="en-CA" dirty="0"/>
          </a:p>
        </p:txBody>
      </p:sp>
    </p:spTree>
    <p:extLst>
      <p:ext uri="{BB962C8B-B14F-4D97-AF65-F5344CB8AC3E}">
        <p14:creationId xmlns:p14="http://schemas.microsoft.com/office/powerpoint/2010/main" val="291274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A6FD5-D741-45E8-9580-53B633AACB4A}"/>
              </a:ext>
            </a:extLst>
          </p:cNvPr>
          <p:cNvSpPr>
            <a:spLocks noGrp="1"/>
          </p:cNvSpPr>
          <p:nvPr>
            <p:ph type="title"/>
          </p:nvPr>
        </p:nvSpPr>
        <p:spPr/>
        <p:txBody>
          <a:bodyPr/>
          <a:lstStyle/>
          <a:p>
            <a:r>
              <a:rPr lang="en-CA" dirty="0"/>
              <a:t>PE10: And, But, So</a:t>
            </a:r>
          </a:p>
        </p:txBody>
      </p:sp>
      <p:sp>
        <p:nvSpPr>
          <p:cNvPr id="3" name="Content Placeholder 2">
            <a:extLst>
              <a:ext uri="{FF2B5EF4-FFF2-40B4-BE49-F238E27FC236}">
                <a16:creationId xmlns:a16="http://schemas.microsoft.com/office/drawing/2014/main" id="{FF59E3F4-DF33-478F-BF20-CE7908576707}"/>
              </a:ext>
            </a:extLst>
          </p:cNvPr>
          <p:cNvSpPr>
            <a:spLocks noGrp="1"/>
          </p:cNvSpPr>
          <p:nvPr>
            <p:ph idx="1"/>
          </p:nvPr>
        </p:nvSpPr>
        <p:spPr/>
        <p:txBody>
          <a:bodyPr/>
          <a:lstStyle/>
          <a:p>
            <a:r>
              <a:rPr lang="en-CA" sz="2800" dirty="0"/>
              <a:t>Beware of starting sentences with “And”, “But”, or “So”. </a:t>
            </a:r>
          </a:p>
          <a:p>
            <a:pPr lvl="1"/>
            <a:r>
              <a:rPr lang="en-CA" dirty="0"/>
              <a:t>When you are tempted to use “And” to start a sentence, you can use… </a:t>
            </a:r>
          </a:p>
          <a:p>
            <a:pPr lvl="1"/>
            <a:r>
              <a:rPr lang="en-CA" dirty="0"/>
              <a:t>“Moreover,” “Also,”, or “In addition,” </a:t>
            </a:r>
          </a:p>
          <a:p>
            <a:pPr lvl="2"/>
            <a:r>
              <a:rPr lang="en-CA" dirty="0"/>
              <a:t>[But Grammarly says “In addition” is wordy.]</a:t>
            </a:r>
          </a:p>
          <a:p>
            <a:pPr lvl="1">
              <a:spcBef>
                <a:spcPts val="0"/>
              </a:spcBef>
            </a:pPr>
            <a:r>
              <a:rPr lang="en-CA" dirty="0"/>
              <a:t>or just combine the sentences: </a:t>
            </a:r>
          </a:p>
          <a:p>
            <a:pPr marL="0" indent="0" algn="ctr">
              <a:spcBef>
                <a:spcPts val="0"/>
              </a:spcBef>
              <a:buNone/>
            </a:pPr>
            <a:r>
              <a:rPr lang="en-CA" sz="2800" dirty="0">
                <a:solidFill>
                  <a:srgbClr val="0070C0"/>
                </a:solidFill>
              </a:rPr>
              <a:t>“</a:t>
            </a:r>
            <a:r>
              <a:rPr lang="en-CA" sz="2800" i="1" dirty="0">
                <a:solidFill>
                  <a:srgbClr val="0070C0"/>
                </a:solidFill>
              </a:rPr>
              <a:t>…enjoy sports. And they also…</a:t>
            </a:r>
            <a:r>
              <a:rPr lang="en-CA" sz="2800" dirty="0">
                <a:solidFill>
                  <a:srgbClr val="0070C0"/>
                </a:solidFill>
              </a:rPr>
              <a:t>” </a:t>
            </a:r>
          </a:p>
          <a:p>
            <a:pPr marL="0" indent="0" algn="ctr">
              <a:spcBef>
                <a:spcPts val="0"/>
              </a:spcBef>
              <a:buNone/>
            </a:pPr>
            <a:r>
              <a:rPr lang="en-CA" sz="2800" dirty="0"/>
              <a:t>becomes </a:t>
            </a:r>
          </a:p>
          <a:p>
            <a:pPr marL="0" indent="0" algn="ctr">
              <a:spcBef>
                <a:spcPts val="0"/>
              </a:spcBef>
              <a:buNone/>
            </a:pPr>
            <a:r>
              <a:rPr lang="en-CA" sz="2800" dirty="0">
                <a:solidFill>
                  <a:srgbClr val="0070C0"/>
                </a:solidFill>
              </a:rPr>
              <a:t>“</a:t>
            </a:r>
            <a:r>
              <a:rPr lang="en-CA" sz="2800" i="1" dirty="0">
                <a:solidFill>
                  <a:srgbClr val="0070C0"/>
                </a:solidFill>
              </a:rPr>
              <a:t>…enjoy sports, and they also…</a:t>
            </a:r>
            <a:r>
              <a:rPr lang="en-CA" sz="2800" dirty="0">
                <a:solidFill>
                  <a:srgbClr val="0070C0"/>
                </a:solidFill>
              </a:rPr>
              <a:t>”. </a:t>
            </a:r>
          </a:p>
          <a:p>
            <a:pPr marL="0" indent="0">
              <a:buNone/>
            </a:pPr>
            <a:endParaRPr lang="en-CA" dirty="0"/>
          </a:p>
        </p:txBody>
      </p:sp>
    </p:spTree>
    <p:extLst>
      <p:ext uri="{BB962C8B-B14F-4D97-AF65-F5344CB8AC3E}">
        <p14:creationId xmlns:p14="http://schemas.microsoft.com/office/powerpoint/2010/main" val="56914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A6FD5-D741-45E8-9580-53B633AACB4A}"/>
              </a:ext>
            </a:extLst>
          </p:cNvPr>
          <p:cNvSpPr>
            <a:spLocks noGrp="1"/>
          </p:cNvSpPr>
          <p:nvPr>
            <p:ph type="title"/>
          </p:nvPr>
        </p:nvSpPr>
        <p:spPr/>
        <p:txBody>
          <a:bodyPr/>
          <a:lstStyle/>
          <a:p>
            <a:r>
              <a:rPr lang="en-CA" dirty="0"/>
              <a:t>PE10: And, But, So</a:t>
            </a:r>
          </a:p>
        </p:txBody>
      </p:sp>
      <p:sp>
        <p:nvSpPr>
          <p:cNvPr id="3" name="Content Placeholder 2">
            <a:extLst>
              <a:ext uri="{FF2B5EF4-FFF2-40B4-BE49-F238E27FC236}">
                <a16:creationId xmlns:a16="http://schemas.microsoft.com/office/drawing/2014/main" id="{FF59E3F4-DF33-478F-BF20-CE7908576707}"/>
              </a:ext>
            </a:extLst>
          </p:cNvPr>
          <p:cNvSpPr>
            <a:spLocks noGrp="1"/>
          </p:cNvSpPr>
          <p:nvPr>
            <p:ph idx="1"/>
          </p:nvPr>
        </p:nvSpPr>
        <p:spPr/>
        <p:txBody>
          <a:bodyPr/>
          <a:lstStyle/>
          <a:p>
            <a:r>
              <a:rPr lang="en-CA" sz="2800" dirty="0"/>
              <a:t>Common conjunctions that connect ideas.</a:t>
            </a:r>
          </a:p>
          <a:p>
            <a:r>
              <a:rPr lang="en-CA" sz="2800" dirty="0"/>
              <a:t>Used to connect clauses within sentences.</a:t>
            </a:r>
          </a:p>
          <a:p>
            <a:r>
              <a:rPr lang="en-CA" sz="2800" dirty="0"/>
              <a:t>Beware of starting sentences with “And”, “But”, or “So”. </a:t>
            </a:r>
            <a:r>
              <a:rPr lang="en-CA" sz="2400" dirty="0"/>
              <a:t>[That is newspaper technique.]</a:t>
            </a:r>
            <a:endParaRPr lang="en-CA" sz="2800" dirty="0"/>
          </a:p>
          <a:p>
            <a:r>
              <a:rPr lang="en-CA" dirty="0"/>
              <a:t>Avoid run-on sentences; </a:t>
            </a:r>
          </a:p>
          <a:p>
            <a:r>
              <a:rPr lang="en-CA" dirty="0"/>
              <a:t>Do not use so many conjunctions in a sentence that the main thrust of the sentence is obscured.</a:t>
            </a:r>
          </a:p>
          <a:p>
            <a:pPr marL="0" indent="0">
              <a:buNone/>
            </a:pPr>
            <a:endParaRPr lang="en-CA" dirty="0"/>
          </a:p>
        </p:txBody>
      </p:sp>
    </p:spTree>
    <p:extLst>
      <p:ext uri="{BB962C8B-B14F-4D97-AF65-F5344CB8AC3E}">
        <p14:creationId xmlns:p14="http://schemas.microsoft.com/office/powerpoint/2010/main" val="1660591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Outline</a:t>
            </a:r>
          </a:p>
        </p:txBody>
      </p:sp>
      <p:sp>
        <p:nvSpPr>
          <p:cNvPr id="3" name="Content Placeholder 2"/>
          <p:cNvSpPr>
            <a:spLocks noGrp="1"/>
          </p:cNvSpPr>
          <p:nvPr>
            <p:ph idx="1"/>
          </p:nvPr>
        </p:nvSpPr>
        <p:spPr>
          <a:xfrm>
            <a:off x="457200" y="1312076"/>
            <a:ext cx="8229600" cy="4500880"/>
          </a:xfrm>
        </p:spPr>
        <p:txBody>
          <a:bodyPr>
            <a:normAutofit fontScale="92500" lnSpcReduction="10000"/>
          </a:bodyPr>
          <a:lstStyle/>
          <a:p>
            <a:r>
              <a:rPr lang="en-CA" dirty="0">
                <a:effectLst/>
              </a:rPr>
              <a:t>Review of Lesson 6</a:t>
            </a:r>
          </a:p>
          <a:p>
            <a:r>
              <a:rPr lang="en-CA" dirty="0">
                <a:effectLst/>
              </a:rPr>
              <a:t>PE7: Avoid cultural bias</a:t>
            </a:r>
          </a:p>
          <a:p>
            <a:r>
              <a:rPr lang="en-CA" dirty="0"/>
              <a:t>Personal pronouns in academic writing</a:t>
            </a:r>
          </a:p>
          <a:p>
            <a:r>
              <a:rPr lang="en-CA" dirty="0"/>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t>PE9&amp;10: Transitions and conjunctions</a:t>
            </a:r>
          </a:p>
          <a:p>
            <a:r>
              <a:rPr lang="en-CA" dirty="0">
                <a:solidFill>
                  <a:srgbClr val="0070C0"/>
                </a:solidFill>
              </a:rPr>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7795496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AD62F-28B0-48DA-B8B2-7672331726BF}"/>
              </a:ext>
            </a:extLst>
          </p:cNvPr>
          <p:cNvSpPr>
            <a:spLocks noGrp="1"/>
          </p:cNvSpPr>
          <p:nvPr>
            <p:ph type="title"/>
          </p:nvPr>
        </p:nvSpPr>
        <p:spPr/>
        <p:txBody>
          <a:bodyPr/>
          <a:lstStyle/>
          <a:p>
            <a:r>
              <a:rPr lang="en-CA" dirty="0"/>
              <a:t>Research paper intro: Stage 1</a:t>
            </a:r>
          </a:p>
        </p:txBody>
      </p:sp>
      <p:sp>
        <p:nvSpPr>
          <p:cNvPr id="3" name="Content Placeholder 2">
            <a:extLst>
              <a:ext uri="{FF2B5EF4-FFF2-40B4-BE49-F238E27FC236}">
                <a16:creationId xmlns:a16="http://schemas.microsoft.com/office/drawing/2014/main" id="{BA163767-9D15-448E-BA3A-DDB05EDD902E}"/>
              </a:ext>
            </a:extLst>
          </p:cNvPr>
          <p:cNvSpPr>
            <a:spLocks noGrp="1"/>
          </p:cNvSpPr>
          <p:nvPr>
            <p:ph idx="1"/>
          </p:nvPr>
        </p:nvSpPr>
        <p:spPr>
          <a:xfrm>
            <a:off x="457199" y="1433015"/>
            <a:ext cx="8362335" cy="4694735"/>
          </a:xfrm>
        </p:spPr>
        <p:txBody>
          <a:bodyPr/>
          <a:lstStyle/>
          <a:p>
            <a:pPr marL="0" indent="0">
              <a:buNone/>
            </a:pPr>
            <a:r>
              <a:rPr lang="en-US" sz="2800" dirty="0"/>
              <a:t>“Since China’s reform and opening up, China’s annual economic growth rate reached more than 9%, …”</a:t>
            </a:r>
          </a:p>
          <a:p>
            <a:r>
              <a:rPr lang="en-US" sz="2800" dirty="0"/>
              <a:t>Circle or underline all places on the handout that are mistakes or need improvement.</a:t>
            </a:r>
          </a:p>
          <a:p>
            <a:pPr lvl="1"/>
            <a:r>
              <a:rPr lang="en-US" sz="2400" dirty="0">
                <a:solidFill>
                  <a:srgbClr val="FF0000"/>
                </a:solidFill>
              </a:rPr>
              <a:t>Don’t fix them yet; just identify the problems.</a:t>
            </a:r>
          </a:p>
          <a:p>
            <a:r>
              <a:rPr lang="en-US" sz="2800" dirty="0"/>
              <a:t>Spelling, grammar, articles (a/an/the), cultural bias, punctuation, bad/weak style, etc. </a:t>
            </a:r>
          </a:p>
          <a:p>
            <a:pPr lvl="1"/>
            <a:r>
              <a:rPr lang="en-US" sz="2400" dirty="0"/>
              <a:t>Consider all problems we’ve talked about in class.</a:t>
            </a:r>
          </a:p>
          <a:p>
            <a:r>
              <a:rPr lang="en-US" sz="2800" dirty="0"/>
              <a:t>When done, compare answers with a partner.</a:t>
            </a:r>
          </a:p>
        </p:txBody>
      </p:sp>
    </p:spTree>
    <p:extLst>
      <p:ext uri="{BB962C8B-B14F-4D97-AF65-F5344CB8AC3E}">
        <p14:creationId xmlns:p14="http://schemas.microsoft.com/office/powerpoint/2010/main" val="29338375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AD62F-28B0-48DA-B8B2-7672331726BF}"/>
              </a:ext>
            </a:extLst>
          </p:cNvPr>
          <p:cNvSpPr>
            <a:spLocks noGrp="1"/>
          </p:cNvSpPr>
          <p:nvPr>
            <p:ph type="title"/>
          </p:nvPr>
        </p:nvSpPr>
        <p:spPr/>
        <p:txBody>
          <a:bodyPr/>
          <a:lstStyle/>
          <a:p>
            <a:r>
              <a:rPr lang="en-CA" dirty="0"/>
              <a:t>Research paper intro: Stage 2</a:t>
            </a:r>
          </a:p>
        </p:txBody>
      </p:sp>
      <p:sp>
        <p:nvSpPr>
          <p:cNvPr id="3" name="Content Placeholder 2">
            <a:extLst>
              <a:ext uri="{FF2B5EF4-FFF2-40B4-BE49-F238E27FC236}">
                <a16:creationId xmlns:a16="http://schemas.microsoft.com/office/drawing/2014/main" id="{BA163767-9D15-448E-BA3A-DDB05EDD902E}"/>
              </a:ext>
            </a:extLst>
          </p:cNvPr>
          <p:cNvSpPr>
            <a:spLocks noGrp="1"/>
          </p:cNvSpPr>
          <p:nvPr>
            <p:ph idx="1"/>
          </p:nvPr>
        </p:nvSpPr>
        <p:spPr>
          <a:xfrm>
            <a:off x="457199" y="1433015"/>
            <a:ext cx="8362335" cy="4694735"/>
          </a:xfrm>
        </p:spPr>
        <p:txBody>
          <a:bodyPr/>
          <a:lstStyle/>
          <a:p>
            <a:pPr marL="0" indent="0">
              <a:buNone/>
            </a:pPr>
            <a:r>
              <a:rPr lang="en-US" sz="2800" dirty="0"/>
              <a:t>“Since China’s reform and opening up, China’s annual economic growth rate reached more than 9%, …”</a:t>
            </a:r>
          </a:p>
          <a:p>
            <a:r>
              <a:rPr lang="en-US" sz="2800" dirty="0"/>
              <a:t>With a partner, compare your marked-up sheets with Murray’s</a:t>
            </a:r>
          </a:p>
          <a:p>
            <a:r>
              <a:rPr lang="en-US" sz="2800" dirty="0"/>
              <a:t>Discuss why Murray marked each spot</a:t>
            </a:r>
          </a:p>
          <a:p>
            <a:r>
              <a:rPr lang="en-US" sz="2800" dirty="0"/>
              <a:t>Did he find some you missed? </a:t>
            </a:r>
          </a:p>
          <a:p>
            <a:r>
              <a:rPr lang="en-US" sz="2800" dirty="0"/>
              <a:t>Did you find some he missed?</a:t>
            </a:r>
          </a:p>
          <a:p>
            <a:endParaRPr lang="en-US" sz="2800" dirty="0"/>
          </a:p>
        </p:txBody>
      </p:sp>
    </p:spTree>
    <p:extLst>
      <p:ext uri="{BB962C8B-B14F-4D97-AF65-F5344CB8AC3E}">
        <p14:creationId xmlns:p14="http://schemas.microsoft.com/office/powerpoint/2010/main" val="6193136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AD62F-28B0-48DA-B8B2-7672331726BF}"/>
              </a:ext>
            </a:extLst>
          </p:cNvPr>
          <p:cNvSpPr>
            <a:spLocks noGrp="1"/>
          </p:cNvSpPr>
          <p:nvPr>
            <p:ph type="title"/>
          </p:nvPr>
        </p:nvSpPr>
        <p:spPr/>
        <p:txBody>
          <a:bodyPr/>
          <a:lstStyle/>
          <a:p>
            <a:r>
              <a:rPr lang="en-CA" dirty="0"/>
              <a:t>Research paper intro: Stage 3</a:t>
            </a:r>
          </a:p>
        </p:txBody>
      </p:sp>
      <p:sp>
        <p:nvSpPr>
          <p:cNvPr id="3" name="Content Placeholder 2">
            <a:extLst>
              <a:ext uri="{FF2B5EF4-FFF2-40B4-BE49-F238E27FC236}">
                <a16:creationId xmlns:a16="http://schemas.microsoft.com/office/drawing/2014/main" id="{BA163767-9D15-448E-BA3A-DDB05EDD902E}"/>
              </a:ext>
            </a:extLst>
          </p:cNvPr>
          <p:cNvSpPr>
            <a:spLocks noGrp="1"/>
          </p:cNvSpPr>
          <p:nvPr>
            <p:ph idx="1"/>
          </p:nvPr>
        </p:nvSpPr>
        <p:spPr>
          <a:xfrm>
            <a:off x="457199" y="1433015"/>
            <a:ext cx="8362335" cy="4694735"/>
          </a:xfrm>
        </p:spPr>
        <p:txBody>
          <a:bodyPr/>
          <a:lstStyle/>
          <a:p>
            <a:pPr marL="0" indent="0">
              <a:buNone/>
            </a:pPr>
            <a:r>
              <a:rPr lang="en-US" sz="2800" dirty="0"/>
              <a:t>“Since China’s reform and opening up, China’s annual economic growth rate reached more than 9%, …”</a:t>
            </a:r>
          </a:p>
          <a:p>
            <a:r>
              <a:rPr lang="en-US" sz="2800" dirty="0"/>
              <a:t>Get the Word file from the course website.</a:t>
            </a:r>
          </a:p>
          <a:p>
            <a:r>
              <a:rPr lang="en-US" sz="2800" dirty="0"/>
              <a:t>Working by yourself, make corrections and improvements using your computer.</a:t>
            </a:r>
          </a:p>
          <a:p>
            <a:r>
              <a:rPr lang="en-US" sz="2800" dirty="0"/>
              <a:t>Use Word’s “Track changes” feature.</a:t>
            </a:r>
          </a:p>
          <a:p>
            <a:endParaRPr lang="en-US" sz="2800" dirty="0"/>
          </a:p>
        </p:txBody>
      </p:sp>
    </p:spTree>
    <p:extLst>
      <p:ext uri="{BB962C8B-B14F-4D97-AF65-F5344CB8AC3E}">
        <p14:creationId xmlns:p14="http://schemas.microsoft.com/office/powerpoint/2010/main" val="10513720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AD62F-28B0-48DA-B8B2-7672331726BF}"/>
              </a:ext>
            </a:extLst>
          </p:cNvPr>
          <p:cNvSpPr>
            <a:spLocks noGrp="1"/>
          </p:cNvSpPr>
          <p:nvPr>
            <p:ph type="title"/>
          </p:nvPr>
        </p:nvSpPr>
        <p:spPr/>
        <p:txBody>
          <a:bodyPr/>
          <a:lstStyle/>
          <a:p>
            <a:r>
              <a:rPr lang="en-CA" dirty="0"/>
              <a:t>Research </a:t>
            </a:r>
            <a:r>
              <a:rPr lang="en-CA"/>
              <a:t>paper intro: </a:t>
            </a:r>
            <a:r>
              <a:rPr lang="en-CA" dirty="0"/>
              <a:t>Stage 4</a:t>
            </a:r>
          </a:p>
        </p:txBody>
      </p:sp>
      <p:sp>
        <p:nvSpPr>
          <p:cNvPr id="3" name="Content Placeholder 2">
            <a:extLst>
              <a:ext uri="{FF2B5EF4-FFF2-40B4-BE49-F238E27FC236}">
                <a16:creationId xmlns:a16="http://schemas.microsoft.com/office/drawing/2014/main" id="{BA163767-9D15-448E-BA3A-DDB05EDD902E}"/>
              </a:ext>
            </a:extLst>
          </p:cNvPr>
          <p:cNvSpPr>
            <a:spLocks noGrp="1"/>
          </p:cNvSpPr>
          <p:nvPr>
            <p:ph idx="1"/>
          </p:nvPr>
        </p:nvSpPr>
        <p:spPr>
          <a:xfrm>
            <a:off x="457199" y="1433015"/>
            <a:ext cx="8362335" cy="4694735"/>
          </a:xfrm>
        </p:spPr>
        <p:txBody>
          <a:bodyPr/>
          <a:lstStyle/>
          <a:p>
            <a:pPr marL="0" indent="0">
              <a:buNone/>
            </a:pPr>
            <a:r>
              <a:rPr lang="en-US" sz="2800" dirty="0"/>
              <a:t>“Since China’s reform and opening up, China’s annual economic growth rate reached more than 9%, …”</a:t>
            </a:r>
          </a:p>
          <a:p>
            <a:r>
              <a:rPr lang="en-US" sz="2800" dirty="0"/>
              <a:t>Look at Murray’s corrected version.</a:t>
            </a:r>
          </a:p>
          <a:p>
            <a:r>
              <a:rPr lang="en-US" sz="2800" dirty="0"/>
              <a:t>Where you corrected a problem differently, which way is better? Why?</a:t>
            </a:r>
          </a:p>
          <a:p>
            <a:r>
              <a:rPr lang="en-US" sz="2800" dirty="0"/>
              <a:t>Were any of the problems in the text also problems that you often make in your own writing?</a:t>
            </a:r>
          </a:p>
          <a:p>
            <a:endParaRPr lang="en-US" sz="2800" dirty="0"/>
          </a:p>
        </p:txBody>
      </p:sp>
    </p:spTree>
    <p:extLst>
      <p:ext uri="{BB962C8B-B14F-4D97-AF65-F5344CB8AC3E}">
        <p14:creationId xmlns:p14="http://schemas.microsoft.com/office/powerpoint/2010/main" val="178715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72434-2274-4FC3-88A7-2E3355818089}"/>
              </a:ext>
            </a:extLst>
          </p:cNvPr>
          <p:cNvSpPr>
            <a:spLocks noGrp="1"/>
          </p:cNvSpPr>
          <p:nvPr>
            <p:ph type="title"/>
          </p:nvPr>
        </p:nvSpPr>
        <p:spPr/>
        <p:txBody>
          <a:bodyPr/>
          <a:lstStyle/>
          <a:p>
            <a:r>
              <a:rPr lang="en-CA" dirty="0"/>
              <a:t>Advice from a Canadian Prof.</a:t>
            </a:r>
          </a:p>
        </p:txBody>
      </p:sp>
      <p:sp>
        <p:nvSpPr>
          <p:cNvPr id="3" name="Content Placeholder 2">
            <a:extLst>
              <a:ext uri="{FF2B5EF4-FFF2-40B4-BE49-F238E27FC236}">
                <a16:creationId xmlns:a16="http://schemas.microsoft.com/office/drawing/2014/main" id="{03C8B0F9-4E70-4539-83CB-8046BC2160FA}"/>
              </a:ext>
            </a:extLst>
          </p:cNvPr>
          <p:cNvSpPr>
            <a:spLocks noGrp="1"/>
          </p:cNvSpPr>
          <p:nvPr>
            <p:ph idx="1"/>
          </p:nvPr>
        </p:nvSpPr>
        <p:spPr/>
        <p:txBody>
          <a:bodyPr/>
          <a:lstStyle/>
          <a:p>
            <a:r>
              <a:rPr lang="en-CA" dirty="0"/>
              <a:t>PowerPoint about research proposals</a:t>
            </a:r>
          </a:p>
          <a:p>
            <a:r>
              <a:rPr lang="en-CA" dirty="0"/>
              <a:t>What does science look like? </a:t>
            </a:r>
          </a:p>
          <a:p>
            <a:r>
              <a:rPr lang="en-CA" dirty="0"/>
              <a:t>“Paint a hole”</a:t>
            </a:r>
          </a:p>
          <a:p>
            <a:r>
              <a:rPr lang="en-CA" dirty="0"/>
              <a:t>Literature Review</a:t>
            </a:r>
          </a:p>
        </p:txBody>
      </p:sp>
    </p:spTree>
    <p:extLst>
      <p:ext uri="{BB962C8B-B14F-4D97-AF65-F5344CB8AC3E}">
        <p14:creationId xmlns:p14="http://schemas.microsoft.com/office/powerpoint/2010/main" val="30104379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4871A-BDB3-4F63-8549-5D0B6EAAF0CA}"/>
              </a:ext>
            </a:extLst>
          </p:cNvPr>
          <p:cNvSpPr>
            <a:spLocks noGrp="1"/>
          </p:cNvSpPr>
          <p:nvPr>
            <p:ph type="title"/>
          </p:nvPr>
        </p:nvSpPr>
        <p:spPr>
          <a:xfrm>
            <a:off x="457200" y="190500"/>
            <a:ext cx="8229600" cy="694403"/>
          </a:xfrm>
        </p:spPr>
        <p:txBody>
          <a:bodyPr/>
          <a:lstStyle/>
          <a:p>
            <a:r>
              <a:rPr lang="en-CA" dirty="0"/>
              <a:t>Homework</a:t>
            </a:r>
          </a:p>
        </p:txBody>
      </p:sp>
      <p:sp>
        <p:nvSpPr>
          <p:cNvPr id="3" name="Content Placeholder 2">
            <a:extLst>
              <a:ext uri="{FF2B5EF4-FFF2-40B4-BE49-F238E27FC236}">
                <a16:creationId xmlns:a16="http://schemas.microsoft.com/office/drawing/2014/main" id="{D8A960CB-52C7-4153-831A-ADD8CD600438}"/>
              </a:ext>
            </a:extLst>
          </p:cNvPr>
          <p:cNvSpPr>
            <a:spLocks noGrp="1"/>
          </p:cNvSpPr>
          <p:nvPr>
            <p:ph idx="1"/>
          </p:nvPr>
        </p:nvSpPr>
        <p:spPr>
          <a:xfrm>
            <a:off x="457200" y="1017639"/>
            <a:ext cx="8229600" cy="5284838"/>
          </a:xfrm>
        </p:spPr>
        <p:txBody>
          <a:bodyPr/>
          <a:lstStyle/>
          <a:p>
            <a:r>
              <a:rPr lang="en-CA" sz="2400" dirty="0"/>
              <a:t>Write a 10-item checklist specifically for </a:t>
            </a:r>
            <a:r>
              <a:rPr lang="en-CA" sz="2400" b="1" dirty="0"/>
              <a:t>your</a:t>
            </a:r>
            <a:r>
              <a:rPr lang="en-CA" sz="2400" dirty="0"/>
              <a:t> writing.</a:t>
            </a:r>
          </a:p>
          <a:p>
            <a:pPr lvl="1"/>
            <a:r>
              <a:rPr lang="en-CA" sz="2000" dirty="0"/>
              <a:t>These should reflect the 10 </a:t>
            </a:r>
            <a:r>
              <a:rPr lang="en-CA" sz="2000" i="1" dirty="0"/>
              <a:t>most common and most important </a:t>
            </a:r>
            <a:r>
              <a:rPr lang="en-CA" sz="2000" dirty="0"/>
              <a:t>weaknesses in </a:t>
            </a:r>
            <a:r>
              <a:rPr lang="en-CA" sz="2000" dirty="0">
                <a:solidFill>
                  <a:srgbClr val="FF0000"/>
                </a:solidFill>
              </a:rPr>
              <a:t>your</a:t>
            </a:r>
            <a:r>
              <a:rPr lang="en-CA" sz="2000" dirty="0"/>
              <a:t> writing!</a:t>
            </a:r>
          </a:p>
          <a:p>
            <a:pPr lvl="1"/>
            <a:r>
              <a:rPr lang="en-CA" sz="2000" dirty="0"/>
              <a:t>Consider this course’s Principles for Good Writing (on website) but some of your 10 items may not be listed there.</a:t>
            </a:r>
          </a:p>
          <a:p>
            <a:r>
              <a:rPr lang="en-CA" sz="2400" dirty="0"/>
              <a:t>Express each item as 10-30 words (1-2 sentences) and </a:t>
            </a:r>
            <a:r>
              <a:rPr lang="en-CA" sz="2400" b="1" dirty="0"/>
              <a:t>be specific</a:t>
            </a:r>
            <a:r>
              <a:rPr lang="en-CA" sz="2400" dirty="0"/>
              <a:t>. </a:t>
            </a:r>
          </a:p>
          <a:p>
            <a:pPr lvl="1"/>
            <a:r>
              <a:rPr lang="en-CA" sz="2000" dirty="0"/>
              <a:t>Use imperative sentences (commands to yourself) such as “Look for… and change them to…”.</a:t>
            </a:r>
          </a:p>
          <a:p>
            <a:r>
              <a:rPr lang="en-CA" sz="2400" dirty="0"/>
              <a:t>Email this checklist to Murray before </a:t>
            </a:r>
            <a:r>
              <a:rPr lang="en-CA" sz="2400"/>
              <a:t>next week.</a:t>
            </a:r>
            <a:endParaRPr lang="en-CA" sz="2400" dirty="0"/>
          </a:p>
          <a:p>
            <a:r>
              <a:rPr lang="en-CA" sz="2400" dirty="0"/>
              <a:t>If you want, you may do this homework as this week’s writing project work, but you still need to send me your weekly report about what you learned making the list.</a:t>
            </a:r>
            <a:endParaRPr lang="en-CA" dirty="0"/>
          </a:p>
        </p:txBody>
      </p:sp>
    </p:spTree>
    <p:extLst>
      <p:ext uri="{BB962C8B-B14F-4D97-AF65-F5344CB8AC3E}">
        <p14:creationId xmlns:p14="http://schemas.microsoft.com/office/powerpoint/2010/main" val="3105132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54107"/>
          </a:xfrm>
        </p:spPr>
        <p:txBody>
          <a:bodyPr/>
          <a:lstStyle/>
          <a:p>
            <a:r>
              <a:rPr lang="en-US" dirty="0"/>
              <a:t>Literature Review</a:t>
            </a:r>
          </a:p>
        </p:txBody>
      </p:sp>
      <p:sp>
        <p:nvSpPr>
          <p:cNvPr id="3" name="TextBox 2"/>
          <p:cNvSpPr txBox="1"/>
          <p:nvPr/>
        </p:nvSpPr>
        <p:spPr>
          <a:xfrm>
            <a:off x="457200" y="1144607"/>
            <a:ext cx="8010525"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t>Explains the current state-of-the-art</a:t>
            </a:r>
          </a:p>
          <a:p>
            <a:pPr marL="285750" indent="-285750">
              <a:buFont typeface="Arial" panose="020B0604020202020204" pitchFamily="34" charset="0"/>
              <a:buChar char="•"/>
            </a:pPr>
            <a:r>
              <a:rPr lang="en-US" sz="2400" dirty="0"/>
              <a:t>Makes the reader an “expert” on the background relevant to your project</a:t>
            </a:r>
          </a:p>
          <a:p>
            <a:pPr marL="285750" indent="-285750">
              <a:buFont typeface="Arial" panose="020B0604020202020204" pitchFamily="34" charset="0"/>
              <a:buChar char="•"/>
            </a:pPr>
            <a:r>
              <a:rPr lang="en-US" sz="2400" dirty="0"/>
              <a:t>Relates your project to what is known</a:t>
            </a:r>
          </a:p>
          <a:p>
            <a:pPr marL="285750" indent="-285750">
              <a:buFont typeface="Arial" panose="020B0604020202020204" pitchFamily="34" charset="0"/>
              <a:buChar char="•"/>
            </a:pPr>
            <a:r>
              <a:rPr lang="en-US" sz="2400" dirty="0"/>
              <a:t>Describes the hole with precision</a:t>
            </a:r>
          </a:p>
          <a:p>
            <a:pPr marL="285750" indent="-285750">
              <a:buFont typeface="Arial" panose="020B0604020202020204" pitchFamily="34" charset="0"/>
              <a:buChar char="•"/>
            </a:pPr>
            <a:r>
              <a:rPr lang="en-US" sz="2400" dirty="0"/>
              <a:t>Makes it clear why your goals address the hole</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Might discuss philosophy – i.e., big picture</a:t>
            </a:r>
          </a:p>
          <a:p>
            <a:pPr marL="285750" indent="-285750">
              <a:buFont typeface="Arial" panose="020B0604020202020204" pitchFamily="34" charset="0"/>
              <a:buChar char="•"/>
            </a:pPr>
            <a:r>
              <a:rPr lang="en-US" sz="2400" dirty="0"/>
              <a:t>Explain why your proposed work is important</a:t>
            </a:r>
          </a:p>
          <a:p>
            <a:pPr marL="285750" indent="-285750">
              <a:buFont typeface="Arial" panose="020B0604020202020204" pitchFamily="34" charset="0"/>
              <a:buChar char="•"/>
            </a:pPr>
            <a:r>
              <a:rPr lang="en-US" sz="2400" dirty="0"/>
              <a:t>Describe the exact boundaries of current relevant knowledge</a:t>
            </a:r>
            <a:endParaRPr lang="en-US" dirty="0"/>
          </a:p>
        </p:txBody>
      </p:sp>
    </p:spTree>
    <p:extLst>
      <p:ext uri="{BB962C8B-B14F-4D97-AF65-F5344CB8AC3E}">
        <p14:creationId xmlns:p14="http://schemas.microsoft.com/office/powerpoint/2010/main" val="2842271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65094"/>
          </a:xfrm>
        </p:spPr>
        <p:txBody>
          <a:bodyPr/>
          <a:lstStyle/>
          <a:p>
            <a:r>
              <a:rPr lang="en-CA" dirty="0"/>
              <a:t>Review of Lesson 6</a:t>
            </a:r>
          </a:p>
        </p:txBody>
      </p:sp>
      <p:sp>
        <p:nvSpPr>
          <p:cNvPr id="3" name="Content Placeholder 2"/>
          <p:cNvSpPr>
            <a:spLocks noGrp="1"/>
          </p:cNvSpPr>
          <p:nvPr>
            <p:ph idx="1"/>
          </p:nvPr>
        </p:nvSpPr>
        <p:spPr>
          <a:xfrm>
            <a:off x="533400" y="1415850"/>
            <a:ext cx="7932683" cy="4761695"/>
          </a:xfrm>
        </p:spPr>
        <p:txBody>
          <a:bodyPr>
            <a:normAutofit/>
          </a:bodyPr>
          <a:lstStyle/>
          <a:p>
            <a:r>
              <a:rPr lang="en-CA" sz="2800"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solidFill>
                  <a:srgbClr val="0070C0"/>
                </a:solidFill>
              </a:rPr>
              <a:t>Student discussion: Lit Review, References</a:t>
            </a:r>
            <a:endParaRPr lang="en-CA" dirty="0">
              <a:solidFill>
                <a:srgbClr val="0070C0"/>
              </a:solidFill>
            </a:endParaRPr>
          </a:p>
          <a:p>
            <a:r>
              <a:rPr lang="en-CA" sz="2800" dirty="0"/>
              <a:t>Reference-Keeping Systems</a:t>
            </a:r>
            <a:endParaRPr lang="en-CA" dirty="0"/>
          </a:p>
          <a:p>
            <a:pPr lvl="1"/>
            <a:r>
              <a:rPr lang="en-CA" dirty="0"/>
              <a:t>Demo of EndNote &amp; an important “fix”</a:t>
            </a:r>
          </a:p>
          <a:p>
            <a:pPr lvl="1"/>
            <a:r>
              <a:rPr lang="en-CA" dirty="0"/>
              <a:t>Which one? EndNote, Mendeley, Zotero …</a:t>
            </a:r>
          </a:p>
          <a:p>
            <a:pPr lvl="1"/>
            <a:r>
              <a:rPr lang="en-CA" dirty="0"/>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1412009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0B2D-F9C1-4463-875E-FF5DAC5AEDBF}"/>
              </a:ext>
            </a:extLst>
          </p:cNvPr>
          <p:cNvSpPr>
            <a:spLocks noGrp="1"/>
          </p:cNvSpPr>
          <p:nvPr>
            <p:ph type="title"/>
          </p:nvPr>
        </p:nvSpPr>
        <p:spPr/>
        <p:txBody>
          <a:bodyPr/>
          <a:lstStyle/>
          <a:p>
            <a:r>
              <a:rPr lang="en-CA" dirty="0"/>
              <a:t>With a partner, discuss the following article</a:t>
            </a:r>
          </a:p>
        </p:txBody>
      </p:sp>
      <p:sp>
        <p:nvSpPr>
          <p:cNvPr id="3" name="Content Placeholder 2">
            <a:extLst>
              <a:ext uri="{FF2B5EF4-FFF2-40B4-BE49-F238E27FC236}">
                <a16:creationId xmlns:a16="http://schemas.microsoft.com/office/drawing/2014/main" id="{E15D625A-4E5A-4FAE-A038-843A4D61E2F9}"/>
              </a:ext>
            </a:extLst>
          </p:cNvPr>
          <p:cNvSpPr>
            <a:spLocks noGrp="1"/>
          </p:cNvSpPr>
          <p:nvPr>
            <p:ph idx="1"/>
          </p:nvPr>
        </p:nvSpPr>
        <p:spPr/>
        <p:txBody>
          <a:bodyPr/>
          <a:lstStyle/>
          <a:p>
            <a:r>
              <a:rPr lang="en-CA" dirty="0">
                <a:hlinkClick r:id="rId2"/>
              </a:rPr>
              <a:t>http://www.meaning.ca/archives/archive/art_how_to_write_P_Wong.htm</a:t>
            </a:r>
            <a:endParaRPr lang="en-CA" dirty="0"/>
          </a:p>
          <a:p>
            <a:r>
              <a:rPr lang="en-CA" dirty="0"/>
              <a:t>What can you learn from this?</a:t>
            </a:r>
          </a:p>
          <a:p>
            <a:pPr lvl="1"/>
            <a:r>
              <a:rPr lang="en-CA" dirty="0"/>
              <a:t>It is about Research Proposal writing, but what points apply to Journal Papers too?</a:t>
            </a:r>
          </a:p>
          <a:p>
            <a:r>
              <a:rPr lang="en-CA" dirty="0"/>
              <a:t>What are the most important points for you to pay attention to?</a:t>
            </a:r>
          </a:p>
        </p:txBody>
      </p:sp>
    </p:spTree>
    <p:extLst>
      <p:ext uri="{BB962C8B-B14F-4D97-AF65-F5344CB8AC3E}">
        <p14:creationId xmlns:p14="http://schemas.microsoft.com/office/powerpoint/2010/main" val="4077537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65094"/>
          </a:xfrm>
        </p:spPr>
        <p:txBody>
          <a:bodyPr/>
          <a:lstStyle/>
          <a:p>
            <a:r>
              <a:rPr lang="en-CA" dirty="0"/>
              <a:t>Review of Lesson 6</a:t>
            </a:r>
          </a:p>
        </p:txBody>
      </p:sp>
      <p:sp>
        <p:nvSpPr>
          <p:cNvPr id="3" name="Content Placeholder 2"/>
          <p:cNvSpPr>
            <a:spLocks noGrp="1"/>
          </p:cNvSpPr>
          <p:nvPr>
            <p:ph idx="1"/>
          </p:nvPr>
        </p:nvSpPr>
        <p:spPr>
          <a:xfrm>
            <a:off x="533400" y="1415850"/>
            <a:ext cx="7932683" cy="4761695"/>
          </a:xfrm>
        </p:spPr>
        <p:txBody>
          <a:bodyPr>
            <a:normAutofit/>
          </a:bodyPr>
          <a:lstStyle/>
          <a:p>
            <a:r>
              <a:rPr lang="en-CA" sz="2800" dirty="0"/>
              <a:t>Research Proposals (and similar documents)</a:t>
            </a:r>
          </a:p>
          <a:p>
            <a:pPr marL="685800" lvl="2">
              <a:spcBef>
                <a:spcPts val="1000"/>
              </a:spcBef>
            </a:pPr>
            <a:r>
              <a:rPr lang="en-CA" sz="2400" dirty="0"/>
              <a:t>Presentation of Dr. Wayne </a:t>
            </a:r>
            <a:r>
              <a:rPr lang="en-CA" sz="2400" dirty="0" err="1"/>
              <a:t>Brodland</a:t>
            </a:r>
            <a:endParaRPr lang="en-CA" sz="2400" dirty="0"/>
          </a:p>
          <a:p>
            <a:pPr marL="685800" lvl="2">
              <a:spcBef>
                <a:spcPts val="1000"/>
              </a:spcBef>
            </a:pPr>
            <a:r>
              <a:rPr lang="en-CA" sz="2400" dirty="0"/>
              <a:t>Student discussion: Lit Review, References</a:t>
            </a:r>
            <a:endParaRPr lang="en-CA" dirty="0"/>
          </a:p>
          <a:p>
            <a:r>
              <a:rPr lang="en-CA" sz="2800" dirty="0">
                <a:solidFill>
                  <a:srgbClr val="0070C0"/>
                </a:solidFill>
              </a:rPr>
              <a:t>Reference-Keeping Systems</a:t>
            </a:r>
            <a:endParaRPr lang="en-CA" dirty="0">
              <a:solidFill>
                <a:srgbClr val="0070C0"/>
              </a:solidFill>
            </a:endParaRPr>
          </a:p>
          <a:p>
            <a:pPr lvl="1"/>
            <a:r>
              <a:rPr lang="en-CA" dirty="0">
                <a:solidFill>
                  <a:srgbClr val="0070C0"/>
                </a:solidFill>
              </a:rPr>
              <a:t>Demo of EndNote &amp; an important “fix”</a:t>
            </a:r>
          </a:p>
          <a:p>
            <a:pPr lvl="1"/>
            <a:r>
              <a:rPr lang="en-CA" dirty="0"/>
              <a:t>Which one? EndNote, Mendeley, Zotero …</a:t>
            </a:r>
          </a:p>
          <a:p>
            <a:pPr lvl="1"/>
            <a:r>
              <a:rPr lang="en-CA" dirty="0"/>
              <a:t>Try one out!</a:t>
            </a:r>
          </a:p>
          <a:p>
            <a:r>
              <a:rPr lang="en-CA" dirty="0"/>
              <a:t>More Principles for Good Writing</a:t>
            </a:r>
          </a:p>
          <a:p>
            <a:endParaRPr lang="en-CA" sz="2800" dirty="0"/>
          </a:p>
          <a:p>
            <a:endParaRPr lang="en-CA" dirty="0"/>
          </a:p>
          <a:p>
            <a:endParaRPr lang="en-CA" dirty="0"/>
          </a:p>
          <a:p>
            <a:endParaRPr lang="en-CA" dirty="0"/>
          </a:p>
        </p:txBody>
      </p:sp>
    </p:spTree>
    <p:extLst>
      <p:ext uri="{BB962C8B-B14F-4D97-AF65-F5344CB8AC3E}">
        <p14:creationId xmlns:p14="http://schemas.microsoft.com/office/powerpoint/2010/main" val="354152564"/>
      </p:ext>
    </p:extLst>
  </p:cSld>
  <p:clrMapOvr>
    <a:masterClrMapping/>
  </p:clrMapOvr>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1872</TotalTime>
  <Words>3370</Words>
  <Application>Microsoft Office PowerPoint</Application>
  <PresentationFormat>On-screen Show (4:3)</PresentationFormat>
  <Paragraphs>398</Paragraphs>
  <Slides>50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50</vt:i4>
      </vt:variant>
    </vt:vector>
  </HeadingPairs>
  <TitlesOfParts>
    <vt:vector size="53" baseType="lpstr">
      <vt:lpstr>Arial</vt:lpstr>
      <vt:lpstr>Calibri</vt:lpstr>
      <vt:lpstr>Orange Waves</vt:lpstr>
      <vt:lpstr>Publishing English Lesson 7</vt:lpstr>
      <vt:lpstr>Final Exam: Monday, May 6</vt:lpstr>
      <vt:lpstr>Lesson 7 Outline</vt:lpstr>
      <vt:lpstr>Review of Lesson 6</vt:lpstr>
      <vt:lpstr>Advice from a Canadian Prof.</vt:lpstr>
      <vt:lpstr>Literature Review</vt:lpstr>
      <vt:lpstr>Review of Lesson 6</vt:lpstr>
      <vt:lpstr>With a partner, discuss the following article</vt:lpstr>
      <vt:lpstr>Review of Lesson 6</vt:lpstr>
      <vt:lpstr>Murray’s Demo of EndNote</vt:lpstr>
      <vt:lpstr>Review of Lesson 6</vt:lpstr>
      <vt:lpstr>Discuss this article</vt:lpstr>
      <vt:lpstr>Review of Lesson 6</vt:lpstr>
      <vt:lpstr>Try out a reference keeper</vt:lpstr>
      <vt:lpstr>Review of Lesson 6</vt:lpstr>
      <vt:lpstr>Cultural Bias</vt:lpstr>
      <vt:lpstr>In your culture…</vt:lpstr>
      <vt:lpstr>Lesson 7 Outline</vt:lpstr>
      <vt:lpstr>[PE7] Look for cultural bias and subjective terms like “foreign” or “our government”. </vt:lpstr>
      <vt:lpstr>Lesson 7 Outline</vt:lpstr>
      <vt:lpstr>Personal Pronouns:  I, my, me, we, our, us</vt:lpstr>
      <vt:lpstr>Personal Pronouns:  I, my, me, we, our, us</vt:lpstr>
      <vt:lpstr>“We” = authors or “Authors &amp; reader”?</vt:lpstr>
      <vt:lpstr>Lesson 7 Outline</vt:lpstr>
      <vt:lpstr>Did you notice the single quotemarks in the personal pronoun document?</vt:lpstr>
      <vt:lpstr>Main differences: British vs. American</vt:lpstr>
      <vt:lpstr>Lesson 7 Outline</vt:lpstr>
      <vt:lpstr>Principle PE8: Sensibility and Value</vt:lpstr>
      <vt:lpstr>Overly simple structure (SVO. SVO. …) is weak writing – Longer sentences sound more “scholarly” and are more concise</vt:lpstr>
      <vt:lpstr>Some of many possibilities </vt:lpstr>
      <vt:lpstr>Combine simple SVOs using modifiers</vt:lpstr>
      <vt:lpstr>Beware of misplaced modifiers!</vt:lpstr>
      <vt:lpstr>Beware of misplaced modifiers!</vt:lpstr>
      <vt:lpstr>Combine these info points into one sentence:</vt:lpstr>
      <vt:lpstr>Combine using Resumptive Modifiers</vt:lpstr>
      <vt:lpstr>Some (of many) possibilities</vt:lpstr>
      <vt:lpstr>Summative Modifiers</vt:lpstr>
      <vt:lpstr>One possibility (of many)</vt:lpstr>
      <vt:lpstr>Resumptive and Summative Modifiers</vt:lpstr>
      <vt:lpstr>Lesson 7 Outline</vt:lpstr>
      <vt:lpstr>PE9: Transitions and Conjunctions</vt:lpstr>
      <vt:lpstr>PE10: And, But, So</vt:lpstr>
      <vt:lpstr>PE10: And, But, So</vt:lpstr>
      <vt:lpstr>PE10: And, But, So</vt:lpstr>
      <vt:lpstr>Lesson 7 Outline</vt:lpstr>
      <vt:lpstr>Research paper intro: Stage 1</vt:lpstr>
      <vt:lpstr>Research paper intro: Stage 2</vt:lpstr>
      <vt:lpstr>Research paper intro: Stage 3</vt:lpstr>
      <vt:lpstr>Research paper intro: Stage 4</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English Lesson 1</dc:title>
  <dc:creator>Murray</dc:creator>
  <cp:lastModifiedBy>Murray Sherk</cp:lastModifiedBy>
  <cp:revision>162</cp:revision>
  <cp:lastPrinted>2019-04-22T00:25:06Z</cp:lastPrinted>
  <dcterms:created xsi:type="dcterms:W3CDTF">2017-03-01T09:48:00Z</dcterms:created>
  <dcterms:modified xsi:type="dcterms:W3CDTF">2019-04-22T13:29:40Z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