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2" r:id="rId1"/>
  </p:sldMasterIdLst>
  <p:notesMasterIdLst>
    <p:notesMasterId r:id="rId39"/>
  </p:notesMasterIdLst>
  <p:handoutMasterIdLst>
    <p:handoutMasterId r:id="rId40"/>
  </p:handoutMasterIdLst>
  <p:sldIdLst>
    <p:sldId id="256" r:id="rId2"/>
    <p:sldId id="257" r:id="rId3"/>
    <p:sldId id="564" r:id="rId4"/>
    <p:sldId id="569" r:id="rId5"/>
    <p:sldId id="565" r:id="rId6"/>
    <p:sldId id="577" r:id="rId7"/>
    <p:sldId id="570" r:id="rId8"/>
    <p:sldId id="581" r:id="rId9"/>
    <p:sldId id="566" r:id="rId10"/>
    <p:sldId id="582" r:id="rId11"/>
    <p:sldId id="583" r:id="rId12"/>
    <p:sldId id="260" r:id="rId13"/>
    <p:sldId id="261" r:id="rId14"/>
    <p:sldId id="262" r:id="rId15"/>
    <p:sldId id="567" r:id="rId16"/>
    <p:sldId id="571" r:id="rId17"/>
    <p:sldId id="585" r:id="rId18"/>
    <p:sldId id="588" r:id="rId19"/>
    <p:sldId id="589" r:id="rId20"/>
    <p:sldId id="586" r:id="rId21"/>
    <p:sldId id="568" r:id="rId22"/>
    <p:sldId id="606" r:id="rId23"/>
    <p:sldId id="590" r:id="rId24"/>
    <p:sldId id="593" r:id="rId25"/>
    <p:sldId id="601" r:id="rId26"/>
    <p:sldId id="602" r:id="rId27"/>
    <p:sldId id="594" r:id="rId28"/>
    <p:sldId id="595" r:id="rId29"/>
    <p:sldId id="596" r:id="rId30"/>
    <p:sldId id="597" r:id="rId31"/>
    <p:sldId id="592" r:id="rId32"/>
    <p:sldId id="600" r:id="rId33"/>
    <p:sldId id="599" r:id="rId34"/>
    <p:sldId id="603" r:id="rId35"/>
    <p:sldId id="604" r:id="rId36"/>
    <p:sldId id="562" r:id="rId37"/>
    <p:sldId id="605" r:id="rId38"/>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9E39"/>
    <a:srgbClr val="FFFFFF"/>
    <a:srgbClr val="5CA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6EE8ED-01AA-442C-A57B-7BB7248119EB}" v="20" dt="2019-04-29T00:33:10.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71" autoAdjust="0"/>
    <p:restoredTop sz="94660"/>
  </p:normalViewPr>
  <p:slideViewPr>
    <p:cSldViewPr snapToGrid="0">
      <p:cViewPr varScale="1">
        <p:scale>
          <a:sx n="78" d="100"/>
          <a:sy n="78" d="100"/>
        </p:scale>
        <p:origin x="11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ray Sherk" userId="7a0776b0-f7d6-4f4c-8827-68d1df06d98d" providerId="ADAL" clId="{33798D85-1EFA-41CF-BD37-B5BFF6A17385}"/>
  </pc:docChgLst>
  <pc:docChgLst>
    <pc:chgData name="Murray Sherk" userId="7a0776b0-f7d6-4f4c-8827-68d1df06d98d" providerId="ADAL" clId="{AD6EE8ED-01AA-442C-A57B-7BB7248119EB}"/>
    <pc:docChg chg="undo custSel delSld modSld modNotesMaster modHandout">
      <pc:chgData name="Murray Sherk" userId="7a0776b0-f7d6-4f4c-8827-68d1df06d98d" providerId="ADAL" clId="{AD6EE8ED-01AA-442C-A57B-7BB7248119EB}" dt="2019-04-29T00:33:10.005" v="1106"/>
      <pc:docMkLst>
        <pc:docMk/>
      </pc:docMkLst>
      <pc:sldChg chg="modSp">
        <pc:chgData name="Murray Sherk" userId="7a0776b0-f7d6-4f4c-8827-68d1df06d98d" providerId="ADAL" clId="{AD6EE8ED-01AA-442C-A57B-7BB7248119EB}" dt="2019-04-26T12:29:41.409" v="184" actId="20577"/>
        <pc:sldMkLst>
          <pc:docMk/>
          <pc:sldMk cId="0" sldId="257"/>
        </pc:sldMkLst>
        <pc:spChg chg="mod">
          <ac:chgData name="Murray Sherk" userId="7a0776b0-f7d6-4f4c-8827-68d1df06d98d" providerId="ADAL" clId="{AD6EE8ED-01AA-442C-A57B-7BB7248119EB}" dt="2019-04-26T12:29:41.409" v="184" actId="20577"/>
          <ac:spMkLst>
            <pc:docMk/>
            <pc:sldMk cId="0" sldId="257"/>
            <ac:spMk id="3" creationId="{00000000-0000-0000-0000-000000000000}"/>
          </ac:spMkLst>
        </pc:spChg>
      </pc:sldChg>
      <pc:sldChg chg="modSp">
        <pc:chgData name="Murray Sherk" userId="7a0776b0-f7d6-4f4c-8827-68d1df06d98d" providerId="ADAL" clId="{AD6EE8ED-01AA-442C-A57B-7BB7248119EB}" dt="2019-04-26T12:28:52.006" v="178" actId="20577"/>
        <pc:sldMkLst>
          <pc:docMk/>
          <pc:sldMk cId="438588674" sldId="262"/>
        </pc:sldMkLst>
        <pc:spChg chg="mod">
          <ac:chgData name="Murray Sherk" userId="7a0776b0-f7d6-4f4c-8827-68d1df06d98d" providerId="ADAL" clId="{AD6EE8ED-01AA-442C-A57B-7BB7248119EB}" dt="2019-04-26T12:27:15.307" v="54" actId="20577"/>
          <ac:spMkLst>
            <pc:docMk/>
            <pc:sldMk cId="438588674" sldId="262"/>
            <ac:spMk id="2" creationId="{77789CF6-6976-41EC-A9A0-F4C4467E2CD0}"/>
          </ac:spMkLst>
        </pc:spChg>
        <pc:spChg chg="mod">
          <ac:chgData name="Murray Sherk" userId="7a0776b0-f7d6-4f4c-8827-68d1df06d98d" providerId="ADAL" clId="{AD6EE8ED-01AA-442C-A57B-7BB7248119EB}" dt="2019-04-26T12:28:52.006" v="178" actId="20577"/>
          <ac:spMkLst>
            <pc:docMk/>
            <pc:sldMk cId="438588674" sldId="262"/>
            <ac:spMk id="3" creationId="{EF511840-7549-4AD8-9EB0-89A862131CB4}"/>
          </ac:spMkLst>
        </pc:spChg>
      </pc:sldChg>
      <pc:sldChg chg="modSp">
        <pc:chgData name="Murray Sherk" userId="7a0776b0-f7d6-4f4c-8827-68d1df06d98d" providerId="ADAL" clId="{AD6EE8ED-01AA-442C-A57B-7BB7248119EB}" dt="2019-04-26T12:45:59.148" v="1038" actId="20577"/>
        <pc:sldMkLst>
          <pc:docMk/>
          <pc:sldMk cId="3105132983" sldId="562"/>
        </pc:sldMkLst>
        <pc:spChg chg="mod">
          <ac:chgData name="Murray Sherk" userId="7a0776b0-f7d6-4f4c-8827-68d1df06d98d" providerId="ADAL" clId="{AD6EE8ED-01AA-442C-A57B-7BB7248119EB}" dt="2019-04-26T12:37:18.422" v="259" actId="20577"/>
          <ac:spMkLst>
            <pc:docMk/>
            <pc:sldMk cId="3105132983" sldId="562"/>
            <ac:spMk id="2" creationId="{FF94871A-BDB3-4F63-8549-5D0B6EAAF0CA}"/>
          </ac:spMkLst>
        </pc:spChg>
        <pc:spChg chg="mod">
          <ac:chgData name="Murray Sherk" userId="7a0776b0-f7d6-4f4c-8827-68d1df06d98d" providerId="ADAL" clId="{AD6EE8ED-01AA-442C-A57B-7BB7248119EB}" dt="2019-04-26T12:45:59.148" v="1038" actId="20577"/>
          <ac:spMkLst>
            <pc:docMk/>
            <pc:sldMk cId="3105132983" sldId="562"/>
            <ac:spMk id="3" creationId="{D8A960CB-52C7-4153-831A-ADD8CD600438}"/>
          </ac:spMkLst>
        </pc:spChg>
      </pc:sldChg>
      <pc:sldChg chg="modSp">
        <pc:chgData name="Murray Sherk" userId="7a0776b0-f7d6-4f4c-8827-68d1df06d98d" providerId="ADAL" clId="{AD6EE8ED-01AA-442C-A57B-7BB7248119EB}" dt="2019-04-26T12:29:59.609" v="197" actId="27636"/>
        <pc:sldMkLst>
          <pc:docMk/>
          <pc:sldMk cId="3413121820" sldId="564"/>
        </pc:sldMkLst>
        <pc:spChg chg="mod">
          <ac:chgData name="Murray Sherk" userId="7a0776b0-f7d6-4f4c-8827-68d1df06d98d" providerId="ADAL" clId="{AD6EE8ED-01AA-442C-A57B-7BB7248119EB}" dt="2019-04-26T12:29:59.609" v="197" actId="27636"/>
          <ac:spMkLst>
            <pc:docMk/>
            <pc:sldMk cId="3413121820" sldId="564"/>
            <ac:spMk id="3" creationId="{00000000-0000-0000-0000-000000000000}"/>
          </ac:spMkLst>
        </pc:spChg>
      </pc:sldChg>
      <pc:sldChg chg="modSp">
        <pc:chgData name="Murray Sherk" userId="7a0776b0-f7d6-4f4c-8827-68d1df06d98d" providerId="ADAL" clId="{AD6EE8ED-01AA-442C-A57B-7BB7248119EB}" dt="2019-04-26T12:30:13.740" v="205" actId="20577"/>
        <pc:sldMkLst>
          <pc:docMk/>
          <pc:sldMk cId="323220645" sldId="565"/>
        </pc:sldMkLst>
        <pc:spChg chg="mod">
          <ac:chgData name="Murray Sherk" userId="7a0776b0-f7d6-4f4c-8827-68d1df06d98d" providerId="ADAL" clId="{AD6EE8ED-01AA-442C-A57B-7BB7248119EB}" dt="2019-04-26T12:30:13.740" v="205" actId="20577"/>
          <ac:spMkLst>
            <pc:docMk/>
            <pc:sldMk cId="323220645" sldId="565"/>
            <ac:spMk id="3" creationId="{00000000-0000-0000-0000-000000000000}"/>
          </ac:spMkLst>
        </pc:spChg>
      </pc:sldChg>
      <pc:sldChg chg="modSp">
        <pc:chgData name="Murray Sherk" userId="7a0776b0-f7d6-4f4c-8827-68d1df06d98d" providerId="ADAL" clId="{AD6EE8ED-01AA-442C-A57B-7BB7248119EB}" dt="2019-04-26T12:30:37.676" v="221" actId="20577"/>
        <pc:sldMkLst>
          <pc:docMk/>
          <pc:sldMk cId="3318686249" sldId="566"/>
        </pc:sldMkLst>
        <pc:spChg chg="mod">
          <ac:chgData name="Murray Sherk" userId="7a0776b0-f7d6-4f4c-8827-68d1df06d98d" providerId="ADAL" clId="{AD6EE8ED-01AA-442C-A57B-7BB7248119EB}" dt="2019-04-26T12:30:37.676" v="221" actId="20577"/>
          <ac:spMkLst>
            <pc:docMk/>
            <pc:sldMk cId="3318686249" sldId="566"/>
            <ac:spMk id="3" creationId="{00000000-0000-0000-0000-000000000000}"/>
          </ac:spMkLst>
        </pc:spChg>
      </pc:sldChg>
      <pc:sldChg chg="modSp">
        <pc:chgData name="Murray Sherk" userId="7a0776b0-f7d6-4f4c-8827-68d1df06d98d" providerId="ADAL" clId="{AD6EE8ED-01AA-442C-A57B-7BB7248119EB}" dt="2019-04-26T12:31:21.398" v="229" actId="20577"/>
        <pc:sldMkLst>
          <pc:docMk/>
          <pc:sldMk cId="2252942383" sldId="567"/>
        </pc:sldMkLst>
        <pc:spChg chg="mod">
          <ac:chgData name="Murray Sherk" userId="7a0776b0-f7d6-4f4c-8827-68d1df06d98d" providerId="ADAL" clId="{AD6EE8ED-01AA-442C-A57B-7BB7248119EB}" dt="2019-04-26T12:31:21.398" v="229" actId="20577"/>
          <ac:spMkLst>
            <pc:docMk/>
            <pc:sldMk cId="2252942383" sldId="567"/>
            <ac:spMk id="3" creationId="{00000000-0000-0000-0000-000000000000}"/>
          </ac:spMkLst>
        </pc:spChg>
      </pc:sldChg>
      <pc:sldChg chg="modSp">
        <pc:chgData name="Murray Sherk" userId="7a0776b0-f7d6-4f4c-8827-68d1df06d98d" providerId="ADAL" clId="{AD6EE8ED-01AA-442C-A57B-7BB7248119EB}" dt="2019-04-26T12:31:58.766" v="241" actId="20577"/>
        <pc:sldMkLst>
          <pc:docMk/>
          <pc:sldMk cId="779549622" sldId="568"/>
        </pc:sldMkLst>
        <pc:spChg chg="mod">
          <ac:chgData name="Murray Sherk" userId="7a0776b0-f7d6-4f4c-8827-68d1df06d98d" providerId="ADAL" clId="{AD6EE8ED-01AA-442C-A57B-7BB7248119EB}" dt="2019-04-26T12:31:58.766" v="241" actId="20577"/>
          <ac:spMkLst>
            <pc:docMk/>
            <pc:sldMk cId="779549622" sldId="568"/>
            <ac:spMk id="3" creationId="{00000000-0000-0000-0000-000000000000}"/>
          </ac:spMkLst>
        </pc:spChg>
      </pc:sldChg>
      <pc:sldChg chg="modSp">
        <pc:chgData name="Murray Sherk" userId="7a0776b0-f7d6-4f4c-8827-68d1df06d98d" providerId="ADAL" clId="{AD6EE8ED-01AA-442C-A57B-7BB7248119EB}" dt="2019-04-26T12:30:25.076" v="213" actId="20577"/>
        <pc:sldMkLst>
          <pc:docMk/>
          <pc:sldMk cId="3673606489" sldId="570"/>
        </pc:sldMkLst>
        <pc:spChg chg="mod">
          <ac:chgData name="Murray Sherk" userId="7a0776b0-f7d6-4f4c-8827-68d1df06d98d" providerId="ADAL" clId="{AD6EE8ED-01AA-442C-A57B-7BB7248119EB}" dt="2019-04-26T12:30:25.076" v="213" actId="20577"/>
          <ac:spMkLst>
            <pc:docMk/>
            <pc:sldMk cId="3673606489" sldId="570"/>
            <ac:spMk id="3" creationId="{00000000-0000-0000-0000-000000000000}"/>
          </ac:spMkLst>
        </pc:spChg>
      </pc:sldChg>
      <pc:sldChg chg="modSp">
        <pc:chgData name="Murray Sherk" userId="7a0776b0-f7d6-4f4c-8827-68d1df06d98d" providerId="ADAL" clId="{AD6EE8ED-01AA-442C-A57B-7BB7248119EB}" dt="2019-04-26T12:31:31.496" v="230" actId="20577"/>
        <pc:sldMkLst>
          <pc:docMk/>
          <pc:sldMk cId="2912741352" sldId="585"/>
        </pc:sldMkLst>
        <pc:spChg chg="mod">
          <ac:chgData name="Murray Sherk" userId="7a0776b0-f7d6-4f4c-8827-68d1df06d98d" providerId="ADAL" clId="{AD6EE8ED-01AA-442C-A57B-7BB7248119EB}" dt="2019-04-26T12:31:31.496" v="230" actId="20577"/>
          <ac:spMkLst>
            <pc:docMk/>
            <pc:sldMk cId="2912741352" sldId="585"/>
            <ac:spMk id="2" creationId="{F74A6FD5-D741-45E8-9580-53B633AACB4A}"/>
          </ac:spMkLst>
        </pc:spChg>
      </pc:sldChg>
      <pc:sldChg chg="modSp">
        <pc:chgData name="Murray Sherk" userId="7a0776b0-f7d6-4f4c-8827-68d1df06d98d" providerId="ADAL" clId="{AD6EE8ED-01AA-442C-A57B-7BB7248119EB}" dt="2019-04-26T12:31:39.055" v="233" actId="20577"/>
        <pc:sldMkLst>
          <pc:docMk/>
          <pc:sldMk cId="1660591319" sldId="586"/>
        </pc:sldMkLst>
        <pc:spChg chg="mod">
          <ac:chgData name="Murray Sherk" userId="7a0776b0-f7d6-4f4c-8827-68d1df06d98d" providerId="ADAL" clId="{AD6EE8ED-01AA-442C-A57B-7BB7248119EB}" dt="2019-04-26T12:31:39.055" v="233" actId="20577"/>
          <ac:spMkLst>
            <pc:docMk/>
            <pc:sldMk cId="1660591319" sldId="586"/>
            <ac:spMk id="2" creationId="{F74A6FD5-D741-45E8-9580-53B633AACB4A}"/>
          </ac:spMkLst>
        </pc:spChg>
      </pc:sldChg>
      <pc:sldChg chg="modSp">
        <pc:chgData name="Murray Sherk" userId="7a0776b0-f7d6-4f4c-8827-68d1df06d98d" providerId="ADAL" clId="{AD6EE8ED-01AA-442C-A57B-7BB7248119EB}" dt="2019-04-26T12:31:33.755" v="231" actId="20577"/>
        <pc:sldMkLst>
          <pc:docMk/>
          <pc:sldMk cId="2667920988" sldId="588"/>
        </pc:sldMkLst>
        <pc:spChg chg="mod">
          <ac:chgData name="Murray Sherk" userId="7a0776b0-f7d6-4f4c-8827-68d1df06d98d" providerId="ADAL" clId="{AD6EE8ED-01AA-442C-A57B-7BB7248119EB}" dt="2019-04-26T12:31:33.755" v="231" actId="20577"/>
          <ac:spMkLst>
            <pc:docMk/>
            <pc:sldMk cId="2667920988" sldId="588"/>
            <ac:spMk id="2" creationId="{F74A6FD5-D741-45E8-9580-53B633AACB4A}"/>
          </ac:spMkLst>
        </pc:spChg>
      </pc:sldChg>
      <pc:sldChg chg="modSp">
        <pc:chgData name="Murray Sherk" userId="7a0776b0-f7d6-4f4c-8827-68d1df06d98d" providerId="ADAL" clId="{AD6EE8ED-01AA-442C-A57B-7BB7248119EB}" dt="2019-04-26T12:31:35.803" v="232" actId="20577"/>
        <pc:sldMkLst>
          <pc:docMk/>
          <pc:sldMk cId="4152354691" sldId="589"/>
        </pc:sldMkLst>
        <pc:spChg chg="mod">
          <ac:chgData name="Murray Sherk" userId="7a0776b0-f7d6-4f4c-8827-68d1df06d98d" providerId="ADAL" clId="{AD6EE8ED-01AA-442C-A57B-7BB7248119EB}" dt="2019-04-26T12:31:35.803" v="232" actId="20577"/>
          <ac:spMkLst>
            <pc:docMk/>
            <pc:sldMk cId="4152354691" sldId="589"/>
            <ac:spMk id="2" creationId="{F74A6FD5-D741-45E8-9580-53B633AACB4A}"/>
          </ac:spMkLst>
        </pc:spChg>
      </pc:sldChg>
      <pc:sldChg chg="modSp">
        <pc:chgData name="Murray Sherk" userId="7a0776b0-f7d6-4f4c-8827-68d1df06d98d" providerId="ADAL" clId="{AD6EE8ED-01AA-442C-A57B-7BB7248119EB}" dt="2019-04-26T12:34:46.018" v="253" actId="20577"/>
        <pc:sldMkLst>
          <pc:docMk/>
          <pc:sldMk cId="2611884167" sldId="594"/>
        </pc:sldMkLst>
        <pc:spChg chg="mod">
          <ac:chgData name="Murray Sherk" userId="7a0776b0-f7d6-4f4c-8827-68d1df06d98d" providerId="ADAL" clId="{AD6EE8ED-01AA-442C-A57B-7BB7248119EB}" dt="2019-04-26T12:34:46.018" v="253" actId="20577"/>
          <ac:spMkLst>
            <pc:docMk/>
            <pc:sldMk cId="2611884167" sldId="594"/>
            <ac:spMk id="3" creationId="{9F97499E-F4BB-44F7-AF05-BACBD9EDA31B}"/>
          </ac:spMkLst>
        </pc:spChg>
      </pc:sldChg>
      <pc:sldChg chg="modSp">
        <pc:chgData name="Murray Sherk" userId="7a0776b0-f7d6-4f4c-8827-68d1df06d98d" providerId="ADAL" clId="{AD6EE8ED-01AA-442C-A57B-7BB7248119EB}" dt="2019-04-26T12:36:38.395" v="256" actId="20577"/>
        <pc:sldMkLst>
          <pc:docMk/>
          <pc:sldMk cId="3330833915" sldId="604"/>
        </pc:sldMkLst>
        <pc:spChg chg="mod">
          <ac:chgData name="Murray Sherk" userId="7a0776b0-f7d6-4f4c-8827-68d1df06d98d" providerId="ADAL" clId="{AD6EE8ED-01AA-442C-A57B-7BB7248119EB}" dt="2019-04-26T12:36:38.395" v="256" actId="20577"/>
          <ac:spMkLst>
            <pc:docMk/>
            <pc:sldMk cId="3330833915" sldId="604"/>
            <ac:spMk id="2" creationId="{D1ECD76D-37BC-49B6-9A32-0B8F89BDFF26}"/>
          </ac:spMkLst>
        </pc:spChg>
      </pc:sldChg>
      <pc:sldChg chg="modSp">
        <pc:chgData name="Murray Sherk" userId="7a0776b0-f7d6-4f4c-8827-68d1df06d98d" providerId="ADAL" clId="{AD6EE8ED-01AA-442C-A57B-7BB7248119EB}" dt="2019-04-26T12:47:07.312" v="1105" actId="113"/>
        <pc:sldMkLst>
          <pc:docMk/>
          <pc:sldMk cId="695930204" sldId="605"/>
        </pc:sldMkLst>
        <pc:spChg chg="mod">
          <ac:chgData name="Murray Sherk" userId="7a0776b0-f7d6-4f4c-8827-68d1df06d98d" providerId="ADAL" clId="{AD6EE8ED-01AA-442C-A57B-7BB7248119EB}" dt="2019-04-26T12:47:07.312" v="1105" actId="113"/>
          <ac:spMkLst>
            <pc:docMk/>
            <pc:sldMk cId="695930204" sldId="605"/>
            <ac:spMk id="3" creationId="{BA3E198A-B079-49C5-A94C-F5FC370FF06B}"/>
          </ac:spMkLst>
        </pc:spChg>
      </pc:sldChg>
    </pc:docChg>
  </pc:docChgLst>
  <pc:docChgLst>
    <pc:chgData name="Murray Sherk" userId="7a0776b0-f7d6-4f4c-8827-68d1df06d98d" providerId="ADAL" clId="{C904121A-AF36-4844-9D67-6E0803A094BC}"/>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3763" cy="467071"/>
          </a:xfrm>
          <a:prstGeom prst="rect">
            <a:avLst/>
          </a:prstGeom>
        </p:spPr>
        <p:txBody>
          <a:bodyPr vert="horz" lIns="91430" tIns="45715" rIns="91430" bIns="45715" rtlCol="0"/>
          <a:lstStyle>
            <a:lvl1pPr algn="l">
              <a:defRPr sz="1200"/>
            </a:lvl1pPr>
          </a:lstStyle>
          <a:p>
            <a:r>
              <a:rPr lang="en-US"/>
              <a:t>Publshing English Lesson 8 before lesson</a:t>
            </a:r>
            <a:endParaRPr lang="en-CA"/>
          </a:p>
        </p:txBody>
      </p:sp>
      <p:sp>
        <p:nvSpPr>
          <p:cNvPr id="3" name="Date Placeholder 2"/>
          <p:cNvSpPr>
            <a:spLocks noGrp="1"/>
          </p:cNvSpPr>
          <p:nvPr>
            <p:ph type="dt" sz="quarter" idx="1"/>
          </p:nvPr>
        </p:nvSpPr>
        <p:spPr>
          <a:xfrm>
            <a:off x="3939466" y="1"/>
            <a:ext cx="3013763" cy="467071"/>
          </a:xfrm>
          <a:prstGeom prst="rect">
            <a:avLst/>
          </a:prstGeom>
        </p:spPr>
        <p:txBody>
          <a:bodyPr vert="horz" lIns="91430" tIns="45715" rIns="91430" bIns="45715" rtlCol="0"/>
          <a:lstStyle>
            <a:lvl1pPr algn="r">
              <a:defRPr sz="1200"/>
            </a:lvl1pPr>
          </a:lstStyle>
          <a:p>
            <a:fld id="{7E092CCB-60FA-4542-85B5-2FE6B4190033}" type="datetime1">
              <a:rPr lang="en-CA" smtClean="0"/>
              <a:t>2019-04-29</a:t>
            </a:fld>
            <a:endParaRPr lang="en-CA"/>
          </a:p>
        </p:txBody>
      </p:sp>
      <p:sp>
        <p:nvSpPr>
          <p:cNvPr id="4" name="Footer Placeholder 3"/>
          <p:cNvSpPr>
            <a:spLocks noGrp="1"/>
          </p:cNvSpPr>
          <p:nvPr>
            <p:ph type="ftr" sz="quarter" idx="2"/>
          </p:nvPr>
        </p:nvSpPr>
        <p:spPr>
          <a:xfrm>
            <a:off x="0" y="8842029"/>
            <a:ext cx="3013763" cy="467071"/>
          </a:xfrm>
          <a:prstGeom prst="rect">
            <a:avLst/>
          </a:prstGeom>
        </p:spPr>
        <p:txBody>
          <a:bodyPr vert="horz" lIns="91430" tIns="45715" rIns="91430" bIns="45715" rtlCol="0" anchor="b"/>
          <a:lstStyle>
            <a:lvl1pPr algn="l">
              <a:defRPr sz="1200"/>
            </a:lvl1pPr>
          </a:lstStyle>
          <a:p>
            <a:endParaRPr lang="en-CA"/>
          </a:p>
        </p:txBody>
      </p:sp>
      <p:sp>
        <p:nvSpPr>
          <p:cNvPr id="5" name="Slide Number Placeholder 4"/>
          <p:cNvSpPr>
            <a:spLocks noGrp="1"/>
          </p:cNvSpPr>
          <p:nvPr>
            <p:ph type="sldNum" sz="quarter" idx="3"/>
          </p:nvPr>
        </p:nvSpPr>
        <p:spPr>
          <a:xfrm>
            <a:off x="3939466" y="8842029"/>
            <a:ext cx="3013763" cy="467071"/>
          </a:xfrm>
          <a:prstGeom prst="rect">
            <a:avLst/>
          </a:prstGeom>
        </p:spPr>
        <p:txBody>
          <a:bodyPr vert="horz" lIns="91430" tIns="45715" rIns="91430" bIns="45715" rtlCol="0" anchor="b"/>
          <a:lstStyle>
            <a:lvl1pPr algn="r">
              <a:defRPr sz="1200"/>
            </a:lvl1pPr>
          </a:lstStyle>
          <a:p>
            <a:fld id="{96227E1B-E94B-4C7B-B97A-04A959A5742F}" type="slidenum">
              <a:rPr lang="en-CA" smtClean="0"/>
              <a:t>‹#›</a:t>
            </a:fld>
            <a:endParaRPr lang="en-CA"/>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3763" cy="467071"/>
          </a:xfrm>
          <a:prstGeom prst="rect">
            <a:avLst/>
          </a:prstGeom>
        </p:spPr>
        <p:txBody>
          <a:bodyPr vert="horz" lIns="91430" tIns="45715" rIns="91430" bIns="45715" rtlCol="0"/>
          <a:lstStyle>
            <a:lvl1pPr algn="l">
              <a:defRPr sz="1200"/>
            </a:lvl1pPr>
          </a:lstStyle>
          <a:p>
            <a:r>
              <a:rPr lang="en-US"/>
              <a:t>Publshing English Lesson 8 before lesson</a:t>
            </a:r>
            <a:endParaRPr lang="en-CA"/>
          </a:p>
        </p:txBody>
      </p:sp>
      <p:sp>
        <p:nvSpPr>
          <p:cNvPr id="3" name="Date Placeholder 2"/>
          <p:cNvSpPr>
            <a:spLocks noGrp="1"/>
          </p:cNvSpPr>
          <p:nvPr>
            <p:ph type="dt" idx="1"/>
          </p:nvPr>
        </p:nvSpPr>
        <p:spPr>
          <a:xfrm>
            <a:off x="3939466" y="1"/>
            <a:ext cx="3013763" cy="467071"/>
          </a:xfrm>
          <a:prstGeom prst="rect">
            <a:avLst/>
          </a:prstGeom>
        </p:spPr>
        <p:txBody>
          <a:bodyPr vert="horz" lIns="91430" tIns="45715" rIns="91430" bIns="45715" rtlCol="0"/>
          <a:lstStyle>
            <a:lvl1pPr algn="r">
              <a:defRPr sz="1200"/>
            </a:lvl1pPr>
          </a:lstStyle>
          <a:p>
            <a:fld id="{C1814CA7-88C3-47DE-BBA7-E810414F0683}" type="datetime1">
              <a:rPr lang="en-CA" smtClean="0"/>
              <a:t>2019-04-29</a:t>
            </a:fld>
            <a:endParaRPr lang="en-CA"/>
          </a:p>
        </p:txBody>
      </p:sp>
      <p:sp>
        <p:nvSpPr>
          <p:cNvPr id="4" name="Slide Image Placeholder 3"/>
          <p:cNvSpPr>
            <a:spLocks noGrp="1" noRot="1" noChangeAspect="1"/>
          </p:cNvSpPr>
          <p:nvPr>
            <p:ph type="sldImg" idx="2"/>
          </p:nvPr>
        </p:nvSpPr>
        <p:spPr>
          <a:xfrm>
            <a:off x="1382713" y="1163638"/>
            <a:ext cx="4189412" cy="3141662"/>
          </a:xfrm>
          <a:prstGeom prst="rect">
            <a:avLst/>
          </a:prstGeom>
          <a:noFill/>
          <a:ln w="12700">
            <a:solidFill>
              <a:prstClr val="black"/>
            </a:solidFill>
          </a:ln>
        </p:spPr>
        <p:txBody>
          <a:bodyPr vert="horz" lIns="91430" tIns="45715" rIns="91430" bIns="45715" rtlCol="0" anchor="ctr"/>
          <a:lstStyle/>
          <a:p>
            <a:endParaRPr lang="en-CA"/>
          </a:p>
        </p:txBody>
      </p:sp>
      <p:sp>
        <p:nvSpPr>
          <p:cNvPr id="5" name="Notes Placeholder 4"/>
          <p:cNvSpPr>
            <a:spLocks noGrp="1"/>
          </p:cNvSpPr>
          <p:nvPr>
            <p:ph type="body" sz="quarter" idx="3"/>
          </p:nvPr>
        </p:nvSpPr>
        <p:spPr>
          <a:xfrm>
            <a:off x="695484" y="4480004"/>
            <a:ext cx="5563870" cy="3665459"/>
          </a:xfrm>
          <a:prstGeom prst="rect">
            <a:avLst/>
          </a:prstGeom>
        </p:spPr>
        <p:txBody>
          <a:bodyPr vert="horz" lIns="91430" tIns="45715" rIns="91430" bIns="457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29"/>
            <a:ext cx="3013763" cy="467071"/>
          </a:xfrm>
          <a:prstGeom prst="rect">
            <a:avLst/>
          </a:prstGeom>
        </p:spPr>
        <p:txBody>
          <a:bodyPr vert="horz" lIns="91430" tIns="45715" rIns="91430" bIns="45715" rtlCol="0" anchor="b"/>
          <a:lstStyle>
            <a:lvl1pPr algn="l">
              <a:defRPr sz="1200"/>
            </a:lvl1pPr>
          </a:lstStyle>
          <a:p>
            <a:endParaRPr lang="en-CA"/>
          </a:p>
        </p:txBody>
      </p:sp>
      <p:sp>
        <p:nvSpPr>
          <p:cNvPr id="7" name="Slide Number Placeholder 6"/>
          <p:cNvSpPr>
            <a:spLocks noGrp="1"/>
          </p:cNvSpPr>
          <p:nvPr>
            <p:ph type="sldNum" sz="quarter" idx="5"/>
          </p:nvPr>
        </p:nvSpPr>
        <p:spPr>
          <a:xfrm>
            <a:off x="3939466" y="8842029"/>
            <a:ext cx="3013763" cy="467071"/>
          </a:xfrm>
          <a:prstGeom prst="rect">
            <a:avLst/>
          </a:prstGeom>
        </p:spPr>
        <p:txBody>
          <a:bodyPr vert="horz" lIns="91430" tIns="45715" rIns="91430" bIns="45715" rtlCol="0" anchor="b"/>
          <a:lstStyle>
            <a:lvl1pPr algn="r">
              <a:defRPr sz="1200"/>
            </a:lvl1pPr>
          </a:lstStyle>
          <a:p>
            <a:fld id="{C7373286-0BC2-4AA5-956A-B5E723445725}" type="slidenum">
              <a:rPr lang="en-CA" smtClean="0"/>
              <a:t>‹#›</a:t>
            </a:fld>
            <a:endParaRPr lang="en-CA"/>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4800" b="1" cap="all"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rgbClr val="FFFFFF"/>
                </a:solidFill>
              </a:defRPr>
            </a:lvl1pPr>
          </a:lstStyle>
          <a:p>
            <a:fld id="{001C0006-96AC-449E-B23D-83EE86E0A935}" type="datetimeFigureOut">
              <a:rPr lang="en-CA" smtClean="0"/>
              <a:t>2019-04-29</a:t>
            </a:fld>
            <a:endParaRPr lang="en-CA"/>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C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FE7B58D-2D5B-4FD4-96CC-C88DF6111767}" type="slidenum">
              <a:rPr lang="en-CA" smtClean="0"/>
              <a:t>‹#›</a:t>
            </a:fld>
            <a:endParaRPr lang="en-CA"/>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46543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6411205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1C0006-96AC-449E-B23D-83EE86E0A935}" type="datetimeFigureOut">
              <a:rPr lang="en-CA" smtClean="0"/>
              <a:t>2019-04-29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34017666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55263" y="404884"/>
            <a:ext cx="7406640" cy="946245"/>
          </a:xfrm>
        </p:spPr>
        <p:txBody>
          <a:bodyPr/>
          <a:lstStyle/>
          <a:p>
            <a:r>
              <a:rPr lang="en-US" dirty="0"/>
              <a:t>Click to edit Master title style</a:t>
            </a:r>
          </a:p>
        </p:txBody>
      </p:sp>
      <p:sp>
        <p:nvSpPr>
          <p:cNvPr id="3" name="Content Placeholder 2"/>
          <p:cNvSpPr>
            <a:spLocks noGrp="1"/>
          </p:cNvSpPr>
          <p:nvPr>
            <p:ph idx="1"/>
          </p:nvPr>
        </p:nvSpPr>
        <p:spPr>
          <a:xfrm>
            <a:off x="857251" y="1542197"/>
            <a:ext cx="7404653" cy="4553803"/>
          </a:xfrm>
        </p:spPr>
        <p:txBody>
          <a:bodyPr/>
          <a:lstStyle>
            <a:lvl1pPr marL="450850" indent="-450850">
              <a:spcBef>
                <a:spcPts val="1000"/>
              </a:spcBef>
              <a:defRPr/>
            </a:lvl1pPr>
            <a:lvl2pPr marL="804863" indent="-354013">
              <a:defRPr/>
            </a:lvl2pPr>
            <a:lvl3pPr marL="804863" indent="-136525">
              <a:defRPr/>
            </a:lvl3pPr>
            <a:lvl4pPr marL="900113" indent="-136525">
              <a:defRPr/>
            </a:lvl4pPr>
            <a:lvl5pPr marL="982663" indent="-136525">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1C0006-96AC-449E-B23D-83EE86E0A935}" type="datetimeFigureOut">
              <a:rPr lang="en-CA" smtClean="0"/>
              <a:t>2019-04-29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16537235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1C0006-96AC-449E-B23D-83EE86E0A935}" type="datetimeFigureOut">
              <a:rPr lang="en-CA" smtClean="0"/>
              <a:t>2019-04-29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FE7B58D-2D5B-4FD4-96CC-C88DF6111767}" type="slidenum">
              <a:rPr lang="en-CA" smtClean="0"/>
              <a:t>‹#›</a:t>
            </a:fld>
            <a:endParaRPr lang="en-CA"/>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5236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1C0006-96AC-449E-B23D-83EE86E0A935}" type="datetimeFigureOut">
              <a:rPr lang="en-CA" smtClean="0"/>
              <a:t>2019-04-29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51004416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1C0006-96AC-449E-B23D-83EE86E0A935}" type="datetimeFigureOut">
              <a:rPr lang="en-CA" smtClean="0"/>
              <a:t>2019-04-29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48581817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1C0006-96AC-449E-B23D-83EE86E0A935}" type="datetimeFigureOut">
              <a:rPr lang="en-CA" smtClean="0"/>
              <a:t>2019-04-29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76101855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C0006-96AC-449E-B23D-83EE86E0A935}" type="datetimeFigureOut">
              <a:rPr lang="en-CA" smtClean="0"/>
              <a:t>2019-04-29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65112040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29460194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01C0006-96AC-449E-B23D-83EE86E0A935}" type="datetimeFigureOut">
              <a:rPr lang="en-CA" smtClean="0"/>
              <a:t>2019-04-29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FE7B58D-2D5B-4FD4-96CC-C88DF6111767}" type="slidenum">
              <a:rPr lang="en-CA" smtClean="0"/>
              <a:t>‹#›</a:t>
            </a:fld>
            <a:endParaRPr lang="en-CA"/>
          </a:p>
        </p:txBody>
      </p:sp>
    </p:spTree>
    <p:extLst>
      <p:ext uri="{BB962C8B-B14F-4D97-AF65-F5344CB8AC3E}">
        <p14:creationId xmlns:p14="http://schemas.microsoft.com/office/powerpoint/2010/main" val="383468493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47" y="473123"/>
            <a:ext cx="7406640" cy="8686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57251" y="1514901"/>
            <a:ext cx="7404653" cy="458109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001C0006-96AC-449E-B23D-83EE86E0A935}" type="datetimeFigureOut">
              <a:rPr lang="en-CA" smtClean="0"/>
              <a:t>2019-04-29</a:t>
            </a:fld>
            <a:endParaRPr lang="en-CA"/>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CA"/>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7FE7B58D-2D5B-4FD4-96CC-C88DF6111767}" type="slidenum">
              <a:rPr lang="en-CA" smtClean="0"/>
              <a:t>‹#›</a:t>
            </a:fld>
            <a:endParaRPr lang="en-CA"/>
          </a:p>
        </p:txBody>
      </p:sp>
    </p:spTree>
    <p:extLst>
      <p:ext uri="{BB962C8B-B14F-4D97-AF65-F5344CB8AC3E}">
        <p14:creationId xmlns:p14="http://schemas.microsoft.com/office/powerpoint/2010/main" val="412099875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ftr="0" dt="0"/>
  <p:txStyles>
    <p:titleStyle>
      <a:lvl1pPr algn="l" defTabSz="685800" rtl="0" eaLnBrk="1" latinLnBrk="0" hangingPunct="1">
        <a:lnSpc>
          <a:spcPct val="90000"/>
        </a:lnSpc>
        <a:spcBef>
          <a:spcPct val="0"/>
        </a:spcBef>
        <a:buNone/>
        <a:defRPr sz="3600" b="1" kern="1200">
          <a:solidFill>
            <a:schemeClr val="accent1"/>
          </a:solidFill>
          <a:latin typeface="Tahoma" panose="020B0604030504040204" pitchFamily="34" charset="0"/>
          <a:ea typeface="Tahoma" panose="020B0604030504040204" pitchFamily="34" charset="0"/>
          <a:cs typeface="Tahoma" panose="020B0604030504040204" pitchFamily="34" charset="0"/>
        </a:defRPr>
      </a:lvl1pPr>
    </p:titleStyle>
    <p:bodyStyle>
      <a:lvl1pPr marL="273050" indent="-260350" algn="l" defTabSz="685800" rtl="0" eaLnBrk="1" latinLnBrk="0" hangingPunct="1">
        <a:lnSpc>
          <a:spcPct val="90000"/>
        </a:lnSpc>
        <a:spcBef>
          <a:spcPts val="1000"/>
        </a:spcBef>
        <a:buClr>
          <a:schemeClr val="accent1"/>
        </a:buClr>
        <a:buSzPct val="80000"/>
        <a:buFont typeface="Corbel" pitchFamily="34" charset="0"/>
        <a:buChar char="•"/>
        <a:defRPr sz="3600" kern="1200">
          <a:solidFill>
            <a:schemeClr val="accent1"/>
          </a:solidFill>
          <a:latin typeface="Arial" panose="020B0604020202020204" pitchFamily="34" charset="0"/>
          <a:ea typeface="+mn-ea"/>
          <a:cs typeface="Arial" panose="020B0604020202020204" pitchFamily="34" charset="0"/>
        </a:defRPr>
      </a:lvl1pPr>
      <a:lvl2pPr marL="531813" indent="-258763" algn="l" defTabSz="685800" rtl="0" eaLnBrk="1" latinLnBrk="0" hangingPunct="1">
        <a:lnSpc>
          <a:spcPct val="90000"/>
        </a:lnSpc>
        <a:spcBef>
          <a:spcPts val="150"/>
        </a:spcBef>
        <a:spcAft>
          <a:spcPts val="300"/>
        </a:spcAft>
        <a:buClr>
          <a:schemeClr val="accent1"/>
        </a:buClr>
        <a:buSzPct val="80000"/>
        <a:buFont typeface="Corbel" pitchFamily="34" charset="0"/>
        <a:buChar char="•"/>
        <a:defRPr sz="3200" kern="1200">
          <a:solidFill>
            <a:schemeClr val="accent1"/>
          </a:solidFill>
          <a:latin typeface="Arial" panose="020B0604020202020204" pitchFamily="34" charset="0"/>
          <a:ea typeface="+mn-ea"/>
          <a:cs typeface="Arial" panose="020B0604020202020204" pitchFamily="34" charset="0"/>
        </a:defRPr>
      </a:lvl2pPr>
      <a:lvl3pPr marL="804863" indent="-258763" algn="l" defTabSz="685800" rtl="0" eaLnBrk="1" latinLnBrk="0" hangingPunct="1">
        <a:lnSpc>
          <a:spcPct val="90000"/>
        </a:lnSpc>
        <a:spcBef>
          <a:spcPts val="150"/>
        </a:spcBef>
        <a:spcAft>
          <a:spcPts val="300"/>
        </a:spcAft>
        <a:buClr>
          <a:schemeClr val="accent1"/>
        </a:buClr>
        <a:buSzPct val="80000"/>
        <a:buFont typeface="Corbel" pitchFamily="34" charset="0"/>
        <a:buChar char="•"/>
        <a:defRPr sz="2800" kern="1200">
          <a:solidFill>
            <a:schemeClr val="accent1"/>
          </a:solidFill>
          <a:latin typeface="Arial" panose="020B0604020202020204" pitchFamily="34" charset="0"/>
          <a:ea typeface="+mn-ea"/>
          <a:cs typeface="Arial" panose="020B0604020202020204" pitchFamily="34" charset="0"/>
        </a:defRPr>
      </a:lvl3pPr>
      <a:lvl4pPr marL="1077913" indent="-2730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2400" kern="1200">
          <a:solidFill>
            <a:schemeClr val="accent1"/>
          </a:solidFill>
          <a:latin typeface="Arial" panose="020B0604020202020204" pitchFamily="34" charset="0"/>
          <a:ea typeface="+mn-ea"/>
          <a:cs typeface="Arial" panose="020B0604020202020204" pitchFamily="34" charset="0"/>
        </a:defRPr>
      </a:lvl4pPr>
      <a:lvl5pPr marL="1160463" indent="-136525" algn="l" defTabSz="685800" rtl="0" eaLnBrk="1" latinLnBrk="0" hangingPunct="1">
        <a:lnSpc>
          <a:spcPct val="90000"/>
        </a:lnSpc>
        <a:spcBef>
          <a:spcPts val="150"/>
        </a:spcBef>
        <a:spcAft>
          <a:spcPts val="300"/>
        </a:spcAft>
        <a:buClr>
          <a:schemeClr val="accent1"/>
        </a:buClr>
        <a:buSzPct val="80000"/>
        <a:buFont typeface="Corbel" pitchFamily="34" charset="0"/>
        <a:buChar char="•"/>
        <a:defRPr sz="2400" kern="1200">
          <a:solidFill>
            <a:schemeClr val="accent1"/>
          </a:solidFill>
          <a:latin typeface="Arial" panose="020B0604020202020204" pitchFamily="34" charset="0"/>
          <a:ea typeface="+mn-ea"/>
          <a:cs typeface="Arial" panose="020B0604020202020204" pitchFamily="34" charset="0"/>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houghtco.com/resumptive-modifier-grammar-169204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houghtco.com/summative-modifier-grammar-169216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jccc.edu/student-resources/resource-centers-tutoring/writing-center/files/free-modifier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3143" y="1285558"/>
            <a:ext cx="8207375" cy="1082675"/>
          </a:xfrm>
        </p:spPr>
        <p:txBody>
          <a:bodyPr>
            <a:normAutofit fontScale="90000"/>
          </a:bodyPr>
          <a:lstStyle/>
          <a:p>
            <a:r>
              <a:rPr lang="en-CA" dirty="0"/>
              <a:t>Publishing English</a:t>
            </a:r>
            <a:br>
              <a:rPr lang="en-CA" dirty="0"/>
            </a:br>
            <a:r>
              <a:rPr lang="en-CA" dirty="0"/>
              <a:t>Lesson 8</a:t>
            </a:r>
          </a:p>
        </p:txBody>
      </p:sp>
      <p:sp>
        <p:nvSpPr>
          <p:cNvPr id="3" name="Subtitle 2"/>
          <p:cNvSpPr>
            <a:spLocks noGrp="1"/>
          </p:cNvSpPr>
          <p:nvPr>
            <p:ph type="subTitle" idx="1"/>
          </p:nvPr>
        </p:nvSpPr>
        <p:spPr>
          <a:xfrm>
            <a:off x="3363575" y="2746481"/>
            <a:ext cx="5230495" cy="1888490"/>
          </a:xfrm>
        </p:spPr>
        <p:txBody>
          <a:bodyPr>
            <a:normAutofit/>
          </a:bodyPr>
          <a:lstStyle/>
          <a:p>
            <a:r>
              <a:rPr lang="en-CA" sz="2800" dirty="0"/>
              <a:t>USTC School of Management</a:t>
            </a:r>
          </a:p>
          <a:p>
            <a:r>
              <a:rPr lang="en-CA" sz="2800" dirty="0"/>
              <a:t>Spring 2018</a:t>
            </a:r>
          </a:p>
          <a:p>
            <a:r>
              <a:rPr lang="en-CA" sz="2800" dirty="0"/>
              <a:t>Teacher: Dr. Murray Sherk</a:t>
            </a:r>
          </a:p>
        </p:txBody>
      </p:sp>
      <p:sp>
        <p:nvSpPr>
          <p:cNvPr id="4" name="TextBox 3"/>
          <p:cNvSpPr txBox="1"/>
          <p:nvPr/>
        </p:nvSpPr>
        <p:spPr>
          <a:xfrm>
            <a:off x="550246" y="4865739"/>
            <a:ext cx="8043824" cy="1600438"/>
          </a:xfrm>
          <a:prstGeom prst="rect">
            <a:avLst/>
          </a:prstGeom>
          <a:noFill/>
        </p:spPr>
        <p:txBody>
          <a:bodyPr wrap="square" rtlCol="0">
            <a:spAutoFit/>
          </a:bodyPr>
          <a:lstStyle/>
          <a:p>
            <a:r>
              <a:rPr lang="en-CA" sz="2400" dirty="0"/>
              <a:t>Course Website:</a:t>
            </a:r>
          </a:p>
          <a:p>
            <a:pPr algn="ctr"/>
            <a:r>
              <a:rPr lang="en-CA" sz="3200" dirty="0">
                <a:solidFill>
                  <a:srgbClr val="FFFF00"/>
                </a:solidFill>
              </a:rPr>
              <a:t>http://staff.ustc.edu.cn/~msherk</a:t>
            </a:r>
          </a:p>
          <a:p>
            <a:pPr algn="ctr"/>
            <a:r>
              <a:rPr lang="en-CA" sz="2400" dirty="0">
                <a:solidFill>
                  <a:srgbClr val="FFFF00"/>
                </a:solidFill>
              </a:rPr>
              <a:t>(Click on the “Publishing English” link.)</a:t>
            </a:r>
          </a:p>
          <a:p>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7CC5C-D63A-4D69-806E-00D981774C29}"/>
              </a:ext>
            </a:extLst>
          </p:cNvPr>
          <p:cNvSpPr>
            <a:spLocks noGrp="1"/>
          </p:cNvSpPr>
          <p:nvPr>
            <p:ph type="title"/>
          </p:nvPr>
        </p:nvSpPr>
        <p:spPr/>
        <p:txBody>
          <a:bodyPr>
            <a:normAutofit fontScale="90000"/>
          </a:bodyPr>
          <a:lstStyle/>
          <a:p>
            <a:r>
              <a:rPr lang="en-CA" dirty="0"/>
              <a:t>Principle PE8: Sensibility and Value</a:t>
            </a:r>
          </a:p>
        </p:txBody>
      </p:sp>
      <p:sp>
        <p:nvSpPr>
          <p:cNvPr id="3" name="Content Placeholder 2">
            <a:extLst>
              <a:ext uri="{FF2B5EF4-FFF2-40B4-BE49-F238E27FC236}">
                <a16:creationId xmlns:a16="http://schemas.microsoft.com/office/drawing/2014/main" id="{0CA8AE4B-B30B-4331-88F6-F23BFB880150}"/>
              </a:ext>
            </a:extLst>
          </p:cNvPr>
          <p:cNvSpPr>
            <a:spLocks noGrp="1"/>
          </p:cNvSpPr>
          <p:nvPr>
            <p:ph idx="1"/>
          </p:nvPr>
        </p:nvSpPr>
        <p:spPr/>
        <p:txBody>
          <a:bodyPr>
            <a:normAutofit/>
          </a:bodyPr>
          <a:lstStyle/>
          <a:p>
            <a:pPr marL="0" indent="0">
              <a:buNone/>
            </a:pPr>
            <a:r>
              <a:rPr lang="en-CA" sz="2400" dirty="0"/>
              <a:t>To check for logic in a sentence, express the main idea of [parts of] the sentence in a few words. </a:t>
            </a:r>
          </a:p>
          <a:p>
            <a:r>
              <a:rPr lang="en-CA" sz="2400" dirty="0"/>
              <a:t>Is it clear what the sentence focuses on? </a:t>
            </a:r>
          </a:p>
          <a:p>
            <a:r>
              <a:rPr lang="en-CA" sz="2400" dirty="0"/>
              <a:t>Does the main idea actually make sense? </a:t>
            </a:r>
          </a:p>
          <a:p>
            <a:r>
              <a:rPr lang="en-CA" sz="2400" dirty="0"/>
              <a:t>Is the idea so obvious that it does not need to be stated? </a:t>
            </a:r>
          </a:p>
          <a:p>
            <a:r>
              <a:rPr lang="en-CA" sz="2400" dirty="0"/>
              <a:t>Are you being wimpy? (Do you fear disagreement?) Beware of “may possibly”.</a:t>
            </a:r>
          </a:p>
          <a:p>
            <a:r>
              <a:rPr lang="en-CA" sz="2400" dirty="0"/>
              <a:t>Are the ideas logically connected? </a:t>
            </a:r>
          </a:p>
          <a:p>
            <a:r>
              <a:rPr lang="en-CA" sz="2400" dirty="0"/>
              <a:t>Is the argument circular? (Check your definitions.)</a:t>
            </a:r>
          </a:p>
          <a:p>
            <a:endParaRPr lang="en-CA" dirty="0"/>
          </a:p>
        </p:txBody>
      </p:sp>
    </p:spTree>
    <p:extLst>
      <p:ext uri="{BB962C8B-B14F-4D97-AF65-F5344CB8AC3E}">
        <p14:creationId xmlns:p14="http://schemas.microsoft.com/office/powerpoint/2010/main" val="276539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6C36C-86B7-4A27-BDF8-87AB5C696908}"/>
              </a:ext>
            </a:extLst>
          </p:cNvPr>
          <p:cNvSpPr>
            <a:spLocks noGrp="1"/>
          </p:cNvSpPr>
          <p:nvPr>
            <p:ph type="title"/>
          </p:nvPr>
        </p:nvSpPr>
        <p:spPr>
          <a:xfrm>
            <a:off x="457200" y="190499"/>
            <a:ext cx="8229600" cy="1844777"/>
          </a:xfrm>
        </p:spPr>
        <p:txBody>
          <a:bodyPr>
            <a:normAutofit fontScale="90000"/>
          </a:bodyPr>
          <a:lstStyle/>
          <a:p>
            <a:r>
              <a:rPr lang="en-CA" sz="3200" dirty="0"/>
              <a:t>Overly simple structure (SVO, SVO, …) is weak writing – Longer sentences sound more “scholarly” and are more concise compared to multiple short sentences.</a:t>
            </a:r>
          </a:p>
        </p:txBody>
      </p:sp>
      <p:sp>
        <p:nvSpPr>
          <p:cNvPr id="3" name="Content Placeholder 2">
            <a:extLst>
              <a:ext uri="{FF2B5EF4-FFF2-40B4-BE49-F238E27FC236}">
                <a16:creationId xmlns:a16="http://schemas.microsoft.com/office/drawing/2014/main" id="{A4B51C07-3117-4E45-A145-B498FC6A5FD5}"/>
              </a:ext>
            </a:extLst>
          </p:cNvPr>
          <p:cNvSpPr>
            <a:spLocks noGrp="1"/>
          </p:cNvSpPr>
          <p:nvPr>
            <p:ph idx="1"/>
          </p:nvPr>
        </p:nvSpPr>
        <p:spPr>
          <a:xfrm>
            <a:off x="457200" y="2212258"/>
            <a:ext cx="8229600" cy="3915492"/>
          </a:xfrm>
        </p:spPr>
        <p:txBody>
          <a:bodyPr/>
          <a:lstStyle/>
          <a:p>
            <a:r>
              <a:rPr lang="en-CA" sz="2800" dirty="0"/>
              <a:t>John owns a car.</a:t>
            </a:r>
          </a:p>
          <a:p>
            <a:r>
              <a:rPr lang="en-CA" sz="2800" dirty="0"/>
              <a:t>The car is a two-door model.</a:t>
            </a:r>
          </a:p>
          <a:p>
            <a:r>
              <a:rPr lang="en-CA" sz="2800" dirty="0"/>
              <a:t>The car was made in Germany.</a:t>
            </a:r>
          </a:p>
          <a:p>
            <a:r>
              <a:rPr lang="en-CA" sz="2800" dirty="0"/>
              <a:t>Mary is John’s wife.</a:t>
            </a:r>
          </a:p>
          <a:p>
            <a:r>
              <a:rPr lang="en-CA" sz="2800" dirty="0"/>
              <a:t>Mary hates John’s car.</a:t>
            </a:r>
          </a:p>
          <a:p>
            <a:pPr marL="0" indent="0" algn="ctr">
              <a:buNone/>
            </a:pPr>
            <a:r>
              <a:rPr lang="en-CA" sz="2800" dirty="0">
                <a:solidFill>
                  <a:srgbClr val="00B050"/>
                </a:solidFill>
              </a:rPr>
              <a:t>How can we combine these simple sentences into one longer, more elegant sentence?</a:t>
            </a:r>
          </a:p>
        </p:txBody>
      </p:sp>
    </p:spTree>
    <p:extLst>
      <p:ext uri="{BB962C8B-B14F-4D97-AF65-F5344CB8AC3E}">
        <p14:creationId xmlns:p14="http://schemas.microsoft.com/office/powerpoint/2010/main" val="3920989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AB296-D7E6-45A6-8A9C-14860A422B83}"/>
              </a:ext>
            </a:extLst>
          </p:cNvPr>
          <p:cNvSpPr>
            <a:spLocks noGrp="1"/>
          </p:cNvSpPr>
          <p:nvPr>
            <p:ph type="title"/>
          </p:nvPr>
        </p:nvSpPr>
        <p:spPr/>
        <p:txBody>
          <a:bodyPr/>
          <a:lstStyle/>
          <a:p>
            <a:r>
              <a:rPr lang="en-CA" dirty="0" err="1"/>
              <a:t>Resumptive</a:t>
            </a:r>
            <a:r>
              <a:rPr lang="en-CA" dirty="0"/>
              <a:t> Modifiers</a:t>
            </a:r>
          </a:p>
        </p:txBody>
      </p:sp>
      <p:sp>
        <p:nvSpPr>
          <p:cNvPr id="3" name="Content Placeholder 2">
            <a:extLst>
              <a:ext uri="{FF2B5EF4-FFF2-40B4-BE49-F238E27FC236}">
                <a16:creationId xmlns:a16="http://schemas.microsoft.com/office/drawing/2014/main" id="{F4B612DF-4E74-4FB9-B821-1817F19B9536}"/>
              </a:ext>
            </a:extLst>
          </p:cNvPr>
          <p:cNvSpPr>
            <a:spLocks noGrp="1"/>
          </p:cNvSpPr>
          <p:nvPr>
            <p:ph idx="1"/>
          </p:nvPr>
        </p:nvSpPr>
        <p:spPr/>
        <p:txBody>
          <a:bodyPr>
            <a:normAutofit/>
          </a:bodyPr>
          <a:lstStyle/>
          <a:p>
            <a:r>
              <a:rPr lang="en-CA" dirty="0">
                <a:hlinkClick r:id="rId2"/>
              </a:rPr>
              <a:t>https://www.thoughtco.com/resumptive-modifier-grammar-1692049</a:t>
            </a:r>
            <a:endParaRPr lang="en-CA" dirty="0"/>
          </a:p>
          <a:p>
            <a:r>
              <a:rPr lang="en-CA" dirty="0"/>
              <a:t>John owns a </a:t>
            </a:r>
            <a:r>
              <a:rPr lang="en-CA" b="1" dirty="0"/>
              <a:t>car</a:t>
            </a:r>
            <a:r>
              <a:rPr lang="en-CA" dirty="0"/>
              <a:t>, a two-door German </a:t>
            </a:r>
            <a:r>
              <a:rPr lang="en-CA" b="1" dirty="0"/>
              <a:t>car</a:t>
            </a:r>
            <a:r>
              <a:rPr lang="en-CA" dirty="0"/>
              <a:t>.</a:t>
            </a:r>
          </a:p>
          <a:p>
            <a:pPr lvl="1"/>
            <a:r>
              <a:rPr lang="en-CA" dirty="0"/>
              <a:t>Note the repeated word: “resumptive” </a:t>
            </a:r>
            <a:r>
              <a:rPr lang="en-CA" dirty="0">
                <a:sym typeface="Wingdings" panose="05000000000000000000" pitchFamily="2" charset="2"/>
              </a:rPr>
              <a:t> “to resume”  to repeat</a:t>
            </a:r>
            <a:endParaRPr lang="en-CA" dirty="0"/>
          </a:p>
        </p:txBody>
      </p:sp>
    </p:spTree>
    <p:extLst>
      <p:ext uri="{BB962C8B-B14F-4D97-AF65-F5344CB8AC3E}">
        <p14:creationId xmlns:p14="http://schemas.microsoft.com/office/powerpoint/2010/main" val="688077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18CC5-B787-4AC1-BFE3-D9C3D5A2D34D}"/>
              </a:ext>
            </a:extLst>
          </p:cNvPr>
          <p:cNvSpPr>
            <a:spLocks noGrp="1"/>
          </p:cNvSpPr>
          <p:nvPr>
            <p:ph type="title"/>
          </p:nvPr>
        </p:nvSpPr>
        <p:spPr/>
        <p:txBody>
          <a:bodyPr/>
          <a:lstStyle/>
          <a:p>
            <a:r>
              <a:rPr lang="en-CA" dirty="0"/>
              <a:t>Summative Modifiers</a:t>
            </a:r>
          </a:p>
        </p:txBody>
      </p:sp>
      <p:sp>
        <p:nvSpPr>
          <p:cNvPr id="3" name="Content Placeholder 2">
            <a:extLst>
              <a:ext uri="{FF2B5EF4-FFF2-40B4-BE49-F238E27FC236}">
                <a16:creationId xmlns:a16="http://schemas.microsoft.com/office/drawing/2014/main" id="{8B1725A2-5E39-40B0-8BEC-6D95A093D059}"/>
              </a:ext>
            </a:extLst>
          </p:cNvPr>
          <p:cNvSpPr>
            <a:spLocks noGrp="1"/>
          </p:cNvSpPr>
          <p:nvPr>
            <p:ph idx="1"/>
          </p:nvPr>
        </p:nvSpPr>
        <p:spPr/>
        <p:txBody>
          <a:bodyPr>
            <a:normAutofit lnSpcReduction="10000"/>
          </a:bodyPr>
          <a:lstStyle/>
          <a:p>
            <a:r>
              <a:rPr lang="en-CA" dirty="0">
                <a:hlinkClick r:id="rId2"/>
              </a:rPr>
              <a:t>https://www.thoughtco.com/summative-modifier-grammar-1692161</a:t>
            </a:r>
            <a:endParaRPr lang="en-CA" dirty="0"/>
          </a:p>
          <a:p>
            <a:r>
              <a:rPr lang="en-CA" dirty="0"/>
              <a:t>John’s owns a two-door German car, a </a:t>
            </a:r>
            <a:r>
              <a:rPr lang="en-CA" b="1" dirty="0"/>
              <a:t>fact </a:t>
            </a:r>
            <a:r>
              <a:rPr lang="en-CA" dirty="0"/>
              <a:t>which often causes arguments between him and his wife Mary.</a:t>
            </a:r>
          </a:p>
          <a:p>
            <a:pPr lvl="1"/>
            <a:r>
              <a:rPr lang="en-CA" dirty="0"/>
              <a:t>The word “fact” </a:t>
            </a:r>
            <a:r>
              <a:rPr lang="en-CA" b="1" dirty="0"/>
              <a:t>summ</a:t>
            </a:r>
            <a:r>
              <a:rPr lang="en-CA" dirty="0"/>
              <a:t>arizes the first part and the rest adds info</a:t>
            </a:r>
          </a:p>
        </p:txBody>
      </p:sp>
    </p:spTree>
    <p:extLst>
      <p:ext uri="{BB962C8B-B14F-4D97-AF65-F5344CB8AC3E}">
        <p14:creationId xmlns:p14="http://schemas.microsoft.com/office/powerpoint/2010/main" val="256641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89CF6-6976-41EC-A9A0-F4C4467E2CD0}"/>
              </a:ext>
            </a:extLst>
          </p:cNvPr>
          <p:cNvSpPr>
            <a:spLocks noGrp="1"/>
          </p:cNvSpPr>
          <p:nvPr>
            <p:ph type="title"/>
          </p:nvPr>
        </p:nvSpPr>
        <p:spPr/>
        <p:txBody>
          <a:bodyPr>
            <a:normAutofit fontScale="90000"/>
          </a:bodyPr>
          <a:lstStyle/>
          <a:p>
            <a:r>
              <a:rPr lang="en-CA" dirty="0"/>
              <a:t>Free Modifiers </a:t>
            </a:r>
            <a:br>
              <a:rPr lang="en-CA" dirty="0"/>
            </a:br>
            <a:r>
              <a:rPr lang="en-CA" dirty="0"/>
              <a:t>(not covered in Lesson 7)</a:t>
            </a:r>
          </a:p>
        </p:txBody>
      </p:sp>
      <p:sp>
        <p:nvSpPr>
          <p:cNvPr id="3" name="Content Placeholder 2">
            <a:extLst>
              <a:ext uri="{FF2B5EF4-FFF2-40B4-BE49-F238E27FC236}">
                <a16:creationId xmlns:a16="http://schemas.microsoft.com/office/drawing/2014/main" id="{EF511840-7549-4AD8-9EB0-89A862131CB4}"/>
              </a:ext>
            </a:extLst>
          </p:cNvPr>
          <p:cNvSpPr>
            <a:spLocks noGrp="1"/>
          </p:cNvSpPr>
          <p:nvPr>
            <p:ph idx="1"/>
          </p:nvPr>
        </p:nvSpPr>
        <p:spPr/>
        <p:txBody>
          <a:bodyPr/>
          <a:lstStyle/>
          <a:p>
            <a:r>
              <a:rPr lang="en-CA" sz="2800" dirty="0">
                <a:hlinkClick r:id="rId2"/>
              </a:rPr>
              <a:t>http://www.jccc.edu/student-resources/resource-centers-tutoring/writing-center/files/free-modifiers.pdf</a:t>
            </a:r>
            <a:endParaRPr lang="en-CA" sz="2800" dirty="0"/>
          </a:p>
          <a:p>
            <a:pPr lvl="1"/>
            <a:r>
              <a:rPr lang="en-CA" sz="2400" dirty="0"/>
              <a:t>add extra info, set off by commas</a:t>
            </a:r>
          </a:p>
          <a:p>
            <a:pPr lvl="1"/>
            <a:r>
              <a:rPr lang="en-CA" sz="2400" dirty="0"/>
              <a:t>can be deleted and the sentence is still grammatically correct</a:t>
            </a:r>
          </a:p>
          <a:p>
            <a:r>
              <a:rPr lang="en-CA" sz="2800" dirty="0"/>
              <a:t>John owns a German car, </a:t>
            </a:r>
            <a:r>
              <a:rPr lang="en-CA" sz="2800" b="1" dirty="0"/>
              <a:t>a two-door model</a:t>
            </a:r>
            <a:r>
              <a:rPr lang="en-CA" sz="2800" dirty="0"/>
              <a:t>, but Mary, </a:t>
            </a:r>
            <a:r>
              <a:rPr lang="en-CA" sz="2800" b="1" dirty="0"/>
              <a:t>John’s wife</a:t>
            </a:r>
            <a:r>
              <a:rPr lang="en-CA" sz="2800" dirty="0"/>
              <a:t>, hates that vehicle and they often argue about it.</a:t>
            </a:r>
          </a:p>
          <a:p>
            <a:endParaRPr lang="en-CA" sz="2800" dirty="0"/>
          </a:p>
          <a:p>
            <a:endParaRPr lang="en-CA" dirty="0"/>
          </a:p>
        </p:txBody>
      </p:sp>
    </p:spTree>
    <p:extLst>
      <p:ext uri="{BB962C8B-B14F-4D97-AF65-F5344CB8AC3E}">
        <p14:creationId xmlns:p14="http://schemas.microsoft.com/office/powerpoint/2010/main" val="438588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solidFill>
                  <a:srgbClr val="002060"/>
                </a:solidFill>
              </a:rPr>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252942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1350C-DE93-4658-9D73-263805DB7579}"/>
              </a:ext>
            </a:extLst>
          </p:cNvPr>
          <p:cNvSpPr>
            <a:spLocks noGrp="1"/>
          </p:cNvSpPr>
          <p:nvPr>
            <p:ph type="title"/>
          </p:nvPr>
        </p:nvSpPr>
        <p:spPr/>
        <p:txBody>
          <a:bodyPr>
            <a:normAutofit fontScale="90000"/>
          </a:bodyPr>
          <a:lstStyle/>
          <a:p>
            <a:r>
              <a:rPr lang="en-CA" dirty="0"/>
              <a:t>PE9: Transitions and Conjunctions</a:t>
            </a:r>
          </a:p>
        </p:txBody>
      </p:sp>
      <p:sp>
        <p:nvSpPr>
          <p:cNvPr id="3" name="Content Placeholder 2">
            <a:extLst>
              <a:ext uri="{FF2B5EF4-FFF2-40B4-BE49-F238E27FC236}">
                <a16:creationId xmlns:a16="http://schemas.microsoft.com/office/drawing/2014/main" id="{F7D7D8E3-FF90-4BB8-9C3D-C47B2FCAFC8F}"/>
              </a:ext>
            </a:extLst>
          </p:cNvPr>
          <p:cNvSpPr>
            <a:spLocks noGrp="1"/>
          </p:cNvSpPr>
          <p:nvPr>
            <p:ph idx="1"/>
          </p:nvPr>
        </p:nvSpPr>
        <p:spPr/>
        <p:txBody>
          <a:bodyPr/>
          <a:lstStyle/>
          <a:p>
            <a:pPr marL="0" indent="0">
              <a:buNone/>
            </a:pPr>
            <a:r>
              <a:rPr lang="en-CA" sz="2400" dirty="0"/>
              <a:t>Transitions between sentences and conjunctions between clauses: Good ideas but…</a:t>
            </a:r>
          </a:p>
          <a:p>
            <a:r>
              <a:rPr lang="en-CA" sz="2400" dirty="0"/>
              <a:t>Know subtleties of meaning!</a:t>
            </a:r>
          </a:p>
          <a:p>
            <a:r>
              <a:rPr lang="en-CA" sz="2400" dirty="0"/>
              <a:t>Many imply a difference or similarity with what went before. </a:t>
            </a:r>
          </a:p>
          <a:p>
            <a:pPr lvl="1"/>
            <a:r>
              <a:rPr lang="en-CA" sz="2000" dirty="0"/>
              <a:t>“whereas”, “nevertheless”, “although”, “because”, “so”</a:t>
            </a:r>
          </a:p>
          <a:p>
            <a:r>
              <a:rPr lang="en-CA" sz="2400" dirty="0"/>
              <a:t>Be careful with “as”: it means both “when” and “because”. </a:t>
            </a:r>
          </a:p>
          <a:p>
            <a:pPr marL="0" indent="0" algn="ctr">
              <a:buNone/>
            </a:pPr>
            <a:r>
              <a:rPr lang="en-CA" sz="2800" dirty="0">
                <a:solidFill>
                  <a:srgbClr val="0070C0"/>
                </a:solidFill>
              </a:rPr>
              <a:t>“As I went to the store, I got warm.”</a:t>
            </a:r>
          </a:p>
          <a:p>
            <a:r>
              <a:rPr lang="en-CA" sz="2400" dirty="0"/>
              <a:t>Do not overuse transitions; Many sentences do </a:t>
            </a:r>
            <a:r>
              <a:rPr lang="en-CA" sz="2400" b="1" dirty="0"/>
              <a:t>not</a:t>
            </a:r>
            <a:r>
              <a:rPr lang="en-CA" sz="2400" dirty="0"/>
              <a:t> need a transition at the start! </a:t>
            </a:r>
          </a:p>
        </p:txBody>
      </p:sp>
    </p:spTree>
    <p:extLst>
      <p:ext uri="{BB962C8B-B14F-4D97-AF65-F5344CB8AC3E}">
        <p14:creationId xmlns:p14="http://schemas.microsoft.com/office/powerpoint/2010/main" val="178068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4" dur="500"/>
                                        <p:tgtEl>
                                          <p:spTgt spid="3">
                                            <p:txEl>
                                              <p:pRg st="5" end="5"/>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p:txBody>
          <a:bodyPr>
            <a:normAutofit/>
          </a:bodyPr>
          <a:lstStyle/>
          <a:p>
            <a:r>
              <a:rPr lang="en-CA" sz="2800" dirty="0"/>
              <a:t>= common conjunctions to connect ideas</a:t>
            </a:r>
          </a:p>
          <a:p>
            <a:r>
              <a:rPr lang="en-CA" sz="2800" dirty="0"/>
              <a:t>Use freely to connect clauses within sentences but avoid starting sentences with them! </a:t>
            </a:r>
            <a:r>
              <a:rPr lang="en-CA" sz="2400" dirty="0"/>
              <a:t>[That is newspaper technique.]</a:t>
            </a:r>
            <a:endParaRPr lang="en-CA" sz="2800" dirty="0"/>
          </a:p>
          <a:p>
            <a:r>
              <a:rPr lang="en-CA" sz="2800" dirty="0"/>
              <a:t>(Once or twice in an entire article is OK for “shocking” connections. Think of hitting the table.) </a:t>
            </a:r>
          </a:p>
        </p:txBody>
      </p:sp>
    </p:spTree>
    <p:extLst>
      <p:ext uri="{BB962C8B-B14F-4D97-AF65-F5344CB8AC3E}">
        <p14:creationId xmlns:p14="http://schemas.microsoft.com/office/powerpoint/2010/main" val="291274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a:xfrm>
            <a:off x="857251" y="1542197"/>
            <a:ext cx="7770555" cy="4553803"/>
          </a:xfrm>
        </p:spPr>
        <p:txBody>
          <a:bodyPr>
            <a:normAutofit/>
          </a:bodyPr>
          <a:lstStyle/>
          <a:p>
            <a:pPr marL="0" indent="0">
              <a:buNone/>
            </a:pPr>
            <a:r>
              <a:rPr lang="en-CA" sz="3200" dirty="0"/>
              <a:t>Instead of starting sentences with And/But/So: </a:t>
            </a:r>
          </a:p>
          <a:p>
            <a:r>
              <a:rPr lang="en-CA" sz="2800" dirty="0"/>
              <a:t>For “So”: Use “Thus,” or “Therefore,”</a:t>
            </a:r>
          </a:p>
          <a:p>
            <a:r>
              <a:rPr lang="en-CA" sz="2800" dirty="0"/>
              <a:t>For “But”: Use “In contrast,” or “However,”</a:t>
            </a:r>
          </a:p>
          <a:p>
            <a:pPr lvl="1"/>
            <a:r>
              <a:rPr lang="en-CA" sz="2400" dirty="0"/>
              <a:t>For variety, put “however” further in the sentence: “The next step, however, can introduce larger errors.”</a:t>
            </a:r>
            <a:endParaRPr lang="en-CA" dirty="0"/>
          </a:p>
        </p:txBody>
      </p:sp>
    </p:spTree>
    <p:extLst>
      <p:ext uri="{BB962C8B-B14F-4D97-AF65-F5344CB8AC3E}">
        <p14:creationId xmlns:p14="http://schemas.microsoft.com/office/powerpoint/2010/main" val="266792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a:xfrm>
            <a:off x="857251" y="1542197"/>
            <a:ext cx="7623072" cy="4553803"/>
          </a:xfrm>
        </p:spPr>
        <p:txBody>
          <a:bodyPr>
            <a:normAutofit/>
          </a:bodyPr>
          <a:lstStyle/>
          <a:p>
            <a:pPr marL="0" indent="0">
              <a:buNone/>
            </a:pPr>
            <a:r>
              <a:rPr lang="en-CA" sz="3200" dirty="0"/>
              <a:t>Instead of starting sentences with And/But/So: </a:t>
            </a:r>
          </a:p>
          <a:p>
            <a:r>
              <a:rPr lang="en-CA" sz="2800" dirty="0"/>
              <a:t>For “So”: Use “Thus,” or “Therefore,”</a:t>
            </a:r>
          </a:p>
          <a:p>
            <a:r>
              <a:rPr lang="en-CA" sz="2800" dirty="0"/>
              <a:t>For “But”: Use “In contrast,” or “However,”</a:t>
            </a:r>
          </a:p>
          <a:p>
            <a:r>
              <a:rPr lang="en-CA" sz="2800" dirty="0"/>
              <a:t>For “And”: Use “Moreover,” or “In addition,” </a:t>
            </a:r>
          </a:p>
          <a:p>
            <a:pPr lvl="1"/>
            <a:r>
              <a:rPr lang="en-CA" sz="2800" dirty="0"/>
              <a:t>or just combine the sentences: </a:t>
            </a:r>
          </a:p>
          <a:p>
            <a:pPr marL="0" indent="0" algn="ctr">
              <a:buNone/>
            </a:pPr>
            <a:r>
              <a:rPr lang="en-CA" sz="2800" dirty="0">
                <a:solidFill>
                  <a:srgbClr val="FF0000"/>
                </a:solidFill>
              </a:rPr>
              <a:t>“…enjoy sports. And they also…” </a:t>
            </a:r>
          </a:p>
          <a:p>
            <a:pPr marL="0" indent="0" algn="ctr">
              <a:buNone/>
            </a:pPr>
            <a:r>
              <a:rPr lang="en-CA" sz="2800" dirty="0"/>
              <a:t>becomes </a:t>
            </a:r>
          </a:p>
          <a:p>
            <a:pPr marL="0" indent="0" algn="ctr">
              <a:buNone/>
            </a:pPr>
            <a:r>
              <a:rPr lang="en-CA" sz="2800" dirty="0">
                <a:solidFill>
                  <a:srgbClr val="00B050"/>
                </a:solidFill>
              </a:rPr>
              <a:t>“…enjoy sports and they also…”. </a:t>
            </a:r>
          </a:p>
        </p:txBody>
      </p:sp>
    </p:spTree>
    <p:extLst>
      <p:ext uri="{BB962C8B-B14F-4D97-AF65-F5344CB8AC3E}">
        <p14:creationId xmlns:p14="http://schemas.microsoft.com/office/powerpoint/2010/main" val="415235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4" dur="500"/>
                                        <p:tgtEl>
                                          <p:spTgt spid="3">
                                            <p:txEl>
                                              <p:pRg st="5" end="5"/>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p:cTn id="1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9" dur="500"/>
                                        <p:tgtEl>
                                          <p:spTgt spid="3">
                                            <p:txEl>
                                              <p:pRg st="6" end="6"/>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 calcmode="lin" valueType="num">
                                      <p:cBhvr>
                                        <p:cTn id="2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8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b="1" dirty="0">
                <a:solidFill>
                  <a:srgbClr val="002060"/>
                </a:solidFill>
              </a:rPr>
              <a:t>Review of Lesson 7</a:t>
            </a:r>
          </a:p>
          <a:p>
            <a:r>
              <a:rPr lang="en-CA" sz="3200" b="1" dirty="0"/>
              <a:t>Principles for Good Writing</a:t>
            </a:r>
          </a:p>
          <a:p>
            <a:pPr lvl="1"/>
            <a:r>
              <a:rPr lang="en-CA" sz="2800" b="1" dirty="0"/>
              <a:t>Cover the ones not mentioned in class yet</a:t>
            </a:r>
          </a:p>
          <a:p>
            <a:pPr lvl="1"/>
            <a:r>
              <a:rPr lang="en-CA" sz="2800" b="1" dirty="0"/>
              <a:t>Review all</a:t>
            </a:r>
          </a:p>
          <a:p>
            <a:r>
              <a:rPr lang="en-CA" sz="3200" b="1" dirty="0"/>
              <a:t>Final Exam Preview</a:t>
            </a:r>
          </a:p>
          <a:p>
            <a:pPr lvl="1"/>
            <a:r>
              <a:rPr lang="en-CA" sz="2800" b="1" dirty="0"/>
              <a:t>Look at 2017 final exam</a:t>
            </a:r>
          </a:p>
          <a:p>
            <a:pPr lvl="1"/>
            <a:r>
              <a:rPr lang="en-CA" sz="2800" b="1" dirty="0"/>
              <a:t>Differences for 2019</a:t>
            </a:r>
          </a:p>
          <a:p>
            <a:endParaRPr lang="en-CA" sz="40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A6FD5-D741-45E8-9580-53B633AACB4A}"/>
              </a:ext>
            </a:extLst>
          </p:cNvPr>
          <p:cNvSpPr>
            <a:spLocks noGrp="1"/>
          </p:cNvSpPr>
          <p:nvPr>
            <p:ph type="title"/>
          </p:nvPr>
        </p:nvSpPr>
        <p:spPr/>
        <p:txBody>
          <a:bodyPr/>
          <a:lstStyle/>
          <a:p>
            <a:r>
              <a:rPr lang="en-CA" dirty="0"/>
              <a:t>PE10: And, But, So</a:t>
            </a:r>
          </a:p>
        </p:txBody>
      </p:sp>
      <p:sp>
        <p:nvSpPr>
          <p:cNvPr id="3" name="Content Placeholder 2">
            <a:extLst>
              <a:ext uri="{FF2B5EF4-FFF2-40B4-BE49-F238E27FC236}">
                <a16:creationId xmlns:a16="http://schemas.microsoft.com/office/drawing/2014/main" id="{FF59E3F4-DF33-478F-BF20-CE7908576707}"/>
              </a:ext>
            </a:extLst>
          </p:cNvPr>
          <p:cNvSpPr>
            <a:spLocks noGrp="1"/>
          </p:cNvSpPr>
          <p:nvPr>
            <p:ph idx="1"/>
          </p:nvPr>
        </p:nvSpPr>
        <p:spPr>
          <a:xfrm>
            <a:off x="857251" y="1351129"/>
            <a:ext cx="7404653" cy="4744871"/>
          </a:xfrm>
        </p:spPr>
        <p:txBody>
          <a:bodyPr>
            <a:normAutofit fontScale="85000" lnSpcReduction="20000"/>
          </a:bodyPr>
          <a:lstStyle/>
          <a:p>
            <a:r>
              <a:rPr lang="en-CA" sz="3200" dirty="0"/>
              <a:t>Use “and”, “but”, and “so” freely within a sentence, </a:t>
            </a:r>
          </a:p>
          <a:p>
            <a:pPr lvl="1"/>
            <a:r>
              <a:rPr lang="en-CA" dirty="0"/>
              <a:t>even 2 or 3 of them in one sentence</a:t>
            </a:r>
          </a:p>
          <a:p>
            <a:r>
              <a:rPr lang="en-CA" sz="3200" dirty="0"/>
              <a:t>Avoid run-on sentences! </a:t>
            </a:r>
          </a:p>
          <a:p>
            <a:r>
              <a:rPr lang="en-CA" sz="3200" dirty="0"/>
              <a:t>Do not use so many conjunctions in a sentence that the main thrust of the sentence is obscured.</a:t>
            </a:r>
          </a:p>
          <a:p>
            <a:r>
              <a:rPr lang="en-CA" sz="3200" b="1" dirty="0">
                <a:solidFill>
                  <a:srgbClr val="FF0000"/>
                </a:solidFill>
              </a:rPr>
              <a:t>Bad</a:t>
            </a:r>
            <a:r>
              <a:rPr lang="en-CA" sz="3200" dirty="0"/>
              <a:t>: </a:t>
            </a:r>
            <a:r>
              <a:rPr lang="en-CA" sz="3200" dirty="0">
                <a:solidFill>
                  <a:srgbClr val="FF0000"/>
                </a:solidFill>
              </a:rPr>
              <a:t>“The survey was sent in September </a:t>
            </a:r>
            <a:r>
              <a:rPr lang="en-CA" sz="3200" u="sng" dirty="0">
                <a:solidFill>
                  <a:srgbClr val="FF0000"/>
                </a:solidFill>
              </a:rPr>
              <a:t>and</a:t>
            </a:r>
            <a:r>
              <a:rPr lang="en-CA" sz="3200" dirty="0">
                <a:solidFill>
                  <a:srgbClr val="FF0000"/>
                </a:solidFill>
              </a:rPr>
              <a:t> responses started to arrive immediately </a:t>
            </a:r>
            <a:r>
              <a:rPr lang="en-CA" sz="3200" u="sng" dirty="0">
                <a:solidFill>
                  <a:srgbClr val="FF0000"/>
                </a:solidFill>
              </a:rPr>
              <a:t>but</a:t>
            </a:r>
            <a:r>
              <a:rPr lang="en-CA" sz="3200" dirty="0">
                <a:solidFill>
                  <a:srgbClr val="FF0000"/>
                </a:solidFill>
              </a:rPr>
              <a:t> responses were accepted for the next six weeks </a:t>
            </a:r>
            <a:r>
              <a:rPr lang="en-CA" sz="3200" u="sng" dirty="0">
                <a:solidFill>
                  <a:srgbClr val="FF0000"/>
                </a:solidFill>
              </a:rPr>
              <a:t>so</a:t>
            </a:r>
            <a:r>
              <a:rPr lang="en-CA" sz="3200" dirty="0">
                <a:solidFill>
                  <a:srgbClr val="FF0000"/>
                </a:solidFill>
              </a:rPr>
              <a:t> that more than 200 were received </a:t>
            </a:r>
            <a:r>
              <a:rPr lang="en-CA" sz="3200" u="sng" dirty="0">
                <a:solidFill>
                  <a:srgbClr val="FF0000"/>
                </a:solidFill>
              </a:rPr>
              <a:t>and</a:t>
            </a:r>
            <a:r>
              <a:rPr lang="en-CA" sz="3200" dirty="0">
                <a:solidFill>
                  <a:srgbClr val="FF0000"/>
                </a:solidFill>
              </a:rPr>
              <a:t> the sample set would be large </a:t>
            </a:r>
            <a:r>
              <a:rPr lang="en-CA" sz="3200" u="sng" dirty="0">
                <a:solidFill>
                  <a:srgbClr val="FF0000"/>
                </a:solidFill>
              </a:rPr>
              <a:t>so</a:t>
            </a:r>
            <a:r>
              <a:rPr lang="en-CA" sz="3200" dirty="0">
                <a:solidFill>
                  <a:srgbClr val="FF0000"/>
                </a:solidFill>
              </a:rPr>
              <a:t> the analysis would have sufficient validity.”</a:t>
            </a:r>
          </a:p>
          <a:p>
            <a:pPr marL="0" indent="0">
              <a:buNone/>
            </a:pPr>
            <a:endParaRPr lang="en-CA" dirty="0"/>
          </a:p>
        </p:txBody>
      </p:sp>
    </p:spTree>
    <p:extLst>
      <p:ext uri="{BB962C8B-B14F-4D97-AF65-F5344CB8AC3E}">
        <p14:creationId xmlns:p14="http://schemas.microsoft.com/office/powerpoint/2010/main" val="166059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solidFill>
                  <a:srgbClr val="002060"/>
                </a:solidFill>
              </a:rPr>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779549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4911D-90F9-4411-B5E5-0C2B7C7C0A1C}"/>
              </a:ext>
            </a:extLst>
          </p:cNvPr>
          <p:cNvSpPr>
            <a:spLocks noGrp="1"/>
          </p:cNvSpPr>
          <p:nvPr>
            <p:ph type="title"/>
          </p:nvPr>
        </p:nvSpPr>
        <p:spPr/>
        <p:txBody>
          <a:bodyPr/>
          <a:lstStyle/>
          <a:p>
            <a:r>
              <a:rPr lang="en-CA" dirty="0"/>
              <a:t>Text </a:t>
            </a:r>
            <a:r>
              <a:rPr lang="en-CA" u="sng" dirty="0"/>
              <a:t>Analysis</a:t>
            </a:r>
            <a:r>
              <a:rPr lang="en-CA" dirty="0"/>
              <a:t> and Correction</a:t>
            </a:r>
          </a:p>
        </p:txBody>
      </p:sp>
      <p:sp>
        <p:nvSpPr>
          <p:cNvPr id="3" name="Content Placeholder 2">
            <a:extLst>
              <a:ext uri="{FF2B5EF4-FFF2-40B4-BE49-F238E27FC236}">
                <a16:creationId xmlns:a16="http://schemas.microsoft.com/office/drawing/2014/main" id="{F88CCE2F-3260-4BEE-A28D-523EA4EE6957}"/>
              </a:ext>
            </a:extLst>
          </p:cNvPr>
          <p:cNvSpPr>
            <a:spLocks noGrp="1"/>
          </p:cNvSpPr>
          <p:nvPr>
            <p:ph idx="1"/>
          </p:nvPr>
        </p:nvSpPr>
        <p:spPr>
          <a:xfrm>
            <a:off x="857251" y="1351129"/>
            <a:ext cx="7404653" cy="4990677"/>
          </a:xfrm>
        </p:spPr>
        <p:txBody>
          <a:bodyPr>
            <a:normAutofit fontScale="47500" lnSpcReduction="20000"/>
          </a:bodyPr>
          <a:lstStyle/>
          <a:p>
            <a:pPr marL="0" indent="0">
              <a:buNone/>
            </a:pPr>
            <a:r>
              <a:rPr lang="en-US" b="1" dirty="0"/>
              <a:t>1. Introduction</a:t>
            </a:r>
            <a:endParaRPr lang="en-CA" dirty="0"/>
          </a:p>
          <a:p>
            <a:pPr marL="0" indent="0">
              <a:lnSpc>
                <a:spcPct val="110000"/>
              </a:lnSpc>
              <a:buNone/>
            </a:pPr>
            <a:r>
              <a:rPr lang="en-US" dirty="0"/>
              <a:t>Since China’s </a:t>
            </a:r>
            <a:r>
              <a:rPr lang="en-US" u="sng" dirty="0"/>
              <a:t>reform and opening up</a:t>
            </a:r>
            <a:r>
              <a:rPr lang="en-US" dirty="0"/>
              <a:t>, China’s annual economic growth rate </a:t>
            </a:r>
            <a:r>
              <a:rPr lang="en-US" u="sng" dirty="0"/>
              <a:t>reached</a:t>
            </a:r>
            <a:r>
              <a:rPr lang="en-US" dirty="0"/>
              <a:t> more than 9%</a:t>
            </a:r>
            <a:r>
              <a:rPr lang="en-US" u="sng" dirty="0"/>
              <a:t>,</a:t>
            </a:r>
            <a:r>
              <a:rPr lang="en-US" dirty="0"/>
              <a:t> but at the same time, the amount of many environmental pollutants</a:t>
            </a:r>
            <a:r>
              <a:rPr lang="en-US" u="sng" dirty="0"/>
              <a:t>,</a:t>
            </a:r>
            <a:r>
              <a:rPr lang="en-US" dirty="0"/>
              <a:t> such as </a:t>
            </a:r>
            <a:r>
              <a:rPr lang="en-US" u="sng" dirty="0"/>
              <a:t>SO</a:t>
            </a:r>
            <a:r>
              <a:rPr lang="en-US" u="sng" baseline="-25000" dirty="0"/>
              <a:t>2, </a:t>
            </a:r>
            <a:r>
              <a:rPr lang="en-US" u="sng" dirty="0"/>
              <a:t>CO</a:t>
            </a:r>
            <a:r>
              <a:rPr lang="en-US" u="sng" baseline="-25000" dirty="0"/>
              <a:t>2</a:t>
            </a:r>
            <a:r>
              <a:rPr lang="en-US" u="sng" dirty="0"/>
              <a:t>,</a:t>
            </a:r>
            <a:r>
              <a:rPr lang="en-US" dirty="0"/>
              <a:t> in China </a:t>
            </a:r>
            <a:r>
              <a:rPr lang="en-US" u="sng" dirty="0"/>
              <a:t>increase</a:t>
            </a:r>
            <a:r>
              <a:rPr lang="en-US" dirty="0"/>
              <a:t>. Because of the environmental problems, some mass </a:t>
            </a:r>
            <a:r>
              <a:rPr lang="en-US" u="sng" dirty="0"/>
              <a:t>disturbances</a:t>
            </a:r>
            <a:r>
              <a:rPr lang="en-US" dirty="0"/>
              <a:t> </a:t>
            </a:r>
            <a:r>
              <a:rPr lang="en-US" u="sng" dirty="0"/>
              <a:t>occurred</a:t>
            </a:r>
            <a:r>
              <a:rPr lang="en-US" dirty="0"/>
              <a:t> in China, such </a:t>
            </a:r>
            <a:r>
              <a:rPr lang="en-US" u="sng" dirty="0"/>
              <a:t>as Fujian</a:t>
            </a:r>
            <a:r>
              <a:rPr lang="en-US" dirty="0"/>
              <a:t> </a:t>
            </a:r>
            <a:r>
              <a:rPr lang="en-US" dirty="0" err="1"/>
              <a:t>Tingjiang</a:t>
            </a:r>
            <a:r>
              <a:rPr lang="en-US" dirty="0"/>
              <a:t> Pollution Event and Guangxi </a:t>
            </a:r>
            <a:r>
              <a:rPr lang="en-US" dirty="0" err="1"/>
              <a:t>Longjiang</a:t>
            </a:r>
            <a:r>
              <a:rPr lang="en-US" dirty="0"/>
              <a:t> Cadmium Pollution Event. International </a:t>
            </a:r>
            <a:r>
              <a:rPr lang="en-US" u="sng" dirty="0"/>
              <a:t>society</a:t>
            </a:r>
            <a:r>
              <a:rPr lang="en-US" dirty="0"/>
              <a:t> also began to criticize China about </a:t>
            </a:r>
            <a:r>
              <a:rPr lang="en-US" u="sng" dirty="0"/>
              <a:t>this</a:t>
            </a:r>
            <a:r>
              <a:rPr lang="en-US" dirty="0"/>
              <a:t> and </a:t>
            </a:r>
            <a:r>
              <a:rPr lang="en-US" u="sng" dirty="0"/>
              <a:t>make</a:t>
            </a:r>
            <a:r>
              <a:rPr lang="en-US" dirty="0"/>
              <a:t> </a:t>
            </a:r>
            <a:r>
              <a:rPr lang="en-US" u="sng" dirty="0"/>
              <a:t>more and more</a:t>
            </a:r>
            <a:r>
              <a:rPr lang="en-US" dirty="0"/>
              <a:t> </a:t>
            </a:r>
            <a:r>
              <a:rPr lang="en-US" u="sng" dirty="0"/>
              <a:t>C</a:t>
            </a:r>
            <a:r>
              <a:rPr lang="en-US" dirty="0"/>
              <a:t>arbon tariffs on Chinese exports. </a:t>
            </a:r>
            <a:r>
              <a:rPr lang="en-US" u="sng" dirty="0"/>
              <a:t>But</a:t>
            </a:r>
            <a:r>
              <a:rPr lang="en-US" dirty="0"/>
              <a:t> </a:t>
            </a:r>
            <a:r>
              <a:rPr lang="en-US" u="sng" dirty="0"/>
              <a:t>whether</a:t>
            </a:r>
            <a:r>
              <a:rPr lang="en-US" dirty="0"/>
              <a:t> the increase of Chinese economy blocked the control of pollution </a:t>
            </a:r>
            <a:r>
              <a:rPr lang="en-US" u="sng" dirty="0"/>
              <a:t>or not</a:t>
            </a:r>
            <a:r>
              <a:rPr lang="en-US" dirty="0"/>
              <a:t>? </a:t>
            </a:r>
            <a:r>
              <a:rPr lang="en-US" u="sng" dirty="0"/>
              <a:t>And</a:t>
            </a:r>
            <a:r>
              <a:rPr lang="en-US" dirty="0"/>
              <a:t> </a:t>
            </a:r>
            <a:r>
              <a:rPr lang="en-US" u="sng" dirty="0"/>
              <a:t>how about </a:t>
            </a:r>
            <a:r>
              <a:rPr lang="en-US" dirty="0"/>
              <a:t>the </a:t>
            </a:r>
            <a:r>
              <a:rPr lang="en-US" u="sng" dirty="0"/>
              <a:t>coordination</a:t>
            </a:r>
            <a:r>
              <a:rPr lang="en-US" dirty="0"/>
              <a:t> relationship between these two factors? </a:t>
            </a:r>
            <a:r>
              <a:rPr lang="en-US" u="sng" dirty="0"/>
              <a:t>For solving</a:t>
            </a:r>
            <a:r>
              <a:rPr lang="en-US" dirty="0"/>
              <a:t> </a:t>
            </a:r>
            <a:r>
              <a:rPr lang="en-US" u="sng" dirty="0"/>
              <a:t>this problem</a:t>
            </a:r>
            <a:r>
              <a:rPr lang="en-US" dirty="0"/>
              <a:t>, we need a systematic and scientific </a:t>
            </a:r>
            <a:r>
              <a:rPr lang="en-US" u="sng" dirty="0"/>
              <a:t>measure</a:t>
            </a:r>
            <a:r>
              <a:rPr lang="en-US" dirty="0"/>
              <a:t> method (Müller-</a:t>
            </a:r>
            <a:r>
              <a:rPr lang="en-US" dirty="0" err="1"/>
              <a:t>Fürstenberger</a:t>
            </a:r>
            <a:r>
              <a:rPr lang="en-US" dirty="0"/>
              <a:t> and Wagner, 2007). Many measurement results show that economic growth and environmental pollution have </a:t>
            </a:r>
            <a:r>
              <a:rPr lang="en-US" u="sng" dirty="0"/>
              <a:t>the</a:t>
            </a:r>
            <a:r>
              <a:rPr lang="en-US" dirty="0"/>
              <a:t> inverted “U” shaped relationship, which is commonly </a:t>
            </a:r>
            <a:r>
              <a:rPr lang="en-US" u="sng" dirty="0"/>
              <a:t>called Environmental</a:t>
            </a:r>
            <a:r>
              <a:rPr lang="en-US" dirty="0"/>
              <a:t> Kuznets Curve (EKC). Recently, </a:t>
            </a:r>
            <a:r>
              <a:rPr lang="en-US" u="sng" dirty="0"/>
              <a:t>more and more</a:t>
            </a:r>
            <a:r>
              <a:rPr lang="en-US" dirty="0"/>
              <a:t> scholars </a:t>
            </a:r>
            <a:r>
              <a:rPr lang="en-US" u="sng" dirty="0"/>
              <a:t>had</a:t>
            </a:r>
            <a:r>
              <a:rPr lang="en-US" dirty="0"/>
              <a:t> studied whether this phenomenon exists in China </a:t>
            </a:r>
            <a:r>
              <a:rPr lang="en-US" u="sng" dirty="0"/>
              <a:t>or not</a:t>
            </a:r>
            <a:r>
              <a:rPr lang="en-US" dirty="0"/>
              <a:t>.</a:t>
            </a:r>
            <a:r>
              <a:rPr lang="en-US" u="sng" dirty="0"/>
              <a:t> </a:t>
            </a:r>
            <a:r>
              <a:rPr lang="en-US" dirty="0"/>
              <a:t>EKC hypothesis has many important economic </a:t>
            </a:r>
            <a:r>
              <a:rPr lang="en-US" u="sng" dirty="0"/>
              <a:t>meanings</a:t>
            </a:r>
            <a:r>
              <a:rPr lang="en-US" dirty="0"/>
              <a:t>. </a:t>
            </a:r>
            <a:r>
              <a:rPr lang="en-US" u="sng" dirty="0"/>
              <a:t>For example</a:t>
            </a:r>
            <a:r>
              <a:rPr lang="en-US" dirty="0"/>
              <a:t>, </a:t>
            </a:r>
            <a:r>
              <a:rPr lang="en-US" u="sng" dirty="0"/>
              <a:t>pollution of the environment </a:t>
            </a:r>
            <a:r>
              <a:rPr lang="en-US" dirty="0"/>
              <a:t>increases </a:t>
            </a:r>
            <a:r>
              <a:rPr lang="en-US" u="sng" dirty="0"/>
              <a:t>in the process of</a:t>
            </a:r>
            <a:r>
              <a:rPr lang="en-US" dirty="0"/>
              <a:t> economic growth, which indicates economic growth </a:t>
            </a:r>
            <a:r>
              <a:rPr lang="en-US" u="sng" dirty="0"/>
              <a:t>quality</a:t>
            </a:r>
            <a:r>
              <a:rPr lang="en-US" dirty="0"/>
              <a:t> is harmful to the environment</a:t>
            </a:r>
            <a:r>
              <a:rPr lang="en-US" u="sng" dirty="0"/>
              <a:t> </a:t>
            </a:r>
            <a:endParaRPr lang="en-CA" dirty="0"/>
          </a:p>
          <a:p>
            <a:pPr marL="0" indent="0">
              <a:buNone/>
            </a:pPr>
            <a:endParaRPr lang="en-CA" dirty="0"/>
          </a:p>
        </p:txBody>
      </p:sp>
    </p:spTree>
    <p:extLst>
      <p:ext uri="{BB962C8B-B14F-4D97-AF65-F5344CB8AC3E}">
        <p14:creationId xmlns:p14="http://schemas.microsoft.com/office/powerpoint/2010/main" val="1139163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8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b="1" dirty="0"/>
              <a:t>Review of Lesson 7</a:t>
            </a:r>
          </a:p>
          <a:p>
            <a:r>
              <a:rPr lang="en-CA" sz="3200" b="1" dirty="0">
                <a:solidFill>
                  <a:schemeClr val="accent5">
                    <a:lumMod val="75000"/>
                  </a:schemeClr>
                </a:solidFill>
              </a:rPr>
              <a:t>Principles for Good Writing</a:t>
            </a:r>
          </a:p>
          <a:p>
            <a:pPr lvl="1"/>
            <a:r>
              <a:rPr lang="en-CA" sz="2800" b="1" dirty="0">
                <a:solidFill>
                  <a:schemeClr val="accent5">
                    <a:lumMod val="75000"/>
                  </a:schemeClr>
                </a:solidFill>
              </a:rPr>
              <a:t>Cover the ones not mentioned in class yet</a:t>
            </a:r>
          </a:p>
          <a:p>
            <a:pPr lvl="1"/>
            <a:r>
              <a:rPr lang="en-CA" sz="2800" b="1" dirty="0"/>
              <a:t>Review all</a:t>
            </a:r>
          </a:p>
          <a:p>
            <a:r>
              <a:rPr lang="en-CA" sz="3200" b="1" dirty="0"/>
              <a:t>Final Exam Preview</a:t>
            </a:r>
          </a:p>
          <a:p>
            <a:pPr lvl="1"/>
            <a:r>
              <a:rPr lang="en-CA" sz="2800" b="1" dirty="0"/>
              <a:t>Look at 2017 final exam</a:t>
            </a:r>
          </a:p>
          <a:p>
            <a:pPr lvl="1"/>
            <a:r>
              <a:rPr lang="en-CA" sz="2800" b="1" dirty="0"/>
              <a:t>Differences for 2018</a:t>
            </a:r>
          </a:p>
          <a:p>
            <a:endParaRPr lang="en-CA" sz="40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793618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D8BF-5FDE-4979-AE39-A2C13DC3F03B}"/>
              </a:ext>
            </a:extLst>
          </p:cNvPr>
          <p:cNvSpPr>
            <a:spLocks noGrp="1"/>
          </p:cNvSpPr>
          <p:nvPr>
            <p:ph type="title"/>
          </p:nvPr>
        </p:nvSpPr>
        <p:spPr/>
        <p:txBody>
          <a:bodyPr/>
          <a:lstStyle/>
          <a:p>
            <a:r>
              <a:rPr lang="en-CA" dirty="0"/>
              <a:t>Active voice and passive voice</a:t>
            </a:r>
          </a:p>
        </p:txBody>
      </p:sp>
      <p:sp>
        <p:nvSpPr>
          <p:cNvPr id="3" name="Content Placeholder 2">
            <a:extLst>
              <a:ext uri="{FF2B5EF4-FFF2-40B4-BE49-F238E27FC236}">
                <a16:creationId xmlns:a16="http://schemas.microsoft.com/office/drawing/2014/main" id="{9F97499E-F4BB-44F7-AF05-BACBD9EDA31B}"/>
              </a:ext>
            </a:extLst>
          </p:cNvPr>
          <p:cNvSpPr>
            <a:spLocks noGrp="1"/>
          </p:cNvSpPr>
          <p:nvPr>
            <p:ph idx="1"/>
          </p:nvPr>
        </p:nvSpPr>
        <p:spPr/>
        <p:txBody>
          <a:bodyPr>
            <a:normAutofit fontScale="92500"/>
          </a:bodyPr>
          <a:lstStyle/>
          <a:p>
            <a:pPr marL="0" indent="0">
              <a:buNone/>
            </a:pPr>
            <a:r>
              <a:rPr lang="en-CA" dirty="0"/>
              <a:t>[PE11] The passive voice is bad when it hides relevant or explanatory information, but fine if the agent does not matter or the sentence reads well with “by” to specify the agent.</a:t>
            </a:r>
          </a:p>
          <a:p>
            <a:r>
              <a:rPr lang="en-CA" dirty="0"/>
              <a:t>See info from Purdue University writing lab</a:t>
            </a:r>
          </a:p>
          <a:p>
            <a:pPr lvl="1"/>
            <a:r>
              <a:rPr lang="en-CA" dirty="0"/>
              <a:t>https://owl.english.purdue.edu/owl/resource/539/01/</a:t>
            </a:r>
          </a:p>
          <a:p>
            <a:endParaRPr lang="en-CA" dirty="0"/>
          </a:p>
        </p:txBody>
      </p:sp>
    </p:spTree>
    <p:extLst>
      <p:ext uri="{BB962C8B-B14F-4D97-AF65-F5344CB8AC3E}">
        <p14:creationId xmlns:p14="http://schemas.microsoft.com/office/powerpoint/2010/main" val="4021134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85A7D-5025-4B1A-B3E3-B24825DA0ED0}"/>
              </a:ext>
            </a:extLst>
          </p:cNvPr>
          <p:cNvSpPr>
            <a:spLocks noGrp="1"/>
          </p:cNvSpPr>
          <p:nvPr>
            <p:ph type="title"/>
          </p:nvPr>
        </p:nvSpPr>
        <p:spPr/>
        <p:txBody>
          <a:bodyPr/>
          <a:lstStyle/>
          <a:p>
            <a:r>
              <a:rPr lang="en-CA" dirty="0"/>
              <a:t>Good points? Bad points?</a:t>
            </a:r>
          </a:p>
        </p:txBody>
      </p:sp>
      <p:sp>
        <p:nvSpPr>
          <p:cNvPr id="3" name="Content Placeholder 2">
            <a:extLst>
              <a:ext uri="{FF2B5EF4-FFF2-40B4-BE49-F238E27FC236}">
                <a16:creationId xmlns:a16="http://schemas.microsoft.com/office/drawing/2014/main" id="{CFF186FB-8FB2-4845-97B4-96220D7BDC2A}"/>
              </a:ext>
            </a:extLst>
          </p:cNvPr>
          <p:cNvSpPr>
            <a:spLocks noGrp="1"/>
          </p:cNvSpPr>
          <p:nvPr>
            <p:ph idx="1"/>
          </p:nvPr>
        </p:nvSpPr>
        <p:spPr/>
        <p:txBody>
          <a:bodyPr>
            <a:normAutofit/>
          </a:bodyPr>
          <a:lstStyle/>
          <a:p>
            <a:r>
              <a:rPr lang="en-CA" dirty="0"/>
              <a:t>“We distributed the survey in June 2017.”</a:t>
            </a:r>
          </a:p>
          <a:p>
            <a:r>
              <a:rPr lang="en-CA" dirty="0"/>
              <a:t>“The survey was distributed in June 2017.”</a:t>
            </a:r>
          </a:p>
          <a:p>
            <a:r>
              <a:rPr lang="en-CA" dirty="0"/>
              <a:t>“The survey was distributed in June 2017 by us.”</a:t>
            </a:r>
          </a:p>
        </p:txBody>
      </p:sp>
    </p:spTree>
    <p:extLst>
      <p:ext uri="{BB962C8B-B14F-4D97-AF65-F5344CB8AC3E}">
        <p14:creationId xmlns:p14="http://schemas.microsoft.com/office/powerpoint/2010/main" val="2253605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85A7D-5025-4B1A-B3E3-B24825DA0ED0}"/>
              </a:ext>
            </a:extLst>
          </p:cNvPr>
          <p:cNvSpPr>
            <a:spLocks noGrp="1"/>
          </p:cNvSpPr>
          <p:nvPr>
            <p:ph type="title"/>
          </p:nvPr>
        </p:nvSpPr>
        <p:spPr/>
        <p:txBody>
          <a:bodyPr/>
          <a:lstStyle/>
          <a:p>
            <a:r>
              <a:rPr lang="en-CA" dirty="0"/>
              <a:t>Good points? Bad points?</a:t>
            </a:r>
          </a:p>
        </p:txBody>
      </p:sp>
      <p:sp>
        <p:nvSpPr>
          <p:cNvPr id="3" name="Content Placeholder 2">
            <a:extLst>
              <a:ext uri="{FF2B5EF4-FFF2-40B4-BE49-F238E27FC236}">
                <a16:creationId xmlns:a16="http://schemas.microsoft.com/office/drawing/2014/main" id="{CFF186FB-8FB2-4845-97B4-96220D7BDC2A}"/>
              </a:ext>
            </a:extLst>
          </p:cNvPr>
          <p:cNvSpPr>
            <a:spLocks noGrp="1"/>
          </p:cNvSpPr>
          <p:nvPr>
            <p:ph idx="1"/>
          </p:nvPr>
        </p:nvSpPr>
        <p:spPr/>
        <p:txBody>
          <a:bodyPr>
            <a:normAutofit fontScale="55000" lnSpcReduction="20000"/>
          </a:bodyPr>
          <a:lstStyle/>
          <a:p>
            <a:r>
              <a:rPr lang="en-CA" sz="2600" dirty="0"/>
              <a:t>“We distributed the survey in June 2017.”</a:t>
            </a:r>
          </a:p>
          <a:p>
            <a:r>
              <a:rPr lang="en-CA" sz="2600" dirty="0"/>
              <a:t>“The survey was distributed in June 2017.”</a:t>
            </a:r>
          </a:p>
          <a:p>
            <a:r>
              <a:rPr lang="en-CA" sz="2600" dirty="0"/>
              <a:t>“The survey was distributed in June 2017 by us.”</a:t>
            </a:r>
          </a:p>
          <a:p>
            <a:pPr>
              <a:lnSpc>
                <a:spcPct val="110000"/>
              </a:lnSpc>
            </a:pPr>
            <a:r>
              <a:rPr lang="en-CA" dirty="0"/>
              <a:t>“The survey was administered orally to respondents in June 2017 by four survey assistants trained by the authors.”</a:t>
            </a:r>
          </a:p>
          <a:p>
            <a:pPr>
              <a:lnSpc>
                <a:spcPct val="110000"/>
              </a:lnSpc>
            </a:pPr>
            <a:r>
              <a:rPr lang="en-CA" dirty="0"/>
              <a:t>“A team of four survey assistants, trained by the authors, administered the survey orally to respondents in June 2017.”</a:t>
            </a:r>
          </a:p>
          <a:p>
            <a:pPr>
              <a:lnSpc>
                <a:spcPct val="110000"/>
              </a:lnSpc>
            </a:pPr>
            <a:r>
              <a:rPr lang="en-CA" dirty="0"/>
              <a:t>“In June 2017, a team of four survey assistants, trained by the authors, administered the survey orally to respondents.”</a:t>
            </a:r>
          </a:p>
          <a:p>
            <a:pPr>
              <a:lnSpc>
                <a:spcPct val="110000"/>
              </a:lnSpc>
            </a:pPr>
            <a:r>
              <a:rPr lang="en-CA" dirty="0"/>
              <a:t>“Four survey assistants were trained and they administered the survey orally to respondents in June 2017.”</a:t>
            </a:r>
          </a:p>
          <a:p>
            <a:pPr>
              <a:lnSpc>
                <a:spcPct val="110000"/>
              </a:lnSpc>
            </a:pPr>
            <a:r>
              <a:rPr lang="en-CA" dirty="0"/>
              <a:t>“Four survey assistants were trained to administer the survey orally to respondents in June 2017.”</a:t>
            </a:r>
          </a:p>
          <a:p>
            <a:pPr>
              <a:lnSpc>
                <a:spcPct val="110000"/>
              </a:lnSpc>
            </a:pPr>
            <a:endParaRPr lang="en-CA" dirty="0"/>
          </a:p>
        </p:txBody>
      </p:sp>
    </p:spTree>
    <p:extLst>
      <p:ext uri="{BB962C8B-B14F-4D97-AF65-F5344CB8AC3E}">
        <p14:creationId xmlns:p14="http://schemas.microsoft.com/office/powerpoint/2010/main" val="1611292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D8BF-5FDE-4979-AE39-A2C13DC3F03B}"/>
              </a:ext>
            </a:extLst>
          </p:cNvPr>
          <p:cNvSpPr>
            <a:spLocks noGrp="1"/>
          </p:cNvSpPr>
          <p:nvPr>
            <p:ph type="title"/>
          </p:nvPr>
        </p:nvSpPr>
        <p:spPr/>
        <p:txBody>
          <a:bodyPr>
            <a:normAutofit fontScale="90000"/>
          </a:bodyPr>
          <a:lstStyle/>
          <a:p>
            <a:r>
              <a:rPr lang="en-CA" dirty="0"/>
              <a:t>Multiple negatives are confusing</a:t>
            </a:r>
          </a:p>
        </p:txBody>
      </p:sp>
      <p:sp>
        <p:nvSpPr>
          <p:cNvPr id="3" name="Content Placeholder 2">
            <a:extLst>
              <a:ext uri="{FF2B5EF4-FFF2-40B4-BE49-F238E27FC236}">
                <a16:creationId xmlns:a16="http://schemas.microsoft.com/office/drawing/2014/main" id="{9F97499E-F4BB-44F7-AF05-BACBD9EDA31B}"/>
              </a:ext>
            </a:extLst>
          </p:cNvPr>
          <p:cNvSpPr>
            <a:spLocks noGrp="1"/>
          </p:cNvSpPr>
          <p:nvPr>
            <p:ph idx="1"/>
          </p:nvPr>
        </p:nvSpPr>
        <p:spPr/>
        <p:txBody>
          <a:bodyPr>
            <a:normAutofit fontScale="70000" lnSpcReduction="20000"/>
          </a:bodyPr>
          <a:lstStyle/>
          <a:p>
            <a:pPr marL="0" indent="0">
              <a:lnSpc>
                <a:spcPct val="100000"/>
              </a:lnSpc>
              <a:buNone/>
            </a:pPr>
            <a:r>
              <a:rPr lang="en-CA" dirty="0"/>
              <a:t>[PE12] (Related to BCG6) Beware of double/triple negatives like: “</a:t>
            </a:r>
            <a:r>
              <a:rPr lang="en-CA" dirty="0">
                <a:solidFill>
                  <a:srgbClr val="FF0000"/>
                </a:solidFill>
              </a:rPr>
              <a:t>The survey failed to prove that Hypothesis 1 was not false.</a:t>
            </a:r>
            <a:r>
              <a:rPr lang="en-CA" dirty="0"/>
              <a:t>” Look for positive ways to express the same ideas.</a:t>
            </a:r>
          </a:p>
          <a:p>
            <a:pPr>
              <a:lnSpc>
                <a:spcPct val="100000"/>
              </a:lnSpc>
            </a:pPr>
            <a:r>
              <a:rPr lang="en-CA" dirty="0"/>
              <a:t>“</a:t>
            </a:r>
            <a:r>
              <a:rPr lang="en-CA" dirty="0">
                <a:solidFill>
                  <a:srgbClr val="549E39"/>
                </a:solidFill>
              </a:rPr>
              <a:t>This phenomenon is not unprecedented.</a:t>
            </a:r>
            <a:r>
              <a:rPr lang="en-CA" dirty="0"/>
              <a:t>”</a:t>
            </a:r>
          </a:p>
          <a:p>
            <a:pPr lvl="1">
              <a:lnSpc>
                <a:spcPct val="100000"/>
              </a:lnSpc>
            </a:pPr>
            <a:r>
              <a:rPr lang="en-CA" dirty="0"/>
              <a:t>OK, even stylish!</a:t>
            </a:r>
          </a:p>
          <a:p>
            <a:pPr lvl="1">
              <a:lnSpc>
                <a:spcPct val="100000"/>
              </a:lnSpc>
            </a:pPr>
            <a:r>
              <a:rPr lang="en-US" dirty="0"/>
              <a:t>It means the phenomenon has been observed before (i.e. is precedented) but it is rarely seen.</a:t>
            </a:r>
            <a:endParaRPr lang="en-CA" dirty="0"/>
          </a:p>
          <a:p>
            <a:pPr>
              <a:lnSpc>
                <a:spcPct val="100000"/>
              </a:lnSpc>
            </a:pPr>
            <a:r>
              <a:rPr lang="en-CA" dirty="0"/>
              <a:t>“</a:t>
            </a:r>
            <a:r>
              <a:rPr lang="en-CA" dirty="0">
                <a:solidFill>
                  <a:srgbClr val="FF0000"/>
                </a:solidFill>
              </a:rPr>
              <a:t>Not using this method will never fail to avoid giving an unsatisfactory answer.</a:t>
            </a:r>
            <a:r>
              <a:rPr lang="en-CA" dirty="0"/>
              <a:t>”</a:t>
            </a:r>
          </a:p>
          <a:p>
            <a:pPr lvl="1">
              <a:lnSpc>
                <a:spcPct val="100000"/>
              </a:lnSpc>
            </a:pPr>
            <a:r>
              <a:rPr lang="en-CA" dirty="0"/>
              <a:t>BAD! 5 negatives!</a:t>
            </a:r>
          </a:p>
        </p:txBody>
      </p:sp>
    </p:spTree>
    <p:extLst>
      <p:ext uri="{BB962C8B-B14F-4D97-AF65-F5344CB8AC3E}">
        <p14:creationId xmlns:p14="http://schemas.microsoft.com/office/powerpoint/2010/main" val="261188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D8BF-5FDE-4979-AE39-A2C13DC3F03B}"/>
              </a:ext>
            </a:extLst>
          </p:cNvPr>
          <p:cNvSpPr>
            <a:spLocks noGrp="1"/>
          </p:cNvSpPr>
          <p:nvPr>
            <p:ph type="title"/>
          </p:nvPr>
        </p:nvSpPr>
        <p:spPr/>
        <p:txBody>
          <a:bodyPr/>
          <a:lstStyle/>
          <a:p>
            <a:r>
              <a:rPr lang="en-CA" dirty="0"/>
              <a:t>Compared to what?</a:t>
            </a:r>
          </a:p>
        </p:txBody>
      </p:sp>
      <p:sp>
        <p:nvSpPr>
          <p:cNvPr id="3" name="Content Placeholder 2">
            <a:extLst>
              <a:ext uri="{FF2B5EF4-FFF2-40B4-BE49-F238E27FC236}">
                <a16:creationId xmlns:a16="http://schemas.microsoft.com/office/drawing/2014/main" id="{9F97499E-F4BB-44F7-AF05-BACBD9EDA31B}"/>
              </a:ext>
            </a:extLst>
          </p:cNvPr>
          <p:cNvSpPr>
            <a:spLocks noGrp="1"/>
          </p:cNvSpPr>
          <p:nvPr>
            <p:ph idx="1"/>
          </p:nvPr>
        </p:nvSpPr>
        <p:spPr>
          <a:xfrm>
            <a:off x="857251" y="1351129"/>
            <a:ext cx="7404653" cy="4961181"/>
          </a:xfrm>
        </p:spPr>
        <p:txBody>
          <a:bodyPr>
            <a:normAutofit fontScale="62500" lnSpcReduction="20000"/>
          </a:bodyPr>
          <a:lstStyle/>
          <a:p>
            <a:pPr marL="0" indent="0">
              <a:lnSpc>
                <a:spcPct val="110000"/>
              </a:lnSpc>
              <a:buNone/>
            </a:pPr>
            <a:r>
              <a:rPr lang="en-CA" sz="4000" dirty="0"/>
              <a:t>[PE13] When using comparison terms like “larger” or “more profit”, make sure that your readers will know which things are being compared. It may be clear to you but not to them.</a:t>
            </a:r>
          </a:p>
          <a:p>
            <a:pPr>
              <a:lnSpc>
                <a:spcPct val="110000"/>
              </a:lnSpc>
            </a:pPr>
            <a:r>
              <a:rPr lang="en-CA" sz="4000" dirty="0"/>
              <a:t>Faster/better than what? </a:t>
            </a:r>
          </a:p>
          <a:p>
            <a:pPr lvl="1">
              <a:lnSpc>
                <a:spcPct val="110000"/>
              </a:lnSpc>
            </a:pPr>
            <a:r>
              <a:rPr lang="en-CA" sz="3400" dirty="0"/>
              <a:t>All previous things in history?</a:t>
            </a:r>
          </a:p>
          <a:p>
            <a:pPr lvl="1">
              <a:lnSpc>
                <a:spcPct val="110000"/>
              </a:lnSpc>
            </a:pPr>
            <a:r>
              <a:rPr lang="en-CA" sz="3400" dirty="0"/>
              <a:t>All previous things you mentioned in your paper? </a:t>
            </a:r>
          </a:p>
          <a:p>
            <a:pPr lvl="1">
              <a:lnSpc>
                <a:spcPct val="110000"/>
              </a:lnSpc>
            </a:pPr>
            <a:r>
              <a:rPr lang="en-CA" sz="3400" dirty="0"/>
              <a:t>The things of the previous sentence?</a:t>
            </a:r>
          </a:p>
          <a:p>
            <a:pPr lvl="1">
              <a:lnSpc>
                <a:spcPct val="110000"/>
              </a:lnSpc>
            </a:pPr>
            <a:r>
              <a:rPr lang="en-CA" sz="3400" dirty="0"/>
              <a:t>The things you were thinking of when you wrote the sentence? (and you hope the reader can read your mind?)</a:t>
            </a:r>
          </a:p>
        </p:txBody>
      </p:sp>
    </p:spTree>
    <p:extLst>
      <p:ext uri="{BB962C8B-B14F-4D97-AF65-F5344CB8AC3E}">
        <p14:creationId xmlns:p14="http://schemas.microsoft.com/office/powerpoint/2010/main" val="24867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D8BF-5FDE-4979-AE39-A2C13DC3F03B}"/>
              </a:ext>
            </a:extLst>
          </p:cNvPr>
          <p:cNvSpPr>
            <a:spLocks noGrp="1"/>
          </p:cNvSpPr>
          <p:nvPr>
            <p:ph type="title"/>
          </p:nvPr>
        </p:nvSpPr>
        <p:spPr/>
        <p:txBody>
          <a:bodyPr>
            <a:normAutofit fontScale="90000"/>
          </a:bodyPr>
          <a:lstStyle/>
          <a:p>
            <a:r>
              <a:rPr lang="en-CA" dirty="0"/>
              <a:t>Journal style should be formal but not pretentious</a:t>
            </a:r>
          </a:p>
        </p:txBody>
      </p:sp>
      <p:sp>
        <p:nvSpPr>
          <p:cNvPr id="3" name="Content Placeholder 2">
            <a:extLst>
              <a:ext uri="{FF2B5EF4-FFF2-40B4-BE49-F238E27FC236}">
                <a16:creationId xmlns:a16="http://schemas.microsoft.com/office/drawing/2014/main" id="{9F97499E-F4BB-44F7-AF05-BACBD9EDA31B}"/>
              </a:ext>
            </a:extLst>
          </p:cNvPr>
          <p:cNvSpPr>
            <a:spLocks noGrp="1"/>
          </p:cNvSpPr>
          <p:nvPr>
            <p:ph idx="1"/>
          </p:nvPr>
        </p:nvSpPr>
        <p:spPr>
          <a:xfrm>
            <a:off x="857251" y="1465385"/>
            <a:ext cx="7404653" cy="4630615"/>
          </a:xfrm>
        </p:spPr>
        <p:txBody>
          <a:bodyPr>
            <a:normAutofit fontScale="85000" lnSpcReduction="20000"/>
          </a:bodyPr>
          <a:lstStyle/>
          <a:p>
            <a:pPr marL="0" indent="0">
              <a:lnSpc>
                <a:spcPct val="110000"/>
              </a:lnSpc>
              <a:buNone/>
            </a:pPr>
            <a:r>
              <a:rPr lang="en-CA" sz="2400" dirty="0"/>
              <a:t>[PE14] Avoid informal terms like “a lot of”, “nowadays”, “more and more”, and “lab”. Do not use contractions: “don’t”, “it’s”, “they’ll”, etc. Do not try too hard to use fancy formal terms like “hereafter” and “heretofore”.</a:t>
            </a:r>
          </a:p>
          <a:p>
            <a:pPr>
              <a:lnSpc>
                <a:spcPct val="110000"/>
              </a:lnSpc>
            </a:pPr>
            <a:r>
              <a:rPr lang="en-CA" sz="2400" dirty="0"/>
              <a:t>Before you use a term, think carefully: Have you seen that term used in published article in your target journal?</a:t>
            </a:r>
          </a:p>
          <a:p>
            <a:pPr lvl="1">
              <a:lnSpc>
                <a:spcPct val="110000"/>
              </a:lnSpc>
            </a:pPr>
            <a:r>
              <a:rPr lang="en-CA" sz="2000" dirty="0"/>
              <a:t>If not, it might be too informal.</a:t>
            </a:r>
          </a:p>
          <a:p>
            <a:pPr>
              <a:lnSpc>
                <a:spcPct val="110000"/>
              </a:lnSpc>
            </a:pPr>
            <a:r>
              <a:rPr lang="en-CA" sz="2400" dirty="0"/>
              <a:t>Do not try to impress by using </a:t>
            </a:r>
            <a:r>
              <a:rPr lang="en-CA" sz="2400" b="1" dirty="0"/>
              <a:t>overly</a:t>
            </a:r>
            <a:r>
              <a:rPr lang="en-CA" sz="2400" dirty="0"/>
              <a:t> formal wording. </a:t>
            </a:r>
          </a:p>
          <a:p>
            <a:pPr lvl="1">
              <a:lnSpc>
                <a:spcPct val="110000"/>
              </a:lnSpc>
            </a:pPr>
            <a:r>
              <a:rPr lang="en-CA" sz="2000" dirty="0">
                <a:solidFill>
                  <a:srgbClr val="FF0000"/>
                </a:solidFill>
              </a:rPr>
              <a:t>“Whilst it might accentuate the propensity of the authors toward multisyllabic utterances, this practice is inadvisable.”</a:t>
            </a:r>
          </a:p>
          <a:p>
            <a:pPr lvl="1">
              <a:lnSpc>
                <a:spcPct val="110000"/>
              </a:lnSpc>
            </a:pPr>
            <a:r>
              <a:rPr lang="en-CA" sz="2000" dirty="0"/>
              <a:t>What does “</a:t>
            </a:r>
            <a:r>
              <a:rPr lang="en-CA" sz="2000" b="1" dirty="0"/>
              <a:t>overly</a:t>
            </a:r>
            <a:r>
              <a:rPr lang="en-CA" sz="2000" dirty="0"/>
              <a:t>” mean? That’s tricky!</a:t>
            </a:r>
          </a:p>
          <a:p>
            <a:pPr>
              <a:lnSpc>
                <a:spcPct val="110000"/>
              </a:lnSpc>
            </a:pPr>
            <a:r>
              <a:rPr lang="en-CA" sz="2400" dirty="0"/>
              <a:t>Don’t “try too hard” to impress. Don’t “show off”. Don’t use the thesaurus to substitute obscure, rarely used terms for perfectly good, reasonably formal, common terms.</a:t>
            </a:r>
          </a:p>
        </p:txBody>
      </p:sp>
    </p:spTree>
    <p:extLst>
      <p:ext uri="{BB962C8B-B14F-4D97-AF65-F5344CB8AC3E}">
        <p14:creationId xmlns:p14="http://schemas.microsoft.com/office/powerpoint/2010/main" val="12013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solidFill>
                  <a:srgbClr val="002060"/>
                </a:solidFill>
                <a:effectLst/>
              </a:rPr>
              <a:t>PE7: Avoid cultural bias</a:t>
            </a:r>
          </a:p>
          <a:p>
            <a:r>
              <a:rPr lang="en-CA" dirty="0"/>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413121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D8BF-5FDE-4979-AE39-A2C13DC3F03B}"/>
              </a:ext>
            </a:extLst>
          </p:cNvPr>
          <p:cNvSpPr>
            <a:spLocks noGrp="1"/>
          </p:cNvSpPr>
          <p:nvPr>
            <p:ph type="title"/>
          </p:nvPr>
        </p:nvSpPr>
        <p:spPr/>
        <p:txBody>
          <a:bodyPr>
            <a:normAutofit fontScale="90000"/>
          </a:bodyPr>
          <a:lstStyle/>
          <a:p>
            <a:r>
              <a:rPr lang="en-CA" dirty="0"/>
              <a:t>Use Machine Checking, but don’t trust it completely</a:t>
            </a:r>
          </a:p>
        </p:txBody>
      </p:sp>
      <p:sp>
        <p:nvSpPr>
          <p:cNvPr id="3" name="Content Placeholder 2">
            <a:extLst>
              <a:ext uri="{FF2B5EF4-FFF2-40B4-BE49-F238E27FC236}">
                <a16:creationId xmlns:a16="http://schemas.microsoft.com/office/drawing/2014/main" id="{9F97499E-F4BB-44F7-AF05-BACBD9EDA31B}"/>
              </a:ext>
            </a:extLst>
          </p:cNvPr>
          <p:cNvSpPr>
            <a:spLocks noGrp="1"/>
          </p:cNvSpPr>
          <p:nvPr>
            <p:ph idx="1"/>
          </p:nvPr>
        </p:nvSpPr>
        <p:spPr>
          <a:xfrm>
            <a:off x="857251" y="1542197"/>
            <a:ext cx="7404653" cy="4553803"/>
          </a:xfrm>
        </p:spPr>
        <p:txBody>
          <a:bodyPr>
            <a:normAutofit fontScale="47500" lnSpcReduction="20000"/>
          </a:bodyPr>
          <a:lstStyle/>
          <a:p>
            <a:pPr marL="0" indent="0">
              <a:lnSpc>
                <a:spcPct val="110000"/>
              </a:lnSpc>
              <a:buNone/>
            </a:pPr>
            <a:r>
              <a:rPr lang="en-CA" sz="4400" dirty="0"/>
              <a:t>[PE15] Always, </a:t>
            </a:r>
            <a:r>
              <a:rPr lang="en-CA" sz="4400" i="1" dirty="0"/>
              <a:t>always</a:t>
            </a:r>
            <a:r>
              <a:rPr lang="en-CA" sz="4400" dirty="0"/>
              <a:t>, </a:t>
            </a:r>
            <a:r>
              <a:rPr lang="en-CA" sz="4400" b="1" i="1" dirty="0"/>
              <a:t>always</a:t>
            </a:r>
            <a:r>
              <a:rPr lang="en-CA" sz="4400" dirty="0"/>
              <a:t> run the final version of your paper through Grammarly (or some similar grammar/spelling checker). Grammarly gives a nice, free second opinion to supplement the functions built into MS Word. Do not, however, completely trust Grammarly. It does miss some errors and some of the things it thinks are errors are actually good writing.</a:t>
            </a:r>
          </a:p>
          <a:p>
            <a:pPr>
              <a:lnSpc>
                <a:spcPct val="110000"/>
              </a:lnSpc>
            </a:pPr>
            <a:r>
              <a:rPr lang="en-CA" sz="3800" dirty="0"/>
              <a:t>Make sure Grammarly is set to British or American style, according to your wishes.</a:t>
            </a:r>
          </a:p>
          <a:p>
            <a:pPr>
              <a:lnSpc>
                <a:spcPct val="110000"/>
              </a:lnSpc>
            </a:pPr>
            <a:r>
              <a:rPr lang="en-CA" sz="3800" dirty="0"/>
              <a:t>Word’s spelling/grammar checker is OK but may be disabled by a flag.</a:t>
            </a:r>
          </a:p>
          <a:p>
            <a:pPr>
              <a:lnSpc>
                <a:spcPct val="110000"/>
              </a:lnSpc>
            </a:pPr>
            <a:r>
              <a:rPr lang="en-CA" sz="3800" dirty="0"/>
              <a:t>Other style/spelling checkers may also be useful but Grammarly is reputable and easy to use.</a:t>
            </a:r>
          </a:p>
        </p:txBody>
      </p:sp>
    </p:spTree>
    <p:extLst>
      <p:ext uri="{BB962C8B-B14F-4D97-AF65-F5344CB8AC3E}">
        <p14:creationId xmlns:p14="http://schemas.microsoft.com/office/powerpoint/2010/main" val="79535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8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b="1" dirty="0"/>
              <a:t>Review of Lesson 7</a:t>
            </a:r>
          </a:p>
          <a:p>
            <a:r>
              <a:rPr lang="en-CA" sz="3200" b="1" dirty="0">
                <a:solidFill>
                  <a:schemeClr val="accent5">
                    <a:lumMod val="75000"/>
                  </a:schemeClr>
                </a:solidFill>
              </a:rPr>
              <a:t>Principles for Good Writing</a:t>
            </a:r>
          </a:p>
          <a:p>
            <a:pPr lvl="1"/>
            <a:r>
              <a:rPr lang="en-CA" sz="2800" b="1" dirty="0"/>
              <a:t>Cover the ones not mentioned in class yet</a:t>
            </a:r>
          </a:p>
          <a:p>
            <a:pPr lvl="1"/>
            <a:r>
              <a:rPr lang="en-CA" sz="2800" b="1" dirty="0">
                <a:solidFill>
                  <a:schemeClr val="accent5">
                    <a:lumMod val="75000"/>
                  </a:schemeClr>
                </a:solidFill>
              </a:rPr>
              <a:t>Review all</a:t>
            </a:r>
          </a:p>
          <a:p>
            <a:r>
              <a:rPr lang="en-CA" sz="3200" b="1" dirty="0"/>
              <a:t>Final Exam Preview</a:t>
            </a:r>
          </a:p>
          <a:p>
            <a:pPr lvl="1"/>
            <a:r>
              <a:rPr lang="en-CA" sz="2800" b="1" dirty="0"/>
              <a:t>Look at 2017 final exam</a:t>
            </a:r>
          </a:p>
          <a:p>
            <a:pPr lvl="1"/>
            <a:r>
              <a:rPr lang="en-CA" sz="2800" b="1" dirty="0"/>
              <a:t>Differences for 2018</a:t>
            </a:r>
          </a:p>
          <a:p>
            <a:endParaRPr lang="en-CA" sz="40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544312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1C76-12AF-4FC5-AC59-519E1E6CE304}"/>
              </a:ext>
            </a:extLst>
          </p:cNvPr>
          <p:cNvSpPr>
            <a:spLocks noGrp="1"/>
          </p:cNvSpPr>
          <p:nvPr>
            <p:ph type="title"/>
          </p:nvPr>
        </p:nvSpPr>
        <p:spPr>
          <a:xfrm>
            <a:off x="855262" y="404884"/>
            <a:ext cx="7608799" cy="946245"/>
          </a:xfrm>
        </p:spPr>
        <p:txBody>
          <a:bodyPr>
            <a:normAutofit fontScale="90000"/>
          </a:bodyPr>
          <a:lstStyle/>
          <a:p>
            <a:r>
              <a:rPr lang="en-CA" dirty="0"/>
              <a:t>Review: Principles for Good Writing</a:t>
            </a:r>
          </a:p>
        </p:txBody>
      </p:sp>
      <p:sp>
        <p:nvSpPr>
          <p:cNvPr id="3" name="Content Placeholder 2">
            <a:extLst>
              <a:ext uri="{FF2B5EF4-FFF2-40B4-BE49-F238E27FC236}">
                <a16:creationId xmlns:a16="http://schemas.microsoft.com/office/drawing/2014/main" id="{11BEB1DD-3F0B-4FD4-AA7D-C3D0D1FEEA8C}"/>
              </a:ext>
            </a:extLst>
          </p:cNvPr>
          <p:cNvSpPr>
            <a:spLocks noGrp="1"/>
          </p:cNvSpPr>
          <p:nvPr>
            <p:ph idx="1"/>
          </p:nvPr>
        </p:nvSpPr>
        <p:spPr/>
        <p:txBody>
          <a:bodyPr/>
          <a:lstStyle/>
          <a:p>
            <a:r>
              <a:rPr lang="en-CA" dirty="0"/>
              <a:t>See handout.</a:t>
            </a:r>
          </a:p>
          <a:p>
            <a:r>
              <a:rPr lang="en-CA" dirty="0"/>
              <a:t>Boldface numbers for SSW and BCG principles = noteworthy</a:t>
            </a:r>
          </a:p>
          <a:p>
            <a:r>
              <a:rPr lang="en-CA" dirty="0"/>
              <a:t>All PE principles are noteworthy</a:t>
            </a:r>
          </a:p>
          <a:p>
            <a:r>
              <a:rPr lang="en-CA" dirty="0"/>
              <a:t>Express to your partner the main idea of the principle </a:t>
            </a:r>
            <a:r>
              <a:rPr lang="en-CA" i="1" dirty="0"/>
              <a:t>in your own words.</a:t>
            </a:r>
          </a:p>
        </p:txBody>
      </p:sp>
    </p:spTree>
    <p:extLst>
      <p:ext uri="{BB962C8B-B14F-4D97-AF65-F5344CB8AC3E}">
        <p14:creationId xmlns:p14="http://schemas.microsoft.com/office/powerpoint/2010/main" val="2516799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8 Outline</a:t>
            </a:r>
          </a:p>
        </p:txBody>
      </p:sp>
      <p:sp>
        <p:nvSpPr>
          <p:cNvPr id="3" name="Content Placeholder 2"/>
          <p:cNvSpPr>
            <a:spLocks noGrp="1"/>
          </p:cNvSpPr>
          <p:nvPr>
            <p:ph idx="1"/>
          </p:nvPr>
        </p:nvSpPr>
        <p:spPr>
          <a:xfrm>
            <a:off x="457200" y="1174115"/>
            <a:ext cx="8229600" cy="5214962"/>
          </a:xfrm>
        </p:spPr>
        <p:txBody>
          <a:bodyPr>
            <a:normAutofit/>
          </a:bodyPr>
          <a:lstStyle/>
          <a:p>
            <a:r>
              <a:rPr lang="en-CA" sz="3200" b="1" dirty="0"/>
              <a:t>Review of Lesson 7</a:t>
            </a:r>
          </a:p>
          <a:p>
            <a:r>
              <a:rPr lang="en-CA" sz="3200" b="1" dirty="0"/>
              <a:t>Principles for Good Writing</a:t>
            </a:r>
          </a:p>
          <a:p>
            <a:pPr lvl="1"/>
            <a:r>
              <a:rPr lang="en-CA" sz="2800" b="1" dirty="0"/>
              <a:t>Cover the ones not mentioned in class yet</a:t>
            </a:r>
          </a:p>
          <a:p>
            <a:pPr lvl="1"/>
            <a:r>
              <a:rPr lang="en-CA" sz="2800" b="1" dirty="0"/>
              <a:t>Review all</a:t>
            </a:r>
          </a:p>
          <a:p>
            <a:r>
              <a:rPr lang="en-CA" sz="3200" b="1" dirty="0">
                <a:solidFill>
                  <a:schemeClr val="accent5">
                    <a:lumMod val="75000"/>
                  </a:schemeClr>
                </a:solidFill>
              </a:rPr>
              <a:t>Final Exam Preview</a:t>
            </a:r>
          </a:p>
          <a:p>
            <a:pPr lvl="1"/>
            <a:r>
              <a:rPr lang="en-CA" sz="2800" b="1" dirty="0">
                <a:solidFill>
                  <a:schemeClr val="accent5">
                    <a:lumMod val="75000"/>
                  </a:schemeClr>
                </a:solidFill>
              </a:rPr>
              <a:t>Look at 2017 final exam</a:t>
            </a:r>
          </a:p>
          <a:p>
            <a:pPr lvl="1"/>
            <a:r>
              <a:rPr lang="en-CA" sz="2800" b="1" dirty="0">
                <a:solidFill>
                  <a:schemeClr val="accent5">
                    <a:lumMod val="75000"/>
                  </a:schemeClr>
                </a:solidFill>
              </a:rPr>
              <a:t>Differences for 2018</a:t>
            </a:r>
          </a:p>
          <a:p>
            <a:endParaRPr lang="en-CA" sz="4000" dirty="0"/>
          </a:p>
          <a:p>
            <a:endParaRPr lang="en-CA" sz="4000" dirty="0"/>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2728417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DC9CB-2FBE-413B-BD68-F3D5244659DE}"/>
              </a:ext>
            </a:extLst>
          </p:cNvPr>
          <p:cNvSpPr>
            <a:spLocks noGrp="1"/>
          </p:cNvSpPr>
          <p:nvPr>
            <p:ph type="title"/>
          </p:nvPr>
        </p:nvSpPr>
        <p:spPr/>
        <p:txBody>
          <a:bodyPr/>
          <a:lstStyle/>
          <a:p>
            <a:r>
              <a:rPr lang="en-CA" dirty="0"/>
              <a:t>Final Exam last year</a:t>
            </a:r>
          </a:p>
        </p:txBody>
      </p:sp>
      <p:sp>
        <p:nvSpPr>
          <p:cNvPr id="3" name="Content Placeholder 2">
            <a:extLst>
              <a:ext uri="{FF2B5EF4-FFF2-40B4-BE49-F238E27FC236}">
                <a16:creationId xmlns:a16="http://schemas.microsoft.com/office/drawing/2014/main" id="{B492B637-9C51-4E55-865B-D58B2C5EE69F}"/>
              </a:ext>
            </a:extLst>
          </p:cNvPr>
          <p:cNvSpPr>
            <a:spLocks noGrp="1"/>
          </p:cNvSpPr>
          <p:nvPr>
            <p:ph idx="1"/>
          </p:nvPr>
        </p:nvSpPr>
        <p:spPr>
          <a:xfrm>
            <a:off x="857251" y="1542197"/>
            <a:ext cx="7618534" cy="4553803"/>
          </a:xfrm>
        </p:spPr>
        <p:txBody>
          <a:bodyPr>
            <a:normAutofit fontScale="85000" lnSpcReduction="20000"/>
          </a:bodyPr>
          <a:lstStyle/>
          <a:p>
            <a:pPr>
              <a:lnSpc>
                <a:spcPct val="120000"/>
              </a:lnSpc>
              <a:spcBef>
                <a:spcPts val="0"/>
              </a:spcBef>
            </a:pPr>
            <a:r>
              <a:rPr lang="en-CA" dirty="0"/>
              <a:t>See handout.</a:t>
            </a:r>
          </a:p>
          <a:p>
            <a:pPr>
              <a:lnSpc>
                <a:spcPct val="120000"/>
              </a:lnSpc>
              <a:spcBef>
                <a:spcPts val="0"/>
              </a:spcBef>
            </a:pPr>
            <a:r>
              <a:rPr lang="en-CA" dirty="0"/>
              <a:t>Open notes, open book, open computer</a:t>
            </a:r>
          </a:p>
          <a:p>
            <a:pPr>
              <a:lnSpc>
                <a:spcPct val="120000"/>
              </a:lnSpc>
              <a:spcBef>
                <a:spcPts val="0"/>
              </a:spcBef>
            </a:pPr>
            <a:r>
              <a:rPr lang="en-CA" dirty="0"/>
              <a:t>It must be your own work though, written during the exam!</a:t>
            </a:r>
          </a:p>
          <a:p>
            <a:pPr lvl="1">
              <a:lnSpc>
                <a:spcPct val="120000"/>
              </a:lnSpc>
              <a:spcBef>
                <a:spcPts val="0"/>
              </a:spcBef>
            </a:pPr>
            <a:r>
              <a:rPr lang="en-CA" dirty="0"/>
              <a:t>E.g. You may use the Internet to look up information for the essay question but you cannot copy text from any related article you find. (Not even quotations! I want to see only YOUR writing.)</a:t>
            </a:r>
          </a:p>
          <a:p>
            <a:pPr>
              <a:lnSpc>
                <a:spcPct val="120000"/>
              </a:lnSpc>
              <a:spcBef>
                <a:spcPts val="0"/>
              </a:spcBef>
            </a:pPr>
            <a:r>
              <a:rPr lang="en-CA" dirty="0"/>
              <a:t>Using Grammarly is fine.</a:t>
            </a:r>
          </a:p>
          <a:p>
            <a:endParaRPr lang="en-CA" dirty="0"/>
          </a:p>
        </p:txBody>
      </p:sp>
    </p:spTree>
    <p:extLst>
      <p:ext uri="{BB962C8B-B14F-4D97-AF65-F5344CB8AC3E}">
        <p14:creationId xmlns:p14="http://schemas.microsoft.com/office/powerpoint/2010/main" val="117118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D76D-37BC-49B6-9A32-0B8F89BDFF26}"/>
              </a:ext>
            </a:extLst>
          </p:cNvPr>
          <p:cNvSpPr>
            <a:spLocks noGrp="1"/>
          </p:cNvSpPr>
          <p:nvPr>
            <p:ph type="title"/>
          </p:nvPr>
        </p:nvSpPr>
        <p:spPr/>
        <p:txBody>
          <a:bodyPr/>
          <a:lstStyle/>
          <a:p>
            <a:r>
              <a:rPr lang="en-CA" dirty="0"/>
              <a:t>Final Exam 2019</a:t>
            </a:r>
          </a:p>
        </p:txBody>
      </p:sp>
      <p:sp>
        <p:nvSpPr>
          <p:cNvPr id="3" name="Content Placeholder 2">
            <a:extLst>
              <a:ext uri="{FF2B5EF4-FFF2-40B4-BE49-F238E27FC236}">
                <a16:creationId xmlns:a16="http://schemas.microsoft.com/office/drawing/2014/main" id="{0A28E9CD-25D2-4C50-BBA6-67519EFEC772}"/>
              </a:ext>
            </a:extLst>
          </p:cNvPr>
          <p:cNvSpPr>
            <a:spLocks noGrp="1"/>
          </p:cNvSpPr>
          <p:nvPr>
            <p:ph idx="1"/>
          </p:nvPr>
        </p:nvSpPr>
        <p:spPr/>
        <p:txBody>
          <a:bodyPr/>
          <a:lstStyle/>
          <a:p>
            <a:r>
              <a:rPr lang="en-CA" dirty="0"/>
              <a:t>Same format</a:t>
            </a:r>
          </a:p>
          <a:p>
            <a:r>
              <a:rPr lang="en-CA" dirty="0"/>
              <a:t>Different texts</a:t>
            </a:r>
          </a:p>
          <a:p>
            <a:r>
              <a:rPr lang="en-CA" dirty="0"/>
              <a:t>Different questions</a:t>
            </a:r>
          </a:p>
          <a:p>
            <a:pPr lvl="1"/>
            <a:r>
              <a:rPr lang="en-CA" dirty="0"/>
              <a:t>Some problems in the text passages will be the same or similar to those in the 2017 exam and some will be different.</a:t>
            </a:r>
          </a:p>
          <a:p>
            <a:endParaRPr lang="en-CA" dirty="0"/>
          </a:p>
        </p:txBody>
      </p:sp>
    </p:spTree>
    <p:extLst>
      <p:ext uri="{BB962C8B-B14F-4D97-AF65-F5344CB8AC3E}">
        <p14:creationId xmlns:p14="http://schemas.microsoft.com/office/powerpoint/2010/main" val="33308339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4871A-BDB3-4F63-8549-5D0B6EAAF0CA}"/>
              </a:ext>
            </a:extLst>
          </p:cNvPr>
          <p:cNvSpPr>
            <a:spLocks noGrp="1"/>
          </p:cNvSpPr>
          <p:nvPr>
            <p:ph type="title"/>
          </p:nvPr>
        </p:nvSpPr>
        <p:spPr>
          <a:xfrm>
            <a:off x="457200" y="190500"/>
            <a:ext cx="8229600" cy="694403"/>
          </a:xfrm>
        </p:spPr>
        <p:txBody>
          <a:bodyPr/>
          <a:lstStyle/>
          <a:p>
            <a:r>
              <a:rPr lang="en-CA" dirty="0"/>
              <a:t>Lesson 8 Homework</a:t>
            </a:r>
          </a:p>
        </p:txBody>
      </p:sp>
      <p:sp>
        <p:nvSpPr>
          <p:cNvPr id="3" name="Content Placeholder 2">
            <a:extLst>
              <a:ext uri="{FF2B5EF4-FFF2-40B4-BE49-F238E27FC236}">
                <a16:creationId xmlns:a16="http://schemas.microsoft.com/office/drawing/2014/main" id="{D8A960CB-52C7-4153-831A-ADD8CD600438}"/>
              </a:ext>
            </a:extLst>
          </p:cNvPr>
          <p:cNvSpPr>
            <a:spLocks noGrp="1"/>
          </p:cNvSpPr>
          <p:nvPr>
            <p:ph idx="1"/>
          </p:nvPr>
        </p:nvSpPr>
        <p:spPr>
          <a:xfrm>
            <a:off x="457200" y="1017639"/>
            <a:ext cx="8229600" cy="5515896"/>
          </a:xfrm>
        </p:spPr>
        <p:txBody>
          <a:bodyPr>
            <a:normAutofit/>
          </a:bodyPr>
          <a:lstStyle/>
          <a:p>
            <a:r>
              <a:rPr lang="en-CA" sz="3200" dirty="0"/>
              <a:t>None.</a:t>
            </a:r>
          </a:p>
          <a:p>
            <a:r>
              <a:rPr lang="en-CA" sz="3200" dirty="0"/>
              <a:t>Weekly writing project report? Your choice.</a:t>
            </a:r>
          </a:p>
          <a:p>
            <a:pPr lvl="1"/>
            <a:r>
              <a:rPr lang="en-CA" sz="2800" dirty="0"/>
              <a:t>I told you to do 8 reports worth 1.5 marks each, but now I will give you one “free report” (1.5 free marks).</a:t>
            </a:r>
          </a:p>
          <a:p>
            <a:pPr lvl="1"/>
            <a:r>
              <a:rPr lang="en-CA" sz="2800" dirty="0"/>
              <a:t>If you have submitted 7 good reports already, then you’re done.</a:t>
            </a:r>
          </a:p>
          <a:p>
            <a:pPr lvl="1"/>
            <a:r>
              <a:rPr lang="en-CA" sz="2800" dirty="0"/>
              <a:t>If you have submitted less than 7, then submit a report this week to make up for one you missed.</a:t>
            </a:r>
          </a:p>
          <a:p>
            <a:pPr lvl="1"/>
            <a:endParaRPr lang="en-CA" sz="2000" dirty="0"/>
          </a:p>
          <a:p>
            <a:endParaRPr lang="en-CA" dirty="0"/>
          </a:p>
        </p:txBody>
      </p:sp>
    </p:spTree>
    <p:extLst>
      <p:ext uri="{BB962C8B-B14F-4D97-AF65-F5344CB8AC3E}">
        <p14:creationId xmlns:p14="http://schemas.microsoft.com/office/powerpoint/2010/main" val="3105132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3CB7-86A8-43E0-8042-5D00C3DAE2D3}"/>
              </a:ext>
            </a:extLst>
          </p:cNvPr>
          <p:cNvSpPr>
            <a:spLocks noGrp="1"/>
          </p:cNvSpPr>
          <p:nvPr>
            <p:ph type="title"/>
          </p:nvPr>
        </p:nvSpPr>
        <p:spPr/>
        <p:txBody>
          <a:bodyPr/>
          <a:lstStyle/>
          <a:p>
            <a:r>
              <a:rPr lang="en-CA" dirty="0"/>
              <a:t>Best Wishes for a Successful…</a:t>
            </a:r>
          </a:p>
        </p:txBody>
      </p:sp>
      <p:sp>
        <p:nvSpPr>
          <p:cNvPr id="3" name="Content Placeholder 2">
            <a:extLst>
              <a:ext uri="{FF2B5EF4-FFF2-40B4-BE49-F238E27FC236}">
                <a16:creationId xmlns:a16="http://schemas.microsoft.com/office/drawing/2014/main" id="{BA3E198A-B079-49C5-A94C-F5FC370FF06B}"/>
              </a:ext>
            </a:extLst>
          </p:cNvPr>
          <p:cNvSpPr>
            <a:spLocks noGrp="1"/>
          </p:cNvSpPr>
          <p:nvPr>
            <p:ph idx="1"/>
          </p:nvPr>
        </p:nvSpPr>
        <p:spPr/>
        <p:txBody>
          <a:bodyPr/>
          <a:lstStyle/>
          <a:p>
            <a:r>
              <a:rPr lang="en-CA" dirty="0"/>
              <a:t>…exam</a:t>
            </a:r>
          </a:p>
          <a:p>
            <a:r>
              <a:rPr lang="en-CA" dirty="0"/>
              <a:t>…career as an academic writer</a:t>
            </a:r>
          </a:p>
          <a:p>
            <a:endParaRPr lang="en-CA" dirty="0"/>
          </a:p>
          <a:p>
            <a:pPr marL="0" indent="0" algn="ctr">
              <a:lnSpc>
                <a:spcPct val="150000"/>
              </a:lnSpc>
              <a:buNone/>
            </a:pPr>
            <a:r>
              <a:rPr lang="en-CA" b="1" dirty="0"/>
              <a:t>I’ll see you next week, here, </a:t>
            </a:r>
            <a:r>
              <a:rPr lang="en-CA" b="1" dirty="0" err="1"/>
              <a:t>9:00am-11:00am</a:t>
            </a:r>
            <a:r>
              <a:rPr lang="en-CA" b="1" dirty="0"/>
              <a:t>, for your exam.</a:t>
            </a:r>
          </a:p>
        </p:txBody>
      </p:sp>
    </p:spTree>
    <p:extLst>
      <p:ext uri="{BB962C8B-B14F-4D97-AF65-F5344CB8AC3E}">
        <p14:creationId xmlns:p14="http://schemas.microsoft.com/office/powerpoint/2010/main" val="695930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8B6E3-B63A-4C64-9FCC-FC8DD4FA3054}"/>
              </a:ext>
            </a:extLst>
          </p:cNvPr>
          <p:cNvSpPr>
            <a:spLocks noGrp="1"/>
          </p:cNvSpPr>
          <p:nvPr>
            <p:ph type="title"/>
          </p:nvPr>
        </p:nvSpPr>
        <p:spPr/>
        <p:txBody>
          <a:bodyPr>
            <a:normAutofit fontScale="90000"/>
          </a:bodyPr>
          <a:lstStyle/>
          <a:p>
            <a:r>
              <a:rPr lang="en-CA" sz="3200" dirty="0"/>
              <a:t>[PE7] Look for cultural bias and subjective terms</a:t>
            </a:r>
          </a:p>
        </p:txBody>
      </p:sp>
      <p:sp>
        <p:nvSpPr>
          <p:cNvPr id="3" name="Content Placeholder 2">
            <a:extLst>
              <a:ext uri="{FF2B5EF4-FFF2-40B4-BE49-F238E27FC236}">
                <a16:creationId xmlns:a16="http://schemas.microsoft.com/office/drawing/2014/main" id="{B83D4B39-1CB7-40F6-BF2F-960EECC57B90}"/>
              </a:ext>
            </a:extLst>
          </p:cNvPr>
          <p:cNvSpPr>
            <a:spLocks noGrp="1"/>
          </p:cNvSpPr>
          <p:nvPr>
            <p:ph idx="1"/>
          </p:nvPr>
        </p:nvSpPr>
        <p:spPr/>
        <p:txBody>
          <a:bodyPr/>
          <a:lstStyle/>
          <a:p>
            <a:pPr marL="0" indent="0" algn="ctr">
              <a:buNone/>
            </a:pPr>
            <a:endParaRPr lang="en-CA" sz="2800" dirty="0"/>
          </a:p>
          <a:p>
            <a:pPr marL="0" indent="0" algn="ctr">
              <a:buNone/>
            </a:pPr>
            <a:r>
              <a:rPr lang="en-CA" sz="2800" dirty="0"/>
              <a:t>Do not assume your </a:t>
            </a:r>
            <a:r>
              <a:rPr lang="en-CA" sz="2800" dirty="0">
                <a:solidFill>
                  <a:srgbClr val="FF0000"/>
                </a:solidFill>
              </a:rPr>
              <a:t>international </a:t>
            </a:r>
            <a:r>
              <a:rPr lang="en-CA" sz="2800" dirty="0"/>
              <a:t>readers know the “obvious” things that are known by “everyone” in your own culture</a:t>
            </a:r>
          </a:p>
          <a:p>
            <a:pPr marL="0" indent="0">
              <a:buNone/>
            </a:pPr>
            <a:endParaRPr lang="en-CA" dirty="0"/>
          </a:p>
        </p:txBody>
      </p:sp>
    </p:spTree>
    <p:extLst>
      <p:ext uri="{BB962C8B-B14F-4D97-AF65-F5344CB8AC3E}">
        <p14:creationId xmlns:p14="http://schemas.microsoft.com/office/powerpoint/2010/main" val="3809694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effectLst/>
              </a:rPr>
              <a:t>PE7: Avoid cultural bias</a:t>
            </a:r>
          </a:p>
          <a:p>
            <a:r>
              <a:rPr lang="en-CA" dirty="0">
                <a:solidFill>
                  <a:srgbClr val="002060"/>
                </a:solidFill>
              </a:rPr>
              <a:t>Personal pronouns in academic writing</a:t>
            </a:r>
          </a:p>
          <a:p>
            <a:r>
              <a:rPr lang="en-CA" dirty="0"/>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2322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30BFB-E2DC-4B09-8419-45DA739F275F}"/>
              </a:ext>
            </a:extLst>
          </p:cNvPr>
          <p:cNvSpPr>
            <a:spLocks noGrp="1"/>
          </p:cNvSpPr>
          <p:nvPr>
            <p:ph type="title"/>
          </p:nvPr>
        </p:nvSpPr>
        <p:spPr/>
        <p:txBody>
          <a:bodyPr>
            <a:normAutofit fontScale="90000"/>
          </a:bodyPr>
          <a:lstStyle/>
          <a:p>
            <a:r>
              <a:rPr lang="en-CA" dirty="0"/>
              <a:t>Personal Pronouns: </a:t>
            </a:r>
            <a:br>
              <a:rPr lang="en-CA" dirty="0"/>
            </a:br>
            <a:r>
              <a:rPr lang="en-CA" dirty="0"/>
              <a:t>I, my, me, we, our, us</a:t>
            </a:r>
          </a:p>
        </p:txBody>
      </p:sp>
      <p:sp>
        <p:nvSpPr>
          <p:cNvPr id="3" name="Content Placeholder 2">
            <a:extLst>
              <a:ext uri="{FF2B5EF4-FFF2-40B4-BE49-F238E27FC236}">
                <a16:creationId xmlns:a16="http://schemas.microsoft.com/office/drawing/2014/main" id="{26B57BED-1CA7-4115-A29A-693821470025}"/>
              </a:ext>
            </a:extLst>
          </p:cNvPr>
          <p:cNvSpPr>
            <a:spLocks noGrp="1"/>
          </p:cNvSpPr>
          <p:nvPr>
            <p:ph idx="1"/>
          </p:nvPr>
        </p:nvSpPr>
        <p:spPr/>
        <p:txBody>
          <a:bodyPr>
            <a:normAutofit/>
          </a:bodyPr>
          <a:lstStyle/>
          <a:p>
            <a:r>
              <a:rPr lang="en-CA" sz="3200" dirty="0"/>
              <a:t>Use “we”=authors only a bit in Abstract/Intro/Conclusion to </a:t>
            </a:r>
            <a:r>
              <a:rPr lang="en-CA" sz="3200" dirty="0">
                <a:solidFill>
                  <a:srgbClr val="C00000"/>
                </a:solidFill>
              </a:rPr>
              <a:t>emphasize contributions</a:t>
            </a:r>
            <a:r>
              <a:rPr lang="en-CA" sz="3200" dirty="0"/>
              <a:t>.</a:t>
            </a:r>
          </a:p>
          <a:p>
            <a:r>
              <a:rPr lang="en-CA" sz="3200" dirty="0"/>
              <a:t>Avoid “we”=authors in other places or for other purposes.</a:t>
            </a:r>
          </a:p>
          <a:p>
            <a:pPr lvl="1"/>
            <a:r>
              <a:rPr lang="en-CA" sz="2800" dirty="0"/>
              <a:t>Usually can use reword to avoid this</a:t>
            </a:r>
          </a:p>
          <a:p>
            <a:r>
              <a:rPr lang="en-CA" sz="3200" dirty="0"/>
              <a:t>Feel free to use “we”=“reader and writer together” in the analysis. </a:t>
            </a:r>
          </a:p>
          <a:p>
            <a:pPr lvl="1"/>
            <a:r>
              <a:rPr lang="en-CA" sz="2800" dirty="0"/>
              <a:t>“We see in Fig. 2 that…”</a:t>
            </a:r>
          </a:p>
        </p:txBody>
      </p:sp>
    </p:spTree>
    <p:extLst>
      <p:ext uri="{BB962C8B-B14F-4D97-AF65-F5344CB8AC3E}">
        <p14:creationId xmlns:p14="http://schemas.microsoft.com/office/powerpoint/2010/main" val="2724842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effectLst/>
              </a:rPr>
              <a:t>PE7: Avoid cultural bias</a:t>
            </a:r>
          </a:p>
          <a:p>
            <a:r>
              <a:rPr lang="en-CA" dirty="0"/>
              <a:t>Personal pronouns in academic writing</a:t>
            </a:r>
          </a:p>
          <a:p>
            <a:r>
              <a:rPr lang="en-CA" dirty="0">
                <a:solidFill>
                  <a:srgbClr val="002060"/>
                </a:solidFill>
              </a:rPr>
              <a:t>British English vs. American English</a:t>
            </a:r>
          </a:p>
          <a:p>
            <a:r>
              <a:rPr lang="en-CA" dirty="0">
                <a:effectLst/>
              </a:rPr>
              <a:t>PE8 &amp; BCG7:</a:t>
            </a:r>
          </a:p>
          <a:p>
            <a:pPr lvl="1"/>
            <a:r>
              <a:rPr lang="en-CA" dirty="0"/>
              <a:t>Sentence structure and ideas</a:t>
            </a:r>
          </a:p>
          <a:p>
            <a:pPr lvl="1"/>
            <a:r>
              <a:rPr lang="en-CA" dirty="0"/>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673606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5A663-7ACB-471B-A4FD-D0275E564AE7}"/>
              </a:ext>
            </a:extLst>
          </p:cNvPr>
          <p:cNvSpPr>
            <a:spLocks noGrp="1"/>
          </p:cNvSpPr>
          <p:nvPr>
            <p:ph type="title"/>
          </p:nvPr>
        </p:nvSpPr>
        <p:spPr/>
        <p:txBody>
          <a:bodyPr>
            <a:normAutofit fontScale="90000"/>
          </a:bodyPr>
          <a:lstStyle/>
          <a:p>
            <a:r>
              <a:rPr lang="en-CA" dirty="0"/>
              <a:t>Main differences: British vs. American</a:t>
            </a:r>
          </a:p>
        </p:txBody>
      </p:sp>
      <p:sp>
        <p:nvSpPr>
          <p:cNvPr id="3" name="Content Placeholder 2">
            <a:extLst>
              <a:ext uri="{FF2B5EF4-FFF2-40B4-BE49-F238E27FC236}">
                <a16:creationId xmlns:a16="http://schemas.microsoft.com/office/drawing/2014/main" id="{77C38817-518D-4701-A6F7-AD3A39D4E663}"/>
              </a:ext>
            </a:extLst>
          </p:cNvPr>
          <p:cNvSpPr>
            <a:spLocks noGrp="1"/>
          </p:cNvSpPr>
          <p:nvPr>
            <p:ph idx="1"/>
          </p:nvPr>
        </p:nvSpPr>
        <p:spPr/>
        <p:txBody>
          <a:bodyPr>
            <a:normAutofit fontScale="92500" lnSpcReduction="10000"/>
          </a:bodyPr>
          <a:lstStyle/>
          <a:p>
            <a:r>
              <a:rPr lang="en-CA" sz="2800" dirty="0"/>
              <a:t>“..</a:t>
            </a:r>
            <a:r>
              <a:rPr lang="en-CA" sz="2800" dirty="0" err="1"/>
              <a:t>ise</a:t>
            </a:r>
            <a:r>
              <a:rPr lang="en-CA" sz="2800" dirty="0"/>
              <a:t>” vs.“..</a:t>
            </a:r>
            <a:r>
              <a:rPr lang="en-CA" sz="2800" dirty="0" err="1"/>
              <a:t>ize</a:t>
            </a:r>
            <a:r>
              <a:rPr lang="en-CA" sz="2800" dirty="0"/>
              <a:t>” for verbs like “analyze”</a:t>
            </a:r>
          </a:p>
          <a:p>
            <a:r>
              <a:rPr lang="en-CA" sz="2800" dirty="0"/>
              <a:t>“..our” vs. “..or” in words like “color”, “neighbor”</a:t>
            </a:r>
          </a:p>
          <a:p>
            <a:r>
              <a:rPr lang="en-CA" sz="2800" dirty="0"/>
              <a:t>“centre” vs. “center”</a:t>
            </a:r>
          </a:p>
          <a:p>
            <a:r>
              <a:rPr lang="en-CA" sz="2800" dirty="0"/>
              <a:t>Quotation marks: </a:t>
            </a:r>
          </a:p>
          <a:p>
            <a:pPr lvl="1"/>
            <a:r>
              <a:rPr lang="en-CA" sz="2400" dirty="0"/>
              <a:t>Amer. “ then ‘ E.g. “He said ‘no’.”</a:t>
            </a:r>
          </a:p>
          <a:p>
            <a:pPr lvl="1"/>
            <a:r>
              <a:rPr lang="en-CA" sz="2400" dirty="0"/>
              <a:t>Brit. (usually) ‘ then “.  E.g. ‘He said “no”.’</a:t>
            </a:r>
          </a:p>
          <a:p>
            <a:pPr lvl="1"/>
            <a:r>
              <a:rPr lang="en-CA" sz="2400" dirty="0"/>
              <a:t>Brit. sometimes like American – check journal</a:t>
            </a:r>
          </a:p>
          <a:p>
            <a:r>
              <a:rPr lang="en-CA" sz="2800" dirty="0"/>
              <a:t>Americans tend to put sentence period inside quotations. E.g. He is an “outlier.”</a:t>
            </a:r>
          </a:p>
          <a:p>
            <a:pPr lvl="1"/>
            <a:r>
              <a:rPr lang="en-CA" sz="2400" dirty="0"/>
              <a:t>British style uses more logical grouping. E.g. He is an “outlier”.</a:t>
            </a:r>
          </a:p>
          <a:p>
            <a:endParaRPr lang="en-CA" dirty="0"/>
          </a:p>
        </p:txBody>
      </p:sp>
    </p:spTree>
    <p:extLst>
      <p:ext uri="{BB962C8B-B14F-4D97-AF65-F5344CB8AC3E}">
        <p14:creationId xmlns:p14="http://schemas.microsoft.com/office/powerpoint/2010/main" val="244273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83615"/>
          </a:xfrm>
        </p:spPr>
        <p:txBody>
          <a:bodyPr/>
          <a:lstStyle/>
          <a:p>
            <a:r>
              <a:rPr lang="en-CA" dirty="0"/>
              <a:t>Lesson 7 Review</a:t>
            </a:r>
          </a:p>
        </p:txBody>
      </p:sp>
      <p:sp>
        <p:nvSpPr>
          <p:cNvPr id="3" name="Content Placeholder 2"/>
          <p:cNvSpPr>
            <a:spLocks noGrp="1"/>
          </p:cNvSpPr>
          <p:nvPr>
            <p:ph idx="1"/>
          </p:nvPr>
        </p:nvSpPr>
        <p:spPr>
          <a:xfrm>
            <a:off x="457200" y="1312076"/>
            <a:ext cx="8229600" cy="4500880"/>
          </a:xfrm>
        </p:spPr>
        <p:txBody>
          <a:bodyPr>
            <a:normAutofit fontScale="92500"/>
          </a:bodyPr>
          <a:lstStyle/>
          <a:p>
            <a:r>
              <a:rPr lang="en-CA" dirty="0">
                <a:effectLst/>
              </a:rPr>
              <a:t>PE7: Avoid cultural bias</a:t>
            </a:r>
          </a:p>
          <a:p>
            <a:r>
              <a:rPr lang="en-CA" dirty="0"/>
              <a:t>Personal pronouns in academic writing</a:t>
            </a:r>
          </a:p>
          <a:p>
            <a:r>
              <a:rPr lang="en-CA" dirty="0"/>
              <a:t>British English vs. American English</a:t>
            </a:r>
          </a:p>
          <a:p>
            <a:r>
              <a:rPr lang="en-CA" dirty="0">
                <a:solidFill>
                  <a:srgbClr val="002060"/>
                </a:solidFill>
                <a:effectLst/>
              </a:rPr>
              <a:t>PE8 &amp; BCG7:</a:t>
            </a:r>
          </a:p>
          <a:p>
            <a:pPr lvl="1"/>
            <a:r>
              <a:rPr lang="en-CA" dirty="0">
                <a:solidFill>
                  <a:srgbClr val="002060"/>
                </a:solidFill>
              </a:rPr>
              <a:t>Sentence structure and ideas</a:t>
            </a:r>
          </a:p>
          <a:p>
            <a:pPr lvl="1"/>
            <a:r>
              <a:rPr lang="en-CA" dirty="0">
                <a:solidFill>
                  <a:srgbClr val="002060"/>
                </a:solidFill>
              </a:rPr>
              <a:t>Resumptive and summative modifiers</a:t>
            </a:r>
          </a:p>
          <a:p>
            <a:r>
              <a:rPr lang="en-CA" dirty="0"/>
              <a:t>PE9&amp;10: Transitions and conjunctions</a:t>
            </a:r>
          </a:p>
          <a:p>
            <a:r>
              <a:rPr lang="en-CA" dirty="0"/>
              <a:t>Example: Text analysis and correction</a:t>
            </a:r>
          </a:p>
          <a:p>
            <a:endParaRPr lang="en-CA" dirty="0"/>
          </a:p>
          <a:p>
            <a:endParaRPr lang="en-CA" sz="2800" dirty="0">
              <a:effectLst/>
            </a:endParaRPr>
          </a:p>
          <a:p>
            <a:endParaRPr lang="en-CA" dirty="0">
              <a:effectLst/>
            </a:endParaRPr>
          </a:p>
          <a:p>
            <a:endParaRPr lang="en-CA" dirty="0"/>
          </a:p>
          <a:p>
            <a:endParaRPr lang="en-CA" dirty="0"/>
          </a:p>
        </p:txBody>
      </p:sp>
    </p:spTree>
    <p:extLst>
      <p:ext uri="{BB962C8B-B14F-4D97-AF65-F5344CB8AC3E}">
        <p14:creationId xmlns:p14="http://schemas.microsoft.com/office/powerpoint/2010/main" val="3318686249"/>
      </p:ext>
    </p:extLst>
  </p:cSld>
  <p:clrMapOvr>
    <a:masterClrMapping/>
  </p:clrMapOvr>
</p:sld>
</file>

<file path=ppt/theme/theme1.xml><?xml version="1.0" encoding="utf-8"?>
<a:theme xmlns:a="http://schemas.openxmlformats.org/drawingml/2006/main" name="Basis">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1667</TotalTime>
  <Words>2550</Words>
  <Application>Microsoft Office PowerPoint</Application>
  <PresentationFormat>On-screen Show (4:3)</PresentationFormat>
  <Paragraphs>284</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Corbel</vt:lpstr>
      <vt:lpstr>Tahoma</vt:lpstr>
      <vt:lpstr>Basis</vt:lpstr>
      <vt:lpstr>Publishing English Lesson 8</vt:lpstr>
      <vt:lpstr>Lesson 8 Outline</vt:lpstr>
      <vt:lpstr>Lesson 7 Review</vt:lpstr>
      <vt:lpstr>[PE7] Look for cultural bias and subjective terms</vt:lpstr>
      <vt:lpstr>Lesson 7 Review</vt:lpstr>
      <vt:lpstr>Personal Pronouns:  I, my, me, we, our, us</vt:lpstr>
      <vt:lpstr>Lesson 7 Review</vt:lpstr>
      <vt:lpstr>Main differences: British vs. American</vt:lpstr>
      <vt:lpstr>Lesson 7 Review</vt:lpstr>
      <vt:lpstr>Principle PE8: Sensibility and Value</vt:lpstr>
      <vt:lpstr>Overly simple structure (SVO, SVO, …) is weak writing – Longer sentences sound more “scholarly” and are more concise compared to multiple short sentences.</vt:lpstr>
      <vt:lpstr>Resumptive Modifiers</vt:lpstr>
      <vt:lpstr>Summative Modifiers</vt:lpstr>
      <vt:lpstr>Free Modifiers  (not covered in Lesson 7)</vt:lpstr>
      <vt:lpstr>Lesson 7 Review</vt:lpstr>
      <vt:lpstr>PE9: Transitions and Conjunctions</vt:lpstr>
      <vt:lpstr>PE10: And, But, So</vt:lpstr>
      <vt:lpstr>PE10: And, But, So</vt:lpstr>
      <vt:lpstr>PE10: And, But, So</vt:lpstr>
      <vt:lpstr>PE10: And, But, So</vt:lpstr>
      <vt:lpstr>Lesson 7 Review</vt:lpstr>
      <vt:lpstr>Text Analysis and Correction</vt:lpstr>
      <vt:lpstr>Lesson 8 Outline</vt:lpstr>
      <vt:lpstr>Active voice and passive voice</vt:lpstr>
      <vt:lpstr>Good points? Bad points?</vt:lpstr>
      <vt:lpstr>Good points? Bad points?</vt:lpstr>
      <vt:lpstr>Multiple negatives are confusing</vt:lpstr>
      <vt:lpstr>Compared to what?</vt:lpstr>
      <vt:lpstr>Journal style should be formal but not pretentious</vt:lpstr>
      <vt:lpstr>Use Machine Checking, but don’t trust it completely</vt:lpstr>
      <vt:lpstr>Lesson 8 Outline</vt:lpstr>
      <vt:lpstr>Review: Principles for Good Writing</vt:lpstr>
      <vt:lpstr>Lesson 8 Outline</vt:lpstr>
      <vt:lpstr>Final Exam last year</vt:lpstr>
      <vt:lpstr>Final Exam 2019</vt:lpstr>
      <vt:lpstr>Lesson 8 Homework</vt:lpstr>
      <vt:lpstr>Best Wishes for a Successful…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English Lesson 1</dc:title>
  <dc:creator>Murray</dc:creator>
  <cp:lastModifiedBy>Murray Sherk</cp:lastModifiedBy>
  <cp:revision>162</cp:revision>
  <cp:lastPrinted>2017-03-17T06:41:15Z</cp:lastPrinted>
  <dcterms:created xsi:type="dcterms:W3CDTF">2017-03-01T09:48:00Z</dcterms:created>
  <dcterms:modified xsi:type="dcterms:W3CDTF">2019-04-29T00:33:11Z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