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60" r:id="rId2"/>
    <p:sldMasterId id="2147483648" r:id="rId3"/>
  </p:sldMasterIdLst>
  <p:notesMasterIdLst>
    <p:notesMasterId r:id="rId10"/>
  </p:notesMasterIdLst>
  <p:sldIdLst>
    <p:sldId id="256" r:id="rId4"/>
    <p:sldId id="315" r:id="rId5"/>
    <p:sldId id="316" r:id="rId6"/>
    <p:sldId id="318" r:id="rId7"/>
    <p:sldId id="317" r:id="rId8"/>
    <p:sldId id="320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kun" initials="zk" lastIdx="1" clrIdx="0">
    <p:extLst>
      <p:ext uri="{19B8F6BF-5375-455C-9EA6-DF929625EA0E}">
        <p15:presenceInfo xmlns:p15="http://schemas.microsoft.com/office/powerpoint/2012/main" userId="zhku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5081" autoAdjust="0"/>
  </p:normalViewPr>
  <p:slideViewPr>
    <p:cSldViewPr>
      <p:cViewPr>
        <p:scale>
          <a:sx n="50" d="100"/>
          <a:sy n="50" d="100"/>
        </p:scale>
        <p:origin x="2232" y="7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6B1759-D738-4E05-AB4B-13CECE9C6580}" type="datetimeFigureOut">
              <a:rPr lang="zh-CN" altLang="en-US" smtClean="0"/>
              <a:pPr/>
              <a:t>2021/5/5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B279D7-15C8-49E7-8BD4-EF3435ABA0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068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B279D7-15C8-49E7-8BD4-EF3435ABA0B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429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9525" y="6477000"/>
            <a:ext cx="2249488" cy="28892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59025" y="6477000"/>
            <a:ext cx="6784975" cy="2809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59632" y="2132856"/>
            <a:ext cx="6477000" cy="1828800"/>
          </a:xfrm>
        </p:spPr>
        <p:txBody>
          <a:bodyPr anchor="b"/>
          <a:lstStyle>
            <a:lvl1pPr>
              <a:defRPr cap="none" baseline="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115616" y="4437112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 baseline="0">
                <a:solidFill>
                  <a:schemeClr val="bg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7" name="Picture 10" descr="471c1ade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496" y="44624"/>
            <a:ext cx="2016224" cy="199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709988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E1078-FF25-438C-9881-15516216CFEB}" type="datetime1">
              <a:rPr lang="en-US" altLang="zh-CN" smtClean="0"/>
              <a:pPr>
                <a:defRPr/>
              </a:pPr>
              <a:t>5/5/2021</a:t>
            </a:fld>
            <a:endParaRPr lang="en-US" altLang="zh-CN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Personalized travel package recommendation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B0206-68C1-44A4-8C2C-F18C08A089A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8943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 algn="l">
              <a:defRPr>
                <a:latin typeface="Tw Cen MT" pitchFamily="34" charset="0"/>
              </a:defRPr>
            </a:lvl1pPr>
          </a:lstStyle>
          <a:p>
            <a:pPr>
              <a:defRPr/>
            </a:pPr>
            <a:fld id="{CAAC5CD7-E80B-43FF-ADB9-7222DA6C8EA8}" type="datetime1">
              <a:rPr lang="en-US" altLang="zh-CN" smtClean="0"/>
              <a:pPr>
                <a:defRPr/>
              </a:pPr>
              <a:t>5/5/2021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 algn="r">
              <a:defRPr>
                <a:latin typeface="Tw Cen MT" pitchFamily="34" charset="0"/>
              </a:defRPr>
            </a:lvl1pPr>
          </a:lstStyle>
          <a:p>
            <a:pPr>
              <a:defRPr/>
            </a:pPr>
            <a:r>
              <a:rPr lang="en-US" altLang="zh-CN"/>
              <a:t>Personalized travel package recommendation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C1A48E6-510A-4956-8C1E-7B4EF81485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469891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6326187" cy="609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4114800" cy="51054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4114800" cy="24765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114800" cy="24765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9C4EE-22AF-4022-B6AF-3FAF1BD5A6FF}" type="datetime1">
              <a:rPr lang="en-US" altLang="zh-CN" smtClean="0"/>
              <a:pPr>
                <a:defRPr/>
              </a:pPr>
              <a:t>5/5/2021</a:t>
            </a:fld>
            <a:endParaRPr lang="en-US" altLang="zh-CN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Personalized travel package recommendation</a:t>
            </a:r>
          </a:p>
        </p:txBody>
      </p:sp>
      <p:sp>
        <p:nvSpPr>
          <p:cNvPr id="8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8793D-EE6A-4D7D-B448-E30976B0D4D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42861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6326187" cy="609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295400"/>
            <a:ext cx="4114800" cy="51054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114800" cy="51054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07F34-1726-4DA4-AA0E-89A3D91D09EB}" type="datetime1">
              <a:rPr lang="en-US" altLang="zh-CN" smtClean="0"/>
              <a:pPr>
                <a:defRPr/>
              </a:pPr>
              <a:t>5/5/2021</a:t>
            </a:fld>
            <a:endParaRPr lang="en-US" altLang="zh-CN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Personalized travel package recommendation</a:t>
            </a: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C482A-60CC-424E-8675-7CE69254BB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1628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6326187" cy="609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4114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114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AC3AA-A72B-4C76-8615-9F103426C062}" type="datetime1">
              <a:rPr lang="en-US" altLang="zh-CN" smtClean="0"/>
              <a:pPr>
                <a:defRPr/>
              </a:pPr>
              <a:t>5/5/2021</a:t>
            </a:fld>
            <a:endParaRPr lang="en-US" altLang="zh-CN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Personalized travel package recommendation</a:t>
            </a: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96919-6F0D-4646-92A9-E5A641AD6D0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79962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6326187" cy="609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295400"/>
            <a:ext cx="8382000" cy="24765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" y="3924300"/>
            <a:ext cx="8382000" cy="24765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9B209-C6C4-40FB-A5BF-05C558260034}" type="datetime1">
              <a:rPr lang="en-US" altLang="zh-CN" smtClean="0"/>
              <a:pPr>
                <a:defRPr/>
              </a:pPr>
              <a:t>5/5/2021</a:t>
            </a:fld>
            <a:endParaRPr lang="en-US" altLang="zh-CN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Personalized travel package recommendation</a:t>
            </a: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07504-3B4E-428B-8F68-FDABFC7C3C9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58970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6326187" cy="609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295400"/>
            <a:ext cx="4114800" cy="51054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4114800" cy="24765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114800" cy="24765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5F355-8CDB-4894-97F8-B8897CA74840}" type="datetime1">
              <a:rPr lang="en-US" altLang="zh-CN" smtClean="0"/>
              <a:pPr>
                <a:defRPr/>
              </a:pPr>
              <a:t>5/5/2021</a:t>
            </a:fld>
            <a:endParaRPr lang="en-US" altLang="zh-CN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Personalized travel package recommendation</a:t>
            </a:r>
          </a:p>
        </p:txBody>
      </p:sp>
      <p:sp>
        <p:nvSpPr>
          <p:cNvPr id="8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2D83F-E833-456E-858E-9FA388BFC99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49628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6326187" cy="609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295400"/>
            <a:ext cx="4114800" cy="24765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4114800" cy="24765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381000" y="3924300"/>
            <a:ext cx="8382000" cy="24765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A2FD1-F389-43B5-A7E8-3A50D16C197C}" type="datetime1">
              <a:rPr lang="en-US" altLang="zh-CN" smtClean="0"/>
              <a:pPr>
                <a:defRPr/>
              </a:pPr>
              <a:t>5/5/2021</a:t>
            </a:fld>
            <a:endParaRPr lang="en-US" altLang="zh-CN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Personalized travel package recommendation</a:t>
            </a:r>
          </a:p>
        </p:txBody>
      </p:sp>
      <p:sp>
        <p:nvSpPr>
          <p:cNvPr id="8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ACA83-B6F9-4D10-BC91-0EE1F2AF829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96986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227013" y="228600"/>
            <a:ext cx="6326187" cy="609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295400"/>
            <a:ext cx="4114800" cy="24765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4114800" cy="24765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81000" y="3924300"/>
            <a:ext cx="4114800" cy="24765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24300"/>
            <a:ext cx="4114800" cy="24765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FD2B4-48D7-408C-A897-FC1C85EE503A}" type="datetime1">
              <a:rPr lang="en-US" altLang="zh-CN" smtClean="0"/>
              <a:pPr>
                <a:defRPr/>
              </a:pPr>
              <a:t>5/5/2021</a:t>
            </a:fld>
            <a:endParaRPr lang="en-US" altLang="zh-CN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Personalized travel package recommendation</a:t>
            </a:r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03B26-A023-4209-9A72-EC9BF033798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8232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6326187" cy="609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8382000" cy="24765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3924300"/>
            <a:ext cx="8382000" cy="24765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C8653-3241-4082-B0A9-D6CD72292263}" type="datetime1">
              <a:rPr lang="en-US" altLang="zh-CN" smtClean="0"/>
              <a:pPr>
                <a:defRPr/>
              </a:pPr>
              <a:t>5/5/2021</a:t>
            </a:fld>
            <a:endParaRPr lang="en-US" altLang="zh-CN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Personalized travel package recommendation</a:t>
            </a: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2353B-A913-4B82-B175-E158D56AF1D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0899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6327648" cy="612648"/>
          </a:xfrm>
        </p:spPr>
        <p:txBody>
          <a:bodyPr/>
          <a:lstStyle>
            <a:lvl1pPr>
              <a:defRPr sz="3200" b="1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179512" y="1268760"/>
            <a:ext cx="8640960" cy="4968552"/>
          </a:xfrm>
        </p:spPr>
        <p:txBody>
          <a:bodyPr/>
          <a:lstStyle>
            <a:lvl1pPr>
              <a:defRPr baseline="0">
                <a:latin typeface="Palatino Linotype" pitchFamily="18" charset="0"/>
                <a:cs typeface="Calibri" pitchFamily="34" charset="0"/>
              </a:defRPr>
            </a:lvl1pPr>
            <a:lvl2pPr>
              <a:defRPr baseline="0">
                <a:latin typeface="Palatino Linotype" pitchFamily="18" charset="0"/>
                <a:cs typeface="Calibri" pitchFamily="34" charset="0"/>
              </a:defRPr>
            </a:lvl2pPr>
            <a:lvl3pPr>
              <a:defRPr baseline="0">
                <a:latin typeface="Palatino Linotype" pitchFamily="18" charset="0"/>
                <a:cs typeface="Calibri" pitchFamily="34" charset="0"/>
              </a:defRPr>
            </a:lvl3pPr>
            <a:lvl4pPr>
              <a:defRPr baseline="0">
                <a:latin typeface="Palatino Linotype" pitchFamily="18" charset="0"/>
                <a:cs typeface="Calibri" pitchFamily="34" charset="0"/>
              </a:defRPr>
            </a:lvl4pPr>
            <a:lvl5pPr>
              <a:defRPr baseline="0">
                <a:latin typeface="Palatino Linotype" pitchFamily="18" charset="0"/>
                <a:cs typeface="Calibri" pitchFamily="34" charset="0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F4171-88A7-4181-A250-18509DA386A1}" type="datetime1">
              <a:rPr lang="en-US" altLang="zh-CN" smtClean="0"/>
              <a:pPr>
                <a:defRPr/>
              </a:pPr>
              <a:t>5/5/2021</a:t>
            </a:fld>
            <a:endParaRPr lang="en-US" altLang="zh-CN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Personalized travel package recommendation</a:t>
            </a:r>
            <a:endParaRPr lang="en-US" altLang="zh-CN" dirty="0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031F1-5063-4188-8D59-5595F3E5442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667551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4789B-62FE-4037-BE32-74FF303AAB69}" type="datetime1">
              <a:rPr lang="en-US" altLang="zh-CN" smtClean="0"/>
              <a:pPr>
                <a:defRPr/>
              </a:pPr>
              <a:t>5/5/2021</a:t>
            </a:fld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Personalized travel package recommendation</a:t>
            </a:r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DD4DA-7551-4349-BBC3-3338B4604FC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27236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6326187" cy="609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81000" y="1295400"/>
            <a:ext cx="8382000" cy="5105400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  <a:endParaRPr lang="en-US" noProof="0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6CBE2-471C-4939-A0A6-CCD3247F2BA4}" type="datetime1">
              <a:rPr lang="en-US" altLang="zh-CN" smtClean="0"/>
              <a:pPr>
                <a:defRPr/>
              </a:pPr>
              <a:t>5/5/2021</a:t>
            </a:fld>
            <a:endParaRPr lang="en-US" altLang="zh-CN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Personalized travel package recommendation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699C0-D733-40B7-854C-6F1FD8B054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13350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6FAD0-AB50-4F50-BC6F-C9672B5F2298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ACFCC-2322-4661-A781-A94D85AF95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7C894-04B7-4854-8B7E-6763149704E5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ACFCC-2322-4661-A781-A94D85AF95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2FDB-0A30-47E4-BED2-466EEA20FF40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ACFCC-2322-4661-A781-A94D85AF95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A5C9C-98DF-45DC-8CAF-BE2B30222C89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ACFCC-2322-4661-A781-A94D85AF95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6C157-75BB-410B-A481-14F88B4C5BAA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ACFCC-2322-4661-A781-A94D85AF95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0B929-9B37-4E97-A581-85AB6C11B694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ACFCC-2322-4661-A781-A94D85AF95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0042-3E89-4752-8057-09DB6D60339B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ACFCC-2322-4661-A781-A94D85AF95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455AA-5D3A-429E-A681-6C510C45727F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ACFCC-2322-4661-A781-A94D85AF95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>
          <a:xfrm>
            <a:off x="6096000" y="6248400"/>
            <a:ext cx="2667000" cy="365125"/>
          </a:xfrm>
        </p:spPr>
        <p:txBody>
          <a:bodyPr/>
          <a:lstStyle>
            <a:lvl1pPr algn="l">
              <a:defRPr>
                <a:latin typeface="Tw Cen MT" pitchFamily="34" charset="0"/>
              </a:defRPr>
            </a:lvl1pPr>
          </a:lstStyle>
          <a:p>
            <a:pPr>
              <a:defRPr/>
            </a:pPr>
            <a:fld id="{606E37E2-9BEB-4B3E-AAD5-42B324756813}" type="datetime1">
              <a:rPr lang="en-US" altLang="zh-CN" smtClean="0"/>
              <a:pPr>
                <a:defRPr/>
              </a:pPr>
              <a:t>5/5/2021</a:t>
            </a:fld>
            <a:endParaRPr lang="en-US" altLang="zh-CN"/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301CB58-858A-416C-B34A-B73A3D1FEF1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609600" y="6248400"/>
            <a:ext cx="5421313" cy="365125"/>
          </a:xfrm>
        </p:spPr>
        <p:txBody>
          <a:bodyPr/>
          <a:lstStyle>
            <a:lvl1pPr algn="r">
              <a:defRPr>
                <a:latin typeface="Tw Cen MT" pitchFamily="34" charset="0"/>
              </a:defRPr>
            </a:lvl1pPr>
          </a:lstStyle>
          <a:p>
            <a:pPr>
              <a:defRPr/>
            </a:pPr>
            <a:r>
              <a:rPr lang="en-US" altLang="zh-CN"/>
              <a:t>Personalized travel package recommendation</a:t>
            </a:r>
          </a:p>
        </p:txBody>
      </p:sp>
    </p:spTree>
    <p:extLst>
      <p:ext uri="{BB962C8B-B14F-4D97-AF65-F5344CB8AC3E}">
        <p14:creationId xmlns:p14="http://schemas.microsoft.com/office/powerpoint/2010/main" val="5706933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08BD5-B274-412B-95BA-3F5C913D06DE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ACFCC-2322-4661-A781-A94D85AF95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E67F0-0E71-4C82-B2F2-0AD58E18D994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ACFCC-2322-4661-A781-A94D85AF95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D2932-435A-4321-B08C-A657B9CA5FD4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ACFCC-2322-4661-A781-A94D85AF95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504F7-7788-4A89-A5B9-A8D24CB84EA1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833BE-36F1-4DD0-9B99-7DC6D7A1AAC3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A88D-C455-4ED2-A84A-8400716F016A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B5221-2585-48F1-AA69-71457F75FD11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AF98F-93F7-43DE-B9F0-90337D5FF121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464D6-336F-4091-B48C-9D1E6CB34146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BEC13-E8B0-43D3-9F11-1F8F5BE14AE8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6096000" y="6248400"/>
            <a:ext cx="2667000" cy="365125"/>
          </a:xfrm>
        </p:spPr>
        <p:txBody>
          <a:bodyPr/>
          <a:lstStyle>
            <a:lvl1pPr algn="l">
              <a:defRPr>
                <a:latin typeface="Tw Cen MT" pitchFamily="34" charset="0"/>
              </a:defRPr>
            </a:lvl1pPr>
          </a:lstStyle>
          <a:p>
            <a:pPr>
              <a:defRPr/>
            </a:pPr>
            <a:fld id="{F414EF72-8ABE-4EFD-AEF7-277CCB484C57}" type="datetime1">
              <a:rPr lang="en-US" altLang="zh-CN" smtClean="0"/>
              <a:pPr>
                <a:defRPr/>
              </a:pPr>
              <a:t>5/5/2021</a:t>
            </a:fld>
            <a:endParaRPr lang="en-US" altLang="zh-CN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0" y="1271588"/>
            <a:ext cx="533400" cy="24447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389A99C-6236-4545-BD23-431F323BE43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609600" y="6248400"/>
            <a:ext cx="5421313" cy="365125"/>
          </a:xfrm>
        </p:spPr>
        <p:txBody>
          <a:bodyPr/>
          <a:lstStyle>
            <a:lvl1pPr algn="r">
              <a:defRPr>
                <a:latin typeface="Tw Cen MT" pitchFamily="34" charset="0"/>
              </a:defRPr>
            </a:lvl1pPr>
          </a:lstStyle>
          <a:p>
            <a:pPr>
              <a:defRPr/>
            </a:pPr>
            <a:r>
              <a:rPr lang="en-US" altLang="zh-CN"/>
              <a:t>Personalized travel package recommendation</a:t>
            </a:r>
          </a:p>
        </p:txBody>
      </p:sp>
    </p:spTree>
    <p:extLst>
      <p:ext uri="{BB962C8B-B14F-4D97-AF65-F5344CB8AC3E}">
        <p14:creationId xmlns:p14="http://schemas.microsoft.com/office/powerpoint/2010/main" val="317468032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1FA92-170B-462D-8295-3E3A9334C58A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40029-F8CC-4326-A11B-55D460C00DFE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FE3-4EFC-4EFF-801A-5360FE18F400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ACA01-8C86-4529-81C3-9D3AEA3F9ACB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6096000" y="6248400"/>
            <a:ext cx="2667000" cy="365125"/>
          </a:xfrm>
        </p:spPr>
        <p:txBody>
          <a:bodyPr/>
          <a:lstStyle>
            <a:lvl1pPr algn="l">
              <a:defRPr>
                <a:latin typeface="Tw Cen MT" pitchFamily="34" charset="0"/>
              </a:defRPr>
            </a:lvl1pPr>
          </a:lstStyle>
          <a:p>
            <a:pPr>
              <a:defRPr/>
            </a:pPr>
            <a:fld id="{5B098D11-110E-490E-9DE7-1AFE67F55BC3}" type="datetime1">
              <a:rPr lang="en-US" altLang="zh-CN" smtClean="0"/>
              <a:pPr>
                <a:defRPr/>
              </a:pPr>
              <a:t>5/5/2021</a:t>
            </a:fld>
            <a:endParaRPr lang="en-US" altLang="zh-CN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>
          <a:xfrm>
            <a:off x="0" y="1271588"/>
            <a:ext cx="533400" cy="24447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E4AB2F9-F169-4A34-A5CD-3F184725DF0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609600" y="6248400"/>
            <a:ext cx="5421313" cy="365125"/>
          </a:xfrm>
        </p:spPr>
        <p:txBody>
          <a:bodyPr/>
          <a:lstStyle>
            <a:lvl1pPr algn="r">
              <a:defRPr>
                <a:latin typeface="Tw Cen MT" pitchFamily="34" charset="0"/>
              </a:defRPr>
            </a:lvl1pPr>
          </a:lstStyle>
          <a:p>
            <a:pPr>
              <a:defRPr/>
            </a:pPr>
            <a:r>
              <a:rPr lang="en-US" altLang="zh-CN"/>
              <a:t>Personalized travel package recommendation</a:t>
            </a:r>
          </a:p>
        </p:txBody>
      </p:sp>
    </p:spTree>
    <p:extLst>
      <p:ext uri="{BB962C8B-B14F-4D97-AF65-F5344CB8AC3E}">
        <p14:creationId xmlns:p14="http://schemas.microsoft.com/office/powerpoint/2010/main" val="2785079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D5453-2171-48C6-BC35-65E2F3A72391}" type="datetime1">
              <a:rPr lang="en-US" altLang="zh-CN" smtClean="0"/>
              <a:pPr>
                <a:defRPr/>
              </a:pPr>
              <a:t>5/5/2021</a:t>
            </a:fld>
            <a:endParaRPr lang="en-US" altLang="zh-CN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Personalized travel package recommendation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AB57F-F47D-4FFF-AD86-77605CB1AC1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6717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0" y="6248400"/>
            <a:ext cx="2667000" cy="365125"/>
          </a:xfrm>
        </p:spPr>
        <p:txBody>
          <a:bodyPr/>
          <a:lstStyle>
            <a:lvl1pPr algn="l">
              <a:defRPr>
                <a:latin typeface="Tw Cen MT" pitchFamily="34" charset="0"/>
              </a:defRPr>
            </a:lvl1pPr>
          </a:lstStyle>
          <a:p>
            <a:pPr>
              <a:defRPr/>
            </a:pPr>
            <a:fld id="{1A957342-8D8D-48CD-B9A7-FF197BF1226C}" type="datetime1">
              <a:rPr lang="en-US" altLang="zh-CN" smtClean="0"/>
              <a:pPr>
                <a:defRPr/>
              </a:pPr>
              <a:t>5/5/2021</a:t>
            </a:fld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609600" y="6248400"/>
            <a:ext cx="5421313" cy="365125"/>
          </a:xfrm>
        </p:spPr>
        <p:txBody>
          <a:bodyPr/>
          <a:lstStyle>
            <a:lvl1pPr algn="r">
              <a:defRPr>
                <a:latin typeface="Tw Cen MT" pitchFamily="34" charset="0"/>
              </a:defRPr>
            </a:lvl1pPr>
          </a:lstStyle>
          <a:p>
            <a:pPr>
              <a:defRPr/>
            </a:pPr>
            <a:r>
              <a:rPr lang="en-US" altLang="zh-CN"/>
              <a:t>Personalized travel package recommendation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7575A84-FAFF-4CA9-96B5-1956E9548C4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0394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B8ED7-EDA5-4926-B399-BAF51A97A569}" type="datetime1">
              <a:rPr lang="en-US" altLang="zh-CN" smtClean="0"/>
              <a:pPr>
                <a:defRPr/>
              </a:pPr>
              <a:t>5/5/2021</a:t>
            </a:fld>
            <a:endParaRPr lang="en-US" altLang="zh-CN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Personalized travel package recommendation</a:t>
            </a: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D7F59-3D83-4C55-A296-FA5A8BD28D1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5595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/>
          <a:lstStyle>
            <a:lvl1pPr algn="l">
              <a:defRPr>
                <a:latin typeface="Tw Cen MT" pitchFamily="34" charset="0"/>
              </a:defRPr>
            </a:lvl1pPr>
          </a:lstStyle>
          <a:p>
            <a:pPr>
              <a:defRPr/>
            </a:pPr>
            <a:fld id="{AFACFFA4-4A46-4A54-8965-FE763BCBDC86}" type="datetime1">
              <a:rPr lang="en-US" altLang="zh-CN" smtClean="0"/>
              <a:pPr>
                <a:defRPr/>
              </a:pPr>
              <a:t>5/5/2021</a:t>
            </a:fld>
            <a:endParaRPr lang="en-US" altLang="zh-CN"/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2C5B853-42E2-4499-9BD2-5AC1CD9920C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/>
          <a:lstStyle>
            <a:lvl1pPr algn="r">
              <a:defRPr>
                <a:latin typeface="Tw Cen MT" pitchFamily="34" charset="0"/>
              </a:defRPr>
            </a:lvl1pPr>
          </a:lstStyle>
          <a:p>
            <a:pPr>
              <a:defRPr/>
            </a:pPr>
            <a:r>
              <a:rPr lang="en-US" altLang="zh-CN"/>
              <a:t>Personalized travel package recommendation</a:t>
            </a:r>
          </a:p>
        </p:txBody>
      </p:sp>
    </p:spTree>
    <p:extLst>
      <p:ext uri="{BB962C8B-B14F-4D97-AF65-F5344CB8AC3E}">
        <p14:creationId xmlns:p14="http://schemas.microsoft.com/office/powerpoint/2010/main" val="3698572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227013" y="228600"/>
            <a:ext cx="632618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381000" y="1295400"/>
            <a:ext cx="83820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400800"/>
            <a:ext cx="2667000" cy="2127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2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6C6F2DE1-95A4-426B-9443-5B1FAE559994}" type="datetime1">
              <a:rPr lang="en-US" altLang="zh-CN" smtClean="0"/>
              <a:pPr>
                <a:defRPr/>
              </a:pPr>
              <a:t>5/5/2021</a:t>
            </a:fld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81000" y="6400800"/>
            <a:ext cx="5421313" cy="2127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Personalized travel package recommendation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990600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91440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0550" y="91440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914400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400" b="1">
                <a:solidFill>
                  <a:schemeClr val="bg1"/>
                </a:solidFill>
                <a:latin typeface="Tw Cen MT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57FCECE-B8F0-4E41-8C68-B5EF7873DDC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1" name="Picture 10" descr="471c1ade"/>
          <p:cNvPicPr>
            <a:picLocks noChangeAspect="1" noChangeArrowheads="1"/>
          </p:cNvPicPr>
          <p:nvPr userDrawn="1"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72400" y="0"/>
            <a:ext cx="971600" cy="960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Palatino Linotype" pitchFamily="18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 Linotyp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 Linotyp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 Linotyp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 Linotyp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800" kern="1200" baseline="0">
          <a:solidFill>
            <a:schemeClr val="tx1"/>
          </a:solidFill>
          <a:latin typeface="Palatino Linotype" pitchFamily="18" charset="0"/>
          <a:ea typeface="+mn-ea"/>
          <a:cs typeface="+mn-cs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200" kern="1200" baseline="0">
          <a:solidFill>
            <a:schemeClr val="tx1"/>
          </a:solidFill>
          <a:latin typeface="Palatino Linotype" pitchFamily="18" charset="0"/>
          <a:ea typeface="+mn-ea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000" kern="1200" baseline="0">
          <a:solidFill>
            <a:schemeClr val="tx1"/>
          </a:solidFill>
          <a:latin typeface="Palatino Linotype" pitchFamily="18" charset="0"/>
          <a:ea typeface="+mn-ea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kern="1200" baseline="0">
          <a:solidFill>
            <a:schemeClr val="tx1"/>
          </a:solidFill>
          <a:latin typeface="Palatino Linotype" pitchFamily="18" charset="0"/>
          <a:ea typeface="+mn-ea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1600" kern="1200" baseline="0">
          <a:solidFill>
            <a:schemeClr val="tx1"/>
          </a:solidFill>
          <a:latin typeface="Palatino Linotype" pitchFamily="18" charset="0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ACB1D-6DFB-44AE-9E35-1CA29ECE194F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ACFCC-2322-4661-A781-A94D85AF95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4D8C4-CB2C-4455-9B12-2805ED83BDA4}" type="datetime1">
              <a:rPr lang="en-US" altLang="zh-CN" smtClean="0"/>
              <a:pPr/>
              <a:t>5/5/2021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Personalized travel package recommendation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836712"/>
            <a:ext cx="8496944" cy="3528392"/>
          </a:xfrm>
        </p:spPr>
        <p:txBody>
          <a:bodyPr/>
          <a:lstStyle/>
          <a:p>
            <a:pPr lvl="0" indent="0" algn="ctr"/>
            <a:r>
              <a:rPr lang="zh-CN" altLang="en-US" sz="6000" dirty="0">
                <a:latin typeface="Arial Black" panose="020B0A04020102020204" pitchFamily="34" charset="0"/>
                <a:ea typeface="隶书" panose="02010509060101010101" pitchFamily="49" charset="-122"/>
              </a:rPr>
              <a:t>数据库系统概论</a:t>
            </a:r>
            <a:r>
              <a:rPr lang="zh-CN" altLang="en-US" sz="6000" dirty="0">
                <a:latin typeface="宋体" panose="02010600030101010101" pitchFamily="2" charset="-122"/>
                <a:ea typeface="宋体" panose="02010600030101010101" pitchFamily="2" charset="-122"/>
              </a:rPr>
              <a:t/>
            </a:r>
            <a:br>
              <a:rPr lang="zh-CN" altLang="en-US" sz="60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4400" dirty="0">
                <a:latin typeface="Times New Roman" panose="02020603050405020304" pitchFamily="18" charset="0"/>
                <a:ea typeface="宋体" panose="02010600030101010101" pitchFamily="2" charset="-122"/>
              </a:rPr>
              <a:t>An Introduction to Database System</a:t>
            </a:r>
            <a:br>
              <a:rPr lang="en-US" altLang="zh-CN" sz="4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5400" dirty="0"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5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4800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课程实验</a:t>
            </a:r>
            <a:endParaRPr lang="zh-CN" altLang="en-US" sz="5400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35696" y="4869160"/>
            <a:ext cx="5472608" cy="1152128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zh-CN" altLang="en-US" sz="3900" dirty="0"/>
              <a:t>刘</a:t>
            </a:r>
            <a:r>
              <a:rPr lang="zh-CN" altLang="en-US" sz="3500" dirty="0"/>
              <a:t>  淇</a:t>
            </a:r>
            <a:endParaRPr lang="en-US" altLang="zh-CN" sz="3500" dirty="0"/>
          </a:p>
          <a:p>
            <a:pPr algn="ctr"/>
            <a:r>
              <a:rPr lang="zh-CN" altLang="en-US" sz="2000" dirty="0"/>
              <a:t>助教：</a:t>
            </a:r>
            <a:r>
              <a:rPr lang="zh-CN" altLang="en-US" sz="2100" dirty="0"/>
              <a:t>毕昊阳</a:t>
            </a:r>
            <a:r>
              <a:rPr lang="en-US" altLang="zh-CN" sz="2100" dirty="0"/>
              <a:t>(bhy0521@mail.ustc.edu.cn) </a:t>
            </a:r>
            <a:r>
              <a:rPr lang="zh-CN" altLang="en-US" sz="2100" dirty="0"/>
              <a:t> </a:t>
            </a:r>
            <a:endParaRPr lang="en-US" altLang="zh-CN" sz="2100" dirty="0"/>
          </a:p>
          <a:p>
            <a:pPr algn="ctr"/>
            <a:r>
              <a:rPr lang="zh-CN" altLang="en-US" sz="2000" dirty="0"/>
              <a:t>   庄严</a:t>
            </a:r>
            <a:r>
              <a:rPr lang="en-US" altLang="zh-CN" sz="2100" dirty="0"/>
              <a:t>(zykb@mail.ustc.edu.cn) 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实验要求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4FB031F1-5063-4188-8D59-5595F3E5442B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28599" y="1196752"/>
            <a:ext cx="8506925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设有如下关系模式：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NAME , GENDER, BIRTHDAY, DEPART)  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S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为学生学号，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DEPART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为系号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TNO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NAME, GENDER, BIRTHDAY, POSITION,    DEPART)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TNO</a:t>
            </a:r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为教师工号，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POSITION</a:t>
            </a:r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为职称，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DEPART</a:t>
            </a:r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为系别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course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CNO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NAME, TNO)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CNO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为课程编号，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TNO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为教师工号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score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CNO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DEGREE)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</a:t>
            </a:r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为学号，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CNO</a:t>
            </a:r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为课程号，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DEGREE </a:t>
            </a:r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为成绩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PS:</a:t>
            </a:r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加下划线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”_”</a:t>
            </a:r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的表示该字段为主键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1868B523-E05C-4B77-BC7F-EA8D72477CC4}"/>
              </a:ext>
            </a:extLst>
          </p:cNvPr>
          <p:cNvSpPr txBox="1"/>
          <p:nvPr/>
        </p:nvSpPr>
        <p:spPr>
          <a:xfrm>
            <a:off x="395536" y="5157192"/>
            <a:ext cx="83399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一：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根据所给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excel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exp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_data.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xlsx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中的数据信息，在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数据库中创建对应的关系表并将数据录入到数据库中。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二：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写出实现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所给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各题功能的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语句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（详见“实验题目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.pdf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”）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36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6B4C8F1-7876-4495-8AED-9C649D984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实验要求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B56572D-A484-4923-A045-E5D5CD103D8D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dirty="0"/>
              <a:t>实验所用环境：</a:t>
            </a:r>
            <a:endParaRPr lang="en-US" altLang="zh-CN" dirty="0"/>
          </a:p>
          <a:p>
            <a:pPr lvl="1"/>
            <a:r>
              <a:rPr lang="en-US" altLang="zh-CN" dirty="0"/>
              <a:t>MySQL</a:t>
            </a:r>
            <a:r>
              <a:rPr lang="zh-CN" altLang="en-US" dirty="0"/>
              <a:t> </a:t>
            </a:r>
            <a:r>
              <a:rPr lang="en-US" altLang="zh-CN" dirty="0"/>
              <a:t>Community Server:</a:t>
            </a:r>
          </a:p>
          <a:p>
            <a:pPr lvl="2"/>
            <a:r>
              <a:rPr lang="en-US" altLang="zh-CN" dirty="0"/>
              <a:t>https://dev.mysql.com/downloads/mysql/</a:t>
            </a:r>
          </a:p>
          <a:p>
            <a:pPr lvl="1"/>
            <a:r>
              <a:rPr lang="en-US" altLang="zh-CN" dirty="0"/>
              <a:t>MySQL Workbench:</a:t>
            </a:r>
            <a:r>
              <a:rPr lang="zh-CN" altLang="en-US" dirty="0"/>
              <a:t>可视化界面</a:t>
            </a:r>
            <a:endParaRPr lang="en-US" altLang="zh-CN" dirty="0"/>
          </a:p>
          <a:p>
            <a:pPr lvl="2"/>
            <a:r>
              <a:rPr lang="en-US" altLang="zh-CN" dirty="0"/>
              <a:t>https://dev.mysql.com/downloads/workbench/</a:t>
            </a:r>
          </a:p>
          <a:p>
            <a:pPr marL="366713" lvl="1" indent="0">
              <a:buNone/>
            </a:pPr>
            <a:r>
              <a:rPr lang="en-US" altLang="zh-CN" dirty="0"/>
              <a:t>    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A6CA4AAE-F9C1-4FAB-9ADE-AA749D368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4FB031F1-5063-4188-8D59-5595F3E5442B}" type="slidenum">
              <a:rPr lang="zh-CN" altLang="en-US" smtClean="0"/>
              <a:pPr>
                <a:defRPr/>
              </a:pPr>
              <a:t>3</a:t>
            </a:fld>
            <a:endParaRPr lang="en-US" altLang="zh-CN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9E80E036-6EA3-43AE-AA6A-E7870AABB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3776155"/>
            <a:ext cx="4656223" cy="310922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2C2A6F7A-A6E1-43CA-81E1-933EF1F439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4198" y="3776155"/>
            <a:ext cx="4790678" cy="310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3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E219AFC-425C-40C5-A072-C15FBCF64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实验要求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38CA683-EE9A-4FDC-B683-3F912E4AB9B9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319405" lvl="0" indent="-319405" algn="just" eaLnBrk="0" hangingPunct="0">
              <a:lnSpc>
                <a:spcPct val="140000"/>
              </a:lnSpc>
              <a:buClr>
                <a:srgbClr val="DD8047"/>
              </a:buClr>
            </a:pPr>
            <a:r>
              <a:rPr lang="zh-CN" altLang="en-US" sz="2400" kern="0" dirty="0">
                <a:solidFill>
                  <a:srgbClr val="000000"/>
                </a:solidFill>
                <a:ea typeface="宋体" panose="02010600030101010101" pitchFamily="2" charset="-122"/>
              </a:rPr>
              <a:t>根据“实验题目</a:t>
            </a:r>
            <a:r>
              <a:rPr lang="en-US" altLang="zh-CN" sz="2400" kern="0" dirty="0">
                <a:solidFill>
                  <a:srgbClr val="000000"/>
                </a:solidFill>
                <a:ea typeface="宋体" panose="02010600030101010101" pitchFamily="2" charset="-122"/>
              </a:rPr>
              <a:t>.pdf</a:t>
            </a:r>
            <a:r>
              <a:rPr lang="zh-CN" altLang="en-US" sz="2400" kern="0" dirty="0">
                <a:solidFill>
                  <a:srgbClr val="000000"/>
                </a:solidFill>
                <a:ea typeface="宋体" panose="02010600030101010101" pitchFamily="2" charset="-122"/>
              </a:rPr>
              <a:t>”里的题目完成相应数据库的建立和</a:t>
            </a:r>
            <a:r>
              <a:rPr lang="en-US" altLang="zh-CN" sz="2400" kern="0" dirty="0">
                <a:solidFill>
                  <a:srgbClr val="000000"/>
                </a:solidFill>
                <a:ea typeface="宋体" panose="02010600030101010101" pitchFamily="2" charset="-122"/>
              </a:rPr>
              <a:t>SQL</a:t>
            </a:r>
            <a:r>
              <a:rPr lang="zh-CN" altLang="en-US" sz="2400" kern="0" dirty="0">
                <a:solidFill>
                  <a:srgbClr val="000000"/>
                </a:solidFill>
                <a:ea typeface="宋体" panose="02010600030101010101" pitchFamily="2" charset="-122"/>
              </a:rPr>
              <a:t>的查询，提交内容包括：</a:t>
            </a:r>
            <a:endParaRPr lang="en-US" altLang="zh-CN" sz="2400" kern="0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marL="319405" lvl="0" indent="-319405" algn="just" eaLnBrk="0" hangingPunct="0">
              <a:lnSpc>
                <a:spcPct val="140000"/>
              </a:lnSpc>
              <a:buClr>
                <a:srgbClr val="DD8047"/>
              </a:buClr>
            </a:pPr>
            <a:r>
              <a:rPr lang="zh-CN" altLang="en-US" sz="2400" kern="0" dirty="0">
                <a:solidFill>
                  <a:srgbClr val="000000"/>
                </a:solidFill>
                <a:ea typeface="宋体" panose="02010600030101010101" pitchFamily="2" charset="-122"/>
              </a:rPr>
              <a:t>任务一：</a:t>
            </a:r>
            <a:endParaRPr lang="en-US" altLang="zh-CN" sz="2400" kern="0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marL="914400" lvl="1" indent="-457200" eaLnBrk="0" hangingPunct="0">
              <a:lnSpc>
                <a:spcPct val="140000"/>
              </a:lnSpc>
              <a:buClr>
                <a:srgbClr val="DD8047"/>
              </a:buClr>
              <a:buFont typeface="+mj-lt"/>
              <a:buAutoNum type="arabicPeriod"/>
            </a:pPr>
            <a:r>
              <a:rPr lang="zh-CN" altLang="en-US" sz="2400" kern="0" dirty="0">
                <a:solidFill>
                  <a:srgbClr val="000000"/>
                </a:solidFill>
                <a:ea typeface="宋体" panose="02010600030101010101" pitchFamily="2" charset="-122"/>
              </a:rPr>
              <a:t>关系表的建立语句（可截图，保证清晰可读）</a:t>
            </a:r>
            <a:endParaRPr lang="en-US" altLang="zh-CN" sz="2400" kern="0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marL="914400" lvl="1" indent="-457200" eaLnBrk="0" hangingPunct="0">
              <a:lnSpc>
                <a:spcPct val="140000"/>
              </a:lnSpc>
              <a:buClr>
                <a:srgbClr val="DD8047"/>
              </a:buClr>
              <a:buFont typeface="+mj-lt"/>
              <a:buAutoNum type="arabicPeriod"/>
            </a:pPr>
            <a:r>
              <a:rPr lang="zh-CN" altLang="en-US" sz="2400" kern="0" dirty="0">
                <a:solidFill>
                  <a:srgbClr val="000000"/>
                </a:solidFill>
                <a:ea typeface="宋体" panose="02010600030101010101" pitchFamily="2" charset="-122"/>
              </a:rPr>
              <a:t>数据导入后的结果截图</a:t>
            </a:r>
            <a:endParaRPr lang="en-US" altLang="zh-CN" sz="2400" kern="0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marL="319405" lvl="0" indent="-319405" algn="just" eaLnBrk="0" hangingPunct="0">
              <a:lnSpc>
                <a:spcPct val="140000"/>
              </a:lnSpc>
              <a:buClr>
                <a:srgbClr val="DD8047"/>
              </a:buClr>
            </a:pPr>
            <a:r>
              <a:rPr lang="zh-CN" altLang="en-US" sz="2400" kern="0" dirty="0">
                <a:solidFill>
                  <a:srgbClr val="000000"/>
                </a:solidFill>
                <a:ea typeface="宋体" panose="02010600030101010101" pitchFamily="2" charset="-122"/>
              </a:rPr>
              <a:t>任务二：</a:t>
            </a:r>
          </a:p>
          <a:p>
            <a:pPr marL="914400" lvl="1" indent="-457200" eaLnBrk="0" hangingPunct="0">
              <a:lnSpc>
                <a:spcPct val="140000"/>
              </a:lnSpc>
              <a:buClr>
                <a:srgbClr val="DD8047"/>
              </a:buClr>
              <a:buFont typeface="+mj-lt"/>
              <a:buAutoNum type="arabicPeriod"/>
            </a:pPr>
            <a:r>
              <a:rPr lang="zh-CN" altLang="en-US" sz="2400" kern="0" dirty="0">
                <a:solidFill>
                  <a:srgbClr val="000000"/>
                </a:solidFill>
                <a:ea typeface="宋体" panose="02010600030101010101" pitchFamily="2" charset="-122"/>
              </a:rPr>
              <a:t>实现各功能的</a:t>
            </a:r>
            <a:r>
              <a:rPr lang="en-US" altLang="zh-CN" sz="2400" kern="0" dirty="0">
                <a:solidFill>
                  <a:srgbClr val="000000"/>
                </a:solidFill>
                <a:ea typeface="宋体" panose="02010600030101010101" pitchFamily="2" charset="-122"/>
              </a:rPr>
              <a:t>SQL</a:t>
            </a:r>
            <a:r>
              <a:rPr lang="zh-CN" altLang="en-US" sz="2400" kern="0" dirty="0">
                <a:solidFill>
                  <a:srgbClr val="000000"/>
                </a:solidFill>
                <a:ea typeface="宋体" panose="02010600030101010101" pitchFamily="2" charset="-122"/>
              </a:rPr>
              <a:t>语句（可截图，保证清晰可读）</a:t>
            </a:r>
          </a:p>
          <a:p>
            <a:pPr marL="914400" lvl="1" indent="-457200" eaLnBrk="0" hangingPunct="0">
              <a:lnSpc>
                <a:spcPct val="140000"/>
              </a:lnSpc>
              <a:buClr>
                <a:srgbClr val="DD8047"/>
              </a:buClr>
              <a:buFont typeface="+mj-lt"/>
              <a:buAutoNum type="arabicPeriod"/>
            </a:pPr>
            <a:r>
              <a:rPr lang="zh-CN" altLang="en-US" sz="2400" kern="0" dirty="0">
                <a:solidFill>
                  <a:srgbClr val="000000"/>
                </a:solidFill>
                <a:ea typeface="宋体" panose="02010600030101010101" pitchFamily="2" charset="-122"/>
              </a:rPr>
              <a:t>查询结果截图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5E2CE82F-F096-45A1-ACDE-12E1F404F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4FB031F1-5063-4188-8D59-5595F3E5442B}" type="slidenum">
              <a:rPr lang="zh-CN" altLang="en-US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8587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719A034-1FE4-4482-9152-92ECDAED3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实验要求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0EBD239-2F38-408B-A4E6-C7D0EF4012E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例如：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XXX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表的建立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SQL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语句：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create table …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导入数据后的结果截图：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XXX(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题目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SQL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语句：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select a, b from table1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结果截图：</a:t>
            </a:r>
          </a:p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9736A7C0-083C-4CFE-97E8-E795722B3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4FB031F1-5063-4188-8D59-5595F3E5442B}" type="slidenum">
              <a:rPr lang="zh-CN" altLang="en-US" smtClean="0"/>
              <a:pPr>
                <a:defRPr/>
              </a:pPr>
              <a:t>5</a:t>
            </a:fld>
            <a:endParaRPr lang="en-US" altLang="zh-CN"/>
          </a:p>
        </p:txBody>
      </p:sp>
      <p:graphicFrame>
        <p:nvGraphicFramePr>
          <p:cNvPr id="7" name="表格 6">
            <a:extLst>
              <a:ext uri="{FF2B5EF4-FFF2-40B4-BE49-F238E27FC236}">
                <a16:creationId xmlns="" xmlns:a16="http://schemas.microsoft.com/office/drawing/2014/main" id="{BFFEEA94-125D-4010-908A-2DE2071A8C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514820"/>
              </p:ext>
            </p:extLst>
          </p:nvPr>
        </p:nvGraphicFramePr>
        <p:xfrm>
          <a:off x="2627784" y="4663232"/>
          <a:ext cx="2353945" cy="79311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1772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766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="" xmlns:a16="http://schemas.microsoft.com/office/drawing/2014/main" id="{0463D85A-81DD-4CA4-8F6F-841C665272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7006172"/>
              </p:ext>
            </p:extLst>
          </p:nvPr>
        </p:nvGraphicFramePr>
        <p:xfrm>
          <a:off x="4597292" y="2965996"/>
          <a:ext cx="2353945" cy="79311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1772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766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771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2ED05AA-7E31-4D1D-AA29-D0438EE5E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实验提交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CC91802-25BA-4A26-8492-C1CD34306EA9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以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pdf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格式提交，文件命名为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‘DBEXP_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学号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姓名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.pdf’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，主题为“数据库概论实验”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同时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发送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到助教邮箱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/>
            <a:r>
              <a:rPr lang="zh-CN" altLang="en-US" sz="1800" dirty="0"/>
              <a:t>     毕昊阳</a:t>
            </a:r>
            <a:r>
              <a:rPr lang="en-US" altLang="zh-CN" sz="1800" dirty="0"/>
              <a:t>(bhy0521@mail.ustc.edu.cn) </a:t>
            </a:r>
            <a:r>
              <a:rPr lang="zh-CN" altLang="en-US" sz="1800" dirty="0"/>
              <a:t> </a:t>
            </a:r>
            <a:endParaRPr lang="en-US" altLang="zh-CN" sz="1800" dirty="0"/>
          </a:p>
          <a:p>
            <a:pPr lvl="1"/>
            <a:r>
              <a:rPr lang="zh-CN" altLang="en-US" sz="1800" dirty="0"/>
              <a:t>     庄严</a:t>
            </a:r>
            <a:r>
              <a:rPr lang="en-US" altLang="zh-CN" sz="1800" dirty="0"/>
              <a:t>(zykb@mail.ustc.edu.cn) </a:t>
            </a:r>
            <a:endParaRPr lang="zh-CN" altLang="en-US" sz="1800" dirty="0"/>
          </a:p>
          <a:p>
            <a:pPr marL="0" indent="0">
              <a:buNone/>
            </a:pPr>
            <a:endParaRPr lang="en-US" altLang="zh-CN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r>
              <a:rPr lang="zh-CN" altLang="en-US" dirty="0"/>
              <a:t>截止日期：</a:t>
            </a:r>
            <a:r>
              <a:rPr lang="en-US" altLang="zh-CN" b="1" dirty="0" smtClean="0">
                <a:solidFill>
                  <a:srgbClr val="FF0000"/>
                </a:solidFill>
              </a:rPr>
              <a:t>2021.6.5  </a:t>
            </a:r>
            <a:r>
              <a:rPr lang="en-US" altLang="zh-CN" b="1" dirty="0">
                <a:solidFill>
                  <a:srgbClr val="FF0000"/>
                </a:solidFill>
              </a:rPr>
              <a:t>23:59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7ECD957F-5897-4578-84FD-812B61FCF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4FB031F1-5063-4188-8D59-5595F3E5442B}" type="slidenum">
              <a:rPr lang="zh-CN" altLang="en-US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898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中性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16-06-21-组会大分享-张琨.pptx" id="{5CB3BB77-E83C-46A8-96E9-611042A5497A}" vid="{3F145ACC-4257-451B-BC75-B71D9A13DC9E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16-06-21-组会大分享-张琨.pptx" id="{5CB3BB77-E83C-46A8-96E9-611042A5497A}" vid="{873C8BA1-93DB-44AF-A9FA-D403869FF234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16-06-21-组会大分享-张琨.pptx" id="{5CB3BB77-E83C-46A8-96E9-611042A5497A}" vid="{46583BD5-ED41-41B3-B81A-E9126AF159C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edian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lab502</Template>
  <TotalTime>7</TotalTime>
  <Words>243</Words>
  <Application>Microsoft Office PowerPoint</Application>
  <PresentationFormat>全屏显示(4:3)</PresentationFormat>
  <Paragraphs>59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华文仿宋</vt:lpstr>
      <vt:lpstr>楷体_GB2312</vt:lpstr>
      <vt:lpstr>隶书</vt:lpstr>
      <vt:lpstr>宋体</vt:lpstr>
      <vt:lpstr>Arial</vt:lpstr>
      <vt:lpstr>Arial Black</vt:lpstr>
      <vt:lpstr>Calibri</vt:lpstr>
      <vt:lpstr>Palatino Linotype</vt:lpstr>
      <vt:lpstr>Times New Roman</vt:lpstr>
      <vt:lpstr>Tw Cen MT</vt:lpstr>
      <vt:lpstr>Wingdings</vt:lpstr>
      <vt:lpstr>中性</vt:lpstr>
      <vt:lpstr>自定义设计方案</vt:lpstr>
      <vt:lpstr>Office 主题</vt:lpstr>
      <vt:lpstr>数据库系统概论 An Introduction to Database System  课程实验</vt:lpstr>
      <vt:lpstr>实验要求</vt:lpstr>
      <vt:lpstr>实验要求</vt:lpstr>
      <vt:lpstr>实验要求</vt:lpstr>
      <vt:lpstr>实验要求</vt:lpstr>
      <vt:lpstr>实验提交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数据库系统概论 An Introduction to Database System  课程实验</dc:title>
  <dc:creator>金斌斌</dc:creator>
  <cp:lastModifiedBy>QI</cp:lastModifiedBy>
  <cp:revision>48</cp:revision>
  <dcterms:created xsi:type="dcterms:W3CDTF">2018-04-03T12:49:43Z</dcterms:created>
  <dcterms:modified xsi:type="dcterms:W3CDTF">2021-05-05T02:11:41Z</dcterms:modified>
</cp:coreProperties>
</file>