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504" r:id="rId2"/>
    <p:sldId id="505" r:id="rId3"/>
    <p:sldId id="625" r:id="rId4"/>
    <p:sldId id="627" r:id="rId5"/>
    <p:sldId id="634" r:id="rId6"/>
    <p:sldId id="628" r:id="rId7"/>
    <p:sldId id="629" r:id="rId8"/>
    <p:sldId id="635" r:id="rId9"/>
    <p:sldId id="636" r:id="rId10"/>
    <p:sldId id="637" r:id="rId11"/>
    <p:sldId id="638" r:id="rId12"/>
    <p:sldId id="639" r:id="rId13"/>
    <p:sldId id="630" r:id="rId14"/>
    <p:sldId id="640" r:id="rId15"/>
    <p:sldId id="631" r:id="rId16"/>
    <p:sldId id="641" r:id="rId17"/>
    <p:sldId id="642" r:id="rId18"/>
    <p:sldId id="632" r:id="rId19"/>
    <p:sldId id="643" r:id="rId20"/>
    <p:sldId id="644" r:id="rId21"/>
    <p:sldId id="633" r:id="rId22"/>
    <p:sldId id="653" r:id="rId23"/>
    <p:sldId id="655" r:id="rId24"/>
    <p:sldId id="654" r:id="rId25"/>
    <p:sldId id="624" r:id="rId26"/>
    <p:sldId id="626" r:id="rId27"/>
    <p:sldId id="645" r:id="rId28"/>
    <p:sldId id="646" r:id="rId29"/>
    <p:sldId id="647" r:id="rId30"/>
    <p:sldId id="648" r:id="rId31"/>
    <p:sldId id="649" r:id="rId32"/>
    <p:sldId id="650" r:id="rId33"/>
    <p:sldId id="651" r:id="rId34"/>
    <p:sldId id="652" r:id="rId35"/>
    <p:sldId id="623" r:id="rId36"/>
    <p:sldId id="513" r:id="rId37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CC00CC"/>
    <a:srgbClr val="008000"/>
    <a:srgbClr val="33CC33"/>
    <a:srgbClr val="006600"/>
    <a:srgbClr val="663300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9" autoAdjust="0"/>
    <p:restoredTop sz="84676" autoAdjust="0"/>
  </p:normalViewPr>
  <p:slideViewPr>
    <p:cSldViewPr>
      <p:cViewPr varScale="1">
        <p:scale>
          <a:sx n="92" d="100"/>
          <a:sy n="92" d="100"/>
        </p:scale>
        <p:origin x="19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ED968974-9DD8-4BC1-A46E-167D792FF3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430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0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2" tIns="47416" rIns="94832" bIns="47416" numCol="1" anchor="b" anchorCtr="0" compatLnSpc="1">
            <a:prstTxWarp prst="textNoShape">
              <a:avLst/>
            </a:prstTxWarp>
          </a:bodyPr>
          <a:lstStyle>
            <a:lvl1pPr algn="r" defTabSz="947738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F3C24D7-B57D-465D-87DD-A2EF71FEE5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35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altLang="zh-CN" dirty="0" smtClean="0"/>
              <a:t>IRET </a:t>
            </a:r>
            <a:r>
              <a:rPr lang="zh-CN" altLang="en-US" dirty="0" smtClean="0"/>
              <a:t>与 </a:t>
            </a:r>
            <a:r>
              <a:rPr lang="en-US" altLang="zh-CN" dirty="0" smtClean="0"/>
              <a:t>IRETD </a:t>
            </a:r>
            <a:r>
              <a:rPr lang="zh-CN" altLang="en-US" dirty="0" smtClean="0"/>
              <a:t>是相同操作码的助记符。</a:t>
            </a:r>
            <a:r>
              <a:rPr lang="en-US" altLang="zh-CN" dirty="0" smtClean="0"/>
              <a:t>IRETD </a:t>
            </a:r>
            <a:r>
              <a:rPr lang="zh-CN" altLang="en-US" dirty="0" smtClean="0"/>
              <a:t>助记符（中断返回双字）用于从使用 </a:t>
            </a:r>
            <a:r>
              <a:rPr lang="en-US" altLang="zh-CN" dirty="0" smtClean="0"/>
              <a:t>32 </a:t>
            </a:r>
            <a:r>
              <a:rPr lang="zh-CN" altLang="en-US" dirty="0" smtClean="0"/>
              <a:t>位操作数大小的中断返回；不过大多数汇编器对这两种操作数大小都互换使用 </a:t>
            </a:r>
            <a:r>
              <a:rPr lang="en-US" altLang="zh-CN" dirty="0" smtClean="0"/>
              <a:t>IRET </a:t>
            </a:r>
            <a:r>
              <a:rPr lang="zh-CN" altLang="en-US" dirty="0" smtClean="0"/>
              <a:t>助记符。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291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kumimoji="1"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rPr>
              <a:t>CLTS—Clear Task-Switched Flag in CR0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00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C24D7-B57D-465D-87DD-A2EF71FEE5C6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409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EAEC-2E90-4FE6-B68A-80A650B59A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330370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4D8A-C9B4-482A-93D0-64591269E7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469154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78050" cy="5937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383337" cy="5937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E329-FB1F-4B2A-B4D2-54582848C7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92417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100" cy="706437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7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58CB-C7B2-4E3E-8712-D98CA64612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306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F8A70-2E18-40E9-B12C-F3FC4851A0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5191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141788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5013" y="1196975"/>
            <a:ext cx="4141787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8A29-9192-4BA4-9F58-CB7348B117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897185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2CA87-4DBF-418A-A4CA-F89A45652A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878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C8A8-7AE2-436D-8F3D-A5CE2298C5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81552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70F1-67A8-4616-BCEF-AF7A7F6BB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22978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57E0-F1BE-4F89-8281-16A04E6EA9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0913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0AA8-0FD8-4369-8FC1-FE3534717F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5777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2736"/>
            <a:ext cx="8712967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5238"/>
            <a:ext cx="2895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5238"/>
            <a:ext cx="2133600" cy="26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F7D5D7-7D0A-4B9F-B5E0-0D758BAD21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z="4000" dirty="0" smtClean="0"/>
              <a:t>第</a:t>
            </a:r>
            <a:r>
              <a:rPr lang="en-US" altLang="zh-CN" sz="4000" dirty="0" smtClean="0"/>
              <a:t>12</a:t>
            </a:r>
            <a:r>
              <a:rPr lang="zh-CN" altLang="en-US" sz="4000" dirty="0" smtClean="0"/>
              <a:t>章  中断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4076700"/>
            <a:ext cx="691356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 smtClean="0">
                <a:latin typeface="Times New Roman" pitchFamily="18" charset="0"/>
              </a:rPr>
              <a:t>王行甫</a:t>
            </a:r>
            <a:endParaRPr kumimoji="1" lang="zh-CN" altLang="en-US" sz="2800" b="1" dirty="0">
              <a:latin typeface="Times New Roman" pitchFamily="18" charset="0"/>
            </a:endParaRPr>
          </a:p>
          <a:p>
            <a:pPr algn="ctr" eaLnBrk="1" hangingPunct="1"/>
            <a:r>
              <a:rPr kumimoji="1" lang="zh-CN" altLang="en-US" sz="2800" b="1" dirty="0">
                <a:latin typeface="Times New Roman" pitchFamily="18" charset="0"/>
              </a:rPr>
              <a:t>中国科大 计算机学院</a:t>
            </a:r>
          </a:p>
          <a:p>
            <a:pPr algn="ctr" eaLnBrk="1" hangingPunct="1"/>
            <a:r>
              <a:rPr kumimoji="1" lang="en-US" altLang="zh-CN" sz="2800" b="1" smtClean="0">
                <a:latin typeface="Times New Roman" pitchFamily="18" charset="0"/>
              </a:rPr>
              <a:t> 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>
                <a:solidFill>
                  <a:srgbClr val="C00000"/>
                </a:solidFill>
              </a:rPr>
              <a:t>9</a:t>
            </a:r>
            <a:r>
              <a:rPr lang="zh-CN" altLang="en-US" dirty="0" smtClean="0">
                <a:solidFill>
                  <a:srgbClr val="C00000"/>
                </a:solidFill>
              </a:rPr>
              <a:t>：协处理器段超限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dirty="0" smtClean="0"/>
              <a:t>实模式</a:t>
            </a:r>
            <a:r>
              <a:rPr lang="zh-CN" altLang="en-US" dirty="0"/>
              <a:t>下</a:t>
            </a:r>
            <a:r>
              <a:rPr lang="zh-CN" altLang="en-US" dirty="0" smtClean="0"/>
              <a:t>，</a:t>
            </a:r>
            <a:r>
              <a:rPr lang="zh-CN" altLang="en-US" dirty="0"/>
              <a:t>若</a:t>
            </a:r>
            <a:r>
              <a:rPr lang="en-US" altLang="zh-CN" dirty="0" smtClean="0"/>
              <a:t>ESC</a:t>
            </a:r>
            <a:r>
              <a:rPr lang="zh-CN" altLang="en-US" dirty="0" smtClean="0"/>
              <a:t>指令（协处理器操作码）的存储器操作数超出偏移地址</a:t>
            </a:r>
            <a:r>
              <a:rPr lang="en-US" altLang="zh-CN" dirty="0" smtClean="0"/>
              <a:t>FFFFH</a:t>
            </a:r>
            <a:r>
              <a:rPr lang="zh-CN" altLang="en-US" dirty="0" smtClean="0"/>
              <a:t>，则发生该中断。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10</a:t>
            </a:r>
            <a:r>
              <a:rPr lang="zh-CN" altLang="en-US" dirty="0" smtClean="0">
                <a:solidFill>
                  <a:srgbClr val="C00000"/>
                </a:solidFill>
              </a:rPr>
              <a:t>：无效任务状态段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dirty="0" smtClean="0"/>
              <a:t>在保护模式下，由于段限区域不是</a:t>
            </a:r>
            <a:r>
              <a:rPr lang="en-US" altLang="zh-CN" dirty="0" smtClean="0"/>
              <a:t>002BH</a:t>
            </a:r>
            <a:r>
              <a:rPr lang="zh-CN" altLang="en-US" dirty="0" smtClean="0"/>
              <a:t>或更高，则</a:t>
            </a:r>
            <a:r>
              <a:rPr lang="en-US" altLang="zh-CN" dirty="0" smtClean="0"/>
              <a:t>TSS</a:t>
            </a:r>
            <a:r>
              <a:rPr lang="zh-CN" altLang="en-US" dirty="0" smtClean="0"/>
              <a:t>无效，此时发生</a:t>
            </a:r>
            <a:r>
              <a:rPr lang="zh-CN" altLang="en-US" dirty="0"/>
              <a:t>该</a:t>
            </a:r>
            <a:r>
              <a:rPr lang="zh-CN" altLang="en-US" dirty="0" smtClean="0"/>
              <a:t>中断。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11</a:t>
            </a:r>
            <a:r>
              <a:rPr lang="zh-CN" altLang="en-US" dirty="0" smtClean="0">
                <a:solidFill>
                  <a:srgbClr val="C00000"/>
                </a:solidFill>
              </a:rPr>
              <a:t>：段不存在</a:t>
            </a:r>
            <a:endParaRPr lang="en-US" altLang="zh-CN" dirty="0"/>
          </a:p>
          <a:p>
            <a:pPr lvl="1"/>
            <a:r>
              <a:rPr lang="zh-CN" altLang="en-US" dirty="0" smtClean="0"/>
              <a:t>当保护模式描述符中的</a:t>
            </a:r>
            <a:r>
              <a:rPr lang="en-US" altLang="zh-CN" dirty="0" smtClean="0"/>
              <a:t>P</a:t>
            </a:r>
            <a:r>
              <a:rPr lang="zh-CN" altLang="en-US" dirty="0" smtClean="0"/>
              <a:t>位（</a:t>
            </a:r>
            <a:r>
              <a:rPr lang="en-US" altLang="zh-CN" dirty="0" smtClean="0"/>
              <a:t>P=0</a:t>
            </a:r>
            <a:r>
              <a:rPr lang="zh-CN" altLang="en-US" dirty="0" smtClean="0"/>
              <a:t>）指示段不存在或无效时，发生该中断。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27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5544616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类型</a:t>
            </a:r>
            <a:r>
              <a:rPr lang="en-US" altLang="zh-CN" sz="2400" dirty="0" smtClean="0">
                <a:solidFill>
                  <a:srgbClr val="C00000"/>
                </a:solidFill>
              </a:rPr>
              <a:t>12</a:t>
            </a:r>
            <a:r>
              <a:rPr lang="zh-CN" altLang="en-US" sz="2400" dirty="0" smtClean="0">
                <a:solidFill>
                  <a:srgbClr val="C00000"/>
                </a:solidFill>
              </a:rPr>
              <a:t>：堆栈段超限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/>
              <a:t>保护模式下，</a:t>
            </a:r>
            <a:r>
              <a:rPr lang="zh-CN" altLang="en-US" sz="2400" dirty="0"/>
              <a:t>如果</a:t>
            </a:r>
            <a:r>
              <a:rPr lang="zh-CN" altLang="en-US" sz="2400" dirty="0" smtClean="0"/>
              <a:t>堆栈段不存在（</a:t>
            </a:r>
            <a:r>
              <a:rPr lang="en-US" altLang="zh-CN" sz="2400" dirty="0" smtClean="0"/>
              <a:t>P=0</a:t>
            </a:r>
            <a:r>
              <a:rPr lang="zh-CN" altLang="en-US" sz="2400" dirty="0" smtClean="0"/>
              <a:t>）或堆栈段超限，则发生该</a:t>
            </a:r>
            <a:r>
              <a:rPr lang="zh-CN" altLang="en-US" sz="2400" dirty="0"/>
              <a:t>中断。</a:t>
            </a:r>
            <a:endParaRPr lang="en-US" altLang="zh-CN" sz="2400" dirty="0"/>
          </a:p>
          <a:p>
            <a:pPr lvl="1"/>
            <a:endParaRPr lang="en-US" sz="2400" dirty="0"/>
          </a:p>
          <a:p>
            <a:r>
              <a:rPr lang="zh-CN" altLang="en-US" sz="2400" dirty="0">
                <a:solidFill>
                  <a:srgbClr val="C00000"/>
                </a:solidFill>
              </a:rPr>
              <a:t>类型</a:t>
            </a:r>
            <a:r>
              <a:rPr lang="en-US" altLang="zh-CN" sz="2400" dirty="0" smtClean="0">
                <a:solidFill>
                  <a:srgbClr val="C00000"/>
                </a:solidFill>
              </a:rPr>
              <a:t>13</a:t>
            </a:r>
            <a:r>
              <a:rPr lang="zh-CN" altLang="en-US" sz="2400" dirty="0" smtClean="0">
                <a:solidFill>
                  <a:srgbClr val="C00000"/>
                </a:solidFill>
              </a:rPr>
              <a:t>：一般性保护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/>
              <a:t>在</a:t>
            </a:r>
            <a:r>
              <a:rPr lang="en-US" altLang="zh-CN" sz="2400" dirty="0" smtClean="0"/>
              <a:t>80286~Core2</a:t>
            </a:r>
            <a:r>
              <a:rPr lang="zh-CN" altLang="en-US" sz="2400" dirty="0" smtClean="0"/>
              <a:t>保护模式下，</a:t>
            </a:r>
            <a:r>
              <a:rPr lang="zh-CN" altLang="en-US" sz="2400" dirty="0" smtClean="0">
                <a:solidFill>
                  <a:srgbClr val="C00000"/>
                </a:solidFill>
              </a:rPr>
              <a:t>大多数保护机制冲突都会引起该</a:t>
            </a:r>
            <a:r>
              <a:rPr lang="zh-CN" altLang="en-US" sz="2400" dirty="0">
                <a:solidFill>
                  <a:srgbClr val="C00000"/>
                </a:solidFill>
              </a:rPr>
              <a:t>中断</a:t>
            </a:r>
            <a:r>
              <a:rPr lang="zh-CN" altLang="en-US" sz="2400" dirty="0" smtClean="0"/>
              <a:t>。这些错误在</a:t>
            </a:r>
            <a:r>
              <a:rPr lang="en-US" altLang="zh-CN" sz="2400" dirty="0" smtClean="0"/>
              <a:t>Windows</a:t>
            </a:r>
            <a:r>
              <a:rPr lang="zh-CN" altLang="en-US" sz="2400" dirty="0" smtClean="0"/>
              <a:t>中表现为一般性保护错。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这些保护违规包括：描述符表边界超限；违反特权规则；装入了无效的描述符段类型；对被保护的代码段执行写操作；从只能执行的代码段读数据；对只读数据段的写操作；段边界超限；当执行</a:t>
            </a:r>
            <a:r>
              <a:rPr lang="en-US" altLang="zh-CN" sz="2400" dirty="0" smtClean="0"/>
              <a:t>CLTS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HLT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LGDT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LIDT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LLDT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LMSW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LTR</a:t>
            </a:r>
            <a:r>
              <a:rPr lang="zh-CN" altLang="en-US" sz="2400" dirty="0" smtClean="0"/>
              <a:t>时，</a:t>
            </a:r>
            <a:r>
              <a:rPr lang="en-US" altLang="zh-CN" sz="2400" dirty="0" smtClean="0"/>
              <a:t>CPL!=0</a:t>
            </a:r>
            <a:r>
              <a:rPr lang="zh-CN" altLang="en-US" sz="2400" dirty="0" smtClean="0"/>
              <a:t>；当执行</a:t>
            </a:r>
            <a:r>
              <a:rPr lang="en-US" altLang="zh-CN" sz="2400" dirty="0" smtClean="0"/>
              <a:t>CLI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IN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INS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LOCK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OUT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OUTS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STI</a:t>
            </a:r>
            <a:r>
              <a:rPr lang="zh-CN" altLang="en-US" sz="2400" dirty="0" smtClean="0"/>
              <a:t>时，</a:t>
            </a:r>
            <a:r>
              <a:rPr lang="en-US" altLang="zh-CN" sz="2400" dirty="0" smtClean="0"/>
              <a:t>CPL&gt;IOPL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290287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类型</a:t>
            </a:r>
            <a:r>
              <a:rPr lang="en-US" altLang="zh-CN" sz="2400" dirty="0">
                <a:solidFill>
                  <a:srgbClr val="C00000"/>
                </a:solidFill>
              </a:rPr>
              <a:t>14</a:t>
            </a:r>
            <a:r>
              <a:rPr lang="zh-CN" altLang="en-US" sz="2400" dirty="0" smtClean="0">
                <a:solidFill>
                  <a:srgbClr val="C00000"/>
                </a:solidFill>
              </a:rPr>
              <a:t>：页面出错</a:t>
            </a:r>
            <a:endParaRPr lang="en-US" altLang="zh-CN" sz="2400" dirty="0"/>
          </a:p>
          <a:p>
            <a:pPr lvl="1"/>
            <a:r>
              <a:rPr lang="zh-CN" altLang="en-US" sz="2400" dirty="0" smtClean="0"/>
              <a:t>在</a:t>
            </a:r>
            <a:r>
              <a:rPr lang="en-US" altLang="zh-CN" sz="2400" dirty="0" smtClean="0"/>
              <a:t>80386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80486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Pentium~Core2</a:t>
            </a:r>
            <a:r>
              <a:rPr lang="zh-CN" altLang="en-US" sz="2400" dirty="0" smtClean="0"/>
              <a:t>中，页故障将产生</a:t>
            </a:r>
            <a:r>
              <a:rPr lang="zh-CN" altLang="en-US" sz="2400" dirty="0"/>
              <a:t>该中断。</a:t>
            </a:r>
            <a:endParaRPr lang="en-US" sz="2400" dirty="0"/>
          </a:p>
          <a:p>
            <a:r>
              <a:rPr lang="zh-CN" altLang="en-US" sz="2400" dirty="0" smtClean="0">
                <a:solidFill>
                  <a:srgbClr val="C00000"/>
                </a:solidFill>
              </a:rPr>
              <a:t>类型</a:t>
            </a:r>
            <a:r>
              <a:rPr lang="en-US" altLang="zh-CN" sz="2400" dirty="0" smtClean="0">
                <a:solidFill>
                  <a:srgbClr val="C00000"/>
                </a:solidFill>
              </a:rPr>
              <a:t>16</a:t>
            </a:r>
            <a:r>
              <a:rPr lang="zh-CN" altLang="en-US" sz="2400" dirty="0" smtClean="0">
                <a:solidFill>
                  <a:srgbClr val="C00000"/>
                </a:solidFill>
              </a:rPr>
              <a:t>：协处理器出错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/>
              <a:t>当</a:t>
            </a:r>
            <a:r>
              <a:rPr lang="en-US" altLang="zh-CN" sz="2400" dirty="0"/>
              <a:t>80386</a:t>
            </a:r>
            <a:r>
              <a:rPr lang="zh-CN" altLang="en-US" sz="2400" dirty="0"/>
              <a:t>、</a:t>
            </a:r>
            <a:r>
              <a:rPr lang="en-US" altLang="zh-CN" sz="2400" dirty="0"/>
              <a:t>80486</a:t>
            </a:r>
            <a:r>
              <a:rPr lang="zh-CN" altLang="en-US" sz="2400" dirty="0"/>
              <a:t>和</a:t>
            </a:r>
            <a:r>
              <a:rPr lang="en-US" altLang="zh-CN" sz="2400" dirty="0"/>
              <a:t>Pentium~Core2</a:t>
            </a:r>
            <a:r>
              <a:rPr lang="zh-CN" altLang="en-US" sz="2400" dirty="0"/>
              <a:t>的</a:t>
            </a:r>
            <a:r>
              <a:rPr lang="en-US" altLang="zh-CN" sz="2400" dirty="0"/>
              <a:t>ESC</a:t>
            </a:r>
            <a:r>
              <a:rPr lang="zh-CN" altLang="en-US" sz="2400" dirty="0"/>
              <a:t>或</a:t>
            </a:r>
            <a:r>
              <a:rPr lang="en-US" altLang="zh-CN" sz="2400" dirty="0"/>
              <a:t>WAIT</a:t>
            </a:r>
            <a:r>
              <a:rPr lang="zh-CN" altLang="en-US" sz="2400" dirty="0" smtClean="0"/>
              <a:t>指令发生协处理器错误时，发生该</a:t>
            </a:r>
            <a:r>
              <a:rPr lang="zh-CN" altLang="en-US" sz="2400" dirty="0"/>
              <a:t>中断。</a:t>
            </a:r>
            <a:endParaRPr lang="en-US" altLang="zh-CN" sz="2400" dirty="0"/>
          </a:p>
          <a:p>
            <a:r>
              <a:rPr lang="zh-CN" altLang="en-US" sz="2400" dirty="0" smtClean="0">
                <a:solidFill>
                  <a:srgbClr val="C00000"/>
                </a:solidFill>
              </a:rPr>
              <a:t>类型</a:t>
            </a:r>
            <a:r>
              <a:rPr lang="en-US" altLang="zh-CN" sz="2400" dirty="0" smtClean="0">
                <a:solidFill>
                  <a:srgbClr val="C00000"/>
                </a:solidFill>
              </a:rPr>
              <a:t>17</a:t>
            </a:r>
            <a:r>
              <a:rPr lang="zh-CN" altLang="en-US" sz="2400" dirty="0" smtClean="0">
                <a:solidFill>
                  <a:srgbClr val="C00000"/>
                </a:solidFill>
              </a:rPr>
              <a:t>：对齐检查</a:t>
            </a:r>
            <a:endParaRPr lang="en-US" altLang="zh-CN" sz="2400" dirty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/>
              <a:t>当对齐检查允许时，指示处理器检测到一个未对齐的存储器操作数。</a:t>
            </a:r>
            <a:endParaRPr lang="en-US" altLang="zh-CN" sz="2400" dirty="0"/>
          </a:p>
          <a:p>
            <a:r>
              <a:rPr lang="zh-CN" altLang="en-US" sz="2400" dirty="0" smtClean="0">
                <a:solidFill>
                  <a:srgbClr val="C00000"/>
                </a:solidFill>
              </a:rPr>
              <a:t>类型</a:t>
            </a:r>
            <a:r>
              <a:rPr lang="en-US" altLang="zh-CN" sz="2400" dirty="0" smtClean="0">
                <a:solidFill>
                  <a:srgbClr val="C00000"/>
                </a:solidFill>
              </a:rPr>
              <a:t>18</a:t>
            </a:r>
            <a:r>
              <a:rPr lang="zh-CN" altLang="en-US" sz="2400" dirty="0" smtClean="0">
                <a:solidFill>
                  <a:srgbClr val="C00000"/>
                </a:solidFill>
              </a:rPr>
              <a:t>：机器检查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在</a:t>
            </a:r>
            <a:r>
              <a:rPr lang="en-US" altLang="zh-CN" sz="2400" dirty="0" smtClean="0"/>
              <a:t>Pentium~Core2</a:t>
            </a:r>
            <a:r>
              <a:rPr lang="zh-CN" altLang="en-US" sz="2400" dirty="0" smtClean="0"/>
              <a:t>中，指示处理器检测到一个内部机器错误或一个总线错误，或外部</a:t>
            </a:r>
            <a:r>
              <a:rPr lang="en-US" altLang="zh-CN" sz="2400" dirty="0" smtClean="0"/>
              <a:t>Agent</a:t>
            </a:r>
            <a:r>
              <a:rPr lang="zh-CN" altLang="en-US" sz="2400" dirty="0" smtClean="0"/>
              <a:t>检测到一个总线错误。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345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微处理器现有</a:t>
            </a:r>
            <a:r>
              <a:rPr lang="en-US" altLang="zh-CN" dirty="0" smtClean="0"/>
              <a:t>5</a:t>
            </a:r>
            <a:r>
              <a:rPr lang="zh-CN" altLang="en-US" dirty="0" smtClean="0"/>
              <a:t>条中断指令：</a:t>
            </a:r>
            <a:endParaRPr lang="en-US" altLang="zh-CN" dirty="0" smtClean="0"/>
          </a:p>
          <a:p>
            <a:pPr lvl="1"/>
            <a:r>
              <a:rPr lang="en-US" dirty="0" smtClean="0"/>
              <a:t>INT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INT3</a:t>
            </a:r>
          </a:p>
          <a:p>
            <a:pPr lvl="1"/>
            <a:r>
              <a:rPr lang="en-US" dirty="0" smtClean="0"/>
              <a:t>INTO</a:t>
            </a:r>
            <a:r>
              <a:rPr lang="zh-CN" altLang="en-US" dirty="0" smtClean="0"/>
              <a:t>，</a:t>
            </a:r>
            <a:r>
              <a:rPr lang="en-US" altLang="zh-CN" dirty="0" smtClean="0"/>
              <a:t>BOUND</a:t>
            </a:r>
          </a:p>
          <a:p>
            <a:pPr lvl="1"/>
            <a:r>
              <a:rPr lang="en-US" dirty="0" smtClean="0"/>
              <a:t>IRET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INT n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调用入口地址存于向量号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的中断服务程序。</a:t>
            </a:r>
            <a:endParaRPr lang="en-US" altLang="zh-CN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INT3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相当于</a:t>
            </a:r>
            <a:r>
              <a:rPr lang="en-US" altLang="zh-CN" dirty="0" smtClean="0"/>
              <a:t>INT  3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INTO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相当于</a:t>
            </a:r>
            <a:r>
              <a:rPr lang="en-US" altLang="zh-CN" dirty="0" smtClean="0"/>
              <a:t>INT 4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dirty="0" smtClean="0"/>
              <a:t>INTO</a:t>
            </a:r>
            <a:r>
              <a:rPr lang="zh-CN" altLang="en-US" dirty="0" smtClean="0"/>
              <a:t>指令检查</a:t>
            </a:r>
            <a:r>
              <a:rPr lang="en-US" altLang="zh-CN" dirty="0" smtClean="0"/>
              <a:t>OF</a:t>
            </a:r>
            <a:r>
              <a:rPr lang="zh-CN" altLang="en-US" dirty="0" smtClean="0"/>
              <a:t>标志。如果</a:t>
            </a:r>
            <a:r>
              <a:rPr lang="en-US" altLang="zh-CN" dirty="0" smtClean="0"/>
              <a:t>OF=1</a:t>
            </a:r>
            <a:r>
              <a:rPr lang="zh-CN" altLang="en-US" dirty="0" smtClean="0"/>
              <a:t>，则</a:t>
            </a:r>
            <a:r>
              <a:rPr lang="en-US" altLang="zh-CN" dirty="0" smtClean="0"/>
              <a:t>INTO</a:t>
            </a:r>
            <a:r>
              <a:rPr lang="zh-CN" altLang="en-US" dirty="0"/>
              <a:t>指令</a:t>
            </a:r>
            <a:r>
              <a:rPr lang="zh-CN" altLang="en-US" dirty="0" smtClean="0"/>
              <a:t>调用类型号为</a:t>
            </a:r>
            <a:r>
              <a:rPr lang="en-US" altLang="zh-CN" dirty="0" smtClean="0"/>
              <a:t>4</a:t>
            </a:r>
            <a:r>
              <a:rPr lang="zh-CN" altLang="en-US" dirty="0" smtClean="0"/>
              <a:t>号的中断服务程序。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4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中断指令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BOUND </a:t>
            </a:r>
            <a:r>
              <a:rPr lang="en-US" dirty="0" err="1">
                <a:solidFill>
                  <a:srgbClr val="C00000"/>
                </a:solidFill>
              </a:rPr>
              <a:t>reg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src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比较寄存器和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个字存储器数据。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en-US" altLang="zh-CN" dirty="0" smtClean="0"/>
              <a:t>BOUND AX, DATA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IRET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中断返回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用于软件和硬件中断的返回。</a:t>
            </a:r>
            <a:endParaRPr lang="en-US" dirty="0"/>
          </a:p>
          <a:p>
            <a:pPr lvl="1"/>
            <a:r>
              <a:rPr lang="zh-CN" altLang="en-US" dirty="0"/>
              <a:t>如果工作在实模式下，则使用</a:t>
            </a:r>
            <a:r>
              <a:rPr lang="en-US" altLang="zh-CN" dirty="0"/>
              <a:t>IRET</a:t>
            </a:r>
            <a:r>
              <a:rPr lang="zh-CN" altLang="en-US" dirty="0"/>
              <a:t>指令。</a:t>
            </a:r>
            <a:endParaRPr lang="en-US" altLang="zh-CN" dirty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smtClean="0"/>
              <a:t>80386~Core2</a:t>
            </a:r>
            <a:r>
              <a:rPr lang="zh-CN" altLang="en-US" dirty="0" smtClean="0"/>
              <a:t>保护模式下，用</a:t>
            </a:r>
            <a:r>
              <a:rPr lang="en-US" altLang="zh-CN" dirty="0" smtClean="0"/>
              <a:t>IRETD</a:t>
            </a:r>
            <a:r>
              <a:rPr lang="zh-CN" altLang="en-US" dirty="0" smtClean="0"/>
              <a:t>指令，因为这些微处理器将</a:t>
            </a:r>
            <a:r>
              <a:rPr lang="en-US" altLang="zh-CN" dirty="0" smtClean="0"/>
              <a:t>EIP/CS/EFLAG</a:t>
            </a:r>
            <a:r>
              <a:rPr lang="zh-CN" altLang="en-US" dirty="0" smtClean="0"/>
              <a:t>压入堆栈。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</a:t>
            </a:r>
            <a:r>
              <a:rPr lang="en-US" altLang="zh-CN" dirty="0" smtClean="0"/>
              <a:t>Pentium 4</a:t>
            </a:r>
            <a:r>
              <a:rPr lang="zh-CN" altLang="en-US" dirty="0" smtClean="0"/>
              <a:t>的</a:t>
            </a:r>
            <a:r>
              <a:rPr lang="en-US" altLang="zh-CN" dirty="0" smtClean="0"/>
              <a:t>64</a:t>
            </a:r>
            <a:r>
              <a:rPr lang="zh-CN" altLang="en-US" dirty="0" smtClean="0"/>
              <a:t>位模式下，使用</a:t>
            </a:r>
            <a:r>
              <a:rPr lang="en-US" altLang="zh-CN" dirty="0" smtClean="0"/>
              <a:t>IRETQ</a:t>
            </a:r>
            <a:r>
              <a:rPr lang="zh-CN" altLang="en-US" dirty="0" smtClean="0"/>
              <a:t>指令。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22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当微处理器</a:t>
            </a:r>
            <a:r>
              <a:rPr lang="zh-CN" altLang="en-US" dirty="0" smtClean="0">
                <a:solidFill>
                  <a:srgbClr val="0000CC"/>
                </a:solidFill>
              </a:rPr>
              <a:t>执行完当前指令</a:t>
            </a:r>
            <a:r>
              <a:rPr lang="zh-CN" altLang="en-US" dirty="0" smtClean="0"/>
              <a:t>后，按下列顺序判断是否有中断发生：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指令执行情况；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/>
              <a:t>单</a:t>
            </a:r>
            <a:r>
              <a:rPr lang="zh-CN" altLang="en-US" dirty="0" smtClean="0"/>
              <a:t>步中断；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NMI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zh-CN" altLang="en-US" dirty="0" smtClean="0"/>
              <a:t>协处理器段超限；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INTR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INT </a:t>
            </a:r>
            <a:r>
              <a:rPr lang="zh-CN" altLang="en-US" dirty="0" smtClean="0"/>
              <a:t>指令。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03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</a:t>
            </a:r>
            <a:r>
              <a:rPr lang="zh-CN" altLang="en-US" dirty="0" smtClean="0">
                <a:solidFill>
                  <a:srgbClr val="0000CC"/>
                </a:solidFill>
              </a:rPr>
              <a:t>有中断发生</a:t>
            </a:r>
            <a:r>
              <a:rPr lang="zh-CN" altLang="en-US" dirty="0" smtClean="0"/>
              <a:t>，则按下列顺序处理：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将标志寄存器入栈；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清除</a:t>
            </a:r>
            <a:r>
              <a:rPr lang="en-US" altLang="zh-CN" dirty="0" smtClean="0"/>
              <a:t>IF</a:t>
            </a:r>
            <a:r>
              <a:rPr lang="zh-CN" altLang="en-US" dirty="0" smtClean="0"/>
              <a:t>、</a:t>
            </a:r>
            <a:r>
              <a:rPr lang="en-US" altLang="zh-CN" dirty="0" smtClean="0"/>
              <a:t>TF</a:t>
            </a:r>
            <a:r>
              <a:rPr lang="zh-CN" altLang="en-US" dirty="0" smtClean="0"/>
              <a:t>标志；</a:t>
            </a:r>
            <a:endParaRPr lang="en-US" altLang="zh-CN" dirty="0" smtClean="0"/>
          </a:p>
          <a:p>
            <a:pPr lvl="1"/>
            <a:r>
              <a:rPr lang="en-US" dirty="0" smtClean="0"/>
              <a:t>CS</a:t>
            </a:r>
            <a:r>
              <a:rPr lang="zh-CN" altLang="en-US" dirty="0" smtClean="0"/>
              <a:t>入栈；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指令指针</a:t>
            </a:r>
            <a:r>
              <a:rPr lang="en-US" altLang="zh-CN" dirty="0" smtClean="0"/>
              <a:t>IP</a:t>
            </a:r>
            <a:r>
              <a:rPr lang="zh-CN" altLang="en-US" dirty="0" smtClean="0"/>
              <a:t>入栈；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取出中断向量内容，送入</a:t>
            </a:r>
            <a:r>
              <a:rPr lang="en-US" altLang="zh-CN" dirty="0" smtClean="0"/>
              <a:t>IP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11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关于</a:t>
            </a:r>
            <a:r>
              <a:rPr lang="zh-CN" altLang="en-US" sz="2400" dirty="0">
                <a:solidFill>
                  <a:srgbClr val="C00000"/>
                </a:solidFill>
              </a:rPr>
              <a:t>返回地址</a:t>
            </a:r>
            <a:r>
              <a:rPr lang="zh-CN" altLang="en-US" sz="2400" dirty="0"/>
              <a:t>：</a:t>
            </a:r>
            <a:endParaRPr lang="en-US" altLang="zh-CN" sz="2400" dirty="0"/>
          </a:p>
          <a:p>
            <a:pPr lvl="1"/>
            <a:r>
              <a:rPr lang="zh-CN" altLang="en-US" sz="2400" dirty="0"/>
              <a:t>有时，返回地址为程序中的</a:t>
            </a:r>
            <a:r>
              <a:rPr lang="zh-CN" altLang="en-US" sz="2400" dirty="0">
                <a:solidFill>
                  <a:srgbClr val="0000CC"/>
                </a:solidFill>
              </a:rPr>
              <a:t>下一条指令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lvl="1"/>
            <a:r>
              <a:rPr lang="zh-CN" altLang="en-US" sz="2400" dirty="0"/>
              <a:t>有时指向程序中</a:t>
            </a:r>
            <a:r>
              <a:rPr lang="zh-CN" altLang="en-US" sz="2400" dirty="0">
                <a:solidFill>
                  <a:srgbClr val="0000CC"/>
                </a:solidFill>
              </a:rPr>
              <a:t>发生中断的地方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中断</a:t>
            </a:r>
            <a:r>
              <a:rPr lang="zh-CN" altLang="en-US" sz="2400" dirty="0"/>
              <a:t>类型</a:t>
            </a:r>
            <a:r>
              <a:rPr lang="en-US" altLang="zh-CN" sz="2400" dirty="0"/>
              <a:t>0</a:t>
            </a:r>
            <a:r>
              <a:rPr lang="zh-CN" altLang="en-US" sz="2400" dirty="0"/>
              <a:t>、</a:t>
            </a:r>
            <a:r>
              <a:rPr lang="en-US" altLang="zh-CN" sz="2400" dirty="0"/>
              <a:t>5</a:t>
            </a:r>
            <a:r>
              <a:rPr lang="zh-CN" altLang="en-US" sz="2400" dirty="0"/>
              <a:t>、</a:t>
            </a:r>
            <a:r>
              <a:rPr lang="en-US" altLang="zh-CN" sz="2400" dirty="0"/>
              <a:t>6</a:t>
            </a:r>
            <a:r>
              <a:rPr lang="zh-CN" altLang="en-US" sz="2400" dirty="0"/>
              <a:t>、</a:t>
            </a:r>
            <a:r>
              <a:rPr lang="en-US" altLang="zh-CN" sz="2400" dirty="0"/>
              <a:t>7</a:t>
            </a:r>
            <a:r>
              <a:rPr lang="zh-CN" altLang="en-US" sz="2400" dirty="0"/>
              <a:t>、</a:t>
            </a:r>
            <a:r>
              <a:rPr lang="en-US" altLang="zh-CN" sz="2400" dirty="0"/>
              <a:t>8</a:t>
            </a:r>
            <a:r>
              <a:rPr lang="zh-CN" altLang="en-US" sz="2400" dirty="0"/>
              <a:t>、</a:t>
            </a:r>
            <a:r>
              <a:rPr lang="en-US" altLang="zh-CN" sz="2400" dirty="0"/>
              <a:t>10</a:t>
            </a:r>
            <a:r>
              <a:rPr lang="zh-CN" altLang="en-US" sz="2400" dirty="0"/>
              <a:t>、</a:t>
            </a:r>
            <a:r>
              <a:rPr lang="en-US" altLang="zh-CN" sz="2400" dirty="0"/>
              <a:t>11</a:t>
            </a:r>
            <a:r>
              <a:rPr lang="zh-CN" altLang="en-US" sz="2400" dirty="0"/>
              <a:t>、</a:t>
            </a:r>
            <a:r>
              <a:rPr lang="en-US" altLang="zh-CN" sz="2400" dirty="0"/>
              <a:t>12</a:t>
            </a:r>
            <a:r>
              <a:rPr lang="zh-CN" altLang="en-US" sz="2400" dirty="0"/>
              <a:t>和</a:t>
            </a:r>
            <a:r>
              <a:rPr lang="en-US" altLang="zh-CN" sz="2400" dirty="0"/>
              <a:t>13</a:t>
            </a:r>
            <a:r>
              <a:rPr lang="zh-CN" altLang="en-US" sz="2400" dirty="0"/>
              <a:t>压入堆栈的返回地址是指向错误指令，而不是下一条指令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1"/>
            <a:r>
              <a:rPr lang="zh-CN" altLang="en-US" sz="2400" dirty="0" smtClean="0"/>
              <a:t>使得中断服务程序</a:t>
            </a:r>
            <a:r>
              <a:rPr lang="zh-CN" altLang="en-US" sz="2400" dirty="0"/>
              <a:t>在某些错误情况下有可能</a:t>
            </a:r>
            <a:r>
              <a:rPr lang="zh-CN" altLang="en-US" sz="2400" dirty="0">
                <a:solidFill>
                  <a:srgbClr val="0000CC"/>
                </a:solidFill>
              </a:rPr>
              <a:t>重新执行该指令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一些保护模式中断（类型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）将</a:t>
            </a:r>
            <a:r>
              <a:rPr lang="zh-CN" altLang="en-US" sz="2400" dirty="0" smtClean="0">
                <a:solidFill>
                  <a:srgbClr val="0000CC"/>
                </a:solidFill>
              </a:rPr>
              <a:t>错误代码</a:t>
            </a:r>
            <a:r>
              <a:rPr lang="zh-CN" altLang="en-US" sz="2400" dirty="0" smtClean="0"/>
              <a:t>紧跟返回地址压入堆栈。错误代码识别引起中断的选择符（</a:t>
            </a:r>
            <a:r>
              <a:rPr lang="en-US" altLang="zh-CN" sz="2400" dirty="0" smtClean="0"/>
              <a:t>Selector</a:t>
            </a:r>
            <a:r>
              <a:rPr lang="zh-CN" altLang="en-US" sz="2400" dirty="0" smtClean="0"/>
              <a:t>）。如果不包括选择符，则错误代码为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586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保护模式中断操作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保护模式下的中断与实模式几乎完全相同，但</a:t>
            </a:r>
            <a:r>
              <a:rPr lang="zh-CN" altLang="en-US" dirty="0" smtClean="0">
                <a:solidFill>
                  <a:srgbClr val="0000CC"/>
                </a:solidFill>
              </a:rPr>
              <a:t>中断向量表不同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保护模式使用一组存储在</a:t>
            </a:r>
            <a:r>
              <a:rPr lang="zh-CN" altLang="en-US" dirty="0" smtClean="0">
                <a:solidFill>
                  <a:srgbClr val="0000CC"/>
                </a:solidFill>
              </a:rPr>
              <a:t>中断描述符表（</a:t>
            </a:r>
            <a:r>
              <a:rPr lang="en-US" altLang="zh-CN" dirty="0" smtClean="0">
                <a:solidFill>
                  <a:srgbClr val="0000CC"/>
                </a:solidFill>
              </a:rPr>
              <a:t>IDT</a:t>
            </a:r>
            <a:r>
              <a:rPr lang="zh-CN" altLang="en-US" dirty="0" smtClean="0">
                <a:solidFill>
                  <a:srgbClr val="0000CC"/>
                </a:solidFill>
              </a:rPr>
              <a:t>）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256</a:t>
            </a:r>
            <a:r>
              <a:rPr lang="zh-CN" altLang="en-US" dirty="0" smtClean="0"/>
              <a:t>个中断描述符取得中断向量。</a:t>
            </a:r>
            <a:r>
              <a:rPr lang="zh-CN" altLang="en-US" dirty="0" smtClean="0">
                <a:solidFill>
                  <a:srgbClr val="0000CC"/>
                </a:solidFill>
              </a:rPr>
              <a:t>每个描述符占</a:t>
            </a:r>
            <a:r>
              <a:rPr lang="en-US" altLang="zh-CN" dirty="0" smtClean="0">
                <a:solidFill>
                  <a:srgbClr val="0000CC"/>
                </a:solidFill>
              </a:rPr>
              <a:t>8</a:t>
            </a:r>
            <a:r>
              <a:rPr lang="zh-CN" altLang="en-US" dirty="0" smtClean="0">
                <a:solidFill>
                  <a:srgbClr val="0000CC"/>
                </a:solidFill>
              </a:rPr>
              <a:t>个字节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中断描述符表占</a:t>
            </a:r>
            <a:r>
              <a:rPr lang="en-US" altLang="zh-CN" dirty="0" smtClean="0"/>
              <a:t>256×8=2KB</a:t>
            </a:r>
            <a:r>
              <a:rPr lang="zh-CN" altLang="en-US" dirty="0" smtClean="0"/>
              <a:t>字节。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10536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保护模式中断操作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7" cy="1800199"/>
          </a:xfrm>
        </p:spPr>
        <p:txBody>
          <a:bodyPr/>
          <a:lstStyle/>
          <a:p>
            <a:r>
              <a:rPr lang="zh-CN" altLang="en-US" sz="2400" dirty="0" smtClean="0">
                <a:solidFill>
                  <a:srgbClr val="C00000"/>
                </a:solidFill>
              </a:rPr>
              <a:t>中断描述符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sz="2400" dirty="0" smtClean="0"/>
              <a:t>中断服务程序的地址：</a:t>
            </a:r>
            <a:r>
              <a:rPr lang="en-US" altLang="zh-CN" sz="2400" dirty="0" smtClean="0"/>
              <a:t>Segment Selector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Offset</a:t>
            </a:r>
          </a:p>
          <a:p>
            <a:pPr lvl="1"/>
            <a:r>
              <a:rPr lang="zh-CN" altLang="en-US" sz="2400" dirty="0" smtClean="0"/>
              <a:t>描述符是在内存中：</a:t>
            </a:r>
            <a:r>
              <a:rPr lang="en-US" altLang="zh-CN" sz="2400" dirty="0" smtClean="0"/>
              <a:t>P</a:t>
            </a:r>
          </a:p>
          <a:p>
            <a:pPr lvl="1"/>
            <a:r>
              <a:rPr lang="zh-CN" altLang="en-US" sz="2400" dirty="0" smtClean="0"/>
              <a:t>描述符特权级：</a:t>
            </a:r>
            <a:r>
              <a:rPr lang="en-US" altLang="zh-CN" sz="2400" dirty="0" smtClean="0"/>
              <a:t>DPL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668557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2410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CC0000"/>
                </a:solidFill>
              </a:rPr>
              <a:t>基本中断处理</a:t>
            </a:r>
          </a:p>
          <a:p>
            <a:pPr eaLnBrk="1" hangingPunct="1"/>
            <a:r>
              <a:rPr lang="zh-CN" altLang="en-US" dirty="0" smtClean="0"/>
              <a:t>硬件中断</a:t>
            </a:r>
            <a:endParaRPr lang="en-US" altLang="zh-CN" dirty="0" smtClean="0"/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扩展中断结构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08000"/>
                </a:solidFill>
              </a:rPr>
              <a:t>8259A</a:t>
            </a:r>
            <a:r>
              <a:rPr lang="zh-CN" altLang="en-US" dirty="0" smtClean="0">
                <a:solidFill>
                  <a:srgbClr val="008000"/>
                </a:solidFill>
              </a:rPr>
              <a:t>可编程中断控制器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中断实例</a:t>
            </a:r>
            <a:endParaRPr lang="en-US" altLang="zh-CN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保护模式中断操作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除了</a:t>
            </a:r>
            <a:r>
              <a:rPr lang="en-US" altLang="zh-CN" dirty="0"/>
              <a:t>IDT</a:t>
            </a:r>
            <a:r>
              <a:rPr lang="zh-CN" altLang="en-US" dirty="0"/>
              <a:t>和中断描述符，保护模式中断像实模式中断一样发挥功能。</a:t>
            </a:r>
            <a:endParaRPr lang="en-US" altLang="zh-CN" dirty="0"/>
          </a:p>
          <a:p>
            <a:pPr lvl="1"/>
            <a:endParaRPr lang="en-US" dirty="0"/>
          </a:p>
          <a:p>
            <a:r>
              <a:rPr lang="zh-CN" altLang="en-US" dirty="0"/>
              <a:t>用</a:t>
            </a:r>
            <a:r>
              <a:rPr lang="en-US" altLang="zh-CN" dirty="0">
                <a:solidFill>
                  <a:srgbClr val="C00000"/>
                </a:solidFill>
              </a:rPr>
              <a:t>IRET</a:t>
            </a:r>
            <a:r>
              <a:rPr lang="zh-CN" altLang="en-US" dirty="0"/>
              <a:t>或</a:t>
            </a:r>
            <a:r>
              <a:rPr lang="en-US" altLang="zh-CN" dirty="0">
                <a:solidFill>
                  <a:srgbClr val="C00000"/>
                </a:solidFill>
              </a:rPr>
              <a:t>IRETD</a:t>
            </a:r>
            <a:r>
              <a:rPr lang="zh-CN" altLang="en-US" dirty="0">
                <a:solidFill>
                  <a:srgbClr val="C00000"/>
                </a:solidFill>
              </a:rPr>
              <a:t>指令</a:t>
            </a:r>
            <a:r>
              <a:rPr lang="zh-CN" altLang="en-US" dirty="0"/>
              <a:t>从两种中断返回。</a:t>
            </a:r>
            <a:endParaRPr lang="en-US" altLang="zh-CN" dirty="0"/>
          </a:p>
          <a:p>
            <a:pPr lvl="1"/>
            <a:r>
              <a:rPr lang="en-US" dirty="0"/>
              <a:t>64</a:t>
            </a:r>
            <a:r>
              <a:rPr lang="zh-CN" altLang="en-US" dirty="0"/>
              <a:t>位模式下，用</a:t>
            </a:r>
            <a:r>
              <a:rPr lang="en-US" altLang="zh-CN" dirty="0">
                <a:solidFill>
                  <a:srgbClr val="C00000"/>
                </a:solidFill>
              </a:rPr>
              <a:t>IRETQ</a:t>
            </a:r>
            <a:r>
              <a:rPr lang="zh-CN" altLang="en-US" dirty="0"/>
              <a:t>从中断返回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实模式的中断向量可以转换成保护模式中断。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复制中断向量表中的</a:t>
            </a:r>
            <a:r>
              <a:rPr lang="zh-CN" altLang="en-US" dirty="0" smtClean="0">
                <a:solidFill>
                  <a:srgbClr val="0000CC"/>
                </a:solidFill>
              </a:rPr>
              <a:t>中断服务程序地址</a:t>
            </a:r>
            <a:r>
              <a:rPr lang="zh-CN" altLang="en-US" dirty="0" smtClean="0"/>
              <a:t>，并将其转换成存储于中断描述符中的</a:t>
            </a:r>
            <a:r>
              <a:rPr lang="en-US" altLang="zh-CN" dirty="0" smtClean="0"/>
              <a:t>32</a:t>
            </a:r>
            <a:r>
              <a:rPr lang="zh-CN" altLang="en-US" dirty="0" smtClean="0"/>
              <a:t>位偏移地址。</a:t>
            </a:r>
            <a:endParaRPr lang="en-US" altLang="zh-CN" dirty="0" smtClean="0"/>
          </a:p>
          <a:p>
            <a:pPr lvl="1"/>
            <a:r>
              <a:rPr lang="zh-CN" altLang="en-US" dirty="0"/>
              <a:t>全局描述符表</a:t>
            </a:r>
            <a:r>
              <a:rPr lang="zh-CN" altLang="en-US" dirty="0" smtClean="0"/>
              <a:t>将</a:t>
            </a:r>
            <a:r>
              <a:rPr lang="zh-CN" altLang="en-US" dirty="0"/>
              <a:t>存储器的前</a:t>
            </a:r>
            <a:r>
              <a:rPr lang="en-US" altLang="zh-CN" dirty="0"/>
              <a:t>1MB</a:t>
            </a:r>
            <a:r>
              <a:rPr lang="zh-CN" altLang="en-US" dirty="0"/>
              <a:t>标识为中断</a:t>
            </a:r>
            <a:r>
              <a:rPr lang="zh-CN" altLang="en-US" dirty="0" smtClean="0"/>
              <a:t>段，相应的</a:t>
            </a:r>
            <a:r>
              <a:rPr lang="zh-CN" altLang="en-US" dirty="0" smtClean="0">
                <a:solidFill>
                  <a:srgbClr val="0000CC"/>
                </a:solidFill>
              </a:rPr>
              <a:t>选择符和段描述符</a:t>
            </a:r>
            <a:r>
              <a:rPr lang="zh-CN" altLang="en-US" dirty="0" smtClean="0"/>
              <a:t>可放在全局描述符表中。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204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中断标志</a:t>
            </a:r>
            <a:r>
              <a:rPr lang="zh-CN" altLang="en-US" dirty="0" smtClean="0"/>
              <a:t>位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IF</a:t>
            </a:r>
            <a:r>
              <a:rPr lang="zh-CN" altLang="en-US" dirty="0" smtClean="0">
                <a:solidFill>
                  <a:srgbClr val="C00000"/>
                </a:solidFill>
              </a:rPr>
              <a:t>：中断允许标志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STI</a:t>
            </a:r>
            <a:r>
              <a:rPr lang="zh-CN" altLang="en-US" dirty="0" smtClean="0"/>
              <a:t>、</a:t>
            </a:r>
            <a:r>
              <a:rPr lang="en-US" altLang="zh-CN" dirty="0" smtClean="0"/>
              <a:t>CLI</a:t>
            </a:r>
            <a:r>
              <a:rPr lang="zh-CN" altLang="en-US" dirty="0" smtClean="0"/>
              <a:t>指令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TF</a:t>
            </a:r>
            <a:r>
              <a:rPr lang="zh-CN" altLang="en-US" dirty="0" smtClean="0">
                <a:solidFill>
                  <a:srgbClr val="C00000"/>
                </a:solidFill>
              </a:rPr>
              <a:t>：陷阱标志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dirty="0" smtClean="0"/>
              <a:t>当</a:t>
            </a:r>
            <a:r>
              <a:rPr lang="en-US" altLang="zh-CN" dirty="0" smtClean="0"/>
              <a:t>TF=1</a:t>
            </a:r>
            <a:r>
              <a:rPr lang="zh-CN" altLang="en-US" dirty="0" smtClean="0"/>
              <a:t>，它在每条指令执行之后产生一个陷阱中断（类型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）。这也是我们常成</a:t>
            </a:r>
            <a:r>
              <a:rPr lang="zh-CN" altLang="en-US" dirty="0" smtClean="0">
                <a:solidFill>
                  <a:srgbClr val="0000CC"/>
                </a:solidFill>
              </a:rPr>
              <a:t>陷阱中断</a:t>
            </a:r>
            <a:r>
              <a:rPr lang="zh-CN" altLang="en-US" dirty="0" smtClean="0"/>
              <a:t>为</a:t>
            </a:r>
            <a:r>
              <a:rPr lang="zh-CN" altLang="en-US" dirty="0" smtClean="0">
                <a:solidFill>
                  <a:srgbClr val="0000CC"/>
                </a:solidFill>
              </a:rPr>
              <a:t>单步中断</a:t>
            </a:r>
            <a:r>
              <a:rPr lang="zh-CN" altLang="en-US" dirty="0" smtClean="0"/>
              <a:t>的原因。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当</a:t>
            </a:r>
            <a:r>
              <a:rPr lang="en-US" altLang="zh-CN" dirty="0" smtClean="0"/>
              <a:t>TF=0</a:t>
            </a:r>
            <a:r>
              <a:rPr lang="zh-CN" altLang="en-US" dirty="0" smtClean="0"/>
              <a:t>，程序正常执行。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CC00CC"/>
                </a:solidFill>
              </a:rPr>
              <a:t>没有特殊的指令</a:t>
            </a:r>
            <a:r>
              <a:rPr lang="zh-CN" altLang="en-US" dirty="0" smtClean="0"/>
              <a:t>来置位和清除陷阱标志。</a:t>
            </a:r>
            <a:endParaRPr lang="en-US" altLang="zh-CN" dirty="0" smtClean="0"/>
          </a:p>
          <a:p>
            <a:pPr lvl="2"/>
            <a:r>
              <a:rPr lang="en-US" dirty="0" smtClean="0"/>
              <a:t>PUSHF/PUSHFD</a:t>
            </a:r>
            <a:r>
              <a:rPr lang="zh-CN" altLang="en-US" dirty="0" smtClean="0"/>
              <a:t>，</a:t>
            </a:r>
            <a:r>
              <a:rPr lang="en-US" dirty="0" smtClean="0"/>
              <a:t>POPF/POPFD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672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置位</a:t>
            </a:r>
            <a:r>
              <a:rPr lang="en-US" altLang="zh-CN" dirty="0" smtClean="0"/>
              <a:t>TF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置位</a:t>
            </a:r>
            <a:r>
              <a:rPr lang="en-US" altLang="zh-CN" dirty="0" smtClean="0"/>
              <a:t>TF</a:t>
            </a:r>
            <a:r>
              <a:rPr lang="zh-CN" altLang="en-US" dirty="0" smtClean="0"/>
              <a:t>的一个中断服务程序。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TRON  PROC  FAR  USES  AX  BP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MOV  BP, SP</a:t>
            </a:r>
          </a:p>
          <a:p>
            <a:pPr marL="457200" lvl="1" indent="0">
              <a:buNone/>
            </a:pP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00CC"/>
                </a:solidFill>
              </a:rPr>
              <a:t>MOV  AX, [BP+8]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0000CC"/>
                </a:solidFill>
              </a:rPr>
              <a:t>	</a:t>
            </a:r>
            <a:r>
              <a:rPr lang="en-US" sz="2400" dirty="0" smtClean="0">
                <a:solidFill>
                  <a:srgbClr val="0000CC"/>
                </a:solidFill>
              </a:rPr>
              <a:t>	OR     AH, 1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MOV [BP+8], AX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IRET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TRON EDNP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997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清除</a:t>
            </a:r>
            <a:r>
              <a:rPr lang="en-US" altLang="zh-CN" dirty="0" smtClean="0"/>
              <a:t>TF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清除</a:t>
            </a:r>
            <a:r>
              <a:rPr lang="en-US" altLang="zh-CN" dirty="0" smtClean="0"/>
              <a:t>TF</a:t>
            </a:r>
            <a:r>
              <a:rPr lang="zh-CN" altLang="en-US" dirty="0" smtClean="0"/>
              <a:t>的一个中断服务程序。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TRON  PROC  FAR  USES  AX  BP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MOV  BP, SP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00CC"/>
                </a:solidFill>
              </a:rPr>
              <a:t>		MOV  AX, [BP+8]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CC"/>
                </a:solidFill>
              </a:rPr>
              <a:t>AND  AH, 0FEH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MOV [BP+8], AX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IRET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TRON EDNP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01237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跟踪过程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1224135"/>
          </a:xfrm>
        </p:spPr>
        <p:txBody>
          <a:bodyPr/>
          <a:lstStyle/>
          <a:p>
            <a:r>
              <a:rPr lang="zh-CN" altLang="en-US" sz="2400" dirty="0" smtClean="0"/>
              <a:t>假定</a:t>
            </a:r>
            <a:r>
              <a:rPr lang="en-US" altLang="zh-CN" sz="2400" dirty="0" smtClean="0"/>
              <a:t>INT 40H</a:t>
            </a:r>
            <a:r>
              <a:rPr lang="zh-CN" altLang="en-US" sz="2400" dirty="0" smtClean="0"/>
              <a:t>指令访问</a:t>
            </a:r>
            <a:r>
              <a:rPr lang="en-US" altLang="zh-CN" sz="2400" dirty="0" smtClean="0"/>
              <a:t>TRON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INT 41H</a:t>
            </a:r>
            <a:r>
              <a:rPr lang="zh-CN" altLang="en-US" sz="2400" dirty="0" smtClean="0"/>
              <a:t>访问</a:t>
            </a:r>
            <a:r>
              <a:rPr lang="en-US" altLang="zh-CN" sz="2400" dirty="0" smtClean="0"/>
              <a:t>TROFF</a:t>
            </a:r>
            <a:r>
              <a:rPr lang="zh-CN" altLang="en-US" sz="2400" dirty="0" smtClean="0"/>
              <a:t>。下面的程序用于跟踪一个紧跟在</a:t>
            </a:r>
            <a:r>
              <a:rPr lang="en-US" altLang="zh-CN" sz="2400" dirty="0" smtClean="0"/>
              <a:t>INT 40H</a:t>
            </a:r>
            <a:r>
              <a:rPr lang="zh-CN" altLang="en-US" sz="2400" dirty="0" smtClean="0"/>
              <a:t>指令后的程序，对应于中断类型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或陷阱中断。</a:t>
            </a:r>
            <a:endParaRPr lang="en-US" altLang="zh-CN" sz="2400" dirty="0" smtClean="0"/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408712" cy="4416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409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本章内容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基本中断处理</a:t>
            </a:r>
          </a:p>
          <a:p>
            <a:pPr eaLnBrk="1" hangingPunct="1"/>
            <a:r>
              <a:rPr lang="zh-CN" altLang="en-US" dirty="0" smtClean="0">
                <a:solidFill>
                  <a:srgbClr val="C00000"/>
                </a:solidFill>
              </a:rPr>
              <a:t>硬件中断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扩展中断结构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en-US" altLang="zh-CN" dirty="0" smtClean="0">
                <a:solidFill>
                  <a:srgbClr val="008000"/>
                </a:solidFill>
              </a:rPr>
              <a:t>8259A</a:t>
            </a:r>
            <a:r>
              <a:rPr lang="zh-CN" altLang="en-US" dirty="0" smtClean="0">
                <a:solidFill>
                  <a:srgbClr val="008000"/>
                </a:solidFill>
              </a:rPr>
              <a:t>可编程中断控制器</a:t>
            </a:r>
            <a:endParaRPr lang="en-US" altLang="zh-CN" dirty="0" smtClean="0">
              <a:solidFill>
                <a:srgbClr val="008000"/>
              </a:solidFill>
            </a:endParaRPr>
          </a:p>
          <a:p>
            <a:pPr eaLnBrk="1" hangingPunct="1"/>
            <a:r>
              <a:rPr lang="zh-CN" altLang="en-US" dirty="0" smtClean="0">
                <a:solidFill>
                  <a:srgbClr val="008000"/>
                </a:solidFill>
              </a:rPr>
              <a:t>中断实例</a:t>
            </a:r>
            <a:endParaRPr lang="en-US" altLang="zh-CN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646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1008111"/>
          </a:xfrm>
        </p:spPr>
        <p:txBody>
          <a:bodyPr/>
          <a:lstStyle/>
          <a:p>
            <a:r>
              <a:rPr lang="zh-CN" altLang="en-US" dirty="0" smtClean="0"/>
              <a:t>微处理器有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个硬件中断输入：</a:t>
            </a:r>
            <a:endParaRPr lang="en-US" altLang="zh-CN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NMI</a:t>
            </a:r>
            <a:r>
              <a:rPr lang="zh-CN" altLang="en-US" dirty="0" smtClean="0">
                <a:solidFill>
                  <a:srgbClr val="C00000"/>
                </a:solidFill>
              </a:rPr>
              <a:t>、</a:t>
            </a:r>
            <a:r>
              <a:rPr lang="en-US" dirty="0" smtClean="0">
                <a:solidFill>
                  <a:srgbClr val="C00000"/>
                </a:solidFill>
              </a:rPr>
              <a:t>INTR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80496" y="5703639"/>
            <a:ext cx="5456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所有型号的</a:t>
            </a:r>
            <a:r>
              <a:rPr lang="en-US" altLang="zh-CN" sz="2400" b="1" dirty="0"/>
              <a:t>Intel</a:t>
            </a:r>
            <a:r>
              <a:rPr lang="zh-CN" altLang="en-US" sz="2400" b="1" dirty="0" smtClean="0"/>
              <a:t>微处理器上的中断引脚</a:t>
            </a:r>
            <a:endParaRPr lang="en-US" sz="24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862" y="2126924"/>
            <a:ext cx="5081778" cy="353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826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NMI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一旦激活</a:t>
            </a:r>
            <a:r>
              <a:rPr lang="en-US" altLang="zh-CN" dirty="0" smtClean="0"/>
              <a:t>NMI</a:t>
            </a:r>
            <a:r>
              <a:rPr lang="zh-CN" altLang="en-US" dirty="0" smtClean="0"/>
              <a:t>输入，就发生类型</a:t>
            </a:r>
            <a:r>
              <a:rPr lang="en-US" altLang="zh-CN" dirty="0" smtClean="0"/>
              <a:t>2</a:t>
            </a:r>
            <a:r>
              <a:rPr lang="zh-CN" altLang="en-US" dirty="0" smtClean="0"/>
              <a:t>中断。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INTR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en-US" altLang="zh-CN" dirty="0" smtClean="0"/>
              <a:t>INTR</a:t>
            </a:r>
            <a:r>
              <a:rPr lang="zh-CN" altLang="en-US" dirty="0" smtClean="0"/>
              <a:t>的输入必须外部译码，以选择一个中断向量。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INTR</a:t>
            </a:r>
            <a:r>
              <a:rPr lang="zh-CN" altLang="en-US" dirty="0" smtClean="0"/>
              <a:t>引脚可以选择任何中断向量，但通常只使用</a:t>
            </a:r>
            <a:r>
              <a:rPr lang="en-US" altLang="zh-CN" dirty="0" smtClean="0"/>
              <a:t>20H~FFH</a:t>
            </a:r>
            <a:r>
              <a:rPr lang="zh-CN" altLang="en-US" dirty="0" smtClean="0"/>
              <a:t>之间的中断向量。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Intel</a:t>
            </a:r>
            <a:r>
              <a:rPr lang="zh-CN" altLang="en-US" dirty="0" smtClean="0"/>
              <a:t>保留</a:t>
            </a:r>
            <a:r>
              <a:rPr lang="en-US" altLang="zh-CN" dirty="0" smtClean="0"/>
              <a:t>00H~1FH</a:t>
            </a:r>
            <a:r>
              <a:rPr lang="zh-CN" altLang="en-US" dirty="0" smtClean="0"/>
              <a:t>之间的中断。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INTA#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用于响应</a:t>
            </a:r>
            <a:r>
              <a:rPr lang="en-US" altLang="zh-CN" dirty="0" smtClean="0"/>
              <a:t>INTR</a:t>
            </a:r>
            <a:r>
              <a:rPr lang="zh-CN" altLang="en-US" dirty="0" smtClean="0"/>
              <a:t>输入的一个输出引脚，将向量类型号加载到数据总线</a:t>
            </a:r>
            <a:r>
              <a:rPr lang="en-US" altLang="zh-CN" dirty="0" smtClean="0">
                <a:solidFill>
                  <a:srgbClr val="0000CC"/>
                </a:solidFill>
              </a:rPr>
              <a:t>D7~D0</a:t>
            </a:r>
            <a:r>
              <a:rPr lang="zh-CN" altLang="en-US" dirty="0" smtClean="0"/>
              <a:t>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45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7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NMI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边沿触发，在</a:t>
            </a:r>
            <a:r>
              <a:rPr lang="zh-CN" altLang="en-US" dirty="0" smtClean="0">
                <a:solidFill>
                  <a:srgbClr val="0000CC"/>
                </a:solidFill>
              </a:rPr>
              <a:t>上升沿</a:t>
            </a:r>
            <a:r>
              <a:rPr lang="zh-CN" altLang="en-US" dirty="0" smtClean="0"/>
              <a:t>申请中断。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在上升沿之后，</a:t>
            </a:r>
            <a:r>
              <a:rPr lang="en-US" altLang="zh-CN" dirty="0" smtClean="0"/>
              <a:t>NMI</a:t>
            </a:r>
            <a:r>
              <a:rPr lang="zh-CN" altLang="en-US" dirty="0" smtClean="0"/>
              <a:t>引脚必须保持逻辑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，直到微处理器识别它。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在上升沿被识别之前，</a:t>
            </a:r>
            <a:r>
              <a:rPr lang="en-US" altLang="zh-CN" dirty="0" smtClean="0"/>
              <a:t>NMI</a:t>
            </a:r>
            <a:r>
              <a:rPr lang="zh-CN" altLang="en-US" dirty="0" smtClean="0"/>
              <a:t>引脚必须保持逻辑</a:t>
            </a:r>
            <a:r>
              <a:rPr lang="en-US" altLang="zh-CN" dirty="0" smtClean="0"/>
              <a:t>1</a:t>
            </a:r>
            <a:r>
              <a:rPr lang="zh-CN" altLang="en-US" dirty="0" smtClean="0"/>
              <a:t>至少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个时钟周期。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NMI</a:t>
            </a:r>
            <a:r>
              <a:rPr lang="zh-CN" altLang="en-US" dirty="0" smtClean="0"/>
              <a:t>常用于</a:t>
            </a:r>
            <a:r>
              <a:rPr lang="zh-CN" altLang="en-US" dirty="0" smtClean="0">
                <a:solidFill>
                  <a:srgbClr val="0000CC"/>
                </a:solidFill>
              </a:rPr>
              <a:t>奇偶校验错误和其他主要系统故障</a:t>
            </a:r>
            <a:r>
              <a:rPr lang="zh-CN" altLang="en-US" dirty="0" smtClean="0"/>
              <a:t>（如掉电）。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响应这种类型的中断时，微处理器将</a:t>
            </a:r>
            <a:r>
              <a:rPr lang="zh-CN" altLang="en-US" dirty="0" smtClean="0">
                <a:solidFill>
                  <a:srgbClr val="0000CC"/>
                </a:solidFill>
              </a:rPr>
              <a:t>所有内部寄存器</a:t>
            </a:r>
            <a:r>
              <a:rPr lang="zh-CN" altLang="en-US" dirty="0" smtClean="0"/>
              <a:t>存于使用电池的备份存储器或</a:t>
            </a:r>
            <a:r>
              <a:rPr lang="en-US" altLang="zh-CN" dirty="0" smtClean="0"/>
              <a:t>EEPROM</a:t>
            </a:r>
            <a:r>
              <a:rPr lang="zh-CN" altLang="en-US" dirty="0" smtClean="0"/>
              <a:t>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51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201622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INTR</a:t>
            </a:r>
            <a:r>
              <a:rPr lang="zh-CN" altLang="en-US" dirty="0" smtClean="0"/>
              <a:t>是</a:t>
            </a:r>
            <a:r>
              <a:rPr lang="zh-CN" altLang="en-US" dirty="0" smtClean="0">
                <a:solidFill>
                  <a:srgbClr val="0000CC"/>
                </a:solidFill>
              </a:rPr>
              <a:t>电平</a:t>
            </a:r>
            <a:r>
              <a:rPr lang="zh-CN" altLang="en-US" dirty="0" smtClean="0"/>
              <a:t>敏感的，必须保持在逻辑</a:t>
            </a:r>
            <a:r>
              <a:rPr lang="en-US" altLang="zh-CN" dirty="0" smtClean="0"/>
              <a:t>1</a:t>
            </a:r>
            <a:r>
              <a:rPr lang="zh-CN" altLang="en-US" dirty="0" smtClean="0"/>
              <a:t>电平直到被识别为止。</a:t>
            </a:r>
            <a:endParaRPr lang="en-US" altLang="zh-CN" dirty="0" smtClean="0"/>
          </a:p>
          <a:p>
            <a:pPr marL="342900" lvl="1" indent="-342900">
              <a:buFontTx/>
              <a:buChar char="•"/>
            </a:pPr>
            <a:endParaRPr lang="en-US" altLang="zh-CN" dirty="0"/>
          </a:p>
          <a:p>
            <a:pPr marL="342900" lvl="1" indent="-342900">
              <a:buFontTx/>
              <a:buChar char="•"/>
            </a:pPr>
            <a:r>
              <a:rPr lang="en-US" altLang="zh-CN" dirty="0" smtClean="0"/>
              <a:t>INTR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INTA</a:t>
            </a:r>
            <a:r>
              <a:rPr lang="zh-CN" altLang="en-US" dirty="0" smtClean="0"/>
              <a:t>的时序图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068960"/>
            <a:ext cx="788670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52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基本</a:t>
            </a:r>
            <a:r>
              <a:rPr lang="zh-CN" altLang="en-US" dirty="0" smtClean="0"/>
              <a:t>中断处理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中断的目的</a:t>
            </a:r>
            <a:endParaRPr lang="en-US" altLang="zh-CN" dirty="0" smtClean="0"/>
          </a:p>
          <a:p>
            <a:r>
              <a:rPr lang="zh-CN" altLang="en-US" dirty="0" smtClean="0"/>
              <a:t>中断（中断引脚、中断向量和专用中断）</a:t>
            </a:r>
            <a:endParaRPr lang="en-US" altLang="zh-CN" dirty="0" smtClean="0"/>
          </a:p>
          <a:p>
            <a:r>
              <a:rPr lang="zh-CN" altLang="en-US" dirty="0" smtClean="0"/>
              <a:t>中断指令</a:t>
            </a:r>
            <a:endParaRPr lang="en-US" altLang="zh-CN" dirty="0" smtClean="0"/>
          </a:p>
          <a:p>
            <a:r>
              <a:rPr lang="zh-CN" altLang="en-US" dirty="0" smtClean="0"/>
              <a:t>实模式中断操作</a:t>
            </a:r>
            <a:endParaRPr lang="en-US" altLang="zh-CN" dirty="0" smtClean="0"/>
          </a:p>
          <a:p>
            <a:r>
              <a:rPr lang="zh-CN" altLang="en-US" dirty="0" smtClean="0"/>
              <a:t>保护模式中断操作</a:t>
            </a:r>
            <a:endParaRPr lang="en-US" altLang="zh-CN" dirty="0" smtClean="0"/>
          </a:p>
          <a:p>
            <a:r>
              <a:rPr lang="zh-CN" altLang="en-US" dirty="0" smtClean="0"/>
              <a:t>中断标志位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8000"/>
                </a:solidFill>
              </a:rPr>
              <a:t>将一个中断向量存入向量表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29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576064"/>
          </a:xfrm>
        </p:spPr>
        <p:txBody>
          <a:bodyPr/>
          <a:lstStyle/>
          <a:p>
            <a:r>
              <a:rPr lang="en-US" dirty="0" smtClean="0"/>
              <a:t>INTA#</a:t>
            </a:r>
            <a:r>
              <a:rPr lang="zh-CN" altLang="en-US" dirty="0" smtClean="0"/>
              <a:t>的响应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64829"/>
            <a:ext cx="4829175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0294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硬件中断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576064"/>
          </a:xfrm>
        </p:spPr>
        <p:txBody>
          <a:bodyPr/>
          <a:lstStyle/>
          <a:p>
            <a:r>
              <a:rPr lang="zh-CN" altLang="en-US" dirty="0" smtClean="0"/>
              <a:t>将</a:t>
            </a:r>
            <a:r>
              <a:rPr lang="en-US" altLang="zh-CN" dirty="0" smtClean="0"/>
              <a:t>INTR</a:t>
            </a:r>
            <a:r>
              <a:rPr lang="zh-CN" altLang="en-US" dirty="0" smtClean="0"/>
              <a:t>转换为边沿触发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5976664" cy="478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8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82C55</a:t>
            </a:r>
            <a:r>
              <a:rPr lang="zh-CN" altLang="en-US" dirty="0" smtClean="0"/>
              <a:t>键盘中断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21672"/>
            <a:ext cx="6018150" cy="580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8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82C55</a:t>
            </a:r>
            <a:r>
              <a:rPr lang="zh-CN" altLang="en-US" dirty="0" smtClean="0"/>
              <a:t>键盘中断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32048"/>
          </a:xfrm>
        </p:spPr>
        <p:txBody>
          <a:bodyPr/>
          <a:lstStyle/>
          <a:p>
            <a:r>
              <a:rPr lang="zh-CN" altLang="en-US" sz="2400" dirty="0" smtClean="0"/>
              <a:t>读取按键的中断服务程序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764768" cy="529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231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82C55</a:t>
            </a:r>
            <a:r>
              <a:rPr lang="zh-CN" altLang="en-US" dirty="0" smtClean="0"/>
              <a:t>键盘中断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21672"/>
            <a:ext cx="8784976" cy="432047"/>
          </a:xfrm>
        </p:spPr>
        <p:txBody>
          <a:bodyPr/>
          <a:lstStyle/>
          <a:p>
            <a:r>
              <a:rPr lang="zh-CN" altLang="en-US" sz="2400" dirty="0" smtClean="0"/>
              <a:t>从</a:t>
            </a:r>
            <a:r>
              <a:rPr lang="en-US" altLang="zh-CN" sz="2400" dirty="0" smtClean="0"/>
              <a:t>FIFO</a:t>
            </a:r>
            <a:r>
              <a:rPr lang="zh-CN" altLang="en-US" sz="2400" dirty="0" smtClean="0"/>
              <a:t>队列读出数据的过程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311731" cy="3816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231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本章小结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</a:t>
            </a:r>
            <a:r>
              <a:rPr lang="zh-CN" altLang="en-US" dirty="0" smtClean="0"/>
              <a:t>中断处理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中断向量，标志位，实模式中断，保护模式中断</a:t>
            </a:r>
            <a:endParaRPr lang="en-US" altLang="zh-CN" dirty="0"/>
          </a:p>
          <a:p>
            <a:pPr lvl="1"/>
            <a:endParaRPr lang="zh-CN" altLang="en-US" dirty="0"/>
          </a:p>
          <a:p>
            <a:r>
              <a:rPr lang="zh-CN" altLang="en-US" dirty="0"/>
              <a:t>硬件中断</a:t>
            </a:r>
          </a:p>
          <a:p>
            <a:pPr lvl="1"/>
            <a:r>
              <a:rPr lang="zh-CN" altLang="en-US" dirty="0" smtClean="0"/>
              <a:t>引脚，特点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01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作业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zh-CN" altLang="en-US" sz="2400" dirty="0" smtClean="0"/>
              <a:t>习题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，习题</a:t>
            </a:r>
            <a:r>
              <a:rPr lang="en-US" altLang="zh-CN" sz="2400" dirty="0" smtClean="0"/>
              <a:t>27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81450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中断的</a:t>
            </a:r>
            <a:r>
              <a:rPr lang="zh-CN" altLang="en-US" dirty="0" smtClean="0"/>
              <a:t>目的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1656184"/>
          </a:xfrm>
        </p:spPr>
        <p:txBody>
          <a:bodyPr/>
          <a:lstStyle/>
          <a:p>
            <a:r>
              <a:rPr lang="zh-CN" altLang="en-US" dirty="0" smtClean="0"/>
              <a:t>在与</a:t>
            </a:r>
            <a:r>
              <a:rPr lang="zh-CN" altLang="en-US" dirty="0" smtClean="0">
                <a:solidFill>
                  <a:srgbClr val="C00000"/>
                </a:solidFill>
              </a:rPr>
              <a:t>低速</a:t>
            </a:r>
            <a:r>
              <a:rPr lang="en-US" altLang="zh-CN" dirty="0" smtClean="0">
                <a:solidFill>
                  <a:srgbClr val="C00000"/>
                </a:solidFill>
              </a:rPr>
              <a:t>I/O</a:t>
            </a:r>
            <a:r>
              <a:rPr lang="zh-CN" altLang="en-US" dirty="0" smtClean="0">
                <a:solidFill>
                  <a:srgbClr val="C00000"/>
                </a:solidFill>
              </a:rPr>
              <a:t>设备</a:t>
            </a:r>
            <a:r>
              <a:rPr lang="zh-CN" altLang="en-US" dirty="0" smtClean="0"/>
              <a:t>进行数据传输时，中断特别有用。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例，</a:t>
            </a:r>
            <a:r>
              <a:rPr lang="zh-CN" altLang="en-US" dirty="0" smtClean="0"/>
              <a:t>一个典型系统中表明中断使用情况的时间线。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3"/>
            <a:ext cx="7848872" cy="253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87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中断引脚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整个</a:t>
            </a:r>
            <a:r>
              <a:rPr lang="en-US" altLang="zh-CN" dirty="0" smtClean="0"/>
              <a:t>Intel</a:t>
            </a:r>
            <a:r>
              <a:rPr lang="zh-CN" altLang="en-US" dirty="0" smtClean="0"/>
              <a:t>系列微处理器的中断包括：</a:t>
            </a:r>
            <a:endParaRPr lang="en-US" altLang="zh-CN" dirty="0" smtClean="0"/>
          </a:p>
          <a:p>
            <a:pPr lvl="1"/>
            <a:r>
              <a:rPr lang="en-US" dirty="0" smtClean="0"/>
              <a:t>2</a:t>
            </a:r>
            <a:r>
              <a:rPr lang="zh-CN" altLang="en-US" dirty="0" smtClean="0"/>
              <a:t>个申请中断的硬件引脚：</a:t>
            </a:r>
            <a:r>
              <a:rPr lang="en-US" altLang="zh-CN" dirty="0" smtClean="0">
                <a:solidFill>
                  <a:srgbClr val="0000CC"/>
                </a:solidFill>
              </a:rPr>
              <a:t>INTR</a:t>
            </a:r>
            <a:r>
              <a:rPr lang="zh-CN" altLang="en-US" dirty="0" smtClean="0">
                <a:solidFill>
                  <a:srgbClr val="0000CC"/>
                </a:solidFill>
              </a:rPr>
              <a:t>和</a:t>
            </a:r>
            <a:r>
              <a:rPr lang="en-US" altLang="zh-CN" dirty="0" smtClean="0">
                <a:solidFill>
                  <a:srgbClr val="0000CC"/>
                </a:solidFill>
              </a:rPr>
              <a:t>NMI</a:t>
            </a:r>
          </a:p>
          <a:p>
            <a:pPr lvl="1"/>
            <a:r>
              <a:rPr lang="en-US" dirty="0" smtClean="0"/>
              <a:t>1</a:t>
            </a:r>
            <a:r>
              <a:rPr lang="zh-CN" altLang="en-US" dirty="0" smtClean="0"/>
              <a:t>个相应</a:t>
            </a:r>
            <a:r>
              <a:rPr lang="en-US" altLang="zh-CN" dirty="0" smtClean="0"/>
              <a:t>INTR</a:t>
            </a:r>
            <a:r>
              <a:rPr lang="zh-CN" altLang="en-US" dirty="0" smtClean="0"/>
              <a:t>中断申请的硬件引脚：</a:t>
            </a:r>
            <a:r>
              <a:rPr lang="en-US" altLang="zh-CN" dirty="0" smtClean="0">
                <a:solidFill>
                  <a:srgbClr val="0000CC"/>
                </a:solidFill>
              </a:rPr>
              <a:t>INTA</a:t>
            </a:r>
          </a:p>
          <a:p>
            <a:endParaRPr lang="en-US" dirty="0"/>
          </a:p>
          <a:p>
            <a:r>
              <a:rPr lang="zh-CN" altLang="en-US" dirty="0" smtClean="0">
                <a:solidFill>
                  <a:srgbClr val="CC00CC"/>
                </a:solidFill>
              </a:rPr>
              <a:t>注意：</a:t>
            </a:r>
            <a:r>
              <a:rPr lang="zh-CN" altLang="en-US" dirty="0" smtClean="0"/>
              <a:t>除了这些引脚外，微处理器还有：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00CC"/>
                </a:solidFill>
              </a:rPr>
              <a:t>软件中断指令</a:t>
            </a:r>
            <a:r>
              <a:rPr lang="en-US" altLang="zh-CN" dirty="0" smtClean="0"/>
              <a:t>INT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INTO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INT3</a:t>
            </a:r>
            <a:r>
              <a:rPr lang="zh-CN" altLang="en-US" dirty="0" smtClean="0"/>
              <a:t>和</a:t>
            </a:r>
            <a:r>
              <a:rPr lang="en-US" altLang="zh-CN" dirty="0" smtClean="0"/>
              <a:t>BOUND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00CC"/>
                </a:solidFill>
              </a:rPr>
              <a:t>标志位</a:t>
            </a:r>
            <a:r>
              <a:rPr lang="en-US" altLang="zh-CN" dirty="0" smtClean="0"/>
              <a:t>IF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Interrupt Flag</a:t>
            </a:r>
            <a:r>
              <a:rPr lang="zh-CN" altLang="en-US" dirty="0" smtClean="0"/>
              <a:t>）和</a:t>
            </a:r>
            <a:r>
              <a:rPr lang="en-US" altLang="zh-CN" dirty="0" smtClean="0"/>
              <a:t>TF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Trap Flag</a:t>
            </a:r>
            <a:r>
              <a:rPr lang="zh-CN" altLang="en-US" dirty="0" smtClean="0"/>
              <a:t>）；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00CC"/>
                </a:solidFill>
              </a:rPr>
              <a:t>中断返回指令</a:t>
            </a:r>
            <a:r>
              <a:rPr lang="en-US" altLang="zh-CN" dirty="0" smtClean="0"/>
              <a:t>IRET</a:t>
            </a:r>
            <a:r>
              <a:rPr lang="zh-CN" altLang="en-US" dirty="0" smtClean="0"/>
              <a:t>（或在</a:t>
            </a:r>
            <a:r>
              <a:rPr lang="en-US" altLang="zh-CN" dirty="0" smtClean="0"/>
              <a:t>80386~Pentium4</a:t>
            </a:r>
            <a:r>
              <a:rPr lang="zh-CN" altLang="en-US" dirty="0" smtClean="0"/>
              <a:t>中的</a:t>
            </a:r>
            <a:r>
              <a:rPr lang="en-US" altLang="zh-CN" dirty="0" smtClean="0"/>
              <a:t>IRETD</a:t>
            </a:r>
            <a:r>
              <a:rPr lang="zh-CN" altLang="en-US" dirty="0" smtClean="0"/>
              <a:t>）。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35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052737"/>
            <a:ext cx="8712967" cy="252028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中断向量表</a:t>
            </a:r>
            <a:r>
              <a:rPr lang="zh-CN" altLang="en-US" dirty="0" smtClean="0"/>
              <a:t>（</a:t>
            </a:r>
            <a:r>
              <a:rPr lang="en-US" altLang="zh-CN" dirty="0" smtClean="0"/>
              <a:t>IVT</a:t>
            </a:r>
            <a:r>
              <a:rPr lang="zh-CN" altLang="en-US" dirty="0" smtClean="0"/>
              <a:t>，</a:t>
            </a:r>
            <a:r>
              <a:rPr lang="en-US" altLang="zh-CN" dirty="0" smtClean="0"/>
              <a:t>Interrupt Vector Table</a:t>
            </a:r>
            <a:r>
              <a:rPr lang="zh-CN" altLang="en-US" dirty="0" smtClean="0"/>
              <a:t>）为于存储器的最低</a:t>
            </a:r>
            <a:r>
              <a:rPr lang="en-US" altLang="zh-CN" dirty="0" smtClean="0"/>
              <a:t>1024</a:t>
            </a:r>
            <a:r>
              <a:rPr lang="zh-CN" altLang="en-US" dirty="0" smtClean="0"/>
              <a:t>字节，地址为</a:t>
            </a:r>
            <a:r>
              <a:rPr lang="en-US" altLang="zh-CN" dirty="0" smtClean="0"/>
              <a:t>0000H~03FFH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包含</a:t>
            </a:r>
            <a:r>
              <a:rPr lang="en-US" altLang="zh-CN" dirty="0" smtClean="0"/>
              <a:t>256</a:t>
            </a:r>
            <a:r>
              <a:rPr lang="zh-CN" altLang="en-US" dirty="0" smtClean="0"/>
              <a:t>个不同的</a:t>
            </a:r>
            <a:r>
              <a:rPr lang="en-US" altLang="zh-CN" dirty="0" smtClean="0"/>
              <a:t>4</a:t>
            </a:r>
            <a:r>
              <a:rPr lang="zh-CN" altLang="en-US" dirty="0" smtClean="0"/>
              <a:t>字节中断向量。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中断向量</a:t>
            </a:r>
            <a:r>
              <a:rPr lang="zh-CN" altLang="en-US" dirty="0" smtClean="0"/>
              <a:t>包含中断服务程序的地址（段和偏移）。</a:t>
            </a:r>
            <a:endParaRPr 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2555776" y="3755134"/>
            <a:ext cx="3744416" cy="2511795"/>
            <a:chOff x="2555776" y="3755134"/>
            <a:chExt cx="3744416" cy="2511795"/>
          </a:xfrm>
        </p:grpSpPr>
        <p:sp>
          <p:nvSpPr>
            <p:cNvPr id="5" name="矩形 4"/>
            <p:cNvSpPr/>
            <p:nvPr/>
          </p:nvSpPr>
          <p:spPr>
            <a:xfrm>
              <a:off x="3059832" y="5805264"/>
              <a:ext cx="23391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/>
                <a:t>中断向量的内容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6" y="3755134"/>
              <a:ext cx="3744416" cy="20658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5986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256</a:t>
            </a:r>
            <a:r>
              <a:rPr lang="zh-CN" altLang="en-US" dirty="0" smtClean="0"/>
              <a:t>个中断向量中，</a:t>
            </a:r>
            <a:r>
              <a:rPr lang="en-US" altLang="zh-CN" dirty="0" smtClean="0"/>
              <a:t>Intel</a:t>
            </a:r>
            <a:r>
              <a:rPr lang="zh-CN" altLang="en-US" dirty="0" smtClean="0"/>
              <a:t>保留</a:t>
            </a:r>
            <a:r>
              <a:rPr lang="zh-CN" altLang="en-US" dirty="0" smtClean="0">
                <a:solidFill>
                  <a:srgbClr val="0000CC"/>
                </a:solidFill>
              </a:rPr>
              <a:t>前</a:t>
            </a:r>
            <a:r>
              <a:rPr lang="en-US" altLang="zh-CN" dirty="0" smtClean="0">
                <a:solidFill>
                  <a:srgbClr val="0000CC"/>
                </a:solidFill>
              </a:rPr>
              <a:t>32</a:t>
            </a:r>
            <a:r>
              <a:rPr lang="zh-CN" altLang="en-US" dirty="0" smtClean="0">
                <a:solidFill>
                  <a:srgbClr val="0000CC"/>
                </a:solidFill>
              </a:rPr>
              <a:t>个中断向量</a:t>
            </a:r>
            <a:r>
              <a:rPr lang="zh-CN" altLang="en-US" dirty="0" smtClean="0"/>
              <a:t>为</a:t>
            </a:r>
            <a:r>
              <a:rPr lang="en-US" altLang="zh-CN" dirty="0" smtClean="0"/>
              <a:t>Intel</a:t>
            </a:r>
            <a:r>
              <a:rPr lang="zh-CN" altLang="en-US" dirty="0" smtClean="0"/>
              <a:t>各种微处理器系列成员专用，</a:t>
            </a:r>
            <a:r>
              <a:rPr lang="zh-CN" altLang="en-US" dirty="0" smtClean="0">
                <a:solidFill>
                  <a:srgbClr val="0000CC"/>
                </a:solidFill>
              </a:rPr>
              <a:t>后</a:t>
            </a:r>
            <a:r>
              <a:rPr lang="en-US" altLang="zh-CN" dirty="0" smtClean="0">
                <a:solidFill>
                  <a:srgbClr val="0000CC"/>
                </a:solidFill>
              </a:rPr>
              <a:t>224</a:t>
            </a:r>
            <a:r>
              <a:rPr lang="zh-CN" altLang="en-US" dirty="0" smtClean="0">
                <a:solidFill>
                  <a:srgbClr val="0000CC"/>
                </a:solidFill>
              </a:rPr>
              <a:t>个向量</a:t>
            </a:r>
            <a:r>
              <a:rPr lang="zh-CN" altLang="en-US" dirty="0" smtClean="0"/>
              <a:t>可用作用户中断向量。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在前</a:t>
            </a:r>
            <a:r>
              <a:rPr lang="en-US" altLang="zh-CN" dirty="0" smtClean="0"/>
              <a:t>32</a:t>
            </a:r>
            <a:r>
              <a:rPr lang="zh-CN" altLang="en-US" dirty="0" smtClean="0"/>
              <a:t>个中断向量中：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0000CC"/>
                </a:solidFill>
              </a:rPr>
              <a:t>前</a:t>
            </a:r>
            <a:r>
              <a:rPr lang="en-US" altLang="zh-CN" dirty="0" smtClean="0">
                <a:solidFill>
                  <a:srgbClr val="0000CC"/>
                </a:solidFill>
              </a:rPr>
              <a:t>5</a:t>
            </a:r>
            <a:r>
              <a:rPr lang="zh-CN" altLang="en-US" dirty="0" smtClean="0">
                <a:solidFill>
                  <a:srgbClr val="0000CC"/>
                </a:solidFill>
              </a:rPr>
              <a:t>个中断向量</a:t>
            </a:r>
            <a:r>
              <a:rPr lang="zh-CN" altLang="en-US" dirty="0" smtClean="0"/>
              <a:t>在所有</a:t>
            </a:r>
            <a:r>
              <a:rPr lang="en-US" altLang="zh-CN" dirty="0" smtClean="0"/>
              <a:t>Intel</a:t>
            </a:r>
            <a:r>
              <a:rPr lang="zh-CN" altLang="en-US" dirty="0" smtClean="0"/>
              <a:t>系列微处理器中都是相同的。</a:t>
            </a:r>
            <a:endParaRPr lang="en-US" dirty="0" smtClean="0"/>
          </a:p>
          <a:p>
            <a:pPr lvl="1"/>
            <a:r>
              <a:rPr lang="zh-CN" altLang="en-US" dirty="0" smtClean="0"/>
              <a:t>其他中断向量存在于</a:t>
            </a:r>
            <a:r>
              <a:rPr lang="en-US" altLang="zh-CN" dirty="0" smtClean="0"/>
              <a:t>80286</a:t>
            </a:r>
            <a:r>
              <a:rPr lang="zh-CN" altLang="en-US" dirty="0" smtClean="0"/>
              <a:t>及向上兼容的</a:t>
            </a:r>
            <a:r>
              <a:rPr lang="en-US" altLang="zh-CN" dirty="0" smtClean="0"/>
              <a:t>80386~ Core2</a:t>
            </a:r>
            <a:r>
              <a:rPr lang="zh-CN" altLang="en-US" dirty="0" smtClean="0"/>
              <a:t>中，但</a:t>
            </a:r>
            <a:r>
              <a:rPr lang="zh-CN" altLang="en-US" dirty="0" smtClean="0">
                <a:solidFill>
                  <a:srgbClr val="0000CC"/>
                </a:solidFill>
              </a:rPr>
              <a:t>不向下兼容</a:t>
            </a:r>
            <a:r>
              <a:rPr lang="en-US" altLang="zh-CN" dirty="0" smtClean="0">
                <a:solidFill>
                  <a:srgbClr val="0000CC"/>
                </a:solidFill>
              </a:rPr>
              <a:t>8086</a:t>
            </a:r>
            <a:r>
              <a:rPr lang="zh-CN" altLang="en-US" dirty="0" smtClean="0">
                <a:solidFill>
                  <a:srgbClr val="0000CC"/>
                </a:solidFill>
              </a:rPr>
              <a:t>或</a:t>
            </a:r>
            <a:r>
              <a:rPr lang="en-US" altLang="zh-CN" dirty="0" smtClean="0">
                <a:solidFill>
                  <a:srgbClr val="0000CC"/>
                </a:solidFill>
              </a:rPr>
              <a:t>8088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31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0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除法出错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单步或陷阱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不可屏蔽硬件中断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3</a:t>
            </a:r>
            <a:r>
              <a:rPr lang="zh-CN" altLang="en-US" dirty="0">
                <a:solidFill>
                  <a:srgbClr val="C00000"/>
                </a:solidFill>
              </a:rPr>
              <a:t>：</a:t>
            </a:r>
            <a:r>
              <a:rPr lang="zh-CN" altLang="en-US" dirty="0"/>
              <a:t>断点</a:t>
            </a:r>
            <a:r>
              <a:rPr lang="zh-CN" altLang="en-US" dirty="0" smtClean="0"/>
              <a:t>中断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4</a:t>
            </a:r>
            <a:r>
              <a:rPr lang="zh-CN" altLang="en-US" dirty="0" smtClean="0">
                <a:solidFill>
                  <a:srgbClr val="C00000"/>
                </a:solidFill>
              </a:rPr>
              <a:t>：</a:t>
            </a:r>
            <a:r>
              <a:rPr lang="zh-CN" altLang="en-US" dirty="0" smtClean="0"/>
              <a:t>溢出中断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5</a:t>
            </a:r>
            <a:r>
              <a:rPr lang="zh-CN" altLang="en-US" dirty="0" smtClean="0">
                <a:solidFill>
                  <a:srgbClr val="C00000"/>
                </a:solidFill>
              </a:rPr>
              <a:t>：边界</a:t>
            </a:r>
            <a:endParaRPr lang="en-US" altLang="zh-CN" dirty="0" smtClean="0">
              <a:solidFill>
                <a:srgbClr val="C00000"/>
              </a:solidFill>
            </a:endParaRPr>
          </a:p>
          <a:p>
            <a:pPr lvl="1"/>
            <a:r>
              <a:rPr lang="zh-CN" altLang="en-US" dirty="0" smtClean="0">
                <a:solidFill>
                  <a:srgbClr val="0000CC"/>
                </a:solidFill>
              </a:rPr>
              <a:t>边界指令将寄存器与存储器中的边界值相比较</a:t>
            </a:r>
            <a:r>
              <a:rPr lang="zh-CN" altLang="en-US" dirty="0" smtClean="0"/>
              <a:t>。如果寄存器的内容大于或等于存储器中的第一个字，并小于或等于第二个字，则不发生中断，因为寄存器的内容在边界之内。如果寄存器的内容超出边界，则发生类型</a:t>
            </a:r>
            <a:r>
              <a:rPr lang="en-US" altLang="zh-CN" dirty="0" smtClean="0"/>
              <a:t>5</a:t>
            </a:r>
            <a:r>
              <a:rPr lang="zh-CN" altLang="en-US" dirty="0" smtClean="0"/>
              <a:t>中断。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7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中断向量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6</a:t>
            </a:r>
            <a:r>
              <a:rPr lang="zh-CN" altLang="en-US" dirty="0" smtClean="0">
                <a:solidFill>
                  <a:srgbClr val="C00000"/>
                </a:solidFill>
              </a:rPr>
              <a:t>：无效操作码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一旦在程序中遇到未定义的操作码时发生此中断。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7</a:t>
            </a:r>
            <a:r>
              <a:rPr lang="zh-CN" altLang="en-US" dirty="0" smtClean="0">
                <a:solidFill>
                  <a:srgbClr val="C00000"/>
                </a:solidFill>
              </a:rPr>
              <a:t>：协处理器不存在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如果执行了</a:t>
            </a:r>
            <a:r>
              <a:rPr lang="en-US" altLang="zh-CN" dirty="0" smtClean="0"/>
              <a:t>ESC</a:t>
            </a:r>
            <a:r>
              <a:rPr lang="zh-CN" altLang="en-US" dirty="0" smtClean="0"/>
              <a:t>或</a:t>
            </a:r>
            <a:r>
              <a:rPr lang="en-US" altLang="zh-CN" dirty="0" smtClean="0"/>
              <a:t>WAIT</a:t>
            </a:r>
            <a:r>
              <a:rPr lang="zh-CN" altLang="en-US" dirty="0" smtClean="0"/>
              <a:t>指令且没有找到协处理器，则发生此中断。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>
                <a:solidFill>
                  <a:srgbClr val="C00000"/>
                </a:solidFill>
              </a:rPr>
              <a:t>类型</a:t>
            </a:r>
            <a:r>
              <a:rPr lang="en-US" altLang="zh-CN" dirty="0" smtClean="0">
                <a:solidFill>
                  <a:srgbClr val="C00000"/>
                </a:solidFill>
              </a:rPr>
              <a:t>8</a:t>
            </a:r>
            <a:r>
              <a:rPr lang="zh-CN" altLang="en-US" dirty="0" smtClean="0">
                <a:solidFill>
                  <a:srgbClr val="C00000"/>
                </a:solidFill>
              </a:rPr>
              <a:t>：双故障中断</a:t>
            </a:r>
            <a:endParaRPr lang="en-US" altLang="zh-CN" dirty="0"/>
          </a:p>
          <a:p>
            <a:pPr lvl="1"/>
            <a:r>
              <a:rPr lang="zh-CN" altLang="en-US" dirty="0" smtClean="0"/>
              <a:t>在同一指令期间发生</a:t>
            </a:r>
            <a:r>
              <a:rPr lang="en-US" altLang="zh-CN" dirty="0" smtClean="0"/>
              <a:t>2</a:t>
            </a:r>
            <a:r>
              <a:rPr lang="zh-CN" altLang="en-US" dirty="0" smtClean="0"/>
              <a:t>个独立的中断时激活此中断。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09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9304</TotalTime>
  <Words>1831</Words>
  <Application>Microsoft Office PowerPoint</Application>
  <PresentationFormat>全屏显示(4:3)</PresentationFormat>
  <Paragraphs>231</Paragraphs>
  <Slides>36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0" baseType="lpstr">
      <vt:lpstr>宋体</vt:lpstr>
      <vt:lpstr>Arial</vt:lpstr>
      <vt:lpstr>Times New Roman</vt:lpstr>
      <vt:lpstr>默认设计模板</vt:lpstr>
      <vt:lpstr>第12章  中断 </vt:lpstr>
      <vt:lpstr>本章内容</vt:lpstr>
      <vt:lpstr>基本中断处理</vt:lpstr>
      <vt:lpstr>中断的目的</vt:lpstr>
      <vt:lpstr>中断引脚</vt:lpstr>
      <vt:lpstr>中断向量</vt:lpstr>
      <vt:lpstr>中断向量</vt:lpstr>
      <vt:lpstr>中断向量</vt:lpstr>
      <vt:lpstr>中断向量</vt:lpstr>
      <vt:lpstr>中断向量</vt:lpstr>
      <vt:lpstr>中断向量</vt:lpstr>
      <vt:lpstr>中断向量</vt:lpstr>
      <vt:lpstr>中断指令</vt:lpstr>
      <vt:lpstr>中断指令</vt:lpstr>
      <vt:lpstr>实模式中断操作</vt:lpstr>
      <vt:lpstr>实模式中断操作</vt:lpstr>
      <vt:lpstr>实模式中断操作</vt:lpstr>
      <vt:lpstr>保护模式中断操作</vt:lpstr>
      <vt:lpstr>保护模式中断操作</vt:lpstr>
      <vt:lpstr>保护模式中断操作</vt:lpstr>
      <vt:lpstr>中断标志位</vt:lpstr>
      <vt:lpstr>置位TF</vt:lpstr>
      <vt:lpstr>清除TF</vt:lpstr>
      <vt:lpstr>跟踪过程</vt:lpstr>
      <vt:lpstr>本章内容</vt:lpstr>
      <vt:lpstr>硬件中断</vt:lpstr>
      <vt:lpstr>硬件中断</vt:lpstr>
      <vt:lpstr>硬件中断</vt:lpstr>
      <vt:lpstr>硬件中断</vt:lpstr>
      <vt:lpstr>硬件中断</vt:lpstr>
      <vt:lpstr>硬件中断</vt:lpstr>
      <vt:lpstr>82C55键盘中断</vt:lpstr>
      <vt:lpstr>82C55键盘中断</vt:lpstr>
      <vt:lpstr>82C55键盘中断</vt:lpstr>
      <vt:lpstr>本章小结</vt:lpstr>
      <vt:lpstr>作业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 三 章    指令系统</dc:title>
  <dc:creator>Luo</dc:creator>
  <cp:lastModifiedBy>admin</cp:lastModifiedBy>
  <cp:revision>1891</cp:revision>
  <dcterms:created xsi:type="dcterms:W3CDTF">2002-09-19T14:32:54Z</dcterms:created>
  <dcterms:modified xsi:type="dcterms:W3CDTF">2020-09-16T00:55:27Z</dcterms:modified>
</cp:coreProperties>
</file>