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2"/>
  </p:notesMasterIdLst>
  <p:handoutMasterIdLst>
    <p:handoutMasterId r:id="rId13"/>
  </p:handoutMasterIdLst>
  <p:sldIdLst>
    <p:sldId id="504" r:id="rId2"/>
    <p:sldId id="505" r:id="rId3"/>
    <p:sldId id="625" r:id="rId4"/>
    <p:sldId id="624" r:id="rId5"/>
    <p:sldId id="628" r:id="rId6"/>
    <p:sldId id="626" r:id="rId7"/>
    <p:sldId id="629" r:id="rId8"/>
    <p:sldId id="627" r:id="rId9"/>
    <p:sldId id="623" r:id="rId10"/>
    <p:sldId id="513" r:id="rId11"/>
  </p:sldIdLst>
  <p:sldSz cx="9144000" cy="6858000" type="screen4x3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8000"/>
    <a:srgbClr val="CC00CC"/>
    <a:srgbClr val="33CC33"/>
    <a:srgbClr val="006600"/>
    <a:srgbClr val="663300"/>
    <a:srgbClr val="CC00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49" autoAdjust="0"/>
    <p:restoredTop sz="82047" autoAdjust="0"/>
  </p:normalViewPr>
  <p:slideViewPr>
    <p:cSldViewPr>
      <p:cViewPr varScale="1">
        <p:scale>
          <a:sx n="89" d="100"/>
          <a:sy n="89" d="100"/>
        </p:scale>
        <p:origin x="202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fld id="{ED968974-9DD8-4BC1-A46E-167D792FF33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64304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2" tIns="47416" rIns="94832" bIns="47416" numCol="1" anchor="t" anchorCtr="0" compatLnSpc="1">
            <a:prstTxWarp prst="textNoShape">
              <a:avLst/>
            </a:prstTxWarp>
          </a:bodyPr>
          <a:lstStyle>
            <a:lvl1pPr defTabSz="947738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2" tIns="47416" rIns="94832" bIns="47416" numCol="1" anchor="t" anchorCtr="0" compatLnSpc="1">
            <a:prstTxWarp prst="textNoShape">
              <a:avLst/>
            </a:prstTxWarp>
          </a:bodyPr>
          <a:lstStyle>
            <a:lvl1pPr algn="r" defTabSz="947738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0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2" tIns="47416" rIns="94832" bIns="474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2" tIns="47416" rIns="94832" bIns="47416" numCol="1" anchor="b" anchorCtr="0" compatLnSpc="1">
            <a:prstTxWarp prst="textNoShape">
              <a:avLst/>
            </a:prstTxWarp>
          </a:bodyPr>
          <a:lstStyle>
            <a:lvl1pPr defTabSz="947738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2" tIns="47416" rIns="94832" bIns="47416" numCol="1" anchor="b" anchorCtr="0" compatLnSpc="1">
            <a:prstTxWarp prst="textNoShape">
              <a:avLst/>
            </a:prstTxWarp>
          </a:bodyPr>
          <a:lstStyle>
            <a:lvl1pPr algn="r" defTabSz="947738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fld id="{FF3C24D7-B57D-465D-87DD-A2EF71FEE5C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243589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 smtClean="0"/>
              <a:t>74F257</a:t>
            </a:r>
            <a:r>
              <a:rPr lang="zh-CN" altLang="en-US" dirty="0" smtClean="0"/>
              <a:t>：四个</a:t>
            </a:r>
            <a:r>
              <a:rPr lang="en-US" altLang="zh-CN" dirty="0" smtClean="0"/>
              <a:t>2</a:t>
            </a:r>
            <a:r>
              <a:rPr lang="zh-CN" altLang="en-US" dirty="0" smtClean="0"/>
              <a:t>选</a:t>
            </a:r>
            <a:r>
              <a:rPr lang="en-US" altLang="zh-CN" dirty="0" smtClean="0"/>
              <a:t>1</a:t>
            </a:r>
            <a:r>
              <a:rPr lang="zh-CN" altLang="en-US" dirty="0" smtClean="0"/>
              <a:t>的数据选择器（三态、同相）。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C24D7-B57D-465D-87DD-A2EF71FEE5C6}" type="slidenum">
              <a:rPr lang="en-US" altLang="zh-CN" smtClean="0"/>
              <a:pPr>
                <a:defRPr/>
              </a:pPr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21794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EEAEC-2E90-4FE6-B68A-80A650B59A2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33303707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44D8A-C9B4-482A-93D0-64591269E7D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04691546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15125" y="188913"/>
            <a:ext cx="2178050" cy="59372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383337" cy="59372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1E329-FB1F-4B2A-B4D2-54582848C7B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4924170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E58CB-C7B2-4E3E-8712-D98CA646126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1730667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F8A70-2E18-40E9-B12C-F3FC4851A00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251916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50825" y="1196975"/>
            <a:ext cx="4141788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45013" y="1196975"/>
            <a:ext cx="4141787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48A29-9192-4BA4-9F58-CB7348B1178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7897185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2CA87-4DBF-418A-A4CA-F89A45652A0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6587891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2C8A8-7AE2-436D-8F3D-A5CE2298C55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1815526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D70F1-67A8-4616-BCEF-AF7A7F6BB68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1229789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857E0-F1BE-4F89-8281-16A04E6EA94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2091387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10AA8-0FD8-4369-8FC1-FE3534717F8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1257772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713787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512" y="1052736"/>
            <a:ext cx="8712967" cy="547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45238"/>
            <a:ext cx="2133600" cy="26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45238"/>
            <a:ext cx="2895600" cy="26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153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45238"/>
            <a:ext cx="2133600" cy="26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F7D5D7-7D0A-4B9F-B5E0-0D758BAD210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 spd="med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1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CN" altLang="en-US" sz="4000" dirty="0" smtClean="0"/>
              <a:t>第</a:t>
            </a:r>
            <a:r>
              <a:rPr lang="en-US" altLang="zh-CN" sz="4000" dirty="0" smtClean="0"/>
              <a:t>13</a:t>
            </a:r>
            <a:r>
              <a:rPr lang="zh-CN" altLang="en-US" sz="4000" dirty="0" smtClean="0"/>
              <a:t>章  直接存储器存取及</a:t>
            </a:r>
            <a:r>
              <a:rPr lang="en-US" altLang="zh-CN" sz="4000" dirty="0" smtClean="0"/>
              <a:t>DMA</a:t>
            </a:r>
            <a:r>
              <a:rPr lang="zh-CN" altLang="en-US" sz="4000" dirty="0" smtClean="0"/>
              <a:t>控制</a:t>
            </a:r>
            <a:r>
              <a:rPr lang="en-US" altLang="zh-CN" sz="4000" dirty="0" smtClean="0"/>
              <a:t>I/O</a:t>
            </a:r>
            <a:endParaRPr lang="zh-CN" alt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 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258888" y="4076700"/>
            <a:ext cx="691356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kumimoji="1" lang="zh-CN" altLang="en-US" sz="2800" b="1" dirty="0" smtClean="0">
                <a:latin typeface="Times New Roman" pitchFamily="18" charset="0"/>
              </a:rPr>
              <a:t>王行甫</a:t>
            </a:r>
            <a:endParaRPr kumimoji="1" lang="zh-CN" altLang="en-US" sz="2800" b="1" dirty="0">
              <a:latin typeface="Times New Roman" pitchFamily="18" charset="0"/>
            </a:endParaRPr>
          </a:p>
          <a:p>
            <a:pPr algn="ctr" eaLnBrk="1" hangingPunct="1"/>
            <a:r>
              <a:rPr kumimoji="1" lang="zh-CN" altLang="en-US" sz="2800" b="1" dirty="0">
                <a:latin typeface="Times New Roman" pitchFamily="18" charset="0"/>
              </a:rPr>
              <a:t>中国科大 计算机学院</a:t>
            </a:r>
          </a:p>
          <a:p>
            <a:pPr algn="ctr" eaLnBrk="1" hangingPunct="1"/>
            <a:r>
              <a:rPr kumimoji="1" lang="en-US" altLang="zh-CN" sz="2800" b="1" smtClean="0">
                <a:latin typeface="Times New Roman" pitchFamily="18" charset="0"/>
              </a:rPr>
              <a:t> </a:t>
            </a:r>
            <a:endParaRPr kumimoji="1" lang="en-US" altLang="zh-CN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作业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/>
            <a:r>
              <a:rPr lang="zh-CN" altLang="en-US" sz="2400" dirty="0" smtClean="0"/>
              <a:t>习题</a:t>
            </a:r>
            <a:r>
              <a:rPr lang="en-US" altLang="zh-CN" sz="2400" dirty="0" smtClean="0"/>
              <a:t>9</a:t>
            </a:r>
            <a:r>
              <a:rPr lang="zh-CN" altLang="en-US" sz="2400" smtClean="0"/>
              <a:t>。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6814503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本章内容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>
                <a:solidFill>
                  <a:srgbClr val="CC0000"/>
                </a:solidFill>
              </a:rPr>
              <a:t>基本</a:t>
            </a:r>
            <a:r>
              <a:rPr lang="en-US" altLang="zh-CN" dirty="0" smtClean="0">
                <a:solidFill>
                  <a:srgbClr val="CC0000"/>
                </a:solidFill>
              </a:rPr>
              <a:t>DMA</a:t>
            </a:r>
            <a:r>
              <a:rPr lang="zh-CN" altLang="en-US" dirty="0" smtClean="0">
                <a:solidFill>
                  <a:srgbClr val="CC0000"/>
                </a:solidFill>
              </a:rPr>
              <a:t>操作</a:t>
            </a:r>
          </a:p>
          <a:p>
            <a:pPr eaLnBrk="1" hangingPunct="1"/>
            <a:r>
              <a:rPr lang="en-US" altLang="zh-CN" dirty="0" smtClean="0">
                <a:solidFill>
                  <a:srgbClr val="008000"/>
                </a:solidFill>
              </a:rPr>
              <a:t>8237A DMA</a:t>
            </a:r>
            <a:r>
              <a:rPr lang="zh-CN" altLang="en-US" dirty="0" smtClean="0">
                <a:solidFill>
                  <a:srgbClr val="008000"/>
                </a:solidFill>
              </a:rPr>
              <a:t>控制器</a:t>
            </a:r>
            <a:endParaRPr lang="en-US" altLang="zh-CN" dirty="0" smtClean="0">
              <a:solidFill>
                <a:srgbClr val="008000"/>
              </a:solidFill>
            </a:endParaRPr>
          </a:p>
          <a:p>
            <a:pPr eaLnBrk="1" hangingPunct="1"/>
            <a:r>
              <a:rPr lang="zh-CN" altLang="en-US" dirty="0" smtClean="0">
                <a:solidFill>
                  <a:srgbClr val="008000"/>
                </a:solidFill>
              </a:rPr>
              <a:t>共享总线操作</a:t>
            </a:r>
            <a:endParaRPr lang="en-US" altLang="zh-CN" dirty="0" smtClean="0">
              <a:solidFill>
                <a:srgbClr val="008000"/>
              </a:solidFill>
            </a:endParaRPr>
          </a:p>
          <a:p>
            <a:pPr eaLnBrk="1" hangingPunct="1"/>
            <a:r>
              <a:rPr lang="zh-CN" altLang="en-US" dirty="0" smtClean="0">
                <a:solidFill>
                  <a:srgbClr val="008000"/>
                </a:solidFill>
              </a:rPr>
              <a:t>磁盘存储系统</a:t>
            </a:r>
            <a:endParaRPr lang="en-US" altLang="zh-CN" dirty="0" smtClean="0">
              <a:solidFill>
                <a:srgbClr val="008000"/>
              </a:solidFill>
            </a:endParaRPr>
          </a:p>
          <a:p>
            <a:pPr eaLnBrk="1" hangingPunct="1"/>
            <a:r>
              <a:rPr lang="zh-CN" altLang="en-US" dirty="0" smtClean="0">
                <a:solidFill>
                  <a:srgbClr val="008000"/>
                </a:solidFill>
              </a:rPr>
              <a:t>视频显示器</a:t>
            </a:r>
            <a:endParaRPr lang="en-US" altLang="zh-CN" dirty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DMA</a:t>
            </a:r>
            <a:r>
              <a:rPr lang="zh-CN" altLang="en-US" dirty="0" smtClean="0"/>
              <a:t>简介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472607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DMA</a:t>
            </a:r>
            <a:r>
              <a:rPr lang="zh-CN" altLang="en-US" dirty="0" smtClean="0">
                <a:solidFill>
                  <a:srgbClr val="C00000"/>
                </a:solidFill>
              </a:rPr>
              <a:t>（</a:t>
            </a:r>
            <a:r>
              <a:rPr lang="en-US" altLang="zh-CN" dirty="0" smtClean="0">
                <a:solidFill>
                  <a:srgbClr val="C00000"/>
                </a:solidFill>
              </a:rPr>
              <a:t>Direct Memory Access</a:t>
            </a:r>
            <a:r>
              <a:rPr lang="zh-CN" altLang="en-US" dirty="0" smtClean="0">
                <a:solidFill>
                  <a:srgbClr val="C00000"/>
                </a:solidFill>
              </a:rPr>
              <a:t>）：直接存储器存取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endParaRPr lang="en-US" dirty="0"/>
          </a:p>
          <a:p>
            <a:r>
              <a:rPr lang="en-US" dirty="0" smtClean="0"/>
              <a:t>DMA</a:t>
            </a:r>
            <a:r>
              <a:rPr lang="zh-CN" altLang="en-US" dirty="0" smtClean="0"/>
              <a:t>允许数据在存储器和</a:t>
            </a:r>
            <a:r>
              <a:rPr lang="en-US" altLang="zh-CN" dirty="0" smtClean="0"/>
              <a:t>I/O</a:t>
            </a:r>
            <a:r>
              <a:rPr lang="zh-CN" altLang="en-US" dirty="0" smtClean="0"/>
              <a:t>设备之间传输，该速率仅受系统中</a:t>
            </a:r>
            <a:r>
              <a:rPr lang="zh-CN" altLang="en-US" dirty="0" smtClean="0">
                <a:solidFill>
                  <a:srgbClr val="0000CC"/>
                </a:solidFill>
              </a:rPr>
              <a:t>存储器器件</a:t>
            </a:r>
            <a:r>
              <a:rPr lang="zh-CN" altLang="en-US" dirty="0" smtClean="0"/>
              <a:t>或</a:t>
            </a:r>
            <a:r>
              <a:rPr lang="en-US" altLang="zh-CN" dirty="0" smtClean="0">
                <a:solidFill>
                  <a:srgbClr val="0000CC"/>
                </a:solidFill>
              </a:rPr>
              <a:t>DMA</a:t>
            </a:r>
            <a:r>
              <a:rPr lang="zh-CN" altLang="en-US" dirty="0" smtClean="0">
                <a:solidFill>
                  <a:srgbClr val="0000CC"/>
                </a:solidFill>
              </a:rPr>
              <a:t>控制器</a:t>
            </a:r>
            <a:r>
              <a:rPr lang="zh-CN" altLang="en-US" dirty="0" smtClean="0"/>
              <a:t>的速度限制。</a:t>
            </a:r>
            <a:endParaRPr lang="en-US" altLang="zh-CN" dirty="0" smtClean="0"/>
          </a:p>
          <a:p>
            <a:endParaRPr lang="en-US" dirty="0"/>
          </a:p>
          <a:p>
            <a:r>
              <a:rPr lang="zh-CN" altLang="en-US" dirty="0" smtClean="0"/>
              <a:t>在</a:t>
            </a:r>
            <a:r>
              <a:rPr lang="zh-CN" altLang="en-US" dirty="0"/>
              <a:t>当前</a:t>
            </a:r>
            <a:r>
              <a:rPr lang="zh-CN" altLang="en-US" dirty="0" smtClean="0"/>
              <a:t>高速</a:t>
            </a:r>
            <a:r>
              <a:rPr lang="en-US" altLang="zh-CN" dirty="0"/>
              <a:t>RAM</a:t>
            </a:r>
            <a:r>
              <a:rPr lang="zh-CN" altLang="en-US" dirty="0" smtClean="0"/>
              <a:t>存储器件的支持下，</a:t>
            </a:r>
            <a:r>
              <a:rPr lang="en-US" altLang="zh-CN" dirty="0" smtClean="0"/>
              <a:t>DMA</a:t>
            </a:r>
            <a:r>
              <a:rPr lang="zh-CN" altLang="en-US" dirty="0" smtClean="0"/>
              <a:t>传输速率可达</a:t>
            </a:r>
            <a:r>
              <a:rPr lang="en-US" altLang="zh-CN" dirty="0" smtClean="0">
                <a:solidFill>
                  <a:srgbClr val="0000CC"/>
                </a:solidFill>
              </a:rPr>
              <a:t>33~150MB/s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dirty="0" smtClean="0"/>
          </a:p>
          <a:p>
            <a:r>
              <a:rPr lang="en-US" dirty="0" smtClean="0"/>
              <a:t>DMA</a:t>
            </a:r>
            <a:r>
              <a:rPr lang="zh-CN" altLang="en-US" dirty="0" smtClean="0"/>
              <a:t>的用途很多，常见的是：</a:t>
            </a:r>
            <a:r>
              <a:rPr lang="en-US" altLang="zh-CN" dirty="0" smtClean="0"/>
              <a:t>DRAM</a:t>
            </a:r>
            <a:r>
              <a:rPr lang="zh-CN" altLang="en-US" dirty="0" smtClean="0"/>
              <a:t>刷新，视频显示刷新屏幕，磁盘存储器系统读写，高速存储器与</a:t>
            </a:r>
            <a:r>
              <a:rPr lang="zh-CN" altLang="en-US" dirty="0"/>
              <a:t>存储器</a:t>
            </a:r>
            <a:r>
              <a:rPr lang="zh-CN" altLang="en-US" dirty="0" smtClean="0"/>
              <a:t>之间的数据传输。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8044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微处理器的</a:t>
            </a:r>
            <a:r>
              <a:rPr lang="en-US" altLang="zh-CN" dirty="0" smtClean="0"/>
              <a:t>HOLD</a:t>
            </a:r>
            <a:r>
              <a:rPr lang="zh-CN" altLang="en-US" dirty="0" smtClean="0"/>
              <a:t>和</a:t>
            </a:r>
            <a:r>
              <a:rPr lang="en-US" altLang="zh-CN" dirty="0" smtClean="0"/>
              <a:t>HLDA</a:t>
            </a:r>
            <a:r>
              <a:rPr lang="zh-CN" altLang="en-US" dirty="0" smtClean="0"/>
              <a:t>时序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052737"/>
            <a:ext cx="8712967" cy="2448272"/>
          </a:xfrm>
        </p:spPr>
        <p:txBody>
          <a:bodyPr/>
          <a:lstStyle/>
          <a:p>
            <a:r>
              <a:rPr lang="zh-CN" altLang="en-US" dirty="0" smtClean="0"/>
              <a:t>在基于微处理器的系统中，有两个控制信号用于请求和响应</a:t>
            </a:r>
            <a:r>
              <a:rPr lang="en-US" altLang="zh-CN" dirty="0" smtClean="0"/>
              <a:t>DMA</a:t>
            </a:r>
            <a:r>
              <a:rPr lang="zh-CN" altLang="en-US" dirty="0" smtClean="0"/>
              <a:t>传输。</a:t>
            </a:r>
            <a:endParaRPr lang="en-US" altLang="zh-CN" dirty="0" smtClean="0"/>
          </a:p>
          <a:p>
            <a:pPr lvl="1"/>
            <a:r>
              <a:rPr lang="en-US" dirty="0" smtClean="0">
                <a:solidFill>
                  <a:srgbClr val="0000CC"/>
                </a:solidFill>
              </a:rPr>
              <a:t>HOLD</a:t>
            </a:r>
            <a:r>
              <a:rPr lang="zh-CN" altLang="en-US" dirty="0" smtClean="0"/>
              <a:t>、</a:t>
            </a:r>
            <a:r>
              <a:rPr lang="en-US" altLang="zh-CN" dirty="0" smtClean="0">
                <a:solidFill>
                  <a:srgbClr val="0000CC"/>
                </a:solidFill>
              </a:rPr>
              <a:t>HOLDA</a:t>
            </a:r>
          </a:p>
          <a:p>
            <a:endParaRPr lang="en-US" dirty="0"/>
          </a:p>
          <a:p>
            <a:r>
              <a:rPr lang="en-US" dirty="0" smtClean="0"/>
              <a:t>HOLD</a:t>
            </a:r>
            <a:r>
              <a:rPr lang="zh-CN" altLang="en-US" dirty="0" smtClean="0"/>
              <a:t>和</a:t>
            </a:r>
            <a:r>
              <a:rPr lang="en-US" altLang="zh-CN" dirty="0" smtClean="0"/>
              <a:t>HOLDA</a:t>
            </a:r>
            <a:r>
              <a:rPr lang="zh-CN" altLang="en-US" dirty="0" smtClean="0"/>
              <a:t>的典型时序图：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573016"/>
            <a:ext cx="7888876" cy="244827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57548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基本</a:t>
            </a:r>
            <a:r>
              <a:rPr lang="en-US" altLang="zh-CN" dirty="0" smtClean="0"/>
              <a:t>DMA</a:t>
            </a:r>
            <a:r>
              <a:rPr lang="zh-CN" altLang="en-US" dirty="0" smtClean="0"/>
              <a:t>定义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C00000"/>
                </a:solidFill>
              </a:rPr>
              <a:t>DMA</a:t>
            </a:r>
            <a:r>
              <a:rPr lang="zh-CN" altLang="en-US" sz="2400" dirty="0" smtClean="0">
                <a:solidFill>
                  <a:srgbClr val="C00000"/>
                </a:solidFill>
              </a:rPr>
              <a:t>读：</a:t>
            </a:r>
            <a:r>
              <a:rPr lang="zh-CN" altLang="en-US" sz="2400" dirty="0" smtClean="0"/>
              <a:t>数据从存储器到</a:t>
            </a:r>
            <a:r>
              <a:rPr lang="en-US" altLang="zh-CN" sz="2400" dirty="0" smtClean="0"/>
              <a:t>I/O</a:t>
            </a:r>
            <a:r>
              <a:rPr lang="zh-CN" altLang="en-US" sz="2400" dirty="0" smtClean="0"/>
              <a:t>设备。</a:t>
            </a:r>
            <a:endParaRPr lang="en-US" altLang="zh-CN" sz="2400" dirty="0" smtClean="0"/>
          </a:p>
          <a:p>
            <a:r>
              <a:rPr lang="en-US" sz="2400" dirty="0" smtClean="0">
                <a:solidFill>
                  <a:srgbClr val="C00000"/>
                </a:solidFill>
              </a:rPr>
              <a:t>DMA</a:t>
            </a:r>
            <a:r>
              <a:rPr lang="zh-CN" altLang="en-US" sz="2400" dirty="0" smtClean="0">
                <a:solidFill>
                  <a:srgbClr val="C00000"/>
                </a:solidFill>
              </a:rPr>
              <a:t>写：</a:t>
            </a:r>
            <a:r>
              <a:rPr lang="zh-CN" altLang="en-US" sz="2400" dirty="0" smtClean="0"/>
              <a:t>数据从</a:t>
            </a:r>
            <a:r>
              <a:rPr lang="en-US" altLang="zh-CN" sz="2400" dirty="0" smtClean="0"/>
              <a:t>I/O</a:t>
            </a:r>
            <a:r>
              <a:rPr lang="zh-CN" altLang="en-US" sz="2400" dirty="0" smtClean="0"/>
              <a:t>设备到存储器。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r>
              <a:rPr lang="zh-CN" altLang="en-US" sz="2400" dirty="0" smtClean="0"/>
              <a:t>在</a:t>
            </a:r>
            <a:r>
              <a:rPr lang="en-US" altLang="zh-CN" sz="2400" dirty="0" smtClean="0"/>
              <a:t>DMA</a:t>
            </a:r>
            <a:r>
              <a:rPr lang="zh-CN" altLang="en-US" sz="2400" dirty="0" smtClean="0"/>
              <a:t>读写操作中，存储器和</a:t>
            </a:r>
            <a:r>
              <a:rPr lang="en-US" altLang="zh-CN" sz="2400" dirty="0" smtClean="0"/>
              <a:t>I/O</a:t>
            </a:r>
            <a:r>
              <a:rPr lang="zh-CN" altLang="en-US" sz="2400" dirty="0" smtClean="0"/>
              <a:t>设备均被控制，这也是系统包含</a:t>
            </a:r>
            <a:r>
              <a:rPr lang="zh-CN" altLang="en-US" sz="2400" dirty="0" smtClean="0">
                <a:solidFill>
                  <a:srgbClr val="0000CC"/>
                </a:solidFill>
              </a:rPr>
              <a:t>独立的存储器与</a:t>
            </a:r>
            <a:r>
              <a:rPr lang="en-US" altLang="zh-CN" sz="2400" dirty="0" smtClean="0">
                <a:solidFill>
                  <a:srgbClr val="0000CC"/>
                </a:solidFill>
              </a:rPr>
              <a:t>I/O</a:t>
            </a:r>
            <a:r>
              <a:rPr lang="zh-CN" altLang="en-US" sz="2400" dirty="0" smtClean="0">
                <a:solidFill>
                  <a:srgbClr val="0000CC"/>
                </a:solidFill>
              </a:rPr>
              <a:t>控制信号</a:t>
            </a:r>
            <a:r>
              <a:rPr lang="zh-CN" altLang="en-US" sz="2400" dirty="0" smtClean="0"/>
              <a:t>的原因。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r>
              <a:rPr lang="en-US" sz="2400" dirty="0" smtClean="0">
                <a:solidFill>
                  <a:srgbClr val="C00000"/>
                </a:solidFill>
              </a:rPr>
              <a:t>DMA</a:t>
            </a:r>
            <a:r>
              <a:rPr lang="zh-CN" altLang="en-US" sz="2400" dirty="0" smtClean="0">
                <a:solidFill>
                  <a:srgbClr val="C00000"/>
                </a:solidFill>
              </a:rPr>
              <a:t>读</a:t>
            </a:r>
            <a:r>
              <a:rPr lang="zh-CN" altLang="en-US" sz="2400" dirty="0" smtClean="0"/>
              <a:t>使得</a:t>
            </a:r>
            <a:r>
              <a:rPr lang="en-US" altLang="zh-CN" sz="2400" dirty="0" smtClean="0"/>
              <a:t>MRDC#</a:t>
            </a:r>
            <a:r>
              <a:rPr lang="zh-CN" altLang="en-US" sz="2400" dirty="0" smtClean="0"/>
              <a:t>和</a:t>
            </a:r>
            <a:r>
              <a:rPr lang="en-US" altLang="zh-CN" sz="2400" dirty="0" smtClean="0"/>
              <a:t>IOWC#</a:t>
            </a:r>
            <a:r>
              <a:rPr lang="zh-CN" altLang="en-US" sz="2400" dirty="0" smtClean="0"/>
              <a:t>同时被激活。</a:t>
            </a:r>
            <a:endParaRPr lang="en-US" altLang="zh-CN" sz="2400" dirty="0" smtClean="0"/>
          </a:p>
          <a:p>
            <a:r>
              <a:rPr lang="en-US" sz="2400" dirty="0" smtClean="0">
                <a:solidFill>
                  <a:srgbClr val="C00000"/>
                </a:solidFill>
              </a:rPr>
              <a:t>DMA</a:t>
            </a:r>
            <a:r>
              <a:rPr lang="zh-CN" altLang="en-US" sz="2400" dirty="0" smtClean="0">
                <a:solidFill>
                  <a:srgbClr val="C00000"/>
                </a:solidFill>
              </a:rPr>
              <a:t>写</a:t>
            </a:r>
            <a:r>
              <a:rPr lang="zh-CN" altLang="en-US" sz="2400" dirty="0" smtClean="0"/>
              <a:t>使得</a:t>
            </a:r>
            <a:r>
              <a:rPr lang="en-US" altLang="zh-CN" sz="2400" dirty="0" smtClean="0"/>
              <a:t>MWTC#</a:t>
            </a:r>
            <a:r>
              <a:rPr lang="zh-CN" altLang="en-US" sz="2400" dirty="0" smtClean="0"/>
              <a:t>和</a:t>
            </a:r>
            <a:r>
              <a:rPr lang="en-US" altLang="zh-CN" sz="2400" dirty="0" smtClean="0"/>
              <a:t>IORC#</a:t>
            </a:r>
            <a:r>
              <a:rPr lang="zh-CN" altLang="en-US" sz="2400" dirty="0" smtClean="0"/>
              <a:t>同时被激活。</a:t>
            </a:r>
            <a:endParaRPr lang="en-US" altLang="zh-CN" sz="2400" dirty="0" smtClean="0"/>
          </a:p>
          <a:p>
            <a:pPr lvl="1"/>
            <a:r>
              <a:rPr lang="zh-CN" altLang="en-US" sz="2400" dirty="0" smtClean="0"/>
              <a:t>除</a:t>
            </a:r>
            <a:r>
              <a:rPr lang="en-US" altLang="zh-CN" sz="2400" dirty="0" smtClean="0"/>
              <a:t>8086/8088</a:t>
            </a:r>
            <a:r>
              <a:rPr lang="zh-CN" altLang="en-US" sz="2400" dirty="0" smtClean="0"/>
              <a:t>系统外，</a:t>
            </a:r>
            <a:r>
              <a:rPr lang="en-US" altLang="zh-CN" sz="2400" dirty="0" smtClean="0"/>
              <a:t>Intel</a:t>
            </a:r>
            <a:r>
              <a:rPr lang="zh-CN" altLang="en-US" sz="2400" dirty="0" smtClean="0"/>
              <a:t>系列所有微处理器都具有这些控制总线信号。</a:t>
            </a:r>
            <a:endParaRPr lang="en-US" altLang="zh-CN" sz="2400" dirty="0" smtClean="0"/>
          </a:p>
          <a:p>
            <a:pPr lvl="1"/>
            <a:r>
              <a:rPr lang="en-US" sz="2400" dirty="0"/>
              <a:t>8086/8088</a:t>
            </a:r>
            <a:r>
              <a:rPr lang="zh-CN" altLang="en-US" sz="2400" dirty="0"/>
              <a:t>需要用系统控制器或相似电路来</a:t>
            </a:r>
            <a:r>
              <a:rPr lang="zh-CN" altLang="en-US" sz="2400" dirty="0" smtClean="0"/>
              <a:t>产生这些控制信号。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6784227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DMA</a:t>
            </a:r>
            <a:r>
              <a:rPr lang="zh-CN" altLang="en-US" sz="4000" dirty="0" smtClean="0"/>
              <a:t>环境中产生系统控制信号的电路</a:t>
            </a:r>
            <a:endParaRPr 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052737"/>
            <a:ext cx="8712967" cy="576064"/>
          </a:xfrm>
        </p:spPr>
        <p:txBody>
          <a:bodyPr/>
          <a:lstStyle/>
          <a:p>
            <a:r>
              <a:rPr lang="en-US" dirty="0" smtClean="0"/>
              <a:t>8086/8088</a:t>
            </a:r>
            <a:r>
              <a:rPr lang="zh-CN" altLang="en-US" dirty="0" smtClean="0"/>
              <a:t>系统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74609"/>
            <a:ext cx="8424936" cy="495073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39925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基本</a:t>
            </a:r>
            <a:r>
              <a:rPr lang="en-US" altLang="zh-CN" dirty="0"/>
              <a:t>DMA</a:t>
            </a:r>
            <a:r>
              <a:rPr lang="zh-CN" altLang="en-US" dirty="0"/>
              <a:t>定义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DMA</a:t>
            </a:r>
            <a:r>
              <a:rPr lang="zh-CN" altLang="en-US" dirty="0"/>
              <a:t>控制器为存储器提供</a:t>
            </a:r>
            <a:r>
              <a:rPr lang="zh-CN" altLang="en-US" dirty="0">
                <a:solidFill>
                  <a:srgbClr val="C00000"/>
                </a:solidFill>
              </a:rPr>
              <a:t>地址</a:t>
            </a:r>
            <a:r>
              <a:rPr lang="zh-CN" altLang="en-US" dirty="0"/>
              <a:t>，以及用于选择</a:t>
            </a:r>
            <a:r>
              <a:rPr lang="en-US" altLang="zh-CN" dirty="0"/>
              <a:t>I/O</a:t>
            </a:r>
            <a:r>
              <a:rPr lang="zh-CN" altLang="en-US" dirty="0"/>
              <a:t>设备的</a:t>
            </a:r>
            <a:r>
              <a:rPr lang="en-US" altLang="zh-CN" dirty="0">
                <a:solidFill>
                  <a:srgbClr val="C00000"/>
                </a:solidFill>
              </a:rPr>
              <a:t>DACK#</a:t>
            </a:r>
            <a:r>
              <a:rPr lang="zh-CN" altLang="en-US" dirty="0">
                <a:solidFill>
                  <a:srgbClr val="C00000"/>
                </a:solidFill>
              </a:rPr>
              <a:t>信号</a:t>
            </a:r>
            <a:r>
              <a:rPr lang="zh-CN" altLang="en-US" dirty="0"/>
              <a:t>。</a:t>
            </a:r>
            <a:endParaRPr lang="en-US" dirty="0"/>
          </a:p>
          <a:p>
            <a:endParaRPr lang="en-US" dirty="0" smtClean="0"/>
          </a:p>
          <a:p>
            <a:r>
              <a:rPr lang="zh-CN" altLang="en-US" dirty="0" smtClean="0"/>
              <a:t>数据传输速度有存储器件或</a:t>
            </a:r>
            <a:r>
              <a:rPr lang="en-US" altLang="zh-CN" dirty="0" smtClean="0"/>
              <a:t>DMA</a:t>
            </a:r>
            <a:r>
              <a:rPr lang="zh-CN" altLang="en-US" dirty="0" smtClean="0"/>
              <a:t>控制器的速度来决定。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如果存储器的速度为</a:t>
            </a:r>
            <a:r>
              <a:rPr lang="en-US" altLang="zh-CN" dirty="0" smtClean="0"/>
              <a:t>50ns</a:t>
            </a:r>
            <a:r>
              <a:rPr lang="zh-CN" altLang="en-US" dirty="0" smtClean="0"/>
              <a:t>，则</a:t>
            </a:r>
            <a:r>
              <a:rPr lang="en-US" altLang="zh-CN" dirty="0" smtClean="0"/>
              <a:t>DMA</a:t>
            </a:r>
            <a:r>
              <a:rPr lang="zh-CN" altLang="en-US" dirty="0" smtClean="0"/>
              <a:t>的速度最多为</a:t>
            </a:r>
            <a:r>
              <a:rPr lang="en-US" altLang="zh-CN" dirty="0" smtClean="0"/>
              <a:t>20MB.</a:t>
            </a:r>
          </a:p>
          <a:p>
            <a:pPr lvl="1"/>
            <a:r>
              <a:rPr lang="zh-CN" altLang="en-US" dirty="0" smtClean="0"/>
              <a:t>如果</a:t>
            </a:r>
            <a:r>
              <a:rPr lang="en-US" altLang="zh-CN" dirty="0" smtClean="0"/>
              <a:t>DMA</a:t>
            </a:r>
            <a:r>
              <a:rPr lang="zh-CN" altLang="en-US" dirty="0" smtClean="0"/>
              <a:t>控制器以最大</a:t>
            </a:r>
            <a:r>
              <a:rPr lang="en-US" altLang="zh-CN" dirty="0" smtClean="0"/>
              <a:t>15MHz</a:t>
            </a:r>
            <a:r>
              <a:rPr lang="zh-CN" altLang="en-US" dirty="0"/>
              <a:t>速率</a:t>
            </a:r>
            <a:r>
              <a:rPr lang="zh-CN" altLang="en-US" dirty="0" smtClean="0"/>
              <a:t>工作，且仍然使用</a:t>
            </a:r>
            <a:r>
              <a:rPr lang="en-US" altLang="zh-CN" dirty="0" smtClean="0"/>
              <a:t>50ns</a:t>
            </a:r>
            <a:r>
              <a:rPr lang="zh-CN" altLang="en-US" dirty="0" smtClean="0"/>
              <a:t>存储器，则最大传输速率为</a:t>
            </a:r>
            <a:r>
              <a:rPr lang="en-US" altLang="zh-CN" dirty="0" smtClean="0"/>
              <a:t>15MHz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8041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DMA</a:t>
            </a:r>
            <a:r>
              <a:rPr lang="zh-CN" altLang="en-US" dirty="0" smtClean="0"/>
              <a:t>的发展趋势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由于现代计算机系统的数据传输向串行数据传输方式转变，</a:t>
            </a:r>
            <a:r>
              <a:rPr lang="en-US" altLang="zh-CN" dirty="0" smtClean="0"/>
              <a:t>DMA</a:t>
            </a:r>
            <a:r>
              <a:rPr lang="zh-CN" altLang="en-US" dirty="0" smtClean="0"/>
              <a:t>变得不再那么重要了？</a:t>
            </a:r>
            <a:endParaRPr lang="en-US" altLang="zh-CN" dirty="0" smtClean="0"/>
          </a:p>
          <a:p>
            <a:endParaRPr lang="en-US" dirty="0"/>
          </a:p>
          <a:p>
            <a:pPr lvl="1"/>
            <a:r>
              <a:rPr lang="en-US" dirty="0" smtClean="0"/>
              <a:t>PCI-Express</a:t>
            </a:r>
            <a:r>
              <a:rPr lang="zh-CN" altLang="en-US" dirty="0" smtClean="0"/>
              <a:t>总线是串行传输，其传输速率以超过</a:t>
            </a:r>
            <a:r>
              <a:rPr lang="en-US" altLang="zh-CN" dirty="0" smtClean="0"/>
              <a:t>DMA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/>
            <a:endParaRPr lang="en-US" dirty="0"/>
          </a:p>
          <a:p>
            <a:pPr lvl="1"/>
            <a:r>
              <a:rPr lang="zh-CN" altLang="en-US" dirty="0" smtClean="0"/>
              <a:t>磁盘驱动的</a:t>
            </a:r>
            <a:r>
              <a:rPr lang="en-US" altLang="zh-CN" dirty="0" smtClean="0"/>
              <a:t>SATA</a:t>
            </a:r>
            <a:r>
              <a:rPr lang="zh-CN" altLang="en-US" dirty="0" smtClean="0"/>
              <a:t>接口采用串行传输，速率可达</a:t>
            </a:r>
            <a:r>
              <a:rPr lang="en-US" altLang="zh-CN" dirty="0" smtClean="0"/>
              <a:t>300Mbps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r>
              <a:rPr lang="zh-CN" altLang="en-US" dirty="0" smtClean="0"/>
              <a:t>主板上使用串行技术的部件，采用</a:t>
            </a:r>
            <a:r>
              <a:rPr lang="en-US" altLang="zh-CN" dirty="0" smtClean="0"/>
              <a:t>PCI Express</a:t>
            </a:r>
            <a:r>
              <a:rPr lang="zh-CN" altLang="en-US" dirty="0" smtClean="0"/>
              <a:t>连接时可达</a:t>
            </a:r>
            <a:r>
              <a:rPr lang="en-US" altLang="zh-CN" dirty="0" smtClean="0"/>
              <a:t>20Gbps</a:t>
            </a:r>
            <a:r>
              <a:rPr lang="zh-CN" altLang="en-US" dirty="0" smtClean="0"/>
              <a:t>的传输速率。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0836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本章小结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基本</a:t>
            </a:r>
            <a:r>
              <a:rPr lang="en-US" dirty="0"/>
              <a:t>DMA</a:t>
            </a:r>
            <a:r>
              <a:rPr lang="zh-CN" altLang="en-US" dirty="0"/>
              <a:t>操作</a:t>
            </a:r>
          </a:p>
          <a:p>
            <a:pPr lvl="1"/>
            <a:r>
              <a:rPr lang="en-US" altLang="zh-CN" dirty="0" smtClean="0"/>
              <a:t>DMA</a:t>
            </a:r>
            <a:r>
              <a:rPr lang="zh-CN" altLang="en-US" dirty="0" smtClean="0"/>
              <a:t>的基本定义，</a:t>
            </a:r>
            <a:r>
              <a:rPr lang="en-US" altLang="zh-CN" dirty="0" smtClean="0"/>
              <a:t>HOLD</a:t>
            </a:r>
            <a:r>
              <a:rPr lang="zh-CN" altLang="en-US" dirty="0" smtClean="0"/>
              <a:t>和</a:t>
            </a:r>
            <a:r>
              <a:rPr lang="en-US" altLang="zh-CN" dirty="0" smtClean="0"/>
              <a:t>HLDA</a:t>
            </a:r>
            <a:r>
              <a:rPr lang="zh-CN" altLang="en-US" dirty="0" smtClean="0"/>
              <a:t>的典型时序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901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8883</TotalTime>
  <Words>433</Words>
  <Application>Microsoft Office PowerPoint</Application>
  <PresentationFormat>全屏显示(4:3)</PresentationFormat>
  <Paragraphs>57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宋体</vt:lpstr>
      <vt:lpstr>Arial</vt:lpstr>
      <vt:lpstr>Times New Roman</vt:lpstr>
      <vt:lpstr>默认设计模板</vt:lpstr>
      <vt:lpstr>第13章  直接存储器存取及DMA控制I/O</vt:lpstr>
      <vt:lpstr>本章内容</vt:lpstr>
      <vt:lpstr>DMA简介</vt:lpstr>
      <vt:lpstr>微处理器的HOLD和HLDA时序</vt:lpstr>
      <vt:lpstr>基本DMA定义</vt:lpstr>
      <vt:lpstr>DMA环境中产生系统控制信号的电路</vt:lpstr>
      <vt:lpstr>基本DMA定义</vt:lpstr>
      <vt:lpstr>DMA的发展趋势</vt:lpstr>
      <vt:lpstr>本章小结</vt:lpstr>
      <vt:lpstr>作业</vt:lpstr>
    </vt:vector>
  </TitlesOfParts>
  <Company>USTC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 三 章    指令系统</dc:title>
  <dc:creator>Luo</dc:creator>
  <cp:lastModifiedBy>admin</cp:lastModifiedBy>
  <cp:revision>1859</cp:revision>
  <dcterms:created xsi:type="dcterms:W3CDTF">2002-09-19T14:32:54Z</dcterms:created>
  <dcterms:modified xsi:type="dcterms:W3CDTF">2020-09-16T00:55:45Z</dcterms:modified>
</cp:coreProperties>
</file>