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72"/>
  </p:notesMasterIdLst>
  <p:sldIdLst>
    <p:sldId id="366" r:id="rId2"/>
    <p:sldId id="472" r:id="rId3"/>
    <p:sldId id="468" r:id="rId4"/>
    <p:sldId id="471" r:id="rId5"/>
    <p:sldId id="461" r:id="rId6"/>
    <p:sldId id="466" r:id="rId7"/>
    <p:sldId id="543" r:id="rId8"/>
    <p:sldId id="544" r:id="rId9"/>
    <p:sldId id="545" r:id="rId10"/>
    <p:sldId id="474" r:id="rId11"/>
    <p:sldId id="476" r:id="rId12"/>
    <p:sldId id="475" r:id="rId13"/>
    <p:sldId id="477" r:id="rId14"/>
    <p:sldId id="478" r:id="rId15"/>
    <p:sldId id="546" r:id="rId16"/>
    <p:sldId id="480" r:id="rId17"/>
    <p:sldId id="481" r:id="rId18"/>
    <p:sldId id="482" r:id="rId19"/>
    <p:sldId id="489" r:id="rId20"/>
    <p:sldId id="490" r:id="rId21"/>
    <p:sldId id="491" r:id="rId22"/>
    <p:sldId id="483" r:id="rId23"/>
    <p:sldId id="492" r:id="rId24"/>
    <p:sldId id="493" r:id="rId25"/>
    <p:sldId id="494" r:id="rId26"/>
    <p:sldId id="495" r:id="rId27"/>
    <p:sldId id="484" r:id="rId28"/>
    <p:sldId id="496" r:id="rId29"/>
    <p:sldId id="499" r:id="rId30"/>
    <p:sldId id="497" r:id="rId31"/>
    <p:sldId id="485" r:id="rId32"/>
    <p:sldId id="500" r:id="rId33"/>
    <p:sldId id="501" r:id="rId34"/>
    <p:sldId id="486" r:id="rId35"/>
    <p:sldId id="502" r:id="rId36"/>
    <p:sldId id="487" r:id="rId37"/>
    <p:sldId id="504" r:id="rId38"/>
    <p:sldId id="488" r:id="rId39"/>
    <p:sldId id="509" r:id="rId40"/>
    <p:sldId id="508" r:id="rId41"/>
    <p:sldId id="510" r:id="rId42"/>
    <p:sldId id="511" r:id="rId43"/>
    <p:sldId id="515" r:id="rId44"/>
    <p:sldId id="534" r:id="rId45"/>
    <p:sldId id="535" r:id="rId46"/>
    <p:sldId id="536" r:id="rId47"/>
    <p:sldId id="462" r:id="rId48"/>
    <p:sldId id="465" r:id="rId49"/>
    <p:sldId id="516" r:id="rId50"/>
    <p:sldId id="519" r:id="rId51"/>
    <p:sldId id="517" r:id="rId52"/>
    <p:sldId id="537" r:id="rId53"/>
    <p:sldId id="520" r:id="rId54"/>
    <p:sldId id="521" r:id="rId55"/>
    <p:sldId id="524" r:id="rId56"/>
    <p:sldId id="525" r:id="rId57"/>
    <p:sldId id="526" r:id="rId58"/>
    <p:sldId id="463" r:id="rId59"/>
    <p:sldId id="464" r:id="rId60"/>
    <p:sldId id="527" r:id="rId61"/>
    <p:sldId id="531" r:id="rId62"/>
    <p:sldId id="528" r:id="rId63"/>
    <p:sldId id="539" r:id="rId64"/>
    <p:sldId id="540" r:id="rId65"/>
    <p:sldId id="541" r:id="rId66"/>
    <p:sldId id="542" r:id="rId67"/>
    <p:sldId id="533" r:id="rId68"/>
    <p:sldId id="532" r:id="rId69"/>
    <p:sldId id="453" r:id="rId70"/>
    <p:sldId id="538" r:id="rId71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CC00CC"/>
    <a:srgbClr val="0000FF"/>
    <a:srgbClr val="008000"/>
    <a:srgbClr val="006600"/>
    <a:srgbClr val="3333CC"/>
    <a:srgbClr val="009999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08" autoAdjust="0"/>
    <p:restoredTop sz="83415" autoAdjust="0"/>
  </p:normalViewPr>
  <p:slideViewPr>
    <p:cSldViewPr>
      <p:cViewPr varScale="1">
        <p:scale>
          <a:sx n="90" d="100"/>
          <a:sy n="90" d="100"/>
        </p:scale>
        <p:origin x="204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63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9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149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1"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49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1"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C058ACA8-1517-4779-AEF1-86333D3F0BC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551953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8A840651-4B6D-4CA3-BE93-B2F52518C320}" type="slidenum">
              <a:rPr lang="en-US" altLang="zh-CN">
                <a:latin typeface="Times New Roman" pitchFamily="18" charset="0"/>
              </a:rPr>
              <a:pPr eaLnBrk="1" hangingPunct="1"/>
              <a:t>4</a:t>
            </a:fld>
            <a:endParaRPr lang="en-US" altLang="zh-CN">
              <a:latin typeface="Times New Roman" pitchFamily="18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Char char="•"/>
            </a:pPr>
            <a:endParaRPr lang="zh-CN" altLang="zh-CN" smtClean="0"/>
          </a:p>
        </p:txBody>
      </p:sp>
    </p:spTree>
    <p:extLst>
      <p:ext uri="{BB962C8B-B14F-4D97-AF65-F5344CB8AC3E}">
        <p14:creationId xmlns:p14="http://schemas.microsoft.com/office/powerpoint/2010/main" val="11984795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 eaLnBrk="1" hangingPunct="1">
              <a:buFont typeface="Arial" pitchFamily="34" charset="0"/>
              <a:buChar char="•"/>
            </a:pPr>
            <a:r>
              <a:rPr lang="zh-CN" altLang="en-US" dirty="0" smtClean="0"/>
              <a:t>指令</a:t>
            </a:r>
            <a:r>
              <a:rPr lang="en-US" altLang="zh-CN" dirty="0" smtClean="0"/>
              <a:t>MOV CS, AX</a:t>
            </a:r>
            <a:r>
              <a:rPr lang="zh-CN" altLang="en-US" dirty="0" smtClean="0"/>
              <a:t>，</a:t>
            </a:r>
            <a:r>
              <a:rPr lang="en-US" altLang="zh-CN" dirty="0" smtClean="0"/>
              <a:t>MASM6.11</a:t>
            </a:r>
            <a:r>
              <a:rPr lang="zh-CN" altLang="en-US" dirty="0" smtClean="0"/>
              <a:t>编译时没有报错，但</a:t>
            </a:r>
            <a:r>
              <a:rPr lang="en-US" altLang="zh-CN" dirty="0" smtClean="0"/>
              <a:t>MASM5.0</a:t>
            </a:r>
            <a:r>
              <a:rPr lang="zh-CN" altLang="en-US" dirty="0" smtClean="0"/>
              <a:t>编译时报错。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58ACA8-1517-4779-AEF1-86333D3F0BC2}" type="slidenum">
              <a:rPr lang="en-US" altLang="zh-CN" smtClean="0"/>
              <a:pPr>
                <a:defRPr/>
              </a:pPr>
              <a:t>10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476270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58ACA8-1517-4779-AEF1-86333D3F0BC2}" type="slidenum">
              <a:rPr lang="en-US" altLang="zh-CN" smtClean="0"/>
              <a:pPr>
                <a:defRPr/>
              </a:pPr>
              <a:t>20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181508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58ACA8-1517-4779-AEF1-86333D3F0BC2}" type="slidenum">
              <a:rPr lang="en-US" altLang="zh-CN" smtClean="0"/>
              <a:pPr>
                <a:defRPr/>
              </a:pPr>
              <a:t>22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746890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58ACA8-1517-4779-AEF1-86333D3F0BC2}" type="slidenum">
              <a:rPr lang="en-US" altLang="zh-CN" smtClean="0"/>
              <a:pPr>
                <a:defRPr/>
              </a:pPr>
              <a:t>23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406997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r>
              <a:rPr lang="zh-CN" altLang="en-US" dirty="0" smtClean="0"/>
              <a:t>当堆栈指针指向最后压入堆栈的数据时</a:t>
            </a:r>
            <a:r>
              <a:rPr lang="en-US" altLang="zh-CN" dirty="0" smtClean="0"/>
              <a:t>,</a:t>
            </a:r>
            <a:r>
              <a:rPr lang="zh-CN" altLang="en-US" dirty="0" smtClean="0"/>
              <a:t>称为满堆栈</a:t>
            </a:r>
            <a:r>
              <a:rPr lang="en-US" altLang="zh-CN" dirty="0" smtClean="0"/>
              <a:t>(Full Stack)</a:t>
            </a:r>
            <a:r>
              <a:rPr lang="zh-CN" altLang="en-US" dirty="0" smtClean="0"/>
              <a:t>，而当堆栈指针指向下一个将要放入数据的空位置时</a:t>
            </a:r>
            <a:r>
              <a:rPr lang="en-US" altLang="zh-CN" dirty="0" smtClean="0"/>
              <a:t>,</a:t>
            </a:r>
            <a:r>
              <a:rPr lang="zh-CN" altLang="en-US" dirty="0" smtClean="0"/>
              <a:t>称为空堆栈</a:t>
            </a:r>
            <a:r>
              <a:rPr lang="en-US" altLang="zh-CN" dirty="0" smtClean="0"/>
              <a:t>(Empty Stack)</a:t>
            </a:r>
            <a:r>
              <a:rPr lang="zh-CN" altLang="en-US" dirty="0" smtClean="0"/>
              <a:t>。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58ACA8-1517-4779-AEF1-86333D3F0BC2}" type="slidenum">
              <a:rPr lang="en-US" altLang="zh-CN" smtClean="0"/>
              <a:pPr>
                <a:defRPr/>
              </a:pPr>
              <a:t>59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308938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58ACA8-1517-4779-AEF1-86333D3F0BC2}" type="slidenum">
              <a:rPr lang="en-US" altLang="zh-CN" smtClean="0"/>
              <a:pPr>
                <a:defRPr/>
              </a:pPr>
              <a:t>67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9871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8D21AD-226C-40EA-B5B6-027921AE813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95434792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CBBFEC-15B7-4B4C-946E-EC145602923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28765740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61150" y="188913"/>
            <a:ext cx="2159000" cy="59372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79388" y="188913"/>
            <a:ext cx="6329362" cy="59372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706533-8FE3-4C15-95D0-BCF9E82E35D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82635623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0825" y="1052736"/>
            <a:ext cx="8569647" cy="5400600"/>
          </a:xfrm>
        </p:spPr>
        <p:txBody>
          <a:bodyPr/>
          <a:lstStyle>
            <a:lvl1pPr eaLnBrk="0" latinLnBrk="0" hangingPunct="1">
              <a:defRPr/>
            </a:lvl1pPr>
            <a:lvl2pPr eaLnBrk="0" latinLnBrk="0" hangingPunct="1">
              <a:defRPr/>
            </a:lvl2pPr>
            <a:lvl3pPr eaLnBrk="0" latinLnBrk="0" hangingPunct="1">
              <a:defRPr/>
            </a:lvl3pPr>
            <a:lvl4pPr eaLnBrk="0" latinLnBrk="0" hangingPunct="1">
              <a:defRPr/>
            </a:lvl4pPr>
            <a:lvl5pPr eaLnBrk="0" latinLnBrk="0" hangingPunct="1">
              <a:defRPr/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53336"/>
            <a:ext cx="2133600" cy="2681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53336"/>
            <a:ext cx="2895600" cy="2681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53336"/>
            <a:ext cx="2133600" cy="2681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EF523A-07A4-465A-9F6A-DB05EB31D96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7490744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45307B-31B2-424C-8325-3DAAC87FF48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29416804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250825" y="1196975"/>
            <a:ext cx="4141788" cy="49291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45013" y="1196975"/>
            <a:ext cx="4141787" cy="49291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A0EC4E-73C3-4A19-8A27-C94CACDA683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62794423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E26E0-18B8-429E-929F-67F3F62BDC1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63229957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32A84E-75C0-42EC-B37C-E9F00AE53DC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96007520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6EA16E-F592-48C4-9CDB-757C63DC811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80055296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AE88A2-964B-4C82-82F2-6C193FE47EB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51130935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ECAAE-190B-4374-A68E-674249359BE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44895180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88913"/>
            <a:ext cx="8640762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196975"/>
            <a:ext cx="8435975" cy="492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53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3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3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5307972C-BB3D-4859-AD91-372B9CD3322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ransition spd="med"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3.emf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6.emf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zh-CN" altLang="en-US" sz="4800" dirty="0" smtClean="0"/>
              <a:t>第</a:t>
            </a:r>
            <a:r>
              <a:rPr lang="en-US" altLang="zh-CN" sz="4800" dirty="0" smtClean="0"/>
              <a:t>3</a:t>
            </a:r>
            <a:r>
              <a:rPr lang="zh-CN" altLang="en-US" sz="4800" dirty="0" smtClean="0"/>
              <a:t>章     寻址方式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 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258888" y="4076700"/>
            <a:ext cx="6913562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kumimoji="1" lang="zh-CN" altLang="en-US" sz="2800" b="1" dirty="0" smtClean="0">
                <a:latin typeface="Times New Roman" pitchFamily="18" charset="0"/>
              </a:rPr>
              <a:t>王行甫</a:t>
            </a:r>
            <a:endParaRPr kumimoji="1" lang="zh-CN" altLang="en-US" sz="2800" b="1" dirty="0">
              <a:latin typeface="Times New Roman" pitchFamily="18" charset="0"/>
            </a:endParaRPr>
          </a:p>
          <a:p>
            <a:pPr algn="ctr" eaLnBrk="1" hangingPunct="1"/>
            <a:r>
              <a:rPr kumimoji="1" lang="zh-CN" altLang="en-US" sz="2800" b="1" dirty="0">
                <a:latin typeface="Times New Roman" pitchFamily="18" charset="0"/>
              </a:rPr>
              <a:t>中国科大 计算机学院</a:t>
            </a:r>
          </a:p>
          <a:p>
            <a:pPr algn="ctr" eaLnBrk="1" hangingPunct="1"/>
            <a:endParaRPr kumimoji="1" lang="zh-CN" altLang="en-US" sz="2800" b="1" dirty="0">
              <a:latin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寄存器</a:t>
            </a:r>
            <a:r>
              <a:rPr lang="zh-CN" altLang="en-US" dirty="0" smtClean="0"/>
              <a:t>寻址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0825" y="1052736"/>
            <a:ext cx="8641655" cy="5688632"/>
          </a:xfrm>
        </p:spPr>
        <p:txBody>
          <a:bodyPr/>
          <a:lstStyle/>
          <a:p>
            <a:r>
              <a:rPr lang="zh-CN" altLang="en-US" sz="2400" dirty="0" smtClean="0">
                <a:solidFill>
                  <a:srgbClr val="C00000"/>
                </a:solidFill>
              </a:rPr>
              <a:t>寄存器寻址：</a:t>
            </a:r>
            <a:r>
              <a:rPr lang="zh-CN" altLang="en-US" sz="2400" dirty="0" smtClean="0"/>
              <a:t>操作数在寄存器中。</a:t>
            </a:r>
            <a:endParaRPr lang="en-US" altLang="zh-CN" sz="2400" dirty="0" smtClean="0"/>
          </a:p>
          <a:p>
            <a:pPr lvl="1"/>
            <a:r>
              <a:rPr lang="zh-CN" altLang="en-US" sz="2400" dirty="0" smtClean="0"/>
              <a:t>只要记住寄存器名，就很容易使用。</a:t>
            </a:r>
            <a:endParaRPr lang="en-US" altLang="zh-CN" sz="2400" dirty="0" smtClean="0"/>
          </a:p>
          <a:p>
            <a:pPr lvl="1"/>
            <a:r>
              <a:rPr lang="en-US" sz="2400" dirty="0" smtClean="0"/>
              <a:t>8</a:t>
            </a:r>
            <a:r>
              <a:rPr lang="zh-CN" altLang="en-US" sz="2400" dirty="0" smtClean="0"/>
              <a:t>位、</a:t>
            </a:r>
            <a:r>
              <a:rPr lang="en-US" altLang="zh-CN" sz="2400" dirty="0" smtClean="0"/>
              <a:t>16</a:t>
            </a:r>
            <a:r>
              <a:rPr lang="zh-CN" altLang="en-US" sz="2400" dirty="0" smtClean="0"/>
              <a:t>位、</a:t>
            </a:r>
            <a:r>
              <a:rPr lang="en-US" altLang="zh-CN" sz="2400" dirty="0" smtClean="0"/>
              <a:t>32</a:t>
            </a:r>
            <a:r>
              <a:rPr lang="zh-CN" altLang="en-US" sz="2400" dirty="0" smtClean="0"/>
              <a:t>位、</a:t>
            </a:r>
            <a:r>
              <a:rPr lang="en-US" altLang="zh-CN" sz="2400" dirty="0" smtClean="0"/>
              <a:t>64</a:t>
            </a:r>
            <a:r>
              <a:rPr lang="zh-CN" altLang="en-US" sz="2400" dirty="0" smtClean="0"/>
              <a:t>位寄存器</a:t>
            </a:r>
            <a:endParaRPr lang="en-US" altLang="zh-CN" sz="2400" dirty="0" smtClean="0"/>
          </a:p>
          <a:p>
            <a:endParaRPr lang="en-US" altLang="zh-CN" sz="2400" dirty="0" smtClean="0"/>
          </a:p>
          <a:p>
            <a:r>
              <a:rPr lang="zh-CN" altLang="en-US" sz="2400" dirty="0" smtClean="0"/>
              <a:t>指令中使用</a:t>
            </a:r>
            <a:r>
              <a:rPr lang="zh-CN" altLang="en-US" sz="2400" dirty="0" smtClean="0">
                <a:solidFill>
                  <a:srgbClr val="C00000"/>
                </a:solidFill>
              </a:rPr>
              <a:t>相同长度</a:t>
            </a:r>
            <a:r>
              <a:rPr lang="zh-CN" altLang="en-US" sz="2400" dirty="0" smtClean="0"/>
              <a:t>的寄存器。</a:t>
            </a:r>
            <a:endParaRPr lang="en-US" altLang="zh-CN" sz="2400" dirty="0" smtClean="0"/>
          </a:p>
          <a:p>
            <a:pPr lvl="1"/>
            <a:r>
              <a:rPr lang="zh-CN" altLang="en-US" sz="2400" dirty="0" smtClean="0">
                <a:solidFill>
                  <a:srgbClr val="CC00CC"/>
                </a:solidFill>
              </a:rPr>
              <a:t>正确：</a:t>
            </a:r>
            <a:r>
              <a:rPr lang="en-US" altLang="zh-CN" sz="2400" dirty="0" smtClean="0"/>
              <a:t>MOV AX, BX</a:t>
            </a:r>
          </a:p>
          <a:p>
            <a:pPr lvl="1"/>
            <a:r>
              <a:rPr lang="zh-CN" altLang="en-US" sz="2400" dirty="0" smtClean="0">
                <a:solidFill>
                  <a:srgbClr val="CC00CC"/>
                </a:solidFill>
              </a:rPr>
              <a:t>错误：</a:t>
            </a:r>
            <a:r>
              <a:rPr lang="en-US" altLang="zh-CN" sz="2400" dirty="0" smtClean="0"/>
              <a:t>MOV AX, BL</a:t>
            </a:r>
          </a:p>
          <a:p>
            <a:pPr lvl="1"/>
            <a:r>
              <a:rPr lang="zh-CN" altLang="en-US" sz="2400" dirty="0" smtClean="0"/>
              <a:t>少数指令例外。</a:t>
            </a:r>
            <a:endParaRPr lang="en-US" altLang="zh-CN" sz="2400" dirty="0" smtClean="0"/>
          </a:p>
          <a:p>
            <a:pPr lvl="2"/>
            <a:r>
              <a:rPr lang="zh-CN" altLang="en-US" dirty="0" smtClean="0"/>
              <a:t>例如，移位指令</a:t>
            </a:r>
            <a:r>
              <a:rPr lang="en-US" altLang="zh-CN" dirty="0" smtClean="0"/>
              <a:t>SHL</a:t>
            </a:r>
            <a:r>
              <a:rPr lang="zh-CN" altLang="en-US" dirty="0" smtClean="0"/>
              <a:t>：</a:t>
            </a:r>
            <a:r>
              <a:rPr lang="en-US" altLang="zh-CN" dirty="0" smtClean="0"/>
              <a:t>SHL DX</a:t>
            </a:r>
            <a:r>
              <a:rPr lang="zh-CN" altLang="en-US" dirty="0" smtClean="0"/>
              <a:t>，</a:t>
            </a:r>
            <a:r>
              <a:rPr lang="en-US" altLang="zh-CN" dirty="0" smtClean="0"/>
              <a:t>CL</a:t>
            </a:r>
          </a:p>
          <a:p>
            <a:endParaRPr lang="en-US" altLang="zh-CN" sz="2400" dirty="0" smtClean="0"/>
          </a:p>
          <a:p>
            <a:r>
              <a:rPr lang="zh-CN" altLang="en-US" sz="2400" dirty="0" smtClean="0"/>
              <a:t>就</a:t>
            </a:r>
            <a:r>
              <a:rPr lang="en-US" altLang="zh-CN" sz="2400" dirty="0"/>
              <a:t>MOV</a:t>
            </a:r>
            <a:r>
              <a:rPr lang="zh-CN" altLang="en-US" sz="2400" dirty="0"/>
              <a:t>指令而言：</a:t>
            </a:r>
            <a:endParaRPr lang="en-US" altLang="zh-CN" sz="2400" dirty="0"/>
          </a:p>
          <a:p>
            <a:pPr lvl="1"/>
            <a:r>
              <a:rPr lang="zh-CN" altLang="en-US" sz="2400" dirty="0">
                <a:solidFill>
                  <a:srgbClr val="CC00CC"/>
                </a:solidFill>
              </a:rPr>
              <a:t>不允许</a:t>
            </a:r>
            <a:r>
              <a:rPr lang="zh-CN" altLang="en-US" sz="2400" dirty="0"/>
              <a:t>段寄存器到段寄存器的</a:t>
            </a:r>
            <a:r>
              <a:rPr lang="en-US" altLang="zh-CN" sz="2400" dirty="0"/>
              <a:t>MOV</a:t>
            </a:r>
            <a:r>
              <a:rPr lang="zh-CN" altLang="en-US" sz="2400" dirty="0"/>
              <a:t>指令。</a:t>
            </a:r>
            <a:endParaRPr lang="en-US" altLang="zh-CN" sz="2400" dirty="0"/>
          </a:p>
          <a:p>
            <a:pPr lvl="1"/>
            <a:r>
              <a:rPr lang="en-US" sz="2400" dirty="0"/>
              <a:t>CS</a:t>
            </a:r>
            <a:r>
              <a:rPr lang="zh-CN" altLang="en-US" sz="2400" dirty="0">
                <a:solidFill>
                  <a:srgbClr val="CC00CC"/>
                </a:solidFill>
              </a:rPr>
              <a:t>不能</a:t>
            </a:r>
            <a:r>
              <a:rPr lang="zh-CN" altLang="en-US" sz="2400" dirty="0"/>
              <a:t>作为</a:t>
            </a:r>
            <a:r>
              <a:rPr lang="en-US" altLang="zh-CN" sz="2400" dirty="0"/>
              <a:t>MOV</a:t>
            </a:r>
            <a:r>
              <a:rPr lang="zh-CN" altLang="en-US" sz="2400" dirty="0"/>
              <a:t>指令的目的操作数</a:t>
            </a:r>
            <a:r>
              <a:rPr lang="zh-CN" altLang="en-US" sz="2400" dirty="0" smtClean="0"/>
              <a:t>。</a:t>
            </a:r>
            <a:endParaRPr lang="en-US" altLang="zh-CN" sz="2400" dirty="0"/>
          </a:p>
        </p:txBody>
      </p:sp>
    </p:spTree>
    <p:extLst>
      <p:ext uri="{BB962C8B-B14F-4D97-AF65-F5344CB8AC3E}">
        <p14:creationId xmlns:p14="http://schemas.microsoft.com/office/powerpoint/2010/main" val="11618401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</a:t>
            </a:r>
            <a:r>
              <a:rPr lang="en-US" altLang="zh-CN" dirty="0" smtClean="0"/>
              <a:t>xample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5" y="1052736"/>
            <a:ext cx="8856984" cy="5400600"/>
          </a:xfrm>
        </p:spPr>
        <p:txBody>
          <a:bodyPr/>
          <a:lstStyle/>
          <a:p>
            <a:r>
              <a:rPr lang="en-US" altLang="zh-CN" dirty="0" smtClean="0"/>
              <a:t>0000  </a:t>
            </a:r>
            <a:r>
              <a:rPr lang="en-US" altLang="zh-CN" dirty="0" smtClean="0">
                <a:solidFill>
                  <a:srgbClr val="CC00CC"/>
                </a:solidFill>
              </a:rPr>
              <a:t>8B  C3  </a:t>
            </a:r>
            <a:r>
              <a:rPr lang="en-US" altLang="zh-CN" dirty="0" smtClean="0"/>
              <a:t>MOV AX, BX</a:t>
            </a:r>
            <a:r>
              <a:rPr lang="zh-CN" altLang="en-US" dirty="0" smtClean="0">
                <a:solidFill>
                  <a:srgbClr val="008000"/>
                </a:solidFill>
              </a:rPr>
              <a:t>；把</a:t>
            </a:r>
            <a:r>
              <a:rPr lang="en-US" altLang="zh-CN" dirty="0" smtClean="0">
                <a:solidFill>
                  <a:srgbClr val="008000"/>
                </a:solidFill>
              </a:rPr>
              <a:t>BX</a:t>
            </a:r>
            <a:r>
              <a:rPr lang="zh-CN" altLang="en-US" dirty="0" smtClean="0">
                <a:solidFill>
                  <a:srgbClr val="008000"/>
                </a:solidFill>
              </a:rPr>
              <a:t>的内容复制到</a:t>
            </a:r>
            <a:r>
              <a:rPr lang="en-US" altLang="zh-CN" dirty="0" smtClean="0">
                <a:solidFill>
                  <a:srgbClr val="008000"/>
                </a:solidFill>
              </a:rPr>
              <a:t>AX</a:t>
            </a:r>
          </a:p>
          <a:p>
            <a:r>
              <a:rPr lang="en-US" altLang="zh-CN" dirty="0" smtClean="0"/>
              <a:t>0002  </a:t>
            </a:r>
            <a:r>
              <a:rPr lang="en-US" altLang="zh-CN" dirty="0" smtClean="0">
                <a:solidFill>
                  <a:srgbClr val="CC00CC"/>
                </a:solidFill>
              </a:rPr>
              <a:t>8A  CE  </a:t>
            </a:r>
            <a:r>
              <a:rPr lang="en-US" altLang="zh-CN" dirty="0" smtClean="0"/>
              <a:t>MOV CL, DH</a:t>
            </a:r>
          </a:p>
          <a:p>
            <a:r>
              <a:rPr lang="en-US" altLang="zh-CN" dirty="0" smtClean="0"/>
              <a:t>0004  </a:t>
            </a:r>
            <a:r>
              <a:rPr lang="en-US" altLang="zh-CN" dirty="0" smtClean="0">
                <a:solidFill>
                  <a:srgbClr val="CC00CC"/>
                </a:solidFill>
              </a:rPr>
              <a:t>8A  CD  </a:t>
            </a:r>
            <a:r>
              <a:rPr lang="en-US" altLang="zh-CN" dirty="0" smtClean="0"/>
              <a:t>MOV CL, CH</a:t>
            </a:r>
          </a:p>
          <a:p>
            <a:r>
              <a:rPr lang="en-US" altLang="zh-CN" dirty="0" smtClean="0"/>
              <a:t>0006  </a:t>
            </a:r>
            <a:r>
              <a:rPr lang="en-US" altLang="zh-CN" dirty="0" smtClean="0">
                <a:solidFill>
                  <a:srgbClr val="CC00CC"/>
                </a:solidFill>
              </a:rPr>
              <a:t>66 | 8B C3  </a:t>
            </a:r>
            <a:r>
              <a:rPr lang="en-US" altLang="zh-CN" dirty="0" smtClean="0"/>
              <a:t>MOV EAX, EBX</a:t>
            </a:r>
          </a:p>
          <a:p>
            <a:r>
              <a:rPr lang="en-US" altLang="zh-CN" dirty="0" smtClean="0"/>
              <a:t>0009  </a:t>
            </a:r>
            <a:r>
              <a:rPr lang="en-US" altLang="zh-CN" dirty="0">
                <a:solidFill>
                  <a:srgbClr val="CC00CC"/>
                </a:solidFill>
              </a:rPr>
              <a:t>66 | 8B </a:t>
            </a:r>
            <a:r>
              <a:rPr lang="en-US" altLang="zh-CN" dirty="0" smtClean="0">
                <a:solidFill>
                  <a:srgbClr val="CC00CC"/>
                </a:solidFill>
              </a:rPr>
              <a:t>D8  </a:t>
            </a:r>
            <a:r>
              <a:rPr lang="en-US" altLang="zh-CN" dirty="0" smtClean="0"/>
              <a:t>MOV EBX</a:t>
            </a:r>
            <a:r>
              <a:rPr lang="en-US" altLang="zh-CN" dirty="0"/>
              <a:t>, </a:t>
            </a:r>
            <a:r>
              <a:rPr lang="en-US" altLang="zh-CN" dirty="0" smtClean="0"/>
              <a:t>EAX</a:t>
            </a:r>
            <a:endParaRPr lang="en-US" altLang="zh-CN" dirty="0"/>
          </a:p>
          <a:p>
            <a:r>
              <a:rPr lang="en-US" altLang="zh-CN" dirty="0" smtClean="0"/>
              <a:t>000C  </a:t>
            </a:r>
            <a:r>
              <a:rPr lang="en-US" altLang="zh-CN" dirty="0" smtClean="0">
                <a:solidFill>
                  <a:srgbClr val="CC00CC"/>
                </a:solidFill>
              </a:rPr>
              <a:t>66 </a:t>
            </a:r>
            <a:r>
              <a:rPr lang="en-US" altLang="zh-CN" dirty="0">
                <a:solidFill>
                  <a:srgbClr val="CC00CC"/>
                </a:solidFill>
              </a:rPr>
              <a:t>| 8B </a:t>
            </a:r>
            <a:r>
              <a:rPr lang="en-US" altLang="zh-CN" dirty="0" smtClean="0">
                <a:solidFill>
                  <a:srgbClr val="CC00CC"/>
                </a:solidFill>
              </a:rPr>
              <a:t>C8  </a:t>
            </a:r>
            <a:r>
              <a:rPr lang="en-US" altLang="zh-CN" dirty="0"/>
              <a:t>MOV </a:t>
            </a:r>
            <a:r>
              <a:rPr lang="en-US" altLang="zh-CN" dirty="0" smtClean="0"/>
              <a:t>ECX</a:t>
            </a:r>
            <a:r>
              <a:rPr lang="en-US" altLang="zh-CN" dirty="0"/>
              <a:t>, </a:t>
            </a:r>
            <a:r>
              <a:rPr lang="en-US" altLang="zh-CN" dirty="0" smtClean="0"/>
              <a:t>EAX</a:t>
            </a:r>
          </a:p>
          <a:p>
            <a:r>
              <a:rPr lang="en-US" altLang="zh-CN" dirty="0" smtClean="0"/>
              <a:t>000F  </a:t>
            </a:r>
            <a:r>
              <a:rPr lang="en-US" altLang="zh-CN" dirty="0">
                <a:solidFill>
                  <a:srgbClr val="CC00CC"/>
                </a:solidFill>
              </a:rPr>
              <a:t>66 | 8B D0  </a:t>
            </a:r>
            <a:r>
              <a:rPr lang="en-US" altLang="zh-CN" dirty="0"/>
              <a:t>MOV </a:t>
            </a:r>
            <a:r>
              <a:rPr lang="en-US" altLang="zh-CN" dirty="0" smtClean="0"/>
              <a:t>EDX</a:t>
            </a:r>
            <a:r>
              <a:rPr lang="en-US" altLang="zh-CN" dirty="0"/>
              <a:t>, EAX</a:t>
            </a:r>
          </a:p>
          <a:p>
            <a:r>
              <a:rPr lang="en-US" altLang="zh-CN" dirty="0" smtClean="0"/>
              <a:t>0012  </a:t>
            </a:r>
            <a:r>
              <a:rPr lang="en-US" altLang="zh-CN" dirty="0" smtClean="0">
                <a:solidFill>
                  <a:srgbClr val="CC00CC"/>
                </a:solidFill>
              </a:rPr>
              <a:t>8C  C8  </a:t>
            </a:r>
            <a:r>
              <a:rPr lang="en-US" altLang="zh-CN" dirty="0" smtClean="0"/>
              <a:t>MOV AX, CS</a:t>
            </a:r>
          </a:p>
          <a:p>
            <a:r>
              <a:rPr lang="en-US" altLang="zh-CN" dirty="0" smtClean="0"/>
              <a:t>0014  </a:t>
            </a:r>
            <a:r>
              <a:rPr lang="en-US" altLang="zh-CN" dirty="0" smtClean="0">
                <a:solidFill>
                  <a:srgbClr val="CC00CC"/>
                </a:solidFill>
              </a:rPr>
              <a:t>8E  D8  </a:t>
            </a:r>
            <a:r>
              <a:rPr lang="en-US" altLang="zh-CN" dirty="0" smtClean="0"/>
              <a:t>MOV DS, AX</a:t>
            </a:r>
            <a:r>
              <a:rPr lang="zh-CN" altLang="en-US" dirty="0" smtClean="0">
                <a:solidFill>
                  <a:srgbClr val="008000"/>
                </a:solidFill>
              </a:rPr>
              <a:t>；</a:t>
            </a:r>
            <a:r>
              <a:rPr lang="en-US" altLang="zh-CN" dirty="0" smtClean="0">
                <a:solidFill>
                  <a:srgbClr val="008000"/>
                </a:solidFill>
              </a:rPr>
              <a:t>CS</a:t>
            </a:r>
            <a:r>
              <a:rPr lang="en-US" altLang="zh-CN" dirty="0" smtClean="0">
                <a:solidFill>
                  <a:srgbClr val="008000"/>
                </a:solidFill>
                <a:sym typeface="Wingdings" pitchFamily="2" charset="2"/>
              </a:rPr>
              <a:t>DS</a:t>
            </a:r>
            <a:r>
              <a:rPr lang="zh-CN" altLang="en-US" dirty="0" smtClean="0">
                <a:solidFill>
                  <a:srgbClr val="008000"/>
                </a:solidFill>
                <a:sym typeface="Wingdings" pitchFamily="2" charset="2"/>
              </a:rPr>
              <a:t>分两步实现</a:t>
            </a:r>
            <a:endParaRPr lang="en-US" altLang="zh-CN" dirty="0" smtClean="0">
              <a:solidFill>
                <a:srgbClr val="008000"/>
              </a:solidFill>
            </a:endParaRPr>
          </a:p>
          <a:p>
            <a:r>
              <a:rPr lang="en-US" altLang="zh-CN" dirty="0" smtClean="0"/>
              <a:t>0016  </a:t>
            </a:r>
            <a:r>
              <a:rPr lang="en-US" altLang="zh-CN" dirty="0" smtClean="0">
                <a:solidFill>
                  <a:srgbClr val="CC00CC"/>
                </a:solidFill>
              </a:rPr>
              <a:t>8E  C8  </a:t>
            </a:r>
            <a:r>
              <a:rPr lang="en-US" altLang="zh-CN" dirty="0" smtClean="0"/>
              <a:t>MOV CS, AX</a:t>
            </a:r>
            <a:r>
              <a:rPr lang="zh-CN" altLang="en-US" dirty="0" smtClean="0">
                <a:solidFill>
                  <a:srgbClr val="008000"/>
                </a:solidFill>
              </a:rPr>
              <a:t>；编译通过，运行有问题</a:t>
            </a:r>
            <a:endParaRPr lang="en-US" altLang="zh-CN" dirty="0">
              <a:solidFill>
                <a:srgbClr val="008000"/>
              </a:solidFill>
            </a:endParaRPr>
          </a:p>
          <a:p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8941878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立即寻址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0825" y="1052736"/>
            <a:ext cx="8569647" cy="5544616"/>
          </a:xfrm>
        </p:spPr>
        <p:txBody>
          <a:bodyPr/>
          <a:lstStyle/>
          <a:p>
            <a:r>
              <a:rPr lang="zh-CN" altLang="en-US" dirty="0">
                <a:solidFill>
                  <a:srgbClr val="C00000"/>
                </a:solidFill>
              </a:rPr>
              <a:t>立即</a:t>
            </a:r>
            <a:r>
              <a:rPr lang="zh-CN" altLang="en-US" dirty="0" smtClean="0">
                <a:solidFill>
                  <a:srgbClr val="C00000"/>
                </a:solidFill>
              </a:rPr>
              <a:t>数：</a:t>
            </a:r>
            <a:r>
              <a:rPr lang="zh-CN" altLang="en-US" dirty="0" smtClean="0"/>
              <a:t>在存储器中，数据紧接着放在操作码后面。</a:t>
            </a:r>
            <a:endParaRPr lang="en-US" altLang="zh-CN" dirty="0" smtClean="0"/>
          </a:p>
          <a:p>
            <a:endParaRPr lang="en-US" dirty="0"/>
          </a:p>
          <a:p>
            <a:r>
              <a:rPr lang="zh-CN" altLang="en-US" dirty="0" smtClean="0"/>
              <a:t>立即寻址可操作字节、字数据、双字数据（</a:t>
            </a:r>
            <a:r>
              <a:rPr lang="en-US" altLang="zh-CN" dirty="0" smtClean="0"/>
              <a:t>32</a:t>
            </a:r>
            <a:r>
              <a:rPr lang="zh-CN" altLang="en-US" dirty="0"/>
              <a:t>位微处理器</a:t>
            </a:r>
            <a:r>
              <a:rPr lang="zh-CN" altLang="en-US" dirty="0" smtClean="0"/>
              <a:t>）、</a:t>
            </a:r>
            <a:r>
              <a:rPr lang="en-US" altLang="zh-CN" dirty="0" smtClean="0"/>
              <a:t>64</a:t>
            </a:r>
            <a:r>
              <a:rPr lang="zh-CN" altLang="en-US" dirty="0" smtClean="0"/>
              <a:t>位数据（</a:t>
            </a:r>
            <a:r>
              <a:rPr lang="en-US" altLang="zh-CN" dirty="0" smtClean="0"/>
              <a:t>64</a:t>
            </a:r>
            <a:r>
              <a:rPr lang="zh-CN" altLang="en-US" dirty="0" smtClean="0"/>
              <a:t>位模式）。</a:t>
            </a:r>
            <a:endParaRPr lang="en-US" altLang="zh-CN" dirty="0" smtClean="0"/>
          </a:p>
          <a:p>
            <a:pPr lvl="1"/>
            <a:r>
              <a:rPr lang="en-US" dirty="0" smtClean="0"/>
              <a:t>MOV AX, 1234H</a:t>
            </a:r>
          </a:p>
          <a:p>
            <a:pPr lvl="1"/>
            <a:r>
              <a:rPr lang="en-US" dirty="0" smtClean="0"/>
              <a:t>MOV EAX, 123456H</a:t>
            </a:r>
          </a:p>
          <a:p>
            <a:pPr lvl="1"/>
            <a:r>
              <a:rPr lang="en-US" dirty="0" smtClean="0"/>
              <a:t>MOV RAX, 123456780A311200</a:t>
            </a:r>
            <a:r>
              <a:rPr lang="en-US" altLang="zh-CN" dirty="0" smtClean="0"/>
              <a:t>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39299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Example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1052736"/>
            <a:ext cx="8785671" cy="5400600"/>
          </a:xfrm>
        </p:spPr>
        <p:txBody>
          <a:bodyPr/>
          <a:lstStyle/>
          <a:p>
            <a:r>
              <a:rPr lang="en-US" dirty="0" smtClean="0"/>
              <a:t>MOV BL, 44</a:t>
            </a:r>
            <a:r>
              <a:rPr lang="zh-CN" altLang="en-US" dirty="0" smtClean="0"/>
              <a:t>；十进制数</a:t>
            </a:r>
            <a:r>
              <a:rPr lang="en-US" altLang="zh-CN" dirty="0" smtClean="0"/>
              <a:t>44</a:t>
            </a:r>
            <a:r>
              <a:rPr lang="zh-CN" altLang="en-US" dirty="0" smtClean="0"/>
              <a:t>送入</a:t>
            </a:r>
            <a:r>
              <a:rPr lang="en-US" altLang="zh-CN" dirty="0" smtClean="0"/>
              <a:t>BL</a:t>
            </a:r>
            <a:r>
              <a:rPr lang="zh-CN" altLang="en-US" dirty="0" smtClean="0"/>
              <a:t>寄存器</a:t>
            </a:r>
            <a:endParaRPr lang="en-US" altLang="zh-CN" dirty="0" smtClean="0"/>
          </a:p>
          <a:p>
            <a:r>
              <a:rPr lang="en-US" dirty="0" smtClean="0"/>
              <a:t>MOV AX, 44H</a:t>
            </a:r>
            <a:r>
              <a:rPr lang="zh-CN" altLang="en-US" dirty="0" smtClean="0"/>
              <a:t>；十六进制数</a:t>
            </a:r>
            <a:r>
              <a:rPr lang="en-US" altLang="zh-CN" dirty="0" smtClean="0"/>
              <a:t>44</a:t>
            </a:r>
            <a:r>
              <a:rPr lang="zh-CN" altLang="en-US" dirty="0" smtClean="0"/>
              <a:t>送入</a:t>
            </a:r>
            <a:r>
              <a:rPr lang="en-US" altLang="zh-CN" dirty="0" smtClean="0"/>
              <a:t>AX</a:t>
            </a:r>
          </a:p>
          <a:p>
            <a:r>
              <a:rPr lang="en-US" dirty="0" smtClean="0"/>
              <a:t>MOV CL, 11001110B</a:t>
            </a:r>
            <a:r>
              <a:rPr lang="zh-CN" altLang="en-US" dirty="0" smtClean="0"/>
              <a:t>；二进制数</a:t>
            </a:r>
            <a:r>
              <a:rPr lang="en-US" dirty="0" smtClean="0"/>
              <a:t>11001110B</a:t>
            </a:r>
            <a:r>
              <a:rPr lang="zh-CN" altLang="en-US" dirty="0" smtClean="0"/>
              <a:t>送入</a:t>
            </a:r>
            <a:r>
              <a:rPr lang="en-US" altLang="zh-CN" dirty="0" smtClean="0"/>
              <a:t>CL</a:t>
            </a:r>
          </a:p>
          <a:p>
            <a:endParaRPr lang="en-US" dirty="0"/>
          </a:p>
          <a:p>
            <a:r>
              <a:rPr lang="zh-CN" altLang="en-US" dirty="0" smtClean="0">
                <a:solidFill>
                  <a:srgbClr val="CC00CC"/>
                </a:solidFill>
              </a:rPr>
              <a:t>说明：</a:t>
            </a:r>
            <a:endParaRPr lang="en-US" altLang="zh-CN" dirty="0" smtClean="0">
              <a:solidFill>
                <a:srgbClr val="CC00CC"/>
              </a:solidFill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zh-CN" altLang="en-US" dirty="0" smtClean="0">
                <a:solidFill>
                  <a:srgbClr val="0000CC"/>
                </a:solidFill>
              </a:rPr>
              <a:t>字母</a:t>
            </a:r>
            <a:r>
              <a:rPr lang="en-US" altLang="zh-CN" dirty="0">
                <a:solidFill>
                  <a:srgbClr val="0000CC"/>
                </a:solidFill>
              </a:rPr>
              <a:t>H</a:t>
            </a:r>
            <a:r>
              <a:rPr lang="zh-CN" altLang="en-US" dirty="0"/>
              <a:t>表示</a:t>
            </a:r>
            <a:r>
              <a:rPr lang="en-US" altLang="zh-CN" dirty="0"/>
              <a:t>16</a:t>
            </a:r>
            <a:r>
              <a:rPr lang="zh-CN" altLang="en-US" dirty="0"/>
              <a:t>进制数。如果十六进制数以字母开头，则汇编程序要求前面加</a:t>
            </a:r>
            <a:r>
              <a:rPr lang="en-US" altLang="zh-CN" dirty="0"/>
              <a:t>0</a:t>
            </a:r>
            <a:r>
              <a:rPr lang="zh-CN" altLang="en-US" dirty="0"/>
              <a:t>，如</a:t>
            </a:r>
            <a:r>
              <a:rPr lang="en-US" altLang="zh-CN" dirty="0"/>
              <a:t>0F2H</a:t>
            </a:r>
            <a:r>
              <a:rPr lang="zh-CN" altLang="en-US" dirty="0"/>
              <a:t>。</a:t>
            </a:r>
            <a:endParaRPr lang="en-US" altLang="zh-CN" dirty="0"/>
          </a:p>
          <a:p>
            <a:pPr marL="971550" lvl="1" indent="-514350">
              <a:buFont typeface="+mj-lt"/>
              <a:buAutoNum type="arabicPeriod"/>
            </a:pPr>
            <a:r>
              <a:rPr lang="zh-CN" altLang="en-US" dirty="0"/>
              <a:t>如果</a:t>
            </a:r>
            <a:r>
              <a:rPr lang="zh-CN" altLang="en-US" dirty="0" smtClean="0"/>
              <a:t>用撇号将</a:t>
            </a:r>
            <a:r>
              <a:rPr lang="en-US" altLang="zh-CN" dirty="0">
                <a:solidFill>
                  <a:srgbClr val="0000CC"/>
                </a:solidFill>
              </a:rPr>
              <a:t>ASCII</a:t>
            </a:r>
            <a:r>
              <a:rPr lang="zh-CN" altLang="en-US" dirty="0">
                <a:solidFill>
                  <a:srgbClr val="0000CC"/>
                </a:solidFill>
              </a:rPr>
              <a:t>码</a:t>
            </a:r>
            <a:r>
              <a:rPr lang="zh-CN" altLang="en-US" dirty="0"/>
              <a:t>括起来，也可以表示立即数，如</a:t>
            </a:r>
            <a:r>
              <a:rPr lang="en-US" altLang="zh-CN" dirty="0"/>
              <a:t>MOV BX</a:t>
            </a:r>
            <a:r>
              <a:rPr lang="zh-CN" altLang="en-US" dirty="0"/>
              <a:t>，</a:t>
            </a:r>
            <a:r>
              <a:rPr lang="en-US" altLang="zh-CN" dirty="0"/>
              <a:t>’AB’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marL="971550" lvl="1" indent="-514350">
              <a:buFont typeface="+mj-lt"/>
              <a:buAutoNum type="arabicPeriod"/>
            </a:pPr>
            <a:r>
              <a:rPr lang="zh-CN" altLang="en-US" dirty="0" smtClean="0"/>
              <a:t>对于二进制数，在数字后面加</a:t>
            </a:r>
            <a:r>
              <a:rPr lang="zh-CN" altLang="en-US" dirty="0" smtClean="0">
                <a:solidFill>
                  <a:srgbClr val="0000CC"/>
                </a:solidFill>
              </a:rPr>
              <a:t>字母</a:t>
            </a:r>
            <a:r>
              <a:rPr lang="en-US" altLang="zh-CN" dirty="0" smtClean="0">
                <a:solidFill>
                  <a:srgbClr val="0000CC"/>
                </a:solidFill>
              </a:rPr>
              <a:t>B</a:t>
            </a:r>
            <a:r>
              <a:rPr lang="zh-CN" altLang="en-US" dirty="0" smtClean="0"/>
              <a:t>来表示。</a:t>
            </a:r>
            <a:endParaRPr lang="en-US" altLang="zh-CN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9374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Example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0825" y="1052736"/>
            <a:ext cx="8569647" cy="5616624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 .MODEL TINY</a:t>
            </a:r>
            <a:r>
              <a:rPr lang="zh-CN" altLang="en-US" sz="2400" dirty="0" smtClean="0">
                <a:solidFill>
                  <a:srgbClr val="008000"/>
                </a:solidFill>
              </a:rPr>
              <a:t>；选择</a:t>
            </a:r>
            <a:r>
              <a:rPr lang="en-US" altLang="zh-CN" sz="2400" dirty="0" smtClean="0">
                <a:solidFill>
                  <a:srgbClr val="008000"/>
                </a:solidFill>
              </a:rPr>
              <a:t>TINY</a:t>
            </a:r>
            <a:r>
              <a:rPr lang="zh-CN" altLang="en-US" sz="2400" dirty="0" smtClean="0">
                <a:solidFill>
                  <a:srgbClr val="008000"/>
                </a:solidFill>
              </a:rPr>
              <a:t>模型，把程序汇编成一</a:t>
            </a:r>
            <a:endParaRPr lang="en-US" altLang="zh-CN" sz="2400" dirty="0" smtClean="0">
              <a:solidFill>
                <a:srgbClr val="008000"/>
              </a:solidFill>
            </a:endParaRPr>
          </a:p>
          <a:p>
            <a:pPr marL="0" indent="0">
              <a:buNone/>
            </a:pPr>
            <a:r>
              <a:rPr lang="en-US" altLang="zh-CN" sz="2400" dirty="0">
                <a:solidFill>
                  <a:srgbClr val="008000"/>
                </a:solidFill>
              </a:rPr>
              <a:t> </a:t>
            </a:r>
            <a:r>
              <a:rPr lang="en-US" altLang="zh-CN" sz="2400" dirty="0" smtClean="0">
                <a:solidFill>
                  <a:srgbClr val="008000"/>
                </a:solidFill>
              </a:rPr>
              <a:t>               </a:t>
            </a:r>
            <a:r>
              <a:rPr lang="zh-CN" altLang="en-US" sz="2400" dirty="0" smtClean="0">
                <a:solidFill>
                  <a:srgbClr val="008000"/>
                </a:solidFill>
              </a:rPr>
              <a:t>；个代码段。</a:t>
            </a:r>
            <a:r>
              <a:rPr lang="en-US" altLang="zh-CN" sz="2400" dirty="0" smtClean="0">
                <a:solidFill>
                  <a:srgbClr val="008000"/>
                </a:solidFill>
              </a:rPr>
              <a:t>TINY</a:t>
            </a:r>
            <a:r>
              <a:rPr lang="zh-CN" altLang="en-US" sz="2400" dirty="0" smtClean="0">
                <a:solidFill>
                  <a:srgbClr val="008000"/>
                </a:solidFill>
              </a:rPr>
              <a:t>程序将会被成</a:t>
            </a:r>
            <a:r>
              <a:rPr lang="en-US" altLang="zh-CN" sz="2400" dirty="0" smtClean="0">
                <a:solidFill>
                  <a:srgbClr val="008000"/>
                </a:solidFill>
              </a:rPr>
              <a:t>.COM</a:t>
            </a:r>
            <a:r>
              <a:rPr lang="zh-CN" altLang="en-US" sz="2400" dirty="0" smtClean="0">
                <a:solidFill>
                  <a:srgbClr val="008000"/>
                </a:solidFill>
              </a:rPr>
              <a:t>程序，</a:t>
            </a:r>
            <a:endParaRPr lang="en-US" altLang="zh-CN" sz="2400" dirty="0" smtClean="0">
              <a:solidFill>
                <a:srgbClr val="008000"/>
              </a:solidFill>
            </a:endParaRPr>
          </a:p>
          <a:p>
            <a:pPr marL="0" indent="0">
              <a:buNone/>
            </a:pPr>
            <a:r>
              <a:rPr lang="en-US" altLang="zh-CN" sz="2400" dirty="0">
                <a:solidFill>
                  <a:srgbClr val="008000"/>
                </a:solidFill>
              </a:rPr>
              <a:t> </a:t>
            </a:r>
            <a:r>
              <a:rPr lang="en-US" altLang="zh-CN" sz="2400" dirty="0" smtClean="0">
                <a:solidFill>
                  <a:srgbClr val="008000"/>
                </a:solidFill>
              </a:rPr>
              <a:t>               </a:t>
            </a:r>
            <a:r>
              <a:rPr lang="zh-CN" altLang="en-US" sz="2400" dirty="0" smtClean="0">
                <a:solidFill>
                  <a:srgbClr val="008000"/>
                </a:solidFill>
              </a:rPr>
              <a:t>；适用于</a:t>
            </a:r>
            <a:r>
              <a:rPr lang="en-US" altLang="zh-CN" sz="2400" dirty="0" smtClean="0">
                <a:solidFill>
                  <a:srgbClr val="008000"/>
                </a:solidFill>
              </a:rPr>
              <a:t>DOS</a:t>
            </a:r>
            <a:r>
              <a:rPr lang="zh-CN" altLang="en-US" sz="2400" dirty="0" smtClean="0">
                <a:solidFill>
                  <a:srgbClr val="008000"/>
                </a:solidFill>
              </a:rPr>
              <a:t>系统</a:t>
            </a:r>
            <a:endParaRPr lang="en-US" altLang="zh-CN" sz="2400" dirty="0" smtClean="0">
              <a:solidFill>
                <a:srgbClr val="008000"/>
              </a:solidFill>
            </a:endParaRPr>
          </a:p>
          <a:p>
            <a:pPr marL="514350" indent="-514350">
              <a:buFont typeface="+mj-lt"/>
              <a:buAutoNum type="arabicPeriod" startAt="2"/>
            </a:pPr>
            <a:r>
              <a:rPr lang="en-US" altLang="zh-CN" sz="2400" dirty="0" smtClean="0"/>
              <a:t> .CODE</a:t>
            </a:r>
            <a:r>
              <a:rPr lang="zh-CN" altLang="en-US" sz="2400" dirty="0" smtClean="0">
                <a:solidFill>
                  <a:srgbClr val="008000"/>
                </a:solidFill>
              </a:rPr>
              <a:t>；指示代码段的开始</a:t>
            </a:r>
            <a:endParaRPr lang="en-US" altLang="zh-CN" sz="2400" dirty="0" smtClean="0">
              <a:solidFill>
                <a:srgbClr val="008000"/>
              </a:solidFill>
            </a:endParaRPr>
          </a:p>
          <a:p>
            <a:pPr marL="514350" indent="-514350">
              <a:buFont typeface="+mj-lt"/>
              <a:buAutoNum type="arabicPeriod" startAt="2"/>
            </a:pPr>
            <a:r>
              <a:rPr lang="en-US" altLang="zh-CN" sz="2400" dirty="0" smtClean="0"/>
              <a:t> .STARTUP</a:t>
            </a:r>
            <a:r>
              <a:rPr lang="zh-CN" altLang="en-US" sz="2400" dirty="0" smtClean="0">
                <a:solidFill>
                  <a:srgbClr val="008000"/>
                </a:solidFill>
              </a:rPr>
              <a:t>；指示程序的开始</a:t>
            </a:r>
            <a:endParaRPr lang="en-US" altLang="zh-CN" sz="2400" dirty="0" smtClean="0">
              <a:solidFill>
                <a:srgbClr val="008000"/>
              </a:solidFill>
            </a:endParaRPr>
          </a:p>
          <a:p>
            <a:pPr marL="514350" indent="-514350">
              <a:buFont typeface="+mj-lt"/>
              <a:buAutoNum type="arabicPeriod" startAt="2"/>
            </a:pPr>
            <a:r>
              <a:rPr lang="en-US" altLang="zh-CN" sz="2400" dirty="0" smtClean="0">
                <a:solidFill>
                  <a:srgbClr val="CC00CC"/>
                </a:solidFill>
              </a:rPr>
              <a:t> MOV AX, 0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altLang="zh-CN" sz="2400" dirty="0" smtClean="0">
                <a:solidFill>
                  <a:srgbClr val="CC00CC"/>
                </a:solidFill>
              </a:rPr>
              <a:t> MOV BX, 0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altLang="zh-CN" sz="2400" dirty="0" smtClean="0">
                <a:solidFill>
                  <a:srgbClr val="CC00CC"/>
                </a:solidFill>
              </a:rPr>
              <a:t> MOV SI, AX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altLang="zh-CN" sz="2400" dirty="0" smtClean="0">
                <a:solidFill>
                  <a:srgbClr val="CC00CC"/>
                </a:solidFill>
              </a:rPr>
              <a:t> MOV DI, AX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altLang="zh-CN" sz="2400" dirty="0" smtClean="0">
                <a:solidFill>
                  <a:srgbClr val="CC00CC"/>
                </a:solidFill>
              </a:rPr>
              <a:t> MOV BP, AX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altLang="zh-CN" sz="2400" dirty="0" smtClean="0"/>
              <a:t> .EXIT</a:t>
            </a:r>
            <a:r>
              <a:rPr lang="zh-CN" altLang="en-US" sz="2400" dirty="0" smtClean="0">
                <a:solidFill>
                  <a:srgbClr val="008000"/>
                </a:solidFill>
              </a:rPr>
              <a:t>；返回到</a:t>
            </a:r>
            <a:r>
              <a:rPr lang="en-US" altLang="zh-CN" sz="2400" dirty="0" smtClean="0">
                <a:solidFill>
                  <a:srgbClr val="008000"/>
                </a:solidFill>
              </a:rPr>
              <a:t>DOS</a:t>
            </a:r>
            <a:r>
              <a:rPr lang="zh-CN" altLang="en-US" sz="2400" dirty="0" smtClean="0">
                <a:solidFill>
                  <a:srgbClr val="008000"/>
                </a:solidFill>
              </a:rPr>
              <a:t>操作系统</a:t>
            </a:r>
            <a:endParaRPr lang="en-US" altLang="zh-CN" sz="2400" dirty="0" smtClean="0">
              <a:solidFill>
                <a:srgbClr val="008000"/>
              </a:solidFill>
            </a:endParaRPr>
          </a:p>
          <a:p>
            <a:pPr marL="514350" indent="-514350">
              <a:buFont typeface="+mj-lt"/>
              <a:buAutoNum type="arabicPeriod" startAt="2"/>
            </a:pPr>
            <a:r>
              <a:rPr lang="en-US" altLang="zh-CN" sz="2400" dirty="0" smtClean="0"/>
              <a:t> END</a:t>
            </a:r>
            <a:r>
              <a:rPr lang="zh-CN" altLang="en-US" sz="2400" dirty="0" smtClean="0">
                <a:solidFill>
                  <a:srgbClr val="008000"/>
                </a:solidFill>
              </a:rPr>
              <a:t>；程序结束</a:t>
            </a:r>
            <a:endParaRPr lang="en-US" altLang="zh-CN" sz="2400" dirty="0" smtClean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3884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汇编语言的语句格式简介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0825" y="1052736"/>
            <a:ext cx="8569647" cy="1152128"/>
          </a:xfrm>
        </p:spPr>
        <p:txBody>
          <a:bodyPr/>
          <a:lstStyle/>
          <a:p>
            <a:r>
              <a:rPr lang="zh-CN" altLang="en-US" dirty="0" smtClean="0"/>
              <a:t>汇编语言程序中的每条语句由</a:t>
            </a:r>
            <a:r>
              <a:rPr lang="en-US" altLang="zh-CN" dirty="0" smtClean="0"/>
              <a:t>4</a:t>
            </a:r>
            <a:r>
              <a:rPr lang="zh-CN" altLang="en-US" dirty="0" smtClean="0"/>
              <a:t>个字段组成。</a:t>
            </a:r>
            <a:endParaRPr lang="en-US" altLang="zh-CN" dirty="0" smtClean="0"/>
          </a:p>
          <a:p>
            <a:pPr lvl="1"/>
            <a:r>
              <a:rPr lang="zh-CN" altLang="en-US" dirty="0" smtClean="0">
                <a:solidFill>
                  <a:srgbClr val="C00000"/>
                </a:solidFill>
              </a:rPr>
              <a:t>标号、操作码、操作数、注释</a:t>
            </a:r>
            <a:endParaRPr lang="en-US" dirty="0">
              <a:solidFill>
                <a:srgbClr val="C00000"/>
              </a:solidFill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1441084"/>
              </p:ext>
            </p:extLst>
          </p:nvPr>
        </p:nvGraphicFramePr>
        <p:xfrm>
          <a:off x="323528" y="2780926"/>
          <a:ext cx="8568952" cy="3096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563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80546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00CC"/>
                          </a:solidFill>
                        </a:rPr>
                        <a:t>LABEL</a:t>
                      </a:r>
                      <a:endParaRPr lang="en-US" sz="2400" b="1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00CC"/>
                          </a:solidFill>
                        </a:rPr>
                        <a:t>OPCODE</a:t>
                      </a:r>
                      <a:endParaRPr lang="en-US" sz="2400" b="1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00CC"/>
                          </a:solidFill>
                        </a:rPr>
                        <a:t>OPERAND</a:t>
                      </a:r>
                      <a:endParaRPr lang="en-US" sz="2400" b="1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00CC"/>
                          </a:solidFill>
                        </a:rPr>
                        <a:t>COMMENT</a:t>
                      </a:r>
                      <a:endParaRPr lang="en-US" sz="2400" b="1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16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DATA1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DB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23H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;</a:t>
                      </a:r>
                      <a:r>
                        <a:rPr lang="zh-CN" altLang="en-US" sz="2400" b="1" dirty="0" smtClean="0">
                          <a:solidFill>
                            <a:schemeClr val="tx1"/>
                          </a:solidFill>
                        </a:rPr>
                        <a:t>定义</a:t>
                      </a:r>
                      <a:r>
                        <a:rPr lang="en-US" altLang="zh-CN" sz="2400" b="1" dirty="0" smtClean="0">
                          <a:solidFill>
                            <a:schemeClr val="tx1"/>
                          </a:solidFill>
                        </a:rPr>
                        <a:t>DATA1</a:t>
                      </a:r>
                      <a:r>
                        <a:rPr lang="zh-CN" altLang="en-US" sz="2400" b="1" dirty="0" smtClean="0">
                          <a:solidFill>
                            <a:schemeClr val="tx1"/>
                          </a:solidFill>
                        </a:rPr>
                        <a:t>为字节</a:t>
                      </a:r>
                      <a:r>
                        <a:rPr lang="en-US" altLang="zh-CN" sz="2400" b="1" dirty="0" smtClean="0">
                          <a:solidFill>
                            <a:schemeClr val="tx1"/>
                          </a:solidFill>
                        </a:rPr>
                        <a:t>23H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160">
                <a:tc>
                  <a:txBody>
                    <a:bodyPr/>
                    <a:lstStyle/>
                    <a:p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……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16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START1</a:t>
                      </a:r>
                      <a:r>
                        <a:rPr lang="zh-CN" altLang="en-US" sz="2400" b="1" dirty="0" smtClean="0">
                          <a:solidFill>
                            <a:schemeClr val="tx1"/>
                          </a:solidFill>
                        </a:rPr>
                        <a:t>：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MOV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AL, BL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;</a:t>
                      </a:r>
                      <a:r>
                        <a:rPr lang="zh-CN" altLang="en-US" sz="2400" b="1" dirty="0" smtClean="0">
                          <a:solidFill>
                            <a:schemeClr val="tx1"/>
                          </a:solidFill>
                        </a:rPr>
                        <a:t>把</a:t>
                      </a:r>
                      <a:r>
                        <a:rPr lang="en-US" altLang="zh-CN" sz="2400" b="1" dirty="0" smtClean="0">
                          <a:solidFill>
                            <a:schemeClr val="tx1"/>
                          </a:solidFill>
                        </a:rPr>
                        <a:t>BL</a:t>
                      </a:r>
                      <a:r>
                        <a:rPr lang="zh-CN" altLang="en-US" sz="2400" b="1" dirty="0" smtClean="0">
                          <a:solidFill>
                            <a:schemeClr val="tx1"/>
                          </a:solidFill>
                        </a:rPr>
                        <a:t>的内容复制</a:t>
                      </a:r>
                      <a:r>
                        <a:rPr lang="en-US" altLang="zh-CN" sz="2400" b="1" dirty="0" smtClean="0">
                          <a:solidFill>
                            <a:schemeClr val="tx1"/>
                          </a:solidFill>
                        </a:rPr>
                        <a:t>AL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3160">
                <a:tc>
                  <a:txBody>
                    <a:bodyPr/>
                    <a:lstStyle/>
                    <a:p>
                      <a:endParaRPr lang="en-US" sz="24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MOV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CX, 200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;</a:t>
                      </a:r>
                      <a:r>
                        <a:rPr lang="zh-CN" altLang="en-US" sz="2400" b="1" dirty="0" smtClean="0">
                          <a:solidFill>
                            <a:schemeClr val="tx1"/>
                          </a:solidFill>
                        </a:rPr>
                        <a:t>把</a:t>
                      </a:r>
                      <a:r>
                        <a:rPr lang="en-US" altLang="zh-CN" sz="2400" b="1" dirty="0" smtClean="0">
                          <a:solidFill>
                            <a:schemeClr val="tx1"/>
                          </a:solidFill>
                        </a:rPr>
                        <a:t>200</a:t>
                      </a:r>
                      <a:r>
                        <a:rPr lang="zh-CN" altLang="en-US" sz="2400" b="1" dirty="0" smtClean="0">
                          <a:solidFill>
                            <a:schemeClr val="tx1"/>
                          </a:solidFill>
                        </a:rPr>
                        <a:t>装入</a:t>
                      </a:r>
                      <a:r>
                        <a:rPr lang="en-US" altLang="zh-CN" sz="2400" b="1" dirty="0" smtClean="0">
                          <a:solidFill>
                            <a:schemeClr val="tx1"/>
                          </a:solidFill>
                        </a:rPr>
                        <a:t>CX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3160">
                <a:tc>
                  <a:txBody>
                    <a:bodyPr/>
                    <a:lstStyle/>
                    <a:p>
                      <a:endParaRPr lang="en-US" sz="24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……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431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.LST</a:t>
            </a:r>
            <a:r>
              <a:rPr lang="zh-CN" altLang="en-US" dirty="0"/>
              <a:t>文件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0825" y="1052736"/>
            <a:ext cx="8569647" cy="576064"/>
          </a:xfrm>
        </p:spPr>
        <p:txBody>
          <a:bodyPr/>
          <a:lstStyle/>
          <a:p>
            <a:r>
              <a:rPr lang="zh-CN" altLang="en-US" dirty="0" smtClean="0"/>
              <a:t>程序被汇编后，可以生成</a:t>
            </a:r>
            <a:r>
              <a:rPr lang="zh-CN" altLang="en-US" dirty="0" smtClean="0">
                <a:solidFill>
                  <a:srgbClr val="C00000"/>
                </a:solidFill>
              </a:rPr>
              <a:t>程序清单</a:t>
            </a:r>
            <a:r>
              <a:rPr lang="zh-CN" altLang="en-US" dirty="0" smtClean="0"/>
              <a:t>，即</a:t>
            </a:r>
            <a:r>
              <a:rPr lang="en-US" altLang="zh-CN" dirty="0" smtClean="0"/>
              <a:t>.LST</a:t>
            </a:r>
            <a:r>
              <a:rPr lang="zh-CN" altLang="en-US" dirty="0" smtClean="0"/>
              <a:t>文件。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556792"/>
            <a:ext cx="7772489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226075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Visual </a:t>
            </a:r>
            <a:r>
              <a:rPr lang="en-US" altLang="zh-CN" dirty="0"/>
              <a:t>C</a:t>
            </a:r>
            <a:r>
              <a:rPr lang="en-US" altLang="zh-CN" dirty="0" smtClean="0"/>
              <a:t>++</a:t>
            </a:r>
            <a:r>
              <a:rPr lang="zh-CN" altLang="en-US" dirty="0" smtClean="0"/>
              <a:t>内嵌汇编程序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0825" y="1052736"/>
            <a:ext cx="8569647" cy="504056"/>
          </a:xfrm>
        </p:spPr>
        <p:txBody>
          <a:bodyPr/>
          <a:lstStyle/>
          <a:p>
            <a:r>
              <a:rPr lang="zh-CN" altLang="en-US" dirty="0" smtClean="0"/>
              <a:t>汇编程序也可以内嵌在</a:t>
            </a:r>
            <a:r>
              <a:rPr lang="en-US" altLang="zh-CN" dirty="0"/>
              <a:t>Visual C</a:t>
            </a:r>
            <a:r>
              <a:rPr lang="en-US" altLang="zh-CN" dirty="0" smtClean="0"/>
              <a:t>++</a:t>
            </a:r>
            <a:r>
              <a:rPr lang="zh-CN" altLang="en-US" dirty="0" smtClean="0"/>
              <a:t>程序中。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204864"/>
            <a:ext cx="8324397" cy="316835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949630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直接数据寻址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rgbClr val="C00000"/>
                </a:solidFill>
              </a:rPr>
              <a:t>直接数据寻址：</a:t>
            </a:r>
            <a:r>
              <a:rPr lang="zh-CN" altLang="en-US" dirty="0" smtClean="0"/>
              <a:t>把位移量加到默认的段基址或其他段基址上形成地址。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dirty="0"/>
              <a:t>直接数据寻址</a:t>
            </a:r>
            <a:r>
              <a:rPr lang="zh-CN" altLang="en-US" dirty="0" smtClean="0"/>
              <a:t>有两种形式：</a:t>
            </a:r>
            <a:endParaRPr lang="en-US" altLang="zh-CN" dirty="0" smtClean="0"/>
          </a:p>
          <a:p>
            <a:pPr lvl="1"/>
            <a:r>
              <a:rPr lang="zh-CN" altLang="en-US" dirty="0" smtClean="0">
                <a:solidFill>
                  <a:srgbClr val="C00000"/>
                </a:solidFill>
              </a:rPr>
              <a:t>直接寻址</a:t>
            </a:r>
            <a:r>
              <a:rPr lang="zh-CN" altLang="en-US" dirty="0" smtClean="0"/>
              <a:t>（</a:t>
            </a:r>
            <a:r>
              <a:rPr lang="en-US" altLang="zh-CN" dirty="0" smtClean="0"/>
              <a:t>Direct addressing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1"/>
            <a:r>
              <a:rPr lang="zh-CN" altLang="en-US" dirty="0">
                <a:solidFill>
                  <a:srgbClr val="C00000"/>
                </a:solidFill>
              </a:rPr>
              <a:t>位移</a:t>
            </a:r>
            <a:r>
              <a:rPr lang="zh-CN" altLang="en-US" dirty="0" smtClean="0">
                <a:solidFill>
                  <a:srgbClr val="C00000"/>
                </a:solidFill>
              </a:rPr>
              <a:t>量寻址</a:t>
            </a:r>
            <a:r>
              <a:rPr lang="zh-CN" altLang="en-US" dirty="0" smtClean="0"/>
              <a:t>（</a:t>
            </a:r>
            <a:r>
              <a:rPr lang="en-US" altLang="zh-CN" dirty="0" smtClean="0"/>
              <a:t>displacement addressing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67629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直接数据</a:t>
            </a:r>
            <a:r>
              <a:rPr lang="zh-CN" altLang="en-US" dirty="0" smtClean="0"/>
              <a:t>寻址</a:t>
            </a:r>
            <a:r>
              <a:rPr lang="en-US" altLang="zh-CN" dirty="0" smtClean="0"/>
              <a:t>—</a:t>
            </a:r>
            <a:r>
              <a:rPr lang="zh-CN" altLang="en-US" dirty="0" smtClean="0"/>
              <a:t>直接寻址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rgbClr val="C00000"/>
                </a:solidFill>
              </a:rPr>
              <a:t>直接寻址：</a:t>
            </a:r>
            <a:r>
              <a:rPr lang="zh-CN" altLang="en-US" dirty="0" smtClean="0"/>
              <a:t>用于存储单元与</a:t>
            </a:r>
            <a:r>
              <a:rPr lang="en-US" altLang="zh-CN" dirty="0" smtClean="0"/>
              <a:t>AL</a:t>
            </a:r>
            <a:r>
              <a:rPr lang="zh-CN" altLang="en-US" dirty="0" smtClean="0"/>
              <a:t>、</a:t>
            </a:r>
            <a:r>
              <a:rPr lang="en-US" altLang="zh-CN" dirty="0" smtClean="0"/>
              <a:t>AX</a:t>
            </a:r>
            <a:r>
              <a:rPr lang="zh-CN" altLang="en-US" dirty="0" smtClean="0"/>
              <a:t>、</a:t>
            </a:r>
            <a:r>
              <a:rPr lang="en-US" altLang="zh-CN" dirty="0" smtClean="0"/>
              <a:t>EAX</a:t>
            </a:r>
            <a:r>
              <a:rPr lang="zh-CN" altLang="en-US" dirty="0" smtClean="0"/>
              <a:t>寄存器之间传送数据。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这类指令通常是</a:t>
            </a:r>
            <a:r>
              <a:rPr lang="en-US" altLang="zh-CN" dirty="0" smtClean="0"/>
              <a:t>3</a:t>
            </a:r>
            <a:r>
              <a:rPr lang="zh-CN" altLang="en-US" dirty="0" smtClean="0"/>
              <a:t>个字节长。对于</a:t>
            </a:r>
            <a:r>
              <a:rPr lang="en-US" altLang="zh-CN" dirty="0" smtClean="0"/>
              <a:t>80386</a:t>
            </a:r>
            <a:r>
              <a:rPr lang="zh-CN" altLang="en-US" dirty="0" smtClean="0"/>
              <a:t>及更高型号的微处理器，指令前面可能出现一个表示寄存器长度的前缀，从而超过</a:t>
            </a:r>
            <a:r>
              <a:rPr lang="en-US" altLang="zh-CN" dirty="0" smtClean="0"/>
              <a:t>3</a:t>
            </a:r>
            <a:r>
              <a:rPr lang="zh-CN" altLang="en-US" dirty="0" smtClean="0"/>
              <a:t>个字节。</a:t>
            </a:r>
            <a:endParaRPr lang="en-US" altLang="zh-CN" dirty="0" smtClean="0"/>
          </a:p>
          <a:p>
            <a:endParaRPr lang="en-US" dirty="0"/>
          </a:p>
          <a:p>
            <a:r>
              <a:rPr lang="zh-CN" altLang="en-US" dirty="0" smtClean="0"/>
              <a:t>例：</a:t>
            </a:r>
            <a:endParaRPr lang="en-US" altLang="zh-CN" dirty="0" smtClean="0"/>
          </a:p>
          <a:p>
            <a:pPr lvl="1"/>
            <a:r>
              <a:rPr lang="en-US" sz="2400" dirty="0" smtClean="0"/>
              <a:t>MOV AL, DATA</a:t>
            </a:r>
            <a:r>
              <a:rPr lang="zh-CN" altLang="en-US" sz="2400" dirty="0" smtClean="0">
                <a:solidFill>
                  <a:srgbClr val="008000"/>
                </a:solidFill>
              </a:rPr>
              <a:t>；假定</a:t>
            </a:r>
            <a:r>
              <a:rPr lang="en-US" altLang="zh-CN" sz="2400" dirty="0" smtClean="0">
                <a:solidFill>
                  <a:srgbClr val="008000"/>
                </a:solidFill>
              </a:rPr>
              <a:t>DATA</a:t>
            </a:r>
            <a:r>
              <a:rPr lang="zh-CN" altLang="en-US" sz="2400" dirty="0" smtClean="0">
                <a:solidFill>
                  <a:srgbClr val="008000"/>
                </a:solidFill>
              </a:rPr>
              <a:t>是存储单元的符号地址</a:t>
            </a:r>
            <a:endParaRPr lang="en-US" altLang="zh-CN" sz="2400" dirty="0" smtClean="0">
              <a:solidFill>
                <a:srgbClr val="008000"/>
              </a:solidFill>
            </a:endParaRPr>
          </a:p>
          <a:p>
            <a:pPr lvl="1"/>
            <a:r>
              <a:rPr lang="en-US" sz="2400" dirty="0" smtClean="0"/>
              <a:t>MOV AL, NUMBER</a:t>
            </a:r>
            <a:r>
              <a:rPr lang="zh-CN" altLang="en-US" sz="2400" dirty="0" smtClean="0">
                <a:solidFill>
                  <a:srgbClr val="008000"/>
                </a:solidFill>
              </a:rPr>
              <a:t>；</a:t>
            </a:r>
            <a:r>
              <a:rPr lang="en-US" altLang="zh-CN" sz="2400" dirty="0" smtClean="0">
                <a:solidFill>
                  <a:srgbClr val="008000"/>
                </a:solidFill>
              </a:rPr>
              <a:t>NUMBER</a:t>
            </a:r>
            <a:r>
              <a:rPr lang="zh-CN" altLang="en-US" sz="2400" dirty="0" smtClean="0">
                <a:solidFill>
                  <a:srgbClr val="008000"/>
                </a:solidFill>
              </a:rPr>
              <a:t>指向数据段存储单元</a:t>
            </a:r>
            <a:endParaRPr lang="en-US" altLang="zh-CN" sz="2400" dirty="0" smtClean="0">
              <a:solidFill>
                <a:srgbClr val="008000"/>
              </a:solidFill>
            </a:endParaRPr>
          </a:p>
          <a:p>
            <a:pPr lvl="1"/>
            <a:r>
              <a:rPr lang="en-US" sz="2400" dirty="0" smtClean="0"/>
              <a:t>MOV ES</a:t>
            </a:r>
            <a:r>
              <a:rPr lang="zh-CN" altLang="en-US" sz="2400" dirty="0" smtClean="0"/>
              <a:t>：</a:t>
            </a:r>
            <a:r>
              <a:rPr lang="en-US" altLang="zh-CN" sz="2400" dirty="0" smtClean="0"/>
              <a:t>[2000H]</a:t>
            </a:r>
            <a:r>
              <a:rPr lang="zh-CN" altLang="en-US" sz="2400" dirty="0" smtClean="0"/>
              <a:t>，</a:t>
            </a:r>
            <a:r>
              <a:rPr lang="en-US" altLang="zh-CN" sz="2400" dirty="0" smtClean="0"/>
              <a:t>AL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812108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本章内容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3200" dirty="0" smtClean="0">
                <a:solidFill>
                  <a:srgbClr val="C00000"/>
                </a:solidFill>
              </a:rPr>
              <a:t>指令格式的回顾</a:t>
            </a:r>
            <a:endParaRPr lang="en-US" altLang="zh-CN" sz="3200" dirty="0" smtClean="0">
              <a:solidFill>
                <a:srgbClr val="C00000"/>
              </a:solidFill>
            </a:endParaRPr>
          </a:p>
          <a:p>
            <a:r>
              <a:rPr lang="zh-CN" altLang="en-US" sz="3200" dirty="0" smtClean="0"/>
              <a:t>数据寻址方式</a:t>
            </a:r>
            <a:endParaRPr lang="en-US" altLang="zh-CN" sz="3200" dirty="0" smtClean="0"/>
          </a:p>
          <a:p>
            <a:r>
              <a:rPr lang="zh-CN" altLang="en-US" sz="3200" dirty="0" smtClean="0"/>
              <a:t>程序存储器寻址方式</a:t>
            </a:r>
            <a:endParaRPr lang="en-US" altLang="zh-CN" sz="3200" dirty="0" smtClean="0"/>
          </a:p>
          <a:p>
            <a:r>
              <a:rPr lang="zh-CN" altLang="en-US" sz="3200" dirty="0" smtClean="0"/>
              <a:t>堆栈存储器寻址方式</a:t>
            </a:r>
            <a:endParaRPr lang="en-US" altLang="zh-CN" sz="3200" dirty="0" smtClean="0"/>
          </a:p>
          <a:p>
            <a:r>
              <a:rPr lang="en-US" sz="3200" dirty="0"/>
              <a:t>I/O</a:t>
            </a:r>
            <a:r>
              <a:rPr lang="zh-CN" altLang="en-US" sz="3200" dirty="0"/>
              <a:t>端口寻址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1340446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直接数据寻址</a:t>
            </a:r>
            <a:r>
              <a:rPr lang="en-US" altLang="zh-CN" dirty="0" smtClean="0"/>
              <a:t>—</a:t>
            </a:r>
            <a:r>
              <a:rPr lang="zh-CN" altLang="en-US" dirty="0" smtClean="0"/>
              <a:t>位移量寻址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0825" y="1052736"/>
            <a:ext cx="8569647" cy="3096344"/>
          </a:xfrm>
        </p:spPr>
        <p:txBody>
          <a:bodyPr/>
          <a:lstStyle/>
          <a:p>
            <a:r>
              <a:rPr lang="zh-CN" altLang="en-US" dirty="0">
                <a:solidFill>
                  <a:srgbClr val="C00000"/>
                </a:solidFill>
              </a:rPr>
              <a:t>位移量</a:t>
            </a:r>
            <a:r>
              <a:rPr lang="zh-CN" altLang="en-US" dirty="0" smtClean="0">
                <a:solidFill>
                  <a:srgbClr val="C00000"/>
                </a:solidFill>
              </a:rPr>
              <a:t>寻址指令</a:t>
            </a:r>
            <a:r>
              <a:rPr lang="zh-CN" altLang="en-US" dirty="0" smtClean="0"/>
              <a:t>：将数据从存储单元移动到寄存器（不含</a:t>
            </a:r>
            <a:r>
              <a:rPr lang="en-US" altLang="zh-CN" dirty="0" smtClean="0"/>
              <a:t>AL</a:t>
            </a:r>
            <a:r>
              <a:rPr lang="zh-CN" altLang="en-US" dirty="0" smtClean="0"/>
              <a:t>、</a:t>
            </a:r>
            <a:r>
              <a:rPr lang="en-US" altLang="zh-CN" dirty="0" smtClean="0"/>
              <a:t>AX</a:t>
            </a:r>
            <a:r>
              <a:rPr lang="zh-CN" altLang="en-US" dirty="0" smtClean="0"/>
              <a:t>、</a:t>
            </a:r>
            <a:r>
              <a:rPr lang="en-US" altLang="zh-CN" dirty="0" smtClean="0"/>
              <a:t>EAX</a:t>
            </a:r>
            <a:r>
              <a:rPr lang="zh-CN" altLang="en-US" dirty="0" smtClean="0"/>
              <a:t>）的指令，称为位移量寻址指令。</a:t>
            </a:r>
            <a:endParaRPr lang="en-US" altLang="zh-CN" dirty="0" smtClean="0"/>
          </a:p>
          <a:p>
            <a:endParaRPr lang="en-US" dirty="0"/>
          </a:p>
          <a:p>
            <a:r>
              <a:rPr lang="zh-CN" altLang="en-US" dirty="0" smtClean="0"/>
              <a:t>例如：</a:t>
            </a:r>
            <a:endParaRPr lang="en-US" altLang="zh-CN" dirty="0" smtClean="0"/>
          </a:p>
          <a:p>
            <a:pPr lvl="1"/>
            <a:r>
              <a:rPr lang="en-US" dirty="0" smtClean="0"/>
              <a:t>MOV CL, DS:[1234H]</a:t>
            </a:r>
            <a:endParaRPr lang="en-US" dirty="0"/>
          </a:p>
        </p:txBody>
      </p:sp>
      <p:grpSp>
        <p:nvGrpSpPr>
          <p:cNvPr id="5" name="组合 4"/>
          <p:cNvGrpSpPr/>
          <p:nvPr/>
        </p:nvGrpSpPr>
        <p:grpSpPr>
          <a:xfrm>
            <a:off x="611560" y="4149080"/>
            <a:ext cx="8006715" cy="1289273"/>
            <a:chOff x="323528" y="4653136"/>
            <a:chExt cx="8006715" cy="1289273"/>
          </a:xfrm>
        </p:grpSpPr>
        <p:pic>
          <p:nvPicPr>
            <p:cNvPr id="4098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528" y="4653136"/>
              <a:ext cx="8006715" cy="9429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等腰三角形 3"/>
            <p:cNvSpPr/>
            <p:nvPr/>
          </p:nvSpPr>
          <p:spPr bwMode="auto">
            <a:xfrm>
              <a:off x="5724128" y="5517232"/>
              <a:ext cx="360040" cy="425177"/>
            </a:xfrm>
            <a:prstGeom prst="triangle">
              <a:avLst/>
            </a:prstGeom>
            <a:solidFill>
              <a:srgbClr val="CC00CC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</p:grpSp>
      <p:sp>
        <p:nvSpPr>
          <p:cNvPr id="7" name="矩形 6"/>
          <p:cNvSpPr/>
          <p:nvPr/>
        </p:nvSpPr>
        <p:spPr>
          <a:xfrm>
            <a:off x="251520" y="5498068"/>
            <a:ext cx="8496944" cy="1040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eaLnBrk="0">
              <a:spcBef>
                <a:spcPct val="20000"/>
              </a:spcBef>
              <a:buFontTx/>
              <a:buChar char="–"/>
            </a:pPr>
            <a:r>
              <a:rPr lang="en-US" sz="2800" b="1" kern="0" dirty="0">
                <a:solidFill>
                  <a:srgbClr val="000000"/>
                </a:solidFill>
                <a:latin typeface="Arial"/>
                <a:ea typeface="宋体"/>
              </a:rPr>
              <a:t>MOV </a:t>
            </a:r>
            <a:r>
              <a:rPr lang="en-US" sz="2800" b="1" kern="0" dirty="0" smtClean="0">
                <a:solidFill>
                  <a:srgbClr val="000000"/>
                </a:solidFill>
                <a:latin typeface="Arial"/>
                <a:ea typeface="宋体"/>
              </a:rPr>
              <a:t>DATA1, EAX</a:t>
            </a:r>
          </a:p>
          <a:p>
            <a:pPr marL="742950" lvl="1" indent="-285750" eaLnBrk="0">
              <a:spcBef>
                <a:spcPct val="20000"/>
              </a:spcBef>
              <a:buFontTx/>
              <a:buChar char="–"/>
            </a:pPr>
            <a:r>
              <a:rPr lang="en-US" sz="2800" b="1" kern="0" dirty="0" smtClean="0">
                <a:solidFill>
                  <a:srgbClr val="000000"/>
                </a:solidFill>
                <a:latin typeface="Arial"/>
                <a:ea typeface="宋体"/>
              </a:rPr>
              <a:t>MOV EDI, SUM1</a:t>
            </a:r>
            <a:r>
              <a:rPr lang="zh-CN" altLang="en-US" sz="2800" b="1" kern="0" dirty="0" smtClean="0">
                <a:solidFill>
                  <a:srgbClr val="008000"/>
                </a:solidFill>
                <a:latin typeface="Arial"/>
                <a:ea typeface="宋体"/>
              </a:rPr>
              <a:t>；</a:t>
            </a:r>
            <a:r>
              <a:rPr lang="en-US" altLang="zh-CN" sz="2800" b="1" kern="0" dirty="0" smtClean="0">
                <a:solidFill>
                  <a:srgbClr val="008000"/>
                </a:solidFill>
                <a:latin typeface="Arial"/>
                <a:ea typeface="宋体"/>
              </a:rPr>
              <a:t>SUM1</a:t>
            </a:r>
            <a:r>
              <a:rPr lang="zh-CN" altLang="en-US" sz="2800" b="1" kern="0" dirty="0" smtClean="0">
                <a:solidFill>
                  <a:srgbClr val="008000"/>
                </a:solidFill>
                <a:latin typeface="Arial"/>
                <a:ea typeface="宋体"/>
              </a:rPr>
              <a:t>已定义</a:t>
            </a:r>
            <a:endParaRPr lang="en-US" sz="2800" b="1" kern="0" dirty="0">
              <a:solidFill>
                <a:srgbClr val="008000"/>
              </a:solidFill>
              <a:latin typeface="Arial"/>
              <a:ea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val="38760211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0825" y="1052736"/>
            <a:ext cx="8569647" cy="576064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SMALL</a:t>
            </a:r>
            <a:r>
              <a:rPr lang="zh-CN" altLang="en-US" dirty="0" smtClean="0">
                <a:solidFill>
                  <a:srgbClr val="C00000"/>
                </a:solidFill>
              </a:rPr>
              <a:t>模型：</a:t>
            </a:r>
            <a:r>
              <a:rPr lang="zh-CN" altLang="en-US" dirty="0" smtClean="0"/>
              <a:t>允许包含一个数据段和一个代码段。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00808"/>
            <a:ext cx="8665879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822023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寄存器</a:t>
            </a:r>
            <a:r>
              <a:rPr lang="zh-CN" altLang="en-US" dirty="0"/>
              <a:t>间接</a:t>
            </a:r>
            <a:r>
              <a:rPr lang="zh-CN" altLang="en-US" dirty="0" smtClean="0"/>
              <a:t>寻址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0825" y="1008438"/>
            <a:ext cx="8569647" cy="5688632"/>
          </a:xfrm>
        </p:spPr>
        <p:txBody>
          <a:bodyPr/>
          <a:lstStyle/>
          <a:p>
            <a:r>
              <a:rPr lang="zh-CN" altLang="en-US" dirty="0" smtClean="0"/>
              <a:t>寄存器间接寻址允许寻址任何存储单元的数据。</a:t>
            </a:r>
            <a:endParaRPr lang="en-US" altLang="zh-CN" dirty="0" smtClean="0"/>
          </a:p>
          <a:p>
            <a:endParaRPr lang="en-US" dirty="0" smtClean="0"/>
          </a:p>
          <a:p>
            <a:r>
              <a:rPr lang="en-US" dirty="0" smtClean="0"/>
              <a:t>16</a:t>
            </a:r>
            <a:r>
              <a:rPr lang="zh-CN" altLang="en-US" dirty="0" smtClean="0"/>
              <a:t>位微机：</a:t>
            </a:r>
            <a:r>
              <a:rPr lang="en-US" altLang="zh-CN" dirty="0" smtClean="0"/>
              <a:t>BP</a:t>
            </a:r>
            <a:r>
              <a:rPr lang="zh-CN" altLang="en-US" dirty="0" smtClean="0"/>
              <a:t>、</a:t>
            </a:r>
            <a:r>
              <a:rPr lang="en-US" altLang="zh-CN" dirty="0" smtClean="0"/>
              <a:t>BX</a:t>
            </a:r>
            <a:r>
              <a:rPr lang="zh-CN" altLang="en-US" dirty="0" smtClean="0"/>
              <a:t>、</a:t>
            </a:r>
            <a:r>
              <a:rPr lang="en-US" altLang="zh-CN" dirty="0" smtClean="0"/>
              <a:t>DI</a:t>
            </a:r>
            <a:r>
              <a:rPr lang="zh-CN" altLang="en-US" dirty="0" smtClean="0"/>
              <a:t>、</a:t>
            </a:r>
            <a:r>
              <a:rPr lang="en-US" altLang="zh-CN" dirty="0" smtClean="0"/>
              <a:t>SI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lvl="1"/>
            <a:r>
              <a:rPr lang="zh-CN" altLang="en-US" dirty="0" smtClean="0">
                <a:solidFill>
                  <a:srgbClr val="CC00CC"/>
                </a:solidFill>
              </a:rPr>
              <a:t>例、</a:t>
            </a:r>
            <a:r>
              <a:rPr lang="en-US" altLang="zh-CN" dirty="0" smtClean="0"/>
              <a:t>MOV AX, [BX]</a:t>
            </a:r>
            <a:r>
              <a:rPr lang="zh-CN" altLang="en-US" dirty="0" smtClean="0"/>
              <a:t>，如果</a:t>
            </a:r>
            <a:r>
              <a:rPr lang="en-US" altLang="zh-CN" dirty="0" smtClean="0"/>
              <a:t>[DS]=0100H</a:t>
            </a:r>
            <a:r>
              <a:rPr lang="zh-CN" altLang="en-US" dirty="0" smtClean="0"/>
              <a:t>，</a:t>
            </a:r>
            <a:r>
              <a:rPr lang="en-US" altLang="zh-CN" smtClean="0"/>
              <a:t>[BX]=</a:t>
            </a:r>
            <a:r>
              <a:rPr lang="en-US" altLang="zh-CN" dirty="0" smtClean="0"/>
              <a:t>1000H</a:t>
            </a:r>
            <a:r>
              <a:rPr lang="zh-CN" altLang="en-US" dirty="0" smtClean="0"/>
              <a:t>，则将存储器中</a:t>
            </a:r>
            <a:r>
              <a:rPr lang="en-US" altLang="zh-CN" dirty="0" smtClean="0"/>
              <a:t>02000H</a:t>
            </a:r>
            <a:r>
              <a:rPr lang="zh-CN" altLang="en-US" dirty="0" smtClean="0"/>
              <a:t>中的内容送入</a:t>
            </a:r>
            <a:r>
              <a:rPr lang="en-US" altLang="zh-CN" dirty="0" smtClean="0"/>
              <a:t>AX</a:t>
            </a:r>
            <a:r>
              <a:rPr lang="zh-CN" altLang="en-US" dirty="0" smtClean="0"/>
              <a:t>，低地址低字节，高地址高字节。</a:t>
            </a:r>
            <a:endParaRPr lang="en-US" dirty="0" smtClean="0"/>
          </a:p>
          <a:p>
            <a:r>
              <a:rPr lang="en-US" dirty="0" smtClean="0"/>
              <a:t>80386</a:t>
            </a:r>
            <a:r>
              <a:rPr lang="zh-CN" altLang="en-US" dirty="0" smtClean="0"/>
              <a:t>及更高档微处理器：除了用</a:t>
            </a:r>
            <a:r>
              <a:rPr lang="en-US" altLang="zh-CN" dirty="0"/>
              <a:t>BP</a:t>
            </a:r>
            <a:r>
              <a:rPr lang="zh-CN" altLang="en-US" dirty="0"/>
              <a:t>、</a:t>
            </a:r>
            <a:r>
              <a:rPr lang="en-US" altLang="zh-CN" dirty="0"/>
              <a:t>BX</a:t>
            </a:r>
            <a:r>
              <a:rPr lang="zh-CN" altLang="en-US" dirty="0"/>
              <a:t>、</a:t>
            </a:r>
            <a:r>
              <a:rPr lang="en-US" altLang="zh-CN" dirty="0"/>
              <a:t>DI</a:t>
            </a:r>
            <a:r>
              <a:rPr lang="zh-CN" altLang="en-US" dirty="0"/>
              <a:t>、</a:t>
            </a:r>
            <a:r>
              <a:rPr lang="en-US" altLang="zh-CN" dirty="0"/>
              <a:t>SI</a:t>
            </a:r>
            <a:r>
              <a:rPr lang="zh-CN" altLang="en-US" dirty="0" smtClean="0"/>
              <a:t>寄存器做间接寻址寄存器外，允许使用除</a:t>
            </a:r>
            <a:r>
              <a:rPr lang="en-US" altLang="zh-CN" dirty="0" smtClean="0"/>
              <a:t>ESP</a:t>
            </a:r>
            <a:r>
              <a:rPr lang="zh-CN" altLang="en-US" dirty="0" smtClean="0"/>
              <a:t>以外的任何</a:t>
            </a:r>
            <a:r>
              <a:rPr lang="zh-CN" altLang="en-US" dirty="0" smtClean="0">
                <a:solidFill>
                  <a:srgbClr val="C00000"/>
                </a:solidFill>
              </a:rPr>
              <a:t>扩展寄存器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lvl="1"/>
            <a:r>
              <a:rPr lang="zh-CN" altLang="en-US" dirty="0" smtClean="0">
                <a:solidFill>
                  <a:srgbClr val="CC00CC"/>
                </a:solidFill>
              </a:rPr>
              <a:t>说明：</a:t>
            </a:r>
            <a:r>
              <a:rPr lang="en-US" altLang="zh-CN" dirty="0" smtClean="0"/>
              <a:t>ESP</a:t>
            </a:r>
            <a:r>
              <a:rPr lang="zh-CN" altLang="en-US" dirty="0" smtClean="0"/>
              <a:t>归入堆栈寻址。</a:t>
            </a:r>
            <a:endParaRPr lang="en-US" altLang="zh-CN" dirty="0" smtClean="0"/>
          </a:p>
          <a:p>
            <a:r>
              <a:rPr lang="en-US" altLang="zh-CN" dirty="0" smtClean="0"/>
              <a:t>64</a:t>
            </a:r>
            <a:r>
              <a:rPr lang="zh-CN" altLang="en-US" dirty="0" smtClean="0"/>
              <a:t>位模式下，可以使用任意</a:t>
            </a:r>
            <a:r>
              <a:rPr lang="en-US" altLang="zh-CN" dirty="0" smtClean="0"/>
              <a:t>64</a:t>
            </a:r>
            <a:r>
              <a:rPr lang="zh-CN" altLang="en-US" dirty="0" smtClean="0"/>
              <a:t>位寄存器来保存一个</a:t>
            </a:r>
            <a:r>
              <a:rPr lang="en-US" altLang="zh-CN" dirty="0" smtClean="0"/>
              <a:t>64</a:t>
            </a:r>
            <a:r>
              <a:rPr lang="zh-CN" altLang="en-US" dirty="0" smtClean="0"/>
              <a:t>位线性地址。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5692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052736"/>
            <a:ext cx="8928992" cy="54006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MOV CX, [BX]</a:t>
            </a:r>
            <a:r>
              <a:rPr lang="zh-CN" altLang="en-US" dirty="0" smtClean="0">
                <a:solidFill>
                  <a:srgbClr val="008000"/>
                </a:solidFill>
              </a:rPr>
              <a:t>；数据段</a:t>
            </a:r>
            <a:endParaRPr lang="en-US" dirty="0" smtClean="0">
              <a:solidFill>
                <a:srgbClr val="008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dirty="0" smtClean="0"/>
              <a:t>MOV [BP], DL</a:t>
            </a:r>
            <a:r>
              <a:rPr lang="zh-CN" altLang="en-US" dirty="0" smtClean="0">
                <a:solidFill>
                  <a:srgbClr val="C00000"/>
                </a:solidFill>
              </a:rPr>
              <a:t>；使用</a:t>
            </a:r>
            <a:r>
              <a:rPr lang="en-US" altLang="zh-CN" dirty="0" smtClean="0">
                <a:solidFill>
                  <a:srgbClr val="C00000"/>
                </a:solidFill>
              </a:rPr>
              <a:t>BP</a:t>
            </a:r>
            <a:r>
              <a:rPr lang="zh-CN" altLang="en-US" dirty="0" smtClean="0">
                <a:solidFill>
                  <a:srgbClr val="C00000"/>
                </a:solidFill>
              </a:rPr>
              <a:t>、</a:t>
            </a:r>
            <a:r>
              <a:rPr lang="en-US" altLang="zh-CN" dirty="0" smtClean="0">
                <a:solidFill>
                  <a:srgbClr val="C00000"/>
                </a:solidFill>
              </a:rPr>
              <a:t>EBP</a:t>
            </a:r>
            <a:r>
              <a:rPr lang="zh-CN" altLang="en-US" dirty="0" smtClean="0">
                <a:solidFill>
                  <a:srgbClr val="C00000"/>
                </a:solidFill>
              </a:rPr>
              <a:t>时，默认段为堆栈段</a:t>
            </a:r>
            <a:endParaRPr lang="en-US" dirty="0" smtClean="0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dirty="0" smtClean="0"/>
              <a:t>MOV [DI], BH</a:t>
            </a:r>
            <a:r>
              <a:rPr lang="zh-CN" altLang="en-US" dirty="0" smtClean="0">
                <a:solidFill>
                  <a:srgbClr val="008000"/>
                </a:solidFill>
              </a:rPr>
              <a:t>；数据段</a:t>
            </a:r>
            <a:endParaRPr lang="en-US" dirty="0" smtClean="0">
              <a:solidFill>
                <a:srgbClr val="008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</a:rPr>
              <a:t>MOV [DI], [BX]</a:t>
            </a:r>
            <a:r>
              <a:rPr lang="zh-CN" altLang="en-US" dirty="0" smtClean="0">
                <a:solidFill>
                  <a:srgbClr val="FF0000"/>
                </a:solidFill>
              </a:rPr>
              <a:t>；错！串指令外，不允许</a:t>
            </a:r>
            <a:r>
              <a:rPr lang="en-US" altLang="zh-CN" dirty="0" err="1" smtClean="0">
                <a:solidFill>
                  <a:srgbClr val="FF0000"/>
                </a:solidFill>
              </a:rPr>
              <a:t>Mem</a:t>
            </a:r>
            <a:r>
              <a:rPr lang="en-US" altLang="zh-CN" dirty="0" err="1" smtClean="0">
                <a:solidFill>
                  <a:srgbClr val="FF0000"/>
                </a:solidFill>
                <a:sym typeface="Wingdings" pitchFamily="2" charset="2"/>
              </a:rPr>
              <a:t>Mem</a:t>
            </a:r>
            <a:endParaRPr lang="en-US" altLang="zh-CN" dirty="0" smtClean="0">
              <a:solidFill>
                <a:srgbClr val="FF0000"/>
              </a:solidFill>
              <a:sym typeface="Wingdings" pitchFamily="2" charset="2"/>
            </a:endParaRPr>
          </a:p>
          <a:p>
            <a:pPr>
              <a:lnSpc>
                <a:spcPct val="150000"/>
              </a:lnSpc>
            </a:pPr>
            <a:r>
              <a:rPr lang="en-US" dirty="0" smtClean="0"/>
              <a:t>MOV AL, [EDX]</a:t>
            </a:r>
            <a:r>
              <a:rPr lang="zh-CN" altLang="en-US" dirty="0" smtClean="0">
                <a:solidFill>
                  <a:srgbClr val="008000"/>
                </a:solidFill>
              </a:rPr>
              <a:t>；数据段</a:t>
            </a:r>
            <a:endParaRPr lang="en-US" dirty="0" smtClean="0">
              <a:solidFill>
                <a:srgbClr val="008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dirty="0" smtClean="0"/>
              <a:t>MOV ECX, [EBX]</a:t>
            </a:r>
            <a:r>
              <a:rPr lang="zh-CN" altLang="en-US" dirty="0" smtClean="0">
                <a:solidFill>
                  <a:srgbClr val="008000"/>
                </a:solidFill>
              </a:rPr>
              <a:t>；数据段</a:t>
            </a:r>
            <a:endParaRPr lang="en-US" dirty="0" smtClean="0">
              <a:solidFill>
                <a:srgbClr val="008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dirty="0" smtClean="0"/>
              <a:t>MOV RAX, [RDX]</a:t>
            </a:r>
            <a:r>
              <a:rPr lang="zh-CN" altLang="en-US" dirty="0" smtClean="0">
                <a:solidFill>
                  <a:srgbClr val="008000"/>
                </a:solidFill>
              </a:rPr>
              <a:t>；</a:t>
            </a:r>
            <a:r>
              <a:rPr lang="en-US" altLang="zh-CN" dirty="0" smtClean="0">
                <a:solidFill>
                  <a:srgbClr val="008000"/>
                </a:solidFill>
              </a:rPr>
              <a:t>64</a:t>
            </a:r>
            <a:r>
              <a:rPr lang="zh-CN" altLang="en-US" dirty="0" smtClean="0">
                <a:solidFill>
                  <a:srgbClr val="008000"/>
                </a:solidFill>
              </a:rPr>
              <a:t>位模型</a:t>
            </a:r>
            <a:endParaRPr lang="en-US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83374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寄存器间接寻址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BX</a:t>
            </a:r>
            <a:r>
              <a:rPr lang="zh-CN" altLang="en-US" dirty="0" smtClean="0">
                <a:solidFill>
                  <a:srgbClr val="C00000"/>
                </a:solidFill>
              </a:rPr>
              <a:t>、</a:t>
            </a:r>
            <a:r>
              <a:rPr lang="en-US" dirty="0" smtClean="0">
                <a:solidFill>
                  <a:srgbClr val="C00000"/>
                </a:solidFill>
              </a:rPr>
              <a:t>DI</a:t>
            </a:r>
            <a:r>
              <a:rPr lang="zh-CN" altLang="en-US" dirty="0" smtClean="0">
                <a:solidFill>
                  <a:srgbClr val="C00000"/>
                </a:solidFill>
              </a:rPr>
              <a:t>、</a:t>
            </a:r>
            <a:r>
              <a:rPr lang="en-US" dirty="0" smtClean="0">
                <a:solidFill>
                  <a:srgbClr val="C00000"/>
                </a:solidFill>
              </a:rPr>
              <a:t>SI</a:t>
            </a:r>
            <a:r>
              <a:rPr lang="zh-CN" altLang="en-US" dirty="0" smtClean="0">
                <a:solidFill>
                  <a:srgbClr val="C00000"/>
                </a:solidFill>
              </a:rPr>
              <a:t>：</a:t>
            </a:r>
            <a:r>
              <a:rPr lang="zh-CN" altLang="en-US" dirty="0" smtClean="0"/>
              <a:t>默认段寄存器为</a:t>
            </a:r>
            <a:r>
              <a:rPr lang="en-US" altLang="zh-CN" dirty="0" smtClean="0"/>
              <a:t>DS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BP</a:t>
            </a:r>
            <a:r>
              <a:rPr lang="zh-CN" altLang="en-US" dirty="0" smtClean="0">
                <a:solidFill>
                  <a:srgbClr val="C00000"/>
                </a:solidFill>
              </a:rPr>
              <a:t>：</a:t>
            </a:r>
            <a:r>
              <a:rPr lang="zh-CN" altLang="en-US" dirty="0" smtClean="0"/>
              <a:t>默认段寄存器为</a:t>
            </a:r>
            <a:r>
              <a:rPr lang="en-US" altLang="zh-CN" dirty="0" smtClean="0"/>
              <a:t>SS</a:t>
            </a:r>
          </a:p>
          <a:p>
            <a:pPr lvl="1"/>
            <a:r>
              <a:rPr lang="zh-CN" altLang="en-US" dirty="0" smtClean="0"/>
              <a:t>注意：</a:t>
            </a:r>
            <a:r>
              <a:rPr lang="en-US" altLang="zh-CN" dirty="0" smtClean="0"/>
              <a:t>SP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C00000"/>
                </a:solidFill>
              </a:rPr>
              <a:t>EAX</a:t>
            </a:r>
            <a:r>
              <a:rPr lang="zh-CN" altLang="en-US" dirty="0" smtClean="0">
                <a:solidFill>
                  <a:srgbClr val="C00000"/>
                </a:solidFill>
              </a:rPr>
              <a:t>、</a:t>
            </a:r>
            <a:r>
              <a:rPr lang="en-US" dirty="0" smtClean="0">
                <a:solidFill>
                  <a:srgbClr val="C00000"/>
                </a:solidFill>
              </a:rPr>
              <a:t>EBX</a:t>
            </a:r>
            <a:r>
              <a:rPr lang="zh-CN" altLang="en-US" dirty="0" smtClean="0">
                <a:solidFill>
                  <a:srgbClr val="C00000"/>
                </a:solidFill>
              </a:rPr>
              <a:t>、</a:t>
            </a:r>
            <a:r>
              <a:rPr lang="en-US" dirty="0" smtClean="0">
                <a:solidFill>
                  <a:srgbClr val="C00000"/>
                </a:solidFill>
              </a:rPr>
              <a:t>ECX</a:t>
            </a:r>
            <a:r>
              <a:rPr lang="zh-CN" altLang="en-US" dirty="0" smtClean="0">
                <a:solidFill>
                  <a:srgbClr val="C00000"/>
                </a:solidFill>
              </a:rPr>
              <a:t>、</a:t>
            </a:r>
            <a:r>
              <a:rPr lang="en-US" dirty="0" smtClean="0">
                <a:solidFill>
                  <a:srgbClr val="C00000"/>
                </a:solidFill>
              </a:rPr>
              <a:t>EDX</a:t>
            </a:r>
            <a:r>
              <a:rPr lang="zh-CN" altLang="en-US" dirty="0" smtClean="0">
                <a:solidFill>
                  <a:srgbClr val="C00000"/>
                </a:solidFill>
              </a:rPr>
              <a:t>、</a:t>
            </a:r>
            <a:r>
              <a:rPr lang="en-US" dirty="0" smtClean="0">
                <a:solidFill>
                  <a:srgbClr val="C00000"/>
                </a:solidFill>
              </a:rPr>
              <a:t>EDI</a:t>
            </a:r>
            <a:r>
              <a:rPr lang="zh-CN" altLang="en-US" dirty="0" smtClean="0">
                <a:solidFill>
                  <a:srgbClr val="C00000"/>
                </a:solidFill>
              </a:rPr>
              <a:t>、</a:t>
            </a:r>
            <a:r>
              <a:rPr lang="en-US" dirty="0" smtClean="0">
                <a:solidFill>
                  <a:srgbClr val="C00000"/>
                </a:solidFill>
              </a:rPr>
              <a:t>ESI</a:t>
            </a:r>
            <a:r>
              <a:rPr lang="zh-CN" altLang="en-US" dirty="0">
                <a:solidFill>
                  <a:srgbClr val="C00000"/>
                </a:solidFill>
              </a:rPr>
              <a:t>：</a:t>
            </a:r>
            <a:r>
              <a:rPr lang="zh-CN" altLang="en-US" dirty="0"/>
              <a:t>默认段寄存器为</a:t>
            </a:r>
            <a:r>
              <a:rPr lang="en-US" altLang="zh-CN" dirty="0"/>
              <a:t>DS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EBP</a:t>
            </a:r>
            <a:r>
              <a:rPr lang="zh-CN" altLang="en-US" dirty="0">
                <a:solidFill>
                  <a:srgbClr val="C00000"/>
                </a:solidFill>
              </a:rPr>
              <a:t>：</a:t>
            </a:r>
            <a:r>
              <a:rPr lang="zh-CN" altLang="en-US" dirty="0"/>
              <a:t>默认段寄存器</a:t>
            </a:r>
            <a:r>
              <a:rPr lang="zh-CN" altLang="en-US" dirty="0" smtClean="0"/>
              <a:t>为</a:t>
            </a:r>
            <a:r>
              <a:rPr lang="en-US" altLang="zh-CN" dirty="0" smtClean="0"/>
              <a:t>SS</a:t>
            </a:r>
          </a:p>
          <a:p>
            <a:pPr lvl="1"/>
            <a:r>
              <a:rPr lang="zh-CN" altLang="en-US" dirty="0"/>
              <a:t>注意</a:t>
            </a:r>
            <a:r>
              <a:rPr lang="zh-CN" altLang="en-US" dirty="0" smtClean="0"/>
              <a:t>：</a:t>
            </a:r>
            <a:r>
              <a:rPr lang="en-US" altLang="zh-CN" dirty="0" smtClean="0"/>
              <a:t>ESP</a:t>
            </a:r>
          </a:p>
          <a:p>
            <a:endParaRPr lang="en-US" altLang="zh-CN" dirty="0"/>
          </a:p>
          <a:p>
            <a:r>
              <a:rPr lang="zh-CN" altLang="en-US" dirty="0" smtClean="0"/>
              <a:t>在</a:t>
            </a:r>
            <a:r>
              <a:rPr lang="zh-CN" altLang="en-US" dirty="0" smtClean="0">
                <a:solidFill>
                  <a:srgbClr val="0000CC"/>
                </a:solidFill>
              </a:rPr>
              <a:t>实模式</a:t>
            </a:r>
            <a:r>
              <a:rPr lang="zh-CN" altLang="en-US" dirty="0" smtClean="0"/>
              <a:t>下，</a:t>
            </a:r>
            <a:r>
              <a:rPr lang="en-US" altLang="zh-CN" dirty="0" smtClean="0"/>
              <a:t>32</a:t>
            </a:r>
            <a:r>
              <a:rPr lang="zh-CN" altLang="en-US" dirty="0" smtClean="0"/>
              <a:t>位寄存器寻址存储器时，</a:t>
            </a:r>
            <a:r>
              <a:rPr lang="en-US" altLang="zh-CN" dirty="0" smtClean="0"/>
              <a:t>32</a:t>
            </a:r>
            <a:r>
              <a:rPr lang="zh-CN" altLang="en-US" dirty="0" smtClean="0"/>
              <a:t>位寄存器的内容</a:t>
            </a:r>
            <a:r>
              <a:rPr lang="zh-CN" altLang="en-US" dirty="0" smtClean="0">
                <a:solidFill>
                  <a:srgbClr val="CC00CC"/>
                </a:solidFill>
              </a:rPr>
              <a:t>不允许</a:t>
            </a:r>
            <a:r>
              <a:rPr lang="zh-CN" altLang="en-US" dirty="0" smtClean="0"/>
              <a:t>超过</a:t>
            </a:r>
            <a:r>
              <a:rPr lang="en-US" altLang="zh-CN" dirty="0" smtClean="0"/>
              <a:t>0000FFFFH</a:t>
            </a:r>
            <a:r>
              <a:rPr lang="zh-CN" altLang="en-US" dirty="0" smtClean="0"/>
              <a:t>。</a:t>
            </a:r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4070220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寄存器间接寻址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在保护模式下，只要不访问权限字节规定的段之外的存储单元，任何值都可以在用于间接寻址寄存器的</a:t>
            </a:r>
            <a:r>
              <a:rPr lang="en-US" altLang="zh-CN" dirty="0" smtClean="0"/>
              <a:t>32</a:t>
            </a:r>
            <a:r>
              <a:rPr lang="zh-CN" altLang="en-US" dirty="0" smtClean="0"/>
              <a:t>位寄存器中使用。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例如：</a:t>
            </a:r>
            <a:r>
              <a:rPr lang="en-US" altLang="zh-CN" dirty="0" smtClean="0"/>
              <a:t>MOV EAX, [EBX]</a:t>
            </a:r>
          </a:p>
          <a:p>
            <a:endParaRPr lang="en-US" dirty="0"/>
          </a:p>
          <a:p>
            <a:r>
              <a:rPr lang="zh-CN" altLang="en-US" dirty="0" smtClean="0"/>
              <a:t>可用汇编</a:t>
            </a:r>
            <a:r>
              <a:rPr lang="zh-CN" altLang="en-US" dirty="0" smtClean="0">
                <a:solidFill>
                  <a:srgbClr val="C00000"/>
                </a:solidFill>
              </a:rPr>
              <a:t>伪指令</a:t>
            </a:r>
            <a:r>
              <a:rPr lang="zh-CN" altLang="en-US" dirty="0" smtClean="0"/>
              <a:t>规定传送数据的长度。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BYTE PTR, </a:t>
            </a:r>
            <a:r>
              <a:rPr lang="zh-CN" altLang="en-US" dirty="0" smtClean="0"/>
              <a:t>或</a:t>
            </a:r>
            <a:r>
              <a:rPr lang="en-US" altLang="zh-CN" dirty="0" smtClean="0"/>
              <a:t>WORD PTR, </a:t>
            </a:r>
            <a:r>
              <a:rPr lang="zh-CN" altLang="en-US" dirty="0" smtClean="0"/>
              <a:t>或</a:t>
            </a:r>
            <a:r>
              <a:rPr lang="en-US" altLang="zh-CN" dirty="0" smtClean="0"/>
              <a:t>DWORD PTR</a:t>
            </a:r>
            <a:r>
              <a:rPr lang="zh-CN" altLang="en-US" dirty="0" smtClean="0"/>
              <a:t>，或</a:t>
            </a:r>
            <a:r>
              <a:rPr lang="en-US" altLang="zh-CN" dirty="0" smtClean="0"/>
              <a:t>QWORD PTR</a:t>
            </a:r>
          </a:p>
          <a:p>
            <a:pPr lvl="1"/>
            <a:r>
              <a:rPr lang="zh-CN" altLang="en-US" dirty="0" smtClean="0"/>
              <a:t>例，</a:t>
            </a:r>
            <a:r>
              <a:rPr lang="en-US" altLang="zh-CN" dirty="0" smtClean="0"/>
              <a:t>MOV [DI], 10H</a:t>
            </a:r>
            <a:r>
              <a:rPr lang="zh-CN" altLang="en-US" dirty="0" smtClean="0">
                <a:solidFill>
                  <a:srgbClr val="008000"/>
                </a:solidFill>
              </a:rPr>
              <a:t>；传送字节？字？</a:t>
            </a:r>
            <a:endParaRPr lang="en-US" altLang="zh-CN" dirty="0" smtClean="0">
              <a:solidFill>
                <a:srgbClr val="008000"/>
              </a:solidFill>
            </a:endParaRPr>
          </a:p>
          <a:p>
            <a:pPr lvl="1"/>
            <a:r>
              <a:rPr lang="zh-CN" altLang="en-US" dirty="0" smtClean="0"/>
              <a:t>例，</a:t>
            </a:r>
            <a:r>
              <a:rPr lang="en-US" altLang="zh-CN" dirty="0" smtClean="0"/>
              <a:t>MOV BYTE PTR [DI], 10H</a:t>
            </a:r>
            <a:r>
              <a:rPr lang="zh-CN" altLang="en-US" dirty="0" smtClean="0">
                <a:solidFill>
                  <a:srgbClr val="006600"/>
                </a:solidFill>
              </a:rPr>
              <a:t>；传送字节</a:t>
            </a:r>
            <a:endParaRPr lang="en-US" altLang="zh-CN" dirty="0" smtClean="0">
              <a:solidFill>
                <a:srgbClr val="006600"/>
              </a:solidFill>
            </a:endParaRPr>
          </a:p>
          <a:p>
            <a:pPr lvl="1"/>
            <a:r>
              <a:rPr lang="zh-CN" altLang="en-US" dirty="0"/>
              <a:t>例，</a:t>
            </a:r>
            <a:r>
              <a:rPr lang="en-US" altLang="zh-CN" dirty="0"/>
              <a:t>MOV </a:t>
            </a:r>
            <a:r>
              <a:rPr lang="en-US" altLang="zh-CN" dirty="0" smtClean="0"/>
              <a:t>DWORD PTR </a:t>
            </a:r>
            <a:r>
              <a:rPr lang="en-US" altLang="zh-CN" dirty="0"/>
              <a:t>[DI], </a:t>
            </a:r>
            <a:r>
              <a:rPr lang="en-US" altLang="zh-CN" dirty="0" smtClean="0"/>
              <a:t>10H</a:t>
            </a:r>
            <a:r>
              <a:rPr lang="zh-CN" altLang="en-US" dirty="0" smtClean="0">
                <a:solidFill>
                  <a:srgbClr val="006600"/>
                </a:solidFill>
              </a:rPr>
              <a:t>；传送</a:t>
            </a:r>
            <a:r>
              <a:rPr lang="zh-CN" altLang="en-US" dirty="0">
                <a:solidFill>
                  <a:srgbClr val="006600"/>
                </a:solidFill>
              </a:rPr>
              <a:t>双</a:t>
            </a:r>
            <a:r>
              <a:rPr lang="zh-CN" altLang="en-US" dirty="0" smtClean="0">
                <a:solidFill>
                  <a:srgbClr val="006600"/>
                </a:solidFill>
              </a:rPr>
              <a:t>字</a:t>
            </a:r>
            <a:endParaRPr lang="en-US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3204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寄存器简介寻址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0825" y="1052736"/>
            <a:ext cx="8569647" cy="576064"/>
          </a:xfrm>
        </p:spPr>
        <p:txBody>
          <a:bodyPr/>
          <a:lstStyle/>
          <a:p>
            <a:r>
              <a:rPr lang="zh-CN" altLang="en-US" dirty="0" smtClean="0"/>
              <a:t>寄存器</a:t>
            </a:r>
            <a:r>
              <a:rPr lang="zh-CN" altLang="en-US" dirty="0"/>
              <a:t>间接</a:t>
            </a:r>
            <a:r>
              <a:rPr lang="zh-CN" altLang="en-US" dirty="0" smtClean="0"/>
              <a:t>寻址常用于引用</a:t>
            </a:r>
            <a:r>
              <a:rPr lang="zh-CN" altLang="en-US" dirty="0" smtClean="0">
                <a:solidFill>
                  <a:srgbClr val="0000FF"/>
                </a:solidFill>
              </a:rPr>
              <a:t>存储系统中的数据表</a:t>
            </a:r>
            <a:r>
              <a:rPr lang="zh-CN" altLang="en-US" dirty="0" smtClean="0"/>
              <a:t>。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060848"/>
            <a:ext cx="6581775" cy="391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537355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基址加变址寻址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基址加变址</a:t>
            </a:r>
            <a:r>
              <a:rPr lang="zh-CN" altLang="en-US" dirty="0" smtClean="0"/>
              <a:t>寻址：类似于间接寻址，用于间接地访问存储器。</a:t>
            </a:r>
            <a:endParaRPr lang="en-US" altLang="zh-CN" dirty="0" smtClean="0"/>
          </a:p>
          <a:p>
            <a:endParaRPr lang="en-US" dirty="0"/>
          </a:p>
          <a:p>
            <a:r>
              <a:rPr lang="en-US" dirty="0" smtClean="0"/>
              <a:t>8086</a:t>
            </a:r>
            <a:r>
              <a:rPr lang="en-US" altLang="zh-CN" dirty="0" smtClean="0"/>
              <a:t>~80286</a:t>
            </a:r>
            <a:r>
              <a:rPr lang="zh-CN" altLang="en-US" dirty="0" smtClean="0"/>
              <a:t>：</a:t>
            </a:r>
            <a:endParaRPr lang="en-US" altLang="zh-CN" dirty="0"/>
          </a:p>
          <a:p>
            <a:pPr lvl="1"/>
            <a:r>
              <a:rPr lang="zh-CN" altLang="en-US" dirty="0" smtClean="0"/>
              <a:t>基址寄存器</a:t>
            </a:r>
            <a:r>
              <a:rPr lang="en-US" altLang="zh-CN" dirty="0" smtClean="0">
                <a:solidFill>
                  <a:srgbClr val="0000FF"/>
                </a:solidFill>
              </a:rPr>
              <a:t>BX</a:t>
            </a:r>
            <a:r>
              <a:rPr lang="zh-CN" altLang="en-US" dirty="0" smtClean="0">
                <a:solidFill>
                  <a:srgbClr val="0000FF"/>
                </a:solidFill>
              </a:rPr>
              <a:t>或</a:t>
            </a:r>
            <a:r>
              <a:rPr lang="en-US" altLang="zh-CN" dirty="0" smtClean="0">
                <a:solidFill>
                  <a:srgbClr val="0000FF"/>
                </a:solidFill>
              </a:rPr>
              <a:t>BP </a:t>
            </a:r>
            <a:r>
              <a:rPr lang="en-US" altLang="zh-CN" dirty="0" smtClean="0"/>
              <a:t>+ </a:t>
            </a:r>
            <a:r>
              <a:rPr lang="zh-CN" altLang="en-US" dirty="0" smtClean="0"/>
              <a:t>变址寄存器</a:t>
            </a:r>
            <a:r>
              <a:rPr lang="en-US" altLang="zh-CN" dirty="0" smtClean="0">
                <a:solidFill>
                  <a:srgbClr val="0000FF"/>
                </a:solidFill>
              </a:rPr>
              <a:t>SI</a:t>
            </a:r>
            <a:r>
              <a:rPr lang="zh-CN" altLang="en-US" dirty="0" smtClean="0">
                <a:solidFill>
                  <a:srgbClr val="0000FF"/>
                </a:solidFill>
              </a:rPr>
              <a:t>或</a:t>
            </a:r>
            <a:r>
              <a:rPr lang="en-US" altLang="zh-CN" dirty="0" smtClean="0">
                <a:solidFill>
                  <a:srgbClr val="0000FF"/>
                </a:solidFill>
              </a:rPr>
              <a:t>DI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通常，基址寄存器用于保持数组的</a:t>
            </a:r>
            <a:r>
              <a:rPr lang="zh-CN" altLang="en-US" dirty="0" smtClean="0">
                <a:solidFill>
                  <a:srgbClr val="0000FF"/>
                </a:solidFill>
              </a:rPr>
              <a:t>起始地址</a:t>
            </a:r>
            <a:r>
              <a:rPr lang="zh-CN" altLang="en-US" dirty="0" smtClean="0"/>
              <a:t>，变址寄存器用于保持数组元素的</a:t>
            </a:r>
            <a:r>
              <a:rPr lang="zh-CN" altLang="en-US" dirty="0" smtClean="0">
                <a:solidFill>
                  <a:srgbClr val="0000FF"/>
                </a:solidFill>
              </a:rPr>
              <a:t>相对位置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lvl="1"/>
            <a:r>
              <a:rPr lang="zh-CN" altLang="en-US" dirty="0" smtClean="0">
                <a:solidFill>
                  <a:srgbClr val="C00000"/>
                </a:solidFill>
              </a:rPr>
              <a:t>注意：</a:t>
            </a:r>
            <a:r>
              <a:rPr lang="zh-CN" altLang="en-US" dirty="0" smtClean="0"/>
              <a:t>使用</a:t>
            </a:r>
            <a:r>
              <a:rPr lang="en-US" altLang="zh-CN" dirty="0" smtClean="0"/>
              <a:t>BP</a:t>
            </a:r>
            <a:r>
              <a:rPr lang="zh-CN" altLang="en-US" dirty="0" smtClean="0"/>
              <a:t>时，默认段寄存器是</a:t>
            </a:r>
            <a:r>
              <a:rPr lang="en-US" altLang="zh-CN" dirty="0" smtClean="0"/>
              <a:t>SS</a:t>
            </a:r>
            <a:r>
              <a:rPr lang="zh-CN" altLang="en-US" dirty="0" smtClean="0"/>
              <a:t>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3917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基址加变址寻址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80386</a:t>
            </a:r>
            <a:r>
              <a:rPr lang="zh-CN" altLang="en-US" dirty="0" smtClean="0"/>
              <a:t>及更高档微机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允许除了</a:t>
            </a:r>
            <a:r>
              <a:rPr lang="en-US" altLang="zh-CN" dirty="0" smtClean="0"/>
              <a:t>ESP</a:t>
            </a:r>
            <a:r>
              <a:rPr lang="zh-CN" altLang="en-US" dirty="0" smtClean="0"/>
              <a:t>以外的任意</a:t>
            </a:r>
            <a:r>
              <a:rPr lang="zh-CN" altLang="en-US" dirty="0" smtClean="0">
                <a:solidFill>
                  <a:srgbClr val="C00000"/>
                </a:solidFill>
              </a:rPr>
              <a:t>两个</a:t>
            </a:r>
            <a:r>
              <a:rPr lang="en-US" altLang="zh-CN" dirty="0" smtClean="0">
                <a:solidFill>
                  <a:srgbClr val="C00000"/>
                </a:solidFill>
              </a:rPr>
              <a:t>32</a:t>
            </a:r>
            <a:r>
              <a:rPr lang="zh-CN" altLang="en-US" dirty="0" smtClean="0">
                <a:solidFill>
                  <a:srgbClr val="C00000"/>
                </a:solidFill>
              </a:rPr>
              <a:t>位扩展寄存器</a:t>
            </a:r>
            <a:r>
              <a:rPr lang="zh-CN" altLang="en-US" dirty="0" smtClean="0"/>
              <a:t>组合使用。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例如，</a:t>
            </a:r>
            <a:r>
              <a:rPr lang="en-US" altLang="zh-CN" dirty="0" smtClean="0"/>
              <a:t>MOV DL, [EAX+EBX]</a:t>
            </a:r>
          </a:p>
          <a:p>
            <a:pPr lvl="1"/>
            <a:r>
              <a:rPr lang="zh-CN" altLang="en-US" dirty="0">
                <a:solidFill>
                  <a:srgbClr val="C00000"/>
                </a:solidFill>
              </a:rPr>
              <a:t>注意：</a:t>
            </a:r>
            <a:r>
              <a:rPr lang="zh-CN" altLang="en-US" dirty="0" smtClean="0"/>
              <a:t>使用</a:t>
            </a:r>
            <a:r>
              <a:rPr lang="en-US" altLang="zh-CN" dirty="0" smtClean="0"/>
              <a:t>EBP</a:t>
            </a:r>
            <a:r>
              <a:rPr lang="zh-CN" altLang="en-US" dirty="0"/>
              <a:t>时，默认段寄存器是</a:t>
            </a:r>
            <a:r>
              <a:rPr lang="en-US" altLang="zh-CN" dirty="0"/>
              <a:t>SS</a:t>
            </a:r>
            <a:r>
              <a:rPr lang="zh-CN" altLang="en-US" dirty="0"/>
              <a:t>。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95881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基址加变址寻址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0825" y="1052736"/>
            <a:ext cx="8569647" cy="1008112"/>
          </a:xfrm>
        </p:spPr>
        <p:txBody>
          <a:bodyPr/>
          <a:lstStyle/>
          <a:p>
            <a:r>
              <a:rPr lang="zh-CN" altLang="en-US" dirty="0" smtClean="0">
                <a:solidFill>
                  <a:srgbClr val="CC00CC"/>
                </a:solidFill>
              </a:rPr>
              <a:t>例，</a:t>
            </a:r>
            <a:r>
              <a:rPr lang="zh-CN" altLang="en-US" dirty="0" smtClean="0"/>
              <a:t>实模式下，用</a:t>
            </a:r>
            <a:r>
              <a:rPr lang="zh-CN" altLang="en-US" dirty="0"/>
              <a:t>“基址加变址</a:t>
            </a:r>
            <a:r>
              <a:rPr lang="zh-CN" altLang="en-US" dirty="0" smtClean="0"/>
              <a:t>寻址”定位数据</a:t>
            </a:r>
            <a:endParaRPr lang="en-US" altLang="zh-CN" dirty="0" smtClean="0"/>
          </a:p>
          <a:p>
            <a:pPr lvl="1"/>
            <a:r>
              <a:rPr lang="en-US" dirty="0" smtClean="0"/>
              <a:t>BX=1000H</a:t>
            </a:r>
            <a:r>
              <a:rPr lang="zh-CN" altLang="en-US" dirty="0" smtClean="0"/>
              <a:t>，</a:t>
            </a:r>
            <a:r>
              <a:rPr lang="en-US" altLang="zh-CN" dirty="0" smtClean="0"/>
              <a:t>DI=0010H</a:t>
            </a:r>
            <a:r>
              <a:rPr lang="zh-CN" altLang="en-US" dirty="0" smtClean="0"/>
              <a:t>，</a:t>
            </a:r>
            <a:r>
              <a:rPr lang="en-US" altLang="zh-CN" dirty="0" smtClean="0"/>
              <a:t>DS=0100H</a:t>
            </a:r>
            <a:endParaRPr lang="en-US" dirty="0"/>
          </a:p>
        </p:txBody>
      </p:sp>
      <p:grpSp>
        <p:nvGrpSpPr>
          <p:cNvPr id="6" name="组合 5"/>
          <p:cNvGrpSpPr/>
          <p:nvPr/>
        </p:nvGrpSpPr>
        <p:grpSpPr>
          <a:xfrm>
            <a:off x="755576" y="2072208"/>
            <a:ext cx="8026030" cy="4320480"/>
            <a:chOff x="755576" y="2072208"/>
            <a:chExt cx="8026030" cy="4320480"/>
          </a:xfrm>
        </p:grpSpPr>
        <p:pic>
          <p:nvPicPr>
            <p:cNvPr id="717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5576" y="2072208"/>
              <a:ext cx="8026030" cy="4320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文本框 3"/>
            <p:cNvSpPr txBox="1"/>
            <p:nvPr/>
          </p:nvSpPr>
          <p:spPr>
            <a:xfrm>
              <a:off x="6130704" y="5869180"/>
              <a:ext cx="1775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dirty="0" smtClean="0"/>
                <a:t>0</a:t>
              </a:r>
              <a:endParaRPr lang="zh-CN" altLang="en-US" sz="1400" b="1" dirty="0"/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6283104" y="5453316"/>
              <a:ext cx="1775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dirty="0" smtClean="0"/>
                <a:t>0</a:t>
              </a:r>
              <a:endParaRPr lang="zh-CN" altLang="en-US" sz="14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7540759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指令的组成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4" y="1196975"/>
            <a:ext cx="8641655" cy="5256213"/>
          </a:xfrm>
        </p:spPr>
        <p:txBody>
          <a:bodyPr/>
          <a:lstStyle/>
          <a:p>
            <a:pPr eaLnBrk="1" hangingPunct="1"/>
            <a:r>
              <a:rPr lang="zh-CN" altLang="en-US" dirty="0" smtClean="0">
                <a:solidFill>
                  <a:srgbClr val="CC0000"/>
                </a:solidFill>
              </a:rPr>
              <a:t>指令通常应提供的信息</a:t>
            </a:r>
          </a:p>
          <a:p>
            <a:pPr lvl="1" eaLnBrk="1" hangingPunct="1"/>
            <a:r>
              <a:rPr lang="zh-CN" altLang="en-US" sz="2400" dirty="0" smtClean="0"/>
              <a:t>做什么操作、操作数从哪里来、操作结果放在哪里</a:t>
            </a:r>
          </a:p>
          <a:p>
            <a:pPr lvl="1" eaLnBrk="1" hangingPunct="1"/>
            <a:r>
              <a:rPr lang="zh-CN" altLang="en-US" sz="2400" dirty="0" smtClean="0">
                <a:solidFill>
                  <a:schemeClr val="tx2"/>
                </a:solidFill>
              </a:rPr>
              <a:t>对于调用和转移指令，还要涉及转移或调用地址的提供方式</a:t>
            </a:r>
          </a:p>
          <a:p>
            <a:pPr eaLnBrk="1" hangingPunct="1"/>
            <a:endParaRPr lang="zh-CN" altLang="en-US" sz="2400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zh-CN" altLang="en-US" dirty="0" smtClean="0">
                <a:solidFill>
                  <a:srgbClr val="CC0000"/>
                </a:solidFill>
              </a:rPr>
              <a:t>指令的组成</a:t>
            </a:r>
          </a:p>
          <a:p>
            <a:pPr lvl="1" eaLnBrk="1" hangingPunct="1"/>
            <a:r>
              <a:rPr lang="zh-CN" altLang="en-US" sz="2400" dirty="0" smtClean="0">
                <a:solidFill>
                  <a:srgbClr val="0000CC"/>
                </a:solidFill>
              </a:rPr>
              <a:t>操作码字段（</a:t>
            </a:r>
            <a:r>
              <a:rPr lang="en-US" altLang="zh-CN" sz="2400" dirty="0" smtClean="0">
                <a:solidFill>
                  <a:srgbClr val="0000CC"/>
                </a:solidFill>
              </a:rPr>
              <a:t>Field</a:t>
            </a:r>
            <a:r>
              <a:rPr lang="zh-CN" altLang="en-US" sz="2400" dirty="0" smtClean="0">
                <a:solidFill>
                  <a:srgbClr val="0000CC"/>
                </a:solidFill>
              </a:rPr>
              <a:t>）：</a:t>
            </a:r>
            <a:r>
              <a:rPr lang="zh-CN" altLang="en-US" sz="2400" dirty="0" smtClean="0"/>
              <a:t>标明计算机要执行什么操作。</a:t>
            </a:r>
            <a:endParaRPr lang="en-US" altLang="zh-CN" sz="2400" dirty="0" smtClean="0"/>
          </a:p>
          <a:p>
            <a:pPr lvl="2" eaLnBrk="1"/>
            <a:r>
              <a:rPr lang="zh-CN" altLang="en-US" dirty="0" smtClean="0"/>
              <a:t>相对简单：对</a:t>
            </a:r>
            <a:r>
              <a:rPr lang="zh-CN" altLang="en-US" dirty="0"/>
              <a:t>每一种操作指定相应的二进制代码即</a:t>
            </a:r>
            <a:r>
              <a:rPr lang="zh-CN" altLang="en-US" dirty="0" smtClean="0"/>
              <a:t>可。</a:t>
            </a:r>
          </a:p>
          <a:p>
            <a:pPr lvl="1" eaLnBrk="1" hangingPunct="1"/>
            <a:r>
              <a:rPr lang="zh-CN" altLang="en-US" sz="2400" dirty="0" smtClean="0">
                <a:solidFill>
                  <a:srgbClr val="0000CC"/>
                </a:solidFill>
              </a:rPr>
              <a:t>操作数字段：</a:t>
            </a:r>
            <a:r>
              <a:rPr lang="zh-CN" altLang="en-US" sz="2400" dirty="0" smtClean="0"/>
              <a:t>指出指令在执行过程中所需要的操作数（</a:t>
            </a:r>
            <a:r>
              <a:rPr lang="zh-CN" altLang="en-US" sz="2400" dirty="0" smtClean="0">
                <a:solidFill>
                  <a:srgbClr val="0033CC"/>
                </a:solidFill>
              </a:rPr>
              <a:t>值为多少</a:t>
            </a:r>
            <a:r>
              <a:rPr lang="zh-CN" altLang="en-US" sz="2400" dirty="0" smtClean="0"/>
              <a:t> 或者</a:t>
            </a:r>
            <a:r>
              <a:rPr lang="zh-CN" altLang="en-US" sz="2400" dirty="0" smtClean="0">
                <a:solidFill>
                  <a:srgbClr val="0033CC"/>
                </a:solidFill>
              </a:rPr>
              <a:t>放在什么地方</a:t>
            </a:r>
            <a:r>
              <a:rPr lang="zh-CN" altLang="en-US" sz="2400" b="0" dirty="0" smtClean="0">
                <a:solidFill>
                  <a:schemeClr val="tx2"/>
                </a:solidFill>
              </a:rPr>
              <a:t>或者</a:t>
            </a:r>
            <a:r>
              <a:rPr lang="zh-CN" altLang="en-US" sz="2400" dirty="0" smtClean="0">
                <a:solidFill>
                  <a:srgbClr val="0033CC"/>
                </a:solidFill>
              </a:rPr>
              <a:t>控制转移到什么地方</a:t>
            </a:r>
            <a:r>
              <a:rPr lang="zh-CN" altLang="en-US" sz="2400" dirty="0" smtClean="0">
                <a:solidFill>
                  <a:schemeClr val="tx2"/>
                </a:solidFill>
              </a:rPr>
              <a:t>），</a:t>
            </a:r>
            <a:r>
              <a:rPr lang="zh-CN" altLang="en-US" sz="2400" dirty="0" smtClean="0"/>
              <a:t>以及操作结果送到哪里。</a:t>
            </a:r>
            <a:endParaRPr lang="en-US" altLang="zh-CN" sz="2400" dirty="0" smtClean="0"/>
          </a:p>
          <a:p>
            <a:pPr lvl="2" eaLnBrk="1"/>
            <a:r>
              <a:rPr lang="zh-CN" altLang="en-US" dirty="0" smtClean="0"/>
              <a:t>比较复杂：</a:t>
            </a:r>
            <a:r>
              <a:rPr lang="zh-CN" altLang="en-US" dirty="0" smtClean="0">
                <a:solidFill>
                  <a:srgbClr val="0000CC"/>
                </a:solidFill>
              </a:rPr>
              <a:t>寻址方式！</a:t>
            </a:r>
            <a:endParaRPr lang="zh-CN" altLang="en-US" dirty="0" smtClean="0"/>
          </a:p>
        </p:txBody>
      </p:sp>
      <p:graphicFrame>
        <p:nvGraphicFramePr>
          <p:cNvPr id="4" name="Group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3824582"/>
              </p:ext>
            </p:extLst>
          </p:nvPr>
        </p:nvGraphicFramePr>
        <p:xfrm>
          <a:off x="3059832" y="3284984"/>
          <a:ext cx="5257080" cy="518160"/>
        </p:xfrm>
        <a:graphic>
          <a:graphicData uri="http://schemas.openxmlformats.org/drawingml/2006/table">
            <a:tbl>
              <a:tblPr/>
              <a:tblGrid>
                <a:gridCol w="15597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71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40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6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199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操作码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操作数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……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操作数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23792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500"/>
                                        <p:tgtEl>
                                          <p:spTgt spid="1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" dur="500"/>
                                        <p:tgtEl>
                                          <p:spTgt spid="1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" dur="500"/>
                                        <p:tgtEl>
                                          <p:spTgt spid="1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3" dur="500"/>
                                        <p:tgtEl>
                                          <p:spTgt spid="10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基址加变址寻址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0825" y="1052736"/>
            <a:ext cx="8569647" cy="576064"/>
          </a:xfrm>
        </p:spPr>
        <p:txBody>
          <a:bodyPr/>
          <a:lstStyle/>
          <a:p>
            <a:r>
              <a:rPr lang="zh-CN" altLang="en-US" dirty="0" smtClean="0">
                <a:solidFill>
                  <a:srgbClr val="CC00CC"/>
                </a:solidFill>
              </a:rPr>
              <a:t>例，</a:t>
            </a:r>
            <a:r>
              <a:rPr lang="zh-CN" altLang="en-US" dirty="0" smtClean="0"/>
              <a:t>用</a:t>
            </a:r>
            <a:r>
              <a:rPr lang="zh-CN" altLang="en-US" dirty="0"/>
              <a:t>“基址加变址寻址”</a:t>
            </a:r>
            <a:r>
              <a:rPr lang="zh-CN" altLang="en-US" dirty="0" smtClean="0"/>
              <a:t>定位数组数据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705" y="1607305"/>
            <a:ext cx="8143875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195881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寄存器相对寻址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0825" y="1052736"/>
            <a:ext cx="8713663" cy="1656184"/>
          </a:xfrm>
        </p:spPr>
        <p:txBody>
          <a:bodyPr/>
          <a:lstStyle/>
          <a:p>
            <a:r>
              <a:rPr lang="zh-CN" altLang="en-US" dirty="0">
                <a:solidFill>
                  <a:srgbClr val="C00000"/>
                </a:solidFill>
              </a:rPr>
              <a:t>寄存器</a:t>
            </a:r>
            <a:r>
              <a:rPr lang="zh-CN" altLang="en-US" dirty="0" smtClean="0">
                <a:solidFill>
                  <a:srgbClr val="C00000"/>
                </a:solidFill>
              </a:rPr>
              <a:t>相对寻址：</a:t>
            </a:r>
            <a:r>
              <a:rPr lang="zh-CN" altLang="en-US" dirty="0" smtClean="0"/>
              <a:t>位移量</a:t>
            </a:r>
            <a:r>
              <a:rPr lang="en-US" altLang="zh-CN" dirty="0" smtClean="0"/>
              <a:t>+</a:t>
            </a:r>
            <a:r>
              <a:rPr lang="zh-CN" altLang="en-US" dirty="0" smtClean="0"/>
              <a:t>基址寄存器或变址寄存器。</a:t>
            </a:r>
            <a:endParaRPr lang="en-US" altLang="zh-CN" dirty="0" smtClean="0"/>
          </a:p>
          <a:p>
            <a:r>
              <a:rPr lang="zh-CN" altLang="en-US" dirty="0" smtClean="0"/>
              <a:t>例，</a:t>
            </a:r>
            <a:r>
              <a:rPr lang="en-US" altLang="zh-CN" dirty="0" smtClean="0"/>
              <a:t>MOV AX, [BX+1000H]</a:t>
            </a:r>
          </a:p>
          <a:p>
            <a:pPr lvl="1"/>
            <a:r>
              <a:rPr lang="zh-CN" altLang="en-US" dirty="0"/>
              <a:t>已知</a:t>
            </a:r>
            <a:r>
              <a:rPr lang="en-US" altLang="zh-CN" dirty="0" smtClean="0"/>
              <a:t>DS=0200H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379" y="2708920"/>
            <a:ext cx="6477000" cy="395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文本框 4"/>
          <p:cNvSpPr txBox="1"/>
          <p:nvPr/>
        </p:nvSpPr>
        <p:spPr>
          <a:xfrm>
            <a:off x="3300132" y="6261588"/>
            <a:ext cx="177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 smtClean="0"/>
              <a:t>0</a:t>
            </a:r>
            <a:endParaRPr lang="zh-CN" altLang="en-US" sz="1400" b="1" dirty="0"/>
          </a:p>
        </p:txBody>
      </p:sp>
      <p:sp>
        <p:nvSpPr>
          <p:cNvPr id="6" name="文本框 5"/>
          <p:cNvSpPr txBox="1"/>
          <p:nvPr/>
        </p:nvSpPr>
        <p:spPr>
          <a:xfrm>
            <a:off x="4699832" y="6213856"/>
            <a:ext cx="177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 smtClean="0"/>
              <a:t>0</a:t>
            </a:r>
            <a:endParaRPr lang="zh-CN" alt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426279841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寄存器相对寻址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16</a:t>
            </a:r>
            <a:r>
              <a:rPr lang="zh-CN" altLang="en-US" dirty="0" smtClean="0"/>
              <a:t>位微机中，</a:t>
            </a:r>
            <a:r>
              <a:rPr lang="en-US" dirty="0" smtClean="0"/>
              <a:t>BX</a:t>
            </a:r>
            <a:r>
              <a:rPr lang="zh-CN" altLang="en-US" dirty="0" smtClean="0"/>
              <a:t>、</a:t>
            </a:r>
            <a:r>
              <a:rPr lang="en-US" altLang="zh-CN" dirty="0" smtClean="0"/>
              <a:t>DI</a:t>
            </a:r>
            <a:r>
              <a:rPr lang="zh-CN" altLang="en-US" dirty="0" smtClean="0"/>
              <a:t>或</a:t>
            </a:r>
            <a:r>
              <a:rPr lang="en-US" altLang="zh-CN" dirty="0" smtClean="0"/>
              <a:t>SI</a:t>
            </a:r>
            <a:r>
              <a:rPr lang="zh-CN" altLang="en-US" dirty="0" smtClean="0"/>
              <a:t>寻址数据段，</a:t>
            </a:r>
            <a:r>
              <a:rPr lang="en-US" altLang="zh-CN" dirty="0" smtClean="0"/>
              <a:t>BP</a:t>
            </a:r>
            <a:r>
              <a:rPr lang="zh-CN" altLang="en-US" dirty="0" smtClean="0"/>
              <a:t>寻址堆栈段。</a:t>
            </a:r>
            <a:endParaRPr lang="en-US" altLang="zh-CN" dirty="0" smtClean="0"/>
          </a:p>
          <a:p>
            <a:endParaRPr lang="en-US" dirty="0"/>
          </a:p>
          <a:p>
            <a:r>
              <a:rPr lang="en-US" dirty="0" smtClean="0"/>
              <a:t>80386</a:t>
            </a:r>
            <a:r>
              <a:rPr lang="zh-CN" altLang="en-US" dirty="0" smtClean="0"/>
              <a:t>以上微处理器中，位移量可以是</a:t>
            </a:r>
            <a:r>
              <a:rPr lang="en-US" altLang="zh-CN" dirty="0" smtClean="0"/>
              <a:t>32</a:t>
            </a:r>
            <a:r>
              <a:rPr lang="zh-CN" altLang="en-US" dirty="0" smtClean="0"/>
              <a:t>位的数字，寄存器可以是除了</a:t>
            </a:r>
            <a:r>
              <a:rPr lang="en-US" altLang="zh-CN" dirty="0" smtClean="0"/>
              <a:t>ESP</a:t>
            </a:r>
            <a:r>
              <a:rPr lang="zh-CN" altLang="en-US" dirty="0" smtClean="0"/>
              <a:t>外的任何</a:t>
            </a:r>
            <a:r>
              <a:rPr lang="en-US" altLang="zh-CN" dirty="0" smtClean="0"/>
              <a:t>32</a:t>
            </a:r>
            <a:r>
              <a:rPr lang="zh-CN" altLang="en-US" dirty="0" smtClean="0"/>
              <a:t>位寄存器。</a:t>
            </a:r>
            <a:endParaRPr lang="en-US" altLang="zh-CN" dirty="0" smtClean="0"/>
          </a:p>
          <a:p>
            <a:endParaRPr lang="en-US" dirty="0"/>
          </a:p>
          <a:p>
            <a:r>
              <a:rPr lang="zh-CN" altLang="en-US" dirty="0" smtClean="0"/>
              <a:t>位移量的形式：</a:t>
            </a:r>
            <a:endParaRPr lang="en-US" altLang="zh-CN" dirty="0" smtClean="0"/>
          </a:p>
          <a:p>
            <a:pPr lvl="1"/>
            <a:r>
              <a:rPr lang="en-US" dirty="0" smtClean="0"/>
              <a:t>MOV AL, [DI</a:t>
            </a:r>
            <a:r>
              <a:rPr lang="en-US" dirty="0" smtClean="0">
                <a:solidFill>
                  <a:srgbClr val="0000FF"/>
                </a:solidFill>
              </a:rPr>
              <a:t>+2</a:t>
            </a:r>
            <a:r>
              <a:rPr lang="en-US" dirty="0" smtClean="0"/>
              <a:t>]</a:t>
            </a:r>
          </a:p>
          <a:p>
            <a:pPr lvl="1"/>
            <a:r>
              <a:rPr lang="en-US" dirty="0" smtClean="0"/>
              <a:t>MOV AL, [SI</a:t>
            </a:r>
            <a:r>
              <a:rPr lang="en-US" dirty="0" smtClean="0">
                <a:solidFill>
                  <a:srgbClr val="0000FF"/>
                </a:solidFill>
              </a:rPr>
              <a:t>-1</a:t>
            </a:r>
            <a:r>
              <a:rPr lang="en-US" dirty="0" smtClean="0"/>
              <a:t>]</a:t>
            </a:r>
          </a:p>
          <a:p>
            <a:pPr lvl="1"/>
            <a:r>
              <a:rPr lang="en-US" dirty="0" smtClean="0"/>
              <a:t>MOV AL, </a:t>
            </a:r>
            <a:r>
              <a:rPr lang="en-US" dirty="0" smtClean="0">
                <a:solidFill>
                  <a:srgbClr val="0000FF"/>
                </a:solidFill>
              </a:rPr>
              <a:t>DATA</a:t>
            </a:r>
            <a:r>
              <a:rPr lang="en-US" dirty="0" smtClean="0"/>
              <a:t>[DI]</a:t>
            </a:r>
          </a:p>
          <a:p>
            <a:pPr lvl="1"/>
            <a:r>
              <a:rPr lang="en-US" dirty="0" smtClean="0"/>
              <a:t>MOV AL, </a:t>
            </a:r>
            <a:r>
              <a:rPr lang="en-US" dirty="0" smtClean="0">
                <a:solidFill>
                  <a:srgbClr val="0000FF"/>
                </a:solidFill>
              </a:rPr>
              <a:t>DATA</a:t>
            </a:r>
            <a:r>
              <a:rPr lang="en-US" dirty="0" smtClean="0"/>
              <a:t>[DI</a:t>
            </a:r>
            <a:r>
              <a:rPr lang="en-US" dirty="0" smtClean="0">
                <a:solidFill>
                  <a:srgbClr val="0000FF"/>
                </a:solidFill>
              </a:rPr>
              <a:t>+3</a:t>
            </a:r>
            <a:r>
              <a:rPr lang="en-US" dirty="0" smtClean="0"/>
              <a:t>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3047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7" y="1844824"/>
            <a:ext cx="8201025" cy="466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寄存器相对寻址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0825" y="1052736"/>
            <a:ext cx="8569647" cy="1080120"/>
          </a:xfrm>
        </p:spPr>
        <p:txBody>
          <a:bodyPr/>
          <a:lstStyle/>
          <a:p>
            <a:r>
              <a:rPr lang="zh-CN" altLang="en-US" dirty="0" smtClean="0"/>
              <a:t>用寄存器相对寻址方式寻址</a:t>
            </a:r>
            <a:r>
              <a:rPr lang="zh-CN" altLang="en-US" dirty="0" smtClean="0">
                <a:solidFill>
                  <a:srgbClr val="0000FF"/>
                </a:solidFill>
              </a:rPr>
              <a:t>数组数据</a:t>
            </a:r>
            <a:endParaRPr lang="en-US" altLang="zh-CN" dirty="0" smtClean="0">
              <a:solidFill>
                <a:srgbClr val="0000FF"/>
              </a:solidFill>
            </a:endParaRPr>
          </a:p>
          <a:p>
            <a:pPr lvl="1"/>
            <a:r>
              <a:rPr lang="zh-CN" altLang="en-US" dirty="0" smtClean="0">
                <a:solidFill>
                  <a:srgbClr val="0000FF"/>
                </a:solidFill>
              </a:rPr>
              <a:t>可以用</a:t>
            </a:r>
            <a:r>
              <a:rPr lang="en-US" altLang="zh-CN" dirty="0" smtClean="0">
                <a:solidFill>
                  <a:srgbClr val="0000FF"/>
                </a:solidFill>
              </a:rPr>
              <a:t>DI</a:t>
            </a:r>
            <a:r>
              <a:rPr lang="zh-CN" altLang="en-US" dirty="0" smtClean="0">
                <a:solidFill>
                  <a:srgbClr val="0000FF"/>
                </a:solidFill>
              </a:rPr>
              <a:t>存取一个元素。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30478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相对基址加变址寻址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0825" y="1052736"/>
            <a:ext cx="8569647" cy="2016224"/>
          </a:xfrm>
        </p:spPr>
        <p:txBody>
          <a:bodyPr/>
          <a:lstStyle/>
          <a:p>
            <a:r>
              <a:rPr lang="zh-CN" altLang="en-US" dirty="0" smtClean="0"/>
              <a:t>相对基址加变址寻址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基址寄存器</a:t>
            </a:r>
            <a:r>
              <a:rPr lang="en-US" altLang="zh-CN" dirty="0" smtClean="0"/>
              <a:t>+</a:t>
            </a:r>
            <a:r>
              <a:rPr lang="zh-CN" altLang="en-US" dirty="0" smtClean="0"/>
              <a:t>变址寄存器</a:t>
            </a:r>
            <a:r>
              <a:rPr lang="en-US" altLang="zh-CN" dirty="0" smtClean="0"/>
              <a:t>+</a:t>
            </a:r>
            <a:r>
              <a:rPr lang="zh-CN" altLang="en-US" dirty="0" smtClean="0"/>
              <a:t>位移量</a:t>
            </a:r>
            <a:endParaRPr lang="en-US" altLang="zh-CN" dirty="0" smtClean="0"/>
          </a:p>
          <a:p>
            <a:endParaRPr lang="en-US" dirty="0"/>
          </a:p>
          <a:p>
            <a:r>
              <a:rPr lang="zh-CN" altLang="en-US" dirty="0" smtClean="0">
                <a:solidFill>
                  <a:srgbClr val="CC00CC"/>
                </a:solidFill>
              </a:rPr>
              <a:t>例，</a:t>
            </a:r>
            <a:r>
              <a:rPr lang="en-US" altLang="zh-CN" dirty="0" smtClean="0"/>
              <a:t>MOV AX, [BX+SI+100H]</a:t>
            </a:r>
            <a:r>
              <a:rPr lang="zh-CN" altLang="en-US" dirty="0" smtClean="0"/>
              <a:t>，假设</a:t>
            </a:r>
            <a:r>
              <a:rPr lang="en-US" altLang="zh-CN" dirty="0" smtClean="0"/>
              <a:t>DS=1000H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138" y="2996952"/>
            <a:ext cx="6943725" cy="360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7148742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相对基址加变址寻址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0825" y="1052736"/>
            <a:ext cx="8569647" cy="1440160"/>
          </a:xfrm>
        </p:spPr>
        <p:txBody>
          <a:bodyPr/>
          <a:lstStyle/>
          <a:p>
            <a:r>
              <a:rPr lang="zh-CN" altLang="en-US" dirty="0" smtClean="0"/>
              <a:t>用</a:t>
            </a:r>
            <a:r>
              <a:rPr lang="zh-CN" altLang="en-US" dirty="0" smtClean="0">
                <a:solidFill>
                  <a:srgbClr val="0000FF"/>
                </a:solidFill>
              </a:rPr>
              <a:t>相对</a:t>
            </a:r>
            <a:r>
              <a:rPr lang="zh-CN" altLang="en-US" dirty="0">
                <a:solidFill>
                  <a:srgbClr val="0000FF"/>
                </a:solidFill>
              </a:rPr>
              <a:t>基址加变址</a:t>
            </a:r>
            <a:r>
              <a:rPr lang="zh-CN" altLang="en-US" dirty="0" smtClean="0">
                <a:solidFill>
                  <a:srgbClr val="0000FF"/>
                </a:solidFill>
              </a:rPr>
              <a:t>寻址</a:t>
            </a:r>
            <a:r>
              <a:rPr lang="zh-CN" altLang="en-US" dirty="0" smtClean="0"/>
              <a:t>访问</a:t>
            </a:r>
            <a:r>
              <a:rPr lang="zh-CN" altLang="en-US" dirty="0" smtClean="0">
                <a:solidFill>
                  <a:srgbClr val="0000FF"/>
                </a:solidFill>
              </a:rPr>
              <a:t>数组</a:t>
            </a:r>
            <a:endParaRPr lang="en-US" altLang="zh-CN" dirty="0" smtClean="0">
              <a:solidFill>
                <a:srgbClr val="0000FF"/>
              </a:solidFill>
            </a:endParaRPr>
          </a:p>
          <a:p>
            <a:pPr lvl="1"/>
            <a:r>
              <a:rPr lang="zh-CN" altLang="en-US" dirty="0" smtClean="0"/>
              <a:t>用位移量寻址文件，基址寄存器寻址记录，变址寄存器寻址记录中的元素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492896"/>
            <a:ext cx="5562600" cy="430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737236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比例变址寻址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052736"/>
            <a:ext cx="8893175" cy="5400600"/>
          </a:xfrm>
        </p:spPr>
        <p:txBody>
          <a:bodyPr/>
          <a:lstStyle/>
          <a:p>
            <a:r>
              <a:rPr lang="zh-CN" altLang="en-US" dirty="0">
                <a:solidFill>
                  <a:srgbClr val="C00000"/>
                </a:solidFill>
              </a:rPr>
              <a:t>比例变址</a:t>
            </a:r>
            <a:r>
              <a:rPr lang="zh-CN" altLang="en-US" dirty="0" smtClean="0">
                <a:solidFill>
                  <a:srgbClr val="C00000"/>
                </a:solidFill>
              </a:rPr>
              <a:t>寻址</a:t>
            </a:r>
            <a:r>
              <a:rPr lang="zh-CN" altLang="en-US" dirty="0" smtClean="0"/>
              <a:t>是</a:t>
            </a:r>
            <a:r>
              <a:rPr lang="en-US" altLang="zh-CN" dirty="0" smtClean="0"/>
              <a:t>80386</a:t>
            </a:r>
            <a:r>
              <a:rPr lang="zh-CN" altLang="en-US" dirty="0" smtClean="0"/>
              <a:t>以上的微处理器所特有的寻址方式。</a:t>
            </a:r>
            <a:endParaRPr lang="en-US" altLang="zh-CN" dirty="0" smtClean="0"/>
          </a:p>
          <a:p>
            <a:pPr lvl="1" eaLnBrk="1">
              <a:lnSpc>
                <a:spcPct val="90000"/>
              </a:lnSpc>
            </a:pPr>
            <a:r>
              <a:rPr lang="zh-CN" altLang="en-US" dirty="0"/>
              <a:t>有效地址</a:t>
            </a:r>
            <a:r>
              <a:rPr lang="en-US" altLang="zh-CN" dirty="0"/>
              <a:t>EA</a:t>
            </a:r>
            <a:r>
              <a:rPr lang="zh-CN" altLang="en-US" dirty="0"/>
              <a:t>由</a:t>
            </a:r>
            <a:r>
              <a:rPr lang="zh-CN" altLang="en-US" dirty="0">
                <a:solidFill>
                  <a:srgbClr val="CC0000"/>
                </a:solidFill>
              </a:rPr>
              <a:t>基址、变址、位移量和比例因子</a:t>
            </a:r>
            <a:r>
              <a:rPr lang="en-US" altLang="zh-CN" dirty="0"/>
              <a:t>4</a:t>
            </a:r>
            <a:r>
              <a:rPr lang="zh-CN" altLang="en-US" dirty="0"/>
              <a:t>部分组合而成</a:t>
            </a:r>
            <a:r>
              <a:rPr lang="zh-CN" altLang="en-US" dirty="0" smtClean="0"/>
              <a:t>。</a:t>
            </a:r>
            <a:endParaRPr lang="zh-CN" altLang="en-US" dirty="0"/>
          </a:p>
          <a:p>
            <a:pPr algn="ctr" eaLnBrk="1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altLang="zh-CN" dirty="0"/>
              <a:t>EA=[</a:t>
            </a:r>
            <a:r>
              <a:rPr lang="zh-CN" altLang="en-US" dirty="0"/>
              <a:t>基址寄存器</a:t>
            </a:r>
            <a:r>
              <a:rPr lang="en-US" altLang="zh-CN" dirty="0"/>
              <a:t>]+[</a:t>
            </a:r>
            <a:r>
              <a:rPr lang="zh-CN" altLang="en-US" dirty="0"/>
              <a:t>变址寄存器</a:t>
            </a:r>
            <a:r>
              <a:rPr lang="en-US" altLang="zh-CN" dirty="0"/>
              <a:t>]×[</a:t>
            </a:r>
            <a:r>
              <a:rPr lang="zh-CN" altLang="en-US" dirty="0"/>
              <a:t>比例因子</a:t>
            </a:r>
            <a:r>
              <a:rPr lang="en-US" altLang="zh-CN" dirty="0"/>
              <a:t>]+[</a:t>
            </a:r>
            <a:r>
              <a:rPr lang="zh-CN" altLang="en-US" dirty="0"/>
              <a:t>位移量</a:t>
            </a:r>
            <a:r>
              <a:rPr lang="en-US" altLang="zh-CN" dirty="0" smtClean="0"/>
              <a:t>]</a:t>
            </a:r>
            <a:endParaRPr lang="en-US" dirty="0"/>
          </a:p>
          <a:p>
            <a:pPr lvl="1" eaLnBrk="1">
              <a:lnSpc>
                <a:spcPct val="90000"/>
              </a:lnSpc>
            </a:pPr>
            <a:r>
              <a:rPr lang="zh-CN" altLang="en-US" dirty="0"/>
              <a:t>通用寄存器</a:t>
            </a:r>
            <a:r>
              <a:rPr lang="en-US" altLang="zh-CN" dirty="0"/>
              <a:t>EAX</a:t>
            </a:r>
            <a:r>
              <a:rPr lang="zh-CN" altLang="en-US" dirty="0"/>
              <a:t>、</a:t>
            </a:r>
            <a:r>
              <a:rPr lang="en-US" altLang="zh-CN" dirty="0"/>
              <a:t>EBX</a:t>
            </a:r>
            <a:r>
              <a:rPr lang="zh-CN" altLang="en-US" dirty="0"/>
              <a:t>、</a:t>
            </a:r>
            <a:r>
              <a:rPr lang="en-US" altLang="zh-CN" dirty="0"/>
              <a:t>ECX</a:t>
            </a:r>
            <a:r>
              <a:rPr lang="zh-CN" altLang="en-US" dirty="0"/>
              <a:t>、</a:t>
            </a:r>
            <a:r>
              <a:rPr lang="en-US" altLang="zh-CN" dirty="0"/>
              <a:t>EDX</a:t>
            </a:r>
            <a:r>
              <a:rPr lang="zh-CN" altLang="en-US" dirty="0"/>
              <a:t>、</a:t>
            </a:r>
            <a:r>
              <a:rPr lang="en-US" altLang="zh-CN" dirty="0"/>
              <a:t>EBP</a:t>
            </a:r>
            <a:r>
              <a:rPr lang="zh-CN" altLang="en-US" dirty="0"/>
              <a:t>、</a:t>
            </a:r>
            <a:r>
              <a:rPr lang="en-US" altLang="zh-CN" dirty="0"/>
              <a:t>ESP</a:t>
            </a:r>
            <a:r>
              <a:rPr lang="zh-CN" altLang="en-US" dirty="0"/>
              <a:t>、</a:t>
            </a:r>
            <a:r>
              <a:rPr lang="en-US" altLang="zh-CN" dirty="0"/>
              <a:t>ESI</a:t>
            </a:r>
            <a:r>
              <a:rPr lang="zh-CN" altLang="en-US" dirty="0"/>
              <a:t>和</a:t>
            </a:r>
            <a:r>
              <a:rPr lang="en-US" altLang="zh-CN" dirty="0"/>
              <a:t>EDI</a:t>
            </a:r>
            <a:r>
              <a:rPr lang="zh-CN" altLang="en-US" dirty="0"/>
              <a:t>都可以用作</a:t>
            </a:r>
            <a:r>
              <a:rPr lang="zh-CN" altLang="en-US" dirty="0">
                <a:solidFill>
                  <a:srgbClr val="0000CC"/>
                </a:solidFill>
              </a:rPr>
              <a:t>基址寄存器</a:t>
            </a:r>
            <a:r>
              <a:rPr lang="zh-CN" altLang="en-US" dirty="0"/>
              <a:t>，用于修改内存</a:t>
            </a:r>
            <a:r>
              <a:rPr lang="zh-CN" altLang="en-US" dirty="0" smtClean="0"/>
              <a:t>地址（用</a:t>
            </a:r>
            <a:r>
              <a:rPr lang="en-US" altLang="zh-CN" dirty="0" smtClean="0"/>
              <a:t>EBP/ESP</a:t>
            </a:r>
            <a:r>
              <a:rPr lang="zh-CN" altLang="en-US" dirty="0" smtClean="0"/>
              <a:t>时，段寄存器为</a:t>
            </a:r>
            <a:r>
              <a:rPr lang="en-US" altLang="zh-CN" smtClean="0"/>
              <a:t>SS</a:t>
            </a:r>
            <a:r>
              <a:rPr lang="zh-CN" altLang="en-US" smtClean="0"/>
              <a:t>）</a:t>
            </a:r>
            <a:r>
              <a:rPr lang="zh-CN" altLang="en-US" dirty="0" smtClean="0"/>
              <a:t>。</a:t>
            </a:r>
            <a:endParaRPr lang="zh-CN" altLang="en-US" dirty="0"/>
          </a:p>
          <a:p>
            <a:pPr lvl="1" eaLnBrk="1">
              <a:lnSpc>
                <a:spcPct val="90000"/>
              </a:lnSpc>
            </a:pPr>
            <a:r>
              <a:rPr lang="zh-CN" altLang="en-US" dirty="0" smtClean="0"/>
              <a:t>除</a:t>
            </a:r>
            <a:r>
              <a:rPr lang="en-US" altLang="zh-CN" dirty="0">
                <a:solidFill>
                  <a:srgbClr val="0000CC"/>
                </a:solidFill>
              </a:rPr>
              <a:t>ESP</a:t>
            </a:r>
            <a:r>
              <a:rPr lang="zh-CN" altLang="en-US" dirty="0"/>
              <a:t>外，通用寄存器都可以用作</a:t>
            </a:r>
            <a:r>
              <a:rPr lang="zh-CN" altLang="en-US" dirty="0">
                <a:solidFill>
                  <a:srgbClr val="0000CC"/>
                </a:solidFill>
              </a:rPr>
              <a:t>变址寄存器</a:t>
            </a:r>
            <a:r>
              <a:rPr lang="zh-CN" altLang="en-US" dirty="0"/>
              <a:t>。</a:t>
            </a:r>
          </a:p>
          <a:p>
            <a:pPr lvl="1" eaLnBrk="1">
              <a:lnSpc>
                <a:spcPct val="90000"/>
              </a:lnSpc>
            </a:pPr>
            <a:r>
              <a:rPr lang="zh-CN" altLang="en-US" dirty="0" smtClean="0"/>
              <a:t>能</a:t>
            </a:r>
            <a:r>
              <a:rPr lang="zh-CN" altLang="en-US" dirty="0"/>
              <a:t>以</a:t>
            </a:r>
            <a:r>
              <a:rPr lang="en-US" altLang="zh-CN" dirty="0"/>
              <a:t>1</a:t>
            </a:r>
            <a:r>
              <a:rPr lang="zh-CN" altLang="en-US" dirty="0"/>
              <a:t>、</a:t>
            </a:r>
            <a:r>
              <a:rPr lang="en-US" altLang="zh-CN" dirty="0"/>
              <a:t>2</a:t>
            </a:r>
            <a:r>
              <a:rPr lang="zh-CN" altLang="en-US" dirty="0"/>
              <a:t>、</a:t>
            </a:r>
            <a:r>
              <a:rPr lang="en-US" altLang="zh-CN" dirty="0"/>
              <a:t>4</a:t>
            </a:r>
            <a:r>
              <a:rPr lang="zh-CN" altLang="en-US" dirty="0"/>
              <a:t>、或</a:t>
            </a:r>
            <a:r>
              <a:rPr lang="en-US" altLang="zh-CN" dirty="0"/>
              <a:t>8</a:t>
            </a:r>
            <a:r>
              <a:rPr lang="zh-CN" altLang="en-US" dirty="0"/>
              <a:t>的</a:t>
            </a:r>
            <a:r>
              <a:rPr lang="zh-CN" altLang="en-US" dirty="0">
                <a:solidFill>
                  <a:srgbClr val="CC0000"/>
                </a:solidFill>
              </a:rPr>
              <a:t>比例因子</a:t>
            </a:r>
            <a:r>
              <a:rPr lang="zh-CN" altLang="en-US" dirty="0"/>
              <a:t>对</a:t>
            </a:r>
            <a:r>
              <a:rPr lang="zh-CN" altLang="en-US" dirty="0">
                <a:solidFill>
                  <a:srgbClr val="CC0000"/>
                </a:solidFill>
              </a:rPr>
              <a:t>变址值</a:t>
            </a:r>
            <a:r>
              <a:rPr lang="zh-CN" altLang="en-US" dirty="0"/>
              <a:t>进行换算，以便于对数组结构的寻址</a:t>
            </a:r>
            <a:r>
              <a:rPr lang="zh-CN" altLang="en-US" dirty="0" smtClean="0"/>
              <a:t>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3211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比例变址寻址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 EAX, [EBX+4*ECX]</a:t>
            </a:r>
          </a:p>
          <a:p>
            <a:endParaRPr lang="en-US" dirty="0"/>
          </a:p>
          <a:p>
            <a:r>
              <a:rPr lang="en-US" dirty="0" smtClean="0"/>
              <a:t>MOV [EAX+2*EDI+100H], CX</a:t>
            </a:r>
          </a:p>
          <a:p>
            <a:endParaRPr lang="en-US" dirty="0"/>
          </a:p>
          <a:p>
            <a:r>
              <a:rPr lang="en-US" dirty="0" smtClean="0"/>
              <a:t>MOV AL, [EBP+2*EDI+2]</a:t>
            </a:r>
          </a:p>
          <a:p>
            <a:endParaRPr lang="en-US" dirty="0"/>
          </a:p>
          <a:p>
            <a:r>
              <a:rPr lang="en-US" dirty="0" smtClean="0"/>
              <a:t>MOV EAX, ARRAY[4*ECX]</a:t>
            </a:r>
          </a:p>
          <a:p>
            <a:endParaRPr lang="en-US" dirty="0"/>
          </a:p>
          <a:p>
            <a:r>
              <a:rPr lang="en-US" dirty="0" smtClean="0"/>
              <a:t>MOV RAX, [8*RDI]</a:t>
            </a:r>
            <a:r>
              <a:rPr lang="zh-CN" altLang="en-US" dirty="0" smtClean="0"/>
              <a:t>（</a:t>
            </a:r>
            <a:r>
              <a:rPr lang="en-US" altLang="zh-CN" dirty="0" smtClean="0"/>
              <a:t>64</a:t>
            </a:r>
            <a:r>
              <a:rPr lang="zh-CN" altLang="en-US" dirty="0" smtClean="0"/>
              <a:t>位模式）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73678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RIP</a:t>
            </a:r>
            <a:r>
              <a:rPr lang="zh-CN" altLang="en-US" dirty="0" smtClean="0"/>
              <a:t>相对寻址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052736"/>
            <a:ext cx="8785671" cy="5472608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RIP</a:t>
            </a:r>
            <a:r>
              <a:rPr lang="zh-CN" altLang="en-US" dirty="0" smtClean="0">
                <a:solidFill>
                  <a:srgbClr val="C00000"/>
                </a:solidFill>
              </a:rPr>
              <a:t>相对寻址</a:t>
            </a:r>
            <a:r>
              <a:rPr lang="zh-CN" altLang="en-US" dirty="0" smtClean="0"/>
              <a:t>是</a:t>
            </a:r>
            <a:r>
              <a:rPr lang="en-US" altLang="zh-CN" dirty="0" smtClean="0"/>
              <a:t>64</a:t>
            </a:r>
            <a:r>
              <a:rPr lang="zh-CN" altLang="en-US" dirty="0" smtClean="0"/>
              <a:t>位模式下，采用</a:t>
            </a:r>
            <a:r>
              <a:rPr lang="en-US" altLang="zh-CN" dirty="0" smtClean="0"/>
              <a:t>64</a:t>
            </a:r>
            <a:r>
              <a:rPr lang="zh-CN" altLang="en-US" dirty="0" smtClean="0"/>
              <a:t>位指令指针寄存器来寻址平展内存模式下的线性位置。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在</a:t>
            </a:r>
            <a:r>
              <a:rPr lang="en-US" altLang="zh-CN" dirty="0"/>
              <a:t>64</a:t>
            </a:r>
            <a:r>
              <a:rPr lang="zh-CN" altLang="en-US" dirty="0"/>
              <a:t>位方式</a:t>
            </a:r>
            <a:r>
              <a:rPr lang="zh-CN" altLang="en-US" dirty="0" smtClean="0"/>
              <a:t>中，用</a:t>
            </a:r>
            <a:r>
              <a:rPr lang="zh-CN" altLang="en-US" dirty="0"/>
              <a:t>一带符号的</a:t>
            </a:r>
            <a:r>
              <a:rPr lang="en-US" altLang="zh-CN" dirty="0"/>
              <a:t>32</a:t>
            </a:r>
            <a:r>
              <a:rPr lang="zh-CN" altLang="en-US" dirty="0"/>
              <a:t>位位移</a:t>
            </a:r>
            <a:r>
              <a:rPr lang="zh-CN" altLang="en-US" dirty="0" smtClean="0"/>
              <a:t>量进行相对寻址</a:t>
            </a:r>
            <a:r>
              <a:rPr lang="zh-CN" altLang="en-US" dirty="0"/>
              <a:t>，</a:t>
            </a:r>
            <a:r>
              <a:rPr lang="zh-CN" altLang="en-US" dirty="0" smtClean="0"/>
              <a:t>由</a:t>
            </a:r>
            <a:r>
              <a:rPr lang="zh-CN" altLang="en-US" dirty="0">
                <a:solidFill>
                  <a:srgbClr val="0000FF"/>
                </a:solidFill>
              </a:rPr>
              <a:t>符号扩展</a:t>
            </a:r>
            <a:r>
              <a:rPr lang="zh-CN" altLang="en-US" dirty="0" smtClean="0">
                <a:solidFill>
                  <a:srgbClr val="0000FF"/>
                </a:solidFill>
              </a:rPr>
              <a:t>的</a:t>
            </a:r>
            <a:r>
              <a:rPr lang="en-US" altLang="zh-CN" dirty="0" smtClean="0">
                <a:solidFill>
                  <a:srgbClr val="0000FF"/>
                </a:solidFill>
              </a:rPr>
              <a:t>32</a:t>
            </a:r>
            <a:r>
              <a:rPr lang="zh-CN" altLang="en-US" dirty="0">
                <a:solidFill>
                  <a:srgbClr val="0000FF"/>
                </a:solidFill>
              </a:rPr>
              <a:t>位位移</a:t>
            </a:r>
            <a:r>
              <a:rPr lang="zh-CN" altLang="en-US" dirty="0" smtClean="0">
                <a:solidFill>
                  <a:srgbClr val="0000FF"/>
                </a:solidFill>
              </a:rPr>
              <a:t>量的值</a:t>
            </a:r>
            <a:r>
              <a:rPr lang="zh-CN" altLang="en-US" dirty="0" smtClean="0"/>
              <a:t>加</a:t>
            </a:r>
            <a:r>
              <a:rPr lang="zh-CN" altLang="en-US" dirty="0"/>
              <a:t>在</a:t>
            </a:r>
            <a:r>
              <a:rPr lang="en-US" altLang="zh-CN" dirty="0"/>
              <a:t>RIP</a:t>
            </a:r>
            <a:r>
              <a:rPr lang="zh-CN" altLang="en-US" dirty="0"/>
              <a:t>中的</a:t>
            </a:r>
            <a:r>
              <a:rPr lang="en-US" altLang="zh-CN" dirty="0"/>
              <a:t>64</a:t>
            </a:r>
            <a:r>
              <a:rPr lang="zh-CN" altLang="en-US" dirty="0"/>
              <a:t>位值以计算下一条指令的有效地址。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偏移</a:t>
            </a:r>
            <a:r>
              <a:rPr lang="zh-CN" altLang="en-US" dirty="0"/>
              <a:t>是有符号的，因此位于指令</a:t>
            </a:r>
            <a:r>
              <a:rPr lang="en-US" altLang="zh-CN" dirty="0">
                <a:solidFill>
                  <a:srgbClr val="0000FF"/>
                </a:solidFill>
              </a:rPr>
              <a:t>±2GB</a:t>
            </a:r>
            <a:r>
              <a:rPr lang="zh-CN" altLang="en-US" dirty="0"/>
              <a:t>范围内的数据都可以通过这一寻址模式访问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dirty="0" smtClean="0">
                <a:solidFill>
                  <a:srgbClr val="CC00CC"/>
                </a:solidFill>
              </a:rPr>
              <a:t>例</a:t>
            </a:r>
            <a:r>
              <a:rPr lang="en-US" altLang="zh-CN" dirty="0" smtClean="0">
                <a:solidFill>
                  <a:srgbClr val="CC00CC"/>
                </a:solidFill>
              </a:rPr>
              <a:t>1</a:t>
            </a:r>
            <a:r>
              <a:rPr lang="zh-CN" altLang="en-US" dirty="0" smtClean="0">
                <a:solidFill>
                  <a:srgbClr val="CC00CC"/>
                </a:solidFill>
              </a:rPr>
              <a:t>，</a:t>
            </a:r>
            <a:r>
              <a:rPr lang="en-US" altLang="zh-CN" dirty="0" smtClean="0"/>
              <a:t>CMP </a:t>
            </a:r>
            <a:r>
              <a:rPr lang="en-US" altLang="zh-CN" dirty="0"/>
              <a:t>WORD PTR [RIP+ffff5b89H</a:t>
            </a:r>
            <a:r>
              <a:rPr lang="en-US" altLang="zh-CN" dirty="0" smtClean="0"/>
              <a:t>], 5a4dH</a:t>
            </a:r>
          </a:p>
          <a:p>
            <a:r>
              <a:rPr lang="zh-CN" altLang="en-US" dirty="0" smtClean="0">
                <a:solidFill>
                  <a:srgbClr val="CC00CC"/>
                </a:solidFill>
              </a:rPr>
              <a:t>例</a:t>
            </a:r>
            <a:r>
              <a:rPr lang="en-US" altLang="zh-CN" dirty="0" smtClean="0">
                <a:solidFill>
                  <a:srgbClr val="CC00CC"/>
                </a:solidFill>
              </a:rPr>
              <a:t>2</a:t>
            </a:r>
            <a:r>
              <a:rPr lang="zh-CN" altLang="en-US" dirty="0" smtClean="0">
                <a:solidFill>
                  <a:srgbClr val="CC00CC"/>
                </a:solidFill>
              </a:rPr>
              <a:t>，</a:t>
            </a:r>
            <a:r>
              <a:rPr lang="zh-CN" altLang="en-US" dirty="0"/>
              <a:t>如果</a:t>
            </a:r>
            <a:r>
              <a:rPr lang="en-US" altLang="zh-CN" dirty="0"/>
              <a:t>RIP=1000000000H</a:t>
            </a:r>
            <a:r>
              <a:rPr lang="zh-CN" altLang="en-US" dirty="0"/>
              <a:t>，一个</a:t>
            </a:r>
            <a:r>
              <a:rPr lang="en-US" altLang="zh-CN" dirty="0"/>
              <a:t>32</a:t>
            </a:r>
            <a:r>
              <a:rPr lang="zh-CN" altLang="en-US" dirty="0"/>
              <a:t>位偏移为</a:t>
            </a:r>
            <a:r>
              <a:rPr lang="en-US" altLang="zh-CN" dirty="0"/>
              <a:t>300H</a:t>
            </a:r>
            <a:r>
              <a:rPr lang="zh-CN" altLang="en-US" dirty="0"/>
              <a:t>，那么被访问的位置为</a:t>
            </a:r>
            <a:r>
              <a:rPr lang="en-US" altLang="zh-CN" dirty="0"/>
              <a:t>1000000300H</a:t>
            </a:r>
            <a:r>
              <a:rPr lang="zh-CN" altLang="en-US" dirty="0" smtClean="0"/>
              <a:t>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9409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16</a:t>
            </a:r>
            <a:r>
              <a:rPr lang="zh-CN" altLang="en-US" dirty="0" smtClean="0"/>
              <a:t>位</a:t>
            </a:r>
            <a:r>
              <a:rPr lang="zh-CN" altLang="en-US" dirty="0"/>
              <a:t>微处理器的数据寻址方式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0825" y="1052736"/>
            <a:ext cx="8569647" cy="5688632"/>
          </a:xfrm>
        </p:spPr>
        <p:txBody>
          <a:bodyPr/>
          <a:lstStyle/>
          <a:p>
            <a:r>
              <a:rPr lang="zh-CN" altLang="en-US" sz="2400" dirty="0">
                <a:solidFill>
                  <a:srgbClr val="C00000"/>
                </a:solidFill>
              </a:rPr>
              <a:t>立即寻址</a:t>
            </a:r>
          </a:p>
          <a:p>
            <a:r>
              <a:rPr lang="zh-CN" altLang="en-US" sz="2400" dirty="0">
                <a:solidFill>
                  <a:srgbClr val="C00000"/>
                </a:solidFill>
              </a:rPr>
              <a:t>寄存器寻址</a:t>
            </a:r>
          </a:p>
          <a:p>
            <a:r>
              <a:rPr lang="zh-CN" altLang="en-US" sz="2400" dirty="0">
                <a:solidFill>
                  <a:srgbClr val="C00000"/>
                </a:solidFill>
              </a:rPr>
              <a:t>存储器寻址</a:t>
            </a:r>
          </a:p>
          <a:p>
            <a:pPr marL="933450" lvl="1" indent="-533400" eaLnBrk="1"/>
            <a:r>
              <a:rPr lang="zh-CN" altLang="en-US" sz="2400" dirty="0">
                <a:solidFill>
                  <a:srgbClr val="0000FF"/>
                </a:solidFill>
              </a:rPr>
              <a:t>物理地址</a:t>
            </a:r>
            <a:r>
              <a:rPr lang="en-US" altLang="zh-CN" sz="2400" dirty="0" smtClean="0">
                <a:solidFill>
                  <a:srgbClr val="0000FF"/>
                </a:solidFill>
              </a:rPr>
              <a:t>PA</a:t>
            </a:r>
            <a:r>
              <a:rPr lang="zh-CN" altLang="en-US" sz="2400" dirty="0" smtClean="0">
                <a:solidFill>
                  <a:srgbClr val="0000FF"/>
                </a:solidFill>
              </a:rPr>
              <a:t>：</a:t>
            </a:r>
            <a:r>
              <a:rPr lang="zh-CN" altLang="en-US" sz="2400" dirty="0" smtClean="0"/>
              <a:t>段</a:t>
            </a:r>
            <a:r>
              <a:rPr lang="zh-CN" altLang="en-US" sz="2400" dirty="0"/>
              <a:t>基址</a:t>
            </a:r>
            <a:r>
              <a:rPr lang="en-US" altLang="zh-CN" sz="2400" dirty="0"/>
              <a:t>SBA</a:t>
            </a:r>
            <a:r>
              <a:rPr lang="zh-CN" altLang="en-US" sz="2400" dirty="0"/>
              <a:t>（</a:t>
            </a:r>
            <a:r>
              <a:rPr lang="en-US" altLang="zh-CN" sz="2400" dirty="0"/>
              <a:t>Segment Base Address</a:t>
            </a:r>
            <a:r>
              <a:rPr lang="zh-CN" altLang="en-US" sz="2400" dirty="0"/>
              <a:t>）与有效地址</a:t>
            </a:r>
            <a:r>
              <a:rPr lang="en-US" altLang="zh-CN" sz="2400" dirty="0"/>
              <a:t>EA</a:t>
            </a:r>
            <a:r>
              <a:rPr lang="zh-CN" altLang="en-US" sz="2400" dirty="0"/>
              <a:t>（</a:t>
            </a:r>
            <a:r>
              <a:rPr lang="en-US" altLang="zh-CN" sz="2400" dirty="0" err="1"/>
              <a:t>Effecitive</a:t>
            </a:r>
            <a:r>
              <a:rPr lang="en-US" altLang="zh-CN" sz="2400" dirty="0"/>
              <a:t> Address</a:t>
            </a:r>
            <a:r>
              <a:rPr lang="zh-CN" altLang="en-US" sz="2400" dirty="0"/>
              <a:t>） 组合</a:t>
            </a:r>
            <a:r>
              <a:rPr lang="zh-CN" altLang="en-US" sz="2400" dirty="0">
                <a:solidFill>
                  <a:srgbClr val="0000FF"/>
                </a:solidFill>
              </a:rPr>
              <a:t>。</a:t>
            </a:r>
          </a:p>
          <a:p>
            <a:pPr marL="933450" lvl="1" indent="-533400" eaLnBrk="1"/>
            <a:r>
              <a:rPr lang="zh-CN" altLang="en-US" sz="2400" dirty="0" smtClean="0">
                <a:solidFill>
                  <a:srgbClr val="0000FF"/>
                </a:solidFill>
              </a:rPr>
              <a:t>有效地址</a:t>
            </a:r>
            <a:r>
              <a:rPr lang="en-US" altLang="zh-CN" sz="2400" dirty="0" smtClean="0">
                <a:solidFill>
                  <a:srgbClr val="0000FF"/>
                </a:solidFill>
              </a:rPr>
              <a:t>EA</a:t>
            </a:r>
            <a:r>
              <a:rPr lang="zh-CN" altLang="en-US" sz="2400" dirty="0" smtClean="0">
                <a:solidFill>
                  <a:srgbClr val="0000FF"/>
                </a:solidFill>
              </a:rPr>
              <a:t>：</a:t>
            </a:r>
            <a:r>
              <a:rPr lang="zh-CN" altLang="en-US" sz="2400" dirty="0" smtClean="0">
                <a:solidFill>
                  <a:srgbClr val="0000CC"/>
                </a:solidFill>
              </a:rPr>
              <a:t>基址寄存器</a:t>
            </a:r>
            <a:r>
              <a:rPr lang="zh-CN" altLang="en-US" sz="2400" dirty="0" smtClean="0"/>
              <a:t>（</a:t>
            </a:r>
            <a:r>
              <a:rPr lang="en-US" altLang="zh-CN" sz="2400" dirty="0" smtClean="0"/>
              <a:t>BX</a:t>
            </a:r>
            <a:r>
              <a:rPr lang="zh-CN" altLang="en-US" sz="2400" dirty="0" smtClean="0"/>
              <a:t>和</a:t>
            </a:r>
            <a:r>
              <a:rPr lang="en-US" altLang="zh-CN" sz="2400" dirty="0" smtClean="0"/>
              <a:t>BP</a:t>
            </a:r>
            <a:r>
              <a:rPr lang="zh-CN" altLang="en-US" sz="2400" dirty="0" smtClean="0"/>
              <a:t>）、</a:t>
            </a:r>
            <a:r>
              <a:rPr lang="zh-CN" altLang="en-US" sz="2400" dirty="0" smtClean="0">
                <a:solidFill>
                  <a:srgbClr val="0000CC"/>
                </a:solidFill>
              </a:rPr>
              <a:t>变址寄存器</a:t>
            </a:r>
            <a:r>
              <a:rPr lang="zh-CN" altLang="en-US" sz="2400" dirty="0" smtClean="0"/>
              <a:t>（</a:t>
            </a:r>
            <a:r>
              <a:rPr lang="en-US" altLang="zh-CN" sz="2400" dirty="0" smtClean="0"/>
              <a:t>SI</a:t>
            </a:r>
            <a:r>
              <a:rPr lang="zh-CN" altLang="en-US" sz="2400" dirty="0" smtClean="0"/>
              <a:t>和</a:t>
            </a:r>
            <a:r>
              <a:rPr lang="en-US" altLang="zh-CN" sz="2400" dirty="0" smtClean="0"/>
              <a:t>DI</a:t>
            </a:r>
            <a:r>
              <a:rPr lang="zh-CN" altLang="en-US" sz="2400" dirty="0" smtClean="0"/>
              <a:t>）、指令中给出的</a:t>
            </a:r>
            <a:r>
              <a:rPr lang="en-US" altLang="zh-CN" sz="2400" dirty="0" smtClean="0"/>
              <a:t>8</a:t>
            </a:r>
            <a:r>
              <a:rPr lang="zh-CN" altLang="en-US" sz="2400" dirty="0" smtClean="0"/>
              <a:t>位或</a:t>
            </a:r>
            <a:r>
              <a:rPr lang="en-US" altLang="zh-CN" sz="2400" dirty="0" smtClean="0"/>
              <a:t>16</a:t>
            </a:r>
            <a:r>
              <a:rPr lang="zh-CN" altLang="en-US" sz="2400" dirty="0" smtClean="0"/>
              <a:t>位</a:t>
            </a:r>
            <a:r>
              <a:rPr lang="zh-CN" altLang="en-US" sz="2400" dirty="0" smtClean="0">
                <a:solidFill>
                  <a:srgbClr val="3333CC"/>
                </a:solidFill>
              </a:rPr>
              <a:t>位移量</a:t>
            </a:r>
            <a:r>
              <a:rPr lang="zh-CN" altLang="en-US" sz="2400" dirty="0" smtClean="0"/>
              <a:t>的组合。</a:t>
            </a:r>
            <a:endParaRPr lang="en-US" altLang="zh-CN" sz="2400" dirty="0"/>
          </a:p>
          <a:p>
            <a:pPr marL="0" indent="0" algn="ctr" eaLnBrk="1">
              <a:buNone/>
            </a:pPr>
            <a:r>
              <a:rPr lang="en-US" altLang="zh-CN" sz="2400" dirty="0"/>
              <a:t>EA=[</a:t>
            </a:r>
            <a:r>
              <a:rPr lang="zh-CN" altLang="en-US" sz="2400" dirty="0" smtClean="0"/>
              <a:t>基址寄存器</a:t>
            </a:r>
            <a:r>
              <a:rPr lang="en-US" altLang="zh-CN" sz="2400" dirty="0" smtClean="0"/>
              <a:t>]+[</a:t>
            </a:r>
            <a:r>
              <a:rPr lang="zh-CN" altLang="en-US" sz="2400" dirty="0" smtClean="0"/>
              <a:t>变址寄存器</a:t>
            </a:r>
            <a:r>
              <a:rPr lang="en-US" altLang="zh-CN" sz="2400" dirty="0" smtClean="0"/>
              <a:t>]+[</a:t>
            </a:r>
            <a:r>
              <a:rPr lang="zh-CN" altLang="en-US" sz="2400" dirty="0" smtClean="0"/>
              <a:t>位移</a:t>
            </a:r>
            <a:r>
              <a:rPr lang="zh-CN" altLang="en-US" sz="2400" dirty="0"/>
              <a:t>量</a:t>
            </a:r>
            <a:r>
              <a:rPr lang="en-US" altLang="zh-CN" sz="2400" dirty="0" smtClean="0"/>
              <a:t>]</a:t>
            </a:r>
            <a:endParaRPr lang="zh-CN" altLang="en-US" sz="2400" dirty="0" smtClean="0"/>
          </a:p>
          <a:p>
            <a:pPr marL="933450" lvl="1" indent="-533400" eaLnBrk="1"/>
            <a:r>
              <a:rPr lang="zh-CN" altLang="en-US" sz="2400" dirty="0" smtClean="0"/>
              <a:t>不同</a:t>
            </a:r>
            <a:r>
              <a:rPr lang="zh-CN" altLang="en-US" sz="2400" dirty="0"/>
              <a:t>组合方式，形成不同的寻址方式：</a:t>
            </a:r>
          </a:p>
          <a:p>
            <a:pPr marL="1390650" lvl="2" indent="-533400" eaLnBrk="1">
              <a:buFontTx/>
              <a:buAutoNum type="arabicPeriod"/>
            </a:pPr>
            <a:r>
              <a:rPr lang="zh-CN" altLang="en-US" sz="2000" dirty="0"/>
              <a:t>直接寻址</a:t>
            </a:r>
            <a:endParaRPr lang="en-US" altLang="zh-CN" sz="2000" dirty="0"/>
          </a:p>
          <a:p>
            <a:pPr marL="1390650" lvl="2" indent="-533400" eaLnBrk="1">
              <a:buFontTx/>
              <a:buAutoNum type="arabicPeriod"/>
            </a:pPr>
            <a:r>
              <a:rPr lang="zh-CN" altLang="en-US" sz="2000" dirty="0"/>
              <a:t>寄存器间接寻址</a:t>
            </a:r>
          </a:p>
          <a:p>
            <a:pPr marL="1390650" lvl="2" indent="-533400" eaLnBrk="1">
              <a:buFontTx/>
              <a:buAutoNum type="arabicPeriod"/>
            </a:pPr>
            <a:r>
              <a:rPr lang="zh-CN" altLang="en-US" sz="2000" dirty="0"/>
              <a:t>基址加变址寻址</a:t>
            </a:r>
            <a:endParaRPr lang="en-US" altLang="zh-CN" sz="2000" dirty="0"/>
          </a:p>
          <a:p>
            <a:pPr marL="1390650" lvl="2" indent="-533400" eaLnBrk="1">
              <a:buFontTx/>
              <a:buAutoNum type="arabicPeriod"/>
            </a:pPr>
            <a:r>
              <a:rPr lang="zh-CN" altLang="en-US" sz="2000" dirty="0"/>
              <a:t>寄存器相对寻址</a:t>
            </a:r>
            <a:endParaRPr lang="en-US" altLang="zh-CN" sz="2000" dirty="0"/>
          </a:p>
          <a:p>
            <a:pPr marL="1390650" lvl="2" indent="-533400" eaLnBrk="1">
              <a:buFontTx/>
              <a:buAutoNum type="arabicPeriod"/>
            </a:pPr>
            <a:r>
              <a:rPr lang="zh-CN" altLang="en-US" sz="2000" dirty="0"/>
              <a:t>相对基址加变址</a:t>
            </a:r>
            <a:r>
              <a:rPr lang="zh-CN" altLang="en-US" sz="2000" dirty="0" smtClean="0"/>
              <a:t>寻址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324889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寻址方式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196975"/>
            <a:ext cx="8893175" cy="5472385"/>
          </a:xfrm>
        </p:spPr>
        <p:txBody>
          <a:bodyPr/>
          <a:lstStyle/>
          <a:p>
            <a:pPr eaLnBrk="1" hangingPunct="1"/>
            <a:r>
              <a:rPr lang="zh-CN" altLang="en-US" sz="3200" i="1" dirty="0" smtClean="0"/>
              <a:t>定义</a:t>
            </a:r>
            <a:r>
              <a:rPr lang="en-US" altLang="zh-CN" sz="3200" i="1" dirty="0" smtClean="0"/>
              <a:t>1</a:t>
            </a:r>
            <a:r>
              <a:rPr lang="zh-CN" altLang="en-US" dirty="0" smtClean="0"/>
              <a:t>：指令中操作数的表示方式。</a:t>
            </a:r>
          </a:p>
          <a:p>
            <a:pPr eaLnBrk="1" hangingPunct="1"/>
            <a:r>
              <a:rPr lang="zh-CN" altLang="en-US" sz="3200" i="1" dirty="0" smtClean="0"/>
              <a:t>定义</a:t>
            </a:r>
            <a:r>
              <a:rPr lang="en-US" altLang="zh-CN" sz="3200" i="1" dirty="0" smtClean="0"/>
              <a:t>2</a:t>
            </a:r>
            <a:r>
              <a:rPr lang="zh-CN" altLang="en-US" dirty="0" smtClean="0"/>
              <a:t>：规定如何对地址字段作出解释以找到操作数。</a:t>
            </a:r>
          </a:p>
          <a:p>
            <a:pPr eaLnBrk="1" hangingPunct="1">
              <a:buFontTx/>
              <a:buNone/>
            </a:pPr>
            <a:r>
              <a:rPr lang="zh-CN" altLang="en-US" dirty="0" smtClean="0"/>
              <a:t>  </a:t>
            </a:r>
          </a:p>
          <a:p>
            <a:pPr eaLnBrk="1" hangingPunct="1"/>
            <a:r>
              <a:rPr lang="zh-CN" altLang="en-US" dirty="0" smtClean="0"/>
              <a:t>程序转移时需提供</a:t>
            </a:r>
            <a:r>
              <a:rPr lang="zh-CN" altLang="en-US" dirty="0" smtClean="0">
                <a:solidFill>
                  <a:srgbClr val="0000CC"/>
                </a:solidFill>
              </a:rPr>
              <a:t>转移地址</a:t>
            </a:r>
            <a:r>
              <a:rPr lang="zh-CN" altLang="en-US" dirty="0" smtClean="0"/>
              <a:t>，这与提供操作数地址在方法上没有本质区别，因此也归入寻址方式的范畴。</a:t>
            </a:r>
            <a:endParaRPr lang="en-US" altLang="zh-CN" dirty="0" smtClean="0"/>
          </a:p>
          <a:p>
            <a:pPr eaLnBrk="1" hangingPunct="1"/>
            <a:endParaRPr lang="zh-CN" altLang="en-US" dirty="0" smtClean="0"/>
          </a:p>
          <a:p>
            <a:pPr eaLnBrk="1" hangingPunct="1"/>
            <a:r>
              <a:rPr lang="zh-CN" altLang="en-US" dirty="0" smtClean="0"/>
              <a:t>一个指令系统能够提供哪些寻址方式，能否</a:t>
            </a:r>
            <a:r>
              <a:rPr lang="zh-CN" altLang="en-US" dirty="0" smtClean="0">
                <a:solidFill>
                  <a:srgbClr val="0000CC"/>
                </a:solidFill>
              </a:rPr>
              <a:t>为编制程序提供方便</a:t>
            </a:r>
            <a:r>
              <a:rPr lang="zh-CN" altLang="en-US" dirty="0" smtClean="0"/>
              <a:t>，这是指令系统设计的关键。</a:t>
            </a:r>
            <a:endParaRPr lang="en-US" altLang="zh-CN" dirty="0" smtClean="0"/>
          </a:p>
          <a:p>
            <a:pPr eaLnBrk="1" hangingPunct="1"/>
            <a:endParaRPr lang="en-US" altLang="zh-CN" dirty="0"/>
          </a:p>
          <a:p>
            <a:pPr eaLnBrk="1"/>
            <a:r>
              <a:rPr lang="zh-CN" altLang="en-US" dirty="0"/>
              <a:t>高效开发微处理器软件，需通晓</a:t>
            </a:r>
            <a:r>
              <a:rPr lang="zh-CN" altLang="en-US" dirty="0">
                <a:solidFill>
                  <a:srgbClr val="0000FF"/>
                </a:solidFill>
              </a:rPr>
              <a:t>每条指令采用的寻址方式</a:t>
            </a:r>
            <a:r>
              <a:rPr lang="zh-CN" altLang="en-US" dirty="0"/>
              <a:t>。</a:t>
            </a:r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9134909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32</a:t>
            </a:r>
            <a:r>
              <a:rPr lang="zh-CN" altLang="en-US" dirty="0" smtClean="0"/>
              <a:t>位微处理器的数据寻址方式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0825" y="980728"/>
            <a:ext cx="8893175" cy="3340078"/>
          </a:xfrm>
        </p:spPr>
        <p:txBody>
          <a:bodyPr/>
          <a:lstStyle/>
          <a:p>
            <a:r>
              <a:rPr lang="zh-CN" altLang="en-US" sz="2400" dirty="0" smtClean="0">
                <a:solidFill>
                  <a:srgbClr val="C00000"/>
                </a:solidFill>
              </a:rPr>
              <a:t>立即寻址</a:t>
            </a:r>
            <a:endParaRPr lang="zh-CN" altLang="en-US" sz="2400" dirty="0">
              <a:solidFill>
                <a:srgbClr val="C00000"/>
              </a:solidFill>
            </a:endParaRPr>
          </a:p>
          <a:p>
            <a:r>
              <a:rPr lang="zh-CN" altLang="en-US" sz="2400" dirty="0">
                <a:solidFill>
                  <a:srgbClr val="C00000"/>
                </a:solidFill>
              </a:rPr>
              <a:t>寄存器寻址</a:t>
            </a:r>
          </a:p>
          <a:p>
            <a:r>
              <a:rPr lang="zh-CN" altLang="en-US" sz="2400" dirty="0">
                <a:solidFill>
                  <a:srgbClr val="C00000"/>
                </a:solidFill>
              </a:rPr>
              <a:t>存储器</a:t>
            </a:r>
            <a:r>
              <a:rPr lang="zh-CN" altLang="en-US" sz="2400" dirty="0" smtClean="0">
                <a:solidFill>
                  <a:srgbClr val="C00000"/>
                </a:solidFill>
              </a:rPr>
              <a:t>寻址</a:t>
            </a:r>
            <a:endParaRPr lang="en-US" altLang="zh-CN" sz="2400" dirty="0" smtClean="0">
              <a:solidFill>
                <a:srgbClr val="C00000"/>
              </a:solidFill>
            </a:endParaRPr>
          </a:p>
          <a:p>
            <a:pPr lvl="1"/>
            <a:r>
              <a:rPr lang="zh-CN" altLang="en-US" sz="2400" dirty="0">
                <a:solidFill>
                  <a:srgbClr val="0000FF"/>
                </a:solidFill>
              </a:rPr>
              <a:t>物理地址</a:t>
            </a:r>
            <a:r>
              <a:rPr lang="en-US" altLang="zh-CN" sz="2400" dirty="0" smtClean="0">
                <a:solidFill>
                  <a:srgbClr val="0000FF"/>
                </a:solidFill>
              </a:rPr>
              <a:t>PA</a:t>
            </a:r>
            <a:r>
              <a:rPr lang="zh-CN" altLang="en-US" sz="2400" dirty="0" smtClean="0">
                <a:solidFill>
                  <a:srgbClr val="0000FF"/>
                </a:solidFill>
              </a:rPr>
              <a:t>：</a:t>
            </a:r>
            <a:r>
              <a:rPr lang="zh-CN" altLang="en-US" sz="2400" dirty="0" smtClean="0"/>
              <a:t>段</a:t>
            </a:r>
            <a:r>
              <a:rPr lang="zh-CN" altLang="en-US" sz="2400" dirty="0"/>
              <a:t>基址</a:t>
            </a:r>
            <a:r>
              <a:rPr lang="en-US" altLang="zh-CN" sz="2400" dirty="0"/>
              <a:t>SBA</a:t>
            </a:r>
            <a:r>
              <a:rPr lang="zh-CN" altLang="en-US" sz="2400" dirty="0"/>
              <a:t>（</a:t>
            </a:r>
            <a:r>
              <a:rPr lang="en-US" altLang="zh-CN" sz="2400" dirty="0"/>
              <a:t>Segment Base Address</a:t>
            </a:r>
            <a:r>
              <a:rPr lang="zh-CN" altLang="en-US" sz="2400" dirty="0"/>
              <a:t>）与有效地址</a:t>
            </a:r>
            <a:r>
              <a:rPr lang="en-US" altLang="zh-CN" sz="2400" dirty="0"/>
              <a:t>EA</a:t>
            </a:r>
            <a:r>
              <a:rPr lang="zh-CN" altLang="en-US" sz="2400" dirty="0" smtClean="0"/>
              <a:t>（</a:t>
            </a:r>
            <a:r>
              <a:rPr lang="en-US" altLang="zh-CN" sz="2400" dirty="0" smtClean="0"/>
              <a:t>Effective </a:t>
            </a:r>
            <a:r>
              <a:rPr lang="en-US" altLang="zh-CN" sz="2400" dirty="0"/>
              <a:t>Address</a:t>
            </a:r>
            <a:r>
              <a:rPr lang="zh-CN" altLang="en-US" sz="2400" dirty="0"/>
              <a:t>） </a:t>
            </a:r>
            <a:r>
              <a:rPr lang="zh-CN" altLang="en-US" sz="2400" dirty="0" smtClean="0"/>
              <a:t>的组合。</a:t>
            </a:r>
            <a:endParaRPr lang="zh-CN" altLang="en-US" sz="2400" dirty="0"/>
          </a:p>
          <a:p>
            <a:pPr lvl="1" eaLnBrk="1">
              <a:lnSpc>
                <a:spcPct val="90000"/>
              </a:lnSpc>
            </a:pPr>
            <a:r>
              <a:rPr lang="zh-CN" altLang="en-US" sz="2400" dirty="0" smtClean="0">
                <a:solidFill>
                  <a:srgbClr val="0000FF"/>
                </a:solidFill>
              </a:rPr>
              <a:t>有效地址</a:t>
            </a:r>
            <a:r>
              <a:rPr lang="en-US" altLang="zh-CN" sz="2400" dirty="0" smtClean="0">
                <a:solidFill>
                  <a:srgbClr val="0000FF"/>
                </a:solidFill>
              </a:rPr>
              <a:t>EA</a:t>
            </a:r>
            <a:r>
              <a:rPr lang="zh-CN" altLang="en-US" sz="2400" dirty="0" smtClean="0">
                <a:solidFill>
                  <a:srgbClr val="0000FF"/>
                </a:solidFill>
              </a:rPr>
              <a:t>：</a:t>
            </a:r>
            <a:r>
              <a:rPr lang="zh-CN" altLang="en-US" sz="2400" dirty="0" smtClean="0">
                <a:solidFill>
                  <a:srgbClr val="CC0000"/>
                </a:solidFill>
              </a:rPr>
              <a:t>基址</a:t>
            </a:r>
            <a:r>
              <a:rPr lang="zh-CN" altLang="en-US" sz="2400" dirty="0">
                <a:solidFill>
                  <a:srgbClr val="CC0000"/>
                </a:solidFill>
              </a:rPr>
              <a:t>、变址、位移量和</a:t>
            </a:r>
            <a:r>
              <a:rPr lang="zh-CN" altLang="en-US" sz="2400" dirty="0" smtClean="0">
                <a:solidFill>
                  <a:srgbClr val="CC0000"/>
                </a:solidFill>
              </a:rPr>
              <a:t>比例因子</a:t>
            </a:r>
            <a:r>
              <a:rPr lang="zh-CN" altLang="en-US" sz="2400" dirty="0" smtClean="0"/>
              <a:t>的组合。</a:t>
            </a:r>
            <a:endParaRPr lang="zh-CN" altLang="en-US" sz="2400" dirty="0"/>
          </a:p>
          <a:p>
            <a:pPr algn="ctr" eaLnBrk="1">
              <a:lnSpc>
                <a:spcPct val="90000"/>
              </a:lnSpc>
              <a:buNone/>
            </a:pPr>
            <a:r>
              <a:rPr lang="en-US" altLang="zh-CN" sz="2400" dirty="0"/>
              <a:t>EA=[</a:t>
            </a:r>
            <a:r>
              <a:rPr lang="zh-CN" altLang="en-US" sz="2400" dirty="0"/>
              <a:t>基址寄存器</a:t>
            </a:r>
            <a:r>
              <a:rPr lang="en-US" altLang="zh-CN" sz="2400" dirty="0"/>
              <a:t>]+[</a:t>
            </a:r>
            <a:r>
              <a:rPr lang="zh-CN" altLang="en-US" sz="2400" dirty="0"/>
              <a:t>变址寄存器</a:t>
            </a:r>
            <a:r>
              <a:rPr lang="en-US" altLang="zh-CN" sz="2400" dirty="0"/>
              <a:t>]×[</a:t>
            </a:r>
            <a:r>
              <a:rPr lang="zh-CN" altLang="en-US" sz="2400" dirty="0"/>
              <a:t>比例因子</a:t>
            </a:r>
            <a:r>
              <a:rPr lang="en-US" altLang="zh-CN" sz="2400" dirty="0"/>
              <a:t>]+[</a:t>
            </a:r>
            <a:r>
              <a:rPr lang="zh-CN" altLang="en-US" sz="2400" dirty="0"/>
              <a:t>位移量</a:t>
            </a:r>
            <a:r>
              <a:rPr lang="en-US" altLang="zh-CN" sz="2400" dirty="0"/>
              <a:t>]</a:t>
            </a:r>
          </a:p>
          <a:p>
            <a:pPr marL="933450" lvl="1" indent="-533400" eaLnBrk="1"/>
            <a:endParaRPr lang="en-US" sz="2400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894795"/>
            <a:ext cx="4679950" cy="2855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矩形 5"/>
          <p:cNvSpPr/>
          <p:nvPr/>
        </p:nvSpPr>
        <p:spPr>
          <a:xfrm>
            <a:off x="5580112" y="4134559"/>
            <a:ext cx="345638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76250" indent="-533400">
              <a:spcBef>
                <a:spcPct val="20000"/>
              </a:spcBef>
              <a:buFontTx/>
              <a:buAutoNum type="arabicPeriod"/>
            </a:pPr>
            <a:r>
              <a:rPr lang="zh-CN" altLang="en-US" sz="2000" b="1" kern="0" dirty="0">
                <a:solidFill>
                  <a:srgbClr val="000000"/>
                </a:solidFill>
                <a:latin typeface="Arial"/>
                <a:ea typeface="宋体"/>
              </a:rPr>
              <a:t>直接寻址</a:t>
            </a:r>
            <a:endParaRPr lang="en-US" altLang="zh-CN" sz="2000" b="1" kern="0" dirty="0">
              <a:solidFill>
                <a:srgbClr val="000000"/>
              </a:solidFill>
              <a:latin typeface="Arial"/>
              <a:ea typeface="宋体"/>
            </a:endParaRPr>
          </a:p>
          <a:p>
            <a:pPr marL="476250" indent="-533400">
              <a:spcBef>
                <a:spcPct val="20000"/>
              </a:spcBef>
              <a:buFontTx/>
              <a:buAutoNum type="arabicPeriod"/>
            </a:pPr>
            <a:r>
              <a:rPr lang="zh-CN" altLang="en-US" sz="2000" b="1" kern="0" dirty="0">
                <a:solidFill>
                  <a:srgbClr val="000000"/>
                </a:solidFill>
                <a:latin typeface="Arial"/>
                <a:ea typeface="宋体"/>
              </a:rPr>
              <a:t>寄存器间接寻址</a:t>
            </a:r>
          </a:p>
          <a:p>
            <a:pPr marL="476250" indent="-533400">
              <a:spcBef>
                <a:spcPct val="20000"/>
              </a:spcBef>
              <a:buFontTx/>
              <a:buAutoNum type="arabicPeriod"/>
            </a:pPr>
            <a:r>
              <a:rPr lang="zh-CN" altLang="en-US" sz="2000" b="1" kern="0" dirty="0">
                <a:solidFill>
                  <a:srgbClr val="000000"/>
                </a:solidFill>
                <a:latin typeface="Arial"/>
                <a:ea typeface="宋体"/>
              </a:rPr>
              <a:t>基址加变址寻址</a:t>
            </a:r>
            <a:endParaRPr lang="en-US" altLang="zh-CN" sz="2000" b="1" kern="0" dirty="0">
              <a:solidFill>
                <a:srgbClr val="000000"/>
              </a:solidFill>
              <a:latin typeface="Arial"/>
              <a:ea typeface="宋体"/>
            </a:endParaRPr>
          </a:p>
          <a:p>
            <a:pPr marL="476250" indent="-533400">
              <a:spcBef>
                <a:spcPct val="20000"/>
              </a:spcBef>
              <a:buFontTx/>
              <a:buAutoNum type="arabicPeriod"/>
            </a:pPr>
            <a:r>
              <a:rPr lang="zh-CN" altLang="en-US" sz="2000" b="1" kern="0" dirty="0">
                <a:solidFill>
                  <a:srgbClr val="000000"/>
                </a:solidFill>
                <a:latin typeface="Arial"/>
                <a:ea typeface="宋体"/>
              </a:rPr>
              <a:t>寄存器相对寻址</a:t>
            </a:r>
            <a:endParaRPr lang="en-US" altLang="zh-CN" sz="2000" b="1" kern="0" dirty="0">
              <a:solidFill>
                <a:srgbClr val="000000"/>
              </a:solidFill>
              <a:latin typeface="Arial"/>
              <a:ea typeface="宋体"/>
            </a:endParaRPr>
          </a:p>
          <a:p>
            <a:pPr marL="476250" indent="-533400">
              <a:spcBef>
                <a:spcPct val="20000"/>
              </a:spcBef>
              <a:buFontTx/>
              <a:buAutoNum type="arabicPeriod"/>
            </a:pPr>
            <a:r>
              <a:rPr lang="zh-CN" altLang="en-US" sz="2000" b="1" kern="0" dirty="0">
                <a:solidFill>
                  <a:srgbClr val="000000"/>
                </a:solidFill>
                <a:latin typeface="Arial"/>
                <a:ea typeface="宋体"/>
              </a:rPr>
              <a:t>相对基址加变址</a:t>
            </a:r>
            <a:r>
              <a:rPr lang="zh-CN" altLang="en-US" sz="2000" b="1" kern="0" dirty="0" smtClean="0">
                <a:solidFill>
                  <a:srgbClr val="000000"/>
                </a:solidFill>
                <a:latin typeface="Arial"/>
                <a:ea typeface="宋体"/>
              </a:rPr>
              <a:t>寻址</a:t>
            </a:r>
            <a:endParaRPr lang="en-US" altLang="zh-CN" sz="2000" b="1" kern="0" dirty="0" smtClean="0">
              <a:solidFill>
                <a:srgbClr val="000000"/>
              </a:solidFill>
              <a:latin typeface="Arial"/>
              <a:ea typeface="宋体"/>
            </a:endParaRPr>
          </a:p>
          <a:p>
            <a:pPr marL="476250" indent="-533400">
              <a:spcBef>
                <a:spcPct val="20000"/>
              </a:spcBef>
              <a:buFontTx/>
              <a:buAutoNum type="arabicPeriod"/>
            </a:pPr>
            <a:r>
              <a:rPr lang="zh-CN" altLang="en-US" sz="2000" b="1" kern="0" dirty="0" smtClean="0">
                <a:solidFill>
                  <a:srgbClr val="000000"/>
                </a:solidFill>
                <a:latin typeface="Arial"/>
                <a:ea typeface="宋体"/>
              </a:rPr>
              <a:t>比例变址寻址</a:t>
            </a:r>
            <a:endParaRPr lang="en-US" altLang="zh-CN" sz="2000" b="1" kern="0" dirty="0" smtClean="0">
              <a:solidFill>
                <a:srgbClr val="000000"/>
              </a:solidFill>
              <a:latin typeface="Arial"/>
              <a:ea typeface="宋体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364088" y="6381328"/>
            <a:ext cx="34355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CN" altLang="en-US" b="1" kern="0" dirty="0">
                <a:solidFill>
                  <a:srgbClr val="0000CC"/>
                </a:solidFill>
                <a:latin typeface="Arial"/>
                <a:ea typeface="宋体"/>
              </a:rPr>
              <a:t>没有变址字节时，不允许</a:t>
            </a:r>
            <a:r>
              <a:rPr lang="en-US" altLang="zh-CN" b="1" kern="0" dirty="0">
                <a:solidFill>
                  <a:srgbClr val="0000CC"/>
                </a:solidFill>
                <a:latin typeface="Arial"/>
                <a:ea typeface="宋体"/>
              </a:rPr>
              <a:t>ESP</a:t>
            </a:r>
            <a:r>
              <a:rPr lang="zh-CN" altLang="en-US" b="1" kern="0" dirty="0">
                <a:solidFill>
                  <a:srgbClr val="0000CC"/>
                </a:solidFill>
                <a:latin typeface="Arial"/>
                <a:ea typeface="宋体"/>
              </a:rPr>
              <a:t>。</a:t>
            </a:r>
            <a:endParaRPr lang="en-US" b="1" kern="0" dirty="0">
              <a:solidFill>
                <a:srgbClr val="0000CC"/>
              </a:solidFill>
              <a:latin typeface="Arial"/>
              <a:ea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val="29234185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3200" dirty="0" smtClean="0"/>
              <a:t>32</a:t>
            </a:r>
            <a:r>
              <a:rPr lang="zh-CN" altLang="en-US" sz="3200" dirty="0" smtClean="0"/>
              <a:t>位微处理器的存储器寻址方式计算</a:t>
            </a:r>
          </a:p>
        </p:txBody>
      </p:sp>
      <p:grpSp>
        <p:nvGrpSpPr>
          <p:cNvPr id="253961" name="Group 9"/>
          <p:cNvGrpSpPr>
            <a:grpSpLocks/>
          </p:cNvGrpSpPr>
          <p:nvPr/>
        </p:nvGrpSpPr>
        <p:grpSpPr bwMode="auto">
          <a:xfrm>
            <a:off x="1187450" y="1125538"/>
            <a:ext cx="6119813" cy="5530850"/>
            <a:chOff x="748" y="709"/>
            <a:chExt cx="3855" cy="3484"/>
          </a:xfrm>
        </p:grpSpPr>
        <p:pic>
          <p:nvPicPr>
            <p:cNvPr id="19460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8" y="709"/>
              <a:ext cx="3855" cy="34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461" name="Oval 7"/>
            <p:cNvSpPr>
              <a:spLocks noChangeArrowheads="1"/>
            </p:cNvSpPr>
            <p:nvPr/>
          </p:nvSpPr>
          <p:spPr bwMode="auto">
            <a:xfrm>
              <a:off x="2544" y="1927"/>
              <a:ext cx="182" cy="182"/>
            </a:xfrm>
            <a:prstGeom prst="ellipse">
              <a:avLst/>
            </a:prstGeom>
            <a:noFill/>
            <a:ln w="38100" cap="sq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2" name="Oval 8"/>
            <p:cNvSpPr>
              <a:spLocks noChangeArrowheads="1"/>
            </p:cNvSpPr>
            <p:nvPr/>
          </p:nvSpPr>
          <p:spPr bwMode="auto">
            <a:xfrm>
              <a:off x="2744" y="2864"/>
              <a:ext cx="182" cy="182"/>
            </a:xfrm>
            <a:prstGeom prst="ellipse">
              <a:avLst/>
            </a:prstGeom>
            <a:noFill/>
            <a:ln w="38100" cap="sq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50072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3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64</a:t>
            </a:r>
            <a:r>
              <a:rPr lang="zh-CN" altLang="en-US" dirty="0" smtClean="0"/>
              <a:t>位微处理器的数据寻址方式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0825" y="1052736"/>
            <a:ext cx="8641655" cy="4608512"/>
          </a:xfrm>
        </p:spPr>
        <p:txBody>
          <a:bodyPr/>
          <a:lstStyle/>
          <a:p>
            <a:r>
              <a:rPr lang="zh-CN" altLang="en-US" sz="2400" dirty="0" smtClean="0">
                <a:solidFill>
                  <a:srgbClr val="C00000"/>
                </a:solidFill>
              </a:rPr>
              <a:t>立即寻址</a:t>
            </a:r>
            <a:endParaRPr lang="zh-CN" altLang="en-US" sz="2400" dirty="0">
              <a:solidFill>
                <a:srgbClr val="C00000"/>
              </a:solidFill>
            </a:endParaRPr>
          </a:p>
          <a:p>
            <a:r>
              <a:rPr lang="zh-CN" altLang="en-US" sz="2400" dirty="0">
                <a:solidFill>
                  <a:srgbClr val="C00000"/>
                </a:solidFill>
              </a:rPr>
              <a:t>寄存器寻址</a:t>
            </a:r>
          </a:p>
          <a:p>
            <a:r>
              <a:rPr lang="zh-CN" altLang="en-US" sz="2400" dirty="0">
                <a:solidFill>
                  <a:srgbClr val="C00000"/>
                </a:solidFill>
              </a:rPr>
              <a:t>存储器</a:t>
            </a:r>
            <a:r>
              <a:rPr lang="zh-CN" altLang="en-US" sz="2400" dirty="0" smtClean="0">
                <a:solidFill>
                  <a:srgbClr val="C00000"/>
                </a:solidFill>
              </a:rPr>
              <a:t>寻址</a:t>
            </a:r>
            <a:endParaRPr lang="en-US" altLang="zh-CN" sz="2400" dirty="0" smtClean="0">
              <a:solidFill>
                <a:srgbClr val="C00000"/>
              </a:solidFill>
            </a:endParaRPr>
          </a:p>
          <a:p>
            <a:pPr lvl="1"/>
            <a:r>
              <a:rPr lang="zh-CN" altLang="en-US" sz="2400" dirty="0">
                <a:solidFill>
                  <a:srgbClr val="0000FF"/>
                </a:solidFill>
              </a:rPr>
              <a:t>物理地址</a:t>
            </a:r>
            <a:r>
              <a:rPr lang="en-US" altLang="zh-CN" sz="2400" dirty="0" smtClean="0">
                <a:solidFill>
                  <a:srgbClr val="0000FF"/>
                </a:solidFill>
              </a:rPr>
              <a:t>PA</a:t>
            </a:r>
            <a:r>
              <a:rPr lang="zh-CN" altLang="en-US" sz="2400" dirty="0" smtClean="0">
                <a:solidFill>
                  <a:srgbClr val="0000FF"/>
                </a:solidFill>
              </a:rPr>
              <a:t>：</a:t>
            </a:r>
            <a:r>
              <a:rPr lang="zh-CN" altLang="en-US" sz="2400" dirty="0" smtClean="0"/>
              <a:t>段</a:t>
            </a:r>
            <a:r>
              <a:rPr lang="zh-CN" altLang="en-US" sz="2400" dirty="0"/>
              <a:t>基址</a:t>
            </a:r>
            <a:r>
              <a:rPr lang="en-US" altLang="zh-CN" sz="2400" dirty="0"/>
              <a:t>SBA</a:t>
            </a:r>
            <a:r>
              <a:rPr lang="zh-CN" altLang="en-US" sz="2400" dirty="0"/>
              <a:t>（</a:t>
            </a:r>
            <a:r>
              <a:rPr lang="en-US" altLang="zh-CN" sz="2400" dirty="0"/>
              <a:t>Segment Base Address</a:t>
            </a:r>
            <a:r>
              <a:rPr lang="zh-CN" altLang="en-US" sz="2400" dirty="0"/>
              <a:t>）与有效地址</a:t>
            </a:r>
            <a:r>
              <a:rPr lang="en-US" altLang="zh-CN" sz="2400" dirty="0"/>
              <a:t>EA</a:t>
            </a:r>
            <a:r>
              <a:rPr lang="zh-CN" altLang="en-US" sz="2400" dirty="0" smtClean="0"/>
              <a:t>（</a:t>
            </a:r>
            <a:r>
              <a:rPr lang="en-US" altLang="zh-CN" sz="2400" dirty="0" smtClean="0"/>
              <a:t>Effective </a:t>
            </a:r>
            <a:r>
              <a:rPr lang="en-US" altLang="zh-CN" sz="2400" dirty="0"/>
              <a:t>Address</a:t>
            </a:r>
            <a:r>
              <a:rPr lang="zh-CN" altLang="en-US" sz="2400" dirty="0"/>
              <a:t>） </a:t>
            </a:r>
            <a:r>
              <a:rPr lang="zh-CN" altLang="en-US" sz="2400" dirty="0" smtClean="0"/>
              <a:t>的组合。</a:t>
            </a:r>
            <a:endParaRPr lang="zh-CN" altLang="en-US" sz="2400" dirty="0"/>
          </a:p>
          <a:p>
            <a:pPr lvl="1" eaLnBrk="1">
              <a:lnSpc>
                <a:spcPct val="90000"/>
              </a:lnSpc>
            </a:pPr>
            <a:r>
              <a:rPr lang="zh-CN" altLang="en-US" sz="2400" dirty="0" smtClean="0">
                <a:solidFill>
                  <a:srgbClr val="0000FF"/>
                </a:solidFill>
              </a:rPr>
              <a:t>有效地址</a:t>
            </a:r>
            <a:r>
              <a:rPr lang="en-US" altLang="zh-CN" sz="2400" dirty="0" smtClean="0">
                <a:solidFill>
                  <a:srgbClr val="0000FF"/>
                </a:solidFill>
              </a:rPr>
              <a:t>EA</a:t>
            </a:r>
            <a:r>
              <a:rPr lang="zh-CN" altLang="en-US" sz="2400" dirty="0" smtClean="0">
                <a:solidFill>
                  <a:srgbClr val="0000FF"/>
                </a:solidFill>
              </a:rPr>
              <a:t>：</a:t>
            </a:r>
            <a:r>
              <a:rPr lang="zh-CN" altLang="en-US" sz="2400" dirty="0" smtClean="0">
                <a:solidFill>
                  <a:srgbClr val="CC0000"/>
                </a:solidFill>
              </a:rPr>
              <a:t>基址</a:t>
            </a:r>
            <a:r>
              <a:rPr lang="zh-CN" altLang="en-US" sz="2400" dirty="0">
                <a:solidFill>
                  <a:srgbClr val="CC0000"/>
                </a:solidFill>
              </a:rPr>
              <a:t>、变址、位移量和</a:t>
            </a:r>
            <a:r>
              <a:rPr lang="zh-CN" altLang="en-US" sz="2400" dirty="0" smtClean="0">
                <a:solidFill>
                  <a:srgbClr val="CC0000"/>
                </a:solidFill>
              </a:rPr>
              <a:t>比例因子</a:t>
            </a:r>
            <a:r>
              <a:rPr lang="zh-CN" altLang="en-US" sz="2400" dirty="0" smtClean="0"/>
              <a:t>的组合，或</a:t>
            </a:r>
            <a:r>
              <a:rPr lang="en-US" altLang="zh-CN" sz="2400" dirty="0" smtClean="0">
                <a:solidFill>
                  <a:srgbClr val="C00000"/>
                </a:solidFill>
              </a:rPr>
              <a:t>RIP</a:t>
            </a:r>
            <a:r>
              <a:rPr lang="zh-CN" altLang="en-US" sz="2400" dirty="0" smtClean="0">
                <a:solidFill>
                  <a:srgbClr val="C00000"/>
                </a:solidFill>
              </a:rPr>
              <a:t>与位移量</a:t>
            </a:r>
            <a:r>
              <a:rPr lang="zh-CN" altLang="en-US" sz="2400" dirty="0" smtClean="0"/>
              <a:t>的组合。</a:t>
            </a:r>
            <a:endParaRPr lang="en-US" altLang="zh-CN" sz="2400" dirty="0" smtClean="0"/>
          </a:p>
          <a:p>
            <a:pPr lvl="1" eaLnBrk="1">
              <a:lnSpc>
                <a:spcPct val="90000"/>
              </a:lnSpc>
            </a:pPr>
            <a:endParaRPr lang="zh-CN" altLang="en-US" sz="2400" dirty="0"/>
          </a:p>
          <a:p>
            <a:pPr algn="ctr" eaLnBrk="1">
              <a:lnSpc>
                <a:spcPct val="90000"/>
              </a:lnSpc>
              <a:buNone/>
            </a:pPr>
            <a:r>
              <a:rPr lang="en-US" altLang="zh-CN" sz="2400" dirty="0"/>
              <a:t>EA=[</a:t>
            </a:r>
            <a:r>
              <a:rPr lang="zh-CN" altLang="en-US" sz="2400" dirty="0"/>
              <a:t>基址寄存器</a:t>
            </a:r>
            <a:r>
              <a:rPr lang="en-US" altLang="zh-CN" sz="2400" dirty="0"/>
              <a:t>]+[</a:t>
            </a:r>
            <a:r>
              <a:rPr lang="zh-CN" altLang="en-US" sz="2400" dirty="0"/>
              <a:t>变址寄存器</a:t>
            </a:r>
            <a:r>
              <a:rPr lang="en-US" altLang="zh-CN" sz="2400" dirty="0"/>
              <a:t>]×[</a:t>
            </a:r>
            <a:r>
              <a:rPr lang="zh-CN" altLang="en-US" sz="2400" dirty="0"/>
              <a:t>比例因子</a:t>
            </a:r>
            <a:r>
              <a:rPr lang="en-US" altLang="zh-CN" sz="2400" dirty="0"/>
              <a:t>]+[</a:t>
            </a:r>
            <a:r>
              <a:rPr lang="zh-CN" altLang="en-US" sz="2400" dirty="0"/>
              <a:t>位移量</a:t>
            </a:r>
            <a:r>
              <a:rPr lang="en-US" altLang="zh-CN" sz="2400" dirty="0" smtClean="0"/>
              <a:t>]</a:t>
            </a:r>
          </a:p>
          <a:p>
            <a:pPr eaLnBrk="1">
              <a:lnSpc>
                <a:spcPct val="90000"/>
              </a:lnSpc>
              <a:buNone/>
            </a:pPr>
            <a:r>
              <a:rPr lang="zh-CN" altLang="en-US" sz="2400" dirty="0"/>
              <a:t>或</a:t>
            </a:r>
            <a:endParaRPr lang="en-US" altLang="zh-CN" sz="2400" dirty="0" smtClean="0"/>
          </a:p>
          <a:p>
            <a:pPr algn="ctr" eaLnBrk="1">
              <a:lnSpc>
                <a:spcPct val="90000"/>
              </a:lnSpc>
              <a:buNone/>
            </a:pPr>
            <a:r>
              <a:rPr lang="en-US" altLang="zh-CN" sz="2400" dirty="0" smtClean="0"/>
              <a:t>EA=[RIP]+[</a:t>
            </a:r>
            <a:r>
              <a:rPr lang="zh-CN" altLang="en-US" sz="2400" dirty="0"/>
              <a:t>位移量</a:t>
            </a:r>
            <a:r>
              <a:rPr lang="en-US" altLang="zh-CN" sz="2400" dirty="0" smtClean="0"/>
              <a:t>]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869348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64</a:t>
            </a:r>
            <a:r>
              <a:rPr lang="zh-CN" altLang="en-US" dirty="0"/>
              <a:t>位微处理器的数据寻址方式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solidFill>
                  <a:srgbClr val="C00000"/>
                </a:solidFill>
              </a:rPr>
              <a:t>有效地址</a:t>
            </a:r>
            <a:r>
              <a:rPr lang="en-US" altLang="zh-CN" dirty="0" smtClean="0">
                <a:solidFill>
                  <a:srgbClr val="C00000"/>
                </a:solidFill>
              </a:rPr>
              <a:t>EA</a:t>
            </a:r>
            <a:r>
              <a:rPr lang="zh-CN" altLang="en-US" dirty="0" smtClean="0"/>
              <a:t>为基址</a:t>
            </a:r>
            <a:r>
              <a:rPr lang="zh-CN" altLang="en-US" dirty="0"/>
              <a:t>、变址、位移量和比例因子的</a:t>
            </a:r>
            <a:r>
              <a:rPr lang="zh-CN" altLang="en-US" dirty="0" smtClean="0"/>
              <a:t>组合时，各部分的要求如下。</a:t>
            </a:r>
            <a:endParaRPr lang="zh-CN" altLang="en-US" dirty="0"/>
          </a:p>
          <a:p>
            <a:pPr lvl="1"/>
            <a:r>
              <a:rPr lang="zh-CN" altLang="en-US" dirty="0" smtClean="0"/>
              <a:t>位移量：一个</a:t>
            </a:r>
            <a:r>
              <a:rPr lang="en-US" altLang="zh-CN" dirty="0" smtClean="0"/>
              <a:t>8</a:t>
            </a:r>
            <a:r>
              <a:rPr lang="zh-CN" altLang="en-US" dirty="0" smtClean="0"/>
              <a:t>位、</a:t>
            </a:r>
            <a:r>
              <a:rPr lang="en-US" altLang="zh-CN" dirty="0" smtClean="0"/>
              <a:t>16</a:t>
            </a:r>
            <a:r>
              <a:rPr lang="zh-CN" altLang="en-US" dirty="0" smtClean="0"/>
              <a:t>位或</a:t>
            </a:r>
            <a:r>
              <a:rPr lang="en-US" altLang="zh-CN" dirty="0" smtClean="0"/>
              <a:t>32</a:t>
            </a:r>
            <a:r>
              <a:rPr lang="zh-CN" altLang="en-US" dirty="0" smtClean="0"/>
              <a:t>位值。</a:t>
            </a:r>
          </a:p>
          <a:p>
            <a:pPr lvl="1"/>
            <a:r>
              <a:rPr lang="zh-CN" altLang="en-US" dirty="0" smtClean="0"/>
              <a:t>基址：在一个</a:t>
            </a:r>
            <a:r>
              <a:rPr lang="en-US" altLang="zh-CN" dirty="0" smtClean="0"/>
              <a:t>32</a:t>
            </a:r>
            <a:r>
              <a:rPr lang="zh-CN" altLang="en-US" dirty="0"/>
              <a:t>位</a:t>
            </a:r>
            <a:r>
              <a:rPr lang="en-US" altLang="zh-CN" dirty="0"/>
              <a:t>(</a:t>
            </a:r>
            <a:r>
              <a:rPr lang="zh-CN" altLang="en-US" dirty="0"/>
              <a:t>若</a:t>
            </a:r>
            <a:r>
              <a:rPr lang="en-US" altLang="zh-CN" dirty="0" smtClean="0"/>
              <a:t>REX.W</a:t>
            </a:r>
            <a:r>
              <a:rPr lang="zh-CN" altLang="en-US" dirty="0" smtClean="0"/>
              <a:t>设置，为</a:t>
            </a:r>
            <a:r>
              <a:rPr lang="en-US" altLang="zh-CN" dirty="0"/>
              <a:t>64</a:t>
            </a:r>
            <a:r>
              <a:rPr lang="zh-CN" altLang="en-US" dirty="0"/>
              <a:t>位</a:t>
            </a:r>
            <a:r>
              <a:rPr lang="en-US" altLang="zh-CN" dirty="0"/>
              <a:t>)</a:t>
            </a:r>
            <a:r>
              <a:rPr lang="zh-CN" altLang="en-US" dirty="0"/>
              <a:t>通用寄存器中的</a:t>
            </a:r>
            <a:r>
              <a:rPr lang="zh-CN" altLang="en-US" dirty="0" smtClean="0"/>
              <a:t>值（即基址寄存器中的值）。</a:t>
            </a:r>
            <a:endParaRPr lang="zh-CN" altLang="en-US" dirty="0"/>
          </a:p>
          <a:p>
            <a:pPr lvl="1"/>
            <a:r>
              <a:rPr lang="zh-CN" altLang="en-US" dirty="0"/>
              <a:t>变址：在一个</a:t>
            </a:r>
            <a:r>
              <a:rPr lang="en-US" altLang="zh-CN" dirty="0" smtClean="0"/>
              <a:t>32</a:t>
            </a:r>
            <a:r>
              <a:rPr lang="zh-CN" altLang="en-US" dirty="0"/>
              <a:t>位</a:t>
            </a:r>
            <a:r>
              <a:rPr lang="en-US" altLang="zh-CN" dirty="0"/>
              <a:t>(</a:t>
            </a:r>
            <a:r>
              <a:rPr lang="zh-CN" altLang="en-US" dirty="0"/>
              <a:t>若</a:t>
            </a:r>
            <a:r>
              <a:rPr lang="en-US" altLang="zh-CN" dirty="0"/>
              <a:t>REX.W</a:t>
            </a:r>
            <a:r>
              <a:rPr lang="zh-CN" altLang="en-US" dirty="0" smtClean="0"/>
              <a:t>设置，为</a:t>
            </a:r>
            <a:r>
              <a:rPr lang="en-US" altLang="zh-CN" dirty="0"/>
              <a:t>64</a:t>
            </a:r>
            <a:r>
              <a:rPr lang="zh-CN" altLang="en-US" dirty="0"/>
              <a:t>位</a:t>
            </a:r>
            <a:r>
              <a:rPr lang="en-US" altLang="zh-CN" dirty="0"/>
              <a:t>)</a:t>
            </a:r>
            <a:r>
              <a:rPr lang="zh-CN" altLang="en-US" dirty="0"/>
              <a:t>通用寄存器中的</a:t>
            </a:r>
            <a:r>
              <a:rPr lang="zh-CN" altLang="en-US" dirty="0" smtClean="0"/>
              <a:t>值</a:t>
            </a:r>
            <a:r>
              <a:rPr lang="zh-CN" altLang="en-US" dirty="0"/>
              <a:t>（</a:t>
            </a:r>
            <a:r>
              <a:rPr lang="zh-CN" altLang="en-US" dirty="0" smtClean="0"/>
              <a:t>即</a:t>
            </a:r>
            <a:r>
              <a:rPr lang="zh-CN" altLang="en-US" dirty="0"/>
              <a:t>变址</a:t>
            </a:r>
            <a:r>
              <a:rPr lang="zh-CN" altLang="en-US" dirty="0" smtClean="0"/>
              <a:t>寄存器</a:t>
            </a:r>
            <a:r>
              <a:rPr lang="zh-CN" altLang="en-US" dirty="0"/>
              <a:t>中的值） </a:t>
            </a:r>
            <a:r>
              <a:rPr lang="zh-CN" altLang="en-US" dirty="0" smtClean="0"/>
              <a:t>。</a:t>
            </a:r>
            <a:endParaRPr lang="zh-CN" altLang="en-US" dirty="0"/>
          </a:p>
          <a:p>
            <a:pPr lvl="1"/>
            <a:r>
              <a:rPr lang="zh-CN" altLang="en-US" dirty="0" smtClean="0"/>
              <a:t>比例</a:t>
            </a:r>
            <a:r>
              <a:rPr lang="zh-CN" altLang="en-US" dirty="0"/>
              <a:t>系数：值</a:t>
            </a:r>
            <a:r>
              <a:rPr lang="en-US" altLang="zh-CN" dirty="0"/>
              <a:t>2</a:t>
            </a:r>
            <a:r>
              <a:rPr lang="zh-CN" altLang="en-US" dirty="0"/>
              <a:t>、</a:t>
            </a:r>
            <a:r>
              <a:rPr lang="en-US" altLang="zh-CN" dirty="0"/>
              <a:t>4</a:t>
            </a:r>
            <a:r>
              <a:rPr lang="zh-CN" altLang="en-US" dirty="0"/>
              <a:t>或</a:t>
            </a:r>
            <a:r>
              <a:rPr lang="en-US" altLang="zh-CN" dirty="0" smtClean="0"/>
              <a:t>8</a:t>
            </a:r>
            <a:r>
              <a:rPr lang="zh-CN" altLang="en-US" dirty="0" smtClean="0"/>
              <a:t>，用于与变址值</a:t>
            </a:r>
            <a:r>
              <a:rPr lang="zh-CN" altLang="en-US" dirty="0"/>
              <a:t>相乘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lvl="1"/>
            <a:r>
              <a:rPr lang="zh-CN" altLang="en-US" dirty="0"/>
              <a:t>在大多数情况下，基址寄存器和变址寄存器能在</a:t>
            </a:r>
            <a:r>
              <a:rPr lang="en-US" altLang="zh-CN" dirty="0"/>
              <a:t>16</a:t>
            </a:r>
            <a:r>
              <a:rPr lang="zh-CN" altLang="en-US" dirty="0"/>
              <a:t>个可用的通用寄存器之一中规定。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3814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3200" smtClean="0"/>
              <a:t>指令中</a:t>
            </a:r>
            <a:r>
              <a:rPr lang="zh-CN" altLang="en-US" sz="3200" smtClean="0">
                <a:solidFill>
                  <a:srgbClr val="CC0000"/>
                </a:solidFill>
              </a:rPr>
              <a:t>带方括号的地址表达式</a:t>
            </a:r>
            <a:r>
              <a:rPr lang="zh-CN" altLang="en-US" sz="3200" smtClean="0"/>
              <a:t>遵循的规则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96975"/>
            <a:ext cx="8642350" cy="5472113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zh-CN" altLang="en-US" sz="2400" dirty="0" smtClean="0"/>
              <a:t>立即数可以出现在方括号内，表示直接地址，例如</a:t>
            </a:r>
            <a:r>
              <a:rPr lang="en-US" altLang="zh-CN" sz="2400" dirty="0" smtClean="0"/>
              <a:t>[2000H]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Char char="•"/>
            </a:pPr>
            <a:r>
              <a:rPr lang="zh-CN" altLang="en-US" sz="2400" dirty="0" smtClean="0"/>
              <a:t>注意区别：</a:t>
            </a:r>
            <a:r>
              <a:rPr lang="en-US" altLang="zh-CN" sz="2400" dirty="0" smtClean="0"/>
              <a:t>MOV AX, 2000H </a:t>
            </a:r>
            <a:r>
              <a:rPr lang="zh-CN" altLang="en-US" sz="2400" dirty="0" smtClean="0"/>
              <a:t>和 </a:t>
            </a:r>
            <a:r>
              <a:rPr lang="en-US" altLang="zh-CN" sz="2400" dirty="0" err="1" smtClean="0"/>
              <a:t>mov</a:t>
            </a:r>
            <a:r>
              <a:rPr lang="en-US" altLang="zh-CN" sz="2400" dirty="0" smtClean="0"/>
              <a:t> AX, [2000H]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endParaRPr lang="en-US" altLang="zh-CN" sz="2400" dirty="0" smtClean="0"/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zh-CN" sz="2400" dirty="0" smtClean="0"/>
              <a:t>16</a:t>
            </a:r>
            <a:r>
              <a:rPr lang="zh-CN" altLang="en-US" sz="2400" dirty="0" smtClean="0"/>
              <a:t>位微处理器中，只有</a:t>
            </a:r>
            <a:r>
              <a:rPr lang="en-US" altLang="zh-CN" sz="2400" dirty="0" smtClean="0"/>
              <a:t>BX/BP</a:t>
            </a:r>
            <a:r>
              <a:rPr lang="zh-CN" altLang="en-US" sz="2400" dirty="0" smtClean="0"/>
              <a:t>，</a:t>
            </a:r>
            <a:r>
              <a:rPr lang="en-US" altLang="zh-CN" sz="2400" dirty="0" smtClean="0"/>
              <a:t>SI/DI</a:t>
            </a:r>
            <a:r>
              <a:rPr lang="zh-CN" altLang="en-US" sz="2400" dirty="0" smtClean="0"/>
              <a:t>四个寄存器可以出现在</a:t>
            </a:r>
            <a:r>
              <a:rPr lang="en-US" altLang="zh-CN" sz="2400" dirty="0" smtClean="0"/>
              <a:t>[ ]</a:t>
            </a:r>
            <a:r>
              <a:rPr lang="zh-CN" altLang="en-US" sz="2400" dirty="0" smtClean="0"/>
              <a:t>内。它们可以单独出现，也可以组合出现（</a:t>
            </a:r>
            <a:r>
              <a:rPr lang="zh-CN" altLang="en-US" sz="2400" dirty="0" smtClean="0">
                <a:solidFill>
                  <a:srgbClr val="3333CC"/>
                </a:solidFill>
              </a:rPr>
              <a:t>只能相加</a:t>
            </a:r>
            <a:r>
              <a:rPr lang="zh-CN" altLang="en-US" sz="2400" dirty="0" smtClean="0"/>
              <a:t>），或以寄存器与常数相加的形式出现。但</a:t>
            </a:r>
            <a:r>
              <a:rPr lang="en-US" altLang="zh-CN" sz="2400" dirty="0" smtClean="0"/>
              <a:t>BX</a:t>
            </a:r>
            <a:r>
              <a:rPr lang="zh-CN" altLang="en-US" sz="2400" dirty="0" smtClean="0"/>
              <a:t>和</a:t>
            </a:r>
            <a:r>
              <a:rPr lang="en-US" altLang="zh-CN" sz="2400" dirty="0" smtClean="0"/>
              <a:t>BP</a:t>
            </a:r>
            <a:r>
              <a:rPr lang="zh-CN" altLang="en-US" sz="2400" dirty="0" smtClean="0"/>
              <a:t>寄存器不允许同时出现在一个</a:t>
            </a:r>
            <a:r>
              <a:rPr lang="en-US" altLang="zh-CN" sz="2400" dirty="0" smtClean="0"/>
              <a:t>[ ]</a:t>
            </a:r>
            <a:r>
              <a:rPr lang="zh-CN" altLang="en-US" sz="2400" dirty="0" smtClean="0"/>
              <a:t>内，</a:t>
            </a:r>
            <a:r>
              <a:rPr lang="en-US" altLang="zh-CN" sz="2400" dirty="0" smtClean="0"/>
              <a:t>SI</a:t>
            </a:r>
            <a:r>
              <a:rPr lang="zh-CN" altLang="en-US" sz="2400" dirty="0" smtClean="0"/>
              <a:t>和</a:t>
            </a:r>
            <a:r>
              <a:rPr lang="en-US" altLang="zh-CN" sz="2400" dirty="0" smtClean="0"/>
              <a:t>DI</a:t>
            </a:r>
            <a:r>
              <a:rPr lang="zh-CN" altLang="en-US" sz="2400" dirty="0" smtClean="0"/>
              <a:t>也不能同时出现。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Char char="•"/>
            </a:pPr>
            <a:r>
              <a:rPr lang="zh-CN" altLang="en-US" sz="2400" dirty="0" smtClean="0">
                <a:solidFill>
                  <a:srgbClr val="CC0000"/>
                </a:solidFill>
              </a:rPr>
              <a:t>正确：</a:t>
            </a:r>
            <a:r>
              <a:rPr lang="en-US" altLang="zh-CN" sz="2400" dirty="0" smtClean="0"/>
              <a:t>[BX+SI</a:t>
            </a:r>
            <a:r>
              <a:rPr lang="zh-CN" altLang="en-US" sz="2400" dirty="0" smtClean="0"/>
              <a:t>－</a:t>
            </a:r>
            <a:r>
              <a:rPr lang="en-US" altLang="zh-CN" sz="2400" dirty="0" smtClean="0"/>
              <a:t>2]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Char char="•"/>
            </a:pPr>
            <a:r>
              <a:rPr lang="zh-CN" altLang="en-US" sz="2400" dirty="0" smtClean="0">
                <a:solidFill>
                  <a:srgbClr val="CC0000"/>
                </a:solidFill>
              </a:rPr>
              <a:t>不正确：</a:t>
            </a:r>
            <a:r>
              <a:rPr lang="en-US" altLang="zh-CN" sz="2400" dirty="0" smtClean="0"/>
              <a:t>[BX</a:t>
            </a:r>
            <a:r>
              <a:rPr lang="zh-CN" altLang="en-US" sz="2400" dirty="0" smtClean="0"/>
              <a:t>－</a:t>
            </a:r>
            <a:r>
              <a:rPr lang="en-US" altLang="zh-CN" sz="2400" dirty="0" smtClean="0"/>
              <a:t>SI</a:t>
            </a:r>
            <a:r>
              <a:rPr lang="zh-CN" altLang="en-US" sz="2400" dirty="0" smtClean="0"/>
              <a:t>－</a:t>
            </a:r>
            <a:r>
              <a:rPr lang="en-US" altLang="zh-CN" sz="2400" dirty="0" smtClean="0"/>
              <a:t>2]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Char char="•"/>
            </a:pPr>
            <a:endParaRPr lang="en-US" altLang="zh-CN" sz="2400" dirty="0" smtClean="0"/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zh-CN" altLang="en-US" sz="2400" dirty="0" smtClean="0"/>
              <a:t>由于方括号有相加的含义，下面几种写法等价：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Char char="•"/>
            </a:pPr>
            <a:r>
              <a:rPr lang="en-US" altLang="zh-CN" sz="2400" dirty="0" smtClean="0"/>
              <a:t>6[BX][SI]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Char char="•"/>
            </a:pPr>
            <a:r>
              <a:rPr lang="en-US" altLang="zh-CN" sz="2400" dirty="0" smtClean="0"/>
              <a:t>[BX+6][SI]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Char char="•"/>
            </a:pPr>
            <a:r>
              <a:rPr lang="en-US" altLang="zh-CN" sz="2400" dirty="0" smtClean="0"/>
              <a:t>[BX+SI+6]</a:t>
            </a:r>
          </a:p>
        </p:txBody>
      </p:sp>
    </p:spTree>
    <p:extLst>
      <p:ext uri="{BB962C8B-B14F-4D97-AF65-F5344CB8AC3E}">
        <p14:creationId xmlns:p14="http://schemas.microsoft.com/office/powerpoint/2010/main" val="37055880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9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69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69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69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169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169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1699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3600" smtClean="0"/>
              <a:t>指令中</a:t>
            </a:r>
            <a:r>
              <a:rPr lang="zh-CN" altLang="en-US" sz="3600" smtClean="0">
                <a:solidFill>
                  <a:srgbClr val="CC0000"/>
                </a:solidFill>
              </a:rPr>
              <a:t>带方括号的地址表达式</a:t>
            </a:r>
            <a:r>
              <a:rPr lang="zh-CN" altLang="en-US" sz="3600" smtClean="0"/>
              <a:t>遵循的规则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052513"/>
            <a:ext cx="8580438" cy="5472112"/>
          </a:xfrm>
        </p:spPr>
        <p:txBody>
          <a:bodyPr/>
          <a:lstStyle/>
          <a:p>
            <a:pPr marL="609600" indent="-609600" eaLnBrk="1" hangingPunct="1">
              <a:buFontTx/>
              <a:buAutoNum type="arabicPeriod" startAt="4"/>
            </a:pPr>
            <a:r>
              <a:rPr lang="zh-CN" altLang="en-US" dirty="0" smtClean="0"/>
              <a:t>若方括号内包含</a:t>
            </a:r>
            <a:r>
              <a:rPr lang="en-US" altLang="zh-CN" dirty="0" smtClean="0"/>
              <a:t>BP</a:t>
            </a:r>
            <a:r>
              <a:rPr lang="zh-CN" altLang="en-US" dirty="0" smtClean="0"/>
              <a:t>，则蕴含使用</a:t>
            </a:r>
            <a:r>
              <a:rPr lang="en-US" altLang="zh-CN" dirty="0" smtClean="0"/>
              <a:t>SS</a:t>
            </a:r>
            <a:r>
              <a:rPr lang="zh-CN" altLang="en-US" dirty="0" smtClean="0"/>
              <a:t>来提供基地址。</a:t>
            </a:r>
          </a:p>
          <a:p>
            <a:pPr marL="609600" indent="-609600" algn="ctr" eaLnBrk="1" hangingPunct="1">
              <a:buFontTx/>
              <a:buNone/>
            </a:pPr>
            <a:r>
              <a:rPr lang="zh-CN" altLang="en-US" dirty="0" smtClean="0"/>
              <a:t>物理地址</a:t>
            </a:r>
            <a:r>
              <a:rPr lang="en-US" altLang="zh-CN" dirty="0" smtClean="0"/>
              <a:t>=16×SS+EA</a:t>
            </a:r>
            <a:r>
              <a:rPr lang="zh-CN" altLang="en-US" dirty="0" smtClean="0"/>
              <a:t>。</a:t>
            </a:r>
          </a:p>
          <a:p>
            <a:pPr marL="990600" lvl="1" indent="-533400" eaLnBrk="1" hangingPunct="1">
              <a:buFont typeface="Wingdings" pitchFamily="2" charset="2"/>
              <a:buChar char="ü"/>
            </a:pPr>
            <a:endParaRPr lang="zh-CN" altLang="en-US" dirty="0" smtClean="0"/>
          </a:p>
          <a:p>
            <a:pPr marL="990600" lvl="1" indent="-533400" eaLnBrk="1">
              <a:buFontTx/>
              <a:buChar char="•"/>
            </a:pPr>
            <a:r>
              <a:rPr lang="en-US" altLang="zh-CN" sz="2400" dirty="0" smtClean="0"/>
              <a:t>8086 CPU</a:t>
            </a:r>
            <a:r>
              <a:rPr lang="zh-CN" altLang="en-US" sz="2400" dirty="0" smtClean="0"/>
              <a:t>中，包含</a:t>
            </a:r>
            <a:r>
              <a:rPr lang="en-US" altLang="zh-CN" sz="2400" dirty="0" smtClean="0"/>
              <a:t>BP</a:t>
            </a:r>
            <a:r>
              <a:rPr lang="zh-CN" altLang="en-US" sz="2400" dirty="0" smtClean="0"/>
              <a:t>的操作数有下列三种形式：</a:t>
            </a:r>
          </a:p>
          <a:p>
            <a:pPr marL="1752600" lvl="3" indent="-381000" eaLnBrk="1" hangingPunct="1">
              <a:buFontTx/>
              <a:buNone/>
            </a:pPr>
            <a:r>
              <a:rPr lang="en-US" altLang="zh-CN" sz="2400" dirty="0" smtClean="0"/>
              <a:t>DISP[BP+SI] </a:t>
            </a:r>
          </a:p>
          <a:p>
            <a:pPr marL="1752600" lvl="3" indent="-381000" eaLnBrk="1" hangingPunct="1">
              <a:buFontTx/>
              <a:buNone/>
            </a:pPr>
            <a:r>
              <a:rPr lang="en-US" altLang="zh-CN" sz="2400" dirty="0" smtClean="0"/>
              <a:t>DISP[BP+DI]</a:t>
            </a:r>
          </a:p>
          <a:p>
            <a:pPr marL="1752600" lvl="3" indent="-381000" eaLnBrk="1" hangingPunct="1">
              <a:buFontTx/>
              <a:buNone/>
            </a:pPr>
            <a:r>
              <a:rPr lang="en-US" altLang="zh-CN" sz="2400" dirty="0" smtClean="0"/>
              <a:t>DISP[BP]</a:t>
            </a:r>
          </a:p>
          <a:p>
            <a:pPr marL="1371600" lvl="2" indent="-457200" eaLnBrk="1" hangingPunct="1">
              <a:buFontTx/>
              <a:buNone/>
            </a:pPr>
            <a:r>
              <a:rPr lang="zh-CN" altLang="en-US" dirty="0" smtClean="0"/>
              <a:t>注：</a:t>
            </a:r>
            <a:r>
              <a:rPr lang="en-US" altLang="zh-CN" dirty="0" smtClean="0"/>
              <a:t>DISP</a:t>
            </a:r>
            <a:r>
              <a:rPr lang="zh-CN" altLang="en-US" dirty="0" smtClean="0"/>
              <a:t>是</a:t>
            </a:r>
            <a:r>
              <a:rPr lang="en-US" altLang="zh-CN" dirty="0" smtClean="0"/>
              <a:t>8</a:t>
            </a:r>
            <a:r>
              <a:rPr lang="zh-CN" altLang="en-US" dirty="0" smtClean="0"/>
              <a:t>位或</a:t>
            </a:r>
            <a:r>
              <a:rPr lang="en-US" altLang="zh-CN" dirty="0" smtClean="0"/>
              <a:t>16</a:t>
            </a:r>
            <a:r>
              <a:rPr lang="zh-CN" altLang="en-US" dirty="0" smtClean="0"/>
              <a:t>位的位移量</a:t>
            </a:r>
          </a:p>
          <a:p>
            <a:pPr marL="990600" lvl="1" indent="-533400" eaLnBrk="1" hangingPunct="1">
              <a:buFont typeface="Wingdings" pitchFamily="2" charset="2"/>
              <a:buChar char="ü"/>
            </a:pPr>
            <a:endParaRPr lang="zh-CN" altLang="en-US" sz="2400" dirty="0" smtClean="0"/>
          </a:p>
          <a:p>
            <a:pPr marL="990600" lvl="1" indent="-533400" eaLnBrk="1" hangingPunct="1">
              <a:buFontTx/>
              <a:buChar char="•"/>
            </a:pPr>
            <a:r>
              <a:rPr lang="zh-CN" altLang="en-US" sz="2400" dirty="0" smtClean="0"/>
              <a:t>允许用</a:t>
            </a:r>
            <a:r>
              <a:rPr lang="zh-CN" altLang="en-US" sz="2400" dirty="0" smtClean="0">
                <a:solidFill>
                  <a:srgbClr val="3333CC"/>
                </a:solidFill>
              </a:rPr>
              <a:t>段超越前缀</a:t>
            </a:r>
            <a:r>
              <a:rPr lang="zh-CN" altLang="en-US" sz="2400" dirty="0" smtClean="0"/>
              <a:t>将</a:t>
            </a:r>
            <a:r>
              <a:rPr lang="en-US" altLang="zh-CN" sz="2400" dirty="0" smtClean="0"/>
              <a:t>SS</a:t>
            </a:r>
            <a:r>
              <a:rPr lang="zh-CN" altLang="en-US" sz="2400" dirty="0" smtClean="0"/>
              <a:t>修改为</a:t>
            </a:r>
            <a:r>
              <a:rPr lang="en-US" altLang="zh-CN" sz="2400" dirty="0" smtClean="0"/>
              <a:t>CS</a:t>
            </a:r>
            <a:r>
              <a:rPr lang="zh-CN" altLang="en-US" sz="2400" dirty="0" smtClean="0"/>
              <a:t>、</a:t>
            </a:r>
            <a:r>
              <a:rPr lang="en-US" altLang="zh-CN" sz="2400" dirty="0" smtClean="0"/>
              <a:t>DS</a:t>
            </a:r>
            <a:r>
              <a:rPr lang="zh-CN" altLang="en-US" sz="2400" dirty="0" smtClean="0"/>
              <a:t>或</a:t>
            </a:r>
            <a:r>
              <a:rPr lang="en-US" altLang="zh-CN" sz="2400" dirty="0" smtClean="0"/>
              <a:t>ES</a:t>
            </a:r>
            <a:r>
              <a:rPr lang="zh-CN" altLang="en-US" sz="2400" dirty="0" smtClean="0"/>
              <a:t>中的一个。</a:t>
            </a:r>
          </a:p>
        </p:txBody>
      </p:sp>
    </p:spTree>
    <p:extLst>
      <p:ext uri="{BB962C8B-B14F-4D97-AF65-F5344CB8AC3E}">
        <p14:creationId xmlns:p14="http://schemas.microsoft.com/office/powerpoint/2010/main" val="32764161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71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171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71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171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171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171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3600" smtClean="0"/>
              <a:t>指令中</a:t>
            </a:r>
            <a:r>
              <a:rPr lang="zh-CN" altLang="en-US" sz="3600" smtClean="0">
                <a:solidFill>
                  <a:srgbClr val="CC0000"/>
                </a:solidFill>
              </a:rPr>
              <a:t>带方括号的地址表达式</a:t>
            </a:r>
            <a:r>
              <a:rPr lang="zh-CN" altLang="en-US" sz="3600" smtClean="0"/>
              <a:t>遵循的规则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96975"/>
            <a:ext cx="8569325" cy="532765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 startAt="5"/>
            </a:pPr>
            <a:r>
              <a:rPr lang="zh-CN" altLang="en-US" dirty="0" smtClean="0"/>
              <a:t>其余情况蕴含使用</a:t>
            </a:r>
            <a:r>
              <a:rPr lang="en-US" altLang="zh-CN" dirty="0" smtClean="0"/>
              <a:t>DS</a:t>
            </a:r>
            <a:r>
              <a:rPr lang="zh-CN" altLang="en-US" dirty="0" smtClean="0"/>
              <a:t>来提供基地址。物理地址计算方法为：</a:t>
            </a:r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r>
              <a:rPr lang="zh-CN" altLang="en-US" dirty="0" smtClean="0"/>
              <a:t>物理地址＝</a:t>
            </a:r>
            <a:r>
              <a:rPr lang="en-US" altLang="zh-CN" dirty="0" smtClean="0"/>
              <a:t>16×DS</a:t>
            </a:r>
            <a:r>
              <a:rPr lang="zh-CN" altLang="en-US" dirty="0" smtClean="0"/>
              <a:t>＋</a:t>
            </a:r>
            <a:r>
              <a:rPr lang="en-US" altLang="zh-CN" dirty="0" smtClean="0"/>
              <a:t>EA</a:t>
            </a:r>
          </a:p>
          <a:p>
            <a:pPr marL="990600" lvl="1" indent="-533400" eaLnBrk="1" hangingPunct="1">
              <a:lnSpc>
                <a:spcPct val="90000"/>
              </a:lnSpc>
              <a:buFont typeface="Arial" charset="0"/>
              <a:buChar char="•"/>
            </a:pPr>
            <a:endParaRPr lang="en-US" altLang="zh-CN" dirty="0" smtClean="0"/>
          </a:p>
          <a:p>
            <a:pPr marL="990600" lvl="1" indent="-533400" eaLnBrk="1">
              <a:lnSpc>
                <a:spcPct val="90000"/>
              </a:lnSpc>
              <a:buFont typeface="Arial" charset="0"/>
              <a:buChar char="•"/>
            </a:pPr>
            <a:r>
              <a:rPr lang="en-US" altLang="zh-CN" sz="2400" dirty="0" smtClean="0"/>
              <a:t>8086 </a:t>
            </a:r>
            <a:r>
              <a:rPr lang="en-US" altLang="zh-CN" sz="2400" dirty="0"/>
              <a:t>CPU</a:t>
            </a:r>
            <a:r>
              <a:rPr lang="zh-CN" altLang="en-US" sz="2400" dirty="0"/>
              <a:t>中</a:t>
            </a:r>
            <a:r>
              <a:rPr lang="zh-CN" altLang="en-US" sz="2400" dirty="0" smtClean="0"/>
              <a:t>，操作数可以有以下几种形式：</a:t>
            </a:r>
          </a:p>
          <a:p>
            <a:pPr marL="1752600" lvl="3" indent="-381000" eaLnBrk="1" hangingPunct="1">
              <a:lnSpc>
                <a:spcPct val="90000"/>
              </a:lnSpc>
              <a:buFontTx/>
              <a:buNone/>
            </a:pPr>
            <a:r>
              <a:rPr lang="en-US" altLang="zh-CN" sz="2400" dirty="0" smtClean="0"/>
              <a:t>[DISP]</a:t>
            </a:r>
          </a:p>
          <a:p>
            <a:pPr marL="1752600" lvl="3" indent="-381000" eaLnBrk="1" hangingPunct="1">
              <a:lnSpc>
                <a:spcPct val="90000"/>
              </a:lnSpc>
              <a:buFontTx/>
              <a:buNone/>
            </a:pPr>
            <a:r>
              <a:rPr lang="en-US" altLang="zh-CN" sz="2400" dirty="0" smtClean="0"/>
              <a:t>DISP[BX] </a:t>
            </a:r>
            <a:r>
              <a:rPr lang="zh-CN" altLang="en-US" sz="2400" dirty="0" smtClean="0"/>
              <a:t>或 </a:t>
            </a:r>
            <a:r>
              <a:rPr lang="en-US" altLang="zh-CN" sz="2400" dirty="0" smtClean="0"/>
              <a:t>DISP[SI] </a:t>
            </a:r>
            <a:r>
              <a:rPr lang="zh-CN" altLang="en-US" sz="2400" dirty="0" smtClean="0"/>
              <a:t>或 </a:t>
            </a:r>
            <a:r>
              <a:rPr lang="en-US" altLang="zh-CN" sz="2400" dirty="0" smtClean="0"/>
              <a:t>DISP[DI]</a:t>
            </a:r>
          </a:p>
          <a:p>
            <a:pPr marL="1752600" lvl="3" indent="-381000" eaLnBrk="1" hangingPunct="1">
              <a:lnSpc>
                <a:spcPct val="90000"/>
              </a:lnSpc>
              <a:buFontTx/>
              <a:buNone/>
            </a:pPr>
            <a:r>
              <a:rPr lang="en-US" altLang="zh-CN" sz="2400" dirty="0" smtClean="0"/>
              <a:t>DISP[BX+SI]</a:t>
            </a:r>
          </a:p>
          <a:p>
            <a:pPr marL="1752600" lvl="3" indent="-381000" eaLnBrk="1" hangingPunct="1">
              <a:lnSpc>
                <a:spcPct val="90000"/>
              </a:lnSpc>
              <a:buFontTx/>
              <a:buNone/>
            </a:pPr>
            <a:r>
              <a:rPr lang="en-US" altLang="zh-CN" sz="2400" dirty="0" smtClean="0"/>
              <a:t>DISP[BX+DI]</a:t>
            </a:r>
          </a:p>
          <a:p>
            <a:pPr marL="990600" lvl="1" indent="-533400" eaLnBrk="1" hangingPunct="1">
              <a:lnSpc>
                <a:spcPct val="90000"/>
              </a:lnSpc>
            </a:pPr>
            <a:endParaRPr lang="en-US" altLang="zh-CN" sz="2400" dirty="0" smtClean="0"/>
          </a:p>
          <a:p>
            <a:pPr marL="990600" lvl="1" indent="-533400" eaLnBrk="1" hangingPunct="1">
              <a:lnSpc>
                <a:spcPct val="90000"/>
              </a:lnSpc>
              <a:buFont typeface="Arial" charset="0"/>
              <a:buChar char="•"/>
            </a:pPr>
            <a:r>
              <a:rPr lang="zh-CN" altLang="en-US" sz="2400" dirty="0" smtClean="0"/>
              <a:t>同样允许用段超越前缀将</a:t>
            </a:r>
            <a:r>
              <a:rPr lang="en-US" altLang="zh-CN" sz="2400" dirty="0" smtClean="0"/>
              <a:t>DS</a:t>
            </a:r>
            <a:r>
              <a:rPr lang="zh-CN" altLang="en-US" sz="2400" dirty="0" smtClean="0"/>
              <a:t>修改为</a:t>
            </a:r>
            <a:r>
              <a:rPr lang="en-US" altLang="zh-CN" sz="2400" dirty="0" smtClean="0"/>
              <a:t>CS</a:t>
            </a:r>
            <a:r>
              <a:rPr lang="zh-CN" altLang="en-US" sz="2400" dirty="0" smtClean="0"/>
              <a:t>、 </a:t>
            </a:r>
            <a:r>
              <a:rPr lang="en-US" altLang="zh-CN" sz="2400" dirty="0" smtClean="0"/>
              <a:t>ES</a:t>
            </a:r>
            <a:r>
              <a:rPr lang="zh-CN" altLang="en-US" sz="2400" dirty="0" smtClean="0"/>
              <a:t>或</a:t>
            </a:r>
            <a:r>
              <a:rPr lang="en-US" altLang="zh-CN" sz="2400" dirty="0" smtClean="0"/>
              <a:t>SS</a:t>
            </a:r>
            <a:r>
              <a:rPr lang="zh-CN" altLang="en-US" sz="2400" dirty="0" smtClean="0"/>
              <a:t>中的一个。</a:t>
            </a:r>
          </a:p>
        </p:txBody>
      </p:sp>
    </p:spTree>
    <p:extLst>
      <p:ext uri="{BB962C8B-B14F-4D97-AF65-F5344CB8AC3E}">
        <p14:creationId xmlns:p14="http://schemas.microsoft.com/office/powerpoint/2010/main" val="664871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37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237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237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237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237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2375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本章内容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3200" dirty="0" smtClean="0"/>
              <a:t>指令格式的回顾</a:t>
            </a:r>
            <a:endParaRPr lang="en-US" altLang="zh-CN" sz="3200" dirty="0" smtClean="0"/>
          </a:p>
          <a:p>
            <a:r>
              <a:rPr lang="zh-CN" altLang="en-US" sz="3200" dirty="0" smtClean="0"/>
              <a:t>数据寻址方式</a:t>
            </a:r>
            <a:endParaRPr lang="en-US" altLang="zh-CN" sz="3200" dirty="0" smtClean="0"/>
          </a:p>
          <a:p>
            <a:r>
              <a:rPr lang="zh-CN" altLang="en-US" sz="3200" dirty="0" smtClean="0">
                <a:solidFill>
                  <a:srgbClr val="C00000"/>
                </a:solidFill>
              </a:rPr>
              <a:t>程序存储器寻址方式</a:t>
            </a:r>
            <a:endParaRPr lang="en-US" altLang="zh-CN" sz="3200" dirty="0" smtClean="0">
              <a:solidFill>
                <a:srgbClr val="C00000"/>
              </a:solidFill>
            </a:endParaRPr>
          </a:p>
          <a:p>
            <a:r>
              <a:rPr lang="zh-CN" altLang="en-US" sz="3200" dirty="0" smtClean="0"/>
              <a:t>堆栈存储器寻址方式</a:t>
            </a:r>
            <a:endParaRPr lang="en-US" altLang="zh-CN" sz="3200" dirty="0" smtClean="0"/>
          </a:p>
          <a:p>
            <a:r>
              <a:rPr lang="en-US" sz="3200" dirty="0"/>
              <a:t>I/O</a:t>
            </a:r>
            <a:r>
              <a:rPr lang="zh-CN" altLang="en-US" sz="3200" dirty="0"/>
              <a:t>端口寻址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6604838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程序存储器</a:t>
            </a:r>
            <a:r>
              <a:rPr lang="zh-CN" altLang="en-US" dirty="0" smtClean="0"/>
              <a:t>寻址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3600" dirty="0" smtClean="0"/>
              <a:t>用于</a:t>
            </a:r>
            <a:r>
              <a:rPr lang="en-US" altLang="zh-CN" sz="3600" dirty="0" smtClean="0"/>
              <a:t>JMP</a:t>
            </a:r>
            <a:r>
              <a:rPr lang="zh-CN" altLang="en-US" sz="3600" dirty="0" smtClean="0"/>
              <a:t>（转移）和</a:t>
            </a:r>
            <a:r>
              <a:rPr lang="en-US" altLang="zh-CN" sz="3600" dirty="0" smtClean="0"/>
              <a:t>CALL</a:t>
            </a:r>
            <a:r>
              <a:rPr lang="zh-CN" altLang="en-US" sz="3600" dirty="0" smtClean="0"/>
              <a:t>（调用）指令的程序存储器寻址方式有三种形式：</a:t>
            </a:r>
            <a:endParaRPr lang="en-US" altLang="zh-CN" sz="3600" dirty="0" smtClean="0"/>
          </a:p>
          <a:p>
            <a:pPr lvl="1"/>
            <a:r>
              <a:rPr lang="zh-CN" altLang="en-US" sz="3600" dirty="0" smtClean="0"/>
              <a:t>直接程序存储器寻址</a:t>
            </a:r>
            <a:endParaRPr lang="en-US" altLang="zh-CN" sz="3600" dirty="0" smtClean="0"/>
          </a:p>
          <a:p>
            <a:pPr lvl="1"/>
            <a:r>
              <a:rPr lang="zh-CN" altLang="en-US" sz="3600" dirty="0" smtClean="0"/>
              <a:t>相对程序存储器寻址</a:t>
            </a:r>
            <a:endParaRPr lang="en-US" altLang="zh-CN" sz="3600" dirty="0" smtClean="0"/>
          </a:p>
          <a:p>
            <a:pPr lvl="1"/>
            <a:r>
              <a:rPr lang="zh-CN" altLang="en-US" sz="3600" dirty="0" smtClean="0"/>
              <a:t>间接</a:t>
            </a:r>
            <a:r>
              <a:rPr lang="zh-CN" altLang="en-US" sz="3600" dirty="0"/>
              <a:t>程序存储器寻址</a:t>
            </a:r>
            <a:endParaRPr lang="en-US" altLang="zh-CN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74593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zh-CN" altLang="en-US" dirty="0"/>
              <a:t>直接程序存储器寻址</a:t>
            </a:r>
            <a:endParaRPr lang="en-US" dirty="0">
              <a:latin typeface="+mj-lt"/>
              <a:ea typeface="+mj-ea"/>
              <a:cs typeface="+mj-cs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0825" y="1052736"/>
            <a:ext cx="8569647" cy="2592288"/>
          </a:xfrm>
        </p:spPr>
        <p:txBody>
          <a:bodyPr/>
          <a:lstStyle/>
          <a:p>
            <a:r>
              <a:rPr lang="zh-CN" altLang="en-US" dirty="0">
                <a:solidFill>
                  <a:srgbClr val="C00000"/>
                </a:solidFill>
              </a:rPr>
              <a:t>直接程序存储器</a:t>
            </a:r>
            <a:r>
              <a:rPr lang="zh-CN" altLang="en-US" dirty="0" smtClean="0">
                <a:solidFill>
                  <a:srgbClr val="C00000"/>
                </a:solidFill>
              </a:rPr>
              <a:t>寻址：</a:t>
            </a:r>
            <a:r>
              <a:rPr lang="zh-CN" altLang="en-US" dirty="0" smtClean="0"/>
              <a:t>转移指令的目的地址和操作码一同存储。</a:t>
            </a:r>
            <a:endParaRPr lang="en-US" altLang="zh-CN" dirty="0" smtClean="0"/>
          </a:p>
          <a:p>
            <a:endParaRPr lang="en-US" dirty="0"/>
          </a:p>
          <a:p>
            <a:pPr eaLnBrk="1"/>
            <a:r>
              <a:rPr lang="zh-CN" altLang="en-US" dirty="0" smtClean="0">
                <a:solidFill>
                  <a:srgbClr val="CC00CC"/>
                </a:solidFill>
              </a:rPr>
              <a:t>例，</a:t>
            </a:r>
            <a:r>
              <a:rPr lang="zh-CN" altLang="en-US" dirty="0" smtClean="0"/>
              <a:t>程序要跳转到存储单元</a:t>
            </a:r>
            <a:r>
              <a:rPr lang="en-US" altLang="zh-CN" dirty="0" smtClean="0"/>
              <a:t>10000H</a:t>
            </a:r>
            <a:r>
              <a:rPr lang="zh-CN" altLang="en-US" dirty="0"/>
              <a:t>处</a:t>
            </a:r>
            <a:r>
              <a:rPr lang="zh-CN" altLang="en-US" dirty="0" smtClean="0"/>
              <a:t>执行下一条指令，则地址</a:t>
            </a:r>
            <a:r>
              <a:rPr lang="en-US" altLang="zh-CN" dirty="0" smtClean="0"/>
              <a:t>10000H</a:t>
            </a:r>
            <a:r>
              <a:rPr lang="zh-CN" altLang="en-US" dirty="0" smtClean="0"/>
              <a:t>在存储器中被放在操作码的后面。</a:t>
            </a:r>
            <a:endParaRPr lang="en-US" dirty="0"/>
          </a:p>
        </p:txBody>
      </p:sp>
      <p:grpSp>
        <p:nvGrpSpPr>
          <p:cNvPr id="6" name="组合 5"/>
          <p:cNvGrpSpPr/>
          <p:nvPr/>
        </p:nvGrpSpPr>
        <p:grpSpPr>
          <a:xfrm>
            <a:off x="899592" y="3697868"/>
            <a:ext cx="7750139" cy="2178243"/>
            <a:chOff x="899592" y="3697868"/>
            <a:chExt cx="7750139" cy="2178243"/>
          </a:xfrm>
        </p:grpSpPr>
        <p:pic>
          <p:nvPicPr>
            <p:cNvPr id="4098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9592" y="3697868"/>
              <a:ext cx="7750139" cy="10801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矩形 4"/>
            <p:cNvSpPr/>
            <p:nvPr/>
          </p:nvSpPr>
          <p:spPr>
            <a:xfrm>
              <a:off x="1475656" y="4922004"/>
              <a:ext cx="6747388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2800" b="1" kern="0" dirty="0" smtClean="0">
                  <a:solidFill>
                    <a:srgbClr val="000000"/>
                  </a:solidFill>
                  <a:latin typeface="Arial"/>
                  <a:ea typeface="宋体"/>
                </a:rPr>
                <a:t>JMP [10000H]</a:t>
              </a:r>
            </a:p>
            <a:p>
              <a:pPr algn="ctr"/>
              <a:r>
                <a:rPr lang="en-US" sz="2800" b="1" kern="0" dirty="0" smtClean="0">
                  <a:solidFill>
                    <a:srgbClr val="000000"/>
                  </a:solidFill>
                  <a:latin typeface="Arial"/>
                  <a:ea typeface="宋体"/>
                </a:rPr>
                <a:t>1000H</a:t>
              </a:r>
              <a:r>
                <a:rPr lang="zh-CN" altLang="en-US" sz="2800" b="1" kern="0" dirty="0" smtClean="0">
                  <a:solidFill>
                    <a:srgbClr val="000000"/>
                  </a:solidFill>
                  <a:latin typeface="Arial"/>
                  <a:ea typeface="宋体"/>
                </a:rPr>
                <a:t>装入</a:t>
              </a:r>
              <a:r>
                <a:rPr lang="en-US" sz="2800" b="1" kern="0" dirty="0" smtClean="0">
                  <a:solidFill>
                    <a:srgbClr val="000000"/>
                  </a:solidFill>
                  <a:latin typeface="Arial"/>
                  <a:ea typeface="宋体"/>
                </a:rPr>
                <a:t>CS</a:t>
              </a:r>
              <a:r>
                <a:rPr lang="zh-CN" altLang="en-US" sz="2800" b="1" kern="0" dirty="0" smtClean="0">
                  <a:solidFill>
                    <a:srgbClr val="000000"/>
                  </a:solidFill>
                  <a:latin typeface="Arial"/>
                  <a:ea typeface="宋体"/>
                </a:rPr>
                <a:t>，</a:t>
              </a:r>
              <a:r>
                <a:rPr lang="en-US" altLang="zh-CN" sz="2800" b="1" kern="0" dirty="0" smtClean="0">
                  <a:solidFill>
                    <a:srgbClr val="000000"/>
                  </a:solidFill>
                  <a:latin typeface="Arial"/>
                  <a:ea typeface="宋体"/>
                </a:rPr>
                <a:t>0000H</a:t>
              </a:r>
              <a:r>
                <a:rPr lang="zh-CN" altLang="en-US" sz="2800" b="1" kern="0" dirty="0" smtClean="0">
                  <a:solidFill>
                    <a:srgbClr val="000000"/>
                  </a:solidFill>
                  <a:latin typeface="Arial"/>
                  <a:ea typeface="宋体"/>
                </a:rPr>
                <a:t>装入</a:t>
              </a:r>
              <a:r>
                <a:rPr lang="en-US" altLang="zh-CN" sz="2800" b="1" kern="0" dirty="0" smtClean="0">
                  <a:solidFill>
                    <a:srgbClr val="000000"/>
                  </a:solidFill>
                  <a:latin typeface="Arial"/>
                  <a:ea typeface="宋体"/>
                </a:rPr>
                <a:t>IP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1791319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本章内容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3200" dirty="0" smtClean="0"/>
              <a:t>指令格式的回顾</a:t>
            </a:r>
            <a:endParaRPr lang="en-US" altLang="zh-CN" sz="3200" dirty="0" smtClean="0"/>
          </a:p>
          <a:p>
            <a:r>
              <a:rPr lang="zh-CN" altLang="en-US" sz="3200" dirty="0" smtClean="0">
                <a:solidFill>
                  <a:srgbClr val="C00000"/>
                </a:solidFill>
              </a:rPr>
              <a:t>数据寻址方式</a:t>
            </a:r>
            <a:endParaRPr lang="en-US" altLang="zh-CN" sz="3200" dirty="0" smtClean="0">
              <a:solidFill>
                <a:srgbClr val="C00000"/>
              </a:solidFill>
            </a:endParaRPr>
          </a:p>
          <a:p>
            <a:r>
              <a:rPr lang="zh-CN" altLang="en-US" sz="3200" dirty="0" smtClean="0"/>
              <a:t>程序存储器寻址方式</a:t>
            </a:r>
            <a:endParaRPr lang="en-US" altLang="zh-CN" sz="3200" dirty="0" smtClean="0"/>
          </a:p>
          <a:p>
            <a:r>
              <a:rPr lang="zh-CN" altLang="en-US" sz="3200" dirty="0" smtClean="0"/>
              <a:t>堆栈存储器寻址方式</a:t>
            </a:r>
            <a:endParaRPr lang="en-US" altLang="zh-CN" sz="3200" dirty="0" smtClean="0"/>
          </a:p>
          <a:p>
            <a:r>
              <a:rPr lang="en-US" sz="3200" dirty="0"/>
              <a:t>I/O</a:t>
            </a:r>
            <a:r>
              <a:rPr lang="zh-CN" altLang="en-US" sz="3200" dirty="0"/>
              <a:t>端口寻址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77820071"/>
      </p:ext>
    </p:extLst>
  </p:cSld>
  <p:clrMapOvr>
    <a:masterClrMapping/>
  </p:clrMapOvr>
  <p:transition spd="med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直接程序存储器寻址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直接转移</a:t>
            </a:r>
            <a:r>
              <a:rPr lang="zh-CN" altLang="en-US" dirty="0" smtClean="0">
                <a:solidFill>
                  <a:srgbClr val="CC00CC"/>
                </a:solidFill>
              </a:rPr>
              <a:t>通常</a:t>
            </a:r>
            <a:r>
              <a:rPr lang="zh-CN" altLang="en-US" dirty="0" smtClean="0"/>
              <a:t>是远转移（</a:t>
            </a:r>
            <a:r>
              <a:rPr lang="en-US" altLang="zh-CN" dirty="0" smtClean="0"/>
              <a:t>far jump</a:t>
            </a:r>
            <a:r>
              <a:rPr lang="zh-CN" altLang="en-US" dirty="0" smtClean="0"/>
              <a:t>），可以转移到任何存储单元执行下一条指令。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远转移又称为</a:t>
            </a:r>
            <a:r>
              <a:rPr lang="zh-CN" altLang="en-US" dirty="0" smtClean="0">
                <a:solidFill>
                  <a:srgbClr val="0000FF"/>
                </a:solidFill>
              </a:rPr>
              <a:t>段间转移</a:t>
            </a:r>
            <a:r>
              <a:rPr lang="zh-CN" altLang="en-US" dirty="0" smtClean="0"/>
              <a:t>。</a:t>
            </a:r>
            <a:endParaRPr lang="en-US" dirty="0"/>
          </a:p>
          <a:p>
            <a:r>
              <a:rPr lang="zh-CN" altLang="en-US" dirty="0" smtClean="0"/>
              <a:t>在</a:t>
            </a:r>
            <a:r>
              <a:rPr lang="zh-CN" altLang="en-US" dirty="0" smtClean="0">
                <a:solidFill>
                  <a:srgbClr val="0000FF"/>
                </a:solidFill>
              </a:rPr>
              <a:t>实模式下</a:t>
            </a:r>
            <a:r>
              <a:rPr lang="zh-CN" altLang="en-US" dirty="0" smtClean="0"/>
              <a:t>，远转移通过改变</a:t>
            </a:r>
            <a:r>
              <a:rPr lang="en-US" altLang="zh-CN" dirty="0" smtClean="0"/>
              <a:t>CS</a:t>
            </a:r>
            <a:r>
              <a:rPr lang="zh-CN" altLang="en-US" dirty="0" smtClean="0"/>
              <a:t>和</a:t>
            </a:r>
            <a:r>
              <a:rPr lang="en-US" altLang="zh-CN" dirty="0" smtClean="0"/>
              <a:t>IP</a:t>
            </a:r>
            <a:r>
              <a:rPr lang="zh-CN" altLang="en-US" dirty="0" smtClean="0"/>
              <a:t>的内容，可以访问</a:t>
            </a:r>
            <a:r>
              <a:rPr lang="en-US" altLang="zh-CN" dirty="0" smtClean="0"/>
              <a:t>1M</a:t>
            </a:r>
            <a:r>
              <a:rPr lang="zh-CN" altLang="en-US" dirty="0" smtClean="0"/>
              <a:t>存储器内的任何单元。</a:t>
            </a:r>
            <a:endParaRPr lang="en-US" altLang="zh-CN" dirty="0" smtClean="0"/>
          </a:p>
          <a:p>
            <a:r>
              <a:rPr lang="zh-CN" altLang="en-US" dirty="0" smtClean="0"/>
              <a:t>在</a:t>
            </a:r>
            <a:r>
              <a:rPr lang="zh-CN" altLang="en-US" dirty="0" smtClean="0">
                <a:solidFill>
                  <a:srgbClr val="0000FF"/>
                </a:solidFill>
              </a:rPr>
              <a:t>保护模式操作</a:t>
            </a:r>
            <a:r>
              <a:rPr lang="zh-CN" altLang="en-US" dirty="0" smtClean="0"/>
              <a:t>中，远转移访问描述符表里的新的代码段描述符，允许转移到</a:t>
            </a:r>
            <a:r>
              <a:rPr lang="en-US" altLang="zh-CN" dirty="0" smtClean="0"/>
              <a:t>80386~Core2</a:t>
            </a:r>
            <a:r>
              <a:rPr lang="zh-CN" altLang="en-US" dirty="0" smtClean="0"/>
              <a:t>的整个</a:t>
            </a:r>
            <a:r>
              <a:rPr lang="en-US" altLang="zh-CN" dirty="0" smtClean="0"/>
              <a:t>4GB</a:t>
            </a:r>
            <a:r>
              <a:rPr lang="zh-CN" altLang="en-US" dirty="0" smtClean="0"/>
              <a:t>地址范围内的任何存储单元。</a:t>
            </a:r>
            <a:endParaRPr lang="en-US" altLang="zh-CN" dirty="0" smtClean="0"/>
          </a:p>
          <a:p>
            <a:r>
              <a:rPr lang="zh-CN" altLang="en-US" dirty="0" smtClean="0"/>
              <a:t>在</a:t>
            </a:r>
            <a:r>
              <a:rPr lang="en-US" altLang="zh-CN" dirty="0" smtClean="0">
                <a:solidFill>
                  <a:srgbClr val="0000FF"/>
                </a:solidFill>
              </a:rPr>
              <a:t>64</a:t>
            </a:r>
            <a:r>
              <a:rPr lang="zh-CN" altLang="en-US" dirty="0" smtClean="0">
                <a:solidFill>
                  <a:srgbClr val="0000FF"/>
                </a:solidFill>
              </a:rPr>
              <a:t>位模式</a:t>
            </a:r>
            <a:r>
              <a:rPr lang="zh-CN" altLang="en-US" dirty="0" smtClean="0"/>
              <a:t>下，</a:t>
            </a:r>
            <a:r>
              <a:rPr lang="en-US" altLang="zh-CN" dirty="0" smtClean="0"/>
              <a:t>CS</a:t>
            </a:r>
            <a:r>
              <a:rPr lang="zh-CN" altLang="en-US" dirty="0" smtClean="0"/>
              <a:t>寄存器包含一个</a:t>
            </a:r>
            <a:r>
              <a:rPr lang="zh-CN" altLang="en-US" dirty="0"/>
              <a:t>指向</a:t>
            </a:r>
            <a:r>
              <a:rPr lang="zh-CN" altLang="en-US" dirty="0" smtClean="0"/>
              <a:t>描述符的指针，该描述符包含了访问权限和特权级，但不包含</a:t>
            </a:r>
            <a:r>
              <a:rPr lang="en-US" altLang="zh-CN" dirty="0" smtClean="0"/>
              <a:t>jump</a:t>
            </a:r>
            <a:r>
              <a:rPr lang="zh-CN" altLang="en-US" dirty="0" smtClean="0"/>
              <a:t>或</a:t>
            </a:r>
            <a:r>
              <a:rPr lang="en-US" altLang="zh-CN" dirty="0" smtClean="0"/>
              <a:t>call</a:t>
            </a:r>
            <a:r>
              <a:rPr lang="zh-CN" altLang="en-US" dirty="0" smtClean="0"/>
              <a:t>指令的地址。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55754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相对程序</a:t>
            </a:r>
            <a:r>
              <a:rPr lang="zh-CN" altLang="en-US" dirty="0"/>
              <a:t>存储器寻址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0825" y="1052736"/>
            <a:ext cx="8569647" cy="648072"/>
          </a:xfrm>
        </p:spPr>
        <p:txBody>
          <a:bodyPr/>
          <a:lstStyle/>
          <a:p>
            <a:r>
              <a:rPr lang="zh-CN" altLang="en-US" dirty="0">
                <a:solidFill>
                  <a:srgbClr val="C00000"/>
                </a:solidFill>
              </a:rPr>
              <a:t>相对程序存储器</a:t>
            </a:r>
            <a:r>
              <a:rPr lang="zh-CN" altLang="en-US" dirty="0" smtClean="0">
                <a:solidFill>
                  <a:srgbClr val="C00000"/>
                </a:solidFill>
              </a:rPr>
              <a:t>寻址：</a:t>
            </a:r>
            <a:r>
              <a:rPr lang="zh-CN" altLang="en-US" dirty="0" smtClean="0"/>
              <a:t>相对于指令指针（</a:t>
            </a:r>
            <a:r>
              <a:rPr lang="en-US" altLang="zh-CN" dirty="0" smtClean="0"/>
              <a:t>IP/EIP</a:t>
            </a:r>
            <a:r>
              <a:rPr lang="zh-CN" altLang="en-US" dirty="0" smtClean="0"/>
              <a:t>）。</a:t>
            </a:r>
            <a:endParaRPr lang="en-US" altLang="zh-CN" dirty="0" smtClean="0"/>
          </a:p>
          <a:p>
            <a:endParaRPr lang="en-US" dirty="0"/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8016074"/>
              </p:ext>
            </p:extLst>
          </p:nvPr>
        </p:nvGraphicFramePr>
        <p:xfrm>
          <a:off x="2627784" y="1772816"/>
          <a:ext cx="4413250" cy="467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4" name="Visio" r:id="rId3" imgW="2914858" imgH="3091503" progId="Visio.Drawing.11">
                  <p:embed/>
                </p:oleObj>
              </mc:Choice>
              <mc:Fallback>
                <p:oleObj name="Visio" r:id="rId3" imgW="2914858" imgH="3091503" progId="Visio.Drawing.11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1772816"/>
                        <a:ext cx="4413250" cy="4679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8786831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相对程序存储器寻址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solidFill>
                  <a:srgbClr val="0000FF"/>
                </a:solidFill>
              </a:rPr>
              <a:t>例，</a:t>
            </a:r>
            <a:r>
              <a:rPr lang="en-US" altLang="zh-CN" dirty="0"/>
              <a:t>JMP [2]</a:t>
            </a:r>
            <a:r>
              <a:rPr lang="zh-CN" altLang="en-US" dirty="0"/>
              <a:t>，</a:t>
            </a:r>
            <a:r>
              <a:rPr lang="en-US" altLang="zh-CN" dirty="0" smtClean="0"/>
              <a:t>JMP</a:t>
            </a:r>
            <a:r>
              <a:rPr lang="zh-CN" altLang="en-US" dirty="0"/>
              <a:t>指令跳过后面的两个存储器字节，即指令指针和</a:t>
            </a:r>
            <a:r>
              <a:rPr lang="en-US" altLang="zh-CN" dirty="0"/>
              <a:t>2</a:t>
            </a:r>
            <a:r>
              <a:rPr lang="zh-CN" altLang="en-US" dirty="0"/>
              <a:t>相加，就得到下一条指令的地址。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7585" y="3573016"/>
            <a:ext cx="3904368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65282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相对程序存储器寻址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通常，在</a:t>
            </a:r>
            <a:r>
              <a:rPr lang="en-US" altLang="zh-CN" dirty="0" smtClean="0"/>
              <a:t>16</a:t>
            </a:r>
            <a:r>
              <a:rPr lang="zh-CN" altLang="en-US" dirty="0" smtClean="0"/>
              <a:t>位微处理器中，</a:t>
            </a:r>
            <a:r>
              <a:rPr lang="en-US" altLang="zh-CN" dirty="0" smtClean="0"/>
              <a:t>JUMP</a:t>
            </a:r>
            <a:r>
              <a:rPr lang="zh-CN" altLang="en-US" dirty="0" smtClean="0"/>
              <a:t>指令的格式是</a:t>
            </a:r>
            <a:r>
              <a:rPr lang="en-US" altLang="zh-CN" dirty="0" smtClean="0">
                <a:solidFill>
                  <a:srgbClr val="0000FF"/>
                </a:solidFill>
              </a:rPr>
              <a:t>1</a:t>
            </a:r>
            <a:r>
              <a:rPr lang="zh-CN" altLang="en-US" dirty="0" smtClean="0">
                <a:solidFill>
                  <a:srgbClr val="0000FF"/>
                </a:solidFill>
              </a:rPr>
              <a:t>字节操作码</a:t>
            </a:r>
            <a:r>
              <a:rPr lang="zh-CN" altLang="en-US" dirty="0" smtClean="0"/>
              <a:t>加上</a:t>
            </a:r>
            <a:r>
              <a:rPr lang="en-US" altLang="zh-CN" dirty="0" smtClean="0">
                <a:solidFill>
                  <a:srgbClr val="0000FF"/>
                </a:solidFill>
              </a:rPr>
              <a:t>1</a:t>
            </a:r>
            <a:r>
              <a:rPr lang="zh-CN" altLang="en-US" dirty="0" smtClean="0">
                <a:solidFill>
                  <a:srgbClr val="0000FF"/>
                </a:solidFill>
              </a:rPr>
              <a:t>或</a:t>
            </a:r>
            <a:r>
              <a:rPr lang="en-US" altLang="zh-CN" dirty="0" smtClean="0">
                <a:solidFill>
                  <a:srgbClr val="0000FF"/>
                </a:solidFill>
              </a:rPr>
              <a:t>2</a:t>
            </a:r>
            <a:r>
              <a:rPr lang="zh-CN" altLang="en-US" dirty="0" smtClean="0">
                <a:solidFill>
                  <a:srgbClr val="0000FF"/>
                </a:solidFill>
              </a:rPr>
              <a:t>字节的位移量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zh-CN" altLang="en-US" dirty="0" smtClean="0">
                <a:latin typeface="Times New Roman" pitchFamily="18" charset="0"/>
                <a:cs typeface="Times New Roman" pitchFamily="18" charset="0"/>
              </a:rPr>
              <a:t>字节的位移量：</a:t>
            </a:r>
            <a:r>
              <a:rPr lang="zh-CN" alt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短转移</a:t>
            </a:r>
            <a:r>
              <a:rPr lang="zh-CN" altLang="en-US" dirty="0" smtClean="0">
                <a:latin typeface="Times New Roman" pitchFamily="18" charset="0"/>
                <a:cs typeface="Times New Roman" pitchFamily="18" charset="0"/>
              </a:rPr>
              <a:t>（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short jump</a:t>
            </a:r>
            <a:r>
              <a:rPr lang="zh-CN" altLang="en-US" dirty="0" smtClean="0">
                <a:latin typeface="Times New Roman" pitchFamily="18" charset="0"/>
                <a:cs typeface="Times New Roman" pitchFamily="18" charset="0"/>
              </a:rPr>
              <a:t>）</a:t>
            </a:r>
            <a:endParaRPr lang="en-US" altLang="zh-CN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zh-CN" altLang="en-US" dirty="0" smtClean="0">
                <a:latin typeface="Times New Roman" pitchFamily="18" charset="0"/>
                <a:cs typeface="Times New Roman" pitchFamily="18" charset="0"/>
              </a:rPr>
              <a:t>字节</a:t>
            </a:r>
            <a:r>
              <a:rPr lang="zh-CN" altLang="en-US" dirty="0">
                <a:latin typeface="Times New Roman" pitchFamily="18" charset="0"/>
                <a:cs typeface="Times New Roman" pitchFamily="18" charset="0"/>
              </a:rPr>
              <a:t>的位移量</a:t>
            </a:r>
            <a:r>
              <a:rPr lang="zh-CN" altLang="en-US" dirty="0" smtClean="0">
                <a:latin typeface="Times New Roman" pitchFamily="18" charset="0"/>
                <a:cs typeface="Times New Roman" pitchFamily="18" charset="0"/>
              </a:rPr>
              <a:t>：</a:t>
            </a:r>
            <a:r>
              <a:rPr lang="zh-CN" alt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近转移</a:t>
            </a:r>
            <a:r>
              <a:rPr lang="zh-CN" altLang="en-US" dirty="0" smtClean="0">
                <a:latin typeface="Times New Roman" pitchFamily="18" charset="0"/>
                <a:cs typeface="Times New Roman" pitchFamily="18" charset="0"/>
              </a:rPr>
              <a:t>（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near jump</a:t>
            </a:r>
            <a:r>
              <a:rPr lang="zh-CN" altLang="en-US" dirty="0">
                <a:latin typeface="Times New Roman" pitchFamily="18" charset="0"/>
                <a:cs typeface="Times New Roman" pitchFamily="18" charset="0"/>
              </a:rPr>
              <a:t>）</a:t>
            </a:r>
            <a:endParaRPr lang="en-US" altLang="zh-CN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zh-CN" altLang="en-US" dirty="0" smtClean="0"/>
              <a:t>短转移和近转移均属于</a:t>
            </a:r>
            <a:r>
              <a:rPr lang="zh-CN" altLang="en-US" dirty="0" smtClean="0">
                <a:solidFill>
                  <a:srgbClr val="0000FF"/>
                </a:solidFill>
              </a:rPr>
              <a:t>段内转移</a:t>
            </a:r>
            <a:r>
              <a:rPr lang="zh-CN" altLang="en-US" dirty="0" smtClean="0"/>
              <a:t>。段内转移是指转移到当前代码段中的任何位置。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dirty="0" smtClean="0"/>
              <a:t>在</a:t>
            </a:r>
            <a:r>
              <a:rPr lang="en-US" altLang="zh-CN" dirty="0" smtClean="0"/>
              <a:t>80386</a:t>
            </a:r>
            <a:r>
              <a:rPr lang="zh-CN" altLang="en-US" dirty="0" smtClean="0"/>
              <a:t>及更高型号的微处理器中，位移量可以是</a:t>
            </a:r>
            <a:r>
              <a:rPr lang="en-US" altLang="zh-CN" dirty="0" smtClean="0">
                <a:solidFill>
                  <a:srgbClr val="0000FF"/>
                </a:solidFill>
              </a:rPr>
              <a:t>4</a:t>
            </a:r>
            <a:r>
              <a:rPr lang="zh-CN" altLang="en-US" dirty="0" smtClean="0">
                <a:solidFill>
                  <a:srgbClr val="0000FF"/>
                </a:solidFill>
              </a:rPr>
              <a:t>个字节</a:t>
            </a:r>
            <a:r>
              <a:rPr lang="zh-CN" altLang="en-US" dirty="0" smtClean="0"/>
              <a:t>（</a:t>
            </a:r>
            <a:r>
              <a:rPr lang="en-US" altLang="zh-CN" dirty="0" smtClean="0"/>
              <a:t>32</a:t>
            </a:r>
            <a:r>
              <a:rPr lang="zh-CN" altLang="en-US" dirty="0" smtClean="0"/>
              <a:t>位数），允许用相对转移到达</a:t>
            </a:r>
            <a:r>
              <a:rPr lang="en-US" altLang="zh-CN" dirty="0" smtClean="0"/>
              <a:t>4GB</a:t>
            </a:r>
            <a:r>
              <a:rPr lang="zh-CN" altLang="en-US" dirty="0" smtClean="0"/>
              <a:t>代码段内的任何位置。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4159870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相对程序存储器寻址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相对于</a:t>
            </a:r>
            <a:r>
              <a:rPr lang="en-US" altLang="zh-CN" dirty="0" smtClean="0"/>
              <a:t>JMP</a:t>
            </a:r>
            <a:r>
              <a:rPr lang="zh-CN" altLang="en-US" dirty="0" smtClean="0"/>
              <a:t>和</a:t>
            </a:r>
            <a:r>
              <a:rPr lang="en-US" altLang="zh-CN" dirty="0" smtClean="0"/>
              <a:t>CALL</a:t>
            </a:r>
            <a:r>
              <a:rPr lang="zh-CN" altLang="en-US" dirty="0" smtClean="0"/>
              <a:t>指令包含的</a:t>
            </a:r>
            <a:r>
              <a:rPr lang="zh-CN" altLang="en-US" dirty="0" smtClean="0">
                <a:solidFill>
                  <a:srgbClr val="0000FF"/>
                </a:solidFill>
              </a:rPr>
              <a:t>带符号的位移量</a:t>
            </a:r>
            <a:r>
              <a:rPr lang="zh-CN" altLang="en-US" dirty="0" smtClean="0"/>
              <a:t>，允许向前或向后访问存储器。</a:t>
            </a:r>
            <a:endParaRPr lang="en-US" altLang="zh-CN" dirty="0" smtClean="0"/>
          </a:p>
          <a:p>
            <a:endParaRPr lang="en-US" dirty="0"/>
          </a:p>
          <a:p>
            <a:r>
              <a:rPr lang="zh-CN" altLang="en-US" dirty="0" smtClean="0"/>
              <a:t>所有的汇编程序能够</a:t>
            </a:r>
            <a:r>
              <a:rPr lang="zh-CN" altLang="en-US" dirty="0" smtClean="0">
                <a:solidFill>
                  <a:srgbClr val="0000FF"/>
                </a:solidFill>
              </a:rPr>
              <a:t>自动</a:t>
            </a:r>
            <a:r>
              <a:rPr lang="zh-CN" altLang="en-US" dirty="0" smtClean="0"/>
              <a:t>地用位移量计算距离，并选择合适的</a:t>
            </a:r>
            <a:r>
              <a:rPr lang="en-US" altLang="zh-CN" dirty="0" smtClean="0"/>
              <a:t>1</a:t>
            </a:r>
            <a:r>
              <a:rPr lang="zh-CN" altLang="en-US" dirty="0" smtClean="0"/>
              <a:t>、</a:t>
            </a:r>
            <a:r>
              <a:rPr lang="en-US" altLang="zh-CN" dirty="0" smtClean="0"/>
              <a:t>2</a:t>
            </a:r>
            <a:r>
              <a:rPr lang="zh-CN" altLang="en-US" dirty="0" smtClean="0"/>
              <a:t>或</a:t>
            </a:r>
            <a:r>
              <a:rPr lang="en-US" altLang="zh-CN" dirty="0" smtClean="0"/>
              <a:t>4</a:t>
            </a:r>
            <a:r>
              <a:rPr lang="zh-CN" altLang="en-US" dirty="0" smtClean="0"/>
              <a:t>字节形式。</a:t>
            </a:r>
            <a:endParaRPr lang="en-US" altLang="zh-CN" dirty="0" smtClean="0"/>
          </a:p>
          <a:p>
            <a:endParaRPr lang="en-US" dirty="0"/>
          </a:p>
          <a:p>
            <a:r>
              <a:rPr lang="zh-CN" altLang="en-US" dirty="0" smtClean="0"/>
              <a:t>在</a:t>
            </a:r>
            <a:r>
              <a:rPr lang="en-US" altLang="zh-CN" dirty="0" smtClean="0"/>
              <a:t>16</a:t>
            </a:r>
            <a:r>
              <a:rPr lang="zh-CN" altLang="en-US" dirty="0"/>
              <a:t>位</a:t>
            </a:r>
            <a:r>
              <a:rPr lang="zh-CN" altLang="en-US" dirty="0" smtClean="0"/>
              <a:t>微处理器中，如果距离太远，超出</a:t>
            </a:r>
            <a:r>
              <a:rPr lang="en-US" altLang="zh-CN" dirty="0" smtClean="0"/>
              <a:t>2</a:t>
            </a:r>
            <a:r>
              <a:rPr lang="zh-CN" altLang="en-US" dirty="0" smtClean="0"/>
              <a:t>个字节的位移量，有些汇编程序就使用直接转移。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6635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间接程序存储器寻址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solidFill>
                  <a:srgbClr val="C00000"/>
                </a:solidFill>
              </a:rPr>
              <a:t>间接程序存储器寻址：</a:t>
            </a:r>
            <a:r>
              <a:rPr lang="zh-CN" altLang="en-US" dirty="0"/>
              <a:t>利用寄存器寻址方式、存储器操作数的寻址方式</a:t>
            </a:r>
            <a:r>
              <a:rPr lang="zh-CN" altLang="en-US" dirty="0">
                <a:solidFill>
                  <a:srgbClr val="0000FF"/>
                </a:solidFill>
              </a:rPr>
              <a:t>求得的操作数</a:t>
            </a:r>
            <a:r>
              <a:rPr lang="zh-CN" altLang="en-US" dirty="0"/>
              <a:t>为转移地址。</a:t>
            </a:r>
          </a:p>
          <a:p>
            <a:endParaRPr lang="zh-CN" altLang="en-US" dirty="0"/>
          </a:p>
          <a:p>
            <a:r>
              <a:rPr lang="zh-CN" altLang="en-US" dirty="0"/>
              <a:t>段内寻址的例子：</a:t>
            </a:r>
          </a:p>
          <a:p>
            <a:pPr lvl="1"/>
            <a:r>
              <a:rPr lang="en-US" altLang="zh-CN" dirty="0"/>
              <a:t>JMP </a:t>
            </a:r>
            <a:r>
              <a:rPr lang="en-US" altLang="zh-CN" dirty="0" smtClean="0"/>
              <a:t>AX</a:t>
            </a:r>
            <a:r>
              <a:rPr lang="zh-CN" altLang="en-US" dirty="0" smtClean="0">
                <a:solidFill>
                  <a:srgbClr val="008000"/>
                </a:solidFill>
              </a:rPr>
              <a:t>；转移到当前代码段</a:t>
            </a:r>
            <a:r>
              <a:rPr lang="en-US" altLang="zh-CN" dirty="0" smtClean="0">
                <a:solidFill>
                  <a:srgbClr val="008000"/>
                </a:solidFill>
              </a:rPr>
              <a:t>AX</a:t>
            </a:r>
            <a:r>
              <a:rPr lang="zh-CN" altLang="en-US" dirty="0" smtClean="0">
                <a:solidFill>
                  <a:srgbClr val="008000"/>
                </a:solidFill>
              </a:rPr>
              <a:t>内容所指的位置</a:t>
            </a:r>
            <a:endParaRPr lang="en-US" altLang="zh-CN" dirty="0">
              <a:solidFill>
                <a:srgbClr val="008000"/>
              </a:solidFill>
            </a:endParaRPr>
          </a:p>
          <a:p>
            <a:pPr lvl="1"/>
            <a:r>
              <a:rPr lang="en-US" altLang="zh-CN" dirty="0"/>
              <a:t>JMP NEAR PTR [BX</a:t>
            </a:r>
            <a:r>
              <a:rPr lang="en-US" altLang="zh-CN" dirty="0" smtClean="0"/>
              <a:t>]</a:t>
            </a:r>
            <a:r>
              <a:rPr lang="zh-CN" altLang="en-US" dirty="0" smtClean="0">
                <a:solidFill>
                  <a:srgbClr val="008000"/>
                </a:solidFill>
              </a:rPr>
              <a:t>；地址在存储器中</a:t>
            </a:r>
            <a:endParaRPr lang="en-US" altLang="zh-CN" dirty="0">
              <a:solidFill>
                <a:srgbClr val="008000"/>
              </a:solidFill>
            </a:endParaRPr>
          </a:p>
          <a:p>
            <a:pPr lvl="1"/>
            <a:r>
              <a:rPr lang="en-US" altLang="zh-CN" dirty="0"/>
              <a:t>JMP NEAR PTR [DI+2]</a:t>
            </a:r>
          </a:p>
          <a:p>
            <a:pPr lvl="1"/>
            <a:r>
              <a:rPr lang="en-US" altLang="zh-CN" dirty="0"/>
              <a:t>JMP TABLE [BX]</a:t>
            </a:r>
          </a:p>
          <a:p>
            <a:pPr lvl="1"/>
            <a:r>
              <a:rPr lang="en-US" altLang="zh-CN" dirty="0"/>
              <a:t>JMP ECX</a:t>
            </a:r>
          </a:p>
          <a:p>
            <a:pPr lvl="1"/>
            <a:r>
              <a:rPr lang="en-US" altLang="zh-CN" dirty="0"/>
              <a:t>JMP RDI</a:t>
            </a:r>
          </a:p>
        </p:txBody>
      </p:sp>
    </p:spTree>
    <p:extLst>
      <p:ext uri="{BB962C8B-B14F-4D97-AF65-F5344CB8AC3E}">
        <p14:creationId xmlns:p14="http://schemas.microsoft.com/office/powerpoint/2010/main" val="4403539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间接程序存储器寻址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0825" y="1052736"/>
            <a:ext cx="8569647" cy="3888432"/>
          </a:xfrm>
        </p:spPr>
        <p:txBody>
          <a:bodyPr/>
          <a:lstStyle/>
          <a:p>
            <a:r>
              <a:rPr lang="zh-CN" altLang="en-US" sz="2400" dirty="0" smtClean="0"/>
              <a:t>如果用</a:t>
            </a:r>
            <a:r>
              <a:rPr lang="en-US" altLang="zh-CN" sz="2400" dirty="0" smtClean="0"/>
              <a:t>16</a:t>
            </a:r>
            <a:r>
              <a:rPr lang="zh-CN" altLang="en-US" sz="2400" dirty="0" smtClean="0"/>
              <a:t>位寄存器存放</a:t>
            </a:r>
            <a:r>
              <a:rPr lang="en-US" altLang="zh-CN" sz="2400" dirty="0" smtClean="0"/>
              <a:t>JMP</a:t>
            </a:r>
            <a:r>
              <a:rPr lang="zh-CN" altLang="en-US" sz="2400" dirty="0" smtClean="0"/>
              <a:t>的目</a:t>
            </a:r>
            <a:r>
              <a:rPr lang="zh-CN" altLang="en-US" sz="2400" dirty="0"/>
              <a:t>的</a:t>
            </a:r>
            <a:r>
              <a:rPr lang="zh-CN" altLang="en-US" sz="2400" dirty="0" smtClean="0"/>
              <a:t>地址，则是近转移。</a:t>
            </a:r>
            <a:endParaRPr lang="en-US" altLang="zh-CN" sz="2400" dirty="0" smtClean="0"/>
          </a:p>
          <a:p>
            <a:endParaRPr lang="en-US" altLang="zh-CN" sz="2400" dirty="0" smtClean="0"/>
          </a:p>
          <a:p>
            <a:r>
              <a:rPr lang="zh-CN" altLang="en-US" sz="2400" dirty="0" smtClean="0">
                <a:solidFill>
                  <a:srgbClr val="CC00CC"/>
                </a:solidFill>
              </a:rPr>
              <a:t>例</a:t>
            </a:r>
            <a:r>
              <a:rPr lang="en-US" altLang="zh-CN" sz="2400" dirty="0" smtClean="0">
                <a:solidFill>
                  <a:srgbClr val="CC00CC"/>
                </a:solidFill>
              </a:rPr>
              <a:t>1</a:t>
            </a:r>
            <a:r>
              <a:rPr lang="zh-CN" altLang="en-US" sz="2400" dirty="0" smtClean="0">
                <a:solidFill>
                  <a:srgbClr val="CC00CC"/>
                </a:solidFill>
              </a:rPr>
              <a:t>，</a:t>
            </a:r>
            <a:r>
              <a:rPr lang="en-US" altLang="zh-CN" sz="2400" dirty="0" smtClean="0"/>
              <a:t>JMP BX</a:t>
            </a:r>
            <a:r>
              <a:rPr lang="zh-CN" altLang="en-US" sz="2400" dirty="0" smtClean="0"/>
              <a:t>。如果</a:t>
            </a:r>
            <a:r>
              <a:rPr lang="en-US" altLang="zh-CN" sz="2400" dirty="0" smtClean="0"/>
              <a:t>BX=1000H</a:t>
            </a:r>
            <a:r>
              <a:rPr lang="zh-CN" altLang="en-US" sz="2400" dirty="0" smtClean="0"/>
              <a:t>，则转移到段内偏移地址</a:t>
            </a:r>
            <a:r>
              <a:rPr lang="en-US" altLang="zh-CN" sz="2400" dirty="0" smtClean="0"/>
              <a:t>1000H</a:t>
            </a:r>
            <a:r>
              <a:rPr lang="zh-CN" altLang="en-US" sz="2400" dirty="0" smtClean="0"/>
              <a:t>处。</a:t>
            </a:r>
            <a:endParaRPr lang="en-US" altLang="zh-CN" sz="2400" dirty="0" smtClean="0"/>
          </a:p>
          <a:p>
            <a:endParaRPr lang="en-US" sz="2400" dirty="0"/>
          </a:p>
          <a:p>
            <a:r>
              <a:rPr lang="zh-CN" altLang="en-US" sz="2400" dirty="0" smtClean="0">
                <a:solidFill>
                  <a:srgbClr val="CC00CC"/>
                </a:solidFill>
              </a:rPr>
              <a:t>例</a:t>
            </a:r>
            <a:r>
              <a:rPr lang="en-US" altLang="zh-CN" sz="2400" dirty="0" smtClean="0">
                <a:solidFill>
                  <a:srgbClr val="CC00CC"/>
                </a:solidFill>
              </a:rPr>
              <a:t>2</a:t>
            </a:r>
            <a:r>
              <a:rPr lang="zh-CN" altLang="en-US" sz="2400" dirty="0" smtClean="0">
                <a:solidFill>
                  <a:srgbClr val="CC00CC"/>
                </a:solidFill>
              </a:rPr>
              <a:t>，</a:t>
            </a:r>
            <a:r>
              <a:rPr lang="en-US" altLang="zh-CN" sz="2400" dirty="0" smtClean="0"/>
              <a:t>JMP NEAR PTR [BX]</a:t>
            </a:r>
            <a:r>
              <a:rPr lang="zh-CN" altLang="en-US" sz="2400" dirty="0" smtClean="0"/>
              <a:t>。此时用寄存器间接寻址方式。</a:t>
            </a:r>
            <a:endParaRPr lang="en-US" altLang="zh-CN" sz="2400" dirty="0" smtClean="0"/>
          </a:p>
          <a:p>
            <a:pPr lvl="1"/>
            <a:r>
              <a:rPr lang="en-US" sz="2400" dirty="0" smtClean="0"/>
              <a:t>JMP [BX]</a:t>
            </a:r>
            <a:r>
              <a:rPr lang="zh-CN" altLang="en-US" sz="2400" dirty="0" smtClean="0"/>
              <a:t>的默认情况是</a:t>
            </a:r>
            <a:r>
              <a:rPr lang="en-US" altLang="zh-CN" sz="2400" dirty="0"/>
              <a:t>JMP NEAR </a:t>
            </a:r>
            <a:r>
              <a:rPr lang="en-US" altLang="zh-CN" sz="2400" dirty="0" smtClean="0"/>
              <a:t>PTR </a:t>
            </a:r>
            <a:r>
              <a:rPr lang="en-US" altLang="zh-CN" sz="2400" dirty="0"/>
              <a:t>[BX</a:t>
            </a:r>
            <a:r>
              <a:rPr lang="en-US" altLang="zh-CN" sz="2400" dirty="0" smtClean="0"/>
              <a:t>]</a:t>
            </a:r>
            <a:r>
              <a:rPr lang="zh-CN" altLang="en-US" sz="2400" dirty="0" smtClean="0"/>
              <a:t>。</a:t>
            </a:r>
            <a:endParaRPr lang="en-US" altLang="zh-CN" sz="2400" dirty="0" smtClean="0"/>
          </a:p>
          <a:p>
            <a:endParaRPr lang="en-US" sz="2400" dirty="0"/>
          </a:p>
          <a:p>
            <a:r>
              <a:rPr lang="zh-CN" altLang="en-US" sz="2400" dirty="0" smtClean="0">
                <a:solidFill>
                  <a:srgbClr val="CC00CC"/>
                </a:solidFill>
              </a:rPr>
              <a:t>例</a:t>
            </a:r>
            <a:r>
              <a:rPr lang="en-US" altLang="zh-CN" sz="2400" dirty="0" smtClean="0">
                <a:solidFill>
                  <a:srgbClr val="CC00CC"/>
                </a:solidFill>
              </a:rPr>
              <a:t>3</a:t>
            </a:r>
            <a:r>
              <a:rPr lang="zh-CN" altLang="en-US" sz="2400" dirty="0" smtClean="0">
                <a:solidFill>
                  <a:srgbClr val="CC00CC"/>
                </a:solidFill>
              </a:rPr>
              <a:t>，</a:t>
            </a:r>
            <a:r>
              <a:rPr lang="en-US" altLang="zh-CN" sz="2400" dirty="0" smtClean="0"/>
              <a:t>JMP TABEL [BX]</a:t>
            </a:r>
            <a:r>
              <a:rPr lang="zh-CN" altLang="en-US" sz="2400" dirty="0" smtClean="0"/>
              <a:t>。若</a:t>
            </a:r>
            <a:r>
              <a:rPr lang="en-US" altLang="zh-CN" sz="2400" dirty="0" smtClean="0"/>
              <a:t>BX=4</a:t>
            </a:r>
            <a:r>
              <a:rPr lang="zh-CN" altLang="en-US" sz="2400" dirty="0" smtClean="0"/>
              <a:t>，则转移到哪一个地址？</a:t>
            </a:r>
            <a:endParaRPr lang="en-US" sz="24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4941168"/>
            <a:ext cx="2448272" cy="1565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85533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间接程序存储器寻址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0825" y="1052736"/>
            <a:ext cx="4609207" cy="5400600"/>
          </a:xfrm>
        </p:spPr>
        <p:txBody>
          <a:bodyPr/>
          <a:lstStyle/>
          <a:p>
            <a:r>
              <a:rPr lang="zh-CN" altLang="en-US" dirty="0">
                <a:solidFill>
                  <a:srgbClr val="CC0000"/>
                </a:solidFill>
              </a:rPr>
              <a:t>段间间接转移</a:t>
            </a:r>
            <a:r>
              <a:rPr lang="zh-CN" altLang="en-US" dirty="0" smtClean="0">
                <a:solidFill>
                  <a:srgbClr val="CC0000"/>
                </a:solidFill>
              </a:rPr>
              <a:t>寻址：</a:t>
            </a:r>
            <a:r>
              <a:rPr lang="zh-CN" altLang="en-US" dirty="0"/>
              <a:t>不仅要求改变</a:t>
            </a:r>
            <a:r>
              <a:rPr lang="en-US" altLang="zh-CN" dirty="0"/>
              <a:t>IP</a:t>
            </a:r>
            <a:r>
              <a:rPr lang="zh-CN" altLang="en-US" dirty="0"/>
              <a:t>中的指令</a:t>
            </a:r>
            <a:r>
              <a:rPr lang="zh-CN" altLang="en-US" dirty="0">
                <a:solidFill>
                  <a:srgbClr val="0000CC"/>
                </a:solidFill>
              </a:rPr>
              <a:t>偏移地址</a:t>
            </a:r>
            <a:r>
              <a:rPr lang="zh-CN" altLang="en-US" dirty="0"/>
              <a:t>，还要改变</a:t>
            </a:r>
            <a:r>
              <a:rPr lang="en-US" altLang="zh-CN" dirty="0"/>
              <a:t>CS</a:t>
            </a:r>
            <a:r>
              <a:rPr lang="zh-CN" altLang="en-US" dirty="0"/>
              <a:t>中的</a:t>
            </a:r>
            <a:r>
              <a:rPr lang="zh-CN" altLang="en-US" dirty="0" smtClean="0">
                <a:solidFill>
                  <a:srgbClr val="0000CC"/>
                </a:solidFill>
              </a:rPr>
              <a:t>段基值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endParaRPr lang="en-US" dirty="0"/>
          </a:p>
          <a:p>
            <a:r>
              <a:rPr lang="zh-CN" altLang="en-US" dirty="0" smtClean="0"/>
              <a:t>例，</a:t>
            </a:r>
            <a:r>
              <a:rPr lang="en-US" altLang="zh-CN" dirty="0" smtClean="0"/>
              <a:t>16</a:t>
            </a:r>
            <a:r>
              <a:rPr lang="zh-CN" altLang="en-US" dirty="0" smtClean="0"/>
              <a:t>位微处理器中，</a:t>
            </a:r>
            <a:r>
              <a:rPr lang="en-US" altLang="zh-CN" dirty="0"/>
              <a:t>JMP DWORD PTR [EA</a:t>
            </a:r>
            <a:r>
              <a:rPr lang="en-US" altLang="zh-CN" dirty="0" smtClean="0"/>
              <a:t>]</a:t>
            </a:r>
            <a:endParaRPr lang="en-US" altLang="zh-CN" dirty="0"/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8978601"/>
              </p:ext>
            </p:extLst>
          </p:nvPr>
        </p:nvGraphicFramePr>
        <p:xfrm>
          <a:off x="5009455" y="981075"/>
          <a:ext cx="3883025" cy="558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0" name="Visio" r:id="rId3" imgW="2722003" imgH="3919451" progId="Visio.Drawing.11">
                  <p:embed/>
                </p:oleObj>
              </mc:Choice>
              <mc:Fallback>
                <p:oleObj name="Visio" r:id="rId3" imgW="2722003" imgH="3919451" progId="Visio.Drawing.11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9455" y="981075"/>
                        <a:ext cx="3883025" cy="5589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107595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本章内容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3200" dirty="0" smtClean="0"/>
              <a:t>指令格式的回顾</a:t>
            </a:r>
            <a:endParaRPr lang="en-US" altLang="zh-CN" sz="3200" dirty="0" smtClean="0"/>
          </a:p>
          <a:p>
            <a:r>
              <a:rPr lang="zh-CN" altLang="en-US" sz="3200" dirty="0" smtClean="0"/>
              <a:t>数据寻址方式</a:t>
            </a:r>
            <a:endParaRPr lang="en-US" altLang="zh-CN" sz="3200" dirty="0" smtClean="0"/>
          </a:p>
          <a:p>
            <a:r>
              <a:rPr lang="zh-CN" altLang="en-US" sz="3200" dirty="0" smtClean="0"/>
              <a:t>程序存储器寻址方式</a:t>
            </a:r>
            <a:endParaRPr lang="en-US" altLang="zh-CN" sz="3200" dirty="0" smtClean="0"/>
          </a:p>
          <a:p>
            <a:r>
              <a:rPr lang="zh-CN" altLang="en-US" sz="3200" dirty="0" smtClean="0">
                <a:solidFill>
                  <a:srgbClr val="C00000"/>
                </a:solidFill>
              </a:rPr>
              <a:t>堆栈存储器寻址方式</a:t>
            </a:r>
            <a:endParaRPr lang="en-US" altLang="zh-CN" sz="3200" dirty="0" smtClean="0">
              <a:solidFill>
                <a:srgbClr val="C00000"/>
              </a:solidFill>
            </a:endParaRPr>
          </a:p>
          <a:p>
            <a:r>
              <a:rPr lang="en-US" sz="3200" dirty="0"/>
              <a:t>I/O</a:t>
            </a:r>
            <a:r>
              <a:rPr lang="zh-CN" altLang="en-US" sz="3200" dirty="0"/>
              <a:t>端口寻址</a:t>
            </a:r>
          </a:p>
          <a:p>
            <a:endParaRPr lang="en-US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04838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堆栈存储器</a:t>
            </a:r>
            <a:r>
              <a:rPr lang="zh-CN" altLang="en-US" dirty="0" smtClean="0"/>
              <a:t>寻址方式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堆栈在微处理器起着重要的作用，用来</a:t>
            </a:r>
            <a:r>
              <a:rPr lang="zh-CN" altLang="en-US" dirty="0" smtClean="0">
                <a:solidFill>
                  <a:srgbClr val="0000FF"/>
                </a:solidFill>
              </a:rPr>
              <a:t>暂存数据</a:t>
            </a:r>
            <a:r>
              <a:rPr lang="zh-CN" altLang="en-US" dirty="0" smtClean="0"/>
              <a:t>，为</a:t>
            </a:r>
            <a:r>
              <a:rPr lang="zh-CN" altLang="en-US" dirty="0" smtClean="0">
                <a:solidFill>
                  <a:srgbClr val="0000FF"/>
                </a:solidFill>
              </a:rPr>
              <a:t>程序保存返回地址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endParaRPr lang="en-US" dirty="0"/>
          </a:p>
          <a:p>
            <a:r>
              <a:rPr lang="zh-CN" altLang="en-US" dirty="0" smtClean="0"/>
              <a:t>部分相关指令：</a:t>
            </a:r>
            <a:endParaRPr lang="en-US" altLang="zh-CN" dirty="0" smtClean="0"/>
          </a:p>
          <a:p>
            <a:pPr lvl="1"/>
            <a:r>
              <a:rPr lang="en-US" dirty="0" smtClean="0"/>
              <a:t>PUSH / POP</a:t>
            </a:r>
            <a:r>
              <a:rPr lang="zh-CN" altLang="en-US" dirty="0" smtClean="0"/>
              <a:t>指令：数据</a:t>
            </a:r>
            <a:r>
              <a:rPr lang="zh-CN" altLang="en-US" dirty="0"/>
              <a:t>入</a:t>
            </a:r>
            <a:r>
              <a:rPr lang="zh-CN" altLang="en-US" dirty="0" smtClean="0"/>
              <a:t>栈 </a:t>
            </a:r>
            <a:r>
              <a:rPr lang="en-US" altLang="zh-CN" dirty="0" smtClean="0"/>
              <a:t>/ </a:t>
            </a:r>
            <a:r>
              <a:rPr lang="zh-CN" altLang="en-US" dirty="0" smtClean="0"/>
              <a:t>出</a:t>
            </a:r>
            <a:r>
              <a:rPr lang="zh-CN" altLang="en-US" dirty="0"/>
              <a:t>栈</a:t>
            </a:r>
            <a:endParaRPr lang="en-US" altLang="zh-CN" dirty="0" smtClean="0"/>
          </a:p>
          <a:p>
            <a:pPr lvl="1"/>
            <a:r>
              <a:rPr lang="en-US" dirty="0" smtClean="0"/>
              <a:t>CALL / </a:t>
            </a:r>
            <a:r>
              <a:rPr lang="en-US" dirty="0"/>
              <a:t>RET</a:t>
            </a:r>
            <a:r>
              <a:rPr lang="zh-CN" altLang="en-US" dirty="0" smtClean="0"/>
              <a:t>指令：</a:t>
            </a:r>
            <a:r>
              <a:rPr lang="en-US" altLang="zh-CN" dirty="0" smtClean="0"/>
              <a:t>CALL</a:t>
            </a:r>
            <a:r>
              <a:rPr lang="zh-CN" altLang="en-US" dirty="0" smtClean="0"/>
              <a:t>用堆栈保存返回地址，</a:t>
            </a:r>
            <a:r>
              <a:rPr lang="en-US" altLang="zh-CN" dirty="0" smtClean="0"/>
              <a:t>RET</a:t>
            </a:r>
            <a:r>
              <a:rPr lang="zh-CN" altLang="en-US" dirty="0" smtClean="0"/>
              <a:t>从堆栈取出返回地址</a:t>
            </a:r>
            <a:endParaRPr lang="en-US" altLang="zh-CN" dirty="0" smtClean="0"/>
          </a:p>
          <a:p>
            <a:endParaRPr lang="en-US" dirty="0"/>
          </a:p>
          <a:p>
            <a:r>
              <a:rPr lang="zh-CN" altLang="en-US" dirty="0" smtClean="0"/>
              <a:t>堆栈存储器用两个寄存器维护：</a:t>
            </a:r>
            <a:r>
              <a:rPr lang="zh-CN" altLang="en-US" dirty="0" smtClean="0">
                <a:solidFill>
                  <a:srgbClr val="0000FF"/>
                </a:solidFill>
              </a:rPr>
              <a:t>堆栈指针</a:t>
            </a:r>
            <a:r>
              <a:rPr lang="zh-CN" altLang="en-US" dirty="0" smtClean="0"/>
              <a:t>（</a:t>
            </a:r>
            <a:r>
              <a:rPr lang="en-US" altLang="zh-CN" dirty="0" smtClean="0"/>
              <a:t>SP</a:t>
            </a:r>
            <a:r>
              <a:rPr lang="zh-CN" altLang="en-US" dirty="0" smtClean="0"/>
              <a:t>或</a:t>
            </a:r>
            <a:r>
              <a:rPr lang="en-US" altLang="zh-CN" dirty="0" smtClean="0"/>
              <a:t>ESP</a:t>
            </a:r>
            <a:r>
              <a:rPr lang="zh-CN" altLang="en-US" dirty="0" smtClean="0"/>
              <a:t>），</a:t>
            </a:r>
            <a:r>
              <a:rPr lang="zh-CN" altLang="en-US" dirty="0" smtClean="0">
                <a:solidFill>
                  <a:srgbClr val="0000FF"/>
                </a:solidFill>
              </a:rPr>
              <a:t>堆栈段寄存器</a:t>
            </a:r>
            <a:r>
              <a:rPr lang="zh-CN" altLang="en-US" dirty="0" smtClean="0"/>
              <a:t>（</a:t>
            </a:r>
            <a:r>
              <a:rPr lang="en-US" altLang="zh-CN" dirty="0" smtClean="0"/>
              <a:t>SS</a:t>
            </a:r>
            <a:r>
              <a:rPr lang="zh-CN" altLang="en-US" dirty="0" smtClean="0"/>
              <a:t>）。</a:t>
            </a:r>
            <a:endParaRPr lang="en-US" altLang="zh-CN" dirty="0" smtClean="0"/>
          </a:p>
          <a:p>
            <a:pPr lvl="1"/>
            <a:r>
              <a:rPr lang="zh-CN" altLang="en-US" dirty="0">
                <a:solidFill>
                  <a:srgbClr val="0000FF"/>
                </a:solidFill>
              </a:rPr>
              <a:t>堆栈</a:t>
            </a:r>
            <a:r>
              <a:rPr lang="zh-CN" altLang="en-US" dirty="0" smtClean="0">
                <a:solidFill>
                  <a:srgbClr val="0000FF"/>
                </a:solidFill>
              </a:rPr>
              <a:t>指针</a:t>
            </a:r>
            <a:r>
              <a:rPr lang="zh-CN" altLang="en-US" dirty="0"/>
              <a:t>总是</a:t>
            </a:r>
            <a:r>
              <a:rPr lang="zh-CN" altLang="en-US" dirty="0" smtClean="0"/>
              <a:t>指向</a:t>
            </a:r>
            <a:r>
              <a:rPr lang="zh-CN" altLang="en-US" dirty="0"/>
              <a:t>栈顶数据，因而是满</a:t>
            </a:r>
            <a:r>
              <a:rPr lang="zh-CN" altLang="en-US" dirty="0" smtClean="0"/>
              <a:t>堆栈。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87836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数据寻址方式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CN" altLang="en-US" dirty="0" smtClean="0"/>
              <a:t>寄存器寻址</a:t>
            </a:r>
            <a:endParaRPr lang="en-US" altLang="zh-CN" dirty="0" smtClean="0"/>
          </a:p>
          <a:p>
            <a:pPr marL="514350" indent="-514350">
              <a:buFont typeface="+mj-lt"/>
              <a:buAutoNum type="arabicPeriod"/>
            </a:pPr>
            <a:r>
              <a:rPr lang="zh-CN" altLang="en-US" dirty="0" smtClean="0"/>
              <a:t>立即寻址</a:t>
            </a:r>
            <a:endParaRPr lang="en-US" altLang="zh-CN" dirty="0" smtClean="0"/>
          </a:p>
          <a:p>
            <a:pPr marL="514350" indent="-514350">
              <a:buFont typeface="+mj-lt"/>
              <a:buAutoNum type="arabicPeriod"/>
            </a:pPr>
            <a:r>
              <a:rPr lang="zh-CN" altLang="en-US" dirty="0" smtClean="0"/>
              <a:t>直接数据寻址</a:t>
            </a:r>
            <a:endParaRPr lang="en-US" altLang="zh-CN" dirty="0" smtClean="0"/>
          </a:p>
          <a:p>
            <a:pPr marL="514350" indent="-514350">
              <a:buFont typeface="+mj-lt"/>
              <a:buAutoNum type="arabicPeriod"/>
            </a:pPr>
            <a:r>
              <a:rPr lang="zh-CN" altLang="en-US" dirty="0" smtClean="0"/>
              <a:t>寄存器间接寻址</a:t>
            </a:r>
            <a:endParaRPr lang="en-US" altLang="zh-CN" dirty="0" smtClean="0"/>
          </a:p>
          <a:p>
            <a:pPr marL="514350" indent="-514350">
              <a:buFont typeface="+mj-lt"/>
              <a:buAutoNum type="arabicPeriod"/>
            </a:pPr>
            <a:r>
              <a:rPr lang="zh-CN" altLang="en-US" dirty="0" smtClean="0"/>
              <a:t>基址加变址寻址</a:t>
            </a:r>
            <a:endParaRPr lang="en-US" altLang="zh-CN" dirty="0" smtClean="0"/>
          </a:p>
          <a:p>
            <a:pPr marL="514350" indent="-514350">
              <a:buFont typeface="+mj-lt"/>
              <a:buAutoNum type="arabicPeriod"/>
            </a:pPr>
            <a:r>
              <a:rPr lang="zh-CN" altLang="en-US" dirty="0" smtClean="0"/>
              <a:t>寄存器相对寻址</a:t>
            </a:r>
            <a:endParaRPr lang="en-US" altLang="zh-CN" dirty="0" smtClean="0"/>
          </a:p>
          <a:p>
            <a:pPr marL="514350" indent="-514350">
              <a:buFont typeface="+mj-lt"/>
              <a:buAutoNum type="arabicPeriod"/>
            </a:pPr>
            <a:r>
              <a:rPr lang="zh-CN" altLang="en-US" dirty="0" smtClean="0"/>
              <a:t>相对基址加变址寻址</a:t>
            </a:r>
            <a:endParaRPr lang="en-US" altLang="zh-CN" dirty="0" smtClean="0"/>
          </a:p>
          <a:p>
            <a:pPr marL="514350" indent="-514350">
              <a:buFont typeface="+mj-lt"/>
              <a:buAutoNum type="arabicPeriod"/>
            </a:pPr>
            <a:r>
              <a:rPr lang="zh-CN" altLang="en-US" dirty="0" smtClean="0"/>
              <a:t>比例变址寻址（</a:t>
            </a:r>
            <a:r>
              <a:rPr lang="en-US" altLang="zh-CN" dirty="0" smtClean="0"/>
              <a:t>80386</a:t>
            </a:r>
            <a:r>
              <a:rPr lang="zh-CN" altLang="en-US" dirty="0" smtClean="0"/>
              <a:t>及更高档）</a:t>
            </a:r>
            <a:endParaRPr lang="en-US" altLang="zh-CN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RIP</a:t>
            </a:r>
            <a:r>
              <a:rPr lang="zh-CN" altLang="en-US" dirty="0" smtClean="0"/>
              <a:t>相对寻址（</a:t>
            </a:r>
            <a:r>
              <a:rPr lang="en-US" altLang="zh-CN" dirty="0" smtClean="0"/>
              <a:t>Pentium 4</a:t>
            </a:r>
            <a:r>
              <a:rPr lang="zh-CN" altLang="en-US" dirty="0" smtClean="0"/>
              <a:t>和</a:t>
            </a:r>
            <a:r>
              <a:rPr lang="en-US" altLang="zh-CN" dirty="0" smtClean="0"/>
              <a:t>Core 2</a:t>
            </a:r>
            <a:r>
              <a:rPr lang="zh-CN" altLang="en-US" dirty="0"/>
              <a:t>的</a:t>
            </a:r>
            <a:r>
              <a:rPr lang="en-US" altLang="zh-CN" dirty="0" smtClean="0"/>
              <a:t>64</a:t>
            </a:r>
            <a:r>
              <a:rPr lang="zh-CN" altLang="en-US" dirty="0" smtClean="0"/>
              <a:t>位模式）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9463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堆栈存储器</a:t>
            </a:r>
            <a:r>
              <a:rPr lang="zh-CN" altLang="en-US" dirty="0" smtClean="0"/>
              <a:t>寻址方式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0825" y="1052736"/>
            <a:ext cx="8569647" cy="1440160"/>
          </a:xfrm>
        </p:spPr>
        <p:txBody>
          <a:bodyPr/>
          <a:lstStyle/>
          <a:p>
            <a:r>
              <a:rPr lang="zh-CN" altLang="en-US" dirty="0" smtClean="0"/>
              <a:t>当字数据压入堆栈时，高</a:t>
            </a:r>
            <a:r>
              <a:rPr lang="en-US" altLang="zh-CN" dirty="0" smtClean="0"/>
              <a:t>8</a:t>
            </a:r>
            <a:r>
              <a:rPr lang="zh-CN" altLang="en-US" dirty="0" smtClean="0"/>
              <a:t>位数据放入</a:t>
            </a:r>
            <a:r>
              <a:rPr lang="en-US" altLang="zh-CN" dirty="0" smtClean="0"/>
              <a:t>SP-1</a:t>
            </a:r>
            <a:r>
              <a:rPr lang="zh-CN" altLang="en-US" dirty="0" smtClean="0"/>
              <a:t>寻址的单元，低</a:t>
            </a:r>
            <a:r>
              <a:rPr lang="en-US" altLang="zh-CN" dirty="0" smtClean="0"/>
              <a:t>8</a:t>
            </a:r>
            <a:r>
              <a:rPr lang="zh-CN" altLang="en-US" dirty="0" smtClean="0"/>
              <a:t>位数据放入</a:t>
            </a:r>
            <a:r>
              <a:rPr lang="en-US" altLang="zh-CN" dirty="0" smtClean="0"/>
              <a:t>SP-2</a:t>
            </a:r>
            <a:r>
              <a:rPr lang="zh-CN" altLang="en-US" dirty="0" smtClean="0"/>
              <a:t>寻址的单元，然后</a:t>
            </a:r>
            <a:r>
              <a:rPr lang="en-US" altLang="zh-CN" dirty="0" smtClean="0"/>
              <a:t>SP</a:t>
            </a:r>
            <a:r>
              <a:rPr lang="zh-CN" altLang="en-US" dirty="0" smtClean="0"/>
              <a:t>中的值减</a:t>
            </a:r>
            <a:r>
              <a:rPr lang="en-US" altLang="zh-CN" dirty="0" smtClean="0"/>
              <a:t>2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492896"/>
            <a:ext cx="8214246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矩形 4"/>
          <p:cNvSpPr/>
          <p:nvPr/>
        </p:nvSpPr>
        <p:spPr>
          <a:xfrm>
            <a:off x="6228184" y="5930116"/>
            <a:ext cx="25010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kern="0" dirty="0">
                <a:solidFill>
                  <a:srgbClr val="000000"/>
                </a:solidFill>
                <a:latin typeface="Arial"/>
                <a:ea typeface="宋体"/>
              </a:rPr>
              <a:t>PUSH </a:t>
            </a:r>
            <a:r>
              <a:rPr lang="en-US" altLang="zh-CN" sz="2800" b="1" kern="0" dirty="0" smtClean="0">
                <a:solidFill>
                  <a:srgbClr val="000000"/>
                </a:solidFill>
                <a:latin typeface="Arial"/>
                <a:ea typeface="宋体"/>
              </a:rPr>
              <a:t>BX</a:t>
            </a:r>
            <a:r>
              <a:rPr lang="zh-CN" altLang="en-US" sz="2800" b="1" kern="0" dirty="0" smtClean="0">
                <a:solidFill>
                  <a:srgbClr val="000000"/>
                </a:solidFill>
                <a:latin typeface="Arial"/>
                <a:ea typeface="宋体"/>
              </a:rPr>
              <a:t>指令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81910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堆栈存储器</a:t>
            </a:r>
            <a:r>
              <a:rPr lang="zh-CN" altLang="en-US" dirty="0" smtClean="0"/>
              <a:t>寻址方式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0825" y="1052736"/>
            <a:ext cx="8569647" cy="1440160"/>
          </a:xfrm>
        </p:spPr>
        <p:txBody>
          <a:bodyPr/>
          <a:lstStyle/>
          <a:p>
            <a:r>
              <a:rPr lang="zh-CN" altLang="en-US" dirty="0" smtClean="0"/>
              <a:t>当字数据出栈</a:t>
            </a:r>
            <a:r>
              <a:rPr lang="zh-CN" altLang="en-US" dirty="0"/>
              <a:t>时，低</a:t>
            </a:r>
            <a:r>
              <a:rPr lang="en-US" altLang="zh-CN" dirty="0"/>
              <a:t>8</a:t>
            </a:r>
            <a:r>
              <a:rPr lang="zh-CN" altLang="en-US" dirty="0"/>
              <a:t>位</a:t>
            </a:r>
            <a:r>
              <a:rPr lang="zh-CN" altLang="en-US" dirty="0" smtClean="0"/>
              <a:t>数据</a:t>
            </a:r>
            <a:r>
              <a:rPr lang="zh-CN" altLang="en-US" dirty="0"/>
              <a:t>从</a:t>
            </a:r>
            <a:r>
              <a:rPr lang="en-US" altLang="zh-CN" dirty="0" smtClean="0"/>
              <a:t>SP</a:t>
            </a:r>
            <a:r>
              <a:rPr lang="zh-CN" altLang="en-US" dirty="0" smtClean="0"/>
              <a:t>寻址</a:t>
            </a:r>
            <a:r>
              <a:rPr lang="zh-CN" altLang="en-US" dirty="0"/>
              <a:t>的</a:t>
            </a:r>
            <a:r>
              <a:rPr lang="zh-CN" altLang="en-US" dirty="0" smtClean="0"/>
              <a:t>单元取出，</a:t>
            </a:r>
            <a:r>
              <a:rPr lang="zh-CN" altLang="en-US" dirty="0"/>
              <a:t>高</a:t>
            </a:r>
            <a:r>
              <a:rPr lang="en-US" altLang="zh-CN" dirty="0" smtClean="0"/>
              <a:t>8</a:t>
            </a:r>
            <a:r>
              <a:rPr lang="zh-CN" altLang="en-US" dirty="0" smtClean="0"/>
              <a:t>位数据从</a:t>
            </a:r>
            <a:r>
              <a:rPr lang="en-US" altLang="zh-CN" dirty="0" smtClean="0"/>
              <a:t>SP+1</a:t>
            </a:r>
            <a:r>
              <a:rPr lang="zh-CN" altLang="en-US" dirty="0" smtClean="0"/>
              <a:t>寻址的单元取出，然后</a:t>
            </a:r>
            <a:r>
              <a:rPr lang="en-US" altLang="zh-CN" dirty="0" smtClean="0"/>
              <a:t>SP</a:t>
            </a:r>
            <a:r>
              <a:rPr lang="zh-CN" altLang="en-US" dirty="0" smtClean="0"/>
              <a:t>中的值加</a:t>
            </a:r>
            <a:r>
              <a:rPr lang="en-US" altLang="zh-CN" dirty="0" smtClean="0"/>
              <a:t>2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545967"/>
            <a:ext cx="8124825" cy="380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矩形 5"/>
          <p:cNvSpPr/>
          <p:nvPr/>
        </p:nvSpPr>
        <p:spPr>
          <a:xfrm>
            <a:off x="6228184" y="5930116"/>
            <a:ext cx="22605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kern="0" dirty="0" smtClean="0">
                <a:solidFill>
                  <a:srgbClr val="000000"/>
                </a:solidFill>
                <a:latin typeface="Arial"/>
                <a:ea typeface="宋体"/>
              </a:rPr>
              <a:t>POP BX</a:t>
            </a:r>
            <a:r>
              <a:rPr lang="zh-CN" altLang="en-US" sz="2800" b="1" kern="0" dirty="0" smtClean="0">
                <a:solidFill>
                  <a:srgbClr val="000000"/>
                </a:solidFill>
                <a:latin typeface="Arial"/>
                <a:ea typeface="宋体"/>
              </a:rPr>
              <a:t>指令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27374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堆栈存储器</a:t>
            </a:r>
            <a:r>
              <a:rPr lang="zh-CN" altLang="en-US" dirty="0" smtClean="0"/>
              <a:t>寻址方式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solidFill>
                  <a:srgbClr val="0000FF"/>
                </a:solidFill>
              </a:rPr>
              <a:t>实模式</a:t>
            </a:r>
            <a:r>
              <a:rPr lang="zh-CN" altLang="en-US" dirty="0"/>
              <a:t>中，</a:t>
            </a:r>
            <a:r>
              <a:rPr lang="en-US" altLang="zh-CN" dirty="0"/>
              <a:t>SP/ESP</a:t>
            </a:r>
            <a:r>
              <a:rPr lang="zh-CN" altLang="en-US" dirty="0"/>
              <a:t>寄存器加上</a:t>
            </a:r>
            <a:r>
              <a:rPr lang="en-US" altLang="zh-CN" dirty="0"/>
              <a:t>SS</a:t>
            </a:r>
            <a:r>
              <a:rPr lang="en-US" altLang="zh-CN" dirty="0">
                <a:sym typeface="Symbol"/>
              </a:rPr>
              <a:t>×10H</a:t>
            </a:r>
            <a:r>
              <a:rPr lang="zh-CN" altLang="en-US" dirty="0">
                <a:sym typeface="Symbol"/>
              </a:rPr>
              <a:t>形成堆栈存储器地址。</a:t>
            </a:r>
            <a:endParaRPr lang="en-US" altLang="zh-CN" dirty="0">
              <a:sym typeface="Symbol"/>
            </a:endParaRPr>
          </a:p>
          <a:p>
            <a:r>
              <a:rPr lang="zh-CN" altLang="en-US" dirty="0" smtClean="0">
                <a:solidFill>
                  <a:srgbClr val="0000FF"/>
                </a:solidFill>
                <a:sym typeface="Symbol"/>
              </a:rPr>
              <a:t>保护</a:t>
            </a:r>
            <a:r>
              <a:rPr lang="zh-CN" altLang="en-US" dirty="0">
                <a:solidFill>
                  <a:srgbClr val="0000FF"/>
                </a:solidFill>
                <a:sym typeface="Symbol"/>
              </a:rPr>
              <a:t>模式</a:t>
            </a:r>
            <a:r>
              <a:rPr lang="zh-CN" altLang="en-US" dirty="0">
                <a:sym typeface="Symbol"/>
              </a:rPr>
              <a:t>中，</a:t>
            </a:r>
            <a:r>
              <a:rPr lang="en-US" altLang="zh-CN" dirty="0">
                <a:sym typeface="Symbol"/>
              </a:rPr>
              <a:t>SS</a:t>
            </a:r>
            <a:r>
              <a:rPr lang="zh-CN" altLang="en-US" dirty="0">
                <a:sym typeface="Symbol"/>
              </a:rPr>
              <a:t>寄存器的内容是用于访问一个描述符的选择子。</a:t>
            </a:r>
            <a:endParaRPr lang="en-US" dirty="0"/>
          </a:p>
          <a:p>
            <a:endParaRPr lang="en-US" dirty="0" smtClean="0"/>
          </a:p>
          <a:p>
            <a:r>
              <a:rPr lang="zh-CN" altLang="en-US" dirty="0" smtClean="0"/>
              <a:t>在</a:t>
            </a:r>
            <a:r>
              <a:rPr lang="en-US" altLang="zh-CN" dirty="0" smtClean="0"/>
              <a:t>8086~80286</a:t>
            </a:r>
            <a:r>
              <a:rPr lang="zh-CN" altLang="en-US" dirty="0" smtClean="0"/>
              <a:t>中，</a:t>
            </a:r>
            <a:r>
              <a:rPr lang="en-US" altLang="zh-CN" dirty="0" smtClean="0"/>
              <a:t>PUSH</a:t>
            </a:r>
            <a:r>
              <a:rPr lang="zh-CN" altLang="en-US" dirty="0" smtClean="0"/>
              <a:t>和</a:t>
            </a:r>
            <a:r>
              <a:rPr lang="en-US" altLang="zh-CN" dirty="0" smtClean="0"/>
              <a:t>POP</a:t>
            </a:r>
            <a:r>
              <a:rPr lang="zh-CN" altLang="en-US" dirty="0" smtClean="0"/>
              <a:t>总是按</a:t>
            </a:r>
            <a:r>
              <a:rPr lang="zh-CN" altLang="en-US" dirty="0" smtClean="0">
                <a:solidFill>
                  <a:srgbClr val="0000FF"/>
                </a:solidFill>
              </a:rPr>
              <a:t>字（不是字节）</a:t>
            </a:r>
            <a:r>
              <a:rPr lang="zh-CN" altLang="en-US" dirty="0" smtClean="0"/>
              <a:t>进行数据出栈和入栈的。</a:t>
            </a:r>
            <a:endParaRPr lang="en-US" altLang="zh-CN" dirty="0" smtClean="0"/>
          </a:p>
          <a:p>
            <a:r>
              <a:rPr lang="zh-CN" altLang="en-US" dirty="0" smtClean="0"/>
              <a:t>在</a:t>
            </a:r>
            <a:r>
              <a:rPr lang="en-US" altLang="zh-CN" dirty="0" smtClean="0"/>
              <a:t>80386</a:t>
            </a:r>
            <a:r>
              <a:rPr lang="zh-CN" altLang="en-US" dirty="0" smtClean="0"/>
              <a:t>以上微处理器中，允许</a:t>
            </a:r>
            <a:r>
              <a:rPr lang="zh-CN" altLang="en-US" dirty="0" smtClean="0">
                <a:solidFill>
                  <a:srgbClr val="0000FF"/>
                </a:solidFill>
              </a:rPr>
              <a:t>字或双字</a:t>
            </a:r>
            <a:r>
              <a:rPr lang="zh-CN" altLang="en-US" dirty="0" smtClean="0"/>
              <a:t>入栈</a:t>
            </a:r>
            <a:r>
              <a:rPr lang="en-US" altLang="zh-CN" dirty="0" smtClean="0"/>
              <a:t>/</a:t>
            </a:r>
            <a:r>
              <a:rPr lang="zh-CN" altLang="en-US" dirty="0" smtClean="0"/>
              <a:t>出栈。</a:t>
            </a:r>
            <a:endParaRPr lang="en-US" altLang="zh-CN" dirty="0" smtClean="0"/>
          </a:p>
          <a:p>
            <a:r>
              <a:rPr lang="zh-CN" altLang="en-US" dirty="0" smtClean="0"/>
              <a:t>在</a:t>
            </a:r>
            <a:r>
              <a:rPr lang="en-US" altLang="zh-CN" dirty="0" smtClean="0"/>
              <a:t>64</a:t>
            </a:r>
            <a:r>
              <a:rPr lang="zh-CN" altLang="en-US" dirty="0" smtClean="0"/>
              <a:t>位模式下，允许</a:t>
            </a:r>
            <a:r>
              <a:rPr lang="en-US" altLang="zh-CN" dirty="0" smtClean="0">
                <a:solidFill>
                  <a:srgbClr val="0000FF"/>
                </a:solidFill>
              </a:rPr>
              <a:t>64</a:t>
            </a:r>
            <a:r>
              <a:rPr lang="zh-CN" altLang="en-US" dirty="0" smtClean="0">
                <a:solidFill>
                  <a:srgbClr val="0000FF"/>
                </a:solidFill>
              </a:rPr>
              <a:t>位寄存器</a:t>
            </a:r>
            <a:r>
              <a:rPr lang="zh-CN" altLang="en-US" dirty="0" smtClean="0"/>
              <a:t>入栈</a:t>
            </a:r>
            <a:r>
              <a:rPr lang="en-US" altLang="zh-CN" dirty="0" smtClean="0"/>
              <a:t>/</a:t>
            </a:r>
            <a:r>
              <a:rPr lang="zh-CN" altLang="en-US" dirty="0" smtClean="0"/>
              <a:t>出栈。</a:t>
            </a:r>
            <a:endParaRPr lang="en-US" altLang="zh-CN" dirty="0" smtClean="0"/>
          </a:p>
          <a:p>
            <a:endParaRPr lang="en-US" dirty="0"/>
          </a:p>
          <a:p>
            <a:r>
              <a:rPr lang="zh-CN" altLang="en-US" dirty="0" smtClean="0">
                <a:solidFill>
                  <a:srgbClr val="CC00CC"/>
                </a:solidFill>
              </a:rPr>
              <a:t>思考题：</a:t>
            </a:r>
            <a:r>
              <a:rPr lang="zh-CN" altLang="en-US" dirty="0" smtClean="0"/>
              <a:t>写一个</a:t>
            </a:r>
            <a:r>
              <a:rPr lang="en-US" altLang="zh-CN" dirty="0" smtClean="0"/>
              <a:t>C</a:t>
            </a:r>
            <a:r>
              <a:rPr lang="zh-CN" altLang="en-US" dirty="0" smtClean="0"/>
              <a:t>语言程序，判断栈的增长方向。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8191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本章内容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3200" dirty="0" smtClean="0"/>
              <a:t>指令格式的回顾</a:t>
            </a:r>
            <a:endParaRPr lang="en-US" altLang="zh-CN" sz="3200" dirty="0" smtClean="0"/>
          </a:p>
          <a:p>
            <a:r>
              <a:rPr lang="zh-CN" altLang="en-US" sz="3200" dirty="0" smtClean="0"/>
              <a:t>数据寻址方式</a:t>
            </a:r>
            <a:endParaRPr lang="en-US" altLang="zh-CN" sz="3200" dirty="0" smtClean="0"/>
          </a:p>
          <a:p>
            <a:r>
              <a:rPr lang="zh-CN" altLang="en-US" sz="3200" dirty="0" smtClean="0"/>
              <a:t>程序存储器寻址方式</a:t>
            </a:r>
            <a:endParaRPr lang="en-US" altLang="zh-CN" sz="3200" dirty="0" smtClean="0"/>
          </a:p>
          <a:p>
            <a:r>
              <a:rPr lang="zh-CN" altLang="en-US" sz="3200" dirty="0" smtClean="0"/>
              <a:t>堆栈存储器寻址方式</a:t>
            </a:r>
            <a:endParaRPr lang="en-US" altLang="zh-CN" sz="3200" dirty="0" smtClean="0"/>
          </a:p>
          <a:p>
            <a:r>
              <a:rPr lang="en-US" sz="3200" dirty="0">
                <a:solidFill>
                  <a:srgbClr val="C00000"/>
                </a:solidFill>
              </a:rPr>
              <a:t>I/O</a:t>
            </a:r>
            <a:r>
              <a:rPr lang="zh-CN" altLang="en-US" sz="3200" dirty="0">
                <a:solidFill>
                  <a:srgbClr val="C00000"/>
                </a:solidFill>
              </a:rPr>
              <a:t>端口寻址</a:t>
            </a:r>
          </a:p>
          <a:p>
            <a:endParaRPr lang="en-US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620796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I/O</a:t>
            </a:r>
            <a:r>
              <a:rPr lang="zh-CN" altLang="en-US" dirty="0" smtClean="0"/>
              <a:t>端口寻址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I/O</a:t>
            </a:r>
            <a:r>
              <a:rPr lang="zh-CN" altLang="en-US" dirty="0" smtClean="0"/>
              <a:t>端口的范围是</a:t>
            </a:r>
            <a:r>
              <a:rPr lang="en-US" altLang="zh-CN" dirty="0" smtClean="0"/>
              <a:t>0000H~FFFFH</a:t>
            </a:r>
            <a:r>
              <a:rPr lang="zh-CN" altLang="en-US" dirty="0" smtClean="0"/>
              <a:t>（</a:t>
            </a:r>
            <a:r>
              <a:rPr lang="en-US" altLang="zh-CN" dirty="0" smtClean="0"/>
              <a:t>2</a:t>
            </a:r>
            <a:r>
              <a:rPr lang="en-US" altLang="zh-CN" baseline="30000" dirty="0" smtClean="0"/>
              <a:t>16</a:t>
            </a:r>
            <a:r>
              <a:rPr lang="zh-CN" altLang="en-US" dirty="0" smtClean="0"/>
              <a:t>个</a:t>
            </a:r>
            <a:r>
              <a:rPr lang="en-US" altLang="zh-CN" dirty="0" smtClean="0"/>
              <a:t>8</a:t>
            </a:r>
            <a:r>
              <a:rPr lang="zh-CN" altLang="en-US" dirty="0" smtClean="0"/>
              <a:t>位端口）。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使用地址总线的低</a:t>
            </a:r>
            <a:r>
              <a:rPr lang="en-US" altLang="zh-CN" dirty="0" smtClean="0"/>
              <a:t>16</a:t>
            </a:r>
            <a:r>
              <a:rPr lang="zh-CN" altLang="en-US" dirty="0" smtClean="0"/>
              <a:t>位。</a:t>
            </a:r>
            <a:endParaRPr lang="en-US" altLang="zh-CN" dirty="0" smtClean="0"/>
          </a:p>
          <a:p>
            <a:endParaRPr lang="en-US" dirty="0"/>
          </a:p>
          <a:p>
            <a:r>
              <a:rPr lang="en-US" dirty="0" smtClean="0"/>
              <a:t>I/O</a:t>
            </a:r>
            <a:r>
              <a:rPr lang="zh-CN" altLang="en-US" dirty="0" smtClean="0"/>
              <a:t>端口的寻址有</a:t>
            </a:r>
            <a:r>
              <a:rPr lang="en-US" altLang="zh-CN" dirty="0" smtClean="0"/>
              <a:t>2</a:t>
            </a:r>
            <a:r>
              <a:rPr lang="zh-CN" altLang="en-US" dirty="0" smtClean="0"/>
              <a:t>种方式。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直接端口寻址方式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间接端口寻址方式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67624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直接端口</a:t>
            </a:r>
            <a:r>
              <a:rPr lang="zh-CN" altLang="en-US" dirty="0" smtClean="0"/>
              <a:t>寻址方式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solidFill>
                  <a:srgbClr val="C00000"/>
                </a:solidFill>
              </a:rPr>
              <a:t>直接</a:t>
            </a:r>
            <a:r>
              <a:rPr lang="zh-CN" altLang="en-US" dirty="0" smtClean="0">
                <a:solidFill>
                  <a:srgbClr val="C00000"/>
                </a:solidFill>
              </a:rPr>
              <a:t>端口寻址方式：</a:t>
            </a:r>
            <a:r>
              <a:rPr lang="zh-CN" altLang="en-US" dirty="0" smtClean="0"/>
              <a:t>在</a:t>
            </a:r>
            <a:r>
              <a:rPr lang="en-US" altLang="zh-CN" dirty="0" smtClean="0"/>
              <a:t>I/O</a:t>
            </a:r>
            <a:r>
              <a:rPr lang="zh-CN" altLang="en-US" dirty="0" smtClean="0"/>
              <a:t>指令中，端口地址以</a:t>
            </a:r>
            <a:r>
              <a:rPr lang="en-US" altLang="zh-CN" dirty="0" smtClean="0">
                <a:solidFill>
                  <a:srgbClr val="0000FF"/>
                </a:solidFill>
              </a:rPr>
              <a:t>8</a:t>
            </a:r>
            <a:r>
              <a:rPr lang="zh-CN" altLang="en-US" dirty="0" smtClean="0">
                <a:solidFill>
                  <a:srgbClr val="0000FF"/>
                </a:solidFill>
              </a:rPr>
              <a:t>位立即数</a:t>
            </a:r>
            <a:r>
              <a:rPr lang="zh-CN" altLang="en-US" dirty="0" smtClean="0"/>
              <a:t>的形式出现。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仅适合于访问地址</a:t>
            </a:r>
            <a:r>
              <a:rPr lang="en-US" altLang="zh-CN" dirty="0" smtClean="0">
                <a:solidFill>
                  <a:srgbClr val="C00000"/>
                </a:solidFill>
              </a:rPr>
              <a:t>00~FFH</a:t>
            </a:r>
            <a:r>
              <a:rPr lang="zh-CN" altLang="en-US" dirty="0" smtClean="0"/>
              <a:t>的端口。</a:t>
            </a:r>
            <a:endParaRPr lang="en-US" altLang="zh-CN" dirty="0" smtClean="0"/>
          </a:p>
          <a:p>
            <a:pPr lvl="1"/>
            <a:endParaRPr lang="en-US" dirty="0"/>
          </a:p>
          <a:p>
            <a:r>
              <a:rPr lang="zh-CN" altLang="en-US" dirty="0" smtClean="0">
                <a:solidFill>
                  <a:srgbClr val="CC00CC"/>
                </a:solidFill>
              </a:rPr>
              <a:t>例，</a:t>
            </a:r>
            <a:r>
              <a:rPr lang="en-US" altLang="zh-CN" dirty="0" smtClean="0"/>
              <a:t>IN AL, 80H</a:t>
            </a:r>
          </a:p>
          <a:p>
            <a:pPr lvl="1"/>
            <a:r>
              <a:rPr lang="zh-CN" altLang="en-US" dirty="0" smtClean="0"/>
              <a:t>从地址为</a:t>
            </a:r>
            <a:r>
              <a:rPr lang="en-US" altLang="zh-CN" dirty="0" smtClean="0"/>
              <a:t>80H</a:t>
            </a:r>
            <a:r>
              <a:rPr lang="zh-CN" altLang="en-US" dirty="0" smtClean="0"/>
              <a:t>的端口读取一个字节数据到</a:t>
            </a:r>
            <a:r>
              <a:rPr lang="en-US" altLang="zh-CN" dirty="0" smtClean="0"/>
              <a:t>AL</a:t>
            </a:r>
            <a:r>
              <a:rPr lang="zh-CN" altLang="en-US" dirty="0" smtClean="0"/>
              <a:t>中。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3659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间接</a:t>
            </a:r>
            <a:r>
              <a:rPr lang="zh-CN" altLang="en-US" dirty="0" smtClean="0"/>
              <a:t>端口寻址方式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solidFill>
                  <a:srgbClr val="C00000"/>
                </a:solidFill>
              </a:rPr>
              <a:t>间接端口</a:t>
            </a:r>
            <a:r>
              <a:rPr lang="zh-CN" altLang="en-US" dirty="0" smtClean="0">
                <a:solidFill>
                  <a:srgbClr val="C00000"/>
                </a:solidFill>
              </a:rPr>
              <a:t>寻址方式：</a:t>
            </a:r>
            <a:r>
              <a:rPr lang="en-US" altLang="zh-CN" dirty="0"/>
              <a:t>I/O</a:t>
            </a:r>
            <a:r>
              <a:rPr lang="zh-CN" altLang="en-US" dirty="0"/>
              <a:t>端口</a:t>
            </a:r>
            <a:r>
              <a:rPr lang="zh-CN" altLang="en-US" dirty="0" smtClean="0"/>
              <a:t>地址预先存放在</a:t>
            </a:r>
            <a:r>
              <a:rPr lang="en-US" altLang="zh-CN" dirty="0" smtClean="0">
                <a:solidFill>
                  <a:srgbClr val="0000FF"/>
                </a:solidFill>
              </a:rPr>
              <a:t>DX</a:t>
            </a:r>
            <a:r>
              <a:rPr lang="zh-CN" altLang="en-US" dirty="0" smtClean="0"/>
              <a:t>寄存器中。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适合于地址</a:t>
            </a:r>
            <a:r>
              <a:rPr lang="en-US" altLang="zh-CN" dirty="0" smtClean="0"/>
              <a:t>0000H~FFFFH</a:t>
            </a:r>
            <a:r>
              <a:rPr lang="zh-CN" altLang="en-US" dirty="0" smtClean="0"/>
              <a:t>的全部端口。</a:t>
            </a:r>
            <a:endParaRPr lang="en-US" altLang="zh-CN" dirty="0" smtClean="0"/>
          </a:p>
          <a:p>
            <a:pPr lvl="1"/>
            <a:endParaRPr lang="en-US" dirty="0"/>
          </a:p>
          <a:p>
            <a:r>
              <a:rPr lang="zh-CN" altLang="en-US" dirty="0" smtClean="0">
                <a:solidFill>
                  <a:srgbClr val="CC00CC"/>
                </a:solidFill>
              </a:rPr>
              <a:t>例，</a:t>
            </a:r>
            <a:r>
              <a:rPr lang="en-US" altLang="zh-CN" dirty="0" smtClean="0"/>
              <a:t>MOV DX, 2000H</a:t>
            </a:r>
          </a:p>
          <a:p>
            <a:pPr marL="0" indent="0">
              <a:buNone/>
            </a:pPr>
            <a:r>
              <a:rPr lang="en-US" dirty="0" smtClean="0"/>
              <a:t>            OUT DX, AX</a:t>
            </a:r>
            <a:endParaRPr lang="en-US" dirty="0"/>
          </a:p>
          <a:p>
            <a:pPr lvl="1"/>
            <a:r>
              <a:rPr lang="zh-CN" altLang="en-US" dirty="0" smtClean="0"/>
              <a:t>将</a:t>
            </a:r>
            <a:r>
              <a:rPr lang="en-US" altLang="zh-CN" dirty="0" smtClean="0"/>
              <a:t>AX</a:t>
            </a:r>
            <a:r>
              <a:rPr lang="zh-CN" altLang="en-US" dirty="0" smtClean="0"/>
              <a:t>中的</a:t>
            </a:r>
            <a:r>
              <a:rPr lang="en-US" altLang="zh-CN" dirty="0" smtClean="0"/>
              <a:t>16</a:t>
            </a:r>
            <a:r>
              <a:rPr lang="zh-CN" altLang="en-US" dirty="0" smtClean="0"/>
              <a:t>位数据发送到</a:t>
            </a:r>
            <a:r>
              <a:rPr lang="en-US" altLang="zh-CN" dirty="0" smtClean="0"/>
              <a:t>DX</a:t>
            </a:r>
            <a:r>
              <a:rPr lang="zh-CN" altLang="en-US" dirty="0" smtClean="0"/>
              <a:t>、</a:t>
            </a:r>
            <a:r>
              <a:rPr lang="en-US" altLang="zh-CN" dirty="0" smtClean="0"/>
              <a:t>DX+1</a:t>
            </a:r>
            <a:r>
              <a:rPr lang="zh-CN" altLang="en-US" dirty="0" smtClean="0"/>
              <a:t>确定的端口</a:t>
            </a:r>
            <a:r>
              <a:rPr lang="en-US" altLang="zh-CN" dirty="0" smtClean="0"/>
              <a:t>2000H</a:t>
            </a:r>
            <a:r>
              <a:rPr lang="zh-CN" altLang="en-US" dirty="0" smtClean="0"/>
              <a:t>和</a:t>
            </a:r>
            <a:r>
              <a:rPr lang="en-US" altLang="zh-CN" dirty="0" smtClean="0"/>
              <a:t>2001H</a:t>
            </a:r>
            <a:r>
              <a:rPr lang="zh-CN" altLang="en-US" dirty="0" smtClean="0"/>
              <a:t>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9460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本章</a:t>
            </a:r>
            <a:r>
              <a:rPr lang="zh-CN" altLang="en-US" dirty="0"/>
              <a:t>小节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3200" dirty="0" smtClean="0"/>
              <a:t>数据寻址方式</a:t>
            </a:r>
            <a:endParaRPr lang="en-US" altLang="zh-CN" sz="3200" dirty="0" smtClean="0"/>
          </a:p>
          <a:p>
            <a:pPr lvl="1"/>
            <a:r>
              <a:rPr lang="zh-CN" altLang="en-US" sz="3200" dirty="0" smtClean="0"/>
              <a:t>立即寻址、寄存器寻址、存储器寻址</a:t>
            </a:r>
            <a:endParaRPr lang="en-US" altLang="zh-CN" sz="3200" dirty="0" smtClean="0"/>
          </a:p>
          <a:p>
            <a:r>
              <a:rPr lang="zh-CN" altLang="en-US" sz="3200" dirty="0" smtClean="0"/>
              <a:t>程序存储器寻址方式</a:t>
            </a:r>
            <a:endParaRPr lang="en-US" altLang="zh-CN" sz="3200" dirty="0" smtClean="0"/>
          </a:p>
          <a:p>
            <a:pPr lvl="1"/>
            <a:r>
              <a:rPr lang="zh-CN" altLang="en-US" sz="3200" dirty="0" smtClean="0"/>
              <a:t>直接、相对、间接</a:t>
            </a:r>
            <a:endParaRPr lang="en-US" altLang="zh-CN" sz="3200" dirty="0" smtClean="0"/>
          </a:p>
          <a:p>
            <a:pPr lvl="1"/>
            <a:r>
              <a:rPr lang="zh-CN" altLang="en-US" sz="3200" dirty="0"/>
              <a:t>段</a:t>
            </a:r>
            <a:r>
              <a:rPr lang="zh-CN" altLang="en-US" sz="3200" dirty="0" smtClean="0"/>
              <a:t>内、段间</a:t>
            </a:r>
            <a:endParaRPr lang="en-US" altLang="zh-CN" sz="3200" dirty="0" smtClean="0"/>
          </a:p>
          <a:p>
            <a:r>
              <a:rPr lang="zh-CN" altLang="en-US" sz="3200" dirty="0" smtClean="0"/>
              <a:t>堆栈存储器寻址方式</a:t>
            </a:r>
            <a:endParaRPr lang="en-US" altLang="zh-CN" sz="3200" dirty="0" smtClean="0"/>
          </a:p>
          <a:p>
            <a:pPr lvl="1"/>
            <a:r>
              <a:rPr lang="zh-CN" altLang="en-US" sz="3200" dirty="0" smtClean="0"/>
              <a:t>栈是递减型的满堆栈</a:t>
            </a:r>
            <a:endParaRPr lang="en-US" altLang="zh-CN" sz="3200" dirty="0" smtClean="0"/>
          </a:p>
          <a:p>
            <a:r>
              <a:rPr lang="en-US" sz="3200" dirty="0" smtClean="0"/>
              <a:t>I/O</a:t>
            </a:r>
            <a:r>
              <a:rPr lang="zh-CN" altLang="en-US" sz="3200" dirty="0" smtClean="0"/>
              <a:t>端口寻址</a:t>
            </a:r>
            <a:endParaRPr lang="en-US" altLang="zh-CN" sz="3200" dirty="0" smtClean="0"/>
          </a:p>
          <a:p>
            <a:pPr lvl="1"/>
            <a:r>
              <a:rPr lang="zh-CN" altLang="en-US" sz="3200" dirty="0" smtClean="0"/>
              <a:t>直接、间接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8962329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作业</a:t>
            </a:r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习题</a:t>
            </a:r>
            <a:r>
              <a:rPr lang="en-US" altLang="zh-CN" dirty="0" smtClean="0"/>
              <a:t>7</a:t>
            </a:r>
          </a:p>
          <a:p>
            <a:r>
              <a:rPr lang="zh-CN" altLang="en-US" dirty="0" smtClean="0"/>
              <a:t>习题</a:t>
            </a:r>
            <a:r>
              <a:rPr lang="en-US" altLang="zh-CN" dirty="0" smtClean="0"/>
              <a:t>23</a:t>
            </a:r>
          </a:p>
          <a:p>
            <a:r>
              <a:rPr lang="zh-CN" altLang="en-US" dirty="0" smtClean="0"/>
              <a:t>习题</a:t>
            </a:r>
            <a:r>
              <a:rPr lang="en-US" altLang="zh-CN" dirty="0" smtClean="0"/>
              <a:t>27</a:t>
            </a:r>
          </a:p>
          <a:p>
            <a:r>
              <a:rPr lang="zh-CN" altLang="en-US" dirty="0" smtClean="0"/>
              <a:t>习题</a:t>
            </a:r>
            <a:r>
              <a:rPr lang="en-US" altLang="zh-CN" dirty="0" smtClean="0"/>
              <a:t>33</a:t>
            </a:r>
          </a:p>
          <a:p>
            <a:r>
              <a:rPr lang="zh-CN" altLang="en-US" dirty="0" smtClean="0"/>
              <a:t>习题</a:t>
            </a:r>
            <a:r>
              <a:rPr lang="en-US" altLang="zh-CN" dirty="0" smtClean="0"/>
              <a:t>35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25880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4000" dirty="0" smtClean="0"/>
              <a:t>作业（</a:t>
            </a:r>
            <a:r>
              <a:rPr lang="en-US" altLang="zh-CN" sz="4000" dirty="0" smtClean="0"/>
              <a:t>2</a:t>
            </a:r>
            <a:r>
              <a:rPr lang="zh-CN" altLang="en-US" sz="4000" dirty="0" smtClean="0"/>
              <a:t>）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altLang="zh-CN" sz="2400" dirty="0" smtClean="0"/>
              <a:t>8086</a:t>
            </a:r>
            <a:r>
              <a:rPr lang="zh-CN" altLang="en-US" sz="2400" dirty="0"/>
              <a:t> </a:t>
            </a:r>
            <a:r>
              <a:rPr lang="en-US" altLang="zh-CN" sz="2400" dirty="0" smtClean="0"/>
              <a:t>CPU</a:t>
            </a:r>
            <a:r>
              <a:rPr lang="zh-CN" altLang="en-US" sz="2400" dirty="0" smtClean="0"/>
              <a:t>中，设</a:t>
            </a:r>
            <a:r>
              <a:rPr lang="en-US" altLang="zh-CN" sz="2400" dirty="0" smtClean="0"/>
              <a:t>DS=1000H</a:t>
            </a:r>
            <a:r>
              <a:rPr lang="zh-CN" altLang="en-US" sz="2400" dirty="0" smtClean="0"/>
              <a:t>，</a:t>
            </a:r>
            <a:r>
              <a:rPr lang="en-US" altLang="zh-CN" sz="2400" dirty="0" smtClean="0"/>
              <a:t>ES=2000H</a:t>
            </a:r>
            <a:r>
              <a:rPr lang="zh-CN" altLang="en-US" sz="2400" dirty="0" smtClean="0"/>
              <a:t>，</a:t>
            </a:r>
            <a:r>
              <a:rPr lang="en-US" altLang="zh-CN" sz="2400" dirty="0" smtClean="0"/>
              <a:t>SS=3500H</a:t>
            </a:r>
            <a:r>
              <a:rPr lang="zh-CN" altLang="en-US" sz="2400" dirty="0" smtClean="0"/>
              <a:t>，</a:t>
            </a:r>
            <a:r>
              <a:rPr lang="en-US" altLang="zh-CN" sz="2400" dirty="0" smtClean="0"/>
              <a:t>SI=00A0H</a:t>
            </a:r>
            <a:r>
              <a:rPr lang="zh-CN" altLang="en-US" sz="2400" dirty="0" smtClean="0"/>
              <a:t>，</a:t>
            </a:r>
            <a:r>
              <a:rPr lang="en-US" altLang="zh-CN" sz="2400" dirty="0" smtClean="0"/>
              <a:t>DI</a:t>
            </a:r>
            <a:r>
              <a:rPr lang="zh-CN" altLang="en-US" sz="2400" dirty="0" smtClean="0"/>
              <a:t>＝</a:t>
            </a:r>
            <a:r>
              <a:rPr lang="en-US" altLang="zh-CN" sz="2400" dirty="0" smtClean="0"/>
              <a:t>0024H</a:t>
            </a:r>
            <a:r>
              <a:rPr lang="zh-CN" altLang="en-US" sz="2400" dirty="0" smtClean="0"/>
              <a:t>，</a:t>
            </a:r>
            <a:r>
              <a:rPr lang="en-US" altLang="zh-CN" sz="2400" dirty="0" smtClean="0"/>
              <a:t>BX=0100H</a:t>
            </a:r>
            <a:r>
              <a:rPr lang="zh-CN" altLang="en-US" sz="2400" dirty="0" smtClean="0"/>
              <a:t>，</a:t>
            </a:r>
            <a:r>
              <a:rPr lang="en-US" altLang="zh-CN" sz="2400" dirty="0" smtClean="0"/>
              <a:t>BP=0200H</a:t>
            </a:r>
            <a:r>
              <a:rPr lang="zh-CN" altLang="en-US" sz="2400" dirty="0" smtClean="0"/>
              <a:t>，数据段中变量名为</a:t>
            </a:r>
            <a:r>
              <a:rPr lang="en-US" altLang="zh-CN" sz="2400" dirty="0" smtClean="0"/>
              <a:t>VAL</a:t>
            </a:r>
            <a:r>
              <a:rPr lang="zh-CN" altLang="en-US" sz="2400" dirty="0" smtClean="0"/>
              <a:t>的偏移地址值为</a:t>
            </a:r>
            <a:r>
              <a:rPr lang="en-US" altLang="zh-CN" sz="2400" dirty="0" smtClean="0"/>
              <a:t>0030H</a:t>
            </a:r>
            <a:r>
              <a:rPr lang="zh-CN" altLang="en-US" sz="2400" dirty="0" smtClean="0"/>
              <a:t>，试说明下列源操作数字段的寻址方式是什么？</a:t>
            </a:r>
          </a:p>
          <a:p>
            <a:pPr marL="914400" lvl="1" indent="-457200" eaLnBrk="1" hangingPunct="1">
              <a:lnSpc>
                <a:spcPct val="80000"/>
              </a:lnSpc>
              <a:buFont typeface="+mj-lt"/>
              <a:buAutoNum type="arabicParenR"/>
            </a:pPr>
            <a:r>
              <a:rPr lang="en-US" altLang="zh-CN" sz="2400" dirty="0" smtClean="0"/>
              <a:t>MOV AX, [100H]</a:t>
            </a:r>
          </a:p>
          <a:p>
            <a:pPr marL="914400" lvl="1" indent="-457200" eaLnBrk="1" hangingPunct="1">
              <a:lnSpc>
                <a:spcPct val="80000"/>
              </a:lnSpc>
              <a:buFont typeface="+mj-lt"/>
              <a:buAutoNum type="arabicParenR"/>
            </a:pPr>
            <a:r>
              <a:rPr lang="en-US" altLang="zh-CN" sz="2400" dirty="0" smtClean="0"/>
              <a:t>MOV AX, VAL</a:t>
            </a:r>
          </a:p>
          <a:p>
            <a:pPr marL="914400" lvl="1" indent="-457200" eaLnBrk="1" hangingPunct="1">
              <a:lnSpc>
                <a:spcPct val="80000"/>
              </a:lnSpc>
              <a:buFont typeface="+mj-lt"/>
              <a:buAutoNum type="arabicParenR"/>
            </a:pPr>
            <a:r>
              <a:rPr lang="en-US" altLang="zh-CN" sz="2400" dirty="0" smtClean="0"/>
              <a:t>MOV AX, [BX]</a:t>
            </a:r>
          </a:p>
          <a:p>
            <a:pPr marL="914400" lvl="1" indent="-457200" eaLnBrk="1" hangingPunct="1">
              <a:lnSpc>
                <a:spcPct val="80000"/>
              </a:lnSpc>
              <a:buFont typeface="+mj-lt"/>
              <a:buAutoNum type="arabicParenR"/>
            </a:pPr>
            <a:r>
              <a:rPr lang="en-US" altLang="zh-CN" sz="2400" dirty="0" smtClean="0"/>
              <a:t>MOV AX, ES:[BX]</a:t>
            </a:r>
          </a:p>
          <a:p>
            <a:pPr marL="914400" lvl="1" indent="-457200" eaLnBrk="1" hangingPunct="1">
              <a:lnSpc>
                <a:spcPct val="80000"/>
              </a:lnSpc>
              <a:buFont typeface="+mj-lt"/>
              <a:buAutoNum type="arabicParenR"/>
            </a:pPr>
            <a:r>
              <a:rPr lang="en-US" altLang="zh-CN" sz="2400" dirty="0" smtClean="0"/>
              <a:t>MOV AX, [SI]</a:t>
            </a:r>
          </a:p>
          <a:p>
            <a:pPr marL="914400" lvl="1" indent="-457200" eaLnBrk="1" hangingPunct="1">
              <a:lnSpc>
                <a:spcPct val="80000"/>
              </a:lnSpc>
              <a:buFont typeface="+mj-lt"/>
              <a:buAutoNum type="arabicParenR"/>
            </a:pPr>
            <a:r>
              <a:rPr lang="en-US" altLang="zh-CN" sz="2400" dirty="0" smtClean="0"/>
              <a:t>MOV AX, [BX+10H]</a:t>
            </a:r>
          </a:p>
          <a:p>
            <a:pPr marL="914400" lvl="1" indent="-457200" eaLnBrk="1" hangingPunct="1">
              <a:lnSpc>
                <a:spcPct val="80000"/>
              </a:lnSpc>
              <a:buFont typeface="+mj-lt"/>
              <a:buAutoNum type="arabicParenR"/>
            </a:pPr>
            <a:r>
              <a:rPr lang="en-US" altLang="zh-CN" sz="2400" dirty="0" smtClean="0"/>
              <a:t>MOV AX, [BP]</a:t>
            </a:r>
          </a:p>
          <a:p>
            <a:pPr marL="914400" lvl="1" indent="-457200" eaLnBrk="1" hangingPunct="1">
              <a:lnSpc>
                <a:spcPct val="80000"/>
              </a:lnSpc>
              <a:buFont typeface="+mj-lt"/>
              <a:buAutoNum type="arabicParenR"/>
            </a:pPr>
            <a:r>
              <a:rPr lang="en-US" altLang="zh-CN" sz="2400" dirty="0" smtClean="0"/>
              <a:t>MOV AX, VAL[BP][SI]</a:t>
            </a:r>
          </a:p>
          <a:p>
            <a:pPr marL="914400" lvl="1" indent="-457200" eaLnBrk="1" hangingPunct="1">
              <a:lnSpc>
                <a:spcPct val="80000"/>
              </a:lnSpc>
              <a:buFont typeface="+mj-lt"/>
              <a:buAutoNum type="arabicParenR"/>
            </a:pPr>
            <a:r>
              <a:rPr lang="en-US" altLang="zh-CN" sz="2400" dirty="0" smtClean="0"/>
              <a:t>MOV AX, VAL[BX][DI]</a:t>
            </a:r>
          </a:p>
          <a:p>
            <a:pPr marL="914400" lvl="1" indent="-457200" eaLnBrk="1" hangingPunct="1">
              <a:lnSpc>
                <a:spcPct val="80000"/>
              </a:lnSpc>
              <a:buFont typeface="+mj-lt"/>
              <a:buAutoNum type="arabicParenR"/>
            </a:pPr>
            <a:r>
              <a:rPr lang="en-US" altLang="zh-CN" sz="2400" dirty="0" smtClean="0"/>
              <a:t> MOV AX, [BP][DI]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以</a:t>
            </a:r>
            <a:r>
              <a:rPr lang="en-US" altLang="zh-CN" dirty="0" smtClean="0"/>
              <a:t>MOV</a:t>
            </a:r>
            <a:r>
              <a:rPr lang="zh-CN" altLang="en-US" dirty="0" smtClean="0"/>
              <a:t>指令为例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0825" y="1052736"/>
            <a:ext cx="8569647" cy="2376264"/>
          </a:xfrm>
        </p:spPr>
        <p:txBody>
          <a:bodyPr/>
          <a:lstStyle/>
          <a:p>
            <a:r>
              <a:rPr lang="zh-CN" altLang="en-US" dirty="0" smtClean="0">
                <a:solidFill>
                  <a:srgbClr val="CC00CC"/>
                </a:solidFill>
              </a:rPr>
              <a:t>注意：</a:t>
            </a:r>
            <a:endParaRPr lang="en-US" altLang="zh-CN" dirty="0" smtClean="0">
              <a:solidFill>
                <a:srgbClr val="CC00CC"/>
              </a:solidFill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altLang="zh-CN" dirty="0" smtClean="0"/>
              <a:t>MOV</a:t>
            </a:r>
            <a:r>
              <a:rPr lang="zh-CN" altLang="en-US" dirty="0" smtClean="0"/>
              <a:t>指令是把源操作数</a:t>
            </a:r>
            <a:r>
              <a:rPr lang="zh-CN" altLang="en-US" dirty="0" smtClean="0">
                <a:solidFill>
                  <a:srgbClr val="0000CC"/>
                </a:solidFill>
              </a:rPr>
              <a:t>复制</a:t>
            </a:r>
            <a:r>
              <a:rPr lang="zh-CN" altLang="en-US" dirty="0" smtClean="0"/>
              <a:t>到目的操作数，源操作数并不改变。</a:t>
            </a:r>
            <a:endParaRPr lang="en-US" altLang="zh-CN" dirty="0" smtClean="0"/>
          </a:p>
          <a:p>
            <a:pPr marL="971550" lvl="1" indent="-514350">
              <a:buFont typeface="+mj-lt"/>
              <a:buAutoNum type="arabicPeriod"/>
            </a:pPr>
            <a:r>
              <a:rPr lang="zh-CN" altLang="en-US" dirty="0" smtClean="0"/>
              <a:t>除</a:t>
            </a:r>
            <a:r>
              <a:rPr lang="en-US" altLang="zh-CN" dirty="0" smtClean="0"/>
              <a:t>MOVS</a:t>
            </a:r>
            <a:r>
              <a:rPr lang="zh-CN" altLang="en-US" dirty="0" smtClean="0"/>
              <a:t>指令外，任何其他指令都</a:t>
            </a:r>
            <a:r>
              <a:rPr lang="zh-CN" altLang="en-US" dirty="0" smtClean="0">
                <a:solidFill>
                  <a:srgbClr val="3333CC"/>
                </a:solidFill>
              </a:rPr>
              <a:t>不允许</a:t>
            </a:r>
            <a:r>
              <a:rPr lang="zh-CN" altLang="en-US" dirty="0" smtClean="0"/>
              <a:t>储存器到存储器的传送。</a:t>
            </a:r>
            <a:endParaRPr lang="en-US" altLang="zh-CN" dirty="0" smtClean="0"/>
          </a:p>
        </p:txBody>
      </p:sp>
      <p:pic>
        <p:nvPicPr>
          <p:cNvPr id="1127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834" y="3417627"/>
            <a:ext cx="7691628" cy="3300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27043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作业</a:t>
            </a:r>
            <a:r>
              <a:rPr lang="zh-CN" altLang="en-US" dirty="0" smtClean="0"/>
              <a:t>（</a:t>
            </a:r>
            <a:r>
              <a:rPr lang="en-US" altLang="zh-CN" dirty="0" smtClean="0"/>
              <a:t>3</a:t>
            </a:r>
            <a:r>
              <a:rPr lang="zh-CN" altLang="en-US" dirty="0" smtClean="0"/>
              <a:t>）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80386 CPU</a:t>
            </a:r>
            <a:r>
              <a:rPr lang="zh-CN" altLang="en-US" dirty="0" smtClean="0"/>
              <a:t>中，下列指令的源操作数的寻址方式是什么？</a:t>
            </a:r>
            <a:endParaRPr lang="en-US" altLang="zh-CN" dirty="0" smtClean="0"/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MOV EAX, EBX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MOV EAX, [ECX][EBX]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MOV [ESI], [EDX×2]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MOV EAX, [ESI×8]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MOV EDX, [ESI][EBP+0FFF0000H]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54287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以</a:t>
            </a:r>
            <a:r>
              <a:rPr lang="en-US" altLang="zh-CN" dirty="0"/>
              <a:t>MOV</a:t>
            </a:r>
            <a:r>
              <a:rPr lang="zh-CN" altLang="en-US" dirty="0"/>
              <a:t>指令为例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1196752"/>
            <a:ext cx="7985760" cy="1569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109" y="2938462"/>
            <a:ext cx="7985760" cy="1569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4725144"/>
            <a:ext cx="8061960" cy="1569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35643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以</a:t>
            </a:r>
            <a:r>
              <a:rPr lang="en-US" altLang="zh-CN" dirty="0"/>
              <a:t>MOV</a:t>
            </a:r>
            <a:r>
              <a:rPr lang="zh-CN" altLang="en-US" dirty="0"/>
              <a:t>指令为例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68760"/>
            <a:ext cx="7650480" cy="1569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955" y="3122659"/>
            <a:ext cx="8900541" cy="1530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552" y="5013176"/>
            <a:ext cx="8668512" cy="1412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24894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6933</TotalTime>
  <Words>4161</Words>
  <Application>Microsoft Office PowerPoint</Application>
  <PresentationFormat>全屏显示(4:3)</PresentationFormat>
  <Paragraphs>505</Paragraphs>
  <Slides>70</Slides>
  <Notes>7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70</vt:i4>
      </vt:variant>
    </vt:vector>
  </HeadingPairs>
  <TitlesOfParts>
    <vt:vector size="77" baseType="lpstr">
      <vt:lpstr>宋体</vt:lpstr>
      <vt:lpstr>Arial</vt:lpstr>
      <vt:lpstr>Symbol</vt:lpstr>
      <vt:lpstr>Times New Roman</vt:lpstr>
      <vt:lpstr>Wingdings</vt:lpstr>
      <vt:lpstr>默认设计模板</vt:lpstr>
      <vt:lpstr>Visio</vt:lpstr>
      <vt:lpstr>第3章     寻址方式</vt:lpstr>
      <vt:lpstr>本章内容</vt:lpstr>
      <vt:lpstr>指令的组成</vt:lpstr>
      <vt:lpstr>寻址方式</vt:lpstr>
      <vt:lpstr>本章内容</vt:lpstr>
      <vt:lpstr>数据寻址方式</vt:lpstr>
      <vt:lpstr>以MOV指令为例</vt:lpstr>
      <vt:lpstr>以MOV指令为例</vt:lpstr>
      <vt:lpstr>以MOV指令为例</vt:lpstr>
      <vt:lpstr>寄存器寻址</vt:lpstr>
      <vt:lpstr>Example</vt:lpstr>
      <vt:lpstr>立即寻址</vt:lpstr>
      <vt:lpstr>Example</vt:lpstr>
      <vt:lpstr>Example</vt:lpstr>
      <vt:lpstr>汇编语言的语句格式简介</vt:lpstr>
      <vt:lpstr>.LST文件</vt:lpstr>
      <vt:lpstr>Visual C++内嵌汇编程序</vt:lpstr>
      <vt:lpstr>直接数据寻址</vt:lpstr>
      <vt:lpstr>直接数据寻址—直接寻址</vt:lpstr>
      <vt:lpstr>直接数据寻址—位移量寻址</vt:lpstr>
      <vt:lpstr>Example</vt:lpstr>
      <vt:lpstr>寄存器间接寻址</vt:lpstr>
      <vt:lpstr>Example</vt:lpstr>
      <vt:lpstr>寄存器间接寻址</vt:lpstr>
      <vt:lpstr>寄存器间接寻址</vt:lpstr>
      <vt:lpstr>寄存器简介寻址</vt:lpstr>
      <vt:lpstr>基址加变址寻址</vt:lpstr>
      <vt:lpstr>基址加变址寻址</vt:lpstr>
      <vt:lpstr>基址加变址寻址</vt:lpstr>
      <vt:lpstr>基址加变址寻址</vt:lpstr>
      <vt:lpstr>寄存器相对寻址</vt:lpstr>
      <vt:lpstr>寄存器相对寻址</vt:lpstr>
      <vt:lpstr>寄存器相对寻址</vt:lpstr>
      <vt:lpstr>相对基址加变址寻址</vt:lpstr>
      <vt:lpstr>相对基址加变址寻址</vt:lpstr>
      <vt:lpstr>比例变址寻址</vt:lpstr>
      <vt:lpstr>比例变址寻址</vt:lpstr>
      <vt:lpstr>RIP相对寻址</vt:lpstr>
      <vt:lpstr>16位微处理器的数据寻址方式</vt:lpstr>
      <vt:lpstr>32位微处理器的数据寻址方式</vt:lpstr>
      <vt:lpstr>32位微处理器的存储器寻址方式计算</vt:lpstr>
      <vt:lpstr>64位微处理器的数据寻址方式</vt:lpstr>
      <vt:lpstr>64位微处理器的数据寻址方式</vt:lpstr>
      <vt:lpstr>指令中带方括号的地址表达式遵循的规则</vt:lpstr>
      <vt:lpstr>指令中带方括号的地址表达式遵循的规则</vt:lpstr>
      <vt:lpstr>指令中带方括号的地址表达式遵循的规则</vt:lpstr>
      <vt:lpstr>本章内容</vt:lpstr>
      <vt:lpstr>程序存储器寻址</vt:lpstr>
      <vt:lpstr>直接程序存储器寻址</vt:lpstr>
      <vt:lpstr>直接程序存储器寻址</vt:lpstr>
      <vt:lpstr>相对程序存储器寻址</vt:lpstr>
      <vt:lpstr>相对程序存储器寻址</vt:lpstr>
      <vt:lpstr>相对程序存储器寻址</vt:lpstr>
      <vt:lpstr>相对程序存储器寻址</vt:lpstr>
      <vt:lpstr>间接程序存储器寻址</vt:lpstr>
      <vt:lpstr>间接程序存储器寻址</vt:lpstr>
      <vt:lpstr>间接程序存储器寻址</vt:lpstr>
      <vt:lpstr>本章内容</vt:lpstr>
      <vt:lpstr>堆栈存储器寻址方式</vt:lpstr>
      <vt:lpstr>堆栈存储器寻址方式</vt:lpstr>
      <vt:lpstr>堆栈存储器寻址方式</vt:lpstr>
      <vt:lpstr>堆栈存储器寻址方式</vt:lpstr>
      <vt:lpstr>本章内容</vt:lpstr>
      <vt:lpstr>I/O端口寻址</vt:lpstr>
      <vt:lpstr>直接端口寻址方式</vt:lpstr>
      <vt:lpstr>间接端口寻址方式</vt:lpstr>
      <vt:lpstr>本章小节</vt:lpstr>
      <vt:lpstr>作业（1）</vt:lpstr>
      <vt:lpstr>作业（2）</vt:lpstr>
      <vt:lpstr>作业（3）</vt:lpstr>
    </vt:vector>
  </TitlesOfParts>
  <Company>USTC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 三 章    指令系统</dc:title>
  <dc:creator>Luo</dc:creator>
  <cp:lastModifiedBy>admin</cp:lastModifiedBy>
  <cp:revision>1052</cp:revision>
  <dcterms:created xsi:type="dcterms:W3CDTF">2002-09-19T14:32:54Z</dcterms:created>
  <dcterms:modified xsi:type="dcterms:W3CDTF">2020-09-16T00:52:10Z</dcterms:modified>
</cp:coreProperties>
</file>