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504" r:id="rId2"/>
    <p:sldId id="624" r:id="rId3"/>
    <p:sldId id="629" r:id="rId4"/>
    <p:sldId id="623" r:id="rId5"/>
    <p:sldId id="626" r:id="rId6"/>
    <p:sldId id="628" r:id="rId7"/>
    <p:sldId id="630" r:id="rId8"/>
    <p:sldId id="631" r:id="rId9"/>
    <p:sldId id="632" r:id="rId10"/>
    <p:sldId id="625" r:id="rId11"/>
    <p:sldId id="633" r:id="rId12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0000CC"/>
    <a:srgbClr val="006600"/>
    <a:srgbClr val="008000"/>
    <a:srgbClr val="33CC33"/>
    <a:srgbClr val="663300"/>
    <a:srgbClr val="CC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9" autoAdjust="0"/>
    <p:restoredTop sz="84676" autoAdjust="0"/>
  </p:normalViewPr>
  <p:slideViewPr>
    <p:cSldViewPr>
      <p:cViewPr varScale="1">
        <p:scale>
          <a:sx n="92" d="100"/>
          <a:sy n="92" d="100"/>
        </p:scale>
        <p:origin x="19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ED968974-9DD8-4BC1-A46E-167D792FF3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4304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FF3C24D7-B57D-465D-87DD-A2EF71FEE5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435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EAEC-2E90-4FE6-B68A-80A650B59A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33037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44D8A-C9B4-482A-93D0-64591269E7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46915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7805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83337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E329-FB1F-4B2A-B4D2-54582848C7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92417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58CB-C7B2-4E3E-8712-D98CA64612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30667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8A70-2E18-40E9-B12C-F3FC4851A0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25191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141788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5013" y="1196975"/>
            <a:ext cx="4141787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8A29-9192-4BA4-9F58-CB7348B117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897185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CA87-4DBF-418A-A4CA-F89A45652A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8789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C8A8-7AE2-436D-8F3D-A5CE2298C5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815526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D70F1-67A8-4616-BCEF-AF7A7F6BB6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2978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857E0-F1BE-4F89-8281-16A04E6EA9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0913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0AA8-0FD8-4369-8FC1-FE3534717F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5777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052736"/>
            <a:ext cx="8712967" cy="547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5238"/>
            <a:ext cx="2895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F7D5D7-7D0A-4B9F-B5E0-0D758BAD21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 smtClean="0"/>
              <a:t>第</a:t>
            </a:r>
            <a:r>
              <a:rPr lang="en-US" altLang="zh-CN" sz="4000" dirty="0" smtClean="0"/>
              <a:t>8</a:t>
            </a:r>
            <a:r>
              <a:rPr lang="zh-CN" altLang="en-US" sz="4000" dirty="0" smtClean="0"/>
              <a:t>章     微处理器程序设计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58888" y="4076700"/>
            <a:ext cx="69135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kumimoji="1" lang="zh-CN" altLang="en-US" sz="2800" b="1" dirty="0" smtClean="0">
                <a:latin typeface="Times New Roman" pitchFamily="18" charset="0"/>
              </a:rPr>
              <a:t>王行甫</a:t>
            </a:r>
            <a:endParaRPr kumimoji="1" lang="zh-CN" altLang="en-US" sz="2800" b="1" dirty="0">
              <a:latin typeface="Times New Roman" pitchFamily="18" charset="0"/>
            </a:endParaRPr>
          </a:p>
          <a:p>
            <a:pPr algn="ctr" eaLnBrk="1" hangingPunct="1"/>
            <a:r>
              <a:rPr kumimoji="1" lang="zh-CN" altLang="en-US" sz="2800" b="1" dirty="0">
                <a:latin typeface="Times New Roman" pitchFamily="18" charset="0"/>
              </a:rPr>
              <a:t>中国科大 计算机学院</a:t>
            </a:r>
          </a:p>
          <a:p>
            <a:pPr algn="ctr" eaLnBrk="1" hangingPunct="1"/>
            <a:r>
              <a:rPr kumimoji="1" lang="en-US" altLang="zh-CN" sz="2800" b="1" smtClean="0">
                <a:latin typeface="Times New Roman" pitchFamily="18" charset="0"/>
              </a:rPr>
              <a:t> </a:t>
            </a:r>
            <a:endParaRPr kumimoji="1" lang="en-US" altLang="zh-CN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本章小结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了解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EXTRN</a:t>
            </a:r>
            <a:r>
              <a:rPr lang="zh-CN" altLang="en-US" dirty="0" smtClean="0"/>
              <a:t>的使用方式。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了解宏内标号的定义方式。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755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13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425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00000"/>
                </a:solidFill>
              </a:rPr>
              <a:t>模块化程序设计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6600"/>
                </a:solidFill>
              </a:rPr>
              <a:t>使用键盘和视频显示器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6600"/>
                </a:solidFill>
              </a:rPr>
              <a:t>数据转换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6600"/>
                </a:solidFill>
              </a:rPr>
              <a:t>磁盘文件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6600"/>
                </a:solidFill>
              </a:rPr>
              <a:t>程序举例</a:t>
            </a:r>
            <a:endParaRPr lang="en-US" altLang="zh-CN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320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模块化</a:t>
            </a:r>
            <a:r>
              <a:rPr lang="zh-CN" altLang="en-US" dirty="0" smtClean="0"/>
              <a:t>程序设计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PULBIC</a:t>
            </a:r>
            <a:r>
              <a:rPr lang="zh-CN" altLang="en-US" dirty="0"/>
              <a:t>和</a:t>
            </a:r>
            <a:r>
              <a:rPr lang="en-US" altLang="zh-CN" dirty="0" smtClean="0"/>
              <a:t>EXTRN</a:t>
            </a:r>
          </a:p>
          <a:p>
            <a:pPr lvl="1"/>
            <a:r>
              <a:rPr lang="en-US" altLang="zh-CN" dirty="0" smtClean="0"/>
              <a:t>8.1.2</a:t>
            </a:r>
            <a:r>
              <a:rPr lang="zh-CN" altLang="en-US" dirty="0" smtClean="0"/>
              <a:t>小节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宏</a:t>
            </a:r>
            <a:endParaRPr lang="en-US" altLang="zh-CN" dirty="0" smtClean="0"/>
          </a:p>
          <a:p>
            <a:pPr lvl="1"/>
            <a:r>
              <a:rPr lang="en-US" dirty="0" smtClean="0"/>
              <a:t>8.1.4</a:t>
            </a:r>
            <a:r>
              <a:rPr lang="zh-CN" altLang="en-US" dirty="0" smtClean="0"/>
              <a:t>小节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84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PULBIC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EXTRN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PUBLIC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将指令标号、变量名称、段名声明为对其他程序模块可用。</a:t>
            </a:r>
            <a:endParaRPr lang="en-US" altLang="zh-CN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EXTRN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将模块中使用的一些标号声明为外部的。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没有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EXTRN</a:t>
            </a:r>
            <a:r>
              <a:rPr lang="zh-CN" altLang="en-US" dirty="0" smtClean="0"/>
              <a:t>，各模块程序就不能链接在一起从而创建一个程序。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CC00CC"/>
                </a:solidFill>
              </a:rPr>
              <a:t>或许</a:t>
            </a:r>
            <a:r>
              <a:rPr lang="zh-CN" altLang="en-US" dirty="0" smtClean="0"/>
              <a:t>它们会产生链接，但模块之间是不通信的。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0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Example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504055"/>
          </a:xfrm>
        </p:spPr>
        <p:txBody>
          <a:bodyPr/>
          <a:lstStyle/>
          <a:p>
            <a:r>
              <a:rPr lang="en-US" dirty="0"/>
              <a:t>PULBIC</a:t>
            </a:r>
            <a:r>
              <a:rPr lang="zh-CN" altLang="en-US" dirty="0"/>
              <a:t>声明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4248472" cy="493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9474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6600"/>
                </a:solidFill>
              </a:rPr>
              <a:t>Example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576064"/>
          </a:xfrm>
        </p:spPr>
        <p:txBody>
          <a:bodyPr/>
          <a:lstStyle/>
          <a:p>
            <a:r>
              <a:rPr lang="en-US" altLang="zh-CN" dirty="0"/>
              <a:t>EXTRN</a:t>
            </a:r>
            <a:r>
              <a:rPr lang="zh-CN" altLang="en-US" dirty="0"/>
              <a:t>声明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509" y="1628800"/>
            <a:ext cx="4464496" cy="477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0861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208823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宏的定义：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MACRO</a:t>
            </a:r>
            <a:r>
              <a:rPr lang="zh-CN" altLang="en-US" dirty="0" smtClean="0"/>
              <a:t>和</a:t>
            </a:r>
            <a:r>
              <a:rPr lang="en-US" altLang="zh-CN" dirty="0" smtClean="0"/>
              <a:t>ENDM</a:t>
            </a:r>
            <a:r>
              <a:rPr lang="zh-CN" altLang="en-US" dirty="0" smtClean="0"/>
              <a:t>伪指令。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C00000"/>
                </a:solidFill>
              </a:rPr>
              <a:t>宏的调用：</a:t>
            </a:r>
            <a:r>
              <a:rPr lang="zh-CN" altLang="en-US" dirty="0" smtClean="0"/>
              <a:t>宏名和参数。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宏的定义和调用。</a:t>
            </a:r>
            <a:endParaRPr lang="en-US" altLang="zh-CN" dirty="0" smtClean="0"/>
          </a:p>
        </p:txBody>
      </p:sp>
      <p:sp>
        <p:nvSpPr>
          <p:cNvPr id="5" name="矩形 4"/>
          <p:cNvSpPr/>
          <p:nvPr/>
        </p:nvSpPr>
        <p:spPr>
          <a:xfrm>
            <a:off x="683568" y="3284984"/>
            <a:ext cx="3600400" cy="31085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eaLnBrk="0">
              <a:spcBef>
                <a:spcPct val="200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"/>
                <a:ea typeface="宋体"/>
              </a:rPr>
              <a:t>MOVE MACRO A, B</a:t>
            </a:r>
          </a:p>
          <a:p>
            <a:pPr lvl="0" eaLnBrk="0">
              <a:spcBef>
                <a:spcPct val="200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"/>
                <a:ea typeface="宋体"/>
              </a:rPr>
              <a:t>	PUSH AX</a:t>
            </a:r>
          </a:p>
          <a:p>
            <a:pPr lvl="0" eaLnBrk="0">
              <a:spcBef>
                <a:spcPct val="200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"/>
                <a:ea typeface="宋体"/>
              </a:rPr>
              <a:t>	MOV AX, B</a:t>
            </a:r>
          </a:p>
          <a:p>
            <a:pPr lvl="0" eaLnBrk="0">
              <a:spcBef>
                <a:spcPct val="200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"/>
                <a:ea typeface="宋体"/>
              </a:rPr>
              <a:t>	MOV A, AX</a:t>
            </a:r>
          </a:p>
          <a:p>
            <a:pPr lvl="0" eaLnBrk="0">
              <a:spcBef>
                <a:spcPct val="200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"/>
                <a:ea typeface="宋体"/>
              </a:rPr>
              <a:t>	POP AX</a:t>
            </a:r>
          </a:p>
          <a:p>
            <a:pPr lvl="0" eaLnBrk="0">
              <a:spcBef>
                <a:spcPct val="20000"/>
              </a:spcBef>
            </a:pPr>
            <a:r>
              <a:rPr lang="en-US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ENDM</a:t>
            </a:r>
            <a:endParaRPr lang="en-US" sz="2800" b="1" kern="0" dirty="0">
              <a:solidFill>
                <a:srgbClr val="000000"/>
              </a:solidFill>
              <a:latin typeface="Arial"/>
              <a:ea typeface="宋体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44008" y="4149080"/>
            <a:ext cx="3600400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eaLnBrk="0">
              <a:spcBef>
                <a:spcPct val="200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"/>
                <a:ea typeface="宋体"/>
              </a:rPr>
              <a:t>MOVE </a:t>
            </a:r>
            <a:r>
              <a:rPr lang="en-US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VAR1</a:t>
            </a:r>
            <a:r>
              <a:rPr lang="zh-CN" altLang="en-US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，</a:t>
            </a:r>
            <a:r>
              <a:rPr lang="en-US" altLang="zh-CN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VAR2</a:t>
            </a:r>
            <a:endParaRPr lang="en-US" sz="2800" b="1" kern="0" dirty="0">
              <a:solidFill>
                <a:srgbClr val="000000"/>
              </a:solidFill>
              <a:latin typeface="Arial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4820112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2160240"/>
          </a:xfrm>
        </p:spPr>
        <p:txBody>
          <a:bodyPr/>
          <a:lstStyle/>
          <a:p>
            <a:r>
              <a:rPr lang="zh-CN" altLang="en-US" sz="2400" dirty="0" smtClean="0"/>
              <a:t>宏可以包含</a:t>
            </a:r>
            <a:r>
              <a:rPr lang="zh-CN" altLang="en-US" sz="2400" dirty="0" smtClean="0">
                <a:solidFill>
                  <a:srgbClr val="C00000"/>
                </a:solidFill>
              </a:rPr>
              <a:t>作为</a:t>
            </a:r>
            <a:r>
              <a:rPr lang="zh-CN" altLang="en-US" sz="2400" dirty="0">
                <a:solidFill>
                  <a:srgbClr val="C00000"/>
                </a:solidFill>
              </a:rPr>
              <a:t>局部变量的标号</a:t>
            </a:r>
            <a:r>
              <a:rPr lang="zh-CN" altLang="en-US" sz="2400" dirty="0" smtClean="0"/>
              <a:t>，用</a:t>
            </a:r>
            <a:r>
              <a:rPr lang="en-US" altLang="zh-CN" sz="2400" dirty="0" smtClean="0">
                <a:solidFill>
                  <a:srgbClr val="C00000"/>
                </a:solidFill>
              </a:rPr>
              <a:t>LOCAL</a:t>
            </a:r>
            <a:r>
              <a:rPr lang="zh-CN" altLang="en-US" sz="2400" dirty="0" smtClean="0"/>
              <a:t>伪指令声明。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一定要</a:t>
            </a:r>
            <a:r>
              <a:rPr lang="zh-CN" altLang="en-US" sz="2400" dirty="0"/>
              <a:t>用</a:t>
            </a:r>
            <a:r>
              <a:rPr lang="en-US" altLang="zh-CN" sz="2400" dirty="0"/>
              <a:t>LOCAL</a:t>
            </a:r>
            <a:r>
              <a:rPr lang="zh-CN" altLang="en-US" sz="2400" dirty="0"/>
              <a:t>伪指令说明为局部标号，以免</a:t>
            </a:r>
            <a:r>
              <a:rPr lang="zh-CN" altLang="en-US" sz="2400" dirty="0">
                <a:solidFill>
                  <a:srgbClr val="0000CC"/>
                </a:solidFill>
              </a:rPr>
              <a:t>多次调用宏</a:t>
            </a:r>
            <a:r>
              <a:rPr lang="zh-CN" altLang="en-US" sz="2400" dirty="0"/>
              <a:t>时，发生标号重复定义错误。</a:t>
            </a:r>
          </a:p>
          <a:p>
            <a:endParaRPr lang="en-US" altLang="zh-CN" sz="2400" dirty="0" smtClean="0"/>
          </a:p>
          <a:p>
            <a:r>
              <a:rPr lang="zh-CN" altLang="en-US" sz="2400" dirty="0" smtClean="0">
                <a:solidFill>
                  <a:srgbClr val="CC00CC"/>
                </a:solidFill>
              </a:rPr>
              <a:t>例，</a:t>
            </a:r>
            <a:r>
              <a:rPr lang="zh-CN" altLang="en-US" sz="2400" dirty="0" smtClean="0"/>
              <a:t>填充内存的宏。</a:t>
            </a:r>
            <a:endParaRPr 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08920"/>
            <a:ext cx="4780283" cy="4032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278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将宏定义放入模块中，用</a:t>
            </a:r>
            <a:r>
              <a:rPr lang="en-US" altLang="zh-CN" dirty="0" smtClean="0">
                <a:solidFill>
                  <a:srgbClr val="C00000"/>
                </a:solidFill>
              </a:rPr>
              <a:t>INCLUDE</a:t>
            </a:r>
            <a:r>
              <a:rPr lang="zh-CN" altLang="en-US" dirty="0"/>
              <a:t>语句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如果文件</a:t>
            </a:r>
            <a:r>
              <a:rPr lang="en-US" altLang="zh-CN" dirty="0" smtClean="0"/>
              <a:t>MACRO1.MAC</a:t>
            </a:r>
            <a:r>
              <a:rPr lang="zh-CN" altLang="en-US" dirty="0" smtClean="0"/>
              <a:t>包含一组宏，将其放入程序文件时：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en-US" dirty="0" smtClean="0"/>
              <a:t>INCLUDE C:\ASSM\MACRO.MAC</a:t>
            </a:r>
            <a:endParaRPr lang="en-US" dirty="0"/>
          </a:p>
          <a:p>
            <a:endParaRPr lang="en-US" dirty="0" smtClean="0"/>
          </a:p>
          <a:p>
            <a:r>
              <a:rPr lang="zh-CN" altLang="en-US" dirty="0"/>
              <a:t>宏序列常用</a:t>
            </a:r>
            <a:r>
              <a:rPr lang="en-US" altLang="zh-CN" dirty="0">
                <a:solidFill>
                  <a:srgbClr val="0000CC"/>
                </a:solidFill>
              </a:rPr>
              <a:t>INC</a:t>
            </a:r>
            <a:r>
              <a:rPr lang="zh-CN" altLang="en-US" dirty="0"/>
              <a:t>或</a:t>
            </a:r>
            <a:r>
              <a:rPr lang="en-US" altLang="zh-CN" dirty="0">
                <a:solidFill>
                  <a:srgbClr val="0000CC"/>
                </a:solidFill>
              </a:rPr>
              <a:t>MAC</a:t>
            </a:r>
            <a:r>
              <a:rPr lang="zh-CN" altLang="en-US" dirty="0"/>
              <a:t>作为扩展名。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085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8855</TotalTime>
  <Words>254</Words>
  <Application>Microsoft Office PowerPoint</Application>
  <PresentationFormat>全屏显示(4:3)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宋体</vt:lpstr>
      <vt:lpstr>Arial</vt:lpstr>
      <vt:lpstr>Times New Roman</vt:lpstr>
      <vt:lpstr>默认设计模板</vt:lpstr>
      <vt:lpstr>第8章     微处理器程序设计</vt:lpstr>
      <vt:lpstr>本章内容</vt:lpstr>
      <vt:lpstr>模块化程序设计</vt:lpstr>
      <vt:lpstr>PULBIC和EXTRN</vt:lpstr>
      <vt:lpstr>Example</vt:lpstr>
      <vt:lpstr>Example</vt:lpstr>
      <vt:lpstr>宏</vt:lpstr>
      <vt:lpstr>宏</vt:lpstr>
      <vt:lpstr>宏</vt:lpstr>
      <vt:lpstr>本章小结</vt:lpstr>
      <vt:lpstr>作业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三 章    指令系统</dc:title>
  <dc:creator>Luo</dc:creator>
  <cp:lastModifiedBy>admin</cp:lastModifiedBy>
  <cp:revision>1853</cp:revision>
  <dcterms:created xsi:type="dcterms:W3CDTF">2002-09-19T14:32:54Z</dcterms:created>
  <dcterms:modified xsi:type="dcterms:W3CDTF">2020-09-16T00:54:26Z</dcterms:modified>
</cp:coreProperties>
</file>