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9"/>
  </p:notesMasterIdLst>
  <p:handoutMasterIdLst>
    <p:handoutMasterId r:id="rId30"/>
  </p:handoutMasterIdLst>
  <p:sldIdLst>
    <p:sldId id="504" r:id="rId2"/>
    <p:sldId id="883" r:id="rId3"/>
    <p:sldId id="861" r:id="rId4"/>
    <p:sldId id="869" r:id="rId5"/>
    <p:sldId id="870" r:id="rId6"/>
    <p:sldId id="877" r:id="rId7"/>
    <p:sldId id="867" r:id="rId8"/>
    <p:sldId id="868" r:id="rId9"/>
    <p:sldId id="878" r:id="rId10"/>
    <p:sldId id="879" r:id="rId11"/>
    <p:sldId id="880" r:id="rId12"/>
    <p:sldId id="881" r:id="rId13"/>
    <p:sldId id="882" r:id="rId14"/>
    <p:sldId id="884" r:id="rId15"/>
    <p:sldId id="887" r:id="rId16"/>
    <p:sldId id="888" r:id="rId17"/>
    <p:sldId id="893" r:id="rId18"/>
    <p:sldId id="890" r:id="rId19"/>
    <p:sldId id="891" r:id="rId20"/>
    <p:sldId id="892" r:id="rId21"/>
    <p:sldId id="894" r:id="rId22"/>
    <p:sldId id="895" r:id="rId23"/>
    <p:sldId id="896" r:id="rId24"/>
    <p:sldId id="897" r:id="rId25"/>
    <p:sldId id="885" r:id="rId26"/>
    <p:sldId id="874" r:id="rId27"/>
    <p:sldId id="866" r:id="rId28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CC00CC"/>
    <a:srgbClr val="0000CC"/>
    <a:srgbClr val="990099"/>
    <a:srgbClr val="006600"/>
    <a:srgbClr val="008000"/>
    <a:srgbClr val="663300"/>
    <a:srgbClr val="CC0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57" autoAdjust="0"/>
    <p:restoredTop sz="85308" autoAdjust="0"/>
  </p:normalViewPr>
  <p:slideViewPr>
    <p:cSldViewPr>
      <p:cViewPr varScale="1">
        <p:scale>
          <a:sx n="98" d="100"/>
          <a:sy n="98" d="100"/>
        </p:scale>
        <p:origin x="176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36"/>
    </p:cViewPr>
  </p:sorterViewPr>
  <p:notesViewPr>
    <p:cSldViewPr>
      <p:cViewPr varScale="1">
        <p:scale>
          <a:sx n="45" d="100"/>
          <a:sy n="45" d="100"/>
        </p:scale>
        <p:origin x="-2837" y="-8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C225F994-D4D1-45FE-9926-1B3DC7FFA70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2295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2" tIns="47416" rIns="94832" bIns="47416" numCol="1" anchor="t" anchorCtr="0" compatLnSpc="1">
            <a:prstTxWarp prst="textNoShape">
              <a:avLst/>
            </a:prstTxWarp>
          </a:bodyPr>
          <a:lstStyle>
            <a:lvl1pPr defTabSz="947738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2" tIns="47416" rIns="94832" bIns="47416" numCol="1" anchor="t" anchorCtr="0" compatLnSpc="1">
            <a:prstTxWarp prst="textNoShape">
              <a:avLst/>
            </a:prstTxWarp>
          </a:bodyPr>
          <a:lstStyle>
            <a:lvl1pPr algn="r" defTabSz="947738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2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2" tIns="47416" rIns="94832" bIns="474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2" tIns="47416" rIns="94832" bIns="47416" numCol="1" anchor="b" anchorCtr="0" compatLnSpc="1">
            <a:prstTxWarp prst="textNoShape">
              <a:avLst/>
            </a:prstTxWarp>
          </a:bodyPr>
          <a:lstStyle>
            <a:lvl1pPr defTabSz="947738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2" tIns="47416" rIns="94832" bIns="47416" numCol="1" anchor="b" anchorCtr="0" compatLnSpc="1">
            <a:prstTxWarp prst="textNoShape">
              <a:avLst/>
            </a:prstTxWarp>
          </a:bodyPr>
          <a:lstStyle>
            <a:lvl1pPr algn="r" defTabSz="947738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CD52058A-93BF-4AE7-9249-08C43FDCDDF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9944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52058A-93BF-4AE7-9249-08C43FDCDDFD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4747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52058A-93BF-4AE7-9249-08C43FDCDDFD}" type="slidenum">
              <a:rPr lang="en-US" altLang="zh-CN" smtClean="0"/>
              <a:pPr>
                <a:defRPr/>
              </a:pPr>
              <a:t>18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5633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52058A-93BF-4AE7-9249-08C43FDCDDFD}" type="slidenum">
              <a:rPr lang="en-US" altLang="zh-CN" smtClean="0"/>
              <a:pPr>
                <a:defRPr/>
              </a:pPr>
              <a:t>19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5785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52058A-93BF-4AE7-9249-08C43FDCDDFD}" type="slidenum">
              <a:rPr lang="en-US" altLang="zh-CN" smtClean="0"/>
              <a:pPr>
                <a:defRPr/>
              </a:pPr>
              <a:t>20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9485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52058A-93BF-4AE7-9249-08C43FDCDDFD}" type="slidenum">
              <a:rPr lang="en-US" altLang="zh-CN" smtClean="0"/>
              <a:pPr>
                <a:defRPr/>
              </a:pPr>
              <a:t>21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36107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52058A-93BF-4AE7-9249-08C43FDCDDFD}" type="slidenum">
              <a:rPr lang="en-US" altLang="zh-CN" smtClean="0"/>
              <a:pPr>
                <a:defRPr/>
              </a:pPr>
              <a:t>22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75520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52058A-93BF-4AE7-9249-08C43FDCDDFD}" type="slidenum">
              <a:rPr lang="en-US" altLang="zh-CN" smtClean="0"/>
              <a:pPr>
                <a:defRPr/>
              </a:pPr>
              <a:t>23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26835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52058A-93BF-4AE7-9249-08C43FDCDDFD}" type="slidenum">
              <a:rPr lang="en-US" altLang="zh-CN" smtClean="0"/>
              <a:pPr>
                <a:defRPr/>
              </a:pPr>
              <a:t>24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2560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CF401-7A09-4DFF-922A-5E8EBF6742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114556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89E21-B037-4DDE-97A8-701BF8B3E14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7005072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5125" y="188913"/>
            <a:ext cx="2178050" cy="59372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383337" cy="59372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A650C-F5ED-4AF2-B4D1-CD5F4628ED4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968092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7"/>
            <a:ext cx="8784976" cy="5472607"/>
          </a:xfrm>
        </p:spPr>
        <p:txBody>
          <a:bodyPr/>
          <a:lstStyle>
            <a:lvl1pPr eaLnBrk="0" hangingPunct="1">
              <a:defRPr/>
            </a:lvl1pPr>
            <a:lvl2pPr eaLnBrk="0" hangingPunct="1">
              <a:defRPr/>
            </a:lvl2pPr>
            <a:lvl3pPr eaLnBrk="0" hangingPunct="1">
              <a:defRPr/>
            </a:lvl3pPr>
            <a:lvl4pPr eaLnBrk="0" hangingPunct="1">
              <a:defRPr/>
            </a:lvl4pPr>
            <a:lvl5pPr eaLnBrk="0" hangingPunct="1">
              <a:defRPr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59634"/>
            <a:ext cx="2133600" cy="216768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9634"/>
            <a:ext cx="2895600" cy="21676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59634"/>
            <a:ext cx="2133600" cy="21676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3F856-8331-490E-837E-5774678A3BF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113863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61ABE-F5F5-4778-A7CA-949B37E9A0B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40314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50825" y="1196975"/>
            <a:ext cx="4141788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45013" y="1196975"/>
            <a:ext cx="4141787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67A2C-1626-49AF-93BB-99AFC34D04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5388756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0D6A1-E52B-4ED8-8242-9986846634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376553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68C2E-2A89-4597-BBE0-6B888D7CA0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72824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DF1E4-A3D1-4695-8FB2-C5B6172EE2D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171942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369CF-8D49-4934-B80B-1D71B5F2D68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855821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0EA6F-90B2-4C72-9CD8-F50C94679F3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418198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713787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96975"/>
            <a:ext cx="8435975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18BC54A-DE69-44AC-A31B-6D352420954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med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CN" altLang="en-US" sz="5400" dirty="0" smtClean="0"/>
              <a:t>实验课讲义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 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258888" y="4076700"/>
            <a:ext cx="691356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kumimoji="1" lang="zh-CN" altLang="en-US" sz="2800" b="1" dirty="0" smtClean="0">
                <a:latin typeface="Times New Roman" pitchFamily="18" charset="0"/>
              </a:rPr>
              <a:t>中国科大 计算机学院</a:t>
            </a:r>
          </a:p>
          <a:p>
            <a:pPr algn="ctr" eaLnBrk="1" hangingPunct="1"/>
            <a:endParaRPr kumimoji="1" lang="zh-CN" alt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实验</a:t>
            </a:r>
            <a:r>
              <a:rPr lang="en-US" altLang="zh-CN" dirty="0"/>
              <a:t>3</a:t>
            </a:r>
            <a:r>
              <a:rPr lang="zh-CN" altLang="en-US" dirty="0" smtClean="0"/>
              <a:t>：排序程序设计实验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CC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实验目的：</a:t>
            </a:r>
            <a:endParaRPr lang="en-US" altLang="zh-CN" dirty="0" smtClean="0">
              <a:solidFill>
                <a:srgbClr val="CC00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综合运用汇编中的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I/O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、比较、跳转、循环等指令</a:t>
            </a:r>
            <a:endPara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掌握用汇编语言实现数字排序程序的方法</a:t>
            </a:r>
            <a:endPara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dirty="0" smtClean="0">
                <a:solidFill>
                  <a:srgbClr val="CC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实验内容：</a:t>
            </a:r>
            <a:endParaRPr lang="en-US" altLang="zh-CN" dirty="0" smtClean="0">
              <a:solidFill>
                <a:srgbClr val="CC00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从名为“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Input3.txt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”的文本文件中读取一组数字</a:t>
            </a:r>
            <a:endPara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将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这些数字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从小到大进行排序</a:t>
            </a:r>
            <a:endPara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将这些数字按照排序后的次序打印在屏幕上</a:t>
            </a:r>
            <a:endPara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数字范围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[-1024,1023]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，排序数字不超过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100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个</a:t>
            </a:r>
            <a:endPara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排序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算法不限</a:t>
            </a:r>
            <a:endPara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407723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实验</a:t>
            </a:r>
            <a:r>
              <a:rPr lang="en-US" altLang="zh-CN" dirty="0"/>
              <a:t>4</a:t>
            </a:r>
            <a:r>
              <a:rPr lang="zh-CN" altLang="en-US" dirty="0"/>
              <a:t>：子程序设计</a:t>
            </a:r>
            <a:r>
              <a:rPr lang="zh-CN" altLang="en-US" dirty="0" smtClean="0"/>
              <a:t>实验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CC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实验目的：</a:t>
            </a:r>
            <a:endParaRPr lang="en-US" altLang="zh-CN" dirty="0" smtClean="0">
              <a:solidFill>
                <a:srgbClr val="CC00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掌握汇编语言中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子程序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编写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调用方法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理解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汇编语言中的递归调用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dirty="0" smtClean="0">
                <a:solidFill>
                  <a:srgbClr val="CC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实验内容：</a:t>
            </a:r>
            <a:endParaRPr lang="en-US" altLang="zh-CN" dirty="0" smtClean="0">
              <a:solidFill>
                <a:srgbClr val="CC00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编写一个程序，使用子程序调用的方式计算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n!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的值通过键盘输入</a:t>
            </a:r>
            <a:endPara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的范围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(0,20)</a:t>
            </a:r>
          </a:p>
          <a:p>
            <a:pPr marL="914400" lvl="1" indent="-457200">
              <a:buFont typeface="+mj-lt"/>
              <a:buAutoNum type="arabicPeriod"/>
            </a:pP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程序设计中请注意运算结果的范围</a:t>
            </a:r>
            <a:endPara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053342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实验</a:t>
            </a:r>
            <a:r>
              <a:rPr lang="en-US" altLang="zh-CN" dirty="0" smtClean="0"/>
              <a:t>5</a:t>
            </a:r>
            <a:r>
              <a:rPr lang="zh-CN" altLang="en-US" dirty="0" smtClean="0"/>
              <a:t>：整数加减计算实验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 smtClean="0">
                    <a:solidFill>
                      <a:srgbClr val="CC00CC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实验目的：</a:t>
                </a:r>
                <a:endParaRPr lang="en-US" altLang="zh-CN" dirty="0" smtClean="0">
                  <a:solidFill>
                    <a:srgbClr val="CC00CC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zh-CN" altLang="en-US" sz="24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掌握汇编语言的整数加减运算</a:t>
                </a:r>
                <a:endParaRPr lang="en-US" altLang="zh-CN" sz="2400" dirty="0" smtClean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zh-CN" altLang="en-US" sz="24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掌握汇编语言的堆栈操作</a:t>
                </a:r>
                <a:endParaRPr lang="en-US" altLang="zh-CN" sz="2400" dirty="0" smtClean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r>
                  <a:rPr lang="zh-CN" altLang="en-US" dirty="0" smtClean="0">
                    <a:solidFill>
                      <a:srgbClr val="CC00CC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实验内容：</a:t>
                </a:r>
                <a:endParaRPr lang="en-US" altLang="zh-CN" dirty="0" smtClean="0">
                  <a:solidFill>
                    <a:srgbClr val="CC00CC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marL="971550" lvl="1" indent="-514350" eaLnBrk="1">
                  <a:buFont typeface="+mj-lt"/>
                  <a:buAutoNum type="arabicPeriod"/>
                </a:pPr>
                <a:r>
                  <a:rPr lang="zh-CN" altLang="en-US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编程计算任一整数加减运算</a:t>
                </a:r>
                <a:r>
                  <a:rPr lang="zh-CN" altLang="en-US" sz="24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表达式</a:t>
                </a:r>
                <a:endParaRPr lang="en-US" altLang="zh-CN" sz="2400" dirty="0" smtClean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marL="971550" lvl="1" indent="-514350" eaLnBrk="1">
                  <a:buFont typeface="+mj-lt"/>
                  <a:buAutoNum type="arabicPeriod"/>
                </a:pPr>
                <a:r>
                  <a:rPr lang="zh-CN" altLang="en-US" sz="24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表达式</a:t>
                </a:r>
                <a:r>
                  <a:rPr lang="zh-CN" altLang="en-US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从键盘输入，可带</a:t>
                </a:r>
                <a:r>
                  <a:rPr lang="zh-CN" altLang="en-US" sz="24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括号</a:t>
                </a:r>
                <a:endParaRPr lang="en-US" altLang="zh-CN" sz="2400" dirty="0" smtClean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marL="971550" lvl="1" indent="-514350" eaLnBrk="1">
                  <a:buFont typeface="+mj-lt"/>
                  <a:buAutoNum type="arabicPeriod"/>
                </a:pPr>
                <a:r>
                  <a:rPr lang="zh-CN" altLang="en-US" sz="24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表达式</a:t>
                </a:r>
                <a:r>
                  <a:rPr lang="zh-CN" altLang="en-US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的长度不超过</a:t>
                </a:r>
                <a:r>
                  <a:rPr lang="en-US" altLang="zh-CN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1024</a:t>
                </a:r>
                <a:r>
                  <a:rPr lang="zh-CN" altLang="en-US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个</a:t>
                </a:r>
                <a:r>
                  <a:rPr lang="zh-CN" altLang="en-US" sz="24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字节</a:t>
                </a:r>
                <a:endParaRPr lang="en-US" altLang="zh-CN" sz="2400" dirty="0" smtClean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marL="971550" lvl="1" indent="-514350" eaLnBrk="1">
                  <a:buFont typeface="+mj-lt"/>
                  <a:buAutoNum type="arabicPeriod"/>
                </a:pPr>
                <a:r>
                  <a:rPr lang="zh-CN" altLang="en-US" sz="24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表达式示例：</a:t>
                </a:r>
                <a14:m>
                  <m:oMath xmlns:m="http://schemas.openxmlformats.org/officeDocument/2006/math">
                    <m:r>
                      <a:rPr lang="en-US" altLang="zh-CN" sz="2400" b="1" i="1" smtClean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𝟏𝟓</m:t>
                    </m:r>
                    <m:r>
                      <a:rPr lang="en-US" altLang="zh-CN" sz="2400" b="1" i="1" smtClean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−(</m:t>
                    </m:r>
                    <m:r>
                      <a:rPr lang="en-US" altLang="zh-CN" sz="2400" b="1" i="1" smtClean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𝟒</m:t>
                    </m:r>
                    <m:r>
                      <a:rPr lang="en-US" altLang="zh-CN" sz="2400" b="1" i="1" smtClean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−</m:t>
                    </m:r>
                    <m:r>
                      <a:rPr lang="en-US" altLang="zh-CN" sz="2400" b="1" i="1" smtClean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𝟐</m:t>
                    </m:r>
                    <m:r>
                      <a:rPr lang="en-US" altLang="zh-CN" sz="2400" b="1" i="1" smtClean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)</m:t>
                    </m:r>
                  </m:oMath>
                </a14:m>
                <a:endPara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95" t="-14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41656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实验</a:t>
            </a:r>
            <a:r>
              <a:rPr lang="en-US" altLang="zh-CN" dirty="0"/>
              <a:t>6</a:t>
            </a:r>
            <a:r>
              <a:rPr lang="zh-CN" altLang="en-US" dirty="0" smtClean="0"/>
              <a:t>：浮点运算设计实验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 smtClean="0">
                    <a:solidFill>
                      <a:srgbClr val="CC00CC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实验目的：</a:t>
                </a:r>
                <a:endParaRPr lang="en-US" altLang="zh-CN" dirty="0" smtClean="0">
                  <a:solidFill>
                    <a:srgbClr val="CC00CC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zh-CN" altLang="en-US" sz="24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理解浮点数</a:t>
                </a:r>
                <a:r>
                  <a:rPr lang="zh-CN" altLang="en-US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的</a:t>
                </a:r>
                <a:r>
                  <a:rPr lang="zh-CN" altLang="en-US" sz="24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存储和运算原理</a:t>
                </a:r>
                <a:endParaRPr lang="en-US" altLang="zh-CN" sz="2400" dirty="0" smtClean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zh-CN" altLang="en-US" sz="24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掌握</a:t>
                </a:r>
                <a:r>
                  <a:rPr lang="en-US" altLang="zh-CN" sz="24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x87</a:t>
                </a:r>
                <a:r>
                  <a:rPr lang="zh-CN" altLang="en-US" sz="24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算术协处理器的运算指令</a:t>
                </a:r>
                <a:endParaRPr lang="en-US" altLang="zh-CN" sz="2400" dirty="0" smtClean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zh-CN" altLang="en-US" sz="24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掌握汇编语言中浮点数与字符串的转换方法</a:t>
                </a:r>
                <a:endParaRPr lang="en-US" altLang="zh-CN" sz="2400" dirty="0" smtClean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r>
                  <a:rPr lang="zh-CN" altLang="en-US" dirty="0" smtClean="0">
                    <a:solidFill>
                      <a:srgbClr val="CC00CC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实验内容：</a:t>
                </a:r>
                <a:endParaRPr lang="en-US" altLang="zh-CN" dirty="0" smtClean="0">
                  <a:solidFill>
                    <a:srgbClr val="CC00CC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marL="914400" lvl="1" indent="-457200" eaLnBrk="1">
                  <a:buFont typeface="+mj-lt"/>
                  <a:buAutoNum type="arabicPeriod"/>
                </a:pPr>
                <a:r>
                  <a:rPr lang="zh-CN" altLang="en-US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从键盘输入</a:t>
                </a:r>
                <a:r>
                  <a:rPr lang="en-US" altLang="zh-CN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x</a:t>
                </a:r>
                <a:r>
                  <a:rPr lang="zh-CN" altLang="en-US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和</a:t>
                </a:r>
                <a:r>
                  <a:rPr lang="en-US" altLang="zh-CN" sz="24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a</a:t>
                </a:r>
                <a:r>
                  <a:rPr lang="en-US" altLang="zh-CN" sz="2400" baseline="-250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1</a:t>
                </a:r>
                <a:r>
                  <a:rPr lang="zh-CN" altLang="en-US" sz="2400" baseline="-250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、</a:t>
                </a:r>
                <a:r>
                  <a:rPr lang="en-US" altLang="zh-CN" sz="24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a</a:t>
                </a:r>
                <a:r>
                  <a:rPr lang="en-US" altLang="zh-CN" sz="2400" baseline="-250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2</a:t>
                </a:r>
                <a:r>
                  <a:rPr lang="zh-CN" altLang="en-US" sz="2400" baseline="-250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、</a:t>
                </a:r>
                <a:r>
                  <a:rPr lang="en-US" altLang="zh-CN" sz="24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a</a:t>
                </a:r>
                <a:r>
                  <a:rPr lang="en-US" altLang="zh-CN" sz="2400" baseline="-250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3</a:t>
                </a:r>
              </a:p>
              <a:p>
                <a:pPr marL="914400" lvl="1" indent="-457200" eaLnBrk="1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m:t>计算</m:t>
                    </m:r>
                    <m:sSub>
                      <m:sSubPr>
                        <m:ctrlPr>
                          <a:rPr lang="en-US" altLang="zh-CN" sz="2400" b="1" i="1" smtClean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400" b="1" i="1" smtClean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𝒂</m:t>
                        </m:r>
                      </m:e>
                      <m:sub>
                        <m:r>
                          <a:rPr lang="en-US" altLang="zh-CN" sz="2400" b="1" i="1" smtClean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𝟏</m:t>
                        </m:r>
                      </m:sub>
                    </m:sSub>
                    <m:rad>
                      <m:radPr>
                        <m:degHide m:val="on"/>
                        <m:ctrlPr>
                          <a:rPr lang="en-US" altLang="zh-CN" sz="2400" b="1" i="1" smtClean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radPr>
                      <m:deg/>
                      <m:e>
                        <m:r>
                          <a:rPr lang="en-US" altLang="zh-CN" sz="2400" b="1" i="1" smtClean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𝒙</m:t>
                        </m:r>
                      </m:e>
                    </m:rad>
                    <m:r>
                      <a:rPr lang="en-US" altLang="zh-CN" sz="2400" b="1" i="1" smtClean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+</m:t>
                    </m:r>
                    <m:sSub>
                      <m:sSubPr>
                        <m:ctrlPr>
                          <a:rPr lang="en-US" altLang="zh-CN" sz="2400" b="1" i="1" smtClean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400" b="1" i="1" smtClean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𝒂</m:t>
                        </m:r>
                      </m:e>
                      <m:sub>
                        <m:r>
                          <a:rPr lang="en-US" altLang="zh-CN" sz="2400" b="1" i="1" smtClean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𝟐</m:t>
                        </m:r>
                      </m:sub>
                    </m:sSub>
                    <m:func>
                      <m:funcPr>
                        <m:ctrlPr>
                          <a:rPr lang="en-US" altLang="zh-CN" sz="2400" b="1" i="1" smtClean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zh-CN" sz="2400" b="1" i="1" smtClean="0"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altLang="zh-CN" sz="2400" b="1" i="1" smtClean="0"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  <m:t>𝟐</m:t>
                            </m:r>
                          </m:sub>
                        </m:sSub>
                      </m:fName>
                      <m:e>
                        <m:r>
                          <a:rPr lang="en-US" altLang="zh-CN" sz="2400" b="1" i="1" smtClean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𝒙</m:t>
                        </m:r>
                      </m:e>
                    </m:func>
                    <m:r>
                      <a:rPr lang="en-US" altLang="zh-CN" sz="2400" b="1" i="1" smtClean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+</m:t>
                    </m:r>
                    <m:sSub>
                      <m:sSubPr>
                        <m:ctrlPr>
                          <a:rPr lang="en-US" altLang="zh-CN" sz="2400" b="1" i="1" smtClean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400" b="1" i="1" smtClean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𝒂</m:t>
                        </m:r>
                      </m:e>
                      <m:sub>
                        <m:r>
                          <a:rPr lang="en-US" altLang="zh-CN" sz="2400" b="1" i="1" smtClean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𝟑</m:t>
                        </m:r>
                      </m:sub>
                    </m:sSub>
                    <m:r>
                      <a:rPr lang="en-US" altLang="zh-CN" sz="2400" b="1" i="1" smtClean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𝒔𝒊𝒏</m:t>
                    </m:r>
                    <m:r>
                      <a:rPr lang="en-US" altLang="zh-CN" sz="2400" b="1" i="1" smtClean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(</m:t>
                    </m:r>
                    <m:r>
                      <a:rPr lang="en-US" altLang="zh-CN" sz="2400" b="1" i="1" smtClean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𝒙</m:t>
                    </m:r>
                    <m:r>
                      <a:rPr lang="en-US" altLang="zh-CN" sz="2400" b="1" i="1" smtClean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)</m:t>
                    </m:r>
                  </m:oMath>
                </a14:m>
                <a:r>
                  <a:rPr lang="zh-CN" altLang="en-US" sz="24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并将结果</a:t>
                </a:r>
                <a:r>
                  <a:rPr lang="zh-CN" altLang="en-US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打印到</a:t>
                </a:r>
                <a:r>
                  <a:rPr lang="zh-CN" altLang="en-US" sz="24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屏幕</a:t>
                </a:r>
                <a:endParaRPr lang="en-US" altLang="zh-CN" sz="2400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marL="914400" lvl="1" indent="-457200" eaLnBrk="1">
                  <a:buFont typeface="+mj-lt"/>
                  <a:buAutoNum type="arabicPeriod"/>
                </a:pPr>
                <a:r>
                  <a:rPr lang="zh-CN" altLang="en-US" sz="24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当</a:t>
                </a:r>
                <a:r>
                  <a:rPr lang="en-US" altLang="zh-CN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x</a:t>
                </a:r>
                <a:r>
                  <a:rPr lang="zh-CN" altLang="en-US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小于</a:t>
                </a:r>
                <a:r>
                  <a:rPr lang="en-US" altLang="zh-CN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0</a:t>
                </a:r>
                <a:r>
                  <a:rPr lang="zh-CN" altLang="en-US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时</a:t>
                </a:r>
                <a:r>
                  <a:rPr lang="zh-CN" altLang="en-US" sz="24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，输出</a:t>
                </a:r>
                <a:r>
                  <a:rPr lang="zh-CN" altLang="en-US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信息“</a:t>
                </a:r>
                <a:r>
                  <a:rPr lang="en-US" altLang="zh-CN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Error: x&lt;0!</a:t>
                </a:r>
                <a:r>
                  <a:rPr lang="zh-CN" altLang="en-US" sz="24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”</a:t>
                </a:r>
                <a:endParaRPr lang="en-US" altLang="zh-CN" sz="2400" dirty="0" smtClean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marL="914400" lvl="1" indent="-457200" eaLnBrk="1">
                  <a:buFont typeface="+mj-lt"/>
                  <a:buAutoNum type="arabicPeriod"/>
                </a:pPr>
                <a:endParaRPr lang="en-US" altLang="zh-CN" sz="2400" dirty="0" smtClean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marL="457200" lvl="1" indent="0" eaLnBrk="1">
                  <a:buNone/>
                </a:pPr>
                <a:r>
                  <a:rPr lang="en-US" altLang="zh-CN" sz="2000" dirty="0" smtClean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*</a:t>
                </a:r>
                <a:r>
                  <a:rPr lang="zh-CN" altLang="en-US" sz="2000" dirty="0" smtClean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注</a:t>
                </a:r>
                <a:r>
                  <a:rPr lang="en-US" altLang="zh-CN" sz="20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:</a:t>
                </a:r>
                <a:r>
                  <a:rPr lang="zh-CN" altLang="en-US" sz="20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因为</a:t>
                </a:r>
                <a:r>
                  <a:rPr lang="en-US" altLang="zh-CN" sz="20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EMU8086</a:t>
                </a:r>
                <a:r>
                  <a:rPr lang="zh-CN" altLang="en-US" sz="20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不支持</a:t>
                </a:r>
                <a:r>
                  <a:rPr lang="en-US" altLang="zh-CN" sz="20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FPU</a:t>
                </a:r>
                <a:r>
                  <a:rPr lang="zh-CN" altLang="en-US" sz="20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指令，所以此实验无法在</a:t>
                </a:r>
                <a:r>
                  <a:rPr lang="en-US" altLang="zh-CN" sz="20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EMU8086</a:t>
                </a:r>
                <a:r>
                  <a:rPr lang="zh-CN" altLang="en-US" sz="20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中完成</a:t>
                </a:r>
                <a:endParaRPr lang="zh-CN" altLang="en-US" sz="2000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95" t="-14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75564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内容</a:t>
            </a:r>
            <a:endParaRPr lang="en-US" dirty="0" smtClean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>
          <a:xfrm>
            <a:off x="250825" y="1052736"/>
            <a:ext cx="8435975" cy="5471889"/>
          </a:xfrm>
        </p:spPr>
        <p:txBody>
          <a:bodyPr/>
          <a:lstStyle/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时间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安排</a:t>
            </a:r>
            <a:endParaRPr lang="en-US" altLang="zh-CN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实验环境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实验内容</a:t>
            </a:r>
            <a:endParaRPr lang="en-US" altLang="zh-CN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实验教程</a:t>
            </a:r>
            <a:endParaRPr lang="en-US" altLang="zh-CN" dirty="0" smtClean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1"/>
            <a:r>
              <a:rPr lang="en-US" altLang="zh-CN" dirty="0" smtClean="0"/>
              <a:t>MASMv5.0+DOSBOX</a:t>
            </a:r>
          </a:p>
          <a:p>
            <a:pPr lvl="1"/>
            <a:r>
              <a:rPr lang="en-US" altLang="zh-CN" dirty="0" smtClean="0"/>
              <a:t>EMU8086</a:t>
            </a:r>
          </a:p>
          <a:p>
            <a:pPr lvl="1"/>
            <a:r>
              <a:rPr lang="en-US" altLang="zh-CN" dirty="0"/>
              <a:t>32</a:t>
            </a:r>
            <a:r>
              <a:rPr lang="zh-CN" altLang="en-US" dirty="0"/>
              <a:t>位汇编环境</a:t>
            </a:r>
            <a:endParaRPr lang="en-US" altLang="zh-CN" dirty="0" smtClean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001780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MASMv5.0+DOSBOX</a:t>
            </a:r>
            <a:r>
              <a:rPr lang="zh-CN" altLang="en-US" dirty="0" smtClean="0"/>
              <a:t>配置</a:t>
            </a:r>
            <a:r>
              <a:rPr lang="en-US" altLang="zh-CN" dirty="0" smtClean="0"/>
              <a:t>(1)</a:t>
            </a:r>
            <a:endParaRPr lang="en-US" dirty="0" smtClean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>
          <a:xfrm>
            <a:off x="244475" y="1052736"/>
            <a:ext cx="8435975" cy="3260475"/>
          </a:xfrm>
        </p:spPr>
        <p:txBody>
          <a:bodyPr/>
          <a:lstStyle/>
          <a:p>
            <a:pPr marL="514350" indent="-457200">
              <a:buFont typeface="+mj-lt"/>
              <a:buAutoNum type="arabicPeriod"/>
            </a:pP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在非中文目录下新建文件夹，将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MASMv5.0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套件解压至此</a:t>
            </a:r>
            <a:endPara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914400" lvl="1" indent="-457200">
              <a:buFont typeface="+mj-lt"/>
              <a:buAutoNum type="arabicPeriod"/>
            </a:pPr>
            <a:endParaRPr lang="en-US" altLang="zh-CN" sz="2400" b="0" dirty="0" smtClean="0"/>
          </a:p>
          <a:p>
            <a:pPr marL="914400" lvl="1" indent="-457200">
              <a:buFont typeface="+mj-lt"/>
              <a:buAutoNum type="arabicPeriod"/>
            </a:pPr>
            <a:endParaRPr lang="en-US" altLang="zh-CN" sz="2400" b="0" dirty="0"/>
          </a:p>
          <a:p>
            <a:pPr marL="457200" lvl="1" indent="0">
              <a:buNone/>
            </a:pPr>
            <a:endParaRPr lang="en-US" altLang="zh-CN" sz="2400" b="0" dirty="0"/>
          </a:p>
          <a:p>
            <a:pPr marL="457200" lvl="1" indent="0">
              <a:buNone/>
            </a:pPr>
            <a:endParaRPr lang="en-US" altLang="zh-CN" sz="2400" b="0" dirty="0" smtClean="0"/>
          </a:p>
          <a:p>
            <a:pPr marL="457200" lvl="1" indent="0">
              <a:buNone/>
            </a:pPr>
            <a:endParaRPr lang="en-US" altLang="zh-CN" sz="2400" b="0" dirty="0"/>
          </a:p>
          <a:p>
            <a:pPr marL="514350" indent="-457200">
              <a:spcBef>
                <a:spcPts val="1800"/>
              </a:spcBef>
              <a:buFont typeface="+mj-lt"/>
              <a:buAutoNum type="arabicPeriod"/>
            </a:pP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安装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DOSBOX</a:t>
            </a:r>
          </a:p>
          <a:p>
            <a:pPr marL="914400" lvl="1" indent="-457200">
              <a:buFont typeface="+mj-lt"/>
              <a:buAutoNum type="arabicPeriod"/>
            </a:pPr>
            <a:endParaRPr lang="en-US" altLang="zh-CN" sz="2400" b="0" dirty="0" smtClean="0"/>
          </a:p>
          <a:p>
            <a:pPr marL="457200" lvl="1" indent="0">
              <a:buNone/>
            </a:pPr>
            <a:endParaRPr lang="en-US" altLang="zh-CN" sz="2400" b="0" dirty="0" smtClean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/>
          <a:srcRect b="30530"/>
          <a:stretch/>
        </p:blipFill>
        <p:spPr>
          <a:xfrm>
            <a:off x="755576" y="1637183"/>
            <a:ext cx="7272808" cy="209339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/>
          <a:srcRect b="33456"/>
          <a:stretch/>
        </p:blipFill>
        <p:spPr>
          <a:xfrm>
            <a:off x="755576" y="4437112"/>
            <a:ext cx="3888432" cy="191657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0352" y="4313211"/>
            <a:ext cx="3482780" cy="2387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4035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MASMv5.0+DOSBOX</a:t>
            </a:r>
            <a:r>
              <a:rPr lang="zh-CN" altLang="en-US" dirty="0" smtClean="0"/>
              <a:t>配置</a:t>
            </a:r>
            <a:r>
              <a:rPr lang="en-US" altLang="zh-CN" dirty="0" smtClean="0"/>
              <a:t>(2)</a:t>
            </a:r>
            <a:endParaRPr lang="en-US" dirty="0" smtClean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>
          <a:xfrm>
            <a:off x="244475" y="1052736"/>
            <a:ext cx="8435975" cy="814789"/>
          </a:xfrm>
        </p:spPr>
        <p:txBody>
          <a:bodyPr/>
          <a:lstStyle/>
          <a:p>
            <a:pPr marL="514350" indent="-457200">
              <a:buFont typeface="+mj-lt"/>
              <a:buAutoNum type="arabicPeriod" startAt="3"/>
            </a:pP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在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DOSBOX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的安装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目录下运行</a:t>
            </a:r>
            <a:r>
              <a:rPr lang="en-US" altLang="zh-CN" sz="2400" dirty="0" err="1">
                <a:latin typeface="黑体" panose="02010609060101010101" pitchFamily="49" charset="-122"/>
                <a:ea typeface="黑体" panose="02010609060101010101" pitchFamily="49" charset="-122"/>
              </a:rPr>
              <a:t>DOSBox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0.74-2 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Options.bat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来进行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DOSBOX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的启动参数配置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lvl="1" indent="0">
              <a:buNone/>
            </a:pPr>
            <a:endParaRPr lang="en-US" altLang="zh-CN" sz="2400" b="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867525"/>
            <a:ext cx="5636968" cy="2556217"/>
          </a:xfrm>
          <a:prstGeom prst="rect">
            <a:avLst/>
          </a:prstGeom>
        </p:spPr>
      </p:pic>
      <p:sp>
        <p:nvSpPr>
          <p:cNvPr id="6" name="内容占位符 2"/>
          <p:cNvSpPr txBox="1">
            <a:spLocks/>
          </p:cNvSpPr>
          <p:nvPr/>
        </p:nvSpPr>
        <p:spPr bwMode="auto">
          <a:xfrm>
            <a:off x="253461" y="4077072"/>
            <a:ext cx="8418002" cy="8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457200">
              <a:buFont typeface="+mj-lt"/>
              <a:buAutoNum type="arabicPeriod" startAt="4"/>
            </a:pPr>
            <a:r>
              <a:rPr lang="zh-CN" altLang="en-US" sz="2400" kern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在弹出的配置文件中找到 </a:t>
            </a:r>
            <a:r>
              <a:rPr lang="en-US" altLang="zh-CN" sz="2400" kern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[autoexec]</a:t>
            </a:r>
            <a:r>
              <a:rPr lang="zh-CN" altLang="en-US" sz="2400" kern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，在其下根据个人实际情况填写</a:t>
            </a:r>
            <a:r>
              <a:rPr lang="en-US" altLang="zh-CN" sz="2400" kern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MASM</a:t>
            </a:r>
            <a:r>
              <a:rPr lang="zh-CN" altLang="en-US" sz="2400" kern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的解压目录，</a:t>
            </a:r>
            <a:r>
              <a:rPr lang="en-US" altLang="zh-CN" sz="2400" kern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Ctrl + S</a:t>
            </a:r>
            <a:r>
              <a:rPr lang="zh-CN" altLang="en-US" sz="2400" kern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保存之后退出</a:t>
            </a:r>
            <a:endParaRPr lang="en-US" altLang="zh-CN" sz="2400" b="0" kern="0" dirty="0" smtClean="0"/>
          </a:p>
          <a:p>
            <a:pPr marL="457200" lvl="1" indent="0">
              <a:buFontTx/>
              <a:buNone/>
            </a:pPr>
            <a:endParaRPr lang="en-US" altLang="zh-CN" sz="2400" b="0" kern="0" dirty="0" smtClean="0"/>
          </a:p>
          <a:p>
            <a:pPr marL="457200" lvl="1" indent="0">
              <a:buFontTx/>
              <a:buNone/>
            </a:pPr>
            <a:endParaRPr lang="en-US" altLang="zh-CN" sz="2400" b="0" kern="0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4945997"/>
            <a:ext cx="6564427" cy="166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9108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MASMv5.0+DOSBOX</a:t>
            </a:r>
            <a:r>
              <a:rPr lang="zh-CN" altLang="en-US" dirty="0" smtClean="0"/>
              <a:t>使用</a:t>
            </a:r>
            <a:r>
              <a:rPr lang="en-US" altLang="zh-CN" dirty="0" smtClean="0"/>
              <a:t>(1)</a:t>
            </a:r>
            <a:endParaRPr lang="en-US" dirty="0" smtClean="0"/>
          </a:p>
        </p:txBody>
      </p:sp>
      <p:grpSp>
        <p:nvGrpSpPr>
          <p:cNvPr id="3" name="组合 2"/>
          <p:cNvGrpSpPr/>
          <p:nvPr/>
        </p:nvGrpSpPr>
        <p:grpSpPr>
          <a:xfrm>
            <a:off x="2339752" y="1772816"/>
            <a:ext cx="5145088" cy="4316412"/>
            <a:chOff x="3844925" y="1557338"/>
            <a:chExt cx="5145088" cy="4316412"/>
          </a:xfrm>
        </p:grpSpPr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3844925" y="1989138"/>
              <a:ext cx="4225925" cy="3884612"/>
              <a:chOff x="2517" y="1253"/>
              <a:chExt cx="2405" cy="2447"/>
            </a:xfrm>
          </p:grpSpPr>
          <p:sp>
            <p:nvSpPr>
              <p:cNvPr id="8" name="Text Box 5"/>
              <p:cNvSpPr txBox="1">
                <a:spLocks noChangeArrowheads="1"/>
              </p:cNvSpPr>
              <p:nvPr/>
            </p:nvSpPr>
            <p:spPr bwMode="auto">
              <a:xfrm>
                <a:off x="2518" y="1253"/>
                <a:ext cx="2404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rIns="0"/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 sz="2400" b="1" dirty="0"/>
                  <a:t>Edit (notepad, </a:t>
                </a:r>
                <a:r>
                  <a:rPr lang="en-US" altLang="zh-CN" sz="2400" b="1" dirty="0" err="1" smtClean="0"/>
                  <a:t>ultraedit</a:t>
                </a:r>
                <a:r>
                  <a:rPr lang="en-US" altLang="zh-CN" sz="2400" b="1" dirty="0" smtClean="0"/>
                  <a:t>, …)</a:t>
                </a:r>
                <a:endParaRPr lang="en-US" altLang="zh-CN" sz="2400" b="1" dirty="0"/>
              </a:p>
            </p:txBody>
          </p:sp>
          <p:sp>
            <p:nvSpPr>
              <p:cNvPr id="9" name="Text Box 6"/>
              <p:cNvSpPr txBox="1">
                <a:spLocks noChangeArrowheads="1"/>
              </p:cNvSpPr>
              <p:nvPr/>
            </p:nvSpPr>
            <p:spPr bwMode="auto">
              <a:xfrm>
                <a:off x="2518" y="1970"/>
                <a:ext cx="2404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rIns="0"/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 sz="2400" b="1" dirty="0"/>
                  <a:t>Assemble (</a:t>
                </a:r>
                <a:r>
                  <a:rPr lang="en-US" altLang="zh-CN" sz="2400" b="1" dirty="0" err="1"/>
                  <a:t>masm</a:t>
                </a:r>
                <a:r>
                  <a:rPr lang="en-US" altLang="zh-CN" sz="2400" b="1" dirty="0"/>
                  <a:t>, </a:t>
                </a:r>
                <a:r>
                  <a:rPr lang="en-US" altLang="zh-CN" sz="2400" b="1" dirty="0" err="1" smtClean="0"/>
                  <a:t>tasm</a:t>
                </a:r>
                <a:r>
                  <a:rPr lang="en-US" altLang="zh-CN" sz="2400" b="1" dirty="0" smtClean="0"/>
                  <a:t>, …)</a:t>
                </a:r>
                <a:endParaRPr lang="en-US" altLang="zh-CN" sz="2400" b="1" dirty="0"/>
              </a:p>
            </p:txBody>
          </p:sp>
          <p:sp>
            <p:nvSpPr>
              <p:cNvPr id="10" name="Text Box 7"/>
              <p:cNvSpPr txBox="1">
                <a:spLocks noChangeArrowheads="1"/>
              </p:cNvSpPr>
              <p:nvPr/>
            </p:nvSpPr>
            <p:spPr bwMode="auto">
              <a:xfrm>
                <a:off x="2518" y="2687"/>
                <a:ext cx="2404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 sz="2400" b="1" dirty="0"/>
                  <a:t>Link (link, </a:t>
                </a:r>
                <a:r>
                  <a:rPr lang="en-US" altLang="zh-CN" sz="2400" b="1" dirty="0" err="1" smtClean="0"/>
                  <a:t>tlink</a:t>
                </a:r>
                <a:r>
                  <a:rPr lang="en-US" altLang="zh-CN" sz="2400" b="1" dirty="0" smtClean="0"/>
                  <a:t>, …)</a:t>
                </a:r>
                <a:endParaRPr lang="en-US" altLang="zh-CN" sz="2400" b="1" dirty="0"/>
              </a:p>
            </p:txBody>
          </p:sp>
          <p:sp>
            <p:nvSpPr>
              <p:cNvPr id="11" name="Text Box 8"/>
              <p:cNvSpPr txBox="1">
                <a:spLocks noChangeArrowheads="1"/>
              </p:cNvSpPr>
              <p:nvPr/>
            </p:nvSpPr>
            <p:spPr bwMode="auto">
              <a:xfrm>
                <a:off x="2517" y="3406"/>
                <a:ext cx="2404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 sz="2400" b="1" dirty="0"/>
                  <a:t>Debug (debug, </a:t>
                </a:r>
                <a:r>
                  <a:rPr lang="en-US" altLang="zh-CN" sz="2400" b="1" dirty="0" smtClean="0"/>
                  <a:t>td, …) </a:t>
                </a:r>
                <a:endParaRPr lang="en-US" altLang="zh-CN" sz="2400" b="1" dirty="0"/>
              </a:p>
            </p:txBody>
          </p:sp>
        </p:grp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6188075" y="2525713"/>
              <a:ext cx="99853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zh-CN" sz="2400" b="1"/>
                <a:t>*.asm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6186488" y="3730625"/>
              <a:ext cx="84296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zh-CN" sz="2400" b="1"/>
                <a:t>*.obj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6199188" y="4868863"/>
              <a:ext cx="89693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zh-CN" sz="2400" b="1"/>
                <a:t>*.exe</a:t>
              </a:r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5957888" y="2457450"/>
              <a:ext cx="0" cy="669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5957888" y="3595688"/>
              <a:ext cx="0" cy="669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5957888" y="4733925"/>
              <a:ext cx="0" cy="669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8069263" y="5661025"/>
              <a:ext cx="3603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V="1">
              <a:off x="8429625" y="1557338"/>
              <a:ext cx="0" cy="41036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flipH="1">
              <a:off x="5981700" y="1557338"/>
              <a:ext cx="24479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5981700" y="1557338"/>
              <a:ext cx="0" cy="431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8069263" y="4508500"/>
              <a:ext cx="3603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>
              <a:off x="8069263" y="3357563"/>
              <a:ext cx="3603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8501063" y="3141663"/>
              <a:ext cx="4889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endParaRPr lang="zh-CN" altLang="en-US" sz="2400" b="1" dirty="0"/>
            </a:p>
          </p:txBody>
        </p:sp>
      </p:grp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79512" y="1052738"/>
            <a:ext cx="8784976" cy="53593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CC00CC"/>
                </a:solidFill>
              </a:rPr>
              <a:t>程序设计流程</a:t>
            </a:r>
            <a:endParaRPr lang="zh-CN" altLang="en-US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4581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MASMv5.0+DOSBOX</a:t>
            </a:r>
            <a:r>
              <a:rPr lang="zh-CN" altLang="en-US" dirty="0" smtClean="0"/>
              <a:t>使用</a:t>
            </a:r>
            <a:r>
              <a:rPr lang="en-US" altLang="zh-CN" dirty="0" smtClean="0"/>
              <a:t>(2)</a:t>
            </a:r>
            <a:endParaRPr lang="en-US" dirty="0" smtClean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>
          <a:xfrm>
            <a:off x="125840" y="1124744"/>
            <a:ext cx="8826250" cy="936103"/>
          </a:xfrm>
        </p:spPr>
        <p:txBody>
          <a:bodyPr/>
          <a:lstStyle/>
          <a:p>
            <a:pPr marL="514350" indent="-457200">
              <a:buFont typeface="+mj-lt"/>
              <a:buAutoNum type="arabicPeriod"/>
            </a:pP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使用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Notepad++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VS Code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等编写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en-US" altLang="zh-CN" sz="2400" dirty="0" err="1" smtClean="0">
                <a:latin typeface="黑体" panose="02010609060101010101" pitchFamily="49" charset="-122"/>
                <a:ea typeface="黑体" panose="02010609060101010101" pitchFamily="49" charset="-122"/>
              </a:rPr>
              <a:t>asm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文件，并将其放入之前配置好的</a:t>
            </a:r>
            <a:r>
              <a:rPr lang="en-US" altLang="zh-CN" sz="2400" dirty="0" err="1" smtClean="0">
                <a:latin typeface="黑体" panose="02010609060101010101" pitchFamily="49" charset="-122"/>
                <a:ea typeface="黑体" panose="02010609060101010101" pitchFamily="49" charset="-122"/>
              </a:rPr>
              <a:t>masm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文件夹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这里命名为“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hello.asm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endParaRPr lang="en-US" sz="2400" dirty="0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377739"/>
              </p:ext>
            </p:extLst>
          </p:nvPr>
        </p:nvGraphicFramePr>
        <p:xfrm>
          <a:off x="4621066" y="2204864"/>
          <a:ext cx="4151784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1784">
                  <a:extLst>
                    <a:ext uri="{9D8B030D-6E8A-4147-A177-3AD203B41FA5}">
                      <a16:colId xmlns:a16="http://schemas.microsoft.com/office/drawing/2014/main" val="112189407"/>
                    </a:ext>
                  </a:extLst>
                </a:gridCol>
              </a:tblGrid>
              <a:tr h="2635776"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DATAS SEGMENT</a:t>
                      </a:r>
                    </a:p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     STRING  DB  'Hello World!$'</a:t>
                      </a:r>
                    </a:p>
                    <a:p>
                      <a:endParaRPr lang="en-US" altLang="zh-CN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DATAS  ENDS</a:t>
                      </a:r>
                    </a:p>
                    <a:p>
                      <a:endParaRPr lang="en-US" altLang="zh-CN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CODES  SEGMENT</a:t>
                      </a:r>
                    </a:p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     ASSUME    CS:CODES,DS:DATAS</a:t>
                      </a:r>
                    </a:p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</a:p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START:</a:t>
                      </a:r>
                    </a:p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     MOV  AX,DATAS</a:t>
                      </a:r>
                    </a:p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     MOV  DS,AX</a:t>
                      </a:r>
                    </a:p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</a:p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     LEA  DX,STRING</a:t>
                      </a:r>
                    </a:p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</a:p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     MOV  AH,9</a:t>
                      </a:r>
                    </a:p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     INT  21H </a:t>
                      </a:r>
                    </a:p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               </a:t>
                      </a:r>
                    </a:p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     MOV  AX,4C00H</a:t>
                      </a:r>
                    </a:p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     INT  21H</a:t>
                      </a:r>
                    </a:p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CODES  ENDS</a:t>
                      </a:r>
                    </a:p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END   START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089176"/>
                  </a:ext>
                </a:extLst>
              </a:tr>
            </a:tbl>
          </a:graphicData>
        </a:graphic>
      </p:graphicFrame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840" y="2780928"/>
            <a:ext cx="4410441" cy="239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6042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MASMv5.0+DOSBOX</a:t>
            </a:r>
            <a:r>
              <a:rPr lang="zh-CN" altLang="en-US" dirty="0" smtClean="0"/>
              <a:t>使用</a:t>
            </a:r>
            <a:r>
              <a:rPr lang="en-US" altLang="zh-CN" dirty="0" smtClean="0"/>
              <a:t>(3)</a:t>
            </a:r>
            <a:endParaRPr lang="en-US" dirty="0" smtClean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>
          <a:xfrm>
            <a:off x="176581" y="1128043"/>
            <a:ext cx="8826250" cy="3525093"/>
          </a:xfrm>
        </p:spPr>
        <p:txBody>
          <a:bodyPr/>
          <a:lstStyle/>
          <a:p>
            <a:pPr marL="514350" indent="-457200">
              <a:buFont typeface="+mj-lt"/>
              <a:buAutoNum type="arabicPeriod" startAt="2"/>
            </a:pP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启动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DOSBOX</a:t>
            </a:r>
          </a:p>
          <a:p>
            <a:pPr marL="457200" lvl="1" indent="0">
              <a:buNone/>
            </a:pP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首先输入挂载的盘符号，这里是</a:t>
            </a:r>
            <a:r>
              <a:rPr lang="en-US" altLang="zh-CN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C: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lvl="1" indent="0">
              <a:buNone/>
            </a:pPr>
            <a:endPara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914400" lvl="1" indent="-457200">
              <a:buFont typeface="+mj-lt"/>
              <a:buAutoNum type="arabicPeriod"/>
            </a:pPr>
            <a:endPara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914400" lvl="1" indent="-457200">
              <a:buFont typeface="+mj-lt"/>
              <a:buAutoNum type="arabicPeriod"/>
            </a:pPr>
            <a:endPara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lvl="1" indent="0">
              <a:buNone/>
            </a:pPr>
            <a:endPara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514350" indent="-457200">
              <a:buFont typeface="+mj-lt"/>
              <a:buAutoNum type="arabicPeriod" startAt="2"/>
            </a:pP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运行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MASM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进行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编译</a:t>
            </a:r>
            <a:endPara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lvl="1" indent="0">
              <a:buNone/>
            </a:pP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输入要编译的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en-US" altLang="zh-CN" sz="2400" dirty="0" err="1" smtClean="0">
                <a:latin typeface="黑体" panose="02010609060101010101" pitchFamily="49" charset="-122"/>
                <a:ea typeface="黑体" panose="02010609060101010101" pitchFamily="49" charset="-122"/>
              </a:rPr>
              <a:t>asm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文件名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不加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后缀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名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，按照提示完成编译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lvl="1" indent="0">
              <a:buNone/>
            </a:pPr>
            <a:endParaRPr lang="en-US" sz="24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147" y="2033346"/>
            <a:ext cx="4687131" cy="154296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/>
          <a:srcRect t="14193"/>
          <a:stretch/>
        </p:blipFill>
        <p:spPr>
          <a:xfrm>
            <a:off x="2451548" y="4653136"/>
            <a:ext cx="4169465" cy="2135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7881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内容</a:t>
            </a:r>
            <a:endParaRPr lang="en-US" dirty="0" smtClean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>
          <a:xfrm>
            <a:off x="250825" y="1052736"/>
            <a:ext cx="8435975" cy="5471889"/>
          </a:xfrm>
        </p:spPr>
        <p:txBody>
          <a:bodyPr/>
          <a:lstStyle/>
          <a:p>
            <a:r>
              <a:rPr lang="zh-CN" altLang="en-US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时间安排</a:t>
            </a:r>
            <a:endParaRPr lang="en-US" altLang="zh-CN" dirty="0" smtClean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实验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环境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实验内容</a:t>
            </a:r>
            <a:endParaRPr lang="en-US" altLang="zh-CN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实验教程</a:t>
            </a:r>
            <a:endParaRPr lang="en-US" altLang="zh-CN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767622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MASMv5.0+DOSBOX</a:t>
            </a:r>
            <a:r>
              <a:rPr lang="zh-CN" altLang="en-US" dirty="0" smtClean="0"/>
              <a:t>使用</a:t>
            </a:r>
            <a:r>
              <a:rPr lang="en-US" altLang="zh-CN" dirty="0" smtClean="0"/>
              <a:t>(4)</a:t>
            </a:r>
            <a:endParaRPr lang="en-US" dirty="0" smtClean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>
          <a:xfrm>
            <a:off x="179512" y="1124745"/>
            <a:ext cx="8826250" cy="3960439"/>
          </a:xfrm>
        </p:spPr>
        <p:txBody>
          <a:bodyPr/>
          <a:lstStyle/>
          <a:p>
            <a:pPr marL="514350" indent="-457200">
              <a:buFont typeface="+mj-lt"/>
              <a:buAutoNum type="arabicPeriod" startAt="4"/>
            </a:pP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运行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LINK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进行链接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lvl="1" indent="0">
              <a:buNone/>
            </a:pP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输入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en-US" altLang="zh-CN" sz="2400" dirty="0" err="1" smtClean="0">
                <a:latin typeface="黑体" panose="02010609060101010101" pitchFamily="49" charset="-122"/>
                <a:ea typeface="黑体" panose="02010609060101010101" pitchFamily="49" charset="-122"/>
              </a:rPr>
              <a:t>obj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文件名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hello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按照提示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完成链接</a:t>
            </a:r>
            <a:endPara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914400" lvl="1" indent="-457200">
              <a:buFont typeface="+mj-lt"/>
              <a:buAutoNum type="arabicPeriod"/>
            </a:pPr>
            <a:endPara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914400" lvl="1" indent="-457200">
              <a:buFont typeface="+mj-lt"/>
              <a:buAutoNum type="arabicPeriod"/>
            </a:pPr>
            <a:endPara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lvl="1" indent="0">
              <a:buNone/>
            </a:pPr>
            <a:endPara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lvl="1" indent="0">
              <a:buNone/>
            </a:pPr>
            <a:endPara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514350" indent="-457200">
              <a:buFont typeface="+mj-lt"/>
              <a:buAutoNum type="arabicPeriod" startAt="4"/>
            </a:pP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可选）运行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debug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进行调试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514350" indent="-457200">
              <a:buFont typeface="+mj-lt"/>
              <a:buAutoNum type="arabicPeriod" startAt="4"/>
            </a:pP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执行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编译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好的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hello.exe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lvl="1" indent="0">
              <a:buNone/>
            </a:pP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显示出“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Hello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World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！”</a:t>
            </a:r>
            <a:endParaRPr lang="en-US" sz="24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/>
          <a:srcRect t="5939"/>
          <a:stretch/>
        </p:blipFill>
        <p:spPr>
          <a:xfrm>
            <a:off x="3113463" y="1988840"/>
            <a:ext cx="2898698" cy="181065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0566" y="5157192"/>
            <a:ext cx="4371429" cy="14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6425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基本功能调用</a:t>
            </a:r>
            <a:r>
              <a:rPr lang="en-US" altLang="zh-CN" dirty="0" smtClean="0"/>
              <a:t>: </a:t>
            </a:r>
            <a:r>
              <a:rPr lang="zh-CN" altLang="en-US" dirty="0" smtClean="0"/>
              <a:t>基本操作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7"/>
            <a:ext cx="8784976" cy="1008111"/>
          </a:xfrm>
        </p:spPr>
        <p:txBody>
          <a:bodyPr/>
          <a:lstStyle/>
          <a:p>
            <a:r>
              <a:rPr lang="en-US" altLang="zh-CN" dirty="0" smtClean="0"/>
              <a:t>INT 21H</a:t>
            </a:r>
            <a:r>
              <a:rPr lang="zh-CN" altLang="en-US" dirty="0" smtClean="0"/>
              <a:t>中断命令（</a:t>
            </a:r>
            <a:r>
              <a:rPr lang="en-US" altLang="zh-CN" dirty="0" smtClean="0"/>
              <a:t>DOS</a:t>
            </a:r>
            <a:r>
              <a:rPr lang="zh-CN" altLang="en-US" dirty="0" smtClean="0"/>
              <a:t>功能调用）</a:t>
            </a:r>
            <a:endParaRPr lang="en-US" altLang="zh-CN" dirty="0" smtClean="0"/>
          </a:p>
          <a:p>
            <a:pPr lvl="1"/>
            <a:r>
              <a:rPr lang="zh-CN" altLang="en-US" sz="2400" dirty="0" smtClean="0"/>
              <a:t>根据</a:t>
            </a:r>
            <a:r>
              <a:rPr lang="en-US" altLang="zh-CN" sz="2400" dirty="0" smtClean="0"/>
              <a:t>AH</a:t>
            </a:r>
            <a:r>
              <a:rPr lang="zh-CN" altLang="en-US" sz="2400" dirty="0" smtClean="0"/>
              <a:t>的值（</a:t>
            </a:r>
            <a:r>
              <a:rPr lang="zh-CN" altLang="en-US" sz="2400" dirty="0"/>
              <a:t>功能</a:t>
            </a:r>
            <a:r>
              <a:rPr lang="zh-CN" altLang="en-US" sz="2400" dirty="0" smtClean="0"/>
              <a:t>号）来执行不同的中断命令</a:t>
            </a:r>
            <a:endParaRPr lang="en-US" altLang="zh-CN" sz="2400" dirty="0" smtClean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968591"/>
              </p:ext>
            </p:extLst>
          </p:nvPr>
        </p:nvGraphicFramePr>
        <p:xfrm>
          <a:off x="611560" y="2081128"/>
          <a:ext cx="7632848" cy="128746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96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4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782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AH</a:t>
                      </a:r>
                      <a:endParaRPr lang="zh-CN" alt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功能</a:t>
                      </a:r>
                      <a:endParaRPr lang="zh-CN" alt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调用参数</a:t>
                      </a:r>
                      <a:endParaRPr lang="zh-CN" alt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返回参数</a:t>
                      </a:r>
                      <a:endParaRPr lang="zh-CN" alt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备注</a:t>
                      </a:r>
                      <a:endParaRPr lang="zh-CN" alt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00H</a:t>
                      </a:r>
                      <a:endParaRPr lang="zh-CN" alt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程序终止</a:t>
                      </a:r>
                      <a:endParaRPr lang="zh-CN" alt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CS=</a:t>
                      </a:r>
                      <a:r>
                        <a:rPr lang="zh-CN" altLang="en-US" b="1" dirty="0" smtClean="0"/>
                        <a:t>程序段前缀</a:t>
                      </a:r>
                      <a:endParaRPr lang="zh-CN" alt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同</a:t>
                      </a:r>
                      <a:r>
                        <a:rPr lang="en-US" altLang="zh-CN" b="1" dirty="0" smtClean="0"/>
                        <a:t>INT 20</a:t>
                      </a:r>
                      <a:endParaRPr lang="zh-CN" altLang="en-US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4CH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带返回码的终止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AL=</a:t>
                      </a:r>
                      <a:r>
                        <a:rPr lang="zh-CN" altLang="en-US" b="1" dirty="0" smtClean="0"/>
                        <a:t>返回码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2483768" y="4869160"/>
            <a:ext cx="3672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00CC"/>
                </a:solidFill>
                <a:latin typeface="Calibri" panose="020F0502020204030204" pitchFamily="34" charset="0"/>
              </a:rPr>
              <a:t>MOV</a:t>
            </a:r>
            <a:r>
              <a:rPr lang="en-US" altLang="zh-CN" sz="2800" dirty="0" smtClean="0">
                <a:latin typeface="Calibri" panose="020F0502020204030204" pitchFamily="34" charset="0"/>
              </a:rPr>
              <a:t> </a:t>
            </a:r>
            <a:r>
              <a:rPr lang="en-US" altLang="zh-CN" sz="2800" dirty="0" smtClean="0">
                <a:solidFill>
                  <a:srgbClr val="CC00CC"/>
                </a:solidFill>
                <a:latin typeface="Calibri" panose="020F0502020204030204" pitchFamily="34" charset="0"/>
              </a:rPr>
              <a:t>AX</a:t>
            </a:r>
            <a:r>
              <a:rPr lang="en-US" altLang="zh-CN" sz="2800" dirty="0" smtClean="0">
                <a:latin typeface="Calibri" panose="020F0502020204030204" pitchFamily="34" charset="0"/>
              </a:rPr>
              <a:t>, 4C00H</a:t>
            </a:r>
          </a:p>
          <a:p>
            <a:r>
              <a:rPr lang="en-US" altLang="zh-CN" sz="2800" dirty="0" smtClean="0">
                <a:solidFill>
                  <a:srgbClr val="0000CC"/>
                </a:solidFill>
                <a:latin typeface="Calibri" panose="020F0502020204030204" pitchFamily="34" charset="0"/>
              </a:rPr>
              <a:t>INT</a:t>
            </a:r>
            <a:r>
              <a:rPr lang="en-US" altLang="zh-CN" sz="2800" dirty="0" smtClean="0">
                <a:latin typeface="Calibri" panose="020F0502020204030204" pitchFamily="34" charset="0"/>
              </a:rPr>
              <a:t> 21H</a:t>
            </a:r>
          </a:p>
        </p:txBody>
      </p:sp>
      <p:sp>
        <p:nvSpPr>
          <p:cNvPr id="6" name="矩形 5"/>
          <p:cNvSpPr/>
          <p:nvPr/>
        </p:nvSpPr>
        <p:spPr>
          <a:xfrm>
            <a:off x="539428" y="3861048"/>
            <a:ext cx="76329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b="1" dirty="0" smtClean="0">
                <a:solidFill>
                  <a:srgbClr val="CC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用法：</a:t>
            </a: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先将功能号存入</a:t>
            </a:r>
            <a:r>
              <a:rPr lang="en-US" altLang="zh-CN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AH</a:t>
            </a: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，再执行</a:t>
            </a:r>
            <a:r>
              <a:rPr lang="en-US" altLang="zh-CN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INT 21H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b="1" dirty="0" smtClean="0">
                <a:solidFill>
                  <a:srgbClr val="CC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示例</a:t>
            </a:r>
            <a:r>
              <a:rPr lang="zh-CN" altLang="en-US" sz="2400" b="1" dirty="0">
                <a:solidFill>
                  <a:srgbClr val="CC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执行以下命令后，程序终止，返回码为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5252205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基本功能调用</a:t>
            </a:r>
            <a:r>
              <a:rPr lang="en-US" altLang="zh-CN" dirty="0" smtClean="0"/>
              <a:t>: </a:t>
            </a:r>
            <a:r>
              <a:rPr lang="zh-CN" altLang="en-US" dirty="0" smtClean="0"/>
              <a:t>基础</a:t>
            </a:r>
            <a:r>
              <a:rPr lang="en-US" altLang="zh-CN" dirty="0" smtClean="0"/>
              <a:t>I/O</a:t>
            </a:r>
            <a:r>
              <a:rPr lang="zh-CN" altLang="en-US" dirty="0" smtClean="0"/>
              <a:t>操作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7"/>
            <a:ext cx="8784976" cy="1008111"/>
          </a:xfrm>
        </p:spPr>
        <p:txBody>
          <a:bodyPr/>
          <a:lstStyle/>
          <a:p>
            <a:r>
              <a:rPr lang="en-US" altLang="zh-CN" dirty="0" smtClean="0"/>
              <a:t>INT 21H</a:t>
            </a:r>
            <a:r>
              <a:rPr lang="zh-CN" altLang="en-US" dirty="0" smtClean="0"/>
              <a:t>中断</a:t>
            </a:r>
            <a:r>
              <a:rPr lang="zh-CN" altLang="en-US" dirty="0"/>
              <a:t>命令（</a:t>
            </a:r>
            <a:r>
              <a:rPr lang="en-US" altLang="zh-CN" dirty="0"/>
              <a:t>DOS</a:t>
            </a:r>
            <a:r>
              <a:rPr lang="zh-CN" altLang="en-US" dirty="0"/>
              <a:t>功能调用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sz="2400" dirty="0" smtClean="0"/>
              <a:t>根据</a:t>
            </a:r>
            <a:r>
              <a:rPr lang="en-US" altLang="zh-CN" sz="2400" dirty="0" smtClean="0"/>
              <a:t>AH</a:t>
            </a:r>
            <a:r>
              <a:rPr lang="zh-CN" altLang="en-US" sz="2400" dirty="0" smtClean="0"/>
              <a:t>的值（</a:t>
            </a:r>
            <a:r>
              <a:rPr lang="zh-CN" altLang="en-US" sz="2400" dirty="0"/>
              <a:t>功能</a:t>
            </a:r>
            <a:r>
              <a:rPr lang="zh-CN" altLang="en-US" sz="2400" dirty="0" smtClean="0"/>
              <a:t>号）来执行不同的中断命令</a:t>
            </a:r>
            <a:endParaRPr lang="en-US" altLang="zh-CN" sz="2400" dirty="0" smtClean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283438"/>
              </p:ext>
            </p:extLst>
          </p:nvPr>
        </p:nvGraphicFramePr>
        <p:xfrm>
          <a:off x="352959" y="2060848"/>
          <a:ext cx="8366644" cy="440165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34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194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4509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AH</a:t>
                      </a:r>
                      <a:endParaRPr lang="zh-CN" alt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功能</a:t>
                      </a:r>
                      <a:endParaRPr lang="zh-CN" alt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调用参数</a:t>
                      </a:r>
                      <a:endParaRPr lang="zh-CN" alt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返回参数</a:t>
                      </a:r>
                      <a:endParaRPr lang="zh-CN" alt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备注</a:t>
                      </a:r>
                      <a:endParaRPr lang="zh-CN" alt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891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01H</a:t>
                      </a:r>
                      <a:endParaRPr lang="zh-CN" alt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键盘输入并回显</a:t>
                      </a:r>
                      <a:endParaRPr lang="zh-CN" alt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AL=</a:t>
                      </a:r>
                      <a:r>
                        <a:rPr lang="zh-CN" altLang="en-US" b="1" dirty="0" smtClean="0"/>
                        <a:t>输入字符的</a:t>
                      </a:r>
                      <a:r>
                        <a:rPr lang="en-US" altLang="zh-CN" b="1" dirty="0" smtClean="0"/>
                        <a:t>ASCII</a:t>
                      </a:r>
                      <a:r>
                        <a:rPr lang="zh-CN" altLang="en-US" b="1" dirty="0" smtClean="0"/>
                        <a:t>码</a:t>
                      </a:r>
                      <a:endParaRPr lang="zh-CN" alt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891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02H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屏幕输出字符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DL=</a:t>
                      </a:r>
                      <a:r>
                        <a:rPr lang="zh-CN" altLang="en-US" b="1" dirty="0" smtClean="0"/>
                        <a:t>输出字符的</a:t>
                      </a:r>
                      <a:r>
                        <a:rPr lang="en-US" altLang="zh-CN" b="1" dirty="0" smtClean="0"/>
                        <a:t>ASCII</a:t>
                      </a:r>
                      <a:r>
                        <a:rPr lang="zh-CN" altLang="en-US" b="1" dirty="0" smtClean="0"/>
                        <a:t>码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891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07H</a:t>
                      </a:r>
                      <a:endParaRPr lang="zh-CN" alt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键盘输入无回显</a:t>
                      </a:r>
                      <a:endParaRPr lang="zh-CN" alt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smtClean="0"/>
                        <a:t>AL=</a:t>
                      </a:r>
                      <a:r>
                        <a:rPr lang="zh-CN" altLang="en-US" b="1" dirty="0" smtClean="0"/>
                        <a:t>输入字符的</a:t>
                      </a:r>
                      <a:r>
                        <a:rPr lang="en-US" altLang="zh-CN" b="1" dirty="0" smtClean="0"/>
                        <a:t>ASCII</a:t>
                      </a:r>
                      <a:r>
                        <a:rPr lang="zh-CN" altLang="en-US" b="1" dirty="0" smtClean="0"/>
                        <a:t>码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296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09H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屏幕输出字符串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DS:DX=</a:t>
                      </a:r>
                      <a:r>
                        <a:rPr lang="zh-CN" altLang="en-US" b="1" dirty="0" smtClean="0"/>
                        <a:t>串地址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字符串末尾应为‘</a:t>
                      </a:r>
                      <a:r>
                        <a:rPr lang="en-US" altLang="zh-CN" b="1" dirty="0" smtClean="0"/>
                        <a:t>$</a:t>
                      </a:r>
                      <a:r>
                        <a:rPr lang="zh-CN" altLang="en-US" b="1" dirty="0" smtClean="0"/>
                        <a:t>’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6417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0AH</a:t>
                      </a:r>
                      <a:endParaRPr lang="zh-CN" alt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键盘输入到缓冲区（即键盘输入字符串）</a:t>
                      </a:r>
                      <a:endParaRPr lang="zh-CN" alt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DS:DX=</a:t>
                      </a:r>
                      <a:r>
                        <a:rPr lang="zh-CN" altLang="en-US" b="1" dirty="0" smtClean="0"/>
                        <a:t>缓冲区地址</a:t>
                      </a:r>
                      <a:endParaRPr lang="zh-CN" alt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smtClean="0"/>
                        <a:t>[DS:DX+1]=</a:t>
                      </a:r>
                      <a:r>
                        <a:rPr lang="zh-CN" altLang="en-US" b="1" dirty="0" smtClean="0"/>
                        <a:t>实际输入的字符数</a:t>
                      </a:r>
                    </a:p>
                    <a:p>
                      <a:endParaRPr lang="zh-CN" alt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[DS:DX]=</a:t>
                      </a:r>
                      <a:r>
                        <a:rPr lang="zh-CN" altLang="en-US" b="1" dirty="0" smtClean="0"/>
                        <a:t>缓冲区可容纳的最大字符数</a:t>
                      </a:r>
                      <a:r>
                        <a:rPr lang="en-US" altLang="zh-CN" b="1" dirty="0" smtClean="0"/>
                        <a:t>;</a:t>
                      </a:r>
                    </a:p>
                    <a:p>
                      <a:r>
                        <a:rPr lang="en-US" altLang="zh-CN" b="1" dirty="0" smtClean="0"/>
                        <a:t>[DS:DX+1]=</a:t>
                      </a:r>
                      <a:r>
                        <a:rPr lang="zh-CN" altLang="en-US" b="1" dirty="0" smtClean="0"/>
                        <a:t>实际输入字符数</a:t>
                      </a:r>
                      <a:r>
                        <a:rPr lang="en-US" altLang="zh-CN" b="1" dirty="0" smtClean="0"/>
                        <a:t>;</a:t>
                      </a:r>
                    </a:p>
                    <a:p>
                      <a:r>
                        <a:rPr lang="zh-CN" altLang="en-US" b="1" dirty="0" smtClean="0"/>
                        <a:t>字符串本身从</a:t>
                      </a:r>
                      <a:r>
                        <a:rPr lang="en-US" altLang="zh-CN" b="1" dirty="0" smtClean="0"/>
                        <a:t>[DS:DX+2]</a:t>
                      </a:r>
                      <a:r>
                        <a:rPr lang="zh-CN" altLang="en-US" b="1" dirty="0" smtClean="0"/>
                        <a:t>开始存储</a:t>
                      </a:r>
                      <a:endParaRPr lang="zh-CN" altLang="en-US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63582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基本功能调用</a:t>
            </a:r>
            <a:r>
              <a:rPr lang="en-US" altLang="zh-CN" dirty="0" smtClean="0"/>
              <a:t>: </a:t>
            </a:r>
            <a:r>
              <a:rPr lang="zh-CN" altLang="en-US" dirty="0" smtClean="0"/>
              <a:t>基础文件操作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1454" y="980728"/>
            <a:ext cx="8784976" cy="1008111"/>
          </a:xfrm>
        </p:spPr>
        <p:txBody>
          <a:bodyPr/>
          <a:lstStyle/>
          <a:p>
            <a:r>
              <a:rPr lang="en-US" altLang="zh-CN" dirty="0" smtClean="0"/>
              <a:t>INT 21H</a:t>
            </a:r>
            <a:r>
              <a:rPr lang="zh-CN" altLang="en-US" dirty="0" smtClean="0"/>
              <a:t>中断</a:t>
            </a:r>
            <a:r>
              <a:rPr lang="zh-CN" altLang="en-US" dirty="0"/>
              <a:t>命令（</a:t>
            </a:r>
            <a:r>
              <a:rPr lang="en-US" altLang="zh-CN" dirty="0"/>
              <a:t>DOS</a:t>
            </a:r>
            <a:r>
              <a:rPr lang="zh-CN" altLang="en-US" dirty="0"/>
              <a:t>功能调用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sz="2400" dirty="0" smtClean="0"/>
              <a:t>根据</a:t>
            </a:r>
            <a:r>
              <a:rPr lang="en-US" altLang="zh-CN" sz="2400" dirty="0" smtClean="0"/>
              <a:t>AH</a:t>
            </a:r>
            <a:r>
              <a:rPr lang="zh-CN" altLang="en-US" sz="2400" dirty="0" smtClean="0"/>
              <a:t>的值（</a:t>
            </a:r>
            <a:r>
              <a:rPr lang="zh-CN" altLang="en-US" sz="2400" dirty="0"/>
              <a:t>功能</a:t>
            </a:r>
            <a:r>
              <a:rPr lang="zh-CN" altLang="en-US" sz="2400" dirty="0" smtClean="0"/>
              <a:t>号）来执行不同的中断命令</a:t>
            </a:r>
            <a:endParaRPr lang="en-US" altLang="zh-CN" sz="2400" dirty="0" smtClean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753287"/>
              </p:ext>
            </p:extLst>
          </p:nvPr>
        </p:nvGraphicFramePr>
        <p:xfrm>
          <a:off x="395536" y="1932616"/>
          <a:ext cx="8496944" cy="483387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60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7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1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6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15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298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AH</a:t>
                      </a:r>
                      <a:endParaRPr lang="zh-CN" alt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功能</a:t>
                      </a:r>
                      <a:endParaRPr lang="zh-CN" alt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调用参数</a:t>
                      </a:r>
                      <a:endParaRPr lang="zh-CN" alt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返回参数</a:t>
                      </a:r>
                      <a:endParaRPr lang="zh-CN" alt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备注</a:t>
                      </a:r>
                      <a:endParaRPr lang="zh-CN" alt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452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3CH</a:t>
                      </a:r>
                      <a:endParaRPr lang="zh-CN" alt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建立文件</a:t>
                      </a:r>
                      <a:endParaRPr lang="zh-CN" alt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DS:DX=</a:t>
                      </a:r>
                      <a:r>
                        <a:rPr lang="zh-CN" altLang="en-US" b="1" dirty="0" smtClean="0"/>
                        <a:t>文件名串地址</a:t>
                      </a:r>
                      <a:r>
                        <a:rPr lang="en-US" altLang="zh-CN" b="1" dirty="0" smtClean="0"/>
                        <a:t>;</a:t>
                      </a:r>
                    </a:p>
                    <a:p>
                      <a:r>
                        <a:rPr lang="en-US" altLang="zh-CN" b="1" dirty="0" smtClean="0"/>
                        <a:t>CX=</a:t>
                      </a:r>
                      <a:r>
                        <a:rPr lang="zh-CN" altLang="en-US" b="1" dirty="0" smtClean="0"/>
                        <a:t>文件类型</a:t>
                      </a:r>
                      <a:endParaRPr lang="zh-CN" alt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成功</a:t>
                      </a:r>
                      <a:r>
                        <a:rPr lang="en-US" altLang="zh-CN" b="1" dirty="0" smtClean="0"/>
                        <a:t>:AX=</a:t>
                      </a:r>
                      <a:r>
                        <a:rPr lang="zh-CN" altLang="en-US" b="1" dirty="0" smtClean="0"/>
                        <a:t>文件句柄</a:t>
                      </a:r>
                      <a:r>
                        <a:rPr lang="en-US" altLang="zh-CN" b="1" dirty="0" smtClean="0"/>
                        <a:t>;</a:t>
                      </a:r>
                    </a:p>
                    <a:p>
                      <a:r>
                        <a:rPr lang="zh-CN" altLang="en-US" b="1" dirty="0" smtClean="0"/>
                        <a:t>失败</a:t>
                      </a:r>
                      <a:r>
                        <a:rPr lang="en-US" altLang="zh-CN" b="1" dirty="0" smtClean="0"/>
                        <a:t>:AX=</a:t>
                      </a:r>
                      <a:r>
                        <a:rPr lang="zh-CN" altLang="en-US" b="1" dirty="0" smtClean="0"/>
                        <a:t>错误码</a:t>
                      </a:r>
                      <a:endParaRPr lang="zh-CN" alt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CX=00H(</a:t>
                      </a:r>
                      <a:r>
                        <a:rPr lang="zh-CN" altLang="en-US" b="1" dirty="0" smtClean="0"/>
                        <a:t>普通</a:t>
                      </a:r>
                      <a:r>
                        <a:rPr lang="en-US" altLang="zh-CN" b="1" dirty="0" smtClean="0"/>
                        <a:t>)</a:t>
                      </a:r>
                    </a:p>
                    <a:p>
                      <a:r>
                        <a:rPr lang="en-US" altLang="zh-CN" b="1" dirty="0" smtClean="0"/>
                        <a:t>02H(</a:t>
                      </a:r>
                      <a:r>
                        <a:rPr lang="zh-CN" altLang="en-US" b="1" dirty="0" smtClean="0"/>
                        <a:t>隐藏文件</a:t>
                      </a:r>
                      <a:r>
                        <a:rPr lang="en-US" altLang="zh-CN" b="1" dirty="0" smtClean="0"/>
                        <a:t>)</a:t>
                      </a:r>
                    </a:p>
                    <a:p>
                      <a:r>
                        <a:rPr lang="en-US" altLang="zh-CN" b="1" dirty="0" smtClean="0"/>
                        <a:t>04H(</a:t>
                      </a:r>
                      <a:r>
                        <a:rPr lang="zh-CN" altLang="en-US" b="1" dirty="0" smtClean="0"/>
                        <a:t>系统文件</a:t>
                      </a:r>
                      <a:r>
                        <a:rPr lang="en-US" altLang="zh-CN" b="1" dirty="0" smtClean="0"/>
                        <a:t>)</a:t>
                      </a:r>
                      <a:endParaRPr lang="zh-CN" altLang="en-US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717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3DH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打开文件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DS:DX=</a:t>
                      </a:r>
                      <a:r>
                        <a:rPr lang="zh-CN" altLang="en-US" b="1" dirty="0" smtClean="0"/>
                        <a:t>文件名串地址</a:t>
                      </a:r>
                      <a:r>
                        <a:rPr lang="en-US" altLang="zh-CN" b="1" dirty="0" smtClean="0"/>
                        <a:t>;</a:t>
                      </a:r>
                    </a:p>
                    <a:p>
                      <a:r>
                        <a:rPr lang="en-US" altLang="zh-CN" b="1" dirty="0" smtClean="0"/>
                        <a:t>AL=0(</a:t>
                      </a:r>
                      <a:r>
                        <a:rPr lang="zh-CN" altLang="en-US" b="1" dirty="0" smtClean="0"/>
                        <a:t>读</a:t>
                      </a:r>
                      <a:r>
                        <a:rPr lang="en-US" altLang="zh-CN" b="1" dirty="0" smtClean="0"/>
                        <a:t>)/1(</a:t>
                      </a:r>
                      <a:r>
                        <a:rPr lang="zh-CN" altLang="en-US" b="1" dirty="0" smtClean="0"/>
                        <a:t>写</a:t>
                      </a:r>
                      <a:r>
                        <a:rPr lang="en-US" altLang="zh-CN" b="1" dirty="0" smtClean="0"/>
                        <a:t>)/3(</a:t>
                      </a:r>
                      <a:r>
                        <a:rPr lang="zh-CN" altLang="en-US" b="1" dirty="0" smtClean="0"/>
                        <a:t>读</a:t>
                      </a:r>
                      <a:r>
                        <a:rPr lang="en-US" altLang="zh-CN" b="1" dirty="0" smtClean="0"/>
                        <a:t>/</a:t>
                      </a:r>
                      <a:r>
                        <a:rPr lang="zh-CN" altLang="en-US" b="1" dirty="0" smtClean="0"/>
                        <a:t>写</a:t>
                      </a:r>
                      <a:r>
                        <a:rPr lang="en-US" altLang="zh-CN" b="1" dirty="0" smtClean="0"/>
                        <a:t>)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成功</a:t>
                      </a:r>
                      <a:r>
                        <a:rPr lang="en-US" altLang="zh-CN" b="1" dirty="0" smtClean="0"/>
                        <a:t>:AX=</a:t>
                      </a:r>
                      <a:r>
                        <a:rPr lang="zh-CN" altLang="en-US" b="1" dirty="0" smtClean="0"/>
                        <a:t>文件句柄</a:t>
                      </a:r>
                      <a:r>
                        <a:rPr lang="en-US" altLang="zh-CN" b="1" dirty="0" smtClean="0"/>
                        <a:t>;</a:t>
                      </a:r>
                    </a:p>
                    <a:p>
                      <a:r>
                        <a:rPr lang="zh-CN" altLang="en-US" b="1" dirty="0" smtClean="0"/>
                        <a:t>失败</a:t>
                      </a:r>
                      <a:r>
                        <a:rPr lang="en-US" altLang="zh-CN" b="1" dirty="0" smtClean="0"/>
                        <a:t>:AX=</a:t>
                      </a:r>
                      <a:r>
                        <a:rPr lang="zh-CN" altLang="en-US" b="1" dirty="0" smtClean="0"/>
                        <a:t>错误码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75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3EH</a:t>
                      </a:r>
                      <a:endParaRPr lang="zh-CN" alt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关闭文件</a:t>
                      </a:r>
                      <a:endParaRPr lang="zh-CN" alt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BX=</a:t>
                      </a:r>
                      <a:r>
                        <a:rPr lang="zh-CN" altLang="en-US" b="1" dirty="0" smtClean="0"/>
                        <a:t>文件句柄</a:t>
                      </a:r>
                      <a:endParaRPr lang="zh-CN" alt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 smtClean="0"/>
                        <a:t>失败</a:t>
                      </a:r>
                      <a:r>
                        <a:rPr lang="en-US" altLang="zh-CN" b="1" dirty="0" smtClean="0"/>
                        <a:t>:AX=</a:t>
                      </a:r>
                      <a:r>
                        <a:rPr lang="zh-CN" altLang="en-US" b="1" dirty="0" smtClean="0"/>
                        <a:t>错误码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2452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3FH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读文件</a:t>
                      </a:r>
                      <a:r>
                        <a:rPr lang="en-US" altLang="zh-CN" b="1" dirty="0" smtClean="0"/>
                        <a:t>/</a:t>
                      </a:r>
                      <a:r>
                        <a:rPr lang="zh-CN" altLang="en-US" b="1" dirty="0" smtClean="0"/>
                        <a:t>设备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DS:DX=</a:t>
                      </a:r>
                      <a:r>
                        <a:rPr lang="zh-CN" altLang="en-US" b="1" dirty="0" smtClean="0"/>
                        <a:t>缓冲区地址</a:t>
                      </a:r>
                      <a:r>
                        <a:rPr lang="en-US" altLang="zh-CN" b="1" dirty="0" smtClean="0"/>
                        <a:t>;</a:t>
                      </a:r>
                    </a:p>
                    <a:p>
                      <a:r>
                        <a:rPr lang="en-US" altLang="zh-CN" b="1" dirty="0" smtClean="0"/>
                        <a:t>BX=</a:t>
                      </a:r>
                      <a:r>
                        <a:rPr lang="zh-CN" altLang="en-US" b="1" dirty="0" smtClean="0"/>
                        <a:t>文件句柄</a:t>
                      </a:r>
                      <a:r>
                        <a:rPr lang="en-US" altLang="zh-CN" b="1" dirty="0" smtClean="0"/>
                        <a:t>;</a:t>
                      </a:r>
                    </a:p>
                    <a:p>
                      <a:r>
                        <a:rPr lang="en-US" altLang="zh-CN" b="1" dirty="0" smtClean="0"/>
                        <a:t>CX=</a:t>
                      </a:r>
                      <a:r>
                        <a:rPr lang="zh-CN" altLang="en-US" b="1" dirty="0" smtClean="0"/>
                        <a:t>读取的字节数</a:t>
                      </a:r>
                      <a:endParaRPr lang="en-US" altLang="zh-CN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成功</a:t>
                      </a:r>
                      <a:r>
                        <a:rPr lang="en-US" altLang="zh-CN" b="1" dirty="0" smtClean="0"/>
                        <a:t>:AX=</a:t>
                      </a:r>
                      <a:r>
                        <a:rPr lang="zh-CN" altLang="en-US" b="1" dirty="0" smtClean="0"/>
                        <a:t>实际读入的字节数</a:t>
                      </a:r>
                      <a:r>
                        <a:rPr lang="en-US" altLang="zh-CN" b="1" dirty="0" smtClean="0"/>
                        <a:t>;</a:t>
                      </a:r>
                    </a:p>
                    <a:p>
                      <a:r>
                        <a:rPr lang="zh-CN" altLang="en-US" b="1" dirty="0" smtClean="0"/>
                        <a:t>失败</a:t>
                      </a:r>
                      <a:r>
                        <a:rPr lang="en-US" altLang="zh-CN" b="1" dirty="0" smtClean="0"/>
                        <a:t>:AX=</a:t>
                      </a:r>
                      <a:r>
                        <a:rPr lang="zh-CN" altLang="en-US" b="1" dirty="0" smtClean="0"/>
                        <a:t>错误码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若返回</a:t>
                      </a:r>
                      <a:r>
                        <a:rPr lang="en-US" altLang="zh-CN" b="1" dirty="0" smtClean="0"/>
                        <a:t>AX=0,</a:t>
                      </a:r>
                      <a:r>
                        <a:rPr lang="zh-CN" altLang="en-US" b="1" dirty="0" smtClean="0"/>
                        <a:t>即已读到文件尾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2452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40H</a:t>
                      </a:r>
                      <a:endParaRPr lang="zh-CN" alt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写文件</a:t>
                      </a:r>
                      <a:r>
                        <a:rPr lang="en-US" altLang="zh-CN" b="1" dirty="0" smtClean="0"/>
                        <a:t>/</a:t>
                      </a:r>
                      <a:r>
                        <a:rPr lang="zh-CN" altLang="en-US" b="1" dirty="0" smtClean="0"/>
                        <a:t>设备</a:t>
                      </a:r>
                      <a:endParaRPr lang="zh-CN" alt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DS:DX=</a:t>
                      </a:r>
                      <a:r>
                        <a:rPr lang="zh-CN" altLang="en-US" b="1" dirty="0" smtClean="0"/>
                        <a:t>缓冲区地址</a:t>
                      </a:r>
                      <a:r>
                        <a:rPr lang="en-US" altLang="zh-CN" b="1" dirty="0" smtClean="0"/>
                        <a:t>;</a:t>
                      </a:r>
                    </a:p>
                    <a:p>
                      <a:r>
                        <a:rPr lang="en-US" altLang="zh-CN" b="1" dirty="0" smtClean="0"/>
                        <a:t>BX=</a:t>
                      </a:r>
                      <a:r>
                        <a:rPr lang="zh-CN" altLang="en-US" b="1" dirty="0" smtClean="0"/>
                        <a:t>文件句柄</a:t>
                      </a:r>
                      <a:r>
                        <a:rPr lang="en-US" altLang="zh-CN" b="1" dirty="0" smtClean="0"/>
                        <a:t>;</a:t>
                      </a:r>
                    </a:p>
                    <a:p>
                      <a:r>
                        <a:rPr lang="en-US" altLang="zh-CN" b="1" dirty="0" smtClean="0"/>
                        <a:t>CX=</a:t>
                      </a:r>
                      <a:r>
                        <a:rPr lang="zh-CN" altLang="en-US" b="1" dirty="0" smtClean="0"/>
                        <a:t>写入的字节数</a:t>
                      </a:r>
                      <a:endParaRPr lang="en-US" altLang="zh-CN" b="1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成功</a:t>
                      </a:r>
                      <a:r>
                        <a:rPr lang="en-US" altLang="zh-CN" b="1" dirty="0" smtClean="0"/>
                        <a:t>:AX=</a:t>
                      </a:r>
                      <a:r>
                        <a:rPr lang="zh-CN" altLang="en-US" b="1" dirty="0" smtClean="0"/>
                        <a:t>实际写入的字节数</a:t>
                      </a:r>
                      <a:r>
                        <a:rPr lang="en-US" altLang="zh-CN" b="1" dirty="0" smtClean="0"/>
                        <a:t>;</a:t>
                      </a:r>
                    </a:p>
                    <a:p>
                      <a:r>
                        <a:rPr lang="zh-CN" altLang="en-US" b="1" dirty="0" smtClean="0"/>
                        <a:t>失败</a:t>
                      </a:r>
                      <a:r>
                        <a:rPr lang="en-US" altLang="zh-CN" b="1" dirty="0" smtClean="0"/>
                        <a:t>:AX=</a:t>
                      </a:r>
                      <a:r>
                        <a:rPr lang="zh-CN" altLang="en-US" b="1" dirty="0" smtClean="0"/>
                        <a:t>错误码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7717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41H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删除文件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DS:DX=</a:t>
                      </a:r>
                      <a:r>
                        <a:rPr lang="zh-CN" altLang="en-US" b="1" dirty="0" smtClean="0"/>
                        <a:t>文件名串地址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成功</a:t>
                      </a:r>
                      <a:r>
                        <a:rPr lang="en-US" altLang="zh-CN" b="1" dirty="0" smtClean="0"/>
                        <a:t>:AX=00</a:t>
                      </a:r>
                    </a:p>
                    <a:p>
                      <a:r>
                        <a:rPr lang="zh-CN" altLang="en-US" b="1" dirty="0" smtClean="0"/>
                        <a:t>失败</a:t>
                      </a:r>
                      <a:r>
                        <a:rPr lang="en-US" altLang="zh-CN" b="1" dirty="0" smtClean="0"/>
                        <a:t>:AX=</a:t>
                      </a:r>
                      <a:r>
                        <a:rPr lang="zh-CN" altLang="en-US" b="1" dirty="0" smtClean="0"/>
                        <a:t>错误码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2628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基本功能调用</a:t>
            </a:r>
            <a:r>
              <a:rPr lang="en-US" altLang="zh-CN" dirty="0" smtClean="0"/>
              <a:t>: </a:t>
            </a:r>
            <a:r>
              <a:rPr lang="zh-CN" altLang="en-US" dirty="0" smtClean="0"/>
              <a:t>参考资料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《DOS Programmer’s Reference》</a:t>
            </a:r>
          </a:p>
          <a:p>
            <a:pPr lvl="1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中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译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《DOS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程序员参考手册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》</a:t>
            </a:r>
          </a:p>
          <a:p>
            <a:pPr lvl="1"/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图书馆有电子版可供借阅</a:t>
            </a:r>
            <a:endPara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lvl="1"/>
            <a:endPara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lvl="1"/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lvl="1"/>
            <a:endPara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lvl="1"/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课程主页有其他资料可供参考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1084382"/>
            <a:ext cx="2692345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3307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EMU8086</a:t>
            </a:r>
          </a:p>
        </p:txBody>
      </p:sp>
      <p:pic>
        <p:nvPicPr>
          <p:cNvPr id="2" name="内容占位符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293" y="1628800"/>
            <a:ext cx="8435975" cy="4734034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95536" y="11340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GUI</a:t>
            </a:r>
            <a:r>
              <a:rPr lang="zh-CN" altLang="en-US" sz="2400" b="1" dirty="0"/>
              <a:t>比较</a:t>
            </a:r>
            <a:r>
              <a:rPr lang="zh-CN" altLang="en-US" sz="2400" b="1" dirty="0" smtClean="0"/>
              <a:t>直观，不再赘述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871694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32</a:t>
            </a:r>
            <a:r>
              <a:rPr lang="zh-CN" altLang="en-US" dirty="0" smtClean="0"/>
              <a:t>位汇编环境</a:t>
            </a:r>
            <a:endParaRPr lang="en-US" dirty="0" smtClean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>
          <a:xfrm>
            <a:off x="179388" y="1124744"/>
            <a:ext cx="8435975" cy="5619526"/>
          </a:xfrm>
        </p:spPr>
        <p:txBody>
          <a:bodyPr/>
          <a:lstStyle/>
          <a:p>
            <a:r>
              <a:rPr lang="en-US" altLang="zh-CN" sz="2400" dirty="0" smtClean="0">
                <a:solidFill>
                  <a:srgbClr val="CC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MASM32 SDK</a:t>
            </a:r>
          </a:p>
          <a:p>
            <a:pPr lvl="1"/>
            <a:r>
              <a:rPr lang="zh-CN" altLang="en-US" sz="2400" b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面向</a:t>
            </a:r>
            <a:r>
              <a:rPr lang="en-US" altLang="zh-CN" sz="2400" b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Windows</a:t>
            </a:r>
            <a:r>
              <a:rPr lang="zh-CN" altLang="en-US" sz="2400" b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操作系统</a:t>
            </a:r>
            <a:endParaRPr lang="en-US" altLang="zh-CN" sz="2400" b="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1"/>
            <a:r>
              <a:rPr lang="zh-CN" altLang="en-US" sz="2400" b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虽然名为“</a:t>
            </a:r>
            <a:r>
              <a:rPr lang="en-US" altLang="zh-CN" sz="2400" b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MASM</a:t>
            </a:r>
            <a:r>
              <a:rPr lang="zh-CN" altLang="en-US" sz="2400" b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”，但实际上不是微软官方出品</a:t>
            </a:r>
            <a:endParaRPr lang="en-US" altLang="zh-CN" sz="2400" b="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1"/>
            <a:r>
              <a:rPr lang="zh-CN" altLang="en-US" sz="2400" b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一系列汇编工具的集合</a:t>
            </a:r>
            <a:endParaRPr lang="en-US" altLang="zh-CN" sz="2400" b="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lvl="1" indent="0">
              <a:buNone/>
            </a:pPr>
            <a:endParaRPr lang="en-US" altLang="zh-CN" sz="2400" b="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400" dirty="0">
                <a:solidFill>
                  <a:srgbClr val="CC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Visual </a:t>
            </a:r>
            <a:r>
              <a:rPr lang="en-US" altLang="zh-CN" sz="2400" dirty="0" smtClean="0">
                <a:solidFill>
                  <a:srgbClr val="CC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Studio </a:t>
            </a:r>
            <a:r>
              <a:rPr lang="zh-CN" altLang="en-US" sz="2400" dirty="0" smtClean="0">
                <a:solidFill>
                  <a:srgbClr val="CC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系列</a:t>
            </a:r>
            <a:endParaRPr lang="en-US" altLang="zh-CN" sz="2400" dirty="0" smtClean="0">
              <a:solidFill>
                <a:srgbClr val="CC00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1"/>
            <a:r>
              <a:rPr lang="zh-CN" altLang="en-US" sz="2400" b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仍然支持汇编程序的编写，但是需要一些设置</a:t>
            </a:r>
            <a:endParaRPr lang="en-US" altLang="zh-CN" sz="2400" b="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400" b="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b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更多课程相关</a:t>
            </a:r>
            <a:r>
              <a:rPr lang="zh-CN" altLang="en-US" sz="2400" b="0" dirty="0" smtClean="0">
                <a:solidFill>
                  <a:srgbClr val="CC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汇编环境配置的资源</a:t>
            </a:r>
            <a:r>
              <a:rPr lang="zh-CN" altLang="en-US" sz="2400" b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请访问课程主页</a:t>
            </a:r>
            <a:endParaRPr lang="en-US" altLang="zh-CN" sz="2400" b="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400" b="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400" b="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222661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843808" y="2492896"/>
            <a:ext cx="358463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8800" b="1" dirty="0" smtClean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谢谢！</a:t>
            </a:r>
            <a:endParaRPr lang="zh-CN" altLang="en-US" sz="8800" b="1" dirty="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944085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时间安排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388" y="1124744"/>
            <a:ext cx="8784976" cy="5472607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zh-CN" altLang="en-US" dirty="0" smtClean="0">
                <a:solidFill>
                  <a:srgbClr val="C00000"/>
                </a:solidFill>
              </a:rPr>
              <a:t>时间</a:t>
            </a:r>
            <a:r>
              <a:rPr lang="zh-CN" altLang="en-US" dirty="0" smtClean="0">
                <a:solidFill>
                  <a:srgbClr val="C00000"/>
                </a:solidFill>
              </a:rPr>
              <a:t>：周一晚（</a:t>
            </a:r>
            <a:r>
              <a:rPr lang="en-US" altLang="zh-CN" dirty="0" smtClean="0">
                <a:solidFill>
                  <a:srgbClr val="C00000"/>
                </a:solidFill>
              </a:rPr>
              <a:t>19:00-21:30</a:t>
            </a:r>
            <a:r>
              <a:rPr lang="zh-CN" altLang="en-US" dirty="0" smtClean="0">
                <a:solidFill>
                  <a:srgbClr val="C00000"/>
                </a:solidFill>
              </a:rPr>
              <a:t>）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dirty="0" smtClean="0">
                <a:solidFill>
                  <a:srgbClr val="C00000"/>
                </a:solidFill>
              </a:rPr>
              <a:t>地点：电三楼</a:t>
            </a:r>
            <a:r>
              <a:rPr lang="en-US" altLang="zh-CN" dirty="0" smtClean="0">
                <a:solidFill>
                  <a:srgbClr val="C00000"/>
                </a:solidFill>
              </a:rPr>
              <a:t>406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831241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内容</a:t>
            </a:r>
            <a:endParaRPr lang="en-US" dirty="0" smtClean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>
          <a:xfrm>
            <a:off x="250825" y="1052736"/>
            <a:ext cx="8435975" cy="5471889"/>
          </a:xfrm>
        </p:spPr>
        <p:txBody>
          <a:bodyPr/>
          <a:lstStyle/>
          <a:p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时间安排</a:t>
            </a:r>
            <a:endParaRPr lang="en-US" altLang="zh-CN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实验</a:t>
            </a:r>
            <a:r>
              <a:rPr lang="zh-CN" altLang="en-US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环境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实验内容</a:t>
            </a:r>
            <a:endParaRPr lang="en-US" altLang="zh-CN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实验教程</a:t>
            </a:r>
            <a:endParaRPr lang="en-US" altLang="zh-CN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838653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实验环境</a:t>
            </a:r>
            <a:endParaRPr lang="en-US" dirty="0" smtClean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>
          <a:xfrm>
            <a:off x="250825" y="1052736"/>
            <a:ext cx="8642350" cy="5616624"/>
          </a:xfrm>
        </p:spPr>
        <p:txBody>
          <a:bodyPr/>
          <a:lstStyle/>
          <a:p>
            <a:r>
              <a:rPr lang="zh-CN" altLang="en-US" sz="2400" dirty="0" smtClean="0"/>
              <a:t>机房环境</a:t>
            </a:r>
            <a:endParaRPr lang="en-US" altLang="zh-CN" sz="2400" dirty="0" smtClean="0"/>
          </a:p>
          <a:p>
            <a:pPr lvl="1"/>
            <a:r>
              <a:rPr lang="en-US" sz="2400" dirty="0" smtClean="0"/>
              <a:t>MASMv5.0</a:t>
            </a:r>
            <a:r>
              <a:rPr lang="en-US" altLang="zh-CN" sz="2400" dirty="0" smtClean="0"/>
              <a:t>+DOSBOX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EMU8086</a:t>
            </a:r>
            <a:endParaRPr lang="en-US" sz="2400" dirty="0" smtClean="0"/>
          </a:p>
          <a:p>
            <a:pPr>
              <a:spcBef>
                <a:spcPts val="0"/>
              </a:spcBef>
            </a:pPr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altLang="zh-CN" sz="2400" dirty="0" smtClean="0">
                <a:solidFill>
                  <a:srgbClr val="C00000"/>
                </a:solidFill>
              </a:rPr>
              <a:t>MASMv5.0</a:t>
            </a:r>
            <a:r>
              <a:rPr lang="zh-CN" altLang="en-US" sz="2400" dirty="0">
                <a:solidFill>
                  <a:srgbClr val="C00000"/>
                </a:solidFill>
              </a:rPr>
              <a:t>（建议）</a:t>
            </a:r>
            <a:endParaRPr lang="en-US" altLang="zh-CN" sz="2400" dirty="0">
              <a:solidFill>
                <a:srgbClr val="C00000"/>
              </a:solidFill>
            </a:endParaRPr>
          </a:p>
          <a:p>
            <a:pPr lvl="1"/>
            <a:r>
              <a:rPr lang="zh-CN" altLang="en-US" sz="2400" dirty="0"/>
              <a:t>微软官方的</a:t>
            </a:r>
            <a:r>
              <a:rPr lang="en-US" altLang="zh-CN" sz="2400" dirty="0"/>
              <a:t>DOS</a:t>
            </a:r>
            <a:r>
              <a:rPr lang="zh-CN" altLang="en-US" sz="2400" dirty="0"/>
              <a:t>汇编语言编译工具箱</a:t>
            </a:r>
            <a:endParaRPr lang="en-US" altLang="zh-CN" sz="2400" dirty="0"/>
          </a:p>
          <a:p>
            <a:pPr lvl="1"/>
            <a:r>
              <a:rPr lang="en-US" altLang="zh-CN" sz="2400" dirty="0"/>
              <a:t>16</a:t>
            </a:r>
            <a:r>
              <a:rPr lang="zh-CN" altLang="en-US" sz="2400" dirty="0"/>
              <a:t>位程序已经无法直接运行，需要</a:t>
            </a:r>
            <a:r>
              <a:rPr lang="en-US" altLang="zh-CN" sz="2400" dirty="0"/>
              <a:t>DOSBOX</a:t>
            </a:r>
            <a:r>
              <a:rPr lang="zh-CN" altLang="en-US" sz="2400" dirty="0"/>
              <a:t>配合使用</a:t>
            </a:r>
            <a:endParaRPr lang="en-US" altLang="zh-CN" sz="2400" dirty="0"/>
          </a:p>
          <a:p>
            <a:pPr lvl="1"/>
            <a:r>
              <a:rPr lang="zh-CN" altLang="en-US" sz="2400" dirty="0"/>
              <a:t>命令行工具，运行速度快</a:t>
            </a:r>
            <a:endParaRPr lang="en-US" altLang="zh-CN" sz="2400" dirty="0"/>
          </a:p>
          <a:p>
            <a:pPr>
              <a:spcBef>
                <a:spcPts val="0"/>
              </a:spcBef>
            </a:pPr>
            <a:endParaRPr lang="en-US" sz="2400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C00000"/>
                </a:solidFill>
              </a:rPr>
              <a:t>EMU8086</a:t>
            </a:r>
          </a:p>
          <a:p>
            <a:pPr lvl="1"/>
            <a:r>
              <a:rPr lang="zh-CN" altLang="en-US" sz="2400" dirty="0" smtClean="0"/>
              <a:t>本质是</a:t>
            </a:r>
            <a:r>
              <a:rPr lang="en-US" altLang="zh-CN" sz="2400" dirty="0" smtClean="0"/>
              <a:t>8086</a:t>
            </a:r>
            <a:r>
              <a:rPr lang="zh-CN" altLang="en-US" sz="2400" dirty="0" smtClean="0"/>
              <a:t>的模拟器兼汇编</a:t>
            </a:r>
            <a:r>
              <a:rPr lang="en-US" altLang="zh-CN" sz="2400" dirty="0" smtClean="0"/>
              <a:t>IDE</a:t>
            </a:r>
          </a:p>
          <a:p>
            <a:pPr lvl="1"/>
            <a:r>
              <a:rPr lang="en-US" altLang="zh-CN" sz="2400" dirty="0" smtClean="0"/>
              <a:t>GUI</a:t>
            </a:r>
            <a:r>
              <a:rPr lang="zh-CN" altLang="en-US" sz="2400" dirty="0" smtClean="0"/>
              <a:t>工具，界面简单、直观</a:t>
            </a:r>
            <a:endParaRPr lang="en-US" altLang="zh-CN" sz="2400" dirty="0" smtClean="0"/>
          </a:p>
          <a:p>
            <a:pPr lvl="1"/>
            <a:r>
              <a:rPr lang="zh-CN" altLang="en-US" sz="2400" dirty="0"/>
              <a:t>运行</a:t>
            </a:r>
            <a:r>
              <a:rPr lang="zh-CN" altLang="en-US" sz="2400" dirty="0" smtClean="0"/>
              <a:t>速度慢，不支持</a:t>
            </a:r>
            <a:r>
              <a:rPr lang="en-US" altLang="zh-CN" sz="2400" dirty="0" smtClean="0"/>
              <a:t>x87</a:t>
            </a:r>
            <a:r>
              <a:rPr lang="zh-CN" altLang="en-US" sz="2400" dirty="0" smtClean="0"/>
              <a:t>协处理器</a:t>
            </a:r>
            <a:r>
              <a:rPr lang="zh-CN" altLang="en-US" sz="2400" dirty="0"/>
              <a:t>命令</a:t>
            </a:r>
            <a:endParaRPr lang="en-US" sz="2400" dirty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199340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内容</a:t>
            </a:r>
            <a:endParaRPr lang="en-US" dirty="0" smtClean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>
          <a:xfrm>
            <a:off x="250825" y="1052736"/>
            <a:ext cx="8435975" cy="5471889"/>
          </a:xfrm>
        </p:spPr>
        <p:txBody>
          <a:bodyPr/>
          <a:lstStyle/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时间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安排</a:t>
            </a:r>
            <a:endParaRPr lang="en-US" altLang="zh-CN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实验环境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实验内容</a:t>
            </a:r>
            <a:endParaRPr lang="en-US" altLang="zh-CN" dirty="0" smtClean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实验教程</a:t>
            </a:r>
            <a:endParaRPr lang="en-US" altLang="zh-CN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884305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实验</a:t>
            </a:r>
            <a:r>
              <a:rPr lang="zh-CN" altLang="en-US" dirty="0" smtClean="0"/>
              <a:t>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zh-CN" altLang="en-US" sz="2400" dirty="0" smtClean="0">
                <a:solidFill>
                  <a:srgbClr val="990099"/>
                </a:solidFill>
              </a:rPr>
              <a:t>实验</a:t>
            </a:r>
            <a:r>
              <a:rPr lang="en-US" altLang="zh-CN" sz="2400" dirty="0" smtClean="0">
                <a:solidFill>
                  <a:srgbClr val="990099"/>
                </a:solidFill>
              </a:rPr>
              <a:t>1</a:t>
            </a:r>
            <a:r>
              <a:rPr lang="zh-CN" altLang="en-US" sz="2400" dirty="0" smtClean="0">
                <a:solidFill>
                  <a:srgbClr val="990099"/>
                </a:solidFill>
              </a:rPr>
              <a:t>：</a:t>
            </a:r>
            <a:r>
              <a:rPr lang="zh-CN" altLang="en-US" sz="2400" dirty="0" smtClean="0"/>
              <a:t>输入输出实验</a:t>
            </a:r>
            <a:r>
              <a:rPr lang="zh-CN" altLang="en-US" sz="2400" dirty="0"/>
              <a:t>（</a:t>
            </a:r>
            <a:r>
              <a:rPr lang="zh-CN" altLang="en-US" sz="2400" dirty="0" smtClean="0"/>
              <a:t>第</a:t>
            </a:r>
            <a:r>
              <a:rPr lang="en-US" altLang="zh-CN" sz="2400" dirty="0" smtClean="0"/>
              <a:t>9~10</a:t>
            </a:r>
            <a:r>
              <a:rPr lang="zh-CN" altLang="en-US" sz="2400" dirty="0" smtClean="0"/>
              <a:t>周</a:t>
            </a:r>
            <a:r>
              <a:rPr lang="zh-CN" altLang="en-US" sz="2400" dirty="0"/>
              <a:t>） </a:t>
            </a:r>
            <a:endParaRPr lang="en-US" altLang="zh-CN" sz="2400" dirty="0"/>
          </a:p>
          <a:p>
            <a:pPr eaLnBrk="1"/>
            <a:r>
              <a:rPr lang="zh-CN" altLang="en-US" sz="2400" dirty="0" smtClean="0">
                <a:solidFill>
                  <a:srgbClr val="990099"/>
                </a:solidFill>
              </a:rPr>
              <a:t>实验</a:t>
            </a:r>
            <a:r>
              <a:rPr lang="en-US" altLang="zh-CN" sz="2400" dirty="0" smtClean="0">
                <a:solidFill>
                  <a:srgbClr val="990099"/>
                </a:solidFill>
              </a:rPr>
              <a:t>2</a:t>
            </a:r>
            <a:r>
              <a:rPr lang="zh-CN" altLang="en-US" sz="2400" dirty="0" smtClean="0">
                <a:solidFill>
                  <a:srgbClr val="990099"/>
                </a:solidFill>
              </a:rPr>
              <a:t>：</a:t>
            </a:r>
            <a:r>
              <a:rPr lang="zh-CN" altLang="en-US" sz="2400" dirty="0" smtClean="0"/>
              <a:t>分支程序设计实验</a:t>
            </a:r>
            <a:r>
              <a:rPr lang="zh-CN" altLang="en-US" sz="2400" dirty="0"/>
              <a:t>（第</a:t>
            </a:r>
            <a:r>
              <a:rPr lang="en-US" altLang="zh-CN" sz="2400" dirty="0" smtClean="0"/>
              <a:t>10</a:t>
            </a:r>
            <a:r>
              <a:rPr lang="zh-CN" altLang="en-US" sz="2400" dirty="0" smtClean="0"/>
              <a:t>周</a:t>
            </a:r>
            <a:r>
              <a:rPr lang="zh-CN" altLang="en-US" sz="2400" dirty="0"/>
              <a:t>） </a:t>
            </a:r>
            <a:endParaRPr lang="en-US" altLang="zh-CN" sz="2400" dirty="0"/>
          </a:p>
          <a:p>
            <a:pPr eaLnBrk="1"/>
            <a:r>
              <a:rPr lang="zh-CN" altLang="en-US" sz="2400" dirty="0" smtClean="0">
                <a:solidFill>
                  <a:srgbClr val="990099"/>
                </a:solidFill>
              </a:rPr>
              <a:t>实验</a:t>
            </a:r>
            <a:r>
              <a:rPr lang="en-US" altLang="zh-CN" sz="2400" dirty="0">
                <a:solidFill>
                  <a:srgbClr val="990099"/>
                </a:solidFill>
              </a:rPr>
              <a:t>3</a:t>
            </a:r>
            <a:r>
              <a:rPr lang="zh-CN" altLang="en-US" sz="2400" dirty="0" smtClean="0">
                <a:solidFill>
                  <a:srgbClr val="990099"/>
                </a:solidFill>
              </a:rPr>
              <a:t>：</a:t>
            </a:r>
            <a:r>
              <a:rPr lang="zh-CN" altLang="en-US" sz="2400" dirty="0"/>
              <a:t>排序程序设计</a:t>
            </a:r>
            <a:r>
              <a:rPr lang="zh-CN" altLang="en-US" sz="2400" dirty="0" smtClean="0"/>
              <a:t>实验</a:t>
            </a:r>
            <a:r>
              <a:rPr lang="zh-CN" altLang="en-US" sz="2400" dirty="0"/>
              <a:t>（第</a:t>
            </a:r>
            <a:r>
              <a:rPr lang="en-US" altLang="zh-CN" sz="2400" dirty="0" smtClean="0"/>
              <a:t>11</a:t>
            </a:r>
            <a:r>
              <a:rPr lang="zh-CN" altLang="en-US" sz="2400" dirty="0" smtClean="0"/>
              <a:t>周</a:t>
            </a:r>
            <a:r>
              <a:rPr lang="zh-CN" altLang="en-US" sz="2400" dirty="0"/>
              <a:t>） </a:t>
            </a:r>
          </a:p>
          <a:p>
            <a:pPr eaLnBrk="1"/>
            <a:r>
              <a:rPr lang="zh-CN" altLang="en-US" sz="2400" dirty="0" smtClean="0">
                <a:solidFill>
                  <a:srgbClr val="990099"/>
                </a:solidFill>
              </a:rPr>
              <a:t>实验</a:t>
            </a:r>
            <a:r>
              <a:rPr lang="en-US" altLang="zh-CN" sz="2400" dirty="0">
                <a:solidFill>
                  <a:srgbClr val="990099"/>
                </a:solidFill>
              </a:rPr>
              <a:t>4</a:t>
            </a:r>
            <a:r>
              <a:rPr lang="zh-CN" altLang="en-US" sz="2400" dirty="0" smtClean="0">
                <a:solidFill>
                  <a:srgbClr val="990099"/>
                </a:solidFill>
              </a:rPr>
              <a:t>：</a:t>
            </a:r>
            <a:r>
              <a:rPr lang="zh-CN" altLang="en-US" sz="2400" dirty="0"/>
              <a:t>子程序设计</a:t>
            </a:r>
            <a:r>
              <a:rPr lang="zh-CN" altLang="en-US" sz="2400" dirty="0" smtClean="0"/>
              <a:t>实验</a:t>
            </a:r>
            <a:r>
              <a:rPr lang="zh-CN" altLang="en-US" sz="2400" dirty="0"/>
              <a:t>（第</a:t>
            </a:r>
            <a:r>
              <a:rPr lang="en-US" altLang="zh-CN" sz="2400" dirty="0" smtClean="0"/>
              <a:t>12</a:t>
            </a:r>
            <a:r>
              <a:rPr lang="zh-CN" altLang="en-US" sz="2400" dirty="0" smtClean="0"/>
              <a:t>周</a:t>
            </a:r>
            <a:r>
              <a:rPr lang="zh-CN" altLang="en-US" sz="2400" dirty="0"/>
              <a:t>） </a:t>
            </a:r>
          </a:p>
          <a:p>
            <a:pPr eaLnBrk="1"/>
            <a:r>
              <a:rPr lang="zh-CN" altLang="en-US" sz="2400" dirty="0" smtClean="0">
                <a:solidFill>
                  <a:srgbClr val="990099"/>
                </a:solidFill>
              </a:rPr>
              <a:t>实验</a:t>
            </a:r>
            <a:r>
              <a:rPr lang="en-US" altLang="zh-CN" sz="2400" dirty="0">
                <a:solidFill>
                  <a:srgbClr val="990099"/>
                </a:solidFill>
              </a:rPr>
              <a:t>5</a:t>
            </a:r>
            <a:r>
              <a:rPr lang="zh-CN" altLang="en-US" sz="2400" dirty="0" smtClean="0">
                <a:solidFill>
                  <a:srgbClr val="990099"/>
                </a:solidFill>
              </a:rPr>
              <a:t>：</a:t>
            </a:r>
            <a:r>
              <a:rPr lang="zh-CN" altLang="en-US" sz="2400" dirty="0" smtClean="0"/>
              <a:t>整数加减运算实验（第</a:t>
            </a:r>
            <a:r>
              <a:rPr lang="en-US" altLang="zh-CN" sz="2400" dirty="0" smtClean="0"/>
              <a:t>13</a:t>
            </a:r>
            <a:r>
              <a:rPr lang="zh-CN" altLang="en-US" sz="2400" dirty="0" smtClean="0"/>
              <a:t>周）</a:t>
            </a:r>
            <a:endParaRPr lang="en-US" altLang="zh-CN" sz="2400" dirty="0" smtClean="0">
              <a:solidFill>
                <a:srgbClr val="990099"/>
              </a:solidFill>
            </a:endParaRPr>
          </a:p>
          <a:p>
            <a:pPr eaLnBrk="1"/>
            <a:r>
              <a:rPr lang="zh-CN" altLang="en-US" sz="2400" dirty="0" smtClean="0">
                <a:solidFill>
                  <a:srgbClr val="990099"/>
                </a:solidFill>
              </a:rPr>
              <a:t>实验</a:t>
            </a:r>
            <a:r>
              <a:rPr lang="en-US" altLang="zh-CN" sz="2400" dirty="0" smtClean="0">
                <a:solidFill>
                  <a:srgbClr val="990099"/>
                </a:solidFill>
              </a:rPr>
              <a:t>6</a:t>
            </a:r>
            <a:r>
              <a:rPr lang="zh-CN" altLang="en-US" sz="2400" dirty="0" smtClean="0"/>
              <a:t>：浮点运算实验（第</a:t>
            </a:r>
            <a:r>
              <a:rPr lang="en-US" altLang="zh-CN" sz="2400" dirty="0" smtClean="0"/>
              <a:t>14~15</a:t>
            </a:r>
            <a:r>
              <a:rPr lang="zh-CN" altLang="en-US" sz="2400" dirty="0" smtClean="0"/>
              <a:t>周）</a:t>
            </a:r>
            <a:endParaRPr lang="zh-CN" altLang="en-US" sz="2400" dirty="0"/>
          </a:p>
          <a:p>
            <a:pPr eaLnBrk="1"/>
            <a:endParaRPr lang="en-US" altLang="zh-CN" sz="2400" dirty="0" smtClean="0"/>
          </a:p>
          <a:p>
            <a:pPr eaLnBrk="1"/>
            <a:r>
              <a:rPr lang="zh-CN" altLang="en-US" sz="2400" dirty="0" smtClean="0"/>
              <a:t>实验</a:t>
            </a:r>
            <a:r>
              <a:rPr lang="en-US" altLang="zh-CN" sz="2400" dirty="0"/>
              <a:t>7</a:t>
            </a:r>
            <a:r>
              <a:rPr lang="zh-CN" altLang="en-US" sz="2400" dirty="0" smtClean="0"/>
              <a:t>：</a:t>
            </a:r>
            <a:r>
              <a:rPr lang="en-US" altLang="zh-CN" sz="2400" dirty="0"/>
              <a:t>8255</a:t>
            </a:r>
            <a:r>
              <a:rPr lang="zh-CN" altLang="en-US" sz="2400" dirty="0" smtClean="0"/>
              <a:t>接口程序设计实验（暂无安排）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5184367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实验</a:t>
            </a:r>
            <a:r>
              <a:rPr lang="en-US" altLang="zh-CN" dirty="0"/>
              <a:t>1</a:t>
            </a:r>
            <a:r>
              <a:rPr lang="zh-CN" altLang="en-US" dirty="0" smtClean="0"/>
              <a:t>：输入输出实验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CC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实验目的：</a:t>
            </a:r>
            <a:endParaRPr lang="en-US" altLang="zh-CN" dirty="0" smtClean="0">
              <a:solidFill>
                <a:srgbClr val="CC00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掌握汇编程序的基本编写方式</a:t>
            </a:r>
            <a:endPara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学习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汇编语言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的基础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I/O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操作，为后续实验做准备</a:t>
            </a:r>
            <a:endPara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dirty="0" smtClean="0">
                <a:solidFill>
                  <a:srgbClr val="CC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实验内容：</a:t>
            </a:r>
            <a:endParaRPr lang="en-US" altLang="zh-CN" dirty="0" smtClean="0">
              <a:solidFill>
                <a:srgbClr val="CC00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创建一个名为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Input1.txt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的文件</a:t>
            </a:r>
            <a:endPara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使用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键盘输入一个包含大写字母、小写字母和数字的字符串，并将这个字符串写入文件中</a:t>
            </a:r>
            <a:endPara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读取这个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文件，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将小写字母转换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成大写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形式，大写字母和数字保持不变，最后整个字符串输出到屏幕，并写入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Output1.txt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文件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1"/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016460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实验</a:t>
            </a:r>
            <a:r>
              <a:rPr lang="en-US" altLang="zh-CN" dirty="0" smtClean="0"/>
              <a:t>2</a:t>
            </a:r>
            <a:r>
              <a:rPr lang="zh-CN" altLang="en-US" dirty="0" smtClean="0"/>
              <a:t>：分支程序设计实验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052737"/>
                <a:ext cx="8784976" cy="4032447"/>
              </a:xfrm>
            </p:spPr>
            <p:txBody>
              <a:bodyPr/>
              <a:lstStyle/>
              <a:p>
                <a:r>
                  <a:rPr lang="zh-CN" altLang="en-US" dirty="0" smtClean="0">
                    <a:solidFill>
                      <a:srgbClr val="CC00CC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实验目的：</a:t>
                </a:r>
                <a:endParaRPr lang="en-US" altLang="zh-CN" dirty="0" smtClean="0">
                  <a:solidFill>
                    <a:srgbClr val="CC00CC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zh-CN" altLang="en-US" sz="24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掌握汇编语言中比较和跳转命令</a:t>
                </a:r>
                <a:endParaRPr lang="en-US" altLang="zh-CN" sz="2400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zh-CN" altLang="en-US" sz="24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掌握汇编语言中循环命令的使用</a:t>
                </a:r>
                <a:endParaRPr lang="en-US" altLang="zh-CN" dirty="0" smtClean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r>
                  <a:rPr lang="zh-CN" altLang="en-US" dirty="0" smtClean="0">
                    <a:solidFill>
                      <a:srgbClr val="CC00CC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实验内容：</a:t>
                </a:r>
                <a:endParaRPr lang="en-US" altLang="zh-CN" dirty="0" smtClean="0">
                  <a:solidFill>
                    <a:srgbClr val="CC00CC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zh-CN" altLang="en-US" sz="24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键盘输入一个数字</a:t>
                </a:r>
                <a:r>
                  <a:rPr lang="en-US" altLang="zh-CN" sz="24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N(0&lt;N&lt;10)</a:t>
                </a: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zh-CN" altLang="en-US" sz="24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把</a:t>
                </a:r>
                <a14:m>
                  <m:oMath xmlns:m="http://schemas.openxmlformats.org/officeDocument/2006/math">
                    <m:r>
                      <a:rPr lang="en-US" altLang="zh-CN" sz="2400" b="1" i="0" smtClean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𝟏</m:t>
                    </m:r>
                    <m:r>
                      <a:rPr lang="en-US" altLang="zh-CN" sz="2400" b="1" i="0" smtClean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~</m:t>
                    </m:r>
                    <m:sSup>
                      <m:sSupPr>
                        <m:ctrlPr>
                          <a:rPr lang="en-US" altLang="zh-CN" sz="2400" i="1" smtClean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sSupPr>
                      <m:e>
                        <m:r>
                          <a:rPr lang="en-US" altLang="zh-CN" sz="2400" b="1" i="1" smtClean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𝑵</m:t>
                        </m:r>
                      </m:e>
                      <m:sup>
                        <m:r>
                          <a:rPr lang="en-US" altLang="zh-CN" sz="2400" i="1" smtClean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4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的</a:t>
                </a:r>
                <a:r>
                  <a:rPr lang="zh-CN" altLang="en-US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自然数按行顺序</a:t>
                </a:r>
                <a:r>
                  <a:rPr lang="zh-CN" altLang="en-US" sz="24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存入二</a:t>
                </a:r>
                <a:r>
                  <a:rPr lang="zh-CN" altLang="en-US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维数</a:t>
                </a:r>
                <a:r>
                  <a:rPr lang="zh-CN" altLang="en-US" sz="24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组</a:t>
                </a:r>
                <a:endParaRPr lang="en-US" altLang="zh-CN" sz="2400" dirty="0" smtClean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zh-CN" altLang="en-US" sz="24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在屏幕上打印</a:t>
                </a:r>
                <a:r>
                  <a:rPr lang="zh-CN" altLang="en-US" sz="24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出该数组的左下半三</a:t>
                </a:r>
                <a:r>
                  <a:rPr lang="zh-CN" altLang="en-US" sz="24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角</a:t>
                </a:r>
                <a:endParaRPr lang="en-US" altLang="zh-CN" sz="2400" dirty="0" smtClean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marL="457200" lvl="1" indent="0">
                  <a:buNone/>
                </a:pPr>
                <a:r>
                  <a:rPr lang="en-US" altLang="zh-CN" sz="2400" dirty="0" smtClean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*</a:t>
                </a:r>
                <a:r>
                  <a:rPr lang="zh-CN" altLang="en-US" sz="2000" dirty="0" smtClean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例：</a:t>
                </a:r>
                <a:r>
                  <a:rPr lang="en-US" altLang="zh-CN" sz="20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N=6</a:t>
                </a:r>
                <a:r>
                  <a:rPr lang="zh-CN" altLang="en-US" sz="20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时，应打印成类似下图形式：</a:t>
                </a:r>
                <a:endParaRPr lang="en-US" altLang="zh-CN" dirty="0" smtClean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052737"/>
                <a:ext cx="8784976" cy="4032447"/>
              </a:xfrm>
              <a:blipFill rotWithShape="0">
                <a:blip r:embed="rId2"/>
                <a:stretch>
                  <a:fillRect l="-1595" t="-19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0077" y="4797152"/>
            <a:ext cx="3672408" cy="202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0375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16092</TotalTime>
  <Words>1396</Words>
  <Application>Microsoft Office PowerPoint</Application>
  <PresentationFormat>全屏显示(4:3)</PresentationFormat>
  <Paragraphs>293</Paragraphs>
  <Slides>27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6" baseType="lpstr">
      <vt:lpstr>黑体</vt:lpstr>
      <vt:lpstr>华文行楷</vt:lpstr>
      <vt:lpstr>宋体</vt:lpstr>
      <vt:lpstr>Arial</vt:lpstr>
      <vt:lpstr>Calibri</vt:lpstr>
      <vt:lpstr>Cambria Math</vt:lpstr>
      <vt:lpstr>Times New Roman</vt:lpstr>
      <vt:lpstr>Wingdings</vt:lpstr>
      <vt:lpstr>默认设计模板</vt:lpstr>
      <vt:lpstr>实验课讲义</vt:lpstr>
      <vt:lpstr>内容</vt:lpstr>
      <vt:lpstr>时间安排</vt:lpstr>
      <vt:lpstr>内容</vt:lpstr>
      <vt:lpstr>实验环境</vt:lpstr>
      <vt:lpstr>内容</vt:lpstr>
      <vt:lpstr>实验内容</vt:lpstr>
      <vt:lpstr>实验1：输入输出实验</vt:lpstr>
      <vt:lpstr>实验2：分支程序设计实验</vt:lpstr>
      <vt:lpstr>实验3：排序程序设计实验</vt:lpstr>
      <vt:lpstr>实验4：子程序设计实验</vt:lpstr>
      <vt:lpstr>实验5：整数加减计算实验</vt:lpstr>
      <vt:lpstr>实验6：浮点运算设计实验</vt:lpstr>
      <vt:lpstr>内容</vt:lpstr>
      <vt:lpstr>MASMv5.0+DOSBOX配置(1)</vt:lpstr>
      <vt:lpstr>MASMv5.0+DOSBOX配置(2)</vt:lpstr>
      <vt:lpstr>MASMv5.0+DOSBOX使用(1)</vt:lpstr>
      <vt:lpstr>MASMv5.0+DOSBOX使用(2)</vt:lpstr>
      <vt:lpstr>MASMv5.0+DOSBOX使用(3)</vt:lpstr>
      <vt:lpstr>MASMv5.0+DOSBOX使用(4)</vt:lpstr>
      <vt:lpstr>基本功能调用: 基本操作</vt:lpstr>
      <vt:lpstr>基本功能调用: 基础I/O操作</vt:lpstr>
      <vt:lpstr>基本功能调用: 基础文件操作</vt:lpstr>
      <vt:lpstr>基本功能调用: 参考资料</vt:lpstr>
      <vt:lpstr>EMU8086</vt:lpstr>
      <vt:lpstr>32位汇编环境</vt:lpstr>
      <vt:lpstr>PowerPoint 演示文稿</vt:lpstr>
    </vt:vector>
  </TitlesOfParts>
  <Company>USTC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 三 章    指令系统</dc:title>
  <dc:creator>Luo</dc:creator>
  <cp:lastModifiedBy>GTX1050</cp:lastModifiedBy>
  <cp:revision>2080</cp:revision>
  <dcterms:created xsi:type="dcterms:W3CDTF">2002-09-19T14:32:54Z</dcterms:created>
  <dcterms:modified xsi:type="dcterms:W3CDTF">2020-10-26T11:49:07Z</dcterms:modified>
</cp:coreProperties>
</file>