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126"/>
  </p:notesMasterIdLst>
  <p:sldIdLst>
    <p:sldId id="257" r:id="rId4"/>
    <p:sldId id="387" r:id="rId5"/>
    <p:sldId id="388"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4" r:id="rId50"/>
    <p:sldId id="305" r:id="rId51"/>
    <p:sldId id="306" r:id="rId52"/>
    <p:sldId id="307" r:id="rId53"/>
    <p:sldId id="308" r:id="rId54"/>
    <p:sldId id="309" r:id="rId55"/>
    <p:sldId id="310" r:id="rId56"/>
    <p:sldId id="312" r:id="rId57"/>
    <p:sldId id="314" r:id="rId58"/>
    <p:sldId id="315" r:id="rId59"/>
    <p:sldId id="316" r:id="rId60"/>
    <p:sldId id="317"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40" r:id="rId81"/>
    <p:sldId id="341" r:id="rId82"/>
    <p:sldId id="342" r:id="rId83"/>
    <p:sldId id="343" r:id="rId84"/>
    <p:sldId id="344" r:id="rId85"/>
    <p:sldId id="345" r:id="rId86"/>
    <p:sldId id="346" r:id="rId87"/>
    <p:sldId id="347" r:id="rId88"/>
    <p:sldId id="348" r:id="rId89"/>
    <p:sldId id="350" r:id="rId90"/>
    <p:sldId id="351" r:id="rId91"/>
    <p:sldId id="352" r:id="rId92"/>
    <p:sldId id="353" r:id="rId93"/>
    <p:sldId id="354"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97" autoAdjust="0"/>
    <p:restoredTop sz="94660"/>
  </p:normalViewPr>
  <p:slideViewPr>
    <p:cSldViewPr snapToGrid="0">
      <p:cViewPr varScale="1">
        <p:scale>
          <a:sx n="92" d="100"/>
          <a:sy n="92" d="100"/>
        </p:scale>
        <p:origin x="1074" y="36"/>
      </p:cViewPr>
      <p:guideLst/>
    </p:cSldViewPr>
  </p:slideViewPr>
  <p:notesTextViewPr>
    <p:cViewPr>
      <p:scale>
        <a:sx n="1" d="1"/>
        <a:sy n="1" d="1"/>
      </p:scale>
      <p:origin x="0" y="0"/>
    </p:cViewPr>
  </p:notesTextViewPr>
  <p:sorterViewPr>
    <p:cViewPr varScale="1">
      <p:scale>
        <a:sx n="1" d="1"/>
        <a:sy n="1" d="1"/>
      </p:scale>
      <p:origin x="0" y="-30651"/>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A40F0-BA6C-4620-9C17-63CC0358E544}" type="datetimeFigureOut">
              <a:rPr lang="zh-CN" altLang="en-US" smtClean="0"/>
              <a:t>2020/1/2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C7C90-AC88-4CB6-A20C-698772D8E4A1}" type="slidenum">
              <a:rPr lang="zh-CN" altLang="en-US" smtClean="0"/>
              <a:t>‹#›</a:t>
            </a:fld>
            <a:endParaRPr lang="zh-CN" altLang="en-US"/>
          </a:p>
        </p:txBody>
      </p:sp>
    </p:spTree>
    <p:extLst>
      <p:ext uri="{BB962C8B-B14F-4D97-AF65-F5344CB8AC3E}">
        <p14:creationId xmlns:p14="http://schemas.microsoft.com/office/powerpoint/2010/main" val="282269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B142D-FD11-4FE5-AD41-B1E067D740FF}" type="slidenum">
              <a:rPr lang="zh-CN" altLang="en-US" smtClean="0"/>
              <a:t>1</a:t>
            </a:fld>
            <a:endParaRPr lang="zh-CN" altLang="en-US"/>
          </a:p>
        </p:txBody>
      </p:sp>
    </p:spTree>
    <p:extLst>
      <p:ext uri="{BB962C8B-B14F-4D97-AF65-F5344CB8AC3E}">
        <p14:creationId xmlns:p14="http://schemas.microsoft.com/office/powerpoint/2010/main" val="3546011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0932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70</a:t>
            </a:fld>
            <a:endParaRPr lang="zh-CN" altLang="en-US"/>
          </a:p>
        </p:txBody>
      </p:sp>
    </p:spTree>
    <p:extLst>
      <p:ext uri="{BB962C8B-B14F-4D97-AF65-F5344CB8AC3E}">
        <p14:creationId xmlns:p14="http://schemas.microsoft.com/office/powerpoint/2010/main" val="36574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07707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75</a:t>
            </a:fld>
            <a:endParaRPr lang="zh-CN" altLang="en-US"/>
          </a:p>
        </p:txBody>
      </p:sp>
    </p:spTree>
    <p:extLst>
      <p:ext uri="{BB962C8B-B14F-4D97-AF65-F5344CB8AC3E}">
        <p14:creationId xmlns:p14="http://schemas.microsoft.com/office/powerpoint/2010/main" val="3344444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76</a:t>
            </a:fld>
            <a:endParaRPr lang="zh-CN" altLang="en-US"/>
          </a:p>
        </p:txBody>
      </p:sp>
    </p:spTree>
    <p:extLst>
      <p:ext uri="{BB962C8B-B14F-4D97-AF65-F5344CB8AC3E}">
        <p14:creationId xmlns:p14="http://schemas.microsoft.com/office/powerpoint/2010/main" val="41948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83</a:t>
            </a:fld>
            <a:endParaRPr lang="zh-CN" altLang="en-US"/>
          </a:p>
        </p:txBody>
      </p:sp>
    </p:spTree>
    <p:extLst>
      <p:ext uri="{BB962C8B-B14F-4D97-AF65-F5344CB8AC3E}">
        <p14:creationId xmlns:p14="http://schemas.microsoft.com/office/powerpoint/2010/main" val="2538131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64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89</a:t>
            </a:fld>
            <a:endParaRPr lang="zh-CN" altLang="en-US"/>
          </a:p>
        </p:txBody>
      </p:sp>
    </p:spTree>
    <p:extLst>
      <p:ext uri="{BB962C8B-B14F-4D97-AF65-F5344CB8AC3E}">
        <p14:creationId xmlns:p14="http://schemas.microsoft.com/office/powerpoint/2010/main" val="618765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51182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4135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B142D-FD11-4FE5-AD41-B1E067D740FF}" type="slidenum">
              <a:rPr lang="zh-CN" altLang="en-US" smtClean="0"/>
              <a:t>3</a:t>
            </a:fld>
            <a:endParaRPr lang="zh-CN" altLang="en-US"/>
          </a:p>
        </p:txBody>
      </p:sp>
    </p:spTree>
    <p:extLst>
      <p:ext uri="{BB962C8B-B14F-4D97-AF65-F5344CB8AC3E}">
        <p14:creationId xmlns:p14="http://schemas.microsoft.com/office/powerpoint/2010/main" val="192812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99</a:t>
            </a:fld>
            <a:endParaRPr lang="zh-CN" altLang="en-US"/>
          </a:p>
        </p:txBody>
      </p:sp>
    </p:spTree>
    <p:extLst>
      <p:ext uri="{BB962C8B-B14F-4D97-AF65-F5344CB8AC3E}">
        <p14:creationId xmlns:p14="http://schemas.microsoft.com/office/powerpoint/2010/main" val="2184737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40968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103</a:t>
            </a:fld>
            <a:endParaRPr lang="zh-CN" altLang="en-US"/>
          </a:p>
        </p:txBody>
      </p:sp>
    </p:spTree>
    <p:extLst>
      <p:ext uri="{BB962C8B-B14F-4D97-AF65-F5344CB8AC3E}">
        <p14:creationId xmlns:p14="http://schemas.microsoft.com/office/powerpoint/2010/main" val="2223596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40402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solidFill>
                  <a:srgbClr val="000000"/>
                </a:solidFill>
                <a:latin typeface="Arial Unicode MS" pitchFamily="34" charset="-122"/>
              </a:rPr>
              <a:t>#!/</a:t>
            </a:r>
            <a:r>
              <a:rPr lang="en-US" altLang="zh-CN" dirty="0" smtClean="0">
                <a:solidFill>
                  <a:srgbClr val="000000"/>
                </a:solidFill>
                <a:latin typeface="Arial Unicode MS" pitchFamily="34" charset="-122"/>
              </a:rPr>
              <a:t>bin/</a:t>
            </a:r>
            <a:r>
              <a:rPr lang="en-US" altLang="zh-CN" dirty="0" err="1" smtClean="0">
                <a:solidFill>
                  <a:srgbClr val="000000"/>
                </a:solidFill>
                <a:latin typeface="Arial Unicode MS" pitchFamily="34" charset="-122"/>
              </a:rPr>
              <a:t>sh</a:t>
            </a:r>
            <a:endParaRPr lang="en-US" altLang="zh-CN" dirty="0" smtClean="0">
              <a:solidFill>
                <a:srgbClr val="000000"/>
              </a:solidFill>
              <a:latin typeface="Arial Unicode MS" pitchFamily="34" charset="-122"/>
            </a:endParaRPr>
          </a:p>
          <a:p>
            <a:r>
              <a:rPr lang="en-US" altLang="zh-CN" dirty="0" smtClean="0">
                <a:solidFill>
                  <a:srgbClr val="000000"/>
                </a:solidFill>
                <a:latin typeface="Arial Unicode MS" pitchFamily="34" charset="-122"/>
              </a:rPr>
              <a:t>#!/bin/bash</a:t>
            </a:r>
          </a:p>
          <a:p>
            <a:r>
              <a:rPr lang="en-US" altLang="zh-CN" dirty="0" smtClean="0">
                <a:solidFill>
                  <a:srgbClr val="000000"/>
                </a:solidFill>
                <a:latin typeface="Arial Unicode MS" pitchFamily="34" charset="-122"/>
              </a:rPr>
              <a:t>#!/</a:t>
            </a:r>
            <a:r>
              <a:rPr lang="en-US" altLang="zh-CN" dirty="0" err="1" smtClean="0">
                <a:solidFill>
                  <a:srgbClr val="000000"/>
                </a:solidFill>
                <a:latin typeface="Arial Unicode MS" pitchFamily="34" charset="-122"/>
              </a:rPr>
              <a:t>usr</a:t>
            </a:r>
            <a:r>
              <a:rPr lang="en-US" altLang="zh-CN" dirty="0" smtClean="0">
                <a:solidFill>
                  <a:srgbClr val="000000"/>
                </a:solidFill>
                <a:latin typeface="Arial Unicode MS" pitchFamily="34" charset="-122"/>
              </a:rPr>
              <a:t>/bin/</a:t>
            </a:r>
            <a:r>
              <a:rPr lang="en-US" altLang="zh-CN" dirty="0" err="1" smtClean="0">
                <a:solidFill>
                  <a:srgbClr val="000000"/>
                </a:solidFill>
                <a:latin typeface="Arial Unicode MS" pitchFamily="34" charset="-122"/>
              </a:rPr>
              <a:t>perl</a:t>
            </a:r>
            <a:endParaRPr lang="en-US" altLang="zh-CN" dirty="0" smtClean="0">
              <a:solidFill>
                <a:srgbClr val="000000"/>
              </a:solidFill>
              <a:latin typeface="Arial Unicode MS" pitchFamily="34" charset="-122"/>
            </a:endParaRPr>
          </a:p>
          <a:p>
            <a:r>
              <a:rPr lang="en-US" altLang="zh-CN" dirty="0" smtClean="0">
                <a:solidFill>
                  <a:srgbClr val="000000"/>
                </a:solidFill>
                <a:latin typeface="Arial Unicode MS" pitchFamily="34" charset="-122"/>
              </a:rPr>
              <a:t>#!/</a:t>
            </a:r>
            <a:r>
              <a:rPr lang="en-US" altLang="zh-CN" dirty="0" err="1" smtClean="0">
                <a:solidFill>
                  <a:srgbClr val="000000"/>
                </a:solidFill>
                <a:latin typeface="Arial Unicode MS" pitchFamily="34" charset="-122"/>
              </a:rPr>
              <a:t>usr</a:t>
            </a:r>
            <a:r>
              <a:rPr lang="en-US" altLang="zh-CN" dirty="0" smtClean="0">
                <a:solidFill>
                  <a:srgbClr val="000000"/>
                </a:solidFill>
                <a:latin typeface="Arial Unicode MS" pitchFamily="34" charset="-122"/>
              </a:rPr>
              <a:t>/bin/</a:t>
            </a:r>
            <a:r>
              <a:rPr lang="en-US" altLang="zh-CN" dirty="0" err="1" smtClean="0">
                <a:solidFill>
                  <a:srgbClr val="000000"/>
                </a:solidFill>
                <a:latin typeface="Arial Unicode MS" pitchFamily="34" charset="-122"/>
              </a:rPr>
              <a:t>tcl</a:t>
            </a:r>
            <a:endParaRPr lang="en-US" altLang="zh-CN" dirty="0" smtClean="0">
              <a:solidFill>
                <a:srgbClr val="000000"/>
              </a:solidFill>
              <a:latin typeface="Arial Unicode MS" pitchFamily="34" charset="-122"/>
            </a:endParaRPr>
          </a:p>
          <a:p>
            <a:r>
              <a:rPr lang="en-US" altLang="zh-CN" dirty="0" smtClean="0">
                <a:solidFill>
                  <a:srgbClr val="000000"/>
                </a:solidFill>
                <a:latin typeface="Arial Unicode MS" pitchFamily="34" charset="-122"/>
              </a:rPr>
              <a:t>#!/bin/</a:t>
            </a:r>
            <a:r>
              <a:rPr lang="en-US" altLang="zh-CN" dirty="0" err="1" smtClean="0">
                <a:solidFill>
                  <a:srgbClr val="000000"/>
                </a:solidFill>
                <a:latin typeface="Arial Unicode MS" pitchFamily="34" charset="-122"/>
              </a:rPr>
              <a:t>sed</a:t>
            </a:r>
            <a:r>
              <a:rPr lang="en-US" altLang="zh-CN" dirty="0" smtClean="0">
                <a:solidFill>
                  <a:srgbClr val="000000"/>
                </a:solidFill>
                <a:latin typeface="Arial Unicode MS" pitchFamily="34" charset="-122"/>
              </a:rPr>
              <a:t> -f</a:t>
            </a:r>
          </a:p>
          <a:p>
            <a:r>
              <a:rPr lang="en-US" altLang="zh-CN" dirty="0" smtClean="0">
                <a:solidFill>
                  <a:srgbClr val="000000"/>
                </a:solidFill>
                <a:latin typeface="Arial Unicode MS" pitchFamily="34" charset="-122"/>
              </a:rPr>
              <a:t>#!/</a:t>
            </a:r>
            <a:r>
              <a:rPr lang="en-US" altLang="zh-CN" dirty="0" err="1" smtClean="0">
                <a:solidFill>
                  <a:srgbClr val="000000"/>
                </a:solidFill>
                <a:latin typeface="Arial Unicode MS" pitchFamily="34" charset="-122"/>
              </a:rPr>
              <a:t>usr</a:t>
            </a:r>
            <a:r>
              <a:rPr lang="en-US" altLang="zh-CN" dirty="0" smtClean="0">
                <a:solidFill>
                  <a:srgbClr val="000000"/>
                </a:solidFill>
                <a:latin typeface="Arial Unicode MS" pitchFamily="34" charset="-122"/>
              </a:rPr>
              <a:t>/</a:t>
            </a:r>
            <a:r>
              <a:rPr lang="en-US" altLang="zh-CN" dirty="0" err="1" smtClean="0">
                <a:solidFill>
                  <a:srgbClr val="000000"/>
                </a:solidFill>
                <a:latin typeface="Arial Unicode MS" pitchFamily="34" charset="-122"/>
              </a:rPr>
              <a:t>awk</a:t>
            </a:r>
            <a:r>
              <a:rPr lang="en-US" altLang="zh-CN" dirty="0" smtClean="0">
                <a:solidFill>
                  <a:srgbClr val="000000"/>
                </a:solidFill>
                <a:latin typeface="Arial Unicode MS" pitchFamily="34" charset="-122"/>
              </a:rPr>
              <a:t> -f</a:t>
            </a:r>
            <a:r>
              <a:rPr lang="en-US" altLang="zh-CN" dirty="0" smtClean="0"/>
              <a:t> </a:t>
            </a:r>
          </a:p>
          <a:p>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106</a:t>
            </a:fld>
            <a:endParaRPr lang="zh-CN" altLang="en-US"/>
          </a:p>
        </p:txBody>
      </p:sp>
    </p:spTree>
    <p:extLst>
      <p:ext uri="{BB962C8B-B14F-4D97-AF65-F5344CB8AC3E}">
        <p14:creationId xmlns:p14="http://schemas.microsoft.com/office/powerpoint/2010/main" val="2411036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Wingdings" pitchFamily="2" charset="2"/>
              <a:buChar char="Ø"/>
            </a:pPr>
            <a:r>
              <a:rPr lang="en-US" altLang="zh-CN" baseline="0" dirty="0" smtClean="0"/>
              <a:t> http://www.cyberciti.biz/tips/debugging-shell-script.html</a:t>
            </a:r>
          </a:p>
          <a:p>
            <a:pPr>
              <a:buFont typeface="Wingdings" pitchFamily="2" charset="2"/>
              <a:buChar char="Ø"/>
            </a:pPr>
            <a:r>
              <a:rPr lang="en-US" altLang="zh-CN" baseline="0" dirty="0" smtClean="0"/>
              <a:t> http://www.cyberciti.biz/faq/turn-on-or-off-color-syntax-highlighting-in-vi-or-vim/</a:t>
            </a:r>
          </a:p>
          <a:p>
            <a:pPr>
              <a:buFont typeface="Wingdings" pitchFamily="2" charset="2"/>
              <a:buChar char="Ø"/>
            </a:pPr>
            <a:r>
              <a:rPr lang="en-US" altLang="zh-CN" baseline="0" dirty="0" smtClean="0"/>
              <a:t> http://bashdb.sourceforge.net/</a:t>
            </a:r>
          </a:p>
          <a:p>
            <a:pPr>
              <a:buFont typeface="Wingdings" pitchFamily="2" charset="2"/>
              <a:buChar char="Ø"/>
            </a:pPr>
            <a:endParaRPr lang="zh-CN" altLang="en-US" dirty="0"/>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107</a:t>
            </a:fld>
            <a:endParaRPr lang="zh-CN" altLang="en-US"/>
          </a:p>
        </p:txBody>
      </p:sp>
    </p:spTree>
    <p:extLst>
      <p:ext uri="{BB962C8B-B14F-4D97-AF65-F5344CB8AC3E}">
        <p14:creationId xmlns:p14="http://schemas.microsoft.com/office/powerpoint/2010/main" val="1740418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121</a:t>
            </a:fld>
            <a:endParaRPr lang="zh-CN" altLang="en-US"/>
          </a:p>
        </p:txBody>
      </p:sp>
    </p:spTree>
    <p:extLst>
      <p:ext uri="{BB962C8B-B14F-4D97-AF65-F5344CB8AC3E}">
        <p14:creationId xmlns:p14="http://schemas.microsoft.com/office/powerpoint/2010/main" val="1314585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B142D-FD11-4FE5-AD41-B1E067D740FF}" type="slidenum">
              <a:rPr lang="zh-CN" altLang="en-US" smtClean="0"/>
              <a:t>122</a:t>
            </a:fld>
            <a:endParaRPr lang="zh-CN" altLang="en-US"/>
          </a:p>
        </p:txBody>
      </p:sp>
    </p:spTree>
    <p:extLst>
      <p:ext uri="{BB962C8B-B14F-4D97-AF65-F5344CB8AC3E}">
        <p14:creationId xmlns:p14="http://schemas.microsoft.com/office/powerpoint/2010/main" val="1721571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7992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 </a:t>
            </a:r>
            <a:r>
              <a:rPr lang="en-US" altLang="zh-CN" dirty="0" err="1" smtClean="0"/>
              <a:t>lshw</a:t>
            </a:r>
            <a:r>
              <a:rPr lang="en-US" altLang="zh-CN" dirty="0" smtClean="0"/>
              <a:t> -</a:t>
            </a:r>
            <a:r>
              <a:rPr lang="en-US" altLang="zh-CN" dirty="0" err="1" smtClean="0"/>
              <a:t>businfo</a:t>
            </a:r>
            <a:r>
              <a:rPr lang="en-US" altLang="zh-CN" dirty="0" smtClean="0"/>
              <a:t>                 # </a:t>
            </a:r>
            <a:r>
              <a:rPr lang="en-US" altLang="zh-CN" dirty="0" err="1" smtClean="0"/>
              <a:t>lshw</a:t>
            </a:r>
            <a:r>
              <a:rPr lang="en-US" altLang="zh-CN" smtClean="0"/>
              <a:t> -short</a:t>
            </a:r>
            <a:endParaRPr lang="en-US" altLang="zh-CN" dirty="0" smtClean="0"/>
          </a:p>
          <a:p>
            <a:r>
              <a:rPr lang="en-US" altLang="zh-CN" dirty="0" smtClean="0"/>
              <a:t># </a:t>
            </a:r>
            <a:r>
              <a:rPr lang="en-US" altLang="zh-CN" dirty="0" err="1" smtClean="0"/>
              <a:t>lshw</a:t>
            </a:r>
            <a:r>
              <a:rPr lang="en-US" altLang="zh-CN" dirty="0" smtClean="0"/>
              <a:t> -class network</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3C6AC7-C646-4D7E-AD4D-0486F939BF0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91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45E0CA5-4544-47B5-A0A8-305C384D2ACF}"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2317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18795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36</a:t>
            </a:fld>
            <a:endParaRPr lang="zh-CN" altLang="en-US"/>
          </a:p>
        </p:txBody>
      </p:sp>
    </p:spTree>
    <p:extLst>
      <p:ext uri="{BB962C8B-B14F-4D97-AF65-F5344CB8AC3E}">
        <p14:creationId xmlns:p14="http://schemas.microsoft.com/office/powerpoint/2010/main" val="352606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1B142D-FD11-4FE5-AD41-B1E067D740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3667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5E67A7B-7D8A-4E03-B174-B3300045038D}" type="slidenum">
              <a:rPr lang="zh-CN" altLang="en-US" smtClean="0"/>
              <a:pPr/>
              <a:t>61</a:t>
            </a:fld>
            <a:endParaRPr lang="zh-CN" altLang="en-US"/>
          </a:p>
        </p:txBody>
      </p:sp>
    </p:spTree>
    <p:extLst>
      <p:ext uri="{BB962C8B-B14F-4D97-AF65-F5344CB8AC3E}">
        <p14:creationId xmlns:p14="http://schemas.microsoft.com/office/powerpoint/2010/main" val="2220779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323402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224632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3122803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endParaRPr lang="zh-CN" altLang="en-US"/>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fld id="{F70A5D45-772D-467C-BE8D-4CDB2A1BAAB8}" type="slidenum">
              <a:rPr lang="zh-CN" altLang="en-US" smtClean="0"/>
              <a:pPr/>
              <a:t>‹#›</a:t>
            </a:fld>
            <a:r>
              <a:rPr lang="zh-CN" altLang="en-US" dirty="0" smtClean="0"/>
              <a:t> </a:t>
            </a:r>
            <a:r>
              <a:rPr lang="en-US" altLang="zh-CN" dirty="0" smtClean="0"/>
              <a:t>/29</a:t>
            </a:r>
            <a:endParaRPr lang="zh-CN" altLang="en-US" dirty="0"/>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r>
              <a:rPr lang="zh-CN" altLang="en-US" dirty="0" smtClean="0">
                <a:latin typeface="华文行楷" panose="02010800040101010101" pitchFamily="2" charset="-122"/>
                <a:ea typeface="华文行楷" panose="02010800040101010101" pitchFamily="2" charset="-122"/>
              </a:rPr>
              <a:t>大数据</a:t>
            </a:r>
            <a:r>
              <a:rPr lang="zh-CN" altLang="en-US" sz="900" dirty="0" smtClean="0">
                <a:latin typeface="仿宋" panose="02010609060101010101" pitchFamily="49" charset="-122"/>
                <a:ea typeface="仿宋" panose="02010609060101010101" pitchFamily="49" charset="-122"/>
              </a:rPr>
              <a:t>联合研究院</a:t>
            </a:r>
            <a:endParaRPr lang="zh-CN" altLang="en-US" sz="900" dirty="0">
              <a:latin typeface="仿宋" panose="02010609060101010101" pitchFamily="49" charset="-122"/>
              <a:ea typeface="仿宋" panose="02010609060101010101" pitchFamily="49" charset="-122"/>
            </a:endParaRPr>
          </a:p>
        </p:txBody>
      </p:sp>
      <p:sp>
        <p:nvSpPr>
          <p:cNvPr id="3" name="矩形 2"/>
          <p:cNvSpPr/>
          <p:nvPr userDrawn="1"/>
        </p:nvSpPr>
        <p:spPr>
          <a:xfrm>
            <a:off x="6024428" y="6581001"/>
            <a:ext cx="3119572" cy="276999"/>
          </a:xfrm>
          <a:prstGeom prst="rect">
            <a:avLst/>
          </a:prstGeom>
        </p:spPr>
        <p:txBody>
          <a:bodyPr wrap="none">
            <a:spAutoFit/>
          </a:bodyPr>
          <a:lstStyle/>
          <a:p>
            <a:pPr algn="r"/>
            <a:r>
              <a:rPr lang="en-US" altLang="zh-CN" sz="1200" dirty="0" smtClean="0"/>
              <a:t>http://</a:t>
            </a:r>
            <a:r>
              <a:rPr lang="en-US" altLang="zh-CN" sz="1200" dirty="0" err="1" smtClean="0"/>
              <a:t>staff.ustc.edu.cn</a:t>
            </a:r>
            <a:r>
              <a:rPr lang="en-US" altLang="zh-CN" sz="1200" dirty="0" smtClean="0"/>
              <a:t>/~</a:t>
            </a:r>
            <a:r>
              <a:rPr lang="en-US" altLang="zh-CN" sz="1200" dirty="0" err="1" smtClean="0"/>
              <a:t>wenzheng</a:t>
            </a:r>
            <a:r>
              <a:rPr lang="en-US" altLang="zh-CN" sz="1200" dirty="0" smtClean="0"/>
              <a:t>/</a:t>
            </a:r>
            <a:r>
              <a:rPr lang="en-US" altLang="zh-CN" sz="1200" dirty="0" err="1" smtClean="0"/>
              <a:t>index.html</a:t>
            </a:r>
            <a:endParaRPr lang="en-US" altLang="zh-CN" sz="1200" dirty="0"/>
          </a:p>
        </p:txBody>
      </p:sp>
    </p:spTree>
    <p:extLst>
      <p:ext uri="{BB962C8B-B14F-4D97-AF65-F5344CB8AC3E}">
        <p14:creationId xmlns:p14="http://schemas.microsoft.com/office/powerpoint/2010/main" val="4139564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endParaRPr lang="zh-CN" altLang="en-US"/>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fld id="{F70A5D45-772D-467C-BE8D-4CDB2A1BAAB8}" type="slidenum">
              <a:rPr lang="zh-CN" altLang="en-US" smtClean="0"/>
              <a:pPr/>
              <a:t>‹#›</a:t>
            </a:fld>
            <a:r>
              <a:rPr lang="zh-CN" altLang="en-US" dirty="0" smtClean="0"/>
              <a:t> </a:t>
            </a:r>
            <a:r>
              <a:rPr lang="en-US" altLang="zh-CN" dirty="0" smtClean="0"/>
              <a:t>/29</a:t>
            </a:r>
            <a:endParaRPr lang="zh-CN" altLang="en-US" dirty="0"/>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r>
              <a:rPr lang="zh-CN" altLang="en-US" dirty="0" smtClean="0">
                <a:latin typeface="华文行楷" panose="02010800040101010101" pitchFamily="2" charset="-122"/>
                <a:ea typeface="华文行楷" panose="02010800040101010101" pitchFamily="2" charset="-122"/>
              </a:rPr>
              <a:t>大数据</a:t>
            </a:r>
            <a:r>
              <a:rPr lang="zh-CN" altLang="en-US" sz="900" dirty="0" smtClean="0">
                <a:latin typeface="仿宋" panose="02010609060101010101" pitchFamily="49" charset="-122"/>
                <a:ea typeface="仿宋" panose="02010609060101010101" pitchFamily="49" charset="-122"/>
              </a:rPr>
              <a:t>联合研究院</a:t>
            </a:r>
            <a:endParaRPr lang="zh-CN" altLang="en-US" sz="900" dirty="0">
              <a:latin typeface="仿宋" panose="02010609060101010101" pitchFamily="49" charset="-122"/>
              <a:ea typeface="仿宋" panose="02010609060101010101" pitchFamily="49" charset="-122"/>
            </a:endParaRPr>
          </a:p>
        </p:txBody>
      </p:sp>
      <p:sp>
        <p:nvSpPr>
          <p:cNvPr id="3" name="矩形 2"/>
          <p:cNvSpPr/>
          <p:nvPr userDrawn="1"/>
        </p:nvSpPr>
        <p:spPr>
          <a:xfrm>
            <a:off x="6024428" y="6581001"/>
            <a:ext cx="3119572" cy="276999"/>
          </a:xfrm>
          <a:prstGeom prst="rect">
            <a:avLst/>
          </a:prstGeom>
        </p:spPr>
        <p:txBody>
          <a:bodyPr wrap="none">
            <a:spAutoFit/>
          </a:bodyPr>
          <a:lstStyle/>
          <a:p>
            <a:pPr algn="r"/>
            <a:r>
              <a:rPr lang="en-US" altLang="zh-CN" sz="1200" dirty="0" smtClean="0"/>
              <a:t>http://</a:t>
            </a:r>
            <a:r>
              <a:rPr lang="en-US" altLang="zh-CN" sz="1200" dirty="0" err="1" smtClean="0"/>
              <a:t>staff.ustc.edu.cn</a:t>
            </a:r>
            <a:r>
              <a:rPr lang="en-US" altLang="zh-CN" sz="1200" dirty="0" smtClean="0"/>
              <a:t>/~</a:t>
            </a:r>
            <a:r>
              <a:rPr lang="en-US" altLang="zh-CN" sz="1200" dirty="0" err="1" smtClean="0"/>
              <a:t>wenzheng</a:t>
            </a:r>
            <a:r>
              <a:rPr lang="en-US" altLang="zh-CN" sz="1200" dirty="0" smtClean="0"/>
              <a:t>/</a:t>
            </a:r>
            <a:r>
              <a:rPr lang="en-US" altLang="zh-CN" sz="1200" dirty="0" err="1" smtClean="0"/>
              <a:t>index.html</a:t>
            </a:r>
            <a:endParaRPr lang="en-US" altLang="zh-CN" sz="1200" dirty="0"/>
          </a:p>
        </p:txBody>
      </p:sp>
    </p:spTree>
    <p:extLst>
      <p:ext uri="{BB962C8B-B14F-4D97-AF65-F5344CB8AC3E}">
        <p14:creationId xmlns:p14="http://schemas.microsoft.com/office/powerpoint/2010/main" val="326390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endParaRPr lang="zh-CN" altLang="en-US"/>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fld id="{F70A5D45-772D-467C-BE8D-4CDB2A1BAAB8}" type="slidenum">
              <a:rPr lang="zh-CN" altLang="en-US" smtClean="0"/>
              <a:pPr/>
              <a:t>‹#›</a:t>
            </a:fld>
            <a:r>
              <a:rPr lang="zh-CN" altLang="en-US" dirty="0" smtClean="0"/>
              <a:t> </a:t>
            </a:r>
            <a:r>
              <a:rPr lang="en-US" altLang="zh-CN" dirty="0" smtClean="0"/>
              <a:t>/29</a:t>
            </a:r>
            <a:endParaRPr lang="zh-CN" altLang="en-US" dirty="0"/>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r>
              <a:rPr lang="zh-CN" altLang="en-US" dirty="0" smtClean="0">
                <a:latin typeface="华文行楷" panose="02010800040101010101" pitchFamily="2" charset="-122"/>
                <a:ea typeface="华文行楷" panose="02010800040101010101" pitchFamily="2" charset="-122"/>
              </a:rPr>
              <a:t>大数据</a:t>
            </a:r>
            <a:r>
              <a:rPr lang="zh-CN" altLang="en-US" sz="900" dirty="0" smtClean="0">
                <a:latin typeface="仿宋" panose="02010609060101010101" pitchFamily="49" charset="-122"/>
                <a:ea typeface="仿宋" panose="02010609060101010101" pitchFamily="49" charset="-122"/>
              </a:rPr>
              <a:t>联合研究院</a:t>
            </a:r>
            <a:endParaRPr lang="zh-CN" altLang="en-US" sz="900" dirty="0">
              <a:latin typeface="仿宋" panose="02010609060101010101" pitchFamily="49" charset="-122"/>
              <a:ea typeface="仿宋" panose="02010609060101010101" pitchFamily="49" charset="-122"/>
            </a:endParaRPr>
          </a:p>
        </p:txBody>
      </p:sp>
      <p:sp>
        <p:nvSpPr>
          <p:cNvPr id="3" name="矩形 2"/>
          <p:cNvSpPr/>
          <p:nvPr userDrawn="1"/>
        </p:nvSpPr>
        <p:spPr>
          <a:xfrm>
            <a:off x="6024428" y="6581001"/>
            <a:ext cx="3119572" cy="276999"/>
          </a:xfrm>
          <a:prstGeom prst="rect">
            <a:avLst/>
          </a:prstGeom>
        </p:spPr>
        <p:txBody>
          <a:bodyPr wrap="none">
            <a:spAutoFit/>
          </a:bodyPr>
          <a:lstStyle/>
          <a:p>
            <a:pPr algn="r"/>
            <a:r>
              <a:rPr lang="en-US" altLang="zh-CN" sz="1200" dirty="0" smtClean="0"/>
              <a:t>http://</a:t>
            </a:r>
            <a:r>
              <a:rPr lang="en-US" altLang="zh-CN" sz="1200" dirty="0" err="1" smtClean="0"/>
              <a:t>staff.ustc.edu.cn</a:t>
            </a:r>
            <a:r>
              <a:rPr lang="en-US" altLang="zh-CN" sz="1200" dirty="0" smtClean="0"/>
              <a:t>/~</a:t>
            </a:r>
            <a:r>
              <a:rPr lang="en-US" altLang="zh-CN" sz="1200" dirty="0" err="1" smtClean="0"/>
              <a:t>wenzheng</a:t>
            </a:r>
            <a:r>
              <a:rPr lang="en-US" altLang="zh-CN" sz="1200" dirty="0" smtClean="0"/>
              <a:t>/</a:t>
            </a:r>
            <a:r>
              <a:rPr lang="en-US" altLang="zh-CN" sz="1200" dirty="0" err="1" smtClean="0"/>
              <a:t>index.html</a:t>
            </a:r>
            <a:endParaRPr lang="en-US" altLang="zh-CN" sz="1200" dirty="0"/>
          </a:p>
        </p:txBody>
      </p:sp>
    </p:spTree>
    <p:extLst>
      <p:ext uri="{BB962C8B-B14F-4D97-AF65-F5344CB8AC3E}">
        <p14:creationId xmlns:p14="http://schemas.microsoft.com/office/powerpoint/2010/main" val="1955841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2308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5791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9936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315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2382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829189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/29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3" name="矩形 2"/>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47191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/12</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677301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70438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79103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7059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4792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6" name="Picture 10" descr="C:\Users\osmond\Desktop\centos5-fig\cento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488" y="404813"/>
            <a:ext cx="15843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smtClean="0"/>
              <a:t>单击此处编辑母版标题样式</a:t>
            </a:r>
            <a:endParaRPr lang="zh-CN" altLang="en-US"/>
          </a:p>
        </p:txBody>
      </p:sp>
      <p:sp>
        <p:nvSpPr>
          <p:cNvPr id="296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smtClean="0"/>
              <a:t>单击此处编辑母版副标题样式</a:t>
            </a:r>
            <a:endParaRPr lang="zh-CN" altLang="en-US"/>
          </a:p>
        </p:txBody>
      </p:sp>
      <p:sp>
        <p:nvSpPr>
          <p:cNvPr id="7"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70C2AF5-F675-4FB7-9D22-9D26FF303C7F}"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8" name="Rectangle 5"/>
          <p:cNvSpPr>
            <a:spLocks noGrp="1" noChangeArrowheads="1"/>
          </p:cNvSpPr>
          <p:nvPr>
            <p:ph type="ftr" sz="quarter" idx="11"/>
          </p:nvPr>
        </p:nvSpPr>
        <p:spPr>
          <a:xfrm>
            <a:off x="1979613" y="6243638"/>
            <a:ext cx="5761037"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9" name="Rectangle 6"/>
          <p:cNvSpPr>
            <a:spLocks noGrp="1" noChangeArrowheads="1"/>
          </p:cNvSpPr>
          <p:nvPr>
            <p:ph type="sldNum" sz="quarter" idx="12"/>
          </p:nvPr>
        </p:nvSpPr>
        <p:spPr/>
        <p:txBody>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396C9A-B829-4230-AF89-530CA835837A}"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1447530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22897" y="6030334"/>
            <a:ext cx="8416120" cy="274303"/>
          </a:xfrm>
          <a:prstGeom prst="rect">
            <a:avLst/>
          </a:prstGeom>
        </p:spPr>
      </p:pic>
      <p:sp>
        <p:nvSpPr>
          <p:cNvPr id="3" name="内容占位符 2"/>
          <p:cNvSpPr>
            <a:spLocks noGrp="1"/>
          </p:cNvSpPr>
          <p:nvPr>
            <p:ph idx="1"/>
          </p:nvPr>
        </p:nvSpPr>
        <p:spPr>
          <a:xfrm>
            <a:off x="448068" y="1474851"/>
            <a:ext cx="8229600" cy="4530725"/>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27" name="图片 26"/>
          <p:cNvPicPr>
            <a:picLocks noChangeAspect="1"/>
          </p:cNvPicPr>
          <p:nvPr userDrawn="1"/>
        </p:nvPicPr>
        <p:blipFill rotWithShape="1">
          <a:blip r:embed="rId3"/>
          <a:srcRect l="371"/>
          <a:stretch/>
        </p:blipFill>
        <p:spPr>
          <a:xfrm>
            <a:off x="304765" y="132368"/>
            <a:ext cx="8435280" cy="923810"/>
          </a:xfrm>
          <a:prstGeom prst="rect">
            <a:avLst/>
          </a:prstGeom>
        </p:spPr>
      </p:pic>
      <p:sp>
        <p:nvSpPr>
          <p:cNvPr id="28"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宋体"/>
              <a:cs typeface="+mn-cs"/>
            </a:endParaRPr>
          </a:p>
        </p:txBody>
      </p:sp>
      <p:pic>
        <p:nvPicPr>
          <p:cNvPr id="30" name="Picture 13"/>
          <p:cNvPicPr>
            <a:picLocks noChangeAspect="1" noChangeArrowheads="1"/>
          </p:cNvPicPr>
          <p:nvPr userDrawn="1"/>
        </p:nvPicPr>
        <p:blipFill>
          <a:blip r:embed="rId4"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31" name="Picture 14"/>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32" name="Group 10"/>
          <p:cNvGrpSpPr>
            <a:grpSpLocks/>
          </p:cNvGrpSpPr>
          <p:nvPr userDrawn="1"/>
        </p:nvGrpSpPr>
        <p:grpSpPr bwMode="auto">
          <a:xfrm>
            <a:off x="288375" y="153724"/>
            <a:ext cx="1096105" cy="1098757"/>
            <a:chOff x="-880" y="1122"/>
            <a:chExt cx="1760" cy="1766"/>
          </a:xfrm>
        </p:grpSpPr>
        <p:sp>
          <p:nvSpPr>
            <p:cNvPr id="33"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宋体"/>
                <a:cs typeface="+mn-cs"/>
              </a:endParaRPr>
            </a:p>
          </p:txBody>
        </p:sp>
        <p:pic>
          <p:nvPicPr>
            <p:cNvPr id="34" name="Picture 12"/>
            <p:cNvPicPr>
              <a:picLocks noChangeAspect="1" noChangeArrowheads="1"/>
            </p:cNvPicPr>
            <p:nvPr userDrawn="1"/>
          </p:nvPicPr>
          <p:blipFill>
            <a:blip r:embed="rId6"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pic>
        <p:nvPicPr>
          <p:cNvPr id="36" name="Picture 33"/>
          <p:cNvPicPr>
            <a:picLocks noChangeAspect="1" noChangeArrowheads="1"/>
          </p:cNvPicPr>
          <p:nvPr userDrawn="1"/>
        </p:nvPicPr>
        <p:blipFill>
          <a:blip r:embed="rId7"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7" name="文本框 36"/>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srgbClr val="000000"/>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srgbClr val="000000"/>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24000" y="190151"/>
            <a:ext cx="5928948" cy="610980"/>
          </a:xfrm>
        </p:spPr>
        <p:txBody>
          <a:bodyPr/>
          <a:lstStyle>
            <a:lvl1pPr>
              <a:defRPr sz="3600" b="1">
                <a:solidFill>
                  <a:schemeClr val="tx1"/>
                </a:solidFill>
              </a:defRPr>
            </a:lvl1pPr>
          </a:lstStyle>
          <a:p>
            <a:r>
              <a:rPr lang="zh-CN" altLang="en-US" dirty="0" smtClean="0"/>
              <a:t>单击此处编辑母版标题样式</a:t>
            </a:r>
            <a:endParaRPr lang="zh-CN" altLang="en-US" dirty="0"/>
          </a:p>
        </p:txBody>
      </p:sp>
      <p:sp>
        <p:nvSpPr>
          <p:cNvPr id="39" name="文本框 38"/>
          <p:cNvSpPr txBox="1"/>
          <p:nvPr userDrawn="1"/>
        </p:nvSpPr>
        <p:spPr>
          <a:xfrm>
            <a:off x="448068" y="491709"/>
            <a:ext cx="8961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err="1" smtClean="0">
                <a:ln>
                  <a:noFill/>
                </a:ln>
                <a:solidFill>
                  <a:srgbClr val="000000">
                    <a:tint val="75000"/>
                  </a:srgbClr>
                </a:solidFill>
                <a:effectLst/>
                <a:uLnTx/>
                <a:uFillTx/>
                <a:latin typeface="Broadway" panose="04040905080B02020502" pitchFamily="82" charset="0"/>
                <a:ea typeface="宋体"/>
                <a:cs typeface="+mn-cs"/>
              </a:rPr>
              <a:t>NO.1</a:t>
            </a:r>
            <a:endParaRPr kumimoji="0" lang="zh-CN" altLang="en-US" sz="2000" b="0" i="0" u="none" strike="noStrike" kern="1200" cap="none" spc="0" normalizeH="0" baseline="0" noProof="0" dirty="0">
              <a:ln>
                <a:noFill/>
              </a:ln>
              <a:solidFill>
                <a:srgbClr val="000000">
                  <a:tint val="75000"/>
                </a:srgbClr>
              </a:solidFill>
              <a:effectLst/>
              <a:uLnTx/>
              <a:uFillTx/>
              <a:latin typeface="Broadway" panose="04040905080B02020502" pitchFamily="82" charset="0"/>
              <a:ea typeface="宋体"/>
              <a:cs typeface="+mn-cs"/>
            </a:endParaRPr>
          </a:p>
        </p:txBody>
      </p:sp>
      <p:sp>
        <p:nvSpPr>
          <p:cNvPr id="17" name="灯片编号占位符 3"/>
          <p:cNvSpPr txBox="1">
            <a:spLocks/>
          </p:cNvSpPr>
          <p:nvPr userDrawn="1"/>
        </p:nvSpPr>
        <p:spPr bwMode="auto">
          <a:xfrm>
            <a:off x="179512" y="6356350"/>
            <a:ext cx="658416"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algn="r" defTabSz="914400" rtl="0" eaLnBrk="1" latinLnBrk="0" hangingPunct="1">
              <a:defRPr sz="1200" kern="1200" smtClean="0">
                <a:solidFill>
                  <a:schemeClr val="tx1"/>
                </a:solidFill>
                <a:latin typeface="Garamond" panose="020204040303010108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srgbClr val="000000"/>
                </a:solidFill>
                <a:effectLst/>
                <a:uLnTx/>
                <a:uFillTx/>
                <a:latin typeface="Garamond" panose="02020404030301010803" pitchFamily="18" charset="0"/>
                <a:ea typeface="宋体"/>
                <a:cs typeface="+mn-cs"/>
              </a:rPr>
              <a:t> </a:t>
            </a:r>
            <a:r>
              <a:rPr kumimoji="0" lang="en-US" altLang="zh-CN" sz="1200" b="0" i="0" u="none" strike="noStrike" kern="1200" cap="none" spc="0" normalizeH="0" baseline="0" noProof="0" dirty="0" smtClean="0">
                <a:ln>
                  <a:noFill/>
                </a:ln>
                <a:solidFill>
                  <a:srgbClr val="000000"/>
                </a:solidFill>
                <a:effectLst/>
                <a:uLnTx/>
                <a:uFillTx/>
                <a:latin typeface="Garamond" panose="02020404030301010803" pitchFamily="18" charset="0"/>
                <a:ea typeface="宋体"/>
                <a:cs typeface="+mn-cs"/>
              </a:rPr>
              <a:t>/ 55</a:t>
            </a:r>
            <a:endParaRPr kumimoji="0" lang="zh-CN" altLang="en-US" sz="1200" b="0" i="0" u="none" strike="noStrike" kern="1200" cap="none" spc="0" normalizeH="0" baseline="0" noProof="0" dirty="0">
              <a:ln>
                <a:noFill/>
              </a:ln>
              <a:solidFill>
                <a:srgbClr val="000000"/>
              </a:solidFill>
              <a:effectLst/>
              <a:uLnTx/>
              <a:uFillTx/>
              <a:latin typeface="Garamond" panose="02020404030301010803" pitchFamily="18" charset="0"/>
              <a:ea typeface="宋体"/>
              <a:cs typeface="+mn-cs"/>
            </a:endParaRPr>
          </a:p>
        </p:txBody>
      </p:sp>
      <p:sp>
        <p:nvSpPr>
          <p:cNvPr id="18" name="矩形 17"/>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http://</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staff.ustc.edu.cn</a:t>
            </a: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wenzheng</a:t>
            </a: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index.html</a:t>
            </a:r>
            <a:endParaRPr kumimoji="0" lang="en-US" altLang="zh-CN" sz="1200" b="0" i="0" u="none" strike="noStrike" kern="1200" cap="none" spc="0" normalizeH="0" baseline="0" noProof="0" dirty="0">
              <a:ln>
                <a:noFill/>
              </a:ln>
              <a:solidFill>
                <a:srgbClr val="000000"/>
              </a:solidFill>
              <a:effectLst/>
              <a:uLnTx/>
              <a:uFillTx/>
              <a:latin typeface="Arial"/>
              <a:ea typeface="宋体"/>
              <a:cs typeface="+mn-cs"/>
            </a:endParaRPr>
          </a:p>
        </p:txBody>
      </p:sp>
    </p:spTree>
    <p:extLst>
      <p:ext uri="{BB962C8B-B14F-4D97-AF65-F5344CB8AC3E}">
        <p14:creationId xmlns:p14="http://schemas.microsoft.com/office/powerpoint/2010/main" val="29980823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85579B-64D3-4DEC-B308-23C4B2745326}"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E00639-8695-46D2-856F-125450A92833}"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787427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C6F667-6BF8-457C-A6BE-8FD7C957B3B7}"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42D788-E347-4507-AB57-30C4916BCDDA}"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238178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2030138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3B4CBDE-860E-4BD9-A5D9-0163734C9DE0}"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DA433D-E0B6-4B47-9518-05B72980F2CC}"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1219690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974F93-CA60-476C-BD67-711F418FFF83}"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2CFC07-28B5-49C0-BFD7-E56CBC750073}"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1176084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2FC4CD1-37AB-4368-BE14-30B9ED7E385F}"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4E3F0D-817F-40CA-84FB-3E73150036F8}"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563497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552E5B-AB08-44DC-A8B5-A89354CE7AF5}"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283966-C6E7-4684-A58D-314A867A3FCF}"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3583885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0E0854C-163A-43E0-9825-1319D4BB60AB}"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35134D-FDBB-4898-A3AC-135DDE26F77A}"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3338745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4126F5C-25BA-4CD6-AE63-A2ADA98E1656}"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BA4425-D5FE-4F6A-81D2-1FF413A6C1EB}"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3608902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A09361-4028-460A-86E0-A08E3A90493A}"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9DF260-3E30-4847-884B-3BF26B665003}"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Tree>
    <p:extLst>
      <p:ext uri="{BB962C8B-B14F-4D97-AF65-F5344CB8AC3E}">
        <p14:creationId xmlns:p14="http://schemas.microsoft.com/office/powerpoint/2010/main" val="3810081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宋体"/>
              <a:cs typeface="+mn-cs"/>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solidFill>
              <a:effectLst/>
              <a:uLnTx/>
              <a:uFillTx/>
              <a:latin typeface="Garamond"/>
              <a:ea typeface="宋体" charset="-122"/>
              <a:cs typeface="+mn-cs"/>
            </a:endParaRPr>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宋体"/>
                <a:cs typeface="+mn-cs"/>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srgbClr val="000000"/>
                </a:solidFill>
                <a:effectLst/>
                <a:uLnTx/>
                <a:uFillTx/>
                <a:latin typeface="Garamond" panose="02020404030301010803" pitchFamily="18" charset="0"/>
                <a:ea typeface="宋体"/>
                <a:cs typeface="+mn-cs"/>
              </a:rPr>
              <a:t> </a:t>
            </a:r>
            <a:r>
              <a:rPr kumimoji="0" lang="en-US" altLang="zh-CN" sz="1200" b="0" i="0" u="none" strike="noStrike" kern="1200" cap="none" spc="0" normalizeH="0" baseline="0" noProof="0" dirty="0" smtClean="0">
                <a:ln>
                  <a:noFill/>
                </a:ln>
                <a:solidFill>
                  <a:srgbClr val="000000"/>
                </a:solidFill>
                <a:effectLst/>
                <a:uLnTx/>
                <a:uFillTx/>
                <a:latin typeface="Garamond" panose="02020404030301010803" pitchFamily="18" charset="0"/>
                <a:ea typeface="宋体"/>
                <a:cs typeface="+mn-cs"/>
              </a:rPr>
              <a:t>/29</a:t>
            </a:r>
            <a:endParaRPr kumimoji="0" lang="zh-CN" altLang="en-US" sz="1200" b="0" i="0" u="none" strike="noStrike" kern="1200" cap="none" spc="0" normalizeH="0" baseline="0" noProof="0" dirty="0">
              <a:ln>
                <a:noFill/>
              </a:ln>
              <a:solidFill>
                <a:srgbClr val="000000"/>
              </a:solidFill>
              <a:effectLst/>
              <a:uLnTx/>
              <a:uFillTx/>
              <a:latin typeface="Garamond" panose="02020404030301010803" pitchFamily="18" charset="0"/>
              <a:ea typeface="宋体"/>
              <a:cs typeface="+mn-cs"/>
            </a:endParaRPr>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srgbClr val="000000"/>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srgbClr val="000000"/>
              </a:solidFill>
              <a:effectLst/>
              <a:uLnTx/>
              <a:uFillTx/>
              <a:latin typeface="仿宋" panose="02010609060101010101" pitchFamily="49" charset="-122"/>
              <a:ea typeface="仿宋" panose="02010609060101010101" pitchFamily="49" charset="-122"/>
              <a:cs typeface="+mn-cs"/>
            </a:endParaRPr>
          </a:p>
        </p:txBody>
      </p:sp>
      <p:sp>
        <p:nvSpPr>
          <p:cNvPr id="3" name="矩形 2"/>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http://</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staff.ustc.edu.cn</a:t>
            </a: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wenzheng</a:t>
            </a: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index.html</a:t>
            </a:r>
            <a:endParaRPr kumimoji="0" lang="en-US" altLang="zh-CN" sz="1200" b="0" i="0" u="none" strike="noStrike" kern="1200" cap="none" spc="0" normalizeH="0" baseline="0" noProof="0" dirty="0">
              <a:ln>
                <a:noFill/>
              </a:ln>
              <a:solidFill>
                <a:srgbClr val="000000"/>
              </a:solidFill>
              <a:effectLst/>
              <a:uLnTx/>
              <a:uFillTx/>
              <a:latin typeface="Arial"/>
              <a:ea typeface="宋体"/>
              <a:cs typeface="+mn-cs"/>
            </a:endParaRPr>
          </a:p>
        </p:txBody>
      </p:sp>
    </p:spTree>
    <p:extLst>
      <p:ext uri="{BB962C8B-B14F-4D97-AF65-F5344CB8AC3E}">
        <p14:creationId xmlns:p14="http://schemas.microsoft.com/office/powerpoint/2010/main" val="1284583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6"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宋体"/>
              <a:cs typeface="+mn-cs"/>
            </a:endParaRPr>
          </a:p>
        </p:txBody>
      </p:sp>
      <p:sp>
        <p:nvSpPr>
          <p:cNvPr id="2" name="标题 1"/>
          <p:cNvSpPr>
            <a:spLocks noGrp="1"/>
          </p:cNvSpPr>
          <p:nvPr>
            <p:ph type="title" hasCustomPrompt="1"/>
          </p:nvPr>
        </p:nvSpPr>
        <p:spPr>
          <a:xfrm>
            <a:off x="1644856" y="185111"/>
            <a:ext cx="3682221" cy="610980"/>
          </a:xfrm>
        </p:spPr>
        <p:txBody>
          <a:bodyPr>
            <a:noAutofit/>
          </a:bodyPr>
          <a:lstStyle>
            <a:lvl1pPr algn="l">
              <a:defRPr sz="4000" baseline="0">
                <a:latin typeface="Broadway" panose="04040905080B02020502" pitchFamily="82" charset="0"/>
              </a:defRPr>
            </a:lvl1pPr>
          </a:lstStyle>
          <a:p>
            <a:r>
              <a:rPr lang="en-US" altLang="zh-CN" dirty="0" smtClean="0"/>
              <a:t>Editor Title</a:t>
            </a:r>
            <a:endParaRPr lang="zh-CN" altLang="en-US" dirty="0"/>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solidFill>
              <a:effectLst/>
              <a:uLnTx/>
              <a:uFillTx/>
              <a:latin typeface="Garamond"/>
              <a:ea typeface="宋体" charset="-122"/>
              <a:cs typeface="+mn-cs"/>
            </a:endParaRPr>
          </a:p>
        </p:txBody>
      </p:sp>
      <p:pic>
        <p:nvPicPr>
          <p:cNvPr id="7" name="Picture 13"/>
          <p:cNvPicPr>
            <a:picLocks noChangeAspect="1" noChangeArrowheads="1"/>
          </p:cNvPicPr>
          <p:nvPr userDrawn="1"/>
        </p:nvPicPr>
        <p:blipFill>
          <a:blip r:embed="rId2"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8" name="Picture 14"/>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9" name="Group 10"/>
          <p:cNvGrpSpPr>
            <a:grpSpLocks/>
          </p:cNvGrpSpPr>
          <p:nvPr userDrawn="1"/>
        </p:nvGrpSpPr>
        <p:grpSpPr bwMode="auto">
          <a:xfrm>
            <a:off x="288375" y="153724"/>
            <a:ext cx="1096105" cy="1098757"/>
            <a:chOff x="-880" y="1122"/>
            <a:chExt cx="1760" cy="1766"/>
          </a:xfrm>
        </p:grpSpPr>
        <p:sp>
          <p:nvSpPr>
            <p:cNvPr id="12"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宋体"/>
                <a:cs typeface="+mn-cs"/>
              </a:endParaRPr>
            </a:p>
          </p:txBody>
        </p:sp>
        <p:pic>
          <p:nvPicPr>
            <p:cNvPr id="13" name="Picture 12"/>
            <p:cNvPicPr>
              <a:picLocks noChangeAspect="1" noChangeArrowheads="1"/>
            </p:cNvPicPr>
            <p:nvPr userDrawn="1"/>
          </p:nvPicPr>
          <p:blipFill>
            <a:blip r:embed="rId4"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15" name="副标题 2"/>
          <p:cNvSpPr>
            <a:spLocks noGrp="1"/>
          </p:cNvSpPr>
          <p:nvPr>
            <p:ph type="subTitle" idx="1"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sp>
        <p:nvSpPr>
          <p:cNvPr id="16" name="灯片编号占位符 3"/>
          <p:cNvSpPr>
            <a:spLocks noGrp="1"/>
          </p:cNvSpPr>
          <p:nvPr>
            <p:ph type="sldNum" sz="quarter" idx="12"/>
          </p:nvPr>
        </p:nvSpPr>
        <p:spPr>
          <a:xfrm>
            <a:off x="179512" y="6356350"/>
            <a:ext cx="65841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srgbClr val="000000"/>
                </a:solidFill>
                <a:effectLst/>
                <a:uLnTx/>
                <a:uFillTx/>
                <a:latin typeface="Garamond" panose="02020404030301010803" pitchFamily="18" charset="0"/>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srgbClr val="000000"/>
                </a:solidFill>
                <a:effectLst/>
                <a:uLnTx/>
                <a:uFillTx/>
                <a:latin typeface="Garamond" panose="02020404030301010803" pitchFamily="18" charset="0"/>
                <a:ea typeface="宋体"/>
                <a:cs typeface="+mn-cs"/>
              </a:rPr>
              <a:t> </a:t>
            </a:r>
            <a:r>
              <a:rPr kumimoji="0" lang="en-US" altLang="zh-CN" sz="1200" b="0" i="0" u="none" strike="noStrike" kern="1200" cap="none" spc="0" normalizeH="0" baseline="0" noProof="0" dirty="0" smtClean="0">
                <a:ln>
                  <a:noFill/>
                </a:ln>
                <a:solidFill>
                  <a:srgbClr val="000000"/>
                </a:solidFill>
                <a:effectLst/>
                <a:uLnTx/>
                <a:uFillTx/>
                <a:latin typeface="Garamond" panose="02020404030301010803" pitchFamily="18" charset="0"/>
                <a:ea typeface="宋体"/>
                <a:cs typeface="+mn-cs"/>
              </a:rPr>
              <a:t>/29</a:t>
            </a:r>
            <a:endParaRPr kumimoji="0" lang="zh-CN" altLang="en-US" sz="1200" b="0" i="0" u="none" strike="noStrike" kern="1200" cap="none" spc="0" normalizeH="0" baseline="0" noProof="0" dirty="0">
              <a:ln>
                <a:noFill/>
              </a:ln>
              <a:solidFill>
                <a:srgbClr val="000000"/>
              </a:solidFill>
              <a:effectLst/>
              <a:uLnTx/>
              <a:uFillTx/>
              <a:latin typeface="Garamond" panose="02020404030301010803" pitchFamily="18" charset="0"/>
              <a:ea typeface="宋体"/>
              <a:cs typeface="+mn-cs"/>
            </a:endParaRPr>
          </a:p>
        </p:txBody>
      </p:sp>
      <p:pic>
        <p:nvPicPr>
          <p:cNvPr id="17" name="Picture 33"/>
          <p:cNvPicPr>
            <a:picLocks noChangeAspect="1" noChangeArrowheads="1"/>
          </p:cNvPicPr>
          <p:nvPr/>
        </p:nvPicPr>
        <p:blipFill>
          <a:blip r:embed="rId5"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19" name="文本框 18"/>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srgbClr val="000000"/>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srgbClr val="000000"/>
              </a:solidFill>
              <a:effectLst/>
              <a:uLnTx/>
              <a:uFillTx/>
              <a:latin typeface="仿宋" panose="02010609060101010101" pitchFamily="49" charset="-122"/>
              <a:ea typeface="仿宋" panose="02010609060101010101" pitchFamily="49" charset="-122"/>
              <a:cs typeface="+mn-cs"/>
            </a:endParaRPr>
          </a:p>
        </p:txBody>
      </p:sp>
      <p:sp>
        <p:nvSpPr>
          <p:cNvPr id="3" name="矩形 2"/>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http://</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staff.ustc.edu.cn</a:t>
            </a: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wenzheng</a:t>
            </a:r>
            <a:r>
              <a:rPr kumimoji="0" lang="en-US" altLang="zh-CN" sz="1200" b="0" i="0" u="none" strike="noStrike" kern="1200" cap="none" spc="0" normalizeH="0" baseline="0" noProof="0" dirty="0" smtClean="0">
                <a:ln>
                  <a:noFill/>
                </a:ln>
                <a:solidFill>
                  <a:srgbClr val="000000"/>
                </a:solidFill>
                <a:effectLst/>
                <a:uLnTx/>
                <a:uFillTx/>
                <a:latin typeface="Arial"/>
                <a:ea typeface="宋体"/>
                <a:cs typeface="+mn-cs"/>
              </a:rPr>
              <a:t>/</a:t>
            </a:r>
            <a:r>
              <a:rPr kumimoji="0" lang="en-US" altLang="zh-CN" sz="1200" b="0" i="0" u="none" strike="noStrike" kern="1200" cap="none" spc="0" normalizeH="0" baseline="0" noProof="0" dirty="0" err="1" smtClean="0">
                <a:ln>
                  <a:noFill/>
                </a:ln>
                <a:solidFill>
                  <a:srgbClr val="000000"/>
                </a:solidFill>
                <a:effectLst/>
                <a:uLnTx/>
                <a:uFillTx/>
                <a:latin typeface="Arial"/>
                <a:ea typeface="宋体"/>
                <a:cs typeface="+mn-cs"/>
              </a:rPr>
              <a:t>index.html</a:t>
            </a:r>
            <a:endParaRPr kumimoji="0" lang="en-US" altLang="zh-CN" sz="1200" b="0" i="0" u="none" strike="noStrike" kern="1200" cap="none" spc="0" normalizeH="0" baseline="0" noProof="0" dirty="0">
              <a:ln>
                <a:noFill/>
              </a:ln>
              <a:solidFill>
                <a:srgbClr val="000000"/>
              </a:solidFill>
              <a:effectLst/>
              <a:uLnTx/>
              <a:uFillTx/>
              <a:latin typeface="Arial"/>
              <a:ea typeface="宋体"/>
              <a:cs typeface="+mn-cs"/>
            </a:endParaRPr>
          </a:p>
        </p:txBody>
      </p:sp>
    </p:spTree>
    <p:extLst>
      <p:ext uri="{BB962C8B-B14F-4D97-AF65-F5344CB8AC3E}">
        <p14:creationId xmlns:p14="http://schemas.microsoft.com/office/powerpoint/2010/main" val="3949549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711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2245880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1394212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96672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111273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370902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407209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3937243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959371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11872649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1973638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97716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886738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41584610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689473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3642719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105314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8057550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5335831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3462719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1431362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630179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1633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4152801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1172651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485170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3991735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pic>
        <p:nvPicPr>
          <p:cNvPr id="20" name="图片 19"/>
          <p:cNvPicPr>
            <a:picLocks noChangeAspect="1"/>
          </p:cNvPicPr>
          <p:nvPr userDrawn="1"/>
        </p:nvPicPr>
        <p:blipFill>
          <a:blip r:embed="rId2"/>
          <a:stretch>
            <a:fillRect/>
          </a:stretch>
        </p:blipFill>
        <p:spPr>
          <a:xfrm>
            <a:off x="288375" y="6101737"/>
            <a:ext cx="8604105" cy="247619"/>
          </a:xfrm>
          <a:prstGeom prst="rect">
            <a:avLst/>
          </a:prstGeom>
        </p:spPr>
      </p:pic>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1" name="灯片编号占位符 3"/>
          <p:cNvSpPr>
            <a:spLocks noGrp="1"/>
          </p:cNvSpPr>
          <p:nvPr userDrawn="1">
            <p:ph type="sldNum" sz="quarter" idx="12"/>
          </p:nvPr>
        </p:nvSpPr>
        <p:spPr>
          <a:xfrm>
            <a:off x="179512" y="6356350"/>
            <a:ext cx="79208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zh-CN" altLang="en-US"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 </a:t>
            </a:r>
            <a:r>
              <a:rPr kumimoji="0" lang="en-US" altLang="zh-CN" sz="1200" b="0" i="0" u="none" strike="noStrike" kern="1200" cap="none" spc="0" normalizeH="0" baseline="0" noProof="0" dirty="0" smtClean="0">
                <a:ln>
                  <a:noFill/>
                </a:ln>
                <a:solidFill>
                  <a:prstClr val="black">
                    <a:tint val="75000"/>
                  </a:prstClr>
                </a:solidFill>
                <a:effectLst/>
                <a:uLnTx/>
                <a:uFillTx/>
                <a:latin typeface="Calibri"/>
                <a:ea typeface="宋体" panose="02010600030101010101" pitchFamily="2" charset="-122"/>
                <a:cs typeface="+mn-cs"/>
              </a:rPr>
              <a:t>/119</a:t>
            </a:r>
            <a:endParaRPr kumimoji="0" lang="zh-CN" altLang="en-US" sz="1200" b="0" i="0" u="none" strike="noStrike" kern="1200" cap="none" spc="0" normalizeH="0" baseline="0" noProof="0" dirty="0">
              <a:ln>
                <a:noFill/>
              </a:ln>
              <a:solidFill>
                <a:prstClr val="black">
                  <a:tint val="75000"/>
                </a:prstClr>
              </a:solidFill>
              <a:effectLst/>
              <a:uLnTx/>
              <a:uFillTx/>
              <a:latin typeface="Calibri"/>
              <a:ea typeface="宋体" panose="02010600030101010101" pitchFamily="2" charset="-122"/>
              <a:cs typeface="+mn-cs"/>
            </a:endParaRPr>
          </a:p>
        </p:txBody>
      </p:sp>
      <p:sp>
        <p:nvSpPr>
          <p:cNvPr id="22" name="矩形 21"/>
          <p:cNvSpPr/>
          <p:nvPr userDrawn="1"/>
        </p:nvSpPr>
        <p:spPr>
          <a:xfrm>
            <a:off x="6024428" y="6581001"/>
            <a:ext cx="311957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http://</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staff.ustc.edu.cn</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wenzheng</a:t>
            </a:r>
            <a:r>
              <a:rPr kumimoji="0" lang="en-US" altLang="zh-CN" sz="1200" b="0"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0" lang="en-US" altLang="zh-CN" sz="1200" b="0" i="0" u="none" strike="noStrike" kern="1200" cap="none" spc="0" normalizeH="0" baseline="0" noProof="0" dirty="0" err="1" smtClean="0">
                <a:ln>
                  <a:noFill/>
                </a:ln>
                <a:solidFill>
                  <a:prstClr val="black"/>
                </a:solidFill>
                <a:effectLst/>
                <a:uLnTx/>
                <a:uFillTx/>
                <a:latin typeface="Calibri"/>
                <a:ea typeface="宋体" panose="02010600030101010101" pitchFamily="2" charset="-122"/>
                <a:cs typeface="+mn-cs"/>
              </a:rPr>
              <a:t>index.html</a:t>
            </a:r>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24" name="图片 23"/>
          <p:cNvPicPr>
            <a:picLocks noChangeAspect="1"/>
          </p:cNvPicPr>
          <p:nvPr userDrawn="1"/>
        </p:nvPicPr>
        <p:blipFill>
          <a:blip r:embed="rId2"/>
          <a:stretch>
            <a:fillRect/>
          </a:stretch>
        </p:blipFill>
        <p:spPr>
          <a:xfrm>
            <a:off x="108506" y="116632"/>
            <a:ext cx="8783974" cy="864096"/>
          </a:xfrm>
          <a:prstGeom prst="rect">
            <a:avLst/>
          </a:prstGeom>
        </p:spPr>
      </p:pic>
      <p:sp>
        <p:nvSpPr>
          <p:cNvPr id="25" name="Rectangle 28"/>
          <p:cNvSpPr>
            <a:spLocks noChangeArrowheads="1"/>
          </p:cNvSpPr>
          <p:nvPr userDrawn="1"/>
        </p:nvSpPr>
        <p:spPr bwMode="auto">
          <a:xfrm rot="10800000">
            <a:off x="0" y="0"/>
            <a:ext cx="9324585" cy="916052"/>
          </a:xfrm>
          <a:prstGeom prst="rect">
            <a:avLst/>
          </a:prstGeom>
          <a:gradFill rotWithShape="1">
            <a:gsLst>
              <a:gs pos="0">
                <a:srgbClr val="FFFFFF">
                  <a:alpha val="0"/>
                </a:srgbClr>
              </a:gs>
              <a:gs pos="100000">
                <a:srgbClr val="A3C400"/>
              </a:gs>
            </a:gsLst>
            <a:lin ang="0" scaled="1"/>
          </a:gradFill>
          <a:ln w="9525">
            <a:noFill/>
            <a:miter lim="800000"/>
            <a:headEnd/>
            <a:tailEnd/>
          </a:ln>
        </p:spPr>
        <p:txBody>
          <a:bodyPr wrap="none" lIns="91433" tIns="45717" rIns="91433" bIns="4571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27" name="Picture 13"/>
          <p:cNvPicPr>
            <a:picLocks noChangeAspect="1" noChangeArrowheads="1"/>
          </p:cNvPicPr>
          <p:nvPr userDrawn="1"/>
        </p:nvPicPr>
        <p:blipFill>
          <a:blip r:embed="rId3" cstate="print">
            <a:clrChange>
              <a:clrFrom>
                <a:srgbClr val="FFFFFF"/>
              </a:clrFrom>
              <a:clrTo>
                <a:srgbClr val="FFFFFF">
                  <a:alpha val="0"/>
                </a:srgbClr>
              </a:clrTo>
            </a:clrChange>
            <a:lum bright="-12000"/>
          </a:blip>
          <a:srcRect/>
          <a:stretch>
            <a:fillRect/>
          </a:stretch>
        </p:blipFill>
        <p:spPr bwMode="auto">
          <a:xfrm>
            <a:off x="191784" y="-1"/>
            <a:ext cx="1356481" cy="1355807"/>
          </a:xfrm>
          <a:prstGeom prst="rect">
            <a:avLst/>
          </a:prstGeom>
          <a:noFill/>
          <a:ln w="9525">
            <a:noFill/>
            <a:miter lim="800000"/>
            <a:headEnd/>
            <a:tailEnd/>
          </a:ln>
        </p:spPr>
      </p:pic>
      <p:pic>
        <p:nvPicPr>
          <p:cNvPr id="28" name="Picture 14"/>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191784" y="31501"/>
            <a:ext cx="1321484" cy="1320526"/>
          </a:xfrm>
          <a:prstGeom prst="rect">
            <a:avLst/>
          </a:prstGeom>
          <a:noFill/>
          <a:ln w="9525">
            <a:noFill/>
            <a:miter lim="800000"/>
            <a:headEnd/>
            <a:tailEnd/>
          </a:ln>
        </p:spPr>
      </p:pic>
      <p:grpSp>
        <p:nvGrpSpPr>
          <p:cNvPr id="29" name="Group 10"/>
          <p:cNvGrpSpPr>
            <a:grpSpLocks/>
          </p:cNvGrpSpPr>
          <p:nvPr userDrawn="1"/>
        </p:nvGrpSpPr>
        <p:grpSpPr bwMode="auto">
          <a:xfrm>
            <a:off x="288375" y="153724"/>
            <a:ext cx="1096105" cy="1098757"/>
            <a:chOff x="-880" y="1122"/>
            <a:chExt cx="1760" cy="1766"/>
          </a:xfrm>
        </p:grpSpPr>
        <p:sp>
          <p:nvSpPr>
            <p:cNvPr id="30" name="Rectangle 11"/>
            <p:cNvSpPr>
              <a:spLocks noChangeArrowheads="1"/>
            </p:cNvSpPr>
            <p:nvPr userDrawn="1"/>
          </p:nvSpPr>
          <p:spPr bwMode="auto">
            <a:xfrm rot="-2711895">
              <a:off x="-551" y="1387"/>
              <a:ext cx="1134" cy="1179"/>
            </a:xfrm>
            <a:prstGeom prst="rect">
              <a:avLst/>
            </a:prstGeom>
            <a:solidFill>
              <a:srgbClr val="FFFFFF"/>
            </a:solidFill>
            <a:ln w="9525">
              <a:noFill/>
              <a:miter lim="800000"/>
              <a:headEnd/>
              <a:tailE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pic>
          <p:nvPicPr>
            <p:cNvPr id="31" name="Picture 12"/>
            <p:cNvPicPr>
              <a:picLocks noChangeAspect="1" noChangeArrowheads="1"/>
            </p:cNvPicPr>
            <p:nvPr userDrawn="1"/>
          </p:nvPicPr>
          <p:blipFill>
            <a:blip r:embed="rId5" cstate="print">
              <a:clrChange>
                <a:clrFrom>
                  <a:srgbClr val="FFFFFF"/>
                </a:clrFrom>
                <a:clrTo>
                  <a:srgbClr val="FFFFFF">
                    <a:alpha val="0"/>
                  </a:srgbClr>
                </a:clrTo>
              </a:clrChange>
              <a:lum bright="-36000" contrast="30000"/>
            </a:blip>
            <a:srcRect/>
            <a:stretch>
              <a:fillRect/>
            </a:stretch>
          </p:blipFill>
          <p:spPr bwMode="auto">
            <a:xfrm>
              <a:off x="-880" y="1122"/>
              <a:ext cx="1760" cy="1766"/>
            </a:xfrm>
            <a:prstGeom prst="rect">
              <a:avLst/>
            </a:prstGeom>
            <a:noFill/>
            <a:ln w="9525">
              <a:noFill/>
              <a:miter lim="800000"/>
              <a:headEnd/>
              <a:tailEnd/>
            </a:ln>
          </p:spPr>
        </p:pic>
      </p:grpSp>
      <p:sp>
        <p:nvSpPr>
          <p:cNvPr id="32" name="副标题 2"/>
          <p:cNvSpPr>
            <a:spLocks noGrp="1"/>
          </p:cNvSpPr>
          <p:nvPr>
            <p:ph type="subTitle" idx="13" hasCustomPrompt="1"/>
          </p:nvPr>
        </p:nvSpPr>
        <p:spPr>
          <a:xfrm>
            <a:off x="363488" y="545340"/>
            <a:ext cx="896144" cy="334888"/>
          </a:xfrm>
        </p:spPr>
        <p:txBody>
          <a:bodyPr>
            <a:normAutofit/>
          </a:bodyPr>
          <a:lstStyle>
            <a:lvl1pPr marL="0" indent="0" algn="ctr">
              <a:buNone/>
              <a:defRPr sz="2000">
                <a:solidFill>
                  <a:schemeClr val="tx1">
                    <a:tint val="75000"/>
                  </a:schemeClr>
                </a:solidFill>
                <a:latin typeface="Broadway" panose="04040905080B02020502" pitchFamily="8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NO.1</a:t>
            </a:r>
            <a:endParaRPr lang="zh-CN" altLang="en-US" dirty="0"/>
          </a:p>
        </p:txBody>
      </p:sp>
      <p:pic>
        <p:nvPicPr>
          <p:cNvPr id="33" name="Picture 33"/>
          <p:cNvPicPr>
            <a:picLocks noChangeAspect="1" noChangeArrowheads="1"/>
          </p:cNvPicPr>
          <p:nvPr userDrawn="1"/>
        </p:nvPicPr>
        <p:blipFill>
          <a:blip r:embed="rId6"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34" name="文本框 33"/>
          <p:cNvSpPr txBox="1"/>
          <p:nvPr userDrawn="1"/>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2" name="标题 1"/>
          <p:cNvSpPr>
            <a:spLocks noGrp="1"/>
          </p:cNvSpPr>
          <p:nvPr>
            <p:ph type="title"/>
          </p:nvPr>
        </p:nvSpPr>
        <p:spPr>
          <a:xfrm>
            <a:off x="1548265" y="163783"/>
            <a:ext cx="6287169" cy="638745"/>
          </a:xfrm>
        </p:spPr>
        <p:txBody>
          <a:bodyPr/>
          <a:lstStyle>
            <a:lvl1pPr>
              <a:defRPr sz="4000">
                <a:solidFill>
                  <a:schemeClr val="tx1"/>
                </a:solidFill>
              </a:defRPr>
            </a:lvl1pPr>
          </a:lstStyle>
          <a:p>
            <a:r>
              <a:rPr lang="zh-CN" altLang="en-US" dirty="0" smtClean="0"/>
              <a:t>单击此处编辑母版标题</a:t>
            </a:r>
            <a:endParaRPr lang="zh-CN" altLang="en-US" dirty="0"/>
          </a:p>
        </p:txBody>
      </p:sp>
    </p:spTree>
    <p:extLst>
      <p:ext uri="{BB962C8B-B14F-4D97-AF65-F5344CB8AC3E}">
        <p14:creationId xmlns:p14="http://schemas.microsoft.com/office/powerpoint/2010/main" val="22938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383018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3787781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064C626B-076A-422B-9FD5-2C00954039E5}" type="datetimeFigureOut">
              <a:rPr lang="zh-CN" altLang="en-US" smtClean="0"/>
              <a:t>2020/1/2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89527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theme" Target="../theme/theme3.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image" Target="../media/image5.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 Id="rId8" Type="http://schemas.openxmlformats.org/officeDocument/2006/relationships/slideLayout" Target="../slideLayouts/slideLayout33.xml"/><Relationship Id="rId3"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C626B-076A-422B-9FD5-2C00954039E5}" type="datetimeFigureOut">
              <a:rPr lang="zh-CN" altLang="en-US" smtClean="0"/>
              <a:t>2020/1/2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47FBF-963B-4E00-8B68-C1D48FDBDF25}" type="slidenum">
              <a:rPr lang="zh-CN" altLang="en-US" smtClean="0"/>
              <a:t>‹#›</a:t>
            </a:fld>
            <a:endParaRPr lang="zh-CN" altLang="en-US"/>
          </a:p>
        </p:txBody>
      </p:sp>
    </p:spTree>
    <p:extLst>
      <p:ext uri="{BB962C8B-B14F-4D97-AF65-F5344CB8AC3E}">
        <p14:creationId xmlns:p14="http://schemas.microsoft.com/office/powerpoint/2010/main" val="3270237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0A5D45-772D-467C-BE8D-4CDB2A1BAAB8}"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665278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6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ea typeface="宋体"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95DD1BE-E917-48FE-BFF1-6B3603A5F637}" type="datetime2">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2020年1月2日</a:t>
            </a:fld>
            <a:endParaRPr kumimoji="0" lang="en-US" altLang="zh-CN" sz="1200" b="0" i="0" u="none" strike="noStrike" kern="1200" cap="none" spc="0" normalizeH="0" baseline="0" noProof="0" dirty="0">
              <a:ln>
                <a:noFill/>
              </a:ln>
              <a:solidFill>
                <a:srgbClr val="000000"/>
              </a:solidFill>
              <a:effectLst/>
              <a:uLnTx/>
              <a:uFillTx/>
              <a:latin typeface="Garamond"/>
              <a:ea typeface="宋体" charset="-122"/>
              <a:cs typeface="+mn-cs"/>
            </a:endParaRPr>
          </a:p>
        </p:txBody>
      </p:sp>
      <p:sp>
        <p:nvSpPr>
          <p:cNvPr id="28677" name="Rectangle 5"/>
          <p:cNvSpPr>
            <a:spLocks noGrp="1" noChangeArrowheads="1"/>
          </p:cNvSpPr>
          <p:nvPr>
            <p:ph type="ftr" sz="quarter" idx="3"/>
          </p:nvPr>
        </p:nvSpPr>
        <p:spPr bwMode="auto">
          <a:xfrm>
            <a:off x="2411413" y="6248400"/>
            <a:ext cx="53292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ea typeface="宋体"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梁如军（</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linuxbooks@126.com</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Creative Commons License</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r>
              <a:rPr kumimoji="0" lang="en-US" altLang="zh-CN" sz="1200" b="0" i="0" u="none" strike="noStrike" kern="1200" cap="none" spc="0" normalizeH="0" baseline="0" noProof="0">
                <a:ln>
                  <a:noFill/>
                </a:ln>
                <a:solidFill>
                  <a:srgbClr val="000000"/>
                </a:solidFill>
                <a:effectLst/>
                <a:uLnTx/>
                <a:uFillTx/>
                <a:latin typeface="Garamond"/>
                <a:ea typeface="宋体" charset="-122"/>
                <a:cs typeface="+mn-cs"/>
              </a:rPr>
              <a:t>BY-NC-SA</a:t>
            </a:r>
            <a:r>
              <a:rPr kumimoji="0" lang="zh-CN" altLang="en-US" sz="1200" b="0" i="0" u="none" strike="noStrike" kern="1200" cap="none" spc="0" normalizeH="0" baseline="0" noProof="0">
                <a:ln>
                  <a:noFill/>
                </a:ln>
                <a:solidFill>
                  <a:srgbClr val="000000"/>
                </a:solidFill>
                <a:effectLst/>
                <a:uLnTx/>
                <a:uFillTx/>
                <a:latin typeface="Garamond"/>
                <a:ea typeface="宋体" charset="-122"/>
                <a:cs typeface="+mn-cs"/>
              </a:rPr>
              <a:t>）</a:t>
            </a:r>
            <a:endParaRPr kumimoji="0" lang="en-US" altLang="zh-CN" sz="1200" b="0" i="0" u="none" strike="noStrike" kern="1200" cap="none" spc="0" normalizeH="0" baseline="0" noProof="0">
              <a:ln>
                <a:noFill/>
              </a:ln>
              <a:solidFill>
                <a:srgbClr val="000000"/>
              </a:solidFill>
              <a:effectLst/>
              <a:uLnTx/>
              <a:uFillTx/>
              <a:latin typeface="Garamond"/>
              <a:ea typeface="宋体" charset="-122"/>
              <a:cs typeface="+mn-cs"/>
            </a:endParaRPr>
          </a:p>
        </p:txBody>
      </p:sp>
      <p:sp>
        <p:nvSpPr>
          <p:cNvPr id="286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6BAE53-738F-486D-9D51-C5C93A823E3A}" type="slidenum">
              <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033" name="Picture 10" descr="C:\Users\osmond\Desktop\centos5-fig\centos-logo.png"/>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019925" y="333375"/>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7408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2" r:id="rId23"/>
    <p:sldLayoutId id="2147483713" r:id="rId24"/>
    <p:sldLayoutId id="2147483714" r:id="rId25"/>
    <p:sldLayoutId id="2147483715" r:id="rId26"/>
    <p:sldLayoutId id="2147483716" r:id="rId27"/>
    <p:sldLayoutId id="2147483717" r:id="rId28"/>
    <p:sldLayoutId id="2147483718" r:id="rId29"/>
    <p:sldLayoutId id="2147483720" r:id="rId30"/>
    <p:sldLayoutId id="2147483722" r:id="rId31"/>
    <p:sldLayoutId id="2147483723" r:id="rId32"/>
    <p:sldLayoutId id="2147483724" r:id="rId33"/>
    <p:sldLayoutId id="2147483725" r:id="rId34"/>
    <p:sldLayoutId id="2147483727" r:id="rId35"/>
    <p:sldLayoutId id="2147483728" r:id="rId36"/>
    <p:sldLayoutId id="2147483729" r:id="rId37"/>
    <p:sldLayoutId id="2147483730" r:id="rId38"/>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charset="-122"/>
        </a:defRPr>
      </a:lvl2pPr>
      <a:lvl3pPr algn="l" rtl="0" eaLnBrk="0" fontAlgn="base" hangingPunct="0">
        <a:spcBef>
          <a:spcPct val="0"/>
        </a:spcBef>
        <a:spcAft>
          <a:spcPct val="0"/>
        </a:spcAft>
        <a:defRPr sz="4200">
          <a:solidFill>
            <a:schemeClr val="tx2"/>
          </a:solidFill>
          <a:latin typeface="Garamond" pitchFamily="18" charset="0"/>
          <a:ea typeface="宋体" charset="-122"/>
        </a:defRPr>
      </a:lvl3pPr>
      <a:lvl4pPr algn="l" rtl="0" eaLnBrk="0" fontAlgn="base" hangingPunct="0">
        <a:spcBef>
          <a:spcPct val="0"/>
        </a:spcBef>
        <a:spcAft>
          <a:spcPct val="0"/>
        </a:spcAft>
        <a:defRPr sz="4200">
          <a:solidFill>
            <a:schemeClr val="tx2"/>
          </a:solidFill>
          <a:latin typeface="Garamond" pitchFamily="18" charset="0"/>
          <a:ea typeface="宋体" charset="-122"/>
        </a:defRPr>
      </a:lvl4pPr>
      <a:lvl5pPr algn="l" rtl="0" eaLnBrk="0" fontAlgn="base" hangingPunct="0">
        <a:spcBef>
          <a:spcPct val="0"/>
        </a:spcBef>
        <a:spcAft>
          <a:spcPct val="0"/>
        </a:spcAft>
        <a:defRPr sz="4200">
          <a:solidFill>
            <a:schemeClr val="tx2"/>
          </a:solidFill>
          <a:latin typeface="Garamond" pitchFamily="18" charset="0"/>
          <a:ea typeface="宋体" charset="-122"/>
        </a:defRPr>
      </a:lvl5pPr>
      <a:lvl6pPr marL="457200" algn="l" rtl="0" eaLnBrk="1" fontAlgn="base" hangingPunct="1">
        <a:spcBef>
          <a:spcPct val="0"/>
        </a:spcBef>
        <a:spcAft>
          <a:spcPct val="0"/>
        </a:spcAft>
        <a:defRPr sz="4200">
          <a:solidFill>
            <a:schemeClr val="tx2"/>
          </a:solidFill>
          <a:latin typeface="Garamond" pitchFamily="18" charset="0"/>
          <a:ea typeface="宋体" charset="-122"/>
        </a:defRPr>
      </a:lvl6pPr>
      <a:lvl7pPr marL="914400" algn="l" rtl="0" eaLnBrk="1" fontAlgn="base" hangingPunct="1">
        <a:spcBef>
          <a:spcPct val="0"/>
        </a:spcBef>
        <a:spcAft>
          <a:spcPct val="0"/>
        </a:spcAft>
        <a:defRPr sz="4200">
          <a:solidFill>
            <a:schemeClr val="tx2"/>
          </a:solidFill>
          <a:latin typeface="Garamond" pitchFamily="18" charset="0"/>
          <a:ea typeface="宋体" charset="-122"/>
        </a:defRPr>
      </a:lvl7pPr>
      <a:lvl8pPr marL="1371600" algn="l" rtl="0" eaLnBrk="1" fontAlgn="base" hangingPunct="1">
        <a:spcBef>
          <a:spcPct val="0"/>
        </a:spcBef>
        <a:spcAft>
          <a:spcPct val="0"/>
        </a:spcAft>
        <a:defRPr sz="4200">
          <a:solidFill>
            <a:schemeClr val="tx2"/>
          </a:solidFill>
          <a:latin typeface="Garamond" pitchFamily="18" charset="0"/>
          <a:ea typeface="宋体" charset="-122"/>
        </a:defRPr>
      </a:lvl8pPr>
      <a:lvl9pPr marL="1828800" algn="l" rtl="0" eaLnBrk="1" fontAlgn="base" hangingPunct="1">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endParaRPr lang="zh-CN" altLang="en-US"/>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3200" dirty="0">
                <a:solidFill>
                  <a:srgbClr val="009900"/>
                </a:solidFill>
                <a:latin typeface="Broadway" pitchFamily="82" charset="0"/>
                <a:ea typeface="方正粗倩简体" pitchFamily="65" charset="-122"/>
              </a:rPr>
              <a:t>NO.1</a:t>
            </a:r>
            <a:r>
              <a:rPr lang="en-US" altLang="zh-CN" sz="3200" dirty="0">
                <a:latin typeface="Broadway" pitchFamily="82" charset="0"/>
                <a:ea typeface="方正粗倩简体" pitchFamily="65" charset="-122"/>
              </a:rPr>
              <a:t> </a:t>
            </a:r>
          </a:p>
          <a:p>
            <a:pPr algn="ctr">
              <a:spcBef>
                <a:spcPct val="50000"/>
              </a:spcBef>
            </a:pPr>
            <a:r>
              <a:rPr lang="zh-CN" altLang="en-US" sz="2000" dirty="0" smtClean="0">
                <a:latin typeface="Broadway" panose="04040905080B02020502" pitchFamily="82" charset="0"/>
                <a:ea typeface="微软雅黑" pitchFamily="34" charset="-122"/>
                <a:cs typeface="Times New Roman" panose="02020603050405020304" pitchFamily="18" charset="0"/>
              </a:rPr>
              <a:t>操作基础</a:t>
            </a:r>
            <a:endParaRPr lang="zh-CN" altLang="en-US" sz="2000" dirty="0">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2000" dirty="0" smtClean="0">
                <a:solidFill>
                  <a:srgbClr val="0066FF"/>
                </a:solidFill>
                <a:latin typeface="Broadway" pitchFamily="82" charset="0"/>
                <a:ea typeface="方正粗倩简体" pitchFamily="65" charset="-122"/>
              </a:rPr>
              <a:t>NO.2</a:t>
            </a:r>
            <a:endParaRPr lang="en-US" altLang="zh-CN" sz="2000" dirty="0">
              <a:solidFill>
                <a:srgbClr val="0066FF"/>
              </a:solidFill>
              <a:latin typeface="Broadway" pitchFamily="82" charset="0"/>
              <a:ea typeface="方正粗倩简体" pitchFamily="65" charset="-122"/>
            </a:endParaRPr>
          </a:p>
          <a:p>
            <a:pPr algn="ctr">
              <a:spcBef>
                <a:spcPct val="50000"/>
              </a:spcBef>
            </a:pPr>
            <a:r>
              <a:rPr lang="zh-CN" altLang="en-US" sz="2000" dirty="0" smtClean="0">
                <a:solidFill>
                  <a:srgbClr val="0066FF"/>
                </a:solidFill>
                <a:latin typeface="Broadway" pitchFamily="82" charset="0"/>
                <a:ea typeface="方正粗倩简体" pitchFamily="65" charset="-122"/>
              </a:rPr>
              <a:t>系统与安全</a:t>
            </a:r>
            <a:endParaRPr lang="en-US" altLang="zh-CN" sz="1400" dirty="0">
              <a:latin typeface="微软雅黑" pitchFamily="34" charset="-122"/>
              <a:ea typeface="微软雅黑" pitchFamily="34" charset="-122"/>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a:spcBef>
                <a:spcPct val="50000"/>
              </a:spcBef>
            </a:pPr>
            <a:r>
              <a:rPr lang="en-US" altLang="zh-CN" sz="3400" b="1" dirty="0" err="1" smtClean="0">
                <a:solidFill>
                  <a:srgbClr val="A3C400"/>
                </a:solidFill>
                <a:latin typeface="Broadway" pitchFamily="82" charset="0"/>
              </a:rPr>
              <a:t>TYUT</a:t>
            </a:r>
            <a:endParaRPr lang="en-US" altLang="zh-CN" sz="3400" b="1" dirty="0">
              <a:solidFill>
                <a:srgbClr val="A3C400"/>
              </a:solidFill>
              <a:latin typeface="Broadway" pitchFamily="82" charset="0"/>
            </a:endParaRPr>
          </a:p>
        </p:txBody>
      </p:sp>
      <p:sp>
        <p:nvSpPr>
          <p:cNvPr id="10"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algn="r">
              <a:spcBef>
                <a:spcPct val="50000"/>
              </a:spcBef>
            </a:pPr>
            <a:r>
              <a:rPr lang="en-US" altLang="zh-CN" sz="4000" dirty="0" smtClean="0">
                <a:latin typeface="Times New Roman" panose="02020603050405020304" pitchFamily="18" charset="0"/>
                <a:ea typeface="黑体" pitchFamily="2" charset="-122"/>
                <a:cs typeface="Times New Roman" panose="02020603050405020304" pitchFamily="18" charset="0"/>
              </a:rPr>
              <a:t>Linux</a:t>
            </a:r>
            <a:r>
              <a:rPr lang="zh-CN" altLang="en-US" sz="4000" dirty="0" smtClean="0">
                <a:latin typeface="Times New Roman" panose="02020603050405020304" pitchFamily="18" charset="0"/>
                <a:ea typeface="黑体" pitchFamily="2" charset="-122"/>
                <a:cs typeface="Times New Roman" panose="02020603050405020304" pitchFamily="18" charset="0"/>
              </a:rPr>
              <a:t>操作系统</a:t>
            </a:r>
            <a:endParaRPr lang="en-US" altLang="zh-CN" sz="4000" dirty="0" smtClean="0">
              <a:latin typeface="Times New Roman" panose="02020603050405020304" pitchFamily="18" charset="0"/>
              <a:ea typeface="黑体" pitchFamily="2" charset="-122"/>
              <a:cs typeface="Times New Roman" panose="02020603050405020304" pitchFamily="18" charset="0"/>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2800" dirty="0" smtClean="0">
                <a:solidFill>
                  <a:srgbClr val="006600"/>
                </a:solidFill>
                <a:latin typeface="Broadway" pitchFamily="82" charset="0"/>
                <a:ea typeface="方正粗倩简体" pitchFamily="65" charset="-122"/>
              </a:rPr>
              <a:t>NO.3</a:t>
            </a:r>
          </a:p>
          <a:p>
            <a:pPr algn="ctr">
              <a:spcBef>
                <a:spcPct val="50000"/>
              </a:spcBef>
            </a:pPr>
            <a:r>
              <a:rPr lang="zh-CN" altLang="en-US" dirty="0" smtClean="0">
                <a:solidFill>
                  <a:srgbClr val="006600"/>
                </a:solidFill>
                <a:latin typeface="Broadway" pitchFamily="82" charset="0"/>
                <a:ea typeface="方正粗倩简体" pitchFamily="65" charset="-122"/>
              </a:rPr>
              <a:t>网络服务</a:t>
            </a:r>
            <a:endParaRPr lang="zh-CN" altLang="en-US" dirty="0">
              <a:latin typeface="微软雅黑" pitchFamily="34" charset="-122"/>
              <a:ea typeface="微软雅黑" pitchFamily="34" charset="-122"/>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algn="ctr">
              <a:spcBef>
                <a:spcPct val="50000"/>
              </a:spcBef>
            </a:pPr>
            <a:r>
              <a:rPr lang="zh-CN" altLang="en-US" dirty="0" smtClean="0">
                <a:latin typeface="微软雅黑" pitchFamily="34" charset="-122"/>
                <a:ea typeface="微软雅黑" pitchFamily="34" charset="-122"/>
              </a:rPr>
              <a:t>主讲人：郑文 研究员</a:t>
            </a:r>
            <a:endParaRPr lang="en-US" altLang="zh-CN" dirty="0" smtClean="0">
              <a:latin typeface="微软雅黑" pitchFamily="34" charset="-122"/>
              <a:ea typeface="微软雅黑" pitchFamily="34" charset="-122"/>
            </a:endParaRPr>
          </a:p>
          <a:p>
            <a:pPr algn="ctr">
              <a:spcBef>
                <a:spcPct val="50000"/>
              </a:spcBef>
            </a:pPr>
            <a:r>
              <a:rPr lang="en-US" altLang="zh-CN" dirty="0" smtClean="0">
                <a:latin typeface="微软雅黑" pitchFamily="34" charset="-122"/>
                <a:ea typeface="微软雅黑" pitchFamily="34" charset="-122"/>
              </a:rPr>
              <a:t>2020-01-02</a:t>
            </a:r>
            <a:endParaRPr lang="zh-CN" altLang="en-US" dirty="0">
              <a:latin typeface="微软雅黑" pitchFamily="34" charset="-122"/>
              <a:ea typeface="微软雅黑" pitchFamily="34" charset="-122"/>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r>
              <a:rPr lang="zh-CN" altLang="en-US" dirty="0" smtClean="0">
                <a:latin typeface="华文行楷" panose="02010800040101010101" pitchFamily="2" charset="-122"/>
                <a:ea typeface="华文行楷" panose="02010800040101010101" pitchFamily="2" charset="-122"/>
              </a:rPr>
              <a:t>大数据</a:t>
            </a:r>
            <a:r>
              <a:rPr lang="zh-CN" altLang="en-US" sz="900" dirty="0" smtClean="0">
                <a:latin typeface="仿宋" panose="02010609060101010101" pitchFamily="49" charset="-122"/>
                <a:ea typeface="仿宋" panose="02010609060101010101" pitchFamily="49" charset="-122"/>
              </a:rPr>
              <a:t>联合研究院</a:t>
            </a:r>
            <a:endParaRPr lang="zh-CN" altLang="en-US" sz="900" dirty="0">
              <a:latin typeface="仿宋" panose="02010609060101010101" pitchFamily="49" charset="-122"/>
              <a:ea typeface="仿宋" panose="02010609060101010101" pitchFamily="49" charset="-122"/>
            </a:endParaRPr>
          </a:p>
        </p:txBody>
      </p:sp>
      <p:sp>
        <p:nvSpPr>
          <p:cNvPr id="15" name="TextBox 12"/>
          <p:cNvSpPr txBox="1"/>
          <p:nvPr/>
        </p:nvSpPr>
        <p:spPr>
          <a:xfrm>
            <a:off x="257814" y="817058"/>
            <a:ext cx="2332690" cy="369332"/>
          </a:xfrm>
          <a:prstGeom prst="rect">
            <a:avLst/>
          </a:prstGeom>
          <a:noFill/>
        </p:spPr>
        <p:txBody>
          <a:bodyPr wrap="none">
            <a:spAutoFit/>
          </a:bodyPr>
          <a:lstStyle/>
          <a:p>
            <a:pPr algn="ctr" fontAlgn="auto">
              <a:spcBef>
                <a:spcPts val="0"/>
              </a:spcBef>
              <a:spcAft>
                <a:spcPts val="0"/>
              </a:spcAft>
              <a:defRPr/>
            </a:pPr>
            <a:r>
              <a:rPr lang="en-US" altLang="zh-CN" b="1" dirty="0" smtClean="0">
                <a:solidFill>
                  <a:schemeClr val="accent2">
                    <a:lumMod val="75000"/>
                  </a:schemeClr>
                </a:solidFill>
                <a:latin typeface="Arial Unicode MS" pitchFamily="34" charset="-122"/>
                <a:ea typeface="Arial Unicode MS" pitchFamily="34" charset="-122"/>
                <a:cs typeface="Arial Unicode MS" pitchFamily="34" charset="-122"/>
              </a:rPr>
              <a:t>http://</a:t>
            </a:r>
            <a:r>
              <a:rPr lang="en-US" altLang="zh-CN" b="1" dirty="0" err="1" smtClean="0">
                <a:solidFill>
                  <a:schemeClr val="accent2">
                    <a:lumMod val="75000"/>
                  </a:schemeClr>
                </a:solidFill>
                <a:latin typeface="Arial Unicode MS" pitchFamily="34" charset="-122"/>
                <a:ea typeface="Arial Unicode MS" pitchFamily="34" charset="-122"/>
                <a:cs typeface="Arial Unicode MS" pitchFamily="34" charset="-122"/>
              </a:rPr>
              <a:t>cds.tyut.edu.cn</a:t>
            </a:r>
            <a:endParaRPr lang="en-US" altLang="zh-CN" b="1" dirty="0">
              <a:solidFill>
                <a:schemeClr val="accent2">
                  <a:lumMod val="75000"/>
                </a:schemeClr>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374349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获取</a:t>
            </a:r>
            <a:r>
              <a:rPr lang="zh-CN" altLang="zh-CN" dirty="0" smtClean="0"/>
              <a:t>系统</a:t>
            </a:r>
            <a:r>
              <a:rPr lang="zh-CN" altLang="en-US" dirty="0" smtClean="0"/>
              <a:t>信息</a:t>
            </a:r>
            <a:endParaRPr lang="zh-CN" altLang="en-US" dirty="0"/>
          </a:p>
        </p:txBody>
      </p:sp>
      <p:graphicFrame>
        <p:nvGraphicFramePr>
          <p:cNvPr id="7" name="内容占位符 6"/>
          <p:cNvGraphicFramePr>
            <a:graphicFrameLocks noGrp="1"/>
          </p:cNvGraphicFramePr>
          <p:nvPr>
            <p:ph idx="1"/>
            <p:extLst/>
          </p:nvPr>
        </p:nvGraphicFramePr>
        <p:xfrm>
          <a:off x="611560" y="1988840"/>
          <a:ext cx="8064896" cy="3244272"/>
        </p:xfrm>
        <a:graphic>
          <a:graphicData uri="http://schemas.openxmlformats.org/drawingml/2006/table">
            <a:tbl>
              <a:tblPr>
                <a:tableStyleId>{5C22544A-7EE6-4342-B048-85BDC9FD1C3A}</a:tableStyleId>
              </a:tblPr>
              <a:tblGrid>
                <a:gridCol w="3744416">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792088">
                <a:tc>
                  <a:txBody>
                    <a:bodyPr/>
                    <a:lstStyle/>
                    <a:p>
                      <a:pPr algn="just">
                        <a:lnSpc>
                          <a:spcPts val="1400"/>
                        </a:lnSpc>
                        <a:spcAft>
                          <a:spcPts val="0"/>
                        </a:spcAft>
                      </a:pPr>
                      <a:r>
                        <a:rPr lang="zh-CN" sz="2400" dirty="0">
                          <a:effectLst/>
                        </a:rPr>
                        <a:t>查看系统发行版本</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cat /etc/system-release</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617764">
                <a:tc>
                  <a:txBody>
                    <a:bodyPr/>
                    <a:lstStyle/>
                    <a:p>
                      <a:pPr algn="just">
                        <a:lnSpc>
                          <a:spcPts val="1400"/>
                        </a:lnSpc>
                        <a:spcAft>
                          <a:spcPts val="0"/>
                        </a:spcAft>
                      </a:pPr>
                      <a:r>
                        <a:rPr lang="zh-CN" sz="2400" dirty="0">
                          <a:effectLst/>
                        </a:rPr>
                        <a:t>查看系统内核版本</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uname -r</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718444">
                <a:tc>
                  <a:txBody>
                    <a:bodyPr/>
                    <a:lstStyle/>
                    <a:p>
                      <a:pPr algn="just">
                        <a:lnSpc>
                          <a:spcPts val="1400"/>
                        </a:lnSpc>
                        <a:spcAft>
                          <a:spcPts val="0"/>
                        </a:spcAft>
                      </a:pPr>
                      <a:r>
                        <a:rPr lang="zh-CN" sz="2400">
                          <a:effectLst/>
                        </a:rPr>
                        <a:t>显示机器的体系结构</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arch</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649413">
                <a:tc>
                  <a:txBody>
                    <a:bodyPr/>
                    <a:lstStyle/>
                    <a:p>
                      <a:pPr algn="just">
                        <a:lnSpc>
                          <a:spcPts val="1400"/>
                        </a:lnSpc>
                        <a:spcAft>
                          <a:spcPts val="0"/>
                        </a:spcAft>
                      </a:pPr>
                      <a:r>
                        <a:rPr lang="zh-CN" sz="2400">
                          <a:effectLst/>
                        </a:rPr>
                        <a:t>显示系统加载的内核模块</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lsmod</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466563">
                <a:tc>
                  <a:txBody>
                    <a:bodyPr/>
                    <a:lstStyle/>
                    <a:p>
                      <a:pPr algn="just">
                        <a:lnSpc>
                          <a:spcPts val="1400"/>
                        </a:lnSpc>
                        <a:spcAft>
                          <a:spcPts val="0"/>
                        </a:spcAft>
                      </a:pPr>
                      <a:r>
                        <a:rPr lang="zh-CN" sz="2400" dirty="0">
                          <a:effectLst/>
                        </a:rPr>
                        <a:t>查看系统启动信息</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dirty="0" err="1">
                          <a:effectLst/>
                        </a:rPr>
                        <a:t>dmesg</a:t>
                      </a:r>
                      <a:endParaRPr lang="zh-CN" sz="24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22211449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2019-11-28</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rPr>
              <a:t>9</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防火墙</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14319014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6494" y="1217938"/>
            <a:ext cx="8229600" cy="5172418"/>
          </a:xfrm>
        </p:spPr>
        <p:txBody>
          <a:bodyPr/>
          <a:lstStyle/>
          <a:p>
            <a:r>
              <a:rPr lang="zh-CN" altLang="en-US" dirty="0" smtClean="0"/>
              <a:t>防火墙是架设在不同信任级别的计算机网络之间的一种检测和控制设备</a:t>
            </a:r>
            <a:endParaRPr lang="en-US" altLang="zh-CN" dirty="0" smtClean="0"/>
          </a:p>
          <a:p>
            <a:pPr lvl="1"/>
            <a:r>
              <a:rPr lang="zh-CN" altLang="en-US" dirty="0" smtClean="0"/>
              <a:t>是一个控制和监测的瓶颈点（</a:t>
            </a:r>
            <a:r>
              <a:rPr lang="en-US" altLang="zh-CN" dirty="0" smtClean="0"/>
              <a:t>choke point</a:t>
            </a:r>
            <a:r>
              <a:rPr lang="zh-CN" altLang="en-US" dirty="0" smtClean="0"/>
              <a:t>），不同级别网络间的所有数据都必须经过检查，实现边界防护（</a:t>
            </a:r>
            <a:r>
              <a:rPr lang="en-US" altLang="zh-CN" dirty="0" smtClean="0"/>
              <a:t> perimeter </a:t>
            </a:r>
            <a:r>
              <a:rPr lang="en-US" altLang="zh-CN" dirty="0" err="1" smtClean="0"/>
              <a:t>defence</a:t>
            </a:r>
            <a:r>
              <a:rPr lang="en-US" altLang="zh-CN" dirty="0" smtClean="0"/>
              <a:t> </a:t>
            </a:r>
            <a:r>
              <a:rPr lang="zh-CN" altLang="en-US" dirty="0" smtClean="0"/>
              <a:t>）</a:t>
            </a:r>
            <a:endParaRPr lang="en-US" altLang="zh-CN" dirty="0" smtClean="0"/>
          </a:p>
          <a:p>
            <a:pPr lvl="1"/>
            <a:r>
              <a:rPr lang="zh-CN" altLang="en-US" dirty="0" smtClean="0"/>
              <a:t>根据安全策略配置为允许、拒绝或代理数据的通过</a:t>
            </a:r>
            <a:endParaRPr lang="en-US" altLang="zh-CN" dirty="0" smtClean="0"/>
          </a:p>
          <a:p>
            <a:pPr lvl="1"/>
            <a:r>
              <a:rPr lang="zh-CN" altLang="en-US" dirty="0" smtClean="0"/>
              <a:t>必要时，提供</a:t>
            </a:r>
            <a:r>
              <a:rPr lang="en-US" altLang="zh-CN" dirty="0" smtClean="0"/>
              <a:t>NAT</a:t>
            </a:r>
            <a:r>
              <a:rPr lang="zh-CN" altLang="en-US" dirty="0" smtClean="0"/>
              <a:t>、</a:t>
            </a:r>
            <a:r>
              <a:rPr lang="en-US" altLang="zh-CN" dirty="0" smtClean="0"/>
              <a:t>VPN</a:t>
            </a:r>
            <a:r>
              <a:rPr lang="zh-CN" altLang="en-US" dirty="0" smtClean="0"/>
              <a:t>功能</a:t>
            </a:r>
            <a:endParaRPr lang="en-US" altLang="zh-CN" dirty="0" smtClean="0"/>
          </a:p>
          <a:p>
            <a:r>
              <a:rPr lang="zh-CN" altLang="en-US" dirty="0" smtClean="0"/>
              <a:t>防火墙设备的种类</a:t>
            </a:r>
            <a:endParaRPr lang="en-US" altLang="zh-CN" dirty="0" smtClean="0"/>
          </a:p>
          <a:p>
            <a:pPr lvl="1"/>
            <a:r>
              <a:rPr lang="zh-CN" altLang="en-US" b="1" dirty="0" smtClean="0"/>
              <a:t>硬件防火墙</a:t>
            </a:r>
            <a:r>
              <a:rPr lang="zh-CN" altLang="en-US" dirty="0" smtClean="0"/>
              <a:t>：专用的硬件或软硬件结合的实现</a:t>
            </a:r>
            <a:endParaRPr lang="en-US" altLang="zh-CN" dirty="0" smtClean="0"/>
          </a:p>
          <a:p>
            <a:pPr lvl="1"/>
            <a:r>
              <a:rPr lang="zh-CN" altLang="en-US" b="1" dirty="0" smtClean="0"/>
              <a:t>软件防火墙</a:t>
            </a:r>
            <a:r>
              <a:rPr lang="zh-CN" altLang="en-US" dirty="0" smtClean="0"/>
              <a:t>：基于普通</a:t>
            </a:r>
            <a:r>
              <a:rPr lang="en-US" altLang="zh-CN" dirty="0" smtClean="0"/>
              <a:t>PC</a:t>
            </a:r>
            <a:r>
              <a:rPr lang="zh-CN" altLang="en-US" dirty="0" smtClean="0"/>
              <a:t>或</a:t>
            </a:r>
            <a:r>
              <a:rPr lang="en-US" altLang="zh-CN" dirty="0" smtClean="0"/>
              <a:t>Server</a:t>
            </a:r>
            <a:r>
              <a:rPr lang="zh-CN" altLang="en-US" dirty="0" smtClean="0"/>
              <a:t>硬件上的通用操作系统加防火墙软件实现</a:t>
            </a:r>
            <a:endParaRPr lang="en-US" altLang="zh-CN"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什么是防火墙</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53685596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solidFill>
                  <a:srgbClr val="002060"/>
                </a:solidFill>
                <a:latin typeface="黑体" pitchFamily="49" charset="-122"/>
                <a:ea typeface="黑体" pitchFamily="49" charset="-122"/>
              </a:rPr>
              <a:t>网络层</a:t>
            </a:r>
            <a:r>
              <a:rPr lang="zh-CN" altLang="en-US" dirty="0" smtClean="0">
                <a:solidFill>
                  <a:srgbClr val="002060"/>
                </a:solidFill>
                <a:latin typeface="黑体" pitchFamily="49" charset="-122"/>
                <a:ea typeface="黑体" pitchFamily="49" charset="-122"/>
              </a:rPr>
              <a:t>包过滤防火墙</a:t>
            </a:r>
            <a:endParaRPr lang="en-US" altLang="zh-CN" dirty="0" smtClean="0">
              <a:solidFill>
                <a:srgbClr val="002060"/>
              </a:solidFill>
              <a:latin typeface="黑体" pitchFamily="49" charset="-122"/>
              <a:ea typeface="黑体" pitchFamily="49" charset="-122"/>
            </a:endParaRPr>
          </a:p>
          <a:p>
            <a:pPr lvl="1"/>
            <a:r>
              <a:rPr lang="en-US" altLang="zh-CN" dirty="0" smtClean="0"/>
              <a:t>Traditional packet filters</a:t>
            </a:r>
          </a:p>
          <a:p>
            <a:pPr lvl="1"/>
            <a:r>
              <a:rPr lang="zh-CN" altLang="en-US" dirty="0" smtClean="0"/>
              <a:t>过滤器通常与路由器相结合构建防火墙</a:t>
            </a:r>
          </a:p>
          <a:p>
            <a:pPr marL="0" indent="0">
              <a:buNone/>
            </a:pPr>
            <a:endParaRPr lang="zh-CN" altLang="en-US" dirty="0" smtClean="0"/>
          </a:p>
          <a:p>
            <a:r>
              <a:rPr lang="zh-CN" altLang="en-US" dirty="0" smtClean="0">
                <a:solidFill>
                  <a:srgbClr val="002060"/>
                </a:solidFill>
                <a:latin typeface="黑体" pitchFamily="49" charset="-122"/>
                <a:ea typeface="黑体" pitchFamily="49" charset="-122"/>
              </a:rPr>
              <a:t>应用层网关</a:t>
            </a:r>
            <a:r>
              <a:rPr lang="en-US" altLang="zh-CN" dirty="0" smtClean="0">
                <a:solidFill>
                  <a:srgbClr val="002060"/>
                </a:solidFill>
                <a:latin typeface="黑体" pitchFamily="49" charset="-122"/>
                <a:ea typeface="黑体" pitchFamily="49" charset="-122"/>
              </a:rPr>
              <a:t>/</a:t>
            </a:r>
            <a:r>
              <a:rPr lang="zh-CN" altLang="en-US" dirty="0" smtClean="0">
                <a:solidFill>
                  <a:srgbClr val="002060"/>
                </a:solidFill>
                <a:latin typeface="黑体" pitchFamily="49" charset="-122"/>
                <a:ea typeface="黑体" pitchFamily="49" charset="-122"/>
              </a:rPr>
              <a:t>代理</a:t>
            </a:r>
            <a:endParaRPr lang="en-US" altLang="zh-CN" dirty="0" smtClean="0">
              <a:solidFill>
                <a:srgbClr val="002060"/>
              </a:solidFill>
              <a:latin typeface="黑体" pitchFamily="49" charset="-122"/>
              <a:ea typeface="黑体" pitchFamily="49" charset="-122"/>
            </a:endParaRPr>
          </a:p>
          <a:p>
            <a:pPr lvl="1"/>
            <a:r>
              <a:rPr lang="en-US" altLang="zh-CN" dirty="0" smtClean="0"/>
              <a:t>Application-Layer gateways/Proxy</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防火墙的分类</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2043045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467544" y="2276872"/>
            <a:ext cx="8229600" cy="3124944"/>
          </a:xfrm>
        </p:spPr>
        <p:txBody>
          <a:bodyPr/>
          <a:lstStyle/>
          <a:p>
            <a:r>
              <a:rPr lang="zh-CN" altLang="en-US" sz="2800" dirty="0" smtClean="0">
                <a:solidFill>
                  <a:srgbClr val="0070C0"/>
                </a:solidFill>
              </a:rPr>
              <a:t>什么是防火墙？防火墙的种类及各自的特点如何？</a:t>
            </a:r>
          </a:p>
          <a:p>
            <a:r>
              <a:rPr lang="zh-CN" altLang="en-US" sz="2800" dirty="0" smtClean="0"/>
              <a:t>什么是</a:t>
            </a:r>
            <a:r>
              <a:rPr lang="en-US" altLang="zh-CN" sz="2800" dirty="0" smtClean="0"/>
              <a:t>NAT</a:t>
            </a:r>
            <a:r>
              <a:rPr lang="zh-CN" altLang="en-US" sz="2800" dirty="0" smtClean="0"/>
              <a:t>？</a:t>
            </a:r>
            <a:r>
              <a:rPr lang="en-US" altLang="zh-CN" sz="2800" dirty="0" smtClean="0"/>
              <a:t>NAT</a:t>
            </a:r>
            <a:r>
              <a:rPr lang="zh-CN" altLang="en-US" sz="2800" dirty="0" smtClean="0"/>
              <a:t>的分类和用途？</a:t>
            </a:r>
          </a:p>
          <a:p>
            <a:r>
              <a:rPr lang="zh-CN" altLang="en-US" sz="2800" dirty="0" smtClean="0"/>
              <a:t>什么是</a:t>
            </a:r>
            <a:r>
              <a:rPr lang="en-US" altLang="zh-CN" sz="2800" dirty="0" err="1" smtClean="0"/>
              <a:t>Netfilter</a:t>
            </a:r>
            <a:r>
              <a:rPr lang="en-US" altLang="zh-CN" sz="2800" dirty="0" smtClean="0"/>
              <a:t>/</a:t>
            </a:r>
            <a:r>
              <a:rPr lang="en-US" altLang="zh-CN" sz="2800" dirty="0" err="1" smtClean="0"/>
              <a:t>iptables</a:t>
            </a:r>
            <a:r>
              <a:rPr lang="zh-CN" altLang="en-US" sz="2800" dirty="0" smtClean="0"/>
              <a:t>？什么是连接跟踪？</a:t>
            </a:r>
          </a:p>
          <a:p>
            <a:r>
              <a:rPr lang="zh-CN" altLang="en-US" sz="2800" dirty="0" smtClean="0"/>
              <a:t>简述数据包在</a:t>
            </a:r>
            <a:r>
              <a:rPr lang="en-US" altLang="zh-CN" sz="2800" dirty="0" err="1" smtClean="0"/>
              <a:t>Netfilter</a:t>
            </a:r>
            <a:r>
              <a:rPr lang="en-US" altLang="zh-CN" sz="2800" dirty="0" smtClean="0"/>
              <a:t>/</a:t>
            </a:r>
            <a:r>
              <a:rPr lang="en-US" altLang="zh-CN" sz="2800" dirty="0" err="1" smtClean="0"/>
              <a:t>iptables</a:t>
            </a:r>
            <a:r>
              <a:rPr lang="zh-CN" altLang="en-US" sz="2800" dirty="0" smtClean="0"/>
              <a:t>多表中的穿越流程？</a:t>
            </a:r>
          </a:p>
          <a:p>
            <a:r>
              <a:rPr lang="zh-CN" altLang="en-US" sz="2800" dirty="0" smtClean="0"/>
              <a:t>比较</a:t>
            </a:r>
            <a:r>
              <a:rPr lang="en-US" sz="2800" dirty="0" err="1" smtClean="0"/>
              <a:t>CentOS</a:t>
            </a:r>
            <a:r>
              <a:rPr lang="en-US" sz="2800" dirty="0" smtClean="0"/>
              <a:t> 7</a:t>
            </a:r>
            <a:r>
              <a:rPr lang="zh-CN" altLang="en-US" sz="2800" dirty="0" smtClean="0"/>
              <a:t>提供</a:t>
            </a:r>
            <a:r>
              <a:rPr lang="en-US" sz="2800" dirty="0" err="1" smtClean="0"/>
              <a:t>firewalld</a:t>
            </a:r>
            <a:r>
              <a:rPr lang="zh-CN" altLang="en-US" sz="2800" dirty="0" smtClean="0"/>
              <a:t>守护进程和</a:t>
            </a:r>
            <a:r>
              <a:rPr lang="en-US" sz="2800" dirty="0" err="1" smtClean="0"/>
              <a:t>iptables</a:t>
            </a:r>
            <a:r>
              <a:rPr lang="zh-CN" altLang="en-US" sz="2800" dirty="0" smtClean="0"/>
              <a:t>服务。如何切换？</a:t>
            </a:r>
            <a:endParaRPr lang="zh-CN" altLang="en-US" sz="2800"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103</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8756434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2019-12-03</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lang="en-US" altLang="zh-CN" sz="2400" dirty="0" smtClean="0">
                <a:solidFill>
                  <a:prstClr val="black"/>
                </a:solidFill>
                <a:latin typeface="Times New Roman" panose="02020603050405020304" pitchFamily="18" charset="0"/>
                <a:ea typeface="黑体" pitchFamily="2" charset="-122"/>
                <a:cs typeface="Times New Roman" panose="02020603050405020304" pitchFamily="18" charset="0"/>
              </a:rPr>
              <a:t>10</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a:t>
            </a:r>
            <a:r>
              <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Shell</a:t>
            </a:r>
            <a:r>
              <a:rPr kumimoji="0" lang="en-US" altLang="zh-CN" sz="2400" b="0" i="0" u="none" strike="noStrike" kern="1200" cap="none" spc="0" normalizeH="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 </a:t>
            </a:r>
            <a:r>
              <a:rPr kumimoji="0" lang="zh-CN" altLang="en-US" sz="2400" b="0" i="0" u="none" strike="noStrike" kern="1200" cap="none" spc="0" normalizeH="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脚本编程</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29870945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800" dirty="0" smtClean="0"/>
              <a:t>Shell </a:t>
            </a:r>
            <a:r>
              <a:rPr lang="zh-CN" altLang="en-US" sz="2800" dirty="0" smtClean="0"/>
              <a:t>脚本的建立</a:t>
            </a:r>
            <a:endParaRPr lang="en-US" altLang="zh-CN" sz="2800" dirty="0" smtClean="0"/>
          </a:p>
          <a:p>
            <a:pPr lvl="1"/>
            <a:r>
              <a:rPr lang="zh-CN" altLang="en-US" sz="2200" dirty="0" smtClean="0"/>
              <a:t>使用文本编辑器编辑脚本文件</a:t>
            </a:r>
            <a:endParaRPr lang="en-US" altLang="zh-CN" sz="2200" dirty="0" smtClean="0"/>
          </a:p>
          <a:p>
            <a:pPr lvl="2">
              <a:buNone/>
            </a:pPr>
            <a:r>
              <a:rPr lang="en-US" altLang="zh-CN" b="1" dirty="0" smtClean="0">
                <a:solidFill>
                  <a:schemeClr val="accent6">
                    <a:lumMod val="75000"/>
                  </a:schemeClr>
                </a:solidFill>
              </a:rPr>
              <a:t>$ vi script-file</a:t>
            </a:r>
          </a:p>
          <a:p>
            <a:pPr lvl="1"/>
            <a:r>
              <a:rPr lang="zh-CN" altLang="en-US" sz="2200" dirty="0" smtClean="0"/>
              <a:t>为脚本文件添加可执行权限</a:t>
            </a:r>
            <a:endParaRPr lang="en-US" altLang="zh-CN" sz="2200" dirty="0" smtClean="0"/>
          </a:p>
          <a:p>
            <a:pPr lvl="2">
              <a:buNone/>
            </a:pPr>
            <a:r>
              <a:rPr lang="en-US" altLang="zh-CN" b="1" dirty="0" smtClean="0">
                <a:solidFill>
                  <a:schemeClr val="accent6">
                    <a:lumMod val="75000"/>
                  </a:schemeClr>
                </a:solidFill>
              </a:rPr>
              <a:t>$ </a:t>
            </a:r>
            <a:r>
              <a:rPr lang="en-US" altLang="zh-CN" b="1" dirty="0" err="1" smtClean="0">
                <a:solidFill>
                  <a:schemeClr val="accent6">
                    <a:lumMod val="75000"/>
                  </a:schemeClr>
                </a:solidFill>
              </a:rPr>
              <a:t>chmod</a:t>
            </a:r>
            <a:r>
              <a:rPr lang="en-US" altLang="zh-CN" b="1" dirty="0" smtClean="0">
                <a:solidFill>
                  <a:schemeClr val="accent6">
                    <a:lumMod val="75000"/>
                  </a:schemeClr>
                </a:solidFill>
              </a:rPr>
              <a:t> +x script-file</a:t>
            </a:r>
          </a:p>
          <a:p>
            <a:r>
              <a:rPr lang="en-US" altLang="zh-CN" sz="2800" dirty="0" smtClean="0"/>
              <a:t>Shell </a:t>
            </a:r>
            <a:r>
              <a:rPr lang="zh-CN" altLang="en-US" sz="2800" dirty="0" smtClean="0"/>
              <a:t>脚本的执行</a:t>
            </a:r>
            <a:endParaRPr lang="en-US" altLang="zh-CN" sz="2800" dirty="0" smtClean="0"/>
          </a:p>
          <a:p>
            <a:pPr lvl="1"/>
            <a:r>
              <a:rPr lang="zh-CN" altLang="en-US" sz="2200" dirty="0" smtClean="0"/>
              <a:t>在子</a:t>
            </a:r>
            <a:r>
              <a:rPr lang="en-US" altLang="zh-CN" sz="2200" dirty="0" smtClean="0"/>
              <a:t>Shell</a:t>
            </a:r>
            <a:r>
              <a:rPr lang="zh-CN" altLang="en-US" sz="2200" dirty="0" smtClean="0"/>
              <a:t>中执行</a:t>
            </a:r>
            <a:endParaRPr lang="en-US" altLang="zh-CN" sz="2200" dirty="0" smtClean="0"/>
          </a:p>
          <a:p>
            <a:pPr lvl="2">
              <a:buNone/>
            </a:pPr>
            <a:r>
              <a:rPr lang="en-US" altLang="zh-CN" b="1" dirty="0" smtClean="0">
                <a:solidFill>
                  <a:schemeClr val="accent6">
                    <a:lumMod val="75000"/>
                  </a:schemeClr>
                </a:solidFill>
              </a:rPr>
              <a:t>$ bash script-file</a:t>
            </a:r>
          </a:p>
          <a:p>
            <a:pPr lvl="2">
              <a:buNone/>
            </a:pPr>
            <a:r>
              <a:rPr lang="en-US" altLang="zh-CN" b="1" dirty="0" smtClean="0">
                <a:solidFill>
                  <a:schemeClr val="accent6">
                    <a:lumMod val="75000"/>
                  </a:schemeClr>
                </a:solidFill>
              </a:rPr>
              <a:t>$ script-file</a:t>
            </a:r>
          </a:p>
          <a:p>
            <a:pPr lvl="1"/>
            <a:r>
              <a:rPr lang="zh-CN" altLang="en-US" sz="2200" dirty="0" smtClean="0"/>
              <a:t>在当前</a:t>
            </a:r>
            <a:r>
              <a:rPr lang="en-US" altLang="zh-CN" sz="2200" dirty="0" smtClean="0"/>
              <a:t>Shell</a:t>
            </a:r>
            <a:r>
              <a:rPr lang="zh-CN" altLang="en-US" sz="2200" dirty="0" smtClean="0"/>
              <a:t>中执行</a:t>
            </a:r>
            <a:endParaRPr lang="en-US" altLang="zh-CN" sz="2200" dirty="0" smtClean="0"/>
          </a:p>
          <a:p>
            <a:pPr lvl="2">
              <a:buNone/>
            </a:pPr>
            <a:r>
              <a:rPr lang="en-US" altLang="zh-CN" b="1" dirty="0" smtClean="0">
                <a:solidFill>
                  <a:schemeClr val="accent6">
                    <a:lumMod val="75000"/>
                  </a:schemeClr>
                </a:solidFill>
              </a:rPr>
              <a:t>$ source script-file</a:t>
            </a:r>
          </a:p>
          <a:p>
            <a:pPr lvl="2">
              <a:buNone/>
            </a:pPr>
            <a:r>
              <a:rPr lang="en-US" altLang="zh-CN" b="1" dirty="0" smtClean="0">
                <a:solidFill>
                  <a:schemeClr val="accent6">
                    <a:lumMod val="75000"/>
                  </a:schemeClr>
                </a:solidFill>
              </a:rPr>
              <a:t>$ .  script-file</a:t>
            </a: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105</a:t>
            </a:fld>
            <a:endParaRPr lang="en-US" altLang="zh-CN" dirty="0"/>
          </a:p>
        </p:txBody>
      </p:sp>
      <p:sp>
        <p:nvSpPr>
          <p:cNvPr id="9" name="副标题 8"/>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Shell </a:t>
            </a:r>
            <a:r>
              <a:rPr lang="zh-CN" altLang="en-US" dirty="0" smtClean="0"/>
              <a:t>脚本的建立与执行</a:t>
            </a:r>
            <a:endParaRPr lang="zh-CN" altLang="en-US" dirty="0"/>
          </a:p>
        </p:txBody>
      </p:sp>
      <p:sp>
        <p:nvSpPr>
          <p:cNvPr id="7" name="TextBox 6"/>
          <p:cNvSpPr txBox="1"/>
          <p:nvPr/>
        </p:nvSpPr>
        <p:spPr>
          <a:xfrm>
            <a:off x="3851920" y="3934797"/>
            <a:ext cx="482453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dirty="0" smtClean="0"/>
              <a:t>PATH </a:t>
            </a:r>
            <a:r>
              <a:rPr lang="zh-CN" altLang="en-US" dirty="0" smtClean="0"/>
              <a:t>环境变量的默认值不包含当前目录，</a:t>
            </a:r>
            <a:endParaRPr lang="en-US" altLang="zh-CN" dirty="0" smtClean="0"/>
          </a:p>
          <a:p>
            <a:r>
              <a:rPr lang="zh-CN" altLang="en-US" dirty="0" smtClean="0"/>
              <a:t>若脚本文件在当前目录，应使用 </a:t>
            </a:r>
            <a:r>
              <a:rPr lang="en-US" altLang="zh-CN" b="1" dirty="0" smtClean="0">
                <a:solidFill>
                  <a:schemeClr val="accent6">
                    <a:lumMod val="75000"/>
                  </a:schemeClr>
                </a:solidFill>
              </a:rPr>
              <a:t>./</a:t>
            </a:r>
            <a:r>
              <a:rPr lang="en-US" altLang="zh-CN" dirty="0" smtClean="0">
                <a:solidFill>
                  <a:schemeClr val="accent6">
                    <a:lumMod val="75000"/>
                  </a:schemeClr>
                </a:solidFill>
              </a:rPr>
              <a:t>script-file</a:t>
            </a:r>
            <a:endParaRPr lang="zh-CN" altLang="en-US" dirty="0"/>
          </a:p>
        </p:txBody>
      </p:sp>
      <p:sp>
        <p:nvSpPr>
          <p:cNvPr id="8" name="TextBox 7"/>
          <p:cNvSpPr txBox="1"/>
          <p:nvPr/>
        </p:nvSpPr>
        <p:spPr>
          <a:xfrm>
            <a:off x="3851920" y="4941168"/>
            <a:ext cx="482453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dirty="0" smtClean="0"/>
              <a:t>PATH </a:t>
            </a:r>
            <a:r>
              <a:rPr lang="zh-CN" altLang="en-US" dirty="0" smtClean="0"/>
              <a:t>环境变量的默认值包含 </a:t>
            </a:r>
            <a:r>
              <a:rPr lang="en-US" altLang="zh-CN" dirty="0" smtClean="0"/>
              <a:t>~/bin </a:t>
            </a:r>
            <a:r>
              <a:rPr lang="zh-CN" altLang="en-US" dirty="0" smtClean="0"/>
              <a:t>目录，</a:t>
            </a:r>
            <a:endParaRPr lang="en-US" altLang="zh-CN" dirty="0" smtClean="0"/>
          </a:p>
          <a:p>
            <a:r>
              <a:rPr lang="zh-CN" altLang="en-US" dirty="0" smtClean="0"/>
              <a:t>用户可以将自己的脚本文件存放在 </a:t>
            </a:r>
            <a:r>
              <a:rPr lang="en-US" altLang="zh-CN" dirty="0" smtClean="0"/>
              <a:t>~/bin </a:t>
            </a:r>
            <a:r>
              <a:rPr lang="zh-CN" altLang="en-US" dirty="0" smtClean="0"/>
              <a:t>目录，</a:t>
            </a:r>
            <a:endParaRPr lang="en-US" altLang="zh-CN" dirty="0" smtClean="0"/>
          </a:p>
          <a:p>
            <a:r>
              <a:rPr lang="zh-CN" altLang="en-US" dirty="0" smtClean="0"/>
              <a:t>之后即可直接调用脚本文件名执行脚本了</a:t>
            </a:r>
            <a:endParaRPr lang="zh-CN" altLang="en-US" dirty="0"/>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0884678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以 </a:t>
            </a:r>
            <a:r>
              <a:rPr lang="en-US" altLang="zh-CN" dirty="0" smtClean="0"/>
              <a:t>#! </a:t>
            </a:r>
            <a:r>
              <a:rPr lang="zh-CN" altLang="en-US" dirty="0" smtClean="0"/>
              <a:t>开头：通知系统用何解释器执行此脚本</a:t>
            </a:r>
          </a:p>
          <a:p>
            <a:pPr lvl="1">
              <a:buNone/>
            </a:pPr>
            <a:r>
              <a:rPr lang="en-US" altLang="zh-CN" b="1" dirty="0" smtClean="0">
                <a:solidFill>
                  <a:srgbClr val="FF0000"/>
                </a:solidFill>
              </a:rPr>
              <a:t>#!/bin/bash</a:t>
            </a:r>
          </a:p>
          <a:p>
            <a:pPr lvl="1">
              <a:buNone/>
            </a:pPr>
            <a:r>
              <a:rPr lang="en-US" altLang="zh-CN" b="1" dirty="0" smtClean="0">
                <a:solidFill>
                  <a:srgbClr val="002060"/>
                </a:solidFill>
              </a:rPr>
              <a:t>#!/bin/</a:t>
            </a:r>
            <a:r>
              <a:rPr lang="en-US" altLang="zh-CN" b="1" dirty="0" err="1" smtClean="0">
                <a:solidFill>
                  <a:srgbClr val="002060"/>
                </a:solidFill>
              </a:rPr>
              <a:t>ksh</a:t>
            </a:r>
            <a:endParaRPr lang="en-US" altLang="zh-CN" b="1" dirty="0" smtClean="0">
              <a:solidFill>
                <a:srgbClr val="002060"/>
              </a:solidFill>
            </a:endParaRPr>
          </a:p>
          <a:p>
            <a:r>
              <a:rPr lang="zh-CN" altLang="zh-CN" dirty="0" smtClean="0"/>
              <a:t>以注释形式说明如下的内容：</a:t>
            </a:r>
          </a:p>
          <a:p>
            <a:pPr lvl="1">
              <a:buNone/>
            </a:pPr>
            <a:r>
              <a:rPr lang="en-US" altLang="zh-CN" dirty="0" smtClean="0">
                <a:solidFill>
                  <a:srgbClr val="002060"/>
                </a:solidFill>
              </a:rPr>
              <a:t># </a:t>
            </a:r>
            <a:r>
              <a:rPr lang="zh-CN" altLang="zh-CN" dirty="0" smtClean="0">
                <a:solidFill>
                  <a:srgbClr val="002060"/>
                </a:solidFill>
              </a:rPr>
              <a:t>脚本名称</a:t>
            </a:r>
          </a:p>
          <a:p>
            <a:pPr lvl="1">
              <a:buNone/>
            </a:pPr>
            <a:r>
              <a:rPr lang="en-US" altLang="zh-CN" dirty="0" smtClean="0">
                <a:solidFill>
                  <a:srgbClr val="002060"/>
                </a:solidFill>
              </a:rPr>
              <a:t># </a:t>
            </a:r>
            <a:r>
              <a:rPr lang="zh-CN" altLang="zh-CN" dirty="0" smtClean="0">
                <a:solidFill>
                  <a:srgbClr val="002060"/>
                </a:solidFill>
              </a:rPr>
              <a:t>脚本功能</a:t>
            </a:r>
          </a:p>
          <a:p>
            <a:pPr lvl="1">
              <a:buNone/>
            </a:pPr>
            <a:r>
              <a:rPr lang="en-US" altLang="zh-CN" dirty="0" smtClean="0">
                <a:solidFill>
                  <a:srgbClr val="002060"/>
                </a:solidFill>
              </a:rPr>
              <a:t># </a:t>
            </a:r>
            <a:r>
              <a:rPr lang="zh-CN" altLang="zh-CN" dirty="0" smtClean="0">
                <a:solidFill>
                  <a:srgbClr val="002060"/>
                </a:solidFill>
              </a:rPr>
              <a:t>作者及联系方式</a:t>
            </a:r>
          </a:p>
          <a:p>
            <a:pPr lvl="1">
              <a:buNone/>
            </a:pPr>
            <a:r>
              <a:rPr lang="en-US" altLang="zh-CN" dirty="0" smtClean="0">
                <a:solidFill>
                  <a:srgbClr val="002060"/>
                </a:solidFill>
              </a:rPr>
              <a:t># </a:t>
            </a:r>
            <a:r>
              <a:rPr lang="zh-CN" altLang="zh-CN" dirty="0" smtClean="0">
                <a:solidFill>
                  <a:srgbClr val="002060"/>
                </a:solidFill>
              </a:rPr>
              <a:t>版本更新记录</a:t>
            </a:r>
          </a:p>
          <a:p>
            <a:pPr lvl="1">
              <a:buNone/>
            </a:pPr>
            <a:r>
              <a:rPr lang="en-US" altLang="zh-CN" dirty="0" smtClean="0">
                <a:solidFill>
                  <a:srgbClr val="002060"/>
                </a:solidFill>
              </a:rPr>
              <a:t># </a:t>
            </a:r>
            <a:r>
              <a:rPr lang="zh-CN" altLang="zh-CN" dirty="0" smtClean="0">
                <a:solidFill>
                  <a:srgbClr val="002060"/>
                </a:solidFill>
              </a:rPr>
              <a:t>版权声明</a:t>
            </a:r>
          </a:p>
          <a:p>
            <a:pPr lvl="1">
              <a:buNone/>
            </a:pPr>
            <a:r>
              <a:rPr lang="en-US" altLang="zh-CN" dirty="0" smtClean="0">
                <a:solidFill>
                  <a:srgbClr val="002060"/>
                </a:solidFill>
              </a:rPr>
              <a:t># </a:t>
            </a:r>
            <a:r>
              <a:rPr lang="zh-CN" altLang="zh-CN" dirty="0" smtClean="0">
                <a:solidFill>
                  <a:srgbClr val="002060"/>
                </a:solidFill>
              </a:rPr>
              <a:t>对算法做简要说明（如果是复杂脚本）</a:t>
            </a:r>
          </a:p>
          <a:p>
            <a:endParaRPr lang="en-US" altLang="zh-CN"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Shell </a:t>
            </a:r>
            <a:r>
              <a:rPr lang="zh-CN" altLang="en-US" dirty="0" smtClean="0"/>
              <a:t>脚本的编码规范</a:t>
            </a:r>
            <a:endParaRPr lang="zh-CN" altLang="en-US" dirty="0"/>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4761193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在 </a:t>
            </a:r>
            <a:r>
              <a:rPr lang="en-US" altLang="zh-CN" dirty="0" smtClean="0"/>
              <a:t>bash </a:t>
            </a:r>
            <a:r>
              <a:rPr lang="zh-CN" altLang="en-US" dirty="0" smtClean="0"/>
              <a:t>调用脚本时使用参数</a:t>
            </a:r>
            <a:endParaRPr lang="en-US" altLang="zh-CN" dirty="0" smtClean="0"/>
          </a:p>
          <a:p>
            <a:pPr lvl="1">
              <a:buNone/>
            </a:pPr>
            <a:r>
              <a:rPr lang="en-US" altLang="zh-CN" sz="2800" b="1" dirty="0" smtClean="0">
                <a:solidFill>
                  <a:srgbClr val="990000"/>
                </a:solidFill>
                <a:latin typeface="Courier New" pitchFamily="49" charset="0"/>
              </a:rPr>
              <a:t>$ bash [-x] [-n] [-v]  </a:t>
            </a:r>
            <a:r>
              <a:rPr lang="en-US" altLang="zh-CN" sz="2800" b="1" dirty="0" err="1" smtClean="0">
                <a:solidFill>
                  <a:srgbClr val="990000"/>
                </a:solidFill>
                <a:latin typeface="Courier New" pitchFamily="49" charset="0"/>
              </a:rPr>
              <a:t>scriptName</a:t>
            </a:r>
            <a:endParaRPr lang="en-US" altLang="zh-CN" sz="2800" b="1" dirty="0" smtClean="0">
              <a:solidFill>
                <a:srgbClr val="990000"/>
              </a:solidFill>
              <a:latin typeface="Courier New" pitchFamily="49" charset="0"/>
            </a:endParaRPr>
          </a:p>
          <a:p>
            <a:r>
              <a:rPr lang="zh-CN" altLang="en-US" dirty="0" smtClean="0"/>
              <a:t>在脚本中使用 </a:t>
            </a:r>
            <a:r>
              <a:rPr lang="en-US" altLang="zh-CN" dirty="0" smtClean="0"/>
              <a:t>bash </a:t>
            </a:r>
            <a:r>
              <a:rPr lang="zh-CN" altLang="en-US" dirty="0" smtClean="0"/>
              <a:t>内置的</a:t>
            </a:r>
            <a:r>
              <a:rPr lang="zh-CN" altLang="en-US" b="1" dirty="0" smtClean="0">
                <a:solidFill>
                  <a:srgbClr val="002060"/>
                </a:solidFill>
              </a:rPr>
              <a:t> </a:t>
            </a:r>
            <a:r>
              <a:rPr lang="en-US" altLang="zh-CN" b="1" dirty="0" smtClean="0">
                <a:solidFill>
                  <a:srgbClr val="002060"/>
                </a:solidFill>
              </a:rPr>
              <a:t>set </a:t>
            </a:r>
            <a:r>
              <a:rPr lang="zh-CN" altLang="en-US" dirty="0" smtClean="0"/>
              <a:t>命令使整个或部分脚本处于调试模式</a:t>
            </a:r>
            <a:endParaRPr lang="en-US" altLang="zh-CN" dirty="0" smtClean="0"/>
          </a:p>
          <a:p>
            <a:pPr lvl="1">
              <a:buNone/>
            </a:pPr>
            <a:r>
              <a:rPr lang="zh-CN" altLang="en-US" sz="2800" b="1" dirty="0" smtClean="0">
                <a:solidFill>
                  <a:srgbClr val="002060"/>
                </a:solidFill>
                <a:latin typeface="Courier New" pitchFamily="49" charset="0"/>
              </a:rPr>
              <a:t>开启：</a:t>
            </a:r>
            <a:r>
              <a:rPr lang="en-US" altLang="zh-CN" sz="2800" b="1" dirty="0" smtClean="0">
                <a:solidFill>
                  <a:srgbClr val="990000"/>
                </a:solidFill>
                <a:latin typeface="Courier New" pitchFamily="49" charset="0"/>
              </a:rPr>
              <a:t>set [-x] [-n] [-v]</a:t>
            </a:r>
          </a:p>
          <a:p>
            <a:pPr lvl="1">
              <a:buNone/>
            </a:pPr>
            <a:r>
              <a:rPr lang="zh-CN" altLang="en-US" sz="2800" b="1" dirty="0" smtClean="0">
                <a:solidFill>
                  <a:srgbClr val="002060"/>
                </a:solidFill>
                <a:latin typeface="Courier New" pitchFamily="49" charset="0"/>
              </a:rPr>
              <a:t>结束：</a:t>
            </a:r>
            <a:r>
              <a:rPr lang="en-US" altLang="zh-CN" sz="2800" b="1" dirty="0" smtClean="0">
                <a:solidFill>
                  <a:srgbClr val="990000"/>
                </a:solidFill>
                <a:latin typeface="Courier New" pitchFamily="49" charset="0"/>
              </a:rPr>
              <a:t>set [+x] [+n] [+v]</a:t>
            </a:r>
          </a:p>
          <a:p>
            <a:endParaRPr lang="zh-CN" altLang="en-US" sz="3200" b="1" dirty="0" smtClean="0">
              <a:latin typeface="Courier New" pitchFamily="49" charset="0"/>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脚本调试方法</a:t>
            </a:r>
            <a:endParaRPr lang="zh-CN" altLang="en-US" dirty="0"/>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77315646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变量替换扩展</a:t>
            </a:r>
            <a:endParaRPr lang="en-US" altLang="zh-CN" dirty="0" smtClean="0"/>
          </a:p>
          <a:p>
            <a:pPr lvl="1"/>
            <a:r>
              <a:rPr lang="zh-CN" altLang="en-US" sz="2400" dirty="0" smtClean="0"/>
              <a:t>变量测试</a:t>
            </a:r>
          </a:p>
          <a:p>
            <a:pPr lvl="1"/>
            <a:r>
              <a:rPr lang="zh-CN" altLang="en-US" sz="2400" dirty="0" smtClean="0"/>
              <a:t>变量的字符串操作</a:t>
            </a:r>
            <a:endParaRPr lang="en-US" altLang="zh-CN" sz="2400" dirty="0" smtClean="0"/>
          </a:p>
          <a:p>
            <a:pPr lvl="1"/>
            <a:r>
              <a:rPr lang="zh-CN" altLang="en-US" sz="2400" dirty="0" smtClean="0"/>
              <a:t>变量的间接引用</a:t>
            </a:r>
          </a:p>
          <a:p>
            <a:r>
              <a:rPr lang="zh-CN" altLang="en-US" dirty="0" smtClean="0"/>
              <a:t>变量的数值计算</a:t>
            </a:r>
          </a:p>
          <a:p>
            <a:pPr lvl="1"/>
            <a:r>
              <a:rPr lang="en-US" altLang="zh-CN" sz="2400" b="1" dirty="0" smtClean="0">
                <a:solidFill>
                  <a:srgbClr val="002060"/>
                </a:solidFill>
                <a:latin typeface="Courier New" pitchFamily="49" charset="0"/>
              </a:rPr>
              <a:t>$[expression]  </a:t>
            </a:r>
          </a:p>
          <a:p>
            <a:pPr lvl="1"/>
            <a:r>
              <a:rPr lang="en-US" altLang="zh-CN" sz="2400" b="1" dirty="0" smtClean="0">
                <a:solidFill>
                  <a:srgbClr val="002060"/>
                </a:solidFill>
                <a:latin typeface="Courier New" pitchFamily="49" charset="0"/>
              </a:rPr>
              <a:t>$((expression))</a:t>
            </a:r>
          </a:p>
          <a:p>
            <a:pPr lvl="1"/>
            <a:r>
              <a:rPr lang="en-US" altLang="zh-CN" sz="2400" b="1" dirty="0" err="1" smtClean="0">
                <a:solidFill>
                  <a:srgbClr val="006600"/>
                </a:solidFill>
                <a:latin typeface="Courier New" pitchFamily="49" charset="0"/>
              </a:rPr>
              <a:t>expr</a:t>
            </a:r>
            <a:endParaRPr lang="en-US" altLang="zh-CN" sz="2400" b="1" dirty="0" smtClean="0">
              <a:solidFill>
                <a:srgbClr val="006600"/>
              </a:solidFill>
              <a:latin typeface="Courier New" pitchFamily="49" charset="0"/>
            </a:endParaRPr>
          </a:p>
          <a:p>
            <a:pPr lvl="1"/>
            <a:r>
              <a:rPr lang="en-US" altLang="zh-CN" sz="2400" b="1" dirty="0" smtClean="0">
                <a:solidFill>
                  <a:srgbClr val="006600"/>
                </a:solidFill>
                <a:latin typeface="Courier New" pitchFamily="49" charset="0"/>
              </a:rPr>
              <a:t>let</a:t>
            </a:r>
          </a:p>
          <a:p>
            <a:pPr lvl="1"/>
            <a:r>
              <a:rPr lang="en-US" altLang="zh-CN" sz="2400" b="1" dirty="0" smtClean="0">
                <a:solidFill>
                  <a:srgbClr val="006600"/>
                </a:solidFill>
                <a:latin typeface="Courier New" pitchFamily="49" charset="0"/>
              </a:rPr>
              <a:t>declare -</a:t>
            </a:r>
            <a:r>
              <a:rPr lang="en-US" altLang="zh-CN" sz="2400" b="1" dirty="0" err="1" smtClean="0">
                <a:solidFill>
                  <a:srgbClr val="006600"/>
                </a:solidFill>
                <a:latin typeface="Courier New" pitchFamily="49" charset="0"/>
              </a:rPr>
              <a:t>i</a:t>
            </a:r>
            <a:endParaRPr lang="en-US" altLang="zh-CN" sz="2400" b="1" dirty="0" smtClean="0"/>
          </a:p>
          <a:p>
            <a:pPr lvl="1"/>
            <a:endParaRPr lang="en-US" altLang="zh-CN" b="1" dirty="0" smtClean="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b="1" dirty="0" smtClean="0"/>
              <a:t>Shell </a:t>
            </a:r>
            <a:r>
              <a:rPr lang="zh-CN" altLang="en-US" b="1" dirty="0" smtClean="0"/>
              <a:t>变量操作</a:t>
            </a:r>
            <a:endParaRPr lang="zh-CN" altLang="en-US" dirty="0"/>
          </a:p>
        </p:txBody>
      </p:sp>
      <p:sp>
        <p:nvSpPr>
          <p:cNvPr id="7" name="内容占位符 2"/>
          <p:cNvSpPr txBox="1">
            <a:spLocks/>
          </p:cNvSpPr>
          <p:nvPr/>
        </p:nvSpPr>
        <p:spPr bwMode="auto">
          <a:xfrm>
            <a:off x="4705672" y="1484784"/>
            <a:ext cx="339472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zh-CN" altLang="en-US" sz="3000" b="0" i="0" u="none" strike="noStrike" kern="0" cap="none" spc="0" normalizeH="0" baseline="0" noProof="0" dirty="0" smtClean="0">
                <a:ln>
                  <a:noFill/>
                </a:ln>
                <a:solidFill>
                  <a:schemeClr val="tx1"/>
                </a:solidFill>
                <a:effectLst/>
                <a:uLnTx/>
                <a:uFillTx/>
                <a:latin typeface="+mn-lt"/>
                <a:ea typeface="+mn-ea"/>
                <a:cs typeface="+mn-cs"/>
              </a:rPr>
              <a:t>输入</a:t>
            </a:r>
            <a:endParaRPr kumimoji="0" lang="en-US" altLang="zh-CN" sz="3000" b="0" i="0" u="none" strike="noStrike" kern="0" cap="none" spc="0" normalizeH="0" baseline="0" noProof="0" dirty="0" smtClean="0">
              <a:ln>
                <a:noFill/>
              </a:ln>
              <a:solidFill>
                <a:schemeClr val="tx1"/>
              </a:solidFill>
              <a:effectLst/>
              <a:uLnTx/>
              <a:uFillTx/>
              <a:latin typeface="+mn-lt"/>
              <a:ea typeface="+mn-ea"/>
              <a:cs typeface="+mn-cs"/>
            </a:endParaRP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zh-CN" altLang="en-US" sz="2600" b="0" i="0" u="none" strike="noStrike" kern="0" cap="none" spc="0" normalizeH="0" baseline="0" noProof="0" dirty="0" smtClean="0">
                <a:ln>
                  <a:noFill/>
                </a:ln>
                <a:solidFill>
                  <a:schemeClr val="tx1"/>
                </a:solidFill>
                <a:effectLst/>
                <a:uLnTx/>
                <a:uFillTx/>
                <a:latin typeface="+mn-lt"/>
                <a:ea typeface="+mn-ea"/>
              </a:rPr>
              <a:t>变量赋值</a:t>
            </a:r>
            <a:endParaRPr kumimoji="0" lang="en-US" altLang="zh-CN" sz="2600" b="0" i="0" u="none" strike="noStrike" kern="0" cap="none" spc="0" normalizeH="0" baseline="0" noProof="0" dirty="0" smtClean="0">
              <a:ln>
                <a:noFill/>
              </a:ln>
              <a:solidFill>
                <a:schemeClr val="tx1"/>
              </a:solidFill>
              <a:effectLst/>
              <a:uLnTx/>
              <a:uFillTx/>
              <a:latin typeface="+mn-lt"/>
              <a:ea typeface="+mn-ea"/>
            </a:endParaRPr>
          </a:p>
          <a:p>
            <a:pPr marL="1022350" marR="0" lvl="2" indent="-3508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lang="en-US" altLang="zh-CN" sz="2400" b="1" kern="0" dirty="0" smtClean="0">
                <a:latin typeface="+mn-lt"/>
                <a:ea typeface="+mn-ea"/>
              </a:rPr>
              <a:t>n</a:t>
            </a:r>
            <a:r>
              <a:rPr kumimoji="0" lang="en-US" altLang="zh-CN" sz="2400" b="1" i="0" u="none" strike="noStrike" kern="0" cap="none" spc="0" normalizeH="0" baseline="0" noProof="0" dirty="0" err="1" smtClean="0">
                <a:ln>
                  <a:noFill/>
                </a:ln>
                <a:solidFill>
                  <a:schemeClr val="tx1"/>
                </a:solidFill>
                <a:effectLst/>
                <a:uLnTx/>
                <a:uFillTx/>
                <a:latin typeface="+mn-lt"/>
                <a:ea typeface="+mn-ea"/>
              </a:rPr>
              <a:t>ame</a:t>
            </a:r>
            <a:r>
              <a:rPr kumimoji="0" lang="en-US" altLang="zh-CN" sz="2400" b="1" i="0" u="none" strike="noStrike" kern="0" cap="none" spc="0" normalizeH="0" baseline="0" noProof="0" dirty="0" smtClean="0">
                <a:ln>
                  <a:noFill/>
                </a:ln>
                <a:solidFill>
                  <a:srgbClr val="FF0000"/>
                </a:solidFill>
                <a:effectLst/>
                <a:uLnTx/>
                <a:uFillTx/>
                <a:latin typeface="+mn-lt"/>
                <a:ea typeface="+mn-ea"/>
              </a:rPr>
              <a:t>=</a:t>
            </a:r>
            <a:r>
              <a:rPr kumimoji="0" lang="en-US" altLang="zh-CN" sz="2400" b="1" i="0" u="none" strike="noStrike" kern="0" cap="none" spc="0" normalizeH="0" baseline="0" noProof="0" dirty="0" smtClean="0">
                <a:ln>
                  <a:noFill/>
                </a:ln>
                <a:solidFill>
                  <a:schemeClr val="tx1"/>
                </a:solidFill>
                <a:effectLst/>
                <a:uLnTx/>
                <a:uFillTx/>
                <a:latin typeface="+mn-lt"/>
                <a:ea typeface="+mn-ea"/>
              </a:rPr>
              <a:t>value</a:t>
            </a:r>
            <a:endParaRPr kumimoji="0" lang="en-US" altLang="zh-CN" sz="2400" b="1" i="0" u="none" strike="noStrike" kern="0" cap="none" spc="0" normalizeH="0" baseline="0" noProof="0" dirty="0" smtClean="0">
              <a:ln>
                <a:noFill/>
              </a:ln>
              <a:solidFill>
                <a:srgbClr val="FF0000"/>
              </a:solidFill>
              <a:effectLst/>
              <a:uLnTx/>
              <a:uFillTx/>
              <a:latin typeface="+mn-lt"/>
              <a:ea typeface="+mn-ea"/>
            </a:endParaRPr>
          </a:p>
          <a:p>
            <a:pPr marL="1022350" lvl="2" indent="-350838">
              <a:spcBef>
                <a:spcPct val="20000"/>
              </a:spcBef>
              <a:buClr>
                <a:schemeClr val="accent1"/>
              </a:buClr>
              <a:buSzPct val="65000"/>
              <a:buFont typeface="Wingdings" pitchFamily="2" charset="2"/>
              <a:buChar char="n"/>
            </a:pPr>
            <a:r>
              <a:rPr lang="en-US" altLang="zh-CN" sz="2400" b="1" kern="0" dirty="0" err="1" smtClean="0">
                <a:latin typeface="+mn-lt"/>
                <a:ea typeface="+mn-ea"/>
              </a:rPr>
              <a:t>readonly</a:t>
            </a:r>
            <a:endParaRPr lang="en-US" altLang="zh-CN" sz="2400" b="1" kern="0" dirty="0" smtClean="0">
              <a:latin typeface="+mn-lt"/>
              <a:ea typeface="+mn-ea"/>
            </a:endParaRP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zh-CN" altLang="en-US" sz="2600" b="0" i="0" u="none" strike="noStrike" kern="0" cap="none" spc="0" normalizeH="0" baseline="0" noProof="0" dirty="0" smtClean="0">
                <a:ln>
                  <a:noFill/>
                </a:ln>
                <a:solidFill>
                  <a:schemeClr val="tx1"/>
                </a:solidFill>
                <a:effectLst/>
                <a:uLnTx/>
                <a:uFillTx/>
                <a:latin typeface="+mn-lt"/>
                <a:ea typeface="+mn-ea"/>
              </a:rPr>
              <a:t>从标准输入读取</a:t>
            </a:r>
            <a:endParaRPr kumimoji="0" lang="en-US" altLang="zh-CN" sz="2600" b="0" i="0" u="none" strike="noStrike" kern="0" cap="none" spc="0" normalizeH="0" baseline="0" noProof="0" dirty="0" smtClean="0">
              <a:ln>
                <a:noFill/>
              </a:ln>
              <a:solidFill>
                <a:schemeClr val="tx1"/>
              </a:solidFill>
              <a:effectLst/>
              <a:uLnTx/>
              <a:uFillTx/>
              <a:latin typeface="+mn-lt"/>
              <a:ea typeface="+mn-ea"/>
            </a:endParaRPr>
          </a:p>
          <a:p>
            <a:pPr marL="1022350" marR="0" lvl="2" indent="-3508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en-US" altLang="zh-CN" sz="2400" b="1" i="0" u="none" strike="noStrike" kern="0" cap="none" spc="0" normalizeH="0" baseline="0" noProof="0" dirty="0" smtClean="0">
                <a:ln>
                  <a:noFill/>
                </a:ln>
                <a:solidFill>
                  <a:schemeClr val="tx1"/>
                </a:solidFill>
                <a:effectLst/>
                <a:uLnTx/>
                <a:uFillTx/>
                <a:latin typeface="+mn-lt"/>
                <a:ea typeface="+mn-ea"/>
              </a:rPr>
              <a:t>read</a:t>
            </a: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r>
              <a:rPr kumimoji="0" lang="zh-CN" altLang="en-US" sz="3000" b="0" i="0" u="none" strike="noStrike" kern="0" cap="none" spc="0" normalizeH="0" baseline="0" noProof="0" dirty="0" smtClean="0">
                <a:ln>
                  <a:noFill/>
                </a:ln>
                <a:solidFill>
                  <a:schemeClr val="tx1"/>
                </a:solidFill>
                <a:effectLst/>
                <a:uLnTx/>
                <a:uFillTx/>
                <a:latin typeface="+mn-lt"/>
                <a:ea typeface="+mn-ea"/>
                <a:cs typeface="+mn-cs"/>
              </a:rPr>
              <a:t>输出</a:t>
            </a:r>
            <a:endParaRPr kumimoji="0" lang="en-US" altLang="zh-CN" sz="3000" b="0" i="0" u="none" strike="noStrike" kern="0" cap="none" spc="0" normalizeH="0" baseline="0" noProof="0" dirty="0" smtClean="0">
              <a:ln>
                <a:noFill/>
              </a:ln>
              <a:solidFill>
                <a:schemeClr val="tx1"/>
              </a:solidFill>
              <a:effectLst/>
              <a:uLnTx/>
              <a:uFillTx/>
              <a:latin typeface="+mn-lt"/>
              <a:ea typeface="+mn-ea"/>
              <a:cs typeface="+mn-cs"/>
            </a:endParaRP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en-US" altLang="zh-CN" sz="2600" b="1" i="0" u="none" strike="noStrike" kern="0" cap="none" spc="0" normalizeH="0" baseline="0" noProof="0" dirty="0" smtClean="0">
                <a:ln>
                  <a:noFill/>
                </a:ln>
                <a:solidFill>
                  <a:schemeClr val="tx1"/>
                </a:solidFill>
                <a:effectLst/>
                <a:uLnTx/>
                <a:uFillTx/>
                <a:latin typeface="+mn-lt"/>
                <a:ea typeface="+mn-ea"/>
              </a:rPr>
              <a:t>echo</a:t>
            </a:r>
          </a:p>
          <a:p>
            <a:pPr marL="669925" marR="0" lvl="1" indent="-325438" algn="l" defTabSz="914400" rtl="0" eaLnBrk="1" fontAlgn="base" latinLnBrk="0" hangingPunct="1">
              <a:lnSpc>
                <a:spcPct val="100000"/>
              </a:lnSpc>
              <a:spcBef>
                <a:spcPct val="20000"/>
              </a:spcBef>
              <a:spcAft>
                <a:spcPct val="0"/>
              </a:spcAft>
              <a:buClr>
                <a:schemeClr val="accent2"/>
              </a:buClr>
              <a:buSzPct val="60000"/>
              <a:buFont typeface="Wingdings" pitchFamily="2" charset="2"/>
              <a:buChar char="q"/>
              <a:tabLst/>
              <a:defRPr/>
            </a:pPr>
            <a:r>
              <a:rPr kumimoji="0" lang="en-US" altLang="zh-CN" sz="2600" b="1" i="0" u="none" strike="noStrike" kern="0" cap="none" spc="0" normalizeH="0" baseline="0" noProof="0" dirty="0" err="1" smtClean="0">
                <a:ln>
                  <a:noFill/>
                </a:ln>
                <a:solidFill>
                  <a:schemeClr val="tx1"/>
                </a:solidFill>
                <a:effectLst/>
                <a:uLnTx/>
                <a:uFillTx/>
                <a:latin typeface="+mn-lt"/>
                <a:ea typeface="+mn-ea"/>
              </a:rPr>
              <a:t>printf</a:t>
            </a:r>
            <a:endParaRPr kumimoji="0" lang="en-US" altLang="zh-CN" sz="2600" b="1"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a:pPr>
            <a:endParaRPr kumimoji="0" lang="zh-CN" altLang="en-US" sz="3000" b="0" i="0" u="none" strike="noStrike" kern="0" cap="none" spc="0" normalizeH="0" baseline="0" noProof="0" dirty="0">
              <a:ln>
                <a:noFill/>
              </a:ln>
              <a:solidFill>
                <a:schemeClr val="tx1"/>
              </a:solidFill>
              <a:effectLst/>
              <a:uLnTx/>
              <a:uFillTx/>
              <a:latin typeface="+mn-lt"/>
              <a:ea typeface="+mn-ea"/>
              <a:cs typeface="+mn-cs"/>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5781982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b="1" dirty="0" smtClean="0"/>
              <a:t>命令行参数相关</a:t>
            </a:r>
            <a:endParaRPr lang="en-US" altLang="zh-CN" sz="2800" b="1" dirty="0" smtClean="0"/>
          </a:p>
          <a:p>
            <a:pPr lvl="1"/>
            <a:r>
              <a:rPr lang="en-US" altLang="zh-CN" sz="2200" b="1" dirty="0" smtClean="0">
                <a:solidFill>
                  <a:srgbClr val="002060"/>
                </a:solidFill>
              </a:rPr>
              <a:t>$*        </a:t>
            </a:r>
            <a:r>
              <a:rPr lang="zh-CN" altLang="en-US" sz="2200" dirty="0" smtClean="0"/>
              <a:t>将所有位置参量看成一个字符串（以空格间隔） 。</a:t>
            </a:r>
            <a:endParaRPr lang="en-US" altLang="zh-CN" sz="2200" b="1" dirty="0" smtClean="0">
              <a:solidFill>
                <a:srgbClr val="002060"/>
              </a:solidFill>
            </a:endParaRPr>
          </a:p>
          <a:p>
            <a:pPr lvl="1"/>
            <a:r>
              <a:rPr lang="en-US" altLang="zh-CN" sz="2200" b="1" dirty="0" smtClean="0">
                <a:solidFill>
                  <a:srgbClr val="002060"/>
                </a:solidFill>
              </a:rPr>
              <a:t>$@      </a:t>
            </a:r>
            <a:r>
              <a:rPr lang="zh-CN" altLang="en-US" sz="2200" dirty="0" smtClean="0"/>
              <a:t>将每个位置参量看成单独的字符串（以空格间隔）。</a:t>
            </a:r>
            <a:endParaRPr lang="en-US" altLang="zh-CN" sz="2200" b="1" dirty="0" smtClean="0">
              <a:solidFill>
                <a:srgbClr val="002060"/>
              </a:solidFill>
            </a:endParaRPr>
          </a:p>
          <a:p>
            <a:pPr lvl="1"/>
            <a:r>
              <a:rPr lang="en-US" altLang="zh-CN" sz="2200" b="1" dirty="0" smtClean="0">
                <a:solidFill>
                  <a:srgbClr val="002060"/>
                </a:solidFill>
              </a:rPr>
              <a:t> “$*”   </a:t>
            </a:r>
            <a:r>
              <a:rPr lang="zh-CN" altLang="en-US" sz="2200" dirty="0" smtClean="0"/>
              <a:t>将所有位置参量看成一个字符串（以</a:t>
            </a:r>
            <a:r>
              <a:rPr lang="en-US" altLang="zh-CN" sz="2200" dirty="0" smtClean="0"/>
              <a:t>$IFS</a:t>
            </a:r>
            <a:r>
              <a:rPr lang="zh-CN" altLang="en-US" sz="2200" dirty="0" smtClean="0"/>
              <a:t>间隔）。</a:t>
            </a:r>
          </a:p>
          <a:p>
            <a:pPr lvl="1"/>
            <a:r>
              <a:rPr lang="en-US" altLang="zh-CN" sz="2200" b="1" dirty="0" smtClean="0">
                <a:solidFill>
                  <a:srgbClr val="002060"/>
                </a:solidFill>
              </a:rPr>
              <a:t> “$@” </a:t>
            </a:r>
            <a:r>
              <a:rPr lang="zh-CN" altLang="en-US" sz="2200" dirty="0" smtClean="0"/>
              <a:t>将每个位置参量看成单独的字符串（以空格间隔） 。</a:t>
            </a:r>
          </a:p>
          <a:p>
            <a:pPr lvl="1"/>
            <a:r>
              <a:rPr lang="en-US" altLang="zh-CN" sz="2200" b="1" dirty="0" smtClean="0">
                <a:solidFill>
                  <a:srgbClr val="002060"/>
                </a:solidFill>
              </a:rPr>
              <a:t>$0       </a:t>
            </a:r>
            <a:r>
              <a:rPr lang="zh-CN" altLang="en-US" sz="2200" dirty="0" smtClean="0"/>
              <a:t>命令行上输入的</a:t>
            </a:r>
            <a:r>
              <a:rPr lang="en-US" altLang="zh-CN" sz="2200" dirty="0" smtClean="0"/>
              <a:t>Shell</a:t>
            </a:r>
            <a:r>
              <a:rPr lang="zh-CN" altLang="en-US" sz="2200" dirty="0" smtClean="0"/>
              <a:t>程序名。</a:t>
            </a:r>
          </a:p>
          <a:p>
            <a:pPr lvl="1"/>
            <a:r>
              <a:rPr lang="en-US" altLang="zh-CN" sz="2200" b="1" dirty="0" smtClean="0">
                <a:solidFill>
                  <a:srgbClr val="002060"/>
                </a:solidFill>
              </a:rPr>
              <a:t>$#</a:t>
            </a:r>
            <a:r>
              <a:rPr lang="en-US" altLang="zh-CN" sz="2200" dirty="0" smtClean="0"/>
              <a:t>       </a:t>
            </a:r>
            <a:r>
              <a:rPr lang="zh-CN" altLang="en-US" sz="2200" dirty="0" smtClean="0"/>
              <a:t>表示命令行上参数的个数。</a:t>
            </a:r>
            <a:endParaRPr lang="en-US" altLang="zh-CN" sz="2200" dirty="0" smtClean="0"/>
          </a:p>
          <a:p>
            <a:r>
              <a:rPr lang="zh-CN" altLang="en-US" sz="2800" b="1" dirty="0" smtClean="0"/>
              <a:t>进程状态相关</a:t>
            </a:r>
          </a:p>
          <a:p>
            <a:pPr lvl="1"/>
            <a:r>
              <a:rPr lang="en-US" altLang="zh-CN" sz="2200" b="1" dirty="0" smtClean="0">
                <a:solidFill>
                  <a:srgbClr val="002060"/>
                </a:solidFill>
              </a:rPr>
              <a:t>$?</a:t>
            </a:r>
            <a:r>
              <a:rPr lang="en-US" altLang="zh-CN" sz="2200" dirty="0" smtClean="0"/>
              <a:t>  </a:t>
            </a:r>
            <a:r>
              <a:rPr lang="zh-CN" altLang="en-US" sz="2200" dirty="0" smtClean="0"/>
              <a:t>表示上一条命令执行后的返回值</a:t>
            </a:r>
          </a:p>
          <a:p>
            <a:pPr lvl="1"/>
            <a:r>
              <a:rPr lang="en-US" altLang="zh-CN" sz="2200" b="1" dirty="0" smtClean="0">
                <a:solidFill>
                  <a:srgbClr val="002060"/>
                </a:solidFill>
              </a:rPr>
              <a:t>$$</a:t>
            </a:r>
            <a:r>
              <a:rPr lang="en-US" altLang="zh-CN" sz="2200" dirty="0" smtClean="0"/>
              <a:t>  </a:t>
            </a:r>
            <a:r>
              <a:rPr lang="zh-CN" altLang="en-US" sz="2200" dirty="0" smtClean="0"/>
              <a:t>当前进程的进程号</a:t>
            </a:r>
          </a:p>
          <a:p>
            <a:pPr lvl="1"/>
            <a:r>
              <a:rPr lang="en-US" altLang="zh-CN" sz="2200" b="1" dirty="0" smtClean="0">
                <a:solidFill>
                  <a:srgbClr val="002060"/>
                </a:solidFill>
              </a:rPr>
              <a:t>$! </a:t>
            </a:r>
            <a:r>
              <a:rPr lang="en-US" altLang="zh-CN" sz="2200" dirty="0" smtClean="0"/>
              <a:t>  </a:t>
            </a:r>
            <a:r>
              <a:rPr lang="zh-CN" altLang="en-US" sz="2200" dirty="0" smtClean="0"/>
              <a:t>显示运行在后台的最后一个作业的 </a:t>
            </a:r>
            <a:r>
              <a:rPr lang="en-US" altLang="zh-CN" sz="2200" dirty="0" smtClean="0"/>
              <a:t>PID </a:t>
            </a:r>
          </a:p>
          <a:p>
            <a:pPr lvl="1"/>
            <a:r>
              <a:rPr lang="en-US" altLang="zh-CN" sz="2200" b="1" dirty="0" smtClean="0">
                <a:solidFill>
                  <a:srgbClr val="002060"/>
                </a:solidFill>
              </a:rPr>
              <a:t>$_</a:t>
            </a:r>
            <a:r>
              <a:rPr lang="en-US" altLang="zh-CN" sz="2200" dirty="0" smtClean="0"/>
              <a:t>  </a:t>
            </a:r>
            <a:r>
              <a:rPr lang="zh-CN" altLang="en-US" sz="2200" dirty="0" smtClean="0"/>
              <a:t>在此之前执行的命令或脚本的最后一个参数</a:t>
            </a:r>
            <a:endParaRPr lang="zh-CN" altLang="en-US" sz="22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109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4400" dirty="0" smtClean="0">
                <a:solidFill>
                  <a:schemeClr val="accent6">
                    <a:lumMod val="75000"/>
                  </a:schemeClr>
                </a:solidFill>
              </a:rPr>
              <a:t>专用参数变量</a:t>
            </a:r>
            <a:endParaRPr lang="zh-CN" altLang="en-US" dirty="0">
              <a:solidFill>
                <a:schemeClr val="accent6">
                  <a:lumMod val="75000"/>
                </a:schemeClr>
              </a:solidFill>
            </a:endParaRPr>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95771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获取存储信息</a:t>
            </a:r>
            <a:endParaRPr lang="zh-CN" altLang="en-US" dirty="0"/>
          </a:p>
        </p:txBody>
      </p:sp>
      <p:graphicFrame>
        <p:nvGraphicFramePr>
          <p:cNvPr id="7" name="内容占位符 6"/>
          <p:cNvGraphicFramePr>
            <a:graphicFrameLocks noGrp="1"/>
          </p:cNvGraphicFramePr>
          <p:nvPr>
            <p:ph idx="1"/>
            <p:extLst/>
          </p:nvPr>
        </p:nvGraphicFramePr>
        <p:xfrm>
          <a:off x="457200" y="1916832"/>
          <a:ext cx="8484200" cy="3816426"/>
        </p:xfrm>
        <a:graphic>
          <a:graphicData uri="http://schemas.openxmlformats.org/drawingml/2006/table">
            <a:tbl>
              <a:tblPr>
                <a:tableStyleId>{5C22544A-7EE6-4342-B048-85BDC9FD1C3A}</a:tableStyleId>
              </a:tblPr>
              <a:tblGrid>
                <a:gridCol w="4379744">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611702">
                <a:tc>
                  <a:txBody>
                    <a:bodyPr/>
                    <a:lstStyle/>
                    <a:p>
                      <a:pPr algn="just">
                        <a:lnSpc>
                          <a:spcPts val="1400"/>
                        </a:lnSpc>
                        <a:spcAft>
                          <a:spcPts val="0"/>
                        </a:spcAft>
                      </a:pPr>
                      <a:r>
                        <a:rPr lang="zh-CN" sz="2400">
                          <a:effectLst/>
                        </a:rPr>
                        <a:t>显示系统中的块设备</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lsblk</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607086">
                <a:tc>
                  <a:txBody>
                    <a:bodyPr/>
                    <a:lstStyle/>
                    <a:p>
                      <a:pPr algn="just">
                        <a:lnSpc>
                          <a:spcPts val="1400"/>
                        </a:lnSpc>
                        <a:spcAft>
                          <a:spcPts val="0"/>
                        </a:spcAft>
                      </a:pPr>
                      <a:r>
                        <a:rPr lang="zh-CN" sz="2400">
                          <a:effectLst/>
                        </a:rPr>
                        <a:t>显示磁盘分区</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fdisk -l </a:t>
                      </a:r>
                      <a:r>
                        <a:rPr lang="zh-CN" sz="2400">
                          <a:effectLst/>
                        </a:rPr>
                        <a:t>或</a:t>
                      </a:r>
                      <a:r>
                        <a:rPr lang="en-US" sz="2400">
                          <a:effectLst/>
                        </a:rPr>
                        <a:t> gdisk -l </a:t>
                      </a:r>
                      <a:r>
                        <a:rPr lang="zh-CN" sz="2400">
                          <a:effectLst/>
                        </a:rPr>
                        <a:t>或 </a:t>
                      </a:r>
                      <a:r>
                        <a:rPr lang="en-US" sz="2400">
                          <a:effectLst/>
                        </a:rPr>
                        <a:t>parted -l</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687117">
                <a:tc>
                  <a:txBody>
                    <a:bodyPr/>
                    <a:lstStyle/>
                    <a:p>
                      <a:pPr algn="just">
                        <a:lnSpc>
                          <a:spcPts val="1400"/>
                        </a:lnSpc>
                        <a:spcAft>
                          <a:spcPts val="0"/>
                        </a:spcAft>
                      </a:pPr>
                      <a:r>
                        <a:rPr lang="zh-CN" sz="2400">
                          <a:effectLst/>
                        </a:rPr>
                        <a:t>显示 物理卷</a:t>
                      </a:r>
                      <a:r>
                        <a:rPr lang="en-US" sz="2400">
                          <a:effectLst/>
                        </a:rPr>
                        <a:t>/</a:t>
                      </a:r>
                      <a:r>
                        <a:rPr lang="zh-CN" sz="2400">
                          <a:effectLst/>
                        </a:rPr>
                        <a:t>卷组</a:t>
                      </a:r>
                      <a:r>
                        <a:rPr lang="en-US" sz="2400">
                          <a:effectLst/>
                        </a:rPr>
                        <a:t>/</a:t>
                      </a:r>
                      <a:r>
                        <a:rPr lang="zh-CN" sz="2400">
                          <a:effectLst/>
                        </a:rPr>
                        <a:t>逻辑卷 信息</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pvs/vgs/lvs</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687117">
                <a:tc>
                  <a:txBody>
                    <a:bodyPr/>
                    <a:lstStyle/>
                    <a:p>
                      <a:pPr algn="just">
                        <a:lnSpc>
                          <a:spcPts val="1400"/>
                        </a:lnSpc>
                        <a:spcAft>
                          <a:spcPts val="0"/>
                        </a:spcAft>
                      </a:pPr>
                      <a:r>
                        <a:rPr lang="zh-CN" sz="2400">
                          <a:effectLst/>
                        </a:rPr>
                        <a:t>查看已经挂装的文件系统</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findmnt</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611702">
                <a:tc>
                  <a:txBody>
                    <a:bodyPr/>
                    <a:lstStyle/>
                    <a:p>
                      <a:pPr algn="just">
                        <a:lnSpc>
                          <a:spcPts val="1400"/>
                        </a:lnSpc>
                        <a:spcAft>
                          <a:spcPts val="0"/>
                        </a:spcAft>
                      </a:pPr>
                      <a:r>
                        <a:rPr lang="zh-CN" sz="2400">
                          <a:effectLst/>
                        </a:rPr>
                        <a:t>显示磁盘剩余空间</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df -Ph</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r h="611702">
                <a:tc>
                  <a:txBody>
                    <a:bodyPr/>
                    <a:lstStyle/>
                    <a:p>
                      <a:pPr algn="just">
                        <a:lnSpc>
                          <a:spcPts val="1400"/>
                        </a:lnSpc>
                        <a:spcAft>
                          <a:spcPts val="0"/>
                        </a:spcAft>
                      </a:pPr>
                      <a:r>
                        <a:rPr lang="zh-CN" sz="2400">
                          <a:effectLst/>
                        </a:rPr>
                        <a:t>查看所有交换空间</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dirty="0" err="1">
                          <a:effectLst/>
                        </a:rPr>
                        <a:t>swapon</a:t>
                      </a:r>
                      <a:r>
                        <a:rPr lang="en-US" sz="2400" dirty="0">
                          <a:effectLst/>
                        </a:rPr>
                        <a:t> -s</a:t>
                      </a:r>
                      <a:endParaRPr lang="zh-CN" sz="24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5"/>
                  </a:ext>
                </a:extLst>
              </a:tr>
            </a:tbl>
          </a:graphicData>
        </a:graphic>
      </p:graphicFrame>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2782114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从键盘输入内容为变量赋值</a:t>
            </a:r>
          </a:p>
          <a:p>
            <a:pPr lvl="1"/>
            <a:r>
              <a:rPr lang="en-US" altLang="zh-CN" b="1" dirty="0" smtClean="0">
                <a:solidFill>
                  <a:srgbClr val="FF0000"/>
                </a:solidFill>
              </a:rPr>
              <a:t>read  [-p</a:t>
            </a:r>
            <a:r>
              <a:rPr lang="en-US" altLang="en-US" b="1" dirty="0" smtClean="0">
                <a:solidFill>
                  <a:srgbClr val="FF0000"/>
                </a:solidFill>
              </a:rPr>
              <a:t> </a:t>
            </a:r>
            <a:r>
              <a:rPr lang="en-US" altLang="zh-CN" b="1" dirty="0" smtClean="0">
                <a:solidFill>
                  <a:srgbClr val="FF0000"/>
                </a:solidFill>
              </a:rPr>
              <a:t> </a:t>
            </a:r>
            <a:r>
              <a:rPr lang="en-US" altLang="en-US" b="1" dirty="0" smtClean="0">
                <a:solidFill>
                  <a:srgbClr val="FF0000"/>
                </a:solidFill>
              </a:rPr>
              <a:t>"</a:t>
            </a:r>
            <a:r>
              <a:rPr lang="zh-CN" altLang="en-US" b="1" dirty="0" smtClean="0">
                <a:solidFill>
                  <a:srgbClr val="FF0000"/>
                </a:solidFill>
              </a:rPr>
              <a:t>信息</a:t>
            </a:r>
            <a:r>
              <a:rPr lang="en-US" altLang="zh-CN" b="1" dirty="0" smtClean="0">
                <a:solidFill>
                  <a:srgbClr val="FF0000"/>
                </a:solidFill>
              </a:rPr>
              <a:t>"]  </a:t>
            </a:r>
            <a:r>
              <a:rPr lang="en-US" altLang="zh-CN" b="1" dirty="0" smtClean="0">
                <a:solidFill>
                  <a:srgbClr val="0000CC"/>
                </a:solidFill>
                <a:latin typeface="Courier New" pitchFamily="49" charset="0"/>
              </a:rPr>
              <a:t>[var1 var2 ...]</a:t>
            </a:r>
          </a:p>
          <a:p>
            <a:pPr lvl="1"/>
            <a:r>
              <a:rPr lang="zh-CN" altLang="en-US" dirty="0" smtClean="0"/>
              <a:t>若省略变量名，则将输入的内容存入</a:t>
            </a:r>
            <a:r>
              <a:rPr lang="en-US" altLang="zh-CN" b="1" dirty="0" smtClean="0">
                <a:solidFill>
                  <a:srgbClr val="0000CC"/>
                </a:solidFill>
                <a:latin typeface="Courier New" pitchFamily="49" charset="0"/>
                <a:sym typeface="Wingdings" pitchFamily="2" charset="2"/>
              </a:rPr>
              <a:t>REPLY</a:t>
            </a:r>
            <a:r>
              <a:rPr lang="zh-CN" altLang="en-US" dirty="0" smtClean="0">
                <a:sym typeface="Wingdings" pitchFamily="2" charset="2"/>
              </a:rPr>
              <a:t>变量</a:t>
            </a:r>
            <a:endParaRPr lang="zh-CN" altLang="en-US" dirty="0" smtClean="0"/>
          </a:p>
          <a:p>
            <a:r>
              <a:rPr lang="zh-CN" altLang="en-US" dirty="0" smtClean="0"/>
              <a:t>结合不同的引号为变量赋值</a:t>
            </a:r>
          </a:p>
          <a:p>
            <a:pPr lvl="1"/>
            <a:r>
              <a:rPr lang="zh-CN" altLang="en-US" sz="2400" dirty="0" smtClean="0"/>
              <a:t>双引号 </a:t>
            </a:r>
            <a:r>
              <a:rPr lang="en-US" altLang="zh-CN" sz="2400" b="1" dirty="0" smtClean="0">
                <a:solidFill>
                  <a:srgbClr val="FF0000"/>
                </a:solidFill>
              </a:rPr>
              <a:t>” ”</a:t>
            </a:r>
            <a:r>
              <a:rPr lang="zh-CN" altLang="en-US" sz="2400" dirty="0" smtClean="0"/>
              <a:t>：允许通过</a:t>
            </a:r>
            <a:r>
              <a:rPr lang="en-US" altLang="zh-CN" sz="2400" dirty="0" smtClean="0"/>
              <a:t>$</a:t>
            </a:r>
            <a:r>
              <a:rPr lang="zh-CN" altLang="en-US" sz="2400" dirty="0" smtClean="0"/>
              <a:t>符号引用其他变量值</a:t>
            </a:r>
          </a:p>
          <a:p>
            <a:pPr lvl="1"/>
            <a:r>
              <a:rPr lang="zh-CN" altLang="en-US" sz="2400" dirty="0" smtClean="0"/>
              <a:t>单引号 </a:t>
            </a:r>
            <a:r>
              <a:rPr lang="en-US" altLang="zh-CN" sz="2400" b="1" dirty="0" smtClean="0">
                <a:solidFill>
                  <a:srgbClr val="FF0000"/>
                </a:solidFill>
              </a:rPr>
              <a:t>’ ’</a:t>
            </a:r>
            <a:r>
              <a:rPr lang="zh-CN" altLang="en-US" sz="2400" dirty="0" smtClean="0"/>
              <a:t>：禁止引用其他变量值，</a:t>
            </a:r>
            <a:r>
              <a:rPr lang="en-US" altLang="zh-CN" sz="2400" dirty="0" smtClean="0"/>
              <a:t>$</a:t>
            </a:r>
            <a:r>
              <a:rPr lang="zh-CN" altLang="en-US" sz="2400" dirty="0" smtClean="0"/>
              <a:t>视为普通字符</a:t>
            </a:r>
          </a:p>
          <a:p>
            <a:pPr lvl="1"/>
            <a:r>
              <a:rPr lang="zh-CN" altLang="en-US" sz="2400" dirty="0" smtClean="0"/>
              <a:t>反撇号</a:t>
            </a:r>
            <a:r>
              <a:rPr lang="zh-CN" altLang="en-US" sz="2400" b="1" dirty="0" smtClean="0"/>
              <a:t> </a:t>
            </a:r>
            <a:r>
              <a:rPr lang="en-US" altLang="zh-CN" sz="2400" b="1" dirty="0" smtClean="0">
                <a:solidFill>
                  <a:srgbClr val="FF0000"/>
                </a:solidFill>
              </a:rPr>
              <a:t>` `</a:t>
            </a:r>
            <a:r>
              <a:rPr lang="en-US" altLang="zh-CN" sz="2400" b="1" dirty="0" smtClean="0"/>
              <a:t> </a:t>
            </a:r>
            <a:r>
              <a:rPr lang="zh-CN" altLang="en-US" sz="2400" dirty="0" smtClean="0"/>
              <a:t>：将命令执行的结果输出给变量</a:t>
            </a:r>
          </a:p>
          <a:p>
            <a:r>
              <a:rPr lang="zh-CN" altLang="en-US" dirty="0" smtClean="0"/>
              <a:t>更多</a:t>
            </a:r>
            <a:r>
              <a:rPr lang="en-US" altLang="zh-CN" dirty="0" smtClean="0"/>
              <a:t>read</a:t>
            </a:r>
            <a:r>
              <a:rPr lang="zh-CN" altLang="en-US" dirty="0" smtClean="0"/>
              <a:t>的用法参见</a:t>
            </a:r>
            <a:endParaRPr lang="en-US" altLang="zh-CN" dirty="0" smtClean="0"/>
          </a:p>
          <a:p>
            <a:pPr lvl="1"/>
            <a:r>
              <a:rPr lang="en-US" altLang="zh-CN" dirty="0" smtClean="0"/>
              <a:t>http://bash.cyberciti.biz/guide/Getting_User_Input_Via_Keyboard</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read</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5715107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ea typeface="黑体" pitchFamily="2" charset="-122"/>
              </a:rPr>
              <a:t>Bash </a:t>
            </a:r>
            <a:r>
              <a:rPr lang="zh-CN" altLang="en-US" dirty="0" smtClean="0">
                <a:ea typeface="黑体" pitchFamily="2" charset="-122"/>
              </a:rPr>
              <a:t>变量没有严格的类型定义</a:t>
            </a:r>
            <a:endParaRPr lang="en-US" altLang="zh-CN" dirty="0" smtClean="0">
              <a:ea typeface="黑体" pitchFamily="2" charset="-122"/>
            </a:endParaRPr>
          </a:p>
          <a:p>
            <a:pPr lvl="1"/>
            <a:r>
              <a:rPr lang="zh-CN" altLang="en-US" dirty="0" smtClean="0">
                <a:ea typeface="黑体" pitchFamily="2" charset="-122"/>
              </a:rPr>
              <a:t>本质上 </a:t>
            </a:r>
            <a:r>
              <a:rPr lang="en-US" altLang="zh-CN" dirty="0" smtClean="0">
                <a:ea typeface="黑体" pitchFamily="2" charset="-122"/>
              </a:rPr>
              <a:t>Bash </a:t>
            </a:r>
            <a:r>
              <a:rPr lang="zh-CN" altLang="en-US" dirty="0" smtClean="0">
                <a:ea typeface="黑体" pitchFamily="2" charset="-122"/>
              </a:rPr>
              <a:t>变量都是字符串</a:t>
            </a:r>
            <a:endParaRPr lang="en-US" altLang="zh-CN" dirty="0" smtClean="0">
              <a:ea typeface="黑体" pitchFamily="2" charset="-122"/>
            </a:endParaRPr>
          </a:p>
          <a:p>
            <a:r>
              <a:rPr lang="zh-CN" altLang="zh-CN" dirty="0" smtClean="0"/>
              <a:t>若一个</a:t>
            </a:r>
            <a:r>
              <a:rPr lang="zh-CN" altLang="en-US" dirty="0" smtClean="0"/>
              <a:t>字面常量或</a:t>
            </a:r>
            <a:r>
              <a:rPr lang="zh-CN" altLang="zh-CN" dirty="0" smtClean="0"/>
              <a:t>变量的值是纯数字的，不包含字母或其他字符，</a:t>
            </a:r>
            <a:r>
              <a:rPr lang="en-US" altLang="zh-CN" dirty="0" smtClean="0">
                <a:ea typeface="黑体" pitchFamily="2" charset="-122"/>
              </a:rPr>
              <a:t> Bash</a:t>
            </a:r>
            <a:r>
              <a:rPr lang="zh-CN" altLang="zh-CN" dirty="0" smtClean="0"/>
              <a:t>可以将其视为长整型值，并可做</a:t>
            </a:r>
            <a:r>
              <a:rPr lang="zh-CN" altLang="en-US" dirty="0" smtClean="0"/>
              <a:t>算数</a:t>
            </a:r>
            <a:r>
              <a:rPr lang="zh-CN" altLang="zh-CN" dirty="0" smtClean="0"/>
              <a:t>运算</a:t>
            </a:r>
            <a:r>
              <a:rPr lang="zh-CN" altLang="en-US" dirty="0" smtClean="0"/>
              <a:t>和比较运算</a:t>
            </a:r>
            <a:r>
              <a:rPr lang="zh-CN" altLang="zh-CN" dirty="0" smtClean="0"/>
              <a:t>。</a:t>
            </a:r>
            <a:endParaRPr lang="en-US" altLang="zh-CN" dirty="0" smtClean="0"/>
          </a:p>
          <a:p>
            <a:r>
              <a:rPr lang="en-US" altLang="zh-CN" dirty="0" smtClean="0"/>
              <a:t>Bash </a:t>
            </a:r>
            <a:r>
              <a:rPr lang="zh-CN" altLang="en-US" dirty="0" smtClean="0"/>
              <a:t>也允许显式地声明整型变量</a:t>
            </a:r>
            <a:endParaRPr lang="en-US" altLang="zh-CN" dirty="0" smtClean="0"/>
          </a:p>
          <a:p>
            <a:pPr lvl="1"/>
            <a:r>
              <a:rPr lang="en-US" altLang="zh-CN" dirty="0" smtClean="0">
                <a:solidFill>
                  <a:schemeClr val="accent6">
                    <a:lumMod val="75000"/>
                  </a:schemeClr>
                </a:solidFill>
              </a:rPr>
              <a:t>declare -</a:t>
            </a:r>
            <a:r>
              <a:rPr lang="en-US" altLang="zh-CN" dirty="0" err="1" smtClean="0">
                <a:solidFill>
                  <a:schemeClr val="accent6">
                    <a:lumMod val="75000"/>
                  </a:schemeClr>
                </a:solidFill>
              </a:rPr>
              <a:t>i</a:t>
            </a:r>
            <a:r>
              <a:rPr lang="en-US" altLang="zh-CN" dirty="0" smtClean="0">
                <a:solidFill>
                  <a:schemeClr val="accent6">
                    <a:lumMod val="75000"/>
                  </a:schemeClr>
                </a:solidFill>
              </a:rPr>
              <a:t> </a:t>
            </a:r>
            <a:r>
              <a:rPr lang="zh-CN" altLang="en-US" dirty="0" smtClean="0">
                <a:solidFill>
                  <a:schemeClr val="accent6">
                    <a:lumMod val="75000"/>
                  </a:schemeClr>
                </a:solidFill>
              </a:rPr>
              <a:t>变量名</a:t>
            </a:r>
            <a:endParaRPr lang="zh-CN" altLang="en-US" dirty="0">
              <a:solidFill>
                <a:schemeClr val="accent6">
                  <a:lumMod val="75000"/>
                </a:schemeClr>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整数运算</a:t>
            </a:r>
            <a:endParaRPr lang="en-US" altLang="zh-CN" dirty="0" smtClean="0"/>
          </a:p>
        </p:txBody>
      </p:sp>
    </p:spTree>
    <p:extLst>
      <p:ext uri="{BB962C8B-B14F-4D97-AF65-F5344CB8AC3E}">
        <p14:creationId xmlns:p14="http://schemas.microsoft.com/office/powerpoint/2010/main" val="162096879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112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算术运算扩展</a:t>
            </a:r>
            <a:endParaRPr lang="zh-CN" altLang="en-US" dirty="0"/>
          </a:p>
        </p:txBody>
      </p:sp>
      <p:sp>
        <p:nvSpPr>
          <p:cNvPr id="8" name="Rectangle 5"/>
          <p:cNvSpPr>
            <a:spLocks noChangeArrowheads="1"/>
          </p:cNvSpPr>
          <p:nvPr/>
        </p:nvSpPr>
        <p:spPr bwMode="auto">
          <a:xfrm>
            <a:off x="728138" y="1333072"/>
            <a:ext cx="7696200" cy="9779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nSpc>
                <a:spcPct val="120000"/>
              </a:lnSpc>
              <a:buClr>
                <a:srgbClr val="FF3300"/>
              </a:buClr>
              <a:buFont typeface="Wingdings" pitchFamily="2" charset="2"/>
              <a:buNone/>
            </a:pPr>
            <a:r>
              <a:rPr lang="en-US" altLang="zh-CN" sz="2400" b="1" dirty="0">
                <a:solidFill>
                  <a:srgbClr val="006600"/>
                </a:solidFill>
                <a:latin typeface="Courier New" pitchFamily="49" charset="0"/>
              </a:rPr>
              <a:t>$[</a:t>
            </a:r>
            <a:r>
              <a:rPr lang="en-US" altLang="zh-CN" sz="2400" b="1" dirty="0">
                <a:solidFill>
                  <a:srgbClr val="0000CC"/>
                </a:solidFill>
                <a:latin typeface="Courier New" pitchFamily="49" charset="0"/>
              </a:rPr>
              <a:t>expression</a:t>
            </a:r>
            <a:r>
              <a:rPr lang="en-US" altLang="zh-CN" sz="2400" b="1" dirty="0">
                <a:solidFill>
                  <a:srgbClr val="006600"/>
                </a:solidFill>
                <a:latin typeface="Courier New" pitchFamily="49" charset="0"/>
              </a:rPr>
              <a:t>]</a:t>
            </a:r>
            <a:r>
              <a:rPr lang="en-US" altLang="zh-CN" sz="2400" b="1" dirty="0">
                <a:solidFill>
                  <a:srgbClr val="0000CC"/>
                </a:solidFill>
                <a:latin typeface="Courier New" pitchFamily="49" charset="0"/>
              </a:rPr>
              <a:t>  </a:t>
            </a:r>
          </a:p>
          <a:p>
            <a:pPr>
              <a:lnSpc>
                <a:spcPct val="120000"/>
              </a:lnSpc>
              <a:buClr>
                <a:srgbClr val="FF3300"/>
              </a:buClr>
              <a:buFont typeface="Wingdings" pitchFamily="2" charset="2"/>
              <a:buNone/>
            </a:pPr>
            <a:r>
              <a:rPr lang="en-US" altLang="zh-CN" sz="2400" b="1" dirty="0">
                <a:solidFill>
                  <a:srgbClr val="006600"/>
                </a:solidFill>
                <a:latin typeface="Courier New" pitchFamily="49" charset="0"/>
              </a:rPr>
              <a:t>$((</a:t>
            </a:r>
            <a:r>
              <a:rPr lang="en-US" altLang="zh-CN" sz="2400" b="1" dirty="0">
                <a:solidFill>
                  <a:srgbClr val="0000CC"/>
                </a:solidFill>
                <a:latin typeface="Courier New" pitchFamily="49" charset="0"/>
              </a:rPr>
              <a:t>expression</a:t>
            </a:r>
            <a:r>
              <a:rPr lang="en-US" altLang="zh-CN" sz="2400" b="1" dirty="0">
                <a:solidFill>
                  <a:srgbClr val="006600"/>
                </a:solidFill>
                <a:latin typeface="Courier New" pitchFamily="49" charset="0"/>
              </a:rPr>
              <a:t>))</a:t>
            </a:r>
          </a:p>
        </p:txBody>
      </p:sp>
      <p:sp>
        <p:nvSpPr>
          <p:cNvPr id="10" name="Rectangle 4"/>
          <p:cNvSpPr>
            <a:spLocks noChangeArrowheads="1"/>
          </p:cNvSpPr>
          <p:nvPr/>
        </p:nvSpPr>
        <p:spPr bwMode="auto">
          <a:xfrm>
            <a:off x="851235" y="2451810"/>
            <a:ext cx="7463408" cy="978729"/>
          </a:xfrm>
          <a:prstGeom prst="rect">
            <a:avLst/>
          </a:prstGeom>
          <a:noFill/>
          <a:ln w="9525">
            <a:solidFill>
              <a:srgbClr val="0000CC"/>
            </a:solidFill>
            <a:miter lim="800000"/>
            <a:headEnd/>
            <a:tailEnd/>
          </a:ln>
          <a:effectLst/>
        </p:spPr>
        <p:txBody>
          <a:bodyPr wrap="square">
            <a:spAutoFit/>
          </a:bodyPr>
          <a:lstStyle/>
          <a:p>
            <a:pPr>
              <a:lnSpc>
                <a:spcPct val="120000"/>
              </a:lnSpc>
              <a:buClr>
                <a:srgbClr val="FF3300"/>
              </a:buClr>
              <a:buFont typeface="Wingdings" pitchFamily="2" charset="2"/>
              <a:buNone/>
            </a:pPr>
            <a:r>
              <a:rPr lang="en-US" altLang="zh-CN" sz="2400" b="1" dirty="0" smtClean="0">
                <a:solidFill>
                  <a:srgbClr val="0000CC"/>
                </a:solidFill>
                <a:latin typeface="Courier New" pitchFamily="49" charset="0"/>
              </a:rPr>
              <a:t>num1</a:t>
            </a:r>
            <a:r>
              <a:rPr lang="en-US" altLang="zh-CN" sz="2400" b="1" dirty="0" smtClean="0">
                <a:solidFill>
                  <a:srgbClr val="990000"/>
                </a:solidFill>
                <a:latin typeface="Courier New" pitchFamily="49" charset="0"/>
              </a:rPr>
              <a:t>=</a:t>
            </a:r>
            <a:r>
              <a:rPr lang="en-US" altLang="zh-CN" sz="2400" b="1" dirty="0" smtClean="0">
                <a:solidFill>
                  <a:srgbClr val="006600"/>
                </a:solidFill>
                <a:latin typeface="Courier New" pitchFamily="49" charset="0"/>
              </a:rPr>
              <a:t>$[</a:t>
            </a:r>
            <a:r>
              <a:rPr lang="en-US" altLang="zh-CN" sz="2400" b="1" dirty="0" smtClean="0">
                <a:solidFill>
                  <a:srgbClr val="0000CC"/>
                </a:solidFill>
                <a:latin typeface="Courier New" pitchFamily="49" charset="0"/>
              </a:rPr>
              <a:t>4+1</a:t>
            </a:r>
            <a:r>
              <a:rPr lang="en-US" altLang="zh-CN" sz="2400" b="1" dirty="0">
                <a:solidFill>
                  <a:srgbClr val="006600"/>
                </a:solidFill>
                <a:latin typeface="Courier New" pitchFamily="49" charset="0"/>
              </a:rPr>
              <a:t>]</a:t>
            </a:r>
            <a:r>
              <a:rPr lang="en-US" altLang="zh-CN" sz="2400" b="1" dirty="0">
                <a:solidFill>
                  <a:srgbClr val="0000CC"/>
                </a:solidFill>
                <a:latin typeface="Courier New" pitchFamily="49" charset="0"/>
              </a:rPr>
              <a:t>; </a:t>
            </a:r>
            <a:r>
              <a:rPr lang="en-US" altLang="zh-CN" sz="2400" b="1" dirty="0">
                <a:solidFill>
                  <a:srgbClr val="990000"/>
                </a:solidFill>
                <a:latin typeface="Courier New" pitchFamily="49" charset="0"/>
              </a:rPr>
              <a:t>echo</a:t>
            </a:r>
            <a:r>
              <a:rPr lang="en-US" altLang="zh-CN" sz="2400" b="1" dirty="0">
                <a:solidFill>
                  <a:srgbClr val="0000CC"/>
                </a:solidFill>
                <a:latin typeface="Courier New" pitchFamily="49" charset="0"/>
              </a:rPr>
              <a:t> </a:t>
            </a:r>
            <a:r>
              <a:rPr lang="en-US" altLang="zh-CN" sz="2400" b="1" dirty="0">
                <a:solidFill>
                  <a:srgbClr val="006600"/>
                </a:solidFill>
                <a:latin typeface="Courier New" pitchFamily="49" charset="0"/>
                <a:ea typeface="黑体" pitchFamily="2" charset="-122"/>
              </a:rPr>
              <a:t>$</a:t>
            </a:r>
            <a:r>
              <a:rPr lang="en-US" altLang="zh-CN" sz="2400" b="1" dirty="0" smtClean="0">
                <a:solidFill>
                  <a:srgbClr val="0000CC"/>
                </a:solidFill>
                <a:latin typeface="Courier New" pitchFamily="49" charset="0"/>
              </a:rPr>
              <a:t>num1</a:t>
            </a:r>
            <a:endParaRPr lang="en-US" altLang="zh-CN" sz="2400" b="1" dirty="0">
              <a:solidFill>
                <a:srgbClr val="0000CC"/>
              </a:solidFill>
              <a:latin typeface="Courier New" pitchFamily="49" charset="0"/>
            </a:endParaRPr>
          </a:p>
          <a:p>
            <a:pPr>
              <a:lnSpc>
                <a:spcPct val="120000"/>
              </a:lnSpc>
              <a:buClr>
                <a:srgbClr val="FF3300"/>
              </a:buClr>
              <a:buFont typeface="Wingdings" pitchFamily="2" charset="2"/>
              <a:buNone/>
            </a:pPr>
            <a:r>
              <a:rPr lang="en-US" altLang="zh-CN" sz="2400" b="1" dirty="0" smtClean="0">
                <a:solidFill>
                  <a:srgbClr val="0000CC"/>
                </a:solidFill>
                <a:latin typeface="Courier New" pitchFamily="49" charset="0"/>
              </a:rPr>
              <a:t>num1</a:t>
            </a:r>
            <a:r>
              <a:rPr lang="en-US" altLang="zh-CN" sz="2400" b="1" dirty="0" smtClean="0">
                <a:solidFill>
                  <a:srgbClr val="990000"/>
                </a:solidFill>
                <a:latin typeface="Courier New" pitchFamily="49" charset="0"/>
              </a:rPr>
              <a:t>=</a:t>
            </a:r>
            <a:r>
              <a:rPr lang="en-US" altLang="zh-CN" sz="2400" b="1" dirty="0" smtClean="0">
                <a:solidFill>
                  <a:srgbClr val="006600"/>
                </a:solidFill>
                <a:latin typeface="Courier New" pitchFamily="49" charset="0"/>
              </a:rPr>
              <a:t>$((</a:t>
            </a:r>
            <a:r>
              <a:rPr lang="en-US" altLang="zh-CN" sz="2400" b="1" dirty="0" smtClean="0">
                <a:solidFill>
                  <a:srgbClr val="006600"/>
                </a:solidFill>
                <a:latin typeface="Courier New" pitchFamily="49" charset="0"/>
                <a:ea typeface="黑体" pitchFamily="2" charset="-122"/>
              </a:rPr>
              <a:t>$</a:t>
            </a:r>
            <a:r>
              <a:rPr lang="en-US" altLang="zh-CN" sz="2400" b="1" dirty="0" smtClean="0">
                <a:solidFill>
                  <a:srgbClr val="0000CC"/>
                </a:solidFill>
                <a:latin typeface="Courier New" pitchFamily="49" charset="0"/>
              </a:rPr>
              <a:t>num1*2-3</a:t>
            </a:r>
            <a:r>
              <a:rPr lang="en-US" altLang="zh-CN" sz="2400" b="1" dirty="0">
                <a:solidFill>
                  <a:srgbClr val="006600"/>
                </a:solidFill>
                <a:latin typeface="Courier New" pitchFamily="49" charset="0"/>
              </a:rPr>
              <a:t>))</a:t>
            </a:r>
            <a:r>
              <a:rPr lang="en-US" altLang="zh-CN" sz="2400" b="1" dirty="0">
                <a:solidFill>
                  <a:srgbClr val="0000CC"/>
                </a:solidFill>
                <a:latin typeface="Courier New" pitchFamily="49" charset="0"/>
              </a:rPr>
              <a:t>; </a:t>
            </a:r>
            <a:r>
              <a:rPr lang="en-US" altLang="zh-CN" sz="2400" b="1" dirty="0">
                <a:solidFill>
                  <a:srgbClr val="990000"/>
                </a:solidFill>
                <a:latin typeface="Courier New" pitchFamily="49" charset="0"/>
              </a:rPr>
              <a:t>echo</a:t>
            </a:r>
            <a:r>
              <a:rPr lang="en-US" altLang="zh-CN" sz="2400" b="1" dirty="0">
                <a:solidFill>
                  <a:srgbClr val="0000CC"/>
                </a:solidFill>
                <a:latin typeface="Courier New" pitchFamily="49" charset="0"/>
              </a:rPr>
              <a:t> </a:t>
            </a:r>
            <a:r>
              <a:rPr lang="en-US" altLang="zh-CN" sz="2400" b="1" dirty="0">
                <a:solidFill>
                  <a:srgbClr val="006600"/>
                </a:solidFill>
                <a:latin typeface="Courier New" pitchFamily="49" charset="0"/>
                <a:ea typeface="黑体" pitchFamily="2" charset="-122"/>
              </a:rPr>
              <a:t>$</a:t>
            </a:r>
            <a:r>
              <a:rPr lang="en-US" altLang="zh-CN" sz="2400" b="1" dirty="0" smtClean="0">
                <a:solidFill>
                  <a:srgbClr val="0000CC"/>
                </a:solidFill>
                <a:latin typeface="Courier New" pitchFamily="49" charset="0"/>
              </a:rPr>
              <a:t>num1</a:t>
            </a:r>
            <a:endParaRPr lang="en-US" altLang="zh-CN" sz="2400" b="1" dirty="0">
              <a:solidFill>
                <a:srgbClr val="0000CC"/>
              </a:solidFill>
              <a:latin typeface="Courier New" pitchFamily="49" charset="0"/>
              <a:ea typeface="楷体_GB2312" pitchFamily="49" charset="-122"/>
            </a:endParaRPr>
          </a:p>
        </p:txBody>
      </p:sp>
      <p:sp>
        <p:nvSpPr>
          <p:cNvPr id="12" name="Rectangle 7"/>
          <p:cNvSpPr>
            <a:spLocks noChangeArrowheads="1"/>
          </p:cNvSpPr>
          <p:nvPr/>
        </p:nvSpPr>
        <p:spPr bwMode="auto">
          <a:xfrm>
            <a:off x="730871" y="5743119"/>
            <a:ext cx="7704137" cy="535531"/>
          </a:xfrm>
          <a:prstGeom prst="rect">
            <a:avLst/>
          </a:prstGeom>
          <a:noFill/>
          <a:ln w="28575">
            <a:solidFill>
              <a:srgbClr val="0000CC"/>
            </a:solidFill>
            <a:miter lim="800000"/>
            <a:headEnd/>
            <a:tailEnd/>
          </a:ln>
          <a:effectLst/>
        </p:spPr>
        <p:txBody>
          <a:bodyPr>
            <a:spAutoFit/>
          </a:bodyPr>
          <a:lstStyle/>
          <a:p>
            <a:pPr>
              <a:lnSpc>
                <a:spcPct val="120000"/>
              </a:lnSpc>
              <a:buClr>
                <a:srgbClr val="FF3300"/>
              </a:buClr>
              <a:buFont typeface="Wingdings" pitchFamily="2" charset="2"/>
              <a:buNone/>
            </a:pPr>
            <a:r>
              <a:rPr lang="zh-CN" altLang="en-US" sz="2400" dirty="0">
                <a:solidFill>
                  <a:srgbClr val="0000CC"/>
                </a:solidFill>
                <a:ea typeface="黑体" pitchFamily="2" charset="-122"/>
              </a:rPr>
              <a:t>注意 </a:t>
            </a:r>
            <a:r>
              <a:rPr lang="en-US" altLang="zh-CN" sz="2400" b="1" dirty="0">
                <a:solidFill>
                  <a:srgbClr val="006600"/>
                </a:solidFill>
                <a:latin typeface="Courier New" pitchFamily="49" charset="0"/>
                <a:ea typeface="黑体" pitchFamily="2" charset="-122"/>
              </a:rPr>
              <a:t>${</a:t>
            </a:r>
            <a:r>
              <a:rPr lang="en-US" altLang="zh-CN" sz="2400" b="1" dirty="0">
                <a:solidFill>
                  <a:schemeClr val="tx1"/>
                </a:solidFill>
              </a:rPr>
              <a:t>···</a:t>
            </a:r>
            <a:r>
              <a:rPr lang="en-US" altLang="zh-CN" sz="2400" b="1" dirty="0">
                <a:solidFill>
                  <a:srgbClr val="006600"/>
                </a:solidFill>
                <a:latin typeface="Courier New" pitchFamily="49" charset="0"/>
                <a:ea typeface="黑体" pitchFamily="2" charset="-122"/>
              </a:rPr>
              <a:t>}</a:t>
            </a:r>
            <a:r>
              <a:rPr lang="en-US" altLang="zh-CN" sz="2400" dirty="0">
                <a:solidFill>
                  <a:srgbClr val="0000CC"/>
                </a:solidFill>
                <a:ea typeface="黑体" pitchFamily="2" charset="-122"/>
              </a:rPr>
              <a:t>，</a:t>
            </a:r>
            <a:r>
              <a:rPr lang="en-US" altLang="zh-CN" sz="2400" b="1" dirty="0">
                <a:solidFill>
                  <a:srgbClr val="006600"/>
                </a:solidFill>
                <a:latin typeface="Courier New" pitchFamily="49" charset="0"/>
                <a:ea typeface="黑体" pitchFamily="2" charset="-122"/>
              </a:rPr>
              <a:t>$(</a:t>
            </a:r>
            <a:r>
              <a:rPr lang="en-US" altLang="zh-CN" sz="2400" b="1" dirty="0">
                <a:solidFill>
                  <a:schemeClr val="tx1"/>
                </a:solidFill>
              </a:rPr>
              <a:t>···</a:t>
            </a:r>
            <a:r>
              <a:rPr lang="en-US" altLang="zh-CN" sz="2400" b="1" dirty="0">
                <a:solidFill>
                  <a:srgbClr val="006600"/>
                </a:solidFill>
                <a:latin typeface="Courier New" pitchFamily="49" charset="0"/>
                <a:ea typeface="黑体" pitchFamily="2" charset="-122"/>
              </a:rPr>
              <a:t>)</a:t>
            </a:r>
            <a:r>
              <a:rPr lang="en-US" altLang="zh-CN" sz="2400" dirty="0">
                <a:solidFill>
                  <a:srgbClr val="0000CC"/>
                </a:solidFill>
                <a:ea typeface="黑体" pitchFamily="2" charset="-122"/>
              </a:rPr>
              <a:t>，</a:t>
            </a:r>
            <a:r>
              <a:rPr lang="en-US" altLang="zh-CN" sz="2400" b="1" dirty="0">
                <a:solidFill>
                  <a:srgbClr val="006600"/>
                </a:solidFill>
                <a:latin typeface="Courier New" pitchFamily="49" charset="0"/>
                <a:ea typeface="黑体" pitchFamily="2" charset="-122"/>
              </a:rPr>
              <a:t>$[</a:t>
            </a:r>
            <a:r>
              <a:rPr lang="en-US" altLang="zh-CN" sz="2400" b="1" dirty="0">
                <a:solidFill>
                  <a:schemeClr val="tx1"/>
                </a:solidFill>
              </a:rPr>
              <a:t>···</a:t>
            </a:r>
            <a:r>
              <a:rPr lang="en-US" altLang="zh-CN" sz="2400" b="1" dirty="0">
                <a:solidFill>
                  <a:srgbClr val="006600"/>
                </a:solidFill>
                <a:latin typeface="Courier New" pitchFamily="49" charset="0"/>
                <a:ea typeface="黑体" pitchFamily="2" charset="-122"/>
              </a:rPr>
              <a:t>]</a:t>
            </a:r>
            <a:r>
              <a:rPr lang="en-US" altLang="zh-CN" sz="2400" dirty="0">
                <a:solidFill>
                  <a:srgbClr val="0000CC"/>
                </a:solidFill>
                <a:ea typeface="黑体" pitchFamily="2" charset="-122"/>
              </a:rPr>
              <a:t>，</a:t>
            </a:r>
            <a:r>
              <a:rPr lang="en-US" altLang="zh-CN" sz="2400" b="1" dirty="0">
                <a:solidFill>
                  <a:srgbClr val="006600"/>
                </a:solidFill>
                <a:latin typeface="Courier New" pitchFamily="49" charset="0"/>
                <a:ea typeface="黑体" pitchFamily="2" charset="-122"/>
              </a:rPr>
              <a:t>$((</a:t>
            </a:r>
            <a:r>
              <a:rPr lang="en-US" altLang="zh-CN" sz="2400" b="1" dirty="0">
                <a:solidFill>
                  <a:schemeClr val="tx1"/>
                </a:solidFill>
              </a:rPr>
              <a:t>···</a:t>
            </a:r>
            <a:r>
              <a:rPr lang="en-US" altLang="zh-CN" sz="2400" b="1" dirty="0">
                <a:solidFill>
                  <a:srgbClr val="006600"/>
                </a:solidFill>
                <a:latin typeface="Courier New" pitchFamily="49" charset="0"/>
                <a:ea typeface="黑体" pitchFamily="2" charset="-122"/>
              </a:rPr>
              <a:t>))</a:t>
            </a:r>
            <a:r>
              <a:rPr lang="en-US" altLang="zh-CN" sz="2400" dirty="0">
                <a:solidFill>
                  <a:srgbClr val="0000CC"/>
                </a:solidFill>
                <a:ea typeface="黑体" pitchFamily="2" charset="-122"/>
              </a:rPr>
              <a:t> </a:t>
            </a:r>
            <a:r>
              <a:rPr lang="zh-CN" altLang="en-US" sz="2400" dirty="0">
                <a:solidFill>
                  <a:srgbClr val="0000CC"/>
                </a:solidFill>
                <a:ea typeface="黑体" pitchFamily="2" charset="-122"/>
              </a:rPr>
              <a:t>的不同作用</a:t>
            </a:r>
          </a:p>
        </p:txBody>
      </p:sp>
      <p:sp>
        <p:nvSpPr>
          <p:cNvPr id="13" name="Rectangle 8"/>
          <p:cNvSpPr>
            <a:spLocks noChangeArrowheads="1"/>
          </p:cNvSpPr>
          <p:nvPr/>
        </p:nvSpPr>
        <p:spPr bwMode="auto">
          <a:xfrm>
            <a:off x="547734" y="5133825"/>
            <a:ext cx="8057009" cy="424732"/>
          </a:xfrm>
          <a:prstGeom prst="rect">
            <a:avLst/>
          </a:prstGeom>
          <a:noFill/>
          <a:ln w="28575">
            <a:solidFill>
              <a:schemeClr val="hlink"/>
            </a:solidFill>
            <a:miter lim="800000"/>
            <a:headEnd/>
            <a:tailEnd/>
          </a:ln>
          <a:effectLst/>
        </p:spPr>
        <p:txBody>
          <a:bodyPr wrap="square">
            <a:spAutoFit/>
          </a:bodyPr>
          <a:lstStyle/>
          <a:p>
            <a:pPr>
              <a:lnSpc>
                <a:spcPct val="120000"/>
              </a:lnSpc>
              <a:buClr>
                <a:srgbClr val="FF3300"/>
              </a:buClr>
              <a:buFont typeface="Wingdings" pitchFamily="2" charset="2"/>
              <a:buNone/>
            </a:pPr>
            <a:r>
              <a:rPr lang="zh-CN" altLang="en-US" dirty="0" smtClean="0">
                <a:solidFill>
                  <a:srgbClr val="0000CC"/>
                </a:solidFill>
                <a:ea typeface="黑体" pitchFamily="2" charset="-122"/>
              </a:rPr>
              <a:t>用 </a:t>
            </a:r>
            <a:r>
              <a:rPr lang="en-US" altLang="zh-CN" b="1" dirty="0" smtClean="0">
                <a:solidFill>
                  <a:srgbClr val="006600"/>
                </a:solidFill>
                <a:latin typeface="Courier New" pitchFamily="49" charset="0"/>
                <a:ea typeface="黑体" pitchFamily="2" charset="-122"/>
              </a:rPr>
              <a:t>$[</a:t>
            </a:r>
            <a:r>
              <a:rPr lang="en-US" altLang="zh-CN" b="1" dirty="0" smtClean="0">
                <a:solidFill>
                  <a:schemeClr val="tx1"/>
                </a:solidFill>
              </a:rPr>
              <a:t>···</a:t>
            </a:r>
            <a:r>
              <a:rPr lang="en-US" altLang="zh-CN" b="1" dirty="0" smtClean="0">
                <a:solidFill>
                  <a:srgbClr val="006600"/>
                </a:solidFill>
                <a:latin typeface="Courier New" pitchFamily="49" charset="0"/>
                <a:ea typeface="黑体" pitchFamily="2" charset="-122"/>
              </a:rPr>
              <a:t>]</a:t>
            </a:r>
            <a:r>
              <a:rPr lang="en-US" altLang="zh-CN" dirty="0" smtClean="0">
                <a:solidFill>
                  <a:srgbClr val="0000CC"/>
                </a:solidFill>
                <a:ea typeface="黑体" pitchFamily="2" charset="-122"/>
              </a:rPr>
              <a:t>，</a:t>
            </a:r>
            <a:r>
              <a:rPr lang="en-US" altLang="zh-CN" b="1" dirty="0" smtClean="0">
                <a:solidFill>
                  <a:srgbClr val="006600"/>
                </a:solidFill>
                <a:latin typeface="Courier New" pitchFamily="49" charset="0"/>
                <a:ea typeface="黑体" pitchFamily="2" charset="-122"/>
              </a:rPr>
              <a:t>$((</a:t>
            </a:r>
            <a:r>
              <a:rPr lang="en-US" altLang="zh-CN" b="1" dirty="0" smtClean="0">
                <a:solidFill>
                  <a:schemeClr val="tx1"/>
                </a:solidFill>
              </a:rPr>
              <a:t>···</a:t>
            </a:r>
            <a:r>
              <a:rPr lang="en-US" altLang="zh-CN" b="1" dirty="0" smtClean="0">
                <a:solidFill>
                  <a:srgbClr val="006600"/>
                </a:solidFill>
                <a:latin typeface="Courier New" pitchFamily="49" charset="0"/>
                <a:ea typeface="黑体" pitchFamily="2" charset="-122"/>
              </a:rPr>
              <a:t>))</a:t>
            </a:r>
            <a:r>
              <a:rPr lang="en-US" altLang="zh-CN" dirty="0" smtClean="0">
                <a:solidFill>
                  <a:srgbClr val="0000CC"/>
                </a:solidFill>
                <a:ea typeface="黑体" pitchFamily="2" charset="-122"/>
              </a:rPr>
              <a:t> </a:t>
            </a:r>
            <a:r>
              <a:rPr lang="zh-CN" altLang="en-US" dirty="0">
                <a:solidFill>
                  <a:srgbClr val="0000CC"/>
                </a:solidFill>
                <a:ea typeface="黑体" pitchFamily="2" charset="-122"/>
              </a:rPr>
              <a:t>进行整数运算时</a:t>
            </a:r>
            <a:r>
              <a:rPr lang="zh-CN" altLang="en-US" dirty="0" smtClean="0">
                <a:solidFill>
                  <a:srgbClr val="0000CC"/>
                </a:solidFill>
                <a:ea typeface="黑体" pitchFamily="2" charset="-122"/>
              </a:rPr>
              <a:t>，括号内变量前的美元</a:t>
            </a:r>
            <a:r>
              <a:rPr lang="zh-CN" altLang="en-US" dirty="0">
                <a:solidFill>
                  <a:srgbClr val="0000CC"/>
                </a:solidFill>
                <a:ea typeface="黑体" pitchFamily="2" charset="-122"/>
              </a:rPr>
              <a:t>符号  </a:t>
            </a:r>
            <a:r>
              <a:rPr lang="zh-CN" altLang="en-US" dirty="0">
                <a:solidFill>
                  <a:srgbClr val="006600"/>
                </a:solidFill>
                <a:latin typeface="Courier New" pitchFamily="49" charset="0"/>
                <a:ea typeface="黑体" pitchFamily="2" charset="-122"/>
              </a:rPr>
              <a:t>$</a:t>
            </a:r>
            <a:r>
              <a:rPr lang="zh-CN" altLang="en-US" dirty="0">
                <a:solidFill>
                  <a:srgbClr val="0000CC"/>
                </a:solidFill>
                <a:ea typeface="黑体" pitchFamily="2" charset="-122"/>
              </a:rPr>
              <a:t> 可以</a:t>
            </a:r>
            <a:r>
              <a:rPr lang="zh-CN" altLang="en-US" dirty="0" smtClean="0">
                <a:solidFill>
                  <a:srgbClr val="0000CC"/>
                </a:solidFill>
                <a:ea typeface="黑体" pitchFamily="2" charset="-122"/>
              </a:rPr>
              <a:t>省略。</a:t>
            </a:r>
            <a:endParaRPr lang="zh-CN" altLang="en-US" dirty="0">
              <a:solidFill>
                <a:srgbClr val="0000CC"/>
              </a:solidFill>
              <a:ea typeface="黑体" pitchFamily="2" charset="-122"/>
            </a:endParaRPr>
          </a:p>
        </p:txBody>
      </p:sp>
      <p:sp>
        <p:nvSpPr>
          <p:cNvPr id="14" name="Rectangle 4"/>
          <p:cNvSpPr>
            <a:spLocks noChangeArrowheads="1"/>
          </p:cNvSpPr>
          <p:nvPr/>
        </p:nvSpPr>
        <p:spPr bwMode="auto">
          <a:xfrm>
            <a:off x="838523" y="3571377"/>
            <a:ext cx="7488832" cy="1421928"/>
          </a:xfrm>
          <a:prstGeom prst="rect">
            <a:avLst/>
          </a:prstGeom>
          <a:noFill/>
          <a:ln w="9525">
            <a:solidFill>
              <a:srgbClr val="0000CC"/>
            </a:solidFill>
            <a:miter lim="800000"/>
            <a:headEnd/>
            <a:tailEnd/>
          </a:ln>
          <a:effectLst/>
        </p:spPr>
        <p:txBody>
          <a:bodyPr wrap="square">
            <a:spAutoFit/>
          </a:bodyPr>
          <a:lstStyle/>
          <a:p>
            <a:pPr>
              <a:lnSpc>
                <a:spcPct val="120000"/>
              </a:lnSpc>
              <a:buClr>
                <a:srgbClr val="FF3300"/>
              </a:buClr>
              <a:buFont typeface="Wingdings" pitchFamily="2" charset="2"/>
              <a:buNone/>
            </a:pPr>
            <a:r>
              <a:rPr lang="en-US" altLang="zh-CN" sz="2400" b="1" dirty="0" smtClean="0">
                <a:solidFill>
                  <a:srgbClr val="0000CC"/>
                </a:solidFill>
                <a:latin typeface="Courier New" pitchFamily="49" charset="0"/>
              </a:rPr>
              <a:t>((num2</a:t>
            </a:r>
            <a:r>
              <a:rPr lang="en-US" altLang="zh-CN" sz="2400" b="1" dirty="0" smtClean="0">
                <a:solidFill>
                  <a:srgbClr val="990000"/>
                </a:solidFill>
                <a:latin typeface="Courier New" pitchFamily="49" charset="0"/>
              </a:rPr>
              <a:t>=</a:t>
            </a:r>
            <a:r>
              <a:rPr lang="en-US" altLang="zh-CN" sz="2400" b="1" dirty="0" smtClean="0">
                <a:solidFill>
                  <a:srgbClr val="0000CC"/>
                </a:solidFill>
                <a:latin typeface="Courier New" pitchFamily="49" charset="0"/>
              </a:rPr>
              <a:t>2+3**2-1001%5)); </a:t>
            </a:r>
            <a:r>
              <a:rPr lang="en-US" altLang="zh-CN" sz="2400" b="1" dirty="0">
                <a:solidFill>
                  <a:srgbClr val="990000"/>
                </a:solidFill>
                <a:latin typeface="Courier New" pitchFamily="49" charset="0"/>
              </a:rPr>
              <a:t>echo</a:t>
            </a:r>
            <a:r>
              <a:rPr lang="en-US" altLang="zh-CN" sz="2400" b="1" dirty="0">
                <a:solidFill>
                  <a:srgbClr val="0000CC"/>
                </a:solidFill>
                <a:latin typeface="Courier New" pitchFamily="49" charset="0"/>
              </a:rPr>
              <a:t> </a:t>
            </a:r>
            <a:r>
              <a:rPr lang="en-US" altLang="zh-CN" sz="2400" b="1" dirty="0">
                <a:solidFill>
                  <a:srgbClr val="006600"/>
                </a:solidFill>
                <a:latin typeface="Courier New" pitchFamily="49" charset="0"/>
                <a:ea typeface="黑体" pitchFamily="2" charset="-122"/>
              </a:rPr>
              <a:t>$</a:t>
            </a:r>
            <a:r>
              <a:rPr lang="en-US" altLang="zh-CN" sz="2400" b="1" dirty="0" smtClean="0">
                <a:solidFill>
                  <a:srgbClr val="0000CC"/>
                </a:solidFill>
                <a:latin typeface="Courier New" pitchFamily="49" charset="0"/>
              </a:rPr>
              <a:t>num2</a:t>
            </a:r>
            <a:endParaRPr lang="en-US" altLang="zh-CN" sz="2400" b="1" dirty="0">
              <a:solidFill>
                <a:srgbClr val="0000CC"/>
              </a:solidFill>
              <a:latin typeface="Courier New" pitchFamily="49" charset="0"/>
            </a:endParaRPr>
          </a:p>
          <a:p>
            <a:pPr>
              <a:lnSpc>
                <a:spcPct val="120000"/>
              </a:lnSpc>
              <a:buClr>
                <a:srgbClr val="FF3300"/>
              </a:buClr>
              <a:buFont typeface="Wingdings" pitchFamily="2" charset="2"/>
              <a:buNone/>
            </a:pPr>
            <a:r>
              <a:rPr lang="en-US" altLang="zh-CN" sz="2400" b="1" dirty="0" smtClean="0">
                <a:solidFill>
                  <a:srgbClr val="0000CC"/>
                </a:solidFill>
                <a:latin typeface="Courier New" pitchFamily="49" charset="0"/>
              </a:rPr>
              <a:t>num2</a:t>
            </a:r>
            <a:r>
              <a:rPr lang="en-US" altLang="zh-CN" sz="2400" b="1" dirty="0" smtClean="0">
                <a:solidFill>
                  <a:srgbClr val="990000"/>
                </a:solidFill>
                <a:latin typeface="Courier New" pitchFamily="49" charset="0"/>
              </a:rPr>
              <a:t>=</a:t>
            </a:r>
            <a:r>
              <a:rPr lang="en-US" altLang="zh-CN" sz="2400" b="1" dirty="0" smtClean="0">
                <a:solidFill>
                  <a:srgbClr val="006600"/>
                </a:solidFill>
                <a:latin typeface="Courier New" pitchFamily="49" charset="0"/>
              </a:rPr>
              <a:t>$</a:t>
            </a:r>
            <a:r>
              <a:rPr lang="en-US" altLang="zh-CN" sz="2400" b="1" dirty="0" smtClean="0">
                <a:solidFill>
                  <a:srgbClr val="0000CC"/>
                </a:solidFill>
                <a:latin typeface="Courier New" pitchFamily="49" charset="0"/>
              </a:rPr>
              <a:t>((2+3**2-1001%5)); </a:t>
            </a:r>
            <a:r>
              <a:rPr lang="en-US" altLang="zh-CN" sz="2400" b="1" dirty="0">
                <a:solidFill>
                  <a:srgbClr val="990000"/>
                </a:solidFill>
                <a:latin typeface="Courier New" pitchFamily="49" charset="0"/>
              </a:rPr>
              <a:t>echo</a:t>
            </a:r>
            <a:r>
              <a:rPr lang="en-US" altLang="zh-CN" sz="2400" b="1" dirty="0">
                <a:solidFill>
                  <a:srgbClr val="0000CC"/>
                </a:solidFill>
                <a:latin typeface="Courier New" pitchFamily="49" charset="0"/>
              </a:rPr>
              <a:t> </a:t>
            </a:r>
            <a:r>
              <a:rPr lang="en-US" altLang="zh-CN" sz="2400" b="1" dirty="0">
                <a:solidFill>
                  <a:srgbClr val="006600"/>
                </a:solidFill>
                <a:latin typeface="Courier New" pitchFamily="49" charset="0"/>
                <a:ea typeface="黑体" pitchFamily="2" charset="-122"/>
              </a:rPr>
              <a:t>$</a:t>
            </a:r>
            <a:r>
              <a:rPr lang="en-US" altLang="zh-CN" sz="2400" b="1" dirty="0" smtClean="0">
                <a:solidFill>
                  <a:srgbClr val="0000CC"/>
                </a:solidFill>
                <a:latin typeface="Courier New" pitchFamily="49" charset="0"/>
              </a:rPr>
              <a:t>num2</a:t>
            </a:r>
          </a:p>
          <a:p>
            <a:pPr>
              <a:lnSpc>
                <a:spcPct val="120000"/>
              </a:lnSpc>
              <a:buClr>
                <a:srgbClr val="FF3300"/>
              </a:buClr>
              <a:buFont typeface="Wingdings" pitchFamily="2" charset="2"/>
              <a:buNone/>
            </a:pPr>
            <a:r>
              <a:rPr lang="en-US" altLang="zh-CN" sz="2400" b="1" dirty="0" smtClean="0">
                <a:solidFill>
                  <a:srgbClr val="990000"/>
                </a:solidFill>
                <a:latin typeface="Courier New" pitchFamily="49" charset="0"/>
              </a:rPr>
              <a:t>echo</a:t>
            </a:r>
            <a:r>
              <a:rPr lang="en-US" altLang="zh-CN" sz="2400" b="1" dirty="0" smtClean="0">
                <a:solidFill>
                  <a:srgbClr val="0000CC"/>
                </a:solidFill>
                <a:latin typeface="Courier New" pitchFamily="49" charset="0"/>
                <a:ea typeface="楷体_GB2312" pitchFamily="49" charset="-122"/>
              </a:rPr>
              <a:t> </a:t>
            </a:r>
            <a:r>
              <a:rPr lang="en-US" altLang="zh-CN" sz="2400" b="1" dirty="0" smtClean="0">
                <a:solidFill>
                  <a:srgbClr val="006600"/>
                </a:solidFill>
                <a:latin typeface="Courier New" pitchFamily="49" charset="0"/>
              </a:rPr>
              <a:t>$</a:t>
            </a:r>
            <a:r>
              <a:rPr lang="en-US" altLang="zh-CN" sz="2400" b="1" dirty="0" smtClean="0">
                <a:solidFill>
                  <a:srgbClr val="0000CC"/>
                </a:solidFill>
                <a:latin typeface="Courier New" pitchFamily="49" charset="0"/>
                <a:ea typeface="楷体_GB2312" pitchFamily="49" charset="-122"/>
              </a:rPr>
              <a:t>((2+3**2-1001%5))</a:t>
            </a:r>
            <a:endParaRPr lang="en-US" altLang="zh-CN" sz="2400" b="1" dirty="0">
              <a:solidFill>
                <a:srgbClr val="0000CC"/>
              </a:solidFill>
              <a:latin typeface="Courier New" pitchFamily="49" charset="0"/>
              <a:ea typeface="楷体_GB2312" pitchFamily="49" charset="-122"/>
            </a:endParaRPr>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85011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条件测试表达式中可用的操作符</a:t>
            </a:r>
            <a:endParaRPr lang="en-US" altLang="zh-CN" dirty="0" smtClean="0"/>
          </a:p>
          <a:p>
            <a:pPr lvl="1"/>
            <a:r>
              <a:rPr lang="zh-CN" altLang="en-US" dirty="0" smtClean="0"/>
              <a:t>文件测试操作符</a:t>
            </a:r>
          </a:p>
          <a:p>
            <a:pPr lvl="1"/>
            <a:r>
              <a:rPr lang="zh-CN" altLang="en-US" dirty="0" smtClean="0"/>
              <a:t>字符串测试操作符</a:t>
            </a:r>
          </a:p>
          <a:p>
            <a:pPr lvl="1"/>
            <a:r>
              <a:rPr lang="zh-CN" altLang="en-US" dirty="0" smtClean="0"/>
              <a:t>整数二元比较操作符</a:t>
            </a:r>
          </a:p>
          <a:p>
            <a:pPr lvl="1"/>
            <a:r>
              <a:rPr lang="zh-CN" altLang="en-US" dirty="0" smtClean="0"/>
              <a:t>使用逻辑运算符</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条件测试操作符</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8092046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20000"/>
              </a:lnSpc>
              <a:buClr>
                <a:srgbClr val="FF3300"/>
              </a:buClr>
              <a:buFont typeface="Wingdings" pitchFamily="2" charset="2"/>
              <a:buChar char="q"/>
            </a:pPr>
            <a:r>
              <a:rPr lang="zh-CN" altLang="en-US" dirty="0" smtClean="0"/>
              <a:t>分支</a:t>
            </a:r>
            <a:endParaRPr lang="en-US" altLang="zh-CN" dirty="0" smtClean="0"/>
          </a:p>
          <a:p>
            <a:pPr lvl="1">
              <a:lnSpc>
                <a:spcPct val="120000"/>
              </a:lnSpc>
              <a:buClr>
                <a:srgbClr val="FF3300"/>
              </a:buClr>
            </a:pPr>
            <a:r>
              <a:rPr lang="zh-CN" altLang="en-US" b="1" dirty="0" smtClean="0">
                <a:solidFill>
                  <a:srgbClr val="0000CC"/>
                </a:solidFill>
              </a:rPr>
              <a:t> </a:t>
            </a:r>
            <a:r>
              <a:rPr lang="en-US" altLang="zh-CN" b="1" dirty="0" smtClean="0">
                <a:solidFill>
                  <a:srgbClr val="006600"/>
                </a:solidFill>
                <a:latin typeface="Courier New" pitchFamily="49" charset="0"/>
              </a:rPr>
              <a:t>if</a:t>
            </a:r>
            <a:r>
              <a:rPr lang="en-US" altLang="zh-CN" b="1" dirty="0" smtClean="0">
                <a:ea typeface="黑体" pitchFamily="2" charset="-122"/>
              </a:rPr>
              <a:t> </a:t>
            </a:r>
            <a:r>
              <a:rPr lang="zh-CN" altLang="en-US" dirty="0" smtClean="0">
                <a:ea typeface="黑体" pitchFamily="2" charset="-122"/>
              </a:rPr>
              <a:t>条件语句</a:t>
            </a:r>
          </a:p>
          <a:p>
            <a:pPr lvl="1">
              <a:lnSpc>
                <a:spcPct val="120000"/>
              </a:lnSpc>
              <a:buClr>
                <a:srgbClr val="FF3300"/>
              </a:buClr>
            </a:pPr>
            <a:r>
              <a:rPr lang="zh-CN" altLang="en-US" b="1" dirty="0" smtClean="0">
                <a:solidFill>
                  <a:srgbClr val="0000CC"/>
                </a:solidFill>
              </a:rPr>
              <a:t> </a:t>
            </a:r>
            <a:r>
              <a:rPr lang="en-US" altLang="zh-CN" b="1" dirty="0" smtClean="0">
                <a:solidFill>
                  <a:srgbClr val="006600"/>
                </a:solidFill>
                <a:latin typeface="Courier New" pitchFamily="49" charset="0"/>
              </a:rPr>
              <a:t>case</a:t>
            </a:r>
            <a:r>
              <a:rPr lang="en-US" altLang="zh-CN" b="1" dirty="0" smtClean="0">
                <a:ea typeface="黑体" pitchFamily="2" charset="-122"/>
              </a:rPr>
              <a:t> </a:t>
            </a:r>
            <a:r>
              <a:rPr lang="zh-CN" altLang="en-US" dirty="0" smtClean="0">
                <a:ea typeface="黑体" pitchFamily="2" charset="-122"/>
              </a:rPr>
              <a:t>选择语句</a:t>
            </a:r>
          </a:p>
          <a:p>
            <a:pPr>
              <a:lnSpc>
                <a:spcPct val="120000"/>
              </a:lnSpc>
              <a:buClr>
                <a:srgbClr val="FF3300"/>
              </a:buClr>
              <a:buFont typeface="Wingdings" pitchFamily="2" charset="2"/>
              <a:buChar char="q"/>
            </a:pPr>
            <a:r>
              <a:rPr lang="zh-CN" altLang="en-US" dirty="0" smtClean="0"/>
              <a:t>循环</a:t>
            </a:r>
            <a:endParaRPr lang="en-US" altLang="zh-CN" dirty="0" smtClean="0"/>
          </a:p>
          <a:p>
            <a:pPr lvl="1">
              <a:lnSpc>
                <a:spcPct val="120000"/>
              </a:lnSpc>
              <a:buClr>
                <a:srgbClr val="FF3300"/>
              </a:buClr>
            </a:pPr>
            <a:r>
              <a:rPr lang="zh-CN" altLang="en-US" b="1" dirty="0" smtClean="0">
                <a:solidFill>
                  <a:srgbClr val="0000CC"/>
                </a:solidFill>
              </a:rPr>
              <a:t> </a:t>
            </a:r>
            <a:r>
              <a:rPr lang="en-US" altLang="zh-CN" b="1" dirty="0" smtClean="0">
                <a:solidFill>
                  <a:srgbClr val="006600"/>
                </a:solidFill>
                <a:latin typeface="Courier New" pitchFamily="49" charset="0"/>
              </a:rPr>
              <a:t>for</a:t>
            </a:r>
            <a:r>
              <a:rPr lang="en-US" altLang="zh-CN" b="1" dirty="0" smtClean="0">
                <a:ea typeface="黑体" pitchFamily="2" charset="-122"/>
              </a:rPr>
              <a:t> </a:t>
            </a:r>
            <a:r>
              <a:rPr lang="zh-CN" altLang="en-US" dirty="0" smtClean="0">
                <a:ea typeface="黑体" pitchFamily="2" charset="-122"/>
              </a:rPr>
              <a:t>循环语句</a:t>
            </a:r>
          </a:p>
          <a:p>
            <a:pPr lvl="1">
              <a:lnSpc>
                <a:spcPct val="120000"/>
              </a:lnSpc>
              <a:buClr>
                <a:srgbClr val="FF3300"/>
              </a:buClr>
            </a:pPr>
            <a:r>
              <a:rPr lang="zh-CN" altLang="en-US" b="1" dirty="0" smtClean="0">
                <a:solidFill>
                  <a:srgbClr val="0000CC"/>
                </a:solidFill>
              </a:rPr>
              <a:t> </a:t>
            </a:r>
            <a:r>
              <a:rPr lang="en-US" altLang="zh-CN" b="1" dirty="0" smtClean="0">
                <a:solidFill>
                  <a:srgbClr val="006600"/>
                </a:solidFill>
                <a:latin typeface="Courier New" pitchFamily="49" charset="0"/>
              </a:rPr>
              <a:t>while</a:t>
            </a:r>
            <a:r>
              <a:rPr lang="en-US" altLang="zh-CN" b="1" dirty="0" smtClean="0">
                <a:ea typeface="黑体" pitchFamily="2" charset="-122"/>
              </a:rPr>
              <a:t> </a:t>
            </a:r>
            <a:r>
              <a:rPr lang="zh-CN" altLang="en-US" dirty="0" smtClean="0">
                <a:ea typeface="黑体" pitchFamily="2" charset="-122"/>
              </a:rPr>
              <a:t>循环语句</a:t>
            </a:r>
          </a:p>
          <a:p>
            <a:pPr lvl="1">
              <a:lnSpc>
                <a:spcPct val="120000"/>
              </a:lnSpc>
              <a:buClr>
                <a:srgbClr val="FF3300"/>
              </a:buClr>
            </a:pPr>
            <a:r>
              <a:rPr lang="zh-CN" altLang="en-US" b="1" dirty="0" smtClean="0">
                <a:solidFill>
                  <a:srgbClr val="0000CC"/>
                </a:solidFill>
              </a:rPr>
              <a:t> </a:t>
            </a:r>
            <a:r>
              <a:rPr lang="en-US" altLang="zh-CN" b="1" dirty="0" smtClean="0">
                <a:solidFill>
                  <a:srgbClr val="006600"/>
                </a:solidFill>
                <a:latin typeface="Courier New" pitchFamily="49" charset="0"/>
              </a:rPr>
              <a:t>until</a:t>
            </a:r>
            <a:r>
              <a:rPr lang="en-US" altLang="zh-CN" b="1" dirty="0" smtClean="0">
                <a:ea typeface="黑体" pitchFamily="2" charset="-122"/>
              </a:rPr>
              <a:t> </a:t>
            </a:r>
            <a:r>
              <a:rPr lang="zh-CN" altLang="en-US" dirty="0" smtClean="0">
                <a:ea typeface="黑体" pitchFamily="2" charset="-122"/>
              </a:rPr>
              <a:t>循环语句</a:t>
            </a:r>
          </a:p>
          <a:p>
            <a:pPr lvl="1">
              <a:lnSpc>
                <a:spcPct val="120000"/>
              </a:lnSpc>
              <a:buClr>
                <a:srgbClr val="FF3300"/>
              </a:buClr>
            </a:pPr>
            <a:r>
              <a:rPr lang="zh-CN" altLang="en-US" b="1" dirty="0" smtClean="0">
                <a:solidFill>
                  <a:srgbClr val="0000CC"/>
                </a:solidFill>
              </a:rPr>
              <a:t> </a:t>
            </a:r>
            <a:r>
              <a:rPr lang="en-US" altLang="zh-CN" b="1" dirty="0" smtClean="0">
                <a:solidFill>
                  <a:srgbClr val="006600"/>
                </a:solidFill>
                <a:latin typeface="Courier New" pitchFamily="49" charset="0"/>
              </a:rPr>
              <a:t>select</a:t>
            </a:r>
            <a:r>
              <a:rPr lang="zh-CN" altLang="en-US" b="1" dirty="0" smtClean="0">
                <a:ea typeface="黑体" pitchFamily="2" charset="-122"/>
              </a:rPr>
              <a:t> </a:t>
            </a:r>
            <a:r>
              <a:rPr lang="zh-CN" altLang="en-US" dirty="0" smtClean="0">
                <a:ea typeface="黑体" pitchFamily="2" charset="-122"/>
              </a:rPr>
              <a:t>循环与菜单</a:t>
            </a: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流程控制语句</a:t>
            </a:r>
            <a:endParaRPr lang="zh-CN" altLang="en-US" dirty="0"/>
          </a:p>
        </p:txBody>
      </p:sp>
      <p:sp>
        <p:nvSpPr>
          <p:cNvPr id="7" name="内容占位符 2"/>
          <p:cNvSpPr txBox="1">
            <a:spLocks/>
          </p:cNvSpPr>
          <p:nvPr/>
        </p:nvSpPr>
        <p:spPr bwMode="auto">
          <a:xfrm>
            <a:off x="4788024" y="2348880"/>
            <a:ext cx="4114800" cy="37820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20000"/>
              </a:lnSpc>
              <a:spcBef>
                <a:spcPct val="20000"/>
              </a:spcBef>
              <a:spcAft>
                <a:spcPct val="0"/>
              </a:spcAft>
              <a:buClr>
                <a:srgbClr val="FF3300"/>
              </a:buClr>
              <a:buSzPct val="65000"/>
              <a:buFont typeface="Wingdings" pitchFamily="2" charset="2"/>
              <a:buChar char="q"/>
              <a:tabLst/>
              <a:defRPr/>
            </a:pPr>
            <a:r>
              <a:rPr kumimoji="0" lang="zh-CN" altLang="en-US" sz="3000" b="0" i="0" u="none" strike="noStrike" kern="0" cap="none" spc="0" normalizeH="0" baseline="0" noProof="0" dirty="0" smtClean="0">
                <a:ln>
                  <a:noFill/>
                </a:ln>
                <a:solidFill>
                  <a:schemeClr val="tx1"/>
                </a:solidFill>
                <a:effectLst/>
                <a:uLnTx/>
                <a:uFillTx/>
                <a:latin typeface="+mn-lt"/>
                <a:ea typeface="+mn-ea"/>
                <a:cs typeface="+mn-cs"/>
              </a:rPr>
              <a:t>循环控制</a:t>
            </a:r>
            <a:endParaRPr kumimoji="0" lang="en-US" altLang="zh-CN" sz="3000" b="0" i="0" u="none" strike="noStrike" kern="0" cap="none" spc="0" normalizeH="0" baseline="0" noProof="0" dirty="0" smtClean="0">
              <a:ln>
                <a:noFill/>
              </a:ln>
              <a:solidFill>
                <a:schemeClr val="tx1"/>
              </a:solidFill>
              <a:effectLst/>
              <a:uLnTx/>
              <a:uFillTx/>
              <a:latin typeface="+mn-lt"/>
              <a:ea typeface="+mn-ea"/>
              <a:cs typeface="+mn-cs"/>
            </a:endParaRPr>
          </a:p>
          <a:p>
            <a:pPr marL="669925" lvl="1" indent="-325438">
              <a:lnSpc>
                <a:spcPct val="120000"/>
              </a:lnSpc>
              <a:spcBef>
                <a:spcPct val="20000"/>
              </a:spcBef>
              <a:buClr>
                <a:srgbClr val="FF3300"/>
              </a:buClr>
              <a:buSzPct val="60000"/>
              <a:buFont typeface="Wingdings" pitchFamily="2" charset="2"/>
              <a:buChar char="q"/>
            </a:pPr>
            <a:r>
              <a:rPr lang="en-US" altLang="zh-CN" sz="2600" b="1" kern="0" dirty="0" smtClean="0">
                <a:solidFill>
                  <a:srgbClr val="0000CC"/>
                </a:solidFill>
                <a:latin typeface="+mn-lt"/>
                <a:ea typeface="+mn-ea"/>
              </a:rPr>
              <a:t>break</a:t>
            </a:r>
            <a:r>
              <a:rPr lang="en-US" altLang="zh-CN" sz="2600" kern="0" dirty="0" smtClean="0">
                <a:solidFill>
                  <a:srgbClr val="0000CC"/>
                </a:solidFill>
                <a:latin typeface="+mn-lt"/>
                <a:ea typeface="+mn-ea"/>
              </a:rPr>
              <a:t>  </a:t>
            </a:r>
            <a:r>
              <a:rPr lang="zh-CN" altLang="en-US" sz="2600" kern="0" dirty="0" smtClean="0">
                <a:solidFill>
                  <a:srgbClr val="0000CC"/>
                </a:solidFill>
                <a:latin typeface="+mn-lt"/>
                <a:ea typeface="+mn-ea"/>
              </a:rPr>
              <a:t>语句</a:t>
            </a:r>
          </a:p>
          <a:p>
            <a:pPr marL="669925" lvl="1" indent="-325438">
              <a:lnSpc>
                <a:spcPct val="120000"/>
              </a:lnSpc>
              <a:spcBef>
                <a:spcPct val="20000"/>
              </a:spcBef>
              <a:buClr>
                <a:srgbClr val="FF3300"/>
              </a:buClr>
              <a:buSzPct val="60000"/>
              <a:buFont typeface="Wingdings" pitchFamily="2" charset="2"/>
              <a:buChar char="q"/>
            </a:pPr>
            <a:r>
              <a:rPr lang="en-US" altLang="zh-CN" sz="2600" b="1" kern="0" dirty="0" smtClean="0">
                <a:solidFill>
                  <a:srgbClr val="0000CC"/>
                </a:solidFill>
                <a:latin typeface="+mn-lt"/>
                <a:ea typeface="+mn-ea"/>
              </a:rPr>
              <a:t>continue</a:t>
            </a:r>
            <a:r>
              <a:rPr lang="en-US" altLang="zh-CN" sz="2600" kern="0" dirty="0" smtClean="0">
                <a:solidFill>
                  <a:srgbClr val="0000CC"/>
                </a:solidFill>
                <a:latin typeface="+mn-lt"/>
                <a:ea typeface="+mn-ea"/>
              </a:rPr>
              <a:t> </a:t>
            </a:r>
            <a:r>
              <a:rPr lang="zh-CN" altLang="en-US" sz="2600" kern="0" dirty="0" smtClean="0">
                <a:solidFill>
                  <a:srgbClr val="0000CC"/>
                </a:solidFill>
                <a:latin typeface="+mn-lt"/>
                <a:ea typeface="+mn-ea"/>
              </a:rPr>
              <a:t> 语句</a:t>
            </a:r>
            <a:endParaRPr lang="en-US" altLang="zh-CN" sz="2600" kern="0" dirty="0" smtClean="0">
              <a:solidFill>
                <a:srgbClr val="0000CC"/>
              </a:solidFill>
              <a:latin typeface="+mn-lt"/>
              <a:ea typeface="+mn-ea"/>
            </a:endParaRPr>
          </a:p>
          <a:p>
            <a:pPr marL="212725" indent="-325438">
              <a:lnSpc>
                <a:spcPct val="120000"/>
              </a:lnSpc>
              <a:spcBef>
                <a:spcPct val="20000"/>
              </a:spcBef>
              <a:buClr>
                <a:srgbClr val="FF3300"/>
              </a:buClr>
              <a:buSzPct val="60000"/>
              <a:buFont typeface="Wingdings" pitchFamily="2" charset="2"/>
              <a:buChar char="q"/>
            </a:pPr>
            <a:r>
              <a:rPr lang="zh-CN" altLang="en-US" sz="3000" kern="0" dirty="0" smtClean="0">
                <a:latin typeface="+mn-lt"/>
                <a:ea typeface="+mn-ea"/>
              </a:rPr>
              <a:t>位置参数处理</a:t>
            </a:r>
            <a:endParaRPr kumimoji="0" lang="en-US" altLang="zh-CN" sz="3000" b="0" i="0" u="none" strike="noStrike" kern="0" cap="none" spc="0" normalizeH="0" baseline="0" noProof="0" dirty="0" smtClean="0">
              <a:ln>
                <a:noFill/>
              </a:ln>
              <a:solidFill>
                <a:schemeClr val="tx1"/>
              </a:solidFill>
              <a:effectLst/>
              <a:uLnTx/>
              <a:uFillTx/>
              <a:latin typeface="+mn-lt"/>
              <a:ea typeface="+mn-ea"/>
              <a:cs typeface="+mn-cs"/>
            </a:endParaRPr>
          </a:p>
          <a:p>
            <a:pPr marL="669925" lvl="1" indent="-325438">
              <a:lnSpc>
                <a:spcPct val="120000"/>
              </a:lnSpc>
              <a:spcBef>
                <a:spcPct val="20000"/>
              </a:spcBef>
              <a:buClr>
                <a:srgbClr val="FF3300"/>
              </a:buClr>
              <a:buSzPct val="60000"/>
              <a:buFont typeface="Wingdings" pitchFamily="2" charset="2"/>
              <a:buChar char="q"/>
            </a:pPr>
            <a:r>
              <a:rPr kumimoji="0" lang="zh-CN" altLang="en-US" sz="2600" b="0" i="0" u="none" strike="noStrike" kern="0" cap="none" spc="0" normalizeH="0" baseline="0" noProof="0" dirty="0" smtClean="0">
                <a:ln>
                  <a:noFill/>
                </a:ln>
                <a:solidFill>
                  <a:srgbClr val="0000CC"/>
                </a:solidFill>
                <a:effectLst/>
                <a:uLnTx/>
                <a:uFillTx/>
                <a:latin typeface="+mn-lt"/>
                <a:ea typeface="+mn-ea"/>
              </a:rPr>
              <a:t> </a:t>
            </a:r>
            <a:r>
              <a:rPr lang="en-US" altLang="zh-CN" sz="2600" b="1" kern="0" dirty="0" smtClean="0">
                <a:solidFill>
                  <a:srgbClr val="0000CC"/>
                </a:solidFill>
                <a:latin typeface="+mn-lt"/>
                <a:ea typeface="+mn-ea"/>
              </a:rPr>
              <a:t>shift</a:t>
            </a:r>
            <a:r>
              <a:rPr lang="en-US" altLang="zh-CN" sz="2600" kern="0" dirty="0" smtClean="0">
                <a:solidFill>
                  <a:srgbClr val="0000CC"/>
                </a:solidFill>
                <a:latin typeface="+mn-lt"/>
                <a:ea typeface="+mn-ea"/>
              </a:rPr>
              <a:t>  </a:t>
            </a:r>
            <a:r>
              <a:rPr lang="zh-CN" altLang="en-US" sz="2600" kern="0" dirty="0" smtClean="0">
                <a:solidFill>
                  <a:srgbClr val="0000CC"/>
                </a:solidFill>
                <a:latin typeface="+mn-lt"/>
                <a:ea typeface="+mn-ea"/>
              </a:rPr>
              <a:t>命令</a:t>
            </a:r>
            <a:endParaRPr kumimoji="0" lang="zh-CN" altLang="en-US" sz="2600" b="0" i="0" u="none" strike="noStrike" kern="0" cap="none" spc="0" normalizeH="0" baseline="0" noProof="0" dirty="0" smtClean="0">
              <a:ln>
                <a:noFill/>
              </a:ln>
              <a:solidFill>
                <a:schemeClr val="tx1"/>
              </a:solidFill>
              <a:effectLst/>
              <a:uLnTx/>
              <a:uFillTx/>
              <a:latin typeface="+mn-lt"/>
              <a:ea typeface="黑体" pitchFamily="2" charset="-122"/>
            </a:endParaRPr>
          </a:p>
          <a:p>
            <a:pPr marL="669925" lvl="1" indent="-325438">
              <a:lnSpc>
                <a:spcPct val="120000"/>
              </a:lnSpc>
              <a:spcBef>
                <a:spcPct val="20000"/>
              </a:spcBef>
              <a:buClr>
                <a:srgbClr val="FF3300"/>
              </a:buClr>
              <a:buSzPct val="60000"/>
              <a:buFont typeface="Wingdings" pitchFamily="2" charset="2"/>
              <a:buChar char="q"/>
            </a:pPr>
            <a:r>
              <a:rPr kumimoji="0" lang="zh-CN" altLang="en-US" sz="2600" b="0" i="0" u="none" strike="noStrike" kern="0" cap="none" spc="0" normalizeH="0" baseline="0" noProof="0" dirty="0" smtClean="0">
                <a:ln>
                  <a:noFill/>
                </a:ln>
                <a:solidFill>
                  <a:srgbClr val="0000CC"/>
                </a:solidFill>
                <a:effectLst/>
                <a:uLnTx/>
                <a:uFillTx/>
                <a:latin typeface="+mn-lt"/>
                <a:ea typeface="+mn-ea"/>
              </a:rPr>
              <a:t> </a:t>
            </a:r>
            <a:r>
              <a:rPr lang="en-US" altLang="zh-CN" sz="2600" b="1" kern="0" dirty="0" err="1" smtClean="0">
                <a:solidFill>
                  <a:srgbClr val="0000CC"/>
                </a:solidFill>
                <a:latin typeface="+mn-lt"/>
                <a:ea typeface="+mn-ea"/>
              </a:rPr>
              <a:t>getopts</a:t>
            </a:r>
            <a:r>
              <a:rPr kumimoji="0" lang="en-US" altLang="zh-CN" sz="2600" b="0" i="0" u="none" strike="noStrike" kern="0" cap="none" spc="0" normalizeH="0" baseline="0" noProof="0" dirty="0" smtClean="0">
                <a:ln>
                  <a:noFill/>
                </a:ln>
                <a:solidFill>
                  <a:srgbClr val="006600"/>
                </a:solidFill>
                <a:effectLst/>
                <a:uLnTx/>
                <a:uFillTx/>
                <a:latin typeface="Courier New" pitchFamily="49" charset="0"/>
                <a:ea typeface="+mn-ea"/>
              </a:rPr>
              <a:t> </a:t>
            </a:r>
            <a:r>
              <a:rPr lang="zh-CN" altLang="en-US" sz="2600" kern="0" dirty="0" smtClean="0">
                <a:solidFill>
                  <a:srgbClr val="0000CC"/>
                </a:solidFill>
                <a:latin typeface="+mn-lt"/>
                <a:ea typeface="+mn-ea"/>
              </a:rPr>
              <a:t>命令</a:t>
            </a:r>
            <a:r>
              <a:rPr kumimoji="0" lang="zh-CN" altLang="en-US" sz="2600" b="0" i="0" u="none" strike="noStrike" kern="0" cap="none" spc="0" normalizeH="0" baseline="0" noProof="0" dirty="0" smtClean="0">
                <a:ln>
                  <a:noFill/>
                </a:ln>
                <a:solidFill>
                  <a:srgbClr val="0000CC"/>
                </a:solidFill>
                <a:effectLst/>
                <a:uLnTx/>
                <a:uFillTx/>
                <a:latin typeface="+mn-lt"/>
                <a:ea typeface="+mn-ea"/>
              </a:rPr>
              <a:t> </a:t>
            </a:r>
            <a:endParaRPr kumimoji="0" lang="zh-CN" altLang="en-US" sz="2600" b="0" i="0" u="none" strike="noStrike" kern="0" cap="none" spc="0" normalizeH="0" baseline="0" noProof="0" dirty="0" smtClean="0">
              <a:ln>
                <a:noFill/>
              </a:ln>
              <a:solidFill>
                <a:schemeClr val="tx1"/>
              </a:solidFill>
              <a:effectLst/>
              <a:uLnTx/>
              <a:uFillTx/>
              <a:latin typeface="+mn-lt"/>
              <a:ea typeface="黑体" pitchFamily="2" charset="-122"/>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0663008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115</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分支结构</a:t>
            </a:r>
            <a:r>
              <a:rPr lang="en-US" altLang="zh-CN" dirty="0" smtClean="0"/>
              <a:t>—if </a:t>
            </a:r>
            <a:r>
              <a:rPr lang="zh-CN" altLang="en-US" dirty="0" smtClean="0"/>
              <a:t>语句语法</a:t>
            </a:r>
            <a:endParaRPr lang="zh-CN" altLang="en-US" dirty="0"/>
          </a:p>
        </p:txBody>
      </p:sp>
      <p:sp>
        <p:nvSpPr>
          <p:cNvPr id="7" name="Rectangle 4"/>
          <p:cNvSpPr>
            <a:spLocks noChangeArrowheads="1"/>
          </p:cNvSpPr>
          <p:nvPr/>
        </p:nvSpPr>
        <p:spPr bwMode="auto">
          <a:xfrm>
            <a:off x="611188" y="1700808"/>
            <a:ext cx="8153400" cy="4127500"/>
          </a:xfrm>
          <a:prstGeom prst="rect">
            <a:avLst/>
          </a:prstGeom>
          <a:noFill/>
          <a:ln w="19050">
            <a:solidFill>
              <a:srgbClr val="CC9900"/>
            </a:solidFill>
            <a:miter lim="800000"/>
            <a:headEnd/>
            <a:tailEnd/>
          </a:ln>
          <a:effectLst/>
        </p:spPr>
        <p:txBody>
          <a:bodyPr>
            <a:spAutoFit/>
          </a:bodyPr>
          <a:lstStyle/>
          <a:p>
            <a:pPr>
              <a:lnSpc>
                <a:spcPct val="110000"/>
              </a:lnSpc>
              <a:buClr>
                <a:srgbClr val="FF3300"/>
              </a:buClr>
              <a:buFont typeface="Wingdings" pitchFamily="2" charset="2"/>
              <a:buNone/>
            </a:pPr>
            <a:r>
              <a:rPr lang="en-US" altLang="zh-CN" sz="2400" b="1" dirty="0">
                <a:solidFill>
                  <a:srgbClr val="990000"/>
                </a:solidFill>
                <a:latin typeface="Courier New" pitchFamily="49" charset="0"/>
                <a:ea typeface="楷体_GB2312" pitchFamily="49" charset="-122"/>
              </a:rPr>
              <a:t>if </a:t>
            </a:r>
            <a:r>
              <a:rPr lang="en-US" altLang="zh-CN" sz="2400" b="1" dirty="0">
                <a:solidFill>
                  <a:schemeClr val="tx1"/>
                </a:solidFill>
                <a:latin typeface="Courier New" pitchFamily="49" charset="0"/>
              </a:rPr>
              <a:t>expr1</a:t>
            </a:r>
            <a:r>
              <a:rPr lang="en-US" altLang="zh-CN" sz="2400" b="1" dirty="0">
                <a:solidFill>
                  <a:srgbClr val="FF3300"/>
                </a:solidFill>
                <a:latin typeface="Courier New" pitchFamily="49" charset="0"/>
                <a:ea typeface="楷体_GB2312" pitchFamily="49" charset="-122"/>
              </a:rPr>
              <a:t>      # </a:t>
            </a:r>
            <a:r>
              <a:rPr lang="zh-CN" altLang="en-US" sz="2400" b="1" dirty="0" smtClean="0">
                <a:solidFill>
                  <a:srgbClr val="FF3300"/>
                </a:solidFill>
                <a:latin typeface="Courier New" pitchFamily="49" charset="0"/>
                <a:ea typeface="楷体_GB2312" pitchFamily="49" charset="-122"/>
              </a:rPr>
              <a:t>如果 </a:t>
            </a:r>
            <a:r>
              <a:rPr lang="en-US" altLang="zh-CN" sz="2400" b="1" dirty="0" smtClean="0">
                <a:latin typeface="Courier New" pitchFamily="49" charset="0"/>
                <a:ea typeface="楷体_GB2312" pitchFamily="49" charset="-122"/>
              </a:rPr>
              <a:t>expr1</a:t>
            </a:r>
            <a:r>
              <a:rPr lang="en-US" altLang="zh-CN" sz="2400" b="1" dirty="0" smtClean="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为真(返回值为0)</a:t>
            </a:r>
            <a:endParaRPr lang="en-US" altLang="zh-CN" sz="2400" b="1" dirty="0">
              <a:solidFill>
                <a:srgbClr val="FF3300"/>
              </a:solidFill>
              <a:latin typeface="Courier New" pitchFamily="49" charset="0"/>
              <a:ea typeface="楷体_GB2312" pitchFamily="49" charset="-122"/>
            </a:endParaRPr>
          </a:p>
          <a:p>
            <a:pPr>
              <a:lnSpc>
                <a:spcPct val="110000"/>
              </a:lnSpc>
              <a:buClr>
                <a:srgbClr val="FF3300"/>
              </a:buClr>
              <a:buFont typeface="Wingdings" pitchFamily="2" charset="2"/>
              <a:buNone/>
            </a:pPr>
            <a:r>
              <a:rPr lang="en-US" altLang="zh-CN" sz="2400" b="1" dirty="0">
                <a:solidFill>
                  <a:srgbClr val="990000"/>
                </a:solidFill>
                <a:latin typeface="Courier New" pitchFamily="49" charset="0"/>
                <a:ea typeface="楷体_GB2312" pitchFamily="49" charset="-122"/>
              </a:rPr>
              <a:t>then          </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那么</a:t>
            </a:r>
            <a:endParaRPr lang="zh-CN" altLang="en-US" sz="2400" b="1" dirty="0">
              <a:solidFill>
                <a:srgbClr val="990000"/>
              </a:solidFill>
              <a:latin typeface="Courier New" pitchFamily="49" charset="0"/>
              <a:ea typeface="楷体_GB2312" pitchFamily="49" charset="-122"/>
            </a:endParaRPr>
          </a:p>
          <a:p>
            <a:pPr>
              <a:lnSpc>
                <a:spcPct val="110000"/>
              </a:lnSpc>
              <a:buClr>
                <a:srgbClr val="FF3300"/>
              </a:buClr>
              <a:buFont typeface="Wingdings" pitchFamily="2" charset="2"/>
              <a:buNone/>
            </a:pPr>
            <a:r>
              <a:rPr lang="en-US" altLang="zh-CN" sz="2400" b="1" dirty="0">
                <a:solidFill>
                  <a:srgbClr val="0000CC"/>
                </a:solidFill>
                <a:latin typeface="Courier New" pitchFamily="49" charset="0"/>
                <a:ea typeface="楷体_GB2312" pitchFamily="49" charset="-122"/>
              </a:rPr>
              <a:t>   commands1  </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执行语句块 </a:t>
            </a:r>
            <a:r>
              <a:rPr lang="en-US" altLang="zh-CN" sz="2400" b="1" dirty="0">
                <a:solidFill>
                  <a:srgbClr val="0000CC"/>
                </a:solidFill>
                <a:latin typeface="Courier New" pitchFamily="49" charset="0"/>
                <a:ea typeface="楷体_GB2312" pitchFamily="49" charset="-122"/>
              </a:rPr>
              <a:t>commands1</a:t>
            </a:r>
          </a:p>
          <a:p>
            <a:pPr>
              <a:lnSpc>
                <a:spcPct val="110000"/>
              </a:lnSpc>
              <a:buClr>
                <a:srgbClr val="FF3300"/>
              </a:buClr>
              <a:buFont typeface="Wingdings" pitchFamily="2" charset="2"/>
              <a:buNone/>
            </a:pPr>
            <a:r>
              <a:rPr lang="en-US" altLang="zh-CN" sz="2400" b="1" dirty="0" err="1">
                <a:solidFill>
                  <a:srgbClr val="990000"/>
                </a:solidFill>
                <a:latin typeface="Courier New" pitchFamily="49" charset="0"/>
                <a:ea typeface="楷体_GB2312" pitchFamily="49" charset="-122"/>
              </a:rPr>
              <a:t>elif</a:t>
            </a:r>
            <a:r>
              <a:rPr lang="en-US" altLang="zh-CN" sz="2400" b="1" dirty="0">
                <a:solidFill>
                  <a:srgbClr val="0000CC"/>
                </a:solidFill>
                <a:latin typeface="Courier New" pitchFamily="49" charset="0"/>
                <a:ea typeface="楷体_GB2312" pitchFamily="49" charset="-122"/>
              </a:rPr>
              <a:t> </a:t>
            </a:r>
            <a:r>
              <a:rPr lang="en-US" altLang="zh-CN" sz="2400" b="1" dirty="0">
                <a:solidFill>
                  <a:schemeClr val="tx1"/>
                </a:solidFill>
                <a:latin typeface="Courier New" pitchFamily="49" charset="0"/>
              </a:rPr>
              <a:t>expr2</a:t>
            </a:r>
            <a:r>
              <a:rPr lang="en-US" altLang="zh-CN" sz="2400" b="1" dirty="0">
                <a:solidFill>
                  <a:srgbClr val="FF3300"/>
                </a:solidFill>
                <a:latin typeface="Courier New" pitchFamily="49" charset="0"/>
                <a:ea typeface="楷体_GB2312" pitchFamily="49" charset="-122"/>
              </a:rPr>
              <a:t>    # </a:t>
            </a:r>
            <a:r>
              <a:rPr lang="zh-CN" altLang="en-US" sz="2400" b="1" dirty="0" smtClean="0">
                <a:solidFill>
                  <a:srgbClr val="FF3300"/>
                </a:solidFill>
                <a:latin typeface="Courier New" pitchFamily="49" charset="0"/>
                <a:ea typeface="楷体_GB2312" pitchFamily="49" charset="-122"/>
              </a:rPr>
              <a:t>若 </a:t>
            </a:r>
            <a:r>
              <a:rPr lang="en-US" altLang="zh-CN" sz="2400" b="1" dirty="0" smtClean="0">
                <a:latin typeface="Courier New" pitchFamily="49" charset="0"/>
                <a:ea typeface="楷体_GB2312" pitchFamily="49" charset="-122"/>
              </a:rPr>
              <a:t>expr1</a:t>
            </a:r>
            <a:r>
              <a:rPr lang="en-US" altLang="zh-CN" sz="2400" b="1" dirty="0" smtClean="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不真，</a:t>
            </a:r>
            <a:r>
              <a:rPr lang="zh-CN" altLang="en-US" sz="2400" b="1" dirty="0" smtClean="0">
                <a:solidFill>
                  <a:srgbClr val="FF3300"/>
                </a:solidFill>
                <a:latin typeface="Courier New" pitchFamily="49" charset="0"/>
                <a:ea typeface="楷体_GB2312" pitchFamily="49" charset="-122"/>
              </a:rPr>
              <a:t>而 </a:t>
            </a:r>
            <a:r>
              <a:rPr lang="en-US" altLang="zh-CN" sz="2400" b="1" dirty="0" smtClean="0">
                <a:latin typeface="Courier New" pitchFamily="49" charset="0"/>
                <a:ea typeface="楷体_GB2312" pitchFamily="49" charset="-122"/>
              </a:rPr>
              <a:t>expr2</a:t>
            </a:r>
            <a:r>
              <a:rPr lang="en-US" altLang="zh-CN" sz="2400" b="1" dirty="0" smtClean="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为真</a:t>
            </a:r>
          </a:p>
          <a:p>
            <a:pPr>
              <a:lnSpc>
                <a:spcPct val="110000"/>
              </a:lnSpc>
              <a:buClr>
                <a:srgbClr val="FF3300"/>
              </a:buClr>
              <a:buFont typeface="Wingdings" pitchFamily="2" charset="2"/>
              <a:buNone/>
            </a:pPr>
            <a:r>
              <a:rPr lang="en-US" altLang="zh-CN" sz="2400" b="1" dirty="0">
                <a:solidFill>
                  <a:srgbClr val="990000"/>
                </a:solidFill>
                <a:latin typeface="Courier New" pitchFamily="49" charset="0"/>
                <a:ea typeface="楷体_GB2312" pitchFamily="49" charset="-122"/>
              </a:rPr>
              <a:t>then          </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那么</a:t>
            </a:r>
            <a:endParaRPr lang="en-US" altLang="zh-CN" sz="2400" b="1" dirty="0">
              <a:solidFill>
                <a:srgbClr val="990000"/>
              </a:solidFill>
              <a:latin typeface="Courier New" pitchFamily="49" charset="0"/>
              <a:ea typeface="楷体_GB2312" pitchFamily="49" charset="-122"/>
            </a:endParaRPr>
          </a:p>
          <a:p>
            <a:pPr>
              <a:lnSpc>
                <a:spcPct val="110000"/>
              </a:lnSpc>
              <a:buClr>
                <a:srgbClr val="FF3300"/>
              </a:buClr>
              <a:buFont typeface="Wingdings" pitchFamily="2" charset="2"/>
              <a:buNone/>
            </a:pPr>
            <a:r>
              <a:rPr lang="en-US" altLang="zh-CN" sz="2400" b="1" dirty="0">
                <a:solidFill>
                  <a:srgbClr val="0000CC"/>
                </a:solidFill>
                <a:latin typeface="Courier New" pitchFamily="49" charset="0"/>
                <a:ea typeface="楷体_GB2312" pitchFamily="49" charset="-122"/>
              </a:rPr>
              <a:t>   commands2  </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执行语句块 </a:t>
            </a:r>
            <a:r>
              <a:rPr lang="en-US" altLang="zh-CN" sz="2400" b="1" dirty="0">
                <a:solidFill>
                  <a:srgbClr val="0000CC"/>
                </a:solidFill>
                <a:latin typeface="Courier New" pitchFamily="49" charset="0"/>
                <a:ea typeface="楷体_GB2312" pitchFamily="49" charset="-122"/>
              </a:rPr>
              <a:t>commands2</a:t>
            </a:r>
          </a:p>
          <a:p>
            <a:pPr>
              <a:lnSpc>
                <a:spcPct val="110000"/>
              </a:lnSpc>
              <a:buClr>
                <a:srgbClr val="FF3300"/>
              </a:buClr>
              <a:buFont typeface="Wingdings" pitchFamily="2" charset="2"/>
              <a:buNone/>
            </a:pPr>
            <a:r>
              <a:rPr lang="en-US" altLang="zh-CN" sz="2400" b="1" dirty="0">
                <a:solidFill>
                  <a:srgbClr val="0000CC"/>
                </a:solidFill>
                <a:latin typeface="Courier New" pitchFamily="49" charset="0"/>
                <a:ea typeface="楷体_GB2312" pitchFamily="49" charset="-122"/>
              </a:rPr>
              <a:t> ... ...</a:t>
            </a:r>
            <a:r>
              <a:rPr lang="zh-CN" altLang="en-US" sz="2400" b="1" dirty="0">
                <a:solidFill>
                  <a:srgbClr val="0000CC"/>
                </a:solidFill>
                <a:latin typeface="Courier New" pitchFamily="49" charset="0"/>
                <a:ea typeface="楷体_GB2312" pitchFamily="49" charset="-122"/>
              </a:rPr>
              <a:t>      </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可以有多个 </a:t>
            </a:r>
            <a:r>
              <a:rPr lang="en-US" altLang="zh-CN" sz="2400" b="1" dirty="0" err="1">
                <a:solidFill>
                  <a:srgbClr val="FF3300"/>
                </a:solidFill>
                <a:latin typeface="Courier New" pitchFamily="49" charset="0"/>
                <a:ea typeface="楷体_GB2312" pitchFamily="49" charset="-122"/>
              </a:rPr>
              <a:t>elif</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语句 </a:t>
            </a:r>
            <a:endParaRPr lang="en-US" altLang="zh-CN" sz="2400" b="1" dirty="0">
              <a:solidFill>
                <a:srgbClr val="0000CC"/>
              </a:solidFill>
              <a:latin typeface="Courier New" pitchFamily="49" charset="0"/>
              <a:ea typeface="楷体_GB2312" pitchFamily="49" charset="-122"/>
            </a:endParaRPr>
          </a:p>
          <a:p>
            <a:pPr>
              <a:lnSpc>
                <a:spcPct val="110000"/>
              </a:lnSpc>
              <a:buClr>
                <a:srgbClr val="FF3300"/>
              </a:buClr>
              <a:buFont typeface="Wingdings" pitchFamily="2" charset="2"/>
              <a:buNone/>
            </a:pPr>
            <a:r>
              <a:rPr lang="en-US" altLang="zh-CN" sz="2400" b="1" dirty="0">
                <a:solidFill>
                  <a:srgbClr val="990000"/>
                </a:solidFill>
                <a:latin typeface="Courier New" pitchFamily="49" charset="0"/>
                <a:ea typeface="楷体_GB2312" pitchFamily="49" charset="-122"/>
              </a:rPr>
              <a:t>else          </a:t>
            </a:r>
            <a:r>
              <a:rPr lang="en-US" altLang="zh-CN" sz="2400" b="1" dirty="0">
                <a:solidFill>
                  <a:srgbClr val="FF3300"/>
                </a:solidFill>
                <a:latin typeface="Courier New" pitchFamily="49" charset="0"/>
                <a:ea typeface="楷体_GB2312" pitchFamily="49" charset="-122"/>
              </a:rPr>
              <a:t># else </a:t>
            </a:r>
            <a:r>
              <a:rPr lang="zh-CN" altLang="en-US" sz="2400" b="1" dirty="0">
                <a:solidFill>
                  <a:srgbClr val="FF3300"/>
                </a:solidFill>
                <a:latin typeface="Courier New" pitchFamily="49" charset="0"/>
                <a:ea typeface="楷体_GB2312" pitchFamily="49" charset="-122"/>
              </a:rPr>
              <a:t>最多只能有一个</a:t>
            </a:r>
            <a:endParaRPr lang="zh-CN" altLang="en-US" sz="2400" b="1" dirty="0">
              <a:solidFill>
                <a:srgbClr val="990000"/>
              </a:solidFill>
              <a:latin typeface="Courier New" pitchFamily="49" charset="0"/>
              <a:ea typeface="楷体_GB2312" pitchFamily="49" charset="-122"/>
            </a:endParaRPr>
          </a:p>
          <a:p>
            <a:pPr>
              <a:lnSpc>
                <a:spcPct val="110000"/>
              </a:lnSpc>
              <a:buClr>
                <a:srgbClr val="FF3300"/>
              </a:buClr>
              <a:buFont typeface="Wingdings" pitchFamily="2" charset="2"/>
              <a:buNone/>
            </a:pPr>
            <a:r>
              <a:rPr lang="en-US" altLang="zh-CN" sz="2400" b="1" dirty="0">
                <a:solidFill>
                  <a:srgbClr val="0000CC"/>
                </a:solidFill>
                <a:latin typeface="Courier New" pitchFamily="49" charset="0"/>
                <a:ea typeface="楷体_GB2312" pitchFamily="49" charset="-122"/>
              </a:rPr>
              <a:t>   commands4  </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执行语句块 </a:t>
            </a:r>
            <a:r>
              <a:rPr lang="en-US" altLang="zh-CN" sz="2400" b="1" dirty="0">
                <a:solidFill>
                  <a:srgbClr val="0000CC"/>
                </a:solidFill>
                <a:latin typeface="Courier New" pitchFamily="49" charset="0"/>
                <a:ea typeface="楷体_GB2312" pitchFamily="49" charset="-122"/>
              </a:rPr>
              <a:t>commands4</a:t>
            </a:r>
          </a:p>
          <a:p>
            <a:pPr>
              <a:lnSpc>
                <a:spcPct val="110000"/>
              </a:lnSpc>
              <a:buClr>
                <a:srgbClr val="FF3300"/>
              </a:buClr>
              <a:buFont typeface="Wingdings" pitchFamily="2" charset="2"/>
              <a:buNone/>
            </a:pPr>
            <a:r>
              <a:rPr lang="en-US" altLang="zh-CN" sz="2400" b="1" dirty="0" err="1">
                <a:solidFill>
                  <a:srgbClr val="990000"/>
                </a:solidFill>
                <a:latin typeface="Courier New" pitchFamily="49" charset="0"/>
                <a:ea typeface="楷体_GB2312" pitchFamily="49" charset="-122"/>
              </a:rPr>
              <a:t>fi</a:t>
            </a:r>
            <a:r>
              <a:rPr lang="en-US" altLang="zh-CN" sz="2400" b="1" dirty="0">
                <a:solidFill>
                  <a:srgbClr val="990000"/>
                </a:solidFill>
                <a:latin typeface="Courier New" pitchFamily="49" charset="0"/>
                <a:ea typeface="楷体_GB2312" pitchFamily="49" charset="-122"/>
              </a:rPr>
              <a:t>            </a:t>
            </a:r>
            <a:r>
              <a:rPr lang="en-US" altLang="zh-CN" sz="2400" b="1" dirty="0">
                <a:solidFill>
                  <a:srgbClr val="FF3300"/>
                </a:solidFill>
                <a:latin typeface="Courier New" pitchFamily="49" charset="0"/>
                <a:ea typeface="楷体_GB2312" pitchFamily="49" charset="-122"/>
              </a:rPr>
              <a:t>#</a:t>
            </a:r>
            <a:r>
              <a:rPr lang="en-US" altLang="zh-CN" sz="2400" b="1" dirty="0">
                <a:solidFill>
                  <a:srgbClr val="990000"/>
                </a:solidFill>
                <a:latin typeface="Courier New" pitchFamily="49" charset="0"/>
                <a:ea typeface="楷体_GB2312" pitchFamily="49" charset="-122"/>
              </a:rPr>
              <a:t> </a:t>
            </a:r>
            <a:r>
              <a:rPr lang="en-US" altLang="zh-CN" sz="2400" b="1" dirty="0">
                <a:solidFill>
                  <a:srgbClr val="FF3300"/>
                </a:solidFill>
                <a:latin typeface="Courier New" pitchFamily="49" charset="0"/>
                <a:ea typeface="楷体_GB2312" pitchFamily="49" charset="-122"/>
              </a:rPr>
              <a:t>if </a:t>
            </a:r>
            <a:r>
              <a:rPr lang="zh-CN" altLang="en-US" sz="2400" b="1" dirty="0">
                <a:solidFill>
                  <a:srgbClr val="FF3300"/>
                </a:solidFill>
                <a:latin typeface="Courier New" pitchFamily="49" charset="0"/>
                <a:ea typeface="楷体_GB2312" pitchFamily="49" charset="-122"/>
              </a:rPr>
              <a:t>语句必须以单词 </a:t>
            </a:r>
            <a:r>
              <a:rPr lang="en-US" altLang="zh-CN" sz="2400" b="1" dirty="0" err="1">
                <a:solidFill>
                  <a:srgbClr val="0000CC"/>
                </a:solidFill>
                <a:latin typeface="Courier New" pitchFamily="49" charset="0"/>
                <a:ea typeface="楷体_GB2312" pitchFamily="49" charset="-122"/>
              </a:rPr>
              <a:t>fi</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终止</a:t>
            </a:r>
            <a:endParaRPr lang="en-US" altLang="zh-CN" sz="2400" b="1" dirty="0">
              <a:solidFill>
                <a:srgbClr val="FF3300"/>
              </a:solidFill>
              <a:latin typeface="Courier New" pitchFamily="49" charset="0"/>
              <a:ea typeface="楷体_GB2312" pitchFamily="49" charset="-122"/>
            </a:endParaRPr>
          </a:p>
        </p:txBody>
      </p:sp>
    </p:spTree>
    <p:extLst>
      <p:ext uri="{BB962C8B-B14F-4D97-AF65-F5344CB8AC3E}">
        <p14:creationId xmlns:p14="http://schemas.microsoft.com/office/powerpoint/2010/main" val="33613447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116</a:t>
            </a:fld>
            <a:endParaRPr lang="en-US" altLang="zh-CN" dirty="0"/>
          </a:p>
        </p:txBody>
      </p:sp>
      <p:sp>
        <p:nvSpPr>
          <p:cNvPr id="13" name="副标题 1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分支结构</a:t>
            </a:r>
            <a:r>
              <a:rPr lang="en-US" altLang="zh-CN" dirty="0" smtClean="0"/>
              <a:t>—if </a:t>
            </a:r>
            <a:r>
              <a:rPr lang="zh-CN" altLang="en-US" dirty="0" smtClean="0"/>
              <a:t>语句说明</a:t>
            </a:r>
            <a:endParaRPr lang="zh-CN" altLang="en-US" dirty="0"/>
          </a:p>
        </p:txBody>
      </p:sp>
      <p:sp>
        <p:nvSpPr>
          <p:cNvPr id="7" name="Rectangle 3"/>
          <p:cNvSpPr>
            <a:spLocks noChangeArrowheads="1"/>
          </p:cNvSpPr>
          <p:nvPr/>
        </p:nvSpPr>
        <p:spPr bwMode="auto">
          <a:xfrm>
            <a:off x="539750" y="3860800"/>
            <a:ext cx="8229600" cy="1244600"/>
          </a:xfrm>
          <a:prstGeom prst="rect">
            <a:avLst/>
          </a:prstGeom>
          <a:noFill/>
          <a:ln w="9525">
            <a:noFill/>
            <a:miter lim="800000"/>
            <a:headEnd/>
            <a:tailEnd/>
          </a:ln>
          <a:effectLst/>
        </p:spPr>
        <p:txBody>
          <a:bodyPr>
            <a:spAutoFit/>
          </a:bodyPr>
          <a:lstStyle/>
          <a:p>
            <a:pPr>
              <a:lnSpc>
                <a:spcPct val="105000"/>
              </a:lnSpc>
              <a:spcBef>
                <a:spcPct val="15000"/>
              </a:spcBef>
              <a:buClr>
                <a:srgbClr val="FF3300"/>
              </a:buClr>
              <a:buFont typeface="Wingdings" pitchFamily="2" charset="2"/>
              <a:buChar char="u"/>
            </a:pPr>
            <a:r>
              <a:rPr lang="en-US" altLang="zh-CN" sz="2400" b="1" dirty="0">
                <a:solidFill>
                  <a:schemeClr val="tx1"/>
                </a:solidFill>
                <a:ea typeface="黑体" pitchFamily="2" charset="-122"/>
              </a:rPr>
              <a:t> </a:t>
            </a:r>
            <a:r>
              <a:rPr lang="en-US" altLang="zh-CN" sz="2400" b="1" dirty="0">
                <a:solidFill>
                  <a:srgbClr val="0000CC"/>
                </a:solidFill>
                <a:latin typeface="Courier New" pitchFamily="49" charset="0"/>
                <a:ea typeface="黑体" pitchFamily="2" charset="-122"/>
              </a:rPr>
              <a:t>commands</a:t>
            </a:r>
            <a:r>
              <a:rPr lang="en-US" altLang="zh-CN" sz="2400" b="1" dirty="0">
                <a:solidFill>
                  <a:schemeClr val="tx1"/>
                </a:solidFill>
                <a:ea typeface="黑体" pitchFamily="2" charset="-122"/>
              </a:rPr>
              <a:t> </a:t>
            </a:r>
            <a:r>
              <a:rPr lang="zh-CN" altLang="en-US" sz="2400" b="1" dirty="0">
                <a:solidFill>
                  <a:schemeClr val="tx1"/>
                </a:solidFill>
                <a:ea typeface="黑体" pitchFamily="2" charset="-122"/>
              </a:rPr>
              <a:t>为可执行语句块，如果为空，需使用 </a:t>
            </a:r>
            <a:r>
              <a:rPr lang="en-US" altLang="zh-CN" sz="2400" b="1" dirty="0">
                <a:solidFill>
                  <a:srgbClr val="0000CC"/>
                </a:solidFill>
                <a:latin typeface="Courier New" pitchFamily="49" charset="0"/>
                <a:ea typeface="黑体" pitchFamily="2" charset="-122"/>
              </a:rPr>
              <a:t>shell</a:t>
            </a:r>
            <a:r>
              <a:rPr lang="en-US" altLang="zh-CN" sz="2400" b="1" dirty="0">
                <a:solidFill>
                  <a:schemeClr val="tx1"/>
                </a:solidFill>
                <a:ea typeface="黑体" pitchFamily="2" charset="-122"/>
              </a:rPr>
              <a:t> </a:t>
            </a:r>
            <a:r>
              <a:rPr lang="zh-CN" altLang="en-US" sz="2400" b="1" dirty="0">
                <a:solidFill>
                  <a:schemeClr val="tx1"/>
                </a:solidFill>
                <a:ea typeface="黑体" pitchFamily="2" charset="-122"/>
              </a:rPr>
              <a:t>提供的空命令 “ </a:t>
            </a:r>
            <a:r>
              <a:rPr lang="zh-CN" altLang="en-US" sz="2400" b="1" dirty="0">
                <a:solidFill>
                  <a:srgbClr val="0000CC"/>
                </a:solidFill>
                <a:latin typeface="Courier New" pitchFamily="49" charset="0"/>
                <a:ea typeface="黑体" pitchFamily="2" charset="-122"/>
              </a:rPr>
              <a:t>:</a:t>
            </a:r>
            <a:r>
              <a:rPr lang="zh-CN" altLang="en-US" sz="2400" b="1" dirty="0">
                <a:solidFill>
                  <a:schemeClr val="tx1"/>
                </a:solidFill>
                <a:ea typeface="黑体" pitchFamily="2" charset="-122"/>
              </a:rPr>
              <a:t> ”，即冒号。该命令不做任何事情，只返回一个退出状态 </a:t>
            </a:r>
            <a:r>
              <a:rPr lang="zh-CN" altLang="en-US" sz="2400" b="1" dirty="0">
                <a:solidFill>
                  <a:srgbClr val="0000CC"/>
                </a:solidFill>
                <a:latin typeface="Courier New" pitchFamily="49" charset="0"/>
                <a:ea typeface="黑体" pitchFamily="2" charset="-122"/>
              </a:rPr>
              <a:t>0</a:t>
            </a:r>
          </a:p>
        </p:txBody>
      </p:sp>
      <p:sp>
        <p:nvSpPr>
          <p:cNvPr id="8" name="Text Box 5"/>
          <p:cNvSpPr txBox="1">
            <a:spLocks noChangeArrowheads="1"/>
          </p:cNvSpPr>
          <p:nvPr/>
        </p:nvSpPr>
        <p:spPr bwMode="auto">
          <a:xfrm>
            <a:off x="539750" y="5157788"/>
            <a:ext cx="6480175" cy="476250"/>
          </a:xfrm>
          <a:prstGeom prst="rect">
            <a:avLst/>
          </a:prstGeom>
          <a:noFill/>
          <a:ln w="9525">
            <a:noFill/>
            <a:miter lim="800000"/>
            <a:headEnd/>
            <a:tailEnd/>
          </a:ln>
          <a:effectLst/>
        </p:spPr>
        <p:txBody>
          <a:bodyPr>
            <a:spAutoFit/>
          </a:bodyPr>
          <a:lstStyle/>
          <a:p>
            <a:pPr>
              <a:lnSpc>
                <a:spcPct val="105000"/>
              </a:lnSpc>
              <a:spcBef>
                <a:spcPct val="15000"/>
              </a:spcBef>
              <a:buClr>
                <a:srgbClr val="FF3300"/>
              </a:buClr>
              <a:buFont typeface="Wingdings" pitchFamily="2" charset="2"/>
              <a:buChar char="u"/>
            </a:pPr>
            <a:r>
              <a:rPr lang="zh-CN" altLang="en-US" sz="2400" b="1" dirty="0">
                <a:solidFill>
                  <a:schemeClr val="tx1"/>
                </a:solidFill>
                <a:ea typeface="黑体" pitchFamily="2" charset="-122"/>
              </a:rPr>
              <a:t> </a:t>
            </a:r>
            <a:r>
              <a:rPr lang="en-US" altLang="zh-CN" sz="2400" b="1" dirty="0">
                <a:solidFill>
                  <a:srgbClr val="0000CC"/>
                </a:solidFill>
                <a:latin typeface="Courier New" pitchFamily="49" charset="0"/>
                <a:ea typeface="黑体" pitchFamily="2" charset="-122"/>
              </a:rPr>
              <a:t>if</a:t>
            </a:r>
            <a:r>
              <a:rPr lang="en-US" altLang="zh-CN" sz="2400" b="1" dirty="0">
                <a:solidFill>
                  <a:schemeClr val="tx1"/>
                </a:solidFill>
                <a:ea typeface="黑体" pitchFamily="2" charset="-122"/>
              </a:rPr>
              <a:t> </a:t>
            </a:r>
            <a:r>
              <a:rPr lang="zh-CN" altLang="en-US" sz="2400" b="1" dirty="0">
                <a:solidFill>
                  <a:schemeClr val="tx1"/>
                </a:solidFill>
                <a:ea typeface="黑体" pitchFamily="2" charset="-122"/>
              </a:rPr>
              <a:t>语句可以嵌套使用</a:t>
            </a:r>
          </a:p>
        </p:txBody>
      </p:sp>
      <p:sp>
        <p:nvSpPr>
          <p:cNvPr id="9" name="Rectangle 10"/>
          <p:cNvSpPr>
            <a:spLocks noChangeArrowheads="1"/>
          </p:cNvSpPr>
          <p:nvPr/>
        </p:nvSpPr>
        <p:spPr bwMode="auto">
          <a:xfrm>
            <a:off x="539750" y="1338263"/>
            <a:ext cx="6337300" cy="476250"/>
          </a:xfrm>
          <a:prstGeom prst="rect">
            <a:avLst/>
          </a:prstGeom>
          <a:noFill/>
          <a:ln w="9525">
            <a:noFill/>
            <a:miter lim="800000"/>
            <a:headEnd/>
            <a:tailEnd/>
          </a:ln>
          <a:effectLst/>
        </p:spPr>
        <p:txBody>
          <a:bodyPr>
            <a:spAutoFit/>
          </a:bodyPr>
          <a:lstStyle/>
          <a:p>
            <a:pPr>
              <a:lnSpc>
                <a:spcPct val="105000"/>
              </a:lnSpc>
              <a:spcBef>
                <a:spcPct val="15000"/>
              </a:spcBef>
              <a:buClr>
                <a:srgbClr val="FF3300"/>
              </a:buClr>
              <a:buFont typeface="Wingdings" pitchFamily="2" charset="2"/>
              <a:buChar char="u"/>
            </a:pPr>
            <a:r>
              <a:rPr lang="en-US" altLang="zh-CN" sz="2400" b="1" dirty="0">
                <a:solidFill>
                  <a:schemeClr val="tx1"/>
                </a:solidFill>
                <a:ea typeface="黑体" pitchFamily="2" charset="-122"/>
              </a:rPr>
              <a:t> </a:t>
            </a:r>
            <a:r>
              <a:rPr lang="en-US" altLang="zh-CN" sz="2400" b="1" dirty="0" err="1">
                <a:solidFill>
                  <a:srgbClr val="0000CC"/>
                </a:solidFill>
                <a:latin typeface="Courier New" pitchFamily="49" charset="0"/>
                <a:ea typeface="黑体" pitchFamily="2" charset="-122"/>
              </a:rPr>
              <a:t>elif</a:t>
            </a:r>
            <a:r>
              <a:rPr lang="en-US" altLang="zh-CN" sz="2400" b="1" dirty="0">
                <a:solidFill>
                  <a:schemeClr val="tx1"/>
                </a:solidFill>
                <a:ea typeface="黑体" pitchFamily="2" charset="-122"/>
              </a:rPr>
              <a:t> </a:t>
            </a:r>
            <a:r>
              <a:rPr lang="zh-CN" altLang="en-US" sz="2400" b="1" dirty="0">
                <a:solidFill>
                  <a:schemeClr val="tx1"/>
                </a:solidFill>
                <a:ea typeface="黑体" pitchFamily="2" charset="-122"/>
              </a:rPr>
              <a:t>可以有任意多个（</a:t>
            </a:r>
            <a:r>
              <a:rPr lang="zh-CN" altLang="en-US" sz="2400" b="1" dirty="0">
                <a:solidFill>
                  <a:srgbClr val="0000CC"/>
                </a:solidFill>
                <a:latin typeface="Courier New" pitchFamily="49" charset="0"/>
                <a:ea typeface="黑体" pitchFamily="2" charset="-122"/>
              </a:rPr>
              <a:t>0</a:t>
            </a:r>
            <a:r>
              <a:rPr lang="zh-CN" altLang="en-US" sz="2400" b="1" dirty="0">
                <a:solidFill>
                  <a:schemeClr val="tx1"/>
                </a:solidFill>
                <a:ea typeface="黑体" pitchFamily="2" charset="-122"/>
              </a:rPr>
              <a:t> 个或多个）</a:t>
            </a:r>
          </a:p>
        </p:txBody>
      </p:sp>
      <p:sp>
        <p:nvSpPr>
          <p:cNvPr id="10" name="Rectangle 13"/>
          <p:cNvSpPr>
            <a:spLocks noChangeArrowheads="1"/>
          </p:cNvSpPr>
          <p:nvPr/>
        </p:nvSpPr>
        <p:spPr bwMode="auto">
          <a:xfrm>
            <a:off x="539750" y="1844675"/>
            <a:ext cx="6408738" cy="476250"/>
          </a:xfrm>
          <a:prstGeom prst="rect">
            <a:avLst/>
          </a:prstGeom>
          <a:noFill/>
          <a:ln w="9525">
            <a:noFill/>
            <a:miter lim="800000"/>
            <a:headEnd/>
            <a:tailEnd/>
          </a:ln>
          <a:effectLst/>
        </p:spPr>
        <p:txBody>
          <a:bodyPr>
            <a:spAutoFit/>
          </a:bodyPr>
          <a:lstStyle/>
          <a:p>
            <a:pPr>
              <a:lnSpc>
                <a:spcPct val="105000"/>
              </a:lnSpc>
              <a:spcBef>
                <a:spcPct val="15000"/>
              </a:spcBef>
              <a:buClr>
                <a:srgbClr val="FF3300"/>
              </a:buClr>
              <a:buFont typeface="Wingdings" pitchFamily="2" charset="2"/>
              <a:buChar char="u"/>
            </a:pPr>
            <a:r>
              <a:rPr lang="en-US" altLang="zh-CN" sz="2400" b="1" dirty="0">
                <a:solidFill>
                  <a:schemeClr val="tx1"/>
                </a:solidFill>
                <a:ea typeface="黑体" pitchFamily="2" charset="-122"/>
              </a:rPr>
              <a:t> </a:t>
            </a:r>
            <a:r>
              <a:rPr lang="en-US" altLang="zh-CN" sz="2400" b="1" dirty="0">
                <a:solidFill>
                  <a:srgbClr val="0000CC"/>
                </a:solidFill>
                <a:latin typeface="Courier New" pitchFamily="49" charset="0"/>
                <a:ea typeface="黑体" pitchFamily="2" charset="-122"/>
              </a:rPr>
              <a:t>else</a:t>
            </a:r>
            <a:r>
              <a:rPr lang="en-US" altLang="zh-CN" sz="2400" b="1" dirty="0">
                <a:solidFill>
                  <a:schemeClr val="tx1"/>
                </a:solidFill>
                <a:ea typeface="黑体" pitchFamily="2" charset="-122"/>
              </a:rPr>
              <a:t> </a:t>
            </a:r>
            <a:r>
              <a:rPr lang="zh-CN" altLang="en-US" sz="2400" b="1" dirty="0">
                <a:solidFill>
                  <a:schemeClr val="tx1"/>
                </a:solidFill>
                <a:ea typeface="黑体" pitchFamily="2" charset="-122"/>
              </a:rPr>
              <a:t>最多只能有一个（</a:t>
            </a:r>
            <a:r>
              <a:rPr lang="zh-CN" altLang="en-US" sz="2400" b="1" dirty="0">
                <a:solidFill>
                  <a:srgbClr val="0000CC"/>
                </a:solidFill>
                <a:latin typeface="Courier New" pitchFamily="49" charset="0"/>
                <a:ea typeface="黑体" pitchFamily="2" charset="-122"/>
              </a:rPr>
              <a:t>0</a:t>
            </a:r>
            <a:r>
              <a:rPr lang="zh-CN" altLang="en-US" sz="2400" b="1" dirty="0">
                <a:solidFill>
                  <a:schemeClr val="tx1"/>
                </a:solidFill>
                <a:ea typeface="黑体" pitchFamily="2" charset="-122"/>
              </a:rPr>
              <a:t> 个或 </a:t>
            </a:r>
            <a:r>
              <a:rPr lang="zh-CN" altLang="en-US" sz="2400" b="1" dirty="0">
                <a:solidFill>
                  <a:srgbClr val="0000CC"/>
                </a:solidFill>
                <a:latin typeface="Courier New" pitchFamily="49" charset="0"/>
                <a:ea typeface="黑体" pitchFamily="2" charset="-122"/>
              </a:rPr>
              <a:t>1</a:t>
            </a:r>
            <a:r>
              <a:rPr lang="zh-CN" altLang="en-US" sz="2400" b="1" dirty="0">
                <a:solidFill>
                  <a:schemeClr val="tx1"/>
                </a:solidFill>
                <a:ea typeface="黑体" pitchFamily="2" charset="-122"/>
              </a:rPr>
              <a:t> 个）</a:t>
            </a:r>
          </a:p>
        </p:txBody>
      </p:sp>
      <p:sp>
        <p:nvSpPr>
          <p:cNvPr id="11" name="Rectangle 15"/>
          <p:cNvSpPr>
            <a:spLocks noChangeArrowheads="1"/>
          </p:cNvSpPr>
          <p:nvPr/>
        </p:nvSpPr>
        <p:spPr bwMode="auto">
          <a:xfrm>
            <a:off x="539750" y="2349500"/>
            <a:ext cx="5111750" cy="476250"/>
          </a:xfrm>
          <a:prstGeom prst="rect">
            <a:avLst/>
          </a:prstGeom>
          <a:noFill/>
          <a:ln w="9525">
            <a:noFill/>
            <a:miter lim="800000"/>
            <a:headEnd/>
            <a:tailEnd/>
          </a:ln>
          <a:effectLst/>
        </p:spPr>
        <p:txBody>
          <a:bodyPr>
            <a:spAutoFit/>
          </a:bodyPr>
          <a:lstStyle/>
          <a:p>
            <a:pPr>
              <a:lnSpc>
                <a:spcPct val="105000"/>
              </a:lnSpc>
              <a:spcBef>
                <a:spcPct val="15000"/>
              </a:spcBef>
              <a:buClr>
                <a:srgbClr val="FF3300"/>
              </a:buClr>
              <a:buFont typeface="Wingdings" pitchFamily="2" charset="2"/>
              <a:buChar char="u"/>
            </a:pPr>
            <a:r>
              <a:rPr lang="en-US" altLang="zh-CN" sz="2400" b="1">
                <a:solidFill>
                  <a:schemeClr val="tx1"/>
                </a:solidFill>
                <a:ea typeface="黑体" pitchFamily="2" charset="-122"/>
              </a:rPr>
              <a:t> </a:t>
            </a:r>
            <a:r>
              <a:rPr lang="en-US" altLang="zh-CN" sz="2400" b="1">
                <a:solidFill>
                  <a:srgbClr val="0000CC"/>
                </a:solidFill>
                <a:latin typeface="Courier New" pitchFamily="49" charset="0"/>
                <a:ea typeface="黑体" pitchFamily="2" charset="-122"/>
              </a:rPr>
              <a:t>if</a:t>
            </a:r>
            <a:r>
              <a:rPr lang="en-US" altLang="zh-CN" sz="2400" b="1">
                <a:solidFill>
                  <a:schemeClr val="tx1"/>
                </a:solidFill>
                <a:ea typeface="黑体" pitchFamily="2" charset="-122"/>
              </a:rPr>
              <a:t> </a:t>
            </a:r>
            <a:r>
              <a:rPr lang="zh-CN" altLang="en-US" sz="2400" b="1">
                <a:solidFill>
                  <a:schemeClr val="tx1"/>
                </a:solidFill>
                <a:ea typeface="黑体" pitchFamily="2" charset="-122"/>
              </a:rPr>
              <a:t>语句必须以 </a:t>
            </a:r>
            <a:r>
              <a:rPr lang="en-US" altLang="zh-CN" sz="2400" b="1">
                <a:solidFill>
                  <a:srgbClr val="0000CC"/>
                </a:solidFill>
                <a:latin typeface="Courier New" pitchFamily="49" charset="0"/>
                <a:ea typeface="黑体" pitchFamily="2" charset="-122"/>
              </a:rPr>
              <a:t>fi</a:t>
            </a:r>
            <a:r>
              <a:rPr lang="en-US" altLang="zh-CN" sz="2400" b="1">
                <a:solidFill>
                  <a:schemeClr val="tx1"/>
                </a:solidFill>
                <a:ea typeface="黑体" pitchFamily="2" charset="-122"/>
              </a:rPr>
              <a:t> </a:t>
            </a:r>
            <a:r>
              <a:rPr lang="zh-CN" altLang="en-US" sz="2400" b="1">
                <a:solidFill>
                  <a:schemeClr val="tx1"/>
                </a:solidFill>
                <a:ea typeface="黑体" pitchFamily="2" charset="-122"/>
              </a:rPr>
              <a:t>表示结束</a:t>
            </a:r>
          </a:p>
        </p:txBody>
      </p:sp>
      <p:sp>
        <p:nvSpPr>
          <p:cNvPr id="12" name="Rectangle 17"/>
          <p:cNvSpPr>
            <a:spLocks noChangeArrowheads="1"/>
          </p:cNvSpPr>
          <p:nvPr/>
        </p:nvSpPr>
        <p:spPr bwMode="auto">
          <a:xfrm>
            <a:off x="539750" y="2924175"/>
            <a:ext cx="8135938" cy="860425"/>
          </a:xfrm>
          <a:prstGeom prst="rect">
            <a:avLst/>
          </a:prstGeom>
          <a:noFill/>
          <a:ln w="9525">
            <a:noFill/>
            <a:miter lim="800000"/>
            <a:headEnd/>
            <a:tailEnd/>
          </a:ln>
          <a:effectLst/>
        </p:spPr>
        <p:txBody>
          <a:bodyPr>
            <a:spAutoFit/>
          </a:bodyPr>
          <a:lstStyle/>
          <a:p>
            <a:pPr>
              <a:lnSpc>
                <a:spcPct val="105000"/>
              </a:lnSpc>
              <a:spcBef>
                <a:spcPct val="15000"/>
              </a:spcBef>
              <a:buClr>
                <a:srgbClr val="FF3300"/>
              </a:buClr>
              <a:buFont typeface="Wingdings" pitchFamily="2" charset="2"/>
              <a:buChar char="u"/>
            </a:pPr>
            <a:r>
              <a:rPr lang="en-US" altLang="zh-CN" sz="2400" b="1" dirty="0">
                <a:solidFill>
                  <a:schemeClr val="tx1"/>
                </a:solidFill>
                <a:ea typeface="黑体" pitchFamily="2" charset="-122"/>
              </a:rPr>
              <a:t> </a:t>
            </a:r>
            <a:r>
              <a:rPr lang="en-US" altLang="zh-CN" sz="2400" b="1" dirty="0" err="1" smtClean="0">
                <a:solidFill>
                  <a:srgbClr val="0000CC"/>
                </a:solidFill>
                <a:latin typeface="Courier New" pitchFamily="49" charset="0"/>
                <a:ea typeface="黑体" pitchFamily="2" charset="-122"/>
              </a:rPr>
              <a:t>expr</a:t>
            </a:r>
            <a:r>
              <a:rPr lang="en-US" altLang="zh-CN" sz="2400" b="1" dirty="0" err="1" smtClean="0">
                <a:solidFill>
                  <a:schemeClr val="accent6">
                    <a:lumMod val="75000"/>
                  </a:schemeClr>
                </a:solidFill>
                <a:latin typeface="Courier New" pitchFamily="49" charset="0"/>
                <a:ea typeface="黑体" pitchFamily="2" charset="-122"/>
              </a:rPr>
              <a:t>X</a:t>
            </a:r>
            <a:r>
              <a:rPr lang="en-US" altLang="zh-CN" sz="2400" b="1" dirty="0" smtClean="0">
                <a:solidFill>
                  <a:schemeClr val="tx1"/>
                </a:solidFill>
                <a:ea typeface="黑体" pitchFamily="2" charset="-122"/>
              </a:rPr>
              <a:t> </a:t>
            </a:r>
            <a:r>
              <a:rPr lang="zh-CN" altLang="en-US" sz="2400" b="1" dirty="0">
                <a:solidFill>
                  <a:schemeClr val="tx1"/>
                </a:solidFill>
                <a:ea typeface="黑体" pitchFamily="2" charset="-122"/>
              </a:rPr>
              <a:t>通常为条件测试表达式；也可以是多个命令，以最后一个命令的退出状态为条件值。</a:t>
            </a:r>
          </a:p>
        </p:txBody>
      </p:sp>
    </p:spTree>
    <p:extLst>
      <p:ext uri="{BB962C8B-B14F-4D97-AF65-F5344CB8AC3E}">
        <p14:creationId xmlns:p14="http://schemas.microsoft.com/office/powerpoint/2010/main" val="3318107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117</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分支结构</a:t>
            </a:r>
            <a:r>
              <a:rPr lang="en-US" altLang="zh-CN" dirty="0" smtClean="0"/>
              <a:t>—if </a:t>
            </a:r>
            <a:r>
              <a:rPr lang="zh-CN" altLang="en-US" dirty="0" smtClean="0"/>
              <a:t>语句举例</a:t>
            </a:r>
            <a:r>
              <a:rPr lang="en-US" altLang="zh-CN" dirty="0" smtClean="0"/>
              <a:t>4</a:t>
            </a:r>
            <a:endParaRPr lang="zh-CN" altLang="en-US" dirty="0"/>
          </a:p>
        </p:txBody>
      </p:sp>
      <p:sp>
        <p:nvSpPr>
          <p:cNvPr id="7" name="TextBox 6"/>
          <p:cNvSpPr txBox="1"/>
          <p:nvPr/>
        </p:nvSpPr>
        <p:spPr>
          <a:xfrm>
            <a:off x="401994" y="1418555"/>
            <a:ext cx="8280920"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b="1" dirty="0" smtClean="0">
                <a:solidFill>
                  <a:srgbClr val="002060"/>
                </a:solidFill>
                <a:latin typeface="Courier New" pitchFamily="49" charset="0"/>
                <a:ea typeface="宋体" charset="-122"/>
              </a:rPr>
              <a:t>#!/bin/bash</a:t>
            </a:r>
            <a:endParaRPr lang="zh-CN" altLang="zh-CN" sz="2000" b="1" dirty="0" smtClean="0">
              <a:solidFill>
                <a:srgbClr val="002060"/>
              </a:solidFill>
              <a:latin typeface="Courier New" pitchFamily="49" charset="0"/>
              <a:ea typeface="宋体" charset="-122"/>
            </a:endParaRPr>
          </a:p>
          <a:p>
            <a:r>
              <a:rPr lang="en-US" altLang="zh-CN" sz="2000" b="1" dirty="0" smtClean="0">
                <a:solidFill>
                  <a:srgbClr val="002060"/>
                </a:solidFill>
                <a:latin typeface="Courier New" pitchFamily="49" charset="0"/>
                <a:ea typeface="宋体" charset="-122"/>
              </a:rPr>
              <a:t>## filename: ask-age.sh</a:t>
            </a:r>
            <a:endParaRPr lang="zh-CN" altLang="zh-CN" sz="2000" b="1" dirty="0" smtClean="0">
              <a:solidFill>
                <a:srgbClr val="002060"/>
              </a:solidFill>
              <a:latin typeface="Courier New" pitchFamily="49" charset="0"/>
              <a:ea typeface="宋体" charset="-122"/>
            </a:endParaRPr>
          </a:p>
          <a:p>
            <a:r>
              <a:rPr lang="en-US" altLang="zh-CN" sz="2000" b="1" dirty="0" smtClean="0">
                <a:solidFill>
                  <a:srgbClr val="FF0000"/>
                </a:solidFill>
                <a:latin typeface="Courier New" pitchFamily="49" charset="0"/>
                <a:ea typeface="宋体" charset="-122"/>
              </a:rPr>
              <a:t>read  -p "How old are you?  "  age </a:t>
            </a:r>
          </a:p>
          <a:p>
            <a:r>
              <a:rPr lang="en-US" altLang="zh-CN" sz="2000" b="1" dirty="0" smtClean="0">
                <a:solidFill>
                  <a:schemeClr val="tx1"/>
                </a:solidFill>
                <a:latin typeface="+mn-ea"/>
              </a:rPr>
              <a:t># </a:t>
            </a:r>
            <a:r>
              <a:rPr lang="zh-CN" altLang="en-US" sz="2000" b="1" dirty="0" smtClean="0">
                <a:solidFill>
                  <a:schemeClr val="tx1"/>
                </a:solidFill>
                <a:latin typeface="+mn-ea"/>
              </a:rPr>
              <a:t>使用 </a:t>
            </a:r>
            <a:r>
              <a:rPr lang="en-US" altLang="zh-CN" sz="2000" b="1" dirty="0" smtClean="0">
                <a:solidFill>
                  <a:schemeClr val="tx1"/>
                </a:solidFill>
                <a:latin typeface="+mn-ea"/>
              </a:rPr>
              <a:t>Shell</a:t>
            </a:r>
            <a:r>
              <a:rPr lang="zh-CN" altLang="en-US" sz="2000" b="1" dirty="0" smtClean="0">
                <a:solidFill>
                  <a:schemeClr val="tx1"/>
                </a:solidFill>
                <a:latin typeface="+mn-ea"/>
              </a:rPr>
              <a:t>算术运算符</a:t>
            </a:r>
            <a:r>
              <a:rPr lang="en-US" altLang="zh-CN" sz="2000" b="1" dirty="0" smtClean="0">
                <a:solidFill>
                  <a:schemeClr val="tx1"/>
                </a:solidFill>
                <a:latin typeface="+mn-ea"/>
              </a:rPr>
              <a:t>(())</a:t>
            </a:r>
            <a:r>
              <a:rPr lang="zh-CN" altLang="en-US" sz="2000" b="1" dirty="0" smtClean="0">
                <a:solidFill>
                  <a:schemeClr val="tx1"/>
                </a:solidFill>
                <a:latin typeface="+mn-ea"/>
              </a:rPr>
              <a:t>进行条件测试</a:t>
            </a:r>
            <a:endParaRPr lang="zh-CN" altLang="zh-CN" sz="2000" b="1" dirty="0" smtClean="0">
              <a:solidFill>
                <a:schemeClr val="tx1"/>
              </a:solidFill>
              <a:latin typeface="+mn-ea"/>
            </a:endParaRPr>
          </a:p>
          <a:p>
            <a:r>
              <a:rPr lang="en-US" altLang="zh-CN" sz="2000" b="1" dirty="0" smtClean="0">
                <a:solidFill>
                  <a:srgbClr val="FF0000"/>
                </a:solidFill>
                <a:latin typeface="Courier New" pitchFamily="49" charset="0"/>
                <a:ea typeface="宋体" charset="-122"/>
              </a:rPr>
              <a:t>if</a:t>
            </a:r>
            <a:r>
              <a:rPr lang="en-US" altLang="zh-CN" sz="2000" b="1" dirty="0" smtClean="0">
                <a:solidFill>
                  <a:srgbClr val="002060"/>
                </a:solidFill>
                <a:latin typeface="Courier New" pitchFamily="49" charset="0"/>
                <a:ea typeface="宋体" charset="-122"/>
              </a:rPr>
              <a:t> ((age&lt;0||age&gt;120))</a:t>
            </a:r>
            <a:r>
              <a:rPr lang="en-US" altLang="zh-CN" sz="2000" b="1" dirty="0" smtClean="0">
                <a:solidFill>
                  <a:srgbClr val="FF0000"/>
                </a:solidFill>
                <a:latin typeface="Courier New" pitchFamily="49" charset="0"/>
                <a:ea typeface="宋体" charset="-122"/>
              </a:rPr>
              <a:t>;</a:t>
            </a:r>
            <a:r>
              <a:rPr lang="en-US" altLang="zh-CN" sz="2000" b="1" dirty="0" smtClean="0">
                <a:solidFill>
                  <a:srgbClr val="002060"/>
                </a:solidFill>
                <a:latin typeface="Courier New" pitchFamily="49" charset="0"/>
                <a:ea typeface="宋体" charset="-122"/>
              </a:rPr>
              <a:t> </a:t>
            </a:r>
            <a:r>
              <a:rPr lang="en-US" altLang="zh-CN" sz="2000" b="1" dirty="0" smtClean="0">
                <a:solidFill>
                  <a:srgbClr val="FF0000"/>
                </a:solidFill>
                <a:latin typeface="Courier New" pitchFamily="49" charset="0"/>
                <a:ea typeface="宋体" charset="-122"/>
              </a:rPr>
              <a:t>then</a:t>
            </a:r>
          </a:p>
          <a:p>
            <a:r>
              <a:rPr lang="en-US" altLang="zh-CN" sz="2000" b="1" dirty="0" smtClean="0">
                <a:solidFill>
                  <a:srgbClr val="002060"/>
                </a:solidFill>
                <a:latin typeface="Courier New" pitchFamily="49" charset="0"/>
                <a:ea typeface="宋体" charset="-122"/>
              </a:rPr>
              <a:t>    echo "Out of range !"</a:t>
            </a:r>
          </a:p>
          <a:p>
            <a:r>
              <a:rPr lang="en-US" altLang="zh-CN" sz="2000" b="1" dirty="0" smtClean="0">
                <a:solidFill>
                  <a:srgbClr val="002060"/>
                </a:solidFill>
                <a:latin typeface="Courier New" pitchFamily="49" charset="0"/>
                <a:ea typeface="宋体" charset="-122"/>
              </a:rPr>
              <a:t>    exit 1</a:t>
            </a:r>
          </a:p>
          <a:p>
            <a:r>
              <a:rPr lang="en-US" altLang="zh-CN" sz="2000" b="1" dirty="0" err="1" smtClean="0">
                <a:solidFill>
                  <a:srgbClr val="FF0000"/>
                </a:solidFill>
                <a:latin typeface="Courier New" pitchFamily="49" charset="0"/>
                <a:ea typeface="宋体" charset="-122"/>
              </a:rPr>
              <a:t>fi</a:t>
            </a:r>
            <a:r>
              <a:rPr lang="en-US" altLang="zh-CN" sz="2000" b="1" dirty="0" smtClean="0">
                <a:solidFill>
                  <a:schemeClr val="tx1"/>
                </a:solidFill>
                <a:latin typeface="+mn-ea"/>
              </a:rPr>
              <a:t> </a:t>
            </a:r>
          </a:p>
          <a:p>
            <a:r>
              <a:rPr lang="en-US" altLang="zh-CN" sz="2000" b="1" dirty="0" smtClean="0">
                <a:solidFill>
                  <a:schemeClr val="tx1"/>
                </a:solidFill>
                <a:latin typeface="+mn-ea"/>
              </a:rPr>
              <a:t># </a:t>
            </a:r>
            <a:r>
              <a:rPr lang="zh-CN" altLang="en-US" sz="2000" b="1" dirty="0" smtClean="0">
                <a:solidFill>
                  <a:schemeClr val="tx1"/>
                </a:solidFill>
                <a:latin typeface="+mn-ea"/>
              </a:rPr>
              <a:t>使用多分支</a:t>
            </a:r>
            <a:r>
              <a:rPr lang="en-US" altLang="zh-CN" sz="2000" b="1" dirty="0" smtClean="0">
                <a:solidFill>
                  <a:schemeClr val="tx1"/>
                </a:solidFill>
                <a:latin typeface="+mn-ea"/>
              </a:rPr>
              <a:t>if</a:t>
            </a:r>
            <a:r>
              <a:rPr lang="zh-CN" altLang="en-US" sz="2000" b="1" dirty="0" smtClean="0">
                <a:solidFill>
                  <a:schemeClr val="tx1"/>
                </a:solidFill>
                <a:latin typeface="+mn-ea"/>
              </a:rPr>
              <a:t>语句</a:t>
            </a:r>
            <a:endParaRPr lang="en-US" altLang="zh-CN" sz="2000" b="1" dirty="0" smtClean="0">
              <a:solidFill>
                <a:schemeClr val="tx1"/>
              </a:solidFill>
              <a:latin typeface="+mn-ea"/>
            </a:endParaRPr>
          </a:p>
          <a:p>
            <a:r>
              <a:rPr lang="en-US" altLang="zh-CN" sz="2000" b="1" dirty="0" smtClean="0">
                <a:solidFill>
                  <a:srgbClr val="FF0000"/>
                </a:solidFill>
                <a:latin typeface="Courier New" pitchFamily="49" charset="0"/>
                <a:ea typeface="宋体" charset="-122"/>
              </a:rPr>
              <a:t>if   </a:t>
            </a:r>
            <a:r>
              <a:rPr lang="en-US" altLang="zh-CN" sz="2000" b="1" dirty="0" smtClean="0">
                <a:solidFill>
                  <a:srgbClr val="002060"/>
                </a:solidFill>
                <a:latin typeface="Courier New" pitchFamily="49" charset="0"/>
                <a:ea typeface="宋体" charset="-122"/>
              </a:rPr>
              <a:t>((age&gt;=0&amp;&amp;age&lt;13)) </a:t>
            </a:r>
            <a:r>
              <a:rPr lang="en-US" altLang="zh-CN" sz="2000" b="1" dirty="0" smtClean="0">
                <a:solidFill>
                  <a:srgbClr val="FF0000"/>
                </a:solidFill>
                <a:latin typeface="Courier New" pitchFamily="49" charset="0"/>
                <a:ea typeface="宋体" charset="-122"/>
              </a:rPr>
              <a:t>;</a:t>
            </a:r>
            <a:r>
              <a:rPr lang="en-US" altLang="zh-CN" sz="2000" b="1" dirty="0" smtClean="0">
                <a:solidFill>
                  <a:srgbClr val="002060"/>
                </a:solidFill>
                <a:latin typeface="Courier New" pitchFamily="49" charset="0"/>
                <a:ea typeface="宋体" charset="-122"/>
              </a:rPr>
              <a:t> </a:t>
            </a:r>
            <a:r>
              <a:rPr lang="en-US" altLang="zh-CN" sz="2000" b="1" dirty="0" smtClean="0">
                <a:solidFill>
                  <a:srgbClr val="FF0000"/>
                </a:solidFill>
                <a:latin typeface="Courier New" pitchFamily="49" charset="0"/>
                <a:ea typeface="宋体" charset="-122"/>
              </a:rPr>
              <a:t>then   </a:t>
            </a:r>
            <a:r>
              <a:rPr lang="en-US" altLang="zh-CN" sz="2000" b="1" dirty="0" smtClean="0">
                <a:solidFill>
                  <a:srgbClr val="002060"/>
                </a:solidFill>
                <a:latin typeface="Courier New" pitchFamily="49" charset="0"/>
                <a:ea typeface="宋体" charset="-122"/>
              </a:rPr>
              <a:t>echo "Child !"</a:t>
            </a:r>
          </a:p>
          <a:p>
            <a:r>
              <a:rPr lang="en-US" altLang="zh-CN" sz="2000" b="1" dirty="0" err="1" smtClean="0">
                <a:solidFill>
                  <a:srgbClr val="FF0000"/>
                </a:solidFill>
                <a:latin typeface="Courier New" pitchFamily="49" charset="0"/>
                <a:ea typeface="宋体" charset="-122"/>
              </a:rPr>
              <a:t>elif</a:t>
            </a:r>
            <a:r>
              <a:rPr lang="en-US" altLang="zh-CN" sz="2000" b="1" dirty="0" smtClean="0">
                <a:solidFill>
                  <a:srgbClr val="FF0000"/>
                </a:solidFill>
                <a:latin typeface="Courier New" pitchFamily="49" charset="0"/>
                <a:ea typeface="宋体" charset="-122"/>
              </a:rPr>
              <a:t> </a:t>
            </a:r>
            <a:r>
              <a:rPr lang="en-US" altLang="zh-CN" sz="2000" b="1" dirty="0" smtClean="0">
                <a:solidFill>
                  <a:srgbClr val="002060"/>
                </a:solidFill>
                <a:latin typeface="Courier New" pitchFamily="49" charset="0"/>
                <a:ea typeface="宋体" charset="-122"/>
              </a:rPr>
              <a:t>((age&gt;=13&amp;&amp;age&lt;20))</a:t>
            </a:r>
            <a:r>
              <a:rPr lang="en-US" altLang="zh-CN" sz="2000" b="1" dirty="0" smtClean="0">
                <a:solidFill>
                  <a:srgbClr val="FF0000"/>
                </a:solidFill>
                <a:latin typeface="Courier New" pitchFamily="49" charset="0"/>
                <a:ea typeface="宋体" charset="-122"/>
              </a:rPr>
              <a:t>; then   </a:t>
            </a:r>
            <a:r>
              <a:rPr lang="en-US" altLang="zh-CN" sz="2000" b="1" dirty="0" smtClean="0">
                <a:solidFill>
                  <a:srgbClr val="002060"/>
                </a:solidFill>
                <a:latin typeface="Courier New" pitchFamily="49" charset="0"/>
                <a:ea typeface="宋体" charset="-122"/>
              </a:rPr>
              <a:t>echo "</a:t>
            </a:r>
            <a:r>
              <a:rPr lang="en-US" altLang="zh-CN" sz="2000" b="1" dirty="0" err="1" smtClean="0">
                <a:solidFill>
                  <a:srgbClr val="002060"/>
                </a:solidFill>
                <a:latin typeface="Courier New" pitchFamily="49" charset="0"/>
                <a:ea typeface="宋体" charset="-122"/>
              </a:rPr>
              <a:t>Callan</a:t>
            </a:r>
            <a:r>
              <a:rPr lang="en-US" altLang="zh-CN" sz="2000" b="1" dirty="0" smtClean="0">
                <a:solidFill>
                  <a:srgbClr val="002060"/>
                </a:solidFill>
                <a:latin typeface="Courier New" pitchFamily="49" charset="0"/>
                <a:ea typeface="宋体" charset="-122"/>
              </a:rPr>
              <a:t> !"</a:t>
            </a:r>
          </a:p>
          <a:p>
            <a:r>
              <a:rPr lang="en-US" altLang="zh-CN" sz="2000" b="1" dirty="0" err="1" smtClean="0">
                <a:solidFill>
                  <a:srgbClr val="FF0000"/>
                </a:solidFill>
                <a:latin typeface="Courier New" pitchFamily="49" charset="0"/>
                <a:ea typeface="宋体" charset="-122"/>
              </a:rPr>
              <a:t>elif</a:t>
            </a:r>
            <a:r>
              <a:rPr lang="en-US" altLang="zh-CN" sz="2000" b="1" dirty="0" smtClean="0">
                <a:solidFill>
                  <a:srgbClr val="FF0000"/>
                </a:solidFill>
                <a:latin typeface="Courier New" pitchFamily="49" charset="0"/>
                <a:ea typeface="宋体" charset="-122"/>
              </a:rPr>
              <a:t> </a:t>
            </a:r>
            <a:r>
              <a:rPr lang="en-US" altLang="zh-CN" sz="2000" b="1" dirty="0" smtClean="0">
                <a:solidFill>
                  <a:srgbClr val="002060"/>
                </a:solidFill>
                <a:latin typeface="Courier New" pitchFamily="49" charset="0"/>
                <a:ea typeface="宋体" charset="-122"/>
              </a:rPr>
              <a:t>((age&gt;=20&amp;&amp;age&lt;30))</a:t>
            </a:r>
            <a:r>
              <a:rPr lang="en-US" altLang="zh-CN" sz="2000" b="1" dirty="0" smtClean="0">
                <a:solidFill>
                  <a:srgbClr val="FF0000"/>
                </a:solidFill>
                <a:latin typeface="Courier New" pitchFamily="49" charset="0"/>
                <a:ea typeface="宋体" charset="-122"/>
              </a:rPr>
              <a:t>;</a:t>
            </a:r>
            <a:r>
              <a:rPr lang="en-US" altLang="zh-CN" sz="2000" b="1" dirty="0" smtClean="0">
                <a:solidFill>
                  <a:srgbClr val="002060"/>
                </a:solidFill>
                <a:latin typeface="Courier New" pitchFamily="49" charset="0"/>
                <a:ea typeface="宋体" charset="-122"/>
              </a:rPr>
              <a:t> </a:t>
            </a:r>
            <a:r>
              <a:rPr lang="en-US" altLang="zh-CN" sz="2000" b="1" dirty="0" smtClean="0">
                <a:solidFill>
                  <a:srgbClr val="FF0000"/>
                </a:solidFill>
                <a:latin typeface="Courier New" pitchFamily="49" charset="0"/>
                <a:ea typeface="宋体" charset="-122"/>
              </a:rPr>
              <a:t>then   </a:t>
            </a:r>
            <a:r>
              <a:rPr lang="en-US" altLang="zh-CN" sz="2000" b="1" dirty="0" smtClean="0">
                <a:solidFill>
                  <a:srgbClr val="002060"/>
                </a:solidFill>
                <a:latin typeface="Courier New" pitchFamily="49" charset="0"/>
                <a:ea typeface="宋体" charset="-122"/>
              </a:rPr>
              <a:t>echo "P III !"</a:t>
            </a:r>
          </a:p>
          <a:p>
            <a:r>
              <a:rPr lang="en-US" altLang="zh-CN" sz="2000" b="1" dirty="0" err="1" smtClean="0">
                <a:solidFill>
                  <a:srgbClr val="FF0000"/>
                </a:solidFill>
                <a:latin typeface="Courier New" pitchFamily="49" charset="0"/>
                <a:ea typeface="宋体" charset="-122"/>
              </a:rPr>
              <a:t>elif</a:t>
            </a:r>
            <a:r>
              <a:rPr lang="en-US" altLang="zh-CN" sz="2000" b="1" dirty="0" smtClean="0">
                <a:solidFill>
                  <a:srgbClr val="FF0000"/>
                </a:solidFill>
                <a:latin typeface="Courier New" pitchFamily="49" charset="0"/>
                <a:ea typeface="宋体" charset="-122"/>
              </a:rPr>
              <a:t> </a:t>
            </a:r>
            <a:r>
              <a:rPr lang="en-US" altLang="zh-CN" sz="2000" b="1" dirty="0" smtClean="0">
                <a:solidFill>
                  <a:srgbClr val="002060"/>
                </a:solidFill>
                <a:latin typeface="Courier New" pitchFamily="49" charset="0"/>
                <a:ea typeface="宋体" charset="-122"/>
              </a:rPr>
              <a:t>((age&gt;=30&amp;&amp;age&lt;40))</a:t>
            </a:r>
            <a:r>
              <a:rPr lang="en-US" altLang="zh-CN" sz="2000" b="1" dirty="0" smtClean="0">
                <a:solidFill>
                  <a:srgbClr val="FF0000"/>
                </a:solidFill>
                <a:latin typeface="Courier New" pitchFamily="49" charset="0"/>
                <a:ea typeface="宋体" charset="-122"/>
              </a:rPr>
              <a:t>;</a:t>
            </a:r>
            <a:r>
              <a:rPr lang="en-US" altLang="zh-CN" sz="2000" b="1" dirty="0" smtClean="0">
                <a:solidFill>
                  <a:srgbClr val="002060"/>
                </a:solidFill>
                <a:latin typeface="Courier New" pitchFamily="49" charset="0"/>
                <a:ea typeface="宋体" charset="-122"/>
              </a:rPr>
              <a:t> </a:t>
            </a:r>
            <a:r>
              <a:rPr lang="en-US" altLang="zh-CN" sz="2000" b="1" dirty="0" smtClean="0">
                <a:solidFill>
                  <a:srgbClr val="FF0000"/>
                </a:solidFill>
                <a:latin typeface="Courier New" pitchFamily="49" charset="0"/>
                <a:ea typeface="宋体" charset="-122"/>
              </a:rPr>
              <a:t>then   </a:t>
            </a:r>
            <a:r>
              <a:rPr lang="en-US" altLang="zh-CN" sz="2000" b="1" dirty="0" smtClean="0">
                <a:solidFill>
                  <a:srgbClr val="002060"/>
                </a:solidFill>
                <a:latin typeface="Courier New" pitchFamily="49" charset="0"/>
                <a:ea typeface="宋体" charset="-122"/>
              </a:rPr>
              <a:t>echo "P IV !"</a:t>
            </a:r>
          </a:p>
          <a:p>
            <a:r>
              <a:rPr lang="en-US" altLang="zh-CN" sz="2000" b="1" dirty="0" smtClean="0">
                <a:solidFill>
                  <a:srgbClr val="FF0000"/>
                </a:solidFill>
                <a:latin typeface="Courier New" pitchFamily="49" charset="0"/>
                <a:ea typeface="宋体" charset="-122"/>
              </a:rPr>
              <a:t>else   </a:t>
            </a:r>
            <a:r>
              <a:rPr lang="en-US" altLang="zh-CN" sz="2000" b="1" dirty="0" smtClean="0">
                <a:solidFill>
                  <a:srgbClr val="002060"/>
                </a:solidFill>
                <a:latin typeface="Courier New" pitchFamily="49" charset="0"/>
                <a:ea typeface="宋体" charset="-122"/>
              </a:rPr>
              <a:t>echo "Sorry I asked."</a:t>
            </a:r>
          </a:p>
          <a:p>
            <a:r>
              <a:rPr lang="en-US" altLang="zh-CN" sz="2000" b="1" dirty="0" err="1" smtClean="0">
                <a:solidFill>
                  <a:srgbClr val="FF0000"/>
                </a:solidFill>
                <a:latin typeface="Courier New" pitchFamily="49" charset="0"/>
                <a:ea typeface="宋体" charset="-122"/>
              </a:rPr>
              <a:t>fi</a:t>
            </a:r>
            <a:endParaRPr lang="zh-CN" altLang="en-US" sz="2000" b="1" dirty="0">
              <a:solidFill>
                <a:srgbClr val="FF0000"/>
              </a:solidFill>
              <a:latin typeface="Courier New" pitchFamily="49" charset="0"/>
              <a:ea typeface="宋体" charset="-122"/>
            </a:endParaRPr>
          </a:p>
        </p:txBody>
      </p:sp>
    </p:spTree>
    <p:extLst>
      <p:ext uri="{BB962C8B-B14F-4D97-AF65-F5344CB8AC3E}">
        <p14:creationId xmlns:p14="http://schemas.microsoft.com/office/powerpoint/2010/main" val="15090118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275226"/>
            <a:ext cx="8229600" cy="4530725"/>
          </a:xfrm>
        </p:spPr>
        <p:txBody>
          <a:bodyPr/>
          <a:lstStyle/>
          <a:p>
            <a:r>
              <a:rPr lang="zh-CN" altLang="en-US" dirty="0" smtClean="0"/>
              <a:t>语法</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说明</a:t>
            </a:r>
            <a:endParaRPr lang="en-US" altLang="zh-CN" dirty="0" smtClean="0"/>
          </a:p>
          <a:p>
            <a:pPr lvl="1">
              <a:lnSpc>
                <a:spcPct val="110000"/>
              </a:lnSpc>
              <a:buClr>
                <a:schemeClr val="hlink"/>
              </a:buClr>
            </a:pPr>
            <a:r>
              <a:rPr lang="zh-CN" altLang="en-US" sz="2400" dirty="0" smtClean="0">
                <a:ea typeface="黑体" pitchFamily="2" charset="-122"/>
              </a:rPr>
              <a:t>列表 </a:t>
            </a:r>
            <a:r>
              <a:rPr lang="en-US" altLang="zh-CN" sz="2400" b="1" dirty="0" smtClean="0">
                <a:solidFill>
                  <a:srgbClr val="0000CC"/>
                </a:solidFill>
                <a:latin typeface="Courier New" pitchFamily="49" charset="0"/>
                <a:ea typeface="黑体" pitchFamily="2" charset="-122"/>
              </a:rPr>
              <a:t>list</a:t>
            </a:r>
            <a:r>
              <a:rPr lang="en-US" altLang="zh-CN" sz="2400" dirty="0" smtClean="0">
                <a:ea typeface="黑体" pitchFamily="2" charset="-122"/>
              </a:rPr>
              <a:t> </a:t>
            </a:r>
            <a:r>
              <a:rPr lang="zh-CN" altLang="en-US" sz="2400" dirty="0" smtClean="0">
                <a:ea typeface="黑体" pitchFamily="2" charset="-122"/>
              </a:rPr>
              <a:t>可以是</a:t>
            </a:r>
            <a:r>
              <a:rPr lang="zh-CN" altLang="en-US" sz="2400" dirty="0" smtClean="0">
                <a:solidFill>
                  <a:srgbClr val="0000CC"/>
                </a:solidFill>
                <a:ea typeface="黑体" pitchFamily="2" charset="-122"/>
              </a:rPr>
              <a:t>命令替换</a:t>
            </a:r>
            <a:r>
              <a:rPr lang="zh-CN" altLang="en-US" sz="2400" dirty="0" smtClean="0">
                <a:ea typeface="黑体" pitchFamily="2" charset="-122"/>
              </a:rPr>
              <a:t>、</a:t>
            </a:r>
            <a:r>
              <a:rPr lang="zh-CN" altLang="en-US" sz="2400" dirty="0" smtClean="0">
                <a:solidFill>
                  <a:srgbClr val="0000CC"/>
                </a:solidFill>
                <a:ea typeface="黑体" pitchFamily="2" charset="-122"/>
              </a:rPr>
              <a:t>变量名替换</a:t>
            </a:r>
            <a:r>
              <a:rPr lang="zh-CN" altLang="en-US" sz="2400" dirty="0" smtClean="0">
                <a:ea typeface="黑体" pitchFamily="2" charset="-122"/>
              </a:rPr>
              <a:t>、</a:t>
            </a:r>
            <a:r>
              <a:rPr lang="zh-CN" altLang="en-US" sz="2400" dirty="0" smtClean="0">
                <a:solidFill>
                  <a:srgbClr val="0000CC"/>
                </a:solidFill>
                <a:ea typeface="黑体" pitchFamily="2" charset="-122"/>
              </a:rPr>
              <a:t>字符串</a:t>
            </a:r>
            <a:r>
              <a:rPr lang="zh-CN" altLang="en-US" sz="2400" dirty="0" smtClean="0">
                <a:ea typeface="黑体" pitchFamily="2" charset="-122"/>
              </a:rPr>
              <a:t>和</a:t>
            </a:r>
            <a:r>
              <a:rPr lang="zh-CN" altLang="en-US" sz="2400" dirty="0" smtClean="0">
                <a:solidFill>
                  <a:srgbClr val="0000CC"/>
                </a:solidFill>
                <a:ea typeface="黑体" pitchFamily="2" charset="-122"/>
              </a:rPr>
              <a:t>文件名列表 </a:t>
            </a:r>
            <a:r>
              <a:rPr lang="zh-CN" altLang="en-US" sz="2400" dirty="0" smtClean="0">
                <a:ea typeface="黑体" pitchFamily="2" charset="-122"/>
              </a:rPr>
              <a:t>( 可包含通配符 )，每个列表项以空格间隔</a:t>
            </a:r>
          </a:p>
          <a:p>
            <a:pPr lvl="1">
              <a:lnSpc>
                <a:spcPct val="110000"/>
              </a:lnSpc>
              <a:buClr>
                <a:schemeClr val="hlink"/>
              </a:buClr>
            </a:pPr>
            <a:r>
              <a:rPr lang="en-US" altLang="zh-CN" sz="2400" b="1" dirty="0" smtClean="0">
                <a:ea typeface="黑体" pitchFamily="2" charset="-122"/>
              </a:rPr>
              <a:t> </a:t>
            </a:r>
            <a:r>
              <a:rPr lang="en-US" altLang="zh-CN" sz="2400" b="1" dirty="0" smtClean="0">
                <a:solidFill>
                  <a:srgbClr val="0000CC"/>
                </a:solidFill>
                <a:latin typeface="Courier New" pitchFamily="49" charset="0"/>
                <a:ea typeface="黑体" pitchFamily="2" charset="-122"/>
              </a:rPr>
              <a:t>for</a:t>
            </a:r>
            <a:r>
              <a:rPr lang="en-US" altLang="zh-CN" sz="2400" b="1" dirty="0" smtClean="0">
                <a:ea typeface="黑体" pitchFamily="2" charset="-122"/>
              </a:rPr>
              <a:t> </a:t>
            </a:r>
            <a:r>
              <a:rPr lang="zh-CN" altLang="en-US" sz="2400" dirty="0" smtClean="0">
                <a:ea typeface="黑体" pitchFamily="2" charset="-122"/>
              </a:rPr>
              <a:t>循环执行的次数取决于列表 </a:t>
            </a:r>
            <a:r>
              <a:rPr lang="en-US" altLang="zh-CN" sz="2400" b="1" dirty="0" smtClean="0">
                <a:solidFill>
                  <a:srgbClr val="0000CC"/>
                </a:solidFill>
                <a:latin typeface="Courier New" pitchFamily="49" charset="0"/>
                <a:ea typeface="黑体" pitchFamily="2" charset="-122"/>
              </a:rPr>
              <a:t>list</a:t>
            </a:r>
            <a:r>
              <a:rPr lang="en-US" altLang="zh-CN" sz="2400" dirty="0" smtClean="0">
                <a:ea typeface="黑体" pitchFamily="2" charset="-122"/>
              </a:rPr>
              <a:t> </a:t>
            </a:r>
            <a:r>
              <a:rPr lang="zh-CN" altLang="en-US" sz="2400" dirty="0" smtClean="0">
                <a:ea typeface="黑体" pitchFamily="2" charset="-122"/>
              </a:rPr>
              <a:t>中单词的个数</a:t>
            </a:r>
          </a:p>
          <a:p>
            <a:pPr lvl="1">
              <a:lnSpc>
                <a:spcPct val="110000"/>
              </a:lnSpc>
              <a:buClr>
                <a:schemeClr val="hlink"/>
              </a:buClr>
            </a:pPr>
            <a:r>
              <a:rPr lang="en-US" altLang="zh-CN" sz="2400" dirty="0" smtClean="0">
                <a:ea typeface="黑体" pitchFamily="2" charset="-122"/>
              </a:rPr>
              <a:t> </a:t>
            </a:r>
            <a:r>
              <a:rPr kumimoji="1" lang="zh-CN" altLang="en-US" sz="2400" b="1" dirty="0" smtClean="0">
                <a:latin typeface="Times New Roman" pitchFamily="18" charset="0"/>
                <a:ea typeface="黑体" pitchFamily="2" charset="-122"/>
              </a:rPr>
              <a:t>可以</a:t>
            </a:r>
            <a:r>
              <a:rPr kumimoji="1" lang="zh-CN" altLang="en-US" sz="2400" b="1" dirty="0" smtClean="0">
                <a:latin typeface="Courier New" pitchFamily="49" charset="0"/>
                <a:ea typeface="黑体" pitchFamily="2" charset="-122"/>
              </a:rPr>
              <a:t>省略</a:t>
            </a:r>
            <a:r>
              <a:rPr kumimoji="1" lang="zh-CN" altLang="en-US" sz="2400" b="1" dirty="0" smtClean="0">
                <a:latin typeface="Times New Roman" pitchFamily="18" charset="0"/>
              </a:rPr>
              <a:t>  </a:t>
            </a:r>
            <a:r>
              <a:rPr kumimoji="1" lang="en-US" altLang="zh-CN" sz="2400" b="1" dirty="0" smtClean="0">
                <a:solidFill>
                  <a:srgbClr val="0000CC"/>
                </a:solidFill>
                <a:latin typeface="Courier New" pitchFamily="49" charset="0"/>
                <a:ea typeface="楷体_GB2312" pitchFamily="49" charset="-122"/>
              </a:rPr>
              <a:t>in list</a:t>
            </a:r>
            <a:r>
              <a:rPr kumimoji="1" lang="en-US" altLang="zh-CN" sz="2400" b="1" dirty="0" smtClean="0">
                <a:latin typeface="Times New Roman" pitchFamily="18" charset="0"/>
                <a:ea typeface="楷体_GB2312" pitchFamily="49" charset="-122"/>
              </a:rPr>
              <a:t> </a:t>
            </a:r>
            <a:r>
              <a:rPr kumimoji="1" lang="en-US" altLang="en-US" sz="2400" b="1" dirty="0" smtClean="0"/>
              <a:t>，</a:t>
            </a:r>
            <a:r>
              <a:rPr kumimoji="1" lang="en-US" altLang="en-US" sz="2400" b="1" dirty="0" err="1" smtClean="0">
                <a:latin typeface="Times New Roman" pitchFamily="18" charset="0"/>
                <a:ea typeface="黑体" pitchFamily="2" charset="-122"/>
              </a:rPr>
              <a:t>省略时相当于</a:t>
            </a:r>
            <a:r>
              <a:rPr kumimoji="1" lang="en-US" altLang="en-US" sz="2400" b="1" dirty="0" smtClean="0">
                <a:latin typeface="Times New Roman" pitchFamily="18" charset="0"/>
                <a:ea typeface="黑体" pitchFamily="2" charset="-122"/>
              </a:rPr>
              <a:t>  </a:t>
            </a:r>
            <a:r>
              <a:rPr kumimoji="1" lang="en-US" altLang="en-US" sz="2400" b="1" dirty="0" smtClean="0">
                <a:solidFill>
                  <a:srgbClr val="0000CC"/>
                </a:solidFill>
                <a:latin typeface="Courier New" pitchFamily="49" charset="0"/>
                <a:ea typeface="楷体_GB2312" pitchFamily="49" charset="-122"/>
              </a:rPr>
              <a:t>in "$@"</a:t>
            </a:r>
            <a:endParaRPr kumimoji="1" lang="zh-CN" altLang="en-US" sz="2400" b="1" dirty="0" smtClean="0">
              <a:solidFill>
                <a:srgbClr val="0000CC"/>
              </a:solidFill>
              <a:latin typeface="Courier New" pitchFamily="49" charset="0"/>
              <a:ea typeface="楷体_GB2312" pitchFamily="49" charset="-122"/>
            </a:endParaRPr>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118</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smtClean="0"/>
              <a:t>for</a:t>
            </a:r>
            <a:r>
              <a:rPr lang="zh-CN" altLang="en-US" sz="3600" dirty="0" smtClean="0"/>
              <a:t>循环（</a:t>
            </a:r>
            <a:r>
              <a:rPr lang="en-US" altLang="zh-CN" sz="3600" dirty="0" err="1" smtClean="0"/>
              <a:t>foreach</a:t>
            </a:r>
            <a:r>
              <a:rPr lang="zh-CN" altLang="en-US" sz="3600" dirty="0" smtClean="0"/>
              <a:t>型）语法</a:t>
            </a:r>
            <a:endParaRPr lang="zh-CN" altLang="en-US" sz="3600" dirty="0"/>
          </a:p>
        </p:txBody>
      </p:sp>
      <p:sp>
        <p:nvSpPr>
          <p:cNvPr id="7" name="Rectangle 4"/>
          <p:cNvSpPr>
            <a:spLocks noChangeArrowheads="1"/>
          </p:cNvSpPr>
          <p:nvPr/>
        </p:nvSpPr>
        <p:spPr bwMode="auto">
          <a:xfrm>
            <a:off x="467544" y="1844824"/>
            <a:ext cx="8382000" cy="2109787"/>
          </a:xfrm>
          <a:prstGeom prst="rect">
            <a:avLst/>
          </a:prstGeom>
          <a:noFill/>
          <a:ln w="9525">
            <a:solidFill>
              <a:srgbClr val="CC9900"/>
            </a:solidFill>
            <a:miter lim="800000"/>
            <a:headEnd/>
            <a:tailEnd/>
          </a:ln>
          <a:effectLst/>
        </p:spPr>
        <p:txBody>
          <a:bodyPr>
            <a:spAutoFit/>
          </a:bodyPr>
          <a:lstStyle/>
          <a:p>
            <a:pPr>
              <a:lnSpc>
                <a:spcPct val="110000"/>
              </a:lnSpc>
              <a:buClr>
                <a:srgbClr val="FF3300"/>
              </a:buClr>
              <a:buFont typeface="Wingdings" pitchFamily="2" charset="2"/>
              <a:buNone/>
            </a:pPr>
            <a:r>
              <a:rPr lang="en-US" altLang="zh-CN" sz="2400" b="1" dirty="0">
                <a:solidFill>
                  <a:srgbClr val="990000"/>
                </a:solidFill>
                <a:latin typeface="Courier New" pitchFamily="49" charset="0"/>
                <a:ea typeface="楷体_GB2312" pitchFamily="49" charset="-122"/>
              </a:rPr>
              <a:t>for </a:t>
            </a:r>
            <a:r>
              <a:rPr lang="en-US" altLang="zh-CN" sz="2400" b="1" dirty="0">
                <a:solidFill>
                  <a:schemeClr val="tx1"/>
                </a:solidFill>
                <a:latin typeface="Courier New" pitchFamily="49" charset="0"/>
                <a:ea typeface="楷体_GB2312" pitchFamily="49" charset="-122"/>
              </a:rPr>
              <a:t>variable</a:t>
            </a:r>
            <a:r>
              <a:rPr lang="en-US" altLang="zh-CN" sz="2400" b="1" dirty="0">
                <a:solidFill>
                  <a:srgbClr val="FF3300"/>
                </a:solidFill>
                <a:latin typeface="Courier New" pitchFamily="49" charset="0"/>
                <a:ea typeface="楷体_GB2312" pitchFamily="49" charset="-122"/>
              </a:rPr>
              <a:t> </a:t>
            </a:r>
            <a:r>
              <a:rPr lang="en-US" altLang="zh-CN" sz="2400" b="1" dirty="0">
                <a:solidFill>
                  <a:srgbClr val="990000"/>
                </a:solidFill>
                <a:latin typeface="Courier New" pitchFamily="49" charset="0"/>
                <a:ea typeface="楷体_GB2312" pitchFamily="49" charset="-122"/>
              </a:rPr>
              <a:t>in</a:t>
            </a:r>
            <a:r>
              <a:rPr lang="en-US" altLang="zh-CN" sz="2400" b="1" dirty="0">
                <a:solidFill>
                  <a:srgbClr val="FF3300"/>
                </a:solidFill>
                <a:latin typeface="Courier New" pitchFamily="49" charset="0"/>
                <a:ea typeface="楷体_GB2312" pitchFamily="49" charset="-122"/>
              </a:rPr>
              <a:t> </a:t>
            </a:r>
            <a:r>
              <a:rPr lang="en-US" altLang="zh-CN" sz="2400" b="1" dirty="0">
                <a:solidFill>
                  <a:srgbClr val="0000CC"/>
                </a:solidFill>
                <a:latin typeface="Courier New" pitchFamily="49" charset="0"/>
                <a:ea typeface="楷体_GB2312" pitchFamily="49" charset="-122"/>
              </a:rPr>
              <a:t>list</a:t>
            </a:r>
            <a:r>
              <a:rPr lang="en-US" altLang="zh-CN" sz="2400" b="1" dirty="0">
                <a:solidFill>
                  <a:srgbClr val="FF3300"/>
                </a:solidFill>
                <a:latin typeface="Courier New" pitchFamily="49" charset="0"/>
                <a:ea typeface="楷体_GB2312" pitchFamily="49" charset="-122"/>
              </a:rPr>
              <a:t> </a:t>
            </a:r>
          </a:p>
          <a:p>
            <a:pPr>
              <a:lnSpc>
                <a:spcPct val="110000"/>
              </a:lnSpc>
              <a:buClr>
                <a:srgbClr val="FF3300"/>
              </a:buClr>
              <a:buFont typeface="Wingdings" pitchFamily="2" charset="2"/>
              <a:buNone/>
            </a:pP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每一次循环，依次把列表</a:t>
            </a:r>
            <a:r>
              <a:rPr lang="zh-CN" altLang="en-US" sz="2400" b="1" dirty="0">
                <a:solidFill>
                  <a:srgbClr val="FF3300"/>
                </a:solidFill>
                <a:ea typeface="楷体_GB2312" pitchFamily="49" charset="-122"/>
              </a:rPr>
              <a:t> </a:t>
            </a:r>
            <a:r>
              <a:rPr lang="en-US" altLang="zh-CN" sz="2400" b="1" dirty="0">
                <a:solidFill>
                  <a:srgbClr val="002060"/>
                </a:solidFill>
                <a:latin typeface="Courier New" pitchFamily="49" charset="0"/>
                <a:ea typeface="楷体_GB2312" pitchFamily="49" charset="-122"/>
              </a:rPr>
              <a:t>list</a:t>
            </a:r>
            <a:r>
              <a:rPr lang="en-US" altLang="zh-CN" sz="2400" b="1" dirty="0">
                <a:solidFill>
                  <a:srgbClr val="FF3300"/>
                </a:solidFill>
                <a:ea typeface="楷体_GB2312" pitchFamily="49" charset="-122"/>
              </a:rPr>
              <a:t> </a:t>
            </a:r>
            <a:r>
              <a:rPr lang="zh-CN" altLang="en-US" sz="2400" b="1" dirty="0">
                <a:solidFill>
                  <a:srgbClr val="FF3300"/>
                </a:solidFill>
                <a:latin typeface="Courier New" pitchFamily="49" charset="0"/>
                <a:ea typeface="楷体_GB2312" pitchFamily="49" charset="-122"/>
              </a:rPr>
              <a:t>中的一个值赋给循环变量</a:t>
            </a:r>
          </a:p>
          <a:p>
            <a:pPr>
              <a:lnSpc>
                <a:spcPct val="110000"/>
              </a:lnSpc>
              <a:buClr>
                <a:srgbClr val="FF3300"/>
              </a:buClr>
              <a:buFont typeface="Wingdings" pitchFamily="2" charset="2"/>
              <a:buNone/>
            </a:pPr>
            <a:r>
              <a:rPr lang="en-US" altLang="zh-CN" sz="2400" b="1" dirty="0">
                <a:solidFill>
                  <a:srgbClr val="990000"/>
                </a:solidFill>
                <a:latin typeface="Courier New" pitchFamily="49" charset="0"/>
                <a:ea typeface="楷体_GB2312" pitchFamily="49" charset="-122"/>
              </a:rPr>
              <a:t>do          </a:t>
            </a:r>
            <a:r>
              <a:rPr lang="en-US" altLang="zh-CN" sz="2400" b="1" dirty="0">
                <a:solidFill>
                  <a:srgbClr val="FF3300"/>
                </a:solidFill>
                <a:latin typeface="Courier New" pitchFamily="49" charset="0"/>
                <a:ea typeface="楷体_GB2312" pitchFamily="49" charset="-122"/>
              </a:rPr>
              <a:t># </a:t>
            </a:r>
            <a:r>
              <a:rPr lang="zh-CN" altLang="en-US" sz="2400" b="1" dirty="0" smtClean="0">
                <a:solidFill>
                  <a:srgbClr val="FF3300"/>
                </a:solidFill>
                <a:latin typeface="Courier New" pitchFamily="49" charset="0"/>
                <a:ea typeface="楷体_GB2312" pitchFamily="49" charset="-122"/>
              </a:rPr>
              <a:t>循环体开始</a:t>
            </a:r>
            <a:r>
              <a:rPr lang="zh-CN" altLang="en-US" sz="2400" b="1" dirty="0">
                <a:solidFill>
                  <a:srgbClr val="FF3300"/>
                </a:solidFill>
                <a:latin typeface="Courier New" pitchFamily="49" charset="0"/>
                <a:ea typeface="楷体_GB2312" pitchFamily="49" charset="-122"/>
              </a:rPr>
              <a:t>的标志</a:t>
            </a:r>
            <a:endParaRPr lang="zh-CN" altLang="en-US" sz="2400" b="1" dirty="0">
              <a:solidFill>
                <a:srgbClr val="990000"/>
              </a:solidFill>
              <a:latin typeface="Courier New" pitchFamily="49" charset="0"/>
              <a:ea typeface="楷体_GB2312" pitchFamily="49" charset="-122"/>
            </a:endParaRPr>
          </a:p>
          <a:p>
            <a:pPr>
              <a:lnSpc>
                <a:spcPct val="110000"/>
              </a:lnSpc>
              <a:buClr>
                <a:srgbClr val="FF3300"/>
              </a:buClr>
              <a:buFont typeface="Wingdings" pitchFamily="2" charset="2"/>
              <a:buNone/>
            </a:pPr>
            <a:r>
              <a:rPr lang="en-US" altLang="zh-CN" sz="2400" b="1" dirty="0">
                <a:solidFill>
                  <a:srgbClr val="0000CC"/>
                </a:solidFill>
                <a:latin typeface="Courier New" pitchFamily="49" charset="0"/>
                <a:ea typeface="楷体_GB2312" pitchFamily="49" charset="-122"/>
              </a:rPr>
              <a:t>  commands  </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循环变量每取一次值，循环体就执行一遍</a:t>
            </a:r>
            <a:endParaRPr lang="en-US" altLang="zh-CN" sz="2400" b="1" dirty="0">
              <a:solidFill>
                <a:srgbClr val="0000CC"/>
              </a:solidFill>
              <a:latin typeface="Courier New" pitchFamily="49" charset="0"/>
              <a:ea typeface="楷体_GB2312" pitchFamily="49" charset="-122"/>
            </a:endParaRPr>
          </a:p>
          <a:p>
            <a:pPr>
              <a:lnSpc>
                <a:spcPct val="110000"/>
              </a:lnSpc>
              <a:buClr>
                <a:srgbClr val="FF3300"/>
              </a:buClr>
              <a:buFont typeface="Wingdings" pitchFamily="2" charset="2"/>
              <a:buNone/>
            </a:pPr>
            <a:r>
              <a:rPr lang="en-US" altLang="zh-CN" sz="2400" b="1" dirty="0">
                <a:solidFill>
                  <a:srgbClr val="990000"/>
                </a:solidFill>
                <a:latin typeface="Courier New" pitchFamily="49" charset="0"/>
                <a:ea typeface="楷体_GB2312" pitchFamily="49" charset="-122"/>
              </a:rPr>
              <a:t>done        </a:t>
            </a:r>
            <a:r>
              <a:rPr lang="en-US" altLang="zh-CN" sz="2400" b="1" dirty="0">
                <a:solidFill>
                  <a:srgbClr val="FF3300"/>
                </a:solidFill>
                <a:latin typeface="Courier New" pitchFamily="49" charset="0"/>
                <a:ea typeface="楷体_GB2312" pitchFamily="49" charset="-122"/>
              </a:rPr>
              <a:t># </a:t>
            </a:r>
            <a:r>
              <a:rPr lang="zh-CN" altLang="en-US" sz="2400" b="1" dirty="0">
                <a:solidFill>
                  <a:srgbClr val="FF3300"/>
                </a:solidFill>
                <a:latin typeface="Courier New" pitchFamily="49" charset="0"/>
                <a:ea typeface="楷体_GB2312" pitchFamily="49" charset="-122"/>
              </a:rPr>
              <a:t>循环结束的</a:t>
            </a:r>
            <a:r>
              <a:rPr lang="zh-CN" altLang="en-US" sz="2400" b="1" dirty="0" smtClean="0">
                <a:solidFill>
                  <a:srgbClr val="FF3300"/>
                </a:solidFill>
                <a:latin typeface="Courier New" pitchFamily="49" charset="0"/>
                <a:ea typeface="楷体_GB2312" pitchFamily="49" charset="-122"/>
              </a:rPr>
              <a:t>标志</a:t>
            </a:r>
            <a:r>
              <a:rPr kumimoji="1" lang="zh-CN" altLang="en-US" sz="2400" b="1" dirty="0" smtClean="0">
                <a:solidFill>
                  <a:srgbClr val="FF3300"/>
                </a:solidFill>
                <a:latin typeface="Courier New" pitchFamily="49" charset="0"/>
                <a:ea typeface="楷体_GB2312" pitchFamily="49" charset="-122"/>
              </a:rPr>
              <a:t>，返回循环顶部</a:t>
            </a:r>
            <a:endParaRPr lang="en-US" altLang="zh-CN" sz="2400" b="1" dirty="0">
              <a:solidFill>
                <a:srgbClr val="FF3300"/>
              </a:solidFill>
              <a:latin typeface="Courier New" pitchFamily="49" charset="0"/>
              <a:ea typeface="楷体_GB2312" pitchFamily="49" charset="-122"/>
            </a:endParaRP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5687891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1D884F6B-D068-45E9-B250-41F0C46488DC}" type="slidenum">
              <a:rPr lang="en-US" altLang="zh-CN" smtClean="0"/>
              <a:pPr/>
              <a:t>119</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smtClean="0"/>
              <a:t>for</a:t>
            </a:r>
            <a:r>
              <a:rPr lang="zh-CN" altLang="en-US" sz="3600" dirty="0" smtClean="0"/>
              <a:t>循环（</a:t>
            </a:r>
            <a:r>
              <a:rPr lang="en-US" altLang="zh-CN" sz="3600" dirty="0" err="1" smtClean="0"/>
              <a:t>foreach</a:t>
            </a:r>
            <a:r>
              <a:rPr lang="zh-CN" altLang="en-US" sz="3600" dirty="0" smtClean="0"/>
              <a:t>型）举例</a:t>
            </a:r>
            <a:r>
              <a:rPr lang="en-US" altLang="zh-CN" sz="3600" dirty="0" smtClean="0"/>
              <a:t>7</a:t>
            </a:r>
            <a:endParaRPr lang="zh-CN" altLang="en-US" sz="3600" dirty="0"/>
          </a:p>
        </p:txBody>
      </p:sp>
      <p:sp>
        <p:nvSpPr>
          <p:cNvPr id="7" name="TextBox 6"/>
          <p:cNvSpPr txBox="1"/>
          <p:nvPr/>
        </p:nvSpPr>
        <p:spPr>
          <a:xfrm>
            <a:off x="539552" y="1772816"/>
            <a:ext cx="7992888"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000" b="1" dirty="0" smtClean="0">
                <a:solidFill>
                  <a:srgbClr val="002060"/>
                </a:solidFill>
                <a:latin typeface="Courier New" pitchFamily="49" charset="0"/>
                <a:ea typeface="宋体" charset="-122"/>
              </a:rPr>
              <a:t>#!/bin/bash</a:t>
            </a:r>
          </a:p>
          <a:p>
            <a:r>
              <a:rPr lang="en-US" altLang="zh-CN" sz="2000" b="1" dirty="0" smtClean="0">
                <a:solidFill>
                  <a:srgbClr val="002060"/>
                </a:solidFill>
                <a:latin typeface="Courier New" pitchFamily="49" charset="0"/>
                <a:ea typeface="宋体" charset="-122"/>
              </a:rPr>
              <a:t>## filename: addusers_foreach.sh</a:t>
            </a:r>
          </a:p>
          <a:p>
            <a:r>
              <a:rPr lang="en-US" altLang="zh-CN" sz="2000" b="1" dirty="0" smtClean="0">
                <a:solidFill>
                  <a:srgbClr val="002060"/>
                </a:solidFill>
                <a:latin typeface="+mn-ea"/>
              </a:rPr>
              <a:t># </a:t>
            </a:r>
            <a:r>
              <a:rPr lang="zh-CN" altLang="en-US" sz="2000" b="1" dirty="0" smtClean="0">
                <a:solidFill>
                  <a:srgbClr val="002060"/>
                </a:solidFill>
                <a:latin typeface="+mn-ea"/>
              </a:rPr>
              <a:t>成批添加</a:t>
            </a:r>
            <a:r>
              <a:rPr lang="en-US" altLang="zh-CN" sz="2000" b="1" dirty="0" smtClean="0">
                <a:solidFill>
                  <a:srgbClr val="002060"/>
                </a:solidFill>
                <a:latin typeface="+mn-ea"/>
              </a:rPr>
              <a:t>50</a:t>
            </a:r>
            <a:r>
              <a:rPr lang="zh-CN" altLang="en-US" sz="2000" b="1" dirty="0" smtClean="0">
                <a:solidFill>
                  <a:srgbClr val="002060"/>
                </a:solidFill>
                <a:latin typeface="+mn-ea"/>
              </a:rPr>
              <a:t>个用户</a:t>
            </a:r>
            <a:endParaRPr lang="en-US" altLang="zh-CN" sz="2000" b="1" dirty="0" smtClean="0">
              <a:solidFill>
                <a:srgbClr val="002060"/>
              </a:solidFill>
              <a:latin typeface="+mn-ea"/>
            </a:endParaRPr>
          </a:p>
          <a:p>
            <a:endParaRPr lang="en-US" altLang="zh-CN" sz="2000" b="1" dirty="0" smtClean="0">
              <a:solidFill>
                <a:srgbClr val="002060"/>
              </a:solidFill>
              <a:latin typeface="Courier New" pitchFamily="49" charset="0"/>
              <a:ea typeface="宋体" charset="-122"/>
            </a:endParaRPr>
          </a:p>
          <a:p>
            <a:r>
              <a:rPr lang="en-US" altLang="zh-CN" sz="2000" b="1" dirty="0" smtClean="0">
                <a:solidFill>
                  <a:srgbClr val="FF0000"/>
                </a:solidFill>
                <a:latin typeface="Courier New" pitchFamily="49" charset="0"/>
                <a:ea typeface="宋体" charset="-122"/>
              </a:rPr>
              <a:t>for </a:t>
            </a:r>
            <a:r>
              <a:rPr lang="en-US" altLang="zh-CN" sz="2000" b="1" dirty="0" smtClean="0">
                <a:solidFill>
                  <a:srgbClr val="002060"/>
                </a:solidFill>
                <a:latin typeface="Courier New" pitchFamily="49" charset="0"/>
                <a:ea typeface="宋体" charset="-122"/>
              </a:rPr>
              <a:t>x</a:t>
            </a:r>
            <a:r>
              <a:rPr lang="en-US" altLang="zh-CN" sz="2000" b="1" dirty="0" smtClean="0">
                <a:solidFill>
                  <a:srgbClr val="FF0000"/>
                </a:solidFill>
                <a:latin typeface="Courier New" pitchFamily="49" charset="0"/>
                <a:ea typeface="宋体" charset="-122"/>
              </a:rPr>
              <a:t> in </a:t>
            </a:r>
            <a:r>
              <a:rPr lang="en-US" altLang="zh-CN" sz="2000" b="1" dirty="0" smtClean="0">
                <a:solidFill>
                  <a:schemeClr val="tx1"/>
                </a:solidFill>
                <a:latin typeface="Courier New" pitchFamily="49" charset="0"/>
                <a:ea typeface="宋体" charset="-122"/>
              </a:rPr>
              <a:t>{1..50}      </a:t>
            </a:r>
            <a:r>
              <a:rPr lang="en-US" altLang="zh-CN" sz="2000" b="1" dirty="0" smtClean="0">
                <a:solidFill>
                  <a:srgbClr val="002060"/>
                </a:solidFill>
                <a:latin typeface="Courier New" pitchFamily="49" charset="0"/>
                <a:ea typeface="宋体" charset="-122"/>
              </a:rPr>
              <a:t>#</a:t>
            </a:r>
            <a:r>
              <a:rPr lang="en-US" altLang="zh-CN" sz="2000" b="1" dirty="0" smtClean="0">
                <a:solidFill>
                  <a:schemeClr val="tx1"/>
                </a:solidFill>
                <a:latin typeface="Courier New" pitchFamily="49" charset="0"/>
                <a:ea typeface="宋体" charset="-122"/>
              </a:rPr>
              <a:t> </a:t>
            </a:r>
            <a:r>
              <a:rPr lang="zh-CN" altLang="en-US" sz="2000" b="1" dirty="0" smtClean="0">
                <a:solidFill>
                  <a:schemeClr val="tx1"/>
                </a:solidFill>
                <a:latin typeface="Courier New" pitchFamily="49" charset="0"/>
                <a:ea typeface="宋体" charset="-122"/>
              </a:rPr>
              <a:t>或 </a:t>
            </a:r>
            <a:r>
              <a:rPr lang="en-US" altLang="zh-CN" sz="2000" b="1" dirty="0" smtClean="0">
                <a:solidFill>
                  <a:schemeClr val="tx1"/>
                </a:solidFill>
                <a:latin typeface="Courier New" pitchFamily="49" charset="0"/>
                <a:ea typeface="宋体" charset="-122"/>
              </a:rPr>
              <a:t>$(</a:t>
            </a:r>
            <a:r>
              <a:rPr lang="en-US" altLang="zh-CN" sz="2000" b="1" dirty="0" err="1" smtClean="0">
                <a:solidFill>
                  <a:schemeClr val="tx1"/>
                </a:solidFill>
                <a:latin typeface="Courier New" pitchFamily="49" charset="0"/>
                <a:ea typeface="宋体" charset="-122"/>
              </a:rPr>
              <a:t>seq</a:t>
            </a:r>
            <a:r>
              <a:rPr lang="en-US" altLang="zh-CN" sz="2000" b="1" dirty="0" smtClean="0">
                <a:solidFill>
                  <a:schemeClr val="tx1"/>
                </a:solidFill>
                <a:latin typeface="Courier New" pitchFamily="49" charset="0"/>
                <a:ea typeface="宋体" charset="-122"/>
              </a:rPr>
              <a:t> 50)</a:t>
            </a:r>
            <a:endParaRPr lang="en-US" altLang="zh-CN" sz="2000" b="1" dirty="0" smtClean="0">
              <a:solidFill>
                <a:srgbClr val="FF0000"/>
              </a:solidFill>
              <a:latin typeface="Courier New" pitchFamily="49" charset="0"/>
              <a:ea typeface="宋体" charset="-122"/>
            </a:endParaRPr>
          </a:p>
          <a:p>
            <a:r>
              <a:rPr lang="en-US" altLang="zh-CN" sz="2000" b="1" dirty="0" smtClean="0">
                <a:solidFill>
                  <a:srgbClr val="FF0000"/>
                </a:solidFill>
                <a:latin typeface="Courier New" pitchFamily="49" charset="0"/>
                <a:ea typeface="宋体" charset="-122"/>
              </a:rPr>
              <a:t>do</a:t>
            </a:r>
          </a:p>
          <a:p>
            <a:r>
              <a:rPr lang="en-US" altLang="zh-CN" sz="2000" b="1" dirty="0" smtClean="0">
                <a:solidFill>
                  <a:srgbClr val="FF0000"/>
                </a:solidFill>
                <a:latin typeface="Courier New" pitchFamily="49" charset="0"/>
                <a:ea typeface="宋体" charset="-122"/>
              </a:rPr>
              <a:t>    </a:t>
            </a:r>
            <a:r>
              <a:rPr lang="en-US" altLang="zh-CN" sz="2000" b="1" dirty="0" err="1" smtClean="0">
                <a:solidFill>
                  <a:srgbClr val="002060"/>
                </a:solidFill>
                <a:latin typeface="Courier New" pitchFamily="49" charset="0"/>
                <a:ea typeface="宋体" charset="-122"/>
              </a:rPr>
              <a:t>useradd</a:t>
            </a:r>
            <a:r>
              <a:rPr lang="en-US" altLang="zh-CN" sz="2000" b="1" dirty="0" smtClean="0">
                <a:solidFill>
                  <a:srgbClr val="002060"/>
                </a:solidFill>
                <a:latin typeface="Courier New" pitchFamily="49" charset="0"/>
                <a:ea typeface="宋体" charset="-122"/>
              </a:rPr>
              <a:t> user${x}</a:t>
            </a:r>
          </a:p>
          <a:p>
            <a:r>
              <a:rPr lang="en-US" altLang="zh-CN" sz="2000" b="1" dirty="0" smtClean="0">
                <a:solidFill>
                  <a:srgbClr val="002060"/>
                </a:solidFill>
                <a:latin typeface="Courier New" pitchFamily="49" charset="0"/>
                <a:ea typeface="宋体" charset="-122"/>
              </a:rPr>
              <a:t>    echo "centos"|</a:t>
            </a:r>
            <a:r>
              <a:rPr lang="en-US" altLang="zh-CN" sz="2000" b="1" dirty="0" err="1" smtClean="0">
                <a:solidFill>
                  <a:srgbClr val="002060"/>
                </a:solidFill>
                <a:latin typeface="Courier New" pitchFamily="49" charset="0"/>
                <a:ea typeface="宋体" charset="-122"/>
              </a:rPr>
              <a:t>passwd</a:t>
            </a:r>
            <a:r>
              <a:rPr lang="en-US" altLang="zh-CN" sz="2000" b="1" dirty="0" smtClean="0">
                <a:solidFill>
                  <a:srgbClr val="002060"/>
                </a:solidFill>
                <a:latin typeface="Courier New" pitchFamily="49" charset="0"/>
                <a:ea typeface="宋体" charset="-122"/>
              </a:rPr>
              <a:t> --</a:t>
            </a:r>
            <a:r>
              <a:rPr lang="en-US" altLang="zh-CN" sz="2000" b="1" dirty="0" err="1" smtClean="0">
                <a:solidFill>
                  <a:srgbClr val="002060"/>
                </a:solidFill>
                <a:latin typeface="Courier New" pitchFamily="49" charset="0"/>
                <a:ea typeface="宋体" charset="-122"/>
              </a:rPr>
              <a:t>stdin</a:t>
            </a:r>
            <a:r>
              <a:rPr lang="en-US" altLang="zh-CN" sz="2000" b="1" dirty="0" smtClean="0">
                <a:solidFill>
                  <a:srgbClr val="002060"/>
                </a:solidFill>
                <a:latin typeface="Courier New" pitchFamily="49" charset="0"/>
                <a:ea typeface="宋体" charset="-122"/>
              </a:rPr>
              <a:t> user${x}</a:t>
            </a:r>
          </a:p>
          <a:p>
            <a:r>
              <a:rPr lang="en-US" altLang="zh-CN" sz="2000" b="1" dirty="0" smtClean="0">
                <a:solidFill>
                  <a:srgbClr val="002060"/>
                </a:solidFill>
                <a:latin typeface="Courier New" pitchFamily="49" charset="0"/>
                <a:ea typeface="宋体" charset="-122"/>
              </a:rPr>
              <a:t>    </a:t>
            </a:r>
            <a:r>
              <a:rPr lang="en-US" altLang="zh-CN" sz="2000" b="1" dirty="0" err="1" smtClean="0">
                <a:solidFill>
                  <a:srgbClr val="002060"/>
                </a:solidFill>
                <a:latin typeface="Courier New" pitchFamily="49" charset="0"/>
                <a:ea typeface="宋体" charset="-122"/>
              </a:rPr>
              <a:t>chage</a:t>
            </a:r>
            <a:r>
              <a:rPr lang="en-US" altLang="zh-CN" sz="2000" b="1" dirty="0" smtClean="0">
                <a:solidFill>
                  <a:srgbClr val="002060"/>
                </a:solidFill>
                <a:latin typeface="Courier New" pitchFamily="49" charset="0"/>
                <a:ea typeface="宋体" charset="-122"/>
              </a:rPr>
              <a:t> -d 0  user${x}</a:t>
            </a:r>
          </a:p>
          <a:p>
            <a:r>
              <a:rPr lang="en-US" altLang="zh-CN" sz="2000" b="1" dirty="0" smtClean="0">
                <a:solidFill>
                  <a:srgbClr val="FF0000"/>
                </a:solidFill>
                <a:latin typeface="Courier New" pitchFamily="49" charset="0"/>
                <a:ea typeface="宋体" charset="-122"/>
              </a:rPr>
              <a:t>done</a:t>
            </a: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685979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获取网络信息</a:t>
            </a:r>
            <a:endParaRPr lang="zh-CN" altLang="en-US" dirty="0"/>
          </a:p>
        </p:txBody>
      </p:sp>
      <p:graphicFrame>
        <p:nvGraphicFramePr>
          <p:cNvPr id="7" name="内容占位符 6"/>
          <p:cNvGraphicFramePr>
            <a:graphicFrameLocks noGrp="1"/>
          </p:cNvGraphicFramePr>
          <p:nvPr>
            <p:ph idx="1"/>
            <p:extLst/>
          </p:nvPr>
        </p:nvGraphicFramePr>
        <p:xfrm>
          <a:off x="457200" y="1772816"/>
          <a:ext cx="8229600" cy="4104455"/>
        </p:xfrm>
        <a:graphic>
          <a:graphicData uri="http://schemas.openxmlformats.org/drawingml/2006/table">
            <a:tbl>
              <a:tblPr>
                <a:tableStyleId>{5C22544A-7EE6-4342-B048-85BDC9FD1C3A}</a:tableStyleId>
              </a:tblPr>
              <a:tblGrid>
                <a:gridCol w="3163517">
                  <a:extLst>
                    <a:ext uri="{9D8B030D-6E8A-4147-A177-3AD203B41FA5}">
                      <a16:colId xmlns:a16="http://schemas.microsoft.com/office/drawing/2014/main" val="20000"/>
                    </a:ext>
                  </a:extLst>
                </a:gridCol>
                <a:gridCol w="5066083">
                  <a:extLst>
                    <a:ext uri="{9D8B030D-6E8A-4147-A177-3AD203B41FA5}">
                      <a16:colId xmlns:a16="http://schemas.microsoft.com/office/drawing/2014/main" val="20001"/>
                    </a:ext>
                  </a:extLst>
                </a:gridCol>
              </a:tblGrid>
              <a:tr h="820891">
                <a:tc>
                  <a:txBody>
                    <a:bodyPr/>
                    <a:lstStyle/>
                    <a:p>
                      <a:pPr algn="just">
                        <a:lnSpc>
                          <a:spcPts val="1400"/>
                        </a:lnSpc>
                        <a:spcAft>
                          <a:spcPts val="0"/>
                        </a:spcAft>
                      </a:pPr>
                      <a:r>
                        <a:rPr lang="zh-CN" sz="2400" dirty="0">
                          <a:effectLst/>
                        </a:rPr>
                        <a:t>显示主机名</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hostnamectl </a:t>
                      </a:r>
                      <a:r>
                        <a:rPr lang="zh-CN" sz="2400">
                          <a:effectLst/>
                        </a:rPr>
                        <a:t>或 </a:t>
                      </a:r>
                      <a:r>
                        <a:rPr lang="en-US" sz="2400">
                          <a:effectLst/>
                        </a:rPr>
                        <a:t>hostname</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820891">
                <a:tc>
                  <a:txBody>
                    <a:bodyPr/>
                    <a:lstStyle/>
                    <a:p>
                      <a:pPr algn="just">
                        <a:lnSpc>
                          <a:spcPts val="1400"/>
                        </a:lnSpc>
                        <a:spcAft>
                          <a:spcPts val="0"/>
                        </a:spcAft>
                      </a:pPr>
                      <a:r>
                        <a:rPr lang="zh-CN" sz="2400">
                          <a:effectLst/>
                        </a:rPr>
                        <a:t>显示网络接口参数</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ip addr show </a:t>
                      </a:r>
                      <a:r>
                        <a:rPr lang="zh-CN" sz="2400">
                          <a:effectLst/>
                        </a:rPr>
                        <a:t>或</a:t>
                      </a:r>
                      <a:r>
                        <a:rPr lang="en-US" sz="2400">
                          <a:effectLst/>
                        </a:rPr>
                        <a:t> ifconfig</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820891">
                <a:tc>
                  <a:txBody>
                    <a:bodyPr/>
                    <a:lstStyle/>
                    <a:p>
                      <a:pPr algn="just">
                        <a:lnSpc>
                          <a:spcPts val="1400"/>
                        </a:lnSpc>
                        <a:spcAft>
                          <a:spcPts val="0"/>
                        </a:spcAft>
                      </a:pPr>
                      <a:r>
                        <a:rPr lang="zh-CN" sz="2400">
                          <a:effectLst/>
                        </a:rPr>
                        <a:t>显示路由信息</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ip route show </a:t>
                      </a:r>
                      <a:r>
                        <a:rPr lang="zh-CN" sz="2400">
                          <a:effectLst/>
                        </a:rPr>
                        <a:t>或</a:t>
                      </a:r>
                      <a:r>
                        <a:rPr lang="en-US" sz="2400">
                          <a:effectLst/>
                        </a:rPr>
                        <a:t> route</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820891">
                <a:tc>
                  <a:txBody>
                    <a:bodyPr/>
                    <a:lstStyle/>
                    <a:p>
                      <a:pPr algn="just">
                        <a:lnSpc>
                          <a:spcPts val="1400"/>
                        </a:lnSpc>
                        <a:spcAft>
                          <a:spcPts val="0"/>
                        </a:spcAft>
                      </a:pPr>
                      <a:r>
                        <a:rPr lang="zh-CN" sz="2400">
                          <a:effectLst/>
                        </a:rPr>
                        <a:t>显示网络状态信息</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ss </a:t>
                      </a:r>
                      <a:r>
                        <a:rPr lang="zh-CN" sz="2400">
                          <a:effectLst/>
                        </a:rPr>
                        <a:t>或</a:t>
                      </a:r>
                      <a:r>
                        <a:rPr lang="en-US" sz="2400">
                          <a:effectLst/>
                        </a:rPr>
                        <a:t> netstat</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820891">
                <a:tc>
                  <a:txBody>
                    <a:bodyPr/>
                    <a:lstStyle/>
                    <a:p>
                      <a:pPr algn="just">
                        <a:lnSpc>
                          <a:spcPts val="1400"/>
                        </a:lnSpc>
                        <a:spcAft>
                          <a:spcPts val="0"/>
                        </a:spcAft>
                      </a:pPr>
                      <a:r>
                        <a:rPr lang="zh-CN" sz="2400">
                          <a:effectLst/>
                        </a:rPr>
                        <a:t>显示防火墙规则</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dirty="0">
                          <a:effectLst/>
                        </a:rPr>
                        <a:t>firewall-</a:t>
                      </a:r>
                      <a:r>
                        <a:rPr lang="en-US" sz="2400" dirty="0" err="1">
                          <a:effectLst/>
                        </a:rPr>
                        <a:t>cmd</a:t>
                      </a:r>
                      <a:r>
                        <a:rPr lang="en-US" sz="2400" dirty="0">
                          <a:effectLst/>
                        </a:rPr>
                        <a:t> --list-all </a:t>
                      </a:r>
                      <a:r>
                        <a:rPr lang="zh-CN" sz="2400" dirty="0">
                          <a:effectLst/>
                        </a:rPr>
                        <a:t>或</a:t>
                      </a:r>
                      <a:r>
                        <a:rPr lang="en-US" sz="2400" dirty="0">
                          <a:effectLst/>
                        </a:rPr>
                        <a:t> </a:t>
                      </a:r>
                      <a:r>
                        <a:rPr lang="en-US" sz="2400" dirty="0" err="1">
                          <a:effectLst/>
                        </a:rPr>
                        <a:t>iptables</a:t>
                      </a:r>
                      <a:r>
                        <a:rPr lang="en-US" sz="2400" dirty="0">
                          <a:effectLst/>
                        </a:rPr>
                        <a:t> -</a:t>
                      </a:r>
                      <a:r>
                        <a:rPr lang="en-US" sz="2400" dirty="0" err="1">
                          <a:effectLst/>
                        </a:rPr>
                        <a:t>nvL</a:t>
                      </a:r>
                      <a:endParaRPr lang="zh-CN" sz="24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50838722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函数定义</a:t>
            </a:r>
            <a:endParaRPr lang="en-US" altLang="zh-CN" dirty="0" smtClean="0"/>
          </a:p>
          <a:p>
            <a:endParaRPr lang="en-US" altLang="zh-CN" dirty="0" smtClean="0"/>
          </a:p>
          <a:p>
            <a:endParaRPr lang="en-US" altLang="zh-CN" dirty="0" smtClean="0"/>
          </a:p>
          <a:p>
            <a:endParaRPr lang="en-US" altLang="zh-CN" dirty="0" smtClean="0"/>
          </a:p>
          <a:p>
            <a:r>
              <a:rPr lang="zh-CN" altLang="en-US" dirty="0" smtClean="0"/>
              <a:t>函数调用</a:t>
            </a:r>
            <a:endParaRPr lang="en-US" altLang="zh-CN" dirty="0" smtClean="0"/>
          </a:p>
          <a:p>
            <a:pPr marL="742950" lvl="1" indent="-285750">
              <a:buSzPct val="80000"/>
              <a:buFont typeface="Wingdings" pitchFamily="2" charset="2"/>
              <a:buChar char="¨"/>
            </a:pPr>
            <a:r>
              <a:rPr kumimoji="1" lang="zh-CN" altLang="en-US" sz="2400" dirty="0" smtClean="0"/>
              <a:t>只需输入函数名即可调用</a:t>
            </a:r>
            <a:r>
              <a:rPr kumimoji="1" lang="zh-CN" altLang="zh-CN" sz="2400" dirty="0" smtClean="0"/>
              <a:t>函数</a:t>
            </a:r>
            <a:endParaRPr kumimoji="1" lang="en-US" altLang="zh-CN" sz="2400" dirty="0" smtClean="0"/>
          </a:p>
          <a:p>
            <a:pPr marL="742950" lvl="1" indent="-285750">
              <a:buSzPct val="80000"/>
              <a:buFont typeface="Wingdings" pitchFamily="2" charset="2"/>
              <a:buChar char="¨"/>
            </a:pPr>
            <a:endParaRPr kumimoji="1" lang="en-US" altLang="zh-CN" sz="2400" b="1" dirty="0" smtClean="0"/>
          </a:p>
          <a:p>
            <a:pPr marL="742950" lvl="1" indent="-285750">
              <a:buSzPct val="80000"/>
              <a:buFont typeface="Wingdings" pitchFamily="2" charset="2"/>
              <a:buChar char="¨"/>
            </a:pPr>
            <a:endParaRPr kumimoji="1" lang="en-US" altLang="zh-CN" sz="2400" b="1" dirty="0" smtClean="0"/>
          </a:p>
          <a:p>
            <a:pPr marL="742950" lvl="1" indent="-285750">
              <a:buSzPct val="80000"/>
              <a:buFont typeface="Wingdings" pitchFamily="2" charset="2"/>
              <a:buChar char="¨"/>
            </a:pPr>
            <a:endParaRPr kumimoji="1" lang="zh-CN" altLang="en-US" sz="2400" b="1" dirty="0" smtClean="0"/>
          </a:p>
          <a:p>
            <a:pPr marL="742950" lvl="1" indent="-285750">
              <a:buSzPct val="80000"/>
              <a:buFont typeface="Wingdings" pitchFamily="2" charset="2"/>
              <a:buChar char="¨"/>
            </a:pPr>
            <a:r>
              <a:rPr kumimoji="1" lang="zh-CN" altLang="zh-CN" sz="2400" dirty="0" smtClean="0"/>
              <a:t>函数必须在调用</a:t>
            </a:r>
            <a:r>
              <a:rPr kumimoji="1" lang="zh-CN" altLang="en-US" sz="2400" dirty="0" smtClean="0"/>
              <a:t>之</a:t>
            </a:r>
            <a:r>
              <a:rPr kumimoji="1" lang="zh-CN" altLang="zh-CN" sz="2400" dirty="0" smtClean="0"/>
              <a:t>前</a:t>
            </a:r>
            <a:r>
              <a:rPr kumimoji="1" lang="zh-CN" altLang="en-US" sz="2400" dirty="0" smtClean="0"/>
              <a:t>定义</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120</a:t>
            </a:fld>
            <a:endParaRPr lang="en-US" altLang="zh-CN" dirty="0"/>
          </a:p>
        </p:txBody>
      </p:sp>
      <p:sp>
        <p:nvSpPr>
          <p:cNvPr id="11" name="副标题 10"/>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函数的定义和调用</a:t>
            </a:r>
            <a:endParaRPr lang="zh-CN" altLang="en-US" dirty="0"/>
          </a:p>
        </p:txBody>
      </p:sp>
      <p:sp>
        <p:nvSpPr>
          <p:cNvPr id="7" name="Rectangle 4"/>
          <p:cNvSpPr>
            <a:spLocks noChangeArrowheads="1"/>
          </p:cNvSpPr>
          <p:nvPr/>
        </p:nvSpPr>
        <p:spPr bwMode="auto">
          <a:xfrm>
            <a:off x="539751" y="1989138"/>
            <a:ext cx="3672210" cy="1200329"/>
          </a:xfrm>
          <a:prstGeom prst="rect">
            <a:avLst/>
          </a:prstGeom>
          <a:noFill/>
          <a:ln w="28575">
            <a:solidFill>
              <a:schemeClr val="hlink"/>
            </a:solidFill>
            <a:miter lim="800000"/>
            <a:headEnd/>
            <a:tailEnd/>
          </a:ln>
          <a:effectLst/>
        </p:spPr>
        <p:txBody>
          <a:bodyPr wrap="square">
            <a:spAutoFit/>
          </a:bodyPr>
          <a:lstStyle/>
          <a:p>
            <a:pPr>
              <a:buClr>
                <a:srgbClr val="FF3300"/>
              </a:buClr>
            </a:pPr>
            <a:r>
              <a:rPr kumimoji="1" lang="en-US" altLang="zh-CN" sz="2400" b="1" dirty="0" smtClean="0">
                <a:solidFill>
                  <a:srgbClr val="006600"/>
                </a:solidFill>
                <a:latin typeface="Courier New" pitchFamily="49" charset="0"/>
              </a:rPr>
              <a:t>function </a:t>
            </a:r>
            <a:r>
              <a:rPr lang="zh-CN" altLang="en-US" sz="2400" b="1" dirty="0" smtClean="0">
                <a:solidFill>
                  <a:srgbClr val="FF0000"/>
                </a:solidFill>
                <a:ea typeface="楷体_GB2312" pitchFamily="49" charset="-122"/>
              </a:rPr>
              <a:t>函数名</a:t>
            </a:r>
            <a:r>
              <a:rPr kumimoji="1" lang="en-US" altLang="zh-CN" sz="2400" b="1" dirty="0" smtClean="0">
                <a:solidFill>
                  <a:srgbClr val="0000CC"/>
                </a:solidFill>
                <a:latin typeface="Courier New" pitchFamily="49" charset="0"/>
              </a:rPr>
              <a:t> </a:t>
            </a:r>
            <a:r>
              <a:rPr kumimoji="1" lang="en-US" altLang="zh-CN" sz="2400" b="1" dirty="0">
                <a:solidFill>
                  <a:srgbClr val="0000CC"/>
                </a:solidFill>
                <a:latin typeface="Courier New" pitchFamily="49" charset="0"/>
              </a:rPr>
              <a:t>{</a:t>
            </a:r>
          </a:p>
          <a:p>
            <a:pPr>
              <a:buClr>
                <a:srgbClr val="FF3300"/>
              </a:buClr>
              <a:buFont typeface="Wingdings" pitchFamily="2" charset="2"/>
              <a:buNone/>
            </a:pPr>
            <a:r>
              <a:rPr kumimoji="1" lang="en-US" altLang="zh-CN" sz="2400" b="1" dirty="0">
                <a:solidFill>
                  <a:srgbClr val="0000CC"/>
                </a:solidFill>
                <a:latin typeface="Courier New" pitchFamily="49" charset="0"/>
              </a:rPr>
              <a:t>   commands </a:t>
            </a:r>
          </a:p>
          <a:p>
            <a:pPr>
              <a:buClr>
                <a:srgbClr val="FF3300"/>
              </a:buClr>
              <a:buFont typeface="Wingdings" pitchFamily="2" charset="2"/>
              <a:buNone/>
            </a:pPr>
            <a:r>
              <a:rPr kumimoji="1" lang="en-US" altLang="zh-CN" sz="2400" b="1" dirty="0">
                <a:solidFill>
                  <a:srgbClr val="0000CC"/>
                </a:solidFill>
                <a:latin typeface="Courier New" pitchFamily="49" charset="0"/>
              </a:rPr>
              <a:t>}</a:t>
            </a:r>
          </a:p>
        </p:txBody>
      </p:sp>
      <p:sp>
        <p:nvSpPr>
          <p:cNvPr id="8" name="Rectangle 5"/>
          <p:cNvSpPr>
            <a:spLocks noChangeArrowheads="1"/>
          </p:cNvSpPr>
          <p:nvPr/>
        </p:nvSpPr>
        <p:spPr bwMode="auto">
          <a:xfrm>
            <a:off x="4572000" y="1988840"/>
            <a:ext cx="3672210" cy="1200329"/>
          </a:xfrm>
          <a:prstGeom prst="rect">
            <a:avLst/>
          </a:prstGeom>
          <a:noFill/>
          <a:ln w="28575">
            <a:solidFill>
              <a:schemeClr val="hlink"/>
            </a:solidFill>
            <a:miter lim="800000"/>
            <a:headEnd/>
            <a:tailEnd/>
          </a:ln>
          <a:effectLst/>
        </p:spPr>
        <p:txBody>
          <a:bodyPr wrap="square">
            <a:spAutoFit/>
          </a:bodyPr>
          <a:lstStyle/>
          <a:p>
            <a:pPr>
              <a:buClr>
                <a:srgbClr val="FF3300"/>
              </a:buClr>
            </a:pPr>
            <a:r>
              <a:rPr lang="zh-CN" altLang="en-US" sz="2400" b="1" dirty="0" smtClean="0">
                <a:solidFill>
                  <a:srgbClr val="FF0000"/>
                </a:solidFill>
                <a:ea typeface="楷体_GB2312" pitchFamily="49" charset="-122"/>
              </a:rPr>
              <a:t>函数名</a:t>
            </a:r>
            <a:r>
              <a:rPr kumimoji="1" lang="en-US" altLang="zh-CN" sz="2400" b="1" dirty="0" smtClean="0">
                <a:solidFill>
                  <a:srgbClr val="0000CC"/>
                </a:solidFill>
                <a:latin typeface="Courier New" pitchFamily="49" charset="0"/>
              </a:rPr>
              <a:t> </a:t>
            </a:r>
            <a:r>
              <a:rPr kumimoji="1" lang="en-US" altLang="zh-CN" sz="2400" b="1" dirty="0">
                <a:solidFill>
                  <a:srgbClr val="006600"/>
                </a:solidFill>
                <a:latin typeface="Courier New" pitchFamily="49" charset="0"/>
              </a:rPr>
              <a:t>()</a:t>
            </a:r>
            <a:r>
              <a:rPr kumimoji="1" lang="en-US" altLang="zh-CN" sz="2400" b="1" dirty="0">
                <a:solidFill>
                  <a:srgbClr val="0000CC"/>
                </a:solidFill>
                <a:latin typeface="Courier New" pitchFamily="49" charset="0"/>
              </a:rPr>
              <a:t> {</a:t>
            </a:r>
          </a:p>
          <a:p>
            <a:pPr>
              <a:buClr>
                <a:srgbClr val="FF3300"/>
              </a:buClr>
              <a:buFont typeface="Wingdings" pitchFamily="2" charset="2"/>
              <a:buNone/>
            </a:pPr>
            <a:r>
              <a:rPr kumimoji="1" lang="en-US" altLang="zh-CN" sz="2400" b="1" dirty="0">
                <a:solidFill>
                  <a:srgbClr val="0000CC"/>
                </a:solidFill>
                <a:latin typeface="Courier New" pitchFamily="49" charset="0"/>
              </a:rPr>
              <a:t>   commands</a:t>
            </a:r>
          </a:p>
          <a:p>
            <a:pPr>
              <a:buClr>
                <a:srgbClr val="FF3300"/>
              </a:buClr>
              <a:buFont typeface="Wingdings" pitchFamily="2" charset="2"/>
              <a:buNone/>
            </a:pPr>
            <a:r>
              <a:rPr kumimoji="1" lang="en-US" altLang="zh-CN" sz="2400" b="1" dirty="0">
                <a:solidFill>
                  <a:srgbClr val="0000CC"/>
                </a:solidFill>
                <a:latin typeface="Courier New" pitchFamily="49" charset="0"/>
              </a:rPr>
              <a:t>}</a:t>
            </a:r>
          </a:p>
        </p:txBody>
      </p:sp>
      <p:sp>
        <p:nvSpPr>
          <p:cNvPr id="9" name="AutoShape 23"/>
          <p:cNvSpPr>
            <a:spLocks noChangeArrowheads="1"/>
          </p:cNvSpPr>
          <p:nvPr/>
        </p:nvSpPr>
        <p:spPr bwMode="auto">
          <a:xfrm>
            <a:off x="1331640" y="4655914"/>
            <a:ext cx="6154738" cy="574675"/>
          </a:xfrm>
          <a:prstGeom prst="roundRect">
            <a:avLst>
              <a:gd name="adj" fmla="val 25417"/>
            </a:avLst>
          </a:prstGeom>
          <a:gradFill rotWithShape="1">
            <a:gsLst>
              <a:gs pos="0">
                <a:srgbClr val="CCFFFF"/>
              </a:gs>
              <a:gs pos="100000">
                <a:schemeClr val="bg1"/>
              </a:gs>
            </a:gsLst>
            <a:lin ang="5400000" scaled="1"/>
          </a:gradFill>
          <a:ln w="9525" algn="ctr">
            <a:solidFill>
              <a:srgbClr val="006666"/>
            </a:solidFill>
            <a:round/>
            <a:headEnd/>
            <a:tailEnd/>
          </a:ln>
          <a:effectLst/>
        </p:spPr>
        <p:txBody>
          <a:bodyPr/>
          <a:lstStyle/>
          <a:p>
            <a:pPr marL="342900" indent="-342900" algn="l">
              <a:lnSpc>
                <a:spcPct val="120000"/>
              </a:lnSpc>
              <a:spcBef>
                <a:spcPct val="20000"/>
              </a:spcBef>
              <a:buClr>
                <a:srgbClr val="006600"/>
              </a:buClr>
              <a:buSzPct val="80000"/>
              <a:buFont typeface="Wingdings" pitchFamily="2" charset="2"/>
              <a:buNone/>
            </a:pPr>
            <a:r>
              <a:rPr lang="zh-CN" altLang="en-US" sz="1800" b="1" dirty="0">
                <a:solidFill>
                  <a:srgbClr val="FF0000"/>
                </a:solidFill>
                <a:ea typeface="楷体_GB2312" pitchFamily="49" charset="-122"/>
              </a:rPr>
              <a:t>函数名</a:t>
            </a:r>
            <a:endParaRPr lang="zh-CN" altLang="en-US" sz="1800" b="1" dirty="0">
              <a:solidFill>
                <a:schemeClr val="tx2"/>
              </a:solidFill>
              <a:ea typeface="楷体_GB2312" pitchFamily="49" charset="-122"/>
            </a:endParaRPr>
          </a:p>
        </p:txBody>
      </p:sp>
      <p:sp>
        <p:nvSpPr>
          <p:cNvPr id="10" name="AutoShape 25"/>
          <p:cNvSpPr>
            <a:spLocks noChangeArrowheads="1"/>
          </p:cNvSpPr>
          <p:nvPr/>
        </p:nvSpPr>
        <p:spPr bwMode="auto">
          <a:xfrm>
            <a:off x="1331640" y="5302597"/>
            <a:ext cx="6154738" cy="574675"/>
          </a:xfrm>
          <a:prstGeom prst="roundRect">
            <a:avLst>
              <a:gd name="adj" fmla="val 25417"/>
            </a:avLst>
          </a:prstGeom>
          <a:gradFill rotWithShape="1">
            <a:gsLst>
              <a:gs pos="0">
                <a:srgbClr val="CCFFFF"/>
              </a:gs>
              <a:gs pos="100000">
                <a:schemeClr val="bg1"/>
              </a:gs>
            </a:gsLst>
            <a:lin ang="5400000" scaled="1"/>
          </a:gradFill>
          <a:ln w="9525" algn="ctr">
            <a:solidFill>
              <a:srgbClr val="006666"/>
            </a:solidFill>
            <a:round/>
            <a:headEnd/>
            <a:tailEnd/>
          </a:ln>
          <a:effectLst/>
        </p:spPr>
        <p:txBody>
          <a:bodyPr/>
          <a:lstStyle/>
          <a:p>
            <a:pPr marL="342900" indent="-342900" algn="l">
              <a:lnSpc>
                <a:spcPct val="120000"/>
              </a:lnSpc>
              <a:spcBef>
                <a:spcPct val="20000"/>
              </a:spcBef>
              <a:buClr>
                <a:srgbClr val="006600"/>
              </a:buClr>
              <a:buSzPct val="80000"/>
              <a:buFont typeface="Wingdings" pitchFamily="2" charset="2"/>
              <a:buNone/>
            </a:pPr>
            <a:r>
              <a:rPr lang="zh-CN" altLang="en-US" sz="1800" b="1">
                <a:solidFill>
                  <a:srgbClr val="FF0000"/>
                </a:solidFill>
                <a:ea typeface="楷体_GB2312" pitchFamily="49" charset="-122"/>
              </a:rPr>
              <a:t>函数名  参数</a:t>
            </a:r>
            <a:r>
              <a:rPr lang="en-US" altLang="zh-CN" sz="1800" b="1">
                <a:solidFill>
                  <a:srgbClr val="FF0000"/>
                </a:solidFill>
                <a:ea typeface="楷体_GB2312" pitchFamily="49" charset="-122"/>
              </a:rPr>
              <a:t>1  </a:t>
            </a:r>
            <a:r>
              <a:rPr lang="zh-CN" altLang="en-US" sz="1800" b="1">
                <a:solidFill>
                  <a:srgbClr val="FF0000"/>
                </a:solidFill>
                <a:ea typeface="楷体_GB2312" pitchFamily="49" charset="-122"/>
              </a:rPr>
              <a:t>参数</a:t>
            </a:r>
            <a:r>
              <a:rPr lang="en-US" altLang="zh-CN" sz="1800" b="1">
                <a:solidFill>
                  <a:srgbClr val="FF0000"/>
                </a:solidFill>
                <a:ea typeface="楷体_GB2312" pitchFamily="49" charset="-122"/>
              </a:rPr>
              <a:t>2  ...</a:t>
            </a:r>
            <a:endParaRPr lang="en-US" altLang="zh-CN" sz="1800" b="1">
              <a:solidFill>
                <a:schemeClr val="tx2"/>
              </a:solidFill>
              <a:ea typeface="楷体_GB2312" pitchFamily="49" charset="-122"/>
            </a:endParaRPr>
          </a:p>
        </p:txBody>
      </p:sp>
    </p:spTree>
    <p:extLst>
      <p:ext uri="{BB962C8B-B14F-4D97-AF65-F5344CB8AC3E}">
        <p14:creationId xmlns:p14="http://schemas.microsoft.com/office/powerpoint/2010/main" val="34614069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467544" y="1772816"/>
            <a:ext cx="8229600" cy="3234581"/>
          </a:xfrm>
        </p:spPr>
        <p:txBody>
          <a:bodyPr/>
          <a:lstStyle/>
          <a:p>
            <a:r>
              <a:rPr lang="en-US" altLang="zh-CN" sz="2400" dirty="0" smtClean="0">
                <a:solidFill>
                  <a:srgbClr val="0070C0"/>
                </a:solidFill>
              </a:rPr>
              <a:t>Shell</a:t>
            </a:r>
            <a:r>
              <a:rPr lang="zh-CN" altLang="zh-CN" sz="2400" dirty="0" smtClean="0">
                <a:solidFill>
                  <a:srgbClr val="0070C0"/>
                </a:solidFill>
              </a:rPr>
              <a:t>脚本的成分？通常在何种情况下使用函数？</a:t>
            </a:r>
            <a:endParaRPr lang="en-US" altLang="zh-CN" sz="2400" dirty="0" smtClean="0">
              <a:solidFill>
                <a:srgbClr val="0070C0"/>
              </a:solidFill>
            </a:endParaRPr>
          </a:p>
          <a:p>
            <a:r>
              <a:rPr lang="zh-CN" altLang="en-US" sz="2400" dirty="0" smtClean="0">
                <a:solidFill>
                  <a:srgbClr val="0070C0"/>
                </a:solidFill>
              </a:rPr>
              <a:t>试比较各种括号在条件测试中的异同？</a:t>
            </a:r>
            <a:endParaRPr lang="en-US" altLang="zh-CN" sz="2400" dirty="0" smtClean="0">
              <a:solidFill>
                <a:srgbClr val="0070C0"/>
              </a:solidFill>
            </a:endParaRPr>
          </a:p>
          <a:p>
            <a:pPr lvl="1">
              <a:lnSpc>
                <a:spcPct val="120000"/>
              </a:lnSpc>
              <a:buClr>
                <a:srgbClr val="FF3300"/>
              </a:buClr>
              <a:buFont typeface="Wingdings" pitchFamily="2" charset="2"/>
              <a:buChar char="l"/>
            </a:pPr>
            <a:r>
              <a:rPr lang="en-US" altLang="zh-CN" sz="2000" dirty="0" smtClean="0">
                <a:solidFill>
                  <a:srgbClr val="0070C0"/>
                </a:solidFill>
                <a:latin typeface="Courier New" pitchFamily="49" charset="0"/>
                <a:ea typeface="楷体_GB2312" pitchFamily="49" charset="-122"/>
              </a:rPr>
              <a:t>[...]，[[...]]，((...))</a:t>
            </a:r>
            <a:endParaRPr lang="zh-CN" altLang="en-US" sz="2000" dirty="0" smtClean="0">
              <a:solidFill>
                <a:srgbClr val="0070C0"/>
              </a:solidFill>
              <a:latin typeface="Courier New" pitchFamily="49" charset="0"/>
              <a:ea typeface="楷体_GB2312" pitchFamily="49" charset="-122"/>
            </a:endParaRPr>
          </a:p>
          <a:p>
            <a:r>
              <a:rPr lang="zh-CN" altLang="en-US" sz="2400" dirty="0" smtClean="0">
                <a:solidFill>
                  <a:srgbClr val="0070C0"/>
                </a:solidFill>
              </a:rPr>
              <a:t>试比较各种括号的作用</a:t>
            </a:r>
          </a:p>
          <a:p>
            <a:pPr lvl="1">
              <a:lnSpc>
                <a:spcPct val="120000"/>
              </a:lnSpc>
              <a:buClr>
                <a:srgbClr val="FF3300"/>
              </a:buClr>
              <a:buFont typeface="Wingdings" pitchFamily="2" charset="2"/>
              <a:buChar char="l"/>
            </a:pPr>
            <a:r>
              <a:rPr lang="en-US" altLang="zh-CN" sz="2000" dirty="0" smtClean="0">
                <a:solidFill>
                  <a:srgbClr val="0070C0"/>
                </a:solidFill>
                <a:latin typeface="Courier New" pitchFamily="49" charset="0"/>
                <a:ea typeface="楷体_GB2312" pitchFamily="49" charset="-122"/>
              </a:rPr>
              <a:t>${...}，$(...)，$[...]，$((...))</a:t>
            </a:r>
          </a:p>
          <a:p>
            <a:pPr>
              <a:lnSpc>
                <a:spcPct val="120000"/>
              </a:lnSpc>
            </a:pPr>
            <a:r>
              <a:rPr lang="zh-CN" altLang="en-US" sz="2400" dirty="0" smtClean="0">
                <a:solidFill>
                  <a:srgbClr val="0070C0"/>
                </a:solidFill>
              </a:rPr>
              <a:t>什么是位置参数？</a:t>
            </a:r>
            <a:r>
              <a:rPr lang="en-US" altLang="zh-CN" sz="2400" dirty="0" smtClean="0">
                <a:solidFill>
                  <a:srgbClr val="0070C0"/>
                </a:solidFill>
              </a:rPr>
              <a:t>shift</a:t>
            </a:r>
            <a:r>
              <a:rPr lang="zh-CN" altLang="en-US" sz="2400" dirty="0" smtClean="0">
                <a:solidFill>
                  <a:srgbClr val="0070C0"/>
                </a:solidFill>
              </a:rPr>
              <a:t>命令的功能？</a:t>
            </a:r>
          </a:p>
          <a:p>
            <a:pPr>
              <a:lnSpc>
                <a:spcPct val="120000"/>
              </a:lnSpc>
            </a:pPr>
            <a:r>
              <a:rPr lang="zh-CN" altLang="en-US" sz="2400" dirty="0" smtClean="0">
                <a:solidFill>
                  <a:srgbClr val="0070C0"/>
                </a:solidFill>
              </a:rPr>
              <a:t>循环控制语句 </a:t>
            </a:r>
            <a:r>
              <a:rPr lang="en-US" altLang="zh-CN" sz="2400" dirty="0" smtClean="0">
                <a:solidFill>
                  <a:srgbClr val="0070C0"/>
                </a:solidFill>
              </a:rPr>
              <a:t>break</a:t>
            </a:r>
            <a:r>
              <a:rPr lang="zh-CN" altLang="en-US" sz="2400" dirty="0" smtClean="0">
                <a:solidFill>
                  <a:srgbClr val="0070C0"/>
                </a:solidFill>
              </a:rPr>
              <a:t>和</a:t>
            </a:r>
            <a:r>
              <a:rPr lang="en-US" altLang="zh-CN" sz="2400" dirty="0" smtClean="0">
                <a:solidFill>
                  <a:srgbClr val="0070C0"/>
                </a:solidFill>
              </a:rPr>
              <a:t>continue </a:t>
            </a:r>
            <a:r>
              <a:rPr lang="zh-CN" altLang="en-US" sz="2400" dirty="0" smtClean="0">
                <a:solidFill>
                  <a:srgbClr val="0070C0"/>
                </a:solidFill>
              </a:rPr>
              <a:t>的功能？</a:t>
            </a:r>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121</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spTree>
    <p:extLst>
      <p:ext uri="{BB962C8B-B14F-4D97-AF65-F5344CB8AC3E}">
        <p14:creationId xmlns:p14="http://schemas.microsoft.com/office/powerpoint/2010/main" val="254790562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endParaRPr lang="zh-CN" altLang="en-US"/>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3200" dirty="0">
                <a:solidFill>
                  <a:srgbClr val="009900"/>
                </a:solidFill>
                <a:latin typeface="Broadway" pitchFamily="82" charset="0"/>
                <a:ea typeface="方正粗倩简体" pitchFamily="65" charset="-122"/>
              </a:rPr>
              <a:t>NO.1</a:t>
            </a:r>
            <a:r>
              <a:rPr lang="en-US" altLang="zh-CN" sz="3200" dirty="0">
                <a:latin typeface="Broadway" pitchFamily="82" charset="0"/>
                <a:ea typeface="方正粗倩简体" pitchFamily="65" charset="-122"/>
              </a:rPr>
              <a:t> </a:t>
            </a:r>
          </a:p>
          <a:p>
            <a:pPr algn="ctr">
              <a:spcBef>
                <a:spcPct val="50000"/>
              </a:spcBef>
            </a:pPr>
            <a:r>
              <a:rPr lang="zh-CN" altLang="en-US" sz="2000" dirty="0" smtClean="0">
                <a:latin typeface="Broadway" panose="04040905080B02020502" pitchFamily="82" charset="0"/>
                <a:ea typeface="微软雅黑" pitchFamily="34" charset="-122"/>
                <a:cs typeface="Times New Roman" panose="02020603050405020304" pitchFamily="18" charset="0"/>
              </a:rPr>
              <a:t>操作基础</a:t>
            </a:r>
            <a:endParaRPr lang="zh-CN" altLang="en-US" sz="2000" dirty="0">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2000" dirty="0" smtClean="0">
                <a:solidFill>
                  <a:srgbClr val="0066FF"/>
                </a:solidFill>
                <a:latin typeface="Broadway" pitchFamily="82" charset="0"/>
                <a:ea typeface="方正粗倩简体" pitchFamily="65" charset="-122"/>
              </a:rPr>
              <a:t>NO.2</a:t>
            </a:r>
            <a:endParaRPr lang="en-US" altLang="zh-CN" sz="2000" dirty="0">
              <a:solidFill>
                <a:srgbClr val="0066FF"/>
              </a:solidFill>
              <a:latin typeface="Broadway" pitchFamily="82" charset="0"/>
              <a:ea typeface="方正粗倩简体" pitchFamily="65" charset="-122"/>
            </a:endParaRPr>
          </a:p>
          <a:p>
            <a:pPr algn="ctr">
              <a:spcBef>
                <a:spcPct val="50000"/>
              </a:spcBef>
            </a:pPr>
            <a:r>
              <a:rPr lang="zh-CN" altLang="en-US" sz="2000" dirty="0" smtClean="0">
                <a:solidFill>
                  <a:srgbClr val="0066FF"/>
                </a:solidFill>
                <a:latin typeface="Broadway" pitchFamily="82" charset="0"/>
                <a:ea typeface="方正粗倩简体" pitchFamily="65" charset="-122"/>
              </a:rPr>
              <a:t>系统与安全</a:t>
            </a:r>
            <a:endParaRPr lang="en-US" altLang="zh-CN" sz="1400" dirty="0">
              <a:latin typeface="微软雅黑" pitchFamily="34" charset="-122"/>
              <a:ea typeface="微软雅黑" pitchFamily="34" charset="-122"/>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a:spcBef>
                <a:spcPct val="50000"/>
              </a:spcBef>
            </a:pPr>
            <a:r>
              <a:rPr lang="en-US" altLang="zh-CN" sz="3400" b="1" dirty="0" err="1" smtClean="0">
                <a:solidFill>
                  <a:srgbClr val="A3C400"/>
                </a:solidFill>
                <a:latin typeface="Broadway" pitchFamily="82" charset="0"/>
              </a:rPr>
              <a:t>TYUT</a:t>
            </a:r>
            <a:endParaRPr lang="en-US" altLang="zh-CN" sz="3400" b="1" dirty="0">
              <a:solidFill>
                <a:srgbClr val="A3C400"/>
              </a:solidFill>
              <a:latin typeface="Broadway" pitchFamily="82" charset="0"/>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2800" dirty="0" smtClean="0">
                <a:solidFill>
                  <a:srgbClr val="006600"/>
                </a:solidFill>
                <a:latin typeface="Broadway" pitchFamily="82" charset="0"/>
                <a:ea typeface="方正粗倩简体" pitchFamily="65" charset="-122"/>
              </a:rPr>
              <a:t>NO.3</a:t>
            </a:r>
          </a:p>
          <a:p>
            <a:pPr algn="ctr">
              <a:spcBef>
                <a:spcPct val="50000"/>
              </a:spcBef>
            </a:pPr>
            <a:r>
              <a:rPr lang="zh-CN" altLang="en-US" dirty="0" smtClean="0">
                <a:solidFill>
                  <a:srgbClr val="006600"/>
                </a:solidFill>
                <a:latin typeface="Broadway" pitchFamily="82" charset="0"/>
                <a:ea typeface="方正粗倩简体" pitchFamily="65" charset="-122"/>
              </a:rPr>
              <a:t>网络服务</a:t>
            </a:r>
            <a:endParaRPr lang="zh-CN" altLang="en-US" dirty="0">
              <a:latin typeface="微软雅黑" pitchFamily="34" charset="-122"/>
              <a:ea typeface="微软雅黑" pitchFamily="34" charset="-122"/>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r>
              <a:rPr lang="zh-CN" altLang="en-US" dirty="0" smtClean="0">
                <a:latin typeface="华文行楷" panose="02010800040101010101" pitchFamily="2" charset="-122"/>
                <a:ea typeface="华文行楷" panose="02010800040101010101" pitchFamily="2" charset="-122"/>
              </a:rPr>
              <a:t>大数据</a:t>
            </a:r>
            <a:r>
              <a:rPr lang="zh-CN" altLang="en-US" sz="900" dirty="0" smtClean="0">
                <a:latin typeface="仿宋" panose="02010609060101010101" pitchFamily="49" charset="-122"/>
                <a:ea typeface="仿宋" panose="02010609060101010101" pitchFamily="49" charset="-122"/>
              </a:rPr>
              <a:t>联合研究院</a:t>
            </a:r>
            <a:endParaRPr lang="zh-CN" altLang="en-US" sz="900" dirty="0">
              <a:latin typeface="仿宋" panose="02010609060101010101" pitchFamily="49" charset="-122"/>
              <a:ea typeface="仿宋" panose="02010609060101010101" pitchFamily="49" charset="-122"/>
            </a:endParaRPr>
          </a:p>
        </p:txBody>
      </p:sp>
      <p:sp>
        <p:nvSpPr>
          <p:cNvPr id="15" name="TextBox 12"/>
          <p:cNvSpPr txBox="1"/>
          <p:nvPr/>
        </p:nvSpPr>
        <p:spPr>
          <a:xfrm>
            <a:off x="257814" y="817058"/>
            <a:ext cx="2332690" cy="369332"/>
          </a:xfrm>
          <a:prstGeom prst="rect">
            <a:avLst/>
          </a:prstGeom>
          <a:noFill/>
        </p:spPr>
        <p:txBody>
          <a:bodyPr wrap="none">
            <a:spAutoFit/>
          </a:bodyPr>
          <a:lstStyle/>
          <a:p>
            <a:pPr algn="ctr" fontAlgn="auto">
              <a:spcBef>
                <a:spcPts val="0"/>
              </a:spcBef>
              <a:spcAft>
                <a:spcPts val="0"/>
              </a:spcAft>
              <a:defRPr/>
            </a:pPr>
            <a:r>
              <a:rPr lang="en-US" altLang="zh-CN" b="1" dirty="0" smtClean="0">
                <a:solidFill>
                  <a:schemeClr val="accent2">
                    <a:lumMod val="75000"/>
                  </a:schemeClr>
                </a:solidFill>
                <a:latin typeface="Arial Unicode MS" pitchFamily="34" charset="-122"/>
                <a:ea typeface="Arial Unicode MS" pitchFamily="34" charset="-122"/>
                <a:cs typeface="Arial Unicode MS" pitchFamily="34" charset="-122"/>
              </a:rPr>
              <a:t>http://</a:t>
            </a:r>
            <a:r>
              <a:rPr lang="en-US" altLang="zh-CN" b="1" dirty="0" err="1" smtClean="0">
                <a:solidFill>
                  <a:schemeClr val="accent2">
                    <a:lumMod val="75000"/>
                  </a:schemeClr>
                </a:solidFill>
                <a:latin typeface="Arial Unicode MS" pitchFamily="34" charset="-122"/>
                <a:ea typeface="Arial Unicode MS" pitchFamily="34" charset="-122"/>
                <a:cs typeface="Arial Unicode MS" pitchFamily="34" charset="-122"/>
              </a:rPr>
              <a:t>cds.tyut.edu.cn</a:t>
            </a:r>
            <a:endParaRPr lang="en-US" altLang="zh-CN" b="1" dirty="0">
              <a:solidFill>
                <a:schemeClr val="accent2">
                  <a:lumMod val="75000"/>
                </a:schemeClr>
              </a:solidFill>
              <a:latin typeface="Arial Unicode MS" pitchFamily="34" charset="-122"/>
              <a:ea typeface="Arial Unicode MS" pitchFamily="34" charset="-122"/>
              <a:cs typeface="Arial Unicode MS" pitchFamily="34" charset="-122"/>
            </a:endParaRPr>
          </a:p>
        </p:txBody>
      </p:sp>
      <p:pic>
        <p:nvPicPr>
          <p:cNvPr id="13" name="Picture 33"/>
          <p:cNvPicPr>
            <a:picLocks noChangeAspect="1" noChangeArrowheads="1"/>
          </p:cNvPicPr>
          <p:nvPr/>
        </p:nvPicPr>
        <p:blipFill>
          <a:blip r:embed="rId4" cstate="print"/>
          <a:srcRect l="62640" t="32991" r="7145" b="29714"/>
          <a:stretch>
            <a:fillRect/>
          </a:stretch>
        </p:blipFill>
        <p:spPr bwMode="auto">
          <a:xfrm>
            <a:off x="5652120" y="2547279"/>
            <a:ext cx="2952328" cy="1872208"/>
          </a:xfrm>
          <a:prstGeom prst="rect">
            <a:avLst/>
          </a:prstGeom>
          <a:noFill/>
          <a:ln w="9525">
            <a:noFill/>
            <a:miter lim="800000"/>
            <a:headEnd/>
            <a:tailEnd/>
          </a:ln>
        </p:spPr>
      </p:pic>
    </p:spTree>
    <p:extLst>
      <p:ext uri="{BB962C8B-B14F-4D97-AF65-F5344CB8AC3E}">
        <p14:creationId xmlns:p14="http://schemas.microsoft.com/office/powerpoint/2010/main" val="3015092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540277" y="1438199"/>
            <a:ext cx="7896394" cy="4464496"/>
          </a:xfrm>
        </p:spPr>
        <p:txBody>
          <a:bodyPr/>
          <a:lstStyle/>
          <a:p>
            <a:pPr marL="350838" lvl="2" eaLnBrk="1" hangingPunct="1"/>
            <a:r>
              <a:rPr lang="zh-CN" altLang="en-US" dirty="0" smtClean="0"/>
              <a:t>什么是自由软件、开放源代码软件？其与共享软件有何区别？</a:t>
            </a:r>
          </a:p>
          <a:p>
            <a:pPr marL="350838" lvl="2" eaLnBrk="1" hangingPunct="1"/>
            <a:r>
              <a:rPr lang="zh-CN" altLang="en-US" dirty="0" smtClean="0"/>
              <a:t>自由软件的创始人是谁？</a:t>
            </a:r>
            <a:r>
              <a:rPr lang="en-US" altLang="zh-CN" dirty="0" smtClean="0"/>
              <a:t>GNU</a:t>
            </a:r>
            <a:r>
              <a:rPr lang="zh-CN" altLang="en-US" dirty="0" smtClean="0"/>
              <a:t>和</a:t>
            </a:r>
            <a:r>
              <a:rPr lang="en-US" altLang="zh-CN" dirty="0" smtClean="0"/>
              <a:t>GPL</a:t>
            </a:r>
            <a:r>
              <a:rPr lang="zh-CN" altLang="en-US" dirty="0" smtClean="0"/>
              <a:t>为何意？</a:t>
            </a:r>
          </a:p>
          <a:p>
            <a:pPr marL="350838" lvl="2" eaLnBrk="1" hangingPunct="1"/>
            <a:r>
              <a:rPr lang="zh-CN" altLang="en-US" dirty="0" smtClean="0">
                <a:solidFill>
                  <a:srgbClr val="0070C0"/>
                </a:solidFill>
              </a:rPr>
              <a:t>什么是</a:t>
            </a:r>
            <a:r>
              <a:rPr lang="en-US" altLang="zh-CN" dirty="0" smtClean="0">
                <a:solidFill>
                  <a:srgbClr val="0070C0"/>
                </a:solidFill>
              </a:rPr>
              <a:t>Linux</a:t>
            </a:r>
            <a:r>
              <a:rPr lang="zh-CN" altLang="en-US" dirty="0" smtClean="0">
                <a:solidFill>
                  <a:srgbClr val="0070C0"/>
                </a:solidFill>
              </a:rPr>
              <a:t>？其创始人是谁？</a:t>
            </a:r>
            <a:r>
              <a:rPr lang="en-US" altLang="zh-CN" dirty="0" smtClean="0">
                <a:solidFill>
                  <a:srgbClr val="0070C0"/>
                </a:solidFill>
              </a:rPr>
              <a:t>Linux</a:t>
            </a:r>
            <a:r>
              <a:rPr lang="zh-CN" altLang="en-US" dirty="0" smtClean="0">
                <a:solidFill>
                  <a:srgbClr val="0070C0"/>
                </a:solidFill>
              </a:rPr>
              <a:t>与</a:t>
            </a:r>
            <a:r>
              <a:rPr lang="en-US" altLang="zh-CN" dirty="0" smtClean="0">
                <a:solidFill>
                  <a:srgbClr val="0070C0"/>
                </a:solidFill>
              </a:rPr>
              <a:t>UNIX</a:t>
            </a:r>
            <a:r>
              <a:rPr lang="zh-CN" altLang="en-US" dirty="0" smtClean="0">
                <a:solidFill>
                  <a:srgbClr val="0070C0"/>
                </a:solidFill>
              </a:rPr>
              <a:t>有何异同？</a:t>
            </a:r>
          </a:p>
          <a:p>
            <a:pPr marL="350838" lvl="2" eaLnBrk="1" hangingPunct="1"/>
            <a:r>
              <a:rPr lang="en-US" altLang="zh-CN" dirty="0" smtClean="0">
                <a:solidFill>
                  <a:srgbClr val="FF0000"/>
                </a:solidFill>
              </a:rPr>
              <a:t>Linux</a:t>
            </a:r>
            <a:r>
              <a:rPr lang="zh-CN" altLang="en-US" dirty="0" smtClean="0">
                <a:solidFill>
                  <a:srgbClr val="FF0000"/>
                </a:solidFill>
              </a:rPr>
              <a:t>系统有何特点？</a:t>
            </a:r>
            <a:r>
              <a:rPr lang="en-US" altLang="zh-CN" dirty="0" smtClean="0">
                <a:solidFill>
                  <a:srgbClr val="FF0000"/>
                </a:solidFill>
              </a:rPr>
              <a:t>Linux</a:t>
            </a:r>
            <a:r>
              <a:rPr lang="zh-CN" altLang="en-US" dirty="0" smtClean="0">
                <a:solidFill>
                  <a:srgbClr val="FF0000"/>
                </a:solidFill>
              </a:rPr>
              <a:t>系统组成如何？</a:t>
            </a:r>
          </a:p>
          <a:p>
            <a:pPr marL="350838" lvl="2" eaLnBrk="1" hangingPunct="1"/>
            <a:r>
              <a:rPr lang="zh-CN" altLang="en-US" dirty="0" smtClean="0">
                <a:solidFill>
                  <a:srgbClr val="FF0000"/>
                </a:solidFill>
              </a:rPr>
              <a:t>什么是</a:t>
            </a:r>
            <a:r>
              <a:rPr lang="en-US" altLang="zh-CN" dirty="0" smtClean="0">
                <a:solidFill>
                  <a:srgbClr val="FF0000"/>
                </a:solidFill>
              </a:rPr>
              <a:t>Linux</a:t>
            </a:r>
            <a:r>
              <a:rPr lang="zh-CN" altLang="en-US" dirty="0" smtClean="0">
                <a:solidFill>
                  <a:srgbClr val="FF0000"/>
                </a:solidFill>
              </a:rPr>
              <a:t>的内核版本？</a:t>
            </a:r>
            <a:r>
              <a:rPr lang="zh-CN" altLang="en-US" dirty="0" smtClean="0">
                <a:solidFill>
                  <a:srgbClr val="0070C0"/>
                </a:solidFill>
              </a:rPr>
              <a:t>什么是</a:t>
            </a:r>
            <a:r>
              <a:rPr lang="en-US" altLang="zh-CN" dirty="0" smtClean="0">
                <a:solidFill>
                  <a:srgbClr val="0070C0"/>
                </a:solidFill>
              </a:rPr>
              <a:t>Linux</a:t>
            </a:r>
            <a:r>
              <a:rPr lang="zh-CN" altLang="en-US" dirty="0" smtClean="0">
                <a:solidFill>
                  <a:srgbClr val="0070C0"/>
                </a:solidFill>
              </a:rPr>
              <a:t>的发行版本？常见的发行版本有哪些？</a:t>
            </a:r>
          </a:p>
          <a:p>
            <a:pPr marL="350838" lvl="2" eaLnBrk="1" hangingPunct="1"/>
            <a:r>
              <a:rPr lang="zh-CN" altLang="en-US" dirty="0" smtClean="0">
                <a:solidFill>
                  <a:srgbClr val="0070C0"/>
                </a:solidFill>
              </a:rPr>
              <a:t>如何</a:t>
            </a:r>
            <a:r>
              <a:rPr lang="zh-CN" altLang="en-US" dirty="0">
                <a:solidFill>
                  <a:srgbClr val="0070C0"/>
                </a:solidFill>
              </a:rPr>
              <a:t>使用本地虚拟控制台</a:t>
            </a:r>
            <a:r>
              <a:rPr lang="zh-CN" altLang="en-US" dirty="0" smtClean="0">
                <a:solidFill>
                  <a:srgbClr val="0070C0"/>
                </a:solidFill>
              </a:rPr>
              <a:t>？如何</a:t>
            </a:r>
            <a:r>
              <a:rPr lang="zh-CN" altLang="en-US" dirty="0">
                <a:solidFill>
                  <a:srgbClr val="0070C0"/>
                </a:solidFill>
              </a:rPr>
              <a:t>进行本地登录和注销？如何进行远程登录？</a:t>
            </a:r>
          </a:p>
          <a:p>
            <a:pPr marL="350838" lvl="2" eaLnBrk="1" hangingPunct="1"/>
            <a:r>
              <a:rPr lang="zh-CN" altLang="en-US" dirty="0" smtClean="0"/>
              <a:t>如何</a:t>
            </a:r>
            <a:r>
              <a:rPr lang="zh-CN" altLang="en-US" dirty="0"/>
              <a:t>获得命令帮助？</a:t>
            </a:r>
            <a:r>
              <a:rPr lang="en-US" altLang="zh-CN" dirty="0"/>
              <a:t>help</a:t>
            </a:r>
            <a:r>
              <a:rPr lang="zh-CN" altLang="en-US" dirty="0" smtClean="0"/>
              <a:t>命令选项</a:t>
            </a:r>
            <a:r>
              <a:rPr lang="zh-CN" altLang="en-US" dirty="0"/>
              <a:t>的作用分别是什么？</a:t>
            </a:r>
          </a:p>
          <a:p>
            <a:pPr marL="350838" lvl="2" eaLnBrk="1" hangingPunct="1"/>
            <a:r>
              <a:rPr lang="zh-CN" altLang="en-US" dirty="0">
                <a:solidFill>
                  <a:srgbClr val="0070C0"/>
                </a:solidFill>
              </a:rPr>
              <a:t>常用的</a:t>
            </a:r>
            <a:r>
              <a:rPr lang="en-US" altLang="zh-CN" dirty="0">
                <a:solidFill>
                  <a:srgbClr val="0070C0"/>
                </a:solidFill>
              </a:rPr>
              <a:t>Linux</a:t>
            </a:r>
            <a:r>
              <a:rPr lang="zh-CN" altLang="en-US" dirty="0">
                <a:solidFill>
                  <a:srgbClr val="0070C0"/>
                </a:solidFill>
              </a:rPr>
              <a:t>信息获取命令有哪些？各自的功能是什么？</a:t>
            </a:r>
          </a:p>
          <a:p>
            <a:pPr marL="350838" lvl="2" eaLnBrk="1" hangingPunct="1"/>
            <a:r>
              <a:rPr lang="zh-CN" altLang="en-US" dirty="0">
                <a:solidFill>
                  <a:srgbClr val="0070C0"/>
                </a:solidFill>
              </a:rPr>
              <a:t>如何正确地关闭和重新启动</a:t>
            </a:r>
            <a:r>
              <a:rPr lang="en-US" altLang="zh-CN" dirty="0">
                <a:solidFill>
                  <a:srgbClr val="0070C0"/>
                </a:solidFill>
              </a:rPr>
              <a:t>Linux</a:t>
            </a:r>
            <a:r>
              <a:rPr lang="zh-CN" altLang="en-US" dirty="0">
                <a:solidFill>
                  <a:srgbClr val="0070C0"/>
                </a:solidFill>
              </a:rPr>
              <a:t>系统</a:t>
            </a:r>
            <a:r>
              <a:rPr lang="zh-CN" altLang="en-US" dirty="0" smtClean="0">
                <a:solidFill>
                  <a:srgbClr val="0070C0"/>
                </a:solidFill>
              </a:rPr>
              <a:t>？</a:t>
            </a:r>
          </a:p>
        </p:txBody>
      </p:sp>
      <p:sp>
        <p:nvSpPr>
          <p:cNvPr id="84994" name="Rectangle 2"/>
          <p:cNvSpPr>
            <a:spLocks noGrp="1" noChangeArrowheads="1"/>
          </p:cNvSpPr>
          <p:nvPr>
            <p:ph type="title"/>
          </p:nvPr>
        </p:nvSpPr>
        <p:spPr/>
        <p:txBody>
          <a:bodyPr/>
          <a:lstStyle/>
          <a:p>
            <a:pPr eaLnBrk="1" hangingPunct="1"/>
            <a:r>
              <a:rPr lang="zh-CN" altLang="en-US" smtClean="0"/>
              <a:t>本章思考题</a:t>
            </a: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1093697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2019-10-29</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algn="r">
              <a:spcBef>
                <a:spcPct val="50000"/>
              </a:spcBef>
            </a:pPr>
            <a:r>
              <a:rPr lang="en-US" altLang="zh-CN" sz="4000" dirty="0" smtClean="0">
                <a:latin typeface="Times New Roman" panose="02020603050405020304" pitchFamily="18" charset="0"/>
                <a:ea typeface="黑体" pitchFamily="2" charset="-122"/>
                <a:cs typeface="Times New Roman" panose="02020603050405020304" pitchFamily="18" charset="0"/>
              </a:rPr>
              <a:t>Linux</a:t>
            </a:r>
            <a:r>
              <a:rPr lang="zh-CN" altLang="en-US" sz="4000" dirty="0" smtClean="0">
                <a:latin typeface="Times New Roman" panose="02020603050405020304" pitchFamily="18" charset="0"/>
                <a:ea typeface="黑体" pitchFamily="2" charset="-122"/>
                <a:cs typeface="Times New Roman" panose="02020603050405020304" pitchFamily="18" charset="0"/>
              </a:rPr>
              <a:t>操作系统</a:t>
            </a:r>
            <a:endParaRPr lang="en-US" altLang="zh-CN" sz="4000" dirty="0" smtClean="0">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algn="r">
              <a:spcBef>
                <a:spcPct val="50000"/>
              </a:spcBef>
            </a:pPr>
            <a:r>
              <a:rPr lang="zh-CN" altLang="en-US" sz="2400" dirty="0" smtClean="0">
                <a:latin typeface="Times New Roman" panose="02020603050405020304" pitchFamily="18" charset="0"/>
                <a:ea typeface="黑体" pitchFamily="2" charset="-122"/>
                <a:cs typeface="Times New Roman" panose="02020603050405020304" pitchFamily="18" charset="0"/>
              </a:rPr>
              <a:t>第二章 </a:t>
            </a:r>
            <a:r>
              <a:rPr lang="en-US" altLang="zh-CN" sz="2400" dirty="0" smtClean="0">
                <a:latin typeface="Times New Roman" panose="02020603050405020304" pitchFamily="18" charset="0"/>
                <a:ea typeface="黑体" pitchFamily="2" charset="-122"/>
                <a:cs typeface="Times New Roman" panose="02020603050405020304" pitchFamily="18" charset="0"/>
              </a:rPr>
              <a:t>Linux</a:t>
            </a:r>
            <a:r>
              <a:rPr lang="zh-CN" altLang="en-US" sz="2400" dirty="0" smtClean="0">
                <a:latin typeface="Times New Roman" panose="02020603050405020304" pitchFamily="18" charset="0"/>
                <a:ea typeface="黑体" pitchFamily="2" charset="-122"/>
                <a:cs typeface="Times New Roman" panose="02020603050405020304" pitchFamily="18" charset="0"/>
              </a:rPr>
              <a:t>操作基础</a:t>
            </a:r>
            <a:endParaRPr lang="en-US" altLang="zh-CN" sz="2400" dirty="0" smtClean="0">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746182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的元字符</a:t>
            </a:r>
            <a:endParaRPr lang="zh-CN" altLang="en-US" dirty="0"/>
          </a:p>
        </p:txBody>
      </p:sp>
      <p:sp>
        <p:nvSpPr>
          <p:cNvPr id="3" name="内容占位符 2"/>
          <p:cNvSpPr>
            <a:spLocks noGrp="1"/>
          </p:cNvSpPr>
          <p:nvPr>
            <p:ph idx="1"/>
          </p:nvPr>
        </p:nvSpPr>
        <p:spPr>
          <a:xfrm>
            <a:off x="467544" y="1303139"/>
            <a:ext cx="8229600" cy="1621805"/>
          </a:xfrm>
        </p:spPr>
        <p:txBody>
          <a:bodyPr/>
          <a:lstStyle/>
          <a:p>
            <a:r>
              <a:rPr lang="zh-CN" altLang="en-US" sz="2800" dirty="0" smtClean="0"/>
              <a:t>在 </a:t>
            </a:r>
            <a:r>
              <a:rPr lang="en-US" altLang="zh-CN" sz="2800" dirty="0" smtClean="0"/>
              <a:t>Shell </a:t>
            </a:r>
            <a:r>
              <a:rPr lang="zh-CN" altLang="en-US" sz="2800" dirty="0" smtClean="0"/>
              <a:t>中有一些具有特殊的意义字符，称为 </a:t>
            </a:r>
            <a:r>
              <a:rPr lang="en-US" altLang="zh-CN" sz="2800" dirty="0" smtClean="0"/>
              <a:t>Shell </a:t>
            </a:r>
            <a:r>
              <a:rPr lang="zh-CN" altLang="en-US" sz="2800" dirty="0" smtClean="0"/>
              <a:t>元字符（</a:t>
            </a:r>
            <a:r>
              <a:rPr lang="en-US" altLang="zh-CN" sz="2800" dirty="0" smtClean="0"/>
              <a:t>shell </a:t>
            </a:r>
            <a:r>
              <a:rPr lang="en-US" altLang="zh-CN" sz="2800" dirty="0" err="1" smtClean="0"/>
              <a:t>metacharacters</a:t>
            </a:r>
            <a:r>
              <a:rPr lang="zh-CN" altLang="en-US" sz="2800" dirty="0" smtClean="0"/>
              <a:t>）。 </a:t>
            </a:r>
          </a:p>
          <a:p>
            <a:r>
              <a:rPr lang="zh-CN" altLang="en-US" sz="2800" dirty="0" smtClean="0"/>
              <a:t>若不以特殊方式（使用转义字符）指明，</a:t>
            </a:r>
            <a:r>
              <a:rPr lang="en-US" altLang="zh-CN" sz="2800" dirty="0" smtClean="0"/>
              <a:t>Shell</a:t>
            </a:r>
            <a:r>
              <a:rPr lang="zh-CN" altLang="en-US" sz="2800" dirty="0" smtClean="0"/>
              <a:t>并不会把它们当做普通文字符使用。</a:t>
            </a:r>
            <a:endParaRPr lang="zh-CN" altLang="en-US" sz="2800"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graphicFrame>
        <p:nvGraphicFramePr>
          <p:cNvPr id="8" name="表格 7"/>
          <p:cNvGraphicFramePr>
            <a:graphicFrameLocks noGrp="1"/>
          </p:cNvGraphicFramePr>
          <p:nvPr>
            <p:extLst/>
          </p:nvPr>
        </p:nvGraphicFramePr>
        <p:xfrm>
          <a:off x="683568" y="3212976"/>
          <a:ext cx="7848600" cy="2895600"/>
        </p:xfrm>
        <a:graphic>
          <a:graphicData uri="http://schemas.openxmlformats.org/drawingml/2006/table">
            <a:tbl>
              <a:tblPr>
                <a:tableStyleId>{284E427A-3D55-4303-BF80-6455036E1DE7}</a:tableStyleId>
              </a:tblPr>
              <a:tblGrid>
                <a:gridCol w="1079500">
                  <a:extLst>
                    <a:ext uri="{9D8B030D-6E8A-4147-A177-3AD203B41FA5}">
                      <a16:colId xmlns:a16="http://schemas.microsoft.com/office/drawing/2014/main" val="20000"/>
                    </a:ext>
                  </a:extLst>
                </a:gridCol>
                <a:gridCol w="2376487">
                  <a:extLst>
                    <a:ext uri="{9D8B030D-6E8A-4147-A177-3AD203B41FA5}">
                      <a16:colId xmlns:a16="http://schemas.microsoft.com/office/drawing/2014/main" val="20001"/>
                    </a:ext>
                  </a:extLst>
                </a:gridCol>
                <a:gridCol w="2487613">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字符</a:t>
                      </a:r>
                      <a:endParaRPr kumimoji="1" lang="zh-CN" altLang="en-US" sz="22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含义</a:t>
                      </a:r>
                      <a:endParaRPr kumimoji="1" lang="zh-CN" altLang="en-US" sz="22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字符</a:t>
                      </a:r>
                      <a:endParaRPr kumimoji="1" lang="zh-CN" altLang="en-US" sz="22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含义</a:t>
                      </a:r>
                      <a:endParaRPr kumimoji="1" lang="zh-CN" altLang="en-US" sz="22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0"/>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a:t>
                      </a:r>
                      <a:endParaRPr kumimoji="1" lang="zh-CN" altLang="en-US" sz="2200" b="1" i="0" u="none" strike="noStrike" cap="none" normalizeH="0" baseline="0" dirty="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强引用</a:t>
                      </a:r>
                      <a:endParaRPr kumimoji="1" lang="zh-CN" altLang="en-US" sz="22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a:t>
                      </a:r>
                      <a:endParaRPr kumimoji="1" lang="zh-CN" altLang="en-US" sz="2200" b="1" i="0" u="none" strike="noStrike" cap="none" normalizeH="0" baseline="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通配符</a:t>
                      </a:r>
                      <a:endParaRPr kumimoji="1" lang="zh-CN" altLang="en-US" sz="22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1"/>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a:t>
                      </a:r>
                      <a:endParaRPr kumimoji="1" lang="zh-CN" altLang="en-US" sz="2200" b="1" i="0" u="none" strike="noStrike" cap="none" normalizeH="0" baseline="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弱引用</a:t>
                      </a:r>
                      <a:endParaRPr kumimoji="1" lang="zh-CN" altLang="en-US" sz="22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&lt;、&gt;、&gt;&gt;</a:t>
                      </a:r>
                      <a:endParaRPr kumimoji="1" lang="zh-CN" altLang="en-US" sz="2200" b="1" i="0" u="none" strike="noStrike" cap="none" normalizeH="0" baseline="0" dirty="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重定向</a:t>
                      </a:r>
                      <a:endParaRPr kumimoji="1" lang="zh-CN" altLang="en-US" sz="22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a:t>
                      </a:r>
                      <a:endParaRPr kumimoji="1" lang="zh-CN" altLang="en-US" sz="2200" b="1" i="0" u="none" strike="noStrike" cap="none" normalizeH="0" baseline="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转义字符</a:t>
                      </a:r>
                      <a:endParaRPr kumimoji="1" lang="zh-CN" altLang="en-US" sz="22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a:t>
                      </a:r>
                      <a:endParaRPr kumimoji="1" lang="zh-CN" altLang="en-US" sz="2200" b="1" i="0" u="none" strike="noStrike" cap="none" normalizeH="0" baseline="0" dirty="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选项标志</a:t>
                      </a:r>
                      <a:endParaRPr kumimoji="1" lang="zh-CN" altLang="en-US" sz="22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3"/>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a:t>
                      </a:r>
                      <a:endParaRPr kumimoji="1" lang="zh-CN" altLang="en-US" sz="2200" b="1" i="0" u="none" strike="noStrike" cap="none" normalizeH="0" baseline="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变量引用</a:t>
                      </a:r>
                      <a:endParaRPr kumimoji="1" lang="zh-CN" altLang="en-US" sz="22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a:t>
                      </a:r>
                      <a:endParaRPr kumimoji="1" lang="zh-CN" altLang="en-US" sz="2200" b="1" i="0" u="none" strike="noStrike" cap="none" normalizeH="0" baseline="0" dirty="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注释符</a:t>
                      </a:r>
                      <a:endParaRPr kumimoji="1" lang="zh-CN" altLang="en-US" sz="22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4"/>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a:t>
                      </a:r>
                      <a:endParaRPr kumimoji="1" lang="zh-CN" altLang="en-US" sz="2200" b="1" i="0" u="none" strike="noStrike" cap="none" normalizeH="0" baseline="0" smtClean="0">
                        <a:ln>
                          <a:noFill/>
                        </a:ln>
                        <a:solidFill>
                          <a:srgbClr val="666633"/>
                        </a:solidFill>
                        <a:effectLst/>
                        <a:latin typeface="Courier New" pitchFamily="49"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smtClean="0">
                          <a:ln>
                            <a:noFill/>
                          </a:ln>
                          <a:effectLst/>
                        </a:rPr>
                        <a:t>命令分离符</a:t>
                      </a:r>
                      <a:endParaRPr kumimoji="1" lang="zh-CN" altLang="en-US" sz="22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空格、换行符</a:t>
                      </a:r>
                      <a:endParaRPr kumimoji="1" lang="zh-CN" altLang="en-US" sz="2200" b="0" i="0" u="none" strike="noStrike" cap="none" normalizeH="0" baseline="0" dirty="0" smtClean="0">
                        <a:ln>
                          <a:noFill/>
                        </a:ln>
                        <a:solidFill>
                          <a:srgbClr val="666633"/>
                        </a:solidFill>
                        <a:effectLst/>
                        <a:latin typeface="Times New Roman" pitchFamily="18" charset="0"/>
                        <a:ea typeface="黑体" pitchFamily="49" charset="-122"/>
                      </a:endParaRPr>
                    </a:p>
                  </a:txBody>
                  <a:tcPr horzOverflow="overflow"/>
                </a:tc>
                <a:tc>
                  <a:txBody>
                    <a:bodyPr/>
                    <a:lstStyle/>
                    <a:p>
                      <a:pPr marL="0" marR="0" lvl="0" indent="0" algn="l" defTabSz="914400" rtl="0" eaLnBrk="1" fontAlgn="base" latinLnBrk="0" hangingPunct="1">
                        <a:lnSpc>
                          <a:spcPct val="120000"/>
                        </a:lnSpc>
                        <a:spcBef>
                          <a:spcPct val="0"/>
                        </a:spcBef>
                        <a:spcAft>
                          <a:spcPct val="0"/>
                        </a:spcAft>
                        <a:buClr>
                          <a:schemeClr val="folHlink"/>
                        </a:buClr>
                        <a:buSzPct val="60000"/>
                        <a:buFont typeface="Wingdings" pitchFamily="2" charset="2"/>
                        <a:buNone/>
                        <a:tabLst/>
                      </a:pPr>
                      <a:r>
                        <a:rPr kumimoji="1" lang="zh-CN" altLang="en-US" sz="2200" u="none" strike="noStrike" cap="none" normalizeH="0" baseline="0" dirty="0" smtClean="0">
                          <a:ln>
                            <a:noFill/>
                          </a:ln>
                          <a:effectLst/>
                        </a:rPr>
                        <a:t>命令分隔符</a:t>
                      </a:r>
                      <a:endParaRPr kumimoji="1" lang="zh-CN" altLang="en-US" sz="22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5"/>
                  </a:ext>
                </a:extLst>
              </a:tr>
            </a:tbl>
          </a:graphicData>
        </a:graphic>
      </p:graphicFrame>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76271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Linux </a:t>
            </a:r>
            <a:r>
              <a:rPr lang="zh-CN" altLang="en-US" b="1" dirty="0" smtClean="0"/>
              <a:t>常用命令</a:t>
            </a:r>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graphicFrame>
        <p:nvGraphicFramePr>
          <p:cNvPr id="7" name="Group 342"/>
          <p:cNvGraphicFramePr>
            <a:graphicFrameLocks noGrp="1"/>
          </p:cNvGraphicFramePr>
          <p:nvPr>
            <p:ph idx="1"/>
          </p:nvPr>
        </p:nvGraphicFramePr>
        <p:xfrm>
          <a:off x="467544" y="1556792"/>
          <a:ext cx="8280920" cy="4553712"/>
        </p:xfrm>
        <a:graphic>
          <a:graphicData uri="http://schemas.openxmlformats.org/drawingml/2006/table">
            <a:tbl>
              <a:tblPr>
                <a:tableStyleId>{35758FB7-9AC5-4552-8A53-C91805E547FA}</a:tableStyleId>
              </a:tblPr>
              <a:tblGrid>
                <a:gridCol w="122413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438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cat</a:t>
                      </a:r>
                      <a:endParaRPr kumimoji="1" lang="en-US" altLang="zh-CN" sz="2400" b="1" i="0" u="none" strike="noStrike" cap="none" normalizeH="0" baseline="0" dirty="0" smtClean="0">
                        <a:ln>
                          <a:noFill/>
                        </a:ln>
                        <a:solidFill>
                          <a:srgbClr val="0000CC"/>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查看文件内容</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more/less</a:t>
                      </a:r>
                      <a:endParaRPr kumimoji="1" lang="zh-CN" altLang="en-US" sz="2400" b="1" i="0" u="none" strike="noStrike" cap="none" normalizeH="0" baseline="0" dirty="0" smtClean="0">
                        <a:ln>
                          <a:noFill/>
                        </a:ln>
                        <a:solidFill>
                          <a:srgbClr val="0000CC"/>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查看文件内容</a:t>
                      </a:r>
                      <a:endParaRPr kumimoji="1" lang="zh-CN" altLang="en-US" sz="24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0"/>
                  </a:ext>
                </a:extLst>
              </a:tr>
              <a:tr h="438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smtClean="0">
                          <a:ln>
                            <a:noFill/>
                          </a:ln>
                          <a:effectLst/>
                        </a:rPr>
                        <a:t>cd</a:t>
                      </a:r>
                      <a:endParaRPr kumimoji="1" lang="en-US" altLang="zh-CN" sz="2400" b="1" i="0" u="none" strike="noStrike" cap="none" normalizeH="0" baseline="0" smtClean="0">
                        <a:ln>
                          <a:noFill/>
                        </a:ln>
                        <a:solidFill>
                          <a:srgbClr val="993300"/>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切换工作目录</a:t>
                      </a:r>
                      <a:endParaRPr kumimoji="1" lang="zh-CN" altLang="en-US" sz="24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touch</a:t>
                      </a:r>
                      <a:endParaRPr kumimoji="1" lang="zh-CN" altLang="en-US" sz="2400" b="1" i="0" u="none" strike="noStrike" cap="none" normalizeH="0" baseline="0" dirty="0" smtClean="0">
                        <a:ln>
                          <a:noFill/>
                        </a:ln>
                        <a:solidFill>
                          <a:srgbClr val="993300"/>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改变文件的时间属性</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1"/>
                  </a:ext>
                </a:extLst>
              </a:tr>
              <a:tr h="45375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err="1" smtClean="0">
                          <a:ln>
                            <a:noFill/>
                          </a:ln>
                          <a:effectLst/>
                        </a:rPr>
                        <a:t>chown</a:t>
                      </a:r>
                      <a:endParaRPr kumimoji="1" lang="zh-CN" altLang="en-US" sz="2400" b="1" i="0" u="none" strike="noStrike" cap="none" normalizeH="0" baseline="0" dirty="0" smtClean="0">
                        <a:ln>
                          <a:noFill/>
                        </a:ln>
                        <a:solidFill>
                          <a:srgbClr val="993300"/>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改变文件属权</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smtClean="0">
                          <a:ln>
                            <a:noFill/>
                          </a:ln>
                          <a:effectLst/>
                        </a:rPr>
                        <a:t>mv</a:t>
                      </a:r>
                      <a:endParaRPr kumimoji="1" lang="zh-CN" altLang="en-US" sz="2400" b="1" i="0" u="none" strike="noStrike" cap="none" normalizeH="0" baseline="0" smtClean="0">
                        <a:ln>
                          <a:noFill/>
                        </a:ln>
                        <a:solidFill>
                          <a:srgbClr val="0000CC"/>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改名或移动文件</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2"/>
                  </a:ext>
                </a:extLst>
              </a:tr>
              <a:tr h="4562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kern="1200" cap="none" normalizeH="0" baseline="0" dirty="0" err="1" smtClean="0">
                          <a:ln>
                            <a:noFill/>
                          </a:ln>
                          <a:solidFill>
                            <a:schemeClr val="dk1"/>
                          </a:solidFill>
                          <a:effectLst/>
                          <a:latin typeface="+mn-lt"/>
                          <a:ea typeface="+mn-ea"/>
                          <a:cs typeface="+mn-cs"/>
                        </a:rPr>
                        <a:t>chmod</a:t>
                      </a:r>
                      <a:endParaRPr kumimoji="1" lang="zh-CN" altLang="en-US" sz="2400" u="none" strike="noStrike" kern="1200" cap="none" normalizeH="0" baseline="0" dirty="0" smtClean="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kern="1200" cap="none" normalizeH="0" baseline="0" dirty="0" smtClean="0">
                          <a:ln>
                            <a:noFill/>
                          </a:ln>
                          <a:solidFill>
                            <a:schemeClr val="dk1"/>
                          </a:solidFill>
                          <a:effectLst/>
                          <a:latin typeface="+mn-lt"/>
                          <a:ea typeface="+mn-ea"/>
                          <a:cs typeface="+mn-cs"/>
                        </a:rPr>
                        <a:t>改变文件权限</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err="1" smtClean="0">
                          <a:ln>
                            <a:noFill/>
                          </a:ln>
                          <a:effectLst/>
                        </a:rPr>
                        <a:t>pwd</a:t>
                      </a:r>
                      <a:endParaRPr kumimoji="1" lang="zh-CN" altLang="en-US" sz="2400" b="1" i="0" u="none" strike="noStrike" cap="none" normalizeH="0" baseline="0" dirty="0" smtClean="0">
                        <a:ln>
                          <a:noFill/>
                        </a:ln>
                        <a:solidFill>
                          <a:srgbClr val="993300"/>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显示当前所在的目录</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3"/>
                  </a:ext>
                </a:extLst>
              </a:tr>
              <a:tr h="4490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clear</a:t>
                      </a:r>
                      <a:endParaRPr kumimoji="1" lang="en-US" altLang="zh-CN" sz="2400" b="1" i="0" u="none" strike="noStrike" cap="none" normalizeH="0" baseline="0" dirty="0" smtClean="0">
                        <a:ln>
                          <a:noFill/>
                        </a:ln>
                        <a:solidFill>
                          <a:srgbClr val="993300"/>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清除屏幕</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err="1" smtClean="0">
                          <a:ln>
                            <a:noFill/>
                          </a:ln>
                          <a:effectLst/>
                        </a:rPr>
                        <a:t>rm</a:t>
                      </a:r>
                      <a:endParaRPr kumimoji="1" lang="zh-CN" altLang="en-US" sz="2400" b="1" i="0" u="none" strike="noStrike" cap="none" normalizeH="0" baseline="0" dirty="0" smtClean="0">
                        <a:ln>
                          <a:noFill/>
                        </a:ln>
                        <a:solidFill>
                          <a:srgbClr val="0000CC"/>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删除文件或目录</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4"/>
                  </a:ext>
                </a:extLst>
              </a:tr>
              <a:tr h="4490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cp</a:t>
                      </a:r>
                      <a:endParaRPr kumimoji="1" lang="zh-CN" altLang="en-US" sz="2400" b="1" i="0" u="none" strike="noStrike" cap="none" normalizeH="0" baseline="0" dirty="0" smtClean="0">
                        <a:ln>
                          <a:noFill/>
                        </a:ln>
                        <a:solidFill>
                          <a:srgbClr val="0000CC"/>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拷贝文件</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kern="1200" cap="none" normalizeH="0" baseline="0" dirty="0" smtClean="0">
                          <a:ln>
                            <a:noFill/>
                          </a:ln>
                          <a:solidFill>
                            <a:schemeClr val="dk1"/>
                          </a:solidFill>
                          <a:effectLst/>
                          <a:latin typeface="+mn-lt"/>
                          <a:ea typeface="+mn-ea"/>
                          <a:cs typeface="+mn-cs"/>
                        </a:rPr>
                        <a:t>find</a:t>
                      </a:r>
                      <a:endParaRPr kumimoji="1" lang="zh-CN" altLang="en-US" sz="2400" u="none" strike="noStrike" kern="1200" cap="none" normalizeH="0" baseline="0" dirty="0" smtClean="0">
                        <a:ln>
                          <a:noFill/>
                        </a:ln>
                        <a:solidFill>
                          <a:schemeClr val="dk1"/>
                        </a:solidFill>
                        <a:effectLst/>
                        <a:latin typeface="+mn-lt"/>
                        <a:ea typeface="+mn-ea"/>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kern="1200" cap="none" normalizeH="0" baseline="0" dirty="0" smtClean="0">
                          <a:ln>
                            <a:noFill/>
                          </a:ln>
                          <a:solidFill>
                            <a:schemeClr val="dk1"/>
                          </a:solidFill>
                          <a:effectLst/>
                          <a:latin typeface="+mn-lt"/>
                          <a:ea typeface="+mn-ea"/>
                          <a:cs typeface="+mn-cs"/>
                        </a:rPr>
                        <a:t>查找文件</a:t>
                      </a:r>
                    </a:p>
                  </a:txBody>
                  <a:tcPr horzOverflow="overflow"/>
                </a:tc>
                <a:extLst>
                  <a:ext uri="{0D108BD9-81ED-4DB2-BD59-A6C34878D82A}">
                    <a16:rowId xmlns:a16="http://schemas.microsoft.com/office/drawing/2014/main" val="10005"/>
                  </a:ext>
                </a:extLst>
              </a:tr>
              <a:tr h="4490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smtClean="0">
                          <a:ln>
                            <a:noFill/>
                          </a:ln>
                          <a:effectLst/>
                        </a:rPr>
                        <a:t>ln</a:t>
                      </a:r>
                      <a:endParaRPr kumimoji="1" lang="zh-CN" altLang="en-US" sz="2400" b="1" i="0" u="none" strike="noStrike" cap="none" normalizeH="0" baseline="0" smtClean="0">
                        <a:ln>
                          <a:noFill/>
                        </a:ln>
                        <a:solidFill>
                          <a:srgbClr val="0000CC"/>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创建文件链接</a:t>
                      </a:r>
                      <a:endParaRPr kumimoji="1" lang="zh-CN" altLang="en-US" sz="24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which</a:t>
                      </a:r>
                      <a:endParaRPr kumimoji="1" lang="zh-CN" altLang="en-US" sz="2400" b="1" i="0" u="none" strike="noStrike" cap="none" normalizeH="0" baseline="0" dirty="0" smtClean="0">
                        <a:ln>
                          <a:noFill/>
                        </a:ln>
                        <a:solidFill>
                          <a:srgbClr val="993300"/>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寻找命令</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6"/>
                  </a:ext>
                </a:extLst>
              </a:tr>
              <a:tr h="44904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smtClean="0">
                          <a:ln>
                            <a:noFill/>
                          </a:ln>
                          <a:effectLst/>
                        </a:rPr>
                        <a:t>ls</a:t>
                      </a:r>
                      <a:endParaRPr kumimoji="1" lang="zh-CN" altLang="en-US" sz="2400" b="1" i="0" u="none" strike="noStrike" cap="none" normalizeH="0" baseline="0" smtClean="0">
                        <a:ln>
                          <a:noFill/>
                        </a:ln>
                        <a:solidFill>
                          <a:srgbClr val="0000CC"/>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显示目录内容</a:t>
                      </a:r>
                      <a:endParaRPr kumimoji="1" lang="zh-CN" altLang="en-US" sz="24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tar</a:t>
                      </a:r>
                      <a:endParaRPr kumimoji="1" lang="zh-CN" altLang="en-US" sz="2400" b="1" i="0" u="none" strike="noStrike" cap="none" normalizeH="0" baseline="0" dirty="0" smtClean="0">
                        <a:ln>
                          <a:noFill/>
                        </a:ln>
                        <a:solidFill>
                          <a:srgbClr val="0000CC"/>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文件打包</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7"/>
                  </a:ext>
                </a:extLst>
              </a:tr>
              <a:tr h="85980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smtClean="0">
                          <a:ln>
                            <a:noFill/>
                          </a:ln>
                          <a:effectLst/>
                        </a:rPr>
                        <a:t>mkdir</a:t>
                      </a:r>
                      <a:br>
                        <a:rPr kumimoji="1" lang="en-US" altLang="zh-CN" sz="2400" u="none" strike="noStrike" cap="none" normalizeH="0" baseline="0" smtClean="0">
                          <a:ln>
                            <a:noFill/>
                          </a:ln>
                          <a:effectLst/>
                        </a:rPr>
                      </a:br>
                      <a:r>
                        <a:rPr kumimoji="1" lang="en-US" altLang="zh-CN" sz="2400" u="none" strike="noStrike" cap="none" normalizeH="0" baseline="0" smtClean="0">
                          <a:ln>
                            <a:noFill/>
                          </a:ln>
                          <a:effectLst/>
                        </a:rPr>
                        <a:t>rmdir</a:t>
                      </a:r>
                      <a:endParaRPr kumimoji="1" lang="zh-CN" altLang="en-US" sz="2400" b="1" i="0" u="none" strike="noStrike" cap="none" normalizeH="0" baseline="0" smtClean="0">
                        <a:ln>
                          <a:noFill/>
                        </a:ln>
                        <a:solidFill>
                          <a:srgbClr val="993300"/>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创建/删除目录</a:t>
                      </a:r>
                      <a:endParaRPr kumimoji="1" lang="zh-CN" altLang="en-US" sz="2400" b="0" i="0" u="none" strike="noStrike" cap="none" normalizeH="0" baseline="0" smtClean="0">
                        <a:ln>
                          <a:noFill/>
                        </a:ln>
                        <a:solidFill>
                          <a:schemeClr val="tx1"/>
                        </a:solidFill>
                        <a:effectLst/>
                        <a:latin typeface="黑体" pitchFamily="49" charset="-122"/>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[g]zip/unzip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u="none" strike="noStrike" cap="none" normalizeH="0" baseline="0" dirty="0" smtClean="0">
                          <a:ln>
                            <a:noFill/>
                          </a:ln>
                          <a:effectLst/>
                        </a:rPr>
                        <a:t>7za</a:t>
                      </a:r>
                      <a:endParaRPr kumimoji="1" lang="zh-CN" altLang="en-US" sz="2400" b="1" i="0" u="none" strike="noStrike" cap="none" normalizeH="0" baseline="0" dirty="0" smtClean="0">
                        <a:ln>
                          <a:noFill/>
                        </a:ln>
                        <a:solidFill>
                          <a:srgbClr val="993300"/>
                        </a:solidFill>
                        <a:effectLst/>
                        <a:latin typeface="Courier New" pitchFamily="49" charset="0"/>
                        <a:ea typeface="宋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文件压缩和解压</a:t>
                      </a:r>
                      <a:endParaRPr kumimoji="1" lang="zh-CN" altLang="en-US" sz="2400" b="0" i="0" u="none" strike="noStrike" cap="none" normalizeH="0" baseline="0" dirty="0" smtClean="0">
                        <a:ln>
                          <a:noFill/>
                        </a:ln>
                        <a:solidFill>
                          <a:schemeClr val="tx1"/>
                        </a:solidFill>
                        <a:effectLst/>
                        <a:latin typeface="黑体" pitchFamily="49" charset="-122"/>
                        <a:ea typeface="黑体" pitchFamily="49" charset="-122"/>
                      </a:endParaRPr>
                    </a:p>
                  </a:txBody>
                  <a:tcPr horzOverflow="overflow"/>
                </a:tc>
                <a:extLst>
                  <a:ext uri="{0D108BD9-81ED-4DB2-BD59-A6C34878D82A}">
                    <a16:rowId xmlns:a16="http://schemas.microsoft.com/office/drawing/2014/main" val="10008"/>
                  </a:ext>
                </a:extLst>
              </a:tr>
            </a:tbl>
          </a:graphicData>
        </a:graphic>
      </p:graphicFrame>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3615103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文件的类型</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smtClean="0"/>
              <a:t>普通文件 </a:t>
            </a:r>
            <a:r>
              <a:rPr lang="en-US" altLang="zh-CN" dirty="0" smtClean="0"/>
              <a:t>( - ) </a:t>
            </a:r>
          </a:p>
          <a:p>
            <a:pPr>
              <a:lnSpc>
                <a:spcPct val="90000"/>
              </a:lnSpc>
            </a:pPr>
            <a:r>
              <a:rPr lang="zh-CN" altLang="en-US" dirty="0" smtClean="0"/>
              <a:t>目录 </a:t>
            </a:r>
            <a:r>
              <a:rPr lang="en-US" altLang="zh-CN" dirty="0" smtClean="0"/>
              <a:t>( d ) </a:t>
            </a:r>
          </a:p>
          <a:p>
            <a:pPr>
              <a:lnSpc>
                <a:spcPct val="90000"/>
              </a:lnSpc>
            </a:pPr>
            <a:r>
              <a:rPr lang="zh-CN" altLang="en-US" dirty="0" smtClean="0"/>
              <a:t>符号链接 </a:t>
            </a:r>
            <a:r>
              <a:rPr lang="en-US" altLang="zh-CN" dirty="0" smtClean="0"/>
              <a:t>( l ) </a:t>
            </a:r>
          </a:p>
          <a:p>
            <a:pPr>
              <a:lnSpc>
                <a:spcPct val="90000"/>
              </a:lnSpc>
            </a:pPr>
            <a:r>
              <a:rPr lang="zh-CN" altLang="en-US" dirty="0" smtClean="0"/>
              <a:t>字符设备文件 </a:t>
            </a:r>
            <a:r>
              <a:rPr lang="en-US" altLang="zh-CN" dirty="0" smtClean="0"/>
              <a:t>( c ) </a:t>
            </a:r>
          </a:p>
          <a:p>
            <a:pPr>
              <a:lnSpc>
                <a:spcPct val="90000"/>
              </a:lnSpc>
            </a:pPr>
            <a:r>
              <a:rPr lang="zh-CN" altLang="en-US" dirty="0" smtClean="0"/>
              <a:t>块设备文件 </a:t>
            </a:r>
            <a:r>
              <a:rPr lang="en-US" altLang="zh-CN" dirty="0" smtClean="0"/>
              <a:t>( b ) </a:t>
            </a:r>
          </a:p>
          <a:p>
            <a:pPr>
              <a:lnSpc>
                <a:spcPct val="90000"/>
              </a:lnSpc>
            </a:pPr>
            <a:r>
              <a:rPr lang="zh-CN" altLang="en-US" dirty="0" smtClean="0"/>
              <a:t>套接字 </a:t>
            </a:r>
            <a:r>
              <a:rPr lang="en-US" altLang="zh-CN" dirty="0" smtClean="0"/>
              <a:t>( s ) </a:t>
            </a:r>
          </a:p>
          <a:p>
            <a:pPr>
              <a:lnSpc>
                <a:spcPct val="90000"/>
              </a:lnSpc>
            </a:pPr>
            <a:r>
              <a:rPr lang="zh-CN" altLang="en-US" dirty="0" smtClean="0"/>
              <a:t>命名管道 </a:t>
            </a:r>
            <a:r>
              <a:rPr lang="en-US" altLang="zh-CN" dirty="0" smtClean="0"/>
              <a:t>( p )</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3195947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硬链接和软链接的比较 </a:t>
            </a:r>
            <a:endParaRPr lang="zh-CN" altLang="en-US" dirty="0"/>
          </a:p>
        </p:txBody>
      </p:sp>
      <p:sp>
        <p:nvSpPr>
          <p:cNvPr id="3" name="内容占位符 2"/>
          <p:cNvSpPr>
            <a:spLocks noGrp="1"/>
          </p:cNvSpPr>
          <p:nvPr>
            <p:ph idx="1"/>
          </p:nvPr>
        </p:nvSpPr>
        <p:spPr/>
        <p:txBody>
          <a:bodyPr/>
          <a:lstStyle/>
          <a:p>
            <a:r>
              <a:rPr lang="zh-CN" altLang="en-US" dirty="0" smtClean="0"/>
              <a:t>硬链接</a:t>
            </a:r>
          </a:p>
          <a:p>
            <a:pPr lvl="1"/>
            <a:r>
              <a:rPr lang="zh-CN" altLang="en-US" dirty="0" smtClean="0"/>
              <a:t>链接文件和被链接文件必须位于同一个文件系统内</a:t>
            </a:r>
          </a:p>
          <a:p>
            <a:pPr lvl="1"/>
            <a:r>
              <a:rPr lang="zh-CN" altLang="en-US" dirty="0" smtClean="0"/>
              <a:t>不能建立指向目录的硬链接</a:t>
            </a:r>
          </a:p>
          <a:p>
            <a:r>
              <a:rPr lang="zh-CN" altLang="en-US" dirty="0" smtClean="0"/>
              <a:t>软链接</a:t>
            </a:r>
          </a:p>
          <a:p>
            <a:pPr lvl="1"/>
            <a:r>
              <a:rPr lang="zh-CN" altLang="en-US" dirty="0" smtClean="0"/>
              <a:t>链接文件和被链接文件可以位于不同文件系统</a:t>
            </a:r>
          </a:p>
          <a:p>
            <a:pPr lvl="1"/>
            <a:r>
              <a:rPr lang="zh-CN" altLang="en-US" dirty="0" smtClean="0"/>
              <a:t>可以建立指向目录的软链接</a:t>
            </a:r>
          </a:p>
          <a:p>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2486146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smtClean="0">
                <a:latin typeface="MSung Light SC" charset="0"/>
              </a:rPr>
              <a:t>Linux</a:t>
            </a:r>
            <a:r>
              <a:rPr lang="zh-CN" altLang="en-GB" dirty="0" smtClean="0">
                <a:latin typeface="宋体" charset="-122"/>
              </a:rPr>
              <a:t>下设备的使用</a:t>
            </a:r>
            <a:endParaRPr lang="zh-CN" altLang="en-US" dirty="0"/>
          </a:p>
        </p:txBody>
      </p:sp>
      <p:sp>
        <p:nvSpPr>
          <p:cNvPr id="3" name="内容占位符 2"/>
          <p:cNvSpPr>
            <a:spLocks noGrp="1"/>
          </p:cNvSpPr>
          <p:nvPr>
            <p:ph idx="1"/>
          </p:nvPr>
        </p:nvSpPr>
        <p:spPr/>
        <p:txBody>
          <a:bodyPr/>
          <a:lstStyle/>
          <a:p>
            <a:r>
              <a:rPr lang="zh-CN" altLang="en-US" dirty="0" smtClean="0"/>
              <a:t>设备的使用方法</a:t>
            </a:r>
          </a:p>
          <a:p>
            <a:pPr lvl="1"/>
            <a:r>
              <a:rPr lang="zh-CN" altLang="en-US" dirty="0" smtClean="0"/>
              <a:t>用户可以用设备名来使用设备</a:t>
            </a:r>
          </a:p>
          <a:p>
            <a:pPr lvl="1"/>
            <a:r>
              <a:rPr lang="zh-CN" altLang="en-US" dirty="0" smtClean="0"/>
              <a:t>用户可以用访问文件的方法来使用设备</a:t>
            </a:r>
          </a:p>
          <a:p>
            <a:r>
              <a:rPr lang="zh-CN" altLang="en-US" dirty="0" smtClean="0"/>
              <a:t> 设备名以文件系统中的设备文件的形式存在</a:t>
            </a:r>
          </a:p>
          <a:p>
            <a:r>
              <a:rPr lang="zh-CN" altLang="en-US" dirty="0" smtClean="0"/>
              <a:t> 所有的设备文件存放在</a:t>
            </a:r>
            <a:r>
              <a:rPr lang="en-US" altLang="zh-CN" dirty="0" smtClean="0"/>
              <a:t>/dev</a:t>
            </a:r>
            <a:r>
              <a:rPr lang="zh-CN" altLang="en-US" dirty="0" smtClean="0"/>
              <a:t>目录下</a:t>
            </a:r>
          </a:p>
          <a:p>
            <a:r>
              <a:rPr lang="zh-CN" altLang="en-US" dirty="0" smtClean="0"/>
              <a:t> 几个特殊的设备</a:t>
            </a:r>
          </a:p>
          <a:p>
            <a:pPr lvl="1"/>
            <a:r>
              <a:rPr lang="en-US" altLang="zh-CN" dirty="0" smtClean="0"/>
              <a:t>/dev/null		</a:t>
            </a:r>
            <a:r>
              <a:rPr lang="zh-CN" altLang="en-US" dirty="0" smtClean="0"/>
              <a:t>－空设备</a:t>
            </a:r>
          </a:p>
          <a:p>
            <a:pPr lvl="1"/>
            <a:r>
              <a:rPr lang="en-US" altLang="zh-CN" dirty="0" smtClean="0"/>
              <a:t>/dev/zero		</a:t>
            </a:r>
            <a:r>
              <a:rPr lang="zh-CN" altLang="en-US" dirty="0" smtClean="0"/>
              <a:t>－零设备</a:t>
            </a:r>
          </a:p>
          <a:p>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711331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Autofit/>
          </a:bodyPr>
          <a:lstStyle/>
          <a:p>
            <a:r>
              <a:rPr lang="zh-CN" altLang="en-US" dirty="0" smtClean="0">
                <a:latin typeface="黑体" panose="02010609060101010101" pitchFamily="49" charset="-122"/>
                <a:ea typeface="黑体" panose="02010609060101010101" pitchFamily="49" charset="-122"/>
              </a:rPr>
              <a:t>考试题型</a:t>
            </a:r>
            <a:endParaRPr lang="zh-CN" altLang="en-US" sz="4000" dirty="0">
              <a:latin typeface="黑体" panose="02010609060101010101" pitchFamily="49" charset="-122"/>
              <a:ea typeface="黑体" panose="02010609060101010101" pitchFamily="49" charset="-122"/>
            </a:endParaRPr>
          </a:p>
        </p:txBody>
      </p:sp>
      <p:sp>
        <p:nvSpPr>
          <p:cNvPr id="6" name="副标题 5"/>
          <p:cNvSpPr>
            <a:spLocks noGrp="1"/>
          </p:cNvSpPr>
          <p:nvPr>
            <p:ph type="subTitle" idx="1"/>
          </p:nvPr>
        </p:nvSpPr>
        <p:spPr/>
        <p:txBody>
          <a:bodyPr>
            <a:normAutofit fontScale="92500" lnSpcReduction="10000"/>
          </a:bodyPr>
          <a:lstStyle/>
          <a:p>
            <a:r>
              <a:rPr lang="en-US" altLang="zh-CN" dirty="0" smtClean="0"/>
              <a:t>1</a:t>
            </a:r>
            <a:endParaRPr lang="zh-CN" altLang="en-US" dirty="0"/>
          </a:p>
        </p:txBody>
      </p:sp>
      <p:sp>
        <p:nvSpPr>
          <p:cNvPr id="19" name="灯片编号占位符 18"/>
          <p:cNvSpPr>
            <a:spLocks noGrp="1"/>
          </p:cNvSpPr>
          <p:nvPr>
            <p:ph type="sldNum" sz="quarter" idx="12"/>
          </p:nvPr>
        </p:nvSpPr>
        <p:spPr/>
        <p:txBody>
          <a:bodyPr/>
          <a:lstStyle/>
          <a:p>
            <a:fld id="{F70A5D45-772D-467C-BE8D-4CDB2A1BAAB8}" type="slidenum">
              <a:rPr lang="zh-CN" altLang="en-US" smtClean="0"/>
              <a:pPr/>
              <a:t>2</a:t>
            </a:fld>
            <a:r>
              <a:rPr lang="zh-CN" altLang="en-US" dirty="0" smtClean="0"/>
              <a:t> </a:t>
            </a:r>
            <a:r>
              <a:rPr lang="en-US" altLang="zh-CN" dirty="0" smtClean="0"/>
              <a:t>/ 34</a:t>
            </a:r>
            <a:endParaRPr lang="zh-CN" altLang="en-US" dirty="0"/>
          </a:p>
        </p:txBody>
      </p:sp>
      <p:graphicFrame>
        <p:nvGraphicFramePr>
          <p:cNvPr id="7" name="内容占位符 6"/>
          <p:cNvGraphicFramePr>
            <a:graphicFrameLocks/>
          </p:cNvGraphicFramePr>
          <p:nvPr>
            <p:extLst>
              <p:ext uri="{D42A27DB-BD31-4B8C-83A1-F6EECF244321}">
                <p14:modId xmlns:p14="http://schemas.microsoft.com/office/powerpoint/2010/main" val="1614361651"/>
              </p:ext>
            </p:extLst>
          </p:nvPr>
        </p:nvGraphicFramePr>
        <p:xfrm>
          <a:off x="649837" y="1662544"/>
          <a:ext cx="7844327" cy="4320000"/>
        </p:xfrm>
        <a:graphic>
          <a:graphicData uri="http://schemas.openxmlformats.org/drawingml/2006/table">
            <a:tbl>
              <a:tblPr>
                <a:tableStyleId>{5C22544A-7EE6-4342-B048-85BDC9FD1C3A}</a:tableStyleId>
              </a:tblPr>
              <a:tblGrid>
                <a:gridCol w="1564936">
                  <a:extLst>
                    <a:ext uri="{9D8B030D-6E8A-4147-A177-3AD203B41FA5}">
                      <a16:colId xmlns:a16="http://schemas.microsoft.com/office/drawing/2014/main" val="20000"/>
                    </a:ext>
                  </a:extLst>
                </a:gridCol>
                <a:gridCol w="6279391">
                  <a:extLst>
                    <a:ext uri="{9D8B030D-6E8A-4147-A177-3AD203B41FA5}">
                      <a16:colId xmlns:a16="http://schemas.microsoft.com/office/drawing/2014/main" val="20001"/>
                    </a:ext>
                  </a:extLst>
                </a:gridCol>
              </a:tblGrid>
              <a:tr h="1080000">
                <a:tc>
                  <a:txBody>
                    <a:bodyPr/>
                    <a:lstStyle/>
                    <a:p>
                      <a:pPr algn="just">
                        <a:lnSpc>
                          <a:spcPts val="1400"/>
                        </a:lnSpc>
                        <a:spcAft>
                          <a:spcPts val="0"/>
                        </a:spcAft>
                      </a:pPr>
                      <a:r>
                        <a:rPr lang="zh-CN" altLang="en-US" sz="2400" b="1" dirty="0" smtClean="0">
                          <a:effectLst/>
                          <a:latin typeface="+mn-ea"/>
                          <a:ea typeface="+mn-ea"/>
                        </a:rPr>
                        <a:t>选择题</a:t>
                      </a:r>
                      <a:endParaRPr lang="zh-CN" sz="2400" b="1" dirty="0">
                        <a:effectLst/>
                        <a:latin typeface="+mn-ea"/>
                        <a:ea typeface="+mn-ea"/>
                      </a:endParaRPr>
                    </a:p>
                  </a:txBody>
                  <a:tcPr marL="68580" marR="68580" marT="0" marB="0" anchor="ctr"/>
                </a:tc>
                <a:tc>
                  <a:txBody>
                    <a:bodyPr/>
                    <a:lstStyle/>
                    <a:p>
                      <a:pPr algn="just">
                        <a:lnSpc>
                          <a:spcPts val="1400"/>
                        </a:lnSpc>
                        <a:spcAft>
                          <a:spcPts val="0"/>
                        </a:spcAft>
                      </a:pPr>
                      <a:r>
                        <a:rPr lang="zh-CN" altLang="zh-CN" sz="2400" b="0" kern="1200" dirty="0" smtClean="0">
                          <a:solidFill>
                            <a:schemeClr val="dk1"/>
                          </a:solidFill>
                          <a:effectLst/>
                          <a:latin typeface="+mn-ea"/>
                          <a:ea typeface="+mn-ea"/>
                          <a:cs typeface="+mn-cs"/>
                        </a:rPr>
                        <a:t>共</a:t>
                      </a:r>
                      <a:r>
                        <a:rPr lang="en-US" altLang="zh-CN" sz="2400" b="0" kern="1200" dirty="0" smtClean="0">
                          <a:solidFill>
                            <a:schemeClr val="dk1"/>
                          </a:solidFill>
                          <a:effectLst/>
                          <a:latin typeface="+mn-ea"/>
                          <a:ea typeface="+mn-ea"/>
                          <a:cs typeface="+mn-cs"/>
                        </a:rPr>
                        <a:t>20</a:t>
                      </a:r>
                      <a:r>
                        <a:rPr lang="zh-CN" altLang="zh-CN" sz="2400" b="0" kern="1200" dirty="0" smtClean="0">
                          <a:solidFill>
                            <a:schemeClr val="dk1"/>
                          </a:solidFill>
                          <a:effectLst/>
                          <a:latin typeface="+mn-ea"/>
                          <a:ea typeface="+mn-ea"/>
                          <a:cs typeface="+mn-cs"/>
                        </a:rPr>
                        <a:t>小题，每小题</a:t>
                      </a:r>
                      <a:r>
                        <a:rPr lang="en-US" altLang="zh-CN" sz="2400" b="0" kern="1200" dirty="0" smtClean="0">
                          <a:solidFill>
                            <a:schemeClr val="dk1"/>
                          </a:solidFill>
                          <a:effectLst/>
                          <a:latin typeface="+mn-ea"/>
                          <a:ea typeface="+mn-ea"/>
                          <a:cs typeface="+mn-cs"/>
                        </a:rPr>
                        <a:t>2</a:t>
                      </a:r>
                      <a:r>
                        <a:rPr lang="zh-CN" altLang="zh-CN" sz="2400" b="0" kern="1200" dirty="0" smtClean="0">
                          <a:solidFill>
                            <a:schemeClr val="dk1"/>
                          </a:solidFill>
                          <a:effectLst/>
                          <a:latin typeface="+mn-ea"/>
                          <a:ea typeface="+mn-ea"/>
                          <a:cs typeface="+mn-cs"/>
                        </a:rPr>
                        <a:t>分，共</a:t>
                      </a:r>
                      <a:r>
                        <a:rPr lang="en-US" altLang="zh-CN" sz="2400" b="0" kern="1200" dirty="0" smtClean="0">
                          <a:solidFill>
                            <a:schemeClr val="dk1"/>
                          </a:solidFill>
                          <a:effectLst/>
                          <a:latin typeface="+mn-ea"/>
                          <a:ea typeface="+mn-ea"/>
                          <a:cs typeface="+mn-cs"/>
                        </a:rPr>
                        <a:t>40</a:t>
                      </a:r>
                      <a:r>
                        <a:rPr lang="zh-CN" altLang="zh-CN" sz="2400" b="0" kern="1200" dirty="0" smtClean="0">
                          <a:solidFill>
                            <a:schemeClr val="dk1"/>
                          </a:solidFill>
                          <a:effectLst/>
                          <a:latin typeface="+mn-ea"/>
                          <a:ea typeface="+mn-ea"/>
                          <a:cs typeface="+mn-cs"/>
                        </a:rPr>
                        <a:t>分</a:t>
                      </a:r>
                      <a:endParaRPr lang="zh-CN" sz="2400" b="0" dirty="0">
                        <a:effectLst/>
                        <a:latin typeface="+mn-ea"/>
                        <a:ea typeface="+mn-ea"/>
                      </a:endParaRPr>
                    </a:p>
                  </a:txBody>
                  <a:tcPr marL="68580" marR="68580" marT="0" marB="0" anchor="ctr"/>
                </a:tc>
                <a:extLst>
                  <a:ext uri="{0D108BD9-81ED-4DB2-BD59-A6C34878D82A}">
                    <a16:rowId xmlns:a16="http://schemas.microsoft.com/office/drawing/2014/main" val="10000"/>
                  </a:ext>
                </a:extLst>
              </a:tr>
              <a:tr h="1080000">
                <a:tc>
                  <a:txBody>
                    <a:bodyPr/>
                    <a:lstStyle/>
                    <a:p>
                      <a:pPr algn="just">
                        <a:lnSpc>
                          <a:spcPts val="1400"/>
                        </a:lnSpc>
                        <a:spcAft>
                          <a:spcPts val="0"/>
                        </a:spcAft>
                      </a:pPr>
                      <a:r>
                        <a:rPr lang="zh-CN" altLang="en-US" sz="2400" b="1" dirty="0" smtClean="0">
                          <a:effectLst/>
                          <a:latin typeface="+mn-ea"/>
                          <a:ea typeface="+mn-ea"/>
                        </a:rPr>
                        <a:t>填空题</a:t>
                      </a:r>
                      <a:endParaRPr lang="zh-CN" sz="2400" b="1" dirty="0">
                        <a:effectLst/>
                        <a:latin typeface="+mn-ea"/>
                        <a:ea typeface="+mn-ea"/>
                      </a:endParaRPr>
                    </a:p>
                  </a:txBody>
                  <a:tcPr marL="68580" marR="68580" marT="0" marB="0" anchor="ctr"/>
                </a:tc>
                <a:tc>
                  <a:txBody>
                    <a:bodyPr/>
                    <a:lstStyle/>
                    <a:p>
                      <a:pPr algn="just">
                        <a:lnSpc>
                          <a:spcPts val="1400"/>
                        </a:lnSpc>
                        <a:spcAft>
                          <a:spcPts val="0"/>
                        </a:spcAft>
                      </a:pPr>
                      <a:r>
                        <a:rPr lang="zh-CN" altLang="zh-CN" sz="2400" b="0" kern="1200" dirty="0" smtClean="0">
                          <a:solidFill>
                            <a:schemeClr val="dk1"/>
                          </a:solidFill>
                          <a:effectLst/>
                          <a:latin typeface="+mn-ea"/>
                          <a:ea typeface="+mn-ea"/>
                          <a:cs typeface="+mn-cs"/>
                        </a:rPr>
                        <a:t>共</a:t>
                      </a:r>
                      <a:r>
                        <a:rPr lang="en-US" altLang="zh-CN" sz="2400" b="0" kern="1200" dirty="0" smtClean="0">
                          <a:solidFill>
                            <a:schemeClr val="dk1"/>
                          </a:solidFill>
                          <a:effectLst/>
                          <a:latin typeface="+mn-ea"/>
                          <a:ea typeface="+mn-ea"/>
                          <a:cs typeface="+mn-cs"/>
                        </a:rPr>
                        <a:t>20</a:t>
                      </a:r>
                      <a:r>
                        <a:rPr lang="zh-CN" altLang="zh-CN" sz="2400" b="0" kern="1200" dirty="0" smtClean="0">
                          <a:solidFill>
                            <a:schemeClr val="dk1"/>
                          </a:solidFill>
                          <a:effectLst/>
                          <a:latin typeface="+mn-ea"/>
                          <a:ea typeface="+mn-ea"/>
                          <a:cs typeface="+mn-cs"/>
                        </a:rPr>
                        <a:t>小题，每小题</a:t>
                      </a:r>
                      <a:r>
                        <a:rPr lang="en-US" altLang="zh-CN" sz="2400" b="0" kern="1200" dirty="0" smtClean="0">
                          <a:solidFill>
                            <a:schemeClr val="dk1"/>
                          </a:solidFill>
                          <a:effectLst/>
                          <a:latin typeface="+mn-ea"/>
                          <a:ea typeface="+mn-ea"/>
                          <a:cs typeface="+mn-cs"/>
                        </a:rPr>
                        <a:t>1</a:t>
                      </a:r>
                      <a:r>
                        <a:rPr lang="zh-CN" altLang="zh-CN" sz="2400" b="0" kern="1200" dirty="0" smtClean="0">
                          <a:solidFill>
                            <a:schemeClr val="dk1"/>
                          </a:solidFill>
                          <a:effectLst/>
                          <a:latin typeface="+mn-ea"/>
                          <a:ea typeface="+mn-ea"/>
                          <a:cs typeface="+mn-cs"/>
                        </a:rPr>
                        <a:t>分，共</a:t>
                      </a:r>
                      <a:r>
                        <a:rPr lang="en-US" altLang="zh-CN" sz="2400" b="0" kern="1200" dirty="0" smtClean="0">
                          <a:solidFill>
                            <a:schemeClr val="dk1"/>
                          </a:solidFill>
                          <a:effectLst/>
                          <a:latin typeface="+mn-ea"/>
                          <a:ea typeface="+mn-ea"/>
                          <a:cs typeface="+mn-cs"/>
                        </a:rPr>
                        <a:t>20</a:t>
                      </a:r>
                      <a:r>
                        <a:rPr lang="zh-CN" altLang="zh-CN" sz="2400" b="0" kern="1200" dirty="0" smtClean="0">
                          <a:solidFill>
                            <a:schemeClr val="dk1"/>
                          </a:solidFill>
                          <a:effectLst/>
                          <a:latin typeface="+mn-ea"/>
                          <a:ea typeface="+mn-ea"/>
                          <a:cs typeface="+mn-cs"/>
                        </a:rPr>
                        <a:t>分</a:t>
                      </a:r>
                      <a:endParaRPr lang="zh-CN" sz="2400" b="0" dirty="0">
                        <a:effectLst/>
                        <a:latin typeface="+mn-ea"/>
                        <a:ea typeface="+mn-ea"/>
                      </a:endParaRPr>
                    </a:p>
                  </a:txBody>
                  <a:tcPr marL="68580" marR="68580" marT="0" marB="0" anchor="ctr"/>
                </a:tc>
                <a:extLst>
                  <a:ext uri="{0D108BD9-81ED-4DB2-BD59-A6C34878D82A}">
                    <a16:rowId xmlns:a16="http://schemas.microsoft.com/office/drawing/2014/main" val="10001"/>
                  </a:ext>
                </a:extLst>
              </a:tr>
              <a:tr h="1080000">
                <a:tc>
                  <a:txBody>
                    <a:bodyPr/>
                    <a:lstStyle/>
                    <a:p>
                      <a:pPr algn="just">
                        <a:lnSpc>
                          <a:spcPts val="1400"/>
                        </a:lnSpc>
                        <a:spcAft>
                          <a:spcPts val="0"/>
                        </a:spcAft>
                      </a:pPr>
                      <a:r>
                        <a:rPr lang="zh-CN" altLang="en-US" sz="2400" b="1" dirty="0" smtClean="0">
                          <a:effectLst/>
                          <a:latin typeface="+mn-ea"/>
                          <a:ea typeface="+mn-ea"/>
                        </a:rPr>
                        <a:t>简单题</a:t>
                      </a:r>
                      <a:endParaRPr lang="zh-CN" sz="2400" b="1" dirty="0">
                        <a:effectLst/>
                        <a:latin typeface="+mn-ea"/>
                        <a:ea typeface="+mn-ea"/>
                      </a:endParaRPr>
                    </a:p>
                  </a:txBody>
                  <a:tcPr marL="68580" marR="68580" marT="0" marB="0" anchor="ctr"/>
                </a:tc>
                <a:tc>
                  <a:txBody>
                    <a:bodyPr/>
                    <a:lstStyle/>
                    <a:p>
                      <a:pPr algn="just">
                        <a:lnSpc>
                          <a:spcPts val="1400"/>
                        </a:lnSpc>
                        <a:spcAft>
                          <a:spcPts val="0"/>
                        </a:spcAft>
                      </a:pPr>
                      <a:r>
                        <a:rPr lang="zh-CN" altLang="zh-CN" sz="2400" b="0" kern="1200" dirty="0" smtClean="0">
                          <a:solidFill>
                            <a:schemeClr val="dk1"/>
                          </a:solidFill>
                          <a:effectLst/>
                          <a:latin typeface="+mn-ea"/>
                          <a:ea typeface="+mn-ea"/>
                          <a:cs typeface="+mn-cs"/>
                        </a:rPr>
                        <a:t>共</a:t>
                      </a:r>
                      <a:r>
                        <a:rPr lang="en-US" altLang="zh-CN" sz="2400" b="0" kern="1200" dirty="0" smtClean="0">
                          <a:solidFill>
                            <a:schemeClr val="dk1"/>
                          </a:solidFill>
                          <a:effectLst/>
                          <a:latin typeface="+mn-ea"/>
                          <a:ea typeface="+mn-ea"/>
                          <a:cs typeface="+mn-cs"/>
                        </a:rPr>
                        <a:t>4</a:t>
                      </a:r>
                      <a:r>
                        <a:rPr lang="zh-CN" altLang="zh-CN" sz="2400" b="0" kern="1200" dirty="0" smtClean="0">
                          <a:solidFill>
                            <a:schemeClr val="dk1"/>
                          </a:solidFill>
                          <a:effectLst/>
                          <a:latin typeface="+mn-ea"/>
                          <a:ea typeface="+mn-ea"/>
                          <a:cs typeface="+mn-cs"/>
                        </a:rPr>
                        <a:t>小题，每小题</a:t>
                      </a:r>
                      <a:r>
                        <a:rPr lang="en-US" altLang="zh-CN" sz="2400" b="0" kern="1200" dirty="0" smtClean="0">
                          <a:solidFill>
                            <a:schemeClr val="dk1"/>
                          </a:solidFill>
                          <a:effectLst/>
                          <a:latin typeface="+mn-ea"/>
                          <a:ea typeface="+mn-ea"/>
                          <a:cs typeface="+mn-cs"/>
                        </a:rPr>
                        <a:t>4</a:t>
                      </a:r>
                      <a:r>
                        <a:rPr lang="zh-CN" altLang="zh-CN" sz="2400" b="0" kern="1200" dirty="0" smtClean="0">
                          <a:solidFill>
                            <a:schemeClr val="dk1"/>
                          </a:solidFill>
                          <a:effectLst/>
                          <a:latin typeface="+mn-ea"/>
                          <a:ea typeface="+mn-ea"/>
                          <a:cs typeface="+mn-cs"/>
                        </a:rPr>
                        <a:t>分，共</a:t>
                      </a:r>
                      <a:r>
                        <a:rPr lang="en-US" altLang="zh-CN" sz="2400" b="0" kern="1200" dirty="0" smtClean="0">
                          <a:solidFill>
                            <a:schemeClr val="dk1"/>
                          </a:solidFill>
                          <a:effectLst/>
                          <a:latin typeface="+mn-ea"/>
                          <a:ea typeface="+mn-ea"/>
                          <a:cs typeface="+mn-cs"/>
                        </a:rPr>
                        <a:t>16</a:t>
                      </a:r>
                      <a:r>
                        <a:rPr lang="zh-CN" altLang="zh-CN" sz="2400" b="0" kern="1200" dirty="0" smtClean="0">
                          <a:solidFill>
                            <a:schemeClr val="dk1"/>
                          </a:solidFill>
                          <a:effectLst/>
                          <a:latin typeface="+mn-ea"/>
                          <a:ea typeface="+mn-ea"/>
                          <a:cs typeface="+mn-cs"/>
                        </a:rPr>
                        <a:t>分</a:t>
                      </a:r>
                      <a:endParaRPr lang="zh-CN" sz="2400" b="0" dirty="0">
                        <a:effectLst/>
                        <a:latin typeface="+mn-ea"/>
                        <a:ea typeface="+mn-ea"/>
                      </a:endParaRPr>
                    </a:p>
                  </a:txBody>
                  <a:tcPr marL="68580" marR="68580" marT="0" marB="0" anchor="ctr"/>
                </a:tc>
                <a:extLst>
                  <a:ext uri="{0D108BD9-81ED-4DB2-BD59-A6C34878D82A}">
                    <a16:rowId xmlns:a16="http://schemas.microsoft.com/office/drawing/2014/main" val="10002"/>
                  </a:ext>
                </a:extLst>
              </a:tr>
              <a:tr h="1080000">
                <a:tc>
                  <a:txBody>
                    <a:bodyPr/>
                    <a:lstStyle/>
                    <a:p>
                      <a:pPr algn="just">
                        <a:lnSpc>
                          <a:spcPts val="1400"/>
                        </a:lnSpc>
                        <a:spcAft>
                          <a:spcPts val="0"/>
                        </a:spcAft>
                      </a:pPr>
                      <a:r>
                        <a:rPr lang="zh-CN" altLang="en-US" sz="2400" b="1" dirty="0" smtClean="0">
                          <a:effectLst/>
                          <a:latin typeface="+mn-ea"/>
                          <a:ea typeface="+mn-ea"/>
                        </a:rPr>
                        <a:t>操作题 </a:t>
                      </a:r>
                      <a:endParaRPr lang="zh-CN" sz="2400" b="1" dirty="0">
                        <a:effectLst/>
                        <a:latin typeface="+mn-ea"/>
                        <a:ea typeface="+mn-ea"/>
                      </a:endParaRPr>
                    </a:p>
                  </a:txBody>
                  <a:tcPr marL="68580" marR="68580" marT="0" marB="0" anchor="ctr"/>
                </a:tc>
                <a:tc>
                  <a:txBody>
                    <a:bodyPr/>
                    <a:lstStyle/>
                    <a:p>
                      <a:pPr algn="just">
                        <a:lnSpc>
                          <a:spcPts val="1400"/>
                        </a:lnSpc>
                        <a:spcAft>
                          <a:spcPts val="0"/>
                        </a:spcAft>
                      </a:pPr>
                      <a:r>
                        <a:rPr lang="zh-CN" altLang="zh-CN" sz="2400" b="0" kern="1200" dirty="0" smtClean="0">
                          <a:solidFill>
                            <a:schemeClr val="dk1"/>
                          </a:solidFill>
                          <a:effectLst/>
                          <a:latin typeface="+mn-ea"/>
                          <a:ea typeface="+mn-ea"/>
                          <a:cs typeface="+mn-cs"/>
                        </a:rPr>
                        <a:t>共</a:t>
                      </a:r>
                      <a:r>
                        <a:rPr lang="en-US" altLang="zh-CN" sz="2400" b="0" kern="1200" dirty="0" smtClean="0">
                          <a:solidFill>
                            <a:schemeClr val="dk1"/>
                          </a:solidFill>
                          <a:effectLst/>
                          <a:latin typeface="+mn-ea"/>
                          <a:ea typeface="+mn-ea"/>
                          <a:cs typeface="+mn-cs"/>
                        </a:rPr>
                        <a:t>4</a:t>
                      </a:r>
                      <a:r>
                        <a:rPr lang="zh-CN" altLang="zh-CN" sz="2400" b="0" kern="1200" dirty="0" smtClean="0">
                          <a:solidFill>
                            <a:schemeClr val="dk1"/>
                          </a:solidFill>
                          <a:effectLst/>
                          <a:latin typeface="+mn-ea"/>
                          <a:ea typeface="+mn-ea"/>
                          <a:cs typeface="+mn-cs"/>
                        </a:rPr>
                        <a:t>小题，</a:t>
                      </a:r>
                      <a:r>
                        <a:rPr lang="en-US" altLang="zh-CN" sz="2400" b="0" kern="1200" dirty="0" smtClean="0">
                          <a:solidFill>
                            <a:schemeClr val="dk1"/>
                          </a:solidFill>
                          <a:effectLst/>
                          <a:latin typeface="+mn-ea"/>
                          <a:ea typeface="+mn-ea"/>
                          <a:cs typeface="+mn-cs"/>
                        </a:rPr>
                        <a:t>1-2</a:t>
                      </a:r>
                      <a:r>
                        <a:rPr lang="zh-CN" altLang="zh-CN" sz="2400" b="0" kern="1200" dirty="0" smtClean="0">
                          <a:solidFill>
                            <a:schemeClr val="dk1"/>
                          </a:solidFill>
                          <a:effectLst/>
                          <a:latin typeface="+mn-ea"/>
                          <a:ea typeface="+mn-ea"/>
                          <a:cs typeface="+mn-cs"/>
                        </a:rPr>
                        <a:t>每题</a:t>
                      </a:r>
                      <a:r>
                        <a:rPr lang="en-US" altLang="zh-CN" sz="2400" b="0" kern="1200" dirty="0" smtClean="0">
                          <a:solidFill>
                            <a:schemeClr val="dk1"/>
                          </a:solidFill>
                          <a:effectLst/>
                          <a:latin typeface="+mn-ea"/>
                          <a:ea typeface="+mn-ea"/>
                          <a:cs typeface="+mn-cs"/>
                        </a:rPr>
                        <a:t>4</a:t>
                      </a:r>
                      <a:r>
                        <a:rPr lang="zh-CN" altLang="zh-CN" sz="2400" b="0" kern="1200" dirty="0" smtClean="0">
                          <a:solidFill>
                            <a:schemeClr val="dk1"/>
                          </a:solidFill>
                          <a:effectLst/>
                          <a:latin typeface="+mn-ea"/>
                          <a:ea typeface="+mn-ea"/>
                          <a:cs typeface="+mn-cs"/>
                        </a:rPr>
                        <a:t>分，</a:t>
                      </a:r>
                      <a:r>
                        <a:rPr lang="en-US" altLang="zh-CN" sz="2400" b="0" kern="1200" dirty="0" smtClean="0">
                          <a:solidFill>
                            <a:schemeClr val="dk1"/>
                          </a:solidFill>
                          <a:effectLst/>
                          <a:latin typeface="+mn-ea"/>
                          <a:ea typeface="+mn-ea"/>
                          <a:cs typeface="+mn-cs"/>
                        </a:rPr>
                        <a:t>3-4</a:t>
                      </a:r>
                      <a:r>
                        <a:rPr lang="zh-CN" altLang="zh-CN" sz="2400" b="0" kern="1200" dirty="0" smtClean="0">
                          <a:solidFill>
                            <a:schemeClr val="dk1"/>
                          </a:solidFill>
                          <a:effectLst/>
                          <a:latin typeface="+mn-ea"/>
                          <a:ea typeface="+mn-ea"/>
                          <a:cs typeface="+mn-cs"/>
                        </a:rPr>
                        <a:t>每题</a:t>
                      </a:r>
                      <a:r>
                        <a:rPr lang="en-US" altLang="zh-CN" sz="2400" b="0" kern="1200" dirty="0" smtClean="0">
                          <a:solidFill>
                            <a:schemeClr val="dk1"/>
                          </a:solidFill>
                          <a:effectLst/>
                          <a:latin typeface="+mn-ea"/>
                          <a:ea typeface="+mn-ea"/>
                          <a:cs typeface="+mn-cs"/>
                        </a:rPr>
                        <a:t>8</a:t>
                      </a:r>
                      <a:r>
                        <a:rPr lang="zh-CN" altLang="zh-CN" sz="2400" b="0" kern="1200" dirty="0" smtClean="0">
                          <a:solidFill>
                            <a:schemeClr val="dk1"/>
                          </a:solidFill>
                          <a:effectLst/>
                          <a:latin typeface="+mn-ea"/>
                          <a:ea typeface="+mn-ea"/>
                          <a:cs typeface="+mn-cs"/>
                        </a:rPr>
                        <a:t>分，共</a:t>
                      </a:r>
                      <a:r>
                        <a:rPr lang="en-US" altLang="zh-CN" sz="2400" b="0" kern="1200" dirty="0" smtClean="0">
                          <a:solidFill>
                            <a:schemeClr val="dk1"/>
                          </a:solidFill>
                          <a:effectLst/>
                          <a:latin typeface="+mn-ea"/>
                          <a:ea typeface="+mn-ea"/>
                          <a:cs typeface="+mn-cs"/>
                        </a:rPr>
                        <a:t>24</a:t>
                      </a:r>
                      <a:r>
                        <a:rPr lang="zh-CN" altLang="zh-CN" sz="2400" b="0" kern="1200" dirty="0" smtClean="0">
                          <a:solidFill>
                            <a:schemeClr val="dk1"/>
                          </a:solidFill>
                          <a:effectLst/>
                          <a:latin typeface="+mn-ea"/>
                          <a:ea typeface="+mn-ea"/>
                          <a:cs typeface="+mn-cs"/>
                        </a:rPr>
                        <a:t>分</a:t>
                      </a:r>
                      <a:endParaRPr lang="zh-CN" sz="2400" b="0" dirty="0">
                        <a:effectLst/>
                        <a:latin typeface="+mn-ea"/>
                        <a:ea typeface="+mn-ea"/>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7161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416" name="Rectangle 32"/>
          <p:cNvSpPr>
            <a:spLocks noGrp="1" noChangeArrowheads="1"/>
          </p:cNvSpPr>
          <p:nvPr>
            <p:ph type="title"/>
          </p:nvPr>
        </p:nvSpPr>
        <p:spPr>
          <a:xfrm>
            <a:off x="2051050" y="273050"/>
            <a:ext cx="5473700" cy="701675"/>
          </a:xfrm>
          <a:noFill/>
          <a:ln/>
        </p:spPr>
        <p:txBody>
          <a:bodyPr>
            <a:spAutoFit/>
          </a:bodyPr>
          <a:lstStyle/>
          <a:p>
            <a:r>
              <a:rPr lang="en-US" altLang="zh-CN" sz="4000">
                <a:solidFill>
                  <a:srgbClr val="993300"/>
                </a:solidFill>
              </a:rPr>
              <a:t>Linux </a:t>
            </a:r>
            <a:r>
              <a:rPr lang="zh-CN" altLang="en-US" sz="4000">
                <a:solidFill>
                  <a:srgbClr val="993300"/>
                </a:solidFill>
              </a:rPr>
              <a:t>的目录结构</a:t>
            </a:r>
          </a:p>
        </p:txBody>
      </p:sp>
      <p:sp>
        <p:nvSpPr>
          <p:cNvPr id="528417" name="Rectangle 33"/>
          <p:cNvSpPr>
            <a:spLocks noChangeArrowheads="1"/>
          </p:cNvSpPr>
          <p:nvPr/>
        </p:nvSpPr>
        <p:spPr bwMode="auto">
          <a:xfrm>
            <a:off x="0" y="0"/>
            <a:ext cx="9144000" cy="1484313"/>
          </a:xfrm>
          <a:prstGeom prst="rect">
            <a:avLst/>
          </a:prstGeom>
          <a:solidFill>
            <a:schemeClr val="bg1"/>
          </a:solidFill>
          <a:ln w="9525">
            <a:noFill/>
            <a:miter lim="800000"/>
            <a:headEnd/>
            <a:tailEnd/>
          </a:ln>
          <a:effectLst/>
        </p:spPr>
        <p:txBody>
          <a:bodyPr wrap="none" anchor="ctr"/>
          <a:lstStyle/>
          <a:p>
            <a:endParaRPr lang="zh-CN" altLang="en-US"/>
          </a:p>
        </p:txBody>
      </p:sp>
      <p:sp>
        <p:nvSpPr>
          <p:cNvPr id="528386" name="Text Box 2"/>
          <p:cNvSpPr txBox="1">
            <a:spLocks noChangeArrowheads="1"/>
          </p:cNvSpPr>
          <p:nvPr/>
        </p:nvSpPr>
        <p:spPr bwMode="auto">
          <a:xfrm>
            <a:off x="2514600" y="152400"/>
            <a:ext cx="4343400" cy="366713"/>
          </a:xfrm>
          <a:prstGeom prst="rect">
            <a:avLst/>
          </a:prstGeom>
          <a:noFill/>
          <a:ln w="9525">
            <a:noFill/>
            <a:miter lim="800000"/>
            <a:headEnd/>
            <a:tailEnd/>
          </a:ln>
          <a:effectLst/>
        </p:spPr>
        <p:txBody>
          <a:bodyPr>
            <a:spAutoFit/>
          </a:bodyPr>
          <a:lstStyle/>
          <a:p>
            <a:pPr>
              <a:spcBef>
                <a:spcPct val="50000"/>
              </a:spcBef>
            </a:pPr>
            <a:r>
              <a:rPr lang="zh-CN" altLang="en-US" sz="1800">
                <a:latin typeface="Tahoma" pitchFamily="34" charset="0"/>
              </a:rPr>
              <a:t>文件系统结构的起始位置，称为根</a:t>
            </a:r>
          </a:p>
        </p:txBody>
      </p:sp>
      <p:sp>
        <p:nvSpPr>
          <p:cNvPr id="528387" name="Text Box 3"/>
          <p:cNvSpPr txBox="1">
            <a:spLocks noChangeArrowheads="1"/>
          </p:cNvSpPr>
          <p:nvPr/>
        </p:nvSpPr>
        <p:spPr bwMode="auto">
          <a:xfrm>
            <a:off x="2411413" y="476250"/>
            <a:ext cx="4876800" cy="366713"/>
          </a:xfrm>
          <a:prstGeom prst="rect">
            <a:avLst/>
          </a:prstGeom>
          <a:noFill/>
          <a:ln w="9525">
            <a:noFill/>
            <a:miter lim="800000"/>
            <a:headEnd/>
            <a:tailEnd/>
          </a:ln>
          <a:effectLst/>
        </p:spPr>
        <p:txBody>
          <a:bodyPr>
            <a:spAutoFit/>
          </a:bodyPr>
          <a:lstStyle/>
          <a:p>
            <a:pPr>
              <a:spcBef>
                <a:spcPct val="50000"/>
              </a:spcBef>
            </a:pPr>
            <a:r>
              <a:rPr lang="zh-CN" altLang="en-US" sz="1800">
                <a:solidFill>
                  <a:srgbClr val="003300"/>
                </a:solidFill>
                <a:latin typeface="Tahoma" pitchFamily="34" charset="0"/>
              </a:rPr>
              <a:t>存放基本命令程序</a:t>
            </a:r>
            <a:r>
              <a:rPr lang="zh-CN" altLang="en-US" sz="1800">
                <a:solidFill>
                  <a:srgbClr val="003300"/>
                </a:solidFill>
                <a:latin typeface="宋体" pitchFamily="2" charset="-122"/>
              </a:rPr>
              <a:t>(</a:t>
            </a:r>
            <a:r>
              <a:rPr lang="zh-CN" altLang="en-US" sz="1800">
                <a:solidFill>
                  <a:srgbClr val="003300"/>
                </a:solidFill>
                <a:latin typeface="Tahoma" pitchFamily="34" charset="0"/>
              </a:rPr>
              <a:t>任何用户都可以调用</a:t>
            </a:r>
            <a:r>
              <a:rPr lang="zh-CN" altLang="en-US" sz="1800">
                <a:solidFill>
                  <a:srgbClr val="003300"/>
                </a:solidFill>
                <a:latin typeface="宋体" pitchFamily="2" charset="-122"/>
              </a:rPr>
              <a:t>)</a:t>
            </a:r>
          </a:p>
        </p:txBody>
      </p:sp>
      <p:sp>
        <p:nvSpPr>
          <p:cNvPr id="528388" name="Text Box 4"/>
          <p:cNvSpPr txBox="1">
            <a:spLocks noChangeArrowheads="1"/>
          </p:cNvSpPr>
          <p:nvPr/>
        </p:nvSpPr>
        <p:spPr bwMode="auto">
          <a:xfrm>
            <a:off x="2362200" y="990600"/>
            <a:ext cx="5943600" cy="366713"/>
          </a:xfrm>
          <a:prstGeom prst="rect">
            <a:avLst/>
          </a:prstGeom>
          <a:noFill/>
          <a:ln w="9525">
            <a:noFill/>
            <a:miter lim="800000"/>
            <a:headEnd/>
            <a:tailEnd/>
          </a:ln>
          <a:effectLst/>
        </p:spPr>
        <p:txBody>
          <a:bodyPr>
            <a:spAutoFit/>
          </a:bodyPr>
          <a:lstStyle/>
          <a:p>
            <a:pPr>
              <a:spcBef>
                <a:spcPct val="50000"/>
              </a:spcBef>
            </a:pPr>
            <a:r>
              <a:rPr lang="zh-CN" altLang="en-US" sz="1800">
                <a:latin typeface="Tahoma" pitchFamily="34" charset="0"/>
              </a:rPr>
              <a:t>存放系统启动时所读取的文件，包括系统核心文件</a:t>
            </a:r>
            <a:endParaRPr lang="en-US" altLang="zh-CN" sz="1800">
              <a:latin typeface="宋体" pitchFamily="2" charset="-122"/>
            </a:endParaRPr>
          </a:p>
        </p:txBody>
      </p:sp>
      <p:sp>
        <p:nvSpPr>
          <p:cNvPr id="528389" name="Text Box 5"/>
          <p:cNvSpPr txBox="1">
            <a:spLocks noChangeArrowheads="1"/>
          </p:cNvSpPr>
          <p:nvPr/>
        </p:nvSpPr>
        <p:spPr bwMode="auto">
          <a:xfrm>
            <a:off x="2362200" y="1828800"/>
            <a:ext cx="6629400" cy="396875"/>
          </a:xfrm>
          <a:prstGeom prst="rect">
            <a:avLst/>
          </a:prstGeom>
          <a:noFill/>
          <a:ln w="9525">
            <a:noFill/>
            <a:miter lim="800000"/>
            <a:headEnd/>
            <a:tailEnd/>
          </a:ln>
          <a:effectLst/>
        </p:spPr>
        <p:txBody>
          <a:bodyPr>
            <a:spAutoFit/>
          </a:bodyPr>
          <a:lstStyle/>
          <a:p>
            <a:pPr>
              <a:spcBef>
                <a:spcPct val="50000"/>
              </a:spcBef>
            </a:pPr>
            <a:r>
              <a:rPr lang="zh-CN" altLang="en-US" sz="2000">
                <a:latin typeface="Tahoma" pitchFamily="34" charset="0"/>
              </a:rPr>
              <a:t>存放与系统设置和管理相关的文件，如用户帐号、密码等</a:t>
            </a:r>
            <a:endParaRPr lang="en-US" altLang="zh-CN" sz="2000">
              <a:latin typeface="宋体" pitchFamily="2" charset="-122"/>
            </a:endParaRPr>
          </a:p>
        </p:txBody>
      </p:sp>
      <p:sp>
        <p:nvSpPr>
          <p:cNvPr id="528390" name="Text Box 6"/>
          <p:cNvSpPr txBox="1">
            <a:spLocks noChangeArrowheads="1"/>
          </p:cNvSpPr>
          <p:nvPr/>
        </p:nvSpPr>
        <p:spPr bwMode="auto">
          <a:xfrm>
            <a:off x="2555875" y="1412875"/>
            <a:ext cx="5943600" cy="366713"/>
          </a:xfrm>
          <a:prstGeom prst="rect">
            <a:avLst/>
          </a:prstGeom>
          <a:noFill/>
          <a:ln w="9525">
            <a:noFill/>
            <a:miter lim="800000"/>
            <a:headEnd/>
            <a:tailEnd/>
          </a:ln>
          <a:effectLst/>
        </p:spPr>
        <p:txBody>
          <a:bodyPr>
            <a:spAutoFit/>
          </a:bodyPr>
          <a:lstStyle/>
          <a:p>
            <a:pPr>
              <a:spcBef>
                <a:spcPct val="50000"/>
              </a:spcBef>
            </a:pPr>
            <a:r>
              <a:rPr lang="zh-CN" altLang="en-US" sz="1800">
                <a:solidFill>
                  <a:srgbClr val="003300"/>
                </a:solidFill>
                <a:latin typeface="Tahoma" pitchFamily="34" charset="0"/>
              </a:rPr>
              <a:t>存放设备文件接口，如打印机、硬盘等外围设备</a:t>
            </a:r>
            <a:endParaRPr lang="zh-CN" altLang="en-US" sz="1800">
              <a:solidFill>
                <a:srgbClr val="003300"/>
              </a:solidFill>
              <a:latin typeface="宋体" pitchFamily="2" charset="-122"/>
            </a:endParaRPr>
          </a:p>
        </p:txBody>
      </p:sp>
      <p:sp>
        <p:nvSpPr>
          <p:cNvPr id="528391" name="Text Box 7"/>
          <p:cNvSpPr txBox="1">
            <a:spLocks noChangeArrowheads="1"/>
          </p:cNvSpPr>
          <p:nvPr/>
        </p:nvSpPr>
        <p:spPr bwMode="auto">
          <a:xfrm>
            <a:off x="2438400" y="2743200"/>
            <a:ext cx="5943600" cy="366713"/>
          </a:xfrm>
          <a:prstGeom prst="rect">
            <a:avLst/>
          </a:prstGeom>
          <a:noFill/>
          <a:ln w="9525">
            <a:noFill/>
            <a:miter lim="800000"/>
            <a:headEnd/>
            <a:tailEnd/>
          </a:ln>
          <a:effectLst/>
        </p:spPr>
        <p:txBody>
          <a:bodyPr>
            <a:spAutoFit/>
          </a:bodyPr>
          <a:lstStyle/>
          <a:p>
            <a:pPr>
              <a:spcBef>
                <a:spcPct val="50000"/>
              </a:spcBef>
            </a:pPr>
            <a:r>
              <a:rPr lang="zh-CN" altLang="en-US" sz="1800">
                <a:latin typeface="Tahoma" pitchFamily="34" charset="0"/>
              </a:rPr>
              <a:t>存放一些共享的函数库</a:t>
            </a:r>
            <a:endParaRPr lang="zh-CN" altLang="en-US" sz="1800">
              <a:latin typeface="宋体" pitchFamily="2" charset="-122"/>
            </a:endParaRPr>
          </a:p>
        </p:txBody>
      </p:sp>
      <p:sp>
        <p:nvSpPr>
          <p:cNvPr id="528392" name="Text Box 8"/>
          <p:cNvSpPr txBox="1">
            <a:spLocks noChangeArrowheads="1"/>
          </p:cNvSpPr>
          <p:nvPr/>
        </p:nvSpPr>
        <p:spPr bwMode="auto">
          <a:xfrm>
            <a:off x="2438400" y="3124200"/>
            <a:ext cx="5943600" cy="366713"/>
          </a:xfrm>
          <a:prstGeom prst="rect">
            <a:avLst/>
          </a:prstGeom>
          <a:noFill/>
          <a:ln w="9525">
            <a:noFill/>
            <a:miter lim="800000"/>
            <a:headEnd/>
            <a:tailEnd/>
          </a:ln>
          <a:effectLst/>
        </p:spPr>
        <p:txBody>
          <a:bodyPr>
            <a:spAutoFit/>
          </a:bodyPr>
          <a:lstStyle/>
          <a:p>
            <a:pPr>
              <a:spcBef>
                <a:spcPct val="50000"/>
              </a:spcBef>
            </a:pPr>
            <a:r>
              <a:rPr lang="zh-CN" altLang="en-US" sz="1800">
                <a:solidFill>
                  <a:srgbClr val="003300"/>
                </a:solidFill>
                <a:latin typeface="Tahoma" pitchFamily="34" charset="0"/>
              </a:rPr>
              <a:t>一个空目录，供管理员存放公共杂物</a:t>
            </a:r>
            <a:endParaRPr lang="zh-CN" altLang="en-US" sz="1800">
              <a:solidFill>
                <a:srgbClr val="003300"/>
              </a:solidFill>
              <a:latin typeface="宋体" pitchFamily="2" charset="-122"/>
            </a:endParaRPr>
          </a:p>
        </p:txBody>
      </p:sp>
      <p:sp>
        <p:nvSpPr>
          <p:cNvPr id="528393" name="Text Box 9"/>
          <p:cNvSpPr txBox="1">
            <a:spLocks noChangeArrowheads="1"/>
          </p:cNvSpPr>
          <p:nvPr/>
        </p:nvSpPr>
        <p:spPr bwMode="auto">
          <a:xfrm>
            <a:off x="2362200" y="2286000"/>
            <a:ext cx="5943600" cy="366713"/>
          </a:xfrm>
          <a:prstGeom prst="rect">
            <a:avLst/>
          </a:prstGeom>
          <a:noFill/>
          <a:ln w="9525">
            <a:noFill/>
            <a:miter lim="800000"/>
            <a:headEnd/>
            <a:tailEnd/>
          </a:ln>
          <a:effectLst/>
        </p:spPr>
        <p:txBody>
          <a:bodyPr>
            <a:spAutoFit/>
          </a:bodyPr>
          <a:lstStyle/>
          <a:p>
            <a:pPr>
              <a:spcBef>
                <a:spcPct val="50000"/>
              </a:spcBef>
            </a:pPr>
            <a:r>
              <a:rPr lang="zh-CN" altLang="en-US" sz="1800">
                <a:solidFill>
                  <a:srgbClr val="003300"/>
                </a:solidFill>
                <a:latin typeface="Tahoma" pitchFamily="34" charset="0"/>
              </a:rPr>
              <a:t>存放用户专属目录（用户主目录）</a:t>
            </a:r>
            <a:endParaRPr lang="zh-CN" altLang="en-US" sz="1800">
              <a:solidFill>
                <a:srgbClr val="003300"/>
              </a:solidFill>
              <a:latin typeface="宋体" pitchFamily="2" charset="-122"/>
            </a:endParaRPr>
          </a:p>
        </p:txBody>
      </p:sp>
      <p:sp>
        <p:nvSpPr>
          <p:cNvPr id="528394" name="Text Box 10"/>
          <p:cNvSpPr txBox="1">
            <a:spLocks noChangeArrowheads="1"/>
          </p:cNvSpPr>
          <p:nvPr/>
        </p:nvSpPr>
        <p:spPr bwMode="auto">
          <a:xfrm>
            <a:off x="2438400" y="3581400"/>
            <a:ext cx="5943600" cy="366713"/>
          </a:xfrm>
          <a:prstGeom prst="rect">
            <a:avLst/>
          </a:prstGeom>
          <a:noFill/>
          <a:ln w="9525">
            <a:noFill/>
            <a:miter lim="800000"/>
            <a:headEnd/>
            <a:tailEnd/>
          </a:ln>
          <a:effectLst/>
        </p:spPr>
        <p:txBody>
          <a:bodyPr>
            <a:spAutoFit/>
          </a:bodyPr>
          <a:lstStyle/>
          <a:p>
            <a:pPr>
              <a:spcBef>
                <a:spcPct val="50000"/>
              </a:spcBef>
            </a:pPr>
            <a:r>
              <a:rPr lang="zh-CN" altLang="en-US" sz="1800">
                <a:latin typeface="Tahoma" pitchFamily="34" charset="0"/>
              </a:rPr>
              <a:t>存放系统核心和执行程序之间的信息</a:t>
            </a:r>
            <a:endParaRPr lang="zh-CN" altLang="en-US" sz="1800">
              <a:latin typeface="宋体" pitchFamily="2" charset="-122"/>
            </a:endParaRPr>
          </a:p>
        </p:txBody>
      </p:sp>
      <p:sp>
        <p:nvSpPr>
          <p:cNvPr id="528395" name="Text Box 11"/>
          <p:cNvSpPr txBox="1">
            <a:spLocks noChangeArrowheads="1"/>
          </p:cNvSpPr>
          <p:nvPr/>
        </p:nvSpPr>
        <p:spPr bwMode="auto">
          <a:xfrm>
            <a:off x="2362200" y="5943600"/>
            <a:ext cx="6248400" cy="366713"/>
          </a:xfrm>
          <a:prstGeom prst="rect">
            <a:avLst/>
          </a:prstGeom>
          <a:noFill/>
          <a:ln w="9525">
            <a:noFill/>
            <a:miter lim="800000"/>
            <a:headEnd/>
            <a:tailEnd/>
          </a:ln>
          <a:effectLst/>
        </p:spPr>
        <p:txBody>
          <a:bodyPr>
            <a:spAutoFit/>
          </a:bodyPr>
          <a:lstStyle/>
          <a:p>
            <a:pPr>
              <a:spcBef>
                <a:spcPct val="50000"/>
              </a:spcBef>
            </a:pPr>
            <a:r>
              <a:rPr lang="zh-CN" altLang="en-US" sz="1800">
                <a:solidFill>
                  <a:srgbClr val="003300"/>
                </a:solidFill>
                <a:latin typeface="Tahoma" pitchFamily="34" charset="0"/>
              </a:rPr>
              <a:t>存放经常变动的文件，如日志文件、临时文件、电子邮件等</a:t>
            </a:r>
          </a:p>
        </p:txBody>
      </p:sp>
      <p:sp>
        <p:nvSpPr>
          <p:cNvPr id="528396" name="Text Box 12"/>
          <p:cNvSpPr txBox="1">
            <a:spLocks noChangeArrowheads="1"/>
          </p:cNvSpPr>
          <p:nvPr/>
        </p:nvSpPr>
        <p:spPr bwMode="auto">
          <a:xfrm>
            <a:off x="2438400" y="3962400"/>
            <a:ext cx="5943600" cy="366713"/>
          </a:xfrm>
          <a:prstGeom prst="rect">
            <a:avLst/>
          </a:prstGeom>
          <a:noFill/>
          <a:ln w="9525">
            <a:noFill/>
            <a:miter lim="800000"/>
            <a:headEnd/>
            <a:tailEnd/>
          </a:ln>
          <a:effectLst/>
        </p:spPr>
        <p:txBody>
          <a:bodyPr>
            <a:spAutoFit/>
          </a:bodyPr>
          <a:lstStyle/>
          <a:p>
            <a:pPr>
              <a:spcBef>
                <a:spcPct val="50000"/>
              </a:spcBef>
            </a:pPr>
            <a:r>
              <a:rPr lang="zh-CN" altLang="en-US" sz="1800">
                <a:solidFill>
                  <a:srgbClr val="003300"/>
                </a:solidFill>
                <a:latin typeface="Tahoma" pitchFamily="34" charset="0"/>
              </a:rPr>
              <a:t>系统管理员（超级用户）专用目录</a:t>
            </a:r>
            <a:endParaRPr lang="zh-CN" altLang="en-US" sz="1800">
              <a:solidFill>
                <a:srgbClr val="003300"/>
              </a:solidFill>
              <a:latin typeface="宋体" pitchFamily="2" charset="-122"/>
            </a:endParaRPr>
          </a:p>
        </p:txBody>
      </p:sp>
      <p:sp>
        <p:nvSpPr>
          <p:cNvPr id="528397" name="Text Box 13"/>
          <p:cNvSpPr txBox="1">
            <a:spLocks noChangeArrowheads="1"/>
          </p:cNvSpPr>
          <p:nvPr/>
        </p:nvSpPr>
        <p:spPr bwMode="auto">
          <a:xfrm>
            <a:off x="2438400" y="5410200"/>
            <a:ext cx="5943600" cy="366713"/>
          </a:xfrm>
          <a:prstGeom prst="rect">
            <a:avLst/>
          </a:prstGeom>
          <a:noFill/>
          <a:ln w="9525">
            <a:noFill/>
            <a:miter lim="800000"/>
            <a:headEnd/>
            <a:tailEnd/>
          </a:ln>
          <a:effectLst/>
        </p:spPr>
        <p:txBody>
          <a:bodyPr>
            <a:spAutoFit/>
          </a:bodyPr>
          <a:lstStyle/>
          <a:p>
            <a:pPr>
              <a:spcBef>
                <a:spcPct val="50000"/>
              </a:spcBef>
            </a:pPr>
            <a:r>
              <a:rPr lang="zh-CN" altLang="en-US" sz="1800">
                <a:latin typeface="Tahoma" pitchFamily="34" charset="0"/>
              </a:rPr>
              <a:t>此目录包含许多子目录，用来存放系统命令和程序等信息</a:t>
            </a:r>
            <a:endParaRPr lang="zh-CN" altLang="en-US" sz="1800">
              <a:latin typeface="宋体" pitchFamily="2" charset="-122"/>
            </a:endParaRPr>
          </a:p>
        </p:txBody>
      </p:sp>
      <p:pic>
        <p:nvPicPr>
          <p:cNvPr id="528398" name="Picture 14" descr="untitled"/>
          <p:cNvPicPr>
            <a:picLocks noChangeAspect="1" noChangeArrowheads="1"/>
          </p:cNvPicPr>
          <p:nvPr/>
        </p:nvPicPr>
        <p:blipFill>
          <a:blip r:embed="rId2" cstate="print"/>
          <a:srcRect/>
          <a:stretch>
            <a:fillRect/>
          </a:stretch>
        </p:blipFill>
        <p:spPr bwMode="auto">
          <a:xfrm>
            <a:off x="152400" y="228600"/>
            <a:ext cx="2106613" cy="6629400"/>
          </a:xfrm>
          <a:prstGeom prst="rect">
            <a:avLst/>
          </a:prstGeom>
          <a:noFill/>
        </p:spPr>
      </p:pic>
      <p:sp>
        <p:nvSpPr>
          <p:cNvPr id="528399" name="Text Box 15"/>
          <p:cNvSpPr txBox="1">
            <a:spLocks noChangeArrowheads="1"/>
          </p:cNvSpPr>
          <p:nvPr/>
        </p:nvSpPr>
        <p:spPr bwMode="auto">
          <a:xfrm>
            <a:off x="2438400" y="4419600"/>
            <a:ext cx="6705600" cy="366713"/>
          </a:xfrm>
          <a:prstGeom prst="rect">
            <a:avLst/>
          </a:prstGeom>
          <a:noFill/>
          <a:ln w="9525">
            <a:noFill/>
            <a:miter lim="800000"/>
            <a:headEnd/>
            <a:tailEnd/>
          </a:ln>
          <a:effectLst/>
        </p:spPr>
        <p:txBody>
          <a:bodyPr>
            <a:spAutoFit/>
          </a:bodyPr>
          <a:lstStyle/>
          <a:p>
            <a:pPr>
              <a:spcBef>
                <a:spcPct val="50000"/>
              </a:spcBef>
            </a:pPr>
            <a:r>
              <a:rPr lang="zh-CN" altLang="en-US" sz="1800">
                <a:latin typeface="Tahoma" pitchFamily="34" charset="0"/>
              </a:rPr>
              <a:t>与</a:t>
            </a:r>
            <a:r>
              <a:rPr lang="zh-CN" altLang="en-US" sz="1800">
                <a:latin typeface="宋体" pitchFamily="2" charset="-122"/>
              </a:rPr>
              <a:t>/</a:t>
            </a:r>
            <a:r>
              <a:rPr lang="en-US" altLang="zh-CN" sz="1800">
                <a:latin typeface="宋体" pitchFamily="2" charset="-122"/>
              </a:rPr>
              <a:t>bin</a:t>
            </a:r>
            <a:r>
              <a:rPr lang="zh-CN" altLang="en-US" sz="1800">
                <a:latin typeface="Tahoma" pitchFamily="34" charset="0"/>
              </a:rPr>
              <a:t>类似，存放用于系统引导和管理命令，通常供</a:t>
            </a:r>
            <a:r>
              <a:rPr lang="en-US" altLang="zh-CN" sz="1800">
                <a:latin typeface="宋体" pitchFamily="2" charset="-122"/>
              </a:rPr>
              <a:t>root</a:t>
            </a:r>
            <a:r>
              <a:rPr lang="zh-CN" altLang="en-US" sz="1800">
                <a:latin typeface="Tahoma" pitchFamily="34" charset="0"/>
              </a:rPr>
              <a:t>使用。</a:t>
            </a:r>
            <a:endParaRPr lang="zh-CN" altLang="en-US" sz="1800">
              <a:latin typeface="宋体" pitchFamily="2" charset="-122"/>
            </a:endParaRPr>
          </a:p>
        </p:txBody>
      </p:sp>
      <p:sp>
        <p:nvSpPr>
          <p:cNvPr id="528400" name="Text Box 16"/>
          <p:cNvSpPr txBox="1">
            <a:spLocks noChangeArrowheads="1"/>
          </p:cNvSpPr>
          <p:nvPr/>
        </p:nvSpPr>
        <p:spPr bwMode="auto">
          <a:xfrm>
            <a:off x="2438400" y="4953000"/>
            <a:ext cx="5943600" cy="366713"/>
          </a:xfrm>
          <a:prstGeom prst="rect">
            <a:avLst/>
          </a:prstGeom>
          <a:noFill/>
          <a:ln w="9525">
            <a:noFill/>
            <a:miter lim="800000"/>
            <a:headEnd/>
            <a:tailEnd/>
          </a:ln>
          <a:effectLst/>
        </p:spPr>
        <p:txBody>
          <a:bodyPr>
            <a:spAutoFit/>
          </a:bodyPr>
          <a:lstStyle/>
          <a:p>
            <a:pPr>
              <a:spcBef>
                <a:spcPct val="50000"/>
              </a:spcBef>
            </a:pPr>
            <a:r>
              <a:rPr lang="zh-CN" altLang="en-US" sz="1800">
                <a:solidFill>
                  <a:srgbClr val="003300"/>
                </a:solidFill>
                <a:latin typeface="Tahoma" pitchFamily="34" charset="0"/>
              </a:rPr>
              <a:t>临时目录，供任何用户存放临时文件。</a:t>
            </a:r>
            <a:endParaRPr lang="zh-CN" altLang="en-US" sz="1800">
              <a:solidFill>
                <a:srgbClr val="003300"/>
              </a:solidFill>
              <a:latin typeface="宋体" pitchFamily="2" charset="-122"/>
            </a:endParaRPr>
          </a:p>
        </p:txBody>
      </p:sp>
      <p:sp>
        <p:nvSpPr>
          <p:cNvPr id="528401" name="Line 17"/>
          <p:cNvSpPr>
            <a:spLocks noChangeShapeType="1"/>
          </p:cNvSpPr>
          <p:nvPr/>
        </p:nvSpPr>
        <p:spPr bwMode="auto">
          <a:xfrm flipV="1">
            <a:off x="1371600" y="6172200"/>
            <a:ext cx="990600" cy="152400"/>
          </a:xfrm>
          <a:prstGeom prst="line">
            <a:avLst/>
          </a:prstGeom>
          <a:noFill/>
          <a:ln w="38100">
            <a:solidFill>
              <a:schemeClr val="tx2"/>
            </a:solidFill>
            <a:miter lim="800000"/>
            <a:headEnd/>
            <a:tailEnd type="triangle" w="med" len="med"/>
          </a:ln>
          <a:effectLst/>
        </p:spPr>
        <p:txBody>
          <a:bodyPr wrap="none"/>
          <a:lstStyle/>
          <a:p>
            <a:endParaRPr lang="zh-CN" altLang="en-US"/>
          </a:p>
        </p:txBody>
      </p:sp>
      <p:sp>
        <p:nvSpPr>
          <p:cNvPr id="528402" name="Line 18"/>
          <p:cNvSpPr>
            <a:spLocks noChangeShapeType="1"/>
          </p:cNvSpPr>
          <p:nvPr/>
        </p:nvSpPr>
        <p:spPr bwMode="auto">
          <a:xfrm flipV="1">
            <a:off x="457200" y="304800"/>
            <a:ext cx="2057400" cy="762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528403" name="Line 19"/>
          <p:cNvSpPr>
            <a:spLocks noChangeShapeType="1"/>
          </p:cNvSpPr>
          <p:nvPr/>
        </p:nvSpPr>
        <p:spPr bwMode="auto">
          <a:xfrm flipV="1">
            <a:off x="1371600" y="685800"/>
            <a:ext cx="990600" cy="0"/>
          </a:xfrm>
          <a:prstGeom prst="line">
            <a:avLst/>
          </a:prstGeom>
          <a:noFill/>
          <a:ln w="38100">
            <a:solidFill>
              <a:schemeClr val="tx2"/>
            </a:solidFill>
            <a:miter lim="800000"/>
            <a:headEnd/>
            <a:tailEnd type="triangle" w="med" len="med"/>
          </a:ln>
          <a:effectLst/>
        </p:spPr>
        <p:txBody>
          <a:bodyPr wrap="none"/>
          <a:lstStyle/>
          <a:p>
            <a:endParaRPr lang="zh-CN" altLang="en-US"/>
          </a:p>
        </p:txBody>
      </p:sp>
      <p:sp>
        <p:nvSpPr>
          <p:cNvPr id="528404" name="Line 20"/>
          <p:cNvSpPr>
            <a:spLocks noChangeShapeType="1"/>
          </p:cNvSpPr>
          <p:nvPr/>
        </p:nvSpPr>
        <p:spPr bwMode="auto">
          <a:xfrm>
            <a:off x="1524000" y="990600"/>
            <a:ext cx="838200" cy="1524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528405" name="Line 21"/>
          <p:cNvSpPr>
            <a:spLocks noChangeShapeType="1"/>
          </p:cNvSpPr>
          <p:nvPr/>
        </p:nvSpPr>
        <p:spPr bwMode="auto">
          <a:xfrm>
            <a:off x="1371600" y="1371600"/>
            <a:ext cx="1066800" cy="228600"/>
          </a:xfrm>
          <a:prstGeom prst="line">
            <a:avLst/>
          </a:prstGeom>
          <a:noFill/>
          <a:ln w="38100">
            <a:solidFill>
              <a:schemeClr val="tx2"/>
            </a:solidFill>
            <a:miter lim="800000"/>
            <a:headEnd/>
            <a:tailEnd type="triangle" w="med" len="med"/>
          </a:ln>
          <a:effectLst/>
        </p:spPr>
        <p:txBody>
          <a:bodyPr wrap="none"/>
          <a:lstStyle/>
          <a:p>
            <a:endParaRPr lang="zh-CN" altLang="en-US"/>
          </a:p>
        </p:txBody>
      </p:sp>
      <p:sp>
        <p:nvSpPr>
          <p:cNvPr id="528406" name="Line 22"/>
          <p:cNvSpPr>
            <a:spLocks noChangeShapeType="1"/>
          </p:cNvSpPr>
          <p:nvPr/>
        </p:nvSpPr>
        <p:spPr bwMode="auto">
          <a:xfrm>
            <a:off x="1371600" y="1752600"/>
            <a:ext cx="1066800" cy="2286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528407" name="Line 23"/>
          <p:cNvSpPr>
            <a:spLocks noChangeShapeType="1"/>
          </p:cNvSpPr>
          <p:nvPr/>
        </p:nvSpPr>
        <p:spPr bwMode="auto">
          <a:xfrm>
            <a:off x="1600200" y="2362200"/>
            <a:ext cx="762000" cy="76200"/>
          </a:xfrm>
          <a:prstGeom prst="line">
            <a:avLst/>
          </a:prstGeom>
          <a:noFill/>
          <a:ln w="38100">
            <a:solidFill>
              <a:schemeClr val="tx2"/>
            </a:solidFill>
            <a:miter lim="800000"/>
            <a:headEnd/>
            <a:tailEnd type="triangle" w="med" len="med"/>
          </a:ln>
          <a:effectLst/>
        </p:spPr>
        <p:txBody>
          <a:bodyPr wrap="none"/>
          <a:lstStyle/>
          <a:p>
            <a:endParaRPr lang="zh-CN" altLang="en-US"/>
          </a:p>
        </p:txBody>
      </p:sp>
      <p:sp>
        <p:nvSpPr>
          <p:cNvPr id="528408" name="Line 24"/>
          <p:cNvSpPr>
            <a:spLocks noChangeShapeType="1"/>
          </p:cNvSpPr>
          <p:nvPr/>
        </p:nvSpPr>
        <p:spPr bwMode="auto">
          <a:xfrm>
            <a:off x="1447800" y="2743200"/>
            <a:ext cx="1066800" cy="1524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528409" name="Line 25"/>
          <p:cNvSpPr>
            <a:spLocks noChangeShapeType="1"/>
          </p:cNvSpPr>
          <p:nvPr/>
        </p:nvSpPr>
        <p:spPr bwMode="auto">
          <a:xfrm>
            <a:off x="1524000" y="3048000"/>
            <a:ext cx="914400" cy="228600"/>
          </a:xfrm>
          <a:prstGeom prst="line">
            <a:avLst/>
          </a:prstGeom>
          <a:noFill/>
          <a:ln w="38100">
            <a:solidFill>
              <a:schemeClr val="tx2"/>
            </a:solidFill>
            <a:miter lim="800000"/>
            <a:headEnd/>
            <a:tailEnd type="triangle" w="med" len="med"/>
          </a:ln>
          <a:effectLst/>
        </p:spPr>
        <p:txBody>
          <a:bodyPr wrap="none"/>
          <a:lstStyle/>
          <a:p>
            <a:endParaRPr lang="zh-CN" altLang="en-US"/>
          </a:p>
        </p:txBody>
      </p:sp>
      <p:sp>
        <p:nvSpPr>
          <p:cNvPr id="528410" name="Line 26"/>
          <p:cNvSpPr>
            <a:spLocks noChangeShapeType="1"/>
          </p:cNvSpPr>
          <p:nvPr/>
        </p:nvSpPr>
        <p:spPr bwMode="auto">
          <a:xfrm>
            <a:off x="1524000" y="3352800"/>
            <a:ext cx="990600" cy="3048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528411" name="Line 27"/>
          <p:cNvSpPr>
            <a:spLocks noChangeShapeType="1"/>
          </p:cNvSpPr>
          <p:nvPr/>
        </p:nvSpPr>
        <p:spPr bwMode="auto">
          <a:xfrm>
            <a:off x="1524000" y="3733800"/>
            <a:ext cx="990600" cy="381000"/>
          </a:xfrm>
          <a:prstGeom prst="line">
            <a:avLst/>
          </a:prstGeom>
          <a:noFill/>
          <a:ln w="38100">
            <a:solidFill>
              <a:schemeClr val="tx2"/>
            </a:solidFill>
            <a:miter lim="800000"/>
            <a:headEnd/>
            <a:tailEnd type="triangle" w="med" len="med"/>
          </a:ln>
          <a:effectLst/>
        </p:spPr>
        <p:txBody>
          <a:bodyPr wrap="none"/>
          <a:lstStyle/>
          <a:p>
            <a:endParaRPr lang="zh-CN" altLang="en-US"/>
          </a:p>
        </p:txBody>
      </p:sp>
      <p:sp>
        <p:nvSpPr>
          <p:cNvPr id="528412" name="Line 28"/>
          <p:cNvSpPr>
            <a:spLocks noChangeShapeType="1"/>
          </p:cNvSpPr>
          <p:nvPr/>
        </p:nvSpPr>
        <p:spPr bwMode="auto">
          <a:xfrm>
            <a:off x="1524000" y="4038600"/>
            <a:ext cx="990600" cy="5334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528413" name="Line 29"/>
          <p:cNvSpPr>
            <a:spLocks noChangeShapeType="1"/>
          </p:cNvSpPr>
          <p:nvPr/>
        </p:nvSpPr>
        <p:spPr bwMode="auto">
          <a:xfrm>
            <a:off x="1371600" y="4419600"/>
            <a:ext cx="1143000" cy="685800"/>
          </a:xfrm>
          <a:prstGeom prst="line">
            <a:avLst/>
          </a:prstGeom>
          <a:noFill/>
          <a:ln w="38100">
            <a:solidFill>
              <a:schemeClr val="tx2"/>
            </a:solidFill>
            <a:miter lim="800000"/>
            <a:headEnd/>
            <a:tailEnd type="triangle" w="med" len="med"/>
          </a:ln>
          <a:effectLst/>
        </p:spPr>
        <p:txBody>
          <a:bodyPr wrap="none"/>
          <a:lstStyle/>
          <a:p>
            <a:endParaRPr lang="zh-CN" altLang="en-US"/>
          </a:p>
        </p:txBody>
      </p:sp>
      <p:sp>
        <p:nvSpPr>
          <p:cNvPr id="528414" name="Line 30"/>
          <p:cNvSpPr>
            <a:spLocks noChangeShapeType="1"/>
          </p:cNvSpPr>
          <p:nvPr/>
        </p:nvSpPr>
        <p:spPr bwMode="auto">
          <a:xfrm>
            <a:off x="1219200" y="4876800"/>
            <a:ext cx="1219200" cy="685800"/>
          </a:xfrm>
          <a:prstGeom prst="line">
            <a:avLst/>
          </a:prstGeom>
          <a:noFill/>
          <a:ln w="38100">
            <a:solidFill>
              <a:srgbClr val="FF3300"/>
            </a:solidFill>
            <a:miter lim="800000"/>
            <a:headEnd/>
            <a:tailEnd type="triangle" w="med" len="med"/>
          </a:ln>
          <a:effectLst/>
        </p:spPr>
        <p:txBody>
          <a:bodyPr wrap="none"/>
          <a:lstStyle/>
          <a:p>
            <a:endParaRPr lang="zh-CN" altLang="en-US"/>
          </a:p>
        </p:txBody>
      </p:sp>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3527877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8402"/>
                                        </p:tgtEl>
                                        <p:attrNameLst>
                                          <p:attrName>style.visibility</p:attrName>
                                        </p:attrNameLst>
                                      </p:cBhvr>
                                      <p:to>
                                        <p:strVal val="visible"/>
                                      </p:to>
                                    </p:set>
                                    <p:animEffect transition="in" filter="wipe(left)">
                                      <p:cBhvr>
                                        <p:cTn id="7" dur="500"/>
                                        <p:tgtEl>
                                          <p:spTgt spid="52840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28386"/>
                                        </p:tgtEl>
                                        <p:attrNameLst>
                                          <p:attrName>style.visibility</p:attrName>
                                        </p:attrNameLst>
                                      </p:cBhvr>
                                      <p:to>
                                        <p:strVal val="visible"/>
                                      </p:to>
                                    </p:set>
                                    <p:animEffect transition="in" filter="wipe(up)">
                                      <p:cBhvr>
                                        <p:cTn id="11" dur="500"/>
                                        <p:tgtEl>
                                          <p:spTgt spid="5283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28403"/>
                                        </p:tgtEl>
                                        <p:attrNameLst>
                                          <p:attrName>style.visibility</p:attrName>
                                        </p:attrNameLst>
                                      </p:cBhvr>
                                      <p:to>
                                        <p:strVal val="visible"/>
                                      </p:to>
                                    </p:set>
                                    <p:animEffect transition="in" filter="wipe(left)">
                                      <p:cBhvr>
                                        <p:cTn id="16" dur="500"/>
                                        <p:tgtEl>
                                          <p:spTgt spid="528403"/>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28387"/>
                                        </p:tgtEl>
                                        <p:attrNameLst>
                                          <p:attrName>style.visibility</p:attrName>
                                        </p:attrNameLst>
                                      </p:cBhvr>
                                      <p:to>
                                        <p:strVal val="visible"/>
                                      </p:to>
                                    </p:set>
                                    <p:animEffect transition="in" filter="wipe(up)">
                                      <p:cBhvr>
                                        <p:cTn id="20" dur="500"/>
                                        <p:tgtEl>
                                          <p:spTgt spid="52838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8404"/>
                                        </p:tgtEl>
                                        <p:attrNameLst>
                                          <p:attrName>style.visibility</p:attrName>
                                        </p:attrNameLst>
                                      </p:cBhvr>
                                      <p:to>
                                        <p:strVal val="visible"/>
                                      </p:to>
                                    </p:set>
                                    <p:animEffect transition="in" filter="wipe(left)">
                                      <p:cBhvr>
                                        <p:cTn id="25" dur="500"/>
                                        <p:tgtEl>
                                          <p:spTgt spid="528404"/>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528388"/>
                                        </p:tgtEl>
                                        <p:attrNameLst>
                                          <p:attrName>style.visibility</p:attrName>
                                        </p:attrNameLst>
                                      </p:cBhvr>
                                      <p:to>
                                        <p:strVal val="visible"/>
                                      </p:to>
                                    </p:set>
                                    <p:animEffect transition="in" filter="wipe(up)">
                                      <p:cBhvr>
                                        <p:cTn id="29" dur="500"/>
                                        <p:tgtEl>
                                          <p:spTgt spid="528388"/>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28405"/>
                                        </p:tgtEl>
                                        <p:attrNameLst>
                                          <p:attrName>style.visibility</p:attrName>
                                        </p:attrNameLst>
                                      </p:cBhvr>
                                      <p:to>
                                        <p:strVal val="visible"/>
                                      </p:to>
                                    </p:set>
                                    <p:animEffect transition="in" filter="wipe(left)">
                                      <p:cBhvr>
                                        <p:cTn id="33" dur="500"/>
                                        <p:tgtEl>
                                          <p:spTgt spid="528405"/>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528390"/>
                                        </p:tgtEl>
                                        <p:attrNameLst>
                                          <p:attrName>style.visibility</p:attrName>
                                        </p:attrNameLst>
                                      </p:cBhvr>
                                      <p:to>
                                        <p:strVal val="visible"/>
                                      </p:to>
                                    </p:set>
                                    <p:animEffect transition="in" filter="wipe(up)">
                                      <p:cBhvr>
                                        <p:cTn id="37" dur="500"/>
                                        <p:tgtEl>
                                          <p:spTgt spid="528390"/>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528406"/>
                                        </p:tgtEl>
                                        <p:attrNameLst>
                                          <p:attrName>style.visibility</p:attrName>
                                        </p:attrNameLst>
                                      </p:cBhvr>
                                      <p:to>
                                        <p:strVal val="visible"/>
                                      </p:to>
                                    </p:set>
                                    <p:animEffect transition="in" filter="wipe(left)">
                                      <p:cBhvr>
                                        <p:cTn id="41" dur="500"/>
                                        <p:tgtEl>
                                          <p:spTgt spid="528406"/>
                                        </p:tgtEl>
                                      </p:cBhvr>
                                    </p:animEffect>
                                  </p:childTnLst>
                                </p:cTn>
                              </p:par>
                            </p:childTnLst>
                          </p:cTn>
                        </p:par>
                        <p:par>
                          <p:cTn id="42" fill="hold">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528389"/>
                                        </p:tgtEl>
                                        <p:attrNameLst>
                                          <p:attrName>style.visibility</p:attrName>
                                        </p:attrNameLst>
                                      </p:cBhvr>
                                      <p:to>
                                        <p:strVal val="visible"/>
                                      </p:to>
                                    </p:set>
                                    <p:animEffect transition="in" filter="wipe(up)">
                                      <p:cBhvr>
                                        <p:cTn id="45" dur="500"/>
                                        <p:tgtEl>
                                          <p:spTgt spid="528389"/>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528407"/>
                                        </p:tgtEl>
                                        <p:attrNameLst>
                                          <p:attrName>style.visibility</p:attrName>
                                        </p:attrNameLst>
                                      </p:cBhvr>
                                      <p:to>
                                        <p:strVal val="visible"/>
                                      </p:to>
                                    </p:set>
                                    <p:animEffect transition="in" filter="wipe(left)">
                                      <p:cBhvr>
                                        <p:cTn id="49" dur="500"/>
                                        <p:tgtEl>
                                          <p:spTgt spid="528407"/>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528393"/>
                                        </p:tgtEl>
                                        <p:attrNameLst>
                                          <p:attrName>style.visibility</p:attrName>
                                        </p:attrNameLst>
                                      </p:cBhvr>
                                      <p:to>
                                        <p:strVal val="visible"/>
                                      </p:to>
                                    </p:set>
                                    <p:animEffect transition="in" filter="wipe(up)">
                                      <p:cBhvr>
                                        <p:cTn id="53" dur="500"/>
                                        <p:tgtEl>
                                          <p:spTgt spid="528393"/>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528408"/>
                                        </p:tgtEl>
                                        <p:attrNameLst>
                                          <p:attrName>style.visibility</p:attrName>
                                        </p:attrNameLst>
                                      </p:cBhvr>
                                      <p:to>
                                        <p:strVal val="visible"/>
                                      </p:to>
                                    </p:set>
                                    <p:animEffect transition="in" filter="wipe(left)">
                                      <p:cBhvr>
                                        <p:cTn id="57" dur="500"/>
                                        <p:tgtEl>
                                          <p:spTgt spid="528408"/>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528391"/>
                                        </p:tgtEl>
                                        <p:attrNameLst>
                                          <p:attrName>style.visibility</p:attrName>
                                        </p:attrNameLst>
                                      </p:cBhvr>
                                      <p:to>
                                        <p:strVal val="visible"/>
                                      </p:to>
                                    </p:set>
                                    <p:animEffect transition="in" filter="wipe(up)">
                                      <p:cBhvr>
                                        <p:cTn id="61" dur="500"/>
                                        <p:tgtEl>
                                          <p:spTgt spid="528391"/>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528409"/>
                                        </p:tgtEl>
                                        <p:attrNameLst>
                                          <p:attrName>style.visibility</p:attrName>
                                        </p:attrNameLst>
                                      </p:cBhvr>
                                      <p:to>
                                        <p:strVal val="visible"/>
                                      </p:to>
                                    </p:set>
                                    <p:animEffect transition="in" filter="wipe(left)">
                                      <p:cBhvr>
                                        <p:cTn id="65" dur="500"/>
                                        <p:tgtEl>
                                          <p:spTgt spid="528409"/>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28392"/>
                                        </p:tgtEl>
                                        <p:attrNameLst>
                                          <p:attrName>style.visibility</p:attrName>
                                        </p:attrNameLst>
                                      </p:cBhvr>
                                      <p:to>
                                        <p:strVal val="visible"/>
                                      </p:to>
                                    </p:set>
                                    <p:animEffect transition="in" filter="wipe(up)">
                                      <p:cBhvr>
                                        <p:cTn id="69" dur="500"/>
                                        <p:tgtEl>
                                          <p:spTgt spid="528392"/>
                                        </p:tgtEl>
                                      </p:cBhvr>
                                    </p:animEffect>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8410"/>
                                        </p:tgtEl>
                                        <p:attrNameLst>
                                          <p:attrName>style.visibility</p:attrName>
                                        </p:attrNameLst>
                                      </p:cBhvr>
                                      <p:to>
                                        <p:strVal val="visible"/>
                                      </p:to>
                                    </p:set>
                                    <p:animEffect transition="in" filter="wipe(left)">
                                      <p:cBhvr>
                                        <p:cTn id="73" dur="500"/>
                                        <p:tgtEl>
                                          <p:spTgt spid="528410"/>
                                        </p:tgtEl>
                                      </p:cBhvr>
                                    </p:animEffect>
                                  </p:childTnLst>
                                </p:cTn>
                              </p:par>
                            </p:childTnLst>
                          </p:cTn>
                        </p:par>
                        <p:par>
                          <p:cTn id="74" fill="hold">
                            <p:stCondLst>
                              <p:cond delay="6500"/>
                            </p:stCondLst>
                            <p:childTnLst>
                              <p:par>
                                <p:cTn id="75" presetID="22" presetClass="entr" presetSubtype="1" fill="hold" grpId="0" nodeType="afterEffect">
                                  <p:stCondLst>
                                    <p:cond delay="0"/>
                                  </p:stCondLst>
                                  <p:childTnLst>
                                    <p:set>
                                      <p:cBhvr>
                                        <p:cTn id="76" dur="1" fill="hold">
                                          <p:stCondLst>
                                            <p:cond delay="0"/>
                                          </p:stCondLst>
                                        </p:cTn>
                                        <p:tgtEl>
                                          <p:spTgt spid="528394"/>
                                        </p:tgtEl>
                                        <p:attrNameLst>
                                          <p:attrName>style.visibility</p:attrName>
                                        </p:attrNameLst>
                                      </p:cBhvr>
                                      <p:to>
                                        <p:strVal val="visible"/>
                                      </p:to>
                                    </p:set>
                                    <p:animEffect transition="in" filter="wipe(up)">
                                      <p:cBhvr>
                                        <p:cTn id="77" dur="500"/>
                                        <p:tgtEl>
                                          <p:spTgt spid="528394"/>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528411"/>
                                        </p:tgtEl>
                                        <p:attrNameLst>
                                          <p:attrName>style.visibility</p:attrName>
                                        </p:attrNameLst>
                                      </p:cBhvr>
                                      <p:to>
                                        <p:strVal val="visible"/>
                                      </p:to>
                                    </p:set>
                                    <p:animEffect transition="in" filter="wipe(left)">
                                      <p:cBhvr>
                                        <p:cTn id="81" dur="500"/>
                                        <p:tgtEl>
                                          <p:spTgt spid="528411"/>
                                        </p:tgtEl>
                                      </p:cBhvr>
                                    </p:animEffect>
                                  </p:childTnLst>
                                </p:cTn>
                              </p:par>
                            </p:childTnLst>
                          </p:cTn>
                        </p:par>
                        <p:par>
                          <p:cTn id="82" fill="hold">
                            <p:stCondLst>
                              <p:cond delay="7500"/>
                            </p:stCondLst>
                            <p:childTnLst>
                              <p:par>
                                <p:cTn id="83" presetID="22" presetClass="entr" presetSubtype="1" fill="hold" grpId="0" nodeType="afterEffect">
                                  <p:stCondLst>
                                    <p:cond delay="0"/>
                                  </p:stCondLst>
                                  <p:childTnLst>
                                    <p:set>
                                      <p:cBhvr>
                                        <p:cTn id="84" dur="1" fill="hold">
                                          <p:stCondLst>
                                            <p:cond delay="0"/>
                                          </p:stCondLst>
                                        </p:cTn>
                                        <p:tgtEl>
                                          <p:spTgt spid="528396"/>
                                        </p:tgtEl>
                                        <p:attrNameLst>
                                          <p:attrName>style.visibility</p:attrName>
                                        </p:attrNameLst>
                                      </p:cBhvr>
                                      <p:to>
                                        <p:strVal val="visible"/>
                                      </p:to>
                                    </p:set>
                                    <p:animEffect transition="in" filter="wipe(up)">
                                      <p:cBhvr>
                                        <p:cTn id="85" dur="500"/>
                                        <p:tgtEl>
                                          <p:spTgt spid="528396"/>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528412"/>
                                        </p:tgtEl>
                                        <p:attrNameLst>
                                          <p:attrName>style.visibility</p:attrName>
                                        </p:attrNameLst>
                                      </p:cBhvr>
                                      <p:to>
                                        <p:strVal val="visible"/>
                                      </p:to>
                                    </p:set>
                                    <p:animEffect transition="in" filter="wipe(left)">
                                      <p:cBhvr>
                                        <p:cTn id="89" dur="500"/>
                                        <p:tgtEl>
                                          <p:spTgt spid="528412"/>
                                        </p:tgtEl>
                                      </p:cBhvr>
                                    </p:animEffect>
                                  </p:childTnLst>
                                </p:cTn>
                              </p:par>
                            </p:childTnLst>
                          </p:cTn>
                        </p:par>
                        <p:par>
                          <p:cTn id="90" fill="hold">
                            <p:stCondLst>
                              <p:cond delay="8500"/>
                            </p:stCondLst>
                            <p:childTnLst>
                              <p:par>
                                <p:cTn id="91" presetID="22" presetClass="entr" presetSubtype="1" fill="hold" grpId="0" nodeType="afterEffect">
                                  <p:stCondLst>
                                    <p:cond delay="0"/>
                                  </p:stCondLst>
                                  <p:childTnLst>
                                    <p:set>
                                      <p:cBhvr>
                                        <p:cTn id="92" dur="1" fill="hold">
                                          <p:stCondLst>
                                            <p:cond delay="0"/>
                                          </p:stCondLst>
                                        </p:cTn>
                                        <p:tgtEl>
                                          <p:spTgt spid="528399"/>
                                        </p:tgtEl>
                                        <p:attrNameLst>
                                          <p:attrName>style.visibility</p:attrName>
                                        </p:attrNameLst>
                                      </p:cBhvr>
                                      <p:to>
                                        <p:strVal val="visible"/>
                                      </p:to>
                                    </p:set>
                                    <p:animEffect transition="in" filter="wipe(up)">
                                      <p:cBhvr>
                                        <p:cTn id="93" dur="500"/>
                                        <p:tgtEl>
                                          <p:spTgt spid="528399"/>
                                        </p:tgtEl>
                                      </p:cBhvr>
                                    </p:animEffect>
                                  </p:childTnLst>
                                </p:cTn>
                              </p:par>
                            </p:childTnLst>
                          </p:cTn>
                        </p:par>
                        <p:par>
                          <p:cTn id="94" fill="hold">
                            <p:stCondLst>
                              <p:cond delay="9000"/>
                            </p:stCondLst>
                            <p:childTnLst>
                              <p:par>
                                <p:cTn id="95" presetID="22" presetClass="entr" presetSubtype="8" fill="hold" grpId="0" nodeType="afterEffect">
                                  <p:stCondLst>
                                    <p:cond delay="0"/>
                                  </p:stCondLst>
                                  <p:childTnLst>
                                    <p:set>
                                      <p:cBhvr>
                                        <p:cTn id="96" dur="1" fill="hold">
                                          <p:stCondLst>
                                            <p:cond delay="0"/>
                                          </p:stCondLst>
                                        </p:cTn>
                                        <p:tgtEl>
                                          <p:spTgt spid="528413"/>
                                        </p:tgtEl>
                                        <p:attrNameLst>
                                          <p:attrName>style.visibility</p:attrName>
                                        </p:attrNameLst>
                                      </p:cBhvr>
                                      <p:to>
                                        <p:strVal val="visible"/>
                                      </p:to>
                                    </p:set>
                                    <p:animEffect transition="in" filter="wipe(left)">
                                      <p:cBhvr>
                                        <p:cTn id="97" dur="500"/>
                                        <p:tgtEl>
                                          <p:spTgt spid="528413"/>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528400"/>
                                        </p:tgtEl>
                                        <p:attrNameLst>
                                          <p:attrName>style.visibility</p:attrName>
                                        </p:attrNameLst>
                                      </p:cBhvr>
                                      <p:to>
                                        <p:strVal val="visible"/>
                                      </p:to>
                                    </p:set>
                                    <p:animEffect transition="in" filter="wipe(up)">
                                      <p:cBhvr>
                                        <p:cTn id="101" dur="500"/>
                                        <p:tgtEl>
                                          <p:spTgt spid="528400"/>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528414"/>
                                        </p:tgtEl>
                                        <p:attrNameLst>
                                          <p:attrName>style.visibility</p:attrName>
                                        </p:attrNameLst>
                                      </p:cBhvr>
                                      <p:to>
                                        <p:strVal val="visible"/>
                                      </p:to>
                                    </p:set>
                                    <p:animEffect transition="in" filter="wipe(left)">
                                      <p:cBhvr>
                                        <p:cTn id="105" dur="500"/>
                                        <p:tgtEl>
                                          <p:spTgt spid="528414"/>
                                        </p:tgtEl>
                                      </p:cBhvr>
                                    </p:animEffect>
                                  </p:childTnLst>
                                </p:cTn>
                              </p:par>
                            </p:childTnLst>
                          </p:cTn>
                        </p:par>
                        <p:par>
                          <p:cTn id="106" fill="hold">
                            <p:stCondLst>
                              <p:cond delay="10500"/>
                            </p:stCondLst>
                            <p:childTnLst>
                              <p:par>
                                <p:cTn id="107" presetID="22" presetClass="entr" presetSubtype="1" fill="hold" grpId="0" nodeType="afterEffect">
                                  <p:stCondLst>
                                    <p:cond delay="0"/>
                                  </p:stCondLst>
                                  <p:childTnLst>
                                    <p:set>
                                      <p:cBhvr>
                                        <p:cTn id="108" dur="1" fill="hold">
                                          <p:stCondLst>
                                            <p:cond delay="0"/>
                                          </p:stCondLst>
                                        </p:cTn>
                                        <p:tgtEl>
                                          <p:spTgt spid="528397"/>
                                        </p:tgtEl>
                                        <p:attrNameLst>
                                          <p:attrName>style.visibility</p:attrName>
                                        </p:attrNameLst>
                                      </p:cBhvr>
                                      <p:to>
                                        <p:strVal val="visible"/>
                                      </p:to>
                                    </p:set>
                                    <p:animEffect transition="in" filter="wipe(up)">
                                      <p:cBhvr>
                                        <p:cTn id="109" dur="500"/>
                                        <p:tgtEl>
                                          <p:spTgt spid="528397"/>
                                        </p:tgtEl>
                                      </p:cBhvr>
                                    </p:animEffect>
                                  </p:childTnLst>
                                </p:cTn>
                              </p:par>
                            </p:childTnLst>
                          </p:cTn>
                        </p:par>
                        <p:par>
                          <p:cTn id="110" fill="hold">
                            <p:stCondLst>
                              <p:cond delay="11000"/>
                            </p:stCondLst>
                            <p:childTnLst>
                              <p:par>
                                <p:cTn id="111" presetID="22" presetClass="entr" presetSubtype="8" fill="hold" grpId="0" nodeType="afterEffect">
                                  <p:stCondLst>
                                    <p:cond delay="0"/>
                                  </p:stCondLst>
                                  <p:childTnLst>
                                    <p:set>
                                      <p:cBhvr>
                                        <p:cTn id="112" dur="1" fill="hold">
                                          <p:stCondLst>
                                            <p:cond delay="0"/>
                                          </p:stCondLst>
                                        </p:cTn>
                                        <p:tgtEl>
                                          <p:spTgt spid="528401"/>
                                        </p:tgtEl>
                                        <p:attrNameLst>
                                          <p:attrName>style.visibility</p:attrName>
                                        </p:attrNameLst>
                                      </p:cBhvr>
                                      <p:to>
                                        <p:strVal val="visible"/>
                                      </p:to>
                                    </p:set>
                                    <p:animEffect transition="in" filter="wipe(left)">
                                      <p:cBhvr>
                                        <p:cTn id="113" dur="500"/>
                                        <p:tgtEl>
                                          <p:spTgt spid="528401"/>
                                        </p:tgtEl>
                                      </p:cBhvr>
                                    </p:animEffect>
                                  </p:childTnLst>
                                </p:cTn>
                              </p:par>
                            </p:childTnLst>
                          </p:cTn>
                        </p:par>
                        <p:par>
                          <p:cTn id="114" fill="hold">
                            <p:stCondLst>
                              <p:cond delay="11500"/>
                            </p:stCondLst>
                            <p:childTnLst>
                              <p:par>
                                <p:cTn id="115" presetID="22" presetClass="entr" presetSubtype="1" fill="hold" grpId="0" nodeType="afterEffect">
                                  <p:stCondLst>
                                    <p:cond delay="0"/>
                                  </p:stCondLst>
                                  <p:childTnLst>
                                    <p:set>
                                      <p:cBhvr>
                                        <p:cTn id="116" dur="1" fill="hold">
                                          <p:stCondLst>
                                            <p:cond delay="0"/>
                                          </p:stCondLst>
                                        </p:cTn>
                                        <p:tgtEl>
                                          <p:spTgt spid="528395"/>
                                        </p:tgtEl>
                                        <p:attrNameLst>
                                          <p:attrName>style.visibility</p:attrName>
                                        </p:attrNameLst>
                                      </p:cBhvr>
                                      <p:to>
                                        <p:strVal val="visible"/>
                                      </p:to>
                                    </p:set>
                                    <p:animEffect transition="in" filter="wipe(up)">
                                      <p:cBhvr>
                                        <p:cTn id="117" dur="500"/>
                                        <p:tgtEl>
                                          <p:spTgt spid="528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6" grpId="0" autoUpdateAnimBg="0"/>
      <p:bldP spid="528387" grpId="0" autoUpdateAnimBg="0"/>
      <p:bldP spid="528388" grpId="0" autoUpdateAnimBg="0"/>
      <p:bldP spid="528389" grpId="0" autoUpdateAnimBg="0"/>
      <p:bldP spid="528390" grpId="0" autoUpdateAnimBg="0"/>
      <p:bldP spid="528391" grpId="0" autoUpdateAnimBg="0"/>
      <p:bldP spid="528392" grpId="0" autoUpdateAnimBg="0"/>
      <p:bldP spid="528393" grpId="0" autoUpdateAnimBg="0"/>
      <p:bldP spid="528394" grpId="0" autoUpdateAnimBg="0"/>
      <p:bldP spid="528395" grpId="0" autoUpdateAnimBg="0"/>
      <p:bldP spid="528396" grpId="0" autoUpdateAnimBg="0"/>
      <p:bldP spid="528397" grpId="0" autoUpdateAnimBg="0"/>
      <p:bldP spid="528399" grpId="0" autoUpdateAnimBg="0"/>
      <p:bldP spid="528400" grpId="0" autoUpdateAnimBg="0"/>
      <p:bldP spid="528401" grpId="0" animBg="1"/>
      <p:bldP spid="528402" grpId="0" animBg="1"/>
      <p:bldP spid="528403" grpId="0" animBg="1"/>
      <p:bldP spid="528404" grpId="0" animBg="1"/>
      <p:bldP spid="528405" grpId="0" animBg="1"/>
      <p:bldP spid="528406" grpId="0" animBg="1"/>
      <p:bldP spid="528407" grpId="0" animBg="1"/>
      <p:bldP spid="528408" grpId="0" animBg="1"/>
      <p:bldP spid="528409" grpId="0" animBg="1"/>
      <p:bldP spid="528410" grpId="0" animBg="1"/>
      <p:bldP spid="528411" grpId="0" animBg="1"/>
      <p:bldP spid="528412" grpId="0" animBg="1"/>
      <p:bldP spid="528413" grpId="0" animBg="1"/>
      <p:bldP spid="5284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常用的文件操作命令</a:t>
            </a:r>
            <a:endParaRPr lang="zh-CN" altLang="en-US" dirty="0"/>
          </a:p>
        </p:txBody>
      </p:sp>
      <p:graphicFrame>
        <p:nvGraphicFramePr>
          <p:cNvPr id="7" name="内容占位符 6"/>
          <p:cNvGraphicFramePr>
            <a:graphicFrameLocks noGrp="1"/>
          </p:cNvGraphicFramePr>
          <p:nvPr>
            <p:ph idx="1"/>
          </p:nvPr>
        </p:nvGraphicFramePr>
        <p:xfrm>
          <a:off x="457200" y="1600201"/>
          <a:ext cx="8229601" cy="4369032"/>
        </p:xfrm>
        <a:graphic>
          <a:graphicData uri="http://schemas.openxmlformats.org/drawingml/2006/table">
            <a:tbl>
              <a:tblPr>
                <a:tableStyleId>{35758FB7-9AC5-4552-8A53-C91805E547FA}</a:tableStyleId>
              </a:tblPr>
              <a:tblGrid>
                <a:gridCol w="1954560">
                  <a:extLst>
                    <a:ext uri="{9D8B030D-6E8A-4147-A177-3AD203B41FA5}">
                      <a16:colId xmlns:a16="http://schemas.microsoft.com/office/drawing/2014/main" val="20000"/>
                    </a:ext>
                  </a:extLst>
                </a:gridCol>
                <a:gridCol w="6275041">
                  <a:extLst>
                    <a:ext uri="{9D8B030D-6E8A-4147-A177-3AD203B41FA5}">
                      <a16:colId xmlns:a16="http://schemas.microsoft.com/office/drawing/2014/main" val="20001"/>
                    </a:ext>
                  </a:extLst>
                </a:gridCol>
              </a:tblGrid>
              <a:tr h="507874">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命令 </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功能</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0"/>
                  </a:ext>
                </a:extLst>
              </a:tr>
              <a:tr h="571936">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u="none" strike="noStrike" cap="none" normalizeH="0" baseline="0" dirty="0" smtClean="0">
                          <a:ln>
                            <a:noFill/>
                          </a:ln>
                          <a:effectLst/>
                        </a:rPr>
                        <a:t>touch</a:t>
                      </a:r>
                      <a:endParaRPr kumimoji="0" lang="en-US" altLang="zh-CN" sz="28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生成一个空文件或更改文件的时间</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1"/>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u="none" strike="noStrike" cap="none" normalizeH="0" baseline="0" dirty="0" smtClean="0">
                          <a:ln>
                            <a:noFill/>
                          </a:ln>
                          <a:effectLst/>
                        </a:rPr>
                        <a:t>cp</a:t>
                      </a:r>
                      <a:endParaRPr kumimoji="0" lang="en-US" altLang="zh-CN" sz="28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复制文件或目录</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2"/>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u="none" strike="noStrike" cap="none" normalizeH="0" baseline="0" dirty="0" err="1" smtClean="0">
                          <a:ln>
                            <a:noFill/>
                          </a:ln>
                          <a:effectLst/>
                        </a:rPr>
                        <a:t>mv</a:t>
                      </a:r>
                      <a:endParaRPr kumimoji="0" lang="en-US" altLang="zh-CN" sz="28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移动文件或目录、文件或目录改名</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3"/>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u="none" strike="noStrike" cap="none" normalizeH="0" baseline="0" smtClean="0">
                          <a:ln>
                            <a:noFill/>
                          </a:ln>
                          <a:effectLst/>
                        </a:rPr>
                        <a:t>rm</a:t>
                      </a:r>
                      <a:endParaRPr kumimoji="0" lang="en-US" altLang="zh-CN" sz="2800" b="0" i="0" u="none" strike="noStrike" cap="none" normalizeH="0" baseline="0" smtClean="0">
                        <a:ln>
                          <a:noFill/>
                        </a:ln>
                        <a:solidFill>
                          <a:schemeClr val="tx1"/>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删除文件或目录</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4"/>
                  </a:ext>
                </a:extLst>
              </a:tr>
              <a:tr h="522596">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u="none" strike="noStrike" cap="none" normalizeH="0" baseline="0" dirty="0" err="1" smtClean="0">
                          <a:ln>
                            <a:noFill/>
                          </a:ln>
                          <a:effectLst/>
                        </a:rPr>
                        <a:t>ln</a:t>
                      </a:r>
                      <a:endParaRPr kumimoji="0" lang="en-US" altLang="zh-CN" sz="28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建立链接文件</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5"/>
                  </a:ext>
                </a:extLst>
              </a:tr>
              <a:tr h="261298">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charset="-122"/>
                        </a:rPr>
                        <a:t>find</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查找文件</a:t>
                      </a:r>
                    </a:p>
                  </a:txBody>
                  <a:tcPr horzOverflow="overflow"/>
                </a:tc>
                <a:extLst>
                  <a:ext uri="{0D108BD9-81ED-4DB2-BD59-A6C34878D82A}">
                    <a16:rowId xmlns:a16="http://schemas.microsoft.com/office/drawing/2014/main" val="10006"/>
                  </a:ext>
                </a:extLst>
              </a:tr>
              <a:tr h="261298">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tx1"/>
                          </a:solidFill>
                          <a:effectLst/>
                          <a:latin typeface="Arial" charset="0"/>
                          <a:ea typeface="宋体" charset="-122"/>
                        </a:rPr>
                        <a:t>file/stat</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查看文件类型或文件属性信息</a:t>
                      </a:r>
                    </a:p>
                  </a:txBody>
                  <a:tcPr horzOverflow="overflow"/>
                </a:tc>
                <a:extLst>
                  <a:ext uri="{0D108BD9-81ED-4DB2-BD59-A6C34878D82A}">
                    <a16:rowId xmlns:a16="http://schemas.microsoft.com/office/drawing/2014/main" val="10007"/>
                  </a:ext>
                </a:extLst>
              </a:tr>
            </a:tbl>
          </a:graphicData>
        </a:graphic>
      </p:graphicFrame>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2898429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find </a:t>
            </a:r>
            <a:r>
              <a:rPr lang="zh-CN" altLang="en-US" dirty="0" smtClean="0"/>
              <a:t>命令</a:t>
            </a:r>
            <a:r>
              <a:rPr lang="en-US" altLang="zh-CN" dirty="0" smtClean="0"/>
              <a:t>——</a:t>
            </a:r>
            <a:r>
              <a:rPr lang="zh-CN" altLang="en-US" dirty="0" smtClean="0"/>
              <a:t>选项表达式</a:t>
            </a:r>
            <a:endParaRPr lang="zh-CN" altLang="en-US" dirty="0"/>
          </a:p>
        </p:txBody>
      </p:sp>
      <p:graphicFrame>
        <p:nvGraphicFramePr>
          <p:cNvPr id="7" name="内容占位符 6"/>
          <p:cNvGraphicFramePr>
            <a:graphicFrameLocks noGrp="1"/>
          </p:cNvGraphicFramePr>
          <p:nvPr>
            <p:ph idx="1"/>
            <p:extLst/>
          </p:nvPr>
        </p:nvGraphicFramePr>
        <p:xfrm>
          <a:off x="457200" y="1556792"/>
          <a:ext cx="8229600" cy="4754880"/>
        </p:xfrm>
        <a:graphic>
          <a:graphicData uri="http://schemas.openxmlformats.org/drawingml/2006/table">
            <a:tbl>
              <a:tblPr firstRow="1" bandRow="1">
                <a:tableStyleId>{5C22544A-7EE6-4342-B048-85BDC9FD1C3A}</a:tableStyleId>
              </a:tblPr>
              <a:tblGrid>
                <a:gridCol w="3034680">
                  <a:extLst>
                    <a:ext uri="{9D8B030D-6E8A-4147-A177-3AD203B41FA5}">
                      <a16:colId xmlns:a16="http://schemas.microsoft.com/office/drawing/2014/main" val="20000"/>
                    </a:ext>
                  </a:extLst>
                </a:gridCol>
                <a:gridCol w="5194920">
                  <a:extLst>
                    <a:ext uri="{9D8B030D-6E8A-4147-A177-3AD203B41FA5}">
                      <a16:colId xmlns:a16="http://schemas.microsoft.com/office/drawing/2014/main" val="20001"/>
                    </a:ext>
                  </a:extLst>
                </a:gridCol>
              </a:tblGrid>
              <a:tr h="419831">
                <a:tc>
                  <a:txBody>
                    <a:bodyPr/>
                    <a:lstStyle/>
                    <a:p>
                      <a:r>
                        <a:rPr lang="zh-CN" altLang="en-US" sz="2400" dirty="0" smtClean="0"/>
                        <a:t>选项</a:t>
                      </a:r>
                      <a:endParaRPr lang="zh-CN" altLang="en-US" sz="2400" dirty="0"/>
                    </a:p>
                  </a:txBody>
                  <a:tcPr/>
                </a:tc>
                <a:tc>
                  <a:txBody>
                    <a:bodyPr/>
                    <a:lstStyle/>
                    <a:p>
                      <a:r>
                        <a:rPr lang="zh-CN" altLang="en-US" sz="2400" dirty="0" smtClean="0"/>
                        <a:t>说明</a:t>
                      </a:r>
                      <a:endParaRPr lang="zh-CN" altLang="en-US" sz="2400" dirty="0"/>
                    </a:p>
                  </a:txBody>
                  <a:tcPr/>
                </a:tc>
                <a:extLst>
                  <a:ext uri="{0D108BD9-81ED-4DB2-BD59-A6C34878D82A}">
                    <a16:rowId xmlns:a16="http://schemas.microsoft.com/office/drawing/2014/main" val="10000"/>
                  </a:ext>
                </a:extLst>
              </a:tr>
              <a:tr h="755695">
                <a:tc>
                  <a:txBody>
                    <a:bodyPr/>
                    <a:lstStyle/>
                    <a:p>
                      <a:r>
                        <a:rPr lang="en-US" altLang="zh-CN" sz="2400" dirty="0" smtClean="0"/>
                        <a:t>-L </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t>如果遇到符号链接文件，就跟踪链接所指的文件</a:t>
                      </a:r>
                      <a:endParaRPr lang="zh-CN" altLang="en-US" sz="2400" dirty="0"/>
                    </a:p>
                  </a:txBody>
                  <a:tcPr/>
                </a:tc>
                <a:extLst>
                  <a:ext uri="{0D108BD9-81ED-4DB2-BD59-A6C34878D82A}">
                    <a16:rowId xmlns:a16="http://schemas.microsoft.com/office/drawing/2014/main" val="10001"/>
                  </a:ext>
                </a:extLst>
              </a:tr>
              <a:tr h="755695">
                <a:tc>
                  <a:txBody>
                    <a:bodyPr/>
                    <a:lstStyle/>
                    <a:p>
                      <a:r>
                        <a:rPr lang="en-US" altLang="zh-CN" sz="2400" dirty="0" smtClean="0"/>
                        <a:t>-</a:t>
                      </a:r>
                      <a:r>
                        <a:rPr lang="en-US" altLang="zh-CN" sz="2400" dirty="0" err="1" smtClean="0"/>
                        <a:t>regextype</a:t>
                      </a:r>
                      <a:r>
                        <a:rPr lang="en-US" altLang="zh-CN" sz="2400" dirty="0" smtClean="0"/>
                        <a:t> TYPE </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t>指定 </a:t>
                      </a:r>
                      <a:r>
                        <a:rPr lang="en-US" altLang="zh-CN" sz="2400" dirty="0" smtClean="0"/>
                        <a:t>-</a:t>
                      </a:r>
                      <a:r>
                        <a:rPr lang="en-US" altLang="zh-CN" sz="2400" dirty="0" err="1" smtClean="0"/>
                        <a:t>regex</a:t>
                      </a:r>
                      <a:r>
                        <a:rPr lang="en-US" altLang="zh-CN" sz="2400" dirty="0" smtClean="0"/>
                        <a:t> </a:t>
                      </a:r>
                      <a:r>
                        <a:rPr lang="zh-CN" altLang="en-US" sz="2400" dirty="0" smtClean="0"/>
                        <a:t>和 </a:t>
                      </a:r>
                      <a:r>
                        <a:rPr lang="en-US" altLang="zh-CN" sz="2400" dirty="0" smtClean="0"/>
                        <a:t>-</a:t>
                      </a:r>
                      <a:r>
                        <a:rPr lang="en-US" altLang="zh-CN" sz="2400" dirty="0" err="1" smtClean="0"/>
                        <a:t>iregex</a:t>
                      </a:r>
                      <a:r>
                        <a:rPr lang="en-US" altLang="zh-CN" sz="2400" dirty="0" smtClean="0"/>
                        <a:t> </a:t>
                      </a:r>
                      <a:r>
                        <a:rPr lang="zh-CN" altLang="en-US" sz="2400" dirty="0" smtClean="0"/>
                        <a:t>使用的正则表达式类型，默认为 </a:t>
                      </a:r>
                      <a:r>
                        <a:rPr lang="en-US" altLang="zh-CN" sz="2400" dirty="0" err="1" smtClean="0"/>
                        <a:t>emacs</a:t>
                      </a:r>
                      <a:endParaRPr lang="zh-CN" altLang="en-US" sz="2400" dirty="0"/>
                    </a:p>
                  </a:txBody>
                  <a:tcPr/>
                </a:tc>
                <a:extLst>
                  <a:ext uri="{0D108BD9-81ED-4DB2-BD59-A6C34878D82A}">
                    <a16:rowId xmlns:a16="http://schemas.microsoft.com/office/drawing/2014/main" val="10002"/>
                  </a:ext>
                </a:extLst>
              </a:tr>
              <a:tr h="755695">
                <a:tc>
                  <a:txBody>
                    <a:bodyPr/>
                    <a:lstStyle/>
                    <a:p>
                      <a:r>
                        <a:rPr lang="en-US" altLang="zh-CN" sz="2400" dirty="0" smtClean="0"/>
                        <a:t>-depth/-d </a:t>
                      </a:r>
                      <a:endParaRPr lang="zh-CN" altLang="en-US" sz="2400" dirty="0"/>
                    </a:p>
                  </a:txBody>
                  <a:tcPr/>
                </a:tc>
                <a:tc>
                  <a:txBody>
                    <a:bodyPr/>
                    <a:lstStyle/>
                    <a:p>
                      <a:r>
                        <a:rPr lang="zh-CN" altLang="en-US" sz="2400" dirty="0" smtClean="0"/>
                        <a:t>查找目录自身之前先处理目录中的文件（即深度优先） </a:t>
                      </a:r>
                    </a:p>
                  </a:txBody>
                  <a:tcPr/>
                </a:tc>
                <a:extLst>
                  <a:ext uri="{0D108BD9-81ED-4DB2-BD59-A6C34878D82A}">
                    <a16:rowId xmlns:a16="http://schemas.microsoft.com/office/drawing/2014/main" val="10003"/>
                  </a:ext>
                </a:extLst>
              </a:tr>
              <a:tr h="419831">
                <a:tc>
                  <a:txBody>
                    <a:bodyPr/>
                    <a:lstStyle/>
                    <a:p>
                      <a:r>
                        <a:rPr lang="en-US" altLang="zh-CN" sz="2400" dirty="0" smtClean="0"/>
                        <a:t>-mount/-</a:t>
                      </a:r>
                      <a:r>
                        <a:rPr lang="en-US" altLang="zh-CN" sz="2400" dirty="0" err="1" smtClean="0"/>
                        <a:t>xdev</a:t>
                      </a:r>
                      <a:r>
                        <a:rPr lang="en-US" altLang="zh-CN" sz="2400" dirty="0" smtClean="0"/>
                        <a:t> </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t>查找文件时不跨越文件系统 </a:t>
                      </a:r>
                      <a:endParaRPr lang="zh-CN" altLang="en-US" sz="2400" dirty="0"/>
                    </a:p>
                  </a:txBody>
                  <a:tcPr/>
                </a:tc>
                <a:extLst>
                  <a:ext uri="{0D108BD9-81ED-4DB2-BD59-A6C34878D82A}">
                    <a16:rowId xmlns:a16="http://schemas.microsoft.com/office/drawing/2014/main" val="10004"/>
                  </a:ext>
                </a:extLst>
              </a:tr>
              <a:tr h="419831">
                <a:tc>
                  <a:txBody>
                    <a:bodyPr/>
                    <a:lstStyle/>
                    <a:p>
                      <a:r>
                        <a:rPr lang="en-US" altLang="zh-CN" sz="2400" dirty="0" smtClean="0"/>
                        <a:t>-</a:t>
                      </a:r>
                      <a:r>
                        <a:rPr lang="en-US" altLang="zh-CN" sz="2400" dirty="0" err="1" smtClean="0"/>
                        <a:t>maxdepth</a:t>
                      </a:r>
                      <a:r>
                        <a:rPr lang="en-US" altLang="zh-CN" sz="2400" dirty="0" smtClean="0"/>
                        <a:t> LEVELS </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t>设置最大的查找深度 </a:t>
                      </a:r>
                      <a:endParaRPr lang="zh-CN" altLang="en-US" sz="2400" dirty="0"/>
                    </a:p>
                  </a:txBody>
                  <a:tcPr/>
                </a:tc>
                <a:extLst>
                  <a:ext uri="{0D108BD9-81ED-4DB2-BD59-A6C34878D82A}">
                    <a16:rowId xmlns:a16="http://schemas.microsoft.com/office/drawing/2014/main" val="10005"/>
                  </a:ext>
                </a:extLst>
              </a:tr>
              <a:tr h="419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t>--help</a:t>
                      </a:r>
                      <a:endParaRPr lang="zh-CN" altLang="en-US" sz="2400" dirty="0"/>
                    </a:p>
                  </a:txBody>
                  <a:tcPr/>
                </a:tc>
                <a:tc>
                  <a:txBody>
                    <a:bodyPr/>
                    <a:lstStyle/>
                    <a:p>
                      <a:r>
                        <a:rPr lang="zh-CN" altLang="en-US" sz="2400" dirty="0" smtClean="0"/>
                        <a:t>显示 </a:t>
                      </a:r>
                      <a:r>
                        <a:rPr lang="en-US" altLang="zh-CN" sz="2400" dirty="0" smtClean="0"/>
                        <a:t>find </a:t>
                      </a:r>
                      <a:r>
                        <a:rPr lang="zh-CN" altLang="en-US" sz="2400" dirty="0" smtClean="0"/>
                        <a:t>命令帮助信息 </a:t>
                      </a:r>
                      <a:endParaRPr lang="zh-CN" altLang="en-US" sz="2400" dirty="0"/>
                    </a:p>
                  </a:txBody>
                  <a:tcPr/>
                </a:tc>
                <a:extLst>
                  <a:ext uri="{0D108BD9-81ED-4DB2-BD59-A6C34878D82A}">
                    <a16:rowId xmlns:a16="http://schemas.microsoft.com/office/drawing/2014/main" val="10006"/>
                  </a:ext>
                </a:extLst>
              </a:tr>
              <a:tr h="419831">
                <a:tc>
                  <a:txBody>
                    <a:bodyPr/>
                    <a:lstStyle/>
                    <a:p>
                      <a:r>
                        <a:rPr lang="en-US" altLang="zh-CN" sz="2400" dirty="0" smtClean="0"/>
                        <a:t>--version </a:t>
                      </a:r>
                      <a:endParaRPr lang="zh-CN"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t>显示 </a:t>
                      </a:r>
                      <a:r>
                        <a:rPr lang="en-US" altLang="zh-CN" sz="2400" dirty="0" smtClean="0"/>
                        <a:t>find </a:t>
                      </a:r>
                      <a:r>
                        <a:rPr lang="zh-CN" altLang="en-US" sz="2400" dirty="0" smtClean="0"/>
                        <a:t>的版本</a:t>
                      </a:r>
                      <a:endParaRPr lang="zh-CN" altLang="en-US" sz="2400" dirty="0"/>
                    </a:p>
                  </a:txBody>
                  <a:tcPr/>
                </a:tc>
                <a:extLst>
                  <a:ext uri="{0D108BD9-81ED-4DB2-BD59-A6C34878D82A}">
                    <a16:rowId xmlns:a16="http://schemas.microsoft.com/office/drawing/2014/main" val="10007"/>
                  </a:ext>
                </a:extLst>
              </a:tr>
            </a:tbl>
          </a:graphicData>
        </a:graphic>
      </p:graphicFrame>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31069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常用的文本文件提取命令</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graphicFrame>
        <p:nvGraphicFramePr>
          <p:cNvPr id="7" name="内容占位符 6"/>
          <p:cNvGraphicFramePr>
            <a:graphicFrameLocks noGrp="1"/>
          </p:cNvGraphicFramePr>
          <p:nvPr>
            <p:ph idx="1"/>
          </p:nvPr>
        </p:nvGraphicFramePr>
        <p:xfrm>
          <a:off x="457200" y="1600200"/>
          <a:ext cx="8435280" cy="4498076"/>
        </p:xfrm>
        <a:graphic>
          <a:graphicData uri="http://schemas.openxmlformats.org/drawingml/2006/table">
            <a:tbl>
              <a:tblPr>
                <a:tableStyleId>{35758FB7-9AC5-4552-8A53-C91805E547FA}</a:tableStyleId>
              </a:tblPr>
              <a:tblGrid>
                <a:gridCol w="209857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507874">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命令 </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功能</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0"/>
                  </a:ext>
                </a:extLst>
              </a:tr>
              <a:tr h="571936">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cat</a:t>
                      </a:r>
                      <a:r>
                        <a:rPr kumimoji="0" lang="zh-CN" altLang="en-US" sz="2800" b="0" i="0" u="none" strike="noStrike" cap="none" normalizeH="0" baseline="0" dirty="0" smtClean="0">
                          <a:ln>
                            <a:noFill/>
                          </a:ln>
                          <a:solidFill>
                            <a:schemeClr val="accent6">
                              <a:lumMod val="75000"/>
                            </a:schemeClr>
                          </a:solidFill>
                          <a:effectLst/>
                          <a:latin typeface="Arial" charset="0"/>
                          <a:ea typeface="宋体" charset="-122"/>
                        </a:rPr>
                        <a:t>、</a:t>
                      </a:r>
                      <a:r>
                        <a:rPr kumimoji="0" lang="en-US" altLang="zh-CN" sz="2800" b="0" i="0" u="none" strike="noStrike" cap="none" normalizeH="0" baseline="0" dirty="0" err="1" smtClean="0">
                          <a:ln>
                            <a:noFill/>
                          </a:ln>
                          <a:solidFill>
                            <a:schemeClr val="accent6">
                              <a:lumMod val="75000"/>
                            </a:schemeClr>
                          </a:solidFill>
                          <a:effectLst/>
                          <a:latin typeface="Arial" charset="0"/>
                          <a:ea typeface="宋体" charset="-122"/>
                        </a:rPr>
                        <a:t>tac</a:t>
                      </a:r>
                      <a:endParaRPr kumimoji="0" lang="en-US" altLang="zh-CN" sz="28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滚屏显示文本文件内容</a:t>
                      </a:r>
                    </a:p>
                  </a:txBody>
                  <a:tcPr horzOverflow="overflow"/>
                </a:tc>
                <a:extLst>
                  <a:ext uri="{0D108BD9-81ED-4DB2-BD59-A6C34878D82A}">
                    <a16:rowId xmlns:a16="http://schemas.microsoft.com/office/drawing/2014/main" val="10001"/>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more</a:t>
                      </a:r>
                      <a:r>
                        <a:rPr kumimoji="0" lang="zh-CN" altLang="en-US" sz="2800" b="0" i="0" u="none" strike="noStrike" cap="none" normalizeH="0" baseline="0" dirty="0" smtClean="0">
                          <a:ln>
                            <a:noFill/>
                          </a:ln>
                          <a:solidFill>
                            <a:schemeClr val="accent6">
                              <a:lumMod val="75000"/>
                            </a:schemeClr>
                          </a:solidFill>
                          <a:effectLst/>
                          <a:latin typeface="Arial" charset="0"/>
                          <a:ea typeface="宋体" charset="-122"/>
                        </a:rPr>
                        <a:t>、</a:t>
                      </a: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less</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分屏显示文本文件内容</a:t>
                      </a:r>
                    </a:p>
                  </a:txBody>
                  <a:tcPr horzOverflow="overflow"/>
                </a:tc>
                <a:extLst>
                  <a:ext uri="{0D108BD9-81ED-4DB2-BD59-A6C34878D82A}">
                    <a16:rowId xmlns:a16="http://schemas.microsoft.com/office/drawing/2014/main" val="10002"/>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head</a:t>
                      </a:r>
                      <a:r>
                        <a:rPr kumimoji="0" lang="zh-CN" altLang="en-US" sz="2800" b="0" i="0" u="none" strike="noStrike" cap="none" normalizeH="0" baseline="0" dirty="0" smtClean="0">
                          <a:ln>
                            <a:noFill/>
                          </a:ln>
                          <a:solidFill>
                            <a:schemeClr val="accent6">
                              <a:lumMod val="75000"/>
                            </a:schemeClr>
                          </a:solidFill>
                          <a:effectLst/>
                          <a:latin typeface="Arial" charset="0"/>
                          <a:ea typeface="宋体" charset="-122"/>
                        </a:rPr>
                        <a:t>、</a:t>
                      </a: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tail</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显示文本文件的前或后若干行</a:t>
                      </a:r>
                      <a:endParaRPr kumimoji="0" lang="en-US" altLang="zh-CN" sz="2800" b="0" i="0" u="none" strike="noStrike" cap="none" normalizeH="0" baseline="0" dirty="0" smtClean="0">
                        <a:ln>
                          <a:noFill/>
                        </a:ln>
                        <a:solidFill>
                          <a:schemeClr val="tx1"/>
                        </a:solidFill>
                        <a:effectLst/>
                        <a:latin typeface="Arial" charset="0"/>
                        <a:ea typeface="宋体" charset="-122"/>
                      </a:endParaRPr>
                    </a:p>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（横向截取文本文件内容）</a:t>
                      </a:r>
                    </a:p>
                  </a:txBody>
                  <a:tcPr horzOverflow="overflow"/>
                </a:tc>
                <a:extLst>
                  <a:ext uri="{0D108BD9-81ED-4DB2-BD59-A6C34878D82A}">
                    <a16:rowId xmlns:a16="http://schemas.microsoft.com/office/drawing/2014/main" val="10003"/>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cut</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纵向切割出文本指定的部分</a:t>
                      </a:r>
                      <a:endParaRPr kumimoji="0" lang="en-US" altLang="zh-CN" sz="2800" b="0" i="0" u="none" strike="noStrike" cap="none" normalizeH="0" baseline="0" dirty="0" smtClean="0">
                        <a:ln>
                          <a:noFill/>
                        </a:ln>
                        <a:solidFill>
                          <a:schemeClr val="tx1"/>
                        </a:solidFill>
                        <a:effectLst/>
                        <a:latin typeface="Arial" charset="0"/>
                        <a:ea typeface="宋体" charset="-122"/>
                      </a:endParaRPr>
                    </a:p>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（纵向截取文本文件内容）</a:t>
                      </a:r>
                    </a:p>
                  </a:txBody>
                  <a:tcPr horzOverflow="overflow"/>
                </a:tc>
                <a:extLst>
                  <a:ext uri="{0D108BD9-81ED-4DB2-BD59-A6C34878D82A}">
                    <a16:rowId xmlns:a16="http://schemas.microsoft.com/office/drawing/2014/main" val="10004"/>
                  </a:ext>
                </a:extLst>
              </a:tr>
              <a:tr h="522596">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err="1" smtClean="0">
                          <a:ln>
                            <a:noFill/>
                          </a:ln>
                          <a:solidFill>
                            <a:schemeClr val="accent6">
                              <a:lumMod val="75000"/>
                            </a:schemeClr>
                          </a:solidFill>
                          <a:effectLst/>
                          <a:latin typeface="Arial" charset="0"/>
                          <a:ea typeface="宋体" charset="-122"/>
                        </a:rPr>
                        <a:t>grep</a:t>
                      </a:r>
                      <a:endParaRPr kumimoji="0" lang="en-US" altLang="zh-CN" sz="28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800" b="0" i="0" u="none" strike="noStrike" cap="none" normalizeH="0" baseline="0" dirty="0" smtClean="0">
                          <a:ln>
                            <a:noFill/>
                          </a:ln>
                          <a:solidFill>
                            <a:schemeClr val="tx1"/>
                          </a:solidFill>
                          <a:effectLst/>
                          <a:latin typeface="Arial" charset="0"/>
                          <a:ea typeface="宋体" charset="-122"/>
                        </a:rPr>
                        <a:t>在文本文件中查找指定的字符串</a:t>
                      </a:r>
                      <a:endParaRPr kumimoji="0" lang="en-US" altLang="zh-CN" sz="2800" b="0" i="0" u="none" strike="noStrike" cap="none" normalizeH="0" baseline="0" dirty="0" smtClean="0">
                        <a:ln>
                          <a:noFill/>
                        </a:ln>
                        <a:solidFill>
                          <a:schemeClr val="tx1"/>
                        </a:solidFill>
                        <a:effectLst/>
                        <a:latin typeface="Arial" charset="0"/>
                        <a:ea typeface="宋体" charset="-122"/>
                      </a:endParaRPr>
                    </a:p>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800" b="0" i="0" u="none" strike="noStrike" cap="none" normalizeH="0" baseline="0" dirty="0" smtClean="0">
                          <a:ln>
                            <a:noFill/>
                          </a:ln>
                          <a:solidFill>
                            <a:schemeClr val="tx1"/>
                          </a:solidFill>
                          <a:effectLst/>
                          <a:latin typeface="Arial" charset="0"/>
                          <a:ea typeface="宋体" charset="-122"/>
                        </a:rPr>
                        <a:t>（按关键字</a:t>
                      </a:r>
                      <a:r>
                        <a:rPr lang="zh-CN" altLang="en-US" sz="2800" dirty="0" smtClean="0"/>
                        <a:t>提</a:t>
                      </a:r>
                      <a:r>
                        <a:rPr kumimoji="0" lang="zh-CN" altLang="en-US" sz="2800" b="0" i="0" u="none" strike="noStrike" cap="none" normalizeH="0" baseline="0" dirty="0" smtClean="0">
                          <a:ln>
                            <a:noFill/>
                          </a:ln>
                          <a:solidFill>
                            <a:schemeClr val="tx1"/>
                          </a:solidFill>
                          <a:effectLst/>
                          <a:latin typeface="Arial" charset="0"/>
                          <a:ea typeface="宋体" charset="-122"/>
                        </a:rPr>
                        <a:t>取文本文件中匹配的行）</a:t>
                      </a:r>
                    </a:p>
                  </a:txBody>
                  <a:tcPr horzOverflow="overflow"/>
                </a:tc>
                <a:extLst>
                  <a:ext uri="{0D108BD9-81ED-4DB2-BD59-A6C34878D82A}">
                    <a16:rowId xmlns:a16="http://schemas.microsoft.com/office/drawing/2014/main" val="10005"/>
                  </a:ext>
                </a:extLst>
              </a:tr>
            </a:tbl>
          </a:graphicData>
        </a:graphic>
      </p:graphicFrame>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3435291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常用的文本文件分析命令</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graphicFrame>
        <p:nvGraphicFramePr>
          <p:cNvPr id="7" name="内容占位符 6"/>
          <p:cNvGraphicFramePr>
            <a:graphicFrameLocks noGrp="1"/>
          </p:cNvGraphicFramePr>
          <p:nvPr>
            <p:ph idx="1"/>
          </p:nvPr>
        </p:nvGraphicFramePr>
        <p:xfrm>
          <a:off x="457200" y="1600200"/>
          <a:ext cx="8147248" cy="4364596"/>
        </p:xfrm>
        <a:graphic>
          <a:graphicData uri="http://schemas.openxmlformats.org/drawingml/2006/table">
            <a:tbl>
              <a:tblPr>
                <a:tableStyleId>{35758FB7-9AC5-4552-8A53-C91805E547FA}</a:tableStyleId>
              </a:tblPr>
              <a:tblGrid>
                <a:gridCol w="2026918">
                  <a:extLst>
                    <a:ext uri="{9D8B030D-6E8A-4147-A177-3AD203B41FA5}">
                      <a16:colId xmlns:a16="http://schemas.microsoft.com/office/drawing/2014/main" val="20000"/>
                    </a:ext>
                  </a:extLst>
                </a:gridCol>
                <a:gridCol w="6120330">
                  <a:extLst>
                    <a:ext uri="{9D8B030D-6E8A-4147-A177-3AD203B41FA5}">
                      <a16:colId xmlns:a16="http://schemas.microsoft.com/office/drawing/2014/main" val="20001"/>
                    </a:ext>
                  </a:extLst>
                </a:gridCol>
              </a:tblGrid>
              <a:tr h="507874">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命令 </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功能</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0"/>
                  </a:ext>
                </a:extLst>
              </a:tr>
              <a:tr h="571936">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err="1" smtClean="0">
                          <a:ln>
                            <a:noFill/>
                          </a:ln>
                          <a:solidFill>
                            <a:schemeClr val="accent6">
                              <a:lumMod val="75000"/>
                            </a:schemeClr>
                          </a:solidFill>
                          <a:effectLst/>
                          <a:latin typeface="Arial" charset="0"/>
                          <a:ea typeface="宋体" charset="-122"/>
                        </a:rPr>
                        <a:t>wc</a:t>
                      </a:r>
                      <a:endParaRPr kumimoji="0" lang="en-US" altLang="zh-CN" sz="28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统计文本</a:t>
                      </a:r>
                    </a:p>
                  </a:txBody>
                  <a:tcPr horzOverflow="overflow"/>
                </a:tc>
                <a:extLst>
                  <a:ext uri="{0D108BD9-81ED-4DB2-BD59-A6C34878D82A}">
                    <a16:rowId xmlns:a16="http://schemas.microsoft.com/office/drawing/2014/main" val="10001"/>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sort</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以行为单位对文本文件排序</a:t>
                      </a:r>
                    </a:p>
                  </a:txBody>
                  <a:tcPr horzOverflow="overflow"/>
                </a:tc>
                <a:extLst>
                  <a:ext uri="{0D108BD9-81ED-4DB2-BD59-A6C34878D82A}">
                    <a16:rowId xmlns:a16="http://schemas.microsoft.com/office/drawing/2014/main" val="10002"/>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800" b="0" i="0" u="none" strike="noStrike" cap="none" normalizeH="0" baseline="0" dirty="0" err="1" smtClean="0">
                          <a:ln>
                            <a:noFill/>
                          </a:ln>
                          <a:solidFill>
                            <a:schemeClr val="accent6">
                              <a:lumMod val="75000"/>
                            </a:schemeClr>
                          </a:solidFill>
                          <a:effectLst/>
                          <a:latin typeface="Arial" charset="0"/>
                          <a:ea typeface="宋体" charset="-122"/>
                        </a:rPr>
                        <a:t>uniq</a:t>
                      </a:r>
                      <a:endParaRPr kumimoji="0" lang="en-US" altLang="zh-CN" sz="28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删除文本文件中连续的重复的行</a:t>
                      </a:r>
                    </a:p>
                  </a:txBody>
                  <a:tcPr horzOverflow="overflow"/>
                </a:tc>
                <a:extLst>
                  <a:ext uri="{0D108BD9-81ED-4DB2-BD59-A6C34878D82A}">
                    <a16:rowId xmlns:a16="http://schemas.microsoft.com/office/drawing/2014/main" val="10003"/>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diff</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比较两个文本文件的差异</a:t>
                      </a:r>
                    </a:p>
                  </a:txBody>
                  <a:tcPr horzOverflow="overflow"/>
                </a:tc>
                <a:extLst>
                  <a:ext uri="{0D108BD9-81ED-4DB2-BD59-A6C34878D82A}">
                    <a16:rowId xmlns:a16="http://schemas.microsoft.com/office/drawing/2014/main" val="10004"/>
                  </a:ext>
                </a:extLst>
              </a:tr>
              <a:tr h="261298">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diff3</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比较三个文本文件的差异</a:t>
                      </a:r>
                    </a:p>
                  </a:txBody>
                  <a:tcPr horzOverflow="overflow"/>
                </a:tc>
                <a:extLst>
                  <a:ext uri="{0D108BD9-81ED-4DB2-BD59-A6C34878D82A}">
                    <a16:rowId xmlns:a16="http://schemas.microsoft.com/office/drawing/2014/main" val="10005"/>
                  </a:ext>
                </a:extLst>
              </a:tr>
              <a:tr h="25908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patch</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为文本文件打补丁</a:t>
                      </a:r>
                    </a:p>
                  </a:txBody>
                  <a:tcPr horzOverflow="overflow"/>
                </a:tc>
                <a:extLst>
                  <a:ext uri="{0D108BD9-81ED-4DB2-BD59-A6C34878D82A}">
                    <a16:rowId xmlns:a16="http://schemas.microsoft.com/office/drawing/2014/main" val="10006"/>
                  </a:ext>
                </a:extLst>
              </a:tr>
              <a:tr h="25908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err="1" smtClean="0">
                          <a:ln>
                            <a:noFill/>
                          </a:ln>
                          <a:solidFill>
                            <a:schemeClr val="accent6">
                              <a:lumMod val="75000"/>
                            </a:schemeClr>
                          </a:solidFill>
                          <a:effectLst/>
                          <a:latin typeface="Arial" charset="0"/>
                          <a:ea typeface="宋体" charset="-122"/>
                        </a:rPr>
                        <a:t>aspell</a:t>
                      </a:r>
                      <a:endParaRPr kumimoji="0" lang="en-US" altLang="zh-CN" sz="28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为文本文件做拼写检查（西文）</a:t>
                      </a:r>
                    </a:p>
                  </a:txBody>
                  <a:tcPr horzOverflow="overflow"/>
                </a:tc>
                <a:extLst>
                  <a:ext uri="{0D108BD9-81ED-4DB2-BD59-A6C34878D82A}">
                    <a16:rowId xmlns:a16="http://schemas.microsoft.com/office/drawing/2014/main" val="10007"/>
                  </a:ext>
                </a:extLst>
              </a:tr>
            </a:tbl>
          </a:graphicData>
        </a:graphic>
      </p:graphicFrame>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995948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常用的文件打包和压缩命令</a:t>
            </a:r>
            <a:endParaRPr lang="zh-CN" altLang="en-US" dirty="0"/>
          </a:p>
        </p:txBody>
      </p:sp>
      <p:graphicFrame>
        <p:nvGraphicFramePr>
          <p:cNvPr id="7" name="内容占位符 6"/>
          <p:cNvGraphicFramePr>
            <a:graphicFrameLocks noGrp="1"/>
          </p:cNvGraphicFramePr>
          <p:nvPr>
            <p:ph idx="1"/>
          </p:nvPr>
        </p:nvGraphicFramePr>
        <p:xfrm>
          <a:off x="457200" y="1600201"/>
          <a:ext cx="8435280" cy="4373468"/>
        </p:xfrm>
        <a:graphic>
          <a:graphicData uri="http://schemas.openxmlformats.org/drawingml/2006/table">
            <a:tbl>
              <a:tblPr>
                <a:tableStyleId>{35758FB7-9AC5-4552-8A53-C91805E547FA}</a:tableStyleId>
              </a:tblPr>
              <a:tblGrid>
                <a:gridCol w="1781986">
                  <a:extLst>
                    <a:ext uri="{9D8B030D-6E8A-4147-A177-3AD203B41FA5}">
                      <a16:colId xmlns:a16="http://schemas.microsoft.com/office/drawing/2014/main" val="20000"/>
                    </a:ext>
                  </a:extLst>
                </a:gridCol>
                <a:gridCol w="6653294">
                  <a:extLst>
                    <a:ext uri="{9D8B030D-6E8A-4147-A177-3AD203B41FA5}">
                      <a16:colId xmlns:a16="http://schemas.microsoft.com/office/drawing/2014/main" val="20001"/>
                    </a:ext>
                  </a:extLst>
                </a:gridCol>
              </a:tblGrid>
              <a:tr h="507874">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命令 </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u="none" strike="noStrike" cap="none" normalizeH="0" baseline="0" dirty="0" smtClean="0">
                          <a:ln>
                            <a:noFill/>
                          </a:ln>
                          <a:effectLst/>
                        </a:rPr>
                        <a:t>功能</a:t>
                      </a:r>
                      <a:endParaRPr kumimoji="0" lang="zh-CN" altLang="en-US" sz="28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0"/>
                  </a:ext>
                </a:extLst>
              </a:tr>
              <a:tr h="571936">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err="1" smtClean="0">
                          <a:ln>
                            <a:noFill/>
                          </a:ln>
                          <a:solidFill>
                            <a:schemeClr val="accent6">
                              <a:lumMod val="75000"/>
                            </a:schemeClr>
                          </a:solidFill>
                          <a:effectLst/>
                          <a:latin typeface="Arial" charset="0"/>
                          <a:ea typeface="宋体" charset="-122"/>
                        </a:rPr>
                        <a:t>xz</a:t>
                      </a:r>
                      <a:endParaRPr kumimoji="0" lang="en-US" altLang="zh-CN" sz="28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使用</a:t>
                      </a:r>
                      <a:r>
                        <a:rPr kumimoji="0" lang="en-US" altLang="zh-CN" sz="2800" b="0" i="0" u="none" strike="noStrike" cap="none" normalizeH="0" baseline="0" dirty="0" smtClean="0">
                          <a:ln>
                            <a:noFill/>
                          </a:ln>
                          <a:solidFill>
                            <a:schemeClr val="tx1"/>
                          </a:solidFill>
                          <a:effectLst/>
                          <a:latin typeface="Arial" charset="0"/>
                          <a:ea typeface="宋体" charset="-122"/>
                        </a:rPr>
                        <a:t>LZMA </a:t>
                      </a:r>
                      <a:r>
                        <a:rPr kumimoji="0" lang="zh-CN" altLang="en-US" sz="2800" b="0" i="0" u="none" strike="noStrike" cap="none" normalizeH="0" baseline="0" dirty="0" smtClean="0">
                          <a:ln>
                            <a:noFill/>
                          </a:ln>
                          <a:solidFill>
                            <a:schemeClr val="tx1"/>
                          </a:solidFill>
                          <a:effectLst/>
                          <a:latin typeface="Arial" charset="0"/>
                          <a:ea typeface="宋体" charset="-122"/>
                        </a:rPr>
                        <a:t>算法的高性能压缩</a:t>
                      </a:r>
                      <a:r>
                        <a:rPr kumimoji="0" lang="en-US" altLang="zh-CN" sz="2800" b="0" i="0" u="none" strike="noStrike" cap="none" normalizeH="0" baseline="0" dirty="0" smtClean="0">
                          <a:ln>
                            <a:noFill/>
                          </a:ln>
                          <a:solidFill>
                            <a:schemeClr val="tx1"/>
                          </a:solidFill>
                          <a:effectLst/>
                          <a:latin typeface="Arial" charset="0"/>
                          <a:ea typeface="宋体" charset="-122"/>
                        </a:rPr>
                        <a:t>/</a:t>
                      </a:r>
                      <a:r>
                        <a:rPr kumimoji="0" lang="zh-CN" altLang="en-US" sz="2800" b="0" i="0" u="none" strike="noStrike" cap="none" normalizeH="0" baseline="0" dirty="0" smtClean="0">
                          <a:ln>
                            <a:noFill/>
                          </a:ln>
                          <a:solidFill>
                            <a:schemeClr val="tx1"/>
                          </a:solidFill>
                          <a:effectLst/>
                          <a:latin typeface="Arial" charset="0"/>
                          <a:ea typeface="宋体" charset="-122"/>
                        </a:rPr>
                        <a:t>解压工具</a:t>
                      </a:r>
                    </a:p>
                  </a:txBody>
                  <a:tcPr horzOverflow="overflow"/>
                </a:tc>
                <a:extLst>
                  <a:ext uri="{0D108BD9-81ED-4DB2-BD59-A6C34878D82A}">
                    <a16:rowId xmlns:a16="http://schemas.microsoft.com/office/drawing/2014/main" val="10001"/>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800" b="0" i="0" u="none" strike="noStrike" cap="none" normalizeH="0" baseline="0" dirty="0" err="1" smtClean="0">
                          <a:ln>
                            <a:noFill/>
                          </a:ln>
                          <a:solidFill>
                            <a:schemeClr val="accent6">
                              <a:lumMod val="75000"/>
                            </a:schemeClr>
                          </a:solidFill>
                          <a:effectLst/>
                          <a:latin typeface="Arial" charset="0"/>
                          <a:ea typeface="宋体" charset="-122"/>
                        </a:rPr>
                        <a:t>gzip</a:t>
                      </a:r>
                      <a:endParaRPr kumimoji="0" lang="en-US" altLang="zh-CN" sz="28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流行的 </a:t>
                      </a:r>
                      <a:r>
                        <a:rPr kumimoji="0" lang="en-US" altLang="zh-CN" sz="2800" b="0" i="0" u="none" strike="noStrike" cap="none" normalizeH="0" baseline="0" dirty="0" smtClean="0">
                          <a:ln>
                            <a:noFill/>
                          </a:ln>
                          <a:solidFill>
                            <a:schemeClr val="tx1"/>
                          </a:solidFill>
                          <a:effectLst/>
                          <a:latin typeface="Arial" charset="0"/>
                          <a:ea typeface="宋体" charset="-122"/>
                        </a:rPr>
                        <a:t>GNU </a:t>
                      </a:r>
                      <a:r>
                        <a:rPr kumimoji="0" lang="en-US" altLang="zh-CN" sz="2800" b="0" i="0" u="none" strike="noStrike" cap="none" normalizeH="0" baseline="0" dirty="0" err="1" smtClean="0">
                          <a:ln>
                            <a:noFill/>
                          </a:ln>
                          <a:solidFill>
                            <a:schemeClr val="tx1"/>
                          </a:solidFill>
                          <a:effectLst/>
                          <a:latin typeface="Arial" charset="0"/>
                          <a:ea typeface="宋体" charset="-122"/>
                        </a:rPr>
                        <a:t>gzip</a:t>
                      </a:r>
                      <a:r>
                        <a:rPr kumimoji="0" lang="en-US" altLang="zh-CN" sz="2800" b="0" i="0" u="none" strike="noStrike" cap="none" normalizeH="0" baseline="0" dirty="0" smtClean="0">
                          <a:ln>
                            <a:noFill/>
                          </a:ln>
                          <a:solidFill>
                            <a:schemeClr val="tx1"/>
                          </a:solidFill>
                          <a:effectLst/>
                          <a:latin typeface="Arial" charset="0"/>
                          <a:ea typeface="宋体" charset="-122"/>
                        </a:rPr>
                        <a:t> </a:t>
                      </a:r>
                      <a:r>
                        <a:rPr kumimoji="0" lang="zh-CN" altLang="en-US" sz="2800" b="0" i="0" u="none" strike="noStrike" cap="none" normalizeH="0" baseline="0" dirty="0" smtClean="0">
                          <a:ln>
                            <a:noFill/>
                          </a:ln>
                          <a:solidFill>
                            <a:schemeClr val="tx1"/>
                          </a:solidFill>
                          <a:effectLst/>
                          <a:latin typeface="Arial" charset="0"/>
                          <a:ea typeface="宋体" charset="-122"/>
                        </a:rPr>
                        <a:t>数据压缩</a:t>
                      </a:r>
                      <a:r>
                        <a:rPr kumimoji="0" lang="en-US" altLang="zh-CN" sz="2800" b="0" i="0" u="none" strike="noStrike" cap="none" normalizeH="0" baseline="0" dirty="0" smtClean="0">
                          <a:ln>
                            <a:noFill/>
                          </a:ln>
                          <a:solidFill>
                            <a:schemeClr val="tx1"/>
                          </a:solidFill>
                          <a:effectLst/>
                          <a:latin typeface="Arial" charset="0"/>
                          <a:ea typeface="宋体" charset="-122"/>
                        </a:rPr>
                        <a:t>/</a:t>
                      </a:r>
                      <a:r>
                        <a:rPr kumimoji="0" lang="zh-CN" altLang="en-US" sz="2800" b="0" i="0" u="none" strike="noStrike" cap="none" normalizeH="0" baseline="0" dirty="0" smtClean="0">
                          <a:ln>
                            <a:noFill/>
                          </a:ln>
                          <a:solidFill>
                            <a:schemeClr val="tx1"/>
                          </a:solidFill>
                          <a:effectLst/>
                          <a:latin typeface="Arial" charset="0"/>
                          <a:ea typeface="宋体" charset="-122"/>
                        </a:rPr>
                        <a:t>解压程序</a:t>
                      </a:r>
                    </a:p>
                  </a:txBody>
                  <a:tcPr horzOverflow="overflow"/>
                </a:tc>
                <a:extLst>
                  <a:ext uri="{0D108BD9-81ED-4DB2-BD59-A6C34878D82A}">
                    <a16:rowId xmlns:a16="http://schemas.microsoft.com/office/drawing/2014/main" val="10002"/>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bzip2</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免费的，无专利的高性能数据压缩工具</a:t>
                      </a:r>
                    </a:p>
                  </a:txBody>
                  <a:tcPr horzOverflow="overflow"/>
                </a:tc>
                <a:extLst>
                  <a:ext uri="{0D108BD9-81ED-4DB2-BD59-A6C34878D82A}">
                    <a16:rowId xmlns:a16="http://schemas.microsoft.com/office/drawing/2014/main" val="10003"/>
                  </a:ext>
                </a:extLst>
              </a:tr>
              <a:tr h="57334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zip/unzip</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与</a:t>
                      </a:r>
                      <a:r>
                        <a:rPr kumimoji="0" lang="en-US" altLang="zh-CN" sz="2800" b="0" i="0" u="none" strike="noStrike" cap="none" normalizeH="0" baseline="0" dirty="0" err="1" smtClean="0">
                          <a:ln>
                            <a:noFill/>
                          </a:ln>
                          <a:solidFill>
                            <a:schemeClr val="tx1"/>
                          </a:solidFill>
                          <a:effectLst/>
                          <a:latin typeface="Arial" charset="0"/>
                          <a:ea typeface="宋体" charset="-122"/>
                        </a:rPr>
                        <a:t>WinZIP</a:t>
                      </a:r>
                      <a:r>
                        <a:rPr kumimoji="0" lang="zh-CN" altLang="en-US" sz="2800" b="0" i="0" u="none" strike="noStrike" cap="none" normalizeH="0" baseline="0" dirty="0" smtClean="0">
                          <a:ln>
                            <a:noFill/>
                          </a:ln>
                          <a:solidFill>
                            <a:schemeClr val="tx1"/>
                          </a:solidFill>
                          <a:effectLst/>
                          <a:latin typeface="Arial" charset="0"/>
                          <a:ea typeface="宋体" charset="-122"/>
                        </a:rPr>
                        <a:t>兼容的压缩</a:t>
                      </a:r>
                      <a:r>
                        <a:rPr kumimoji="0" lang="en-US" altLang="zh-CN" sz="2800" b="0" i="0" u="none" strike="noStrike" cap="none" normalizeH="0" baseline="0" dirty="0" smtClean="0">
                          <a:ln>
                            <a:noFill/>
                          </a:ln>
                          <a:solidFill>
                            <a:schemeClr val="tx1"/>
                          </a:solidFill>
                          <a:effectLst/>
                          <a:latin typeface="Arial" charset="0"/>
                          <a:ea typeface="宋体" charset="-122"/>
                        </a:rPr>
                        <a:t>/</a:t>
                      </a:r>
                      <a:r>
                        <a:rPr kumimoji="0" lang="zh-CN" altLang="en-US" sz="2800" b="0" i="0" u="none" strike="noStrike" cap="none" normalizeH="0" baseline="0" dirty="0" smtClean="0">
                          <a:ln>
                            <a:noFill/>
                          </a:ln>
                          <a:solidFill>
                            <a:schemeClr val="tx1"/>
                          </a:solidFill>
                          <a:effectLst/>
                          <a:latin typeface="Arial" charset="0"/>
                          <a:ea typeface="宋体" charset="-122"/>
                        </a:rPr>
                        <a:t>解压工具</a:t>
                      </a:r>
                    </a:p>
                  </a:txBody>
                  <a:tcPr horzOverflow="overflow"/>
                </a:tc>
                <a:extLst>
                  <a:ext uri="{0D108BD9-81ED-4DB2-BD59-A6C34878D82A}">
                    <a16:rowId xmlns:a16="http://schemas.microsoft.com/office/drawing/2014/main" val="10004"/>
                  </a:ext>
                </a:extLst>
              </a:tr>
              <a:tr h="522596">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err="1" smtClean="0">
                          <a:ln>
                            <a:noFill/>
                          </a:ln>
                          <a:solidFill>
                            <a:schemeClr val="accent6">
                              <a:lumMod val="75000"/>
                            </a:schemeClr>
                          </a:solidFill>
                          <a:effectLst/>
                          <a:latin typeface="Arial" charset="0"/>
                          <a:ea typeface="宋体" charset="-122"/>
                        </a:rPr>
                        <a:t>rar</a:t>
                      </a:r>
                      <a:endParaRPr kumimoji="0" lang="en-US" altLang="zh-CN" sz="28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800" b="0" i="0" u="none" strike="noStrike" cap="none" normalizeH="0" baseline="0" dirty="0" smtClean="0">
                          <a:ln>
                            <a:noFill/>
                          </a:ln>
                          <a:solidFill>
                            <a:schemeClr val="tx1"/>
                          </a:solidFill>
                          <a:effectLst/>
                          <a:latin typeface="Arial" charset="0"/>
                          <a:ea typeface="宋体" charset="-122"/>
                        </a:rPr>
                        <a:t>与</a:t>
                      </a:r>
                      <a:r>
                        <a:rPr kumimoji="0" lang="en-US" altLang="zh-CN" sz="2800" b="0" i="0" u="none" strike="noStrike" cap="none" normalizeH="0" baseline="0" dirty="0" err="1" smtClean="0">
                          <a:ln>
                            <a:noFill/>
                          </a:ln>
                          <a:solidFill>
                            <a:schemeClr val="tx1"/>
                          </a:solidFill>
                          <a:effectLst/>
                          <a:latin typeface="Arial" charset="0"/>
                          <a:ea typeface="宋体" charset="-122"/>
                        </a:rPr>
                        <a:t>WinRAR</a:t>
                      </a:r>
                      <a:r>
                        <a:rPr kumimoji="0" lang="zh-CN" altLang="en-US" sz="2800" b="0" i="0" u="none" strike="noStrike" cap="none" normalizeH="0" baseline="0" dirty="0" smtClean="0">
                          <a:ln>
                            <a:noFill/>
                          </a:ln>
                          <a:solidFill>
                            <a:schemeClr val="tx1"/>
                          </a:solidFill>
                          <a:effectLst/>
                          <a:latin typeface="Arial" charset="0"/>
                          <a:ea typeface="宋体" charset="-122"/>
                        </a:rPr>
                        <a:t>兼容的压缩</a:t>
                      </a:r>
                      <a:r>
                        <a:rPr kumimoji="0" lang="en-US" altLang="zh-CN" sz="2800" b="0" i="0" u="none" strike="noStrike" cap="none" normalizeH="0" baseline="0" dirty="0" smtClean="0">
                          <a:ln>
                            <a:noFill/>
                          </a:ln>
                          <a:solidFill>
                            <a:schemeClr val="tx1"/>
                          </a:solidFill>
                          <a:effectLst/>
                          <a:latin typeface="Arial" charset="0"/>
                          <a:ea typeface="宋体" charset="-122"/>
                        </a:rPr>
                        <a:t>/</a:t>
                      </a:r>
                      <a:r>
                        <a:rPr kumimoji="0" lang="zh-CN" altLang="en-US" sz="2800" b="0" i="0" u="none" strike="noStrike" cap="none" normalizeH="0" baseline="0" dirty="0" smtClean="0">
                          <a:ln>
                            <a:noFill/>
                          </a:ln>
                          <a:solidFill>
                            <a:schemeClr val="tx1"/>
                          </a:solidFill>
                          <a:effectLst/>
                          <a:latin typeface="Arial" charset="0"/>
                          <a:ea typeface="宋体" charset="-122"/>
                        </a:rPr>
                        <a:t>解压工具</a:t>
                      </a:r>
                    </a:p>
                  </a:txBody>
                  <a:tcPr horzOverflow="overflow"/>
                </a:tc>
                <a:extLst>
                  <a:ext uri="{0D108BD9-81ED-4DB2-BD59-A6C34878D82A}">
                    <a16:rowId xmlns:a16="http://schemas.microsoft.com/office/drawing/2014/main" val="10005"/>
                  </a:ext>
                </a:extLst>
              </a:tr>
              <a:tr h="522596">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7za</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使用</a:t>
                      </a:r>
                      <a:r>
                        <a:rPr kumimoji="0" lang="en-US" altLang="zh-CN" sz="2800" b="0" i="0" u="none" strike="noStrike" cap="none" normalizeH="0" baseline="0" dirty="0" smtClean="0">
                          <a:ln>
                            <a:noFill/>
                          </a:ln>
                          <a:solidFill>
                            <a:schemeClr val="tx1"/>
                          </a:solidFill>
                          <a:effectLst/>
                          <a:latin typeface="Arial" charset="0"/>
                          <a:ea typeface="宋体" charset="-122"/>
                        </a:rPr>
                        <a:t>LZMA </a:t>
                      </a:r>
                      <a:r>
                        <a:rPr kumimoji="0" lang="zh-CN" altLang="en-US" sz="2800" b="0" i="0" u="none" strike="noStrike" cap="none" normalizeH="0" baseline="0" dirty="0" smtClean="0">
                          <a:ln>
                            <a:noFill/>
                          </a:ln>
                          <a:solidFill>
                            <a:schemeClr val="tx1"/>
                          </a:solidFill>
                          <a:effectLst/>
                          <a:latin typeface="Arial" charset="0"/>
                          <a:ea typeface="宋体" charset="-122"/>
                        </a:rPr>
                        <a:t>算法的高性能压缩</a:t>
                      </a:r>
                      <a:r>
                        <a:rPr kumimoji="0" lang="en-US" altLang="zh-CN" sz="2800" b="0" i="0" u="none" strike="noStrike" cap="none" normalizeH="0" baseline="0" dirty="0" smtClean="0">
                          <a:ln>
                            <a:noFill/>
                          </a:ln>
                          <a:solidFill>
                            <a:schemeClr val="tx1"/>
                          </a:solidFill>
                          <a:effectLst/>
                          <a:latin typeface="Arial" charset="0"/>
                          <a:ea typeface="宋体" charset="-122"/>
                        </a:rPr>
                        <a:t>/</a:t>
                      </a:r>
                      <a:r>
                        <a:rPr kumimoji="0" lang="zh-CN" altLang="en-US" sz="2800" b="0" i="0" u="none" strike="noStrike" cap="none" normalizeH="0" baseline="0" dirty="0" smtClean="0">
                          <a:ln>
                            <a:noFill/>
                          </a:ln>
                          <a:solidFill>
                            <a:schemeClr val="tx1"/>
                          </a:solidFill>
                          <a:effectLst/>
                          <a:latin typeface="Arial" charset="0"/>
                          <a:ea typeface="宋体" charset="-122"/>
                        </a:rPr>
                        <a:t>解压工具</a:t>
                      </a:r>
                    </a:p>
                  </a:txBody>
                  <a:tcPr horzOverflow="overflow"/>
                </a:tc>
                <a:extLst>
                  <a:ext uri="{0D108BD9-81ED-4DB2-BD59-A6C34878D82A}">
                    <a16:rowId xmlns:a16="http://schemas.microsoft.com/office/drawing/2014/main" val="10006"/>
                  </a:ext>
                </a:extLst>
              </a:tr>
              <a:tr h="261298">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800" b="0" i="0" u="none" strike="noStrike" cap="none" normalizeH="0" baseline="0" dirty="0" smtClean="0">
                          <a:ln>
                            <a:noFill/>
                          </a:ln>
                          <a:solidFill>
                            <a:schemeClr val="accent6">
                              <a:lumMod val="75000"/>
                            </a:schemeClr>
                          </a:solidFill>
                          <a:effectLst/>
                          <a:latin typeface="Arial" charset="0"/>
                          <a:ea typeface="宋体" charset="-122"/>
                        </a:rPr>
                        <a:t>tar</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800" b="0" i="0" u="none" strike="noStrike" cap="none" normalizeH="0" baseline="0" dirty="0" smtClean="0">
                          <a:ln>
                            <a:noFill/>
                          </a:ln>
                          <a:solidFill>
                            <a:schemeClr val="tx1"/>
                          </a:solidFill>
                          <a:effectLst/>
                          <a:latin typeface="Arial" charset="0"/>
                          <a:ea typeface="宋体" charset="-122"/>
                        </a:rPr>
                        <a:t>文件打包、归档工具</a:t>
                      </a:r>
                    </a:p>
                  </a:txBody>
                  <a:tcPr horzOverflow="overflow"/>
                </a:tc>
                <a:extLst>
                  <a:ext uri="{0D108BD9-81ED-4DB2-BD59-A6C34878D82A}">
                    <a16:rowId xmlns:a16="http://schemas.microsoft.com/office/drawing/2014/main" val="10007"/>
                  </a:ext>
                </a:extLst>
              </a:tr>
            </a:tbl>
          </a:graphicData>
        </a:graphic>
      </p:graphicFrame>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4062207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打包和压缩文件的文件后缀</a:t>
            </a:r>
            <a:endParaRPr lang="zh-CN" altLang="en-US" dirty="0"/>
          </a:p>
        </p:txBody>
      </p:sp>
      <p:graphicFrame>
        <p:nvGraphicFramePr>
          <p:cNvPr id="7" name="内容占位符 6"/>
          <p:cNvGraphicFramePr>
            <a:graphicFrameLocks noGrp="1"/>
          </p:cNvGraphicFramePr>
          <p:nvPr>
            <p:ph idx="1"/>
          </p:nvPr>
        </p:nvGraphicFramePr>
        <p:xfrm>
          <a:off x="467544" y="1340768"/>
          <a:ext cx="8229600" cy="5065776"/>
        </p:xfrm>
        <a:graphic>
          <a:graphicData uri="http://schemas.openxmlformats.org/drawingml/2006/table">
            <a:tbl>
              <a:tblPr firstRow="1" bandRow="1">
                <a:tableStyleId>{5C22544A-7EE6-4342-B048-85BDC9FD1C3A}</a:tableStyleId>
              </a:tblPr>
              <a:tblGrid>
                <a:gridCol w="1450504">
                  <a:extLst>
                    <a:ext uri="{9D8B030D-6E8A-4147-A177-3AD203B41FA5}">
                      <a16:colId xmlns:a16="http://schemas.microsoft.com/office/drawing/2014/main" val="20000"/>
                    </a:ext>
                  </a:extLst>
                </a:gridCol>
                <a:gridCol w="6779096">
                  <a:extLst>
                    <a:ext uri="{9D8B030D-6E8A-4147-A177-3AD203B41FA5}">
                      <a16:colId xmlns:a16="http://schemas.microsoft.com/office/drawing/2014/main" val="20001"/>
                    </a:ext>
                  </a:extLst>
                </a:gridCol>
              </a:tblGrid>
              <a:tr h="370840">
                <a:tc>
                  <a:txBody>
                    <a:bodyPr/>
                    <a:lstStyle/>
                    <a:p>
                      <a:r>
                        <a:rPr lang="zh-CN" altLang="en-US" sz="2400" dirty="0" smtClean="0"/>
                        <a:t>文件后缀</a:t>
                      </a:r>
                      <a:endParaRPr lang="zh-CN" altLang="en-US" sz="2400" dirty="0"/>
                    </a:p>
                  </a:txBody>
                  <a:tcPr/>
                </a:tc>
                <a:tc>
                  <a:txBody>
                    <a:bodyPr/>
                    <a:lstStyle/>
                    <a:p>
                      <a:r>
                        <a:rPr lang="zh-CN" altLang="en-US" sz="2400" dirty="0" smtClean="0"/>
                        <a:t>说明</a:t>
                      </a:r>
                      <a:endParaRPr lang="zh-CN" altLang="en-US" sz="24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smtClean="0">
                          <a:ln>
                            <a:noFill/>
                          </a:ln>
                          <a:solidFill>
                            <a:srgbClr val="006600"/>
                          </a:solidFill>
                          <a:effectLst/>
                          <a:latin typeface="Times New Roman" pitchFamily="18" charset="0"/>
                          <a:ea typeface="黑体" pitchFamily="49" charset="-122"/>
                        </a:rPr>
                        <a:t>.</a:t>
                      </a:r>
                      <a:r>
                        <a:rPr kumimoji="1" lang="en-US" altLang="zh-CN" sz="2400" b="1" i="0" u="none" strike="noStrike" cap="none" normalizeH="0" baseline="0" dirty="0" smtClean="0">
                          <a:ln>
                            <a:noFill/>
                          </a:ln>
                          <a:solidFill>
                            <a:srgbClr val="006600"/>
                          </a:solidFill>
                          <a:effectLst/>
                          <a:latin typeface="Times New Roman" pitchFamily="18" charset="0"/>
                          <a:ea typeface="黑体" pitchFamily="49" charset="-122"/>
                        </a:rPr>
                        <a:t>bz2</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用 </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bzip2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压缩的文件</a:t>
                      </a: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smtClean="0">
                          <a:ln>
                            <a:noFill/>
                          </a:ln>
                          <a:solidFill>
                            <a:srgbClr val="006600"/>
                          </a:solidFill>
                          <a:effectLst/>
                          <a:latin typeface="Times New Roman" pitchFamily="18" charset="0"/>
                          <a:ea typeface="黑体" pitchFamily="49" charset="-122"/>
                        </a:rPr>
                        <a:t>.</a:t>
                      </a:r>
                      <a:r>
                        <a:rPr kumimoji="1" lang="en-US" altLang="zh-CN" sz="2400" b="1" i="0" u="none" strike="noStrike" cap="none" normalizeH="0" baseline="0" dirty="0" err="1" smtClean="0">
                          <a:ln>
                            <a:noFill/>
                          </a:ln>
                          <a:solidFill>
                            <a:srgbClr val="006600"/>
                          </a:solidFill>
                          <a:effectLst/>
                          <a:latin typeface="Times New Roman" pitchFamily="18" charset="0"/>
                          <a:ea typeface="黑体" pitchFamily="49" charset="-122"/>
                        </a:rPr>
                        <a:t>gz</a:t>
                      </a:r>
                      <a:endParaRPr kumimoji="1" lang="en-US" altLang="zh-CN" sz="2400" b="1" i="0" u="none" strike="noStrike" cap="none" normalizeH="0" baseline="0" dirty="0" smtClean="0">
                        <a:ln>
                          <a:noFill/>
                        </a:ln>
                        <a:solidFill>
                          <a:srgbClr val="006600"/>
                        </a:solidFill>
                        <a:effectLst/>
                        <a:latin typeface="Times New Roman" pitchFamily="18" charset="0"/>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用 </a:t>
                      </a:r>
                      <a:r>
                        <a:rPr kumimoji="1" lang="en-US" altLang="zh-CN" sz="2400" b="0" i="0" u="none" strike="noStrike" cap="none" normalizeH="0" baseline="0" dirty="0" err="1" smtClean="0">
                          <a:ln>
                            <a:noFill/>
                          </a:ln>
                          <a:solidFill>
                            <a:schemeClr val="tx1"/>
                          </a:solidFill>
                          <a:effectLst/>
                          <a:latin typeface="Times New Roman" pitchFamily="18" charset="0"/>
                          <a:ea typeface="黑体" pitchFamily="49" charset="-122"/>
                        </a:rPr>
                        <a:t>gzip</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压缩的文件</a:t>
                      </a: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en-US" altLang="zh-CN" sz="2400" b="1" i="0" u="none" strike="noStrike" cap="none" normalizeH="0" baseline="0" dirty="0" smtClean="0">
                          <a:ln>
                            <a:noFill/>
                          </a:ln>
                          <a:solidFill>
                            <a:srgbClr val="006600"/>
                          </a:solidFill>
                          <a:effectLst/>
                          <a:latin typeface="Times New Roman" pitchFamily="18" charset="0"/>
                          <a:ea typeface="黑体" pitchFamily="49" charset="-122"/>
                        </a:rPr>
                        <a:t>.</a:t>
                      </a:r>
                      <a:r>
                        <a:rPr kumimoji="1" lang="en-US" altLang="zh-CN" sz="2400" b="1" i="0" u="none" strike="noStrike" cap="none" normalizeH="0" baseline="0" dirty="0" err="1" smtClean="0">
                          <a:ln>
                            <a:noFill/>
                          </a:ln>
                          <a:solidFill>
                            <a:srgbClr val="006600"/>
                          </a:solidFill>
                          <a:effectLst/>
                          <a:latin typeface="Times New Roman" pitchFamily="18" charset="0"/>
                          <a:ea typeface="黑体" pitchFamily="49" charset="-122"/>
                        </a:rPr>
                        <a:t>xz</a:t>
                      </a:r>
                      <a:endParaRPr kumimoji="1" lang="en-US" altLang="zh-CN" sz="2400" b="1" i="0" u="none" strike="noStrike" cap="none" normalizeH="0" baseline="0" dirty="0" smtClean="0">
                        <a:ln>
                          <a:noFill/>
                        </a:ln>
                        <a:solidFill>
                          <a:srgbClr val="006600"/>
                        </a:solidFill>
                        <a:effectLst/>
                        <a:latin typeface="Times New Roman" pitchFamily="18" charset="0"/>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用 </a:t>
                      </a:r>
                      <a:r>
                        <a:rPr kumimoji="1" lang="en-US" altLang="zh-CN" sz="2400" b="0" i="0" u="none" strike="noStrike" cap="none" normalizeH="0" baseline="0" dirty="0" err="1" smtClean="0">
                          <a:ln>
                            <a:noFill/>
                          </a:ln>
                          <a:solidFill>
                            <a:schemeClr val="tx1"/>
                          </a:solidFill>
                          <a:effectLst/>
                          <a:latin typeface="Times New Roman" pitchFamily="18" charset="0"/>
                          <a:ea typeface="黑体" pitchFamily="49" charset="-122"/>
                        </a:rPr>
                        <a:t>xz</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压缩的文件</a:t>
                      </a:r>
                    </a:p>
                  </a:txBody>
                  <a:tcP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rgbClr val="006600"/>
                          </a:solidFill>
                          <a:effectLst/>
                          <a:latin typeface="Times New Roman" pitchFamily="18" charset="0"/>
                          <a:ea typeface="黑体" pitchFamily="49" charset="-122"/>
                        </a:rPr>
                        <a:t>.</a:t>
                      </a:r>
                      <a:r>
                        <a:rPr kumimoji="1" lang="en-US" altLang="zh-CN" sz="2400" b="1" i="0" u="none" strike="noStrike" cap="none" normalizeH="0" baseline="0" smtClean="0">
                          <a:ln>
                            <a:noFill/>
                          </a:ln>
                          <a:solidFill>
                            <a:srgbClr val="006600"/>
                          </a:solidFill>
                          <a:effectLst/>
                          <a:latin typeface="Times New Roman" pitchFamily="18" charset="0"/>
                          <a:ea typeface="黑体" pitchFamily="49" charset="-122"/>
                        </a:rPr>
                        <a:t>tar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用 </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tar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打包的文件，也称 </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tar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文件</a:t>
                      </a:r>
                    </a:p>
                  </a:txBody>
                  <a:tcPr horzOverflow="overflow"/>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rgbClr val="006600"/>
                          </a:solidFill>
                          <a:effectLst/>
                          <a:latin typeface="Times New Roman" pitchFamily="18" charset="0"/>
                          <a:ea typeface="黑体" pitchFamily="49" charset="-122"/>
                        </a:rPr>
                        <a:t>.</a:t>
                      </a:r>
                      <a:r>
                        <a:rPr kumimoji="1" lang="en-US" altLang="zh-CN" sz="2400" b="1" i="0" u="none" strike="noStrike" cap="none" normalizeH="0" baseline="0" smtClean="0">
                          <a:ln>
                            <a:noFill/>
                          </a:ln>
                          <a:solidFill>
                            <a:srgbClr val="006600"/>
                          </a:solidFill>
                          <a:effectLst/>
                          <a:latin typeface="Times New Roman" pitchFamily="18" charset="0"/>
                          <a:ea typeface="黑体" pitchFamily="49" charset="-122"/>
                        </a:rPr>
                        <a:t>tbz</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 </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tar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打包时用 </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bzip2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压缩的文件</a:t>
                      </a:r>
                    </a:p>
                  </a:txBody>
                  <a:tcPr horzOverflow="overflow"/>
                </a:tc>
                <a:extLst>
                  <a:ext uri="{0D108BD9-81ED-4DB2-BD59-A6C34878D82A}">
                    <a16:rowId xmlns:a16="http://schemas.microsoft.com/office/drawing/2014/main" val="10005"/>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rgbClr val="006600"/>
                          </a:solidFill>
                          <a:effectLst/>
                          <a:latin typeface="Times New Roman" pitchFamily="18" charset="0"/>
                          <a:ea typeface="黑体" pitchFamily="49" charset="-122"/>
                        </a:rPr>
                        <a:t>.</a:t>
                      </a:r>
                      <a:r>
                        <a:rPr kumimoji="1" lang="en-US" altLang="zh-CN" sz="2400" b="1" i="0" u="none" strike="noStrike" cap="none" normalizeH="0" baseline="0" smtClean="0">
                          <a:ln>
                            <a:noFill/>
                          </a:ln>
                          <a:solidFill>
                            <a:srgbClr val="006600"/>
                          </a:solidFill>
                          <a:effectLst/>
                          <a:latin typeface="Times New Roman" pitchFamily="18" charset="0"/>
                          <a:ea typeface="黑体" pitchFamily="49" charset="-122"/>
                        </a:rPr>
                        <a:t>tgz</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 </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tar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打包时用 </a:t>
                      </a:r>
                      <a:r>
                        <a:rPr kumimoji="1" lang="en-US" altLang="zh-CN" sz="2400" b="0" i="0" u="none" strike="noStrike" cap="none" normalizeH="0" baseline="0" dirty="0" err="1" smtClean="0">
                          <a:ln>
                            <a:noFill/>
                          </a:ln>
                          <a:solidFill>
                            <a:schemeClr val="tx1"/>
                          </a:solidFill>
                          <a:effectLst/>
                          <a:latin typeface="Times New Roman" pitchFamily="18" charset="0"/>
                          <a:ea typeface="黑体" pitchFamily="49" charset="-122"/>
                        </a:rPr>
                        <a:t>gzip</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压缩的文件</a:t>
                      </a:r>
                    </a:p>
                  </a:txBody>
                  <a:tcPr horzOverflow="overflow"/>
                </a:tc>
                <a:extLst>
                  <a:ext uri="{0D108BD9-81ED-4DB2-BD59-A6C34878D82A}">
                    <a16:rowId xmlns:a16="http://schemas.microsoft.com/office/drawing/2014/main" val="10006"/>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smtClean="0">
                          <a:ln>
                            <a:noFill/>
                          </a:ln>
                          <a:solidFill>
                            <a:srgbClr val="006600"/>
                          </a:solidFill>
                          <a:effectLst/>
                          <a:latin typeface="Times New Roman" pitchFamily="18" charset="0"/>
                          <a:ea typeface="黑体" pitchFamily="49" charset="-122"/>
                        </a:rPr>
                        <a:t>.</a:t>
                      </a:r>
                      <a:r>
                        <a:rPr kumimoji="1" lang="en-US" altLang="zh-CN" sz="2400" b="1" i="0" u="none" strike="noStrike" cap="none" normalizeH="0" baseline="0" smtClean="0">
                          <a:ln>
                            <a:noFill/>
                          </a:ln>
                          <a:solidFill>
                            <a:srgbClr val="006600"/>
                          </a:solidFill>
                          <a:effectLst/>
                          <a:latin typeface="Times New Roman" pitchFamily="18" charset="0"/>
                          <a:ea typeface="黑体" pitchFamily="49" charset="-122"/>
                        </a:rPr>
                        <a:t>zip</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用 </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zip/</a:t>
                      </a:r>
                      <a:r>
                        <a:rPr kumimoji="1" lang="en-US" altLang="zh-CN" sz="2400" b="0" i="0" u="none" strike="noStrike" cap="none" normalizeH="0" baseline="0" dirty="0" err="1" smtClean="0">
                          <a:ln>
                            <a:noFill/>
                          </a:ln>
                          <a:solidFill>
                            <a:schemeClr val="tx1"/>
                          </a:solidFill>
                          <a:effectLst/>
                          <a:latin typeface="Times New Roman" pitchFamily="18" charset="0"/>
                          <a:ea typeface="黑体" pitchFamily="49" charset="-122"/>
                        </a:rPr>
                        <a:t>winzip</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压缩的文件</a:t>
                      </a:r>
                    </a:p>
                  </a:txBody>
                  <a:tcPr horzOverflow="overflow"/>
                </a:tc>
                <a:extLst>
                  <a:ext uri="{0D108BD9-81ED-4DB2-BD59-A6C34878D82A}">
                    <a16:rowId xmlns:a16="http://schemas.microsoft.com/office/drawing/2014/main" val="10007"/>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zh-CN" altLang="en-US" sz="2400" b="1" i="0" u="none" strike="noStrike" cap="none" normalizeH="0" baseline="0" dirty="0" smtClean="0">
                          <a:ln>
                            <a:noFill/>
                          </a:ln>
                          <a:solidFill>
                            <a:srgbClr val="006600"/>
                          </a:solidFill>
                          <a:effectLst/>
                          <a:latin typeface="Times New Roman" pitchFamily="18" charset="0"/>
                          <a:ea typeface="黑体" pitchFamily="49" charset="-122"/>
                        </a:rPr>
                        <a:t>.</a:t>
                      </a:r>
                      <a:r>
                        <a:rPr kumimoji="1" lang="en-US" altLang="zh-CN" sz="2400" b="1" i="0" u="none" strike="noStrike" cap="none" normalizeH="0" baseline="0" dirty="0" err="1" smtClean="0">
                          <a:ln>
                            <a:noFill/>
                          </a:ln>
                          <a:solidFill>
                            <a:srgbClr val="006600"/>
                          </a:solidFill>
                          <a:effectLst/>
                          <a:latin typeface="Times New Roman" pitchFamily="18" charset="0"/>
                          <a:ea typeface="黑体" pitchFamily="49" charset="-122"/>
                        </a:rPr>
                        <a:t>rar</a:t>
                      </a:r>
                      <a:endParaRPr kumimoji="1" lang="en-US" altLang="zh-CN" sz="2400" b="1" i="0" u="none" strike="noStrike" cap="none" normalizeH="0" baseline="0" dirty="0" smtClean="0">
                        <a:ln>
                          <a:noFill/>
                        </a:ln>
                        <a:solidFill>
                          <a:srgbClr val="006600"/>
                        </a:solidFill>
                        <a:effectLst/>
                        <a:latin typeface="Times New Roman" pitchFamily="18" charset="0"/>
                        <a:ea typeface="黑体" pitchFamily="49"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用 </a:t>
                      </a:r>
                      <a:r>
                        <a:rPr kumimoji="1" lang="en-US" altLang="zh-CN" sz="2400" b="0" i="0" u="none" strike="noStrike" cap="none" normalizeH="0" baseline="0" dirty="0" err="1" smtClean="0">
                          <a:ln>
                            <a:noFill/>
                          </a:ln>
                          <a:solidFill>
                            <a:schemeClr val="tx1"/>
                          </a:solidFill>
                          <a:effectLst/>
                          <a:latin typeface="Times New Roman" pitchFamily="18" charset="0"/>
                          <a:ea typeface="黑体" pitchFamily="49" charset="-122"/>
                        </a:rPr>
                        <a:t>rar</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压缩的文件</a:t>
                      </a:r>
                    </a:p>
                  </a:txBody>
                  <a:tcPr horzOverflow="overflow"/>
                </a:tc>
                <a:extLst>
                  <a:ext uri="{0D108BD9-81ED-4DB2-BD59-A6C34878D82A}">
                    <a16:rowId xmlns:a16="http://schemas.microsoft.com/office/drawing/2014/main" val="10008"/>
                  </a:ext>
                </a:extLst>
              </a:tr>
              <a:tr h="370840">
                <a:tc>
                  <a:txBody>
                    <a:bodyPr/>
                    <a:lstStyle/>
                    <a:p>
                      <a:pPr marL="0" marR="0" lvl="0" indent="0" algn="l" defTabSz="914400" rtl="0" eaLnBrk="1" fontAlgn="base" latinLnBrk="0" hangingPunct="1">
                        <a:lnSpc>
                          <a:spcPct val="115000"/>
                        </a:lnSpc>
                        <a:spcBef>
                          <a:spcPct val="20000"/>
                        </a:spcBef>
                        <a:spcAft>
                          <a:spcPct val="0"/>
                        </a:spcAft>
                        <a:buClr>
                          <a:schemeClr val="folHlink"/>
                        </a:buClr>
                        <a:buSzPct val="60000"/>
                        <a:buFont typeface="Wingdings" pitchFamily="2" charset="2"/>
                        <a:buNone/>
                        <a:tabLst/>
                      </a:pPr>
                      <a:r>
                        <a:rPr kumimoji="1" lang="en-US" altLang="zh-CN" sz="2400" b="1" i="0" u="none" strike="noStrike" cap="none" normalizeH="0" baseline="0" dirty="0" smtClean="0">
                          <a:ln>
                            <a:noFill/>
                          </a:ln>
                          <a:solidFill>
                            <a:srgbClr val="006600"/>
                          </a:solidFill>
                          <a:effectLst/>
                          <a:latin typeface="Times New Roman" pitchFamily="18" charset="0"/>
                          <a:ea typeface="黑体" pitchFamily="49" charset="-122"/>
                        </a:rPr>
                        <a:t>.7z</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用 </a:t>
                      </a:r>
                      <a:r>
                        <a:rPr kumimoji="1" lang="en-US" altLang="zh-CN" sz="2400" b="0" i="0" u="none" strike="noStrike" cap="none" normalizeH="0" baseline="0" dirty="0" smtClean="0">
                          <a:ln>
                            <a:noFill/>
                          </a:ln>
                          <a:solidFill>
                            <a:schemeClr val="tx1"/>
                          </a:solidFill>
                          <a:effectLst/>
                          <a:latin typeface="Times New Roman" pitchFamily="18" charset="0"/>
                          <a:ea typeface="黑体" pitchFamily="49" charset="-122"/>
                        </a:rPr>
                        <a:t>7za </a:t>
                      </a:r>
                      <a:r>
                        <a:rPr kumimoji="1" lang="zh-CN" altLang="en-US" sz="2400" b="0" i="0" u="none" strike="noStrike" cap="none" normalizeH="0" baseline="0" dirty="0" smtClean="0">
                          <a:ln>
                            <a:noFill/>
                          </a:ln>
                          <a:solidFill>
                            <a:schemeClr val="tx1"/>
                          </a:solidFill>
                          <a:effectLst/>
                          <a:latin typeface="Times New Roman" pitchFamily="18" charset="0"/>
                          <a:ea typeface="黑体" pitchFamily="49" charset="-122"/>
                        </a:rPr>
                        <a:t>压缩的文件</a:t>
                      </a:r>
                    </a:p>
                  </a:txBody>
                  <a:tcPr horzOverflow="overflow"/>
                </a:tc>
                <a:extLst>
                  <a:ext uri="{0D108BD9-81ED-4DB2-BD59-A6C34878D82A}">
                    <a16:rowId xmlns:a16="http://schemas.microsoft.com/office/drawing/2014/main" val="10009"/>
                  </a:ext>
                </a:extLst>
              </a:tr>
            </a:tbl>
          </a:graphicData>
        </a:graphic>
      </p:graphicFrame>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3202638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常用的系统信息显示命令</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graphicFrame>
        <p:nvGraphicFramePr>
          <p:cNvPr id="7" name="内容占位符 6"/>
          <p:cNvGraphicFramePr>
            <a:graphicFrameLocks noGrp="1"/>
          </p:cNvGraphicFramePr>
          <p:nvPr>
            <p:ph idx="1"/>
          </p:nvPr>
        </p:nvGraphicFramePr>
        <p:xfrm>
          <a:off x="395536" y="1266408"/>
          <a:ext cx="8435281" cy="4754880"/>
        </p:xfrm>
        <a:graphic>
          <a:graphicData uri="http://schemas.openxmlformats.org/drawingml/2006/table">
            <a:tbl>
              <a:tblPr>
                <a:tableStyleId>{35758FB7-9AC5-4552-8A53-C91805E547FA}</a:tableStyleId>
              </a:tblPr>
              <a:tblGrid>
                <a:gridCol w="3168352">
                  <a:extLst>
                    <a:ext uri="{9D8B030D-6E8A-4147-A177-3AD203B41FA5}">
                      <a16:colId xmlns:a16="http://schemas.microsoft.com/office/drawing/2014/main" val="20000"/>
                    </a:ext>
                  </a:extLst>
                </a:gridCol>
                <a:gridCol w="5266929">
                  <a:extLst>
                    <a:ext uri="{9D8B030D-6E8A-4147-A177-3AD203B41FA5}">
                      <a16:colId xmlns:a16="http://schemas.microsoft.com/office/drawing/2014/main" val="20001"/>
                    </a:ext>
                  </a:extLst>
                </a:gridCol>
              </a:tblGrid>
              <a:tr h="350804">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u="none" strike="noStrike" cap="none" normalizeH="0" baseline="0" dirty="0" smtClean="0">
                          <a:ln>
                            <a:noFill/>
                          </a:ln>
                          <a:effectLst/>
                        </a:rPr>
                        <a:t>命令 </a:t>
                      </a:r>
                      <a:endParaRPr kumimoji="0" lang="zh-CN" altLang="en-US" sz="20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u="none" strike="noStrike" cap="none" normalizeH="0" baseline="0" dirty="0" smtClean="0">
                          <a:ln>
                            <a:noFill/>
                          </a:ln>
                          <a:effectLst/>
                        </a:rPr>
                        <a:t>功能</a:t>
                      </a:r>
                      <a:endParaRPr kumimoji="0" lang="zh-CN" altLang="en-US" sz="20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0"/>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hostname</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ea typeface="宋体" charset="-122"/>
                        </a:rPr>
                        <a:t>显示主机名称</a:t>
                      </a:r>
                    </a:p>
                  </a:txBody>
                  <a:tcPr horzOverflow="overflow"/>
                </a:tc>
                <a:extLst>
                  <a:ext uri="{0D108BD9-81ED-4DB2-BD59-A6C34878D82A}">
                    <a16:rowId xmlns:a16="http://schemas.microsoft.com/office/drawing/2014/main" val="10001"/>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uname</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显示操作系统信息</a:t>
                      </a:r>
                    </a:p>
                  </a:txBody>
                  <a:tcPr horzOverflow="overflow"/>
                </a:tc>
                <a:extLst>
                  <a:ext uri="{0D108BD9-81ED-4DB2-BD59-A6C34878D82A}">
                    <a16:rowId xmlns:a16="http://schemas.microsoft.com/office/drawing/2014/main" val="10002"/>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dmesg</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显示系统启动信息</a:t>
                      </a:r>
                    </a:p>
                  </a:txBody>
                  <a:tcPr horzOverflow="overflow"/>
                </a:tc>
                <a:extLst>
                  <a:ext uri="{0D108BD9-81ED-4DB2-BD59-A6C34878D82A}">
                    <a16:rowId xmlns:a16="http://schemas.microsoft.com/office/drawing/2014/main" val="10003"/>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lsmod</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ea typeface="宋体" charset="-122"/>
                        </a:rPr>
                        <a:t>显示系统加载的内核模块</a:t>
                      </a:r>
                    </a:p>
                  </a:txBody>
                  <a:tcPr horzOverflow="overflow"/>
                </a:tc>
                <a:extLst>
                  <a:ext uri="{0D108BD9-81ED-4DB2-BD59-A6C34878D82A}">
                    <a16:rowId xmlns:a16="http://schemas.microsoft.com/office/drawing/2014/main" val="10004"/>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date</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显示系统时间（</a:t>
                      </a:r>
                      <a:r>
                        <a:rPr kumimoji="0" lang="en-US" altLang="zh-CN" sz="2000" b="0" i="0" u="none" strike="noStrike" cap="none" normalizeH="0" baseline="0" dirty="0" smtClean="0">
                          <a:ln>
                            <a:noFill/>
                          </a:ln>
                          <a:solidFill>
                            <a:schemeClr val="tx1"/>
                          </a:solidFill>
                          <a:effectLst/>
                          <a:latin typeface="Arial" charset="0"/>
                          <a:ea typeface="宋体" charset="-122"/>
                        </a:rPr>
                        <a:t>cal </a:t>
                      </a:r>
                      <a:r>
                        <a:rPr kumimoji="0" lang="zh-CN" altLang="en-US" sz="2000" b="0" i="0" u="none" strike="noStrike" cap="none" normalizeH="0" baseline="0" dirty="0" smtClean="0">
                          <a:ln>
                            <a:noFill/>
                          </a:ln>
                          <a:solidFill>
                            <a:schemeClr val="tx1"/>
                          </a:solidFill>
                          <a:effectLst/>
                          <a:latin typeface="Arial" charset="0"/>
                          <a:ea typeface="宋体" charset="-122"/>
                        </a:rPr>
                        <a:t>可以显示系统时间的日历）</a:t>
                      </a:r>
                    </a:p>
                  </a:txBody>
                  <a:tcPr horzOverflow="overflow"/>
                </a:tc>
                <a:extLst>
                  <a:ext uri="{0D108BD9-81ED-4DB2-BD59-A6C34878D82A}">
                    <a16:rowId xmlns:a16="http://schemas.microsoft.com/office/drawing/2014/main" val="10005"/>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env</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显示系统环境变量</a:t>
                      </a:r>
                    </a:p>
                  </a:txBody>
                  <a:tcPr horzOverflow="overflow"/>
                </a:tc>
                <a:extLst>
                  <a:ext uri="{0D108BD9-81ED-4DB2-BD59-A6C34878D82A}">
                    <a16:rowId xmlns:a16="http://schemas.microsoft.com/office/drawing/2014/main" val="10006"/>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locale</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显示当前语言环境（</a:t>
                      </a:r>
                      <a:r>
                        <a:rPr kumimoji="0" lang="en-US" altLang="zh-CN" sz="2000" b="0" i="0" u="none" strike="noStrike" cap="none" normalizeH="0" baseline="0" dirty="0" smtClean="0">
                          <a:ln>
                            <a:noFill/>
                          </a:ln>
                          <a:solidFill>
                            <a:schemeClr val="tx1"/>
                          </a:solidFill>
                          <a:effectLst/>
                          <a:latin typeface="Arial" charset="0"/>
                          <a:ea typeface="宋体" charset="-122"/>
                        </a:rPr>
                        <a:t>cat /etc/</a:t>
                      </a:r>
                      <a:r>
                        <a:rPr kumimoji="0" lang="en-US" altLang="zh-CN" sz="2000" b="0" i="0" u="none" strike="noStrike" cap="none" normalizeH="0" baseline="0" dirty="0" err="1" smtClean="0">
                          <a:ln>
                            <a:noFill/>
                          </a:ln>
                          <a:solidFill>
                            <a:schemeClr val="tx1"/>
                          </a:solidFill>
                          <a:effectLst/>
                          <a:latin typeface="Arial" charset="0"/>
                          <a:ea typeface="宋体" charset="-122"/>
                        </a:rPr>
                        <a:t>sysconfig</a:t>
                      </a:r>
                      <a:r>
                        <a:rPr kumimoji="0" lang="en-US" altLang="zh-CN" sz="2000" b="0" i="0" u="none" strike="noStrike" cap="none" normalizeH="0" baseline="0" dirty="0" smtClean="0">
                          <a:ln>
                            <a:noFill/>
                          </a:ln>
                          <a:solidFill>
                            <a:schemeClr val="tx1"/>
                          </a:solidFill>
                          <a:effectLst/>
                          <a:latin typeface="Arial" charset="0"/>
                          <a:ea typeface="宋体" charset="-122"/>
                        </a:rPr>
                        <a:t>/i18n</a:t>
                      </a:r>
                      <a:r>
                        <a:rPr kumimoji="0" lang="zh-CN" altLang="en-US" sz="2000" b="0" i="0" u="none" strike="noStrike" cap="none" normalizeH="0" baseline="0" dirty="0" smtClean="0">
                          <a:ln>
                            <a:noFill/>
                          </a:ln>
                          <a:solidFill>
                            <a:schemeClr val="tx1"/>
                          </a:solidFill>
                          <a:effectLst/>
                          <a:latin typeface="Arial" charset="0"/>
                          <a:ea typeface="宋体" charset="-122"/>
                        </a:rPr>
                        <a:t>）</a:t>
                      </a:r>
                    </a:p>
                  </a:txBody>
                  <a:tcPr horzOverflow="overflow"/>
                </a:tc>
                <a:extLst>
                  <a:ext uri="{0D108BD9-81ED-4DB2-BD59-A6C34878D82A}">
                    <a16:rowId xmlns:a16="http://schemas.microsoft.com/office/drawing/2014/main" val="10007"/>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cat /etc/</a:t>
                      </a: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redhat</a:t>
                      </a: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-release</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显示操作系统版本（</a:t>
                      </a:r>
                      <a:r>
                        <a:rPr kumimoji="0" lang="en-US" altLang="zh-CN" sz="2000" b="0" i="0" u="none" strike="noStrike" cap="none" normalizeH="0" baseline="0" dirty="0" smtClean="0">
                          <a:ln>
                            <a:noFill/>
                          </a:ln>
                          <a:solidFill>
                            <a:schemeClr val="tx1"/>
                          </a:solidFill>
                          <a:effectLst/>
                          <a:latin typeface="Arial" charset="0"/>
                          <a:ea typeface="宋体" charset="-122"/>
                        </a:rPr>
                        <a:t>head -1 /etc/issue</a:t>
                      </a:r>
                      <a:r>
                        <a:rPr kumimoji="0" lang="zh-CN" altLang="en-US" sz="2000" b="0" i="0" u="none" strike="noStrike" cap="none" normalizeH="0" baseline="0" dirty="0" smtClean="0">
                          <a:ln>
                            <a:noFill/>
                          </a:ln>
                          <a:solidFill>
                            <a:schemeClr val="tx1"/>
                          </a:solidFill>
                          <a:effectLst/>
                          <a:latin typeface="Arial" charset="0"/>
                          <a:ea typeface="宋体" charset="-122"/>
                        </a:rPr>
                        <a:t>）</a:t>
                      </a:r>
                    </a:p>
                  </a:txBody>
                  <a:tcPr horzOverflow="overflow"/>
                </a:tc>
                <a:extLst>
                  <a:ext uri="{0D108BD9-81ED-4DB2-BD59-A6C34878D82A}">
                    <a16:rowId xmlns:a16="http://schemas.microsoft.com/office/drawing/2014/main" val="10008"/>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cat /proc/</a:t>
                      </a: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cpuinfo</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a:t>
                      </a:r>
                      <a:r>
                        <a:rPr kumimoji="0" lang="en-US" altLang="zh-CN" sz="2000" b="0" i="0" u="none" strike="noStrike" cap="none" normalizeH="0" baseline="0" dirty="0" smtClean="0">
                          <a:ln>
                            <a:noFill/>
                          </a:ln>
                          <a:solidFill>
                            <a:schemeClr val="tx1"/>
                          </a:solidFill>
                          <a:effectLst/>
                          <a:latin typeface="Arial" charset="0"/>
                          <a:ea typeface="宋体" charset="-122"/>
                        </a:rPr>
                        <a:t>CPU</a:t>
                      </a:r>
                      <a:r>
                        <a:rPr kumimoji="0" lang="zh-CN" altLang="en-US" sz="2000" b="0" i="0" u="none" strike="noStrike" cap="none" normalizeH="0" baseline="0" dirty="0" smtClean="0">
                          <a:ln>
                            <a:noFill/>
                          </a:ln>
                          <a:solidFill>
                            <a:schemeClr val="tx1"/>
                          </a:solidFill>
                          <a:effectLst/>
                          <a:latin typeface="Arial" charset="0"/>
                          <a:ea typeface="宋体" charset="-122"/>
                        </a:rPr>
                        <a:t>信息</a:t>
                      </a:r>
                    </a:p>
                  </a:txBody>
                  <a:tcPr horzOverflow="overflow"/>
                </a:tc>
                <a:extLst>
                  <a:ext uri="{0D108BD9-81ED-4DB2-BD59-A6C34878D82A}">
                    <a16:rowId xmlns:a16="http://schemas.microsoft.com/office/drawing/2014/main" val="10009"/>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lspci</a:t>
                      </a: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a:t>
                      </a: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lsusb</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a:t>
                      </a:r>
                      <a:r>
                        <a:rPr kumimoji="0" lang="en-US" altLang="zh-CN" sz="2000" b="0" i="0" u="none" strike="noStrike" cap="none" normalizeH="0" baseline="0" dirty="0" smtClean="0">
                          <a:ln>
                            <a:noFill/>
                          </a:ln>
                          <a:solidFill>
                            <a:schemeClr val="tx1"/>
                          </a:solidFill>
                          <a:effectLst/>
                          <a:latin typeface="Arial" charset="0"/>
                          <a:ea typeface="宋体" charset="-122"/>
                        </a:rPr>
                        <a:t>PCI/USB</a:t>
                      </a:r>
                      <a:r>
                        <a:rPr kumimoji="0" lang="zh-CN" altLang="en-US" sz="2000" b="0" i="0" u="none" strike="noStrike" cap="none" normalizeH="0" baseline="0" dirty="0" smtClean="0">
                          <a:ln>
                            <a:noFill/>
                          </a:ln>
                          <a:solidFill>
                            <a:schemeClr val="tx1"/>
                          </a:solidFill>
                          <a:effectLst/>
                          <a:latin typeface="Arial" charset="0"/>
                          <a:ea typeface="宋体" charset="-122"/>
                        </a:rPr>
                        <a:t>接口信息</a:t>
                      </a:r>
                    </a:p>
                  </a:txBody>
                  <a:tcPr horzOverflow="overflow"/>
                </a:tc>
                <a:extLst>
                  <a:ext uri="{0D108BD9-81ED-4DB2-BD59-A6C34878D82A}">
                    <a16:rowId xmlns:a16="http://schemas.microsoft.com/office/drawing/2014/main" val="10010"/>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rpm -</a:t>
                      </a: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qa</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显示系统已安装的所有软件包</a:t>
                      </a:r>
                    </a:p>
                  </a:txBody>
                  <a:tcPr horzOverflow="overflow"/>
                </a:tc>
                <a:extLst>
                  <a:ext uri="{0D108BD9-81ED-4DB2-BD59-A6C34878D82A}">
                    <a16:rowId xmlns:a16="http://schemas.microsoft.com/office/drawing/2014/main" val="10011"/>
                  </a:ext>
                </a:extLst>
              </a:tr>
            </a:tbl>
          </a:graphicData>
        </a:graphic>
      </p:graphicFrame>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2991237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常用的资源显示命令</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graphicFrame>
        <p:nvGraphicFramePr>
          <p:cNvPr id="7" name="内容占位符 6"/>
          <p:cNvGraphicFramePr>
            <a:graphicFrameLocks noGrp="1"/>
          </p:cNvGraphicFramePr>
          <p:nvPr>
            <p:ph idx="1"/>
          </p:nvPr>
        </p:nvGraphicFramePr>
        <p:xfrm>
          <a:off x="395536" y="1340768"/>
          <a:ext cx="8435283" cy="4754880"/>
        </p:xfrm>
        <a:graphic>
          <a:graphicData uri="http://schemas.openxmlformats.org/drawingml/2006/table">
            <a:tbl>
              <a:tblPr>
                <a:tableStyleId>{35758FB7-9AC5-4552-8A53-C91805E547FA}</a:tableStyleId>
              </a:tblPr>
              <a:tblGrid>
                <a:gridCol w="2232248">
                  <a:extLst>
                    <a:ext uri="{9D8B030D-6E8A-4147-A177-3AD203B41FA5}">
                      <a16:colId xmlns:a16="http://schemas.microsoft.com/office/drawing/2014/main" val="20000"/>
                    </a:ext>
                  </a:extLst>
                </a:gridCol>
                <a:gridCol w="6203035">
                  <a:extLst>
                    <a:ext uri="{9D8B030D-6E8A-4147-A177-3AD203B41FA5}">
                      <a16:colId xmlns:a16="http://schemas.microsoft.com/office/drawing/2014/main" val="20001"/>
                    </a:ext>
                  </a:extLst>
                </a:gridCol>
              </a:tblGrid>
              <a:tr h="350804">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u="none" strike="noStrike" cap="none" normalizeH="0" baseline="0" dirty="0" smtClean="0">
                          <a:ln>
                            <a:noFill/>
                          </a:ln>
                          <a:effectLst/>
                        </a:rPr>
                        <a:t>命令 </a:t>
                      </a:r>
                      <a:endParaRPr kumimoji="0" lang="zh-CN" altLang="en-US" sz="20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u="none" strike="noStrike" cap="none" normalizeH="0" baseline="0" dirty="0" smtClean="0">
                          <a:ln>
                            <a:noFill/>
                          </a:ln>
                          <a:effectLst/>
                        </a:rPr>
                        <a:t>功能</a:t>
                      </a:r>
                      <a:endParaRPr kumimoji="0" lang="zh-CN" altLang="en-US" sz="20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0"/>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top</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000" b="0" i="0" u="none" strike="noStrike" cap="none" normalizeH="0" baseline="0" dirty="0" smtClean="0">
                          <a:ln>
                            <a:noFill/>
                          </a:ln>
                          <a:solidFill>
                            <a:schemeClr val="tx1"/>
                          </a:solidFill>
                          <a:effectLst/>
                          <a:latin typeface="Arial" charset="0"/>
                          <a:ea typeface="宋体" charset="-122"/>
                        </a:rPr>
                        <a:t>显示当前系统中耗费资源最多的进程</a:t>
                      </a:r>
                    </a:p>
                  </a:txBody>
                  <a:tcPr horzOverflow="overflow"/>
                </a:tc>
                <a:extLst>
                  <a:ext uri="{0D108BD9-81ED-4DB2-BD59-A6C34878D82A}">
                    <a16:rowId xmlns:a16="http://schemas.microsoft.com/office/drawing/2014/main" val="10001"/>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free</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显示当前内存的使用情况（</a:t>
                      </a:r>
                      <a:r>
                        <a:rPr kumimoji="0" lang="en-US" altLang="zh-CN" sz="2000" b="0" i="0" u="none" strike="noStrike" cap="none" normalizeH="0" baseline="0" dirty="0" smtClean="0">
                          <a:ln>
                            <a:noFill/>
                          </a:ln>
                          <a:solidFill>
                            <a:schemeClr val="tx1"/>
                          </a:solidFill>
                          <a:effectLst/>
                          <a:latin typeface="Arial" charset="0"/>
                          <a:ea typeface="宋体" charset="-122"/>
                        </a:rPr>
                        <a:t>cat /proc/</a:t>
                      </a:r>
                      <a:r>
                        <a:rPr kumimoji="0" lang="en-US" altLang="zh-CN" sz="2000" b="0" i="0" u="none" strike="noStrike" cap="none" normalizeH="0" baseline="0" dirty="0" err="1" smtClean="0">
                          <a:ln>
                            <a:noFill/>
                          </a:ln>
                          <a:solidFill>
                            <a:schemeClr val="tx1"/>
                          </a:solidFill>
                          <a:effectLst/>
                          <a:latin typeface="Arial" charset="0"/>
                          <a:ea typeface="宋体" charset="-122"/>
                        </a:rPr>
                        <a:t>meminfo</a:t>
                      </a:r>
                      <a:r>
                        <a:rPr kumimoji="0" lang="zh-CN" altLang="en-US" sz="2000" b="0" i="0" u="none" strike="noStrike" cap="none" normalizeH="0" baseline="0" dirty="0" smtClean="0">
                          <a:ln>
                            <a:noFill/>
                          </a:ln>
                          <a:solidFill>
                            <a:schemeClr val="tx1"/>
                          </a:solidFill>
                          <a:effectLst/>
                          <a:latin typeface="Arial" charset="0"/>
                          <a:ea typeface="宋体" charset="-122"/>
                        </a:rPr>
                        <a:t>）</a:t>
                      </a:r>
                    </a:p>
                  </a:txBody>
                  <a:tcPr horzOverflow="overflow"/>
                </a:tc>
                <a:extLst>
                  <a:ext uri="{0D108BD9-81ED-4DB2-BD59-A6C34878D82A}">
                    <a16:rowId xmlns:a16="http://schemas.microsoft.com/office/drawing/2014/main" val="10002"/>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du -h</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显示指定的文件（目录）已使用的磁盘空间的总量</a:t>
                      </a:r>
                    </a:p>
                  </a:txBody>
                  <a:tcPr horzOverflow="overflow"/>
                </a:tc>
                <a:extLst>
                  <a:ext uri="{0D108BD9-81ED-4DB2-BD59-A6C34878D82A}">
                    <a16:rowId xmlns:a16="http://schemas.microsoft.com/office/drawing/2014/main" val="10003"/>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df</a:t>
                      </a: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 -h</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显示文件系统磁盘空间的使用情况</a:t>
                      </a:r>
                    </a:p>
                  </a:txBody>
                  <a:tcPr horzOverflow="overflow"/>
                </a:tc>
                <a:extLst>
                  <a:ext uri="{0D108BD9-81ED-4DB2-BD59-A6C34878D82A}">
                    <a16:rowId xmlns:a16="http://schemas.microsoft.com/office/drawing/2014/main" val="10004"/>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uptime</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显示系统运行时间、用户数、负载</a:t>
                      </a:r>
                    </a:p>
                  </a:txBody>
                  <a:tcPr horzOverflow="overflow"/>
                </a:tc>
                <a:extLst>
                  <a:ext uri="{0D108BD9-81ED-4DB2-BD59-A6C34878D82A}">
                    <a16:rowId xmlns:a16="http://schemas.microsoft.com/office/drawing/2014/main" val="10005"/>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fdisk</a:t>
                      </a: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 -l</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查看所有分区</a:t>
                      </a:r>
                    </a:p>
                  </a:txBody>
                  <a:tcPr horzOverflow="overflow"/>
                </a:tc>
                <a:extLst>
                  <a:ext uri="{0D108BD9-81ED-4DB2-BD59-A6C34878D82A}">
                    <a16:rowId xmlns:a16="http://schemas.microsoft.com/office/drawing/2014/main" val="10006"/>
                  </a:ext>
                </a:extLst>
              </a:tr>
              <a:tr h="19812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mount</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查看已经挂装的分区</a:t>
                      </a:r>
                    </a:p>
                  </a:txBody>
                  <a:tcPr horzOverflow="overflow"/>
                </a:tc>
                <a:extLst>
                  <a:ext uri="{0D108BD9-81ED-4DB2-BD59-A6C34878D82A}">
                    <a16:rowId xmlns:a16="http://schemas.microsoft.com/office/drawing/2014/main" val="10007"/>
                  </a:ext>
                </a:extLst>
              </a:tr>
              <a:tr h="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swapon</a:t>
                      </a: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 -s</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查看所有交换分区</a:t>
                      </a:r>
                    </a:p>
                  </a:txBody>
                  <a:tcPr horzOverflow="overflow"/>
                </a:tc>
                <a:extLst>
                  <a:ext uri="{0D108BD9-81ED-4DB2-BD59-A6C34878D82A}">
                    <a16:rowId xmlns:a16="http://schemas.microsoft.com/office/drawing/2014/main" val="10008"/>
                  </a:ext>
                </a:extLst>
              </a:tr>
              <a:tr h="29718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ps</a:t>
                      </a: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 -</a:t>
                      </a: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ef</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查看所有进程</a:t>
                      </a:r>
                    </a:p>
                  </a:txBody>
                  <a:tcPr horzOverflow="overflow"/>
                </a:tc>
                <a:extLst>
                  <a:ext uri="{0D108BD9-81ED-4DB2-BD59-A6C34878D82A}">
                    <a16:rowId xmlns:a16="http://schemas.microsoft.com/office/drawing/2014/main" val="10009"/>
                  </a:ext>
                </a:extLst>
              </a:tr>
              <a:tr h="19812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pstree</a:t>
                      </a:r>
                      <a:endParaRPr kumimoji="0" lang="en-US" altLang="zh-CN" sz="20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显示进程树</a:t>
                      </a:r>
                    </a:p>
                  </a:txBody>
                  <a:tcPr horzOverflow="overflow"/>
                </a:tc>
                <a:extLst>
                  <a:ext uri="{0D108BD9-81ED-4DB2-BD59-A6C34878D82A}">
                    <a16:rowId xmlns:a16="http://schemas.microsoft.com/office/drawing/2014/main" val="10010"/>
                  </a:ext>
                </a:extLst>
              </a:tr>
              <a:tr h="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000" b="0" i="0" u="none" strike="noStrike" cap="none" normalizeH="0" baseline="0" dirty="0" err="1" smtClean="0">
                          <a:ln>
                            <a:noFill/>
                          </a:ln>
                          <a:solidFill>
                            <a:schemeClr val="accent6">
                              <a:lumMod val="75000"/>
                            </a:schemeClr>
                          </a:solidFill>
                          <a:effectLst/>
                          <a:latin typeface="Arial" charset="0"/>
                          <a:ea typeface="宋体" charset="-122"/>
                        </a:rPr>
                        <a:t>chkconfig</a:t>
                      </a:r>
                      <a:r>
                        <a:rPr kumimoji="0" lang="en-US" altLang="zh-CN" sz="2000" b="0" i="0" u="none" strike="noStrike" cap="none" normalizeH="0" baseline="0" dirty="0" smtClean="0">
                          <a:ln>
                            <a:noFill/>
                          </a:ln>
                          <a:solidFill>
                            <a:schemeClr val="accent6">
                              <a:lumMod val="75000"/>
                            </a:schemeClr>
                          </a:solidFill>
                          <a:effectLst/>
                          <a:latin typeface="Arial" charset="0"/>
                          <a:ea typeface="宋体" charset="-122"/>
                        </a:rPr>
                        <a:t> --list</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000" b="0" i="0" u="none" strike="noStrike" cap="none" normalizeH="0" baseline="0" dirty="0" smtClean="0">
                          <a:ln>
                            <a:noFill/>
                          </a:ln>
                          <a:solidFill>
                            <a:schemeClr val="tx1"/>
                          </a:solidFill>
                          <a:effectLst/>
                          <a:latin typeface="Arial" charset="0"/>
                          <a:ea typeface="宋体" charset="-122"/>
                        </a:rPr>
                        <a:t>列出所有系统服务</a:t>
                      </a:r>
                    </a:p>
                  </a:txBody>
                  <a:tcPr horzOverflow="overflow"/>
                </a:tc>
                <a:extLst>
                  <a:ext uri="{0D108BD9-81ED-4DB2-BD59-A6C34878D82A}">
                    <a16:rowId xmlns:a16="http://schemas.microsoft.com/office/drawing/2014/main" val="10011"/>
                  </a:ext>
                </a:extLst>
              </a:tr>
            </a:tbl>
          </a:graphicData>
        </a:graphic>
      </p:graphicFrame>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753548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常用的用户相关显示命令</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graphicFrame>
        <p:nvGraphicFramePr>
          <p:cNvPr id="7" name="内容占位符 6"/>
          <p:cNvGraphicFramePr>
            <a:graphicFrameLocks noGrp="1"/>
          </p:cNvGraphicFramePr>
          <p:nvPr>
            <p:ph idx="1"/>
          </p:nvPr>
        </p:nvGraphicFramePr>
        <p:xfrm>
          <a:off x="457200" y="1600200"/>
          <a:ext cx="8435283" cy="3657600"/>
        </p:xfrm>
        <a:graphic>
          <a:graphicData uri="http://schemas.openxmlformats.org/drawingml/2006/table">
            <a:tbl>
              <a:tblPr>
                <a:tableStyleId>{35758FB7-9AC5-4552-8A53-C91805E547FA}</a:tableStyleId>
              </a:tblPr>
              <a:tblGrid>
                <a:gridCol w="2386608">
                  <a:extLst>
                    <a:ext uri="{9D8B030D-6E8A-4147-A177-3AD203B41FA5}">
                      <a16:colId xmlns:a16="http://schemas.microsoft.com/office/drawing/2014/main" val="20000"/>
                    </a:ext>
                  </a:extLst>
                </a:gridCol>
                <a:gridCol w="6048675">
                  <a:extLst>
                    <a:ext uri="{9D8B030D-6E8A-4147-A177-3AD203B41FA5}">
                      <a16:colId xmlns:a16="http://schemas.microsoft.com/office/drawing/2014/main" val="20001"/>
                    </a:ext>
                  </a:extLst>
                </a:gridCol>
              </a:tblGrid>
              <a:tr h="350804">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u="none" strike="noStrike" cap="none" normalizeH="0" baseline="0" dirty="0" smtClean="0">
                          <a:ln>
                            <a:noFill/>
                          </a:ln>
                          <a:effectLst/>
                        </a:rPr>
                        <a:t>命令 </a:t>
                      </a:r>
                      <a:endParaRPr kumimoji="0" lang="zh-CN" altLang="en-US" sz="24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u="none" strike="noStrike" cap="none" normalizeH="0" baseline="0" dirty="0" smtClean="0">
                          <a:ln>
                            <a:noFill/>
                          </a:ln>
                          <a:effectLst/>
                        </a:rPr>
                        <a:t>功能</a:t>
                      </a:r>
                      <a:endParaRPr kumimoji="0" lang="zh-CN" altLang="en-US" sz="24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0"/>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who</a:t>
                      </a:r>
                      <a:r>
                        <a:rPr kumimoji="0" lang="zh-CN" altLang="en-US" sz="2400" b="0" i="0" u="none" strike="noStrike" cap="none" normalizeH="0" baseline="0" dirty="0" smtClean="0">
                          <a:ln>
                            <a:noFill/>
                          </a:ln>
                          <a:solidFill>
                            <a:schemeClr val="accent6">
                              <a:lumMod val="75000"/>
                            </a:schemeClr>
                          </a:solidFill>
                          <a:effectLst/>
                          <a:latin typeface="Arial" charset="0"/>
                          <a:ea typeface="宋体" charset="-122"/>
                        </a:rPr>
                        <a:t>、</a:t>
                      </a: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w</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b="0" i="0" u="none" strike="noStrike" cap="none" normalizeH="0" baseline="0" dirty="0" smtClean="0">
                          <a:ln>
                            <a:noFill/>
                          </a:ln>
                          <a:solidFill>
                            <a:schemeClr val="tx1"/>
                          </a:solidFill>
                          <a:effectLst/>
                          <a:latin typeface="Arial" charset="0"/>
                          <a:ea typeface="宋体" charset="-122"/>
                        </a:rPr>
                        <a:t>显示在线登录用户</a:t>
                      </a:r>
                    </a:p>
                  </a:txBody>
                  <a:tcPr horzOverflow="overflow"/>
                </a:tc>
                <a:extLst>
                  <a:ext uri="{0D108BD9-81ED-4DB2-BD59-A6C34878D82A}">
                    <a16:rowId xmlns:a16="http://schemas.microsoft.com/office/drawing/2014/main" val="10001"/>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400" b="0" i="0" u="none" strike="noStrike" cap="none" normalizeH="0" baseline="0" dirty="0" err="1" smtClean="0">
                          <a:ln>
                            <a:noFill/>
                          </a:ln>
                          <a:solidFill>
                            <a:schemeClr val="accent6">
                              <a:lumMod val="75000"/>
                            </a:schemeClr>
                          </a:solidFill>
                          <a:effectLst/>
                          <a:latin typeface="Arial" charset="0"/>
                          <a:ea typeface="宋体" charset="-122"/>
                        </a:rPr>
                        <a:t>whoami</a:t>
                      </a:r>
                      <a:endParaRPr kumimoji="0" lang="en-US" altLang="zh-CN" sz="24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显示用户自己的身份</a:t>
                      </a:r>
                    </a:p>
                  </a:txBody>
                  <a:tcPr horzOverflow="overflow"/>
                </a:tc>
                <a:extLst>
                  <a:ext uri="{0D108BD9-81ED-4DB2-BD59-A6C34878D82A}">
                    <a16:rowId xmlns:a16="http://schemas.microsoft.com/office/drawing/2014/main" val="10002"/>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400" b="0" i="0" u="none" strike="noStrike" cap="none" normalizeH="0" baseline="0" dirty="0" err="1" smtClean="0">
                          <a:ln>
                            <a:noFill/>
                          </a:ln>
                          <a:solidFill>
                            <a:schemeClr val="accent6">
                              <a:lumMod val="75000"/>
                            </a:schemeClr>
                          </a:solidFill>
                          <a:effectLst/>
                          <a:latin typeface="Arial" charset="0"/>
                          <a:ea typeface="宋体" charset="-122"/>
                        </a:rPr>
                        <a:t>tty</a:t>
                      </a:r>
                      <a:endParaRPr kumimoji="0" lang="en-US" altLang="zh-CN" sz="24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显示用户当前使用的终端</a:t>
                      </a:r>
                    </a:p>
                  </a:txBody>
                  <a:tcPr horzOverflow="overflow"/>
                </a:tc>
                <a:extLst>
                  <a:ext uri="{0D108BD9-81ED-4DB2-BD59-A6C34878D82A}">
                    <a16:rowId xmlns:a16="http://schemas.microsoft.com/office/drawing/2014/main" val="10003"/>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id</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显示当前用户的</a:t>
                      </a:r>
                      <a:r>
                        <a:rPr kumimoji="0" lang="en-US" altLang="zh-CN" sz="2400" b="0" i="0" u="none" strike="noStrike" cap="none" normalizeH="0" baseline="0" dirty="0" smtClean="0">
                          <a:ln>
                            <a:noFill/>
                          </a:ln>
                          <a:solidFill>
                            <a:schemeClr val="tx1"/>
                          </a:solidFill>
                          <a:effectLst/>
                          <a:latin typeface="Arial" charset="0"/>
                          <a:ea typeface="宋体" charset="-122"/>
                        </a:rPr>
                        <a:t>id</a:t>
                      </a:r>
                      <a:r>
                        <a:rPr kumimoji="0" lang="zh-CN" altLang="en-US" sz="2400" b="0" i="0" u="none" strike="noStrike" cap="none" normalizeH="0" baseline="0" dirty="0" smtClean="0">
                          <a:ln>
                            <a:noFill/>
                          </a:ln>
                          <a:solidFill>
                            <a:schemeClr val="tx1"/>
                          </a:solidFill>
                          <a:effectLst/>
                          <a:latin typeface="Arial" charset="0"/>
                          <a:ea typeface="宋体" charset="-122"/>
                        </a:rPr>
                        <a:t>信息</a:t>
                      </a:r>
                    </a:p>
                  </a:txBody>
                  <a:tcPr horzOverflow="overflow"/>
                </a:tc>
                <a:extLst>
                  <a:ext uri="{0D108BD9-81ED-4DB2-BD59-A6C34878D82A}">
                    <a16:rowId xmlns:a16="http://schemas.microsoft.com/office/drawing/2014/main" val="10004"/>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groups</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显示当前用户属于哪些组</a:t>
                      </a:r>
                    </a:p>
                  </a:txBody>
                  <a:tcPr horzOverflow="overflow"/>
                </a:tc>
                <a:extLst>
                  <a:ext uri="{0D108BD9-81ED-4DB2-BD59-A6C34878D82A}">
                    <a16:rowId xmlns:a16="http://schemas.microsoft.com/office/drawing/2014/main" val="10005"/>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last</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查看用户登录日志</a:t>
                      </a:r>
                    </a:p>
                  </a:txBody>
                  <a:tcPr horzOverflow="overflow"/>
                </a:tc>
                <a:extLst>
                  <a:ext uri="{0D108BD9-81ED-4DB2-BD59-A6C34878D82A}">
                    <a16:rowId xmlns:a16="http://schemas.microsoft.com/office/drawing/2014/main" val="10006"/>
                  </a:ext>
                </a:extLst>
              </a:tr>
              <a:tr h="198120">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err="1" smtClean="0">
                          <a:ln>
                            <a:noFill/>
                          </a:ln>
                          <a:solidFill>
                            <a:schemeClr val="accent6">
                              <a:lumMod val="75000"/>
                            </a:schemeClr>
                          </a:solidFill>
                          <a:effectLst/>
                          <a:latin typeface="Arial" charset="0"/>
                          <a:ea typeface="宋体" charset="-122"/>
                        </a:rPr>
                        <a:t>crontab</a:t>
                      </a: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 -l</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查看当前用户的计划任务</a:t>
                      </a:r>
                    </a:p>
                  </a:txBody>
                  <a:tcPr horzOverflow="overflow"/>
                </a:tc>
                <a:extLst>
                  <a:ext uri="{0D108BD9-81ED-4DB2-BD59-A6C34878D82A}">
                    <a16:rowId xmlns:a16="http://schemas.microsoft.com/office/drawing/2014/main" val="10007"/>
                  </a:ext>
                </a:extLst>
              </a:tr>
            </a:tbl>
          </a:graphicData>
        </a:graphic>
      </p:graphicFrame>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3494327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endParaRPr lang="zh-CN" altLang="en-US"/>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3200" dirty="0">
                <a:solidFill>
                  <a:srgbClr val="009900"/>
                </a:solidFill>
                <a:latin typeface="Broadway" pitchFamily="82" charset="0"/>
                <a:ea typeface="方正粗倩简体" pitchFamily="65" charset="-122"/>
              </a:rPr>
              <a:t>NO.1</a:t>
            </a:r>
            <a:r>
              <a:rPr lang="en-US" altLang="zh-CN" sz="3200" dirty="0">
                <a:latin typeface="Broadway" pitchFamily="82" charset="0"/>
                <a:ea typeface="方正粗倩简体" pitchFamily="65" charset="-122"/>
              </a:rPr>
              <a:t> </a:t>
            </a:r>
          </a:p>
          <a:p>
            <a:pPr algn="ctr">
              <a:spcBef>
                <a:spcPct val="50000"/>
              </a:spcBef>
            </a:pPr>
            <a:r>
              <a:rPr lang="zh-CN" altLang="en-US" sz="2000" dirty="0" smtClean="0">
                <a:latin typeface="Broadway" panose="04040905080B02020502" pitchFamily="82" charset="0"/>
                <a:ea typeface="微软雅黑" pitchFamily="34" charset="-122"/>
                <a:cs typeface="Times New Roman" panose="02020603050405020304" pitchFamily="18" charset="0"/>
              </a:rPr>
              <a:t>操作基础</a:t>
            </a:r>
            <a:endParaRPr lang="zh-CN" altLang="en-US" sz="2000" dirty="0">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2000" dirty="0" smtClean="0">
                <a:solidFill>
                  <a:srgbClr val="0066FF"/>
                </a:solidFill>
                <a:latin typeface="Broadway" pitchFamily="82" charset="0"/>
                <a:ea typeface="方正粗倩简体" pitchFamily="65" charset="-122"/>
              </a:rPr>
              <a:t>NO.2</a:t>
            </a:r>
            <a:endParaRPr lang="en-US" altLang="zh-CN" sz="2000" dirty="0">
              <a:solidFill>
                <a:srgbClr val="0066FF"/>
              </a:solidFill>
              <a:latin typeface="Broadway" pitchFamily="82" charset="0"/>
              <a:ea typeface="方正粗倩简体" pitchFamily="65" charset="-122"/>
            </a:endParaRPr>
          </a:p>
          <a:p>
            <a:pPr algn="ctr">
              <a:spcBef>
                <a:spcPct val="50000"/>
              </a:spcBef>
            </a:pPr>
            <a:r>
              <a:rPr lang="zh-CN" altLang="en-US" sz="2000" dirty="0" smtClean="0">
                <a:solidFill>
                  <a:srgbClr val="0066FF"/>
                </a:solidFill>
                <a:latin typeface="Broadway" pitchFamily="82" charset="0"/>
                <a:ea typeface="方正粗倩简体" pitchFamily="65" charset="-122"/>
              </a:rPr>
              <a:t>系统与安全</a:t>
            </a:r>
            <a:endParaRPr lang="en-US" altLang="zh-CN" sz="1400" dirty="0">
              <a:latin typeface="微软雅黑" pitchFamily="34" charset="-122"/>
              <a:ea typeface="微软雅黑" pitchFamily="34" charset="-122"/>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a:spcBef>
                <a:spcPct val="50000"/>
              </a:spcBef>
            </a:pPr>
            <a:r>
              <a:rPr lang="en-US" altLang="zh-CN" sz="3400" b="1" dirty="0" err="1" smtClean="0">
                <a:solidFill>
                  <a:srgbClr val="A3C400"/>
                </a:solidFill>
                <a:latin typeface="Broadway" pitchFamily="82" charset="0"/>
              </a:rPr>
              <a:t>TYUT</a:t>
            </a:r>
            <a:endParaRPr lang="en-US" altLang="zh-CN" sz="3400" b="1" dirty="0">
              <a:solidFill>
                <a:srgbClr val="A3C400"/>
              </a:solidFill>
              <a:latin typeface="Broadway" pitchFamily="82" charset="0"/>
            </a:endParaRPr>
          </a:p>
        </p:txBody>
      </p:sp>
      <p:sp>
        <p:nvSpPr>
          <p:cNvPr id="10"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algn="r">
              <a:spcBef>
                <a:spcPct val="50000"/>
              </a:spcBef>
            </a:pPr>
            <a:r>
              <a:rPr lang="en-US" altLang="zh-CN" sz="4000" dirty="0" smtClean="0">
                <a:latin typeface="Times New Roman" panose="02020603050405020304" pitchFamily="18" charset="0"/>
                <a:ea typeface="黑体" pitchFamily="2" charset="-122"/>
                <a:cs typeface="Times New Roman" panose="02020603050405020304" pitchFamily="18" charset="0"/>
              </a:rPr>
              <a:t>Linux</a:t>
            </a:r>
            <a:r>
              <a:rPr lang="zh-CN" altLang="en-US" sz="4000" dirty="0" smtClean="0">
                <a:latin typeface="Times New Roman" panose="02020603050405020304" pitchFamily="18" charset="0"/>
                <a:ea typeface="黑体" pitchFamily="2" charset="-122"/>
                <a:cs typeface="Times New Roman" panose="02020603050405020304" pitchFamily="18" charset="0"/>
              </a:rPr>
              <a:t>操作系统</a:t>
            </a:r>
            <a:endParaRPr lang="en-US" altLang="zh-CN" sz="4000" dirty="0" smtClean="0">
              <a:latin typeface="Times New Roman" panose="02020603050405020304" pitchFamily="18" charset="0"/>
              <a:ea typeface="黑体" pitchFamily="2" charset="-122"/>
              <a:cs typeface="Times New Roman" panose="02020603050405020304" pitchFamily="18" charset="0"/>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algn="ctr">
              <a:spcBef>
                <a:spcPct val="50000"/>
              </a:spcBef>
            </a:pPr>
            <a:r>
              <a:rPr lang="en-US" altLang="zh-CN" sz="2800" dirty="0" smtClean="0">
                <a:solidFill>
                  <a:srgbClr val="006600"/>
                </a:solidFill>
                <a:latin typeface="Broadway" pitchFamily="82" charset="0"/>
                <a:ea typeface="方正粗倩简体" pitchFamily="65" charset="-122"/>
              </a:rPr>
              <a:t>NO.3</a:t>
            </a:r>
          </a:p>
          <a:p>
            <a:pPr algn="ctr">
              <a:spcBef>
                <a:spcPct val="50000"/>
              </a:spcBef>
            </a:pPr>
            <a:r>
              <a:rPr lang="zh-CN" altLang="en-US" dirty="0" smtClean="0">
                <a:solidFill>
                  <a:srgbClr val="006600"/>
                </a:solidFill>
                <a:latin typeface="Broadway" pitchFamily="82" charset="0"/>
                <a:ea typeface="方正粗倩简体" pitchFamily="65" charset="-122"/>
              </a:rPr>
              <a:t>网络服务</a:t>
            </a:r>
            <a:endParaRPr lang="zh-CN" altLang="en-US" dirty="0">
              <a:latin typeface="微软雅黑" pitchFamily="34" charset="-122"/>
              <a:ea typeface="微软雅黑" pitchFamily="34" charset="-122"/>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algn="ctr">
              <a:spcBef>
                <a:spcPct val="50000"/>
              </a:spcBef>
            </a:pPr>
            <a:r>
              <a:rPr lang="zh-CN" altLang="en-US" dirty="0" smtClean="0">
                <a:latin typeface="微软雅黑" pitchFamily="34" charset="-122"/>
                <a:ea typeface="微软雅黑" pitchFamily="34" charset="-122"/>
              </a:rPr>
              <a:t>主讲人：郑文 研究员</a:t>
            </a:r>
            <a:endParaRPr lang="en-US" altLang="zh-CN" dirty="0" smtClean="0">
              <a:latin typeface="微软雅黑" pitchFamily="34" charset="-122"/>
              <a:ea typeface="微软雅黑" pitchFamily="34" charset="-122"/>
            </a:endParaRPr>
          </a:p>
          <a:p>
            <a:pPr algn="ctr">
              <a:spcBef>
                <a:spcPct val="50000"/>
              </a:spcBef>
            </a:pPr>
            <a:r>
              <a:rPr lang="en-US" altLang="zh-CN" dirty="0" smtClean="0">
                <a:latin typeface="微软雅黑" pitchFamily="34" charset="-122"/>
                <a:ea typeface="微软雅黑" pitchFamily="34" charset="-122"/>
              </a:rPr>
              <a:t>2019-10-22</a:t>
            </a:r>
            <a:endParaRPr lang="zh-CN" altLang="en-US" dirty="0">
              <a:latin typeface="微软雅黑" pitchFamily="34" charset="-122"/>
              <a:ea typeface="微软雅黑" pitchFamily="34" charset="-122"/>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r>
              <a:rPr lang="zh-CN" altLang="en-US" dirty="0" smtClean="0">
                <a:latin typeface="华文行楷" panose="02010800040101010101" pitchFamily="2" charset="-122"/>
                <a:ea typeface="华文行楷" panose="02010800040101010101" pitchFamily="2" charset="-122"/>
              </a:rPr>
              <a:t>大数据</a:t>
            </a:r>
            <a:r>
              <a:rPr lang="zh-CN" altLang="en-US" sz="900" dirty="0" smtClean="0">
                <a:latin typeface="仿宋" panose="02010609060101010101" pitchFamily="49" charset="-122"/>
                <a:ea typeface="仿宋" panose="02010609060101010101" pitchFamily="49" charset="-122"/>
              </a:rPr>
              <a:t>联合研究院</a:t>
            </a:r>
            <a:endParaRPr lang="zh-CN" altLang="en-US" sz="900" dirty="0">
              <a:latin typeface="仿宋" panose="02010609060101010101" pitchFamily="49" charset="-122"/>
              <a:ea typeface="仿宋" panose="02010609060101010101" pitchFamily="49" charset="-122"/>
            </a:endParaRPr>
          </a:p>
        </p:txBody>
      </p:sp>
      <p:sp>
        <p:nvSpPr>
          <p:cNvPr id="15" name="TextBox 12"/>
          <p:cNvSpPr txBox="1"/>
          <p:nvPr/>
        </p:nvSpPr>
        <p:spPr>
          <a:xfrm>
            <a:off x="257814" y="817058"/>
            <a:ext cx="2332690" cy="369332"/>
          </a:xfrm>
          <a:prstGeom prst="rect">
            <a:avLst/>
          </a:prstGeom>
          <a:noFill/>
        </p:spPr>
        <p:txBody>
          <a:bodyPr wrap="none">
            <a:spAutoFit/>
          </a:bodyPr>
          <a:lstStyle/>
          <a:p>
            <a:pPr algn="ctr" fontAlgn="auto">
              <a:spcBef>
                <a:spcPts val="0"/>
              </a:spcBef>
              <a:spcAft>
                <a:spcPts val="0"/>
              </a:spcAft>
              <a:defRPr/>
            </a:pPr>
            <a:r>
              <a:rPr lang="en-US" altLang="zh-CN" b="1" dirty="0" smtClean="0">
                <a:solidFill>
                  <a:schemeClr val="accent2">
                    <a:lumMod val="75000"/>
                  </a:schemeClr>
                </a:solidFill>
                <a:latin typeface="Arial Unicode MS" pitchFamily="34" charset="-122"/>
                <a:ea typeface="Arial Unicode MS" pitchFamily="34" charset="-122"/>
                <a:cs typeface="Arial Unicode MS" pitchFamily="34" charset="-122"/>
              </a:rPr>
              <a:t>http://</a:t>
            </a:r>
            <a:r>
              <a:rPr lang="en-US" altLang="zh-CN" b="1" dirty="0" err="1" smtClean="0">
                <a:solidFill>
                  <a:schemeClr val="accent2">
                    <a:lumMod val="75000"/>
                  </a:schemeClr>
                </a:solidFill>
                <a:latin typeface="Arial Unicode MS" pitchFamily="34" charset="-122"/>
                <a:ea typeface="Arial Unicode MS" pitchFamily="34" charset="-122"/>
                <a:cs typeface="Arial Unicode MS" pitchFamily="34" charset="-122"/>
              </a:rPr>
              <a:t>cds.tyut.edu.cn</a:t>
            </a:r>
            <a:endParaRPr lang="en-US" altLang="zh-CN" b="1" dirty="0">
              <a:solidFill>
                <a:schemeClr val="accent2">
                  <a:lumMod val="75000"/>
                </a:schemeClr>
              </a:solidFill>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algn="r">
              <a:spcBef>
                <a:spcPct val="50000"/>
              </a:spcBef>
            </a:pPr>
            <a:r>
              <a:rPr lang="zh-CN" altLang="en-US" sz="2400" dirty="0">
                <a:latin typeface="Times New Roman" panose="02020603050405020304" pitchFamily="18" charset="0"/>
                <a:ea typeface="黑体" pitchFamily="2" charset="-122"/>
                <a:cs typeface="Times New Roman" panose="02020603050405020304" pitchFamily="18" charset="0"/>
              </a:rPr>
              <a:t>第一</a:t>
            </a:r>
            <a:r>
              <a:rPr lang="zh-CN" altLang="en-US" sz="2400" dirty="0" smtClean="0">
                <a:latin typeface="Times New Roman" panose="02020603050405020304" pitchFamily="18" charset="0"/>
                <a:ea typeface="黑体" pitchFamily="2" charset="-122"/>
                <a:cs typeface="Times New Roman" panose="02020603050405020304" pitchFamily="18" charset="0"/>
              </a:rPr>
              <a:t>章 操作系统及</a:t>
            </a:r>
            <a:r>
              <a:rPr lang="en-US" altLang="zh-CN" sz="2400" dirty="0" smtClean="0">
                <a:latin typeface="Times New Roman" panose="02020603050405020304" pitchFamily="18" charset="0"/>
                <a:ea typeface="黑体" pitchFamily="2" charset="-122"/>
                <a:cs typeface="Times New Roman" panose="02020603050405020304" pitchFamily="18" charset="0"/>
              </a:rPr>
              <a:t>Linux</a:t>
            </a:r>
            <a:r>
              <a:rPr lang="zh-CN" altLang="en-US" sz="2400" dirty="0" smtClean="0">
                <a:latin typeface="Times New Roman" panose="02020603050405020304" pitchFamily="18" charset="0"/>
                <a:ea typeface="黑体" pitchFamily="2" charset="-122"/>
                <a:cs typeface="Times New Roman" panose="02020603050405020304" pitchFamily="18" charset="0"/>
              </a:rPr>
              <a:t>简介</a:t>
            </a:r>
            <a:endParaRPr lang="en-US" altLang="zh-CN" sz="2400" dirty="0" smtClean="0">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3267364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常用的网络信息显示命令</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graphicFrame>
        <p:nvGraphicFramePr>
          <p:cNvPr id="7" name="内容占位符 6"/>
          <p:cNvGraphicFramePr>
            <a:graphicFrameLocks noGrp="1"/>
          </p:cNvGraphicFramePr>
          <p:nvPr>
            <p:ph idx="1"/>
          </p:nvPr>
        </p:nvGraphicFramePr>
        <p:xfrm>
          <a:off x="457201" y="1600200"/>
          <a:ext cx="8291264" cy="3200400"/>
        </p:xfrm>
        <a:graphic>
          <a:graphicData uri="http://schemas.openxmlformats.org/drawingml/2006/table">
            <a:tbl>
              <a:tblPr>
                <a:tableStyleId>{35758FB7-9AC5-4552-8A53-C91805E547FA}</a:tableStyleId>
              </a:tblPr>
              <a:tblGrid>
                <a:gridCol w="3053646">
                  <a:extLst>
                    <a:ext uri="{9D8B030D-6E8A-4147-A177-3AD203B41FA5}">
                      <a16:colId xmlns:a16="http://schemas.microsoft.com/office/drawing/2014/main" val="20000"/>
                    </a:ext>
                  </a:extLst>
                </a:gridCol>
                <a:gridCol w="5237618">
                  <a:extLst>
                    <a:ext uri="{9D8B030D-6E8A-4147-A177-3AD203B41FA5}">
                      <a16:colId xmlns:a16="http://schemas.microsoft.com/office/drawing/2014/main" val="20001"/>
                    </a:ext>
                  </a:extLst>
                </a:gridCol>
              </a:tblGrid>
              <a:tr h="350804">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u="none" strike="noStrike" cap="none" normalizeH="0" baseline="0" dirty="0" smtClean="0">
                          <a:ln>
                            <a:noFill/>
                          </a:ln>
                          <a:effectLst/>
                        </a:rPr>
                        <a:t>命令 </a:t>
                      </a:r>
                      <a:endParaRPr kumimoji="0" lang="zh-CN" altLang="en-US" sz="2400" b="0" i="0" u="none" strike="noStrike" cap="none" normalizeH="0" baseline="0" dirty="0" smtClean="0">
                        <a:ln>
                          <a:noFill/>
                        </a:ln>
                        <a:solidFill>
                          <a:schemeClr val="tx1"/>
                        </a:solidFill>
                        <a:effectLst/>
                        <a:latin typeface="Arial" charset="0"/>
                        <a:ea typeface="宋体" charset="-122"/>
                      </a:endParaRPr>
                    </a:p>
                  </a:txBody>
                  <a:tcPr horzOverflow="overflow"/>
                </a:tc>
                <a:tc>
                  <a:txBody>
                    <a:bodyPr/>
                    <a:lstStyle/>
                    <a:p>
                      <a:pPr marL="342900" marR="0" lvl="0" indent="-342900" algn="ctr"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u="none" strike="noStrike" cap="none" normalizeH="0" baseline="0" dirty="0" smtClean="0">
                          <a:ln>
                            <a:noFill/>
                          </a:ln>
                          <a:effectLst/>
                        </a:rPr>
                        <a:t>功能</a:t>
                      </a:r>
                      <a:endParaRPr kumimoji="0" lang="zh-CN" altLang="en-US" sz="2400" b="0" i="0" u="none" strike="noStrike" cap="none" normalizeH="0" baseline="0" dirty="0" smtClean="0">
                        <a:ln>
                          <a:noFill/>
                        </a:ln>
                        <a:solidFill>
                          <a:schemeClr val="tx1"/>
                        </a:solidFill>
                        <a:effectLst/>
                        <a:latin typeface="Arial" charset="0"/>
                        <a:ea typeface="宋体" charset="-122"/>
                      </a:endParaRPr>
                    </a:p>
                  </a:txBody>
                  <a:tcPr horzOverflow="overflow"/>
                </a:tc>
                <a:extLst>
                  <a:ext uri="{0D108BD9-81ED-4DB2-BD59-A6C34878D82A}">
                    <a16:rowId xmlns:a16="http://schemas.microsoft.com/office/drawing/2014/main" val="10000"/>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err="1" smtClean="0">
                          <a:ln>
                            <a:noFill/>
                          </a:ln>
                          <a:solidFill>
                            <a:schemeClr val="accent6">
                              <a:lumMod val="75000"/>
                            </a:schemeClr>
                          </a:solidFill>
                          <a:effectLst/>
                          <a:latin typeface="Arial" charset="0"/>
                          <a:ea typeface="宋体" charset="-122"/>
                        </a:rPr>
                        <a:t>ifconfig</a:t>
                      </a:r>
                      <a:endParaRPr kumimoji="0" lang="en-US" altLang="zh-CN" sz="24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zh-CN" altLang="en-US" sz="2400" b="0" i="0" u="none" strike="noStrike" cap="none" normalizeH="0" baseline="0" dirty="0" smtClean="0">
                          <a:ln>
                            <a:noFill/>
                          </a:ln>
                          <a:solidFill>
                            <a:schemeClr val="tx1"/>
                          </a:solidFill>
                          <a:effectLst/>
                          <a:latin typeface="Arial" charset="0"/>
                          <a:ea typeface="宋体" charset="-122"/>
                        </a:rPr>
                        <a:t>显示网络接口信息</a:t>
                      </a:r>
                    </a:p>
                  </a:txBody>
                  <a:tcPr horzOverflow="overflow"/>
                </a:tc>
                <a:extLst>
                  <a:ext uri="{0D108BD9-81ED-4DB2-BD59-A6C34878D82A}">
                    <a16:rowId xmlns:a16="http://schemas.microsoft.com/office/drawing/2014/main" val="10001"/>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route</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显示系统路由表</a:t>
                      </a:r>
                    </a:p>
                  </a:txBody>
                  <a:tcPr horzOverflow="overflow"/>
                </a:tc>
                <a:extLst>
                  <a:ext uri="{0D108BD9-81ED-4DB2-BD59-A6C34878D82A}">
                    <a16:rowId xmlns:a16="http://schemas.microsoft.com/office/drawing/2014/main" val="10002"/>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400" b="0" i="0" u="none" strike="noStrike" cap="none" normalizeH="0" baseline="0" dirty="0" err="1" smtClean="0">
                          <a:ln>
                            <a:noFill/>
                          </a:ln>
                          <a:solidFill>
                            <a:schemeClr val="accent6">
                              <a:lumMod val="75000"/>
                            </a:schemeClr>
                          </a:solidFill>
                          <a:effectLst/>
                          <a:latin typeface="Arial" charset="0"/>
                          <a:ea typeface="宋体" charset="-122"/>
                        </a:rPr>
                        <a:t>iptables</a:t>
                      </a: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 -</a:t>
                      </a:r>
                      <a:r>
                        <a:rPr kumimoji="0" lang="en-US" altLang="zh-CN" sz="2400" b="0" i="0" u="none" strike="noStrike" cap="none" normalizeH="0" baseline="0" dirty="0" err="1" smtClean="0">
                          <a:ln>
                            <a:noFill/>
                          </a:ln>
                          <a:solidFill>
                            <a:schemeClr val="accent6">
                              <a:lumMod val="75000"/>
                            </a:schemeClr>
                          </a:solidFill>
                          <a:effectLst/>
                          <a:latin typeface="Arial" charset="0"/>
                          <a:ea typeface="宋体" charset="-122"/>
                        </a:rPr>
                        <a:t>nL</a:t>
                      </a:r>
                      <a:endParaRPr kumimoji="0" lang="en-US" altLang="zh-CN" sz="24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显示包过滤防火墙的规则设置</a:t>
                      </a:r>
                    </a:p>
                  </a:txBody>
                  <a:tcPr horzOverflow="overflow"/>
                </a:tc>
                <a:extLst>
                  <a:ext uri="{0D108BD9-81ED-4DB2-BD59-A6C34878D82A}">
                    <a16:rowId xmlns:a16="http://schemas.microsoft.com/office/drawing/2014/main" val="10003"/>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err="1" smtClean="0">
                          <a:ln>
                            <a:noFill/>
                          </a:ln>
                          <a:solidFill>
                            <a:schemeClr val="accent6">
                              <a:lumMod val="75000"/>
                            </a:schemeClr>
                          </a:solidFill>
                          <a:effectLst/>
                          <a:latin typeface="Arial" charset="0"/>
                          <a:ea typeface="宋体" charset="-122"/>
                        </a:rPr>
                        <a:t>netstat</a:t>
                      </a:r>
                      <a:endParaRPr kumimoji="0" lang="en-US" altLang="zh-CN" sz="24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显示网络状态信息</a:t>
                      </a:r>
                    </a:p>
                  </a:txBody>
                  <a:tcPr horzOverflow="overflow"/>
                </a:tc>
                <a:extLst>
                  <a:ext uri="{0D108BD9-81ED-4DB2-BD59-A6C34878D82A}">
                    <a16:rowId xmlns:a16="http://schemas.microsoft.com/office/drawing/2014/main" val="10004"/>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pP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cat /etc/</a:t>
                      </a:r>
                      <a:r>
                        <a:rPr kumimoji="0" lang="en-US" altLang="zh-CN" sz="2400" b="0" i="0" u="none" strike="noStrike" cap="none" normalizeH="0" baseline="0" dirty="0" err="1" smtClean="0">
                          <a:ln>
                            <a:noFill/>
                          </a:ln>
                          <a:solidFill>
                            <a:schemeClr val="accent6">
                              <a:lumMod val="75000"/>
                            </a:schemeClr>
                          </a:solidFill>
                          <a:effectLst/>
                          <a:latin typeface="Arial" charset="0"/>
                          <a:ea typeface="宋体" charset="-122"/>
                        </a:rPr>
                        <a:t>resolv.conf</a:t>
                      </a:r>
                      <a:endParaRPr kumimoji="0" lang="en-US" altLang="zh-CN" sz="2400" b="0" i="0" u="none" strike="noStrike" cap="none" normalizeH="0" baseline="0" dirty="0" smtClean="0">
                        <a:ln>
                          <a:noFill/>
                        </a:ln>
                        <a:solidFill>
                          <a:schemeClr val="accent6">
                            <a:lumMod val="75000"/>
                          </a:schemeClr>
                        </a:solidFill>
                        <a:effectLst/>
                        <a:latin typeface="Arial" charset="0"/>
                        <a:ea typeface="宋体" charset="-122"/>
                      </a:endParaRP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a:t>
                      </a:r>
                      <a:r>
                        <a:rPr kumimoji="0" lang="en-US" altLang="zh-CN" sz="2400" b="0" i="0" u="none" strike="noStrike" cap="none" normalizeH="0" baseline="0" dirty="0" smtClean="0">
                          <a:ln>
                            <a:noFill/>
                          </a:ln>
                          <a:solidFill>
                            <a:schemeClr val="tx1"/>
                          </a:solidFill>
                          <a:effectLst/>
                          <a:latin typeface="Arial" charset="0"/>
                          <a:ea typeface="宋体" charset="-122"/>
                        </a:rPr>
                        <a:t>DNS</a:t>
                      </a:r>
                      <a:r>
                        <a:rPr kumimoji="0" lang="zh-CN" altLang="en-US" sz="2400" b="0" i="0" u="none" strike="noStrike" cap="none" normalizeH="0" baseline="0" dirty="0" smtClean="0">
                          <a:ln>
                            <a:noFill/>
                          </a:ln>
                          <a:solidFill>
                            <a:schemeClr val="tx1"/>
                          </a:solidFill>
                          <a:effectLst/>
                          <a:latin typeface="Arial" charset="0"/>
                          <a:ea typeface="宋体" charset="-122"/>
                        </a:rPr>
                        <a:t>配置</a:t>
                      </a:r>
                    </a:p>
                  </a:txBody>
                  <a:tcPr horzOverflow="overflow"/>
                </a:tc>
                <a:extLst>
                  <a:ext uri="{0D108BD9-81ED-4DB2-BD59-A6C34878D82A}">
                    <a16:rowId xmlns:a16="http://schemas.microsoft.com/office/drawing/2014/main" val="10005"/>
                  </a:ext>
                </a:extLst>
              </a:tr>
              <a:tr h="350804">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en-US" altLang="zh-CN" sz="2400" b="0" i="0" u="none" strike="noStrike" cap="none" normalizeH="0" baseline="0" dirty="0" smtClean="0">
                          <a:ln>
                            <a:noFill/>
                          </a:ln>
                          <a:solidFill>
                            <a:schemeClr val="accent6">
                              <a:lumMod val="75000"/>
                            </a:schemeClr>
                          </a:solidFill>
                          <a:effectLst/>
                          <a:latin typeface="Arial" charset="0"/>
                          <a:ea typeface="宋体" charset="-122"/>
                        </a:rPr>
                        <a:t>cat /etc/hosts</a:t>
                      </a:r>
                    </a:p>
                  </a:txBody>
                  <a:tcPr horzOverflow="overflow"/>
                </a:tc>
                <a:tc>
                  <a:txBody>
                    <a:bodyPr/>
                    <a:lstStyle/>
                    <a:p>
                      <a:pPr marL="342900" marR="0" lvl="0" indent="-342900" algn="l" defTabSz="914400" rtl="0" eaLnBrk="1" fontAlgn="t" latinLnBrk="0" hangingPunct="1">
                        <a:lnSpc>
                          <a:spcPct val="100000"/>
                        </a:lnSpc>
                        <a:spcBef>
                          <a:spcPct val="0"/>
                        </a:spcBef>
                        <a:spcAft>
                          <a:spcPct val="0"/>
                        </a:spcAft>
                        <a:buClr>
                          <a:schemeClr val="bg2"/>
                        </a:buClr>
                        <a:buSzPct val="75000"/>
                        <a:buFont typeface="Wingdings" pitchFamily="2" charset="2"/>
                        <a:buNone/>
                        <a:tabLst/>
                        <a:defRPr/>
                      </a:pPr>
                      <a:r>
                        <a:rPr kumimoji="0" lang="zh-CN" altLang="en-US" sz="2400" b="0" i="0" u="none" strike="noStrike" cap="none" normalizeH="0" baseline="0" dirty="0" smtClean="0">
                          <a:ln>
                            <a:noFill/>
                          </a:ln>
                          <a:solidFill>
                            <a:schemeClr val="tx1"/>
                          </a:solidFill>
                          <a:effectLst/>
                          <a:latin typeface="Arial" charset="0"/>
                          <a:ea typeface="宋体" charset="-122"/>
                        </a:rPr>
                        <a:t>显示静态主机解析表</a:t>
                      </a:r>
                    </a:p>
                  </a:txBody>
                  <a:tcPr horzOverflow="overflow"/>
                </a:tc>
                <a:extLst>
                  <a:ext uri="{0D108BD9-81ED-4DB2-BD59-A6C34878D82A}">
                    <a16:rowId xmlns:a16="http://schemas.microsoft.com/office/drawing/2014/main" val="10006"/>
                  </a:ext>
                </a:extLst>
              </a:tr>
            </a:tbl>
          </a:graphicData>
        </a:graphic>
      </p:graphicFrame>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3664768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Vi </a:t>
            </a:r>
            <a:r>
              <a:rPr lang="zh-CN" altLang="en-US" b="1" dirty="0" smtClean="0"/>
              <a:t>的</a:t>
            </a:r>
            <a:r>
              <a:rPr lang="en-US" altLang="zh-CN" b="1" dirty="0" smtClean="0"/>
              <a:t>3</a:t>
            </a:r>
            <a:r>
              <a:rPr lang="zh-CN" altLang="en-US" b="1" dirty="0" smtClean="0"/>
              <a:t>种运行模式</a:t>
            </a:r>
            <a:endParaRPr lang="zh-CN" altLang="en-US" dirty="0"/>
          </a:p>
        </p:txBody>
      </p:sp>
      <p:sp>
        <p:nvSpPr>
          <p:cNvPr id="3" name="内容占位符 2"/>
          <p:cNvSpPr>
            <a:spLocks noGrp="1"/>
          </p:cNvSpPr>
          <p:nvPr>
            <p:ph idx="1"/>
          </p:nvPr>
        </p:nvSpPr>
        <p:spPr>
          <a:xfrm>
            <a:off x="457200" y="1600200"/>
            <a:ext cx="3034680" cy="4530725"/>
          </a:xfrm>
        </p:spPr>
        <p:txBody>
          <a:bodyPr/>
          <a:lstStyle/>
          <a:p>
            <a:pPr>
              <a:lnSpc>
                <a:spcPct val="90000"/>
              </a:lnSpc>
            </a:pPr>
            <a:r>
              <a:rPr lang="zh-CN" altLang="en-US" dirty="0" smtClean="0"/>
              <a:t>普通</a:t>
            </a:r>
            <a:endParaRPr lang="en-US" altLang="zh-CN" dirty="0" smtClean="0"/>
          </a:p>
          <a:p>
            <a:pPr marL="0" indent="0">
              <a:lnSpc>
                <a:spcPct val="90000"/>
              </a:lnSpc>
              <a:buNone/>
            </a:pPr>
            <a:r>
              <a:rPr lang="en-US" altLang="zh-CN" dirty="0" smtClean="0"/>
              <a:t>   (normal)</a:t>
            </a:r>
            <a:r>
              <a:rPr lang="zh-CN" altLang="en-US" dirty="0" smtClean="0"/>
              <a:t>模式</a:t>
            </a:r>
          </a:p>
          <a:p>
            <a:pPr>
              <a:lnSpc>
                <a:spcPct val="90000"/>
              </a:lnSpc>
            </a:pPr>
            <a:r>
              <a:rPr lang="zh-CN" altLang="en-US" dirty="0" smtClean="0"/>
              <a:t>插入</a:t>
            </a:r>
            <a:endParaRPr lang="en-US" altLang="zh-CN" dirty="0" smtClean="0"/>
          </a:p>
          <a:p>
            <a:pPr marL="0" indent="0">
              <a:lnSpc>
                <a:spcPct val="90000"/>
              </a:lnSpc>
              <a:buNone/>
            </a:pPr>
            <a:r>
              <a:rPr lang="en-US" altLang="zh-CN" dirty="0" smtClean="0"/>
              <a:t>   (insert)</a:t>
            </a:r>
            <a:r>
              <a:rPr lang="zh-CN" altLang="en-US" dirty="0" smtClean="0"/>
              <a:t>模式</a:t>
            </a:r>
          </a:p>
          <a:p>
            <a:pPr>
              <a:lnSpc>
                <a:spcPct val="90000"/>
              </a:lnSpc>
            </a:pPr>
            <a:r>
              <a:rPr lang="zh-CN" altLang="en-US" dirty="0" smtClean="0"/>
              <a:t>命令行</a:t>
            </a:r>
            <a:r>
              <a:rPr lang="en-US" altLang="zh-CN" dirty="0" smtClean="0"/>
              <a:t>(</a:t>
            </a:r>
            <a:r>
              <a:rPr lang="en-US" altLang="zh-CN" dirty="0" err="1" smtClean="0"/>
              <a:t>Cmdline</a:t>
            </a:r>
            <a:r>
              <a:rPr lang="en-US" altLang="zh-CN" dirty="0" smtClean="0"/>
              <a:t>)</a:t>
            </a:r>
            <a:r>
              <a:rPr lang="zh-CN" altLang="en-US" dirty="0" smtClean="0"/>
              <a:t>模式</a:t>
            </a:r>
          </a:p>
          <a:p>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7" name="Picture 4"/>
          <p:cNvPicPr>
            <a:picLocks noChangeAspect="1" noChangeArrowheads="1"/>
          </p:cNvPicPr>
          <p:nvPr/>
        </p:nvPicPr>
        <p:blipFill>
          <a:blip r:embed="rId2" cstate="print"/>
          <a:srcRect/>
          <a:stretch>
            <a:fillRect/>
          </a:stretch>
        </p:blipFill>
        <p:spPr bwMode="auto">
          <a:xfrm>
            <a:off x="3347864" y="1196752"/>
            <a:ext cx="5722938" cy="3521075"/>
          </a:xfrm>
          <a:prstGeom prst="rect">
            <a:avLst/>
          </a:prstGeom>
          <a:noFill/>
          <a:ln w="9525">
            <a:noFill/>
            <a:miter lim="800000"/>
            <a:headEnd/>
            <a:tailEnd/>
          </a:ln>
          <a:effectLst/>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1397792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 </a:t>
            </a:r>
            <a:r>
              <a:rPr lang="zh-CN" altLang="en-US" dirty="0" smtClean="0"/>
              <a:t>的 </a:t>
            </a:r>
            <a:r>
              <a:rPr lang="en-US" altLang="zh-CN" dirty="0" smtClean="0"/>
              <a:t>Normal </a:t>
            </a:r>
            <a:r>
              <a:rPr lang="zh-CN" altLang="en-US" dirty="0" smtClean="0"/>
              <a:t>模式</a:t>
            </a:r>
            <a:endParaRPr lang="zh-CN" altLang="en-US" dirty="0"/>
          </a:p>
        </p:txBody>
      </p:sp>
      <p:sp>
        <p:nvSpPr>
          <p:cNvPr id="3" name="内容占位符 2"/>
          <p:cNvSpPr>
            <a:spLocks noGrp="1"/>
          </p:cNvSpPr>
          <p:nvPr>
            <p:ph idx="1"/>
          </p:nvPr>
        </p:nvSpPr>
        <p:spPr/>
        <p:txBody>
          <a:bodyPr/>
          <a:lstStyle/>
          <a:p>
            <a:pPr>
              <a:lnSpc>
                <a:spcPct val="90000"/>
              </a:lnSpc>
            </a:pPr>
            <a:r>
              <a:rPr lang="zh-CN" altLang="en-US" sz="2800" dirty="0" smtClean="0"/>
              <a:t>在</a:t>
            </a:r>
            <a:r>
              <a:rPr lang="en-US" altLang="zh-CN" sz="2800" dirty="0" smtClean="0"/>
              <a:t>shell</a:t>
            </a:r>
            <a:r>
              <a:rPr lang="zh-CN" altLang="en-US" sz="2800" dirty="0" smtClean="0"/>
              <a:t>中输入 </a:t>
            </a:r>
            <a:r>
              <a:rPr lang="en-US" altLang="zh-CN" sz="2800" dirty="0" smtClean="0"/>
              <a:t>vim </a:t>
            </a:r>
            <a:r>
              <a:rPr lang="zh-CN" altLang="en-US" sz="2800" dirty="0" smtClean="0"/>
              <a:t>启动编辑器时，即进入该模式。</a:t>
            </a:r>
          </a:p>
          <a:p>
            <a:pPr>
              <a:lnSpc>
                <a:spcPct val="90000"/>
              </a:lnSpc>
            </a:pPr>
            <a:r>
              <a:rPr lang="zh-CN" altLang="en-US" sz="2800" dirty="0" smtClean="0"/>
              <a:t>无论什么时候，不管用户处于何种模式，只要按一下 </a:t>
            </a:r>
            <a:r>
              <a:rPr lang="en-US" altLang="zh-CN" sz="2800" dirty="0" smtClean="0">
                <a:solidFill>
                  <a:srgbClr val="0000FF"/>
                </a:solidFill>
              </a:rPr>
              <a:t>Esc </a:t>
            </a:r>
            <a:r>
              <a:rPr lang="en-US" altLang="zh-CN" sz="2800" dirty="0" err="1" smtClean="0">
                <a:solidFill>
                  <a:srgbClr val="0000FF"/>
                </a:solidFill>
              </a:rPr>
              <a:t>Esc</a:t>
            </a:r>
            <a:r>
              <a:rPr lang="en-US" altLang="zh-CN" sz="2800" dirty="0" smtClean="0">
                <a:solidFill>
                  <a:srgbClr val="0000FF"/>
                </a:solidFill>
              </a:rPr>
              <a:t> </a:t>
            </a:r>
            <a:r>
              <a:rPr lang="zh-CN" altLang="en-US" sz="2800" dirty="0" smtClean="0">
                <a:solidFill>
                  <a:srgbClr val="0000FF"/>
                </a:solidFill>
              </a:rPr>
              <a:t>键</a:t>
            </a:r>
            <a:r>
              <a:rPr lang="zh-CN" altLang="en-US" sz="2800" dirty="0" smtClean="0"/>
              <a:t>，即可使 </a:t>
            </a:r>
            <a:r>
              <a:rPr lang="en-US" altLang="zh-CN" sz="2800" dirty="0" smtClean="0"/>
              <a:t>vim </a:t>
            </a:r>
            <a:r>
              <a:rPr lang="zh-CN" altLang="en-US" sz="2800" dirty="0" smtClean="0"/>
              <a:t>进入 </a:t>
            </a:r>
            <a:r>
              <a:rPr lang="en-US" altLang="zh-CN" sz="2800" dirty="0" smtClean="0"/>
              <a:t>Normal </a:t>
            </a:r>
            <a:r>
              <a:rPr lang="zh-CN" altLang="en-US" sz="2800" dirty="0" smtClean="0"/>
              <a:t>模式。</a:t>
            </a:r>
          </a:p>
          <a:p>
            <a:pPr>
              <a:lnSpc>
                <a:spcPct val="90000"/>
              </a:lnSpc>
            </a:pPr>
            <a:r>
              <a:rPr lang="zh-CN" altLang="en-US" sz="2800" dirty="0" smtClean="0"/>
              <a:t>在该模式下，用户可以输入各种合法的 </a:t>
            </a:r>
            <a:r>
              <a:rPr lang="en-US" altLang="zh-CN" sz="2800" dirty="0" smtClean="0"/>
              <a:t>vim </a:t>
            </a:r>
            <a:r>
              <a:rPr lang="zh-CN" altLang="en-US" sz="2800" dirty="0" smtClean="0"/>
              <a:t>命令，用于管理自己的文档。此时从键盘上输入的</a:t>
            </a:r>
            <a:r>
              <a:rPr lang="zh-CN" altLang="en-US" sz="2800" dirty="0" smtClean="0">
                <a:solidFill>
                  <a:srgbClr val="0000FF"/>
                </a:solidFill>
              </a:rPr>
              <a:t>任何字符都被当做编辑命令来解释</a:t>
            </a:r>
            <a:r>
              <a:rPr lang="zh-CN" altLang="en-US" sz="2800" dirty="0" smtClean="0"/>
              <a:t>。</a:t>
            </a:r>
          </a:p>
          <a:p>
            <a:pPr>
              <a:lnSpc>
                <a:spcPct val="90000"/>
              </a:lnSpc>
            </a:pPr>
            <a:r>
              <a:rPr lang="zh-CN" altLang="en-US" sz="2800" dirty="0" smtClean="0"/>
              <a:t>若输入的字符是合法的 </a:t>
            </a:r>
            <a:r>
              <a:rPr lang="en-US" altLang="zh-CN" sz="2800" dirty="0" smtClean="0"/>
              <a:t>vim </a:t>
            </a:r>
            <a:r>
              <a:rPr lang="zh-CN" altLang="en-US" sz="2800" dirty="0" smtClean="0"/>
              <a:t>命令，则 </a:t>
            </a:r>
            <a:r>
              <a:rPr lang="en-US" altLang="zh-CN" sz="2800" dirty="0" smtClean="0"/>
              <a:t>vim </a:t>
            </a:r>
            <a:r>
              <a:rPr lang="zh-CN" altLang="en-US" sz="2800" dirty="0" smtClean="0"/>
              <a:t>在接受用户命令之后完成相应的动作。但需注意的是，所输入的命令并不在屏幕上显示出来。若输入的字符不是 </a:t>
            </a:r>
            <a:r>
              <a:rPr lang="en-US" altLang="zh-CN" sz="2800" dirty="0" smtClean="0"/>
              <a:t>vim </a:t>
            </a:r>
            <a:r>
              <a:rPr lang="zh-CN" altLang="en-US" sz="2800" dirty="0" smtClean="0"/>
              <a:t>的合法命令，</a:t>
            </a:r>
            <a:r>
              <a:rPr lang="en-US" altLang="zh-CN" sz="2800" dirty="0" smtClean="0"/>
              <a:t>vim </a:t>
            </a:r>
            <a:r>
              <a:rPr lang="zh-CN" altLang="en-US" sz="2800" dirty="0" smtClean="0"/>
              <a:t>会响铃报警。</a:t>
            </a:r>
          </a:p>
          <a:p>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spTree>
    <p:extLst>
      <p:ext uri="{BB962C8B-B14F-4D97-AF65-F5344CB8AC3E}">
        <p14:creationId xmlns:p14="http://schemas.microsoft.com/office/powerpoint/2010/main" val="3082343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Shell </a:t>
            </a:r>
            <a:r>
              <a:rPr lang="zh-CN" altLang="en-US" dirty="0" smtClean="0"/>
              <a:t>变量</a:t>
            </a:r>
            <a:endParaRPr lang="zh-CN" altLang="en-US" dirty="0"/>
          </a:p>
        </p:txBody>
      </p:sp>
      <p:sp>
        <p:nvSpPr>
          <p:cNvPr id="3" name="内容占位符 2"/>
          <p:cNvSpPr>
            <a:spLocks noGrp="1"/>
          </p:cNvSpPr>
          <p:nvPr>
            <p:ph idx="1"/>
          </p:nvPr>
        </p:nvSpPr>
        <p:spPr/>
        <p:txBody>
          <a:bodyPr/>
          <a:lstStyle/>
          <a:p>
            <a:r>
              <a:rPr lang="en-US" altLang="zh-CN" dirty="0" smtClean="0"/>
              <a:t>Shell </a:t>
            </a:r>
            <a:r>
              <a:rPr lang="zh-CN" altLang="en-US" dirty="0" smtClean="0"/>
              <a:t>变量大致可以分为三类</a:t>
            </a:r>
            <a:endParaRPr lang="en-US" altLang="zh-CN" dirty="0" smtClean="0"/>
          </a:p>
          <a:p>
            <a:pPr lvl="1"/>
            <a:r>
              <a:rPr lang="zh-CN" altLang="en-US" b="1" dirty="0" smtClean="0">
                <a:solidFill>
                  <a:srgbClr val="002060"/>
                </a:solidFill>
              </a:rPr>
              <a:t>内部变量</a:t>
            </a:r>
            <a:r>
              <a:rPr lang="zh-CN" altLang="en-US" dirty="0" smtClean="0"/>
              <a:t>：由系统提供，用户只能使用</a:t>
            </a:r>
            <a:r>
              <a:rPr lang="zh-CN" altLang="en-US" dirty="0" smtClean="0">
                <a:solidFill>
                  <a:srgbClr val="C00000"/>
                </a:solidFill>
              </a:rPr>
              <a:t>不能修改</a:t>
            </a:r>
            <a:r>
              <a:rPr lang="zh-CN" altLang="en-US" dirty="0" smtClean="0"/>
              <a:t>。</a:t>
            </a:r>
          </a:p>
          <a:p>
            <a:pPr lvl="1"/>
            <a:r>
              <a:rPr lang="zh-CN" altLang="en-US" b="1" dirty="0" smtClean="0">
                <a:solidFill>
                  <a:srgbClr val="002060"/>
                </a:solidFill>
              </a:rPr>
              <a:t>用户变量</a:t>
            </a:r>
            <a:r>
              <a:rPr lang="zh-CN" altLang="en-US" dirty="0" smtClean="0"/>
              <a:t>：由用户建立和修改，在 </a:t>
            </a:r>
            <a:r>
              <a:rPr lang="en-US" altLang="zh-CN" dirty="0" smtClean="0"/>
              <a:t>shell </a:t>
            </a:r>
            <a:r>
              <a:rPr lang="zh-CN" altLang="en-US" dirty="0" smtClean="0"/>
              <a:t>脚本编写中会经常用到。</a:t>
            </a:r>
          </a:p>
          <a:p>
            <a:pPr lvl="1"/>
            <a:r>
              <a:rPr lang="zh-CN" altLang="en-US" b="1" dirty="0" smtClean="0">
                <a:solidFill>
                  <a:srgbClr val="002060"/>
                </a:solidFill>
              </a:rPr>
              <a:t>环境变量</a:t>
            </a:r>
            <a:r>
              <a:rPr lang="zh-CN" altLang="en-US" dirty="0" smtClean="0"/>
              <a:t>：这些变量决定了用户工作的环境，它们不需要用户去定义，可以直接在 </a:t>
            </a:r>
            <a:r>
              <a:rPr lang="en-US" altLang="zh-CN" dirty="0" smtClean="0"/>
              <a:t>shell </a:t>
            </a:r>
            <a:r>
              <a:rPr lang="zh-CN" altLang="en-US" dirty="0" smtClean="0"/>
              <a:t>中使用，其中某些变量用户可以修改。</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129904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用户自定义变量</a:t>
            </a:r>
            <a:endParaRPr lang="zh-CN" altLang="en-US" dirty="0"/>
          </a:p>
        </p:txBody>
      </p:sp>
      <p:sp>
        <p:nvSpPr>
          <p:cNvPr id="3" name="内容占位符 2"/>
          <p:cNvSpPr>
            <a:spLocks noGrp="1"/>
          </p:cNvSpPr>
          <p:nvPr>
            <p:ph idx="1"/>
          </p:nvPr>
        </p:nvSpPr>
        <p:spPr>
          <a:xfrm>
            <a:off x="457200" y="1412776"/>
            <a:ext cx="8229600" cy="2116832"/>
          </a:xfrm>
        </p:spPr>
        <p:txBody>
          <a:bodyPr/>
          <a:lstStyle/>
          <a:p>
            <a:r>
              <a:rPr lang="zh-CN" altLang="en-US" dirty="0" smtClean="0"/>
              <a:t>变量赋值（定义变量）</a:t>
            </a:r>
          </a:p>
          <a:p>
            <a:pPr lvl="1"/>
            <a:r>
              <a:rPr lang="en-GB" altLang="zh-CN" dirty="0" err="1" smtClean="0"/>
              <a:t>varName</a:t>
            </a:r>
            <a:r>
              <a:rPr lang="en-GB" altLang="zh-CN" dirty="0" smtClean="0"/>
              <a:t>=Value</a:t>
            </a:r>
          </a:p>
          <a:p>
            <a:pPr lvl="1"/>
            <a:r>
              <a:rPr lang="en-US" altLang="zh-CN" dirty="0" smtClean="0"/>
              <a:t>export  </a:t>
            </a:r>
            <a:r>
              <a:rPr lang="en-GB" altLang="zh-CN" dirty="0" err="1" smtClean="0"/>
              <a:t>varName</a:t>
            </a:r>
            <a:r>
              <a:rPr lang="en-GB" altLang="zh-CN" dirty="0" smtClean="0"/>
              <a:t>=Value</a:t>
            </a:r>
          </a:p>
          <a:p>
            <a:r>
              <a:rPr lang="zh-CN" altLang="en-US" dirty="0" smtClean="0"/>
              <a:t>引用变量  </a:t>
            </a:r>
            <a:r>
              <a:rPr lang="en-US" altLang="zh-CN" dirty="0" smtClean="0"/>
              <a:t>$</a:t>
            </a:r>
            <a:r>
              <a:rPr lang="en-GB" altLang="zh-CN" dirty="0" err="1" smtClean="0"/>
              <a:t>varName</a:t>
            </a:r>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sp>
        <p:nvSpPr>
          <p:cNvPr id="7" name="TextBox 6"/>
          <p:cNvSpPr txBox="1"/>
          <p:nvPr/>
        </p:nvSpPr>
        <p:spPr>
          <a:xfrm>
            <a:off x="827584" y="3645024"/>
            <a:ext cx="7344816" cy="245605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spcBef>
                <a:spcPct val="20000"/>
              </a:spcBef>
              <a:buClr>
                <a:schemeClr val="bg2"/>
              </a:buClr>
              <a:buSzPct val="75000"/>
              <a:buFont typeface="Wingdings" pitchFamily="2" charset="2"/>
              <a:buChar char="n"/>
            </a:pPr>
            <a:r>
              <a:rPr lang="zh-CN" altLang="en-US" sz="2400" dirty="0" smtClean="0"/>
              <a:t>一般地，所有的</a:t>
            </a:r>
            <a:r>
              <a:rPr lang="en-US" altLang="zh-CN" sz="2400" dirty="0" smtClean="0"/>
              <a:t>Shell</a:t>
            </a:r>
            <a:r>
              <a:rPr lang="zh-CN" altLang="en-US" sz="2400" dirty="0" smtClean="0"/>
              <a:t>变量都是字符串。</a:t>
            </a:r>
            <a:endParaRPr lang="en-US" altLang="zh-CN" sz="2400" dirty="0" smtClean="0"/>
          </a:p>
          <a:p>
            <a:pPr marL="342900" indent="-342900">
              <a:spcBef>
                <a:spcPct val="20000"/>
              </a:spcBef>
              <a:buClr>
                <a:schemeClr val="bg2"/>
              </a:buClr>
              <a:buSzPct val="75000"/>
              <a:buFont typeface="Wingdings" pitchFamily="2" charset="2"/>
              <a:buChar char="n"/>
            </a:pPr>
            <a:r>
              <a:rPr lang="zh-CN" altLang="en-US" sz="2400" dirty="0" smtClean="0"/>
              <a:t>当变量的值仅仅包含数字时才允许进行数值计算。</a:t>
            </a:r>
          </a:p>
          <a:p>
            <a:pPr marL="342900" indent="-342900">
              <a:spcBef>
                <a:spcPct val="20000"/>
              </a:spcBef>
              <a:buClr>
                <a:schemeClr val="bg2"/>
              </a:buClr>
              <a:buSzPct val="75000"/>
              <a:buFont typeface="Wingdings" pitchFamily="2" charset="2"/>
              <a:buChar char="n"/>
            </a:pPr>
            <a:r>
              <a:rPr lang="zh-CN" altLang="en-US" sz="2400" dirty="0" smtClean="0"/>
              <a:t>在较新的 </a:t>
            </a:r>
            <a:r>
              <a:rPr lang="en-US" altLang="zh-CN" sz="2400" dirty="0" smtClean="0"/>
              <a:t>bash </a:t>
            </a:r>
            <a:r>
              <a:rPr lang="zh-CN" altLang="en-US" sz="2400" dirty="0" smtClean="0"/>
              <a:t>中，可是使用 </a:t>
            </a:r>
            <a:r>
              <a:rPr lang="en-US" altLang="zh-CN" sz="2400" dirty="0" smtClean="0"/>
              <a:t>declare </a:t>
            </a:r>
            <a:r>
              <a:rPr lang="zh-CN" altLang="en-US" sz="2400" dirty="0" smtClean="0"/>
              <a:t>或 </a:t>
            </a:r>
            <a:r>
              <a:rPr lang="en-US" altLang="zh-CN" sz="2400" dirty="0" smtClean="0"/>
              <a:t>typeset </a:t>
            </a:r>
            <a:r>
              <a:rPr lang="zh-CN" altLang="en-US" sz="2400" dirty="0" smtClean="0"/>
              <a:t>命令声明变量及其属性，但一般不需要声明。而且为了使脚本兼容于不同的 </a:t>
            </a:r>
            <a:r>
              <a:rPr lang="en-US" altLang="zh-CN" sz="2400" dirty="0" smtClean="0"/>
              <a:t>shell</a:t>
            </a:r>
            <a:r>
              <a:rPr lang="zh-CN" altLang="en-US" sz="2400" dirty="0" smtClean="0"/>
              <a:t>，在没有必要的情况下尽量不使用变量声明。</a:t>
            </a:r>
            <a:endParaRPr lang="zh-CN" altLang="en-US" sz="2400" dirty="0"/>
          </a:p>
        </p:txBody>
      </p:sp>
    </p:spTree>
    <p:extLst>
      <p:ext uri="{BB962C8B-B14F-4D97-AF65-F5344CB8AC3E}">
        <p14:creationId xmlns:p14="http://schemas.microsoft.com/office/powerpoint/2010/main" val="2498708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本章思考题</a:t>
            </a:r>
            <a:endParaRPr lang="zh-CN" altLang="en-US" dirty="0"/>
          </a:p>
        </p:txBody>
      </p:sp>
      <p:sp>
        <p:nvSpPr>
          <p:cNvPr id="3" name="内容占位符 2"/>
          <p:cNvSpPr>
            <a:spLocks noGrp="1"/>
          </p:cNvSpPr>
          <p:nvPr>
            <p:ph idx="1"/>
          </p:nvPr>
        </p:nvSpPr>
        <p:spPr/>
        <p:txBody>
          <a:bodyPr/>
          <a:lstStyle/>
          <a:p>
            <a:r>
              <a:rPr lang="zh-CN" altLang="en-US" sz="2400" dirty="0" smtClean="0">
                <a:solidFill>
                  <a:srgbClr val="FF0000"/>
                </a:solidFill>
              </a:rPr>
              <a:t>什么是</a:t>
            </a:r>
            <a:r>
              <a:rPr lang="en-US" altLang="zh-CN" sz="2400" dirty="0" smtClean="0">
                <a:solidFill>
                  <a:srgbClr val="FF0000"/>
                </a:solidFill>
              </a:rPr>
              <a:t>Shell</a:t>
            </a:r>
            <a:r>
              <a:rPr lang="zh-CN" altLang="en-US" sz="2400" dirty="0" smtClean="0">
                <a:solidFill>
                  <a:srgbClr val="FF0000"/>
                </a:solidFill>
              </a:rPr>
              <a:t>？它具有什么功能？</a:t>
            </a:r>
            <a:r>
              <a:rPr lang="en-US" altLang="zh-CN" sz="2400" dirty="0" smtClean="0">
                <a:solidFill>
                  <a:srgbClr val="FF0000"/>
                </a:solidFill>
              </a:rPr>
              <a:t>Linux</a:t>
            </a:r>
            <a:r>
              <a:rPr lang="zh-CN" altLang="en-US" sz="2400" dirty="0" smtClean="0">
                <a:solidFill>
                  <a:srgbClr val="FF0000"/>
                </a:solidFill>
              </a:rPr>
              <a:t>默认使用什么</a:t>
            </a:r>
            <a:r>
              <a:rPr lang="en-US" altLang="zh-CN" sz="2400" dirty="0" smtClean="0">
                <a:solidFill>
                  <a:srgbClr val="FF0000"/>
                </a:solidFill>
              </a:rPr>
              <a:t>Shell</a:t>
            </a:r>
            <a:r>
              <a:rPr lang="zh-CN" altLang="en-US" sz="2400" dirty="0" smtClean="0">
                <a:solidFill>
                  <a:srgbClr val="FF0000"/>
                </a:solidFill>
              </a:rPr>
              <a:t>？</a:t>
            </a:r>
          </a:p>
          <a:p>
            <a:r>
              <a:rPr lang="zh-CN" altLang="en-US" sz="2400" dirty="0" smtClean="0">
                <a:solidFill>
                  <a:srgbClr val="FF0000"/>
                </a:solidFill>
              </a:rPr>
              <a:t>简述文件的类型。硬链接和软链接有何区别？</a:t>
            </a:r>
          </a:p>
          <a:p>
            <a:r>
              <a:rPr lang="zh-CN" altLang="en-US" sz="2400" dirty="0" smtClean="0">
                <a:solidFill>
                  <a:srgbClr val="FF0000"/>
                </a:solidFill>
              </a:rPr>
              <a:t>简述</a:t>
            </a:r>
            <a:r>
              <a:rPr lang="en-US" altLang="zh-CN" sz="2400" dirty="0" smtClean="0">
                <a:solidFill>
                  <a:srgbClr val="FF0000"/>
                </a:solidFill>
              </a:rPr>
              <a:t>Linux</a:t>
            </a:r>
            <a:r>
              <a:rPr lang="zh-CN" altLang="en-US" sz="2400" dirty="0" smtClean="0">
                <a:solidFill>
                  <a:srgbClr val="FF0000"/>
                </a:solidFill>
              </a:rPr>
              <a:t>的标准目录结构及其存放内容？</a:t>
            </a:r>
          </a:p>
          <a:p>
            <a:r>
              <a:rPr lang="en-US" altLang="zh-CN" sz="2400" dirty="0" smtClean="0">
                <a:solidFill>
                  <a:srgbClr val="0070C0"/>
                </a:solidFill>
              </a:rPr>
              <a:t>Linux</a:t>
            </a:r>
            <a:r>
              <a:rPr lang="zh-CN" altLang="en-US" sz="2400" dirty="0" smtClean="0">
                <a:solidFill>
                  <a:srgbClr val="0070C0"/>
                </a:solidFill>
              </a:rPr>
              <a:t>的基本命令格式如何？</a:t>
            </a:r>
            <a:r>
              <a:rPr lang="en-US" altLang="zh-CN" sz="2400" dirty="0" smtClean="0">
                <a:solidFill>
                  <a:srgbClr val="0070C0"/>
                </a:solidFill>
              </a:rPr>
              <a:t>Linux</a:t>
            </a:r>
            <a:r>
              <a:rPr lang="zh-CN" altLang="en-US" sz="2400" dirty="0" smtClean="0">
                <a:solidFill>
                  <a:srgbClr val="0070C0"/>
                </a:solidFill>
              </a:rPr>
              <a:t>下经常使用的通配符有哪些？</a:t>
            </a:r>
          </a:p>
          <a:p>
            <a:r>
              <a:rPr lang="zh-CN" altLang="en-US" sz="2400" dirty="0">
                <a:solidFill>
                  <a:srgbClr val="FF0000"/>
                </a:solidFill>
              </a:rPr>
              <a:t>在</a:t>
            </a:r>
            <a:r>
              <a:rPr lang="en-US" altLang="zh-CN" sz="2400" dirty="0">
                <a:solidFill>
                  <a:srgbClr val="FF0000"/>
                </a:solidFill>
              </a:rPr>
              <a:t>Linux</a:t>
            </a:r>
            <a:r>
              <a:rPr lang="zh-CN" altLang="en-US" sz="2400" dirty="0">
                <a:solidFill>
                  <a:srgbClr val="FF0000"/>
                </a:solidFill>
              </a:rPr>
              <a:t>下如何使用设备？常用的设备名有哪些？</a:t>
            </a:r>
          </a:p>
          <a:p>
            <a:endParaRPr lang="zh-CN" altLang="en-US" sz="2400"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078788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sp>
        <p:nvSpPr>
          <p:cNvPr id="108547" name="Rectangle 3"/>
          <p:cNvSpPr>
            <a:spLocks noGrp="1" noChangeArrowheads="1"/>
          </p:cNvSpPr>
          <p:nvPr>
            <p:ph type="body" idx="1"/>
          </p:nvPr>
        </p:nvSpPr>
        <p:spPr>
          <a:xfrm>
            <a:off x="385192" y="1268760"/>
            <a:ext cx="8291264" cy="4824536"/>
          </a:xfrm>
        </p:spPr>
        <p:txBody>
          <a:bodyPr/>
          <a:lstStyle/>
          <a:p>
            <a:r>
              <a:rPr lang="zh-CN" altLang="en-US" sz="2400" dirty="0" smtClean="0">
                <a:solidFill>
                  <a:srgbClr val="0070C0"/>
                </a:solidFill>
              </a:rPr>
              <a:t>常用的文件和目录操作命令有哪些？各自的功能是什么？</a:t>
            </a:r>
          </a:p>
          <a:p>
            <a:r>
              <a:rPr lang="zh-CN" altLang="en-US" sz="2400" dirty="0" smtClean="0">
                <a:solidFill>
                  <a:srgbClr val="0070C0"/>
                </a:solidFill>
              </a:rPr>
              <a:t>常用的信息显示命令有哪些？各自的功能是什么？</a:t>
            </a:r>
          </a:p>
          <a:p>
            <a:r>
              <a:rPr lang="zh-CN" altLang="en-US" sz="2400" dirty="0" smtClean="0">
                <a:solidFill>
                  <a:srgbClr val="0070C0"/>
                </a:solidFill>
              </a:rPr>
              <a:t>打包和压缩有何不同？常用的打包和压缩命令有哪些？</a:t>
            </a:r>
          </a:p>
          <a:p>
            <a:r>
              <a:rPr lang="zh-CN" altLang="en-US" sz="2400" dirty="0" smtClean="0"/>
              <a:t>简述在</a:t>
            </a:r>
            <a:r>
              <a:rPr lang="en-US" altLang="zh-CN" sz="2400" dirty="0" smtClean="0"/>
              <a:t>Shell</a:t>
            </a:r>
            <a:r>
              <a:rPr lang="zh-CN" altLang="en-US" sz="2400" dirty="0" smtClean="0"/>
              <a:t>中可以使用哪几种方法提高工作效率。</a:t>
            </a:r>
          </a:p>
          <a:p>
            <a:r>
              <a:rPr lang="en-US" altLang="zh-CN" sz="2400" dirty="0" smtClean="0"/>
              <a:t>Linux</a:t>
            </a:r>
            <a:r>
              <a:rPr lang="zh-CN" altLang="en-US" sz="2400" dirty="0" smtClean="0"/>
              <a:t>下的隐含文件如何标识？如何显示？</a:t>
            </a:r>
          </a:p>
          <a:p>
            <a:r>
              <a:rPr lang="en-US" altLang="zh-CN" sz="2400" dirty="0" smtClean="0"/>
              <a:t>Linux</a:t>
            </a:r>
            <a:r>
              <a:rPr lang="zh-CN" altLang="en-US" sz="2400" dirty="0" smtClean="0"/>
              <a:t>下经常使用</a:t>
            </a:r>
            <a:r>
              <a:rPr lang="en-US" altLang="zh-CN" sz="2400" dirty="0" smtClean="0"/>
              <a:t>-f</a:t>
            </a:r>
            <a:r>
              <a:rPr lang="zh-CN" altLang="en-US" sz="2400" dirty="0" smtClean="0"/>
              <a:t>和</a:t>
            </a:r>
            <a:r>
              <a:rPr lang="en-US" altLang="zh-CN" sz="2400" dirty="0" smtClean="0"/>
              <a:t>-r</a:t>
            </a:r>
            <a:r>
              <a:rPr lang="zh-CN" altLang="en-US" sz="2400" dirty="0" smtClean="0"/>
              <a:t>参数，它们的含义是什么？</a:t>
            </a:r>
          </a:p>
          <a:p>
            <a:r>
              <a:rPr lang="en-US" altLang="zh-CN" sz="2400" dirty="0" smtClean="0">
                <a:solidFill>
                  <a:srgbClr val="FF0000"/>
                </a:solidFill>
              </a:rPr>
              <a:t>Vi</a:t>
            </a:r>
            <a:r>
              <a:rPr lang="zh-CN" altLang="en-US" sz="2400" dirty="0" smtClean="0">
                <a:solidFill>
                  <a:srgbClr val="FF0000"/>
                </a:solidFill>
              </a:rPr>
              <a:t>的</a:t>
            </a:r>
            <a:r>
              <a:rPr lang="en-US" altLang="zh-CN" sz="2400" dirty="0" smtClean="0">
                <a:solidFill>
                  <a:srgbClr val="FF0000"/>
                </a:solidFill>
              </a:rPr>
              <a:t>3</a:t>
            </a:r>
            <a:r>
              <a:rPr lang="zh-CN" altLang="en-US" sz="2400" dirty="0" smtClean="0">
                <a:solidFill>
                  <a:srgbClr val="FF0000"/>
                </a:solidFill>
              </a:rPr>
              <a:t>种运行模式是什么？如何切换？</a:t>
            </a:r>
          </a:p>
          <a:p>
            <a:r>
              <a:rPr lang="zh-CN" altLang="en-US" sz="2400" dirty="0" smtClean="0"/>
              <a:t>什么是重定向？什么是管道？什么是命令替换？</a:t>
            </a:r>
          </a:p>
          <a:p>
            <a:r>
              <a:rPr lang="en-US" altLang="zh-CN" sz="2400" dirty="0" smtClean="0">
                <a:solidFill>
                  <a:srgbClr val="FF0000"/>
                </a:solidFill>
              </a:rPr>
              <a:t>Shell</a:t>
            </a:r>
            <a:r>
              <a:rPr lang="zh-CN" altLang="en-US" sz="2400" dirty="0" smtClean="0">
                <a:solidFill>
                  <a:srgbClr val="FF0000"/>
                </a:solidFill>
              </a:rPr>
              <a:t>变量有哪几种？如何定义和引用</a:t>
            </a:r>
            <a:r>
              <a:rPr lang="en-US" altLang="zh-CN" sz="2400" dirty="0" smtClean="0">
                <a:solidFill>
                  <a:srgbClr val="FF0000"/>
                </a:solidFill>
              </a:rPr>
              <a:t>Shell</a:t>
            </a:r>
            <a:r>
              <a:rPr lang="zh-CN" altLang="en-US" sz="2400" dirty="0" smtClean="0">
                <a:solidFill>
                  <a:srgbClr val="FF0000"/>
                </a:solidFill>
              </a:rPr>
              <a:t>变量？</a:t>
            </a:r>
          </a:p>
          <a:p>
            <a:r>
              <a:rPr lang="zh-CN" altLang="en-US" sz="2400" dirty="0" smtClean="0"/>
              <a:t>登录</a:t>
            </a:r>
            <a:r>
              <a:rPr lang="en-US" altLang="zh-CN" sz="2400" dirty="0" smtClean="0"/>
              <a:t>Shell</a:t>
            </a:r>
            <a:r>
              <a:rPr lang="zh-CN" altLang="en-US" sz="2400" dirty="0" smtClean="0"/>
              <a:t>和非登录</a:t>
            </a:r>
            <a:r>
              <a:rPr lang="en-US" altLang="zh-CN" sz="2400" dirty="0" smtClean="0"/>
              <a:t>Shell</a:t>
            </a:r>
            <a:r>
              <a:rPr lang="zh-CN" altLang="en-US" sz="2400" dirty="0" smtClean="0"/>
              <a:t>的启动过程？</a:t>
            </a:r>
          </a:p>
          <a:p>
            <a:r>
              <a:rPr lang="zh-CN" altLang="en-US" sz="2400" dirty="0" smtClean="0"/>
              <a:t>如何设置用户自己的工作环境？</a:t>
            </a:r>
            <a:endParaRPr lang="zh-CN" altLang="en-US" sz="2400" dirty="0"/>
          </a:p>
        </p:txBody>
      </p:sp>
      <p:sp>
        <p:nvSpPr>
          <p:cNvPr id="6" name="日期占位符 5"/>
          <p:cNvSpPr>
            <a:spLocks noGrp="1"/>
          </p:cNvSpPr>
          <p:nvPr>
            <p:ph type="dt" sz="half" idx="4294967295"/>
          </p:nvPr>
        </p:nvSpPr>
        <p:spPr>
          <a:xfrm>
            <a:off x="457200" y="6243638"/>
            <a:ext cx="2133600" cy="457200"/>
          </a:xfrm>
        </p:spPr>
        <p:txBody>
          <a:bodyPr/>
          <a:lstStyle/>
          <a:p>
            <a:fld id="{49B00342-E55E-4A6A-AB5F-6477F90B311C}" type="datetime2">
              <a:rPr lang="zh-CN" altLang="en-US" smtClean="0"/>
              <a:pPr/>
              <a:t>2020年1月2日</a:t>
            </a:fld>
            <a:endParaRPr lang="en-US" altLang="zh-CN"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40507314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2019-11-05</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3</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a:t>
            </a:r>
            <a:r>
              <a:rPr lang="zh-CN" altLang="en-US" sz="2400" dirty="0" smtClean="0">
                <a:solidFill>
                  <a:prstClr val="black"/>
                </a:solidFill>
                <a:latin typeface="Times New Roman" panose="02020603050405020304" pitchFamily="18" charset="0"/>
                <a:ea typeface="黑体" pitchFamily="2" charset="-122"/>
                <a:cs typeface="Times New Roman" panose="02020603050405020304" pitchFamily="18" charset="0"/>
              </a:rPr>
              <a:t>多用户多任务管理</a:t>
            </a:r>
            <a:endPar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3773769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a:t>
            </a:r>
            <a:endParaRPr lang="zh-CN" altLang="en-US" dirty="0"/>
          </a:p>
        </p:txBody>
      </p:sp>
      <p:sp>
        <p:nvSpPr>
          <p:cNvPr id="3" name="内容占位符 2"/>
          <p:cNvSpPr>
            <a:spLocks noGrp="1"/>
          </p:cNvSpPr>
          <p:nvPr>
            <p:ph idx="1"/>
          </p:nvPr>
        </p:nvSpPr>
        <p:spPr>
          <a:xfrm>
            <a:off x="457200" y="1412776"/>
            <a:ext cx="8229600" cy="4718149"/>
          </a:xfrm>
        </p:spPr>
        <p:txBody>
          <a:bodyPr/>
          <a:lstStyle/>
          <a:p>
            <a:r>
              <a:rPr lang="en-US" altLang="zh-CN" dirty="0" smtClean="0"/>
              <a:t>Linux</a:t>
            </a:r>
            <a:r>
              <a:rPr lang="zh-CN" altLang="en-US" dirty="0" smtClean="0"/>
              <a:t>系统下的用户账户（简称用户）有两种</a:t>
            </a:r>
          </a:p>
          <a:p>
            <a:pPr lvl="1"/>
            <a:r>
              <a:rPr lang="zh-CN" altLang="en-US" dirty="0" smtClean="0"/>
              <a:t>普通用户账户：在系统上的任务是进行普通工作</a:t>
            </a:r>
          </a:p>
          <a:p>
            <a:pPr lvl="1"/>
            <a:r>
              <a:rPr lang="zh-CN" altLang="en-US" dirty="0" smtClean="0"/>
              <a:t>超级用户账户（或管理员账户）：在系统上的任务是对普通用户和整个系统进行管理。</a:t>
            </a:r>
            <a:endParaRPr lang="en-US" altLang="zh-CN" dirty="0" smtClean="0"/>
          </a:p>
          <a:p>
            <a:r>
              <a:rPr lang="zh-CN" altLang="en-US" dirty="0" smtClean="0"/>
              <a:t>每个用户都被分配了一个唯一的用户</a:t>
            </a:r>
            <a:r>
              <a:rPr lang="en-US" altLang="zh-CN" dirty="0" smtClean="0"/>
              <a:t>ID</a:t>
            </a:r>
            <a:r>
              <a:rPr lang="zh-CN" altLang="en-US" dirty="0" smtClean="0"/>
              <a:t>号（</a:t>
            </a:r>
            <a:r>
              <a:rPr lang="en-US" altLang="zh-CN" dirty="0" smtClean="0"/>
              <a:t>UID</a:t>
            </a:r>
            <a:r>
              <a:rPr lang="zh-CN" altLang="en-US" dirty="0" smtClean="0"/>
              <a:t>） </a:t>
            </a:r>
          </a:p>
          <a:p>
            <a:pPr lvl="1"/>
            <a:r>
              <a:rPr lang="zh-CN" altLang="en-US" dirty="0" smtClean="0"/>
              <a:t>超级用户：</a:t>
            </a:r>
            <a:r>
              <a:rPr lang="en-US" altLang="zh-CN" dirty="0" smtClean="0"/>
              <a:t>UID=0</a:t>
            </a:r>
            <a:r>
              <a:rPr lang="zh-CN" altLang="en-US" dirty="0" smtClean="0"/>
              <a:t>，</a:t>
            </a:r>
            <a:r>
              <a:rPr lang="en-US" altLang="zh-CN" dirty="0" smtClean="0"/>
              <a:t>GID=0</a:t>
            </a:r>
          </a:p>
          <a:p>
            <a:pPr lvl="1"/>
            <a:r>
              <a:rPr lang="zh-CN" altLang="en-US" dirty="0" smtClean="0"/>
              <a:t>普通用户：</a:t>
            </a:r>
            <a:r>
              <a:rPr lang="en-US" altLang="zh-CN" dirty="0" smtClean="0"/>
              <a:t>UID&gt;=1000</a:t>
            </a:r>
          </a:p>
          <a:p>
            <a:pPr lvl="1"/>
            <a:r>
              <a:rPr lang="zh-CN" altLang="en-US" dirty="0" smtClean="0"/>
              <a:t>系统用户（伪用户，不可登录）：</a:t>
            </a:r>
            <a:r>
              <a:rPr lang="en-US" altLang="zh-CN" dirty="0" smtClean="0"/>
              <a:t>0&lt;UID&lt;1000</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38</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928390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账户验证信息文件</a:t>
            </a:r>
            <a:endParaRPr lang="zh-CN" altLang="en-US" dirty="0"/>
          </a:p>
        </p:txBody>
      </p:sp>
      <p:sp>
        <p:nvSpPr>
          <p:cNvPr id="3" name="内容占位符 2"/>
          <p:cNvSpPr>
            <a:spLocks noGrp="1"/>
          </p:cNvSpPr>
          <p:nvPr>
            <p:ph idx="1"/>
          </p:nvPr>
        </p:nvSpPr>
        <p:spPr/>
        <p:txBody>
          <a:bodyPr/>
          <a:lstStyle/>
          <a:p>
            <a:r>
              <a:rPr lang="zh-CN" altLang="en-GB" dirty="0" smtClean="0"/>
              <a:t>口令文件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GB" altLang="zh-CN" dirty="0" err="1" smtClean="0">
                <a:solidFill>
                  <a:schemeClr val="accent6">
                    <a:lumMod val="75000"/>
                  </a:schemeClr>
                </a:solidFill>
              </a:rPr>
              <a:t>passwd</a:t>
            </a:r>
            <a:r>
              <a:rPr lang="en-GB" altLang="zh-CN" dirty="0" smtClean="0">
                <a:solidFill>
                  <a:schemeClr val="accent6">
                    <a:lumMod val="75000"/>
                  </a:schemeClr>
                </a:solidFill>
              </a:rPr>
              <a:t> </a:t>
            </a:r>
          </a:p>
          <a:p>
            <a:pPr lvl="1"/>
            <a:r>
              <a:rPr lang="zh-CN" altLang="en-GB" dirty="0" smtClean="0"/>
              <a:t>文件权限 </a:t>
            </a:r>
            <a:r>
              <a:rPr lang="en-GB" altLang="zh-CN" dirty="0" smtClean="0"/>
              <a:t>(-</a:t>
            </a:r>
            <a:r>
              <a:rPr lang="en-GB" altLang="zh-CN" dirty="0" err="1" smtClean="0"/>
              <a:t>rw</a:t>
            </a:r>
            <a:r>
              <a:rPr lang="en-GB" altLang="zh-CN" dirty="0" smtClean="0"/>
              <a:t>-r--r--)</a:t>
            </a:r>
          </a:p>
          <a:p>
            <a:r>
              <a:rPr lang="zh-CN" altLang="en-GB" dirty="0" smtClean="0"/>
              <a:t>影子口令文件 </a:t>
            </a:r>
            <a:r>
              <a:rPr lang="zh-CN" altLang="en-GB" dirty="0" smtClean="0">
                <a:solidFill>
                  <a:schemeClr val="accent6">
                    <a:lumMod val="75000"/>
                  </a:schemeClr>
                </a:solidFill>
              </a:rPr>
              <a:t>/</a:t>
            </a:r>
            <a:r>
              <a:rPr lang="en-GB" altLang="zh-CN" dirty="0" smtClean="0">
                <a:solidFill>
                  <a:schemeClr val="accent6">
                    <a:lumMod val="75000"/>
                  </a:schemeClr>
                </a:solidFill>
              </a:rPr>
              <a:t>etc/shadow</a:t>
            </a:r>
          </a:p>
          <a:p>
            <a:pPr lvl="1"/>
            <a:r>
              <a:rPr lang="zh-CN" altLang="en-GB" dirty="0" smtClean="0"/>
              <a:t>文件权限</a:t>
            </a:r>
            <a:r>
              <a:rPr lang="en-GB" altLang="zh-CN" dirty="0" smtClean="0"/>
              <a:t> (-r--------)</a:t>
            </a:r>
            <a:endParaRPr lang="zh-CN" altLang="en-GB" dirty="0" smtClean="0"/>
          </a:p>
          <a:p>
            <a:r>
              <a:rPr lang="zh-CN" altLang="en-US" dirty="0" smtClean="0"/>
              <a:t>组账号文件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US" altLang="zh-CN" dirty="0" smtClean="0">
                <a:solidFill>
                  <a:schemeClr val="accent6">
                    <a:lumMod val="75000"/>
                  </a:schemeClr>
                </a:solidFill>
              </a:rPr>
              <a:t>group</a:t>
            </a:r>
            <a:endParaRPr lang="zh-CN" altLang="en-GB" dirty="0" smtClean="0">
              <a:solidFill>
                <a:schemeClr val="accent6">
                  <a:lumMod val="75000"/>
                </a:schemeClr>
              </a:solidFill>
            </a:endParaRPr>
          </a:p>
          <a:p>
            <a:pPr lvl="1"/>
            <a:r>
              <a:rPr lang="zh-CN" altLang="en-GB" dirty="0" smtClean="0"/>
              <a:t>文件权限 </a:t>
            </a:r>
            <a:r>
              <a:rPr lang="en-US" altLang="zh-CN" dirty="0" smtClean="0"/>
              <a:t>(-</a:t>
            </a:r>
            <a:r>
              <a:rPr lang="en-US" altLang="zh-CN" dirty="0" err="1" smtClean="0"/>
              <a:t>rw</a:t>
            </a:r>
            <a:r>
              <a:rPr lang="en-US" altLang="zh-CN" dirty="0" smtClean="0"/>
              <a:t>-r--r-- )</a:t>
            </a:r>
            <a:endParaRPr lang="en-GB" altLang="zh-CN" dirty="0" smtClean="0"/>
          </a:p>
          <a:p>
            <a:r>
              <a:rPr lang="zh-CN" altLang="en-US" dirty="0" smtClean="0"/>
              <a:t>组</a:t>
            </a:r>
            <a:r>
              <a:rPr lang="zh-CN" altLang="en-GB" dirty="0" smtClean="0"/>
              <a:t>口令文件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US" altLang="zh-CN" dirty="0" err="1" smtClean="0">
                <a:solidFill>
                  <a:schemeClr val="accent6">
                    <a:lumMod val="75000"/>
                  </a:schemeClr>
                </a:solidFill>
              </a:rPr>
              <a:t>gshadow</a:t>
            </a:r>
            <a:endParaRPr lang="zh-CN" altLang="en-GB" dirty="0" smtClean="0">
              <a:solidFill>
                <a:schemeClr val="accent6">
                  <a:lumMod val="75000"/>
                </a:schemeClr>
              </a:solidFill>
            </a:endParaRPr>
          </a:p>
          <a:p>
            <a:pPr lvl="1"/>
            <a:r>
              <a:rPr lang="zh-CN" altLang="en-GB" dirty="0" smtClean="0"/>
              <a:t>文件权限 </a:t>
            </a:r>
            <a:r>
              <a:rPr lang="en-GB" altLang="zh-CN" dirty="0" smtClean="0"/>
              <a:t>(-r--------)</a:t>
            </a:r>
            <a:endParaRPr lang="en-US" altLang="zh-CN" dirty="0" smtClean="0"/>
          </a:p>
          <a:p>
            <a:endParaRPr lang="zh-CN" altLang="en-US"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39</a:t>
            </a:fld>
            <a:endParaRPr lang="en-US" altLang="zh-CN" dirty="0"/>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658825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644856" y="185111"/>
            <a:ext cx="5375416" cy="610980"/>
          </a:xfrm>
        </p:spPr>
        <p:txBody>
          <a:bodyPr>
            <a:normAutofit fontScale="90000"/>
          </a:bodyPr>
          <a:lstStyle/>
          <a:p>
            <a:r>
              <a:rPr lang="en-US" altLang="zh-CN" dirty="0" smtClean="0">
                <a:ea typeface="黑体" panose="02010609060101010101" pitchFamily="49" charset="-122"/>
              </a:rPr>
              <a:t>Linux</a:t>
            </a:r>
            <a:r>
              <a:rPr lang="zh-CN" altLang="en-US" dirty="0" smtClean="0">
                <a:ea typeface="黑体" panose="02010609060101010101" pitchFamily="49" charset="-122"/>
              </a:rPr>
              <a:t>系统的组成</a:t>
            </a:r>
            <a:endParaRPr lang="zh-CN" altLang="en-US" dirty="0">
              <a:latin typeface="黑体" panose="02010609060101010101" pitchFamily="49" charset="-122"/>
              <a:ea typeface="黑体" panose="02010609060101010101" pitchFamily="49" charset="-122"/>
            </a:endParaRPr>
          </a:p>
        </p:txBody>
      </p:sp>
      <p:sp>
        <p:nvSpPr>
          <p:cNvPr id="6" name="副标题 5"/>
          <p:cNvSpPr>
            <a:spLocks noGrp="1"/>
          </p:cNvSpPr>
          <p:nvPr>
            <p:ph type="subTitle" idx="1"/>
          </p:nvPr>
        </p:nvSpPr>
        <p:spPr/>
        <p:txBody>
          <a:bodyPr>
            <a:normAutofit fontScale="92500" lnSpcReduction="10000"/>
          </a:bodyPr>
          <a:lstStyle/>
          <a:p>
            <a:r>
              <a:rPr lang="en-US" altLang="zh-CN" dirty="0" smtClean="0"/>
              <a:t>1</a:t>
            </a:r>
            <a:endParaRPr lang="zh-CN" altLang="en-US" dirty="0"/>
          </a:p>
        </p:txBody>
      </p:sp>
      <p:sp>
        <p:nvSpPr>
          <p:cNvPr id="19" name="灯片编号占位符 18"/>
          <p:cNvSpPr>
            <a:spLocks noGrp="1"/>
          </p:cNvSpPr>
          <p:nvPr>
            <p:ph type="sldNum" sz="quarter" idx="12"/>
          </p:nvPr>
        </p:nvSpPr>
        <p:spPr/>
        <p:txBody>
          <a:bodyPr/>
          <a:lstStyle/>
          <a:p>
            <a:fld id="{F70A5D45-772D-467C-BE8D-4CDB2A1BAAB8}" type="slidenum">
              <a:rPr lang="zh-CN" altLang="en-US" smtClean="0"/>
              <a:pPr/>
              <a:t>4</a:t>
            </a:fld>
            <a:r>
              <a:rPr lang="zh-CN" altLang="en-US" dirty="0" smtClean="0"/>
              <a:t> </a:t>
            </a:r>
            <a:r>
              <a:rPr lang="en-US" altLang="zh-CN" dirty="0" smtClean="0"/>
              <a:t>/ 34</a:t>
            </a:r>
            <a:endParaRPr lang="zh-CN" altLang="en-US" dirty="0"/>
          </a:p>
        </p:txBody>
      </p:sp>
      <p:sp>
        <p:nvSpPr>
          <p:cNvPr id="10" name="内容占位符 2"/>
          <p:cNvSpPr txBox="1">
            <a:spLocks/>
          </p:cNvSpPr>
          <p:nvPr/>
        </p:nvSpPr>
        <p:spPr bwMode="auto">
          <a:xfrm>
            <a:off x="538560" y="1387475"/>
            <a:ext cx="758882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a:lstStyle>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Char char="n"/>
              <a:tabLst/>
              <a:defRPr/>
            </a:pPr>
            <a:r>
              <a:rPr kumimoji="0" lang="en-US" altLang="zh-CN" sz="2400" b="1" i="0" u="none" strike="noStrike" kern="0" cap="none" spc="0" normalizeH="0" baseline="0" noProof="0" dirty="0" smtClean="0">
                <a:ln>
                  <a:noFill/>
                </a:ln>
                <a:solidFill>
                  <a:srgbClr val="000000"/>
                </a:solidFill>
                <a:effectLst/>
                <a:uLnTx/>
                <a:uFillTx/>
                <a:latin typeface="Arial"/>
                <a:ea typeface="宋体"/>
                <a:cs typeface="+mn-cs"/>
              </a:rPr>
              <a:t>Linux</a:t>
            </a:r>
            <a:r>
              <a:rPr kumimoji="0" lang="zh-CN" altLang="en-US" sz="2400" b="1" i="0" u="none" strike="noStrike" kern="0" cap="none" spc="0" normalizeH="0" baseline="0" noProof="0" dirty="0" smtClean="0">
                <a:ln>
                  <a:noFill/>
                </a:ln>
                <a:solidFill>
                  <a:srgbClr val="000000"/>
                </a:solidFill>
                <a:effectLst/>
                <a:uLnTx/>
                <a:uFillTx/>
                <a:latin typeface="Arial"/>
                <a:ea typeface="宋体"/>
                <a:cs typeface="+mn-cs"/>
              </a:rPr>
              <a:t>内核</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：内核（</a:t>
            </a:r>
            <a:r>
              <a:rPr kumimoji="0" lang="en-US" altLang="zh-CN" sz="2400" b="0" i="0" u="none" strike="noStrike" kern="0" cap="none" spc="0" normalizeH="0" baseline="0" noProof="0" dirty="0" smtClean="0">
                <a:ln>
                  <a:noFill/>
                </a:ln>
                <a:solidFill>
                  <a:srgbClr val="000000"/>
                </a:solidFill>
                <a:effectLst/>
                <a:uLnTx/>
                <a:uFillTx/>
                <a:latin typeface="Arial"/>
                <a:ea typeface="宋体"/>
                <a:cs typeface="+mn-cs"/>
              </a:rPr>
              <a:t>Kernel</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a:t>
            </a:r>
            <a:endParaRPr kumimoji="0" lang="en-US" altLang="zh-CN" sz="2400" b="0" i="0" u="none" strike="noStrike" kern="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None/>
              <a:tabLst/>
              <a:defRPr/>
            </a:pPr>
            <a:r>
              <a:rPr kumimoji="0" lang="en-US" altLang="zh-CN" sz="2400" b="0" i="0" u="none" strike="noStrike" kern="0" cap="none" spc="0" normalizeH="0" baseline="0" noProof="0" dirty="0" smtClean="0">
                <a:ln>
                  <a:noFill/>
                </a:ln>
                <a:solidFill>
                  <a:srgbClr val="000000"/>
                </a:solidFill>
                <a:effectLst/>
                <a:uLnTx/>
                <a:uFillTx/>
                <a:latin typeface="Arial"/>
                <a:ea typeface="宋体"/>
                <a:cs typeface="+mn-cs"/>
              </a:rPr>
              <a:t>    </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是系统的心脏，实现</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None/>
              <a:tabLst/>
              <a:defRPr/>
            </a:pP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    操作系统的基本功能。</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Char char="n"/>
              <a:tabLst/>
              <a:defRPr/>
            </a:pPr>
            <a:r>
              <a:rPr kumimoji="0" lang="en-US" altLang="zh-CN" sz="2400" b="1" i="0" u="none" strike="noStrike" kern="0" cap="none" spc="0" normalizeH="0" baseline="0" noProof="0" dirty="0" smtClean="0">
                <a:ln>
                  <a:noFill/>
                </a:ln>
                <a:solidFill>
                  <a:srgbClr val="000000"/>
                </a:solidFill>
                <a:effectLst/>
                <a:uLnTx/>
                <a:uFillTx/>
                <a:latin typeface="Arial"/>
                <a:ea typeface="宋体"/>
                <a:cs typeface="+mn-cs"/>
              </a:rPr>
              <a:t>Linux Shell</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a:t>
            </a:r>
            <a:r>
              <a:rPr kumimoji="0" lang="en-US" altLang="zh-CN" sz="2400" b="0" i="0" u="none" strike="noStrike" kern="0" cap="none" spc="0" normalizeH="0" baseline="0" noProof="0" dirty="0" smtClean="0">
                <a:ln>
                  <a:noFill/>
                </a:ln>
                <a:solidFill>
                  <a:srgbClr val="000000"/>
                </a:solidFill>
                <a:effectLst/>
                <a:uLnTx/>
                <a:uFillTx/>
                <a:latin typeface="Arial"/>
                <a:ea typeface="宋体"/>
                <a:cs typeface="+mn-cs"/>
              </a:rPr>
              <a:t>Shell</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是系统的</a:t>
            </a:r>
            <a:endParaRPr kumimoji="0" lang="en-US" altLang="zh-CN" sz="2400" b="0" i="0" u="none" strike="noStrike" kern="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None/>
              <a:tabLst/>
              <a:defRPr/>
            </a:pPr>
            <a:r>
              <a:rPr kumimoji="0" lang="en-US" altLang="zh-CN" sz="2400" b="0" i="0" u="none" strike="noStrike" kern="0" cap="none" spc="0" normalizeH="0" baseline="0" noProof="0" dirty="0" smtClean="0">
                <a:ln>
                  <a:noFill/>
                </a:ln>
                <a:solidFill>
                  <a:srgbClr val="000000"/>
                </a:solidFill>
                <a:effectLst/>
                <a:uLnTx/>
                <a:uFillTx/>
                <a:latin typeface="Arial"/>
                <a:ea typeface="宋体"/>
                <a:cs typeface="+mn-cs"/>
              </a:rPr>
              <a:t>    </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用户界面，提供了用户与内核</a:t>
            </a:r>
            <a:endParaRPr kumimoji="0" lang="en-US" altLang="zh-CN" sz="2400" b="0" i="0" u="none" strike="noStrike" kern="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None/>
              <a:tabLst/>
              <a:defRPr/>
            </a:pPr>
            <a:r>
              <a:rPr kumimoji="0" lang="en-US" altLang="zh-CN" sz="2400" b="0" i="0" u="none" strike="noStrike" kern="0" cap="none" spc="0" normalizeH="0" baseline="0" noProof="0" dirty="0" smtClean="0">
                <a:ln>
                  <a:noFill/>
                </a:ln>
                <a:solidFill>
                  <a:srgbClr val="000000"/>
                </a:solidFill>
                <a:effectLst/>
                <a:uLnTx/>
                <a:uFillTx/>
                <a:latin typeface="Arial"/>
                <a:ea typeface="宋体"/>
                <a:cs typeface="+mn-cs"/>
              </a:rPr>
              <a:t>    </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进行交互操作的一种接口。</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Char char="n"/>
              <a:tabLst/>
              <a:defRPr/>
            </a:pPr>
            <a:r>
              <a:rPr kumimoji="0" lang="en-US" altLang="zh-CN" sz="2400" b="1" i="0" u="none" strike="noStrike" kern="0" cap="none" spc="0" normalizeH="0" baseline="0" noProof="0" dirty="0" smtClean="0">
                <a:ln>
                  <a:noFill/>
                </a:ln>
                <a:solidFill>
                  <a:srgbClr val="000000"/>
                </a:solidFill>
                <a:effectLst/>
                <a:uLnTx/>
                <a:uFillTx/>
                <a:latin typeface="Arial"/>
                <a:ea typeface="宋体"/>
                <a:cs typeface="+mn-cs"/>
              </a:rPr>
              <a:t>Linux</a:t>
            </a:r>
            <a:r>
              <a:rPr kumimoji="0" lang="zh-CN" altLang="en-US" sz="2400" b="1" i="0" u="none" strike="noStrike" kern="0" cap="none" spc="0" normalizeH="0" baseline="0" noProof="0" dirty="0" smtClean="0">
                <a:ln>
                  <a:noFill/>
                </a:ln>
                <a:solidFill>
                  <a:srgbClr val="000000"/>
                </a:solidFill>
                <a:effectLst/>
                <a:uLnTx/>
                <a:uFillTx/>
                <a:latin typeface="Arial"/>
                <a:ea typeface="宋体"/>
                <a:cs typeface="+mn-cs"/>
              </a:rPr>
              <a:t>应用程序</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：包括文本编辑器、</a:t>
            </a:r>
            <a:endParaRPr kumimoji="0" lang="en-US" altLang="zh-CN" sz="2400" b="0" i="0" u="none" strike="noStrike" kern="0" cap="none" spc="0" normalizeH="0" baseline="0" noProof="0" dirty="0" smtClean="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Char char="n"/>
              <a:tabLst/>
              <a:defRPr/>
            </a:pP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编程语言、</a:t>
            </a:r>
            <a:r>
              <a:rPr kumimoji="0" lang="en-US" altLang="zh-CN" sz="2400" b="0" i="0" u="none" strike="noStrike" kern="0" cap="none" spc="0" normalizeH="0" baseline="0" noProof="0" dirty="0" smtClean="0">
                <a:ln>
                  <a:noFill/>
                </a:ln>
                <a:solidFill>
                  <a:srgbClr val="000000"/>
                </a:solidFill>
                <a:effectLst/>
                <a:uLnTx/>
                <a:uFillTx/>
                <a:latin typeface="Arial"/>
                <a:ea typeface="宋体"/>
                <a:cs typeface="+mn-cs"/>
              </a:rPr>
              <a:t>X Window</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、办公套件、</a:t>
            </a:r>
            <a:r>
              <a:rPr kumimoji="0" lang="en-US" altLang="zh-CN" sz="2400" b="0" i="0" u="none" strike="noStrike" kern="0" cap="none" spc="0" normalizeH="0" baseline="0" noProof="0" dirty="0" smtClean="0">
                <a:ln>
                  <a:noFill/>
                </a:ln>
                <a:solidFill>
                  <a:srgbClr val="000000"/>
                </a:solidFill>
                <a:effectLst/>
                <a:uLnTx/>
                <a:uFillTx/>
                <a:latin typeface="Arial"/>
                <a:ea typeface="宋体"/>
                <a:cs typeface="+mn-cs"/>
              </a:rPr>
              <a:t>Internet</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工具、数据库等。</a:t>
            </a:r>
          </a:p>
          <a:p>
            <a:pPr marL="342900" marR="0" lvl="0" indent="-342900" algn="l" defTabSz="914400" rtl="0" eaLnBrk="1" fontAlgn="base" latinLnBrk="0" hangingPunct="1">
              <a:lnSpc>
                <a:spcPct val="90000"/>
              </a:lnSpc>
              <a:spcBef>
                <a:spcPct val="20000"/>
              </a:spcBef>
              <a:spcAft>
                <a:spcPct val="0"/>
              </a:spcAft>
              <a:buClr>
                <a:srgbClr val="CC9900"/>
              </a:buClr>
              <a:buSzPct val="65000"/>
              <a:buFont typeface="Wingdings" panose="05000000000000000000" pitchFamily="2" charset="2"/>
              <a:buChar char="n"/>
              <a:tabLst/>
              <a:defRPr/>
            </a:pPr>
            <a:r>
              <a:rPr kumimoji="0" lang="en-US" altLang="zh-CN" sz="2400" b="1" i="0" u="none" strike="noStrike" kern="0" cap="none" spc="0" normalizeH="0" baseline="0" noProof="0" dirty="0" smtClean="0">
                <a:ln>
                  <a:noFill/>
                </a:ln>
                <a:solidFill>
                  <a:srgbClr val="000000"/>
                </a:solidFill>
                <a:effectLst/>
                <a:uLnTx/>
                <a:uFillTx/>
                <a:latin typeface="Arial"/>
                <a:ea typeface="宋体"/>
                <a:cs typeface="+mn-cs"/>
              </a:rPr>
              <a:t>Linux</a:t>
            </a:r>
            <a:r>
              <a:rPr kumimoji="0" lang="zh-CN" altLang="en-US" sz="2400" b="1" i="0" u="none" strike="noStrike" kern="0" cap="none" spc="0" normalizeH="0" baseline="0" noProof="0" dirty="0" smtClean="0">
                <a:ln>
                  <a:noFill/>
                </a:ln>
                <a:solidFill>
                  <a:srgbClr val="000000"/>
                </a:solidFill>
                <a:effectLst/>
                <a:uLnTx/>
                <a:uFillTx/>
                <a:latin typeface="Arial"/>
                <a:ea typeface="宋体"/>
                <a:cs typeface="+mn-cs"/>
              </a:rPr>
              <a:t>文件系统</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：文件系统是文件存放在磁盘等存储设备上的组织方法。通常是按照目录层次的方式进行组织。系统以 </a:t>
            </a:r>
            <a:r>
              <a:rPr kumimoji="0" lang="en-US" altLang="zh-CN" sz="2400" b="0" i="0" u="none" strike="noStrike" kern="0" cap="none" spc="0" normalizeH="0" baseline="0" noProof="0" dirty="0" smtClean="0">
                <a:ln>
                  <a:noFill/>
                </a:ln>
                <a:solidFill>
                  <a:srgbClr val="000000"/>
                </a:solidFill>
                <a:effectLst/>
                <a:uLnTx/>
                <a:uFillTx/>
                <a:latin typeface="Arial"/>
                <a:ea typeface="宋体"/>
                <a:cs typeface="+mn-cs"/>
              </a:rPr>
              <a:t>/ </a:t>
            </a:r>
            <a:r>
              <a:rPr kumimoji="0" lang="zh-CN" altLang="en-US" sz="2400" b="0" i="0" u="none" strike="noStrike" kern="0" cap="none" spc="0" normalizeH="0" baseline="0" noProof="0" dirty="0" smtClean="0">
                <a:ln>
                  <a:noFill/>
                </a:ln>
                <a:solidFill>
                  <a:srgbClr val="000000"/>
                </a:solidFill>
                <a:effectLst/>
                <a:uLnTx/>
                <a:uFillTx/>
                <a:latin typeface="Arial"/>
                <a:ea typeface="宋体"/>
                <a:cs typeface="+mn-cs"/>
              </a:rPr>
              <a:t>为根目录。</a:t>
            </a:r>
          </a:p>
        </p:txBody>
      </p:sp>
      <p:pic>
        <p:nvPicPr>
          <p:cNvPr id="11" name="Picture 4" descr="sh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603" y="1289049"/>
            <a:ext cx="282733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96091"/>
            <a:ext cx="1315584" cy="1374548"/>
          </a:xfrm>
          <a:prstGeom prst="rect">
            <a:avLst/>
          </a:prstGeom>
        </p:spPr>
      </p:pic>
    </p:spTree>
    <p:extLst>
      <p:ext uri="{BB962C8B-B14F-4D97-AF65-F5344CB8AC3E}">
        <p14:creationId xmlns:p14="http://schemas.microsoft.com/office/powerpoint/2010/main" val="34040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GB" dirty="0" smtClean="0"/>
              <a:t>口令文件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GB" altLang="zh-CN" dirty="0" err="1" smtClean="0">
                <a:solidFill>
                  <a:schemeClr val="accent6">
                    <a:lumMod val="75000"/>
                  </a:schemeClr>
                </a:solidFill>
              </a:rPr>
              <a:t>passwd</a:t>
            </a:r>
            <a:r>
              <a:rPr lang="en-GB" altLang="zh-CN" dirty="0" smtClean="0">
                <a:solidFill>
                  <a:schemeClr val="accent6">
                    <a:lumMod val="75000"/>
                  </a:schemeClr>
                </a:solidFill>
              </a:rPr>
              <a:t> </a:t>
            </a:r>
            <a:endParaRPr lang="zh-CN" altLang="en-US" dirty="0"/>
          </a:p>
        </p:txBody>
      </p:sp>
      <p:sp>
        <p:nvSpPr>
          <p:cNvPr id="3" name="内容占位符 2"/>
          <p:cNvSpPr>
            <a:spLocks noGrp="1"/>
          </p:cNvSpPr>
          <p:nvPr>
            <p:ph idx="1"/>
          </p:nvPr>
        </p:nvSpPr>
        <p:spPr>
          <a:xfrm>
            <a:off x="395536" y="1340768"/>
            <a:ext cx="8229600" cy="964704"/>
          </a:xfrm>
        </p:spPr>
        <p:txBody>
          <a:bodyPr/>
          <a:lstStyle/>
          <a:p>
            <a:r>
              <a:rPr lang="zh-CN" altLang="en-US" sz="2400" dirty="0" smtClean="0"/>
              <a:t>每一个用户一条记录 </a:t>
            </a:r>
          </a:p>
          <a:p>
            <a:r>
              <a:rPr lang="zh-CN" altLang="en-US" sz="2400" dirty="0" smtClean="0"/>
              <a:t>每条记录由用分号间隔的七个字段组成。</a:t>
            </a:r>
            <a:endParaRPr lang="zh-CN" altLang="en-US" sz="24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40</a:t>
            </a:fld>
            <a:endParaRPr lang="en-US" altLang="zh-CN" dirty="0"/>
          </a:p>
        </p:txBody>
      </p:sp>
      <p:graphicFrame>
        <p:nvGraphicFramePr>
          <p:cNvPr id="7" name="表格 6"/>
          <p:cNvGraphicFramePr>
            <a:graphicFrameLocks noGrp="1"/>
          </p:cNvGraphicFramePr>
          <p:nvPr/>
        </p:nvGraphicFramePr>
        <p:xfrm>
          <a:off x="611560" y="2444080"/>
          <a:ext cx="8064897" cy="3505200"/>
        </p:xfrm>
        <a:graphic>
          <a:graphicData uri="http://schemas.openxmlformats.org/drawingml/2006/table">
            <a:tbl>
              <a:tblPr firstRow="1" bandRow="1">
                <a:tableStyleId>{21E4AEA4-8DFA-4A89-87EB-49C32662AFE0}</a:tableStyleId>
              </a:tblPr>
              <a:tblGrid>
                <a:gridCol w="1728192">
                  <a:extLst>
                    <a:ext uri="{9D8B030D-6E8A-4147-A177-3AD203B41FA5}">
                      <a16:colId xmlns:a16="http://schemas.microsoft.com/office/drawing/2014/main" val="20000"/>
                    </a:ext>
                  </a:extLst>
                </a:gridCol>
                <a:gridCol w="6336705">
                  <a:extLst>
                    <a:ext uri="{9D8B030D-6E8A-4147-A177-3AD203B41FA5}">
                      <a16:colId xmlns:a16="http://schemas.microsoft.com/office/drawing/2014/main" val="20001"/>
                    </a:ext>
                  </a:extLst>
                </a:gridCol>
              </a:tblGrid>
              <a:tr h="370840">
                <a:tc>
                  <a:txBody>
                    <a:bodyPr/>
                    <a:lstStyle/>
                    <a:p>
                      <a:r>
                        <a:rPr lang="zh-CN" altLang="en-US" dirty="0" smtClean="0"/>
                        <a:t>字段</a:t>
                      </a:r>
                      <a:endParaRPr lang="zh-CN" altLang="en-US" dirty="0"/>
                    </a:p>
                  </a:txBody>
                  <a:tcPr/>
                </a:tc>
                <a:tc>
                  <a:txBody>
                    <a:bodyPr/>
                    <a:lstStyle/>
                    <a:p>
                      <a:r>
                        <a:rPr lang="zh-CN" altLang="en-US" dirty="0" smtClean="0"/>
                        <a:t>说明</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smtClean="0"/>
                        <a:t>name</a:t>
                      </a:r>
                      <a:endParaRPr lang="zh-CN" altLang="en-US" dirty="0"/>
                    </a:p>
                  </a:txBody>
                  <a:tcPr/>
                </a:tc>
                <a:tc>
                  <a:txBody>
                    <a:bodyPr/>
                    <a:lstStyle/>
                    <a:p>
                      <a:r>
                        <a:rPr lang="zh-CN" altLang="en-US" dirty="0" smtClean="0"/>
                        <a:t>用户名</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smtClean="0"/>
                        <a:t>password</a:t>
                      </a:r>
                      <a:endParaRPr lang="zh-CN" altLang="en-US" dirty="0"/>
                    </a:p>
                  </a:txBody>
                  <a:tcPr/>
                </a:tc>
                <a:tc>
                  <a:txBody>
                    <a:bodyPr/>
                    <a:lstStyle/>
                    <a:p>
                      <a:r>
                        <a:rPr lang="zh-CN" altLang="en-US" dirty="0" smtClean="0"/>
                        <a:t>在此文件中的口令是</a:t>
                      </a:r>
                      <a:r>
                        <a:rPr lang="en-US" altLang="zh-CN" dirty="0" smtClean="0"/>
                        <a:t>X</a:t>
                      </a:r>
                      <a:r>
                        <a:rPr lang="zh-CN" altLang="en-US" dirty="0" smtClean="0"/>
                        <a:t>，这表示用户的口令是被</a:t>
                      </a:r>
                      <a:r>
                        <a:rPr lang="en-US" altLang="zh-CN" dirty="0" smtClean="0"/>
                        <a:t>/etc/shadow</a:t>
                      </a:r>
                      <a:r>
                        <a:rPr lang="zh-CN" altLang="en-US" dirty="0" smtClean="0"/>
                        <a:t>文件保护的</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err="1" smtClean="0"/>
                        <a:t>uid</a:t>
                      </a:r>
                      <a:endParaRPr lang="zh-CN" altLang="en-US" dirty="0"/>
                    </a:p>
                  </a:txBody>
                  <a:tcPr/>
                </a:tc>
                <a:tc>
                  <a:txBody>
                    <a:bodyPr/>
                    <a:lstStyle/>
                    <a:p>
                      <a:r>
                        <a:rPr lang="zh-CN" altLang="en-US" dirty="0" smtClean="0"/>
                        <a:t>用户的识别号，是一个数字。每个用户的</a:t>
                      </a:r>
                      <a:r>
                        <a:rPr lang="en-US" altLang="zh-CN" dirty="0" smtClean="0"/>
                        <a:t>UID</a:t>
                      </a:r>
                      <a:r>
                        <a:rPr lang="zh-CN" altLang="en-US" dirty="0" smtClean="0"/>
                        <a:t>都是唯一的</a:t>
                      </a:r>
                      <a:endParaRPr lang="zh-CN" altLang="en-US" dirty="0"/>
                    </a:p>
                  </a:txBody>
                  <a:tcPr/>
                </a:tc>
                <a:extLst>
                  <a:ext uri="{0D108BD9-81ED-4DB2-BD59-A6C34878D82A}">
                    <a16:rowId xmlns:a16="http://schemas.microsoft.com/office/drawing/2014/main" val="10003"/>
                  </a:ext>
                </a:extLst>
              </a:tr>
              <a:tr h="370840">
                <a:tc>
                  <a:txBody>
                    <a:bodyPr/>
                    <a:lstStyle/>
                    <a:p>
                      <a:r>
                        <a:rPr lang="en-US" altLang="zh-CN" dirty="0" err="1" smtClean="0"/>
                        <a:t>gid</a:t>
                      </a:r>
                      <a:endParaRPr lang="zh-CN" altLang="en-US" dirty="0"/>
                    </a:p>
                  </a:txBody>
                  <a:tcPr/>
                </a:tc>
                <a:tc>
                  <a:txBody>
                    <a:bodyPr/>
                    <a:lstStyle/>
                    <a:p>
                      <a:r>
                        <a:rPr lang="zh-CN" altLang="en-US" dirty="0" smtClean="0"/>
                        <a:t>用户的组的识别号，也是一个数字。每个用户账户在建立好后都会有一个主组。主组相同的账户其</a:t>
                      </a:r>
                      <a:r>
                        <a:rPr lang="en-US" altLang="zh-CN" dirty="0" smtClean="0"/>
                        <a:t>GID</a:t>
                      </a:r>
                      <a:r>
                        <a:rPr lang="zh-CN" altLang="en-US" dirty="0" smtClean="0"/>
                        <a:t>相同。</a:t>
                      </a:r>
                      <a:endParaRPr lang="zh-CN" altLang="en-US" dirty="0"/>
                    </a:p>
                  </a:txBody>
                  <a:tcPr/>
                </a:tc>
                <a:extLst>
                  <a:ext uri="{0D108BD9-81ED-4DB2-BD59-A6C34878D82A}">
                    <a16:rowId xmlns:a16="http://schemas.microsoft.com/office/drawing/2014/main" val="10004"/>
                  </a:ext>
                </a:extLst>
              </a:tr>
              <a:tr h="370840">
                <a:tc>
                  <a:txBody>
                    <a:bodyPr/>
                    <a:lstStyle/>
                    <a:p>
                      <a:r>
                        <a:rPr lang="en-US" altLang="zh-CN" dirty="0" smtClean="0"/>
                        <a:t>description</a:t>
                      </a:r>
                      <a:endParaRPr lang="zh-CN" altLang="en-US" dirty="0"/>
                    </a:p>
                  </a:txBody>
                  <a:tcPr/>
                </a:tc>
                <a:tc>
                  <a:txBody>
                    <a:bodyPr/>
                    <a:lstStyle/>
                    <a:p>
                      <a:r>
                        <a:rPr lang="zh-CN" altLang="en-US" dirty="0" smtClean="0"/>
                        <a:t>用户的个人资料，包括地址、电话等信息</a:t>
                      </a:r>
                      <a:endParaRPr lang="zh-CN" altLang="en-US" dirty="0"/>
                    </a:p>
                  </a:txBody>
                  <a:tcPr/>
                </a:tc>
                <a:extLst>
                  <a:ext uri="{0D108BD9-81ED-4DB2-BD59-A6C34878D82A}">
                    <a16:rowId xmlns:a16="http://schemas.microsoft.com/office/drawing/2014/main" val="10005"/>
                  </a:ext>
                </a:extLst>
              </a:tr>
              <a:tr h="370840">
                <a:tc>
                  <a:txBody>
                    <a:bodyPr/>
                    <a:lstStyle/>
                    <a:p>
                      <a:r>
                        <a:rPr lang="en-US" altLang="zh-CN" dirty="0" smtClean="0"/>
                        <a:t>home</a:t>
                      </a:r>
                      <a:endParaRPr lang="zh-CN" altLang="en-US" dirty="0"/>
                    </a:p>
                  </a:txBody>
                  <a:tcPr/>
                </a:tc>
                <a:tc>
                  <a:txBody>
                    <a:bodyPr/>
                    <a:lstStyle/>
                    <a:p>
                      <a:r>
                        <a:rPr lang="zh-CN" altLang="en-US" dirty="0" smtClean="0"/>
                        <a:t>用户的主目录，通常在</a:t>
                      </a:r>
                      <a:r>
                        <a:rPr lang="en-US" altLang="zh-CN" dirty="0" smtClean="0"/>
                        <a:t>/home</a:t>
                      </a:r>
                      <a:r>
                        <a:rPr lang="zh-CN" altLang="en-US" dirty="0" smtClean="0"/>
                        <a:t>下，目录名和账户名相同</a:t>
                      </a:r>
                      <a:endParaRPr lang="zh-CN" altLang="en-US" dirty="0"/>
                    </a:p>
                  </a:txBody>
                  <a:tcPr/>
                </a:tc>
                <a:extLst>
                  <a:ext uri="{0D108BD9-81ED-4DB2-BD59-A6C34878D82A}">
                    <a16:rowId xmlns:a16="http://schemas.microsoft.com/office/drawing/2014/main" val="10006"/>
                  </a:ext>
                </a:extLst>
              </a:tr>
              <a:tr h="370840">
                <a:tc>
                  <a:txBody>
                    <a:bodyPr/>
                    <a:lstStyle/>
                    <a:p>
                      <a:r>
                        <a:rPr lang="en-US" altLang="zh-CN" dirty="0" smtClean="0"/>
                        <a:t>shell</a:t>
                      </a:r>
                      <a:endParaRPr lang="zh-CN" altLang="en-US" dirty="0"/>
                    </a:p>
                  </a:txBody>
                  <a:tcPr/>
                </a:tc>
                <a:tc>
                  <a:txBody>
                    <a:bodyPr/>
                    <a:lstStyle/>
                    <a:p>
                      <a:r>
                        <a:rPr lang="zh-CN" altLang="en-US" dirty="0" smtClean="0"/>
                        <a:t>用户登录后启动的</a:t>
                      </a:r>
                      <a:r>
                        <a:rPr lang="en-US" altLang="zh-CN" dirty="0" smtClean="0"/>
                        <a:t>shell</a:t>
                      </a:r>
                      <a:r>
                        <a:rPr lang="zh-CN" altLang="en-US" dirty="0" smtClean="0"/>
                        <a:t>，默认是</a:t>
                      </a:r>
                      <a:r>
                        <a:rPr lang="en-US" altLang="zh-CN" dirty="0" smtClean="0"/>
                        <a:t>/bin/bash </a:t>
                      </a:r>
                      <a:endParaRPr lang="zh-CN" alt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75205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GB" dirty="0" smtClean="0"/>
              <a:t>影子口令文件 </a:t>
            </a:r>
            <a:r>
              <a:rPr lang="zh-CN" altLang="en-GB" dirty="0" smtClean="0">
                <a:solidFill>
                  <a:schemeClr val="accent6">
                    <a:lumMod val="75000"/>
                  </a:schemeClr>
                </a:solidFill>
              </a:rPr>
              <a:t>/</a:t>
            </a:r>
            <a:r>
              <a:rPr lang="en-GB" altLang="zh-CN" dirty="0" smtClean="0">
                <a:solidFill>
                  <a:schemeClr val="accent6">
                    <a:lumMod val="75000"/>
                  </a:schemeClr>
                </a:solidFill>
              </a:rPr>
              <a:t>etc/shadow</a:t>
            </a:r>
            <a:endParaRPr lang="zh-CN" altLang="en-US" dirty="0"/>
          </a:p>
        </p:txBody>
      </p:sp>
      <p:sp>
        <p:nvSpPr>
          <p:cNvPr id="3" name="内容占位符 2"/>
          <p:cNvSpPr>
            <a:spLocks noGrp="1"/>
          </p:cNvSpPr>
          <p:nvPr>
            <p:ph idx="1"/>
          </p:nvPr>
        </p:nvSpPr>
        <p:spPr>
          <a:xfrm>
            <a:off x="457200" y="1196752"/>
            <a:ext cx="8229600" cy="892696"/>
          </a:xfrm>
        </p:spPr>
        <p:txBody>
          <a:bodyPr/>
          <a:lstStyle/>
          <a:p>
            <a:r>
              <a:rPr lang="zh-CN" altLang="en-US" sz="2400" dirty="0" smtClean="0"/>
              <a:t>每一个用户一条记录 </a:t>
            </a:r>
          </a:p>
          <a:p>
            <a:r>
              <a:rPr lang="zh-CN" altLang="en-US" sz="2400" dirty="0" smtClean="0"/>
              <a:t>每条记录由用分号间隔的九个字段组成。 </a:t>
            </a:r>
            <a:endParaRPr lang="zh-CN" altLang="en-US" sz="24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41</a:t>
            </a:fld>
            <a:endParaRPr lang="en-US" altLang="zh-CN" dirty="0"/>
          </a:p>
        </p:txBody>
      </p:sp>
      <p:graphicFrame>
        <p:nvGraphicFramePr>
          <p:cNvPr id="7" name="表格 6"/>
          <p:cNvGraphicFramePr>
            <a:graphicFrameLocks noGrp="1"/>
          </p:cNvGraphicFramePr>
          <p:nvPr/>
        </p:nvGraphicFramePr>
        <p:xfrm>
          <a:off x="539552" y="2204864"/>
          <a:ext cx="8136906" cy="3693160"/>
        </p:xfrm>
        <a:graphic>
          <a:graphicData uri="http://schemas.openxmlformats.org/drawingml/2006/table">
            <a:tbl>
              <a:tblPr firstRow="1" bandRow="1">
                <a:tableStyleId>{21E4AEA4-8DFA-4A89-87EB-49C32662AFE0}</a:tableStyleId>
              </a:tblPr>
              <a:tblGrid>
                <a:gridCol w="2304256">
                  <a:extLst>
                    <a:ext uri="{9D8B030D-6E8A-4147-A177-3AD203B41FA5}">
                      <a16:colId xmlns:a16="http://schemas.microsoft.com/office/drawing/2014/main" val="20000"/>
                    </a:ext>
                  </a:extLst>
                </a:gridCol>
                <a:gridCol w="5832650">
                  <a:extLst>
                    <a:ext uri="{9D8B030D-6E8A-4147-A177-3AD203B41FA5}">
                      <a16:colId xmlns:a16="http://schemas.microsoft.com/office/drawing/2014/main" val="20001"/>
                    </a:ext>
                  </a:extLst>
                </a:gridCol>
              </a:tblGrid>
              <a:tr h="370840">
                <a:tc>
                  <a:txBody>
                    <a:bodyPr/>
                    <a:lstStyle/>
                    <a:p>
                      <a:r>
                        <a:rPr lang="zh-CN" altLang="en-US" dirty="0" smtClean="0"/>
                        <a:t>字段</a:t>
                      </a:r>
                      <a:endParaRPr lang="zh-CN" altLang="en-US" dirty="0"/>
                    </a:p>
                  </a:txBody>
                  <a:tcPr/>
                </a:tc>
                <a:tc>
                  <a:txBody>
                    <a:bodyPr/>
                    <a:lstStyle/>
                    <a:p>
                      <a:r>
                        <a:rPr lang="zh-CN" altLang="en-US" dirty="0" smtClean="0"/>
                        <a:t>说明</a:t>
                      </a:r>
                      <a:endParaRPr lang="zh-CN" altLang="en-US" dirty="0"/>
                    </a:p>
                  </a:txBody>
                  <a:tcPr/>
                </a:tc>
                <a:extLst>
                  <a:ext uri="{0D108BD9-81ED-4DB2-BD59-A6C34878D82A}">
                    <a16:rowId xmlns:a16="http://schemas.microsoft.com/office/drawing/2014/main" val="10000"/>
                  </a:ext>
                </a:extLst>
              </a:tr>
              <a:tr h="370840">
                <a:tc>
                  <a:txBody>
                    <a:bodyPr/>
                    <a:lstStyle/>
                    <a:p>
                      <a:r>
                        <a:rPr lang="zh-CN" altLang="en-US" dirty="0" smtClean="0"/>
                        <a:t>用户名</a:t>
                      </a:r>
                      <a:endParaRPr lang="zh-CN" altLang="en-US" dirty="0"/>
                    </a:p>
                  </a:txBody>
                  <a:tcPr/>
                </a:tc>
                <a:tc>
                  <a:txBody>
                    <a:bodyPr/>
                    <a:lstStyle/>
                    <a:p>
                      <a:r>
                        <a:rPr lang="zh-CN" altLang="en-US" dirty="0" smtClean="0"/>
                        <a:t>用户登录名</a:t>
                      </a:r>
                      <a:endParaRPr lang="zh-CN" altLang="en-US" dirty="0"/>
                    </a:p>
                  </a:txBody>
                  <a:tcPr/>
                </a:tc>
                <a:extLst>
                  <a:ext uri="{0D108BD9-81ED-4DB2-BD59-A6C34878D82A}">
                    <a16:rowId xmlns:a16="http://schemas.microsoft.com/office/drawing/2014/main" val="10001"/>
                  </a:ext>
                </a:extLst>
              </a:tr>
              <a:tr h="370840">
                <a:tc>
                  <a:txBody>
                    <a:bodyPr/>
                    <a:lstStyle/>
                    <a:p>
                      <a:r>
                        <a:rPr lang="zh-CN" altLang="en-US" dirty="0" smtClean="0"/>
                        <a:t>口令</a:t>
                      </a:r>
                      <a:endParaRPr lang="zh-CN" altLang="en-US" dirty="0"/>
                    </a:p>
                  </a:txBody>
                  <a:tcPr/>
                </a:tc>
                <a:tc>
                  <a:txBody>
                    <a:bodyPr/>
                    <a:lstStyle/>
                    <a:p>
                      <a:r>
                        <a:rPr lang="zh-CN" altLang="en-US" dirty="0" smtClean="0"/>
                        <a:t>用户的密码，是加密过的（</a:t>
                      </a:r>
                      <a:r>
                        <a:rPr lang="en-US" altLang="zh-CN" dirty="0" smtClean="0"/>
                        <a:t>MD5</a:t>
                      </a:r>
                      <a:r>
                        <a:rPr lang="zh-CN" altLang="en-US" dirty="0" smtClean="0"/>
                        <a:t>）</a:t>
                      </a:r>
                      <a:endParaRPr lang="zh-CN" altLang="en-US" dirty="0"/>
                    </a:p>
                  </a:txBody>
                  <a:tcPr/>
                </a:tc>
                <a:extLst>
                  <a:ext uri="{0D108BD9-81ED-4DB2-BD59-A6C34878D82A}">
                    <a16:rowId xmlns:a16="http://schemas.microsoft.com/office/drawing/2014/main" val="10002"/>
                  </a:ext>
                </a:extLst>
              </a:tr>
              <a:tr h="370840">
                <a:tc>
                  <a:txBody>
                    <a:bodyPr/>
                    <a:lstStyle/>
                    <a:p>
                      <a:r>
                        <a:rPr lang="zh-CN" altLang="en-US" dirty="0" smtClean="0"/>
                        <a:t>最后一次修改的时间</a:t>
                      </a:r>
                      <a:endParaRPr lang="zh-CN" altLang="en-US" dirty="0"/>
                    </a:p>
                  </a:txBody>
                  <a:tcPr/>
                </a:tc>
                <a:tc>
                  <a:txBody>
                    <a:bodyPr/>
                    <a:lstStyle/>
                    <a:p>
                      <a:r>
                        <a:rPr lang="zh-CN" altLang="en-US" dirty="0" smtClean="0"/>
                        <a:t>从</a:t>
                      </a:r>
                      <a:r>
                        <a:rPr lang="en-US" altLang="zh-CN" dirty="0" smtClean="0"/>
                        <a:t>1970</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日起，到用户最后一次更改密码的天数</a:t>
                      </a:r>
                      <a:endParaRPr lang="zh-CN" altLang="en-US" dirty="0"/>
                    </a:p>
                  </a:txBody>
                  <a:tcPr/>
                </a:tc>
                <a:extLst>
                  <a:ext uri="{0D108BD9-81ED-4DB2-BD59-A6C34878D82A}">
                    <a16:rowId xmlns:a16="http://schemas.microsoft.com/office/drawing/2014/main" val="10003"/>
                  </a:ext>
                </a:extLst>
              </a:tr>
              <a:tr h="370840">
                <a:tc>
                  <a:txBody>
                    <a:bodyPr/>
                    <a:lstStyle/>
                    <a:p>
                      <a:r>
                        <a:rPr lang="zh-CN" altLang="en-US" dirty="0" smtClean="0"/>
                        <a:t>最小时间间隔</a:t>
                      </a:r>
                      <a:endParaRPr lang="zh-CN" altLang="en-US" dirty="0"/>
                    </a:p>
                  </a:txBody>
                  <a:tcPr/>
                </a:tc>
                <a:tc>
                  <a:txBody>
                    <a:bodyPr/>
                    <a:lstStyle/>
                    <a:p>
                      <a:r>
                        <a:rPr lang="zh-CN" altLang="en-US" dirty="0" smtClean="0"/>
                        <a:t>从</a:t>
                      </a:r>
                      <a:r>
                        <a:rPr lang="en-US" altLang="zh-CN" dirty="0" smtClean="0"/>
                        <a:t>1970</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日起，到用户应该更改密码的天数</a:t>
                      </a:r>
                      <a:endParaRPr lang="zh-CN" altLang="en-US" dirty="0"/>
                    </a:p>
                  </a:txBody>
                  <a:tcPr/>
                </a:tc>
                <a:extLst>
                  <a:ext uri="{0D108BD9-81ED-4DB2-BD59-A6C34878D82A}">
                    <a16:rowId xmlns:a16="http://schemas.microsoft.com/office/drawing/2014/main" val="10004"/>
                  </a:ext>
                </a:extLst>
              </a:tr>
              <a:tr h="370840">
                <a:tc>
                  <a:txBody>
                    <a:bodyPr/>
                    <a:lstStyle/>
                    <a:p>
                      <a:r>
                        <a:rPr lang="zh-CN" altLang="en-US" dirty="0" smtClean="0"/>
                        <a:t>最大时间间隔</a:t>
                      </a:r>
                      <a:endParaRPr lang="zh-CN" altLang="en-US" dirty="0"/>
                    </a:p>
                  </a:txBody>
                  <a:tcPr/>
                </a:tc>
                <a:tc>
                  <a:txBody>
                    <a:bodyPr/>
                    <a:lstStyle/>
                    <a:p>
                      <a:r>
                        <a:rPr lang="zh-CN" altLang="en-US" dirty="0" smtClean="0"/>
                        <a:t>从</a:t>
                      </a:r>
                      <a:r>
                        <a:rPr lang="en-US" altLang="zh-CN" dirty="0" smtClean="0"/>
                        <a:t>1970</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日起，到用户必须更改密码的天数</a:t>
                      </a:r>
                      <a:endParaRPr lang="zh-CN" altLang="en-US" dirty="0"/>
                    </a:p>
                  </a:txBody>
                  <a:tcPr/>
                </a:tc>
                <a:extLst>
                  <a:ext uri="{0D108BD9-81ED-4DB2-BD59-A6C34878D82A}">
                    <a16:rowId xmlns:a16="http://schemas.microsoft.com/office/drawing/2014/main" val="10005"/>
                  </a:ext>
                </a:extLst>
              </a:tr>
              <a:tr h="370840">
                <a:tc>
                  <a:txBody>
                    <a:bodyPr/>
                    <a:lstStyle/>
                    <a:p>
                      <a:r>
                        <a:rPr lang="zh-CN" altLang="en-US" dirty="0" smtClean="0"/>
                        <a:t>警告时间</a:t>
                      </a:r>
                      <a:endParaRPr lang="zh-CN" altLang="en-US" dirty="0"/>
                    </a:p>
                  </a:txBody>
                  <a:tcPr/>
                </a:tc>
                <a:tc>
                  <a:txBody>
                    <a:bodyPr/>
                    <a:lstStyle/>
                    <a:p>
                      <a:r>
                        <a:rPr lang="zh-CN" altLang="en-US" dirty="0" smtClean="0"/>
                        <a:t>在用户密码过期之前多少天提醒用户更新</a:t>
                      </a:r>
                      <a:endParaRPr lang="zh-CN" altLang="en-US" dirty="0"/>
                    </a:p>
                  </a:txBody>
                  <a:tcPr/>
                </a:tc>
                <a:extLst>
                  <a:ext uri="{0D108BD9-81ED-4DB2-BD59-A6C34878D82A}">
                    <a16:rowId xmlns:a16="http://schemas.microsoft.com/office/drawing/2014/main" val="10006"/>
                  </a:ext>
                </a:extLst>
              </a:tr>
              <a:tr h="123613">
                <a:tc>
                  <a:txBody>
                    <a:bodyPr/>
                    <a:lstStyle/>
                    <a:p>
                      <a:r>
                        <a:rPr lang="zh-CN" altLang="en-US" dirty="0" smtClean="0"/>
                        <a:t>不活动时间</a:t>
                      </a:r>
                      <a:endParaRPr lang="zh-CN" altLang="en-US" dirty="0"/>
                    </a:p>
                  </a:txBody>
                  <a:tcPr/>
                </a:tc>
                <a:tc>
                  <a:txBody>
                    <a:bodyPr/>
                    <a:lstStyle/>
                    <a:p>
                      <a:r>
                        <a:rPr lang="zh-CN" altLang="en-US" dirty="0" smtClean="0"/>
                        <a:t>在用户密码过期之后到禁用账户的天数</a:t>
                      </a:r>
                      <a:endParaRPr lang="zh-CN" altLang="en-US" dirty="0"/>
                    </a:p>
                  </a:txBody>
                  <a:tcPr/>
                </a:tc>
                <a:extLst>
                  <a:ext uri="{0D108BD9-81ED-4DB2-BD59-A6C34878D82A}">
                    <a16:rowId xmlns:a16="http://schemas.microsoft.com/office/drawing/2014/main" val="10007"/>
                  </a:ext>
                </a:extLst>
              </a:tr>
              <a:tr h="242147">
                <a:tc>
                  <a:txBody>
                    <a:bodyPr/>
                    <a:lstStyle/>
                    <a:p>
                      <a:r>
                        <a:rPr lang="zh-CN" altLang="en-US" dirty="0" smtClean="0"/>
                        <a:t>失效时间</a:t>
                      </a:r>
                      <a:endParaRPr lang="zh-CN" altLang="en-US" dirty="0"/>
                    </a:p>
                  </a:txBody>
                  <a:tcPr/>
                </a:tc>
                <a:tc>
                  <a:txBody>
                    <a:bodyPr/>
                    <a:lstStyle/>
                    <a:p>
                      <a:r>
                        <a:rPr lang="zh-CN" altLang="en-US" dirty="0" smtClean="0"/>
                        <a:t>从</a:t>
                      </a:r>
                      <a:r>
                        <a:rPr lang="en-US" altLang="zh-CN" dirty="0" smtClean="0"/>
                        <a:t>1970</a:t>
                      </a:r>
                      <a:r>
                        <a:rPr lang="zh-CN" altLang="en-US" dirty="0" smtClean="0"/>
                        <a:t>年</a:t>
                      </a:r>
                      <a:r>
                        <a:rPr lang="en-US" altLang="zh-CN" dirty="0" smtClean="0"/>
                        <a:t>1</a:t>
                      </a:r>
                      <a:r>
                        <a:rPr lang="zh-CN" altLang="en-US" dirty="0" smtClean="0"/>
                        <a:t>月</a:t>
                      </a:r>
                      <a:r>
                        <a:rPr lang="en-US" altLang="zh-CN" dirty="0" smtClean="0"/>
                        <a:t>1</a:t>
                      </a:r>
                      <a:r>
                        <a:rPr lang="zh-CN" altLang="en-US" dirty="0" smtClean="0"/>
                        <a:t>日起，到账户被禁用的天数</a:t>
                      </a:r>
                      <a:endParaRPr lang="zh-CN" altLang="en-US" dirty="0"/>
                    </a:p>
                  </a:txBody>
                  <a:tcPr/>
                </a:tc>
                <a:extLst>
                  <a:ext uri="{0D108BD9-81ED-4DB2-BD59-A6C34878D82A}">
                    <a16:rowId xmlns:a16="http://schemas.microsoft.com/office/drawing/2014/main" val="10008"/>
                  </a:ext>
                </a:extLst>
              </a:tr>
              <a:tr h="123613">
                <a:tc>
                  <a:txBody>
                    <a:bodyPr/>
                    <a:lstStyle/>
                    <a:p>
                      <a:r>
                        <a:rPr lang="zh-CN" altLang="en-US" dirty="0" smtClean="0"/>
                        <a:t>标志</a:t>
                      </a:r>
                      <a:endParaRPr lang="zh-CN" altLang="en-US" dirty="0"/>
                    </a:p>
                  </a:txBody>
                  <a:tcPr/>
                </a:tc>
                <a:tc>
                  <a:txBody>
                    <a:bodyPr/>
                    <a:lstStyle/>
                    <a:p>
                      <a:r>
                        <a:rPr lang="zh-CN" altLang="en-US" dirty="0" smtClean="0"/>
                        <a:t>保留位</a:t>
                      </a:r>
                      <a:endParaRPr lang="zh-CN" alt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0952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组账号文件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US" altLang="zh-CN" dirty="0" smtClean="0">
                <a:solidFill>
                  <a:schemeClr val="accent6">
                    <a:lumMod val="75000"/>
                  </a:schemeClr>
                </a:solidFill>
              </a:rPr>
              <a:t>group</a:t>
            </a:r>
            <a:endParaRPr lang="zh-CN" altLang="en-US" dirty="0"/>
          </a:p>
        </p:txBody>
      </p:sp>
      <p:sp>
        <p:nvSpPr>
          <p:cNvPr id="3" name="内容占位符 2"/>
          <p:cNvSpPr>
            <a:spLocks noGrp="1"/>
          </p:cNvSpPr>
          <p:nvPr>
            <p:ph idx="1"/>
          </p:nvPr>
        </p:nvSpPr>
        <p:spPr>
          <a:xfrm>
            <a:off x="457200" y="1412776"/>
            <a:ext cx="8229600" cy="1180728"/>
          </a:xfrm>
        </p:spPr>
        <p:txBody>
          <a:bodyPr/>
          <a:lstStyle/>
          <a:p>
            <a:r>
              <a:rPr lang="zh-CN" altLang="en-US" dirty="0" smtClean="0"/>
              <a:t>每一个组一条记录 </a:t>
            </a:r>
          </a:p>
          <a:p>
            <a:r>
              <a:rPr lang="zh-CN" altLang="en-US" dirty="0" smtClean="0"/>
              <a:t>每条记录由用分号间隔的四个字段组成</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42</a:t>
            </a:fld>
            <a:endParaRPr lang="en-US" altLang="zh-CN" dirty="0"/>
          </a:p>
        </p:txBody>
      </p:sp>
      <p:graphicFrame>
        <p:nvGraphicFramePr>
          <p:cNvPr id="7" name="表格 6"/>
          <p:cNvGraphicFramePr>
            <a:graphicFrameLocks noGrp="1"/>
          </p:cNvGraphicFramePr>
          <p:nvPr/>
        </p:nvGraphicFramePr>
        <p:xfrm>
          <a:off x="611560" y="2636912"/>
          <a:ext cx="7848872" cy="3383280"/>
        </p:xfrm>
        <a:graphic>
          <a:graphicData uri="http://schemas.openxmlformats.org/drawingml/2006/table">
            <a:tbl>
              <a:tblPr firstRow="1" bandRow="1">
                <a:tableStyleId>{21E4AEA4-8DFA-4A89-87EB-49C32662AFE0}</a:tableStyleId>
              </a:tblPr>
              <a:tblGrid>
                <a:gridCol w="2448272">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370840">
                <a:tc>
                  <a:txBody>
                    <a:bodyPr/>
                    <a:lstStyle/>
                    <a:p>
                      <a:r>
                        <a:rPr lang="zh-CN" altLang="en-US" sz="2400" dirty="0" smtClean="0"/>
                        <a:t>字段</a:t>
                      </a:r>
                      <a:endParaRPr lang="zh-CN" altLang="en-US" sz="2400" dirty="0"/>
                    </a:p>
                  </a:txBody>
                  <a:tcPr/>
                </a:tc>
                <a:tc>
                  <a:txBody>
                    <a:bodyPr/>
                    <a:lstStyle/>
                    <a:p>
                      <a:r>
                        <a:rPr lang="zh-CN" altLang="en-US" sz="2400" dirty="0" smtClean="0"/>
                        <a:t>说明</a:t>
                      </a:r>
                      <a:endParaRPr lang="zh-CN" altLang="en-US" sz="2400" dirty="0"/>
                    </a:p>
                  </a:txBody>
                  <a:tcPr/>
                </a:tc>
                <a:extLst>
                  <a:ext uri="{0D108BD9-81ED-4DB2-BD59-A6C34878D82A}">
                    <a16:rowId xmlns:a16="http://schemas.microsoft.com/office/drawing/2014/main" val="10000"/>
                  </a:ext>
                </a:extLst>
              </a:tr>
              <a:tr h="370840">
                <a:tc>
                  <a:txBody>
                    <a:bodyPr/>
                    <a:lstStyle/>
                    <a:p>
                      <a:r>
                        <a:rPr lang="zh-CN" altLang="en-US" sz="2400" dirty="0" smtClean="0"/>
                        <a:t>组名</a:t>
                      </a:r>
                      <a:endParaRPr lang="zh-CN" altLang="en-US" sz="2400" dirty="0"/>
                    </a:p>
                  </a:txBody>
                  <a:tcPr/>
                </a:tc>
                <a:tc>
                  <a:txBody>
                    <a:bodyPr/>
                    <a:lstStyle/>
                    <a:p>
                      <a:r>
                        <a:rPr lang="zh-CN" altLang="en-US" sz="2400" dirty="0" smtClean="0"/>
                        <a:t>这是用户登录系统时的默认组名，它在系统中是唯一的</a:t>
                      </a:r>
                      <a:endParaRPr lang="zh-CN" altLang="en-US" sz="2400" dirty="0"/>
                    </a:p>
                  </a:txBody>
                  <a:tcPr/>
                </a:tc>
                <a:extLst>
                  <a:ext uri="{0D108BD9-81ED-4DB2-BD59-A6C34878D82A}">
                    <a16:rowId xmlns:a16="http://schemas.microsoft.com/office/drawing/2014/main" val="10001"/>
                  </a:ext>
                </a:extLst>
              </a:tr>
              <a:tr h="370840">
                <a:tc>
                  <a:txBody>
                    <a:bodyPr/>
                    <a:lstStyle/>
                    <a:p>
                      <a:r>
                        <a:rPr lang="zh-CN" altLang="en-US" sz="2400" dirty="0" smtClean="0"/>
                        <a:t>口令</a:t>
                      </a:r>
                      <a:endParaRPr lang="zh-CN" altLang="en-US" sz="2400" dirty="0"/>
                    </a:p>
                  </a:txBody>
                  <a:tcPr/>
                </a:tc>
                <a:tc>
                  <a:txBody>
                    <a:bodyPr/>
                    <a:lstStyle/>
                    <a:p>
                      <a:r>
                        <a:rPr lang="zh-CN" altLang="en-US" sz="2400" dirty="0" smtClean="0"/>
                        <a:t>组口令，由于安全性原因，已不使用该字段保存口令，用“</a:t>
                      </a:r>
                      <a:r>
                        <a:rPr lang="en-US" altLang="zh-CN" sz="2400" dirty="0" smtClean="0"/>
                        <a:t>x”</a:t>
                      </a:r>
                      <a:r>
                        <a:rPr lang="zh-CN" altLang="en-US" sz="2400" dirty="0" smtClean="0"/>
                        <a:t>占位 </a:t>
                      </a:r>
                      <a:endParaRPr lang="zh-CN" altLang="en-US" sz="2400" dirty="0"/>
                    </a:p>
                  </a:txBody>
                  <a:tcPr/>
                </a:tc>
                <a:extLst>
                  <a:ext uri="{0D108BD9-81ED-4DB2-BD59-A6C34878D82A}">
                    <a16:rowId xmlns:a16="http://schemas.microsoft.com/office/drawing/2014/main" val="10002"/>
                  </a:ext>
                </a:extLst>
              </a:tr>
              <a:tr h="370840">
                <a:tc>
                  <a:txBody>
                    <a:bodyPr/>
                    <a:lstStyle/>
                    <a:p>
                      <a:r>
                        <a:rPr lang="zh-CN" altLang="en-US" sz="2400" dirty="0" smtClean="0"/>
                        <a:t>组</a:t>
                      </a:r>
                      <a:r>
                        <a:rPr lang="en-US" altLang="zh-CN" sz="2400" dirty="0" smtClean="0"/>
                        <a:t>ID</a:t>
                      </a:r>
                      <a:endParaRPr lang="zh-CN" altLang="en-US" sz="2400" dirty="0"/>
                    </a:p>
                  </a:txBody>
                  <a:tcPr/>
                </a:tc>
                <a:tc>
                  <a:txBody>
                    <a:bodyPr/>
                    <a:lstStyle/>
                    <a:p>
                      <a:r>
                        <a:rPr lang="zh-CN" altLang="en-US" sz="2400" dirty="0" smtClean="0"/>
                        <a:t>是一个整数，系统内部用它来标识组</a:t>
                      </a:r>
                      <a:endParaRPr lang="zh-CN" altLang="en-US" sz="2400" dirty="0"/>
                    </a:p>
                  </a:txBody>
                  <a:tcPr/>
                </a:tc>
                <a:extLst>
                  <a:ext uri="{0D108BD9-81ED-4DB2-BD59-A6C34878D82A}">
                    <a16:rowId xmlns:a16="http://schemas.microsoft.com/office/drawing/2014/main" val="10003"/>
                  </a:ext>
                </a:extLst>
              </a:tr>
              <a:tr h="370840">
                <a:tc>
                  <a:txBody>
                    <a:bodyPr/>
                    <a:lstStyle/>
                    <a:p>
                      <a:r>
                        <a:rPr lang="zh-CN" altLang="en-US" sz="2400" dirty="0" smtClean="0"/>
                        <a:t>组内用户列表</a:t>
                      </a:r>
                      <a:endParaRPr lang="zh-CN" altLang="en-US" sz="2400" dirty="0"/>
                    </a:p>
                  </a:txBody>
                  <a:tcPr/>
                </a:tc>
                <a:tc>
                  <a:txBody>
                    <a:bodyPr/>
                    <a:lstStyle/>
                    <a:p>
                      <a:r>
                        <a:rPr lang="zh-CN" altLang="en-US" sz="2400" dirty="0" smtClean="0"/>
                        <a:t>属于该组的所有用户名表，列表中多个用户间用“</a:t>
                      </a:r>
                      <a:r>
                        <a:rPr lang="en-US" altLang="zh-CN" sz="2400" dirty="0" smtClean="0"/>
                        <a:t>,”</a:t>
                      </a:r>
                      <a:r>
                        <a:rPr lang="zh-CN" altLang="en-US" sz="2400" dirty="0" smtClean="0"/>
                        <a:t>分隔</a:t>
                      </a:r>
                      <a:endParaRPr lang="zh-CN" alt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5448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a:t>
            </a:r>
            <a:r>
              <a:rPr lang="zh-CN" altLang="en-GB" dirty="0" smtClean="0"/>
              <a:t>口令文件 </a:t>
            </a:r>
            <a:r>
              <a:rPr lang="zh-CN" altLang="en-GB" dirty="0" smtClean="0">
                <a:solidFill>
                  <a:schemeClr val="accent6">
                    <a:lumMod val="75000"/>
                  </a:schemeClr>
                </a:solidFill>
              </a:rPr>
              <a:t>/</a:t>
            </a:r>
            <a:r>
              <a:rPr lang="en-GB" altLang="zh-CN" dirty="0" smtClean="0">
                <a:solidFill>
                  <a:schemeClr val="accent6">
                    <a:lumMod val="75000"/>
                  </a:schemeClr>
                </a:solidFill>
              </a:rPr>
              <a:t>etc/</a:t>
            </a:r>
            <a:r>
              <a:rPr lang="en-US" altLang="zh-CN" dirty="0" err="1" smtClean="0">
                <a:solidFill>
                  <a:schemeClr val="accent6">
                    <a:lumMod val="75000"/>
                  </a:schemeClr>
                </a:solidFill>
              </a:rPr>
              <a:t>gshadow</a:t>
            </a:r>
            <a:endParaRPr lang="zh-CN" altLang="en-US" dirty="0"/>
          </a:p>
        </p:txBody>
      </p:sp>
      <p:sp>
        <p:nvSpPr>
          <p:cNvPr id="3" name="内容占位符 2"/>
          <p:cNvSpPr>
            <a:spLocks noGrp="1"/>
          </p:cNvSpPr>
          <p:nvPr>
            <p:ph idx="1"/>
          </p:nvPr>
        </p:nvSpPr>
        <p:spPr>
          <a:xfrm>
            <a:off x="457200" y="1412776"/>
            <a:ext cx="8229600" cy="1180728"/>
          </a:xfrm>
        </p:spPr>
        <p:txBody>
          <a:bodyPr/>
          <a:lstStyle/>
          <a:p>
            <a:r>
              <a:rPr lang="zh-CN" altLang="en-US" dirty="0" smtClean="0"/>
              <a:t>每一个组一条记录 </a:t>
            </a:r>
          </a:p>
          <a:p>
            <a:r>
              <a:rPr lang="zh-CN" altLang="en-US" dirty="0" smtClean="0"/>
              <a:t>每条记录由用分号间隔的四个字段组成。</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43</a:t>
            </a:fld>
            <a:endParaRPr lang="en-US" altLang="zh-CN" dirty="0"/>
          </a:p>
        </p:txBody>
      </p:sp>
      <p:graphicFrame>
        <p:nvGraphicFramePr>
          <p:cNvPr id="7" name="表格 6"/>
          <p:cNvGraphicFramePr>
            <a:graphicFrameLocks noGrp="1"/>
          </p:cNvGraphicFramePr>
          <p:nvPr/>
        </p:nvGraphicFramePr>
        <p:xfrm>
          <a:off x="611560" y="2787744"/>
          <a:ext cx="7848872" cy="3017520"/>
        </p:xfrm>
        <a:graphic>
          <a:graphicData uri="http://schemas.openxmlformats.org/drawingml/2006/table">
            <a:tbl>
              <a:tblPr firstRow="1" bandRow="1">
                <a:tableStyleId>{21E4AEA4-8DFA-4A89-87EB-49C32662AFE0}</a:tableStyleId>
              </a:tblPr>
              <a:tblGrid>
                <a:gridCol w="2448272">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370840">
                <a:tc>
                  <a:txBody>
                    <a:bodyPr/>
                    <a:lstStyle/>
                    <a:p>
                      <a:r>
                        <a:rPr lang="zh-CN" altLang="en-US" sz="2400" dirty="0" smtClean="0"/>
                        <a:t>字段</a:t>
                      </a:r>
                      <a:endParaRPr lang="zh-CN" altLang="en-US" sz="2400" dirty="0"/>
                    </a:p>
                  </a:txBody>
                  <a:tcPr/>
                </a:tc>
                <a:tc>
                  <a:txBody>
                    <a:bodyPr/>
                    <a:lstStyle/>
                    <a:p>
                      <a:r>
                        <a:rPr lang="zh-CN" altLang="en-US" sz="2400" dirty="0" smtClean="0"/>
                        <a:t>说明</a:t>
                      </a:r>
                      <a:endParaRPr lang="zh-CN" altLang="en-US" sz="2400" dirty="0"/>
                    </a:p>
                  </a:txBody>
                  <a:tcPr/>
                </a:tc>
                <a:extLst>
                  <a:ext uri="{0D108BD9-81ED-4DB2-BD59-A6C34878D82A}">
                    <a16:rowId xmlns:a16="http://schemas.microsoft.com/office/drawing/2014/main" val="10000"/>
                  </a:ext>
                </a:extLst>
              </a:tr>
              <a:tr h="370840">
                <a:tc>
                  <a:txBody>
                    <a:bodyPr/>
                    <a:lstStyle/>
                    <a:p>
                      <a:r>
                        <a:rPr lang="zh-CN" altLang="en-US" sz="2400" dirty="0" smtClean="0"/>
                        <a:t>组名</a:t>
                      </a:r>
                      <a:endParaRPr lang="zh-CN" altLang="en-US" sz="2400" dirty="0"/>
                    </a:p>
                  </a:txBody>
                  <a:tcPr/>
                </a:tc>
                <a:tc>
                  <a:txBody>
                    <a:bodyPr/>
                    <a:lstStyle/>
                    <a:p>
                      <a:r>
                        <a:rPr lang="zh-CN" altLang="en-US" sz="2400" dirty="0" smtClean="0"/>
                        <a:t>组名称，该字段与</a:t>
                      </a:r>
                      <a:r>
                        <a:rPr lang="en-US" altLang="zh-CN" sz="2400" dirty="0" smtClean="0"/>
                        <a:t>group</a:t>
                      </a:r>
                      <a:r>
                        <a:rPr lang="zh-CN" altLang="en-US" sz="2400" dirty="0" smtClean="0"/>
                        <a:t>文件中的组名称对应 </a:t>
                      </a:r>
                      <a:endParaRPr lang="zh-CN" altLang="en-US" sz="2400" dirty="0"/>
                    </a:p>
                  </a:txBody>
                  <a:tcPr/>
                </a:tc>
                <a:extLst>
                  <a:ext uri="{0D108BD9-81ED-4DB2-BD59-A6C34878D82A}">
                    <a16:rowId xmlns:a16="http://schemas.microsoft.com/office/drawing/2014/main" val="10001"/>
                  </a:ext>
                </a:extLst>
              </a:tr>
              <a:tr h="370840">
                <a:tc>
                  <a:txBody>
                    <a:bodyPr/>
                    <a:lstStyle/>
                    <a:p>
                      <a:r>
                        <a:rPr lang="zh-CN" altLang="en-US" sz="2400" dirty="0" smtClean="0"/>
                        <a:t>加密的组口令</a:t>
                      </a:r>
                      <a:endParaRPr lang="zh-CN" altLang="en-US" sz="2400" dirty="0"/>
                    </a:p>
                  </a:txBody>
                  <a:tcPr/>
                </a:tc>
                <a:tc>
                  <a:txBody>
                    <a:bodyPr/>
                    <a:lstStyle/>
                    <a:p>
                      <a:r>
                        <a:rPr lang="zh-CN" altLang="en-US" sz="2400" dirty="0" smtClean="0"/>
                        <a:t>用于保存已加密的口令</a:t>
                      </a:r>
                      <a:endParaRPr lang="zh-CN" altLang="en-US" sz="2400" dirty="0"/>
                    </a:p>
                  </a:txBody>
                  <a:tcPr/>
                </a:tc>
                <a:extLst>
                  <a:ext uri="{0D108BD9-81ED-4DB2-BD59-A6C34878D82A}">
                    <a16:rowId xmlns:a16="http://schemas.microsoft.com/office/drawing/2014/main" val="10002"/>
                  </a:ext>
                </a:extLst>
              </a:tr>
              <a:tr h="370840">
                <a:tc>
                  <a:txBody>
                    <a:bodyPr/>
                    <a:lstStyle/>
                    <a:p>
                      <a:r>
                        <a:rPr lang="zh-CN" altLang="en-US" sz="2400" dirty="0" smtClean="0"/>
                        <a:t>组的管理员账号</a:t>
                      </a:r>
                      <a:endParaRPr lang="zh-CN" altLang="en-US" sz="2400" dirty="0"/>
                    </a:p>
                  </a:txBody>
                  <a:tcPr/>
                </a:tc>
                <a:tc>
                  <a:txBody>
                    <a:bodyPr/>
                    <a:lstStyle/>
                    <a:p>
                      <a:r>
                        <a:rPr lang="zh-CN" altLang="en-US" sz="2400" dirty="0" smtClean="0"/>
                        <a:t>管理员有权对该组添加删除账号</a:t>
                      </a:r>
                      <a:endParaRPr lang="zh-CN" altLang="en-US" sz="2400" dirty="0"/>
                    </a:p>
                  </a:txBody>
                  <a:tcPr/>
                </a:tc>
                <a:extLst>
                  <a:ext uri="{0D108BD9-81ED-4DB2-BD59-A6C34878D82A}">
                    <a16:rowId xmlns:a16="http://schemas.microsoft.com/office/drawing/2014/main" val="10003"/>
                  </a:ext>
                </a:extLst>
              </a:tr>
              <a:tr h="370840">
                <a:tc>
                  <a:txBody>
                    <a:bodyPr/>
                    <a:lstStyle/>
                    <a:p>
                      <a:r>
                        <a:rPr lang="zh-CN" altLang="en-US" sz="2400" dirty="0" smtClean="0"/>
                        <a:t>组内用户列表</a:t>
                      </a:r>
                      <a:endParaRPr lang="zh-CN" altLang="en-US" sz="2400" dirty="0"/>
                    </a:p>
                  </a:txBody>
                  <a:tcPr/>
                </a:tc>
                <a:tc>
                  <a:txBody>
                    <a:bodyPr/>
                    <a:lstStyle/>
                    <a:p>
                      <a:r>
                        <a:rPr lang="zh-CN" altLang="en-US" sz="2400" dirty="0" smtClean="0"/>
                        <a:t>属于该组的用户成员列表，列表中多个用户间用“</a:t>
                      </a:r>
                      <a:r>
                        <a:rPr lang="en-US" altLang="zh-CN" sz="2400" dirty="0" smtClean="0"/>
                        <a:t>,”</a:t>
                      </a:r>
                      <a:r>
                        <a:rPr lang="zh-CN" altLang="en-US" sz="2400" dirty="0" smtClean="0"/>
                        <a:t>分隔</a:t>
                      </a:r>
                      <a:endParaRPr lang="zh-CN" alt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24769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用户和组管理工具</a:t>
            </a:r>
            <a:endParaRPr lang="zh-CN" altLang="en-US" dirty="0"/>
          </a:p>
        </p:txBody>
      </p:sp>
      <p:sp>
        <p:nvSpPr>
          <p:cNvPr id="3" name="内容占位符 2"/>
          <p:cNvSpPr>
            <a:spLocks noGrp="1"/>
          </p:cNvSpPr>
          <p:nvPr>
            <p:ph idx="1"/>
          </p:nvPr>
        </p:nvSpPr>
        <p:spPr/>
        <p:txBody>
          <a:bodyPr/>
          <a:lstStyle/>
          <a:p>
            <a:r>
              <a:rPr lang="zh-CN" altLang="en-US" dirty="0" smtClean="0"/>
              <a:t>用户管理 </a:t>
            </a:r>
          </a:p>
          <a:p>
            <a:pPr lvl="1"/>
            <a:r>
              <a:rPr lang="en-US" altLang="zh-CN" dirty="0" err="1" smtClean="0"/>
              <a:t>useradd</a:t>
            </a:r>
            <a:r>
              <a:rPr lang="en-US" altLang="zh-CN" dirty="0" smtClean="0"/>
              <a:t> </a:t>
            </a:r>
          </a:p>
          <a:p>
            <a:pPr lvl="1"/>
            <a:r>
              <a:rPr lang="en-US" altLang="zh-CN" dirty="0" err="1" smtClean="0"/>
              <a:t>usermod</a:t>
            </a:r>
            <a:r>
              <a:rPr lang="en-US" altLang="zh-CN" dirty="0" smtClean="0"/>
              <a:t> </a:t>
            </a:r>
          </a:p>
          <a:p>
            <a:pPr lvl="1"/>
            <a:r>
              <a:rPr lang="en-US" altLang="zh-CN" dirty="0" err="1" smtClean="0"/>
              <a:t>userdel</a:t>
            </a:r>
            <a:r>
              <a:rPr lang="en-US" altLang="zh-CN" dirty="0" smtClean="0"/>
              <a:t> </a:t>
            </a:r>
          </a:p>
          <a:p>
            <a:r>
              <a:rPr lang="zh-CN" altLang="en-US" dirty="0" smtClean="0"/>
              <a:t>组管理 </a:t>
            </a:r>
          </a:p>
          <a:p>
            <a:pPr lvl="1"/>
            <a:r>
              <a:rPr lang="en-US" altLang="zh-CN" dirty="0" err="1" smtClean="0"/>
              <a:t>groupadd</a:t>
            </a:r>
            <a:r>
              <a:rPr lang="en-US" altLang="zh-CN" dirty="0" smtClean="0"/>
              <a:t> </a:t>
            </a:r>
          </a:p>
          <a:p>
            <a:pPr lvl="1"/>
            <a:r>
              <a:rPr lang="en-US" altLang="zh-CN" dirty="0" err="1" smtClean="0"/>
              <a:t>groupmod</a:t>
            </a:r>
            <a:r>
              <a:rPr lang="en-US" altLang="zh-CN" dirty="0" smtClean="0"/>
              <a:t> </a:t>
            </a:r>
          </a:p>
          <a:p>
            <a:pPr lvl="1"/>
            <a:r>
              <a:rPr lang="en-US" altLang="zh-CN" dirty="0" err="1" smtClean="0"/>
              <a:t>groupdel</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44</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074648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smtClean="0"/>
              <a:t>添加用户账号（</a:t>
            </a:r>
            <a:r>
              <a:rPr lang="en-US" altLang="zh-CN" sz="3600" dirty="0" err="1" smtClean="0"/>
              <a:t>useradd</a:t>
            </a:r>
            <a:r>
              <a:rPr lang="zh-CN" altLang="en-US" sz="3600" dirty="0" smtClean="0"/>
              <a:t>）</a:t>
            </a:r>
            <a:endParaRPr lang="zh-CN" altLang="en-US" sz="3200" dirty="0"/>
          </a:p>
        </p:txBody>
      </p:sp>
      <p:sp>
        <p:nvSpPr>
          <p:cNvPr id="3" name="内容占位符 2"/>
          <p:cNvSpPr>
            <a:spLocks noGrp="1"/>
          </p:cNvSpPr>
          <p:nvPr>
            <p:ph idx="1"/>
          </p:nvPr>
        </p:nvSpPr>
        <p:spPr>
          <a:xfrm>
            <a:off x="457200" y="1600201"/>
            <a:ext cx="8229600" cy="1468760"/>
          </a:xfrm>
        </p:spPr>
        <p:txBody>
          <a:bodyPr/>
          <a:lstStyle/>
          <a:p>
            <a:r>
              <a:rPr lang="zh-CN" altLang="en-US" sz="2800" dirty="0" smtClean="0"/>
              <a:t>格式：</a:t>
            </a:r>
          </a:p>
          <a:p>
            <a:pPr lvl="1">
              <a:buNone/>
            </a:pPr>
            <a:r>
              <a:rPr lang="en-US" altLang="zh-CN" sz="2400" dirty="0" smtClean="0">
                <a:solidFill>
                  <a:schemeClr val="accent6">
                    <a:lumMod val="75000"/>
                  </a:schemeClr>
                </a:solidFill>
              </a:rPr>
              <a:t># </a:t>
            </a:r>
            <a:r>
              <a:rPr lang="en-US" altLang="zh-CN" sz="2400" dirty="0" err="1" smtClean="0">
                <a:solidFill>
                  <a:schemeClr val="accent6">
                    <a:lumMod val="75000"/>
                  </a:schemeClr>
                </a:solidFill>
              </a:rPr>
              <a:t>useradd</a:t>
            </a:r>
            <a:r>
              <a:rPr lang="en-US" altLang="zh-CN" sz="2400" dirty="0" smtClean="0">
                <a:solidFill>
                  <a:schemeClr val="accent6">
                    <a:lumMod val="75000"/>
                  </a:schemeClr>
                </a:solidFill>
              </a:rPr>
              <a:t> [&lt;</a:t>
            </a:r>
            <a:r>
              <a:rPr lang="zh-CN" altLang="en-US" sz="2400" dirty="0" smtClean="0">
                <a:solidFill>
                  <a:schemeClr val="accent6">
                    <a:lumMod val="75000"/>
                  </a:schemeClr>
                </a:solidFill>
              </a:rPr>
              <a:t>选项</a:t>
            </a:r>
            <a:r>
              <a:rPr lang="en-US" altLang="zh-CN" sz="2400" dirty="0" smtClean="0">
                <a:solidFill>
                  <a:schemeClr val="accent6">
                    <a:lumMod val="75000"/>
                  </a:schemeClr>
                </a:solidFill>
              </a:rPr>
              <a:t>&gt;] &lt;</a:t>
            </a:r>
            <a:r>
              <a:rPr lang="zh-CN" altLang="en-US" sz="2400" dirty="0" smtClean="0">
                <a:solidFill>
                  <a:schemeClr val="accent6">
                    <a:lumMod val="75000"/>
                  </a:schemeClr>
                </a:solidFill>
              </a:rPr>
              <a:t>用户名</a:t>
            </a:r>
            <a:r>
              <a:rPr lang="en-US" altLang="zh-CN" sz="2400" dirty="0" smtClean="0">
                <a:solidFill>
                  <a:schemeClr val="accent6">
                    <a:lumMod val="75000"/>
                  </a:schemeClr>
                </a:solidFill>
              </a:rPr>
              <a:t>&gt;</a:t>
            </a:r>
          </a:p>
          <a:p>
            <a:r>
              <a:rPr lang="zh-CN" altLang="en-US" sz="2800" dirty="0" smtClean="0"/>
              <a:t>常用选项</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45</a:t>
            </a:fld>
            <a:endParaRPr lang="en-US" altLang="zh-CN" dirty="0"/>
          </a:p>
        </p:txBody>
      </p:sp>
      <p:graphicFrame>
        <p:nvGraphicFramePr>
          <p:cNvPr id="7" name="Group 27"/>
          <p:cNvGraphicFramePr>
            <a:graphicFrameLocks/>
          </p:cNvGraphicFramePr>
          <p:nvPr/>
        </p:nvGraphicFramePr>
        <p:xfrm>
          <a:off x="611188" y="3212976"/>
          <a:ext cx="7859712" cy="2698752"/>
        </p:xfrm>
        <a:graphic>
          <a:graphicData uri="http://schemas.openxmlformats.org/drawingml/2006/table">
            <a:tbl>
              <a:tblPr>
                <a:tableStyleId>{284E427A-3D55-4303-BF80-6455036E1DE7}</a:tableStyleId>
              </a:tblPr>
              <a:tblGrid>
                <a:gridCol w="2014537">
                  <a:extLst>
                    <a:ext uri="{9D8B030D-6E8A-4147-A177-3AD203B41FA5}">
                      <a16:colId xmlns:a16="http://schemas.microsoft.com/office/drawing/2014/main" val="20000"/>
                    </a:ext>
                  </a:extLst>
                </a:gridCol>
                <a:gridCol w="5845175">
                  <a:extLst>
                    <a:ext uri="{9D8B030D-6E8A-4147-A177-3AD203B41FA5}">
                      <a16:colId xmlns:a16="http://schemas.microsoft.com/office/drawing/2014/main" val="20001"/>
                    </a:ext>
                  </a:extLst>
                </a:gridCol>
              </a:tblGrid>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-g group</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smtClean="0">
                          <a:ln>
                            <a:noFill/>
                          </a:ln>
                          <a:effectLst/>
                        </a:rPr>
                        <a:t>指定新用户的主（私有）组。</a:t>
                      </a:r>
                      <a:endParaRPr kumimoji="0" lang="zh-CN" altLang="en-US" sz="22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0"/>
                  </a:ext>
                </a:extLst>
              </a:tr>
              <a:tr h="450850">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-G group</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dirty="0" smtClean="0">
                          <a:ln>
                            <a:noFill/>
                          </a:ln>
                          <a:effectLst/>
                        </a:rPr>
                        <a:t>指定新用户的附加组。</a:t>
                      </a:r>
                      <a:endParaRPr kumimoji="0" lang="zh-CN" altLang="en-US" sz="22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1"/>
                  </a:ext>
                </a:extLst>
              </a:tr>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-d directory</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smtClean="0">
                          <a:ln>
                            <a:noFill/>
                          </a:ln>
                          <a:effectLst/>
                        </a:rPr>
                        <a:t>指定新用户的自家目录。</a:t>
                      </a:r>
                      <a:endParaRPr kumimoji="0" lang="zh-CN" altLang="en-US" sz="22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2"/>
                  </a:ext>
                </a:extLst>
              </a:tr>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-s shell</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smtClean="0">
                          <a:ln>
                            <a:noFill/>
                          </a:ln>
                          <a:effectLst/>
                        </a:rPr>
                        <a:t>指定新用户使用的</a:t>
                      </a:r>
                      <a:r>
                        <a:rPr kumimoji="0" lang="en-US" altLang="zh-CN" sz="2200" u="none" strike="noStrike" cap="none" normalizeH="0" baseline="0" smtClean="0">
                          <a:ln>
                            <a:noFill/>
                          </a:ln>
                          <a:effectLst/>
                        </a:rPr>
                        <a:t>Shell</a:t>
                      </a:r>
                      <a:r>
                        <a:rPr kumimoji="0" lang="zh-CN" altLang="en-US" sz="2200" u="none" strike="noStrike" cap="none" normalizeH="0" baseline="0" smtClean="0">
                          <a:ln>
                            <a:noFill/>
                          </a:ln>
                          <a:effectLst/>
                        </a:rPr>
                        <a:t>，默认为</a:t>
                      </a:r>
                      <a:r>
                        <a:rPr kumimoji="0" lang="en-US" altLang="zh-CN" sz="2200" u="none" strike="noStrike" cap="none" normalizeH="0" baseline="0" smtClean="0">
                          <a:ln>
                            <a:noFill/>
                          </a:ln>
                          <a:effectLst/>
                        </a:rPr>
                        <a:t>bash</a:t>
                      </a:r>
                      <a:r>
                        <a:rPr kumimoji="0" lang="zh-CN" altLang="en-US" sz="2200" u="none" strike="noStrike" cap="none" normalizeH="0" baseline="0" smtClean="0">
                          <a:ln>
                            <a:noFill/>
                          </a:ln>
                          <a:effectLst/>
                        </a:rPr>
                        <a:t>。</a:t>
                      </a:r>
                      <a:endParaRPr kumimoji="0" lang="zh-CN" altLang="en-US" sz="22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3"/>
                  </a:ext>
                </a:extLst>
              </a:tr>
              <a:tr h="450850">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-e expire</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smtClean="0">
                          <a:ln>
                            <a:noFill/>
                          </a:ln>
                          <a:effectLst/>
                        </a:rPr>
                        <a:t>指定用户的登录失效时间，例如：</a:t>
                      </a:r>
                      <a:r>
                        <a:rPr kumimoji="0" lang="en-US" altLang="zh-CN" sz="2200" u="none" strike="noStrike" cap="none" normalizeH="0" baseline="0" smtClean="0">
                          <a:ln>
                            <a:noFill/>
                          </a:ln>
                          <a:effectLst/>
                        </a:rPr>
                        <a:t>08/10/2001</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4"/>
                  </a:ext>
                </a:extLst>
              </a:tr>
              <a:tr h="449263">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en-US" altLang="zh-CN" sz="2200" u="none" strike="noStrike" cap="none" normalizeH="0" baseline="0" smtClean="0">
                          <a:ln>
                            <a:noFill/>
                          </a:ln>
                          <a:effectLst/>
                        </a:rPr>
                        <a:t>-M</a:t>
                      </a:r>
                      <a:endParaRPr kumimoji="0" lang="en-US" altLang="zh-CN" sz="22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342900" marR="0" lvl="0" indent="-342900" algn="just" defTabSz="914400" rtl="0" eaLnBrk="1" fontAlgn="ctr" latinLnBrk="0" hangingPunct="1">
                        <a:lnSpc>
                          <a:spcPct val="100000"/>
                        </a:lnSpc>
                        <a:spcBef>
                          <a:spcPct val="0"/>
                        </a:spcBef>
                        <a:spcAft>
                          <a:spcPct val="0"/>
                        </a:spcAft>
                        <a:buClr>
                          <a:schemeClr val="bg2"/>
                        </a:buClr>
                        <a:buSzPct val="75000"/>
                        <a:buFont typeface="Wingdings" pitchFamily="2" charset="2"/>
                        <a:buNone/>
                        <a:tabLst/>
                      </a:pPr>
                      <a:r>
                        <a:rPr kumimoji="0" lang="zh-CN" altLang="en-US" sz="2200" u="none" strike="noStrike" cap="none" normalizeH="0" baseline="0" dirty="0" smtClean="0">
                          <a:ln>
                            <a:noFill/>
                          </a:ln>
                          <a:effectLst/>
                        </a:rPr>
                        <a:t>不建立新用户的自家目录。</a:t>
                      </a:r>
                      <a:endParaRPr kumimoji="0" lang="zh-CN" altLang="en-US" sz="22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5"/>
                  </a:ext>
                </a:extLst>
              </a:tr>
            </a:tbl>
          </a:graphicData>
        </a:graphic>
      </p:graphicFrame>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634745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dirty="0" smtClean="0"/>
              <a:t>设置用户口令</a:t>
            </a:r>
            <a:endParaRPr lang="zh-CN" altLang="en-US" dirty="0"/>
          </a:p>
        </p:txBody>
      </p:sp>
      <p:sp>
        <p:nvSpPr>
          <p:cNvPr id="3" name="内容占位符 2"/>
          <p:cNvSpPr>
            <a:spLocks noGrp="1"/>
          </p:cNvSpPr>
          <p:nvPr>
            <p:ph idx="1"/>
          </p:nvPr>
        </p:nvSpPr>
        <p:spPr/>
        <p:txBody>
          <a:bodyPr/>
          <a:lstStyle/>
          <a:p>
            <a:r>
              <a:rPr lang="zh-CN" altLang="en-US" dirty="0" smtClean="0"/>
              <a:t>命令格式</a:t>
            </a:r>
          </a:p>
          <a:p>
            <a:pPr lvl="1"/>
            <a:r>
              <a:rPr lang="en-US" altLang="zh-CN" b="1" dirty="0" err="1" smtClean="0">
                <a:solidFill>
                  <a:schemeClr val="accent6">
                    <a:lumMod val="75000"/>
                  </a:schemeClr>
                </a:solidFill>
              </a:rPr>
              <a:t>passwd</a:t>
            </a:r>
            <a:r>
              <a:rPr lang="en-US" altLang="zh-CN" b="1" dirty="0" smtClean="0">
                <a:solidFill>
                  <a:schemeClr val="accent6">
                    <a:lumMod val="75000"/>
                  </a:schemeClr>
                </a:solidFill>
              </a:rPr>
              <a:t> [&lt;</a:t>
            </a:r>
            <a:r>
              <a:rPr lang="zh-CN" altLang="en-US" b="1" dirty="0" smtClean="0">
                <a:solidFill>
                  <a:schemeClr val="accent6">
                    <a:lumMod val="75000"/>
                  </a:schemeClr>
                </a:solidFill>
              </a:rPr>
              <a:t>用户账号名</a:t>
            </a:r>
            <a:r>
              <a:rPr lang="en-US" altLang="zh-CN" b="1" dirty="0" smtClean="0">
                <a:solidFill>
                  <a:schemeClr val="accent6">
                    <a:lumMod val="75000"/>
                  </a:schemeClr>
                </a:solidFill>
              </a:rPr>
              <a:t>&gt;]</a:t>
            </a:r>
          </a:p>
          <a:p>
            <a:r>
              <a:rPr lang="zh-CN" altLang="en-US" dirty="0" smtClean="0"/>
              <a:t>使用举例</a:t>
            </a:r>
          </a:p>
          <a:p>
            <a:pPr lvl="1"/>
            <a:r>
              <a:rPr lang="zh-CN" altLang="en-US" dirty="0" smtClean="0"/>
              <a:t>设置用户自己的口令</a:t>
            </a:r>
          </a:p>
          <a:p>
            <a:pPr lvl="2">
              <a:buNone/>
            </a:pPr>
            <a:r>
              <a:rPr lang="en-US" altLang="zh-CN" dirty="0" smtClean="0">
                <a:solidFill>
                  <a:schemeClr val="accent6">
                    <a:lumMod val="75000"/>
                  </a:schemeClr>
                </a:solidFill>
              </a:rPr>
              <a:t>$ </a:t>
            </a:r>
            <a:r>
              <a:rPr lang="en-US" altLang="zh-CN" dirty="0" err="1" smtClean="0">
                <a:solidFill>
                  <a:schemeClr val="accent6">
                    <a:lumMod val="75000"/>
                  </a:schemeClr>
                </a:solidFill>
              </a:rPr>
              <a:t>passwd</a:t>
            </a:r>
            <a:endParaRPr lang="en-US" altLang="zh-CN" dirty="0" smtClean="0">
              <a:solidFill>
                <a:schemeClr val="accent6">
                  <a:lumMod val="75000"/>
                </a:schemeClr>
              </a:solidFill>
            </a:endParaRPr>
          </a:p>
          <a:p>
            <a:pPr lvl="2">
              <a:buNone/>
            </a:pPr>
            <a:r>
              <a:rPr lang="en-US" altLang="zh-CN" dirty="0" smtClean="0">
                <a:solidFill>
                  <a:schemeClr val="accent6">
                    <a:lumMod val="75000"/>
                  </a:schemeClr>
                </a:solidFill>
              </a:rPr>
              <a:t># </a:t>
            </a:r>
            <a:r>
              <a:rPr lang="en-US" altLang="zh-CN" dirty="0" err="1" smtClean="0">
                <a:solidFill>
                  <a:schemeClr val="accent6">
                    <a:lumMod val="75000"/>
                  </a:schemeClr>
                </a:solidFill>
              </a:rPr>
              <a:t>passwd</a:t>
            </a:r>
            <a:endParaRPr lang="en-US" altLang="zh-CN" dirty="0" smtClean="0">
              <a:solidFill>
                <a:schemeClr val="accent6">
                  <a:lumMod val="75000"/>
                </a:schemeClr>
              </a:solidFill>
            </a:endParaRPr>
          </a:p>
          <a:p>
            <a:pPr lvl="1"/>
            <a:r>
              <a:rPr lang="en-US" altLang="zh-CN" dirty="0" smtClean="0"/>
              <a:t>root </a:t>
            </a:r>
            <a:r>
              <a:rPr lang="zh-CN" altLang="en-US" dirty="0" smtClean="0"/>
              <a:t>用户设置他人的口令</a:t>
            </a:r>
          </a:p>
          <a:p>
            <a:pPr lvl="2">
              <a:buNone/>
            </a:pPr>
            <a:r>
              <a:rPr lang="en-US" altLang="zh-CN" dirty="0" smtClean="0">
                <a:solidFill>
                  <a:schemeClr val="accent6">
                    <a:lumMod val="75000"/>
                  </a:schemeClr>
                </a:solidFill>
              </a:rPr>
              <a:t># </a:t>
            </a:r>
            <a:r>
              <a:rPr lang="en-US" altLang="zh-CN" dirty="0" err="1" smtClean="0">
                <a:solidFill>
                  <a:schemeClr val="accent6">
                    <a:lumMod val="75000"/>
                  </a:schemeClr>
                </a:solidFill>
              </a:rPr>
              <a:t>passwd</a:t>
            </a:r>
            <a:r>
              <a:rPr lang="en-US" altLang="zh-CN" dirty="0" smtClean="0">
                <a:solidFill>
                  <a:schemeClr val="accent6">
                    <a:lumMod val="75000"/>
                  </a:schemeClr>
                </a:solidFill>
              </a:rPr>
              <a:t> user1</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46</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630831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三种基本权限</a:t>
            </a:r>
            <a:endParaRPr lang="zh-CN" altLang="en-US" dirty="0"/>
          </a:p>
        </p:txBody>
      </p:sp>
      <p:graphicFrame>
        <p:nvGraphicFramePr>
          <p:cNvPr id="8" name="内容占位符 7"/>
          <p:cNvGraphicFramePr>
            <a:graphicFrameLocks noGrp="1"/>
          </p:cNvGraphicFramePr>
          <p:nvPr>
            <p:ph idx="1"/>
          </p:nvPr>
        </p:nvGraphicFramePr>
        <p:xfrm>
          <a:off x="457200" y="1600200"/>
          <a:ext cx="8229607" cy="4061048"/>
        </p:xfrm>
        <a:graphic>
          <a:graphicData uri="http://schemas.openxmlformats.org/drawingml/2006/table">
            <a:tbl>
              <a:tblPr firstRow="1" bandRow="1">
                <a:tableStyleId>{21E4AEA4-8DFA-4A89-87EB-49C32662AFE0}</a:tableStyleId>
              </a:tblPr>
              <a:tblGrid>
                <a:gridCol w="101845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2592290">
                  <a:extLst>
                    <a:ext uri="{9D8B030D-6E8A-4147-A177-3AD203B41FA5}">
                      <a16:colId xmlns:a16="http://schemas.microsoft.com/office/drawing/2014/main" val="20002"/>
                    </a:ext>
                  </a:extLst>
                </a:gridCol>
                <a:gridCol w="3538741">
                  <a:extLst>
                    <a:ext uri="{9D8B030D-6E8A-4147-A177-3AD203B41FA5}">
                      <a16:colId xmlns:a16="http://schemas.microsoft.com/office/drawing/2014/main" val="20003"/>
                    </a:ext>
                  </a:extLst>
                </a:gridCol>
              </a:tblGrid>
              <a:tr h="1015262">
                <a:tc>
                  <a:txBody>
                    <a:bodyPr/>
                    <a:lstStyle/>
                    <a:p>
                      <a:pPr algn="ctr"/>
                      <a:r>
                        <a:rPr lang="zh-CN" altLang="en-US" sz="2400" dirty="0" smtClean="0"/>
                        <a:t>权限</a:t>
                      </a:r>
                      <a:endParaRPr lang="zh-CN" altLang="en-US" sz="2400" dirty="0"/>
                    </a:p>
                  </a:txBody>
                  <a:tcPr/>
                </a:tc>
                <a:tc>
                  <a:txBody>
                    <a:bodyPr/>
                    <a:lstStyle/>
                    <a:p>
                      <a:pPr algn="ctr"/>
                      <a:r>
                        <a:rPr lang="zh-CN" altLang="en-US" sz="2400" dirty="0" smtClean="0"/>
                        <a:t>描述字符</a:t>
                      </a:r>
                      <a:endParaRPr lang="zh-CN" altLang="en-US" sz="2400" dirty="0"/>
                    </a:p>
                  </a:txBody>
                  <a:tcPr/>
                </a:tc>
                <a:tc>
                  <a:txBody>
                    <a:bodyPr/>
                    <a:lstStyle/>
                    <a:p>
                      <a:pPr algn="ctr"/>
                      <a:r>
                        <a:rPr lang="zh-CN" altLang="en-US" sz="2400" dirty="0" smtClean="0"/>
                        <a:t>对文件的含义</a:t>
                      </a:r>
                      <a:endParaRPr lang="zh-CN" altLang="en-US" sz="2400" dirty="0"/>
                    </a:p>
                  </a:txBody>
                  <a:tcPr/>
                </a:tc>
                <a:tc>
                  <a:txBody>
                    <a:bodyPr/>
                    <a:lstStyle/>
                    <a:p>
                      <a:pPr algn="ctr"/>
                      <a:r>
                        <a:rPr lang="zh-CN" altLang="en-US" sz="2400" dirty="0" smtClean="0"/>
                        <a:t>对目录的含义</a:t>
                      </a:r>
                      <a:endParaRPr lang="zh-CN" altLang="en-US" sz="2400" dirty="0"/>
                    </a:p>
                  </a:txBody>
                  <a:tcPr/>
                </a:tc>
                <a:extLst>
                  <a:ext uri="{0D108BD9-81ED-4DB2-BD59-A6C34878D82A}">
                    <a16:rowId xmlns:a16="http://schemas.microsoft.com/office/drawing/2014/main" val="10000"/>
                  </a:ext>
                </a:extLst>
              </a:tr>
              <a:tr h="1015262">
                <a:tc>
                  <a:txBody>
                    <a:bodyPr/>
                    <a:lstStyle/>
                    <a:p>
                      <a:r>
                        <a:rPr lang="zh-CN" altLang="en-US" sz="2400" dirty="0" smtClean="0"/>
                        <a:t>读</a:t>
                      </a:r>
                      <a:endParaRPr lang="en-US" altLang="zh-CN" sz="2400" dirty="0" smtClean="0"/>
                    </a:p>
                    <a:p>
                      <a:r>
                        <a:rPr lang="zh-CN" altLang="en-US" sz="2400" dirty="0" smtClean="0"/>
                        <a:t>权限</a:t>
                      </a:r>
                      <a:endParaRPr lang="zh-CN" altLang="en-US" sz="2400" dirty="0"/>
                    </a:p>
                  </a:txBody>
                  <a:tcPr/>
                </a:tc>
                <a:tc>
                  <a:txBody>
                    <a:bodyPr/>
                    <a:lstStyle/>
                    <a:p>
                      <a:pPr algn="ctr"/>
                      <a:r>
                        <a:rPr lang="en-US" altLang="zh-CN" sz="2400" dirty="0" smtClean="0"/>
                        <a:t>r</a:t>
                      </a:r>
                      <a:endParaRPr lang="zh-CN" altLang="en-US" sz="2400" dirty="0"/>
                    </a:p>
                  </a:txBody>
                  <a:tcPr/>
                </a:tc>
                <a:tc>
                  <a:txBody>
                    <a:bodyPr/>
                    <a:lstStyle/>
                    <a:p>
                      <a:r>
                        <a:rPr lang="zh-CN" altLang="en-US" sz="2400" dirty="0" smtClean="0"/>
                        <a:t>可以读取文件的内容</a:t>
                      </a:r>
                      <a:endParaRPr lang="zh-CN" altLang="en-US" sz="2400" dirty="0"/>
                    </a:p>
                  </a:txBody>
                  <a:tcPr/>
                </a:tc>
                <a:tc>
                  <a:txBody>
                    <a:bodyPr/>
                    <a:lstStyle/>
                    <a:p>
                      <a:r>
                        <a:rPr lang="zh-CN" altLang="en-US" sz="2400" dirty="0" smtClean="0"/>
                        <a:t>可以列出目录中的文件列表</a:t>
                      </a:r>
                      <a:endParaRPr lang="zh-CN" altLang="en-US" sz="2400" dirty="0"/>
                    </a:p>
                  </a:txBody>
                  <a:tcPr/>
                </a:tc>
                <a:extLst>
                  <a:ext uri="{0D108BD9-81ED-4DB2-BD59-A6C34878D82A}">
                    <a16:rowId xmlns:a16="http://schemas.microsoft.com/office/drawing/2014/main" val="10001"/>
                  </a:ext>
                </a:extLst>
              </a:tr>
              <a:tr h="1015262">
                <a:tc>
                  <a:txBody>
                    <a:bodyPr/>
                    <a:lstStyle/>
                    <a:p>
                      <a:r>
                        <a:rPr lang="zh-CN" altLang="en-US" sz="2400" dirty="0" smtClean="0"/>
                        <a:t>写</a:t>
                      </a:r>
                      <a:endParaRPr lang="en-US" altLang="zh-CN" sz="2400" dirty="0" smtClean="0"/>
                    </a:p>
                    <a:p>
                      <a:r>
                        <a:rPr lang="zh-CN" altLang="en-US" sz="2400" dirty="0" smtClean="0"/>
                        <a:t>权限</a:t>
                      </a:r>
                      <a:endParaRPr lang="zh-CN" altLang="en-US" sz="2400" dirty="0"/>
                    </a:p>
                  </a:txBody>
                  <a:tcPr/>
                </a:tc>
                <a:tc>
                  <a:txBody>
                    <a:bodyPr/>
                    <a:lstStyle/>
                    <a:p>
                      <a:pPr algn="ctr"/>
                      <a:r>
                        <a:rPr lang="en-US" altLang="zh-CN" sz="2400" dirty="0" smtClean="0"/>
                        <a:t>w</a:t>
                      </a:r>
                      <a:endParaRPr lang="zh-CN" altLang="en-US" sz="2400" dirty="0"/>
                    </a:p>
                  </a:txBody>
                  <a:tcPr/>
                </a:tc>
                <a:tc>
                  <a:txBody>
                    <a:bodyPr/>
                    <a:lstStyle/>
                    <a:p>
                      <a:r>
                        <a:rPr lang="zh-CN" altLang="en-US" sz="2400" dirty="0" smtClean="0"/>
                        <a:t>可以修改或删除文件</a:t>
                      </a:r>
                      <a:endParaRPr lang="zh-CN" altLang="en-US" sz="2400" dirty="0"/>
                    </a:p>
                  </a:txBody>
                  <a:tcPr/>
                </a:tc>
                <a:tc>
                  <a:txBody>
                    <a:bodyPr/>
                    <a:lstStyle/>
                    <a:p>
                      <a:r>
                        <a:rPr lang="zh-CN" altLang="en-US" sz="2400" dirty="0" smtClean="0"/>
                        <a:t>可以在该目录中创建或删除文件或子目录</a:t>
                      </a:r>
                      <a:endParaRPr lang="zh-CN" altLang="en-US" sz="2400" dirty="0"/>
                    </a:p>
                  </a:txBody>
                  <a:tcPr/>
                </a:tc>
                <a:extLst>
                  <a:ext uri="{0D108BD9-81ED-4DB2-BD59-A6C34878D82A}">
                    <a16:rowId xmlns:a16="http://schemas.microsoft.com/office/drawing/2014/main" val="10002"/>
                  </a:ext>
                </a:extLst>
              </a:tr>
              <a:tr h="1015262">
                <a:tc>
                  <a:txBody>
                    <a:bodyPr/>
                    <a:lstStyle/>
                    <a:p>
                      <a:r>
                        <a:rPr lang="zh-CN" altLang="en-US" sz="2400" dirty="0" smtClean="0"/>
                        <a:t>执行权限</a:t>
                      </a:r>
                      <a:endParaRPr lang="zh-CN" altLang="en-US" sz="2400" dirty="0"/>
                    </a:p>
                  </a:txBody>
                  <a:tcPr/>
                </a:tc>
                <a:tc>
                  <a:txBody>
                    <a:bodyPr/>
                    <a:lstStyle/>
                    <a:p>
                      <a:pPr algn="ctr"/>
                      <a:r>
                        <a:rPr lang="en-US" altLang="zh-CN" sz="2400" dirty="0" smtClean="0"/>
                        <a:t>x</a:t>
                      </a:r>
                      <a:endParaRPr lang="zh-CN" altLang="en-US" sz="2400" dirty="0"/>
                    </a:p>
                  </a:txBody>
                  <a:tcPr/>
                </a:tc>
                <a:tc>
                  <a:txBody>
                    <a:bodyPr/>
                    <a:lstStyle/>
                    <a:p>
                      <a:r>
                        <a:rPr lang="zh-CN" altLang="en-US" sz="2400" dirty="0" smtClean="0"/>
                        <a:t>可以执行该文件</a:t>
                      </a:r>
                      <a:endParaRPr lang="zh-CN" altLang="en-US" sz="2400" dirty="0"/>
                    </a:p>
                  </a:txBody>
                  <a:tcPr/>
                </a:tc>
                <a:tc>
                  <a:txBody>
                    <a:bodyPr/>
                    <a:lstStyle/>
                    <a:p>
                      <a:r>
                        <a:rPr lang="zh-CN" altLang="en-US" sz="2400" dirty="0" smtClean="0"/>
                        <a:t>可以使用</a:t>
                      </a:r>
                      <a:r>
                        <a:rPr lang="en-US" altLang="zh-CN" sz="2400" dirty="0" err="1" smtClean="0"/>
                        <a:t>cd</a:t>
                      </a:r>
                      <a:r>
                        <a:rPr lang="zh-CN" altLang="en-US" sz="2400" dirty="0" smtClean="0"/>
                        <a:t>命令进入该目录</a:t>
                      </a:r>
                      <a:endParaRPr lang="zh-CN" altLang="en-US" sz="2400" dirty="0"/>
                    </a:p>
                  </a:txBody>
                  <a:tcPr/>
                </a:tc>
                <a:extLst>
                  <a:ext uri="{0D108BD9-81ED-4DB2-BD59-A6C34878D82A}">
                    <a16:rowId xmlns:a16="http://schemas.microsoft.com/office/drawing/2014/main" val="10003"/>
                  </a:ext>
                </a:extLst>
              </a:tr>
            </a:tbl>
          </a:graphicData>
        </a:graphic>
      </p:graphicFrame>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47</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017245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查看文件</a:t>
            </a:r>
            <a:r>
              <a:rPr lang="en-US" altLang="zh-CN" dirty="0" smtClean="0"/>
              <a:t>/</a:t>
            </a:r>
            <a:r>
              <a:rPr lang="zh-CN" altLang="en-US" dirty="0" smtClean="0"/>
              <a:t>目录的权限</a:t>
            </a:r>
            <a:endParaRPr lang="zh-CN" altLang="en-US" dirty="0"/>
          </a:p>
        </p:txBody>
      </p:sp>
      <p:sp>
        <p:nvSpPr>
          <p:cNvPr id="3" name="内容占位符 2"/>
          <p:cNvSpPr>
            <a:spLocks noGrp="1"/>
          </p:cNvSpPr>
          <p:nvPr>
            <p:ph idx="1"/>
          </p:nvPr>
        </p:nvSpPr>
        <p:spPr>
          <a:xfrm>
            <a:off x="457200" y="1196752"/>
            <a:ext cx="8229600" cy="964703"/>
          </a:xfrm>
        </p:spPr>
        <p:txBody>
          <a:bodyPr/>
          <a:lstStyle/>
          <a:p>
            <a:r>
              <a:rPr lang="zh-CN" altLang="en-US" dirty="0" smtClean="0"/>
              <a:t>通过给三类用户分配三种基本权限，就产生了文件或目录的</a:t>
            </a:r>
            <a:r>
              <a:rPr lang="en-US" altLang="zh-CN" dirty="0" smtClean="0"/>
              <a:t>9</a:t>
            </a:r>
            <a:r>
              <a:rPr lang="zh-CN" altLang="en-US" dirty="0" smtClean="0"/>
              <a:t>个基本权限位</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48</a:t>
            </a:fld>
            <a:endParaRPr lang="en-US" altLang="zh-CN" dirty="0"/>
          </a:p>
        </p:txBody>
      </p:sp>
      <p:sp>
        <p:nvSpPr>
          <p:cNvPr id="7" name="TextBox 6"/>
          <p:cNvSpPr txBox="1"/>
          <p:nvPr/>
        </p:nvSpPr>
        <p:spPr>
          <a:xfrm>
            <a:off x="251520" y="2276872"/>
            <a:ext cx="8712968" cy="2123658"/>
          </a:xfrm>
          <a:prstGeom prst="rect">
            <a:avLst/>
          </a:prstGeom>
          <a:noFill/>
        </p:spPr>
        <p:txBody>
          <a:bodyPr wrap="square" rtlCol="0">
            <a:spAutoFit/>
          </a:bodyPr>
          <a:lstStyle/>
          <a:p>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osmond@soho</a:t>
            </a:r>
            <a:r>
              <a:rPr lang="en-US" altLang="zh-CN" sz="2200" dirty="0" smtClean="0">
                <a:latin typeface="Microsoft Sans Serif" pitchFamily="34" charset="0"/>
                <a:cs typeface="Microsoft Sans Serif" pitchFamily="34" charset="0"/>
              </a:rPr>
              <a:t> ~]$ </a:t>
            </a:r>
            <a:r>
              <a:rPr lang="en-US" altLang="zh-CN" sz="2200" dirty="0" err="1" smtClean="0">
                <a:latin typeface="Microsoft Sans Serif" pitchFamily="34" charset="0"/>
                <a:cs typeface="Microsoft Sans Serif" pitchFamily="34" charset="0"/>
              </a:rPr>
              <a:t>ls</a:t>
            </a:r>
            <a:r>
              <a:rPr lang="en-US" altLang="zh-CN" sz="2200" dirty="0" smtClean="0">
                <a:latin typeface="Microsoft Sans Serif" pitchFamily="34" charset="0"/>
                <a:cs typeface="Microsoft Sans Serif" pitchFamily="34" charset="0"/>
              </a:rPr>
              <a:t>  -l</a:t>
            </a:r>
          </a:p>
          <a:p>
            <a:r>
              <a:rPr lang="zh-CN" altLang="en-US" sz="2200" dirty="0" smtClean="0">
                <a:latin typeface="Microsoft Sans Serif" pitchFamily="34" charset="0"/>
                <a:cs typeface="Microsoft Sans Serif" pitchFamily="34" charset="0"/>
              </a:rPr>
              <a:t>总计 </a:t>
            </a:r>
            <a:r>
              <a:rPr lang="en-US" altLang="zh-CN" sz="2200" dirty="0" smtClean="0">
                <a:latin typeface="Microsoft Sans Serif" pitchFamily="34" charset="0"/>
                <a:cs typeface="Microsoft Sans Serif" pitchFamily="34" charset="0"/>
              </a:rPr>
              <a:t>12</a:t>
            </a:r>
          </a:p>
          <a:p>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rw</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rw</a:t>
            </a:r>
            <a:r>
              <a:rPr lang="en-US" altLang="zh-CN" sz="2200" dirty="0" smtClean="0">
                <a:latin typeface="Microsoft Sans Serif" pitchFamily="34" charset="0"/>
                <a:cs typeface="Microsoft Sans Serif" pitchFamily="34" charset="0"/>
              </a:rPr>
              <a:t>-r--    1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family           0 06-16 20:43   </a:t>
            </a:r>
            <a:r>
              <a:rPr lang="en-US" altLang="zh-CN" sz="2200" dirty="0" err="1" smtClean="0">
                <a:latin typeface="Microsoft Sans Serif" pitchFamily="34" charset="0"/>
                <a:cs typeface="Microsoft Sans Serif" pitchFamily="34" charset="0"/>
              </a:rPr>
              <a:t>abc</a:t>
            </a:r>
            <a:endParaRPr lang="en-US" altLang="zh-CN" sz="2200" dirty="0" smtClean="0">
              <a:latin typeface="Microsoft Sans Serif" pitchFamily="34" charset="0"/>
              <a:cs typeface="Microsoft Sans Serif" pitchFamily="34" charset="0"/>
            </a:endParaRPr>
          </a:p>
          <a:p>
            <a:r>
              <a:rPr lang="en-US" altLang="zh-CN" sz="2200" dirty="0" err="1" smtClean="0">
                <a:latin typeface="Microsoft Sans Serif" pitchFamily="34" charset="0"/>
                <a:cs typeface="Microsoft Sans Serif" pitchFamily="34" charset="0"/>
              </a:rPr>
              <a:t>drwxr</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xr</a:t>
            </a:r>
            <a:r>
              <a:rPr lang="en-US" altLang="zh-CN" sz="2200" dirty="0" smtClean="0">
                <a:latin typeface="Microsoft Sans Serif" pitchFamily="34" charset="0"/>
                <a:cs typeface="Microsoft Sans Serif" pitchFamily="34" charset="0"/>
              </a:rPr>
              <a:t>-x   2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family    4096  06-16 20:43   docs</a:t>
            </a:r>
          </a:p>
          <a:p>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rw</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rw</a:t>
            </a:r>
            <a:r>
              <a:rPr lang="en-US" altLang="zh-CN" sz="2200" dirty="0" smtClean="0">
                <a:latin typeface="Microsoft Sans Serif" pitchFamily="34" charset="0"/>
                <a:cs typeface="Microsoft Sans Serif" pitchFamily="34" charset="0"/>
              </a:rPr>
              <a:t>-r--    1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1155  06-16 20:44   mylist.txt</a:t>
            </a:r>
          </a:p>
          <a:p>
            <a:r>
              <a:rPr lang="en-US" altLang="zh-CN" sz="2200" dirty="0" err="1" smtClean="0">
                <a:latin typeface="Microsoft Sans Serif" pitchFamily="34" charset="0"/>
                <a:cs typeface="Microsoft Sans Serif" pitchFamily="34" charset="0"/>
              </a:rPr>
              <a:t>drwxr</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xr</a:t>
            </a:r>
            <a:r>
              <a:rPr lang="en-US" altLang="zh-CN" sz="2200" dirty="0" smtClean="0">
                <a:latin typeface="Microsoft Sans Serif" pitchFamily="34" charset="0"/>
                <a:cs typeface="Microsoft Sans Serif" pitchFamily="34" charset="0"/>
              </a:rPr>
              <a:t>-x   3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4096  05-16 13:32   </a:t>
            </a:r>
            <a:r>
              <a:rPr lang="en-US" altLang="zh-CN" sz="2200" dirty="0" err="1" smtClean="0">
                <a:latin typeface="Microsoft Sans Serif" pitchFamily="34" charset="0"/>
                <a:cs typeface="Microsoft Sans Serif" pitchFamily="34" charset="0"/>
              </a:rPr>
              <a:t>nobp</a:t>
            </a:r>
            <a:endParaRPr lang="zh-CN" altLang="en-US" sz="2200" dirty="0">
              <a:latin typeface="Microsoft Sans Serif" pitchFamily="34" charset="0"/>
              <a:cs typeface="Microsoft Sans Serif" pitchFamily="34" charset="0"/>
            </a:endParaRPr>
          </a:p>
        </p:txBody>
      </p:sp>
      <p:sp>
        <p:nvSpPr>
          <p:cNvPr id="8" name="Text Box 5"/>
          <p:cNvSpPr txBox="1">
            <a:spLocks noChangeArrowheads="1"/>
          </p:cNvSpPr>
          <p:nvPr/>
        </p:nvSpPr>
        <p:spPr bwMode="auto">
          <a:xfrm>
            <a:off x="228600" y="4705821"/>
            <a:ext cx="457200" cy="13112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文件类型</a:t>
            </a:r>
          </a:p>
        </p:txBody>
      </p:sp>
      <p:sp>
        <p:nvSpPr>
          <p:cNvPr id="9" name="Text Box 6"/>
          <p:cNvSpPr txBox="1">
            <a:spLocks noChangeArrowheads="1"/>
          </p:cNvSpPr>
          <p:nvPr/>
        </p:nvSpPr>
        <p:spPr bwMode="auto">
          <a:xfrm>
            <a:off x="914400" y="4705821"/>
            <a:ext cx="533400" cy="13112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文件权限</a:t>
            </a:r>
          </a:p>
        </p:txBody>
      </p:sp>
      <p:sp>
        <p:nvSpPr>
          <p:cNvPr id="10" name="Text Box 7"/>
          <p:cNvSpPr txBox="1">
            <a:spLocks noChangeArrowheads="1"/>
          </p:cNvSpPr>
          <p:nvPr/>
        </p:nvSpPr>
        <p:spPr bwMode="auto">
          <a:xfrm>
            <a:off x="1547664" y="4782021"/>
            <a:ext cx="1008112" cy="1631216"/>
          </a:xfrm>
          <a:prstGeom prst="rect">
            <a:avLst/>
          </a:prstGeom>
          <a:noFill/>
          <a:ln w="9525">
            <a:noFill/>
            <a:miter lim="800000"/>
            <a:headEnd/>
            <a:tailEnd/>
          </a:ln>
          <a:effectLst/>
        </p:spPr>
        <p:txBody>
          <a:bodyPr wrap="square">
            <a:spAutoFit/>
          </a:bodyPr>
          <a:lstStyle/>
          <a:p>
            <a:pPr>
              <a:spcBef>
                <a:spcPct val="50000"/>
              </a:spcBef>
            </a:pPr>
            <a:r>
              <a:rPr lang="zh-CN" altLang="en-US" sz="2000" dirty="0" smtClean="0">
                <a:solidFill>
                  <a:srgbClr val="002060"/>
                </a:solidFill>
                <a:latin typeface="宋体" pitchFamily="2" charset="-122"/>
              </a:rPr>
              <a:t>硬链接数或目录包含的文件数</a:t>
            </a:r>
            <a:endParaRPr lang="zh-CN" altLang="en-US" sz="2000" dirty="0">
              <a:solidFill>
                <a:srgbClr val="002060"/>
              </a:solidFill>
              <a:latin typeface="宋体" pitchFamily="2" charset="-122"/>
            </a:endParaRPr>
          </a:p>
        </p:txBody>
      </p:sp>
      <p:sp>
        <p:nvSpPr>
          <p:cNvPr id="11" name="Text Box 8"/>
          <p:cNvSpPr txBox="1">
            <a:spLocks noChangeArrowheads="1"/>
          </p:cNvSpPr>
          <p:nvPr/>
        </p:nvSpPr>
        <p:spPr bwMode="auto">
          <a:xfrm>
            <a:off x="2514600" y="4782021"/>
            <a:ext cx="761256" cy="1006475"/>
          </a:xfrm>
          <a:prstGeom prst="rect">
            <a:avLst/>
          </a:prstGeom>
          <a:noFill/>
          <a:ln w="9525">
            <a:noFill/>
            <a:miter lim="800000"/>
            <a:headEnd/>
            <a:tailEnd/>
          </a:ln>
          <a:effectLst/>
        </p:spPr>
        <p:txBody>
          <a:bodyPr wrap="square">
            <a:spAutoFit/>
          </a:bodyPr>
          <a:lstStyle/>
          <a:p>
            <a:pPr>
              <a:spcBef>
                <a:spcPct val="50000"/>
              </a:spcBef>
            </a:pPr>
            <a:r>
              <a:rPr lang="zh-CN" altLang="en-US" sz="2000" dirty="0">
                <a:solidFill>
                  <a:srgbClr val="002060"/>
                </a:solidFill>
                <a:latin typeface="宋体" pitchFamily="2" charset="-122"/>
              </a:rPr>
              <a:t>文件所有者</a:t>
            </a:r>
          </a:p>
        </p:txBody>
      </p:sp>
      <p:sp>
        <p:nvSpPr>
          <p:cNvPr id="12" name="Text Box 9"/>
          <p:cNvSpPr txBox="1">
            <a:spLocks noChangeArrowheads="1"/>
          </p:cNvSpPr>
          <p:nvPr/>
        </p:nvSpPr>
        <p:spPr bwMode="auto">
          <a:xfrm>
            <a:off x="3352800" y="4782021"/>
            <a:ext cx="990600" cy="13112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文件所有者所在的用户组</a:t>
            </a:r>
          </a:p>
        </p:txBody>
      </p:sp>
      <p:sp>
        <p:nvSpPr>
          <p:cNvPr id="13" name="Text Box 10"/>
          <p:cNvSpPr txBox="1">
            <a:spLocks noChangeArrowheads="1"/>
          </p:cNvSpPr>
          <p:nvPr/>
        </p:nvSpPr>
        <p:spPr bwMode="auto">
          <a:xfrm>
            <a:off x="4876800" y="4782021"/>
            <a:ext cx="533400" cy="13112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文件长度</a:t>
            </a:r>
          </a:p>
        </p:txBody>
      </p:sp>
      <p:sp>
        <p:nvSpPr>
          <p:cNvPr id="14" name="Text Box 11"/>
          <p:cNvSpPr txBox="1">
            <a:spLocks noChangeArrowheads="1"/>
          </p:cNvSpPr>
          <p:nvPr/>
        </p:nvSpPr>
        <p:spPr bwMode="auto">
          <a:xfrm>
            <a:off x="5791200" y="4782021"/>
            <a:ext cx="1219200" cy="1006475"/>
          </a:xfrm>
          <a:prstGeom prst="rect">
            <a:avLst/>
          </a:prstGeom>
          <a:noFill/>
          <a:ln w="9525">
            <a:noFill/>
            <a:miter lim="800000"/>
            <a:headEnd/>
            <a:tailEnd/>
          </a:ln>
          <a:effectLst/>
        </p:spPr>
        <p:txBody>
          <a:bodyPr>
            <a:spAutoFit/>
          </a:bodyPr>
          <a:lstStyle/>
          <a:p>
            <a:pPr>
              <a:spcBef>
                <a:spcPct val="50000"/>
              </a:spcBef>
            </a:pPr>
            <a:r>
              <a:rPr lang="zh-CN" altLang="en-US" sz="2000" dirty="0">
                <a:solidFill>
                  <a:srgbClr val="002060"/>
                </a:solidFill>
                <a:latin typeface="宋体" pitchFamily="2" charset="-122"/>
              </a:rPr>
              <a:t>文件上次修改的时间和日期</a:t>
            </a:r>
          </a:p>
        </p:txBody>
      </p:sp>
      <p:sp>
        <p:nvSpPr>
          <p:cNvPr id="15" name="Text Box 12"/>
          <p:cNvSpPr txBox="1">
            <a:spLocks noChangeArrowheads="1"/>
          </p:cNvSpPr>
          <p:nvPr/>
        </p:nvSpPr>
        <p:spPr bwMode="auto">
          <a:xfrm>
            <a:off x="7543800" y="4705821"/>
            <a:ext cx="1060648" cy="396875"/>
          </a:xfrm>
          <a:prstGeom prst="rect">
            <a:avLst/>
          </a:prstGeom>
          <a:noFill/>
          <a:ln w="9525">
            <a:noFill/>
            <a:miter lim="800000"/>
            <a:headEnd/>
            <a:tailEnd/>
          </a:ln>
          <a:effectLst/>
        </p:spPr>
        <p:txBody>
          <a:bodyPr wrap="square">
            <a:spAutoFit/>
          </a:bodyPr>
          <a:lstStyle/>
          <a:p>
            <a:pPr>
              <a:spcBef>
                <a:spcPct val="50000"/>
              </a:spcBef>
            </a:pPr>
            <a:r>
              <a:rPr lang="zh-CN" altLang="en-US" sz="2000" dirty="0">
                <a:solidFill>
                  <a:srgbClr val="002060"/>
                </a:solidFill>
                <a:latin typeface="宋体" pitchFamily="2" charset="-122"/>
              </a:rPr>
              <a:t>文件名</a:t>
            </a:r>
          </a:p>
        </p:txBody>
      </p:sp>
      <p:sp>
        <p:nvSpPr>
          <p:cNvPr id="16" name="Line 13"/>
          <p:cNvSpPr>
            <a:spLocks noChangeShapeType="1"/>
          </p:cNvSpPr>
          <p:nvPr/>
        </p:nvSpPr>
        <p:spPr bwMode="auto">
          <a:xfrm>
            <a:off x="323528" y="4365105"/>
            <a:ext cx="57472" cy="416916"/>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17" name="Line 14"/>
          <p:cNvSpPr>
            <a:spLocks noChangeShapeType="1"/>
          </p:cNvSpPr>
          <p:nvPr/>
        </p:nvSpPr>
        <p:spPr bwMode="auto">
          <a:xfrm flipV="1">
            <a:off x="529208" y="4365103"/>
            <a:ext cx="1090464" cy="35917"/>
          </a:xfrm>
          <a:prstGeom prst="line">
            <a:avLst/>
          </a:prstGeom>
          <a:noFill/>
          <a:ln w="57150">
            <a:solidFill>
              <a:schemeClr val="folHlink"/>
            </a:solidFill>
            <a:miter lim="800000"/>
            <a:headEnd/>
            <a:tailEnd/>
          </a:ln>
          <a:effectLst/>
        </p:spPr>
        <p:txBody>
          <a:bodyPr wrap="none"/>
          <a:lstStyle/>
          <a:p>
            <a:endParaRPr lang="zh-CN" altLang="en-US"/>
          </a:p>
        </p:txBody>
      </p:sp>
      <p:sp>
        <p:nvSpPr>
          <p:cNvPr id="18" name="Line 15"/>
          <p:cNvSpPr>
            <a:spLocks noChangeShapeType="1"/>
          </p:cNvSpPr>
          <p:nvPr/>
        </p:nvSpPr>
        <p:spPr bwMode="auto">
          <a:xfrm>
            <a:off x="5364088" y="4401021"/>
            <a:ext cx="1524000" cy="0"/>
          </a:xfrm>
          <a:prstGeom prst="line">
            <a:avLst/>
          </a:prstGeom>
          <a:noFill/>
          <a:ln w="57150">
            <a:solidFill>
              <a:schemeClr val="folHlink"/>
            </a:solidFill>
            <a:miter lim="800000"/>
            <a:headEnd/>
            <a:tailEnd/>
          </a:ln>
          <a:effectLst/>
        </p:spPr>
        <p:txBody>
          <a:bodyPr wrap="none"/>
          <a:lstStyle/>
          <a:p>
            <a:endParaRPr lang="zh-CN" altLang="en-US"/>
          </a:p>
        </p:txBody>
      </p:sp>
      <p:sp>
        <p:nvSpPr>
          <p:cNvPr id="19" name="Line 16"/>
          <p:cNvSpPr>
            <a:spLocks noChangeShapeType="1"/>
          </p:cNvSpPr>
          <p:nvPr/>
        </p:nvSpPr>
        <p:spPr bwMode="auto">
          <a:xfrm>
            <a:off x="990600" y="4401021"/>
            <a:ext cx="76200" cy="3810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0" name="Line 17"/>
          <p:cNvSpPr>
            <a:spLocks noChangeShapeType="1"/>
          </p:cNvSpPr>
          <p:nvPr/>
        </p:nvSpPr>
        <p:spPr bwMode="auto">
          <a:xfrm>
            <a:off x="1907704" y="4365104"/>
            <a:ext cx="149696" cy="416917"/>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1" name="Line 18"/>
          <p:cNvSpPr>
            <a:spLocks noChangeShapeType="1"/>
          </p:cNvSpPr>
          <p:nvPr/>
        </p:nvSpPr>
        <p:spPr bwMode="auto">
          <a:xfrm>
            <a:off x="2514600" y="4324821"/>
            <a:ext cx="304800" cy="4572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2" name="Line 19"/>
          <p:cNvSpPr>
            <a:spLocks noChangeShapeType="1"/>
          </p:cNvSpPr>
          <p:nvPr/>
        </p:nvSpPr>
        <p:spPr bwMode="auto">
          <a:xfrm>
            <a:off x="3779912" y="4365104"/>
            <a:ext cx="30088" cy="416917"/>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3" name="Line 20"/>
          <p:cNvSpPr>
            <a:spLocks noChangeShapeType="1"/>
          </p:cNvSpPr>
          <p:nvPr/>
        </p:nvSpPr>
        <p:spPr bwMode="auto">
          <a:xfrm>
            <a:off x="5076056" y="4365105"/>
            <a:ext cx="29344" cy="416916"/>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4" name="Line 21"/>
          <p:cNvSpPr>
            <a:spLocks noChangeShapeType="1"/>
          </p:cNvSpPr>
          <p:nvPr/>
        </p:nvSpPr>
        <p:spPr bwMode="auto">
          <a:xfrm>
            <a:off x="6248400" y="4477221"/>
            <a:ext cx="0" cy="3810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5" name="Line 22"/>
          <p:cNvSpPr>
            <a:spLocks noChangeShapeType="1"/>
          </p:cNvSpPr>
          <p:nvPr/>
        </p:nvSpPr>
        <p:spPr bwMode="auto">
          <a:xfrm>
            <a:off x="7543800" y="4324821"/>
            <a:ext cx="304800" cy="381000"/>
          </a:xfrm>
          <a:prstGeom prst="line">
            <a:avLst/>
          </a:prstGeom>
          <a:noFill/>
          <a:ln w="38100">
            <a:solidFill>
              <a:srgbClr val="FF3300"/>
            </a:solidFill>
            <a:miter lim="800000"/>
            <a:headEnd/>
            <a:tailEnd type="triangle" w="med" len="med"/>
          </a:ln>
          <a:effectLst/>
        </p:spPr>
        <p:txBody>
          <a:bodyPr wrap="none"/>
          <a:lstStyle/>
          <a:p>
            <a:endParaRPr lang="zh-CN" altLang="en-US"/>
          </a:p>
        </p:txBody>
      </p:sp>
      <p:sp>
        <p:nvSpPr>
          <p:cNvPr id="26" name="Text Box 12"/>
          <p:cNvSpPr txBox="1">
            <a:spLocks noChangeArrowheads="1"/>
          </p:cNvSpPr>
          <p:nvPr/>
        </p:nvSpPr>
        <p:spPr bwMode="auto">
          <a:xfrm>
            <a:off x="6516216" y="5775647"/>
            <a:ext cx="2160240"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20000"/>
              </a:lnSpc>
              <a:buClr>
                <a:srgbClr val="FF3300"/>
              </a:buClr>
              <a:buFont typeface="Wingdings" pitchFamily="2" charset="2"/>
              <a:buNone/>
            </a:pPr>
            <a:r>
              <a:rPr lang="en-US" altLang="zh-CN" sz="2000" dirty="0" smtClean="0">
                <a:solidFill>
                  <a:schemeClr val="tx1"/>
                </a:solidFill>
                <a:latin typeface="Courier New" pitchFamily="49" charset="0"/>
                <a:ea typeface="黑体" pitchFamily="49" charset="-122"/>
              </a:rPr>
              <a:t>-</a:t>
            </a:r>
            <a:r>
              <a:rPr lang="zh-CN" altLang="en-US" sz="2000" dirty="0" smtClean="0">
                <a:solidFill>
                  <a:schemeClr val="tx1"/>
                </a:solidFill>
                <a:latin typeface="Courier New" pitchFamily="49" charset="0"/>
                <a:ea typeface="黑体" pitchFamily="49" charset="-122"/>
              </a:rPr>
              <a:t> 表示无权限</a:t>
            </a:r>
            <a:endParaRPr lang="en-US" altLang="zh-CN" sz="2000" dirty="0">
              <a:solidFill>
                <a:schemeClr val="tx1"/>
              </a:solidFill>
              <a:latin typeface="Courier New" pitchFamily="49" charset="0"/>
              <a:ea typeface="黑体" pitchFamily="49" charset="-122"/>
            </a:endParaRPr>
          </a:p>
        </p:txBody>
      </p:sp>
      <p:pic>
        <p:nvPicPr>
          <p:cNvPr id="27" name="图片 26"/>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40289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childTnLst>
                          </p:cTn>
                        </p:par>
                        <p:par>
                          <p:cTn id="70" fill="hold">
                            <p:stCondLst>
                              <p:cond delay="1000"/>
                            </p:stCondLst>
                            <p:childTnLst>
                              <p:par>
                                <p:cTn id="71" presetID="22" presetClass="entr" presetSubtype="1"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up)">
                                      <p:cBhvr>
                                        <p:cTn id="78" dur="500"/>
                                        <p:tgtEl>
                                          <p:spTgt spid="25"/>
                                        </p:tgtEl>
                                      </p:cBhvr>
                                    </p:animEffect>
                                  </p:childTnLst>
                                </p:cTn>
                              </p:par>
                            </p:childTnLst>
                          </p:cTn>
                        </p:par>
                        <p:par>
                          <p:cTn id="79" fill="hold">
                            <p:stCondLst>
                              <p:cond delay="500"/>
                            </p:stCondLst>
                            <p:childTnLst>
                              <p:par>
                                <p:cTn id="80" presetID="22" presetClass="entr" presetSubtype="1"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up)">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up)">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a:t>
            </a:r>
            <a:r>
              <a:rPr lang="en-US" altLang="zh-CN" dirty="0" smtClean="0"/>
              <a:t>/</a:t>
            </a:r>
            <a:r>
              <a:rPr lang="zh-CN" altLang="en-US" dirty="0" smtClean="0"/>
              <a:t>目录的权限</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49</a:t>
            </a:fld>
            <a:endParaRPr lang="en-US" altLang="zh-CN" dirty="0"/>
          </a:p>
        </p:txBody>
      </p:sp>
      <p:sp>
        <p:nvSpPr>
          <p:cNvPr id="7" name="TextBox 6"/>
          <p:cNvSpPr txBox="1"/>
          <p:nvPr/>
        </p:nvSpPr>
        <p:spPr>
          <a:xfrm>
            <a:off x="431032" y="1196752"/>
            <a:ext cx="8173416" cy="769441"/>
          </a:xfrm>
          <a:prstGeom prst="rect">
            <a:avLst/>
          </a:prstGeom>
          <a:noFill/>
        </p:spPr>
        <p:txBody>
          <a:bodyPr wrap="square" rtlCol="0">
            <a:spAutoFit/>
          </a:bodyPr>
          <a:lstStyle/>
          <a:p>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osmond@soho</a:t>
            </a:r>
            <a:r>
              <a:rPr lang="en-US" altLang="zh-CN" sz="2200" dirty="0" smtClean="0">
                <a:latin typeface="Microsoft Sans Serif" pitchFamily="34" charset="0"/>
                <a:cs typeface="Microsoft Sans Serif" pitchFamily="34" charset="0"/>
              </a:rPr>
              <a:t> ~]$ </a:t>
            </a:r>
            <a:r>
              <a:rPr lang="en-US" altLang="zh-CN" sz="2200" dirty="0" err="1" smtClean="0">
                <a:latin typeface="Microsoft Sans Serif" pitchFamily="34" charset="0"/>
                <a:cs typeface="Microsoft Sans Serif" pitchFamily="34" charset="0"/>
              </a:rPr>
              <a:t>ls</a:t>
            </a:r>
            <a:r>
              <a:rPr lang="en-US" altLang="zh-CN" sz="2200" dirty="0" smtClean="0">
                <a:latin typeface="Microsoft Sans Serif" pitchFamily="34" charset="0"/>
                <a:cs typeface="Microsoft Sans Serif" pitchFamily="34" charset="0"/>
              </a:rPr>
              <a:t>  -l  docs</a:t>
            </a:r>
          </a:p>
          <a:p>
            <a:r>
              <a:rPr lang="en-US" altLang="zh-CN" sz="2200" dirty="0" err="1" smtClean="0">
                <a:latin typeface="Microsoft Sans Serif" pitchFamily="34" charset="0"/>
                <a:cs typeface="Microsoft Sans Serif" pitchFamily="34" charset="0"/>
              </a:rPr>
              <a:t>drwxr</a:t>
            </a:r>
            <a:r>
              <a:rPr lang="en-US" altLang="zh-CN" sz="2200" dirty="0" smtClean="0">
                <a:latin typeface="Microsoft Sans Serif" pitchFamily="34" charset="0"/>
                <a:cs typeface="Microsoft Sans Serif" pitchFamily="34" charset="0"/>
              </a:rPr>
              <a:t>-</a:t>
            </a:r>
            <a:r>
              <a:rPr lang="en-US" altLang="zh-CN" sz="2200" dirty="0" err="1" smtClean="0">
                <a:latin typeface="Microsoft Sans Serif" pitchFamily="34" charset="0"/>
                <a:cs typeface="Microsoft Sans Serif" pitchFamily="34" charset="0"/>
              </a:rPr>
              <a:t>xr</a:t>
            </a:r>
            <a:r>
              <a:rPr lang="en-US" altLang="zh-CN" sz="2200" dirty="0" smtClean="0">
                <a:latin typeface="Microsoft Sans Serif" pitchFamily="34" charset="0"/>
                <a:cs typeface="Microsoft Sans Serif" pitchFamily="34" charset="0"/>
              </a:rPr>
              <a:t>-x   2  </a:t>
            </a:r>
            <a:r>
              <a:rPr lang="en-US" altLang="zh-CN" sz="2200" dirty="0" err="1" smtClean="0">
                <a:latin typeface="Microsoft Sans Serif" pitchFamily="34" charset="0"/>
                <a:cs typeface="Microsoft Sans Serif" pitchFamily="34" charset="0"/>
              </a:rPr>
              <a:t>osmond</a:t>
            </a:r>
            <a:r>
              <a:rPr lang="en-US" altLang="zh-CN" sz="2200" dirty="0" smtClean="0">
                <a:latin typeface="Microsoft Sans Serif" pitchFamily="34" charset="0"/>
                <a:cs typeface="Microsoft Sans Serif" pitchFamily="34" charset="0"/>
              </a:rPr>
              <a:t>      family    4096  06-16 20:43   docs</a:t>
            </a:r>
          </a:p>
        </p:txBody>
      </p:sp>
      <p:sp>
        <p:nvSpPr>
          <p:cNvPr id="9" name="Text Box 3"/>
          <p:cNvSpPr txBox="1">
            <a:spLocks noChangeArrowheads="1"/>
          </p:cNvSpPr>
          <p:nvPr/>
        </p:nvSpPr>
        <p:spPr bwMode="auto">
          <a:xfrm>
            <a:off x="467544" y="4005064"/>
            <a:ext cx="8208912" cy="1938992"/>
          </a:xfrm>
          <a:prstGeom prst="rect">
            <a:avLst/>
          </a:prstGeom>
          <a:noFill/>
          <a:ln w="9525">
            <a:solidFill>
              <a:srgbClr val="993300"/>
            </a:solidFill>
            <a:miter lim="800000"/>
            <a:headEnd/>
            <a:tailEnd/>
          </a:ln>
          <a:effectLst/>
        </p:spPr>
        <p:txBody>
          <a:bodyPr wrap="square">
            <a:spAutoFit/>
          </a:bodyPr>
          <a:lstStyle/>
          <a:p>
            <a:pPr>
              <a:lnSpc>
                <a:spcPct val="120000"/>
              </a:lnSpc>
              <a:buClr>
                <a:srgbClr val="FF3300"/>
              </a:buClr>
              <a:buFont typeface="Wingdings" pitchFamily="2" charset="2"/>
              <a:buChar char="n"/>
            </a:pPr>
            <a:r>
              <a:rPr lang="zh-CN" altLang="en-US" sz="2000" b="0" dirty="0">
                <a:solidFill>
                  <a:schemeClr val="tx1"/>
                </a:solidFill>
                <a:ea typeface="黑体" pitchFamily="49" charset="-122"/>
              </a:rPr>
              <a:t> 在显示的结果中，第一个字段的第</a:t>
            </a:r>
            <a:r>
              <a:rPr lang="zh-CN" altLang="en-US" sz="2000" b="0" dirty="0">
                <a:solidFill>
                  <a:schemeClr val="tx2"/>
                </a:solidFill>
                <a:ea typeface="黑体" pitchFamily="49" charset="-122"/>
              </a:rPr>
              <a:t> </a:t>
            </a:r>
            <a:r>
              <a:rPr lang="zh-CN" altLang="en-US" sz="2000" b="1" dirty="0">
                <a:solidFill>
                  <a:srgbClr val="0000CC"/>
                </a:solidFill>
                <a:latin typeface="Courier New" pitchFamily="49" charset="0"/>
                <a:ea typeface="黑体" pitchFamily="49" charset="-122"/>
              </a:rPr>
              <a:t>2～10</a:t>
            </a:r>
            <a:r>
              <a:rPr lang="zh-CN" altLang="en-US" sz="2000" b="1" dirty="0">
                <a:solidFill>
                  <a:srgbClr val="FF3300"/>
                </a:solidFill>
                <a:ea typeface="黑体" pitchFamily="49" charset="-122"/>
              </a:rPr>
              <a:t> </a:t>
            </a:r>
            <a:r>
              <a:rPr lang="zh-CN" altLang="en-US" sz="2000" b="0" dirty="0">
                <a:solidFill>
                  <a:schemeClr val="tx1"/>
                </a:solidFill>
                <a:ea typeface="黑体" pitchFamily="49" charset="-122"/>
              </a:rPr>
              <a:t>个字符是用来表示权限</a:t>
            </a:r>
            <a:r>
              <a:rPr lang="en-US" altLang="zh-CN" sz="2000" b="0" dirty="0" smtClean="0">
                <a:solidFill>
                  <a:schemeClr val="tx1"/>
                </a:solidFill>
                <a:ea typeface="黑体" pitchFamily="49" charset="-122"/>
              </a:rPr>
              <a:t>。</a:t>
            </a:r>
          </a:p>
          <a:p>
            <a:pPr>
              <a:lnSpc>
                <a:spcPct val="120000"/>
              </a:lnSpc>
              <a:buClr>
                <a:srgbClr val="FF3300"/>
              </a:buClr>
              <a:buFont typeface="Wingdings" pitchFamily="2" charset="2"/>
              <a:buChar char="n"/>
            </a:pPr>
            <a:r>
              <a:rPr lang="en-US" altLang="zh-CN" sz="2000" dirty="0" smtClean="0">
                <a:ea typeface="黑体" pitchFamily="49" charset="-122"/>
              </a:rPr>
              <a:t> </a:t>
            </a:r>
            <a:r>
              <a:rPr lang="zh-CN" altLang="en-US" sz="2000" b="0" dirty="0" smtClean="0">
                <a:solidFill>
                  <a:schemeClr val="tx1"/>
                </a:solidFill>
                <a:ea typeface="黑体" pitchFamily="49" charset="-122"/>
              </a:rPr>
              <a:t>这 </a:t>
            </a:r>
            <a:r>
              <a:rPr lang="zh-CN" altLang="en-US" sz="2000" b="1" dirty="0">
                <a:solidFill>
                  <a:srgbClr val="993300"/>
                </a:solidFill>
                <a:latin typeface="Courier New" pitchFamily="49" charset="0"/>
                <a:ea typeface="黑体" pitchFamily="49" charset="-122"/>
              </a:rPr>
              <a:t>9</a:t>
            </a:r>
            <a:r>
              <a:rPr lang="zh-CN" altLang="en-US" sz="2000" b="0" dirty="0">
                <a:solidFill>
                  <a:schemeClr val="tx1"/>
                </a:solidFill>
                <a:ea typeface="黑体" pitchFamily="49" charset="-122"/>
              </a:rPr>
              <a:t> 个字符每</a:t>
            </a:r>
            <a:r>
              <a:rPr lang="zh-CN" altLang="en-US" sz="2000" dirty="0">
                <a:solidFill>
                  <a:schemeClr val="tx1"/>
                </a:solidFill>
                <a:ea typeface="黑体" pitchFamily="49" charset="-122"/>
              </a:rPr>
              <a:t> </a:t>
            </a:r>
            <a:r>
              <a:rPr lang="zh-CN" altLang="en-US" sz="2000" b="1" dirty="0">
                <a:solidFill>
                  <a:srgbClr val="993300"/>
                </a:solidFill>
                <a:latin typeface="Courier New" pitchFamily="49" charset="0"/>
                <a:ea typeface="黑体" pitchFamily="49" charset="-122"/>
              </a:rPr>
              <a:t>3</a:t>
            </a:r>
            <a:r>
              <a:rPr lang="zh-CN" altLang="en-US" sz="2000" b="0" dirty="0">
                <a:solidFill>
                  <a:schemeClr val="tx1"/>
                </a:solidFill>
                <a:ea typeface="黑体" pitchFamily="49" charset="-122"/>
              </a:rPr>
              <a:t> 个一组，组成</a:t>
            </a:r>
            <a:r>
              <a:rPr lang="zh-CN" altLang="en-US" sz="2000" b="1" dirty="0">
                <a:solidFill>
                  <a:schemeClr val="tx2"/>
                </a:solidFill>
                <a:ea typeface="黑体" pitchFamily="49" charset="-122"/>
              </a:rPr>
              <a:t> </a:t>
            </a:r>
            <a:r>
              <a:rPr lang="zh-CN" altLang="en-US" sz="2000" b="1" dirty="0">
                <a:solidFill>
                  <a:srgbClr val="993300"/>
                </a:solidFill>
                <a:latin typeface="Courier New" pitchFamily="49" charset="0"/>
                <a:ea typeface="黑体" pitchFamily="49" charset="-122"/>
              </a:rPr>
              <a:t>3</a:t>
            </a:r>
            <a:r>
              <a:rPr lang="zh-CN" altLang="en-US" sz="2000" b="1" dirty="0">
                <a:solidFill>
                  <a:srgbClr val="0000CC"/>
                </a:solidFill>
                <a:ea typeface="黑体" pitchFamily="49" charset="-122"/>
              </a:rPr>
              <a:t> </a:t>
            </a:r>
            <a:r>
              <a:rPr lang="zh-CN" altLang="en-US" sz="2000" b="0" dirty="0">
                <a:solidFill>
                  <a:srgbClr val="0000CC"/>
                </a:solidFill>
                <a:ea typeface="黑体" pitchFamily="49" charset="-122"/>
              </a:rPr>
              <a:t>套</a:t>
            </a:r>
            <a:r>
              <a:rPr lang="zh-CN" altLang="en-US" sz="2000" b="0" dirty="0">
                <a:solidFill>
                  <a:srgbClr val="FF3300"/>
                </a:solidFill>
                <a:ea typeface="黑体" pitchFamily="49" charset="-122"/>
              </a:rPr>
              <a:t> </a:t>
            </a:r>
            <a:r>
              <a:rPr lang="zh-CN" altLang="en-US" sz="2000" b="0" dirty="0">
                <a:solidFill>
                  <a:schemeClr val="tx1"/>
                </a:solidFill>
                <a:ea typeface="黑体" pitchFamily="49" charset="-122"/>
              </a:rPr>
              <a:t>权限</a:t>
            </a:r>
            <a:r>
              <a:rPr lang="zh-CN" altLang="en-US" sz="2000" b="0" dirty="0" smtClean="0">
                <a:solidFill>
                  <a:schemeClr val="tx1"/>
                </a:solidFill>
                <a:ea typeface="黑体" pitchFamily="49" charset="-122"/>
              </a:rPr>
              <a:t>控制</a:t>
            </a:r>
            <a:endParaRPr lang="en-US" altLang="zh-CN" sz="2000" b="0" dirty="0" smtClean="0">
              <a:solidFill>
                <a:schemeClr val="tx1"/>
              </a:solidFill>
              <a:ea typeface="黑体" pitchFamily="49" charset="-122"/>
            </a:endParaRPr>
          </a:p>
          <a:p>
            <a:pPr lvl="1">
              <a:lnSpc>
                <a:spcPct val="120000"/>
              </a:lnSpc>
              <a:buClr>
                <a:srgbClr val="FF3300"/>
              </a:buClr>
              <a:buFont typeface="Wingdings" pitchFamily="2" charset="2"/>
              <a:buChar char="n"/>
            </a:pPr>
            <a:r>
              <a:rPr lang="en-US" altLang="zh-CN" sz="2000" dirty="0" smtClean="0">
                <a:ea typeface="黑体" pitchFamily="49" charset="-122"/>
              </a:rPr>
              <a:t> </a:t>
            </a:r>
            <a:r>
              <a:rPr lang="zh-CN" altLang="en-US" sz="2000" b="0" dirty="0" smtClean="0">
                <a:solidFill>
                  <a:schemeClr val="tx1"/>
                </a:solidFill>
                <a:ea typeface="黑体" pitchFamily="49" charset="-122"/>
              </a:rPr>
              <a:t>第一套控制</a:t>
            </a:r>
            <a:r>
              <a:rPr lang="zh-CN" altLang="en-US" sz="2000" b="0" dirty="0">
                <a:solidFill>
                  <a:schemeClr val="tx1"/>
                </a:solidFill>
                <a:ea typeface="黑体" pitchFamily="49" charset="-122"/>
              </a:rPr>
              <a:t>文件</a:t>
            </a:r>
            <a:r>
              <a:rPr lang="zh-CN" altLang="en-US" sz="2000" b="0" dirty="0">
                <a:solidFill>
                  <a:srgbClr val="0000CC"/>
                </a:solidFill>
                <a:ea typeface="黑体" pitchFamily="49" charset="-122"/>
              </a:rPr>
              <a:t>所有者</a:t>
            </a:r>
            <a:r>
              <a:rPr lang="zh-CN" altLang="en-US" sz="2000" b="0" dirty="0">
                <a:solidFill>
                  <a:schemeClr val="tx1"/>
                </a:solidFill>
                <a:ea typeface="黑体" pitchFamily="49" charset="-122"/>
              </a:rPr>
              <a:t>的访问</a:t>
            </a:r>
            <a:r>
              <a:rPr lang="zh-CN" altLang="en-US" sz="2000" b="0" dirty="0" smtClean="0">
                <a:solidFill>
                  <a:schemeClr val="tx1"/>
                </a:solidFill>
                <a:ea typeface="黑体" pitchFamily="49" charset="-122"/>
              </a:rPr>
              <a:t>权限</a:t>
            </a:r>
            <a:endParaRPr lang="en-US" altLang="zh-CN" sz="2000" b="0" dirty="0" smtClean="0">
              <a:solidFill>
                <a:schemeClr val="tx1"/>
              </a:solidFill>
              <a:ea typeface="黑体" pitchFamily="49" charset="-122"/>
            </a:endParaRPr>
          </a:p>
          <a:p>
            <a:pPr lvl="1">
              <a:lnSpc>
                <a:spcPct val="120000"/>
              </a:lnSpc>
              <a:buClr>
                <a:srgbClr val="FF3300"/>
              </a:buClr>
              <a:buFont typeface="Wingdings" pitchFamily="2" charset="2"/>
              <a:buChar char="n"/>
            </a:pPr>
            <a:r>
              <a:rPr lang="en-US" altLang="zh-CN" sz="2000" dirty="0" smtClean="0">
                <a:ea typeface="黑体" pitchFamily="49" charset="-122"/>
              </a:rPr>
              <a:t> </a:t>
            </a:r>
            <a:r>
              <a:rPr lang="zh-CN" altLang="en-US" sz="2000" b="0" dirty="0" smtClean="0">
                <a:solidFill>
                  <a:schemeClr val="tx1"/>
                </a:solidFill>
                <a:ea typeface="黑体" pitchFamily="49" charset="-122"/>
              </a:rPr>
              <a:t>第二套控制</a:t>
            </a:r>
            <a:r>
              <a:rPr lang="zh-CN" altLang="en-US" sz="2000" b="0" dirty="0">
                <a:solidFill>
                  <a:schemeClr val="tx1"/>
                </a:solidFill>
                <a:ea typeface="黑体" pitchFamily="49" charset="-122"/>
              </a:rPr>
              <a:t>所有者所在</a:t>
            </a:r>
            <a:r>
              <a:rPr lang="zh-CN" altLang="en-US" sz="2000" b="0" dirty="0">
                <a:solidFill>
                  <a:srgbClr val="0000CC"/>
                </a:solidFill>
                <a:ea typeface="黑体" pitchFamily="49" charset="-122"/>
              </a:rPr>
              <a:t>用户组的其他成员</a:t>
            </a:r>
            <a:r>
              <a:rPr lang="zh-CN" altLang="en-US" sz="2000" b="0" dirty="0">
                <a:solidFill>
                  <a:schemeClr val="tx1"/>
                </a:solidFill>
                <a:ea typeface="黑体" pitchFamily="49" charset="-122"/>
              </a:rPr>
              <a:t>的访问</a:t>
            </a:r>
            <a:r>
              <a:rPr lang="zh-CN" altLang="en-US" sz="2000" b="0" dirty="0" smtClean="0">
                <a:solidFill>
                  <a:schemeClr val="tx1"/>
                </a:solidFill>
                <a:ea typeface="黑体" pitchFamily="49" charset="-122"/>
              </a:rPr>
              <a:t>权限</a:t>
            </a:r>
            <a:endParaRPr lang="en-US" altLang="zh-CN" sz="2000" b="0" dirty="0" smtClean="0">
              <a:solidFill>
                <a:schemeClr val="tx1"/>
              </a:solidFill>
              <a:ea typeface="黑体" pitchFamily="49" charset="-122"/>
            </a:endParaRPr>
          </a:p>
          <a:p>
            <a:pPr lvl="1">
              <a:lnSpc>
                <a:spcPct val="120000"/>
              </a:lnSpc>
              <a:buClr>
                <a:srgbClr val="FF3300"/>
              </a:buClr>
              <a:buFont typeface="Wingdings" pitchFamily="2" charset="2"/>
              <a:buChar char="n"/>
            </a:pPr>
            <a:r>
              <a:rPr lang="en-US" altLang="zh-CN" sz="2000" dirty="0" smtClean="0">
                <a:ea typeface="黑体" pitchFamily="49" charset="-122"/>
              </a:rPr>
              <a:t> </a:t>
            </a:r>
            <a:r>
              <a:rPr lang="zh-CN" altLang="en-US" sz="2000" dirty="0" smtClean="0">
                <a:ea typeface="黑体" pitchFamily="49" charset="-122"/>
              </a:rPr>
              <a:t>第三套控制系统</a:t>
            </a:r>
            <a:r>
              <a:rPr lang="zh-CN" altLang="en-US" sz="2000" b="0" dirty="0" smtClean="0">
                <a:solidFill>
                  <a:srgbClr val="0000CC"/>
                </a:solidFill>
                <a:ea typeface="黑体" pitchFamily="49" charset="-122"/>
              </a:rPr>
              <a:t>其他</a:t>
            </a:r>
            <a:r>
              <a:rPr lang="zh-CN" altLang="en-US" sz="2000" b="0" dirty="0">
                <a:solidFill>
                  <a:srgbClr val="0000CC"/>
                </a:solidFill>
                <a:ea typeface="黑体" pitchFamily="49" charset="-122"/>
              </a:rPr>
              <a:t>用户</a:t>
            </a:r>
            <a:r>
              <a:rPr lang="zh-CN" altLang="en-US" sz="2000" b="0" dirty="0">
                <a:solidFill>
                  <a:schemeClr val="tx1"/>
                </a:solidFill>
                <a:ea typeface="黑体" pitchFamily="49" charset="-122"/>
              </a:rPr>
              <a:t>的访问</a:t>
            </a:r>
            <a:r>
              <a:rPr lang="zh-CN" altLang="en-US" sz="2000" b="0" dirty="0" smtClean="0">
                <a:solidFill>
                  <a:schemeClr val="tx1"/>
                </a:solidFill>
                <a:ea typeface="黑体" pitchFamily="49" charset="-122"/>
              </a:rPr>
              <a:t>权限</a:t>
            </a:r>
            <a:endParaRPr lang="zh-CN" altLang="en-US" sz="2000" b="0" dirty="0">
              <a:solidFill>
                <a:schemeClr val="tx1"/>
              </a:solidFill>
              <a:ea typeface="黑体" pitchFamily="49" charset="-122"/>
            </a:endParaRPr>
          </a:p>
        </p:txBody>
      </p:sp>
      <p:sp>
        <p:nvSpPr>
          <p:cNvPr id="10" name="Line 5"/>
          <p:cNvSpPr>
            <a:spLocks noChangeShapeType="1"/>
          </p:cNvSpPr>
          <p:nvPr/>
        </p:nvSpPr>
        <p:spPr bwMode="auto">
          <a:xfrm>
            <a:off x="539552" y="1988840"/>
            <a:ext cx="1219211" cy="0"/>
          </a:xfrm>
          <a:prstGeom prst="line">
            <a:avLst/>
          </a:prstGeom>
          <a:noFill/>
          <a:ln w="57150">
            <a:solidFill>
              <a:srgbClr val="0000FF"/>
            </a:solidFill>
            <a:miter lim="800000"/>
            <a:headEnd/>
            <a:tailEnd/>
          </a:ln>
          <a:effectLst/>
        </p:spPr>
        <p:txBody>
          <a:bodyPr wrap="none"/>
          <a:lstStyle/>
          <a:p>
            <a:endParaRPr lang="zh-CN" altLang="en-US"/>
          </a:p>
        </p:txBody>
      </p:sp>
      <p:sp>
        <p:nvSpPr>
          <p:cNvPr id="11" name="Line 6"/>
          <p:cNvSpPr>
            <a:spLocks noChangeShapeType="1"/>
          </p:cNvSpPr>
          <p:nvPr/>
        </p:nvSpPr>
        <p:spPr bwMode="auto">
          <a:xfrm>
            <a:off x="1547808" y="2060278"/>
            <a:ext cx="533405" cy="239424"/>
          </a:xfrm>
          <a:prstGeom prst="line">
            <a:avLst/>
          </a:prstGeom>
          <a:noFill/>
          <a:ln w="38100">
            <a:solidFill>
              <a:srgbClr val="99CC00"/>
            </a:solidFill>
            <a:miter lim="800000"/>
            <a:headEnd/>
            <a:tailEnd type="triangle" w="med" len="med"/>
          </a:ln>
          <a:effectLst/>
        </p:spPr>
        <p:txBody>
          <a:bodyPr wrap="none"/>
          <a:lstStyle/>
          <a:p>
            <a:endParaRPr lang="zh-CN" altLang="en-US"/>
          </a:p>
        </p:txBody>
      </p:sp>
      <p:pic>
        <p:nvPicPr>
          <p:cNvPr id="12" name="Picture 7" descr="untitled"/>
          <p:cNvPicPr>
            <a:picLocks noChangeAspect="1" noChangeArrowheads="1"/>
          </p:cNvPicPr>
          <p:nvPr/>
        </p:nvPicPr>
        <p:blipFill>
          <a:blip r:embed="rId2" cstate="print"/>
          <a:srcRect/>
          <a:stretch>
            <a:fillRect/>
          </a:stretch>
        </p:blipFill>
        <p:spPr bwMode="auto">
          <a:xfrm>
            <a:off x="2124034" y="2204740"/>
            <a:ext cx="4343441" cy="648195"/>
          </a:xfrm>
          <a:prstGeom prst="rect">
            <a:avLst/>
          </a:prstGeom>
          <a:noFill/>
        </p:spPr>
      </p:pic>
      <p:sp>
        <p:nvSpPr>
          <p:cNvPr id="13" name="Line 8"/>
          <p:cNvSpPr>
            <a:spLocks noChangeShapeType="1"/>
          </p:cNvSpPr>
          <p:nvPr/>
        </p:nvSpPr>
        <p:spPr bwMode="auto">
          <a:xfrm>
            <a:off x="2555776" y="2204740"/>
            <a:ext cx="0" cy="1292887"/>
          </a:xfrm>
          <a:prstGeom prst="line">
            <a:avLst/>
          </a:prstGeom>
          <a:noFill/>
          <a:ln w="31750">
            <a:solidFill>
              <a:srgbClr val="99CC00"/>
            </a:solidFill>
            <a:prstDash val="lgDash"/>
            <a:miter lim="800000"/>
            <a:headEnd/>
            <a:tailEnd/>
          </a:ln>
          <a:effectLst/>
        </p:spPr>
        <p:txBody>
          <a:bodyPr wrap="none"/>
          <a:lstStyle/>
          <a:p>
            <a:endParaRPr lang="zh-CN" altLang="en-US"/>
          </a:p>
        </p:txBody>
      </p:sp>
      <p:sp>
        <p:nvSpPr>
          <p:cNvPr id="14" name="Line 9"/>
          <p:cNvSpPr>
            <a:spLocks noChangeShapeType="1"/>
          </p:cNvSpPr>
          <p:nvPr/>
        </p:nvSpPr>
        <p:spPr bwMode="auto">
          <a:xfrm>
            <a:off x="3779838" y="2133303"/>
            <a:ext cx="0" cy="1292887"/>
          </a:xfrm>
          <a:prstGeom prst="line">
            <a:avLst/>
          </a:prstGeom>
          <a:noFill/>
          <a:ln w="28575">
            <a:solidFill>
              <a:srgbClr val="99CC00"/>
            </a:solidFill>
            <a:prstDash val="lgDash"/>
            <a:miter lim="800000"/>
            <a:headEnd/>
            <a:tailEnd/>
          </a:ln>
          <a:effectLst/>
        </p:spPr>
        <p:txBody>
          <a:bodyPr wrap="none"/>
          <a:lstStyle/>
          <a:p>
            <a:endParaRPr lang="zh-CN" altLang="en-US"/>
          </a:p>
        </p:txBody>
      </p:sp>
      <p:sp>
        <p:nvSpPr>
          <p:cNvPr id="15" name="Line 10"/>
          <p:cNvSpPr>
            <a:spLocks noChangeShapeType="1"/>
          </p:cNvSpPr>
          <p:nvPr/>
        </p:nvSpPr>
        <p:spPr bwMode="auto">
          <a:xfrm>
            <a:off x="5003800" y="2060278"/>
            <a:ext cx="0" cy="1292887"/>
          </a:xfrm>
          <a:prstGeom prst="line">
            <a:avLst/>
          </a:prstGeom>
          <a:noFill/>
          <a:ln w="28575">
            <a:solidFill>
              <a:srgbClr val="99CC00"/>
            </a:solidFill>
            <a:prstDash val="lgDash"/>
            <a:miter lim="800000"/>
            <a:headEnd/>
            <a:tailEnd/>
          </a:ln>
          <a:effectLst/>
        </p:spPr>
        <p:txBody>
          <a:bodyPr wrap="none"/>
          <a:lstStyle/>
          <a:p>
            <a:endParaRPr lang="zh-CN" altLang="en-US"/>
          </a:p>
        </p:txBody>
      </p:sp>
      <p:sp>
        <p:nvSpPr>
          <p:cNvPr id="16" name="Text Box 11"/>
          <p:cNvSpPr txBox="1">
            <a:spLocks noChangeArrowheads="1"/>
          </p:cNvSpPr>
          <p:nvPr/>
        </p:nvSpPr>
        <p:spPr bwMode="auto">
          <a:xfrm>
            <a:off x="2700850" y="3142709"/>
            <a:ext cx="935046" cy="646331"/>
          </a:xfrm>
          <a:prstGeom prst="rect">
            <a:avLst/>
          </a:prstGeom>
          <a:noFill/>
          <a:ln w="9525">
            <a:solidFill>
              <a:schemeClr val="bg2"/>
            </a:solidFill>
            <a:miter lim="800000"/>
            <a:headEnd/>
            <a:tailEnd/>
          </a:ln>
          <a:effectLst/>
        </p:spPr>
        <p:txBody>
          <a:bodyPr wrap="square">
            <a:spAutoFit/>
          </a:bodyPr>
          <a:lstStyle/>
          <a:p>
            <a:pPr algn="ctr">
              <a:spcBef>
                <a:spcPct val="50000"/>
              </a:spcBef>
            </a:pPr>
            <a:r>
              <a:rPr lang="zh-CN" altLang="en-US" b="0">
                <a:ea typeface="黑体" pitchFamily="49" charset="-122"/>
              </a:rPr>
              <a:t>所有者的权限</a:t>
            </a:r>
          </a:p>
        </p:txBody>
      </p:sp>
      <p:sp>
        <p:nvSpPr>
          <p:cNvPr id="17" name="Text Box 12"/>
          <p:cNvSpPr txBox="1">
            <a:spLocks noChangeArrowheads="1"/>
          </p:cNvSpPr>
          <p:nvPr/>
        </p:nvSpPr>
        <p:spPr bwMode="auto">
          <a:xfrm>
            <a:off x="3924292" y="3142709"/>
            <a:ext cx="936634" cy="646331"/>
          </a:xfrm>
          <a:prstGeom prst="rect">
            <a:avLst/>
          </a:prstGeom>
          <a:noFill/>
          <a:ln w="9525">
            <a:solidFill>
              <a:schemeClr val="bg2"/>
            </a:solidFill>
            <a:miter lim="800000"/>
            <a:headEnd/>
            <a:tailEnd/>
          </a:ln>
          <a:effectLst/>
        </p:spPr>
        <p:txBody>
          <a:bodyPr wrap="square">
            <a:spAutoFit/>
          </a:bodyPr>
          <a:lstStyle/>
          <a:p>
            <a:pPr algn="ctr">
              <a:spcBef>
                <a:spcPct val="50000"/>
              </a:spcBef>
            </a:pPr>
            <a:r>
              <a:rPr lang="zh-CN" altLang="en-US" b="0">
                <a:ea typeface="黑体" pitchFamily="49" charset="-122"/>
              </a:rPr>
              <a:t>同组用户权限</a:t>
            </a:r>
          </a:p>
        </p:txBody>
      </p:sp>
      <p:sp>
        <p:nvSpPr>
          <p:cNvPr id="18" name="Text Box 13"/>
          <p:cNvSpPr txBox="1">
            <a:spLocks noChangeArrowheads="1"/>
          </p:cNvSpPr>
          <p:nvPr/>
        </p:nvSpPr>
        <p:spPr bwMode="auto">
          <a:xfrm>
            <a:off x="5220072" y="3140968"/>
            <a:ext cx="1150948" cy="646331"/>
          </a:xfrm>
          <a:prstGeom prst="rect">
            <a:avLst/>
          </a:prstGeom>
          <a:noFill/>
          <a:ln w="9525">
            <a:solidFill>
              <a:schemeClr val="bg2"/>
            </a:solidFill>
            <a:miter lim="800000"/>
            <a:headEnd/>
            <a:tailEnd/>
          </a:ln>
          <a:effectLst/>
        </p:spPr>
        <p:txBody>
          <a:bodyPr wrap="square">
            <a:spAutoFit/>
          </a:bodyPr>
          <a:lstStyle/>
          <a:p>
            <a:pPr algn="ctr">
              <a:spcBef>
                <a:spcPct val="50000"/>
              </a:spcBef>
            </a:pPr>
            <a:r>
              <a:rPr lang="zh-CN" altLang="en-US" b="0" dirty="0">
                <a:ea typeface="黑体" pitchFamily="49" charset="-122"/>
              </a:rPr>
              <a:t>其他用户权限</a:t>
            </a:r>
          </a:p>
        </p:txBody>
      </p:sp>
      <p:sp>
        <p:nvSpPr>
          <p:cNvPr id="19" name="Text Box 14"/>
          <p:cNvSpPr txBox="1">
            <a:spLocks noChangeArrowheads="1"/>
          </p:cNvSpPr>
          <p:nvPr/>
        </p:nvSpPr>
        <p:spPr bwMode="auto">
          <a:xfrm>
            <a:off x="1258880" y="3142709"/>
            <a:ext cx="936634" cy="646331"/>
          </a:xfrm>
          <a:prstGeom prst="rect">
            <a:avLst/>
          </a:prstGeom>
          <a:noFill/>
          <a:ln w="9525">
            <a:solidFill>
              <a:schemeClr val="bg2"/>
            </a:solidFill>
            <a:miter lim="800000"/>
            <a:headEnd/>
            <a:tailEnd/>
          </a:ln>
          <a:effectLst/>
        </p:spPr>
        <p:txBody>
          <a:bodyPr wrap="square">
            <a:spAutoFit/>
          </a:bodyPr>
          <a:lstStyle/>
          <a:p>
            <a:pPr algn="ctr">
              <a:spcBef>
                <a:spcPct val="50000"/>
              </a:spcBef>
            </a:pPr>
            <a:r>
              <a:rPr lang="zh-CN" altLang="en-US" b="0" dirty="0">
                <a:ea typeface="黑体" pitchFamily="49" charset="-122"/>
              </a:rPr>
              <a:t>文件类型</a:t>
            </a: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35977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up)">
                                      <p:cBhvr>
                                        <p:cTn id="40" dur="500"/>
                                        <p:tgtEl>
                                          <p:spTgt spid="17"/>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p:bldP spid="11" grpId="0" animBg="1"/>
      <p:bldP spid="13" grpId="0" animBg="1"/>
      <p:bldP spid="14" grpId="0" animBg="1"/>
      <p:bldP spid="15" grpId="0" animBg="1"/>
      <p:bldP spid="16" grpId="0" animBg="1" autoUpdateAnimBg="0"/>
      <p:bldP spid="17" grpId="0" animBg="1" autoUpdateAnimBg="0"/>
      <p:bldP spid="18" grpId="0" animBg="1" autoUpdateAnimBg="0"/>
      <p:bldP spid="1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644856" y="185111"/>
            <a:ext cx="5447424" cy="610980"/>
          </a:xfrm>
        </p:spPr>
        <p:txBody>
          <a:bodyPr>
            <a:normAutofit fontScale="90000"/>
          </a:bodyPr>
          <a:lstStyle/>
          <a:p>
            <a:r>
              <a:rPr lang="en-US" altLang="zh-CN" dirty="0" smtClean="0">
                <a:ea typeface="黑体" panose="02010609060101010101" pitchFamily="49" charset="-122"/>
              </a:rPr>
              <a:t>Linux</a:t>
            </a:r>
            <a:r>
              <a:rPr lang="zh-CN" altLang="en-US" dirty="0" smtClean="0">
                <a:ea typeface="黑体" panose="02010609060101010101" pitchFamily="49" charset="-122"/>
              </a:rPr>
              <a:t>内核版本</a:t>
            </a:r>
            <a:endParaRPr lang="zh-CN" altLang="en-US" dirty="0">
              <a:latin typeface="黑体" panose="02010609060101010101" pitchFamily="49" charset="-122"/>
              <a:ea typeface="黑体" panose="02010609060101010101" pitchFamily="49" charset="-122"/>
            </a:endParaRPr>
          </a:p>
        </p:txBody>
      </p:sp>
      <p:sp>
        <p:nvSpPr>
          <p:cNvPr id="6" name="副标题 5"/>
          <p:cNvSpPr>
            <a:spLocks noGrp="1"/>
          </p:cNvSpPr>
          <p:nvPr>
            <p:ph type="subTitle" idx="1"/>
          </p:nvPr>
        </p:nvSpPr>
        <p:spPr/>
        <p:txBody>
          <a:bodyPr>
            <a:normAutofit fontScale="92500" lnSpcReduction="10000"/>
          </a:bodyPr>
          <a:lstStyle/>
          <a:p>
            <a:r>
              <a:rPr lang="en-US" altLang="zh-CN" dirty="0" smtClean="0"/>
              <a:t>1</a:t>
            </a:r>
            <a:endParaRPr lang="zh-CN" altLang="en-US" dirty="0"/>
          </a:p>
        </p:txBody>
      </p:sp>
      <p:sp>
        <p:nvSpPr>
          <p:cNvPr id="19" name="灯片编号占位符 18"/>
          <p:cNvSpPr>
            <a:spLocks noGrp="1"/>
          </p:cNvSpPr>
          <p:nvPr>
            <p:ph type="sldNum" sz="quarter" idx="12"/>
          </p:nvPr>
        </p:nvSpPr>
        <p:spPr/>
        <p:txBody>
          <a:bodyPr/>
          <a:lstStyle/>
          <a:p>
            <a:fld id="{F70A5D45-772D-467C-BE8D-4CDB2A1BAAB8}" type="slidenum">
              <a:rPr lang="zh-CN" altLang="en-US" smtClean="0"/>
              <a:pPr/>
              <a:t>5</a:t>
            </a:fld>
            <a:r>
              <a:rPr lang="zh-CN" altLang="en-US" dirty="0" smtClean="0"/>
              <a:t> </a:t>
            </a:r>
            <a:r>
              <a:rPr lang="en-US" altLang="zh-CN" dirty="0" smtClean="0"/>
              <a:t>/ 34</a:t>
            </a:r>
            <a:endParaRPr lang="zh-CN" altLang="en-US" dirty="0"/>
          </a:p>
        </p:txBody>
      </p:sp>
      <p:sp>
        <p:nvSpPr>
          <p:cNvPr id="24" name="内容占位符 2"/>
          <p:cNvSpPr txBox="1">
            <a:spLocks/>
          </p:cNvSpPr>
          <p:nvPr/>
        </p:nvSpPr>
        <p:spPr bwMode="auto">
          <a:xfrm>
            <a:off x="457200" y="1341438"/>
            <a:ext cx="82296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n-e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a:lstStyle>
          <a:p>
            <a:pPr marL="341313" marR="0" lvl="0" indent="-341313" algn="l" defTabSz="449263" rtl="0" eaLnBrk="1" fontAlgn="base" latinLnBrk="0" hangingPunct="1">
              <a:lnSpc>
                <a:spcPct val="100000"/>
              </a:lnSpc>
              <a:spcBef>
                <a:spcPts val="688"/>
              </a:spcBef>
              <a:spcAft>
                <a:spcPct val="0"/>
              </a:spcAft>
              <a:buClr>
                <a:srgbClr val="CC9900"/>
              </a:buClr>
              <a:buSzPct val="87000"/>
              <a:buFont typeface="Wingdings" panose="05000000000000000000" pitchFamily="2" charset="2"/>
              <a:buChar char="n"/>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zh-CN" sz="2800" b="0" i="0" u="none" strike="noStrike" kern="0" cap="none" spc="0" normalizeH="0" baseline="0" noProof="0" dirty="0" smtClean="0">
                <a:ln>
                  <a:noFill/>
                </a:ln>
                <a:solidFill>
                  <a:srgbClr val="000000"/>
                </a:solidFill>
                <a:effectLst/>
                <a:uLnTx/>
                <a:uFillTx/>
                <a:latin typeface="Arial"/>
                <a:ea typeface="宋体"/>
                <a:cs typeface="+mn-cs"/>
              </a:rPr>
              <a:t>Linux</a:t>
            </a:r>
            <a:r>
              <a:rPr kumimoji="0" lang="zh-CN" altLang="en-US" sz="2800" b="0" i="0" u="none" strike="noStrike" kern="0" cap="none" spc="0" normalizeH="0" baseline="0" noProof="0" dirty="0" smtClean="0">
                <a:ln>
                  <a:noFill/>
                </a:ln>
                <a:solidFill>
                  <a:srgbClr val="000000"/>
                </a:solidFill>
                <a:effectLst/>
                <a:uLnTx/>
                <a:uFillTx/>
                <a:latin typeface="Arial"/>
                <a:ea typeface="宋体"/>
                <a:cs typeface="+mn-cs"/>
              </a:rPr>
              <a:t>内核</a:t>
            </a:r>
            <a:r>
              <a:rPr kumimoji="0" lang="zh-CN" altLang="en-GB" sz="2800" b="0" i="0" u="none" strike="noStrike" kern="0" cap="none" spc="0" normalizeH="0" baseline="0" noProof="0" dirty="0" smtClean="0">
                <a:ln>
                  <a:noFill/>
                </a:ln>
                <a:solidFill>
                  <a:srgbClr val="000000"/>
                </a:solidFill>
                <a:effectLst/>
                <a:uLnTx/>
                <a:uFillTx/>
                <a:latin typeface="Arial"/>
                <a:ea typeface="宋体"/>
                <a:cs typeface="+mn-cs"/>
              </a:rPr>
              <a:t>版本号</a:t>
            </a:r>
            <a:r>
              <a:rPr kumimoji="0" lang="zh-CN" altLang="en-US" sz="2800" b="0" i="0" u="none" strike="noStrike" kern="0" cap="none" spc="0" normalizeH="0" baseline="0" noProof="0" dirty="0" smtClean="0">
                <a:ln>
                  <a:noFill/>
                </a:ln>
                <a:solidFill>
                  <a:srgbClr val="000000"/>
                </a:solidFill>
                <a:effectLst/>
                <a:uLnTx/>
                <a:uFillTx/>
                <a:latin typeface="Arial"/>
                <a:ea typeface="宋体"/>
                <a:cs typeface="+mn-cs"/>
              </a:rPr>
              <a:t>由</a:t>
            </a:r>
            <a:r>
              <a:rPr kumimoji="0" lang="zh-CN" altLang="en-GB" sz="2800" b="0" i="0" u="none" strike="noStrike" kern="0" cap="none" spc="0" normalizeH="0" baseline="0" noProof="0" dirty="0" smtClean="0">
                <a:ln>
                  <a:noFill/>
                </a:ln>
                <a:solidFill>
                  <a:srgbClr val="000000"/>
                </a:solidFill>
                <a:effectLst/>
                <a:uLnTx/>
                <a:uFillTx/>
                <a:latin typeface="Arial"/>
                <a:ea typeface="宋体"/>
                <a:cs typeface="+mn-cs"/>
              </a:rPr>
              <a:t>三个数字组成：</a:t>
            </a:r>
            <a:r>
              <a:rPr kumimoji="0" lang="en-GB" altLang="zh-CN" sz="2800" b="0" i="0" u="none" strike="noStrike" kern="0" cap="none" spc="0" normalizeH="0" baseline="0" noProof="0" dirty="0" err="1" smtClean="0">
                <a:ln>
                  <a:noFill/>
                </a:ln>
                <a:solidFill>
                  <a:srgbClr val="000000"/>
                </a:solidFill>
                <a:effectLst/>
                <a:uLnTx/>
                <a:uFillTx/>
                <a:latin typeface="Arial"/>
                <a:ea typeface="宋体"/>
                <a:cs typeface="+mn-cs"/>
              </a:rPr>
              <a:t>r.x.y</a:t>
            </a:r>
            <a:endParaRPr kumimoji="0" lang="en-GB" altLang="zh-CN" sz="2800" b="0" i="0" u="none" strike="noStrike" kern="0" cap="none" spc="0" normalizeH="0" baseline="0" noProof="0" dirty="0" smtClean="0">
              <a:ln>
                <a:noFill/>
              </a:ln>
              <a:solidFill>
                <a:srgbClr val="000000"/>
              </a:solidFill>
              <a:effectLst/>
              <a:uLnTx/>
              <a:uFillTx/>
              <a:latin typeface="Arial"/>
              <a:ea typeface="宋体"/>
              <a:cs typeface="+mn-cs"/>
            </a:endParaRPr>
          </a:p>
          <a:p>
            <a:pPr marL="741363" marR="0" lvl="1" indent="-284163" algn="l" defTabSz="449263" rtl="0" eaLnBrk="1" fontAlgn="base" latinLnBrk="0" hangingPunct="1">
              <a:lnSpc>
                <a:spcPct val="100000"/>
              </a:lnSpc>
              <a:spcBef>
                <a:spcPts val="588"/>
              </a:spcBef>
              <a:spcAft>
                <a:spcPct val="0"/>
              </a:spcAft>
              <a:buClr>
                <a:srgbClr val="3B812F"/>
              </a:buClr>
              <a:buSzPct val="60000"/>
              <a:buFont typeface="Wingdings" panose="05000000000000000000" pitchFamily="2" charset="2"/>
              <a:buChar char="q"/>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altLang="zh-CN" sz="2400" b="0" i="0" u="none" strike="noStrike" kern="0" cap="none" spc="0" normalizeH="0" baseline="0" noProof="0" dirty="0" smtClean="0">
                <a:ln>
                  <a:noFill/>
                </a:ln>
                <a:solidFill>
                  <a:srgbClr val="000000"/>
                </a:solidFill>
                <a:effectLst/>
                <a:uLnTx/>
                <a:uFillTx/>
                <a:latin typeface="Arial"/>
                <a:ea typeface="宋体"/>
              </a:rPr>
              <a:t>r：</a:t>
            </a:r>
            <a:r>
              <a:rPr kumimoji="0" lang="zh-CN" altLang="en-GB" sz="2400" b="0" i="0" u="none" strike="noStrike" kern="0" cap="none" spc="0" normalizeH="0" baseline="0" noProof="0" dirty="0" smtClean="0">
                <a:ln>
                  <a:noFill/>
                </a:ln>
                <a:solidFill>
                  <a:srgbClr val="000000"/>
                </a:solidFill>
                <a:effectLst/>
                <a:uLnTx/>
                <a:uFillTx/>
                <a:latin typeface="Arial"/>
                <a:ea typeface="宋体"/>
              </a:rPr>
              <a:t>目前发布的</a:t>
            </a:r>
            <a:r>
              <a:rPr kumimoji="0" lang="en-GB" altLang="zh-CN" sz="2400" b="0" i="0" u="none" strike="noStrike" kern="0" cap="none" spc="0" normalizeH="0" baseline="0" noProof="0" dirty="0" smtClean="0">
                <a:ln>
                  <a:noFill/>
                </a:ln>
                <a:solidFill>
                  <a:srgbClr val="000000"/>
                </a:solidFill>
                <a:effectLst/>
                <a:uLnTx/>
                <a:uFillTx/>
                <a:latin typeface="Arial"/>
                <a:ea typeface="宋体"/>
              </a:rPr>
              <a:t>Kernel</a:t>
            </a:r>
            <a:r>
              <a:rPr kumimoji="0" lang="zh-CN" altLang="en-GB" sz="2400" b="0" i="0" u="none" strike="noStrike" kern="0" cap="none" spc="0" normalizeH="0" baseline="0" noProof="0" dirty="0" smtClean="0">
                <a:ln>
                  <a:noFill/>
                </a:ln>
                <a:solidFill>
                  <a:srgbClr val="000000"/>
                </a:solidFill>
                <a:effectLst/>
                <a:uLnTx/>
                <a:uFillTx/>
                <a:latin typeface="Arial"/>
                <a:ea typeface="宋体"/>
              </a:rPr>
              <a:t>版本</a:t>
            </a:r>
          </a:p>
          <a:p>
            <a:pPr marL="741363" marR="0" lvl="1" indent="-284163" algn="l" defTabSz="449263" rtl="0" eaLnBrk="1" fontAlgn="base" latinLnBrk="0" hangingPunct="1">
              <a:lnSpc>
                <a:spcPct val="100000"/>
              </a:lnSpc>
              <a:spcBef>
                <a:spcPts val="588"/>
              </a:spcBef>
              <a:spcAft>
                <a:spcPct val="0"/>
              </a:spcAft>
              <a:buClr>
                <a:srgbClr val="3B812F"/>
              </a:buClr>
              <a:buSzPct val="60000"/>
              <a:buFont typeface="Wingdings" panose="05000000000000000000" pitchFamily="2" charset="2"/>
              <a:buChar char="q"/>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altLang="zh-CN" sz="2400" b="0" i="0" u="none" strike="noStrike" kern="0" cap="none" spc="0" normalizeH="0" baseline="0" noProof="0" dirty="0" smtClean="0">
                <a:ln>
                  <a:noFill/>
                </a:ln>
                <a:solidFill>
                  <a:srgbClr val="000000"/>
                </a:solidFill>
                <a:effectLst/>
                <a:uLnTx/>
                <a:uFillTx/>
                <a:latin typeface="Arial"/>
                <a:ea typeface="宋体"/>
              </a:rPr>
              <a:t>x：</a:t>
            </a:r>
            <a:r>
              <a:rPr kumimoji="0" lang="zh-CN" altLang="en-GB" sz="2400" b="0" i="0" u="none" strike="noStrike" kern="0" cap="none" spc="0" normalizeH="0" baseline="0" noProof="0" dirty="0" smtClean="0">
                <a:ln>
                  <a:noFill/>
                </a:ln>
                <a:solidFill>
                  <a:srgbClr val="000000"/>
                </a:solidFill>
                <a:effectLst/>
                <a:uLnTx/>
                <a:uFillTx/>
                <a:latin typeface="Arial"/>
                <a:ea typeface="宋体"/>
              </a:rPr>
              <a:t>偶数：稳定版本，奇数：开发中版本</a:t>
            </a:r>
          </a:p>
          <a:p>
            <a:pPr marL="741363" marR="0" lvl="1" indent="-284163" algn="l" defTabSz="449263" rtl="0" eaLnBrk="1" fontAlgn="base" latinLnBrk="0" hangingPunct="1">
              <a:lnSpc>
                <a:spcPct val="100000"/>
              </a:lnSpc>
              <a:spcBef>
                <a:spcPts val="588"/>
              </a:spcBef>
              <a:spcAft>
                <a:spcPct val="0"/>
              </a:spcAft>
              <a:buClr>
                <a:srgbClr val="3B812F"/>
              </a:buClr>
              <a:buSzPct val="60000"/>
              <a:buFont typeface="Wingdings" panose="05000000000000000000" pitchFamily="2" charset="2"/>
              <a:buChar char="q"/>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GB" altLang="zh-CN" sz="2400" b="0" i="0" u="none" strike="noStrike" kern="0" cap="none" spc="0" normalizeH="0" baseline="0" noProof="0" dirty="0" smtClean="0">
                <a:ln>
                  <a:noFill/>
                </a:ln>
                <a:solidFill>
                  <a:srgbClr val="000000"/>
                </a:solidFill>
                <a:effectLst/>
                <a:uLnTx/>
                <a:uFillTx/>
                <a:latin typeface="Arial"/>
                <a:ea typeface="宋体"/>
              </a:rPr>
              <a:t>y：</a:t>
            </a:r>
            <a:r>
              <a:rPr kumimoji="0" lang="zh-CN" altLang="en-GB" sz="2400" b="0" i="0" u="none" strike="noStrike" kern="0" cap="none" spc="0" normalizeH="0" baseline="0" noProof="0" dirty="0" smtClean="0">
                <a:ln>
                  <a:noFill/>
                </a:ln>
                <a:solidFill>
                  <a:srgbClr val="000000"/>
                </a:solidFill>
                <a:effectLst/>
                <a:uLnTx/>
                <a:uFillTx/>
                <a:latin typeface="Arial"/>
                <a:ea typeface="宋体"/>
              </a:rPr>
              <a:t>错误修补的次数</a:t>
            </a:r>
            <a:endParaRPr kumimoji="0" lang="zh-CN" altLang="en-US" sz="2600" b="0" i="0" u="none" strike="noStrike" kern="0" cap="none" spc="0" normalizeH="0" baseline="0" noProof="0" dirty="0" smtClean="0">
              <a:ln>
                <a:noFill/>
              </a:ln>
              <a:solidFill>
                <a:srgbClr val="000000"/>
              </a:solidFill>
              <a:effectLst/>
              <a:uLnTx/>
              <a:uFillTx/>
              <a:latin typeface="Arial"/>
              <a:ea typeface="宋体"/>
            </a:endParaRPr>
          </a:p>
        </p:txBody>
      </p:sp>
      <p:sp>
        <p:nvSpPr>
          <p:cNvPr id="25" name="Text Box 4"/>
          <p:cNvSpPr txBox="1">
            <a:spLocks noChangeArrowheads="1"/>
          </p:cNvSpPr>
          <p:nvPr/>
        </p:nvSpPr>
        <p:spPr bwMode="auto">
          <a:xfrm>
            <a:off x="3708400" y="5661025"/>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
              <a:spcBef>
                <a:spcPct val="20000"/>
              </a:spcBef>
              <a:spcAft>
                <a:spcPct val="0"/>
              </a:spcAft>
              <a:buClr>
                <a:srgbClr val="3B812F"/>
              </a:buClr>
              <a:buSzPct val="60000"/>
              <a:buFont typeface="Wingdings" panose="05000000000000000000" pitchFamily="2" charset="2"/>
              <a:buNone/>
            </a:pPr>
            <a:endParaRPr lang="zh-CN" altLang="zh-CN" sz="2800" b="1">
              <a:solidFill>
                <a:srgbClr val="006633"/>
              </a:solidFill>
              <a:latin typeface="Times New Roman" panose="02020603050405020304" pitchFamily="18" charset="0"/>
            </a:endParaRPr>
          </a:p>
        </p:txBody>
      </p:sp>
      <p:sp>
        <p:nvSpPr>
          <p:cNvPr id="26" name="Text Box 5"/>
          <p:cNvSpPr txBox="1">
            <a:spLocks noChangeArrowheads="1"/>
          </p:cNvSpPr>
          <p:nvPr/>
        </p:nvSpPr>
        <p:spPr bwMode="auto">
          <a:xfrm>
            <a:off x="4294188" y="4581525"/>
            <a:ext cx="1354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
              <a:spcBef>
                <a:spcPct val="20000"/>
              </a:spcBef>
              <a:spcAft>
                <a:spcPct val="0"/>
              </a:spcAft>
              <a:buClr>
                <a:srgbClr val="3B812F"/>
              </a:buClr>
              <a:buSzPct val="60000"/>
              <a:buFont typeface="Wingdings" panose="05000000000000000000" pitchFamily="2" charset="2"/>
              <a:buNone/>
            </a:pPr>
            <a:r>
              <a:rPr lang="en-US" altLang="zh-CN" sz="4000" b="1">
                <a:solidFill>
                  <a:srgbClr val="006633"/>
                </a:solidFill>
                <a:latin typeface="Arial Narrow" panose="020B0606020202030204" pitchFamily="34" charset="0"/>
              </a:rPr>
              <a:t>2.5.17</a:t>
            </a:r>
          </a:p>
        </p:txBody>
      </p:sp>
      <p:sp>
        <p:nvSpPr>
          <p:cNvPr id="27" name="Text Box 6"/>
          <p:cNvSpPr txBox="1">
            <a:spLocks noChangeArrowheads="1"/>
          </p:cNvSpPr>
          <p:nvPr/>
        </p:nvSpPr>
        <p:spPr bwMode="auto">
          <a:xfrm>
            <a:off x="5862638" y="4598988"/>
            <a:ext cx="1343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
              <a:spcBef>
                <a:spcPct val="20000"/>
              </a:spcBef>
              <a:spcAft>
                <a:spcPct val="0"/>
              </a:spcAft>
              <a:buClr>
                <a:srgbClr val="3B812F"/>
              </a:buClr>
              <a:buSzPct val="60000"/>
              <a:buFont typeface="Wingdings" panose="05000000000000000000" pitchFamily="2" charset="2"/>
              <a:buNone/>
            </a:pPr>
            <a:r>
              <a:rPr lang="en-US" altLang="zh-CN" sz="4000" b="1">
                <a:solidFill>
                  <a:srgbClr val="006633"/>
                </a:solidFill>
                <a:latin typeface="Arial Narrow" panose="020B0606020202030204" pitchFamily="34" charset="0"/>
              </a:rPr>
              <a:t>2.6.18</a:t>
            </a:r>
          </a:p>
        </p:txBody>
      </p:sp>
      <p:sp>
        <p:nvSpPr>
          <p:cNvPr id="28" name="Line 9"/>
          <p:cNvSpPr>
            <a:spLocks noChangeShapeType="1"/>
          </p:cNvSpPr>
          <p:nvPr/>
        </p:nvSpPr>
        <p:spPr bwMode="auto">
          <a:xfrm>
            <a:off x="4722813" y="5229225"/>
            <a:ext cx="304800" cy="0"/>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29" name="Line 10"/>
          <p:cNvSpPr>
            <a:spLocks noChangeShapeType="1"/>
          </p:cNvSpPr>
          <p:nvPr/>
        </p:nvSpPr>
        <p:spPr bwMode="auto">
          <a:xfrm>
            <a:off x="6297613" y="5229225"/>
            <a:ext cx="304800" cy="0"/>
          </a:xfrm>
          <a:prstGeom prst="line">
            <a:avLst/>
          </a:prstGeom>
          <a:noFill/>
          <a:ln w="63500">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0" name="Text Box 13"/>
          <p:cNvSpPr txBox="1">
            <a:spLocks noChangeArrowheads="1"/>
          </p:cNvSpPr>
          <p:nvPr/>
        </p:nvSpPr>
        <p:spPr bwMode="auto">
          <a:xfrm>
            <a:off x="1079500" y="3633788"/>
            <a:ext cx="27352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zh-CN" sz="4000" b="0" i="0" u="none" strike="noStrike" kern="0" cap="none" spc="0" normalizeH="0" baseline="0" noProof="0">
                <a:ln>
                  <a:noFill/>
                </a:ln>
                <a:solidFill>
                  <a:srgbClr val="006633"/>
                </a:solidFill>
                <a:effectLst/>
                <a:uLnTx/>
                <a:uFillTx/>
                <a:latin typeface="Arial" panose="020B0604020202020204" pitchFamily="34" charset="0"/>
                <a:ea typeface="宋体" panose="02010600030101010101" pitchFamily="2" charset="-122"/>
              </a:rPr>
              <a:t>   </a:t>
            </a:r>
            <a:r>
              <a:rPr kumimoji="0" lang="en-US" altLang="zh-CN" sz="4000" b="1" i="0" u="none" strike="noStrike" kern="0" cap="none" spc="0" normalizeH="0" baseline="0" noProof="0">
                <a:ln>
                  <a:noFill/>
                </a:ln>
                <a:solidFill>
                  <a:srgbClr val="006633"/>
                </a:solidFill>
                <a:effectLst/>
                <a:uLnTx/>
                <a:uFillTx/>
                <a:latin typeface="Arial" panose="020B0604020202020204" pitchFamily="34" charset="0"/>
                <a:ea typeface="宋体" panose="02010600030101010101" pitchFamily="2" charset="-122"/>
              </a:rPr>
              <a:t>r</a:t>
            </a:r>
            <a:r>
              <a:rPr kumimoji="0" lang="en-US" altLang="zh-CN" sz="4000" b="0" i="0" u="none" strike="noStrike" kern="0" cap="none" spc="0" normalizeH="0" baseline="0" noProof="0">
                <a:ln>
                  <a:noFill/>
                </a:ln>
                <a:solidFill>
                  <a:srgbClr val="006633"/>
                </a:solidFill>
                <a:effectLst/>
                <a:uLnTx/>
                <a:uFillTx/>
                <a:latin typeface="Arial" panose="020B0604020202020204" pitchFamily="34" charset="0"/>
                <a:ea typeface="宋体" panose="02010600030101010101" pitchFamily="2" charset="-122"/>
              </a:rPr>
              <a:t>.   </a:t>
            </a:r>
            <a:r>
              <a:rPr kumimoji="0" lang="en-US" altLang="zh-CN" sz="4000" b="1"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rPr>
              <a:t>X</a:t>
            </a:r>
            <a:r>
              <a:rPr kumimoji="0" lang="en-US" altLang="zh-CN" sz="4000" b="0" i="0" u="none" strike="noStrike" kern="0" cap="none" spc="0" normalizeH="0" baseline="0" noProof="0">
                <a:ln>
                  <a:noFill/>
                </a:ln>
                <a:solidFill>
                  <a:srgbClr val="006633"/>
                </a:solidFill>
                <a:effectLst/>
                <a:uLnTx/>
                <a:uFillTx/>
                <a:latin typeface="Arial" panose="020B0604020202020204" pitchFamily="34" charset="0"/>
                <a:ea typeface="宋体" panose="02010600030101010101" pitchFamily="2" charset="-122"/>
              </a:rPr>
              <a:t>   .</a:t>
            </a:r>
            <a:r>
              <a:rPr kumimoji="0" lang="en-US" altLang="zh-CN" sz="4000" b="1" i="0" u="none" strike="noStrike" kern="0" cap="none" spc="0" normalizeH="0" baseline="0" noProof="0">
                <a:ln>
                  <a:noFill/>
                </a:ln>
                <a:solidFill>
                  <a:srgbClr val="006633"/>
                </a:solidFill>
                <a:effectLst/>
                <a:uLnTx/>
                <a:uFillTx/>
                <a:latin typeface="Arial" panose="020B0604020202020204" pitchFamily="34" charset="0"/>
                <a:ea typeface="宋体" panose="02010600030101010101" pitchFamily="2" charset="-122"/>
              </a:rPr>
              <a:t>y</a:t>
            </a:r>
          </a:p>
        </p:txBody>
      </p:sp>
      <p:sp>
        <p:nvSpPr>
          <p:cNvPr id="31" name="AutoShape 10"/>
          <p:cNvSpPr>
            <a:spLocks noChangeArrowheads="1"/>
          </p:cNvSpPr>
          <p:nvPr/>
        </p:nvSpPr>
        <p:spPr bwMode="auto">
          <a:xfrm>
            <a:off x="466725" y="4510088"/>
            <a:ext cx="1368425" cy="395287"/>
          </a:xfrm>
          <a:prstGeom prst="wedgeRoundRectCallout">
            <a:avLst>
              <a:gd name="adj1" fmla="val 36542"/>
              <a:gd name="adj2" fmla="val -106625"/>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rgbClr val="5F5F5F">
                <a:alpha val="50000"/>
              </a:srgbClr>
            </a:outerShdw>
          </a:effec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楷体_GB2312"/>
                <a:cs typeface="楷体_GB2312"/>
              </a:rPr>
              <a:t>主版本号</a:t>
            </a:r>
          </a:p>
        </p:txBody>
      </p:sp>
      <p:sp>
        <p:nvSpPr>
          <p:cNvPr id="32" name="AutoShape 10"/>
          <p:cNvSpPr>
            <a:spLocks noChangeArrowheads="1"/>
          </p:cNvSpPr>
          <p:nvPr/>
        </p:nvSpPr>
        <p:spPr bwMode="auto">
          <a:xfrm>
            <a:off x="3276600" y="3213100"/>
            <a:ext cx="1476375" cy="395288"/>
          </a:xfrm>
          <a:prstGeom prst="wedgeRoundRectCallout">
            <a:avLst>
              <a:gd name="adj1" fmla="val -39356"/>
              <a:gd name="adj2" fmla="val 93773"/>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rgbClr val="5F5F5F">
                <a:alpha val="50000"/>
              </a:srgbClr>
            </a:outerShdw>
          </a:effec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楷体_GB2312"/>
                <a:cs typeface="楷体_GB2312"/>
              </a:rPr>
              <a:t>修订版本号</a:t>
            </a:r>
          </a:p>
        </p:txBody>
      </p:sp>
      <p:sp>
        <p:nvSpPr>
          <p:cNvPr id="33" name="AutoShape 10"/>
          <p:cNvSpPr>
            <a:spLocks noChangeArrowheads="1"/>
          </p:cNvSpPr>
          <p:nvPr/>
        </p:nvSpPr>
        <p:spPr bwMode="auto">
          <a:xfrm>
            <a:off x="2268538" y="4510088"/>
            <a:ext cx="1296987" cy="395287"/>
          </a:xfrm>
          <a:prstGeom prst="wedgeRoundRectCallout">
            <a:avLst>
              <a:gd name="adj1" fmla="val -38741"/>
              <a:gd name="adj2" fmla="val -104218"/>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rgbClr val="5F5F5F">
                <a:alpha val="50000"/>
              </a:srgbClr>
            </a:outerShdw>
          </a:effec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楷体_GB2312"/>
                <a:cs typeface="楷体_GB2312"/>
              </a:rPr>
              <a:t>次版本号</a:t>
            </a:r>
          </a:p>
        </p:txBody>
      </p:sp>
      <p:sp>
        <p:nvSpPr>
          <p:cNvPr id="34" name="AutoShape 10"/>
          <p:cNvSpPr>
            <a:spLocks noChangeArrowheads="1"/>
          </p:cNvSpPr>
          <p:nvPr/>
        </p:nvSpPr>
        <p:spPr bwMode="auto">
          <a:xfrm>
            <a:off x="2987675" y="5626100"/>
            <a:ext cx="2016125" cy="395288"/>
          </a:xfrm>
          <a:prstGeom prst="wedgeRoundRectCallout">
            <a:avLst>
              <a:gd name="adj1" fmla="val 40551"/>
              <a:gd name="adj2" fmla="val -111847"/>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rgbClr val="5F5F5F">
                <a:alpha val="50000"/>
              </a:srgbClr>
            </a:outerShdw>
          </a:effec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楷体_GB2312"/>
                <a:cs typeface="楷体_GB2312"/>
              </a:rPr>
              <a:t>奇数表示开发版</a:t>
            </a:r>
          </a:p>
        </p:txBody>
      </p:sp>
      <p:sp>
        <p:nvSpPr>
          <p:cNvPr id="35" name="AutoShape 10"/>
          <p:cNvSpPr>
            <a:spLocks noChangeArrowheads="1"/>
          </p:cNvSpPr>
          <p:nvPr/>
        </p:nvSpPr>
        <p:spPr bwMode="auto">
          <a:xfrm>
            <a:off x="6281738" y="5589588"/>
            <a:ext cx="2016125" cy="395287"/>
          </a:xfrm>
          <a:prstGeom prst="wedgeRoundRectCallout">
            <a:avLst>
              <a:gd name="adj1" fmla="val -40000"/>
              <a:gd name="adj2" fmla="val -103014"/>
              <a:gd name="adj3" fmla="val 16667"/>
            </a:avLst>
          </a:prstGeom>
          <a:gradFill rotWithShape="1">
            <a:gsLst>
              <a:gs pos="0">
                <a:srgbClr val="FFFF99"/>
              </a:gs>
              <a:gs pos="100000">
                <a:srgbClr val="FFFFFF"/>
              </a:gs>
            </a:gsLst>
            <a:lin ang="5400000" scaled="1"/>
          </a:gradFill>
          <a:ln w="19050" algn="ctr">
            <a:solidFill>
              <a:srgbClr val="FF9900"/>
            </a:solidFill>
            <a:miter lim="800000"/>
            <a:headEnd/>
            <a:tailEnd/>
          </a:ln>
          <a:effectLst>
            <a:outerShdw dist="53882" dir="2700000" algn="ctr" rotWithShape="0">
              <a:srgbClr val="5F5F5F">
                <a:alpha val="50000"/>
              </a:srgbClr>
            </a:outerShdw>
          </a:effectLst>
        </p:spPr>
        <p:txBody>
          <a:bodyPr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zh-CN" altLang="en-US" sz="1800" b="1" i="0" u="none" strike="noStrike" kern="0" cap="none" spc="0" normalizeH="0" baseline="0" noProof="0">
                <a:ln>
                  <a:noFill/>
                </a:ln>
                <a:solidFill>
                  <a:srgbClr val="000000"/>
                </a:solidFill>
                <a:effectLst/>
                <a:uLnTx/>
                <a:uFillTx/>
                <a:latin typeface="Arial" panose="020B0604020202020204" pitchFamily="34" charset="0"/>
                <a:ea typeface="楷体_GB2312"/>
                <a:cs typeface="楷体_GB2312"/>
              </a:rPr>
              <a:t>偶数表示稳定版</a:t>
            </a:r>
          </a:p>
        </p:txBody>
      </p:sp>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96091"/>
            <a:ext cx="1315584" cy="1374548"/>
          </a:xfrm>
          <a:prstGeom prst="rect">
            <a:avLst/>
          </a:prstGeom>
        </p:spPr>
      </p:pic>
    </p:spTree>
    <p:extLst>
      <p:ext uri="{BB962C8B-B14F-4D97-AF65-F5344CB8AC3E}">
        <p14:creationId xmlns:p14="http://schemas.microsoft.com/office/powerpoint/2010/main" val="142383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utoUpdateAnimBg="0"/>
      <p:bldP spid="27" grpId="0" autoUpdateAnimBg="0"/>
      <p:bldP spid="28" grpId="0" animBg="1"/>
      <p:bldP spid="29" grpId="0" animBg="1"/>
      <p:bldP spid="34" grpId="0" animBg="1"/>
      <p:bldP spid="3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t>常见的权限字符串及其含义</a:t>
            </a:r>
            <a:endParaRPr lang="zh-CN" altLang="en-US" sz="3200"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50</a:t>
            </a:fld>
            <a:endParaRPr lang="en-US" altLang="zh-CN" dirty="0"/>
          </a:p>
        </p:txBody>
      </p:sp>
      <p:graphicFrame>
        <p:nvGraphicFramePr>
          <p:cNvPr id="7" name="Group 146"/>
          <p:cNvGraphicFramePr>
            <a:graphicFrameLocks noGrp="1"/>
          </p:cNvGraphicFramePr>
          <p:nvPr>
            <p:ph idx="1"/>
          </p:nvPr>
        </p:nvGraphicFramePr>
        <p:xfrm>
          <a:off x="529207" y="1266408"/>
          <a:ext cx="8075241" cy="4754880"/>
        </p:xfrm>
        <a:graphic>
          <a:graphicData uri="http://schemas.openxmlformats.org/drawingml/2006/table">
            <a:tbl>
              <a:tblPr>
                <a:tableStyleId>{284E427A-3D55-4303-BF80-6455036E1DE7}</a:tableStyleId>
              </a:tblPr>
              <a:tblGrid>
                <a:gridCol w="1368152">
                  <a:extLst>
                    <a:ext uri="{9D8B030D-6E8A-4147-A177-3AD203B41FA5}">
                      <a16:colId xmlns:a16="http://schemas.microsoft.com/office/drawing/2014/main" val="20000"/>
                    </a:ext>
                  </a:extLst>
                </a:gridCol>
                <a:gridCol w="1450892">
                  <a:extLst>
                    <a:ext uri="{9D8B030D-6E8A-4147-A177-3AD203B41FA5}">
                      <a16:colId xmlns:a16="http://schemas.microsoft.com/office/drawing/2014/main" val="20001"/>
                    </a:ext>
                  </a:extLst>
                </a:gridCol>
                <a:gridCol w="5256197">
                  <a:extLst>
                    <a:ext uri="{9D8B030D-6E8A-4147-A177-3AD203B41FA5}">
                      <a16:colId xmlns:a16="http://schemas.microsoft.com/office/drawing/2014/main" val="20002"/>
                    </a:ext>
                  </a:extLst>
                </a:gridCol>
              </a:tblGrid>
              <a:tr h="317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effectLst/>
                        </a:rPr>
                        <a:t>字符串 </a:t>
                      </a: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smtClean="0">
                          <a:ln>
                            <a:noFill/>
                          </a:ln>
                          <a:effectLst/>
                        </a:rPr>
                        <a:t>八进制数值 </a:t>
                      </a:r>
                      <a:endParaRPr kumimoji="0" lang="zh-CN" altLang="en-US" sz="1800" b="1"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u="none" strike="noStrike" cap="none" normalizeH="0" baseline="0" dirty="0" smtClean="0">
                          <a:ln>
                            <a:noFill/>
                          </a:ln>
                          <a:effectLst/>
                        </a:rPr>
                        <a:t>说明 </a:t>
                      </a:r>
                      <a:endParaRPr kumimoji="0" lang="zh-CN" altLang="en-US" sz="1800" b="1"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0"/>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a:t>
                      </a:r>
                      <a:r>
                        <a:rPr kumimoji="0" lang="en-US" altLang="zh-CN" sz="1800" u="none" strike="noStrike" cap="none" normalizeH="0" baseline="0" dirty="0" smtClean="0">
                          <a:ln>
                            <a:noFill/>
                          </a:ln>
                          <a:effectLst/>
                        </a:rPr>
                        <a:t>-------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600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只有属主才有读取和写入的权限。</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1"/>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a:t>
                      </a:r>
                      <a:r>
                        <a:rPr kumimoji="0" lang="en-US" altLang="zh-CN" sz="1800" u="none" strike="noStrike" cap="none" normalizeH="0" baseline="0" dirty="0" smtClean="0">
                          <a:ln>
                            <a:noFill/>
                          </a:ln>
                          <a:effectLst/>
                        </a:rPr>
                        <a:t>-r--r--</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644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只有属主才有读取和写入的权限；同组人和其他人只有读取的权限。</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2"/>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rwx</a:t>
                      </a:r>
                      <a:r>
                        <a:rPr kumimoji="0" lang="en-US" altLang="zh-CN" sz="1800" u="none" strike="noStrike" cap="none" normalizeH="0" baseline="0" dirty="0" smtClean="0">
                          <a:ln>
                            <a:noFill/>
                          </a:ln>
                          <a:effectLst/>
                        </a:rPr>
                        <a:t>------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700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smtClean="0">
                          <a:ln>
                            <a:noFill/>
                          </a:ln>
                          <a:effectLst/>
                        </a:rPr>
                        <a:t>只有属主才有读取、写入、和执行的权限。</a:t>
                      </a:r>
                      <a:endParaRPr kumimoji="0" lang="zh-CN" altLang="en-US" sz="1800" b="0" i="0" u="none" strike="noStrike" cap="none" normalizeH="0" baseline="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3"/>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rwxr</a:t>
                      </a: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xr</a:t>
                      </a:r>
                      <a:r>
                        <a:rPr kumimoji="0" lang="en-US" altLang="zh-CN" sz="1800" u="none" strike="noStrike" cap="none" normalizeH="0" baseline="0" dirty="0" smtClean="0">
                          <a:ln>
                            <a:noFill/>
                          </a:ln>
                          <a:effectLst/>
                        </a:rPr>
                        <a:t>-x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755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属主有读取、写入、和执行的权限；同组人和其他人只有读取和执行的权限。</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4"/>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a:t>
                      </a:r>
                      <a:r>
                        <a:rPr kumimoji="0" lang="en-US" altLang="zh-CN" sz="1800" u="none" strike="noStrike" cap="none" normalizeH="0" baseline="0" dirty="0" err="1" smtClean="0">
                          <a:ln>
                            <a:noFill/>
                          </a:ln>
                          <a:effectLst/>
                        </a:rPr>
                        <a:t>rwx</a:t>
                      </a:r>
                      <a:r>
                        <a:rPr kumimoji="0" lang="en-US" altLang="zh-CN" sz="1800" u="none" strike="noStrike" cap="none" normalizeH="0" baseline="0" dirty="0" smtClean="0">
                          <a:ln>
                            <a:noFill/>
                          </a:ln>
                          <a:effectLst/>
                        </a:rPr>
                        <a:t>--x--x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711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属主有读取、写入、和执行权限；同组人和其他人只有执行权限。</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5"/>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smtClean="0">
                          <a:ln>
                            <a:noFill/>
                          </a:ln>
                          <a:effectLst/>
                        </a:rPr>
                        <a:t>-rw-rw-rw-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666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每个人都能够读取和写入文件。</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6"/>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smtClean="0">
                          <a:ln>
                            <a:noFill/>
                          </a:ln>
                          <a:effectLst/>
                        </a:rPr>
                        <a:t>-rwxrwxrwx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777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每个人都能够读取、写入、和执行。</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7"/>
                  </a:ext>
                </a:extLst>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err="1" smtClean="0">
                          <a:ln>
                            <a:noFill/>
                          </a:ln>
                          <a:effectLst/>
                        </a:rPr>
                        <a:t>drwx</a:t>
                      </a:r>
                      <a:r>
                        <a:rPr kumimoji="0" lang="en-US" altLang="zh-CN" sz="1800" u="none" strike="noStrike" cap="none" normalizeH="0" baseline="0" dirty="0" smtClean="0">
                          <a:ln>
                            <a:noFill/>
                          </a:ln>
                          <a:effectLst/>
                        </a:rPr>
                        <a:t>------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700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只有属主能在目录中读取、写入。</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8"/>
                  </a:ext>
                </a:extLst>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smtClean="0">
                          <a:ln>
                            <a:noFill/>
                          </a:ln>
                          <a:effectLst/>
                        </a:rPr>
                        <a:t>drwxr-xr-x </a:t>
                      </a:r>
                      <a:endParaRPr kumimoji="0" lang="en-US" altLang="zh-CN" sz="1800" b="0" i="0" u="none" strike="noStrike" cap="none" normalizeH="0" baseline="0" smtClean="0">
                        <a:ln>
                          <a:noFill/>
                        </a:ln>
                        <a:solidFill>
                          <a:schemeClr val="tx1"/>
                        </a:solidFill>
                        <a:effectLst/>
                        <a:latin typeface="Arial" charset="0"/>
                        <a:ea typeface="宋体" charset="-122"/>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u="none" strike="noStrike" cap="none" normalizeH="0" baseline="0" dirty="0" smtClean="0">
                          <a:ln>
                            <a:noFill/>
                          </a:ln>
                          <a:effectLst/>
                        </a:rPr>
                        <a:t>755 </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rPr>
                        <a:t>每个人都能够读取目录，但是其中的内容却只能被属主改变。</a:t>
                      </a:r>
                      <a:endParaRPr kumimoji="0" lang="zh-CN" altLang="en-US" sz="1800" b="0" i="0" u="none" strike="noStrike" cap="none" normalizeH="0" baseline="0" dirty="0" smtClean="0">
                        <a:ln>
                          <a:noFill/>
                        </a:ln>
                        <a:solidFill>
                          <a:schemeClr val="tx1"/>
                        </a:solidFill>
                        <a:effectLst/>
                        <a:latin typeface="Arial" charset="0"/>
                        <a:ea typeface="宋体" charset="-122"/>
                      </a:endParaRPr>
                    </a:p>
                  </a:txBody>
                  <a:tcPr anchor="ctr" horzOverflow="overflow"/>
                </a:tc>
                <a:extLst>
                  <a:ext uri="{0D108BD9-81ED-4DB2-BD59-A6C34878D82A}">
                    <a16:rowId xmlns:a16="http://schemas.microsoft.com/office/drawing/2014/main" val="10009"/>
                  </a:ext>
                </a:extLst>
              </a:tr>
            </a:tbl>
          </a:graphicData>
        </a:graphic>
      </p:graphicFrame>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7630405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与权限相关的命令</a:t>
            </a:r>
            <a:endParaRPr lang="zh-CN" altLang="en-US" dirty="0"/>
          </a:p>
        </p:txBody>
      </p:sp>
      <p:sp>
        <p:nvSpPr>
          <p:cNvPr id="3" name="内容占位符 2"/>
          <p:cNvSpPr>
            <a:spLocks noGrp="1"/>
          </p:cNvSpPr>
          <p:nvPr>
            <p:ph idx="1"/>
          </p:nvPr>
        </p:nvSpPr>
        <p:spPr/>
        <p:txBody>
          <a:bodyPr/>
          <a:lstStyle/>
          <a:p>
            <a:r>
              <a:rPr lang="en-US" altLang="zh-CN" dirty="0" err="1" smtClean="0"/>
              <a:t>chmod</a:t>
            </a:r>
            <a:endParaRPr lang="en-US" altLang="zh-CN" dirty="0" smtClean="0"/>
          </a:p>
          <a:p>
            <a:pPr lvl="1"/>
            <a:r>
              <a:rPr lang="zh-CN" altLang="en-US" dirty="0" smtClean="0"/>
              <a:t>改变文件或目录的权限</a:t>
            </a:r>
          </a:p>
          <a:p>
            <a:r>
              <a:rPr lang="en-US" altLang="zh-CN" dirty="0" err="1" smtClean="0"/>
              <a:t>chown</a:t>
            </a:r>
            <a:endParaRPr lang="en-US" altLang="zh-CN" dirty="0" smtClean="0"/>
          </a:p>
          <a:p>
            <a:pPr lvl="1"/>
            <a:r>
              <a:rPr lang="zh-CN" altLang="en-US" dirty="0" smtClean="0"/>
              <a:t>改变文件或目录的属主（所有者）</a:t>
            </a:r>
          </a:p>
          <a:p>
            <a:r>
              <a:rPr lang="en-US" altLang="zh-CN" dirty="0" err="1" smtClean="0"/>
              <a:t>chgrp</a:t>
            </a:r>
            <a:endParaRPr lang="en-US" altLang="zh-CN" dirty="0" smtClean="0"/>
          </a:p>
          <a:p>
            <a:pPr lvl="1"/>
            <a:r>
              <a:rPr lang="zh-CN" altLang="en-US" dirty="0" smtClean="0"/>
              <a:t>改变文件或目录所属的组</a:t>
            </a:r>
          </a:p>
          <a:p>
            <a:r>
              <a:rPr lang="en-US" altLang="zh-CN" dirty="0" err="1" smtClean="0"/>
              <a:t>umask</a:t>
            </a:r>
            <a:endParaRPr lang="en-US" altLang="zh-CN" dirty="0" smtClean="0"/>
          </a:p>
          <a:p>
            <a:pPr lvl="1"/>
            <a:r>
              <a:rPr lang="zh-CN" altLang="en-US" dirty="0" smtClean="0"/>
              <a:t>设置文件的缺省生成掩码</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51</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633798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修改文件</a:t>
            </a:r>
            <a:r>
              <a:rPr lang="en-US" altLang="zh-CN" dirty="0" smtClean="0"/>
              <a:t>/</a:t>
            </a:r>
            <a:r>
              <a:rPr lang="zh-CN" altLang="en-US" dirty="0" smtClean="0"/>
              <a:t>目录的权限</a:t>
            </a:r>
            <a:endParaRPr lang="zh-CN" altLang="en-US" dirty="0"/>
          </a:p>
        </p:txBody>
      </p:sp>
      <p:sp>
        <p:nvSpPr>
          <p:cNvPr id="3" name="内容占位符 2"/>
          <p:cNvSpPr>
            <a:spLocks noGrp="1"/>
          </p:cNvSpPr>
          <p:nvPr>
            <p:ph idx="1"/>
          </p:nvPr>
        </p:nvSpPr>
        <p:spPr>
          <a:xfrm>
            <a:off x="457200" y="1340768"/>
            <a:ext cx="8229600" cy="4646141"/>
          </a:xfrm>
        </p:spPr>
        <p:txBody>
          <a:bodyPr/>
          <a:lstStyle/>
          <a:p>
            <a:r>
              <a:rPr lang="zh-CN" altLang="en-US" dirty="0" smtClean="0"/>
              <a:t>更改已有文件或目录的访问权限</a:t>
            </a:r>
            <a:endParaRPr lang="en-US" altLang="zh-CN" dirty="0" smtClean="0"/>
          </a:p>
          <a:p>
            <a:pPr lvl="1"/>
            <a:r>
              <a:rPr lang="zh-CN" altLang="en-US" dirty="0" smtClean="0"/>
              <a:t>使用</a:t>
            </a:r>
            <a:r>
              <a:rPr lang="en-US" altLang="zh-CN" dirty="0" err="1" smtClean="0"/>
              <a:t>chmod</a:t>
            </a:r>
            <a:r>
              <a:rPr lang="zh-CN" altLang="en-US" dirty="0" smtClean="0"/>
              <a:t>命令</a:t>
            </a:r>
            <a:endParaRPr lang="en-US" altLang="zh-CN" dirty="0" smtClean="0"/>
          </a:p>
          <a:p>
            <a:r>
              <a:rPr lang="en-US" altLang="zh-CN" dirty="0" err="1" smtClean="0"/>
              <a:t>chmod</a:t>
            </a:r>
            <a:r>
              <a:rPr lang="zh-CN" altLang="en-US" dirty="0" smtClean="0"/>
              <a:t>命令</a:t>
            </a:r>
            <a:r>
              <a:rPr lang="zh-CN" altLang="zh-CN" dirty="0" smtClean="0"/>
              <a:t>有两种设置方法</a:t>
            </a:r>
            <a:endParaRPr lang="en-US" altLang="zh-CN" dirty="0" smtClean="0"/>
          </a:p>
          <a:p>
            <a:pPr lvl="1"/>
            <a:r>
              <a:rPr lang="zh-CN" altLang="zh-CN" dirty="0" smtClean="0"/>
              <a:t>文字设定法</a:t>
            </a:r>
            <a:endParaRPr lang="en-US" altLang="zh-CN" dirty="0" smtClean="0"/>
          </a:p>
          <a:p>
            <a:pPr lvl="2"/>
            <a:r>
              <a:rPr lang="zh-CN" altLang="en-US" dirty="0" smtClean="0"/>
              <a:t>使用字母和操作符表达式来修改或设定文件的访问权限</a:t>
            </a:r>
            <a:endParaRPr lang="en-US" altLang="zh-CN" dirty="0" smtClean="0"/>
          </a:p>
          <a:p>
            <a:pPr lvl="2"/>
            <a:r>
              <a:rPr lang="en-US" altLang="zh-CN" dirty="0" err="1" smtClean="0">
                <a:solidFill>
                  <a:schemeClr val="accent6">
                    <a:lumMod val="75000"/>
                  </a:schemeClr>
                </a:solidFill>
              </a:rPr>
              <a:t>chmod</a:t>
            </a:r>
            <a:r>
              <a:rPr lang="en-US" altLang="zh-CN" dirty="0" smtClean="0">
                <a:solidFill>
                  <a:schemeClr val="accent6">
                    <a:lumMod val="75000"/>
                  </a:schemeClr>
                </a:solidFill>
              </a:rPr>
              <a:t>  [-R]  &lt;</a:t>
            </a:r>
            <a:r>
              <a:rPr lang="zh-CN" altLang="en-US" dirty="0" smtClean="0">
                <a:solidFill>
                  <a:srgbClr val="C00000"/>
                </a:solidFill>
              </a:rPr>
              <a:t>文字模式</a:t>
            </a:r>
            <a:r>
              <a:rPr lang="en-US" altLang="zh-CN" dirty="0" smtClean="0">
                <a:solidFill>
                  <a:schemeClr val="accent6">
                    <a:lumMod val="75000"/>
                  </a:schemeClr>
                </a:solidFill>
              </a:rPr>
              <a:t>&gt;</a:t>
            </a:r>
            <a:r>
              <a:rPr lang="zh-CN" altLang="en-US" dirty="0" smtClean="0">
                <a:solidFill>
                  <a:schemeClr val="accent6">
                    <a:lumMod val="75000"/>
                  </a:schemeClr>
                </a:solidFill>
              </a:rPr>
              <a:t>   </a:t>
            </a:r>
            <a:r>
              <a:rPr lang="en-US" altLang="zh-CN" dirty="0" smtClean="0">
                <a:solidFill>
                  <a:schemeClr val="accent6">
                    <a:lumMod val="75000"/>
                  </a:schemeClr>
                </a:solidFill>
              </a:rPr>
              <a:t>&lt;</a:t>
            </a:r>
            <a:r>
              <a:rPr lang="zh-CN" altLang="en-US" dirty="0" smtClean="0">
                <a:solidFill>
                  <a:schemeClr val="accent6">
                    <a:lumMod val="75000"/>
                  </a:schemeClr>
                </a:solidFill>
              </a:rPr>
              <a:t>文件或目录名</a:t>
            </a:r>
            <a:r>
              <a:rPr lang="en-US" altLang="zh-CN" dirty="0" smtClean="0">
                <a:solidFill>
                  <a:schemeClr val="accent6">
                    <a:lumMod val="75000"/>
                  </a:schemeClr>
                </a:solidFill>
              </a:rPr>
              <a:t>&gt;</a:t>
            </a:r>
            <a:r>
              <a:rPr lang="zh-CN" altLang="en-US" dirty="0" smtClean="0">
                <a:solidFill>
                  <a:schemeClr val="accent6">
                    <a:lumMod val="75000"/>
                  </a:schemeClr>
                </a:solidFill>
              </a:rPr>
              <a:t> </a:t>
            </a:r>
          </a:p>
          <a:p>
            <a:pPr lvl="1"/>
            <a:r>
              <a:rPr lang="zh-CN" altLang="zh-CN" dirty="0" smtClean="0"/>
              <a:t>数值设定法</a:t>
            </a:r>
            <a:endParaRPr lang="en-US" altLang="zh-CN" dirty="0" smtClean="0"/>
          </a:p>
          <a:p>
            <a:pPr lvl="2"/>
            <a:r>
              <a:rPr lang="zh-CN" altLang="en-US" dirty="0" smtClean="0"/>
              <a:t>使用八进制数字来设定文件的访问权限</a:t>
            </a:r>
            <a:endParaRPr lang="en-US" altLang="zh-CN" dirty="0" smtClean="0"/>
          </a:p>
          <a:p>
            <a:pPr lvl="2"/>
            <a:r>
              <a:rPr lang="en-US" altLang="zh-CN" dirty="0" err="1" smtClean="0">
                <a:solidFill>
                  <a:schemeClr val="accent6">
                    <a:lumMod val="75000"/>
                  </a:schemeClr>
                </a:solidFill>
              </a:rPr>
              <a:t>chmod</a:t>
            </a:r>
            <a:r>
              <a:rPr lang="en-US" altLang="zh-CN" dirty="0" smtClean="0">
                <a:solidFill>
                  <a:schemeClr val="accent6">
                    <a:lumMod val="75000"/>
                  </a:schemeClr>
                </a:solidFill>
              </a:rPr>
              <a:t>  [-R]  &lt;</a:t>
            </a:r>
            <a:r>
              <a:rPr lang="zh-CN" altLang="en-US" dirty="0" smtClean="0">
                <a:solidFill>
                  <a:srgbClr val="C00000"/>
                </a:solidFill>
              </a:rPr>
              <a:t>八进制模式</a:t>
            </a:r>
            <a:r>
              <a:rPr lang="en-US" altLang="zh-CN" dirty="0" smtClean="0">
                <a:solidFill>
                  <a:schemeClr val="accent6">
                    <a:lumMod val="75000"/>
                  </a:schemeClr>
                </a:solidFill>
              </a:rPr>
              <a:t>&gt;</a:t>
            </a:r>
            <a:r>
              <a:rPr lang="zh-CN" altLang="en-US" dirty="0" smtClean="0">
                <a:solidFill>
                  <a:schemeClr val="accent6">
                    <a:lumMod val="75000"/>
                  </a:schemeClr>
                </a:solidFill>
              </a:rPr>
              <a:t>   </a:t>
            </a:r>
            <a:r>
              <a:rPr lang="en-US" altLang="zh-CN" dirty="0" smtClean="0">
                <a:solidFill>
                  <a:schemeClr val="accent6">
                    <a:lumMod val="75000"/>
                  </a:schemeClr>
                </a:solidFill>
              </a:rPr>
              <a:t>&lt;</a:t>
            </a:r>
            <a:r>
              <a:rPr lang="zh-CN" altLang="en-US" dirty="0" smtClean="0">
                <a:solidFill>
                  <a:schemeClr val="accent6">
                    <a:lumMod val="75000"/>
                  </a:schemeClr>
                </a:solidFill>
              </a:rPr>
              <a:t>文件或目录名</a:t>
            </a:r>
            <a:r>
              <a:rPr lang="en-US" altLang="zh-CN" dirty="0" smtClean="0">
                <a:solidFill>
                  <a:schemeClr val="accent6">
                    <a:lumMod val="75000"/>
                  </a:schemeClr>
                </a:solidFill>
              </a:rPr>
              <a:t>&gt;</a:t>
            </a:r>
            <a:endParaRPr lang="zh-CN" altLang="en-US" dirty="0">
              <a:solidFill>
                <a:schemeClr val="accent6">
                  <a:lumMod val="75000"/>
                </a:schemeClr>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52</a:t>
            </a:fld>
            <a:endParaRPr lang="en-US" altLang="zh-CN" dirty="0"/>
          </a:p>
        </p:txBody>
      </p:sp>
      <p:sp>
        <p:nvSpPr>
          <p:cNvPr id="8" name="TextBox 7"/>
          <p:cNvSpPr txBox="1"/>
          <p:nvPr/>
        </p:nvSpPr>
        <p:spPr>
          <a:xfrm>
            <a:off x="539552" y="5589240"/>
            <a:ext cx="784887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400" dirty="0" smtClean="0"/>
              <a:t>-R </a:t>
            </a:r>
            <a:r>
              <a:rPr lang="zh-CN" altLang="en-US" sz="2400" dirty="0" smtClean="0"/>
              <a:t>选项表示对目录中的所有文件或子目录进行递归操作</a:t>
            </a:r>
            <a:endParaRPr lang="zh-CN" altLang="en-US" sz="2400" dirty="0"/>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9193391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chmod</a:t>
            </a:r>
            <a:r>
              <a:rPr lang="en-US" altLang="zh-CN" dirty="0" smtClean="0"/>
              <a:t> </a:t>
            </a:r>
            <a:r>
              <a:rPr lang="zh-CN" altLang="en-US" dirty="0" smtClean="0"/>
              <a:t>的文字设定法</a:t>
            </a:r>
            <a:endParaRPr lang="zh-CN" altLang="en-US" dirty="0"/>
          </a:p>
        </p:txBody>
      </p:sp>
      <p:graphicFrame>
        <p:nvGraphicFramePr>
          <p:cNvPr id="20" name="内容占位符 19"/>
          <p:cNvGraphicFramePr>
            <a:graphicFrameLocks noGrp="1"/>
          </p:cNvGraphicFramePr>
          <p:nvPr>
            <p:ph idx="1"/>
          </p:nvPr>
        </p:nvGraphicFramePr>
        <p:xfrm>
          <a:off x="467544" y="2852936"/>
          <a:ext cx="8208912" cy="2286000"/>
        </p:xfrm>
        <a:graphic>
          <a:graphicData uri="http://schemas.openxmlformats.org/drawingml/2006/table">
            <a:tbl>
              <a:tblPr firstRow="1" bandRow="1">
                <a:tableStyleId>{21E4AEA4-8DFA-4A89-87EB-49C32662AFE0}</a:tableStyleId>
              </a:tblPr>
              <a:tblGrid>
                <a:gridCol w="601479">
                  <a:extLst>
                    <a:ext uri="{9D8B030D-6E8A-4147-A177-3AD203B41FA5}">
                      <a16:colId xmlns:a16="http://schemas.microsoft.com/office/drawing/2014/main" val="20000"/>
                    </a:ext>
                  </a:extLst>
                </a:gridCol>
                <a:gridCol w="2289617">
                  <a:extLst>
                    <a:ext uri="{9D8B030D-6E8A-4147-A177-3AD203B41FA5}">
                      <a16:colId xmlns:a16="http://schemas.microsoft.com/office/drawing/2014/main" val="20001"/>
                    </a:ext>
                  </a:extLst>
                </a:gridCol>
                <a:gridCol w="638743">
                  <a:extLst>
                    <a:ext uri="{9D8B030D-6E8A-4147-A177-3AD203B41FA5}">
                      <a16:colId xmlns:a16="http://schemas.microsoft.com/office/drawing/2014/main" val="20002"/>
                    </a:ext>
                  </a:extLst>
                </a:gridCol>
                <a:gridCol w="2758750">
                  <a:extLst>
                    <a:ext uri="{9D8B030D-6E8A-4147-A177-3AD203B41FA5}">
                      <a16:colId xmlns:a16="http://schemas.microsoft.com/office/drawing/2014/main" val="20003"/>
                    </a:ext>
                  </a:extLst>
                </a:gridCol>
                <a:gridCol w="812444">
                  <a:extLst>
                    <a:ext uri="{9D8B030D-6E8A-4147-A177-3AD203B41FA5}">
                      <a16:colId xmlns:a16="http://schemas.microsoft.com/office/drawing/2014/main" val="20004"/>
                    </a:ext>
                  </a:extLst>
                </a:gridCol>
                <a:gridCol w="1107879">
                  <a:extLst>
                    <a:ext uri="{9D8B030D-6E8A-4147-A177-3AD203B41FA5}">
                      <a16:colId xmlns:a16="http://schemas.microsoft.com/office/drawing/2014/main" val="20005"/>
                    </a:ext>
                  </a:extLst>
                </a:gridCol>
              </a:tblGrid>
              <a:tr h="370840">
                <a:tc gridSpan="2">
                  <a:txBody>
                    <a:bodyPr/>
                    <a:lstStyle/>
                    <a:p>
                      <a:pPr algn="ctr"/>
                      <a:r>
                        <a:rPr lang="zh-CN" altLang="en-US" sz="2400" dirty="0" smtClean="0"/>
                        <a:t>操作对象</a:t>
                      </a:r>
                      <a:endParaRPr lang="zh-CN" altLang="en-US" sz="2400" dirty="0"/>
                    </a:p>
                  </a:txBody>
                  <a:tcPr/>
                </a:tc>
                <a:tc hMerge="1">
                  <a:txBody>
                    <a:bodyPr/>
                    <a:lstStyle/>
                    <a:p>
                      <a:endParaRPr lang="zh-CN" altLang="en-US" dirty="0"/>
                    </a:p>
                  </a:txBody>
                  <a:tcPr/>
                </a:tc>
                <a:tc gridSpan="2">
                  <a:txBody>
                    <a:bodyPr/>
                    <a:lstStyle/>
                    <a:p>
                      <a:pPr algn="ctr"/>
                      <a:r>
                        <a:rPr lang="zh-CN" altLang="en-US" sz="2400" dirty="0" smtClean="0"/>
                        <a:t>操作方法</a:t>
                      </a:r>
                      <a:endParaRPr lang="zh-CN" altLang="en-US" sz="2400" dirty="0"/>
                    </a:p>
                  </a:txBody>
                  <a:tcPr/>
                </a:tc>
                <a:tc hMerge="1">
                  <a:txBody>
                    <a:bodyPr/>
                    <a:lstStyle/>
                    <a:p>
                      <a:endParaRPr lang="zh-CN" altLang="en-US" dirty="0"/>
                    </a:p>
                  </a:txBody>
                  <a:tcPr/>
                </a:tc>
                <a:tc gridSpan="2">
                  <a:txBody>
                    <a:bodyPr/>
                    <a:lstStyle/>
                    <a:p>
                      <a:pPr algn="ctr"/>
                      <a:r>
                        <a:rPr lang="zh-CN" altLang="en-US" sz="2400" dirty="0" smtClean="0"/>
                        <a:t>访问权限</a:t>
                      </a:r>
                      <a:endParaRPr lang="zh-CN" altLang="en-US" sz="2400" dirty="0"/>
                    </a:p>
                  </a:txBody>
                  <a:tcPr/>
                </a:tc>
                <a:tc hMerge="1">
                  <a:txBody>
                    <a:bodyPr/>
                    <a:lstStyle/>
                    <a:p>
                      <a:endParaRPr lang="zh-CN" altLang="en-US" dirty="0"/>
                    </a:p>
                  </a:txBody>
                  <a:tcPr/>
                </a:tc>
                <a:extLst>
                  <a:ext uri="{0D108BD9-81ED-4DB2-BD59-A6C34878D82A}">
                    <a16:rowId xmlns:a16="http://schemas.microsoft.com/office/drawing/2014/main" val="10000"/>
                  </a:ext>
                </a:extLst>
              </a:tr>
              <a:tr h="370840">
                <a:tc>
                  <a:txBody>
                    <a:bodyPr/>
                    <a:lstStyle/>
                    <a:p>
                      <a:pPr algn="ctr"/>
                      <a:r>
                        <a:rPr lang="en-US" altLang="zh-CN" sz="2400" dirty="0" smtClean="0">
                          <a:solidFill>
                            <a:srgbClr val="C00000"/>
                          </a:solidFill>
                        </a:rPr>
                        <a:t>u</a:t>
                      </a:r>
                      <a:endParaRPr lang="zh-CN" altLang="en-US" sz="2400" dirty="0">
                        <a:solidFill>
                          <a:srgbClr val="C00000"/>
                        </a:solidFill>
                      </a:endParaRPr>
                    </a:p>
                  </a:txBody>
                  <a:tcPr/>
                </a:tc>
                <a:tc>
                  <a:txBody>
                    <a:bodyPr/>
                    <a:lstStyle/>
                    <a:p>
                      <a:r>
                        <a:rPr lang="zh-CN" altLang="en-US" sz="2400" dirty="0" smtClean="0"/>
                        <a:t>属主（</a:t>
                      </a:r>
                      <a:r>
                        <a:rPr lang="en-US" altLang="zh-CN" sz="2400" dirty="0" smtClean="0"/>
                        <a:t>user</a:t>
                      </a:r>
                      <a:r>
                        <a:rPr lang="zh-CN" altLang="en-US" sz="2400" dirty="0" smtClean="0"/>
                        <a:t>）</a:t>
                      </a:r>
                      <a:endParaRPr lang="zh-CN" altLang="en-US" sz="2400" dirty="0"/>
                    </a:p>
                  </a:txBody>
                  <a:tcPr/>
                </a:tc>
                <a:tc>
                  <a:txBody>
                    <a:bodyPr/>
                    <a:lstStyle/>
                    <a:p>
                      <a:pPr algn="ctr"/>
                      <a:r>
                        <a:rPr lang="en-US" altLang="zh-CN" sz="2400" dirty="0" smtClean="0">
                          <a:solidFill>
                            <a:srgbClr val="C00000"/>
                          </a:solidFill>
                        </a:rPr>
                        <a:t>+</a:t>
                      </a:r>
                      <a:endParaRPr lang="zh-CN" altLang="en-US" sz="2400" dirty="0">
                        <a:solidFill>
                          <a:srgbClr val="C00000"/>
                        </a:solidFill>
                      </a:endParaRPr>
                    </a:p>
                  </a:txBody>
                  <a:tcPr/>
                </a:tc>
                <a:tc>
                  <a:txBody>
                    <a:bodyPr/>
                    <a:lstStyle/>
                    <a:p>
                      <a:r>
                        <a:rPr lang="zh-CN" altLang="en-US" sz="2400" dirty="0" smtClean="0"/>
                        <a:t>添加某权限</a:t>
                      </a:r>
                      <a:endParaRPr lang="zh-CN" altLang="en-US" sz="2400" dirty="0"/>
                    </a:p>
                  </a:txBody>
                  <a:tcPr/>
                </a:tc>
                <a:tc>
                  <a:txBody>
                    <a:bodyPr/>
                    <a:lstStyle/>
                    <a:p>
                      <a:pPr algn="ctr"/>
                      <a:r>
                        <a:rPr lang="en-US" altLang="zh-CN" sz="2400" dirty="0" smtClean="0">
                          <a:solidFill>
                            <a:srgbClr val="C00000"/>
                          </a:solidFill>
                        </a:rPr>
                        <a:t>r</a:t>
                      </a:r>
                      <a:endParaRPr lang="zh-CN" altLang="en-US" sz="2400" dirty="0">
                        <a:solidFill>
                          <a:srgbClr val="C00000"/>
                        </a:solidFill>
                      </a:endParaRPr>
                    </a:p>
                  </a:txBody>
                  <a:tcPr/>
                </a:tc>
                <a:tc>
                  <a:txBody>
                    <a:bodyPr/>
                    <a:lstStyle/>
                    <a:p>
                      <a:r>
                        <a:rPr lang="zh-CN" altLang="en-US" sz="2400" dirty="0" smtClean="0"/>
                        <a:t>读</a:t>
                      </a:r>
                      <a:endParaRPr lang="zh-CN" altLang="en-US" sz="2400" dirty="0"/>
                    </a:p>
                  </a:txBody>
                  <a:tcPr/>
                </a:tc>
                <a:extLst>
                  <a:ext uri="{0D108BD9-81ED-4DB2-BD59-A6C34878D82A}">
                    <a16:rowId xmlns:a16="http://schemas.microsoft.com/office/drawing/2014/main" val="10001"/>
                  </a:ext>
                </a:extLst>
              </a:tr>
              <a:tr h="370840">
                <a:tc>
                  <a:txBody>
                    <a:bodyPr/>
                    <a:lstStyle/>
                    <a:p>
                      <a:pPr algn="ctr"/>
                      <a:r>
                        <a:rPr lang="en-US" altLang="zh-CN" sz="2400" dirty="0" smtClean="0">
                          <a:solidFill>
                            <a:srgbClr val="C00000"/>
                          </a:solidFill>
                        </a:rPr>
                        <a:t>g</a:t>
                      </a:r>
                      <a:endParaRPr lang="zh-CN" altLang="en-US" sz="2400" dirty="0">
                        <a:solidFill>
                          <a:srgbClr val="C00000"/>
                        </a:solidFill>
                      </a:endParaRPr>
                    </a:p>
                  </a:txBody>
                  <a:tcPr/>
                </a:tc>
                <a:tc>
                  <a:txBody>
                    <a:bodyPr/>
                    <a:lstStyle/>
                    <a:p>
                      <a:r>
                        <a:rPr lang="zh-CN" altLang="en-US" sz="2400" dirty="0" smtClean="0"/>
                        <a:t>同组（</a:t>
                      </a:r>
                      <a:r>
                        <a:rPr lang="en-US" altLang="zh-CN" sz="2400" dirty="0" smtClean="0"/>
                        <a:t>group</a:t>
                      </a:r>
                      <a:r>
                        <a:rPr lang="zh-CN" altLang="en-US" sz="2400" dirty="0" smtClean="0"/>
                        <a:t>）</a:t>
                      </a:r>
                      <a:endParaRPr lang="zh-CN" altLang="en-US" sz="2400" dirty="0"/>
                    </a:p>
                  </a:txBody>
                  <a:tcPr/>
                </a:tc>
                <a:tc>
                  <a:txBody>
                    <a:bodyPr/>
                    <a:lstStyle/>
                    <a:p>
                      <a:pPr algn="ctr"/>
                      <a:r>
                        <a:rPr lang="en-US" altLang="zh-CN" sz="2400" dirty="0" smtClean="0">
                          <a:solidFill>
                            <a:srgbClr val="C00000"/>
                          </a:solidFill>
                        </a:rPr>
                        <a:t>-</a:t>
                      </a:r>
                      <a:endParaRPr lang="zh-CN" altLang="en-US" sz="2400" dirty="0">
                        <a:solidFill>
                          <a:srgbClr val="C00000"/>
                        </a:solidFill>
                      </a:endParaRPr>
                    </a:p>
                  </a:txBody>
                  <a:tcPr/>
                </a:tc>
                <a:tc>
                  <a:txBody>
                    <a:bodyPr/>
                    <a:lstStyle/>
                    <a:p>
                      <a:r>
                        <a:rPr lang="zh-CN" altLang="en-US" sz="2400" dirty="0" smtClean="0"/>
                        <a:t>删除某权限</a:t>
                      </a:r>
                      <a:endParaRPr lang="zh-CN" altLang="en-US" sz="2400" dirty="0"/>
                    </a:p>
                  </a:txBody>
                  <a:tcPr/>
                </a:tc>
                <a:tc>
                  <a:txBody>
                    <a:bodyPr/>
                    <a:lstStyle/>
                    <a:p>
                      <a:pPr algn="ctr"/>
                      <a:r>
                        <a:rPr lang="en-US" altLang="zh-CN" sz="2400" dirty="0" smtClean="0">
                          <a:solidFill>
                            <a:srgbClr val="C00000"/>
                          </a:solidFill>
                        </a:rPr>
                        <a:t>w</a:t>
                      </a:r>
                      <a:endParaRPr lang="zh-CN" altLang="en-US" sz="2400" dirty="0">
                        <a:solidFill>
                          <a:srgbClr val="C00000"/>
                        </a:solidFill>
                      </a:endParaRPr>
                    </a:p>
                  </a:txBody>
                  <a:tcPr/>
                </a:tc>
                <a:tc>
                  <a:txBody>
                    <a:bodyPr/>
                    <a:lstStyle/>
                    <a:p>
                      <a:r>
                        <a:rPr lang="zh-CN" altLang="en-US" sz="2400" dirty="0" smtClean="0"/>
                        <a:t>写</a:t>
                      </a:r>
                      <a:endParaRPr lang="zh-CN" altLang="en-US" sz="2400" dirty="0"/>
                    </a:p>
                  </a:txBody>
                  <a:tcPr/>
                </a:tc>
                <a:extLst>
                  <a:ext uri="{0D108BD9-81ED-4DB2-BD59-A6C34878D82A}">
                    <a16:rowId xmlns:a16="http://schemas.microsoft.com/office/drawing/2014/main" val="10002"/>
                  </a:ext>
                </a:extLst>
              </a:tr>
              <a:tr h="370840">
                <a:tc>
                  <a:txBody>
                    <a:bodyPr/>
                    <a:lstStyle/>
                    <a:p>
                      <a:pPr algn="ctr"/>
                      <a:r>
                        <a:rPr lang="en-US" altLang="zh-CN" sz="2400" dirty="0" smtClean="0">
                          <a:solidFill>
                            <a:srgbClr val="C00000"/>
                          </a:solidFill>
                        </a:rPr>
                        <a:t>o</a:t>
                      </a:r>
                      <a:endParaRPr lang="zh-CN" altLang="en-US" sz="2400" dirty="0">
                        <a:solidFill>
                          <a:srgbClr val="C00000"/>
                        </a:solidFill>
                      </a:endParaRPr>
                    </a:p>
                  </a:txBody>
                  <a:tcPr/>
                </a:tc>
                <a:tc>
                  <a:txBody>
                    <a:bodyPr/>
                    <a:lstStyle/>
                    <a:p>
                      <a:r>
                        <a:rPr lang="zh-CN" altLang="en-US" sz="2400" dirty="0" smtClean="0"/>
                        <a:t>其他（</a:t>
                      </a:r>
                      <a:r>
                        <a:rPr lang="en-US" altLang="zh-CN" sz="2400" dirty="0" smtClean="0"/>
                        <a:t>others</a:t>
                      </a:r>
                      <a:r>
                        <a:rPr lang="zh-CN" altLang="en-US" sz="2400" dirty="0" smtClean="0"/>
                        <a:t>）</a:t>
                      </a:r>
                      <a:endParaRPr lang="zh-CN" altLang="en-US" sz="2400" dirty="0"/>
                    </a:p>
                  </a:txBody>
                  <a:tcPr/>
                </a:tc>
                <a:tc rowSpan="2">
                  <a:txBody>
                    <a:bodyPr/>
                    <a:lstStyle/>
                    <a:p>
                      <a:pPr algn="ctr"/>
                      <a:r>
                        <a:rPr lang="en-US" altLang="zh-CN" sz="2400" dirty="0" smtClean="0">
                          <a:solidFill>
                            <a:srgbClr val="C00000"/>
                          </a:solidFill>
                        </a:rPr>
                        <a:t>=</a:t>
                      </a:r>
                      <a:endParaRPr lang="zh-CN" altLang="en-US" sz="2400" dirty="0">
                        <a:solidFill>
                          <a:srgbClr val="C00000"/>
                        </a:solidFill>
                      </a:endParaRPr>
                    </a:p>
                  </a:txBody>
                  <a:tcPr/>
                </a:tc>
                <a:tc rowSpan="2">
                  <a:txBody>
                    <a:bodyPr/>
                    <a:lstStyle/>
                    <a:p>
                      <a:r>
                        <a:rPr lang="zh-CN" altLang="en-US" sz="2400" dirty="0" smtClean="0"/>
                        <a:t>直接赋予某权限并取消其他所有权限</a:t>
                      </a:r>
                      <a:endParaRPr lang="zh-CN" altLang="en-US" sz="2400" dirty="0"/>
                    </a:p>
                  </a:txBody>
                  <a:tcPr/>
                </a:tc>
                <a:tc>
                  <a:txBody>
                    <a:bodyPr/>
                    <a:lstStyle/>
                    <a:p>
                      <a:pPr algn="ctr"/>
                      <a:r>
                        <a:rPr lang="en-US" altLang="zh-CN" sz="2400" dirty="0" smtClean="0">
                          <a:solidFill>
                            <a:srgbClr val="C00000"/>
                          </a:solidFill>
                        </a:rPr>
                        <a:t>x</a:t>
                      </a:r>
                      <a:endParaRPr lang="zh-CN" altLang="en-US" sz="2400" dirty="0">
                        <a:solidFill>
                          <a:srgbClr val="C00000"/>
                        </a:solidFill>
                      </a:endParaRPr>
                    </a:p>
                  </a:txBody>
                  <a:tcPr/>
                </a:tc>
                <a:tc>
                  <a:txBody>
                    <a:bodyPr/>
                    <a:lstStyle/>
                    <a:p>
                      <a:r>
                        <a:rPr lang="zh-CN" altLang="en-US" sz="2400" dirty="0" smtClean="0"/>
                        <a:t>执行</a:t>
                      </a:r>
                      <a:endParaRPr lang="zh-CN" altLang="en-US" sz="2400" dirty="0"/>
                    </a:p>
                  </a:txBody>
                  <a:tcPr/>
                </a:tc>
                <a:extLst>
                  <a:ext uri="{0D108BD9-81ED-4DB2-BD59-A6C34878D82A}">
                    <a16:rowId xmlns:a16="http://schemas.microsoft.com/office/drawing/2014/main" val="10003"/>
                  </a:ext>
                </a:extLst>
              </a:tr>
              <a:tr h="370840">
                <a:tc>
                  <a:txBody>
                    <a:bodyPr/>
                    <a:lstStyle/>
                    <a:p>
                      <a:pPr algn="ctr"/>
                      <a:r>
                        <a:rPr lang="en-US" altLang="zh-CN" sz="2400" dirty="0" smtClean="0">
                          <a:solidFill>
                            <a:srgbClr val="C00000"/>
                          </a:solidFill>
                        </a:rPr>
                        <a:t>a</a:t>
                      </a:r>
                      <a:endParaRPr lang="zh-CN" altLang="en-US" sz="2400" dirty="0">
                        <a:solidFill>
                          <a:srgbClr val="C00000"/>
                        </a:solidFill>
                      </a:endParaRPr>
                    </a:p>
                  </a:txBody>
                  <a:tcPr/>
                </a:tc>
                <a:tc>
                  <a:txBody>
                    <a:bodyPr/>
                    <a:lstStyle/>
                    <a:p>
                      <a:r>
                        <a:rPr lang="zh-CN" altLang="en-US" sz="2400" dirty="0" smtClean="0"/>
                        <a:t>所有（</a:t>
                      </a:r>
                      <a:r>
                        <a:rPr lang="en-US" altLang="zh-CN" sz="2400" dirty="0" smtClean="0"/>
                        <a:t>all</a:t>
                      </a:r>
                      <a:r>
                        <a:rPr lang="zh-CN" altLang="en-US" sz="2400" dirty="0" smtClean="0"/>
                        <a:t>）</a:t>
                      </a:r>
                      <a:endParaRPr lang="zh-CN" altLang="en-US" sz="2400" dirty="0"/>
                    </a:p>
                  </a:txBody>
                  <a:tcPr/>
                </a:tc>
                <a:tc vMerge="1">
                  <a:txBody>
                    <a:bodyPr/>
                    <a:lstStyle/>
                    <a:p>
                      <a:pPr algn="ctr"/>
                      <a:endParaRPr lang="zh-CN" altLang="en-US" dirty="0"/>
                    </a:p>
                  </a:txBody>
                  <a:tcPr/>
                </a:tc>
                <a:tc vMerge="1">
                  <a:txBody>
                    <a:bodyPr/>
                    <a:lstStyle/>
                    <a:p>
                      <a:endParaRPr lang="zh-CN" altLang="en-US" dirty="0"/>
                    </a:p>
                  </a:txBody>
                  <a:tcPr/>
                </a:tc>
                <a:tc>
                  <a:txBody>
                    <a:bodyPr/>
                    <a:lstStyle/>
                    <a:p>
                      <a:pPr marL="0" algn="ctr" defTabSz="914400" rtl="0" eaLnBrk="1" latinLnBrk="0" hangingPunct="1"/>
                      <a:r>
                        <a:rPr lang="en-US" altLang="zh-CN" sz="2400" kern="1200" dirty="0" smtClean="0">
                          <a:solidFill>
                            <a:srgbClr val="C00000"/>
                          </a:solidFill>
                          <a:latin typeface="+mn-lt"/>
                          <a:ea typeface="+mn-ea"/>
                          <a:cs typeface="+mn-cs"/>
                        </a:rPr>
                        <a:t>-</a:t>
                      </a:r>
                      <a:endParaRPr lang="zh-CN" altLang="en-US" sz="2400" kern="1200" dirty="0" smtClean="0">
                        <a:solidFill>
                          <a:srgbClr val="C00000"/>
                        </a:solidFill>
                        <a:latin typeface="+mn-lt"/>
                        <a:ea typeface="+mn-ea"/>
                        <a:cs typeface="+mn-cs"/>
                      </a:endParaRPr>
                    </a:p>
                  </a:txBody>
                  <a:tcPr/>
                </a:tc>
                <a:tc>
                  <a:txBody>
                    <a:bodyPr/>
                    <a:lstStyle/>
                    <a:p>
                      <a:r>
                        <a:rPr lang="zh-CN" altLang="en-US" sz="2400" dirty="0" smtClean="0"/>
                        <a:t>无权限</a:t>
                      </a:r>
                      <a:endParaRPr lang="zh-CN" altLang="en-US" sz="2400" dirty="0"/>
                    </a:p>
                  </a:txBody>
                  <a:tcPr/>
                </a:tc>
                <a:extLst>
                  <a:ext uri="{0D108BD9-81ED-4DB2-BD59-A6C34878D82A}">
                    <a16:rowId xmlns:a16="http://schemas.microsoft.com/office/drawing/2014/main" val="10004"/>
                  </a:ext>
                </a:extLst>
              </a:tr>
            </a:tbl>
          </a:graphicData>
        </a:graphic>
      </p:graphicFrame>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53</a:t>
            </a:fld>
            <a:endParaRPr lang="en-US" altLang="zh-CN" dirty="0"/>
          </a:p>
        </p:txBody>
      </p:sp>
      <p:sp>
        <p:nvSpPr>
          <p:cNvPr id="7" name="Text Box 3"/>
          <p:cNvSpPr txBox="1">
            <a:spLocks noChangeArrowheads="1"/>
          </p:cNvSpPr>
          <p:nvPr/>
        </p:nvSpPr>
        <p:spPr bwMode="auto">
          <a:xfrm>
            <a:off x="531440" y="1372689"/>
            <a:ext cx="8001000" cy="461665"/>
          </a:xfrm>
          <a:prstGeom prst="rect">
            <a:avLst/>
          </a:prstGeom>
          <a:noFill/>
          <a:ln w="9525">
            <a:solidFill>
              <a:schemeClr val="tx1"/>
            </a:solidFill>
            <a:miter lim="800000"/>
            <a:headEnd/>
            <a:tailEnd/>
          </a:ln>
          <a:effectLst/>
        </p:spPr>
        <p:txBody>
          <a:bodyPr>
            <a:spAutoFit/>
          </a:bodyPr>
          <a:lstStyle/>
          <a:p>
            <a:r>
              <a:rPr lang="en-US" altLang="zh-CN" sz="2400" dirty="0" err="1">
                <a:solidFill>
                  <a:srgbClr val="006400"/>
                </a:solidFill>
                <a:latin typeface="Courier New" pitchFamily="49" charset="0"/>
                <a:ea typeface="黑体" pitchFamily="49" charset="-122"/>
              </a:rPr>
              <a:t>chmod</a:t>
            </a:r>
            <a:r>
              <a:rPr lang="en-US" altLang="zh-CN" sz="2400" b="0" dirty="0">
                <a:solidFill>
                  <a:srgbClr val="006400"/>
                </a:solidFill>
                <a:ea typeface="黑体" pitchFamily="49" charset="-122"/>
              </a:rPr>
              <a:t>   </a:t>
            </a:r>
            <a:r>
              <a:rPr lang="en-US" altLang="zh-CN" sz="2400" dirty="0">
                <a:solidFill>
                  <a:srgbClr val="0000CC"/>
                </a:solidFill>
                <a:ea typeface="黑体" pitchFamily="49" charset="-122"/>
              </a:rPr>
              <a:t>[</a:t>
            </a:r>
            <a:r>
              <a:rPr lang="en-US" altLang="zh-CN" sz="2400" dirty="0">
                <a:solidFill>
                  <a:srgbClr val="993300"/>
                </a:solidFill>
                <a:latin typeface="Courier New" pitchFamily="49" charset="0"/>
                <a:ea typeface="黑体" pitchFamily="49" charset="-122"/>
              </a:rPr>
              <a:t>who</a:t>
            </a:r>
            <a:r>
              <a:rPr lang="en-US" altLang="zh-CN" sz="2400" dirty="0">
                <a:solidFill>
                  <a:srgbClr val="0000CC"/>
                </a:solidFill>
                <a:ea typeface="黑体" pitchFamily="49" charset="-122"/>
              </a:rPr>
              <a:t>] [</a:t>
            </a:r>
            <a:r>
              <a:rPr lang="en-US" altLang="zh-CN" sz="2400" dirty="0">
                <a:solidFill>
                  <a:srgbClr val="993300"/>
                </a:solidFill>
                <a:latin typeface="Courier New" pitchFamily="49" charset="0"/>
                <a:ea typeface="黑体" pitchFamily="49" charset="-122"/>
              </a:rPr>
              <a:t>+</a:t>
            </a:r>
            <a:r>
              <a:rPr lang="en-US" altLang="zh-CN" sz="2400" dirty="0">
                <a:solidFill>
                  <a:srgbClr val="0000CC"/>
                </a:solidFill>
                <a:latin typeface="Courier New" pitchFamily="49" charset="0"/>
                <a:ea typeface="黑体" pitchFamily="49" charset="-122"/>
              </a:rPr>
              <a:t>|</a:t>
            </a:r>
            <a:r>
              <a:rPr lang="en-US" altLang="zh-CN" sz="2400" dirty="0">
                <a:solidFill>
                  <a:srgbClr val="993300"/>
                </a:solidFill>
                <a:latin typeface="Courier New" pitchFamily="49" charset="0"/>
                <a:ea typeface="黑体" pitchFamily="49" charset="-122"/>
              </a:rPr>
              <a:t>-</a:t>
            </a:r>
            <a:r>
              <a:rPr lang="en-US" altLang="zh-CN" sz="2400" dirty="0">
                <a:solidFill>
                  <a:srgbClr val="0000CC"/>
                </a:solidFill>
                <a:latin typeface="Courier New" pitchFamily="49" charset="0"/>
                <a:ea typeface="黑体" pitchFamily="49" charset="-122"/>
              </a:rPr>
              <a:t>|</a:t>
            </a:r>
            <a:r>
              <a:rPr lang="en-US" altLang="zh-CN" sz="2400" dirty="0">
                <a:solidFill>
                  <a:srgbClr val="993300"/>
                </a:solidFill>
                <a:latin typeface="Courier New" pitchFamily="49" charset="0"/>
                <a:ea typeface="黑体" pitchFamily="49" charset="-122"/>
              </a:rPr>
              <a:t>=</a:t>
            </a:r>
            <a:r>
              <a:rPr lang="en-US" altLang="zh-CN" sz="2400" dirty="0">
                <a:solidFill>
                  <a:srgbClr val="0000CC"/>
                </a:solidFill>
                <a:ea typeface="黑体" pitchFamily="49" charset="-122"/>
              </a:rPr>
              <a:t>] </a:t>
            </a:r>
            <a:r>
              <a:rPr lang="en-US" altLang="zh-CN" sz="2400" dirty="0" smtClean="0">
                <a:solidFill>
                  <a:srgbClr val="0000CC"/>
                </a:solidFill>
                <a:ea typeface="黑体" pitchFamily="49" charset="-122"/>
              </a:rPr>
              <a:t>[</a:t>
            </a:r>
            <a:r>
              <a:rPr lang="en-US" altLang="zh-CN" sz="2400" dirty="0" smtClean="0">
                <a:solidFill>
                  <a:srgbClr val="993300"/>
                </a:solidFill>
                <a:latin typeface="Courier New" pitchFamily="49" charset="0"/>
                <a:ea typeface="黑体" pitchFamily="49" charset="-122"/>
              </a:rPr>
              <a:t>permission</a:t>
            </a:r>
            <a:r>
              <a:rPr lang="en-US" altLang="zh-CN" sz="2400" dirty="0" smtClean="0">
                <a:solidFill>
                  <a:srgbClr val="0000CC"/>
                </a:solidFill>
                <a:ea typeface="黑体" pitchFamily="49" charset="-122"/>
              </a:rPr>
              <a:t>]</a:t>
            </a:r>
            <a:r>
              <a:rPr lang="en-US" altLang="zh-CN" sz="2400" b="0" dirty="0" smtClean="0">
                <a:solidFill>
                  <a:srgbClr val="006400"/>
                </a:solidFill>
                <a:ea typeface="黑体" pitchFamily="49" charset="-122"/>
              </a:rPr>
              <a:t>   </a:t>
            </a:r>
            <a:r>
              <a:rPr lang="zh-CN" altLang="en-US" sz="2400" b="0" dirty="0">
                <a:solidFill>
                  <a:schemeClr val="tx1"/>
                </a:solidFill>
                <a:ea typeface="黑体" pitchFamily="49" charset="-122"/>
              </a:rPr>
              <a:t>文件或目录名</a:t>
            </a:r>
            <a:r>
              <a:rPr lang="zh-CN" altLang="en-US" sz="2400" b="0" dirty="0">
                <a:solidFill>
                  <a:srgbClr val="006400"/>
                </a:solidFill>
                <a:ea typeface="黑体" pitchFamily="49" charset="-122"/>
              </a:rPr>
              <a:t> </a:t>
            </a:r>
            <a:endParaRPr lang="en-US" altLang="zh-CN" sz="2400" b="0" dirty="0">
              <a:solidFill>
                <a:srgbClr val="006400"/>
              </a:solidFill>
              <a:ea typeface="黑体" pitchFamily="49" charset="-122"/>
            </a:endParaRPr>
          </a:p>
        </p:txBody>
      </p:sp>
      <p:grpSp>
        <p:nvGrpSpPr>
          <p:cNvPr id="8" name="Group 19"/>
          <p:cNvGrpSpPr>
            <a:grpSpLocks/>
          </p:cNvGrpSpPr>
          <p:nvPr/>
        </p:nvGrpSpPr>
        <p:grpSpPr bwMode="auto">
          <a:xfrm>
            <a:off x="891802" y="1301252"/>
            <a:ext cx="1590675" cy="1223689"/>
            <a:chOff x="748" y="1253"/>
            <a:chExt cx="1002" cy="887"/>
          </a:xfrm>
        </p:grpSpPr>
        <p:sp>
          <p:nvSpPr>
            <p:cNvPr id="9" name="Oval 9"/>
            <p:cNvSpPr>
              <a:spLocks noChangeArrowheads="1"/>
            </p:cNvSpPr>
            <p:nvPr/>
          </p:nvSpPr>
          <p:spPr bwMode="auto">
            <a:xfrm>
              <a:off x="1343" y="1253"/>
              <a:ext cx="407" cy="453"/>
            </a:xfrm>
            <a:prstGeom prst="ellipse">
              <a:avLst/>
            </a:prstGeom>
            <a:noFill/>
            <a:ln w="28575">
              <a:solidFill>
                <a:schemeClr val="hlink"/>
              </a:solidFill>
              <a:miter lim="800000"/>
              <a:headEnd/>
              <a:tailEnd/>
            </a:ln>
            <a:effectLst/>
          </p:spPr>
          <p:txBody>
            <a:bodyPr wrap="none" anchor="ctr"/>
            <a:lstStyle/>
            <a:p>
              <a:endParaRPr lang="zh-CN" altLang="en-US"/>
            </a:p>
          </p:txBody>
        </p:sp>
        <p:sp>
          <p:nvSpPr>
            <p:cNvPr id="10" name="Line 12"/>
            <p:cNvSpPr>
              <a:spLocks noChangeShapeType="1"/>
            </p:cNvSpPr>
            <p:nvPr/>
          </p:nvSpPr>
          <p:spPr bwMode="auto">
            <a:xfrm flipH="1">
              <a:off x="1116" y="1661"/>
              <a:ext cx="273" cy="227"/>
            </a:xfrm>
            <a:prstGeom prst="line">
              <a:avLst/>
            </a:prstGeom>
            <a:noFill/>
            <a:ln w="28575">
              <a:solidFill>
                <a:schemeClr val="hlink"/>
              </a:solidFill>
              <a:miter lim="800000"/>
              <a:headEnd/>
              <a:tailEnd type="triangle" w="med" len="med"/>
            </a:ln>
            <a:effectLst/>
          </p:spPr>
          <p:txBody>
            <a:bodyPr wrap="none"/>
            <a:lstStyle/>
            <a:p>
              <a:endParaRPr lang="zh-CN" altLang="en-US"/>
            </a:p>
          </p:txBody>
        </p:sp>
        <p:sp>
          <p:nvSpPr>
            <p:cNvPr id="11" name="Rectangle 16"/>
            <p:cNvSpPr>
              <a:spLocks noChangeArrowheads="1"/>
            </p:cNvSpPr>
            <p:nvPr/>
          </p:nvSpPr>
          <p:spPr bwMode="auto">
            <a:xfrm>
              <a:off x="748" y="1888"/>
              <a:ext cx="763" cy="252"/>
            </a:xfrm>
            <a:prstGeom prst="rect">
              <a:avLst/>
            </a:prstGeom>
            <a:noFill/>
            <a:ln w="9525">
              <a:solidFill>
                <a:schemeClr val="hlink"/>
              </a:solidFill>
              <a:miter lim="800000"/>
              <a:headEnd/>
              <a:tailEnd/>
            </a:ln>
            <a:effectLst/>
          </p:spPr>
          <p:txBody>
            <a:bodyPr wrap="none">
              <a:spAutoFit/>
            </a:bodyPr>
            <a:lstStyle/>
            <a:p>
              <a:r>
                <a:rPr lang="zh-CN" altLang="en-US" sz="2000" b="0" dirty="0">
                  <a:solidFill>
                    <a:srgbClr val="0000CC"/>
                  </a:solidFill>
                  <a:ea typeface="黑体" pitchFamily="49" charset="-122"/>
                </a:rPr>
                <a:t>操作对象</a:t>
              </a:r>
            </a:p>
          </p:txBody>
        </p:sp>
      </p:grpSp>
      <p:grpSp>
        <p:nvGrpSpPr>
          <p:cNvPr id="12" name="Group 20"/>
          <p:cNvGrpSpPr>
            <a:grpSpLocks/>
          </p:cNvGrpSpPr>
          <p:nvPr/>
        </p:nvGrpSpPr>
        <p:grpSpPr bwMode="auto">
          <a:xfrm>
            <a:off x="2627783" y="1301253"/>
            <a:ext cx="1498600" cy="1263651"/>
            <a:chOff x="2068" y="1253"/>
            <a:chExt cx="944" cy="796"/>
          </a:xfrm>
        </p:grpSpPr>
        <p:sp>
          <p:nvSpPr>
            <p:cNvPr id="13" name="Oval 10"/>
            <p:cNvSpPr>
              <a:spLocks noChangeArrowheads="1"/>
            </p:cNvSpPr>
            <p:nvPr/>
          </p:nvSpPr>
          <p:spPr bwMode="auto">
            <a:xfrm>
              <a:off x="2068" y="1253"/>
              <a:ext cx="635" cy="408"/>
            </a:xfrm>
            <a:prstGeom prst="ellipse">
              <a:avLst/>
            </a:prstGeom>
            <a:noFill/>
            <a:ln w="28575">
              <a:solidFill>
                <a:schemeClr val="tx1"/>
              </a:solidFill>
              <a:miter lim="800000"/>
              <a:headEnd/>
              <a:tailEnd/>
            </a:ln>
            <a:effectLst/>
          </p:spPr>
          <p:txBody>
            <a:bodyPr wrap="none" anchor="ctr"/>
            <a:lstStyle/>
            <a:p>
              <a:endParaRPr lang="zh-CN" altLang="en-US"/>
            </a:p>
          </p:txBody>
        </p:sp>
        <p:sp>
          <p:nvSpPr>
            <p:cNvPr id="14" name="Line 13"/>
            <p:cNvSpPr>
              <a:spLocks noChangeShapeType="1"/>
            </p:cNvSpPr>
            <p:nvPr/>
          </p:nvSpPr>
          <p:spPr bwMode="auto">
            <a:xfrm>
              <a:off x="2567" y="1616"/>
              <a:ext cx="91" cy="181"/>
            </a:xfrm>
            <a:prstGeom prst="line">
              <a:avLst/>
            </a:prstGeom>
            <a:noFill/>
            <a:ln w="28575">
              <a:solidFill>
                <a:schemeClr val="tx1"/>
              </a:solidFill>
              <a:miter lim="800000"/>
              <a:headEnd/>
              <a:tailEnd type="triangle" w="med" len="med"/>
            </a:ln>
            <a:effectLst/>
          </p:spPr>
          <p:txBody>
            <a:bodyPr wrap="none"/>
            <a:lstStyle/>
            <a:p>
              <a:endParaRPr lang="zh-CN" altLang="en-US"/>
            </a:p>
          </p:txBody>
        </p:sp>
        <p:sp>
          <p:nvSpPr>
            <p:cNvPr id="15" name="Rectangle 17"/>
            <p:cNvSpPr>
              <a:spLocks noChangeArrowheads="1"/>
            </p:cNvSpPr>
            <p:nvPr/>
          </p:nvSpPr>
          <p:spPr bwMode="auto">
            <a:xfrm>
              <a:off x="2249" y="1797"/>
              <a:ext cx="763" cy="252"/>
            </a:xfrm>
            <a:prstGeom prst="rect">
              <a:avLst/>
            </a:prstGeom>
            <a:noFill/>
            <a:ln w="9525">
              <a:solidFill>
                <a:schemeClr val="hlink"/>
              </a:solidFill>
              <a:miter lim="800000"/>
              <a:headEnd/>
              <a:tailEnd/>
            </a:ln>
            <a:effectLst/>
          </p:spPr>
          <p:txBody>
            <a:bodyPr wrap="none">
              <a:spAutoFit/>
            </a:bodyPr>
            <a:lstStyle/>
            <a:p>
              <a:r>
                <a:rPr lang="zh-CN" altLang="en-US" sz="2000" b="0" dirty="0">
                  <a:solidFill>
                    <a:srgbClr val="0000CC"/>
                  </a:solidFill>
                  <a:ea typeface="黑体" pitchFamily="49" charset="-122"/>
                </a:rPr>
                <a:t>操作符号</a:t>
              </a:r>
            </a:p>
          </p:txBody>
        </p:sp>
      </p:grpSp>
      <p:grpSp>
        <p:nvGrpSpPr>
          <p:cNvPr id="16" name="Group 21"/>
          <p:cNvGrpSpPr>
            <a:grpSpLocks/>
          </p:cNvGrpSpPr>
          <p:nvPr/>
        </p:nvGrpSpPr>
        <p:grpSpPr bwMode="auto">
          <a:xfrm>
            <a:off x="3780621" y="1300805"/>
            <a:ext cx="2591175" cy="1223962"/>
            <a:chOff x="2615" y="1253"/>
            <a:chExt cx="1381" cy="771"/>
          </a:xfrm>
        </p:grpSpPr>
        <p:sp>
          <p:nvSpPr>
            <p:cNvPr id="17" name="Oval 11"/>
            <p:cNvSpPr>
              <a:spLocks noChangeArrowheads="1"/>
            </p:cNvSpPr>
            <p:nvPr/>
          </p:nvSpPr>
          <p:spPr bwMode="auto">
            <a:xfrm>
              <a:off x="2615" y="1253"/>
              <a:ext cx="1036" cy="408"/>
            </a:xfrm>
            <a:prstGeom prst="ellipse">
              <a:avLst/>
            </a:prstGeom>
            <a:noFill/>
            <a:ln w="28575">
              <a:solidFill>
                <a:schemeClr val="hlink"/>
              </a:solidFill>
              <a:miter lim="800000"/>
              <a:headEnd/>
              <a:tailEnd/>
            </a:ln>
            <a:effectLst/>
          </p:spPr>
          <p:txBody>
            <a:bodyPr wrap="none" anchor="ctr"/>
            <a:lstStyle/>
            <a:p>
              <a:endParaRPr lang="zh-CN" altLang="en-US"/>
            </a:p>
          </p:txBody>
        </p:sp>
        <p:sp>
          <p:nvSpPr>
            <p:cNvPr id="18" name="Line 14"/>
            <p:cNvSpPr>
              <a:spLocks noChangeShapeType="1"/>
            </p:cNvSpPr>
            <p:nvPr/>
          </p:nvSpPr>
          <p:spPr bwMode="auto">
            <a:xfrm>
              <a:off x="3435" y="1616"/>
              <a:ext cx="254" cy="161"/>
            </a:xfrm>
            <a:prstGeom prst="line">
              <a:avLst/>
            </a:prstGeom>
            <a:noFill/>
            <a:ln w="28575">
              <a:solidFill>
                <a:schemeClr val="hlink"/>
              </a:solidFill>
              <a:miter lim="800000"/>
              <a:headEnd/>
              <a:tailEnd type="triangle" w="med" len="med"/>
            </a:ln>
            <a:effectLst/>
          </p:spPr>
          <p:txBody>
            <a:bodyPr wrap="none"/>
            <a:lstStyle/>
            <a:p>
              <a:endParaRPr lang="zh-CN" altLang="en-US"/>
            </a:p>
          </p:txBody>
        </p:sp>
        <p:sp>
          <p:nvSpPr>
            <p:cNvPr id="19" name="Rectangle 18"/>
            <p:cNvSpPr>
              <a:spLocks noChangeArrowheads="1"/>
            </p:cNvSpPr>
            <p:nvPr/>
          </p:nvSpPr>
          <p:spPr bwMode="auto">
            <a:xfrm>
              <a:off x="3344" y="1772"/>
              <a:ext cx="652" cy="252"/>
            </a:xfrm>
            <a:prstGeom prst="rect">
              <a:avLst/>
            </a:prstGeom>
            <a:noFill/>
            <a:ln w="9525">
              <a:solidFill>
                <a:schemeClr val="hlink"/>
              </a:solidFill>
              <a:miter lim="800000"/>
              <a:headEnd/>
              <a:tailEnd/>
            </a:ln>
            <a:effectLst/>
          </p:spPr>
          <p:txBody>
            <a:bodyPr wrap="square">
              <a:spAutoFit/>
            </a:bodyPr>
            <a:lstStyle/>
            <a:p>
              <a:r>
                <a:rPr lang="zh-CN" altLang="en-US" sz="2000" b="0" dirty="0">
                  <a:solidFill>
                    <a:srgbClr val="0000CC"/>
                  </a:solidFill>
                  <a:ea typeface="黑体" pitchFamily="49" charset="-122"/>
                </a:rPr>
                <a:t>访问权限</a:t>
              </a:r>
            </a:p>
          </p:txBody>
        </p:sp>
      </p:grpSp>
      <p:sp>
        <p:nvSpPr>
          <p:cNvPr id="21" name="AutoShape 4"/>
          <p:cNvSpPr>
            <a:spLocks noChangeArrowheads="1"/>
          </p:cNvSpPr>
          <p:nvPr/>
        </p:nvSpPr>
        <p:spPr bwMode="auto">
          <a:xfrm>
            <a:off x="684213" y="5339680"/>
            <a:ext cx="7696200" cy="609600"/>
          </a:xfrm>
          <a:prstGeom prst="roundRect">
            <a:avLst>
              <a:gd name="adj" fmla="val 29167"/>
            </a:avLst>
          </a:prstGeom>
          <a:noFill/>
          <a:ln w="28575">
            <a:solidFill>
              <a:schemeClr val="hlink"/>
            </a:solidFill>
            <a:miter lim="800000"/>
            <a:headEnd/>
            <a:tailEnd/>
          </a:ln>
          <a:effectLst/>
        </p:spPr>
        <p:txBody>
          <a:bodyPr wrap="none" anchor="ctr"/>
          <a:lstStyle/>
          <a:p>
            <a:pPr algn="ctr"/>
            <a:r>
              <a:rPr lang="zh-CN" altLang="en-US" sz="2400" b="0" dirty="0">
                <a:solidFill>
                  <a:schemeClr val="tx1"/>
                </a:solidFill>
                <a:latin typeface="Tahoma" pitchFamily="34" charset="0"/>
                <a:ea typeface="黑体" pitchFamily="49" charset="-122"/>
              </a:rPr>
              <a:t>在一个命令行中可给出多个</a:t>
            </a:r>
            <a:r>
              <a:rPr lang="zh-CN" altLang="en-US" sz="2400" b="0" dirty="0" smtClean="0">
                <a:solidFill>
                  <a:schemeClr val="tx1"/>
                </a:solidFill>
                <a:latin typeface="Tahoma" pitchFamily="34" charset="0"/>
                <a:ea typeface="黑体" pitchFamily="49" charset="-122"/>
              </a:rPr>
              <a:t>权限模式，</a:t>
            </a:r>
            <a:r>
              <a:rPr lang="zh-CN" altLang="en-US" sz="2400" b="0" dirty="0">
                <a:solidFill>
                  <a:schemeClr val="tx1"/>
                </a:solidFill>
                <a:latin typeface="Tahoma" pitchFamily="34" charset="0"/>
                <a:ea typeface="黑体" pitchFamily="49" charset="-122"/>
              </a:rPr>
              <a:t>其间用</a:t>
            </a:r>
            <a:r>
              <a:rPr lang="zh-CN" altLang="en-US" sz="2400" b="0" dirty="0" smtClean="0">
                <a:solidFill>
                  <a:srgbClr val="0000CC"/>
                </a:solidFill>
                <a:latin typeface="Tahoma" pitchFamily="34" charset="0"/>
                <a:ea typeface="黑体" pitchFamily="49" charset="-122"/>
              </a:rPr>
              <a:t>逗号</a:t>
            </a:r>
            <a:r>
              <a:rPr lang="zh-CN" altLang="en-US" sz="2400" b="0" dirty="0" smtClean="0">
                <a:latin typeface="Tahoma" pitchFamily="34" charset="0"/>
                <a:ea typeface="黑体" pitchFamily="49" charset="-122"/>
              </a:rPr>
              <a:t>间</a:t>
            </a:r>
            <a:r>
              <a:rPr lang="zh-CN" altLang="en-US" sz="2400" b="0" dirty="0" smtClean="0">
                <a:solidFill>
                  <a:schemeClr val="tx1"/>
                </a:solidFill>
                <a:latin typeface="Tahoma" pitchFamily="34" charset="0"/>
                <a:ea typeface="黑体" pitchFamily="49" charset="-122"/>
              </a:rPr>
              <a:t>隔</a:t>
            </a:r>
            <a:endParaRPr lang="zh-CN" altLang="en-US" sz="2400" b="0" dirty="0">
              <a:solidFill>
                <a:schemeClr val="tx1"/>
              </a:solidFill>
              <a:latin typeface="Tahoma" pitchFamily="34" charset="0"/>
              <a:ea typeface="黑体" pitchFamily="49" charset="-122"/>
            </a:endParaRPr>
          </a:p>
        </p:txBody>
      </p:sp>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42222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程序、进程和作业</a:t>
            </a:r>
            <a:endParaRPr lang="zh-CN" altLang="en-US" dirty="0"/>
          </a:p>
        </p:txBody>
      </p:sp>
      <p:sp>
        <p:nvSpPr>
          <p:cNvPr id="3" name="内容占位符 2"/>
          <p:cNvSpPr>
            <a:spLocks noGrp="1"/>
          </p:cNvSpPr>
          <p:nvPr>
            <p:ph idx="1"/>
          </p:nvPr>
        </p:nvSpPr>
        <p:spPr>
          <a:xfrm>
            <a:off x="457200" y="1340768"/>
            <a:ext cx="8229600" cy="4790157"/>
          </a:xfrm>
        </p:spPr>
        <p:txBody>
          <a:bodyPr/>
          <a:lstStyle/>
          <a:p>
            <a:r>
              <a:rPr lang="zh-CN" altLang="en-US" dirty="0" smtClean="0"/>
              <a:t>程序（</a:t>
            </a:r>
            <a:r>
              <a:rPr lang="en-US" altLang="zh-CN" sz="3200" dirty="0" smtClean="0">
                <a:solidFill>
                  <a:srgbClr val="0000CC"/>
                </a:solidFill>
                <a:ea typeface="黑体" pitchFamily="49" charset="-122"/>
              </a:rPr>
              <a:t> program</a:t>
            </a:r>
            <a:r>
              <a:rPr lang="zh-CN" altLang="en-US" dirty="0" smtClean="0"/>
              <a:t>）</a:t>
            </a:r>
          </a:p>
          <a:p>
            <a:pPr lvl="1"/>
            <a:r>
              <a:rPr lang="zh-CN" altLang="en-US" dirty="0" smtClean="0"/>
              <a:t>程序是机器指令的集合， 文件形式存储</a:t>
            </a:r>
          </a:p>
          <a:p>
            <a:r>
              <a:rPr lang="zh-CN" altLang="en-US" dirty="0" smtClean="0"/>
              <a:t>进程（</a:t>
            </a:r>
            <a:r>
              <a:rPr lang="en-US" altLang="zh-CN" sz="3200" dirty="0" smtClean="0">
                <a:solidFill>
                  <a:srgbClr val="0000CC"/>
                </a:solidFill>
                <a:ea typeface="黑体" pitchFamily="49" charset="-122"/>
              </a:rPr>
              <a:t> process </a:t>
            </a:r>
            <a:r>
              <a:rPr lang="zh-CN" altLang="en-US" dirty="0" smtClean="0"/>
              <a:t>）</a:t>
            </a:r>
          </a:p>
          <a:p>
            <a:pPr lvl="1"/>
            <a:r>
              <a:rPr lang="zh-CN" altLang="en-US" dirty="0" smtClean="0"/>
              <a:t>进程是一个程序在其自身的虚拟地址空间中的一次 执行活动  </a:t>
            </a:r>
          </a:p>
          <a:p>
            <a:r>
              <a:rPr lang="zh-CN" altLang="en-US" dirty="0" smtClean="0"/>
              <a:t>作业</a:t>
            </a:r>
            <a:r>
              <a:rPr lang="en-US" altLang="zh-CN" dirty="0" smtClean="0"/>
              <a:t>/</a:t>
            </a:r>
            <a:r>
              <a:rPr lang="zh-CN" altLang="en-US" dirty="0" smtClean="0"/>
              <a:t>任务（</a:t>
            </a:r>
            <a:r>
              <a:rPr lang="en-US" altLang="zh-CN" sz="3200" dirty="0" smtClean="0">
                <a:solidFill>
                  <a:srgbClr val="0000CC"/>
                </a:solidFill>
                <a:ea typeface="黑体" pitchFamily="49" charset="-122"/>
              </a:rPr>
              <a:t> job/task </a:t>
            </a:r>
            <a:r>
              <a:rPr lang="zh-CN" altLang="en-US" dirty="0" smtClean="0"/>
              <a:t>）</a:t>
            </a:r>
          </a:p>
          <a:p>
            <a:pPr lvl="1"/>
            <a:r>
              <a:rPr lang="zh-CN" altLang="en-US" dirty="0" smtClean="0"/>
              <a:t>用户通过操作系统用户接口（</a:t>
            </a:r>
            <a:r>
              <a:rPr lang="en-US" altLang="zh-CN" dirty="0" smtClean="0"/>
              <a:t>Shell</a:t>
            </a:r>
            <a:r>
              <a:rPr lang="zh-CN" altLang="en-US" dirty="0" smtClean="0"/>
              <a:t>或</a:t>
            </a:r>
            <a:r>
              <a:rPr lang="en-US" altLang="zh-CN" dirty="0" smtClean="0"/>
              <a:t>X</a:t>
            </a:r>
            <a:r>
              <a:rPr lang="zh-CN" altLang="en-US" dirty="0" smtClean="0"/>
              <a:t>环境）提交给计算机进行加工处理的程序。如用户发出一个打印命令，就产生一个打印作业</a:t>
            </a:r>
            <a:r>
              <a:rPr lang="en-US" altLang="zh-CN" dirty="0" smtClean="0"/>
              <a:t>/</a:t>
            </a:r>
            <a:r>
              <a:rPr lang="zh-CN" altLang="en-US" dirty="0" smtClean="0"/>
              <a:t>任务。  </a:t>
            </a:r>
          </a:p>
          <a:p>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54</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6424201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进程类型</a:t>
            </a:r>
            <a:endParaRPr lang="zh-CN" altLang="en-US" dirty="0"/>
          </a:p>
        </p:txBody>
      </p:sp>
      <p:sp>
        <p:nvSpPr>
          <p:cNvPr id="3" name="内容占位符 2"/>
          <p:cNvSpPr>
            <a:spLocks noGrp="1"/>
          </p:cNvSpPr>
          <p:nvPr>
            <p:ph idx="1"/>
          </p:nvPr>
        </p:nvSpPr>
        <p:spPr/>
        <p:txBody>
          <a:bodyPr/>
          <a:lstStyle/>
          <a:p>
            <a:r>
              <a:rPr lang="zh-CN" altLang="en-US" dirty="0" smtClean="0">
                <a:latin typeface="黑体" pitchFamily="49" charset="-122"/>
                <a:ea typeface="黑体" pitchFamily="49" charset="-122"/>
              </a:rPr>
              <a:t>交互进程</a:t>
            </a:r>
          </a:p>
          <a:p>
            <a:pPr lvl="1"/>
            <a:r>
              <a:rPr lang="zh-CN" altLang="en-US" dirty="0" smtClean="0"/>
              <a:t>由一个</a:t>
            </a:r>
            <a:r>
              <a:rPr lang="en-US" altLang="zh-CN" dirty="0" smtClean="0"/>
              <a:t>Shell</a:t>
            </a:r>
            <a:r>
              <a:rPr lang="zh-CN" altLang="en-US" dirty="0" smtClean="0"/>
              <a:t>启动的进程。</a:t>
            </a:r>
            <a:endParaRPr lang="en-US" altLang="zh-CN" dirty="0" smtClean="0"/>
          </a:p>
          <a:p>
            <a:pPr lvl="1"/>
            <a:r>
              <a:rPr lang="zh-CN" altLang="en-US" dirty="0" smtClean="0"/>
              <a:t>交互进程既可以在前台运行，也可以在后台运行。  </a:t>
            </a:r>
          </a:p>
          <a:p>
            <a:r>
              <a:rPr lang="zh-CN" altLang="en-US" dirty="0" smtClean="0">
                <a:latin typeface="黑体" pitchFamily="49" charset="-122"/>
                <a:ea typeface="黑体" pitchFamily="49" charset="-122"/>
              </a:rPr>
              <a:t>批处理进程</a:t>
            </a:r>
          </a:p>
          <a:p>
            <a:pPr lvl="1"/>
            <a:r>
              <a:rPr lang="zh-CN" altLang="en-US" dirty="0" smtClean="0"/>
              <a:t>不与特定的终端相关联，提交到等待队列种顺序执 行的进程。  </a:t>
            </a:r>
          </a:p>
          <a:p>
            <a:r>
              <a:rPr lang="zh-CN" altLang="en-US" dirty="0" smtClean="0">
                <a:latin typeface="黑体" pitchFamily="49" charset="-122"/>
                <a:ea typeface="黑体" pitchFamily="49" charset="-122"/>
              </a:rPr>
              <a:t>守护进程</a:t>
            </a:r>
            <a:r>
              <a:rPr lang="zh-CN" altLang="en-US" dirty="0" smtClean="0"/>
              <a:t>（</a:t>
            </a:r>
            <a:r>
              <a:rPr lang="en-US" altLang="zh-CN" dirty="0" smtClean="0">
                <a:solidFill>
                  <a:srgbClr val="002060"/>
                </a:solidFill>
              </a:rPr>
              <a:t>Daemon</a:t>
            </a:r>
            <a:r>
              <a:rPr lang="zh-CN" altLang="en-US" dirty="0" smtClean="0"/>
              <a:t>）</a:t>
            </a:r>
          </a:p>
          <a:p>
            <a:pPr lvl="1"/>
            <a:r>
              <a:rPr lang="zh-CN" altLang="en-US" dirty="0" smtClean="0"/>
              <a:t>在</a:t>
            </a:r>
            <a:r>
              <a:rPr lang="en-US" altLang="zh-CN" dirty="0" smtClean="0"/>
              <a:t>Linux</a:t>
            </a:r>
            <a:r>
              <a:rPr lang="zh-CN" altLang="en-US" dirty="0" smtClean="0"/>
              <a:t>在启动时初始化，需要时运行于后台的进 程。  </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55</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998306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前台与后台</a:t>
            </a:r>
            <a:endParaRPr lang="zh-CN" altLang="en-US" dirty="0"/>
          </a:p>
        </p:txBody>
      </p:sp>
      <p:sp>
        <p:nvSpPr>
          <p:cNvPr id="3" name="内容占位符 2"/>
          <p:cNvSpPr>
            <a:spLocks noGrp="1"/>
          </p:cNvSpPr>
          <p:nvPr>
            <p:ph idx="1"/>
          </p:nvPr>
        </p:nvSpPr>
        <p:spPr>
          <a:xfrm>
            <a:off x="457200" y="1340768"/>
            <a:ext cx="8229600" cy="3744416"/>
          </a:xfrm>
        </p:spPr>
        <p:txBody>
          <a:bodyPr/>
          <a:lstStyle/>
          <a:p>
            <a:r>
              <a:rPr lang="zh-CN" altLang="en-US" dirty="0" smtClean="0">
                <a:solidFill>
                  <a:srgbClr val="0000CC"/>
                </a:solidFill>
                <a:ea typeface="黑体" pitchFamily="49" charset="-122"/>
              </a:rPr>
              <a:t> 前台进程</a:t>
            </a:r>
            <a:endParaRPr lang="en-US" altLang="zh-CN" dirty="0" smtClean="0">
              <a:solidFill>
                <a:srgbClr val="0000CC"/>
              </a:solidFill>
              <a:ea typeface="黑体" pitchFamily="49" charset="-122"/>
            </a:endParaRPr>
          </a:p>
          <a:p>
            <a:pPr lvl="1"/>
            <a:r>
              <a:rPr lang="zh-CN" altLang="en-US" dirty="0" smtClean="0">
                <a:ea typeface="黑体" pitchFamily="49" charset="-122"/>
              </a:rPr>
              <a:t>指一个程序控制着标准输入</a:t>
            </a:r>
            <a:r>
              <a:rPr lang="zh-CN" altLang="en-US" dirty="0" smtClean="0">
                <a:solidFill>
                  <a:srgbClr val="0000CC"/>
                </a:solidFill>
                <a:latin typeface="Courier New" pitchFamily="49" charset="0"/>
                <a:ea typeface="黑体" pitchFamily="49" charset="-122"/>
              </a:rPr>
              <a:t>/</a:t>
            </a:r>
            <a:r>
              <a:rPr lang="zh-CN" altLang="en-US" dirty="0" smtClean="0">
                <a:ea typeface="黑体" pitchFamily="49" charset="-122"/>
              </a:rPr>
              <a:t>输出，在程序运行时，</a:t>
            </a:r>
            <a:r>
              <a:rPr lang="en-US" altLang="zh-CN" dirty="0" smtClean="0">
                <a:ea typeface="黑体" pitchFamily="49" charset="-122"/>
              </a:rPr>
              <a:t>shell </a:t>
            </a:r>
            <a:r>
              <a:rPr lang="zh-CN" altLang="en-US" dirty="0" smtClean="0">
                <a:ea typeface="黑体" pitchFamily="49" charset="-122"/>
              </a:rPr>
              <a:t>被暂时挂起，直到该程序运行结束后，才退回到 </a:t>
            </a:r>
            <a:r>
              <a:rPr lang="en-US" altLang="zh-CN" dirty="0" smtClean="0">
                <a:ea typeface="黑体" pitchFamily="49" charset="-122"/>
              </a:rPr>
              <a:t>shell</a:t>
            </a:r>
            <a:r>
              <a:rPr lang="zh-CN" altLang="en-US" dirty="0" smtClean="0">
                <a:ea typeface="黑体" pitchFamily="49" charset="-122"/>
              </a:rPr>
              <a:t>。在这个过程中，用户不能再执行其它程序。</a:t>
            </a:r>
          </a:p>
          <a:p>
            <a:r>
              <a:rPr lang="zh-CN" altLang="en-US" dirty="0" smtClean="0">
                <a:solidFill>
                  <a:srgbClr val="0000CC"/>
                </a:solidFill>
                <a:ea typeface="黑体" pitchFamily="49" charset="-122"/>
              </a:rPr>
              <a:t> 后台进程</a:t>
            </a:r>
            <a:endParaRPr lang="en-US" altLang="zh-CN" dirty="0" smtClean="0">
              <a:ea typeface="黑体" pitchFamily="49" charset="-122"/>
            </a:endParaRPr>
          </a:p>
          <a:p>
            <a:pPr lvl="1"/>
            <a:r>
              <a:rPr lang="zh-CN" altLang="en-US" dirty="0" smtClean="0">
                <a:ea typeface="黑体" pitchFamily="49" charset="-122"/>
              </a:rPr>
              <a:t>用户不必等待程序运行结束就可以执行其它程序。</a:t>
            </a:r>
            <a:endParaRPr lang="en-US" altLang="zh-CN" dirty="0" smtClean="0">
              <a:ea typeface="黑体" pitchFamily="49" charset="-122"/>
            </a:endParaRPr>
          </a:p>
          <a:p>
            <a:pPr lvl="1"/>
            <a:r>
              <a:rPr lang="zh-CN" altLang="en-US" dirty="0" smtClean="0">
                <a:latin typeface="黑体" pitchFamily="49" charset="-122"/>
                <a:ea typeface="黑体" pitchFamily="49" charset="-122"/>
              </a:rPr>
              <a:t>运行后台进程的方法是在命令行最后加上 </a:t>
            </a:r>
            <a:r>
              <a:rPr lang="zh-CN" altLang="en-US" dirty="0" smtClean="0"/>
              <a:t>“</a:t>
            </a:r>
            <a:r>
              <a:rPr lang="en-US" altLang="zh-CN" dirty="0" smtClean="0"/>
              <a:t>&amp;”</a:t>
            </a:r>
          </a:p>
          <a:p>
            <a:pPr lvl="2"/>
            <a:r>
              <a:rPr lang="zh-CN" altLang="en-US" dirty="0" smtClean="0"/>
              <a:t>例如：</a:t>
            </a:r>
            <a:r>
              <a:rPr lang="en-US" altLang="zh-CN" dirty="0" smtClean="0">
                <a:solidFill>
                  <a:schemeClr val="accent6">
                    <a:lumMod val="75000"/>
                  </a:schemeClr>
                </a:solidFill>
              </a:rPr>
              <a:t>$ sleep 10000 &amp;</a:t>
            </a:r>
            <a:endParaRPr lang="zh-CN" altLang="en-US" dirty="0">
              <a:solidFill>
                <a:schemeClr val="accent6">
                  <a:lumMod val="75000"/>
                </a:schemeClr>
              </a:solidFill>
            </a:endParaRPr>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56</a:t>
            </a:fld>
            <a:endParaRPr lang="en-US" altLang="zh-CN" dirty="0"/>
          </a:p>
        </p:txBody>
      </p:sp>
      <p:sp>
        <p:nvSpPr>
          <p:cNvPr id="7" name="TextBox 6"/>
          <p:cNvSpPr txBox="1"/>
          <p:nvPr/>
        </p:nvSpPr>
        <p:spPr>
          <a:xfrm>
            <a:off x="1619672" y="5229200"/>
            <a:ext cx="597666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zh-CN" altLang="en-US" sz="2400" dirty="0" smtClean="0">
                <a:ea typeface="黑体" pitchFamily="49" charset="-122"/>
              </a:rPr>
              <a:t>在一个终端里只能同时存在一个前台任务，但可以有多个后台任务。</a:t>
            </a:r>
            <a:endParaRPr lang="zh-CN" altLang="en-US" sz="2400"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8330273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查看系统中的进程</a:t>
            </a:r>
            <a:endParaRPr lang="zh-CN" altLang="en-US" dirty="0"/>
          </a:p>
        </p:txBody>
      </p:sp>
      <p:sp>
        <p:nvSpPr>
          <p:cNvPr id="3" name="内容占位符 2"/>
          <p:cNvSpPr>
            <a:spLocks noGrp="1"/>
          </p:cNvSpPr>
          <p:nvPr>
            <p:ph idx="1"/>
          </p:nvPr>
        </p:nvSpPr>
        <p:spPr>
          <a:xfrm>
            <a:off x="251520" y="1412776"/>
            <a:ext cx="8712968" cy="4718149"/>
          </a:xfrm>
        </p:spPr>
        <p:txBody>
          <a:bodyPr/>
          <a:lstStyle/>
          <a:p>
            <a:r>
              <a:rPr lang="zh-CN" altLang="en-US" dirty="0" smtClean="0"/>
              <a:t>使用</a:t>
            </a:r>
            <a:r>
              <a:rPr lang="en-US" altLang="zh-CN" dirty="0" err="1" smtClean="0"/>
              <a:t>ps</a:t>
            </a:r>
            <a:r>
              <a:rPr lang="zh-CN" altLang="en-US" dirty="0" smtClean="0"/>
              <a:t>命令查看进程状态信息</a:t>
            </a:r>
            <a:endParaRPr lang="en-US" altLang="zh-CN" dirty="0" smtClean="0"/>
          </a:p>
          <a:p>
            <a:pPr lvl="1"/>
            <a:r>
              <a:rPr lang="zh-CN" altLang="en-US" dirty="0" smtClean="0"/>
              <a:t>显示哪些进程正在执行和执行的状态</a:t>
            </a:r>
          </a:p>
          <a:p>
            <a:pPr lvl="1"/>
            <a:r>
              <a:rPr lang="zh-CN" altLang="en-US" dirty="0" smtClean="0"/>
              <a:t>进程是否结束、进程有没有僵死</a:t>
            </a:r>
          </a:p>
          <a:p>
            <a:pPr lvl="1"/>
            <a:r>
              <a:rPr lang="zh-CN" altLang="en-US" dirty="0" smtClean="0"/>
              <a:t>哪些进程占用了过多的系统资源等</a:t>
            </a:r>
            <a:endParaRPr lang="en-US" altLang="zh-CN" dirty="0" smtClean="0"/>
          </a:p>
          <a:p>
            <a:r>
              <a:rPr lang="en-US" altLang="zh-CN" dirty="0" err="1" smtClean="0"/>
              <a:t>ps</a:t>
            </a:r>
            <a:r>
              <a:rPr lang="zh-CN" altLang="en-US" dirty="0" smtClean="0"/>
              <a:t>（</a:t>
            </a:r>
            <a:r>
              <a:rPr lang="en-US" altLang="zh-CN" dirty="0" smtClean="0"/>
              <a:t> Process Status </a:t>
            </a:r>
            <a:r>
              <a:rPr lang="zh-CN" altLang="en-US" dirty="0" smtClean="0"/>
              <a:t>）命令格式</a:t>
            </a:r>
            <a:endParaRPr lang="en-US" altLang="zh-CN" dirty="0" smtClean="0"/>
          </a:p>
          <a:p>
            <a:pPr lvl="1"/>
            <a:r>
              <a:rPr lang="en-US" altLang="zh-CN" dirty="0" err="1" smtClean="0">
                <a:solidFill>
                  <a:schemeClr val="accent6">
                    <a:lumMod val="75000"/>
                  </a:schemeClr>
                </a:solidFill>
              </a:rPr>
              <a:t>ps</a:t>
            </a:r>
            <a:r>
              <a:rPr lang="en-US" altLang="zh-CN" dirty="0" smtClean="0">
                <a:solidFill>
                  <a:schemeClr val="accent6">
                    <a:lumMod val="75000"/>
                  </a:schemeClr>
                </a:solidFill>
              </a:rPr>
              <a:t> [</a:t>
            </a:r>
            <a:r>
              <a:rPr lang="zh-CN" altLang="en-US" dirty="0" smtClean="0">
                <a:solidFill>
                  <a:schemeClr val="accent6">
                    <a:lumMod val="75000"/>
                  </a:schemeClr>
                </a:solidFill>
              </a:rPr>
              <a:t>选项</a:t>
            </a:r>
            <a:r>
              <a:rPr lang="en-US" altLang="zh-CN" dirty="0" smtClean="0">
                <a:solidFill>
                  <a:schemeClr val="accent6">
                    <a:lumMod val="75000"/>
                  </a:schemeClr>
                </a:solidFill>
              </a:rPr>
              <a:t>]</a:t>
            </a:r>
          </a:p>
          <a:p>
            <a:pPr lvl="1"/>
            <a:r>
              <a:rPr lang="zh-CN" altLang="en-US" dirty="0" smtClean="0"/>
              <a:t>不带任何选项的</a:t>
            </a:r>
            <a:r>
              <a:rPr lang="en-US" altLang="zh-CN" dirty="0" err="1" smtClean="0"/>
              <a:t>ps</a:t>
            </a:r>
            <a:r>
              <a:rPr lang="zh-CN" altLang="en-US" dirty="0" smtClean="0"/>
              <a:t>命令</a:t>
            </a:r>
            <a:endParaRPr lang="en-US" altLang="zh-CN" dirty="0" smtClean="0"/>
          </a:p>
          <a:p>
            <a:pPr lvl="2"/>
            <a:r>
              <a:rPr lang="zh-CN" altLang="en-US" dirty="0" smtClean="0"/>
              <a:t>显示当前用户所在终端中的所有进程</a:t>
            </a:r>
            <a:endParaRPr lang="en-US" altLang="zh-CN" dirty="0" smtClean="0"/>
          </a:p>
          <a:p>
            <a:pPr lvl="2"/>
            <a:r>
              <a:rPr lang="zh-CN" altLang="en-US" dirty="0" smtClean="0"/>
              <a:t>输出项包括：识别号</a:t>
            </a:r>
            <a:r>
              <a:rPr lang="en-US" altLang="zh-CN" dirty="0" smtClean="0"/>
              <a:t>(PID)</a:t>
            </a:r>
            <a:r>
              <a:rPr lang="zh-CN" altLang="en-US" dirty="0" smtClean="0"/>
              <a:t>、终端</a:t>
            </a:r>
            <a:r>
              <a:rPr lang="en-US" altLang="zh-CN" dirty="0" smtClean="0"/>
              <a:t>(TTY)</a:t>
            </a:r>
            <a:r>
              <a:rPr lang="zh-CN" altLang="en-US" dirty="0" smtClean="0"/>
              <a:t>、运行时间</a:t>
            </a:r>
            <a:r>
              <a:rPr lang="en-US" altLang="zh-CN" dirty="0" smtClean="0"/>
              <a:t>(TIME)</a:t>
            </a:r>
            <a:r>
              <a:rPr lang="zh-CN" altLang="en-US" dirty="0" smtClean="0"/>
              <a:t>、产生该进程所运行的命令</a:t>
            </a:r>
            <a:r>
              <a:rPr lang="en-US" altLang="zh-CN" dirty="0" smtClean="0"/>
              <a:t>(CMD)</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57</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2543876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err="1" smtClean="0">
                <a:solidFill>
                  <a:srgbClr val="006600"/>
                </a:solidFill>
              </a:rPr>
              <a:t>ps</a:t>
            </a:r>
            <a:r>
              <a:rPr kumimoji="1" lang="en-US" altLang="zh-CN" dirty="0" smtClean="0"/>
              <a:t> </a:t>
            </a:r>
            <a:r>
              <a:rPr kumimoji="1" lang="zh-CN" altLang="en-US" dirty="0" smtClean="0"/>
              <a:t>常见的输出标记</a:t>
            </a:r>
            <a:endParaRPr lang="zh-CN" altLang="en-US"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58</a:t>
            </a:fld>
            <a:endParaRPr lang="en-US" altLang="zh-CN" dirty="0"/>
          </a:p>
        </p:txBody>
      </p:sp>
      <p:graphicFrame>
        <p:nvGraphicFramePr>
          <p:cNvPr id="7" name="Group 92"/>
          <p:cNvGraphicFramePr>
            <a:graphicFrameLocks noGrp="1"/>
          </p:cNvGraphicFramePr>
          <p:nvPr/>
        </p:nvGraphicFramePr>
        <p:xfrm>
          <a:off x="395536" y="1988840"/>
          <a:ext cx="8496944" cy="3931920"/>
        </p:xfrm>
        <a:graphic>
          <a:graphicData uri="http://schemas.openxmlformats.org/drawingml/2006/table">
            <a:tbl>
              <a:tblPr>
                <a:tableStyleId>{3C2FFA5D-87B4-456A-9821-1D502468CF0F}</a:tableStyleId>
              </a:tblPr>
              <a:tblGrid>
                <a:gridCol w="1152128">
                  <a:extLst>
                    <a:ext uri="{9D8B030D-6E8A-4147-A177-3AD203B41FA5}">
                      <a16:colId xmlns:a16="http://schemas.microsoft.com/office/drawing/2014/main" val="20000"/>
                    </a:ext>
                  </a:extLst>
                </a:gridCol>
                <a:gridCol w="2533134">
                  <a:extLst>
                    <a:ext uri="{9D8B030D-6E8A-4147-A177-3AD203B41FA5}">
                      <a16:colId xmlns:a16="http://schemas.microsoft.com/office/drawing/2014/main" val="20001"/>
                    </a:ext>
                  </a:extLst>
                </a:gridCol>
                <a:gridCol w="1222455">
                  <a:extLst>
                    <a:ext uri="{9D8B030D-6E8A-4147-A177-3AD203B41FA5}">
                      <a16:colId xmlns:a16="http://schemas.microsoft.com/office/drawing/2014/main" val="20002"/>
                    </a:ext>
                  </a:extLst>
                </a:gridCol>
                <a:gridCol w="3589227">
                  <a:extLst>
                    <a:ext uri="{9D8B030D-6E8A-4147-A177-3AD203B41FA5}">
                      <a16:colId xmlns:a16="http://schemas.microsoft.com/office/drawing/2014/main" val="20003"/>
                    </a:ext>
                  </a:extLst>
                </a:gridCol>
              </a:tblGrid>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UID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用户 </a:t>
                      </a:r>
                      <a:r>
                        <a:rPr kumimoji="1" lang="en-US" altLang="zh-CN" sz="2400" u="none" strike="noStrike" cap="none" normalizeH="0" baseline="0" smtClean="0">
                          <a:ln>
                            <a:noFill/>
                          </a:ln>
                          <a:effectLst/>
                        </a:rPr>
                        <a:t>ID</a:t>
                      </a:r>
                      <a:endParaRPr kumimoji="1" lang="en-US" altLang="zh-CN"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START</a:t>
                      </a:r>
                      <a:endParaRPr kumimoji="1" lang="zh-CN" altLang="en-US" sz="2400" b="1" i="0" u="none" strike="noStrike" kern="1200" cap="none" normalizeH="0" baseline="0" dirty="0" smtClean="0">
                        <a:ln>
                          <a:noFill/>
                        </a:ln>
                        <a:solidFill>
                          <a:srgbClr val="0000CC"/>
                        </a:solidFill>
                        <a:effectLst/>
                        <a:latin typeface="Courier New" pitchFamily="49" charset="0"/>
                        <a:ea typeface="宋体" charset="-122"/>
                        <a:cs typeface="+mn-cs"/>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进程启动时间</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0"/>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USER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用户名</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TIME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执行时间</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1"/>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PID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进程 </a:t>
                      </a:r>
                      <a:r>
                        <a:rPr kumimoji="1" lang="en-US" altLang="zh-CN" sz="2400" u="none" strike="noStrike" cap="none" normalizeH="0" baseline="0" smtClean="0">
                          <a:ln>
                            <a:noFill/>
                          </a:ln>
                          <a:effectLst/>
                        </a:rPr>
                        <a:t>ID</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STAT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进程状态</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2"/>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PPID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父进程的 </a:t>
                      </a:r>
                      <a:r>
                        <a:rPr kumimoji="1" lang="en-US" altLang="zh-CN" sz="2400" u="none" strike="noStrike" cap="none" normalizeH="0" baseline="0" smtClean="0">
                          <a:ln>
                            <a:noFill/>
                          </a:ln>
                          <a:effectLst/>
                        </a:rPr>
                        <a:t>ID</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NI</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优先权值 </a:t>
                      </a:r>
                      <a:r>
                        <a:rPr kumimoji="1" lang="en-US" altLang="zh-CN" sz="2400" u="none" strike="noStrike" cap="none" normalizeH="0" baseline="0" dirty="0" smtClean="0">
                          <a:ln>
                            <a:noFill/>
                          </a:ln>
                          <a:effectLst/>
                        </a:rPr>
                        <a:t>/ nice </a:t>
                      </a:r>
                      <a:r>
                        <a:rPr kumimoji="1" lang="zh-CN" altLang="en-US" sz="2400" u="none" strike="noStrike" cap="none" normalizeH="0" baseline="0" dirty="0" smtClean="0">
                          <a:ln>
                            <a:noFill/>
                          </a:ln>
                          <a:effectLst/>
                        </a:rPr>
                        <a:t>值</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3"/>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TTY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启动进程的终端</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CMD</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smtClean="0">
                          <a:ln>
                            <a:noFill/>
                          </a:ln>
                          <a:effectLst/>
                        </a:rPr>
                        <a:t>命令名（</a:t>
                      </a:r>
                      <a:r>
                        <a:rPr kumimoji="1" lang="en-US" altLang="zh-CN" sz="2400" u="none" strike="noStrike" cap="none" normalizeH="0" baseline="0" smtClean="0">
                          <a:ln>
                            <a:noFill/>
                          </a:ln>
                          <a:effectLst/>
                        </a:rPr>
                        <a:t>COMMAND）</a:t>
                      </a:r>
                      <a:endParaRPr kumimoji="1" lang="zh-CN" altLang="en-US" sz="2400" b="0" i="0" u="none" strike="noStrike" cap="none" normalizeH="0" baseline="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4"/>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RSS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进程所用内存块数</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%CPU</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CN" altLang="en-US" sz="2400" u="none" strike="noStrike" cap="none" normalizeH="0" baseline="0" dirty="0" smtClean="0">
                          <a:ln>
                            <a:noFill/>
                          </a:ln>
                          <a:effectLst/>
                        </a:rPr>
                        <a:t>进程所用</a:t>
                      </a:r>
                      <a:r>
                        <a:rPr kumimoji="1" lang="en-US" altLang="zh-CN" sz="2400" u="none" strike="noStrike" cap="none" normalizeH="0" baseline="0" dirty="0" smtClean="0">
                          <a:ln>
                            <a:noFill/>
                          </a:ln>
                          <a:effectLst/>
                        </a:rPr>
                        <a:t>CPU</a:t>
                      </a:r>
                      <a:r>
                        <a:rPr kumimoji="1" lang="zh-CN" altLang="en-US" sz="2400" u="none" strike="noStrike" cap="none" normalizeH="0" baseline="0" dirty="0" smtClean="0">
                          <a:ln>
                            <a:noFill/>
                          </a:ln>
                          <a:effectLst/>
                        </a:rPr>
                        <a:t>时间百分比</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a:t>
                      </a:r>
                      <a:r>
                        <a:rPr kumimoji="1" lang="en-US" altLang="zh-CN" sz="2400" b="1" i="0" u="none" strike="noStrike" kern="1200" cap="none" normalizeH="0" baseline="0" dirty="0" err="1" smtClean="0">
                          <a:ln>
                            <a:noFill/>
                          </a:ln>
                          <a:solidFill>
                            <a:srgbClr val="0000CC"/>
                          </a:solidFill>
                          <a:effectLst/>
                          <a:latin typeface="Courier New" pitchFamily="49" charset="0"/>
                          <a:ea typeface="宋体" charset="-122"/>
                          <a:cs typeface="+mn-cs"/>
                        </a:rPr>
                        <a:t>pcpu</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5"/>
                  </a:ext>
                </a:extLst>
              </a:tr>
              <a:tr h="1809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VSZ</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u="none" strike="noStrike" cap="none" normalizeH="0" baseline="0" dirty="0" smtClean="0">
                          <a:ln>
                            <a:noFill/>
                          </a:ln>
                          <a:effectLst/>
                        </a:rPr>
                        <a:t>进程所用虚拟内存块数</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400" b="1" i="0" u="none" strike="noStrike" kern="1200" cap="none" normalizeH="0" baseline="0" dirty="0" smtClean="0">
                          <a:ln>
                            <a:noFill/>
                          </a:ln>
                          <a:solidFill>
                            <a:srgbClr val="0000CC"/>
                          </a:solidFill>
                          <a:effectLst/>
                          <a:latin typeface="Courier New" pitchFamily="49" charset="0"/>
                          <a:ea typeface="宋体" charset="-122"/>
                          <a:cs typeface="+mn-cs"/>
                        </a:rPr>
                        <a:t>%</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MEM</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zh-CN" altLang="en-US" sz="2400" u="none" strike="noStrike" cap="none" normalizeH="0" baseline="0" dirty="0" smtClean="0">
                          <a:ln>
                            <a:noFill/>
                          </a:ln>
                          <a:effectLst/>
                        </a:rPr>
                        <a:t>进程所有</a:t>
                      </a:r>
                      <a:r>
                        <a:rPr kumimoji="1" lang="en-US" altLang="zh-CN" sz="2400" u="none" strike="noStrike" cap="none" normalizeH="0" baseline="0" dirty="0" smtClean="0">
                          <a:ln>
                            <a:noFill/>
                          </a:ln>
                          <a:effectLst/>
                        </a:rPr>
                        <a:t>MEM</a:t>
                      </a:r>
                      <a:r>
                        <a:rPr kumimoji="1" lang="zh-CN" altLang="en-US" sz="2400" u="none" strike="noStrike" cap="none" normalizeH="0" baseline="0" dirty="0" smtClean="0">
                          <a:ln>
                            <a:noFill/>
                          </a:ln>
                          <a:effectLst/>
                        </a:rPr>
                        <a:t>百分比</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a:t>
                      </a:r>
                      <a:r>
                        <a:rPr kumimoji="1" lang="en-US" altLang="zh-CN" sz="2400" b="1" i="0" u="none" strike="noStrike" kern="1200" cap="none" normalizeH="0" baseline="0" dirty="0" err="1" smtClean="0">
                          <a:ln>
                            <a:noFill/>
                          </a:ln>
                          <a:solidFill>
                            <a:srgbClr val="0000CC"/>
                          </a:solidFill>
                          <a:effectLst/>
                          <a:latin typeface="Courier New" pitchFamily="49" charset="0"/>
                          <a:ea typeface="宋体" charset="-122"/>
                          <a:cs typeface="+mn-cs"/>
                        </a:rPr>
                        <a:t>pmem</a:t>
                      </a:r>
                      <a:r>
                        <a:rPr kumimoji="1" lang="en-US" altLang="zh-CN" sz="2400" b="1" i="0" u="none" strike="noStrike" kern="1200" cap="none" normalizeH="0" baseline="0" dirty="0" smtClean="0">
                          <a:ln>
                            <a:noFill/>
                          </a:ln>
                          <a:solidFill>
                            <a:srgbClr val="0000CC"/>
                          </a:solidFill>
                          <a:effectLst/>
                          <a:latin typeface="Courier New" pitchFamily="49" charset="0"/>
                          <a:ea typeface="宋体" charset="-122"/>
                          <a:cs typeface="+mn-cs"/>
                        </a:rPr>
                        <a:t>)</a:t>
                      </a:r>
                      <a:endParaRPr kumimoji="1" lang="zh-CN" altLang="en-US" sz="2400" b="0" i="0" u="none" strike="noStrike" cap="none" normalizeH="0" baseline="0" dirty="0" smtClean="0">
                        <a:ln>
                          <a:noFill/>
                        </a:ln>
                        <a:solidFill>
                          <a:schemeClr val="tx1"/>
                        </a:solidFill>
                        <a:effectLst/>
                        <a:latin typeface="Times New Roman" pitchFamily="18" charset="0"/>
                        <a:ea typeface="黑体" pitchFamily="2" charset="-122"/>
                      </a:endParaRPr>
                    </a:p>
                  </a:txBody>
                  <a:tcPr horzOverflow="overflow"/>
                </a:tc>
                <a:extLst>
                  <a:ext uri="{0D108BD9-81ED-4DB2-BD59-A6C34878D82A}">
                    <a16:rowId xmlns:a16="http://schemas.microsoft.com/office/drawing/2014/main" val="10006"/>
                  </a:ext>
                </a:extLst>
              </a:tr>
            </a:tbl>
          </a:graphicData>
        </a:graphic>
      </p:graphicFrame>
      <p:sp>
        <p:nvSpPr>
          <p:cNvPr id="8" name="Rectangle 3"/>
          <p:cNvSpPr>
            <a:spLocks noChangeArrowheads="1"/>
          </p:cNvSpPr>
          <p:nvPr/>
        </p:nvSpPr>
        <p:spPr bwMode="auto">
          <a:xfrm>
            <a:off x="539750" y="1268760"/>
            <a:ext cx="7924800" cy="530225"/>
          </a:xfrm>
          <a:prstGeom prst="rect">
            <a:avLst/>
          </a:prstGeom>
          <a:noFill/>
          <a:ln w="9525">
            <a:noFill/>
            <a:miter lim="800000"/>
            <a:headEnd/>
            <a:tailEnd/>
          </a:ln>
          <a:effectLst/>
        </p:spPr>
        <p:txBody>
          <a:bodyPr>
            <a:spAutoFit/>
          </a:bodyPr>
          <a:lstStyle/>
          <a:p>
            <a:pPr>
              <a:lnSpc>
                <a:spcPct val="120000"/>
              </a:lnSpc>
              <a:buClr>
                <a:schemeClr val="hlink"/>
              </a:buClr>
              <a:buFont typeface="Wingdings" pitchFamily="2" charset="2"/>
              <a:buChar char="q"/>
            </a:pPr>
            <a:r>
              <a:rPr lang="en-US" altLang="zh-CN" sz="2400" b="0" dirty="0">
                <a:solidFill>
                  <a:schemeClr val="tx1"/>
                </a:solidFill>
                <a:ea typeface="黑体" pitchFamily="2" charset="-122"/>
              </a:rPr>
              <a:t> </a:t>
            </a:r>
            <a:r>
              <a:rPr lang="en-US" altLang="zh-CN" sz="2400" dirty="0" err="1">
                <a:solidFill>
                  <a:srgbClr val="006600"/>
                </a:solidFill>
                <a:latin typeface="Courier New" pitchFamily="49" charset="0"/>
                <a:ea typeface="黑体" pitchFamily="2" charset="-122"/>
              </a:rPr>
              <a:t>ps</a:t>
            </a:r>
            <a:r>
              <a:rPr lang="en-US" altLang="zh-CN" sz="2400" b="0" dirty="0">
                <a:solidFill>
                  <a:schemeClr val="tx1"/>
                </a:solidFill>
                <a:ea typeface="黑体" pitchFamily="2" charset="-122"/>
              </a:rPr>
              <a:t> </a:t>
            </a:r>
            <a:r>
              <a:rPr lang="zh-CN" altLang="en-US" sz="2400" b="0" dirty="0">
                <a:solidFill>
                  <a:schemeClr val="tx1"/>
                </a:solidFill>
                <a:ea typeface="黑体" pitchFamily="2" charset="-122"/>
              </a:rPr>
              <a:t>的输出依赖于用户所给的选项</a:t>
            </a:r>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5912309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杀死进程</a:t>
            </a:r>
            <a:endParaRPr lang="zh-CN" altLang="en-US" dirty="0"/>
          </a:p>
        </p:txBody>
      </p:sp>
      <p:sp>
        <p:nvSpPr>
          <p:cNvPr id="3" name="内容占位符 2"/>
          <p:cNvSpPr>
            <a:spLocks noGrp="1"/>
          </p:cNvSpPr>
          <p:nvPr>
            <p:ph idx="1"/>
          </p:nvPr>
        </p:nvSpPr>
        <p:spPr>
          <a:xfrm>
            <a:off x="457200" y="1124744"/>
            <a:ext cx="8229600" cy="3816425"/>
          </a:xfrm>
        </p:spPr>
        <p:txBody>
          <a:bodyPr/>
          <a:lstStyle/>
          <a:p>
            <a:pPr>
              <a:lnSpc>
                <a:spcPct val="93000"/>
              </a:lnSpc>
            </a:pPr>
            <a:r>
              <a:rPr lang="zh-CN" altLang="en-GB" sz="2800" dirty="0" smtClean="0"/>
              <a:t>为什么要杀死进程</a:t>
            </a:r>
          </a:p>
          <a:p>
            <a:pPr lvl="1"/>
            <a:r>
              <a:rPr lang="zh-CN" altLang="en-GB" sz="2400" dirty="0" smtClean="0"/>
              <a:t>该进程占用了过多的</a:t>
            </a:r>
            <a:r>
              <a:rPr lang="en-GB" altLang="zh-CN" sz="2400" dirty="0" smtClean="0"/>
              <a:t>CPU</a:t>
            </a:r>
            <a:r>
              <a:rPr lang="zh-CN" altLang="en-GB" sz="2400" dirty="0" smtClean="0"/>
              <a:t>时间</a:t>
            </a:r>
          </a:p>
          <a:p>
            <a:pPr lvl="1"/>
            <a:r>
              <a:rPr lang="zh-CN" altLang="en-GB" sz="2400" dirty="0" smtClean="0"/>
              <a:t>该进程锁住了一个终端，使其他前台进程无法运行</a:t>
            </a:r>
          </a:p>
          <a:p>
            <a:pPr lvl="1"/>
            <a:r>
              <a:rPr lang="zh-CN" altLang="en-GB" sz="2400" dirty="0" smtClean="0"/>
              <a:t>运行时间过长，但没有预期效果</a:t>
            </a:r>
            <a:r>
              <a:rPr lang="zh-CN" altLang="en-US" sz="2400" dirty="0" smtClean="0"/>
              <a:t>或</a:t>
            </a:r>
            <a:r>
              <a:rPr lang="zh-CN" altLang="en-GB" sz="2400" dirty="0" smtClean="0"/>
              <a:t>无法正常退出</a:t>
            </a:r>
          </a:p>
          <a:p>
            <a:pPr lvl="1"/>
            <a:r>
              <a:rPr lang="zh-CN" altLang="en-GB" sz="2400" dirty="0" smtClean="0"/>
              <a:t>产生了过多到屏幕或磁盘文件的输出</a:t>
            </a:r>
          </a:p>
          <a:p>
            <a:r>
              <a:rPr lang="en-US" altLang="zh-CN" dirty="0" smtClean="0"/>
              <a:t>kill/</a:t>
            </a:r>
            <a:r>
              <a:rPr lang="en-US" altLang="zh-CN" dirty="0" err="1" smtClean="0"/>
              <a:t>killall</a:t>
            </a:r>
            <a:r>
              <a:rPr lang="en-US" altLang="zh-CN" dirty="0" smtClean="0"/>
              <a:t> </a:t>
            </a:r>
            <a:r>
              <a:rPr lang="zh-CN" altLang="en-US" dirty="0" smtClean="0"/>
              <a:t>命令举例</a:t>
            </a:r>
            <a:endParaRPr lang="en-US" altLang="zh-CN" dirty="0" smtClean="0"/>
          </a:p>
          <a:p>
            <a:pPr lvl="1">
              <a:buNone/>
            </a:pPr>
            <a:r>
              <a:rPr lang="en-US" altLang="zh-CN" dirty="0" smtClean="0">
                <a:solidFill>
                  <a:srgbClr val="002060"/>
                </a:solidFill>
              </a:rPr>
              <a:t>$ kill 1234             </a:t>
            </a:r>
            <a:r>
              <a:rPr lang="en-US" altLang="zh-CN" dirty="0" smtClean="0"/>
              <a:t>OR       </a:t>
            </a:r>
            <a:r>
              <a:rPr lang="en-US" altLang="zh-CN" dirty="0" smtClean="0">
                <a:solidFill>
                  <a:srgbClr val="002060"/>
                </a:solidFill>
              </a:rPr>
              <a:t>$ kill  -9 1234</a:t>
            </a:r>
            <a:endParaRPr lang="zh-CN" altLang="en-US" dirty="0" smtClean="0">
              <a:solidFill>
                <a:srgbClr val="002060"/>
              </a:solidFill>
            </a:endParaRPr>
          </a:p>
          <a:p>
            <a:pPr lvl="1">
              <a:buNone/>
            </a:pPr>
            <a:r>
              <a:rPr lang="en-US" altLang="zh-CN" dirty="0" smtClean="0">
                <a:solidFill>
                  <a:srgbClr val="002060"/>
                </a:solidFill>
              </a:rPr>
              <a:t>$ </a:t>
            </a:r>
            <a:r>
              <a:rPr lang="en-US" altLang="zh-CN" dirty="0" err="1" smtClean="0">
                <a:solidFill>
                  <a:srgbClr val="002060"/>
                </a:solidFill>
              </a:rPr>
              <a:t>killall</a:t>
            </a:r>
            <a:r>
              <a:rPr lang="en-US" altLang="zh-CN" dirty="0" smtClean="0">
                <a:solidFill>
                  <a:srgbClr val="002060"/>
                </a:solidFill>
              </a:rPr>
              <a:t>  </a:t>
            </a:r>
            <a:r>
              <a:rPr lang="en-US" altLang="zh-CN" dirty="0" err="1" smtClean="0">
                <a:solidFill>
                  <a:srgbClr val="002060"/>
                </a:solidFill>
              </a:rPr>
              <a:t>myprog</a:t>
            </a:r>
            <a:r>
              <a:rPr lang="en-US" altLang="zh-CN" dirty="0" smtClean="0">
                <a:solidFill>
                  <a:srgbClr val="002060"/>
                </a:solidFill>
              </a:rPr>
              <a:t>     </a:t>
            </a:r>
            <a:r>
              <a:rPr lang="en-US" altLang="zh-CN" dirty="0" smtClean="0"/>
              <a:t>OR       </a:t>
            </a:r>
            <a:r>
              <a:rPr lang="en-US" altLang="zh-CN" dirty="0" smtClean="0">
                <a:solidFill>
                  <a:srgbClr val="002060"/>
                </a:solidFill>
              </a:rPr>
              <a:t>$ </a:t>
            </a:r>
            <a:r>
              <a:rPr lang="en-US" altLang="zh-CN" dirty="0" err="1" smtClean="0">
                <a:solidFill>
                  <a:srgbClr val="002060"/>
                </a:solidFill>
              </a:rPr>
              <a:t>killall</a:t>
            </a:r>
            <a:r>
              <a:rPr lang="en-US" altLang="zh-CN" dirty="0" smtClean="0">
                <a:solidFill>
                  <a:srgbClr val="002060"/>
                </a:solidFill>
              </a:rPr>
              <a:t>  -9 </a:t>
            </a:r>
            <a:r>
              <a:rPr lang="en-US" altLang="zh-CN" dirty="0" err="1" smtClean="0">
                <a:solidFill>
                  <a:srgbClr val="002060"/>
                </a:solidFill>
              </a:rPr>
              <a:t>myprog</a:t>
            </a:r>
            <a:r>
              <a:rPr lang="en-US" altLang="zh-CN" dirty="0" smtClean="0">
                <a:solidFill>
                  <a:srgbClr val="002060"/>
                </a:solidFill>
              </a:rPr>
              <a:t> </a:t>
            </a:r>
            <a:endParaRPr lang="zh-CN" altLang="en-US" dirty="0">
              <a:solidFill>
                <a:srgbClr val="002060"/>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59</a:t>
            </a:fld>
            <a:endParaRPr lang="en-US" altLang="zh-CN" dirty="0"/>
          </a:p>
        </p:txBody>
      </p:sp>
      <p:sp>
        <p:nvSpPr>
          <p:cNvPr id="8" name="Rectangle 10"/>
          <p:cNvSpPr>
            <a:spLocks noChangeArrowheads="1"/>
          </p:cNvSpPr>
          <p:nvPr/>
        </p:nvSpPr>
        <p:spPr bwMode="auto">
          <a:xfrm>
            <a:off x="395412" y="4892967"/>
            <a:ext cx="8353052" cy="1200329"/>
          </a:xfrm>
          <a:prstGeom prst="rect">
            <a:avLst/>
          </a:prstGeom>
          <a:noFill/>
          <a:ln w="28575">
            <a:solidFill>
              <a:schemeClr val="hlink"/>
            </a:solidFill>
            <a:miter lim="800000"/>
            <a:headEnd/>
            <a:tailEnd/>
          </a:ln>
          <a:effectLst/>
        </p:spPr>
        <p:txBody>
          <a:bodyPr wrap="square">
            <a:spAutoFit/>
          </a:bodyPr>
          <a:lstStyle/>
          <a:p>
            <a:pPr>
              <a:lnSpc>
                <a:spcPct val="120000"/>
              </a:lnSpc>
              <a:buClr>
                <a:schemeClr val="hlink"/>
              </a:buClr>
              <a:buFont typeface="Wingdings" pitchFamily="2" charset="2"/>
              <a:buNone/>
            </a:pPr>
            <a:r>
              <a:rPr lang="zh-CN" altLang="en-US" sz="2000" b="0" dirty="0">
                <a:solidFill>
                  <a:srgbClr val="0000CC"/>
                </a:solidFill>
                <a:ea typeface="黑体" pitchFamily="2" charset="-122"/>
              </a:rPr>
              <a:t>注：</a:t>
            </a:r>
            <a:r>
              <a:rPr lang="en-US" altLang="zh-CN" sz="2000" b="0" dirty="0">
                <a:solidFill>
                  <a:srgbClr val="0000CC"/>
                </a:solidFill>
                <a:ea typeface="黑体" pitchFamily="2" charset="-122"/>
              </a:rPr>
              <a:t>(1) </a:t>
            </a:r>
            <a:r>
              <a:rPr lang="zh-CN" altLang="en-US" sz="2000" b="0" dirty="0">
                <a:solidFill>
                  <a:srgbClr val="0000CC"/>
                </a:solidFill>
                <a:ea typeface="黑体" pitchFamily="2" charset="-122"/>
              </a:rPr>
              <a:t>使用 </a:t>
            </a:r>
            <a:r>
              <a:rPr lang="en-US" altLang="zh-CN" sz="2000" b="1" dirty="0">
                <a:solidFill>
                  <a:srgbClr val="006600"/>
                </a:solidFill>
                <a:latin typeface="Courier New" pitchFamily="49" charset="0"/>
                <a:ea typeface="黑体" pitchFamily="2" charset="-122"/>
              </a:rPr>
              <a:t>kill</a:t>
            </a:r>
            <a:r>
              <a:rPr lang="en-US" altLang="zh-CN" sz="2000" b="0" dirty="0">
                <a:solidFill>
                  <a:srgbClr val="006600"/>
                </a:solidFill>
                <a:ea typeface="黑体" pitchFamily="2" charset="-122"/>
              </a:rPr>
              <a:t> </a:t>
            </a:r>
            <a:r>
              <a:rPr lang="zh-CN" altLang="en-US" sz="2000" b="0" dirty="0">
                <a:solidFill>
                  <a:srgbClr val="0000CC"/>
                </a:solidFill>
                <a:ea typeface="黑体" pitchFamily="2" charset="-122"/>
              </a:rPr>
              <a:t>前需要先用 </a:t>
            </a:r>
            <a:r>
              <a:rPr lang="en-US" altLang="zh-CN" sz="2000" b="1" dirty="0" err="1">
                <a:solidFill>
                  <a:srgbClr val="006600"/>
                </a:solidFill>
                <a:latin typeface="Courier New" pitchFamily="49" charset="0"/>
                <a:ea typeface="黑体" pitchFamily="2" charset="-122"/>
              </a:rPr>
              <a:t>ps</a:t>
            </a:r>
            <a:r>
              <a:rPr lang="en-US" altLang="zh-CN" sz="2000" b="0" dirty="0">
                <a:solidFill>
                  <a:srgbClr val="006600"/>
                </a:solidFill>
                <a:ea typeface="黑体" pitchFamily="2" charset="-122"/>
              </a:rPr>
              <a:t> </a:t>
            </a:r>
            <a:r>
              <a:rPr lang="zh-CN" altLang="en-US" sz="2000" b="0" dirty="0">
                <a:solidFill>
                  <a:srgbClr val="0000CC"/>
                </a:solidFill>
                <a:ea typeface="黑体" pitchFamily="2" charset="-122"/>
              </a:rPr>
              <a:t>查看需要终止的进程的</a:t>
            </a:r>
            <a:r>
              <a:rPr lang="en-US" altLang="zh-CN" sz="2000" dirty="0" err="1">
                <a:solidFill>
                  <a:srgbClr val="0000CC"/>
                </a:solidFill>
                <a:latin typeface="Courier New" pitchFamily="49" charset="0"/>
                <a:ea typeface="黑体" pitchFamily="2" charset="-122"/>
              </a:rPr>
              <a:t>pid</a:t>
            </a:r>
            <a:r>
              <a:rPr lang="en-US" altLang="zh-CN" sz="2000" b="0" dirty="0">
                <a:solidFill>
                  <a:srgbClr val="0000CC"/>
                </a:solidFill>
                <a:ea typeface="黑体" pitchFamily="2" charset="-122"/>
              </a:rPr>
              <a:t>；</a:t>
            </a:r>
          </a:p>
          <a:p>
            <a:pPr>
              <a:lnSpc>
                <a:spcPct val="120000"/>
              </a:lnSpc>
              <a:buClr>
                <a:schemeClr val="hlink"/>
              </a:buClr>
              <a:buFont typeface="Wingdings" pitchFamily="2" charset="2"/>
              <a:buNone/>
            </a:pPr>
            <a:r>
              <a:rPr lang="en-US" altLang="zh-CN" sz="2000" b="0" dirty="0">
                <a:solidFill>
                  <a:srgbClr val="0000CC"/>
                </a:solidFill>
                <a:ea typeface="黑体" pitchFamily="2" charset="-122"/>
              </a:rPr>
              <a:t>        (2) </a:t>
            </a:r>
            <a:r>
              <a:rPr lang="en-US" altLang="zh-CN" sz="2000" b="1" dirty="0">
                <a:solidFill>
                  <a:srgbClr val="006600"/>
                </a:solidFill>
                <a:latin typeface="Courier New" pitchFamily="49" charset="0"/>
                <a:ea typeface="黑体" pitchFamily="2" charset="-122"/>
              </a:rPr>
              <a:t>kill –9</a:t>
            </a:r>
            <a:r>
              <a:rPr lang="en-US" altLang="zh-CN" sz="2000" b="1" dirty="0">
                <a:solidFill>
                  <a:srgbClr val="0000CC"/>
                </a:solidFill>
                <a:ea typeface="黑体" pitchFamily="2" charset="-122"/>
              </a:rPr>
              <a:t> </a:t>
            </a:r>
            <a:r>
              <a:rPr lang="zh-CN" altLang="en-US" sz="2000" b="0" dirty="0">
                <a:solidFill>
                  <a:srgbClr val="0000CC"/>
                </a:solidFill>
                <a:ea typeface="黑体" pitchFamily="2" charset="-122"/>
              </a:rPr>
              <a:t>很霸道，它在杀死一个进程的同时，将杀死其所有子进程，使用时要谨慎。如错杀 </a:t>
            </a:r>
            <a:r>
              <a:rPr lang="en-US" altLang="zh-CN" sz="2000" b="0" dirty="0">
                <a:solidFill>
                  <a:srgbClr val="0000CC"/>
                </a:solidFill>
                <a:ea typeface="黑体" pitchFamily="2" charset="-122"/>
              </a:rPr>
              <a:t>login </a:t>
            </a:r>
            <a:r>
              <a:rPr lang="zh-CN" altLang="en-US" sz="2000" b="0" dirty="0">
                <a:solidFill>
                  <a:srgbClr val="0000CC"/>
                </a:solidFill>
                <a:ea typeface="黑体" pitchFamily="2" charset="-122"/>
              </a:rPr>
              <a:t>进程或 </a:t>
            </a:r>
            <a:r>
              <a:rPr lang="en-US" altLang="zh-CN" sz="2000" b="0" dirty="0">
                <a:solidFill>
                  <a:srgbClr val="0000CC"/>
                </a:solidFill>
                <a:ea typeface="黑体" pitchFamily="2" charset="-122"/>
              </a:rPr>
              <a:t>shell </a:t>
            </a:r>
            <a:r>
              <a:rPr lang="zh-CN" altLang="en-US" sz="2000" b="0" dirty="0">
                <a:solidFill>
                  <a:srgbClr val="0000CC"/>
                </a:solidFill>
                <a:ea typeface="黑体" pitchFamily="2" charset="-122"/>
              </a:rPr>
              <a:t>进程等。</a:t>
            </a: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9316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微软雅黑" pitchFamily="34" charset="-122"/>
                <a:ea typeface="微软雅黑" pitchFamily="34" charset="-122"/>
                <a:cs typeface="+mn-cs"/>
              </a:rPr>
              <a:t>2019-10-24</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第一章 </a:t>
            </a:r>
            <a:r>
              <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安装及基本配置</a:t>
            </a:r>
            <a:endPar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27819713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作业控制</a:t>
            </a:r>
            <a:endParaRPr lang="zh-CN" altLang="en-US" dirty="0"/>
          </a:p>
        </p:txBody>
      </p:sp>
      <p:sp>
        <p:nvSpPr>
          <p:cNvPr id="3" name="内容占位符 2"/>
          <p:cNvSpPr>
            <a:spLocks noGrp="1"/>
          </p:cNvSpPr>
          <p:nvPr>
            <p:ph idx="1"/>
          </p:nvPr>
        </p:nvSpPr>
        <p:spPr>
          <a:xfrm>
            <a:off x="457200" y="1412776"/>
            <a:ext cx="8229600" cy="4718149"/>
          </a:xfrm>
        </p:spPr>
        <p:txBody>
          <a:bodyPr/>
          <a:lstStyle/>
          <a:p>
            <a:r>
              <a:rPr lang="zh-CN" altLang="en-US" dirty="0" smtClean="0"/>
              <a:t>作业控制是指控制当前正在运行的进程的行为，也被称为进程控制。</a:t>
            </a:r>
            <a:endParaRPr lang="en-US" altLang="zh-CN" dirty="0" smtClean="0"/>
          </a:p>
          <a:p>
            <a:r>
              <a:rPr lang="zh-CN" altLang="en-US" dirty="0" smtClean="0"/>
              <a:t>暂时停止某个运行程序 </a:t>
            </a:r>
          </a:p>
          <a:p>
            <a:pPr lvl="1"/>
            <a:r>
              <a:rPr lang="zh-CN" altLang="en-US" dirty="0" smtClean="0"/>
              <a:t>使用</a:t>
            </a:r>
            <a:r>
              <a:rPr lang="en-US" altLang="zh-CN" dirty="0" smtClean="0">
                <a:solidFill>
                  <a:srgbClr val="002060"/>
                </a:solidFill>
              </a:rPr>
              <a:t>Ctrl-z</a:t>
            </a:r>
            <a:r>
              <a:rPr lang="zh-CN" altLang="en-US" dirty="0" smtClean="0"/>
              <a:t>或发送信号 </a:t>
            </a:r>
            <a:r>
              <a:rPr lang="en-US" altLang="zh-CN" dirty="0" smtClean="0"/>
              <a:t>17 </a:t>
            </a:r>
            <a:r>
              <a:rPr lang="zh-CN" altLang="en-US" dirty="0" smtClean="0"/>
              <a:t>（</a:t>
            </a:r>
            <a:r>
              <a:rPr lang="en-US" altLang="zh-CN" dirty="0" smtClean="0"/>
              <a:t>STOP</a:t>
            </a:r>
            <a:r>
              <a:rPr lang="zh-CN" altLang="en-US" dirty="0" smtClean="0"/>
              <a:t>） </a:t>
            </a:r>
          </a:p>
          <a:p>
            <a:r>
              <a:rPr lang="zh-CN" altLang="en-US" dirty="0" smtClean="0"/>
              <a:t>管理后台作业或暂停的作业 </a:t>
            </a:r>
          </a:p>
          <a:p>
            <a:pPr lvl="1"/>
            <a:r>
              <a:rPr lang="zh-CN" altLang="en-US" dirty="0" smtClean="0"/>
              <a:t>列举作业号码和名称：</a:t>
            </a:r>
            <a:r>
              <a:rPr lang="en-US" altLang="zh-CN" dirty="0" smtClean="0">
                <a:solidFill>
                  <a:srgbClr val="002060"/>
                </a:solidFill>
              </a:rPr>
              <a:t>jobs </a:t>
            </a:r>
          </a:p>
          <a:p>
            <a:pPr lvl="1"/>
            <a:r>
              <a:rPr lang="zh-CN" altLang="en-US" dirty="0" smtClean="0"/>
              <a:t>在后台恢复运行：</a:t>
            </a:r>
            <a:r>
              <a:rPr lang="en-US" altLang="zh-CN" dirty="0" err="1" smtClean="0">
                <a:solidFill>
                  <a:srgbClr val="002060"/>
                </a:solidFill>
              </a:rPr>
              <a:t>bg</a:t>
            </a:r>
            <a:r>
              <a:rPr lang="en-US" altLang="zh-CN" dirty="0" smtClean="0">
                <a:solidFill>
                  <a:srgbClr val="002060"/>
                </a:solidFill>
              </a:rPr>
              <a:t> [%</a:t>
            </a:r>
            <a:r>
              <a:rPr lang="zh-CN" altLang="en-US" dirty="0" smtClean="0">
                <a:solidFill>
                  <a:srgbClr val="002060"/>
                </a:solidFill>
              </a:rPr>
              <a:t>作业号码</a:t>
            </a:r>
            <a:r>
              <a:rPr lang="en-US" altLang="zh-CN" dirty="0" smtClean="0">
                <a:solidFill>
                  <a:srgbClr val="002060"/>
                </a:solidFill>
              </a:rPr>
              <a:t>] </a:t>
            </a:r>
          </a:p>
          <a:p>
            <a:pPr lvl="1"/>
            <a:r>
              <a:rPr lang="zh-CN" altLang="en-US" dirty="0" smtClean="0"/>
              <a:t>在前台恢复运行：</a:t>
            </a:r>
            <a:r>
              <a:rPr lang="en-US" altLang="zh-CN" dirty="0" err="1" smtClean="0">
                <a:solidFill>
                  <a:srgbClr val="002060"/>
                </a:solidFill>
              </a:rPr>
              <a:t>fg</a:t>
            </a:r>
            <a:r>
              <a:rPr lang="en-US" altLang="zh-CN" dirty="0" smtClean="0">
                <a:solidFill>
                  <a:srgbClr val="002060"/>
                </a:solidFill>
              </a:rPr>
              <a:t> [%</a:t>
            </a:r>
            <a:r>
              <a:rPr lang="zh-CN" altLang="en-US" dirty="0" smtClean="0">
                <a:solidFill>
                  <a:srgbClr val="002060"/>
                </a:solidFill>
              </a:rPr>
              <a:t>作业号码</a:t>
            </a:r>
            <a:r>
              <a:rPr lang="en-US" altLang="zh-CN" dirty="0" smtClean="0">
                <a:solidFill>
                  <a:srgbClr val="002060"/>
                </a:solidFill>
              </a:rPr>
              <a:t>] </a:t>
            </a:r>
          </a:p>
          <a:p>
            <a:pPr lvl="1"/>
            <a:r>
              <a:rPr lang="zh-CN" altLang="en-US" dirty="0" smtClean="0"/>
              <a:t>发送信号：</a:t>
            </a:r>
            <a:r>
              <a:rPr lang="en-US" altLang="zh-CN" dirty="0" smtClean="0">
                <a:solidFill>
                  <a:srgbClr val="002060"/>
                </a:solidFill>
              </a:rPr>
              <a:t>kill -[</a:t>
            </a:r>
            <a:r>
              <a:rPr lang="zh-CN" altLang="en-US" dirty="0" smtClean="0">
                <a:solidFill>
                  <a:srgbClr val="002060"/>
                </a:solidFill>
              </a:rPr>
              <a:t>信号</a:t>
            </a:r>
            <a:r>
              <a:rPr lang="en-US" altLang="zh-CN" dirty="0" smtClean="0">
                <a:solidFill>
                  <a:srgbClr val="002060"/>
                </a:solidFill>
              </a:rPr>
              <a:t>] [</a:t>
            </a:r>
            <a:r>
              <a:rPr lang="zh-CN" altLang="en-US" dirty="0" smtClean="0">
                <a:solidFill>
                  <a:srgbClr val="002060"/>
                </a:solidFill>
              </a:rPr>
              <a:t>％作业号码</a:t>
            </a:r>
            <a:r>
              <a:rPr lang="en-US" altLang="zh-CN" dirty="0" smtClean="0">
                <a:solidFill>
                  <a:srgbClr val="002060"/>
                </a:solidFill>
              </a:rPr>
              <a:t>]</a:t>
            </a:r>
            <a:endParaRPr lang="zh-CN" altLang="en-US" dirty="0">
              <a:solidFill>
                <a:srgbClr val="002060"/>
              </a:solidFill>
            </a:endParaRPr>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60</a:t>
            </a:fld>
            <a:endParaRPr lang="en-US" altLang="zh-CN" dirty="0"/>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157245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sp>
        <p:nvSpPr>
          <p:cNvPr id="108547" name="Rectangle 3"/>
          <p:cNvSpPr>
            <a:spLocks noGrp="1" noChangeArrowheads="1"/>
          </p:cNvSpPr>
          <p:nvPr>
            <p:ph type="body" idx="1"/>
          </p:nvPr>
        </p:nvSpPr>
        <p:spPr>
          <a:xfrm>
            <a:off x="395536" y="1340768"/>
            <a:ext cx="8291264" cy="4790157"/>
          </a:xfrm>
        </p:spPr>
        <p:txBody>
          <a:bodyPr/>
          <a:lstStyle/>
          <a:p>
            <a:r>
              <a:rPr lang="en-US" altLang="zh-CN" sz="2400" dirty="0" smtClean="0">
                <a:solidFill>
                  <a:srgbClr val="0070C0"/>
                </a:solidFill>
              </a:rPr>
              <a:t>Linux</a:t>
            </a:r>
            <a:r>
              <a:rPr lang="zh-CN" altLang="en-US" sz="2400" dirty="0" smtClean="0">
                <a:solidFill>
                  <a:srgbClr val="0070C0"/>
                </a:solidFill>
              </a:rPr>
              <a:t>系统是如何标识用户和组的？</a:t>
            </a:r>
          </a:p>
          <a:p>
            <a:r>
              <a:rPr lang="zh-CN" altLang="en-US" sz="2400" dirty="0" smtClean="0">
                <a:solidFill>
                  <a:srgbClr val="0070C0"/>
                </a:solidFill>
              </a:rPr>
              <a:t>什么是标准组？什么是私有组？为什么使用了私有组？</a:t>
            </a:r>
          </a:p>
          <a:p>
            <a:r>
              <a:rPr lang="zh-CN" altLang="en-US" sz="2400" dirty="0" smtClean="0"/>
              <a:t>什么是主组？什么是附加组？以主组登录后如何切换到附加组？</a:t>
            </a:r>
          </a:p>
          <a:p>
            <a:r>
              <a:rPr lang="zh-CN" altLang="en-US" sz="2400" dirty="0" smtClean="0"/>
              <a:t>简述私有组和主组的关系，简述标准组和附加组的关系。</a:t>
            </a:r>
          </a:p>
          <a:p>
            <a:r>
              <a:rPr lang="zh-CN" altLang="en-US" sz="2400" dirty="0" smtClean="0">
                <a:solidFill>
                  <a:srgbClr val="FF0000"/>
                </a:solidFill>
              </a:rPr>
              <a:t>简述</a:t>
            </a:r>
            <a:r>
              <a:rPr lang="en-US" altLang="zh-CN" sz="2400" dirty="0" smtClean="0">
                <a:solidFill>
                  <a:srgbClr val="FF0000"/>
                </a:solidFill>
              </a:rPr>
              <a:t>Linux</a:t>
            </a:r>
            <a:r>
              <a:rPr lang="zh-CN" altLang="en-US" sz="2400" dirty="0" smtClean="0">
                <a:solidFill>
                  <a:srgbClr val="FF0000"/>
                </a:solidFill>
              </a:rPr>
              <a:t>的</a:t>
            </a:r>
            <a:r>
              <a:rPr lang="en-US" altLang="zh-CN" sz="2400" dirty="0" smtClean="0">
                <a:solidFill>
                  <a:srgbClr val="FF0000"/>
                </a:solidFill>
              </a:rPr>
              <a:t>4</a:t>
            </a:r>
            <a:r>
              <a:rPr lang="zh-CN" altLang="en-US" sz="2400" dirty="0" smtClean="0">
                <a:solidFill>
                  <a:srgbClr val="FF0000"/>
                </a:solidFill>
              </a:rPr>
              <a:t>个账户系统文件及其各个字段的含义。</a:t>
            </a:r>
          </a:p>
          <a:p>
            <a:r>
              <a:rPr lang="zh-CN" altLang="en-US" sz="2400" dirty="0" smtClean="0">
                <a:solidFill>
                  <a:srgbClr val="FF0000"/>
                </a:solidFill>
              </a:rPr>
              <a:t>举例说明使用</a:t>
            </a:r>
            <a:r>
              <a:rPr lang="en-US" altLang="zh-CN" sz="2400" dirty="0" err="1" smtClean="0">
                <a:solidFill>
                  <a:srgbClr val="FF0000"/>
                </a:solidFill>
              </a:rPr>
              <a:t>useradd</a:t>
            </a:r>
            <a:r>
              <a:rPr lang="zh-CN" altLang="en-US" sz="2400" dirty="0" smtClean="0">
                <a:solidFill>
                  <a:srgbClr val="FF0000"/>
                </a:solidFill>
              </a:rPr>
              <a:t>创建一个用户账号的详细过程。</a:t>
            </a:r>
          </a:p>
          <a:p>
            <a:r>
              <a:rPr lang="zh-CN" altLang="en-US" sz="2400" dirty="0" smtClean="0">
                <a:solidFill>
                  <a:srgbClr val="0070C0"/>
                </a:solidFill>
              </a:rPr>
              <a:t>举例说明如何将一个用户账号添加到一个当前还不存在的组中。</a:t>
            </a:r>
          </a:p>
          <a:p>
            <a:r>
              <a:rPr lang="zh-CN" altLang="en-US" sz="2400" dirty="0" smtClean="0">
                <a:solidFill>
                  <a:srgbClr val="FF0000"/>
                </a:solidFill>
              </a:rPr>
              <a:t>如何设置用户口令？如何锁定用户账号？如何设置用户口令时效？</a:t>
            </a:r>
          </a:p>
        </p:txBody>
      </p:sp>
      <p:sp>
        <p:nvSpPr>
          <p:cNvPr id="7" name="灯片编号占位符 6"/>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61</a:t>
            </a:fld>
            <a:endParaRPr lang="en-US" altLang="zh-CN"/>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8588084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本章思考题</a:t>
            </a:r>
            <a:endParaRPr lang="zh-CN" altLang="en-US" dirty="0"/>
          </a:p>
        </p:txBody>
      </p:sp>
      <p:sp>
        <p:nvSpPr>
          <p:cNvPr id="3" name="内容占位符 2"/>
          <p:cNvSpPr>
            <a:spLocks noGrp="1"/>
          </p:cNvSpPr>
          <p:nvPr>
            <p:ph idx="1"/>
          </p:nvPr>
        </p:nvSpPr>
        <p:spPr/>
        <p:txBody>
          <a:bodyPr/>
          <a:lstStyle/>
          <a:p>
            <a:r>
              <a:rPr lang="en-US" altLang="zh-CN" sz="2400" dirty="0" smtClean="0">
                <a:solidFill>
                  <a:srgbClr val="FF0000"/>
                </a:solidFill>
              </a:rPr>
              <a:t>Linux</a:t>
            </a:r>
            <a:r>
              <a:rPr lang="zh-CN" altLang="en-US" sz="2400" dirty="0" smtClean="0">
                <a:solidFill>
                  <a:srgbClr val="FF0000"/>
                </a:solidFill>
              </a:rPr>
              <a:t>文件系统的三种基本权限是什么？</a:t>
            </a:r>
          </a:p>
          <a:p>
            <a:r>
              <a:rPr lang="en-US" altLang="zh-CN" sz="2400" dirty="0" smtClean="0">
                <a:solidFill>
                  <a:srgbClr val="0070C0"/>
                </a:solidFill>
              </a:rPr>
              <a:t>Linux</a:t>
            </a:r>
            <a:r>
              <a:rPr lang="zh-CN" altLang="en-US" sz="2400" dirty="0" smtClean="0">
                <a:solidFill>
                  <a:srgbClr val="0070C0"/>
                </a:solidFill>
              </a:rPr>
              <a:t>文件系统的三种特殊权限是什么？何时使用它们？</a:t>
            </a:r>
          </a:p>
          <a:p>
            <a:r>
              <a:rPr lang="zh-CN" altLang="en-US" sz="2400" dirty="0" smtClean="0">
                <a:solidFill>
                  <a:srgbClr val="0070C0"/>
                </a:solidFill>
              </a:rPr>
              <a:t>简述</a:t>
            </a:r>
            <a:r>
              <a:rPr lang="en-US" altLang="zh-CN" sz="2400" dirty="0" err="1" smtClean="0">
                <a:solidFill>
                  <a:srgbClr val="0070C0"/>
                </a:solidFill>
              </a:rPr>
              <a:t>chmod</a:t>
            </a:r>
            <a:r>
              <a:rPr lang="zh-CN" altLang="en-US" sz="2400" dirty="0" smtClean="0">
                <a:solidFill>
                  <a:srgbClr val="0070C0"/>
                </a:solidFill>
              </a:rPr>
              <a:t>命令的两种设置权限的方法。</a:t>
            </a:r>
          </a:p>
          <a:p>
            <a:r>
              <a:rPr lang="zh-CN" altLang="en-US" sz="2400" dirty="0" smtClean="0">
                <a:solidFill>
                  <a:srgbClr val="0070C0"/>
                </a:solidFill>
              </a:rPr>
              <a:t>如何更改文件或目录的属主和</a:t>
            </a:r>
            <a:r>
              <a:rPr lang="en-US" altLang="zh-CN" sz="2400" dirty="0" smtClean="0">
                <a:solidFill>
                  <a:srgbClr val="0070C0"/>
                </a:solidFill>
              </a:rPr>
              <a:t>/</a:t>
            </a:r>
            <a:r>
              <a:rPr lang="zh-CN" altLang="en-US" sz="2400" dirty="0" smtClean="0">
                <a:solidFill>
                  <a:srgbClr val="0070C0"/>
                </a:solidFill>
              </a:rPr>
              <a:t>或同组人？</a:t>
            </a:r>
          </a:p>
          <a:p>
            <a:r>
              <a:rPr lang="zh-CN" altLang="en-US" sz="2400" dirty="0" smtClean="0"/>
              <a:t>为什么使用</a:t>
            </a:r>
            <a:r>
              <a:rPr lang="en-US" altLang="zh-CN" sz="2400" dirty="0" smtClean="0"/>
              <a:t>ACL</a:t>
            </a:r>
            <a:r>
              <a:rPr lang="zh-CN" altLang="en-US" sz="2400" dirty="0" smtClean="0"/>
              <a:t>？</a:t>
            </a:r>
            <a:r>
              <a:rPr lang="en-US" altLang="zh-CN" sz="2400" dirty="0" smtClean="0"/>
              <a:t>ACL</a:t>
            </a:r>
            <a:r>
              <a:rPr lang="zh-CN" altLang="en-US" sz="2400" dirty="0" smtClean="0"/>
              <a:t>的两种类型及其作用。</a:t>
            </a:r>
            <a:endParaRPr lang="en-US" altLang="zh-CN" sz="2400" dirty="0" smtClean="0"/>
          </a:p>
          <a:p>
            <a:endParaRPr lang="zh-CN" altLang="en-US" sz="2400" dirty="0" smtClean="0"/>
          </a:p>
          <a:p>
            <a:r>
              <a:rPr lang="zh-CN" altLang="en-US" sz="2400" dirty="0">
                <a:solidFill>
                  <a:srgbClr val="FF0000"/>
                </a:solidFill>
              </a:rPr>
              <a:t>什么是进程？它与程序有何关系</a:t>
            </a:r>
            <a:r>
              <a:rPr lang="zh-CN" altLang="en-US" sz="2400" dirty="0" smtClean="0">
                <a:solidFill>
                  <a:srgbClr val="FF0000"/>
                </a:solidFill>
              </a:rPr>
              <a:t>？进程</a:t>
            </a:r>
            <a:r>
              <a:rPr lang="zh-CN" altLang="en-US" sz="2400" dirty="0">
                <a:solidFill>
                  <a:srgbClr val="FF0000"/>
                </a:solidFill>
              </a:rPr>
              <a:t>的类型？进程的启动方式？</a:t>
            </a:r>
          </a:p>
          <a:p>
            <a:r>
              <a:rPr lang="zh-CN" altLang="en-US" sz="2400" dirty="0" smtClean="0">
                <a:solidFill>
                  <a:srgbClr val="0070C0"/>
                </a:solidFill>
              </a:rPr>
              <a:t>如何</a:t>
            </a:r>
            <a:r>
              <a:rPr lang="zh-CN" altLang="en-US" sz="2400" dirty="0">
                <a:solidFill>
                  <a:srgbClr val="0070C0"/>
                </a:solidFill>
              </a:rPr>
              <a:t>查看进程</a:t>
            </a:r>
            <a:r>
              <a:rPr lang="zh-CN" altLang="en-US" sz="2400" dirty="0" smtClean="0">
                <a:solidFill>
                  <a:srgbClr val="0070C0"/>
                </a:solidFill>
              </a:rPr>
              <a:t>？如何删除进程？</a:t>
            </a:r>
          </a:p>
          <a:p>
            <a:r>
              <a:rPr lang="zh-CN" altLang="en-US" sz="2400" dirty="0" smtClean="0">
                <a:solidFill>
                  <a:srgbClr val="0070C0"/>
                </a:solidFill>
              </a:rPr>
              <a:t>什么</a:t>
            </a:r>
            <a:r>
              <a:rPr lang="zh-CN" altLang="en-US" sz="2400" dirty="0">
                <a:solidFill>
                  <a:srgbClr val="0070C0"/>
                </a:solidFill>
              </a:rPr>
              <a:t>是作业控制</a:t>
            </a:r>
            <a:r>
              <a:rPr lang="zh-CN" altLang="en-US" sz="2400" dirty="0" smtClean="0">
                <a:solidFill>
                  <a:srgbClr val="0070C0"/>
                </a:solidFill>
              </a:rPr>
              <a:t>？</a:t>
            </a:r>
            <a:r>
              <a:rPr lang="zh-CN" altLang="en-US" sz="2400" dirty="0">
                <a:solidFill>
                  <a:srgbClr val="0070C0"/>
                </a:solidFill>
              </a:rPr>
              <a:t>什么是前台进程？什么是后台进程</a:t>
            </a:r>
            <a:r>
              <a:rPr lang="zh-CN" altLang="en-US" sz="2400" dirty="0" smtClean="0">
                <a:solidFill>
                  <a:srgbClr val="0070C0"/>
                </a:solidFill>
              </a:rPr>
              <a:t>？</a:t>
            </a:r>
            <a:endParaRPr lang="zh-CN" altLang="en-US" sz="2400" dirty="0">
              <a:solidFill>
                <a:srgbClr val="0070C0"/>
              </a:solidFill>
            </a:endParaRPr>
          </a:p>
          <a:p>
            <a:endParaRPr lang="zh-CN" altLang="en-US" sz="2400" dirty="0"/>
          </a:p>
        </p:txBody>
      </p:sp>
      <p:sp>
        <p:nvSpPr>
          <p:cNvPr id="4" name="日期占位符 3"/>
          <p:cNvSpPr>
            <a:spLocks noGrp="1"/>
          </p:cNvSpPr>
          <p:nvPr>
            <p:ph type="dt" sz="half" idx="4294967295"/>
          </p:nvPr>
        </p:nvSpPr>
        <p:spPr>
          <a:xfrm>
            <a:off x="457200" y="6243638"/>
            <a:ext cx="2133600" cy="457200"/>
          </a:xfrm>
        </p:spPr>
        <p:txBody>
          <a:bodyPr/>
          <a:lstStyle/>
          <a:p>
            <a:fld id="{0D3B9178-496E-49B4-BBFB-87BA11AA6CC7}" type="datetime2">
              <a:rPr lang="zh-CN" altLang="en-US" smtClean="0"/>
              <a:pPr/>
              <a:t>2020年1月2日</a:t>
            </a:fld>
            <a:endParaRPr lang="en-US" altLang="zh-CN" dirty="0"/>
          </a:p>
        </p:txBody>
      </p:sp>
      <p:sp>
        <p:nvSpPr>
          <p:cNvPr id="6" name="灯片编号占位符 5"/>
          <p:cNvSpPr>
            <a:spLocks noGrp="1"/>
          </p:cNvSpPr>
          <p:nvPr>
            <p:ph type="sldNum" sz="quarter" idx="12"/>
          </p:nvPr>
        </p:nvSpPr>
        <p:spPr>
          <a:xfrm>
            <a:off x="6553200" y="6243638"/>
            <a:ext cx="2133600" cy="457200"/>
          </a:xfrm>
        </p:spPr>
        <p:txBody>
          <a:bodyPr/>
          <a:lstStyle/>
          <a:p>
            <a:fld id="{1D884F6B-D068-45E9-B250-41F0C46488DC}" type="slidenum">
              <a:rPr lang="en-US" altLang="zh-CN" smtClean="0"/>
              <a:pPr/>
              <a:t>62</a:t>
            </a:fld>
            <a:endParaRPr lang="en-US" altLang="zh-CN" dirty="0"/>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787402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2019-11-07</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rPr>
              <a:t>4</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本地存储管理</a:t>
            </a:r>
            <a:endParaRPr kumimoji="0" lang="en-US" altLang="zh-C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33598559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LVM </a:t>
            </a:r>
            <a:r>
              <a:rPr lang="zh-CN" altLang="en-US" dirty="0" smtClean="0"/>
              <a:t>是逻辑盘卷管理（</a:t>
            </a:r>
            <a:r>
              <a:rPr lang="en-US" altLang="zh-CN" dirty="0" smtClean="0"/>
              <a:t>Logical Volume Manager</a:t>
            </a:r>
            <a:r>
              <a:rPr lang="zh-CN" altLang="en-US" dirty="0" smtClean="0"/>
              <a:t>）的简称，它是 </a:t>
            </a:r>
            <a:r>
              <a:rPr lang="en-US" altLang="zh-CN" dirty="0" smtClean="0"/>
              <a:t>Linux </a:t>
            </a:r>
            <a:r>
              <a:rPr lang="zh-CN" altLang="en-US" dirty="0" smtClean="0"/>
              <a:t>环境下对卷进行方便操作的抽象层。</a:t>
            </a:r>
            <a:endParaRPr lang="en-US" altLang="zh-CN" dirty="0" smtClean="0"/>
          </a:p>
          <a:p>
            <a:r>
              <a:rPr lang="en-US" altLang="zh-CN" dirty="0" smtClean="0"/>
              <a:t>LVM </a:t>
            </a:r>
            <a:r>
              <a:rPr lang="zh-CN" altLang="en-US" dirty="0" smtClean="0"/>
              <a:t>是建立在硬盘和分区之上的一个逻辑层，来为文件系统屏蔽下层磁盘分区布局，从而提高磁盘分区管理的灵活性。</a:t>
            </a:r>
          </a:p>
          <a:p>
            <a:r>
              <a:rPr lang="en-US" altLang="zh-CN" dirty="0" smtClean="0"/>
              <a:t>LVM</a:t>
            </a:r>
            <a:r>
              <a:rPr lang="zh-CN" altLang="en-US" dirty="0" smtClean="0"/>
              <a:t>允许在多个物理设备间重新组织文件系统，包括重新设定文件系统的大小。</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什么是逻辑卷管理器</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9423077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GB" altLang="zh-CN" sz="2800" dirty="0" smtClean="0">
                <a:solidFill>
                  <a:srgbClr val="000000"/>
                </a:solidFill>
              </a:rPr>
              <a:t>ext2</a:t>
            </a:r>
            <a:r>
              <a:rPr lang="en-US" altLang="zh-CN" sz="2800" dirty="0" smtClean="0">
                <a:solidFill>
                  <a:srgbClr val="000000"/>
                </a:solidFill>
              </a:rPr>
              <a:t>/</a:t>
            </a:r>
            <a:r>
              <a:rPr lang="en-GB" altLang="zh-CN" sz="2800" dirty="0" smtClean="0">
                <a:solidFill>
                  <a:srgbClr val="000000"/>
                </a:solidFill>
              </a:rPr>
              <a:t>ext</a:t>
            </a:r>
            <a:r>
              <a:rPr lang="en-US" altLang="zh-CN" sz="2800" dirty="0" smtClean="0">
                <a:solidFill>
                  <a:srgbClr val="000000"/>
                </a:solidFill>
              </a:rPr>
              <a:t>3/</a:t>
            </a:r>
            <a:r>
              <a:rPr lang="en-GB" altLang="zh-CN" sz="2800" dirty="0" smtClean="0">
                <a:solidFill>
                  <a:srgbClr val="000000"/>
                </a:solidFill>
              </a:rPr>
              <a:t>ext</a:t>
            </a:r>
            <a:r>
              <a:rPr lang="en-US" altLang="zh-CN" sz="2800" dirty="0" smtClean="0">
                <a:solidFill>
                  <a:srgbClr val="000000"/>
                </a:solidFill>
              </a:rPr>
              <a:t>4</a:t>
            </a:r>
            <a:endParaRPr lang="en-GB" altLang="zh-CN" sz="2800" dirty="0" smtClean="0">
              <a:solidFill>
                <a:srgbClr val="000000"/>
              </a:solidFill>
            </a:endParaRPr>
          </a:p>
          <a:p>
            <a:pPr lvl="1"/>
            <a:r>
              <a:rPr lang="en-US" altLang="zh-CN" sz="2400" dirty="0" smtClean="0"/>
              <a:t>Linux</a:t>
            </a:r>
            <a:r>
              <a:rPr lang="zh-CN" altLang="en-US" sz="2400" dirty="0" smtClean="0"/>
              <a:t>使用的标准文件系统</a:t>
            </a:r>
          </a:p>
          <a:p>
            <a:r>
              <a:rPr lang="en-US" altLang="zh-CN" sz="2800" dirty="0" smtClean="0"/>
              <a:t>swap</a:t>
            </a:r>
          </a:p>
          <a:p>
            <a:pPr lvl="1"/>
            <a:r>
              <a:rPr lang="zh-CN" altLang="en-GB" sz="2400" dirty="0" smtClean="0">
                <a:solidFill>
                  <a:srgbClr val="000000"/>
                </a:solidFill>
              </a:rPr>
              <a:t>交换文件系统</a:t>
            </a:r>
            <a:endParaRPr lang="en-GB" altLang="zh-CN" sz="2400" dirty="0" smtClean="0">
              <a:solidFill>
                <a:srgbClr val="000000"/>
              </a:solidFill>
            </a:endParaRPr>
          </a:p>
          <a:p>
            <a:r>
              <a:rPr lang="en-GB" altLang="zh-CN" sz="2800" dirty="0" smtClean="0">
                <a:solidFill>
                  <a:srgbClr val="000000"/>
                </a:solidFill>
              </a:rPr>
              <a:t>FAT32/</a:t>
            </a:r>
            <a:r>
              <a:rPr lang="en-GB" altLang="zh-CN" sz="2800" dirty="0" err="1" smtClean="0">
                <a:solidFill>
                  <a:srgbClr val="000000"/>
                </a:solidFill>
              </a:rPr>
              <a:t>vfat</a:t>
            </a:r>
            <a:endParaRPr lang="zh-CN" altLang="en-GB" sz="2800" dirty="0" smtClean="0">
              <a:solidFill>
                <a:srgbClr val="000000"/>
              </a:solidFill>
            </a:endParaRPr>
          </a:p>
          <a:p>
            <a:pPr lvl="1"/>
            <a:r>
              <a:rPr lang="en-GB" altLang="zh-CN" sz="2400" dirty="0" smtClean="0">
                <a:solidFill>
                  <a:srgbClr val="000000"/>
                </a:solidFill>
              </a:rPr>
              <a:t>Windows</a:t>
            </a:r>
            <a:r>
              <a:rPr lang="zh-CN" altLang="en-GB" sz="2400" dirty="0" smtClean="0">
                <a:solidFill>
                  <a:srgbClr val="000000"/>
                </a:solidFill>
              </a:rPr>
              <a:t>文件系统</a:t>
            </a:r>
            <a:endParaRPr lang="en-GB" altLang="zh-CN" sz="2400" dirty="0" smtClean="0">
              <a:solidFill>
                <a:srgbClr val="000000"/>
              </a:solidFill>
            </a:endParaRPr>
          </a:p>
          <a:p>
            <a:r>
              <a:rPr lang="en-GB" altLang="zh-CN" sz="2800" dirty="0" smtClean="0">
                <a:solidFill>
                  <a:srgbClr val="000000"/>
                </a:solidFill>
              </a:rPr>
              <a:t>NFS</a:t>
            </a:r>
          </a:p>
          <a:p>
            <a:pPr lvl="1"/>
            <a:r>
              <a:rPr lang="zh-CN" altLang="en-GB" sz="2400" dirty="0" smtClean="0">
                <a:solidFill>
                  <a:srgbClr val="000000"/>
                </a:solidFill>
              </a:rPr>
              <a:t>网络文件系统</a:t>
            </a:r>
            <a:endParaRPr lang="en-GB" altLang="zh-CN" sz="2400" dirty="0" smtClean="0">
              <a:solidFill>
                <a:srgbClr val="000000"/>
              </a:solidFill>
            </a:endParaRPr>
          </a:p>
          <a:p>
            <a:r>
              <a:rPr lang="en-GB" altLang="zh-CN" sz="2800" dirty="0" smtClean="0">
                <a:solidFill>
                  <a:srgbClr val="000000"/>
                </a:solidFill>
              </a:rPr>
              <a:t>iso9660</a:t>
            </a:r>
          </a:p>
          <a:p>
            <a:pPr lvl="1"/>
            <a:r>
              <a:rPr lang="zh-CN" altLang="en-US" sz="2400" dirty="0" smtClean="0"/>
              <a:t>标准光盘文件系统</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GB" altLang="zh-CN" sz="3600" dirty="0" smtClean="0"/>
              <a:t>Linux</a:t>
            </a:r>
            <a:r>
              <a:rPr lang="zh-CN" altLang="en-GB" sz="3600" dirty="0" smtClean="0"/>
              <a:t>下常见的文件系统</a:t>
            </a:r>
            <a:endParaRPr lang="zh-CN" altLang="en-US" sz="3200"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9380627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90000"/>
              </a:lnSpc>
            </a:pPr>
            <a:r>
              <a:rPr lang="zh-CN" altLang="en-US" sz="2800" dirty="0" smtClean="0"/>
              <a:t>功能：挂装文件系统</a:t>
            </a:r>
            <a:endParaRPr lang="en-US" altLang="zh-CN" sz="2800" dirty="0" smtClean="0"/>
          </a:p>
          <a:p>
            <a:pPr>
              <a:lnSpc>
                <a:spcPct val="90000"/>
              </a:lnSpc>
            </a:pPr>
            <a:r>
              <a:rPr lang="zh-CN" altLang="en-US" sz="2800" dirty="0" smtClean="0"/>
              <a:t>格式</a:t>
            </a:r>
          </a:p>
          <a:p>
            <a:pPr lvl="1">
              <a:lnSpc>
                <a:spcPct val="90000"/>
              </a:lnSpc>
              <a:buNone/>
            </a:pPr>
            <a:r>
              <a:rPr lang="en-US" altLang="zh-CN" sz="2400" dirty="0" smtClean="0">
                <a:solidFill>
                  <a:schemeClr val="accent6">
                    <a:lumMod val="75000"/>
                  </a:schemeClr>
                </a:solidFill>
              </a:rPr>
              <a:t>mount  [</a:t>
            </a:r>
            <a:r>
              <a:rPr lang="zh-CN" altLang="en-US" sz="2400" dirty="0" smtClean="0">
                <a:solidFill>
                  <a:schemeClr val="accent6">
                    <a:lumMod val="75000"/>
                  </a:schemeClr>
                </a:solidFill>
              </a:rPr>
              <a:t>选项</a:t>
            </a:r>
            <a:r>
              <a:rPr lang="en-US" altLang="zh-CN" sz="2400" dirty="0" smtClean="0">
                <a:solidFill>
                  <a:schemeClr val="accent6">
                    <a:lumMod val="75000"/>
                  </a:schemeClr>
                </a:solidFill>
              </a:rPr>
              <a:t>]  [&lt;</a:t>
            </a:r>
            <a:r>
              <a:rPr lang="zh-CN" altLang="en-US" sz="2400" dirty="0" smtClean="0">
                <a:solidFill>
                  <a:schemeClr val="accent6">
                    <a:lumMod val="75000"/>
                  </a:schemeClr>
                </a:solidFill>
              </a:rPr>
              <a:t>分区设备名</a:t>
            </a:r>
            <a:r>
              <a:rPr lang="en-US" altLang="zh-CN" sz="2400" dirty="0" smtClean="0">
                <a:solidFill>
                  <a:schemeClr val="accent6">
                    <a:lumMod val="75000"/>
                  </a:schemeClr>
                </a:solidFill>
              </a:rPr>
              <a:t>&gt;]  [&lt;</a:t>
            </a:r>
            <a:r>
              <a:rPr lang="zh-CN" altLang="en-US" sz="2400" dirty="0" smtClean="0">
                <a:solidFill>
                  <a:schemeClr val="accent6">
                    <a:lumMod val="75000"/>
                  </a:schemeClr>
                </a:solidFill>
              </a:rPr>
              <a:t>挂装点</a:t>
            </a:r>
            <a:r>
              <a:rPr lang="en-US" altLang="zh-CN" sz="2400" dirty="0" smtClean="0">
                <a:solidFill>
                  <a:schemeClr val="accent6">
                    <a:lumMod val="75000"/>
                  </a:schemeClr>
                </a:solidFill>
              </a:rPr>
              <a:t>&gt;]</a:t>
            </a:r>
          </a:p>
          <a:p>
            <a:pPr>
              <a:lnSpc>
                <a:spcPct val="90000"/>
              </a:lnSpc>
            </a:pPr>
            <a:r>
              <a:rPr lang="zh-CN" altLang="en-US" sz="2800" dirty="0" smtClean="0"/>
              <a:t>常用选项</a:t>
            </a:r>
          </a:p>
          <a:p>
            <a:pPr lvl="1">
              <a:lnSpc>
                <a:spcPct val="90000"/>
              </a:lnSpc>
            </a:pPr>
            <a:r>
              <a:rPr lang="en-US" altLang="zh-CN" dirty="0" smtClean="0"/>
              <a:t>-t &lt;</a:t>
            </a:r>
            <a:r>
              <a:rPr lang="zh-CN" altLang="en-US" dirty="0" smtClean="0"/>
              <a:t>文件系统类型</a:t>
            </a:r>
            <a:r>
              <a:rPr lang="en-US" altLang="zh-CN" dirty="0" smtClean="0"/>
              <a:t>&gt;</a:t>
            </a:r>
            <a:r>
              <a:rPr lang="zh-CN" altLang="en-US" dirty="0" smtClean="0"/>
              <a:t>：指定文件系统类型</a:t>
            </a:r>
          </a:p>
          <a:p>
            <a:pPr lvl="1">
              <a:lnSpc>
                <a:spcPct val="90000"/>
              </a:lnSpc>
            </a:pPr>
            <a:r>
              <a:rPr lang="en-US" altLang="zh-CN" dirty="0" smtClean="0"/>
              <a:t>-r </a:t>
            </a:r>
            <a:r>
              <a:rPr lang="zh-CN" altLang="en-US" dirty="0" smtClean="0"/>
              <a:t>：使用只读方式来挂载 </a:t>
            </a:r>
            <a:endParaRPr lang="en-US" altLang="zh-CN" dirty="0" smtClean="0"/>
          </a:p>
          <a:p>
            <a:pPr lvl="1">
              <a:lnSpc>
                <a:spcPct val="90000"/>
              </a:lnSpc>
            </a:pPr>
            <a:r>
              <a:rPr lang="en-US" altLang="zh-CN" dirty="0" smtClean="0"/>
              <a:t>-a</a:t>
            </a:r>
            <a:r>
              <a:rPr lang="zh-CN" altLang="en-US" dirty="0" smtClean="0"/>
              <a:t>：挂装</a:t>
            </a:r>
            <a:r>
              <a:rPr lang="en-US" altLang="zh-CN" dirty="0" smtClean="0"/>
              <a:t>/etc/</a:t>
            </a:r>
            <a:r>
              <a:rPr lang="en-US" altLang="zh-CN" dirty="0" err="1" smtClean="0"/>
              <a:t>fstab</a:t>
            </a:r>
            <a:r>
              <a:rPr lang="zh-CN" altLang="en-US" dirty="0" smtClean="0"/>
              <a:t>文件中记录的设备</a:t>
            </a:r>
          </a:p>
          <a:p>
            <a:pPr lvl="1">
              <a:lnSpc>
                <a:spcPct val="90000"/>
              </a:lnSpc>
            </a:pPr>
            <a:r>
              <a:rPr lang="en-US" altLang="zh-CN" dirty="0" smtClean="0"/>
              <a:t>-o </a:t>
            </a:r>
            <a:r>
              <a:rPr lang="en-US" altLang="zh-CN" dirty="0" err="1" smtClean="0"/>
              <a:t>iocharset</a:t>
            </a:r>
            <a:r>
              <a:rPr lang="en-US" altLang="zh-CN" dirty="0" smtClean="0"/>
              <a:t>=cp936</a:t>
            </a:r>
            <a:r>
              <a:rPr lang="zh-CN" altLang="en-US" dirty="0" smtClean="0"/>
              <a:t>：使挂装的设备可以显示中文文件名</a:t>
            </a:r>
          </a:p>
          <a:p>
            <a:pPr lvl="1">
              <a:lnSpc>
                <a:spcPct val="90000"/>
              </a:lnSpc>
            </a:pPr>
            <a:r>
              <a:rPr lang="en-US" altLang="zh-CN" dirty="0" smtClean="0">
                <a:latin typeface="Helvetica"/>
              </a:rPr>
              <a:t>-</a:t>
            </a:r>
            <a:r>
              <a:rPr lang="en-US" altLang="zh-CN" dirty="0" smtClean="0"/>
              <a:t>o loop</a:t>
            </a:r>
            <a:r>
              <a:rPr lang="zh-CN" altLang="en-US" dirty="0" smtClean="0"/>
              <a:t>：使用回送设备挂装</a:t>
            </a:r>
            <a:r>
              <a:rPr lang="en-US" altLang="zh-CN" dirty="0" smtClean="0"/>
              <a:t>ISO</a:t>
            </a:r>
            <a:r>
              <a:rPr lang="zh-CN" altLang="en-US" dirty="0" smtClean="0"/>
              <a:t>文件和映像文件</a:t>
            </a: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挂装文件系统</a:t>
            </a:r>
            <a:r>
              <a:rPr lang="en-US" altLang="zh-CN" sz="3600" dirty="0" smtClean="0"/>
              <a:t/>
            </a:r>
            <a:br>
              <a:rPr lang="en-US" altLang="zh-CN" sz="3600" dirty="0" smtClean="0"/>
            </a:br>
            <a:r>
              <a:rPr lang="en-US" altLang="zh-CN" sz="3600" dirty="0" smtClean="0"/>
              <a:t>——</a:t>
            </a:r>
            <a:r>
              <a:rPr lang="en-US" altLang="zh-CN" dirty="0" smtClean="0"/>
              <a:t>mount</a:t>
            </a:r>
            <a:r>
              <a:rPr lang="zh-CN" altLang="en-US" dirty="0" smtClean="0"/>
              <a:t>命令</a:t>
            </a:r>
            <a:r>
              <a:rPr lang="en-US" altLang="zh-CN" sz="3600" dirty="0" smtClean="0"/>
              <a:t/>
            </a:r>
            <a:br>
              <a:rPr lang="en-US" altLang="zh-CN" sz="3600" dirty="0" smtClean="0"/>
            </a:br>
            <a:endParaRPr lang="zh-CN" altLang="en-US" sz="3600"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9649048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93000"/>
              </a:lnSpc>
            </a:pPr>
            <a:r>
              <a:rPr lang="zh-CN" altLang="en-GB" dirty="0" smtClean="0"/>
              <a:t>/</a:t>
            </a:r>
            <a:r>
              <a:rPr lang="en-GB" altLang="zh-CN" dirty="0" smtClean="0"/>
              <a:t>etc/</a:t>
            </a:r>
            <a:r>
              <a:rPr lang="en-GB" altLang="zh-CN" dirty="0" err="1" smtClean="0"/>
              <a:t>fstab</a:t>
            </a:r>
            <a:endParaRPr lang="zh-CN" altLang="en-GB" dirty="0" smtClean="0"/>
          </a:p>
          <a:p>
            <a:pPr lvl="1">
              <a:lnSpc>
                <a:spcPct val="90000"/>
              </a:lnSpc>
            </a:pPr>
            <a:r>
              <a:rPr lang="en-US" altLang="zh-CN" sz="3200" dirty="0" err="1" smtClean="0">
                <a:solidFill>
                  <a:srgbClr val="FF3300"/>
                </a:solidFill>
                <a:ea typeface="黑体" pitchFamily="49" charset="-122"/>
              </a:rPr>
              <a:t>fstab</a:t>
            </a:r>
            <a:r>
              <a:rPr lang="en-US" altLang="zh-CN" dirty="0" smtClean="0">
                <a:ea typeface="黑体" pitchFamily="49" charset="-122"/>
              </a:rPr>
              <a:t> (file system table) </a:t>
            </a:r>
            <a:r>
              <a:rPr lang="zh-CN" altLang="en-US" dirty="0" smtClean="0">
                <a:ea typeface="黑体" pitchFamily="49" charset="-122"/>
              </a:rPr>
              <a:t>是一个纯文本文件，开机后，系统会自动搜索该文件中的内容，对列于该文件中的文件系统进行自动挂载。</a:t>
            </a:r>
          </a:p>
          <a:p>
            <a:pPr lvl="1">
              <a:lnSpc>
                <a:spcPct val="90000"/>
              </a:lnSpc>
            </a:pPr>
            <a:r>
              <a:rPr lang="zh-CN" altLang="en-US" dirty="0" smtClean="0"/>
              <a:t>系统重启时保留文件系统体系结构</a:t>
            </a:r>
          </a:p>
          <a:p>
            <a:pPr lvl="1">
              <a:lnSpc>
                <a:spcPct val="90000"/>
              </a:lnSpc>
            </a:pPr>
            <a:r>
              <a:rPr lang="zh-CN" altLang="en-US" dirty="0" smtClean="0"/>
              <a:t>配置文件系统体系结构</a:t>
            </a:r>
          </a:p>
          <a:p>
            <a:pPr lvl="1">
              <a:lnSpc>
                <a:spcPct val="90000"/>
              </a:lnSpc>
            </a:pPr>
            <a:r>
              <a:rPr lang="zh-CN" altLang="en-US" dirty="0" smtClean="0"/>
              <a:t>被 </a:t>
            </a:r>
            <a:r>
              <a:rPr lang="en-US" altLang="zh-CN" dirty="0" smtClean="0"/>
              <a:t>mount</a:t>
            </a:r>
            <a:r>
              <a:rPr lang="zh-CN" altLang="en-US" dirty="0" smtClean="0"/>
              <a:t>、</a:t>
            </a:r>
            <a:r>
              <a:rPr lang="en-US" altLang="zh-CN" dirty="0" err="1" smtClean="0"/>
              <a:t>fsck</a:t>
            </a:r>
            <a:r>
              <a:rPr lang="en-US" altLang="zh-CN" dirty="0" smtClean="0"/>
              <a:t> </a:t>
            </a:r>
            <a:r>
              <a:rPr lang="zh-CN" altLang="en-US" dirty="0" smtClean="0"/>
              <a:t>和其它程序使用</a:t>
            </a:r>
            <a:endParaRPr lang="en-US" altLang="zh-CN" dirty="0" smtClean="0"/>
          </a:p>
          <a:p>
            <a:pPr lvl="1">
              <a:lnSpc>
                <a:spcPct val="90000"/>
              </a:lnSpc>
            </a:pPr>
            <a:r>
              <a:rPr lang="zh-CN" altLang="en-US" dirty="0" smtClean="0"/>
              <a:t>使用 </a:t>
            </a:r>
            <a:r>
              <a:rPr lang="en-US" altLang="zh-CN" dirty="0" smtClean="0"/>
              <a:t>mount -a </a:t>
            </a:r>
            <a:r>
              <a:rPr lang="zh-CN" altLang="en-US" dirty="0" smtClean="0"/>
              <a:t>命令挂载 </a:t>
            </a:r>
            <a:r>
              <a:rPr lang="en-US" altLang="zh-CN" dirty="0" smtClean="0"/>
              <a:t>/etc/</a:t>
            </a:r>
            <a:r>
              <a:rPr lang="en-US" altLang="zh-CN" dirty="0" err="1" smtClean="0"/>
              <a:t>fstab</a:t>
            </a:r>
            <a:r>
              <a:rPr lang="en-US" altLang="zh-CN" dirty="0" smtClean="0"/>
              <a:t> </a:t>
            </a:r>
            <a:r>
              <a:rPr lang="zh-CN" altLang="en-US" dirty="0" smtClean="0"/>
              <a:t>中的所有文件系统</a:t>
            </a:r>
          </a:p>
          <a:p>
            <a:pPr lvl="1">
              <a:lnSpc>
                <a:spcPct val="90000"/>
              </a:lnSpc>
            </a:pPr>
            <a:r>
              <a:rPr lang="zh-CN" altLang="en-US" dirty="0" smtClean="0"/>
              <a:t>可以在设备栏使用文件系统卷标</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系统启动时</a:t>
            </a:r>
            <a:r>
              <a:rPr lang="en-US" altLang="zh-CN" sz="3600" dirty="0" smtClean="0"/>
              <a:t/>
            </a:r>
            <a:br>
              <a:rPr lang="en-US" altLang="zh-CN" sz="3600" dirty="0" smtClean="0"/>
            </a:br>
            <a:r>
              <a:rPr lang="zh-CN" altLang="en-US" sz="3600" dirty="0" smtClean="0"/>
              <a:t>自动挂装文件系统</a:t>
            </a:r>
            <a:endParaRPr lang="zh-CN" altLang="en-US" sz="3600"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7121104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查看内核是否支持</a:t>
            </a:r>
            <a:endParaRPr lang="en-US" altLang="zh-CN" dirty="0" smtClean="0"/>
          </a:p>
          <a:p>
            <a:pPr lvl="1"/>
            <a:r>
              <a:rPr lang="zh-CN" altLang="en-US" dirty="0" smtClean="0"/>
              <a:t>默认安装时，是支持</a:t>
            </a:r>
            <a:r>
              <a:rPr lang="en-US" altLang="zh-CN" dirty="0" smtClean="0"/>
              <a:t>quota</a:t>
            </a:r>
            <a:r>
              <a:rPr lang="zh-CN" altLang="en-US" dirty="0" smtClean="0"/>
              <a:t>的。</a:t>
            </a:r>
          </a:p>
          <a:p>
            <a:r>
              <a:rPr lang="zh-CN" altLang="en-US" dirty="0" smtClean="0"/>
              <a:t>查看系统中是否安装了</a:t>
            </a:r>
            <a:r>
              <a:rPr lang="en-US" altLang="zh-CN" dirty="0" smtClean="0"/>
              <a:t>quota</a:t>
            </a:r>
            <a:r>
              <a:rPr lang="zh-CN" altLang="en-US" dirty="0" smtClean="0"/>
              <a:t>的</a:t>
            </a:r>
            <a:r>
              <a:rPr lang="en-US" altLang="zh-CN" dirty="0" smtClean="0"/>
              <a:t>RPM</a:t>
            </a:r>
          </a:p>
          <a:p>
            <a:pPr lvl="1"/>
            <a:r>
              <a:rPr lang="en-US" altLang="zh-CN" dirty="0" smtClean="0"/>
              <a:t>Red Hat/</a:t>
            </a:r>
            <a:r>
              <a:rPr lang="en-US" altLang="zh-CN" dirty="0" err="1" smtClean="0"/>
              <a:t>CentOS</a:t>
            </a:r>
            <a:r>
              <a:rPr lang="en-US" altLang="zh-CN" dirty="0" smtClean="0"/>
              <a:t> </a:t>
            </a:r>
            <a:r>
              <a:rPr lang="zh-CN" altLang="en-US" dirty="0" smtClean="0"/>
              <a:t>默认已经安装。</a:t>
            </a:r>
          </a:p>
          <a:p>
            <a:r>
              <a:rPr lang="zh-CN" altLang="en-US" dirty="0" smtClean="0"/>
              <a:t>查看启动脚本是否在系统启动时打开了</a:t>
            </a:r>
            <a:r>
              <a:rPr lang="en-US" altLang="zh-CN" dirty="0" smtClean="0"/>
              <a:t>quota</a:t>
            </a:r>
          </a:p>
          <a:p>
            <a:pPr lvl="1"/>
            <a:r>
              <a:rPr lang="en-US" altLang="zh-CN" dirty="0" smtClean="0"/>
              <a:t>RHEL/</a:t>
            </a:r>
            <a:r>
              <a:rPr lang="en-US" altLang="zh-CN" dirty="0" err="1" smtClean="0"/>
              <a:t>CentOS</a:t>
            </a:r>
            <a:r>
              <a:rPr lang="zh-CN" altLang="en-US" dirty="0" smtClean="0"/>
              <a:t>默认已经打开。</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配置磁盘限额的前提</a:t>
            </a:r>
            <a:endParaRPr lang="zh-CN" altLang="en-US" sz="3600"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777762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6449" y="1352926"/>
            <a:ext cx="8229600" cy="4530725"/>
          </a:xfrm>
        </p:spPr>
        <p:txBody>
          <a:bodyPr/>
          <a:lstStyle/>
          <a:p>
            <a:r>
              <a:rPr lang="zh-CN" altLang="en-US" sz="2400" dirty="0" smtClean="0"/>
              <a:t>简述硬盘的技术指标？如何挑选服务器硬盘？</a:t>
            </a:r>
          </a:p>
          <a:p>
            <a:r>
              <a:rPr lang="en-US" altLang="zh-CN" sz="2400" dirty="0" err="1" smtClean="0"/>
              <a:t>fdisk</a:t>
            </a:r>
            <a:r>
              <a:rPr lang="en-US" altLang="zh-CN" sz="2400" dirty="0" smtClean="0"/>
              <a:t>/parted</a:t>
            </a:r>
            <a:r>
              <a:rPr lang="zh-CN" altLang="en-US" sz="2400" dirty="0" smtClean="0"/>
              <a:t>命令有哪些常用的子命令？含义是什么？</a:t>
            </a:r>
          </a:p>
          <a:p>
            <a:r>
              <a:rPr lang="zh-CN" altLang="en-US" sz="2400" dirty="0" smtClean="0"/>
              <a:t>什么是</a:t>
            </a:r>
            <a:r>
              <a:rPr lang="en-US" altLang="zh-CN" sz="2400" dirty="0" smtClean="0"/>
              <a:t>MBR/GPT</a:t>
            </a:r>
            <a:r>
              <a:rPr lang="zh-CN" altLang="en-US" sz="2400" dirty="0" smtClean="0"/>
              <a:t>，它存放了什么信息？</a:t>
            </a:r>
          </a:p>
          <a:p>
            <a:r>
              <a:rPr lang="zh-CN" altLang="en-US" sz="2400" dirty="0" smtClean="0">
                <a:solidFill>
                  <a:srgbClr val="0070C0"/>
                </a:solidFill>
              </a:rPr>
              <a:t>使用</a:t>
            </a:r>
            <a:r>
              <a:rPr lang="en-US" altLang="zh-CN" sz="2400" dirty="0" smtClean="0">
                <a:solidFill>
                  <a:srgbClr val="0070C0"/>
                </a:solidFill>
              </a:rPr>
              <a:t>LVM</a:t>
            </a:r>
            <a:r>
              <a:rPr lang="zh-CN" altLang="en-US" sz="2400" dirty="0" smtClean="0">
                <a:solidFill>
                  <a:srgbClr val="0070C0"/>
                </a:solidFill>
              </a:rPr>
              <a:t>比使用固定分区有哪些优点？</a:t>
            </a:r>
          </a:p>
          <a:p>
            <a:r>
              <a:rPr lang="zh-CN" altLang="en-US" sz="2400" dirty="0" smtClean="0">
                <a:solidFill>
                  <a:srgbClr val="0070C0"/>
                </a:solidFill>
              </a:rPr>
              <a:t>简述</a:t>
            </a:r>
            <a:r>
              <a:rPr lang="en-US" altLang="zh-CN" sz="2400" dirty="0" smtClean="0">
                <a:solidFill>
                  <a:srgbClr val="0070C0"/>
                </a:solidFill>
              </a:rPr>
              <a:t>PV-VG-LV-PE</a:t>
            </a:r>
            <a:r>
              <a:rPr lang="zh-CN" altLang="en-US" sz="2400" dirty="0" smtClean="0">
                <a:solidFill>
                  <a:srgbClr val="0070C0"/>
                </a:solidFill>
              </a:rPr>
              <a:t>的逻辑关系。</a:t>
            </a:r>
          </a:p>
          <a:p>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69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本章思考题</a:t>
            </a:r>
            <a:endParaRPr lang="zh-CN" altLang="en-US" sz="3600"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749933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p:txBody>
          <a:bodyPr/>
          <a:lstStyle/>
          <a:p>
            <a:pPr eaLnBrk="1" hangingPunct="1"/>
            <a:r>
              <a:rPr lang="zh-CN" altLang="en-US" smtClean="0"/>
              <a:t>字符界面登录与注销</a:t>
            </a:r>
          </a:p>
        </p:txBody>
      </p:sp>
      <p:sp>
        <p:nvSpPr>
          <p:cNvPr id="71683" name="内容占位符 2"/>
          <p:cNvSpPr>
            <a:spLocks noGrp="1"/>
          </p:cNvSpPr>
          <p:nvPr>
            <p:ph idx="1"/>
          </p:nvPr>
        </p:nvSpPr>
        <p:spPr>
          <a:xfrm>
            <a:off x="457200" y="1484784"/>
            <a:ext cx="8229600" cy="3722708"/>
          </a:xfrm>
        </p:spPr>
        <p:txBody>
          <a:bodyPr/>
          <a:lstStyle/>
          <a:p>
            <a:pPr eaLnBrk="1" hangingPunct="1">
              <a:lnSpc>
                <a:spcPct val="80000"/>
              </a:lnSpc>
            </a:pPr>
            <a:r>
              <a:rPr lang="zh-CN" altLang="en-GB" sz="2800" dirty="0" smtClean="0"/>
              <a:t>虚拟控制台（</a:t>
            </a:r>
            <a:r>
              <a:rPr lang="en-GB" altLang="zh-CN" sz="2800" dirty="0" smtClean="0"/>
              <a:t>Virtual Console）</a:t>
            </a:r>
            <a:endParaRPr lang="zh-CN" altLang="en-GB" sz="2800" dirty="0" smtClean="0"/>
          </a:p>
          <a:p>
            <a:pPr lvl="1" eaLnBrk="1" hangingPunct="1">
              <a:lnSpc>
                <a:spcPct val="80000"/>
              </a:lnSpc>
            </a:pPr>
            <a:r>
              <a:rPr lang="zh-CN" altLang="en-US" sz="2400" dirty="0" smtClean="0"/>
              <a:t>系统默认提供了</a:t>
            </a:r>
            <a:r>
              <a:rPr lang="en-US" altLang="zh-CN" sz="2400" dirty="0" smtClean="0"/>
              <a:t>6</a:t>
            </a:r>
            <a:r>
              <a:rPr lang="zh-CN" altLang="en-US" sz="2400" dirty="0" smtClean="0"/>
              <a:t>个虚拟控制台。每个虚拟控制台可以独立的使用，互不影响。</a:t>
            </a:r>
          </a:p>
          <a:p>
            <a:pPr lvl="1" eaLnBrk="1" hangingPunct="1">
              <a:lnSpc>
                <a:spcPct val="80000"/>
              </a:lnSpc>
            </a:pPr>
            <a:r>
              <a:rPr lang="zh-CN" altLang="en-US" sz="2400" dirty="0" smtClean="0"/>
              <a:t>使用</a:t>
            </a:r>
            <a:r>
              <a:rPr lang="en-US" altLang="zh-CN" sz="2400" dirty="0" err="1" smtClean="0"/>
              <a:t>Alt+F1</a:t>
            </a:r>
            <a:r>
              <a:rPr lang="zh-CN" altLang="en-US" sz="2400" dirty="0" smtClean="0"/>
              <a:t>～</a:t>
            </a:r>
            <a:r>
              <a:rPr lang="en-US" altLang="zh-CN" sz="2400" dirty="0" err="1" smtClean="0"/>
              <a:t>Alt+F6</a:t>
            </a:r>
            <a:r>
              <a:rPr lang="zh-CN" altLang="en-US" sz="2400" dirty="0" smtClean="0"/>
              <a:t>进行多个虚拟控制台之间的切换 </a:t>
            </a:r>
          </a:p>
          <a:p>
            <a:pPr eaLnBrk="1" hangingPunct="1">
              <a:lnSpc>
                <a:spcPct val="80000"/>
              </a:lnSpc>
            </a:pPr>
            <a:r>
              <a:rPr lang="zh-CN" altLang="en-US" sz="2800" dirty="0" smtClean="0"/>
              <a:t>登录提示符</a:t>
            </a:r>
          </a:p>
          <a:p>
            <a:pPr lvl="1" eaLnBrk="1" hangingPunct="1">
              <a:lnSpc>
                <a:spcPct val="80000"/>
              </a:lnSpc>
            </a:pPr>
            <a:r>
              <a:rPr lang="zh-CN" altLang="en-US" sz="2400" dirty="0" smtClean="0"/>
              <a:t>超级用户登录后的操作提示符是“</a:t>
            </a:r>
            <a:r>
              <a:rPr lang="en-US" altLang="zh-CN" sz="2400" dirty="0" smtClean="0"/>
              <a:t>#”</a:t>
            </a:r>
          </a:p>
          <a:p>
            <a:pPr lvl="1" eaLnBrk="1" hangingPunct="1">
              <a:lnSpc>
                <a:spcPct val="80000"/>
              </a:lnSpc>
            </a:pPr>
            <a:r>
              <a:rPr lang="zh-CN" altLang="en-US" sz="2400" dirty="0" smtClean="0"/>
              <a:t>普通用户登录后的操作提示符是“</a:t>
            </a:r>
            <a:r>
              <a:rPr lang="en-US" altLang="zh-CN" sz="2400" dirty="0" smtClean="0"/>
              <a:t>$” </a:t>
            </a:r>
          </a:p>
          <a:p>
            <a:pPr eaLnBrk="1" hangingPunct="1">
              <a:lnSpc>
                <a:spcPct val="80000"/>
              </a:lnSpc>
            </a:pPr>
            <a:r>
              <a:rPr lang="zh-CN" altLang="en-US" sz="2800" dirty="0" smtClean="0"/>
              <a:t>注销</a:t>
            </a:r>
          </a:p>
          <a:p>
            <a:pPr lvl="1" eaLnBrk="1" hangingPunct="1">
              <a:lnSpc>
                <a:spcPct val="80000"/>
              </a:lnSpc>
            </a:pPr>
            <a:r>
              <a:rPr lang="en-US" altLang="zh-CN" sz="2400" dirty="0" smtClean="0"/>
              <a:t>logout</a:t>
            </a:r>
            <a:r>
              <a:rPr lang="zh-CN" altLang="en-US" sz="2400" dirty="0" smtClean="0"/>
              <a:t>命令 </a:t>
            </a:r>
          </a:p>
          <a:p>
            <a:pPr lvl="1" eaLnBrk="1" hangingPunct="1">
              <a:lnSpc>
                <a:spcPct val="80000"/>
              </a:lnSpc>
            </a:pPr>
            <a:r>
              <a:rPr lang="en-US" altLang="zh-CN" sz="2400" dirty="0" err="1" smtClean="0"/>
              <a:t>Ctrl+d</a:t>
            </a:r>
            <a:r>
              <a:rPr lang="zh-CN" altLang="en-US" sz="2400" dirty="0" smtClean="0"/>
              <a:t>热键</a:t>
            </a:r>
            <a:endParaRPr lang="zh-CN" altLang="en-US" dirty="0" smtClean="0"/>
          </a:p>
        </p:txBody>
      </p:sp>
      <p:sp>
        <p:nvSpPr>
          <p:cNvPr id="8" name="TextBox 7"/>
          <p:cNvSpPr txBox="1"/>
          <p:nvPr/>
        </p:nvSpPr>
        <p:spPr>
          <a:xfrm>
            <a:off x="539750" y="5446713"/>
            <a:ext cx="8064500"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Arial"/>
                <a:ea typeface="宋体"/>
                <a:cs typeface="+mn-cs"/>
              </a:rPr>
              <a:t>一般应该使用普通用户登录系统，不要使用</a:t>
            </a:r>
            <a:r>
              <a:rPr kumimoji="0" lang="en-US" altLang="zh-CN" sz="1800" b="1" i="0" u="none" strike="noStrike" kern="1200" cap="none" spc="0" normalizeH="0" baseline="0" noProof="0" dirty="0">
                <a:ln>
                  <a:noFill/>
                </a:ln>
                <a:solidFill>
                  <a:srgbClr val="002060"/>
                </a:solidFill>
                <a:effectLst/>
                <a:uLnTx/>
                <a:uFillTx/>
                <a:latin typeface="Arial"/>
                <a:ea typeface="宋体"/>
                <a:cs typeface="+mn-cs"/>
              </a:rPr>
              <a:t>root</a:t>
            </a:r>
            <a:r>
              <a:rPr kumimoji="0" lang="zh-CN" altLang="en-US" sz="1800" b="1" i="0" u="none" strike="noStrike" kern="1200" cap="none" spc="0" normalizeH="0" baseline="0" noProof="0" dirty="0">
                <a:ln>
                  <a:noFill/>
                </a:ln>
                <a:solidFill>
                  <a:srgbClr val="002060"/>
                </a:solidFill>
                <a:effectLst/>
                <a:uLnTx/>
                <a:uFillTx/>
                <a:latin typeface="Arial"/>
                <a:ea typeface="宋体"/>
                <a:cs typeface="+mn-cs"/>
              </a:rPr>
              <a:t>用户登录。</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002060"/>
                </a:solidFill>
                <a:effectLst/>
                <a:uLnTx/>
                <a:uFillTx/>
                <a:latin typeface="Arial"/>
                <a:ea typeface="宋体"/>
                <a:cs typeface="+mn-cs"/>
              </a:rPr>
              <a:t>当需要进行超级用户的工作时可以使用 </a:t>
            </a:r>
            <a:r>
              <a:rPr kumimoji="0" lang="en-US" altLang="zh-CN" sz="1800" b="1" i="0" u="none" strike="noStrike" kern="1200" cap="none" spc="0" normalizeH="0" baseline="0" noProof="0" dirty="0" err="1">
                <a:ln>
                  <a:noFill/>
                </a:ln>
                <a:solidFill>
                  <a:srgbClr val="002060"/>
                </a:solidFill>
                <a:effectLst/>
                <a:uLnTx/>
                <a:uFillTx/>
                <a:latin typeface="Arial"/>
                <a:ea typeface="宋体"/>
                <a:cs typeface="+mn-cs"/>
              </a:rPr>
              <a:t>su</a:t>
            </a:r>
            <a:r>
              <a:rPr kumimoji="0" lang="en-US" altLang="zh-CN" sz="1800" b="1" i="0" u="none" strike="noStrike" kern="1200" cap="none" spc="0" normalizeH="0" baseline="0" noProof="0" dirty="0">
                <a:ln>
                  <a:noFill/>
                </a:ln>
                <a:solidFill>
                  <a:srgbClr val="002060"/>
                </a:solidFill>
                <a:effectLst/>
                <a:uLnTx/>
                <a:uFillTx/>
                <a:latin typeface="Arial"/>
                <a:ea typeface="宋体"/>
                <a:cs typeface="+mn-cs"/>
              </a:rPr>
              <a:t> - </a:t>
            </a:r>
            <a:r>
              <a:rPr kumimoji="0" lang="zh-CN" altLang="en-US" sz="1800" b="1" i="0" u="none" strike="noStrike" kern="1200" cap="none" spc="0" normalizeH="0" baseline="0" noProof="0" dirty="0">
                <a:ln>
                  <a:noFill/>
                </a:ln>
                <a:solidFill>
                  <a:srgbClr val="002060"/>
                </a:solidFill>
                <a:effectLst/>
                <a:uLnTx/>
                <a:uFillTx/>
                <a:latin typeface="Arial"/>
                <a:ea typeface="宋体"/>
                <a:cs typeface="+mn-cs"/>
              </a:rPr>
              <a:t>命令切换为超级用户身份。</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12455336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539552" y="1352926"/>
            <a:ext cx="8229600" cy="5100410"/>
          </a:xfrm>
        </p:spPr>
        <p:txBody>
          <a:bodyPr/>
          <a:lstStyle/>
          <a:p>
            <a:r>
              <a:rPr lang="zh-CN" altLang="en-US" sz="2400" dirty="0" smtClean="0">
                <a:solidFill>
                  <a:srgbClr val="FF0000"/>
                </a:solidFill>
              </a:rPr>
              <a:t>什么是</a:t>
            </a:r>
            <a:r>
              <a:rPr lang="en-US" altLang="zh-CN" sz="2400" dirty="0" smtClean="0">
                <a:solidFill>
                  <a:srgbClr val="FF0000"/>
                </a:solidFill>
              </a:rPr>
              <a:t>Linux</a:t>
            </a:r>
            <a:r>
              <a:rPr lang="zh-CN" altLang="en-US" sz="2400" dirty="0" smtClean="0">
                <a:solidFill>
                  <a:srgbClr val="FF0000"/>
                </a:solidFill>
              </a:rPr>
              <a:t>文件系统？</a:t>
            </a:r>
            <a:r>
              <a:rPr lang="en-US" altLang="zh-CN" sz="2400" dirty="0" smtClean="0">
                <a:solidFill>
                  <a:srgbClr val="FF0000"/>
                </a:solidFill>
              </a:rPr>
              <a:t>Linux</a:t>
            </a:r>
            <a:r>
              <a:rPr lang="zh-CN" altLang="en-US" sz="2400" dirty="0" smtClean="0">
                <a:solidFill>
                  <a:srgbClr val="FF0000"/>
                </a:solidFill>
              </a:rPr>
              <a:t>下常用的文件系统有哪些？</a:t>
            </a:r>
          </a:p>
          <a:p>
            <a:r>
              <a:rPr lang="zh-CN" altLang="en-US" sz="2400" dirty="0" smtClean="0"/>
              <a:t>非日志文件系统和日志文件系统有何区别？</a:t>
            </a:r>
          </a:p>
          <a:p>
            <a:r>
              <a:rPr lang="zh-CN" altLang="en-US" sz="2400" dirty="0" smtClean="0"/>
              <a:t>简述在</a:t>
            </a:r>
            <a:r>
              <a:rPr lang="en-US" altLang="zh-CN" sz="2400" dirty="0" smtClean="0"/>
              <a:t>Linux</a:t>
            </a:r>
            <a:r>
              <a:rPr lang="zh-CN" altLang="en-US" sz="2400" dirty="0" smtClean="0"/>
              <a:t>环境下使用文件系统的一般方法。</a:t>
            </a:r>
          </a:p>
          <a:p>
            <a:r>
              <a:rPr lang="zh-CN" altLang="en-US" sz="2400" dirty="0" smtClean="0"/>
              <a:t>如何创建文件系统？创建文件系统的操作类似于</a:t>
            </a:r>
            <a:r>
              <a:rPr lang="en-US" altLang="zh-CN" sz="2400" dirty="0" smtClean="0"/>
              <a:t>Windows</a:t>
            </a:r>
            <a:r>
              <a:rPr lang="zh-CN" altLang="en-US" sz="2400" dirty="0" smtClean="0"/>
              <a:t>下的什么操作？</a:t>
            </a:r>
          </a:p>
          <a:p>
            <a:r>
              <a:rPr lang="zh-CN" altLang="en-US" sz="2400" dirty="0" smtClean="0">
                <a:solidFill>
                  <a:srgbClr val="FF0000"/>
                </a:solidFill>
              </a:rPr>
              <a:t>如何挂装和卸装文件系统？如何使用可移动存储介质（软盘、光盘、</a:t>
            </a:r>
            <a:r>
              <a:rPr lang="en-US" altLang="zh-CN" sz="2400" dirty="0" smtClean="0">
                <a:solidFill>
                  <a:srgbClr val="FF0000"/>
                </a:solidFill>
              </a:rPr>
              <a:t>USB</a:t>
            </a:r>
            <a:r>
              <a:rPr lang="zh-CN" altLang="en-US" sz="2400" dirty="0" smtClean="0">
                <a:solidFill>
                  <a:srgbClr val="FF0000"/>
                </a:solidFill>
              </a:rPr>
              <a:t>盘）？</a:t>
            </a:r>
          </a:p>
          <a:p>
            <a:r>
              <a:rPr lang="zh-CN" altLang="en-US" sz="2400" dirty="0" smtClean="0">
                <a:solidFill>
                  <a:srgbClr val="FF0000"/>
                </a:solidFill>
              </a:rPr>
              <a:t>如何在系统启动时自动挂装文件系统？简述</a:t>
            </a:r>
            <a:r>
              <a:rPr lang="en-US" altLang="zh-CN" sz="2400" dirty="0" smtClean="0">
                <a:solidFill>
                  <a:srgbClr val="FF0000"/>
                </a:solidFill>
              </a:rPr>
              <a:t>/etc/</a:t>
            </a:r>
            <a:r>
              <a:rPr lang="en-US" altLang="zh-CN" sz="2400" dirty="0" err="1" smtClean="0">
                <a:solidFill>
                  <a:srgbClr val="FF0000"/>
                </a:solidFill>
              </a:rPr>
              <a:t>fstab</a:t>
            </a:r>
            <a:r>
              <a:rPr lang="zh-CN" altLang="en-US" sz="2400" dirty="0" smtClean="0">
                <a:solidFill>
                  <a:srgbClr val="FF0000"/>
                </a:solidFill>
              </a:rPr>
              <a:t>文件各个字段的含义。</a:t>
            </a:r>
            <a:endParaRPr lang="en-US" altLang="zh-CN" sz="2400" dirty="0" smtClean="0">
              <a:solidFill>
                <a:srgbClr val="FF0000"/>
              </a:solidFill>
            </a:endParaRPr>
          </a:p>
          <a:p>
            <a:r>
              <a:rPr lang="zh-CN" altLang="zh-CN" sz="2400" dirty="0" smtClean="0"/>
              <a:t>简述添加新硬盘并扩展现有逻辑卷的步骤</a:t>
            </a:r>
            <a:r>
              <a:rPr lang="zh-CN" altLang="en-US" sz="2400" dirty="0" smtClean="0"/>
              <a:t>。</a:t>
            </a:r>
            <a:endParaRPr lang="en-US" altLang="zh-CN" sz="2400" dirty="0" smtClean="0"/>
          </a:p>
          <a:p>
            <a:r>
              <a:rPr lang="zh-CN" altLang="en-US" sz="2400" dirty="0" smtClean="0">
                <a:solidFill>
                  <a:srgbClr val="FF0000"/>
                </a:solidFill>
              </a:rPr>
              <a:t>什么是磁盘限额？为什么要设置磁盘限额？什么是硬限制、软限制和宽限制？</a:t>
            </a:r>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70</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lstStyle/>
          <a:p>
            <a:r>
              <a:rPr lang="zh-CN" altLang="en-US" sz="3600" dirty="0" smtClean="0"/>
              <a:t>本章思考题（续</a:t>
            </a:r>
            <a:r>
              <a:rPr lang="en-US" altLang="zh-CN" sz="3600" dirty="0" smtClean="0"/>
              <a:t>1</a:t>
            </a:r>
            <a:r>
              <a:rPr lang="zh-CN" altLang="en-US" sz="3600" dirty="0" smtClean="0"/>
              <a:t>）</a:t>
            </a:r>
            <a:endParaRPr lang="zh-CN" altLang="en-US" sz="3600" dirty="0"/>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8249457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2019-11-12</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lvl="0" algn="r">
              <a:spcBef>
                <a:spcPct val="50000"/>
              </a:spcBef>
              <a:defRPr/>
            </a:pPr>
            <a:r>
              <a:rPr lang="zh-CN" altLang="en-US" sz="2400" dirty="0">
                <a:solidFill>
                  <a:prstClr val="black"/>
                </a:solidFill>
                <a:latin typeface="Times New Roman" panose="02020603050405020304" pitchFamily="18" charset="0"/>
                <a:ea typeface="黑体" pitchFamily="2" charset="-122"/>
                <a:cs typeface="Times New Roman" panose="02020603050405020304" pitchFamily="18" charset="0"/>
              </a:rPr>
              <a:t>第</a:t>
            </a:r>
            <a:r>
              <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rPr>
              <a:t>5</a:t>
            </a:r>
            <a:r>
              <a:rPr lang="zh-CN" altLang="en-US" sz="2400" dirty="0">
                <a:solidFill>
                  <a:prstClr val="black"/>
                </a:solidFill>
                <a:latin typeface="Times New Roman" panose="02020603050405020304" pitchFamily="18" charset="0"/>
                <a:ea typeface="黑体" pitchFamily="2" charset="-122"/>
                <a:cs typeface="Times New Roman" panose="02020603050405020304" pitchFamily="18" charset="0"/>
              </a:rPr>
              <a:t>章 网络配置与包管理</a:t>
            </a:r>
            <a:endPar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18079669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extLst/>
          </p:nvPr>
        </p:nvGraphicFramePr>
        <p:xfrm>
          <a:off x="457200" y="1600200"/>
          <a:ext cx="8229604" cy="3291840"/>
        </p:xfrm>
        <a:graphic>
          <a:graphicData uri="http://schemas.openxmlformats.org/drawingml/2006/table">
            <a:tbl>
              <a:tblPr firstRow="1" bandRow="1">
                <a:tableStyleId>{21E4AEA4-8DFA-4A89-87EB-49C32662AFE0}</a:tableStyleId>
              </a:tblPr>
              <a:tblGrid>
                <a:gridCol w="253062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4402836">
                  <a:extLst>
                    <a:ext uri="{9D8B030D-6E8A-4147-A177-3AD203B41FA5}">
                      <a16:colId xmlns:a16="http://schemas.microsoft.com/office/drawing/2014/main" val="20002"/>
                    </a:ext>
                  </a:extLst>
                </a:gridCol>
              </a:tblGrid>
              <a:tr h="370840">
                <a:tc>
                  <a:txBody>
                    <a:bodyPr/>
                    <a:lstStyle/>
                    <a:p>
                      <a:pPr algn="ctr"/>
                      <a:r>
                        <a:rPr lang="zh-CN" altLang="en-US" sz="2000" dirty="0" smtClean="0"/>
                        <a:t>接口类型</a:t>
                      </a:r>
                      <a:endParaRPr lang="zh-CN" altLang="en-US" sz="2000" dirty="0"/>
                    </a:p>
                  </a:txBody>
                  <a:tcPr/>
                </a:tc>
                <a:tc>
                  <a:txBody>
                    <a:bodyPr/>
                    <a:lstStyle/>
                    <a:p>
                      <a:pPr algn="ctr"/>
                      <a:r>
                        <a:rPr lang="zh-CN" altLang="en-US" sz="2000" dirty="0" smtClean="0"/>
                        <a:t>接口名称</a:t>
                      </a:r>
                      <a:endParaRPr lang="zh-CN" altLang="en-US" sz="2000" dirty="0"/>
                    </a:p>
                  </a:txBody>
                  <a:tcPr/>
                </a:tc>
                <a:tc>
                  <a:txBody>
                    <a:bodyPr/>
                    <a:lstStyle/>
                    <a:p>
                      <a:pPr algn="ctr"/>
                      <a:r>
                        <a:rPr lang="zh-CN" altLang="en-US" sz="2000" dirty="0" smtClean="0"/>
                        <a:t>说明</a:t>
                      </a:r>
                      <a:endParaRPr lang="zh-CN" altLang="en-US" sz="2000" dirty="0"/>
                    </a:p>
                  </a:txBody>
                  <a:tcPr/>
                </a:tc>
                <a:extLst>
                  <a:ext uri="{0D108BD9-81ED-4DB2-BD59-A6C34878D82A}">
                    <a16:rowId xmlns:a16="http://schemas.microsoft.com/office/drawing/2014/main" val="10000"/>
                  </a:ext>
                </a:extLst>
              </a:tr>
              <a:tr h="370840">
                <a:tc>
                  <a:txBody>
                    <a:bodyPr/>
                    <a:lstStyle/>
                    <a:p>
                      <a:r>
                        <a:rPr lang="zh-CN" altLang="en-US" sz="2000" dirty="0" smtClean="0"/>
                        <a:t>以太网接口</a:t>
                      </a:r>
                      <a:endParaRPr lang="zh-CN" altLang="en-US" sz="2000" dirty="0"/>
                    </a:p>
                  </a:txBody>
                  <a:tcPr/>
                </a:tc>
                <a:tc>
                  <a:txBody>
                    <a:bodyPr/>
                    <a:lstStyle/>
                    <a:p>
                      <a:pPr algn="ctr"/>
                      <a:r>
                        <a:rPr lang="en-US" altLang="zh-CN" sz="2000" dirty="0" err="1" smtClean="0"/>
                        <a:t>eth</a:t>
                      </a:r>
                      <a:r>
                        <a:rPr lang="en-US" altLang="zh-CN" sz="2000" dirty="0" err="1" smtClean="0">
                          <a:solidFill>
                            <a:srgbClr val="C00000"/>
                          </a:solidFill>
                        </a:rPr>
                        <a:t>X</a:t>
                      </a:r>
                      <a:endParaRPr lang="zh-CN" altLang="en-US" sz="2000" dirty="0">
                        <a:solidFill>
                          <a:srgbClr val="C00000"/>
                        </a:solidFill>
                      </a:endParaRPr>
                    </a:p>
                  </a:txBody>
                  <a:tcPr/>
                </a:tc>
                <a:tc>
                  <a:txBody>
                    <a:bodyPr/>
                    <a:lstStyle/>
                    <a:p>
                      <a:r>
                        <a:rPr lang="zh-CN" altLang="en-US" sz="2000" dirty="0" smtClean="0"/>
                        <a:t>是最常用的网络接口</a:t>
                      </a:r>
                      <a:endParaRPr lang="zh-CN" altLang="en-US" sz="2000" dirty="0"/>
                    </a:p>
                  </a:txBody>
                  <a:tcPr/>
                </a:tc>
                <a:extLst>
                  <a:ext uri="{0D108BD9-81ED-4DB2-BD59-A6C34878D82A}">
                    <a16:rowId xmlns:a16="http://schemas.microsoft.com/office/drawing/2014/main" val="10001"/>
                  </a:ext>
                </a:extLst>
              </a:tr>
              <a:tr h="370840">
                <a:tc>
                  <a:txBody>
                    <a:bodyPr/>
                    <a:lstStyle/>
                    <a:p>
                      <a:r>
                        <a:rPr lang="zh-CN" altLang="en-US" sz="2000" dirty="0" smtClean="0"/>
                        <a:t>令牌环接口</a:t>
                      </a:r>
                      <a:endParaRPr lang="zh-CN" altLang="en-US" sz="2000" dirty="0"/>
                    </a:p>
                  </a:txBody>
                  <a:tcPr/>
                </a:tc>
                <a:tc>
                  <a:txBody>
                    <a:bodyPr/>
                    <a:lstStyle/>
                    <a:p>
                      <a:pPr algn="ctr"/>
                      <a:r>
                        <a:rPr lang="en-US" altLang="zh-CN" sz="2000" dirty="0" err="1" smtClean="0"/>
                        <a:t>tr</a:t>
                      </a:r>
                      <a:r>
                        <a:rPr lang="en-US" altLang="zh-CN" sz="2000" dirty="0" err="1" smtClean="0">
                          <a:solidFill>
                            <a:srgbClr val="C00000"/>
                          </a:solidFill>
                        </a:rPr>
                        <a:t>X</a:t>
                      </a:r>
                      <a:endParaRPr lang="zh-CN" altLang="en-US" sz="2000" dirty="0">
                        <a:solidFill>
                          <a:srgbClr val="C00000"/>
                        </a:solidFill>
                      </a:endParaRPr>
                    </a:p>
                  </a:txBody>
                  <a:tcPr/>
                </a:tc>
                <a:tc>
                  <a:txBody>
                    <a:bodyPr/>
                    <a:lstStyle/>
                    <a:p>
                      <a:r>
                        <a:rPr lang="zh-CN" altLang="en-US" sz="2000" dirty="0" smtClean="0"/>
                        <a:t>只出现在少数纯</a:t>
                      </a:r>
                      <a:r>
                        <a:rPr lang="en-US" altLang="zh-CN" sz="2000" dirty="0" smtClean="0"/>
                        <a:t>IBM</a:t>
                      </a:r>
                      <a:r>
                        <a:rPr lang="zh-CN" altLang="en-US" sz="2000" dirty="0" smtClean="0"/>
                        <a:t>环境的网络中</a:t>
                      </a:r>
                      <a:endParaRPr lang="zh-CN" altLang="en-US" sz="2000" dirty="0"/>
                    </a:p>
                  </a:txBody>
                  <a:tcPr/>
                </a:tc>
                <a:extLst>
                  <a:ext uri="{0D108BD9-81ED-4DB2-BD59-A6C34878D82A}">
                    <a16:rowId xmlns:a16="http://schemas.microsoft.com/office/drawing/2014/main" val="10002"/>
                  </a:ext>
                </a:extLst>
              </a:tr>
              <a:tr h="370840">
                <a:tc>
                  <a:txBody>
                    <a:bodyPr/>
                    <a:lstStyle/>
                    <a:p>
                      <a:r>
                        <a:rPr lang="zh-CN" altLang="en-US" sz="2000" dirty="0" smtClean="0"/>
                        <a:t>光纤分布式数据接口</a:t>
                      </a:r>
                      <a:endParaRPr lang="zh-CN" altLang="en-US" sz="2000" dirty="0"/>
                    </a:p>
                  </a:txBody>
                  <a:tcPr/>
                </a:tc>
                <a:tc>
                  <a:txBody>
                    <a:bodyPr/>
                    <a:lstStyle/>
                    <a:p>
                      <a:pPr algn="ctr"/>
                      <a:r>
                        <a:rPr lang="en-US" altLang="zh-CN" sz="2000" dirty="0" err="1" smtClean="0"/>
                        <a:t>fddi</a:t>
                      </a:r>
                      <a:r>
                        <a:rPr lang="en-US" altLang="zh-CN" sz="2000" dirty="0" err="1" smtClean="0">
                          <a:solidFill>
                            <a:srgbClr val="C00000"/>
                          </a:solidFill>
                        </a:rPr>
                        <a:t>X</a:t>
                      </a:r>
                      <a:endParaRPr lang="zh-CN" altLang="en-US" sz="2000" dirty="0">
                        <a:solidFill>
                          <a:srgbClr val="C00000"/>
                        </a:solidFill>
                      </a:endParaRPr>
                    </a:p>
                  </a:txBody>
                  <a:tcPr/>
                </a:tc>
                <a:tc>
                  <a:txBody>
                    <a:bodyPr/>
                    <a:lstStyle/>
                    <a:p>
                      <a:r>
                        <a:rPr lang="en-US" altLang="zh-CN" sz="2000" dirty="0" smtClean="0"/>
                        <a:t>FDDI</a:t>
                      </a:r>
                      <a:r>
                        <a:rPr lang="zh-CN" altLang="en-US" sz="2000" dirty="0" smtClean="0"/>
                        <a:t>接口设备昂贵，通常用于核心网或高速网络中</a:t>
                      </a:r>
                      <a:endParaRPr lang="zh-CN" altLang="en-US" sz="2000" dirty="0"/>
                    </a:p>
                  </a:txBody>
                  <a:tcPr/>
                </a:tc>
                <a:extLst>
                  <a:ext uri="{0D108BD9-81ED-4DB2-BD59-A6C34878D82A}">
                    <a16:rowId xmlns:a16="http://schemas.microsoft.com/office/drawing/2014/main" val="10003"/>
                  </a:ext>
                </a:extLst>
              </a:tr>
              <a:tr h="370840">
                <a:tc>
                  <a:txBody>
                    <a:bodyPr/>
                    <a:lstStyle/>
                    <a:p>
                      <a:r>
                        <a:rPr lang="zh-CN" altLang="en-US" sz="2000" dirty="0" smtClean="0"/>
                        <a:t>点对点协议接口</a:t>
                      </a:r>
                      <a:endParaRPr lang="zh-CN" altLang="en-US" sz="2000" dirty="0"/>
                    </a:p>
                  </a:txBody>
                  <a:tcPr/>
                </a:tc>
                <a:tc>
                  <a:txBody>
                    <a:bodyPr/>
                    <a:lstStyle/>
                    <a:p>
                      <a:pPr algn="ctr"/>
                      <a:r>
                        <a:rPr lang="en-US" altLang="zh-CN" sz="2000" dirty="0" err="1" smtClean="0"/>
                        <a:t>ppp</a:t>
                      </a:r>
                      <a:r>
                        <a:rPr lang="en-US" altLang="zh-CN" sz="2000" dirty="0" err="1" smtClean="0">
                          <a:solidFill>
                            <a:srgbClr val="C00000"/>
                          </a:solidFill>
                        </a:rPr>
                        <a:t>X</a:t>
                      </a:r>
                      <a:endParaRPr lang="zh-CN" altLang="en-US" sz="2000" dirty="0">
                        <a:solidFill>
                          <a:srgbClr val="C00000"/>
                        </a:solidFill>
                      </a:endParaRPr>
                    </a:p>
                  </a:txBody>
                  <a:tcPr/>
                </a:tc>
                <a:tc>
                  <a:txBody>
                    <a:bodyPr/>
                    <a:lstStyle/>
                    <a:p>
                      <a:r>
                        <a:rPr lang="zh-CN" altLang="en-US" sz="2000" dirty="0" smtClean="0"/>
                        <a:t>用于</a:t>
                      </a:r>
                      <a:r>
                        <a:rPr lang="en-US" altLang="zh-CN" sz="2000" dirty="0" smtClean="0"/>
                        <a:t>Modem/ADSL</a:t>
                      </a:r>
                      <a:r>
                        <a:rPr lang="zh-CN" altLang="en-US" sz="2000" dirty="0" smtClean="0"/>
                        <a:t>拨号网络或基于</a:t>
                      </a:r>
                      <a:r>
                        <a:rPr lang="en-US" altLang="zh-CN" sz="2000" dirty="0" smtClean="0"/>
                        <a:t>PPTP</a:t>
                      </a:r>
                      <a:r>
                        <a:rPr lang="zh-CN" altLang="en-US" sz="2000" dirty="0" smtClean="0"/>
                        <a:t>协议的</a:t>
                      </a:r>
                      <a:r>
                        <a:rPr lang="en-US" altLang="zh-CN" sz="2000" dirty="0" smtClean="0"/>
                        <a:t>VPN</a:t>
                      </a:r>
                      <a:r>
                        <a:rPr lang="zh-CN" altLang="en-US" sz="2000" dirty="0" smtClean="0"/>
                        <a:t>等</a:t>
                      </a:r>
                      <a:endParaRPr lang="zh-CN" altLang="en-US" sz="2000" dirty="0"/>
                    </a:p>
                  </a:txBody>
                  <a:tcPr/>
                </a:tc>
                <a:extLst>
                  <a:ext uri="{0D108BD9-81ED-4DB2-BD59-A6C34878D82A}">
                    <a16:rowId xmlns:a16="http://schemas.microsoft.com/office/drawing/2014/main" val="10004"/>
                  </a:ext>
                </a:extLst>
              </a:tr>
              <a:tr h="370840">
                <a:tc>
                  <a:txBody>
                    <a:bodyPr/>
                    <a:lstStyle/>
                    <a:p>
                      <a:r>
                        <a:rPr lang="zh-CN" altLang="en-US" sz="2000" dirty="0" smtClean="0"/>
                        <a:t>本地回环接口</a:t>
                      </a:r>
                      <a:endParaRPr lang="zh-CN" altLang="en-US" sz="2000" dirty="0"/>
                    </a:p>
                  </a:txBody>
                  <a:tcPr/>
                </a:tc>
                <a:tc>
                  <a:txBody>
                    <a:bodyPr/>
                    <a:lstStyle/>
                    <a:p>
                      <a:pPr algn="ctr"/>
                      <a:r>
                        <a:rPr lang="en-US" altLang="zh-CN" sz="2000" dirty="0" smtClean="0"/>
                        <a:t>lo</a:t>
                      </a:r>
                      <a:endParaRPr lang="zh-CN" altLang="en-US" sz="2000" dirty="0"/>
                    </a:p>
                  </a:txBody>
                  <a:tcPr/>
                </a:tc>
                <a:tc>
                  <a:txBody>
                    <a:bodyPr/>
                    <a:lstStyle/>
                    <a:p>
                      <a:r>
                        <a:rPr lang="zh-CN" altLang="en-US" sz="2000" dirty="0" smtClean="0"/>
                        <a:t>用于支持</a:t>
                      </a:r>
                      <a:r>
                        <a:rPr lang="en-US" altLang="zh-CN" sz="2000" dirty="0" smtClean="0"/>
                        <a:t>UNIX Domain Socket</a:t>
                      </a:r>
                      <a:r>
                        <a:rPr lang="zh-CN" altLang="en-US" sz="2000" dirty="0" smtClean="0"/>
                        <a:t>技术的进程相互通信（</a:t>
                      </a:r>
                      <a:r>
                        <a:rPr lang="en-US" altLang="zh-CN" sz="2000" dirty="0" smtClean="0"/>
                        <a:t>IPC</a:t>
                      </a:r>
                      <a:r>
                        <a:rPr lang="zh-CN" altLang="en-US" sz="2000" dirty="0" smtClean="0"/>
                        <a:t>）</a:t>
                      </a:r>
                      <a:endParaRPr lang="zh-CN" altLang="en-US" sz="2000" dirty="0"/>
                    </a:p>
                  </a:txBody>
                  <a:tcPr/>
                </a:tc>
                <a:extLst>
                  <a:ext uri="{0D108BD9-81ED-4DB2-BD59-A6C34878D82A}">
                    <a16:rowId xmlns:a16="http://schemas.microsoft.com/office/drawing/2014/main" val="10005"/>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72</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Linux</a:t>
            </a:r>
            <a:r>
              <a:rPr lang="zh-CN" altLang="en-US" dirty="0" smtClean="0"/>
              <a:t>下常见的网络接口</a:t>
            </a:r>
            <a:endParaRPr lang="zh-CN" altLang="en-US" dirty="0"/>
          </a:p>
        </p:txBody>
      </p:sp>
      <p:sp>
        <p:nvSpPr>
          <p:cNvPr id="8" name="TextBox 7"/>
          <p:cNvSpPr txBox="1"/>
          <p:nvPr/>
        </p:nvSpPr>
        <p:spPr>
          <a:xfrm>
            <a:off x="1259632" y="5229200"/>
            <a:ext cx="648072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000" dirty="0" smtClean="0">
                <a:solidFill>
                  <a:srgbClr val="C00000"/>
                </a:solidFill>
              </a:rPr>
              <a:t>X</a:t>
            </a:r>
            <a:r>
              <a:rPr lang="zh-CN" altLang="en-US" sz="2000" dirty="0" smtClean="0"/>
              <a:t>是从</a:t>
            </a:r>
            <a:r>
              <a:rPr lang="en-US" altLang="zh-CN" sz="2000" dirty="0" smtClean="0"/>
              <a:t>0</a:t>
            </a:r>
            <a:r>
              <a:rPr lang="zh-CN" altLang="en-US" sz="2000" dirty="0" smtClean="0"/>
              <a:t>开始的整数。如：</a:t>
            </a:r>
            <a:r>
              <a:rPr lang="en-US" altLang="zh-CN" sz="2000" dirty="0" smtClean="0"/>
              <a:t>eth0</a:t>
            </a:r>
            <a:r>
              <a:rPr lang="zh-CN" altLang="en-US" sz="2000" dirty="0" smtClean="0"/>
              <a:t>代表第一块以太网卡，</a:t>
            </a:r>
            <a:r>
              <a:rPr lang="en-US" altLang="zh-CN" sz="2000" dirty="0" smtClean="0"/>
              <a:t>eth1</a:t>
            </a:r>
            <a:r>
              <a:rPr lang="zh-CN" altLang="en-US" sz="2000" dirty="0" smtClean="0"/>
              <a:t>代表第二块以太网卡等。</a:t>
            </a:r>
            <a:r>
              <a:rPr lang="en-US" altLang="zh-CN" sz="2000" dirty="0" err="1" smtClean="0"/>
              <a:t>ens33</a:t>
            </a:r>
            <a:endParaRPr lang="en-US" altLang="zh-CN" sz="2000" dirty="0" smtClean="0"/>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4903023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4530725"/>
          </a:xfrm>
        </p:spPr>
        <p:txBody>
          <a:bodyPr/>
          <a:lstStyle/>
          <a:p>
            <a:r>
              <a:rPr lang="en-US" altLang="zh-CN" dirty="0"/>
              <a:t>Consistent Network Device </a:t>
            </a:r>
            <a:r>
              <a:rPr lang="en-US" altLang="zh-CN" dirty="0" smtClean="0"/>
              <a:t>Naming</a:t>
            </a:r>
            <a:endParaRPr lang="en-US" altLang="zh-CN" dirty="0"/>
          </a:p>
          <a:p>
            <a:pPr lvl="1"/>
            <a:r>
              <a:rPr lang="zh-CN" altLang="zh-CN" dirty="0" smtClean="0"/>
              <a:t>基于固件</a:t>
            </a:r>
            <a:r>
              <a:rPr lang="en-US" altLang="zh-CN" dirty="0" smtClean="0"/>
              <a:t>/</a:t>
            </a:r>
            <a:r>
              <a:rPr lang="zh-CN" altLang="zh-CN" dirty="0" smtClean="0"/>
              <a:t>硬件</a:t>
            </a:r>
            <a:r>
              <a:rPr lang="zh-CN" altLang="zh-CN" dirty="0"/>
              <a:t>拓扑和设备位置信息分配的固定</a:t>
            </a:r>
            <a:r>
              <a:rPr lang="zh-CN" altLang="zh-CN" dirty="0" smtClean="0"/>
              <a:t>名称</a:t>
            </a:r>
            <a:endParaRPr lang="en-US" altLang="zh-CN" dirty="0" smtClean="0"/>
          </a:p>
          <a:p>
            <a:r>
              <a:rPr lang="zh-CN" altLang="zh-CN" dirty="0"/>
              <a:t>一致的网络设备名以双字符前缀开始：</a:t>
            </a:r>
          </a:p>
          <a:p>
            <a:pPr lvl="1"/>
            <a:r>
              <a:rPr lang="en-US" altLang="zh-CN" b="1" dirty="0" err="1"/>
              <a:t>en</a:t>
            </a:r>
            <a:r>
              <a:rPr lang="zh-CN" altLang="zh-CN" dirty="0"/>
              <a:t>：表示以太网设备（</a:t>
            </a:r>
            <a:r>
              <a:rPr lang="en-US" altLang="zh-CN" b="1" dirty="0" err="1"/>
              <a:t>E</a:t>
            </a:r>
            <a:r>
              <a:rPr lang="en-US" altLang="zh-CN" dirty="0" err="1"/>
              <a:t>ther</a:t>
            </a:r>
            <a:r>
              <a:rPr lang="en-US" altLang="zh-CN" b="1" dirty="0" err="1"/>
              <a:t>N</a:t>
            </a:r>
            <a:r>
              <a:rPr lang="en-US" altLang="zh-CN" dirty="0" err="1"/>
              <a:t>et</a:t>
            </a:r>
            <a:r>
              <a:rPr lang="zh-CN" altLang="zh-CN" dirty="0"/>
              <a:t>）</a:t>
            </a:r>
          </a:p>
          <a:p>
            <a:pPr lvl="1"/>
            <a:r>
              <a:rPr lang="en-US" altLang="zh-CN" b="1" dirty="0" err="1"/>
              <a:t>wl</a:t>
            </a:r>
            <a:r>
              <a:rPr lang="zh-CN" altLang="zh-CN" dirty="0"/>
              <a:t>：表示无线局域网设备（</a:t>
            </a:r>
            <a:r>
              <a:rPr lang="en-US" altLang="zh-CN" b="1" dirty="0"/>
              <a:t>W</a:t>
            </a:r>
            <a:r>
              <a:rPr lang="en-US" altLang="zh-CN" dirty="0"/>
              <a:t>ireless </a:t>
            </a:r>
            <a:r>
              <a:rPr lang="en-US" altLang="zh-CN" b="1" dirty="0"/>
              <a:t>L</a:t>
            </a:r>
            <a:r>
              <a:rPr lang="en-US" altLang="zh-CN" dirty="0"/>
              <a:t>AN</a:t>
            </a:r>
            <a:r>
              <a:rPr lang="zh-CN" altLang="zh-CN" dirty="0"/>
              <a:t>）</a:t>
            </a:r>
          </a:p>
          <a:p>
            <a:pPr lvl="1"/>
            <a:r>
              <a:rPr lang="en-US" altLang="zh-CN" b="1" dirty="0" err="1"/>
              <a:t>ww</a:t>
            </a:r>
            <a:r>
              <a:rPr lang="zh-CN" altLang="zh-CN" dirty="0"/>
              <a:t>：表示无线广域网设备（</a:t>
            </a:r>
            <a:r>
              <a:rPr lang="en-US" altLang="zh-CN" b="1" dirty="0"/>
              <a:t>W</a:t>
            </a:r>
            <a:r>
              <a:rPr lang="en-US" altLang="zh-CN" dirty="0"/>
              <a:t>ireless </a:t>
            </a:r>
            <a:r>
              <a:rPr lang="en-US" altLang="zh-CN" b="1" dirty="0"/>
              <a:t>W</a:t>
            </a:r>
            <a:r>
              <a:rPr lang="en-US" altLang="zh-CN" dirty="0"/>
              <a:t>AN</a:t>
            </a:r>
            <a:r>
              <a:rPr lang="zh-CN" altLang="zh-CN" dirty="0"/>
              <a:t>）</a:t>
            </a:r>
          </a:p>
          <a:p>
            <a:r>
              <a:rPr lang="zh-CN" altLang="zh-CN" dirty="0"/>
              <a:t>随后的第三个字符用于区分不同的硬件类型：</a:t>
            </a:r>
          </a:p>
          <a:p>
            <a:pPr lvl="1"/>
            <a:r>
              <a:rPr lang="en-US" altLang="zh-CN" b="1" dirty="0"/>
              <a:t>o</a:t>
            </a:r>
            <a:r>
              <a:rPr lang="zh-CN" altLang="zh-CN" dirty="0"/>
              <a:t>：表示主板板载设备（</a:t>
            </a:r>
            <a:r>
              <a:rPr lang="en-US" altLang="zh-CN" b="1" dirty="0"/>
              <a:t>O</a:t>
            </a:r>
            <a:r>
              <a:rPr lang="en-US" altLang="zh-CN" dirty="0"/>
              <a:t>nboard device</a:t>
            </a:r>
            <a:r>
              <a:rPr lang="zh-CN" altLang="zh-CN" dirty="0"/>
              <a:t>）</a:t>
            </a:r>
          </a:p>
          <a:p>
            <a:pPr lvl="1"/>
            <a:r>
              <a:rPr lang="en-US" altLang="zh-CN" b="1" dirty="0"/>
              <a:t>s</a:t>
            </a:r>
            <a:r>
              <a:rPr lang="zh-CN" altLang="zh-CN" dirty="0"/>
              <a:t>：表示热插拔插槽上的设备（</a:t>
            </a:r>
            <a:r>
              <a:rPr lang="en-US" altLang="zh-CN" dirty="0"/>
              <a:t>hot-plug </a:t>
            </a:r>
            <a:r>
              <a:rPr lang="en-US" altLang="zh-CN" b="1" dirty="0"/>
              <a:t>S</a:t>
            </a:r>
            <a:r>
              <a:rPr lang="en-US" altLang="zh-CN" dirty="0"/>
              <a:t>lot</a:t>
            </a:r>
            <a:r>
              <a:rPr lang="zh-CN" altLang="zh-CN" dirty="0"/>
              <a:t>）</a:t>
            </a:r>
          </a:p>
          <a:p>
            <a:pPr lvl="1"/>
            <a:r>
              <a:rPr lang="en-US" altLang="zh-CN" b="1" dirty="0"/>
              <a:t>p</a:t>
            </a:r>
            <a:r>
              <a:rPr lang="zh-CN" altLang="zh-CN" dirty="0"/>
              <a:t>：表示</a:t>
            </a:r>
            <a:r>
              <a:rPr lang="en-US" altLang="zh-CN" dirty="0"/>
              <a:t>PCI</a:t>
            </a:r>
            <a:r>
              <a:rPr lang="zh-CN" altLang="zh-CN" dirty="0"/>
              <a:t>总线或</a:t>
            </a:r>
            <a:r>
              <a:rPr lang="en-US" altLang="zh-CN" dirty="0"/>
              <a:t>USB</a:t>
            </a:r>
            <a:r>
              <a:rPr lang="zh-CN" altLang="zh-CN" dirty="0"/>
              <a:t>接口上的设备（</a:t>
            </a:r>
            <a:r>
              <a:rPr lang="en-US" altLang="zh-CN" b="1" dirty="0"/>
              <a:t>P</a:t>
            </a:r>
            <a:r>
              <a:rPr lang="en-US" altLang="zh-CN" dirty="0"/>
              <a:t>CI device</a:t>
            </a:r>
            <a:r>
              <a:rPr lang="zh-CN" altLang="zh-CN" dirty="0"/>
              <a:t>）</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73</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a:t>一致的网络设备命名</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9809464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229600" cy="4530725"/>
          </a:xfrm>
        </p:spPr>
        <p:txBody>
          <a:bodyPr/>
          <a:lstStyle/>
          <a:p>
            <a:r>
              <a:rPr lang="zh-CN" altLang="en-US" dirty="0" smtClean="0"/>
              <a:t>临时性网络配置</a:t>
            </a:r>
            <a:endParaRPr lang="en-US" altLang="zh-CN" dirty="0" smtClean="0"/>
          </a:p>
          <a:p>
            <a:pPr lvl="1"/>
            <a:r>
              <a:rPr lang="zh-CN" altLang="en-US" dirty="0" smtClean="0"/>
              <a:t>通过命令修改当前内核中的网络相关参数实现</a:t>
            </a:r>
            <a:endParaRPr lang="en-US" altLang="zh-CN" dirty="0" smtClean="0"/>
          </a:p>
          <a:p>
            <a:pPr lvl="2"/>
            <a:r>
              <a:rPr lang="en-US" altLang="zh-CN" dirty="0" err="1">
                <a:solidFill>
                  <a:schemeClr val="accent6">
                    <a:lumMod val="75000"/>
                  </a:schemeClr>
                </a:solidFill>
              </a:rPr>
              <a:t>ip</a:t>
            </a:r>
            <a:r>
              <a:rPr lang="zh-CN" altLang="en-US" dirty="0">
                <a:solidFill>
                  <a:schemeClr val="accent6">
                    <a:lumMod val="75000"/>
                  </a:schemeClr>
                </a:solidFill>
              </a:rPr>
              <a:t>、 </a:t>
            </a:r>
            <a:r>
              <a:rPr lang="en-US" altLang="zh-CN" dirty="0" err="1" smtClean="0">
                <a:solidFill>
                  <a:schemeClr val="accent6">
                    <a:lumMod val="75000"/>
                  </a:schemeClr>
                </a:solidFill>
              </a:rPr>
              <a:t>ifconfig</a:t>
            </a:r>
            <a:r>
              <a:rPr lang="zh-CN" altLang="en-US" dirty="0" smtClean="0">
                <a:solidFill>
                  <a:schemeClr val="accent6">
                    <a:lumMod val="75000"/>
                  </a:schemeClr>
                </a:solidFill>
              </a:rPr>
              <a:t>、</a:t>
            </a:r>
            <a:r>
              <a:rPr lang="en-US" altLang="zh-CN" dirty="0" smtClean="0">
                <a:solidFill>
                  <a:schemeClr val="accent6">
                    <a:lumMod val="75000"/>
                  </a:schemeClr>
                </a:solidFill>
              </a:rPr>
              <a:t>route</a:t>
            </a:r>
            <a:r>
              <a:rPr lang="zh-CN" altLang="en-US" dirty="0" smtClean="0">
                <a:solidFill>
                  <a:schemeClr val="accent6">
                    <a:lumMod val="75000"/>
                  </a:schemeClr>
                </a:solidFill>
              </a:rPr>
              <a:t>、</a:t>
            </a:r>
            <a:r>
              <a:rPr lang="en-US" altLang="zh-CN" dirty="0" err="1" smtClean="0">
                <a:solidFill>
                  <a:schemeClr val="accent6">
                    <a:lumMod val="75000"/>
                  </a:schemeClr>
                </a:solidFill>
              </a:rPr>
              <a:t>sysctl</a:t>
            </a:r>
            <a:r>
              <a:rPr lang="en-US" altLang="zh-CN" dirty="0" smtClean="0">
                <a:solidFill>
                  <a:schemeClr val="accent6">
                    <a:lumMod val="75000"/>
                  </a:schemeClr>
                </a:solidFill>
              </a:rPr>
              <a:t> -w</a:t>
            </a:r>
          </a:p>
          <a:p>
            <a:pPr lvl="1"/>
            <a:r>
              <a:rPr lang="zh-CN" altLang="en-US" dirty="0" smtClean="0"/>
              <a:t>配置后立即生效</a:t>
            </a:r>
            <a:endParaRPr lang="en-US" altLang="zh-CN" dirty="0" smtClean="0"/>
          </a:p>
          <a:p>
            <a:pPr lvl="1"/>
            <a:r>
              <a:rPr lang="zh-CN" altLang="en-US" dirty="0" smtClean="0"/>
              <a:t>重新开机后失效</a:t>
            </a:r>
          </a:p>
          <a:p>
            <a:r>
              <a:rPr lang="zh-CN" altLang="en-US" dirty="0" smtClean="0"/>
              <a:t>永久性网络配置</a:t>
            </a:r>
            <a:endParaRPr lang="en-US" altLang="zh-CN" dirty="0" smtClean="0"/>
          </a:p>
          <a:p>
            <a:pPr lvl="1"/>
            <a:r>
              <a:rPr lang="zh-CN" altLang="en-US" dirty="0" smtClean="0"/>
              <a:t>通过修改网络相关的配置文件实现</a:t>
            </a:r>
            <a:endParaRPr lang="en-US" altLang="zh-CN" dirty="0" smtClean="0"/>
          </a:p>
          <a:p>
            <a:pPr lvl="2"/>
            <a:r>
              <a:rPr lang="zh-CN" altLang="en-US" dirty="0" smtClean="0"/>
              <a:t>使用</a:t>
            </a:r>
            <a:r>
              <a:rPr lang="en-US" altLang="zh-CN" dirty="0" smtClean="0"/>
              <a:t>vim/</a:t>
            </a:r>
            <a:r>
              <a:rPr lang="en-US" altLang="zh-CN" dirty="0" err="1" smtClean="0"/>
              <a:t>nano</a:t>
            </a:r>
            <a:r>
              <a:rPr lang="zh-CN" altLang="en-US" dirty="0" smtClean="0"/>
              <a:t>编辑器直接编辑</a:t>
            </a:r>
            <a:endParaRPr lang="en-US" altLang="zh-CN" dirty="0" smtClean="0"/>
          </a:p>
          <a:p>
            <a:pPr lvl="2"/>
            <a:r>
              <a:rPr lang="zh-CN" altLang="en-US" dirty="0" smtClean="0"/>
              <a:t>使用</a:t>
            </a:r>
            <a:r>
              <a:rPr lang="en-US" altLang="zh-CN" dirty="0" err="1" smtClean="0"/>
              <a:t>nmcli</a:t>
            </a:r>
            <a:r>
              <a:rPr lang="en-US" altLang="zh-CN" dirty="0" smtClean="0"/>
              <a:t>/</a:t>
            </a:r>
            <a:r>
              <a:rPr lang="en-US" altLang="zh-CN" dirty="0" err="1" smtClean="0"/>
              <a:t>nmtui</a:t>
            </a:r>
            <a:r>
              <a:rPr lang="zh-CN" altLang="en-US" dirty="0" smtClean="0"/>
              <a:t>工具</a:t>
            </a:r>
            <a:endParaRPr lang="en-US" altLang="zh-CN" dirty="0" smtClean="0"/>
          </a:p>
          <a:p>
            <a:pPr lvl="1"/>
            <a:r>
              <a:rPr lang="zh-CN" altLang="en-US" dirty="0" smtClean="0"/>
              <a:t>修改后，重新连接指定的网络接口</a:t>
            </a:r>
            <a:endParaRPr lang="en-US" altLang="zh-CN" dirty="0" smtClean="0"/>
          </a:p>
          <a:p>
            <a:pPr lvl="1"/>
            <a:r>
              <a:rPr lang="zh-CN" altLang="en-US" dirty="0" smtClean="0"/>
              <a:t>重新开机后保留所有配置</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74</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配置网络参数的方法</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6850537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extLst/>
          </p:nvPr>
        </p:nvGraphicFramePr>
        <p:xfrm>
          <a:off x="457200" y="1600200"/>
          <a:ext cx="8231034" cy="4104457"/>
        </p:xfrm>
        <a:graphic>
          <a:graphicData uri="http://schemas.openxmlformats.org/drawingml/2006/table">
            <a:tbl>
              <a:tblPr>
                <a:tableStyleId>{5C22544A-7EE6-4342-B048-85BDC9FD1C3A}</a:tableStyleId>
              </a:tblPr>
              <a:tblGrid>
                <a:gridCol w="4311423">
                  <a:extLst>
                    <a:ext uri="{9D8B030D-6E8A-4147-A177-3AD203B41FA5}">
                      <a16:colId xmlns:a16="http://schemas.microsoft.com/office/drawing/2014/main" val="20000"/>
                    </a:ext>
                  </a:extLst>
                </a:gridCol>
                <a:gridCol w="3919611">
                  <a:extLst>
                    <a:ext uri="{9D8B030D-6E8A-4147-A177-3AD203B41FA5}">
                      <a16:colId xmlns:a16="http://schemas.microsoft.com/office/drawing/2014/main" val="20001"/>
                    </a:ext>
                  </a:extLst>
                </a:gridCol>
              </a:tblGrid>
              <a:tr h="604618">
                <a:tc>
                  <a:txBody>
                    <a:bodyPr/>
                    <a:lstStyle/>
                    <a:p>
                      <a:pPr indent="74295" algn="just">
                        <a:lnSpc>
                          <a:spcPts val="1400"/>
                        </a:lnSpc>
                        <a:spcAft>
                          <a:spcPts val="0"/>
                        </a:spcAft>
                      </a:pPr>
                      <a:r>
                        <a:rPr lang="en-US" sz="2000" dirty="0">
                          <a:effectLst/>
                        </a:rPr>
                        <a:t>/</a:t>
                      </a:r>
                      <a:r>
                        <a:rPr lang="en-US" sz="2000" dirty="0" err="1">
                          <a:effectLst/>
                        </a:rPr>
                        <a:t>etc</a:t>
                      </a:r>
                      <a:r>
                        <a:rPr lang="en-US" sz="2000" dirty="0">
                          <a:effectLst/>
                        </a:rPr>
                        <a:t>/</a:t>
                      </a:r>
                      <a:r>
                        <a:rPr lang="en-US" sz="2000" dirty="0" err="1">
                          <a:effectLst/>
                        </a:rPr>
                        <a:t>sysconfig</a:t>
                      </a:r>
                      <a:r>
                        <a:rPr lang="en-US" sz="2000" dirty="0">
                          <a:effectLst/>
                        </a:rPr>
                        <a:t>/network-scripts/</a:t>
                      </a:r>
                      <a:r>
                        <a:rPr lang="en-US" sz="2000" dirty="0" err="1">
                          <a:effectLst/>
                        </a:rPr>
                        <a:t>ifcfg</a:t>
                      </a:r>
                      <a:r>
                        <a:rPr lang="en-US" sz="2000" dirty="0">
                          <a:effectLst/>
                        </a:rPr>
                        <a:t>-*</a:t>
                      </a:r>
                      <a:endParaRPr lang="zh-CN" sz="2000" dirty="0">
                        <a:effectLst/>
                        <a:latin typeface="Times New Roman" panose="02020603050405020304" pitchFamily="18" charset="0"/>
                        <a:ea typeface="宋体" panose="02010600030101010101" pitchFamily="2" charset="-122"/>
                      </a:endParaRPr>
                    </a:p>
                  </a:txBody>
                  <a:tcPr marL="67873" marR="67873" marT="0" marB="0" anchor="ctr"/>
                </a:tc>
                <a:tc>
                  <a:txBody>
                    <a:bodyPr/>
                    <a:lstStyle/>
                    <a:p>
                      <a:pPr indent="133350" algn="just">
                        <a:lnSpc>
                          <a:spcPts val="1400"/>
                        </a:lnSpc>
                        <a:spcAft>
                          <a:spcPts val="0"/>
                        </a:spcAft>
                      </a:pPr>
                      <a:r>
                        <a:rPr lang="zh-CN" sz="2000">
                          <a:effectLst/>
                        </a:rPr>
                        <a:t>网络接口配置文件</a:t>
                      </a:r>
                      <a:endParaRPr lang="zh-CN" sz="2000">
                        <a:effectLst/>
                        <a:latin typeface="Times New Roman" panose="02020603050405020304" pitchFamily="18" charset="0"/>
                        <a:ea typeface="宋体" panose="02010600030101010101" pitchFamily="2" charset="-122"/>
                      </a:endParaRPr>
                    </a:p>
                  </a:txBody>
                  <a:tcPr marL="67873" marR="67873" marT="0" marB="0" anchor="ctr"/>
                </a:tc>
                <a:extLst>
                  <a:ext uri="{0D108BD9-81ED-4DB2-BD59-A6C34878D82A}">
                    <a16:rowId xmlns:a16="http://schemas.microsoft.com/office/drawing/2014/main" val="10000"/>
                  </a:ext>
                </a:extLst>
              </a:tr>
              <a:tr h="671797">
                <a:tc>
                  <a:txBody>
                    <a:bodyPr/>
                    <a:lstStyle/>
                    <a:p>
                      <a:pPr indent="74295" algn="just">
                        <a:lnSpc>
                          <a:spcPts val="1400"/>
                        </a:lnSpc>
                        <a:spcAft>
                          <a:spcPts val="0"/>
                        </a:spcAft>
                      </a:pPr>
                      <a:r>
                        <a:rPr lang="en-US" sz="2000">
                          <a:effectLst/>
                        </a:rPr>
                        <a:t>/etc/sysconfig/network-scripts/route-*</a:t>
                      </a:r>
                      <a:endParaRPr lang="zh-CN" sz="2000">
                        <a:effectLst/>
                        <a:latin typeface="Times New Roman" panose="02020603050405020304" pitchFamily="18" charset="0"/>
                        <a:ea typeface="宋体" panose="02010600030101010101" pitchFamily="2" charset="-122"/>
                      </a:endParaRPr>
                    </a:p>
                  </a:txBody>
                  <a:tcPr marL="67873" marR="67873" marT="0" marB="0" anchor="ctr"/>
                </a:tc>
                <a:tc>
                  <a:txBody>
                    <a:bodyPr/>
                    <a:lstStyle/>
                    <a:p>
                      <a:pPr indent="133350" algn="just">
                        <a:lnSpc>
                          <a:spcPts val="1400"/>
                        </a:lnSpc>
                        <a:spcAft>
                          <a:spcPts val="0"/>
                        </a:spcAft>
                      </a:pPr>
                      <a:r>
                        <a:rPr lang="zh-CN" sz="2000">
                          <a:effectLst/>
                        </a:rPr>
                        <a:t>网络接口路由配置文件</a:t>
                      </a:r>
                      <a:endParaRPr lang="zh-CN" sz="2000">
                        <a:effectLst/>
                        <a:latin typeface="Times New Roman" panose="02020603050405020304" pitchFamily="18" charset="0"/>
                        <a:ea typeface="宋体" panose="02010600030101010101" pitchFamily="2" charset="-122"/>
                      </a:endParaRPr>
                    </a:p>
                  </a:txBody>
                  <a:tcPr marL="67873" marR="67873" marT="0" marB="0" anchor="ctr"/>
                </a:tc>
                <a:extLst>
                  <a:ext uri="{0D108BD9-81ED-4DB2-BD59-A6C34878D82A}">
                    <a16:rowId xmlns:a16="http://schemas.microsoft.com/office/drawing/2014/main" val="10001"/>
                  </a:ext>
                </a:extLst>
              </a:tr>
              <a:tr h="470258">
                <a:tc>
                  <a:txBody>
                    <a:bodyPr/>
                    <a:lstStyle/>
                    <a:p>
                      <a:pPr indent="74295" algn="just">
                        <a:lnSpc>
                          <a:spcPts val="1400"/>
                        </a:lnSpc>
                        <a:spcAft>
                          <a:spcPts val="0"/>
                        </a:spcAft>
                      </a:pPr>
                      <a:r>
                        <a:rPr lang="en-US" sz="2000">
                          <a:effectLst/>
                        </a:rPr>
                        <a:t>/etc/hostname</a:t>
                      </a:r>
                      <a:endParaRPr lang="zh-CN" sz="2000">
                        <a:effectLst/>
                        <a:latin typeface="Times New Roman" panose="02020603050405020304" pitchFamily="18" charset="0"/>
                        <a:ea typeface="宋体" panose="02010600030101010101" pitchFamily="2" charset="-122"/>
                      </a:endParaRPr>
                    </a:p>
                  </a:txBody>
                  <a:tcPr marL="67873" marR="67873" marT="0" marB="0" anchor="ctr"/>
                </a:tc>
                <a:tc>
                  <a:txBody>
                    <a:bodyPr/>
                    <a:lstStyle/>
                    <a:p>
                      <a:pPr indent="133350" algn="just">
                        <a:lnSpc>
                          <a:spcPts val="1400"/>
                        </a:lnSpc>
                        <a:spcAft>
                          <a:spcPts val="0"/>
                        </a:spcAft>
                      </a:pPr>
                      <a:r>
                        <a:rPr lang="zh-CN" sz="2000">
                          <a:effectLst/>
                        </a:rPr>
                        <a:t>本地主机名配置文件</a:t>
                      </a:r>
                      <a:endParaRPr lang="zh-CN" sz="2000">
                        <a:effectLst/>
                        <a:latin typeface="Times New Roman" panose="02020603050405020304" pitchFamily="18" charset="0"/>
                        <a:ea typeface="宋体" panose="02010600030101010101" pitchFamily="2" charset="-122"/>
                      </a:endParaRPr>
                    </a:p>
                  </a:txBody>
                  <a:tcPr marL="67873" marR="67873" marT="0" marB="0" anchor="ctr"/>
                </a:tc>
                <a:extLst>
                  <a:ext uri="{0D108BD9-81ED-4DB2-BD59-A6C34878D82A}">
                    <a16:rowId xmlns:a16="http://schemas.microsoft.com/office/drawing/2014/main" val="10002"/>
                  </a:ext>
                </a:extLst>
              </a:tr>
              <a:tr h="537437">
                <a:tc>
                  <a:txBody>
                    <a:bodyPr/>
                    <a:lstStyle/>
                    <a:p>
                      <a:pPr indent="74295" algn="just">
                        <a:lnSpc>
                          <a:spcPts val="1400"/>
                        </a:lnSpc>
                        <a:spcAft>
                          <a:spcPts val="0"/>
                        </a:spcAft>
                      </a:pPr>
                      <a:r>
                        <a:rPr lang="en-US" sz="2000">
                          <a:effectLst/>
                        </a:rPr>
                        <a:t>/etc/hosts</a:t>
                      </a:r>
                      <a:endParaRPr lang="zh-CN" sz="2000">
                        <a:effectLst/>
                        <a:latin typeface="Times New Roman" panose="02020603050405020304" pitchFamily="18" charset="0"/>
                        <a:ea typeface="宋体" panose="02010600030101010101" pitchFamily="2" charset="-122"/>
                      </a:endParaRPr>
                    </a:p>
                  </a:txBody>
                  <a:tcPr marL="67873" marR="67873" marT="0" marB="0" anchor="ctr"/>
                </a:tc>
                <a:tc>
                  <a:txBody>
                    <a:bodyPr/>
                    <a:lstStyle/>
                    <a:p>
                      <a:pPr indent="133350" algn="just">
                        <a:lnSpc>
                          <a:spcPts val="1400"/>
                        </a:lnSpc>
                        <a:spcAft>
                          <a:spcPts val="0"/>
                        </a:spcAft>
                      </a:pPr>
                      <a:r>
                        <a:rPr lang="zh-CN" sz="2000" dirty="0" smtClean="0">
                          <a:effectLst/>
                        </a:rPr>
                        <a:t>主机名</a:t>
                      </a:r>
                      <a:r>
                        <a:rPr lang="zh-CN" sz="2000" dirty="0">
                          <a:effectLst/>
                        </a:rPr>
                        <a:t>映射为</a:t>
                      </a:r>
                      <a:r>
                        <a:rPr lang="en-US" sz="2000" dirty="0">
                          <a:effectLst/>
                        </a:rPr>
                        <a:t>IP</a:t>
                      </a:r>
                      <a:r>
                        <a:rPr lang="zh-CN" sz="2000" dirty="0">
                          <a:effectLst/>
                        </a:rPr>
                        <a:t>地址的解析功能</a:t>
                      </a:r>
                      <a:endParaRPr lang="zh-CN" sz="2000" dirty="0">
                        <a:effectLst/>
                        <a:latin typeface="Times New Roman" panose="02020603050405020304" pitchFamily="18" charset="0"/>
                        <a:ea typeface="宋体" panose="02010600030101010101" pitchFamily="2" charset="-122"/>
                      </a:endParaRPr>
                    </a:p>
                  </a:txBody>
                  <a:tcPr marL="67873" marR="67873" marT="0" marB="0" anchor="ctr"/>
                </a:tc>
                <a:extLst>
                  <a:ext uri="{0D108BD9-81ED-4DB2-BD59-A6C34878D82A}">
                    <a16:rowId xmlns:a16="http://schemas.microsoft.com/office/drawing/2014/main" val="10003"/>
                  </a:ext>
                </a:extLst>
              </a:tr>
              <a:tr h="537437">
                <a:tc>
                  <a:txBody>
                    <a:bodyPr/>
                    <a:lstStyle/>
                    <a:p>
                      <a:pPr indent="74295" algn="just">
                        <a:lnSpc>
                          <a:spcPts val="1400"/>
                        </a:lnSpc>
                        <a:spcAft>
                          <a:spcPts val="0"/>
                        </a:spcAft>
                      </a:pPr>
                      <a:r>
                        <a:rPr lang="en-US" sz="2000">
                          <a:effectLst/>
                        </a:rPr>
                        <a:t>/etc/networks</a:t>
                      </a:r>
                      <a:endParaRPr lang="zh-CN" sz="2000">
                        <a:effectLst/>
                        <a:latin typeface="Times New Roman" panose="02020603050405020304" pitchFamily="18" charset="0"/>
                        <a:ea typeface="宋体" panose="02010600030101010101" pitchFamily="2" charset="-122"/>
                      </a:endParaRPr>
                    </a:p>
                  </a:txBody>
                  <a:tcPr marL="67873" marR="67873" marT="0" marB="0" anchor="ctr"/>
                </a:tc>
                <a:tc>
                  <a:txBody>
                    <a:bodyPr/>
                    <a:lstStyle/>
                    <a:p>
                      <a:pPr indent="133350" algn="just">
                        <a:lnSpc>
                          <a:spcPts val="1400"/>
                        </a:lnSpc>
                        <a:spcAft>
                          <a:spcPts val="0"/>
                        </a:spcAft>
                      </a:pPr>
                      <a:r>
                        <a:rPr lang="zh-CN" sz="2000" dirty="0">
                          <a:effectLst/>
                        </a:rPr>
                        <a:t>完成域名与网络</a:t>
                      </a:r>
                      <a:r>
                        <a:rPr lang="zh-CN" sz="2000" dirty="0" smtClean="0">
                          <a:effectLst/>
                        </a:rPr>
                        <a:t>地址的</a:t>
                      </a:r>
                      <a:r>
                        <a:rPr lang="zh-CN" sz="2000" dirty="0">
                          <a:effectLst/>
                        </a:rPr>
                        <a:t>映射</a:t>
                      </a:r>
                      <a:endParaRPr lang="zh-CN" sz="2000" dirty="0">
                        <a:effectLst/>
                        <a:latin typeface="Times New Roman" panose="02020603050405020304" pitchFamily="18" charset="0"/>
                        <a:ea typeface="宋体" panose="02010600030101010101" pitchFamily="2" charset="-122"/>
                      </a:endParaRPr>
                    </a:p>
                  </a:txBody>
                  <a:tcPr marL="67873" marR="67873" marT="0" marB="0" anchor="ctr"/>
                </a:tc>
                <a:extLst>
                  <a:ext uri="{0D108BD9-81ED-4DB2-BD59-A6C34878D82A}">
                    <a16:rowId xmlns:a16="http://schemas.microsoft.com/office/drawing/2014/main" val="10004"/>
                  </a:ext>
                </a:extLst>
              </a:tr>
              <a:tr h="604617">
                <a:tc>
                  <a:txBody>
                    <a:bodyPr/>
                    <a:lstStyle/>
                    <a:p>
                      <a:pPr indent="74295" algn="just">
                        <a:lnSpc>
                          <a:spcPts val="1400"/>
                        </a:lnSpc>
                        <a:spcAft>
                          <a:spcPts val="0"/>
                        </a:spcAft>
                      </a:pPr>
                      <a:r>
                        <a:rPr lang="en-US" sz="2000">
                          <a:effectLst/>
                        </a:rPr>
                        <a:t>/etc/host.conf</a:t>
                      </a:r>
                      <a:endParaRPr lang="zh-CN" sz="2000">
                        <a:effectLst/>
                        <a:latin typeface="Times New Roman" panose="02020603050405020304" pitchFamily="18" charset="0"/>
                        <a:ea typeface="宋体" panose="02010600030101010101" pitchFamily="2" charset="-122"/>
                      </a:endParaRPr>
                    </a:p>
                  </a:txBody>
                  <a:tcPr marL="67873" marR="67873" marT="0" marB="0" anchor="ctr"/>
                </a:tc>
                <a:tc>
                  <a:txBody>
                    <a:bodyPr/>
                    <a:lstStyle/>
                    <a:p>
                      <a:pPr indent="133350" algn="just">
                        <a:lnSpc>
                          <a:spcPts val="1400"/>
                        </a:lnSpc>
                        <a:spcAft>
                          <a:spcPts val="0"/>
                        </a:spcAft>
                      </a:pPr>
                      <a:r>
                        <a:rPr lang="zh-CN" sz="2000">
                          <a:effectLst/>
                        </a:rPr>
                        <a:t>配置域名服务客户端的控制文件</a:t>
                      </a:r>
                      <a:endParaRPr lang="zh-CN" sz="2000">
                        <a:effectLst/>
                        <a:latin typeface="Times New Roman" panose="02020603050405020304" pitchFamily="18" charset="0"/>
                        <a:ea typeface="宋体" panose="02010600030101010101" pitchFamily="2" charset="-122"/>
                      </a:endParaRPr>
                    </a:p>
                  </a:txBody>
                  <a:tcPr marL="67873" marR="67873" marT="0" marB="0" anchor="ctr"/>
                </a:tc>
                <a:extLst>
                  <a:ext uri="{0D108BD9-81ED-4DB2-BD59-A6C34878D82A}">
                    <a16:rowId xmlns:a16="http://schemas.microsoft.com/office/drawing/2014/main" val="10005"/>
                  </a:ext>
                </a:extLst>
              </a:tr>
              <a:tr h="678293">
                <a:tc>
                  <a:txBody>
                    <a:bodyPr/>
                    <a:lstStyle/>
                    <a:p>
                      <a:pPr indent="74295" algn="just">
                        <a:lnSpc>
                          <a:spcPts val="1400"/>
                        </a:lnSpc>
                        <a:spcAft>
                          <a:spcPts val="0"/>
                        </a:spcAft>
                      </a:pPr>
                      <a:r>
                        <a:rPr lang="en-US" sz="2000">
                          <a:effectLst/>
                        </a:rPr>
                        <a:t>/etc/resolv.conf</a:t>
                      </a:r>
                      <a:endParaRPr lang="zh-CN" sz="2000">
                        <a:effectLst/>
                        <a:latin typeface="Times New Roman" panose="02020603050405020304" pitchFamily="18" charset="0"/>
                        <a:ea typeface="宋体" panose="02010600030101010101" pitchFamily="2" charset="-122"/>
                      </a:endParaRPr>
                    </a:p>
                  </a:txBody>
                  <a:tcPr marL="67873" marR="67873" marT="0" marB="0" anchor="ctr"/>
                </a:tc>
                <a:tc>
                  <a:txBody>
                    <a:bodyPr/>
                    <a:lstStyle/>
                    <a:p>
                      <a:pPr indent="133350" algn="just">
                        <a:lnSpc>
                          <a:spcPts val="1400"/>
                        </a:lnSpc>
                        <a:spcAft>
                          <a:spcPts val="0"/>
                        </a:spcAft>
                      </a:pPr>
                      <a:r>
                        <a:rPr lang="zh-CN" sz="2000" dirty="0">
                          <a:effectLst/>
                        </a:rPr>
                        <a:t>配置域名服务客户端的</a:t>
                      </a:r>
                      <a:r>
                        <a:rPr lang="zh-CN" sz="2000" dirty="0" smtClean="0">
                          <a:effectLst/>
                        </a:rPr>
                        <a:t>配置文件</a:t>
                      </a:r>
                      <a:endParaRPr lang="zh-CN" sz="2000" dirty="0">
                        <a:effectLst/>
                        <a:latin typeface="Times New Roman" panose="02020603050405020304" pitchFamily="18" charset="0"/>
                        <a:ea typeface="宋体" panose="02010600030101010101" pitchFamily="2" charset="-122"/>
                      </a:endParaRPr>
                    </a:p>
                  </a:txBody>
                  <a:tcPr marL="67873" marR="67873" marT="0" marB="0" anchor="ctr"/>
                </a:tc>
                <a:extLst>
                  <a:ext uri="{0D108BD9-81ED-4DB2-BD59-A6C34878D82A}">
                    <a16:rowId xmlns:a16="http://schemas.microsoft.com/office/drawing/2014/main" val="10006"/>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75</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200" dirty="0" smtClean="0"/>
              <a:t>CentOS</a:t>
            </a:r>
            <a:r>
              <a:rPr lang="zh-CN" altLang="en-US" sz="3200" dirty="0" smtClean="0"/>
              <a:t>中的</a:t>
            </a:r>
            <a:r>
              <a:rPr lang="en-US" altLang="zh-CN" sz="3200" dirty="0" smtClean="0"/>
              <a:t>TCP/IP</a:t>
            </a:r>
            <a:r>
              <a:rPr lang="zh-CN" altLang="en-US" sz="3200" dirty="0" smtClean="0"/>
              <a:t>配置文件</a:t>
            </a:r>
            <a:endParaRPr lang="zh-CN" altLang="en-US" sz="3200" dirty="0"/>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6916043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p:txBody>
          <a:bodyPr/>
          <a:lstStyle/>
          <a:p>
            <a:pPr>
              <a:buNone/>
            </a:pPr>
            <a:r>
              <a:rPr lang="en-US" altLang="zh-CN" dirty="0" smtClean="0">
                <a:solidFill>
                  <a:srgbClr val="002060"/>
                </a:solidFill>
              </a:rPr>
              <a:t># vim /etc/</a:t>
            </a:r>
            <a:r>
              <a:rPr lang="en-US" altLang="zh-CN" dirty="0" err="1" smtClean="0">
                <a:solidFill>
                  <a:srgbClr val="002060"/>
                </a:solidFill>
              </a:rPr>
              <a:t>sysconfig</a:t>
            </a:r>
            <a:r>
              <a:rPr lang="en-US" altLang="zh-CN" dirty="0" smtClean="0">
                <a:solidFill>
                  <a:srgbClr val="002060"/>
                </a:solidFill>
              </a:rPr>
              <a:t>/network-scripts/ifcfg-eth0</a:t>
            </a:r>
          </a:p>
          <a:p>
            <a:pPr>
              <a:buNone/>
            </a:pPr>
            <a:r>
              <a:rPr lang="en-US" altLang="zh-CN" sz="2400" dirty="0" smtClean="0"/>
              <a:t>Type=Ethernet</a:t>
            </a:r>
          </a:p>
          <a:p>
            <a:pPr>
              <a:buNone/>
            </a:pPr>
            <a:r>
              <a:rPr lang="en-US" altLang="zh-CN" sz="2400" dirty="0" smtClean="0"/>
              <a:t>DEVICE=eth0</a:t>
            </a:r>
          </a:p>
          <a:p>
            <a:pPr>
              <a:buNone/>
            </a:pPr>
            <a:r>
              <a:rPr lang="en-US" altLang="zh-CN" sz="2400" dirty="0"/>
              <a:t>UUID=8efea5fc-390e-4572-87fb-22621e6cb3a6</a:t>
            </a:r>
            <a:endParaRPr lang="en-US" altLang="zh-CN" sz="2400" dirty="0" smtClean="0"/>
          </a:p>
          <a:p>
            <a:pPr>
              <a:buNone/>
            </a:pPr>
            <a:r>
              <a:rPr lang="en-US" altLang="zh-CN" sz="2400" dirty="0" smtClean="0"/>
              <a:t>BOOTPROTO=static</a:t>
            </a:r>
          </a:p>
          <a:p>
            <a:pPr>
              <a:buNone/>
            </a:pPr>
            <a:r>
              <a:rPr lang="en-US" altLang="zh-CN" sz="2400" dirty="0" smtClean="0"/>
              <a:t>ONBOOT=yes</a:t>
            </a:r>
          </a:p>
          <a:p>
            <a:pPr>
              <a:buNone/>
            </a:pPr>
            <a:r>
              <a:rPr lang="en-US" altLang="zh-CN" sz="2400" b="1" dirty="0" smtClean="0"/>
              <a:t>IPADDR</a:t>
            </a:r>
            <a:r>
              <a:rPr lang="en-US" altLang="zh-CN" sz="2400" dirty="0" smtClean="0"/>
              <a:t>=192.168.0.123</a:t>
            </a:r>
          </a:p>
          <a:p>
            <a:pPr>
              <a:buNone/>
            </a:pPr>
            <a:r>
              <a:rPr lang="en-US" altLang="zh-CN" sz="2400" b="1" dirty="0"/>
              <a:t>PREFIX</a:t>
            </a:r>
            <a:r>
              <a:rPr lang="en-US" altLang="zh-CN" sz="2400" dirty="0"/>
              <a:t>=24</a:t>
            </a:r>
            <a:endParaRPr lang="en-US" altLang="zh-CN" sz="2400" dirty="0" smtClean="0"/>
          </a:p>
          <a:p>
            <a:pPr>
              <a:buNone/>
            </a:pPr>
            <a:r>
              <a:rPr lang="en-US" altLang="zh-CN" sz="2400" dirty="0" smtClean="0"/>
              <a:t>BROADCAST=192.168.0.255</a:t>
            </a:r>
          </a:p>
          <a:p>
            <a:pPr>
              <a:buNone/>
            </a:pPr>
            <a:r>
              <a:rPr lang="en-US" altLang="zh-CN" sz="2400" dirty="0" smtClean="0"/>
              <a:t>GATEWAY=192.168.0.1</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76</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sz="3600" dirty="0" smtClean="0"/>
              <a:t>网络接口配置文件举例</a:t>
            </a:r>
            <a:r>
              <a:rPr lang="en-US" altLang="zh-CN" sz="3600" dirty="0" smtClean="0"/>
              <a:t/>
            </a:r>
            <a:br>
              <a:rPr lang="en-US" altLang="zh-CN" sz="3600" dirty="0" smtClean="0"/>
            </a:br>
            <a:r>
              <a:rPr lang="en-US" altLang="zh-CN" sz="3600" dirty="0" smtClean="0"/>
              <a:t>——</a:t>
            </a:r>
            <a:r>
              <a:rPr lang="zh-CN" altLang="en-US" sz="3600" dirty="0" smtClean="0"/>
              <a:t>静态配置</a:t>
            </a:r>
            <a:endParaRPr lang="zh-CN" altLang="en-US" sz="3600" dirty="0"/>
          </a:p>
        </p:txBody>
      </p:sp>
    </p:spTree>
    <p:extLst>
      <p:ext uri="{BB962C8B-B14F-4D97-AF65-F5344CB8AC3E}">
        <p14:creationId xmlns:p14="http://schemas.microsoft.com/office/powerpoint/2010/main" val="4210477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extLst/>
          </p:nvPr>
        </p:nvGraphicFramePr>
        <p:xfrm>
          <a:off x="457200" y="1600200"/>
          <a:ext cx="8230577" cy="4023360"/>
        </p:xfrm>
        <a:graphic>
          <a:graphicData uri="http://schemas.openxmlformats.org/drawingml/2006/table">
            <a:tbl>
              <a:tblPr firstRow="1" bandRow="1">
                <a:tableStyleId>{21E4AEA4-8DFA-4A89-87EB-49C32662AFE0}</a:tableStyleId>
              </a:tblPr>
              <a:tblGrid>
                <a:gridCol w="3096710">
                  <a:extLst>
                    <a:ext uri="{9D8B030D-6E8A-4147-A177-3AD203B41FA5}">
                      <a16:colId xmlns:a16="http://schemas.microsoft.com/office/drawing/2014/main" val="20000"/>
                    </a:ext>
                  </a:extLst>
                </a:gridCol>
                <a:gridCol w="5133867">
                  <a:extLst>
                    <a:ext uri="{9D8B030D-6E8A-4147-A177-3AD203B41FA5}">
                      <a16:colId xmlns:a16="http://schemas.microsoft.com/office/drawing/2014/main" val="20001"/>
                    </a:ext>
                  </a:extLst>
                </a:gridCol>
              </a:tblGrid>
              <a:tr h="370840">
                <a:tc>
                  <a:txBody>
                    <a:bodyPr/>
                    <a:lstStyle/>
                    <a:p>
                      <a:pPr algn="ctr"/>
                      <a:r>
                        <a:rPr lang="zh-CN" altLang="en-US" sz="2400" dirty="0" smtClean="0"/>
                        <a:t>命令工具</a:t>
                      </a:r>
                      <a:endParaRPr lang="zh-CN" altLang="en-US" sz="2400" dirty="0"/>
                    </a:p>
                  </a:txBody>
                  <a:tcPr marL="92493" marR="92493"/>
                </a:tc>
                <a:tc>
                  <a:txBody>
                    <a:bodyPr/>
                    <a:lstStyle/>
                    <a:p>
                      <a:pPr algn="ctr"/>
                      <a:r>
                        <a:rPr lang="zh-CN" altLang="en-US" sz="2400" dirty="0" smtClean="0"/>
                        <a:t>功能说明</a:t>
                      </a:r>
                      <a:endParaRPr lang="zh-CN" altLang="en-US" sz="2400" dirty="0"/>
                    </a:p>
                  </a:txBody>
                  <a:tcPr marL="92493" marR="92493"/>
                </a:tc>
                <a:extLst>
                  <a:ext uri="{0D108BD9-81ED-4DB2-BD59-A6C34878D82A}">
                    <a16:rowId xmlns:a16="http://schemas.microsoft.com/office/drawing/2014/main" val="10000"/>
                  </a:ext>
                </a:extLst>
              </a:tr>
              <a:tr h="213360">
                <a:tc>
                  <a:txBody>
                    <a:bodyPr/>
                    <a:lstStyle/>
                    <a:p>
                      <a:r>
                        <a:rPr lang="en-US" altLang="zh-CN" sz="2400" b="1" dirty="0" err="1" smtClean="0">
                          <a:solidFill>
                            <a:srgbClr val="002060"/>
                          </a:solidFill>
                        </a:rPr>
                        <a:t>i</a:t>
                      </a:r>
                      <a:r>
                        <a:rPr lang="en-GB" altLang="zh-CN" sz="2400" b="1" dirty="0" err="1" smtClean="0">
                          <a:solidFill>
                            <a:srgbClr val="002060"/>
                          </a:solidFill>
                        </a:rPr>
                        <a:t>fconfig</a:t>
                      </a:r>
                      <a:endParaRPr lang="zh-CN" altLang="en-US" sz="2400" b="1" dirty="0">
                        <a:solidFill>
                          <a:srgbClr val="002060"/>
                        </a:solidFill>
                      </a:endParaRPr>
                    </a:p>
                  </a:txBody>
                  <a:tcPr marL="92493" marR="9249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GB" sz="2400" dirty="0" smtClean="0"/>
                        <a:t>检测网络接口</a:t>
                      </a:r>
                      <a:r>
                        <a:rPr lang="zh-CN" altLang="en-US" sz="2400" dirty="0" smtClean="0"/>
                        <a:t>配置</a:t>
                      </a:r>
                      <a:endParaRPr lang="zh-CN" altLang="en-US" sz="2400" dirty="0"/>
                    </a:p>
                  </a:txBody>
                  <a:tcPr marL="92493" marR="92493"/>
                </a:tc>
                <a:extLst>
                  <a:ext uri="{0D108BD9-81ED-4DB2-BD59-A6C34878D82A}">
                    <a16:rowId xmlns:a16="http://schemas.microsoft.com/office/drawing/2014/main" val="10001"/>
                  </a:ext>
                </a:extLst>
              </a:tr>
              <a:tr h="2133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2400" b="1" kern="1200" dirty="0" smtClean="0">
                          <a:solidFill>
                            <a:srgbClr val="002060"/>
                          </a:solidFill>
                          <a:latin typeface="+mn-lt"/>
                          <a:ea typeface="+mn-ea"/>
                          <a:cs typeface="+mn-cs"/>
                        </a:rPr>
                        <a:t>route</a:t>
                      </a:r>
                      <a:endParaRPr lang="zh-CN" altLang="en-US" sz="2400" b="1" kern="1200" dirty="0" smtClean="0">
                        <a:solidFill>
                          <a:srgbClr val="002060"/>
                        </a:solidFill>
                        <a:latin typeface="+mn-lt"/>
                        <a:ea typeface="+mn-ea"/>
                        <a:cs typeface="+mn-cs"/>
                      </a:endParaRPr>
                    </a:p>
                  </a:txBody>
                  <a:tcPr marL="92493" marR="9249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GB" sz="2400" kern="1200" dirty="0" smtClean="0">
                          <a:solidFill>
                            <a:schemeClr val="dk1"/>
                          </a:solidFill>
                          <a:latin typeface="+mn-lt"/>
                          <a:ea typeface="+mn-ea"/>
                          <a:cs typeface="+mn-cs"/>
                        </a:rPr>
                        <a:t>检测</a:t>
                      </a:r>
                      <a:r>
                        <a:rPr lang="zh-CN" altLang="en-US" sz="2400" kern="1200" dirty="0" smtClean="0">
                          <a:solidFill>
                            <a:schemeClr val="dk1"/>
                          </a:solidFill>
                          <a:latin typeface="+mn-lt"/>
                          <a:ea typeface="+mn-ea"/>
                          <a:cs typeface="+mn-cs"/>
                        </a:rPr>
                        <a:t>路由配置</a:t>
                      </a:r>
                    </a:p>
                  </a:txBody>
                  <a:tcPr marL="92493" marR="92493"/>
                </a:tc>
                <a:extLst>
                  <a:ext uri="{0D108BD9-81ED-4DB2-BD59-A6C34878D82A}">
                    <a16:rowId xmlns:a16="http://schemas.microsoft.com/office/drawing/2014/main" val="10002"/>
                  </a:ext>
                </a:extLst>
              </a:tr>
              <a:tr h="370840">
                <a:tc>
                  <a:txBody>
                    <a:bodyPr/>
                    <a:lstStyle/>
                    <a:p>
                      <a:r>
                        <a:rPr lang="en-GB" altLang="zh-CN" sz="2400" b="1" dirty="0" smtClean="0">
                          <a:solidFill>
                            <a:srgbClr val="002060"/>
                          </a:solidFill>
                        </a:rPr>
                        <a:t>ping</a:t>
                      </a:r>
                      <a:endParaRPr lang="zh-CN" altLang="en-US" sz="2400" b="1" dirty="0">
                        <a:solidFill>
                          <a:srgbClr val="002060"/>
                        </a:solidFill>
                      </a:endParaRPr>
                    </a:p>
                  </a:txBody>
                  <a:tcPr marL="92493" marR="9249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GB" sz="2400" dirty="0" smtClean="0"/>
                        <a:t>检测网络连通性</a:t>
                      </a:r>
                      <a:endParaRPr lang="zh-CN" altLang="en-US" sz="2400" dirty="0"/>
                    </a:p>
                  </a:txBody>
                  <a:tcPr marL="92493" marR="92493"/>
                </a:tc>
                <a:extLst>
                  <a:ext uri="{0D108BD9-81ED-4DB2-BD59-A6C34878D82A}">
                    <a16:rowId xmlns:a16="http://schemas.microsoft.com/office/drawing/2014/main" val="10003"/>
                  </a:ext>
                </a:extLst>
              </a:tr>
              <a:tr h="370840">
                <a:tc>
                  <a:txBody>
                    <a:bodyPr/>
                    <a:lstStyle/>
                    <a:p>
                      <a:r>
                        <a:rPr lang="en-US" altLang="zh-CN" sz="2400" b="1" dirty="0" err="1" smtClean="0">
                          <a:solidFill>
                            <a:srgbClr val="002060"/>
                          </a:solidFill>
                        </a:rPr>
                        <a:t>ss</a:t>
                      </a:r>
                      <a:endParaRPr lang="zh-CN" altLang="en-US" sz="2400" b="1" dirty="0">
                        <a:solidFill>
                          <a:srgbClr val="002060"/>
                        </a:solidFill>
                      </a:endParaRPr>
                    </a:p>
                  </a:txBody>
                  <a:tcPr marL="92493" marR="9249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GB" sz="2400" kern="1200" dirty="0" smtClean="0">
                          <a:solidFill>
                            <a:schemeClr val="dk1"/>
                          </a:solidFill>
                          <a:latin typeface="+mn-lt"/>
                          <a:ea typeface="+mn-ea"/>
                          <a:cs typeface="+mn-cs"/>
                        </a:rPr>
                        <a:t>查看</a:t>
                      </a:r>
                      <a:r>
                        <a:rPr lang="zh-CN" altLang="en-US" sz="2400" kern="1200" dirty="0" smtClean="0">
                          <a:solidFill>
                            <a:schemeClr val="dk1"/>
                          </a:solidFill>
                          <a:latin typeface="+mn-lt"/>
                          <a:ea typeface="+mn-ea"/>
                          <a:cs typeface="+mn-cs"/>
                        </a:rPr>
                        <a:t>套接字信息</a:t>
                      </a:r>
                    </a:p>
                  </a:txBody>
                  <a:tcPr marL="92493" marR="92493"/>
                </a:tc>
                <a:extLst>
                  <a:ext uri="{0D108BD9-81ED-4DB2-BD59-A6C34878D82A}">
                    <a16:rowId xmlns:a16="http://schemas.microsoft.com/office/drawing/2014/main" val="10004"/>
                  </a:ext>
                </a:extLst>
              </a:tr>
              <a:tr h="370840">
                <a:tc>
                  <a:txBody>
                    <a:bodyPr/>
                    <a:lstStyle/>
                    <a:p>
                      <a:r>
                        <a:rPr lang="en-US" altLang="zh-CN" sz="2400" b="1" dirty="0" err="1" smtClean="0">
                          <a:solidFill>
                            <a:srgbClr val="002060"/>
                          </a:solidFill>
                        </a:rPr>
                        <a:t>lsof</a:t>
                      </a:r>
                      <a:endParaRPr lang="zh-CN" altLang="en-US" sz="2400" b="1" dirty="0">
                        <a:solidFill>
                          <a:srgbClr val="002060"/>
                        </a:solidFill>
                      </a:endParaRPr>
                    </a:p>
                  </a:txBody>
                  <a:tcPr marL="92493" marR="9249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400" kern="1200" dirty="0" smtClean="0">
                          <a:solidFill>
                            <a:schemeClr val="dk1"/>
                          </a:solidFill>
                          <a:latin typeface="+mn-lt"/>
                          <a:ea typeface="+mn-ea"/>
                          <a:cs typeface="+mn-cs"/>
                        </a:rPr>
                        <a:t>查看指定</a:t>
                      </a:r>
                      <a:r>
                        <a:rPr lang="en-US" altLang="zh-CN" sz="2400" kern="1200" dirty="0" smtClean="0">
                          <a:solidFill>
                            <a:schemeClr val="dk1"/>
                          </a:solidFill>
                          <a:latin typeface="+mn-lt"/>
                          <a:ea typeface="+mn-ea"/>
                          <a:cs typeface="+mn-cs"/>
                        </a:rPr>
                        <a:t>IP </a:t>
                      </a:r>
                      <a:r>
                        <a:rPr lang="zh-CN" altLang="en-US" sz="2400" kern="1200" dirty="0" smtClean="0">
                          <a:solidFill>
                            <a:schemeClr val="dk1"/>
                          </a:solidFill>
                          <a:latin typeface="+mn-lt"/>
                          <a:ea typeface="+mn-ea"/>
                          <a:cs typeface="+mn-cs"/>
                        </a:rPr>
                        <a:t>和</a:t>
                      </a:r>
                      <a:r>
                        <a:rPr lang="en-US" altLang="zh-CN" sz="2400" kern="1200" dirty="0" smtClean="0">
                          <a:solidFill>
                            <a:schemeClr val="dk1"/>
                          </a:solidFill>
                          <a:latin typeface="+mn-lt"/>
                          <a:ea typeface="+mn-ea"/>
                          <a:cs typeface="+mn-cs"/>
                        </a:rPr>
                        <a:t>/</a:t>
                      </a:r>
                      <a:r>
                        <a:rPr lang="zh-CN" altLang="en-US" sz="2400" kern="1200" dirty="0" smtClean="0">
                          <a:solidFill>
                            <a:schemeClr val="dk1"/>
                          </a:solidFill>
                          <a:latin typeface="+mn-lt"/>
                          <a:ea typeface="+mn-ea"/>
                          <a:cs typeface="+mn-cs"/>
                        </a:rPr>
                        <a:t>或 端口的进程的当前运行情况</a:t>
                      </a:r>
                    </a:p>
                  </a:txBody>
                  <a:tcPr marL="92493" marR="92493"/>
                </a:tc>
                <a:extLst>
                  <a:ext uri="{0D108BD9-81ED-4DB2-BD59-A6C34878D82A}">
                    <a16:rowId xmlns:a16="http://schemas.microsoft.com/office/drawing/2014/main" val="10005"/>
                  </a:ext>
                </a:extLst>
              </a:tr>
              <a:tr h="123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400" b="1" dirty="0" err="1" smtClean="0">
                          <a:solidFill>
                            <a:srgbClr val="002060"/>
                          </a:solidFill>
                        </a:rPr>
                        <a:t>traceroute</a:t>
                      </a:r>
                      <a:endParaRPr lang="zh-CN" altLang="en-US" sz="2400" b="1" dirty="0">
                        <a:solidFill>
                          <a:srgbClr val="002060"/>
                        </a:solidFill>
                      </a:endParaRPr>
                    </a:p>
                  </a:txBody>
                  <a:tcPr marL="92493" marR="9249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GB" sz="2400" dirty="0" smtClean="0"/>
                        <a:t>检测到目的主机所经过的路由器</a:t>
                      </a:r>
                      <a:endParaRPr lang="zh-CN" altLang="en-US" sz="2400" dirty="0"/>
                    </a:p>
                  </a:txBody>
                  <a:tcPr marL="92493" marR="92493"/>
                </a:tc>
                <a:extLst>
                  <a:ext uri="{0D108BD9-81ED-4DB2-BD59-A6C34878D82A}">
                    <a16:rowId xmlns:a16="http://schemas.microsoft.com/office/drawing/2014/main" val="10007"/>
                  </a:ext>
                </a:extLst>
              </a:tr>
              <a:tr h="242147">
                <a:tc>
                  <a:txBody>
                    <a:bodyPr/>
                    <a:lstStyle/>
                    <a:p>
                      <a:r>
                        <a:rPr lang="en-US" altLang="zh-CN" sz="2400" b="1" dirty="0" smtClean="0">
                          <a:solidFill>
                            <a:srgbClr val="002060"/>
                          </a:solidFill>
                        </a:rPr>
                        <a:t>dig</a:t>
                      </a:r>
                      <a:endParaRPr lang="zh-CN" altLang="en-US" sz="2400" b="1" dirty="0">
                        <a:solidFill>
                          <a:srgbClr val="002060"/>
                        </a:solidFill>
                      </a:endParaRPr>
                    </a:p>
                  </a:txBody>
                  <a:tcPr marL="92493" marR="92493"/>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400" dirty="0" smtClean="0"/>
                        <a:t>测试</a:t>
                      </a:r>
                      <a:r>
                        <a:rPr lang="en-US" altLang="zh-CN" sz="2400" dirty="0" smtClean="0"/>
                        <a:t>DNS</a:t>
                      </a:r>
                      <a:r>
                        <a:rPr lang="zh-CN" altLang="en-US" sz="2400" dirty="0" smtClean="0"/>
                        <a:t>服务器能否正常工作</a:t>
                      </a:r>
                      <a:endParaRPr lang="zh-CN" altLang="en-US" sz="2400" dirty="0"/>
                    </a:p>
                  </a:txBody>
                  <a:tcPr marL="92493" marR="92493"/>
                </a:tc>
                <a:extLst>
                  <a:ext uri="{0D108BD9-81ED-4DB2-BD59-A6C34878D82A}">
                    <a16:rowId xmlns:a16="http://schemas.microsoft.com/office/drawing/2014/main" val="10008"/>
                  </a:ext>
                </a:extLst>
              </a:tr>
            </a:tbl>
          </a:graphicData>
        </a:graphic>
      </p:graphicFrame>
      <p:sp>
        <p:nvSpPr>
          <p:cNvPr id="6" name="灯片编号占位符 5"/>
          <p:cNvSpPr>
            <a:spLocks noGrp="1"/>
          </p:cNvSpPr>
          <p:nvPr>
            <p:ph type="sldNum" sz="quarter" idx="12"/>
          </p:nvPr>
        </p:nvSpPr>
        <p:spPr/>
        <p:txBody>
          <a:bodyPr/>
          <a:lstStyle/>
          <a:p>
            <a:fld id="{1D884F6B-D068-45E9-B250-41F0C46488DC}" type="slidenum">
              <a:rPr lang="en-US" altLang="zh-CN" smtClean="0"/>
              <a:pPr/>
              <a:t>77</a:t>
            </a:fld>
            <a:endParaRPr lang="en-US" altLang="zh-CN" dirty="0"/>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GB" dirty="0" smtClean="0"/>
              <a:t>网络检测</a:t>
            </a:r>
            <a:r>
              <a:rPr lang="zh-CN" altLang="en-US" dirty="0" smtClean="0"/>
              <a:t>的常用工具</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1781192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sz="2800" dirty="0" smtClean="0"/>
              <a:t>RPM </a:t>
            </a:r>
            <a:r>
              <a:rPr lang="zh-CN" altLang="en-US" sz="2800" dirty="0" smtClean="0"/>
              <a:t>最早是由 </a:t>
            </a:r>
            <a:r>
              <a:rPr lang="en-US" altLang="zh-CN" sz="2800" dirty="0" smtClean="0"/>
              <a:t>Red Hat </a:t>
            </a:r>
            <a:r>
              <a:rPr lang="zh-CN" altLang="en-US" sz="2800" dirty="0" smtClean="0"/>
              <a:t>公司提出的软件包管理标准，最初的全称是 </a:t>
            </a:r>
            <a:r>
              <a:rPr lang="en-US" altLang="zh-CN" sz="2800" dirty="0" smtClean="0"/>
              <a:t>Red Hat Package Manager</a:t>
            </a:r>
            <a:r>
              <a:rPr lang="zh-CN" altLang="en-US" sz="2800" dirty="0" smtClean="0"/>
              <a:t>。</a:t>
            </a:r>
          </a:p>
          <a:p>
            <a:r>
              <a:rPr lang="zh-CN" altLang="en-US" sz="2800" dirty="0" smtClean="0"/>
              <a:t>后来随着版本的升级又融入了许多其他的优秀特性， 成为了</a:t>
            </a:r>
            <a:r>
              <a:rPr lang="en-US" altLang="zh-CN" sz="2800" dirty="0" smtClean="0"/>
              <a:t>Linux</a:t>
            </a:r>
            <a:r>
              <a:rPr lang="zh-CN" altLang="en-US" sz="2800" dirty="0" smtClean="0"/>
              <a:t>中公认的软件包管理标准。</a:t>
            </a:r>
          </a:p>
          <a:p>
            <a:r>
              <a:rPr lang="zh-CN" altLang="en-US" sz="2800" dirty="0" smtClean="0"/>
              <a:t>被许多</a:t>
            </a:r>
            <a:r>
              <a:rPr lang="en-US" altLang="zh-CN" sz="2800" dirty="0" smtClean="0"/>
              <a:t>Linux</a:t>
            </a:r>
            <a:r>
              <a:rPr lang="zh-CN" altLang="en-US" sz="2800" dirty="0" smtClean="0"/>
              <a:t>发行使用，如：</a:t>
            </a:r>
            <a:r>
              <a:rPr lang="en-US" altLang="zh-CN" sz="2800" dirty="0" smtClean="0"/>
              <a:t>RHEL/</a:t>
            </a:r>
            <a:r>
              <a:rPr lang="en-US" altLang="zh-CN" sz="2800" dirty="0" err="1" smtClean="0"/>
              <a:t>CentOS</a:t>
            </a:r>
            <a:r>
              <a:rPr lang="en-US" altLang="zh-CN" sz="2800" dirty="0" smtClean="0"/>
              <a:t>/Fedora, SLES/</a:t>
            </a:r>
            <a:r>
              <a:rPr lang="en-US" altLang="zh-CN" sz="2800" dirty="0" err="1" smtClean="0"/>
              <a:t>openSUSE</a:t>
            </a:r>
            <a:r>
              <a:rPr lang="en-US" altLang="zh-CN" sz="2800" dirty="0" smtClean="0"/>
              <a:t> </a:t>
            </a:r>
            <a:r>
              <a:rPr lang="zh-CN" altLang="en-US" sz="2800" dirty="0" smtClean="0"/>
              <a:t>等。</a:t>
            </a:r>
          </a:p>
          <a:p>
            <a:r>
              <a:rPr lang="zh-CN" altLang="en-US" sz="2800" dirty="0" smtClean="0"/>
              <a:t>如今</a:t>
            </a:r>
            <a:r>
              <a:rPr lang="en-US" altLang="zh-CN" sz="2800" dirty="0" smtClean="0"/>
              <a:t>RPM</a:t>
            </a:r>
            <a:r>
              <a:rPr lang="zh-CN" altLang="en-US" sz="2800" dirty="0" smtClean="0"/>
              <a:t>是</a:t>
            </a:r>
            <a:r>
              <a:rPr lang="en-US" altLang="zh-CN" sz="2800" dirty="0" smtClean="0">
                <a:solidFill>
                  <a:schemeClr val="accent6">
                    <a:lumMod val="75000"/>
                  </a:schemeClr>
                </a:solidFill>
              </a:rPr>
              <a:t>RPM Package Manager</a:t>
            </a:r>
            <a:r>
              <a:rPr lang="zh-CN" altLang="en-US" sz="2800" dirty="0" smtClean="0"/>
              <a:t>的缩写，由</a:t>
            </a:r>
            <a:r>
              <a:rPr lang="en-US" altLang="zh-CN" sz="2800" dirty="0" smtClean="0"/>
              <a:t>RPM</a:t>
            </a:r>
            <a:r>
              <a:rPr lang="zh-CN" altLang="en-US" sz="2800" dirty="0" smtClean="0"/>
              <a:t>社区（</a:t>
            </a:r>
            <a:r>
              <a:rPr lang="en-US" altLang="zh-CN" sz="2800" dirty="0" smtClean="0"/>
              <a:t>http://www.rpm.org/</a:t>
            </a:r>
            <a:r>
              <a:rPr lang="zh-CN" altLang="en-US" sz="2800" dirty="0" smtClean="0"/>
              <a:t>）负责维护。</a:t>
            </a:r>
            <a:endParaRPr lang="zh-CN" altLang="en-US" sz="28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RPM</a:t>
            </a:r>
            <a:r>
              <a:rPr lang="zh-CN" altLang="en-US" dirty="0" smtClean="0"/>
              <a:t>概述</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4691922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安装</a:t>
            </a:r>
            <a:r>
              <a:rPr lang="en-US" altLang="zh-CN" dirty="0" smtClean="0"/>
              <a:t>——</a:t>
            </a:r>
            <a:r>
              <a:rPr lang="zh-CN" altLang="en-US" dirty="0" smtClean="0"/>
              <a:t>将软件从包中解出来，并安装到硬盘。</a:t>
            </a:r>
          </a:p>
          <a:p>
            <a:r>
              <a:rPr lang="zh-CN" altLang="en-US" dirty="0" smtClean="0"/>
              <a:t>卸载</a:t>
            </a:r>
            <a:r>
              <a:rPr lang="en-US" altLang="zh-CN" dirty="0" smtClean="0"/>
              <a:t>——</a:t>
            </a:r>
            <a:r>
              <a:rPr lang="zh-CN" altLang="en-US" dirty="0" smtClean="0"/>
              <a:t>将软件从硬盘清除。</a:t>
            </a:r>
          </a:p>
          <a:p>
            <a:r>
              <a:rPr lang="zh-CN" altLang="en-US" dirty="0" smtClean="0"/>
              <a:t>升级</a:t>
            </a:r>
            <a:r>
              <a:rPr lang="en-US" altLang="zh-CN" dirty="0" smtClean="0"/>
              <a:t>——</a:t>
            </a:r>
            <a:r>
              <a:rPr lang="zh-CN" altLang="en-US" dirty="0" smtClean="0"/>
              <a:t>替换软件的旧版本。</a:t>
            </a:r>
          </a:p>
          <a:p>
            <a:r>
              <a:rPr lang="zh-CN" altLang="en-US" dirty="0" smtClean="0"/>
              <a:t>查询</a:t>
            </a:r>
            <a:r>
              <a:rPr lang="en-US" altLang="zh-CN" dirty="0" smtClean="0"/>
              <a:t>——</a:t>
            </a:r>
            <a:r>
              <a:rPr lang="zh-CN" altLang="en-US" dirty="0" smtClean="0"/>
              <a:t>查询软件包的信息。</a:t>
            </a:r>
          </a:p>
          <a:p>
            <a:r>
              <a:rPr lang="zh-CN" altLang="en-US" dirty="0" smtClean="0"/>
              <a:t>验证</a:t>
            </a:r>
            <a:r>
              <a:rPr lang="en-US" altLang="zh-CN" dirty="0" smtClean="0"/>
              <a:t>——</a:t>
            </a:r>
            <a:r>
              <a:rPr lang="zh-CN" altLang="en-US" dirty="0" smtClean="0"/>
              <a:t>检验系统中的软件与包中软件的区别。</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79</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RPM</a:t>
            </a:r>
            <a:r>
              <a:rPr lang="zh-CN" altLang="en-US" dirty="0" smtClean="0"/>
              <a:t>的五大功能</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473782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a:xfrm>
            <a:off x="1524000" y="190151"/>
            <a:ext cx="6144344" cy="610980"/>
          </a:xfrm>
        </p:spPr>
        <p:txBody>
          <a:bodyPr/>
          <a:lstStyle/>
          <a:p>
            <a:pPr eaLnBrk="1" hangingPunct="1"/>
            <a:r>
              <a:rPr lang="en-US" altLang="zh-CN" sz="4400" dirty="0" smtClean="0"/>
              <a:t>Linux</a:t>
            </a:r>
            <a:r>
              <a:rPr lang="zh-CN" altLang="en-US" sz="4400" dirty="0" smtClean="0"/>
              <a:t>环境下远程登录</a:t>
            </a:r>
            <a:endParaRPr lang="zh-CN" altLang="en-US" dirty="0" smtClean="0"/>
          </a:p>
        </p:txBody>
      </p:sp>
      <p:sp>
        <p:nvSpPr>
          <p:cNvPr id="72707" name="内容占位符 2"/>
          <p:cNvSpPr>
            <a:spLocks noGrp="1"/>
          </p:cNvSpPr>
          <p:nvPr>
            <p:ph idx="1"/>
          </p:nvPr>
        </p:nvSpPr>
        <p:spPr>
          <a:xfrm>
            <a:off x="539552" y="1628800"/>
            <a:ext cx="8229600" cy="3794716"/>
          </a:xfrm>
        </p:spPr>
        <p:txBody>
          <a:bodyPr/>
          <a:lstStyle/>
          <a:p>
            <a:pPr eaLnBrk="1" hangingPunct="1"/>
            <a:r>
              <a:rPr lang="en-US" altLang="zh-CN" dirty="0" err="1" smtClean="0"/>
              <a:t>ssh</a:t>
            </a:r>
            <a:r>
              <a:rPr lang="zh-CN" altLang="en-US" dirty="0" smtClean="0"/>
              <a:t>是英文</a:t>
            </a:r>
            <a:r>
              <a:rPr lang="en-US" altLang="zh-CN" dirty="0" smtClean="0"/>
              <a:t>Secure Shell</a:t>
            </a:r>
            <a:r>
              <a:rPr lang="zh-CN" altLang="en-US" dirty="0" smtClean="0"/>
              <a:t>的缩写。 </a:t>
            </a:r>
          </a:p>
          <a:p>
            <a:pPr eaLnBrk="1" hangingPunct="1"/>
            <a:r>
              <a:rPr lang="zh-CN" altLang="en-US" dirty="0" smtClean="0"/>
              <a:t>用户在通过</a:t>
            </a:r>
            <a:r>
              <a:rPr lang="en-US" altLang="zh-CN" dirty="0" err="1" smtClean="0"/>
              <a:t>ssh</a:t>
            </a:r>
            <a:r>
              <a:rPr lang="zh-CN" altLang="en-US" dirty="0" smtClean="0"/>
              <a:t>连接到远程系统时在网络上传输的口令和数据都是经过加密的。</a:t>
            </a:r>
            <a:endParaRPr lang="en-US" altLang="zh-CN" dirty="0" smtClean="0"/>
          </a:p>
          <a:p>
            <a:pPr eaLnBrk="1" hangingPunct="1"/>
            <a:r>
              <a:rPr lang="zh-CN" altLang="en-US" dirty="0" smtClean="0"/>
              <a:t>比传统的</a:t>
            </a:r>
            <a:r>
              <a:rPr lang="en-US" altLang="zh-CN" dirty="0" smtClean="0"/>
              <a:t>telnet</a:t>
            </a:r>
            <a:r>
              <a:rPr lang="zh-CN" altLang="en-US" dirty="0" smtClean="0"/>
              <a:t>远程登录更加安全。 </a:t>
            </a:r>
          </a:p>
          <a:p>
            <a:pPr eaLnBrk="1" hangingPunct="1"/>
            <a:r>
              <a:rPr lang="en-US" altLang="zh-CN" dirty="0" err="1" smtClean="0"/>
              <a:t>ssh</a:t>
            </a:r>
            <a:r>
              <a:rPr lang="zh-CN" altLang="en-US" dirty="0" smtClean="0"/>
              <a:t>的使用方法：</a:t>
            </a:r>
            <a:endParaRPr lang="en-US" altLang="zh-CN" dirty="0" smtClean="0"/>
          </a:p>
          <a:p>
            <a:pPr lvl="1" eaLnBrk="1" hangingPunct="1"/>
            <a:r>
              <a:rPr lang="en-US" altLang="zh-CN" dirty="0" smtClean="0"/>
              <a:t>$ </a:t>
            </a:r>
            <a:r>
              <a:rPr lang="en-US" altLang="zh-CN" dirty="0" err="1" smtClean="0"/>
              <a:t>ssh</a:t>
            </a:r>
            <a:r>
              <a:rPr lang="en-US" altLang="zh-CN" dirty="0" smtClean="0"/>
              <a:t>  -l  username  192.168.1.100</a:t>
            </a:r>
          </a:p>
          <a:p>
            <a:pPr lvl="1" eaLnBrk="1" hangingPunct="1"/>
            <a:r>
              <a:rPr lang="en-US" altLang="zh-CN" dirty="0" smtClean="0"/>
              <a:t>$ </a:t>
            </a:r>
            <a:r>
              <a:rPr lang="en-US" altLang="zh-CN" dirty="0" err="1" smtClean="0"/>
              <a:t>ssh</a:t>
            </a:r>
            <a:r>
              <a:rPr lang="en-US" altLang="zh-CN" dirty="0" smtClean="0"/>
              <a:t>   </a:t>
            </a:r>
            <a:r>
              <a:rPr lang="en-US" altLang="zh-CN" dirty="0" err="1" smtClean="0"/>
              <a:t>username@192.168.1.100</a:t>
            </a:r>
            <a:endParaRPr lang="zh-CN" altLang="en-US" dirty="0" smtClean="0"/>
          </a:p>
          <a:p>
            <a:pPr eaLnBrk="1" hangingPunct="1">
              <a:buFont typeface="Wingdings" panose="05000000000000000000" pitchFamily="2" charset="2"/>
              <a:buNone/>
            </a:pPr>
            <a:r>
              <a:rPr lang="zh-CN" altLang="en-US" dirty="0" smtClean="0"/>
              <a:t>   </a:t>
            </a: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29110564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352926"/>
            <a:ext cx="8229600" cy="4530725"/>
          </a:xfrm>
        </p:spPr>
        <p:txBody>
          <a:bodyPr/>
          <a:lstStyle/>
          <a:p>
            <a:r>
              <a:rPr lang="en-US" altLang="zh-CN" sz="2400" dirty="0" smtClean="0"/>
              <a:t>yum </a:t>
            </a:r>
            <a:r>
              <a:rPr lang="zh-CN" altLang="en-US" sz="2400" dirty="0" smtClean="0"/>
              <a:t>是 </a:t>
            </a:r>
            <a:r>
              <a:rPr lang="en-US" altLang="zh-CN" sz="2400" dirty="0" smtClean="0"/>
              <a:t>Yellow dog Updater, Modified </a:t>
            </a:r>
            <a:r>
              <a:rPr lang="zh-CN" altLang="en-US" sz="2400" dirty="0" smtClean="0"/>
              <a:t>的简称，用 </a:t>
            </a:r>
            <a:r>
              <a:rPr lang="en-US" altLang="zh-CN" sz="2400" dirty="0" smtClean="0"/>
              <a:t>python </a:t>
            </a:r>
            <a:r>
              <a:rPr lang="zh-CN" altLang="en-US" sz="2400" dirty="0" smtClean="0"/>
              <a:t>写成。</a:t>
            </a:r>
            <a:endParaRPr lang="en-US" altLang="zh-CN" sz="2400" dirty="0" smtClean="0"/>
          </a:p>
          <a:p>
            <a:r>
              <a:rPr lang="en-US" altLang="zh-CN" sz="2400" dirty="0" smtClean="0"/>
              <a:t>yum </a:t>
            </a:r>
            <a:r>
              <a:rPr lang="zh-CN" altLang="en-US" sz="2400" dirty="0" smtClean="0"/>
              <a:t>的宗旨是自动化地升级，安装</a:t>
            </a:r>
            <a:r>
              <a:rPr lang="en-US" altLang="zh-CN" sz="2400" dirty="0" smtClean="0"/>
              <a:t>/</a:t>
            </a:r>
            <a:r>
              <a:rPr lang="zh-CN" altLang="en-US" sz="2400" dirty="0" smtClean="0"/>
              <a:t>移除</a:t>
            </a:r>
            <a:r>
              <a:rPr lang="en-US" altLang="zh-CN" sz="2400" dirty="0" smtClean="0"/>
              <a:t>rpm</a:t>
            </a:r>
            <a:r>
              <a:rPr lang="zh-CN" altLang="en-US" sz="2400" dirty="0" smtClean="0"/>
              <a:t>包，收集</a:t>
            </a:r>
            <a:r>
              <a:rPr lang="en-US" altLang="zh-CN" sz="2400" dirty="0" smtClean="0"/>
              <a:t>rpm</a:t>
            </a:r>
            <a:r>
              <a:rPr lang="zh-CN" altLang="en-US" sz="2400" dirty="0" smtClean="0"/>
              <a:t>包的相关信息，检查依赖性并自动提示用户解决。</a:t>
            </a:r>
            <a:endParaRPr lang="en-US" altLang="zh-CN" sz="2400" dirty="0" smtClean="0"/>
          </a:p>
          <a:p>
            <a:r>
              <a:rPr lang="en-US" altLang="zh-CN" sz="2400" dirty="0" smtClean="0"/>
              <a:t>yum </a:t>
            </a:r>
            <a:r>
              <a:rPr lang="zh-CN" altLang="en-US" sz="2400" dirty="0" smtClean="0"/>
              <a:t>是 </a:t>
            </a:r>
            <a:r>
              <a:rPr lang="en-US" altLang="zh-CN" sz="2400" dirty="0" smtClean="0"/>
              <a:t>rpm </a:t>
            </a:r>
            <a:r>
              <a:rPr lang="zh-CN" altLang="en-US" sz="2400" dirty="0" smtClean="0"/>
              <a:t>的前端程序 ，</a:t>
            </a:r>
            <a:r>
              <a:rPr lang="en-US" altLang="zh-CN" sz="2400" dirty="0" smtClean="0"/>
              <a:t>RHEL </a:t>
            </a:r>
            <a:r>
              <a:rPr lang="zh-CN" altLang="en-US" sz="2400" dirty="0" smtClean="0"/>
              <a:t>的 </a:t>
            </a:r>
            <a:r>
              <a:rPr lang="en-US" altLang="zh-CN" sz="2400" dirty="0" smtClean="0"/>
              <a:t>up2date </a:t>
            </a:r>
            <a:r>
              <a:rPr lang="zh-CN" altLang="en-US" sz="2400" dirty="0" smtClean="0"/>
              <a:t>的替代工具。</a:t>
            </a:r>
            <a:endParaRPr lang="en-US" altLang="zh-CN" sz="2400" dirty="0" smtClean="0"/>
          </a:p>
          <a:p>
            <a:r>
              <a:rPr lang="en-US" altLang="zh-CN" sz="2400" dirty="0" smtClean="0"/>
              <a:t>yum </a:t>
            </a:r>
            <a:r>
              <a:rPr lang="zh-CN" altLang="en-US" sz="2400" dirty="0" smtClean="0"/>
              <a:t>的关键之处是要有可靠的 </a:t>
            </a:r>
            <a:r>
              <a:rPr lang="en-US" altLang="zh-CN" sz="2400" dirty="0" smtClean="0"/>
              <a:t>repository</a:t>
            </a:r>
            <a:r>
              <a:rPr lang="zh-CN" altLang="en-US" sz="2400" dirty="0" smtClean="0"/>
              <a:t>（软件仓库）</a:t>
            </a:r>
          </a:p>
          <a:p>
            <a:pPr lvl="1"/>
            <a:r>
              <a:rPr lang="zh-CN" altLang="en-US" sz="2000" dirty="0" smtClean="0"/>
              <a:t>可以是 </a:t>
            </a:r>
            <a:r>
              <a:rPr lang="en-US" altLang="zh-CN" sz="2000" dirty="0" smtClean="0"/>
              <a:t>http </a:t>
            </a:r>
            <a:r>
              <a:rPr lang="zh-CN" altLang="en-US" sz="2000" dirty="0" smtClean="0"/>
              <a:t>或 </a:t>
            </a:r>
            <a:r>
              <a:rPr lang="en-US" altLang="zh-CN" sz="2000" dirty="0" smtClean="0"/>
              <a:t>ftp </a:t>
            </a:r>
            <a:r>
              <a:rPr lang="zh-CN" altLang="en-US" sz="2000" dirty="0" smtClean="0"/>
              <a:t>站点，也可以是本地软件池</a:t>
            </a:r>
          </a:p>
          <a:p>
            <a:pPr lvl="1"/>
            <a:r>
              <a:rPr lang="zh-CN" altLang="en-US" sz="2000" dirty="0" smtClean="0"/>
              <a:t>包含</a:t>
            </a:r>
            <a:r>
              <a:rPr lang="en-US" altLang="zh-CN" sz="2000" dirty="0" smtClean="0"/>
              <a:t>rpm </a:t>
            </a:r>
            <a:r>
              <a:rPr lang="zh-CN" altLang="en-US" sz="2000" dirty="0" smtClean="0"/>
              <a:t>包的各种信息（包括描述，功能，提供的文件，依赖性等）</a:t>
            </a:r>
          </a:p>
          <a:p>
            <a:pPr lvl="1"/>
            <a:r>
              <a:rPr lang="en-US" altLang="zh-CN" sz="2000" dirty="0" smtClean="0"/>
              <a:t>yum </a:t>
            </a:r>
            <a:r>
              <a:rPr lang="zh-CN" altLang="en-US" sz="2000" dirty="0" smtClean="0"/>
              <a:t>正是由于对收集的这些 </a:t>
            </a:r>
            <a:r>
              <a:rPr lang="en-US" altLang="zh-CN" sz="2000" dirty="0" smtClean="0"/>
              <a:t>header</a:t>
            </a:r>
            <a:r>
              <a:rPr lang="zh-CN" altLang="en-US" sz="2000" dirty="0" smtClean="0"/>
              <a:t>并加以分析，才能自动化地完成安装</a:t>
            </a:r>
            <a:r>
              <a:rPr lang="en-US" altLang="zh-CN" sz="2000" dirty="0" smtClean="0"/>
              <a:t>/</a:t>
            </a:r>
            <a:r>
              <a:rPr lang="zh-CN" altLang="en-US" sz="2000" dirty="0" smtClean="0"/>
              <a:t>更新</a:t>
            </a:r>
            <a:r>
              <a:rPr lang="en-US" altLang="zh-CN" sz="2000" dirty="0" smtClean="0"/>
              <a:t>/</a:t>
            </a:r>
            <a:r>
              <a:rPr lang="zh-CN" altLang="en-US" sz="2000" dirty="0" smtClean="0"/>
              <a:t>删除等任务</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80</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YUM</a:t>
            </a:r>
            <a:r>
              <a:rPr lang="zh-CN" altLang="en-US" dirty="0" smtClean="0"/>
              <a:t>简介</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72995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352926"/>
            <a:ext cx="7668852" cy="4530725"/>
          </a:xfrm>
        </p:spPr>
        <p:txBody>
          <a:bodyPr/>
          <a:lstStyle/>
          <a:p>
            <a:r>
              <a:rPr lang="en-US" altLang="zh-CN" dirty="0" smtClean="0"/>
              <a:t>yum</a:t>
            </a:r>
            <a:r>
              <a:rPr lang="zh-CN" altLang="en-US" dirty="0" smtClean="0"/>
              <a:t>是</a:t>
            </a:r>
            <a:r>
              <a:rPr lang="en-US" altLang="zh-CN" dirty="0" smtClean="0"/>
              <a:t>YUM</a:t>
            </a:r>
            <a:r>
              <a:rPr lang="zh-CN" altLang="en-US" dirty="0" smtClean="0"/>
              <a:t>系统的字符界面管理工具</a:t>
            </a:r>
          </a:p>
          <a:p>
            <a:pPr lvl="1"/>
            <a:r>
              <a:rPr lang="en-US" altLang="zh-CN" dirty="0" smtClean="0">
                <a:solidFill>
                  <a:schemeClr val="accent6">
                    <a:lumMod val="75000"/>
                  </a:schemeClr>
                </a:solidFill>
              </a:rPr>
              <a:t>yum  [</a:t>
            </a:r>
            <a:r>
              <a:rPr lang="zh-CN" altLang="en-US" dirty="0" smtClean="0">
                <a:solidFill>
                  <a:schemeClr val="accent6">
                    <a:lumMod val="75000"/>
                  </a:schemeClr>
                </a:solidFill>
              </a:rPr>
              <a:t>全局参数</a:t>
            </a:r>
            <a:r>
              <a:rPr lang="en-US" altLang="zh-CN" dirty="0" smtClean="0">
                <a:solidFill>
                  <a:schemeClr val="accent6">
                    <a:lumMod val="75000"/>
                  </a:schemeClr>
                </a:solidFill>
              </a:rPr>
              <a:t>] </a:t>
            </a:r>
            <a:r>
              <a:rPr lang="zh-CN" altLang="en-US" dirty="0" smtClean="0">
                <a:solidFill>
                  <a:schemeClr val="accent6">
                    <a:lumMod val="75000"/>
                  </a:schemeClr>
                </a:solidFill>
              </a:rPr>
              <a:t>命令 </a:t>
            </a:r>
            <a:r>
              <a:rPr lang="en-US" altLang="zh-CN" dirty="0" smtClean="0">
                <a:solidFill>
                  <a:schemeClr val="accent6">
                    <a:lumMod val="75000"/>
                  </a:schemeClr>
                </a:solidFill>
              </a:rPr>
              <a:t>[</a:t>
            </a:r>
            <a:r>
              <a:rPr lang="zh-CN" altLang="en-US" dirty="0" smtClean="0">
                <a:solidFill>
                  <a:schemeClr val="accent6">
                    <a:lumMod val="75000"/>
                  </a:schemeClr>
                </a:solidFill>
              </a:rPr>
              <a:t>命令参数</a:t>
            </a:r>
            <a:r>
              <a:rPr lang="en-US" altLang="zh-CN" dirty="0" smtClean="0">
                <a:solidFill>
                  <a:schemeClr val="accent6">
                    <a:lumMod val="75000"/>
                  </a:schemeClr>
                </a:solidFill>
              </a:rPr>
              <a:t>]</a:t>
            </a:r>
          </a:p>
          <a:p>
            <a:r>
              <a:rPr lang="zh-CN" altLang="en-US" dirty="0" smtClean="0"/>
              <a:t>常用的全局参数</a:t>
            </a:r>
          </a:p>
          <a:p>
            <a:pPr lvl="1"/>
            <a:r>
              <a:rPr lang="en-US" altLang="zh-CN" sz="2400" dirty="0" smtClean="0">
                <a:solidFill>
                  <a:srgbClr val="C00000"/>
                </a:solidFill>
              </a:rPr>
              <a:t>-y</a:t>
            </a:r>
            <a:r>
              <a:rPr lang="zh-CN" altLang="en-US" sz="2400" dirty="0" smtClean="0"/>
              <a:t>：对</a:t>
            </a:r>
            <a:r>
              <a:rPr lang="en-US" altLang="zh-CN" sz="2400" dirty="0" smtClean="0"/>
              <a:t>yum</a:t>
            </a:r>
            <a:r>
              <a:rPr lang="zh-CN" altLang="en-US" sz="2400" dirty="0" smtClean="0"/>
              <a:t>命令的提问回答“是（</a:t>
            </a:r>
            <a:r>
              <a:rPr lang="en-US" altLang="zh-CN" sz="2400" dirty="0" smtClean="0"/>
              <a:t>yes</a:t>
            </a:r>
            <a:r>
              <a:rPr lang="zh-CN" altLang="en-US" sz="2400" dirty="0" smtClean="0"/>
              <a:t>）”</a:t>
            </a:r>
          </a:p>
          <a:p>
            <a:pPr lvl="1"/>
            <a:r>
              <a:rPr lang="en-US" altLang="zh-CN" sz="2400" dirty="0" smtClean="0">
                <a:solidFill>
                  <a:srgbClr val="C00000"/>
                </a:solidFill>
              </a:rPr>
              <a:t>-C</a:t>
            </a:r>
            <a:r>
              <a:rPr lang="zh-CN" altLang="en-US" sz="2400" dirty="0" smtClean="0"/>
              <a:t>：只利用本地缓存，不从远程仓库下载文件</a:t>
            </a:r>
          </a:p>
          <a:p>
            <a:pPr lvl="1"/>
            <a:r>
              <a:rPr lang="en-US" altLang="zh-CN" sz="2400" dirty="0" smtClean="0">
                <a:solidFill>
                  <a:srgbClr val="C00000"/>
                </a:solidFill>
              </a:rPr>
              <a:t>--</a:t>
            </a:r>
            <a:r>
              <a:rPr lang="en-US" altLang="zh-CN" sz="2400" dirty="0" err="1" smtClean="0">
                <a:solidFill>
                  <a:srgbClr val="C00000"/>
                </a:solidFill>
              </a:rPr>
              <a:t>enablerepo</a:t>
            </a:r>
            <a:r>
              <a:rPr lang="en-US" altLang="zh-CN" sz="2400" dirty="0" smtClean="0">
                <a:solidFill>
                  <a:srgbClr val="C00000"/>
                </a:solidFill>
              </a:rPr>
              <a:t>=REPO</a:t>
            </a:r>
            <a:r>
              <a:rPr lang="zh-CN" altLang="en-US" sz="2400" dirty="0" smtClean="0"/>
              <a:t>：临时启用指定的名为</a:t>
            </a:r>
            <a:r>
              <a:rPr lang="en-US" altLang="zh-CN" sz="2400" dirty="0" smtClean="0"/>
              <a:t>REPO</a:t>
            </a:r>
            <a:r>
              <a:rPr lang="zh-CN" altLang="en-US" sz="2400" dirty="0" smtClean="0"/>
              <a:t>的仓库</a:t>
            </a:r>
          </a:p>
          <a:p>
            <a:pPr lvl="1"/>
            <a:r>
              <a:rPr lang="en-US" altLang="zh-CN" sz="2400" dirty="0" smtClean="0">
                <a:solidFill>
                  <a:srgbClr val="C00000"/>
                </a:solidFill>
              </a:rPr>
              <a:t>--</a:t>
            </a:r>
            <a:r>
              <a:rPr lang="en-US" altLang="zh-CN" sz="2400" dirty="0" err="1" smtClean="0">
                <a:solidFill>
                  <a:srgbClr val="C00000"/>
                </a:solidFill>
              </a:rPr>
              <a:t>disablerepo</a:t>
            </a:r>
            <a:r>
              <a:rPr lang="en-US" altLang="zh-CN" sz="2400" dirty="0" smtClean="0">
                <a:solidFill>
                  <a:srgbClr val="C00000"/>
                </a:solidFill>
              </a:rPr>
              <a:t>=REPO</a:t>
            </a:r>
            <a:r>
              <a:rPr lang="zh-CN" altLang="en-US" sz="2400" dirty="0" smtClean="0"/>
              <a:t>：临时禁用指定的名为</a:t>
            </a:r>
            <a:r>
              <a:rPr lang="en-US" altLang="zh-CN" sz="2400" dirty="0" smtClean="0"/>
              <a:t>REPO</a:t>
            </a:r>
            <a:r>
              <a:rPr lang="zh-CN" altLang="en-US" sz="2400" dirty="0" smtClean="0"/>
              <a:t>的仓库</a:t>
            </a:r>
          </a:p>
          <a:p>
            <a:pPr lvl="1"/>
            <a:r>
              <a:rPr lang="en-US" altLang="zh-CN" sz="2400" dirty="0" smtClean="0">
                <a:solidFill>
                  <a:srgbClr val="C00000"/>
                </a:solidFill>
              </a:rPr>
              <a:t>--</a:t>
            </a:r>
            <a:r>
              <a:rPr lang="en-US" altLang="zh-CN" sz="2400" dirty="0" err="1" smtClean="0">
                <a:solidFill>
                  <a:srgbClr val="C00000"/>
                </a:solidFill>
              </a:rPr>
              <a:t>installlroot</a:t>
            </a:r>
            <a:r>
              <a:rPr lang="en-US" altLang="zh-CN" sz="2400" dirty="0" smtClean="0">
                <a:solidFill>
                  <a:srgbClr val="C00000"/>
                </a:solidFill>
              </a:rPr>
              <a:t>=PATH</a:t>
            </a:r>
            <a:r>
              <a:rPr lang="zh-CN" altLang="en-US" sz="2400" dirty="0" smtClean="0"/>
              <a:t>：指定安装软件时的根目录，主要用于为</a:t>
            </a:r>
            <a:r>
              <a:rPr lang="en-US" altLang="zh-CN" sz="2400" dirty="0" err="1" smtClean="0"/>
              <a:t>chroot</a:t>
            </a:r>
            <a:r>
              <a:rPr lang="zh-CN" altLang="en-US" sz="2400" dirty="0" smtClean="0"/>
              <a:t>环境安装软件</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81</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smtClean="0"/>
              <a:t>yum</a:t>
            </a:r>
            <a:r>
              <a:rPr lang="zh-CN" altLang="zh-CN" dirty="0" smtClean="0"/>
              <a:t>命令语法</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9348539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7049" y="1318310"/>
            <a:ext cx="7955391" cy="4530725"/>
          </a:xfrm>
        </p:spPr>
        <p:txBody>
          <a:bodyPr/>
          <a:lstStyle/>
          <a:p>
            <a:r>
              <a:rPr lang="en-US" altLang="zh-CN" dirty="0" smtClean="0"/>
              <a:t>yum </a:t>
            </a:r>
            <a:r>
              <a:rPr lang="en-US" altLang="zh-CN" dirty="0" smtClean="0">
                <a:solidFill>
                  <a:srgbClr val="C00000"/>
                </a:solidFill>
              </a:rPr>
              <a:t>install</a:t>
            </a:r>
            <a:r>
              <a:rPr lang="en-US" altLang="zh-CN" dirty="0" smtClean="0"/>
              <a:t> &lt;package&gt; … </a:t>
            </a:r>
          </a:p>
          <a:p>
            <a:r>
              <a:rPr lang="en-US" altLang="zh-CN" dirty="0" smtClean="0"/>
              <a:t>yum </a:t>
            </a:r>
            <a:r>
              <a:rPr lang="en-US" altLang="zh-CN" dirty="0" err="1" smtClean="0">
                <a:solidFill>
                  <a:srgbClr val="C00000"/>
                </a:solidFill>
              </a:rPr>
              <a:t>localinstall</a:t>
            </a:r>
            <a:r>
              <a:rPr lang="en-US" altLang="zh-CN" dirty="0" smtClean="0"/>
              <a:t> &lt;</a:t>
            </a:r>
            <a:r>
              <a:rPr lang="en-US" altLang="zh-CN" dirty="0" err="1" smtClean="0"/>
              <a:t>rpmfile</a:t>
            </a:r>
            <a:r>
              <a:rPr lang="en-US" altLang="zh-CN" dirty="0" smtClean="0"/>
              <a:t>&gt; … </a:t>
            </a:r>
          </a:p>
          <a:p>
            <a:r>
              <a:rPr lang="en-US" altLang="zh-CN" dirty="0" smtClean="0"/>
              <a:t>yum </a:t>
            </a:r>
            <a:r>
              <a:rPr lang="en-US" altLang="zh-CN" dirty="0" err="1" smtClean="0">
                <a:solidFill>
                  <a:srgbClr val="C00000"/>
                </a:solidFill>
              </a:rPr>
              <a:t>groupinstall</a:t>
            </a:r>
            <a:r>
              <a:rPr lang="en-US" altLang="zh-CN" dirty="0" smtClean="0"/>
              <a:t> &lt;</a:t>
            </a:r>
            <a:r>
              <a:rPr lang="en-US" altLang="zh-CN" dirty="0" err="1" smtClean="0"/>
              <a:t>packagegroup</a:t>
            </a:r>
            <a:r>
              <a:rPr lang="en-US" altLang="zh-CN" dirty="0" smtClean="0"/>
              <a:t>&gt; … </a:t>
            </a:r>
          </a:p>
          <a:p>
            <a:endParaRPr lang="en-US" altLang="zh-CN" sz="1400" dirty="0" smtClean="0"/>
          </a:p>
          <a:p>
            <a:r>
              <a:rPr lang="en-US" altLang="zh-CN" dirty="0" smtClean="0"/>
              <a:t>yum </a:t>
            </a:r>
            <a:r>
              <a:rPr lang="en-US" altLang="zh-CN" dirty="0" smtClean="0">
                <a:solidFill>
                  <a:srgbClr val="C00000"/>
                </a:solidFill>
              </a:rPr>
              <a:t>update</a:t>
            </a:r>
            <a:r>
              <a:rPr lang="en-US" altLang="zh-CN" dirty="0" smtClean="0"/>
              <a:t> [package …]</a:t>
            </a:r>
          </a:p>
          <a:p>
            <a:r>
              <a:rPr lang="en-US" altLang="zh-CN" dirty="0" smtClean="0"/>
              <a:t>yum </a:t>
            </a:r>
            <a:r>
              <a:rPr lang="en-US" altLang="zh-CN" dirty="0" err="1" smtClean="0">
                <a:solidFill>
                  <a:srgbClr val="C00000"/>
                </a:solidFill>
              </a:rPr>
              <a:t>localupdate</a:t>
            </a:r>
            <a:r>
              <a:rPr lang="en-US" altLang="zh-CN" dirty="0" smtClean="0"/>
              <a:t> &lt;</a:t>
            </a:r>
            <a:r>
              <a:rPr lang="en-US" altLang="zh-CN" dirty="0" err="1" smtClean="0"/>
              <a:t>rpmfile</a:t>
            </a:r>
            <a:r>
              <a:rPr lang="en-US" altLang="zh-CN" dirty="0" smtClean="0"/>
              <a:t>&gt; … </a:t>
            </a:r>
            <a:endParaRPr lang="en-US" altLang="zh-CN" dirty="0" smtClean="0">
              <a:solidFill>
                <a:srgbClr val="C00000"/>
              </a:solidFill>
            </a:endParaRPr>
          </a:p>
          <a:p>
            <a:r>
              <a:rPr lang="en-US" altLang="zh-CN" dirty="0" smtClean="0"/>
              <a:t>yum </a:t>
            </a:r>
            <a:r>
              <a:rPr lang="en-US" altLang="zh-CN" dirty="0" err="1" smtClean="0">
                <a:solidFill>
                  <a:srgbClr val="C00000"/>
                </a:solidFill>
              </a:rPr>
              <a:t>groupupdate</a:t>
            </a:r>
            <a:r>
              <a:rPr lang="en-US" altLang="zh-CN" dirty="0" smtClean="0"/>
              <a:t> &lt;</a:t>
            </a:r>
            <a:r>
              <a:rPr lang="en-US" altLang="zh-CN" dirty="0" err="1" smtClean="0"/>
              <a:t>packagegroup</a:t>
            </a:r>
            <a:r>
              <a:rPr lang="en-US" altLang="zh-CN" dirty="0" smtClean="0"/>
              <a:t>&gt; …</a:t>
            </a:r>
          </a:p>
          <a:p>
            <a:endParaRPr lang="en-US" altLang="zh-CN" sz="1400" dirty="0" smtClean="0"/>
          </a:p>
          <a:p>
            <a:r>
              <a:rPr lang="en-US" altLang="zh-CN" dirty="0" smtClean="0"/>
              <a:t>yum </a:t>
            </a:r>
            <a:r>
              <a:rPr lang="en-US" altLang="zh-CN" dirty="0" smtClean="0">
                <a:solidFill>
                  <a:srgbClr val="C00000"/>
                </a:solidFill>
              </a:rPr>
              <a:t>remove</a:t>
            </a:r>
            <a:r>
              <a:rPr lang="en-US" altLang="zh-CN" dirty="0" smtClean="0"/>
              <a:t> &lt;package&gt; … </a:t>
            </a:r>
          </a:p>
          <a:p>
            <a:r>
              <a:rPr lang="en-US" altLang="zh-CN" dirty="0" smtClean="0"/>
              <a:t>yum </a:t>
            </a:r>
            <a:r>
              <a:rPr lang="en-US" altLang="zh-CN" dirty="0" err="1" smtClean="0">
                <a:solidFill>
                  <a:srgbClr val="C00000"/>
                </a:solidFill>
              </a:rPr>
              <a:t>groupremove</a:t>
            </a:r>
            <a:r>
              <a:rPr lang="en-US" altLang="zh-CN" dirty="0" smtClean="0"/>
              <a:t> &lt;</a:t>
            </a:r>
            <a:r>
              <a:rPr lang="en-US" altLang="zh-CN" dirty="0" err="1" smtClean="0"/>
              <a:t>packagegroup</a:t>
            </a:r>
            <a:r>
              <a:rPr lang="en-US" altLang="zh-CN" dirty="0" smtClean="0"/>
              <a:t>&gt; … </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82</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sz="3600" dirty="0" smtClean="0"/>
              <a:t>yum </a:t>
            </a:r>
            <a:r>
              <a:rPr lang="zh-CN" altLang="en-US" sz="3600" dirty="0" smtClean="0"/>
              <a:t>安装、更新和删除</a:t>
            </a:r>
            <a:endParaRPr lang="zh-CN" altLang="en-US" sz="3600"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832571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575556" y="1352926"/>
            <a:ext cx="7956884" cy="4530725"/>
          </a:xfrm>
        </p:spPr>
        <p:txBody>
          <a:bodyPr/>
          <a:lstStyle/>
          <a:p>
            <a:r>
              <a:rPr lang="zh-CN" altLang="en-US" sz="2400" dirty="0" smtClean="0"/>
              <a:t>简述</a:t>
            </a:r>
            <a:r>
              <a:rPr lang="en-US" altLang="zh-CN" sz="2400" dirty="0" smtClean="0"/>
              <a:t>TCP/IP</a:t>
            </a:r>
            <a:r>
              <a:rPr lang="zh-CN" altLang="en-US" sz="2400" dirty="0" smtClean="0"/>
              <a:t>模型及协议栈。</a:t>
            </a:r>
          </a:p>
          <a:p>
            <a:r>
              <a:rPr lang="zh-CN" altLang="en-US" sz="2400" dirty="0" smtClean="0">
                <a:solidFill>
                  <a:srgbClr val="FF0000"/>
                </a:solidFill>
              </a:rPr>
              <a:t>简述使用一致性网络设备名的优缺点以及命名规则？</a:t>
            </a:r>
            <a:endParaRPr lang="en-US" altLang="zh-CN" sz="2400" dirty="0" smtClean="0">
              <a:solidFill>
                <a:srgbClr val="FF0000"/>
              </a:solidFill>
            </a:endParaRPr>
          </a:p>
          <a:p>
            <a:r>
              <a:rPr lang="zh-CN" altLang="en-US" sz="2400" dirty="0" smtClean="0"/>
              <a:t>如何使用命令配置以太网接口？ 简述路由类型？ </a:t>
            </a:r>
          </a:p>
          <a:p>
            <a:r>
              <a:rPr lang="zh-CN" altLang="en-US" sz="2400" dirty="0" smtClean="0"/>
              <a:t>简述</a:t>
            </a:r>
            <a:r>
              <a:rPr lang="en-US" altLang="zh-CN" sz="2400" dirty="0" smtClean="0"/>
              <a:t>RHEL/</a:t>
            </a:r>
            <a:r>
              <a:rPr lang="en-US" altLang="zh-CN" sz="2400" dirty="0" err="1" smtClean="0"/>
              <a:t>CentOS</a:t>
            </a:r>
            <a:r>
              <a:rPr lang="zh-CN" altLang="en-US" sz="2400" dirty="0" smtClean="0"/>
              <a:t>下的</a:t>
            </a:r>
            <a:r>
              <a:rPr lang="en-US" altLang="zh-CN" sz="2400" dirty="0" smtClean="0"/>
              <a:t>TCP/IP</a:t>
            </a:r>
            <a:r>
              <a:rPr lang="zh-CN" altLang="en-US" sz="2400" dirty="0" smtClean="0"/>
              <a:t>配置文件族。</a:t>
            </a:r>
          </a:p>
          <a:p>
            <a:r>
              <a:rPr lang="zh-CN" altLang="en-US" sz="2400" dirty="0" smtClean="0"/>
              <a:t>简述</a:t>
            </a:r>
            <a:r>
              <a:rPr lang="en-US" altLang="zh-CN" sz="2400" dirty="0" smtClean="0"/>
              <a:t>Linux</a:t>
            </a:r>
            <a:r>
              <a:rPr lang="zh-CN" altLang="en-US" sz="2400" dirty="0" smtClean="0"/>
              <a:t>下常用的网络服务和网络客户端。</a:t>
            </a:r>
            <a:endParaRPr lang="en-US" altLang="zh-CN" sz="2400" dirty="0" smtClean="0"/>
          </a:p>
          <a:p>
            <a:r>
              <a:rPr lang="zh-CN" altLang="en-US" sz="2400" dirty="0" smtClean="0">
                <a:solidFill>
                  <a:srgbClr val="FF0000"/>
                </a:solidFill>
              </a:rPr>
              <a:t>什么是</a:t>
            </a:r>
            <a:r>
              <a:rPr lang="en-US" altLang="zh-CN" sz="2400" dirty="0" smtClean="0">
                <a:solidFill>
                  <a:srgbClr val="FF0000"/>
                </a:solidFill>
              </a:rPr>
              <a:t>RPM</a:t>
            </a:r>
            <a:r>
              <a:rPr lang="zh-CN" altLang="en-US" sz="2400" dirty="0" smtClean="0">
                <a:solidFill>
                  <a:srgbClr val="FF0000"/>
                </a:solidFill>
              </a:rPr>
              <a:t>？为什么使用</a:t>
            </a:r>
            <a:r>
              <a:rPr lang="en-US" altLang="zh-CN" sz="2400" dirty="0" smtClean="0">
                <a:solidFill>
                  <a:srgbClr val="FF0000"/>
                </a:solidFill>
              </a:rPr>
              <a:t>RPM</a:t>
            </a:r>
            <a:r>
              <a:rPr lang="zh-CN" altLang="en-US" sz="2400" dirty="0" smtClean="0">
                <a:solidFill>
                  <a:srgbClr val="FF0000"/>
                </a:solidFill>
              </a:rPr>
              <a:t>？</a:t>
            </a:r>
            <a:r>
              <a:rPr lang="en-US" altLang="zh-CN" sz="2400" dirty="0" smtClean="0">
                <a:solidFill>
                  <a:srgbClr val="FF0000"/>
                </a:solidFill>
              </a:rPr>
              <a:t>RPM</a:t>
            </a:r>
            <a:r>
              <a:rPr lang="zh-CN" altLang="en-US" sz="2400" dirty="0" smtClean="0">
                <a:solidFill>
                  <a:srgbClr val="FF0000"/>
                </a:solidFill>
              </a:rPr>
              <a:t>具有什么功能？</a:t>
            </a:r>
          </a:p>
          <a:p>
            <a:r>
              <a:rPr lang="zh-CN" altLang="en-US" sz="2400" dirty="0" smtClean="0"/>
              <a:t>举例说明使用</a:t>
            </a:r>
            <a:r>
              <a:rPr lang="en-US" altLang="zh-CN" sz="2400" dirty="0" smtClean="0"/>
              <a:t>RPM</a:t>
            </a:r>
            <a:r>
              <a:rPr lang="zh-CN" altLang="en-US" sz="2400" dirty="0" smtClean="0"/>
              <a:t>命令安装、升级、删除、查询、校验软件包的方法。</a:t>
            </a:r>
          </a:p>
          <a:p>
            <a:r>
              <a:rPr lang="zh-CN" altLang="en-US" sz="2400" dirty="0" smtClean="0">
                <a:solidFill>
                  <a:srgbClr val="0070C0"/>
                </a:solidFill>
              </a:rPr>
              <a:t>为何使用</a:t>
            </a:r>
            <a:r>
              <a:rPr lang="en-US" altLang="zh-CN" sz="2400" dirty="0" smtClean="0">
                <a:solidFill>
                  <a:srgbClr val="0070C0"/>
                </a:solidFill>
              </a:rPr>
              <a:t>YUM</a:t>
            </a:r>
            <a:r>
              <a:rPr lang="zh-CN" altLang="en-US" sz="2400" dirty="0" smtClean="0">
                <a:solidFill>
                  <a:srgbClr val="0070C0"/>
                </a:solidFill>
              </a:rPr>
              <a:t>？</a:t>
            </a:r>
            <a:r>
              <a:rPr lang="en-US" altLang="zh-CN" sz="2400" dirty="0" smtClean="0">
                <a:solidFill>
                  <a:srgbClr val="0070C0"/>
                </a:solidFill>
              </a:rPr>
              <a:t>yum</a:t>
            </a:r>
            <a:r>
              <a:rPr lang="zh-CN" altLang="en-US" sz="2400" dirty="0" smtClean="0">
                <a:solidFill>
                  <a:srgbClr val="0070C0"/>
                </a:solidFill>
              </a:rPr>
              <a:t>常用命令及参数有哪些？</a:t>
            </a:r>
          </a:p>
          <a:p>
            <a:r>
              <a:rPr lang="zh-CN" altLang="en-US" sz="2400" dirty="0" smtClean="0"/>
              <a:t>如何创建本地仓库？</a:t>
            </a:r>
          </a:p>
          <a:p>
            <a:r>
              <a:rPr lang="zh-CN" altLang="en-US" sz="2400" dirty="0" smtClean="0"/>
              <a:t>镜像远程仓库可以使用哪些命令工具？</a:t>
            </a:r>
          </a:p>
          <a:p>
            <a:endParaRPr lang="zh-CN" altLang="en-US" sz="2400"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83</a:t>
            </a:fld>
            <a:endParaRPr lang="en-US" altLang="zh-CN" dirty="0"/>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spTree>
    <p:extLst>
      <p:ext uri="{BB962C8B-B14F-4D97-AF65-F5344CB8AC3E}">
        <p14:creationId xmlns:p14="http://schemas.microsoft.com/office/powerpoint/2010/main" val="23201220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smtClean="0">
                <a:ln>
                  <a:noFill/>
                </a:ln>
                <a:solidFill>
                  <a:prstClr val="black"/>
                </a:solidFill>
                <a:effectLst/>
                <a:uLnTx/>
                <a:uFillTx/>
                <a:latin typeface="微软雅黑" pitchFamily="34" charset="-122"/>
                <a:ea typeface="微软雅黑" pitchFamily="34" charset="-122"/>
                <a:cs typeface="+mn-cs"/>
              </a:rPr>
              <a:t>2019-11-14</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rPr>
              <a:t>6</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基础架构服务</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9367888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b="1" dirty="0" err="1" smtClean="0"/>
              <a:t>SysVinit</a:t>
            </a:r>
            <a:endParaRPr lang="en-US" altLang="zh-CN" dirty="0" smtClean="0"/>
          </a:p>
          <a:p>
            <a:pPr lvl="1"/>
            <a:r>
              <a:rPr lang="zh-CN" altLang="zh-CN" dirty="0"/>
              <a:t>为</a:t>
            </a:r>
            <a:r>
              <a:rPr lang="en-US" altLang="zh-CN" dirty="0"/>
              <a:t> UNIX System V </a:t>
            </a:r>
            <a:r>
              <a:rPr lang="zh-CN" altLang="zh-CN" dirty="0"/>
              <a:t>系统创建</a:t>
            </a:r>
            <a:r>
              <a:rPr lang="zh-CN" altLang="zh-CN" dirty="0" smtClean="0"/>
              <a:t>的</a:t>
            </a:r>
            <a:endParaRPr lang="en-US" altLang="zh-CN" dirty="0" smtClean="0"/>
          </a:p>
          <a:p>
            <a:pPr lvl="1"/>
            <a:r>
              <a:rPr lang="en-US" altLang="zh-CN" dirty="0"/>
              <a:t>RHEL/CentOS 5</a:t>
            </a:r>
            <a:r>
              <a:rPr lang="zh-CN" altLang="zh-CN" dirty="0"/>
              <a:t>及之前的版本一直使用</a:t>
            </a:r>
            <a:endParaRPr lang="en-US" altLang="zh-CN" dirty="0" smtClean="0"/>
          </a:p>
          <a:p>
            <a:r>
              <a:rPr lang="en-US" altLang="zh-CN" b="1" dirty="0" smtClean="0"/>
              <a:t>Upstart</a:t>
            </a:r>
            <a:endParaRPr lang="en-US" altLang="zh-CN" dirty="0" smtClean="0"/>
          </a:p>
          <a:p>
            <a:pPr lvl="1"/>
            <a:r>
              <a:rPr lang="zh-CN" altLang="zh-CN" dirty="0"/>
              <a:t>由</a:t>
            </a:r>
            <a:r>
              <a:rPr lang="en-US" altLang="zh-CN" dirty="0"/>
              <a:t>Ubuntu</a:t>
            </a:r>
            <a:r>
              <a:rPr lang="zh-CN" altLang="zh-CN" dirty="0"/>
              <a:t>创建</a:t>
            </a:r>
            <a:r>
              <a:rPr lang="zh-CN" altLang="zh-CN" dirty="0" smtClean="0"/>
              <a:t>的</a:t>
            </a:r>
            <a:endParaRPr lang="en-US" altLang="zh-CN" dirty="0" smtClean="0"/>
          </a:p>
          <a:p>
            <a:pPr lvl="1"/>
            <a:r>
              <a:rPr lang="en-US" altLang="zh-CN" dirty="0" smtClean="0"/>
              <a:t>RHEL/CentOS 6 </a:t>
            </a:r>
            <a:r>
              <a:rPr lang="zh-CN" altLang="zh-CN" dirty="0" smtClean="0"/>
              <a:t>使用</a:t>
            </a:r>
            <a:r>
              <a:rPr lang="en-US" altLang="zh-CN" dirty="0"/>
              <a:t>Upstart</a:t>
            </a:r>
            <a:endParaRPr lang="en-US" altLang="zh-CN" b="1" dirty="0"/>
          </a:p>
          <a:p>
            <a:r>
              <a:rPr lang="en-US" altLang="zh-CN" b="1" dirty="0" err="1" smtClean="0"/>
              <a:t>Systemd</a:t>
            </a:r>
            <a:endParaRPr lang="en-US" altLang="zh-CN" b="1" dirty="0"/>
          </a:p>
          <a:p>
            <a:pPr lvl="1"/>
            <a:r>
              <a:rPr lang="zh-CN" altLang="zh-CN" dirty="0"/>
              <a:t>先进的初始化系统</a:t>
            </a:r>
            <a:endParaRPr lang="en-US" altLang="zh-CN" dirty="0" smtClean="0"/>
          </a:p>
          <a:p>
            <a:pPr lvl="1"/>
            <a:r>
              <a:rPr lang="en-US" altLang="zh-CN" dirty="0" smtClean="0"/>
              <a:t>RHEL/CentOS </a:t>
            </a:r>
            <a:r>
              <a:rPr lang="en-US" altLang="zh-CN" dirty="0"/>
              <a:t>7</a:t>
            </a:r>
            <a:r>
              <a:rPr lang="zh-CN" altLang="zh-CN" dirty="0" smtClean="0"/>
              <a:t>使用</a:t>
            </a:r>
            <a:r>
              <a:rPr lang="en-US" altLang="zh-CN" dirty="0" err="1"/>
              <a:t>Systemd</a:t>
            </a:r>
            <a:endParaRPr lang="zh-CN" altLang="zh-CN"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85</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dirty="0"/>
              <a:t>系统初始化进程</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693426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显示当前已运行的所有</a:t>
            </a:r>
            <a:r>
              <a:rPr lang="zh-CN" altLang="en-US" dirty="0" smtClean="0"/>
              <a:t>服务</a:t>
            </a:r>
            <a:endParaRPr lang="en-US" altLang="zh-CN" dirty="0" smtClean="0"/>
          </a:p>
          <a:p>
            <a:pPr lvl="1"/>
            <a:r>
              <a:rPr lang="en-US" altLang="zh-CN" dirty="0" err="1"/>
              <a:t>systemctl</a:t>
            </a:r>
            <a:r>
              <a:rPr lang="en-US" altLang="zh-CN" dirty="0"/>
              <a:t> --type service </a:t>
            </a:r>
            <a:r>
              <a:rPr lang="zh-CN" altLang="en-US" dirty="0" smtClean="0"/>
              <a:t>或</a:t>
            </a:r>
            <a:endParaRPr lang="en-US" altLang="zh-CN" dirty="0" smtClean="0"/>
          </a:p>
          <a:p>
            <a:pPr lvl="1"/>
            <a:r>
              <a:rPr lang="en-US" altLang="zh-CN" dirty="0" err="1" smtClean="0"/>
              <a:t>systemctl</a:t>
            </a:r>
            <a:r>
              <a:rPr lang="en-US" altLang="zh-CN" dirty="0" smtClean="0"/>
              <a:t> </a:t>
            </a:r>
            <a:r>
              <a:rPr lang="en-US" altLang="zh-CN" dirty="0"/>
              <a:t>-t service</a:t>
            </a:r>
            <a:endParaRPr lang="en-US" altLang="zh-CN" dirty="0" smtClean="0"/>
          </a:p>
          <a:p>
            <a:r>
              <a:rPr lang="zh-CN" altLang="en-US" dirty="0" smtClean="0"/>
              <a:t>显示</a:t>
            </a:r>
            <a:r>
              <a:rPr lang="zh-CN" altLang="en-US" dirty="0"/>
              <a:t>已加载的所有</a:t>
            </a:r>
            <a:r>
              <a:rPr lang="zh-CN" altLang="en-US" dirty="0" smtClean="0"/>
              <a:t>服务</a:t>
            </a:r>
            <a:endParaRPr lang="en-US" altLang="zh-CN" dirty="0" smtClean="0"/>
          </a:p>
          <a:p>
            <a:pPr lvl="1"/>
            <a:r>
              <a:rPr lang="en-US" altLang="zh-CN" dirty="0" err="1"/>
              <a:t>systemctl</a:t>
            </a:r>
            <a:r>
              <a:rPr lang="en-US" altLang="zh-CN" dirty="0"/>
              <a:t> --type service --all </a:t>
            </a:r>
            <a:r>
              <a:rPr lang="zh-CN" altLang="en-US" dirty="0" smtClean="0"/>
              <a:t>或</a:t>
            </a:r>
            <a:endParaRPr lang="en-US" altLang="zh-CN" dirty="0" smtClean="0"/>
          </a:p>
          <a:p>
            <a:pPr lvl="1"/>
            <a:r>
              <a:rPr lang="en-US" altLang="zh-CN" dirty="0" err="1" smtClean="0"/>
              <a:t>systemctl</a:t>
            </a:r>
            <a:r>
              <a:rPr lang="en-US" altLang="zh-CN" dirty="0" smtClean="0"/>
              <a:t> </a:t>
            </a:r>
            <a:r>
              <a:rPr lang="en-US" altLang="zh-CN" dirty="0"/>
              <a:t>-at service</a:t>
            </a:r>
          </a:p>
          <a:p>
            <a:r>
              <a:rPr lang="zh-CN" altLang="en-US" dirty="0" smtClean="0"/>
              <a:t>显示</a:t>
            </a:r>
            <a:r>
              <a:rPr lang="zh-CN" altLang="en-US" dirty="0"/>
              <a:t>已加载的但处于</a:t>
            </a:r>
            <a:r>
              <a:rPr lang="en-US" altLang="zh-CN" dirty="0"/>
              <a:t>failed</a:t>
            </a:r>
            <a:r>
              <a:rPr lang="zh-CN" altLang="en-US" dirty="0"/>
              <a:t>状态的</a:t>
            </a:r>
            <a:r>
              <a:rPr lang="zh-CN" altLang="en-US" dirty="0" smtClean="0"/>
              <a:t>服务</a:t>
            </a:r>
            <a:endParaRPr lang="en-US" altLang="zh-CN" dirty="0" smtClean="0"/>
          </a:p>
          <a:p>
            <a:pPr lvl="1"/>
            <a:r>
              <a:rPr lang="en-US" altLang="zh-CN" dirty="0" err="1"/>
              <a:t>systemctl</a:t>
            </a:r>
            <a:r>
              <a:rPr lang="en-US" altLang="zh-CN" dirty="0"/>
              <a:t> --type service --failed </a:t>
            </a:r>
            <a:r>
              <a:rPr lang="zh-CN" altLang="en-US" dirty="0" smtClean="0"/>
              <a:t>或</a:t>
            </a:r>
            <a:endParaRPr lang="en-US" altLang="zh-CN" dirty="0" smtClean="0"/>
          </a:p>
          <a:p>
            <a:pPr lvl="1"/>
            <a:r>
              <a:rPr lang="en-US" altLang="zh-CN" dirty="0" err="1" smtClean="0"/>
              <a:t>systemctl</a:t>
            </a:r>
            <a:r>
              <a:rPr lang="en-US" altLang="zh-CN" dirty="0" smtClean="0"/>
              <a:t> </a:t>
            </a:r>
            <a:r>
              <a:rPr lang="en-US" altLang="zh-CN" dirty="0"/>
              <a:t>-t service --failed</a:t>
            </a:r>
            <a:endParaRPr lang="en-US" altLang="zh-CN" dirty="0" smtClean="0"/>
          </a:p>
          <a:p>
            <a:pPr lvl="1"/>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86</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zh-CN" sz="3600" dirty="0"/>
              <a:t>使用</a:t>
            </a:r>
            <a:r>
              <a:rPr lang="en-US" altLang="zh-CN" sz="3600" dirty="0" err="1"/>
              <a:t>systemctl</a:t>
            </a:r>
            <a:r>
              <a:rPr lang="zh-CN" altLang="zh-CN" sz="3600" dirty="0"/>
              <a:t>管理</a:t>
            </a:r>
            <a:r>
              <a:rPr lang="zh-CN" altLang="zh-CN" sz="3600" dirty="0" smtClean="0"/>
              <a:t>服务</a:t>
            </a:r>
            <a:r>
              <a:rPr lang="zh-CN" altLang="en-US" sz="3600" dirty="0" smtClean="0"/>
              <a:t>（</a:t>
            </a:r>
            <a:r>
              <a:rPr lang="en-US" altLang="zh-CN" sz="3600" dirty="0" smtClean="0"/>
              <a:t>1</a:t>
            </a:r>
            <a:r>
              <a:rPr lang="zh-CN" altLang="en-US" sz="3600" dirty="0" smtClean="0"/>
              <a:t>）</a:t>
            </a:r>
            <a:endParaRPr lang="zh-CN" altLang="en-US" sz="3600"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5741997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400" dirty="0" smtClean="0"/>
              <a:t>软件包名：</a:t>
            </a:r>
            <a:r>
              <a:rPr lang="en-US" altLang="zh-CN" sz="2400" dirty="0" smtClean="0"/>
              <a:t> </a:t>
            </a:r>
            <a:r>
              <a:rPr lang="en-US" altLang="zh-CN" sz="2400" dirty="0" err="1" smtClean="0"/>
              <a:t>cronie</a:t>
            </a:r>
            <a:endParaRPr lang="en-US" altLang="zh-CN" sz="2400" dirty="0" smtClean="0"/>
          </a:p>
          <a:p>
            <a:r>
              <a:rPr lang="zh-CN" altLang="en-US" sz="2400" dirty="0" smtClean="0"/>
              <a:t>服务类型：由</a:t>
            </a:r>
            <a:r>
              <a:rPr lang="en-US" altLang="zh-CN" sz="2400" dirty="0" err="1" smtClean="0"/>
              <a:t>Systemd</a:t>
            </a:r>
            <a:r>
              <a:rPr lang="zh-CN" altLang="en-US" sz="2400" dirty="0" smtClean="0"/>
              <a:t>启动的守护进程</a:t>
            </a:r>
            <a:endParaRPr lang="en-US" altLang="zh-CN" sz="2400" dirty="0" smtClean="0"/>
          </a:p>
          <a:p>
            <a:r>
              <a:rPr lang="zh-CN" altLang="en-US" sz="2400" dirty="0" smtClean="0"/>
              <a:t>配置单元：</a:t>
            </a:r>
            <a:r>
              <a:rPr lang="en-US" altLang="zh-CN" sz="2400" dirty="0" smtClean="0"/>
              <a:t> /</a:t>
            </a:r>
            <a:r>
              <a:rPr lang="en-US" altLang="zh-CN" sz="2400" dirty="0" err="1" smtClean="0"/>
              <a:t>usr</a:t>
            </a:r>
            <a:r>
              <a:rPr lang="en-US" altLang="zh-CN" sz="2400" dirty="0" smtClean="0"/>
              <a:t>/lib/</a:t>
            </a:r>
            <a:r>
              <a:rPr lang="en-US" altLang="zh-CN" sz="2400" dirty="0" err="1" smtClean="0"/>
              <a:t>systemd</a:t>
            </a:r>
            <a:r>
              <a:rPr lang="en-US" altLang="zh-CN" sz="2400" dirty="0" smtClean="0"/>
              <a:t>/system/</a:t>
            </a:r>
            <a:r>
              <a:rPr lang="en-US" altLang="zh-CN" sz="2400" dirty="0" err="1" smtClean="0">
                <a:solidFill>
                  <a:srgbClr val="FF0000"/>
                </a:solidFill>
              </a:rPr>
              <a:t>crond.service</a:t>
            </a:r>
            <a:endParaRPr lang="en-US" altLang="zh-CN" sz="2400" dirty="0" smtClean="0">
              <a:solidFill>
                <a:srgbClr val="FF0000"/>
              </a:solidFill>
            </a:endParaRPr>
          </a:p>
          <a:p>
            <a:r>
              <a:rPr lang="zh-CN" altLang="en-US" sz="2400" dirty="0" smtClean="0"/>
              <a:t>守护进程：</a:t>
            </a:r>
            <a:r>
              <a:rPr lang="en-US" altLang="zh-CN" sz="2400" dirty="0" smtClean="0"/>
              <a:t> /</a:t>
            </a:r>
            <a:r>
              <a:rPr lang="en-US" altLang="zh-CN" sz="2400" dirty="0" err="1" smtClean="0"/>
              <a:t>usr</a:t>
            </a:r>
            <a:r>
              <a:rPr lang="en-US" altLang="zh-CN" sz="2400" dirty="0" smtClean="0"/>
              <a:t>/</a:t>
            </a:r>
            <a:r>
              <a:rPr lang="en-US" altLang="zh-CN" sz="2400" dirty="0" err="1" smtClean="0"/>
              <a:t>sbin</a:t>
            </a:r>
            <a:r>
              <a:rPr lang="en-US" altLang="zh-CN" sz="2400" dirty="0" smtClean="0"/>
              <a:t>/</a:t>
            </a:r>
            <a:r>
              <a:rPr lang="en-US" altLang="zh-CN" sz="2400" dirty="0" err="1" smtClean="0">
                <a:solidFill>
                  <a:srgbClr val="FF0000"/>
                </a:solidFill>
              </a:rPr>
              <a:t>crond</a:t>
            </a:r>
            <a:endParaRPr lang="en-US" altLang="zh-CN" sz="2400" dirty="0" smtClean="0"/>
          </a:p>
          <a:p>
            <a:r>
              <a:rPr lang="zh-CN" altLang="en-US" sz="2400" dirty="0" smtClean="0"/>
              <a:t>配置文件</a:t>
            </a:r>
            <a:endParaRPr lang="en-US" altLang="zh-CN" sz="2400" dirty="0" smtClean="0"/>
          </a:p>
          <a:p>
            <a:pPr lvl="1"/>
            <a:r>
              <a:rPr lang="en-US" altLang="zh-CN" sz="2400" dirty="0" smtClean="0"/>
              <a:t>/etc/</a:t>
            </a:r>
            <a:r>
              <a:rPr lang="en-US" altLang="zh-CN" sz="2400" dirty="0" err="1" smtClean="0"/>
              <a:t>sysconfig</a:t>
            </a:r>
            <a:r>
              <a:rPr lang="en-US" altLang="zh-CN" sz="2400" dirty="0" smtClean="0"/>
              <a:t>/</a:t>
            </a:r>
            <a:r>
              <a:rPr lang="en-US" altLang="zh-CN" sz="2400" dirty="0" err="1" smtClean="0"/>
              <a:t>crond</a:t>
            </a:r>
            <a:endParaRPr lang="en-US" altLang="zh-CN" sz="2400" dirty="0" smtClean="0"/>
          </a:p>
          <a:p>
            <a:pPr lvl="1"/>
            <a:r>
              <a:rPr lang="en-US" altLang="zh-CN" sz="2400" dirty="0" smtClean="0"/>
              <a:t>/etc/</a:t>
            </a:r>
            <a:r>
              <a:rPr lang="en-US" altLang="zh-CN" sz="2400" dirty="0" err="1" smtClean="0"/>
              <a:t>cron.d</a:t>
            </a:r>
            <a:r>
              <a:rPr lang="en-US" altLang="zh-CN" sz="2400" dirty="0" smtClean="0"/>
              <a:t>/0hourly</a:t>
            </a:r>
          </a:p>
          <a:p>
            <a:pPr lvl="1"/>
            <a:r>
              <a:rPr lang="en-US" altLang="zh-CN" sz="2400" dirty="0" smtClean="0"/>
              <a:t>/etc/</a:t>
            </a:r>
            <a:r>
              <a:rPr lang="en-US" altLang="zh-CN" sz="2400" dirty="0" err="1" smtClean="0"/>
              <a:t>cron.deny</a:t>
            </a:r>
            <a:endParaRPr lang="en-US" altLang="zh-CN" sz="2400" dirty="0" smtClean="0"/>
          </a:p>
          <a:p>
            <a:pPr lvl="1"/>
            <a:r>
              <a:rPr lang="en-US" altLang="zh-CN" sz="2400" dirty="0" smtClean="0"/>
              <a:t>/etc/</a:t>
            </a:r>
            <a:r>
              <a:rPr lang="en-US" altLang="zh-CN" sz="2400" dirty="0" err="1" smtClean="0"/>
              <a:t>pam.d</a:t>
            </a:r>
            <a:r>
              <a:rPr lang="en-US" altLang="zh-CN" sz="2400" dirty="0" smtClean="0"/>
              <a:t>/</a:t>
            </a:r>
            <a:r>
              <a:rPr lang="en-US" altLang="zh-CN" sz="2400" dirty="0" err="1" smtClean="0"/>
              <a:t>crond</a:t>
            </a:r>
            <a:endParaRPr lang="en-US" altLang="zh-CN" sz="2400" dirty="0" smtClean="0"/>
          </a:p>
          <a:p>
            <a:pPr lvl="1"/>
            <a:endParaRPr lang="zh-CN" altLang="en-US" dirty="0" smtClean="0">
              <a:solidFill>
                <a:srgbClr val="FF0000"/>
              </a:solidFill>
            </a:endParaRPr>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CentOS</a:t>
            </a:r>
            <a:r>
              <a:rPr lang="en-US" altLang="zh-CN" dirty="0" smtClean="0"/>
              <a:t> 7</a:t>
            </a:r>
            <a:r>
              <a:rPr lang="zh-CN" altLang="en-US" dirty="0" smtClean="0"/>
              <a:t>中的</a:t>
            </a:r>
            <a:r>
              <a:rPr lang="en-US" altLang="zh-CN" dirty="0" err="1" smtClean="0"/>
              <a:t>cron</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3792935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err="1" smtClean="0"/>
              <a:t>cron</a:t>
            </a:r>
            <a:r>
              <a:rPr lang="zh-CN" altLang="zh-CN" dirty="0" smtClean="0"/>
              <a:t>假定服务器是</a:t>
            </a:r>
            <a:r>
              <a:rPr lang="en-US" altLang="zh-CN" dirty="0" smtClean="0"/>
              <a:t>24*7</a:t>
            </a:r>
            <a:r>
              <a:rPr lang="zh-CN" altLang="zh-CN" dirty="0" smtClean="0"/>
              <a:t>全天候运行的</a:t>
            </a:r>
            <a:endParaRPr lang="en-US" altLang="zh-CN" dirty="0" smtClean="0"/>
          </a:p>
          <a:p>
            <a:pPr lvl="1"/>
            <a:r>
              <a:rPr lang="zh-CN" altLang="zh-CN" dirty="0" smtClean="0"/>
              <a:t>当系统时间变化或有一段关机时间就会遗漏这段时间应该执行的</a:t>
            </a:r>
            <a:r>
              <a:rPr lang="en-US" altLang="zh-CN" dirty="0" err="1" smtClean="0"/>
              <a:t>cron</a:t>
            </a:r>
            <a:r>
              <a:rPr lang="zh-CN" altLang="zh-CN" dirty="0" smtClean="0"/>
              <a:t>任务</a:t>
            </a:r>
            <a:endParaRPr lang="en-US" altLang="zh-CN" dirty="0" smtClean="0"/>
          </a:p>
          <a:p>
            <a:r>
              <a:rPr lang="en-US" altLang="zh-CN" dirty="0" err="1" smtClean="0"/>
              <a:t>anacron</a:t>
            </a:r>
            <a:r>
              <a:rPr lang="zh-CN" altLang="en-US" sz="3200" dirty="0" smtClean="0"/>
              <a:t> （</a:t>
            </a:r>
            <a:r>
              <a:rPr lang="en-US" altLang="zh-CN" sz="3200" dirty="0" smtClean="0"/>
              <a:t>anachronistic </a:t>
            </a:r>
            <a:r>
              <a:rPr lang="en-US" altLang="zh-CN" sz="3200" dirty="0" err="1" smtClean="0"/>
              <a:t>cron</a:t>
            </a:r>
            <a:r>
              <a:rPr lang="zh-CN" altLang="en-US" sz="3200" dirty="0" smtClean="0"/>
              <a:t>）</a:t>
            </a:r>
            <a:endParaRPr lang="en-US" altLang="zh-CN" sz="3200" dirty="0" smtClean="0"/>
          </a:p>
          <a:p>
            <a:pPr lvl="1"/>
            <a:r>
              <a:rPr lang="zh-CN" altLang="en-US" dirty="0" smtClean="0"/>
              <a:t>是针对非全天候运行而设计的</a:t>
            </a:r>
          </a:p>
          <a:p>
            <a:pPr lvl="1"/>
            <a:r>
              <a:rPr lang="zh-CN" altLang="en-US" dirty="0" smtClean="0"/>
              <a:t>是</a:t>
            </a:r>
            <a:r>
              <a:rPr lang="en-US" altLang="zh-CN" dirty="0" err="1" smtClean="0"/>
              <a:t>cron</a:t>
            </a:r>
            <a:r>
              <a:rPr lang="zh-CN" altLang="en-US" dirty="0" smtClean="0"/>
              <a:t>的一个连续时间版本</a:t>
            </a:r>
          </a:p>
          <a:p>
            <a:pPr lvl="1"/>
            <a:r>
              <a:rPr lang="zh-CN" altLang="en-US" dirty="0" smtClean="0"/>
              <a:t>不会因为时间不连续而遗漏计划任务的执行</a:t>
            </a:r>
            <a:endParaRPr lang="en-US" altLang="zh-CN" dirty="0" smtClean="0"/>
          </a:p>
          <a:p>
            <a:pPr lvl="1"/>
            <a:r>
              <a:rPr lang="zh-CN" altLang="zh-CN" dirty="0" smtClean="0"/>
              <a:t>在</a:t>
            </a:r>
            <a:r>
              <a:rPr lang="en-US" altLang="zh-CN" dirty="0" err="1" smtClean="0"/>
              <a:t>CentOS</a:t>
            </a:r>
            <a:r>
              <a:rPr lang="en-US" altLang="zh-CN" dirty="0" smtClean="0"/>
              <a:t> 7</a:t>
            </a:r>
            <a:r>
              <a:rPr lang="zh-CN" altLang="zh-CN" dirty="0" smtClean="0"/>
              <a:t>中，</a:t>
            </a:r>
            <a:r>
              <a:rPr lang="en-US" altLang="zh-CN" dirty="0" err="1" smtClean="0"/>
              <a:t>anacron</a:t>
            </a:r>
            <a:r>
              <a:rPr lang="zh-CN" altLang="zh-CN" dirty="0" smtClean="0"/>
              <a:t>是</a:t>
            </a:r>
            <a:r>
              <a:rPr lang="en-US" altLang="zh-CN" dirty="0" err="1" smtClean="0"/>
              <a:t>cronie</a:t>
            </a:r>
            <a:r>
              <a:rPr lang="zh-CN" altLang="zh-CN" dirty="0" smtClean="0"/>
              <a:t>的一部分，且由</a:t>
            </a:r>
            <a:r>
              <a:rPr lang="en-US" altLang="zh-CN" dirty="0" err="1" smtClean="0"/>
              <a:t>crond</a:t>
            </a:r>
            <a:r>
              <a:rPr lang="zh-CN" altLang="zh-CN" dirty="0" smtClean="0"/>
              <a:t>调用的，仅用于运行系统常规计划任务</a:t>
            </a:r>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88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cron</a:t>
            </a:r>
            <a:r>
              <a:rPr lang="zh-CN" altLang="zh-CN" dirty="0" smtClean="0"/>
              <a:t>与</a:t>
            </a:r>
            <a:r>
              <a:rPr lang="en-US" altLang="zh-CN" dirty="0" err="1" smtClean="0"/>
              <a:t>anacron</a:t>
            </a:r>
            <a:endParaRPr lang="zh-CN" altLang="en-US" dirty="0"/>
          </a:p>
        </p:txBody>
      </p:sp>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26009308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r>
              <a:rPr lang="zh-CN" altLang="en-US" sz="2400" dirty="0" smtClean="0">
                <a:solidFill>
                  <a:srgbClr val="0070C0"/>
                </a:solidFill>
              </a:rPr>
              <a:t>什么是守护进程？守护进程的运行方式和分类？ </a:t>
            </a:r>
          </a:p>
          <a:p>
            <a:r>
              <a:rPr lang="zh-CN" altLang="en-US" sz="2400" dirty="0" smtClean="0">
                <a:solidFill>
                  <a:srgbClr val="0070C0"/>
                </a:solidFill>
              </a:rPr>
              <a:t>什么是</a:t>
            </a:r>
            <a:r>
              <a:rPr lang="en-US" altLang="zh-CN" sz="2400" dirty="0" err="1" smtClean="0">
                <a:solidFill>
                  <a:srgbClr val="0070C0"/>
                </a:solidFill>
              </a:rPr>
              <a:t>cron</a:t>
            </a:r>
            <a:r>
              <a:rPr lang="zh-CN" altLang="en-US" sz="2400" dirty="0" smtClean="0">
                <a:solidFill>
                  <a:srgbClr val="0070C0"/>
                </a:solidFill>
              </a:rPr>
              <a:t>任务？如何加载</a:t>
            </a:r>
            <a:r>
              <a:rPr lang="en-US" altLang="zh-CN" sz="2400" dirty="0" err="1" smtClean="0">
                <a:solidFill>
                  <a:srgbClr val="0070C0"/>
                </a:solidFill>
              </a:rPr>
              <a:t>cron</a:t>
            </a:r>
            <a:r>
              <a:rPr lang="zh-CN" altLang="en-US" sz="2400" dirty="0" smtClean="0">
                <a:solidFill>
                  <a:srgbClr val="0070C0"/>
                </a:solidFill>
              </a:rPr>
              <a:t>任务？如何安排</a:t>
            </a:r>
            <a:r>
              <a:rPr lang="en-US" altLang="zh-CN" sz="2400" dirty="0" err="1" smtClean="0">
                <a:solidFill>
                  <a:srgbClr val="0070C0"/>
                </a:solidFill>
              </a:rPr>
              <a:t>cron</a:t>
            </a:r>
            <a:r>
              <a:rPr lang="zh-CN" altLang="en-US" sz="2400" dirty="0" smtClean="0">
                <a:solidFill>
                  <a:srgbClr val="0070C0"/>
                </a:solidFill>
              </a:rPr>
              <a:t>任务</a:t>
            </a:r>
            <a:r>
              <a:rPr lang="en-US" altLang="zh-CN" sz="2400" dirty="0" smtClean="0">
                <a:solidFill>
                  <a:srgbClr val="0070C0"/>
                </a:solidFill>
              </a:rPr>
              <a:t>?</a:t>
            </a:r>
            <a:endParaRPr lang="zh-CN" altLang="en-US" sz="2400" dirty="0" smtClean="0">
              <a:solidFill>
                <a:srgbClr val="0070C0"/>
              </a:solidFill>
            </a:endParaRPr>
          </a:p>
          <a:p>
            <a:r>
              <a:rPr lang="zh-CN" altLang="en-US" sz="2400" dirty="0" smtClean="0"/>
              <a:t>简述</a:t>
            </a:r>
            <a:r>
              <a:rPr lang="en-US" altLang="zh-CN" sz="2400" dirty="0" err="1" smtClean="0"/>
              <a:t>crontab</a:t>
            </a:r>
            <a:r>
              <a:rPr lang="zh-CN" altLang="en-US" sz="2400" dirty="0" smtClean="0"/>
              <a:t>文件中各个字段的含义及书写规范。</a:t>
            </a:r>
          </a:p>
          <a:p>
            <a:r>
              <a:rPr lang="zh-CN" altLang="en-US" sz="2400" dirty="0" smtClean="0"/>
              <a:t>什么是</a:t>
            </a:r>
            <a:r>
              <a:rPr lang="en-US" altLang="zh-CN" sz="2400" dirty="0" err="1" smtClean="0"/>
              <a:t>rsyslog</a:t>
            </a:r>
            <a:r>
              <a:rPr lang="zh-CN" altLang="en-US" sz="2400" dirty="0" smtClean="0"/>
              <a:t>？</a:t>
            </a:r>
            <a:r>
              <a:rPr lang="en-US" altLang="zh-CN" sz="2400" dirty="0" err="1" smtClean="0"/>
              <a:t>rsyslog</a:t>
            </a:r>
            <a:r>
              <a:rPr lang="zh-CN" altLang="en-US" sz="2400" dirty="0" smtClean="0"/>
              <a:t>功能？</a:t>
            </a:r>
          </a:p>
          <a:p>
            <a:r>
              <a:rPr lang="zh-CN" altLang="en-US" sz="2400" dirty="0" smtClean="0"/>
              <a:t>可以使用哪些命令查看非文本日志文件？</a:t>
            </a:r>
          </a:p>
          <a:p>
            <a:r>
              <a:rPr lang="en-US" altLang="zh-CN" sz="2400" dirty="0" err="1" smtClean="0"/>
              <a:t>LogWatch</a:t>
            </a:r>
            <a:r>
              <a:rPr lang="zh-CN" altLang="en-US" sz="2400" dirty="0" smtClean="0"/>
              <a:t>和</a:t>
            </a:r>
            <a:r>
              <a:rPr lang="en-US" altLang="zh-CN" sz="2400" dirty="0" smtClean="0"/>
              <a:t>SEC</a:t>
            </a:r>
            <a:r>
              <a:rPr lang="zh-CN" altLang="en-US" sz="2400" dirty="0" smtClean="0"/>
              <a:t>的功能？</a:t>
            </a:r>
          </a:p>
          <a:p>
            <a:r>
              <a:rPr lang="zh-CN" altLang="en-US" sz="2400" dirty="0" smtClean="0"/>
              <a:t>为什么要进行日志滚动？</a:t>
            </a:r>
            <a:r>
              <a:rPr lang="en-US" altLang="zh-CN" sz="2400" dirty="0" err="1" smtClean="0"/>
              <a:t>CentOS</a:t>
            </a:r>
            <a:r>
              <a:rPr lang="zh-CN" altLang="en-US" sz="2400" dirty="0" smtClean="0"/>
              <a:t>如何实现日志滚动？</a:t>
            </a:r>
            <a:endParaRPr lang="en-US" altLang="zh-CN" sz="2400" dirty="0" smtClean="0"/>
          </a:p>
          <a:p>
            <a:r>
              <a:rPr lang="zh-CN" altLang="en-US" sz="2400" dirty="0"/>
              <a:t>简述</a:t>
            </a:r>
            <a:r>
              <a:rPr lang="en-US" altLang="zh-CN" sz="2400" dirty="0"/>
              <a:t>SSH</a:t>
            </a:r>
            <a:r>
              <a:rPr lang="zh-CN" altLang="en-US" sz="2400" dirty="0"/>
              <a:t>的工作过程。</a:t>
            </a:r>
            <a:endParaRPr lang="en-US" altLang="zh-CN" sz="2400" dirty="0" smtClean="0"/>
          </a:p>
          <a:p>
            <a:endParaRPr lang="zh-CN" altLang="en-US" sz="2400" dirty="0" smtClean="0"/>
          </a:p>
          <a:p>
            <a:endParaRPr lang="zh-CN" altLang="en-US" sz="2400" dirty="0"/>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89</a:t>
            </a:fld>
            <a:endParaRPr lang="en-US" altLang="zh-CN"/>
          </a:p>
        </p:txBody>
      </p:sp>
      <p:sp>
        <p:nvSpPr>
          <p:cNvPr id="3" name="副标题 2"/>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normAutofit fontScale="90000"/>
          </a:bodyPr>
          <a:lstStyle/>
          <a:p>
            <a:r>
              <a:rPr lang="zh-CN" altLang="en-US" dirty="0" smtClean="0"/>
              <a:t>本章思考题</a:t>
            </a:r>
            <a:endParaRPr lang="zh-CN" altLang="en-US" dirty="0"/>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979843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获取</a:t>
            </a:r>
            <a:r>
              <a:rPr lang="zh-CN" altLang="zh-CN" dirty="0" smtClean="0"/>
              <a:t>硬件</a:t>
            </a:r>
            <a:r>
              <a:rPr lang="zh-CN" altLang="en-US" dirty="0" smtClean="0"/>
              <a:t>信息</a:t>
            </a:r>
            <a:endParaRPr lang="zh-CN" altLang="en-US" dirty="0"/>
          </a:p>
        </p:txBody>
      </p:sp>
      <p:graphicFrame>
        <p:nvGraphicFramePr>
          <p:cNvPr id="7" name="内容占位符 6"/>
          <p:cNvGraphicFramePr>
            <a:graphicFrameLocks noGrp="1"/>
          </p:cNvGraphicFramePr>
          <p:nvPr>
            <p:ph idx="1"/>
            <p:extLst/>
          </p:nvPr>
        </p:nvGraphicFramePr>
        <p:xfrm>
          <a:off x="473596" y="1988840"/>
          <a:ext cx="8147248" cy="3305946"/>
        </p:xfrm>
        <a:graphic>
          <a:graphicData uri="http://schemas.openxmlformats.org/drawingml/2006/table">
            <a:tbl>
              <a:tblPr>
                <a:tableStyleId>{5C22544A-7EE6-4342-B048-85BDC9FD1C3A}</a:tableStyleId>
              </a:tblPr>
              <a:tblGrid>
                <a:gridCol w="3682752">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569640">
                <a:tc>
                  <a:txBody>
                    <a:bodyPr/>
                    <a:lstStyle/>
                    <a:p>
                      <a:pPr algn="just">
                        <a:lnSpc>
                          <a:spcPts val="1400"/>
                        </a:lnSpc>
                        <a:spcAft>
                          <a:spcPts val="0"/>
                        </a:spcAft>
                      </a:pPr>
                      <a:r>
                        <a:rPr lang="zh-CN" sz="2400" dirty="0" smtClean="0">
                          <a:effectLst/>
                        </a:rPr>
                        <a:t>获取</a:t>
                      </a:r>
                      <a:r>
                        <a:rPr lang="zh-CN" sz="2400" dirty="0">
                          <a:effectLst/>
                        </a:rPr>
                        <a:t>系统硬件信息</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dmidecode </a:t>
                      </a:r>
                      <a:r>
                        <a:rPr lang="zh-CN" sz="2400">
                          <a:effectLst/>
                        </a:rPr>
                        <a:t>或</a:t>
                      </a:r>
                      <a:r>
                        <a:rPr lang="en-US" sz="2400">
                          <a:effectLst/>
                        </a:rPr>
                        <a:t> lshw</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726506">
                <a:tc>
                  <a:txBody>
                    <a:bodyPr/>
                    <a:lstStyle/>
                    <a:p>
                      <a:pPr algn="just">
                        <a:lnSpc>
                          <a:spcPts val="1400"/>
                        </a:lnSpc>
                        <a:spcAft>
                          <a:spcPts val="0"/>
                        </a:spcAft>
                      </a:pPr>
                      <a:r>
                        <a:rPr lang="zh-CN" sz="2400">
                          <a:effectLst/>
                        </a:rPr>
                        <a:t>显示</a:t>
                      </a:r>
                      <a:r>
                        <a:rPr lang="en-US" sz="2400">
                          <a:effectLst/>
                        </a:rPr>
                        <a:t>PCI/USB</a:t>
                      </a:r>
                      <a:r>
                        <a:rPr lang="zh-CN" sz="2400">
                          <a:effectLst/>
                        </a:rPr>
                        <a:t>接口信息</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lspci/lsusb</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657710">
                <a:tc>
                  <a:txBody>
                    <a:bodyPr/>
                    <a:lstStyle/>
                    <a:p>
                      <a:pPr algn="just">
                        <a:lnSpc>
                          <a:spcPts val="1400"/>
                        </a:lnSpc>
                        <a:spcAft>
                          <a:spcPts val="0"/>
                        </a:spcAft>
                      </a:pPr>
                      <a:r>
                        <a:rPr lang="zh-CN" sz="2400" dirty="0">
                          <a:effectLst/>
                        </a:rPr>
                        <a:t>显示</a:t>
                      </a:r>
                      <a:r>
                        <a:rPr lang="en-US" sz="2400" dirty="0">
                          <a:effectLst/>
                        </a:rPr>
                        <a:t>CPU</a:t>
                      </a:r>
                      <a:r>
                        <a:rPr lang="zh-CN" sz="2400" dirty="0">
                          <a:effectLst/>
                        </a:rPr>
                        <a:t>信息</a:t>
                      </a:r>
                      <a:endParaRPr lang="zh-CN" sz="2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a:effectLst/>
                        </a:rPr>
                        <a:t>lscpu </a:t>
                      </a:r>
                      <a:r>
                        <a:rPr lang="zh-CN" sz="2400">
                          <a:effectLst/>
                        </a:rPr>
                        <a:t>或</a:t>
                      </a:r>
                      <a:r>
                        <a:rPr lang="en-US" sz="2400">
                          <a:effectLst/>
                        </a:rPr>
                        <a:t> cat /proc/cpuinfo</a:t>
                      </a:r>
                      <a:endParaRPr lang="zh-CN" sz="24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782450">
                <a:tc>
                  <a:txBody>
                    <a:bodyPr/>
                    <a:lstStyle/>
                    <a:p>
                      <a:pPr algn="just">
                        <a:lnSpc>
                          <a:spcPts val="1400"/>
                        </a:lnSpc>
                        <a:spcAft>
                          <a:spcPts val="0"/>
                        </a:spcAft>
                      </a:pPr>
                      <a:r>
                        <a:rPr lang="zh-CN" sz="2400">
                          <a:effectLst/>
                        </a:rPr>
                        <a:t>检查硬件虚拟化的支持</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dirty="0" err="1">
                          <a:effectLst/>
                        </a:rPr>
                        <a:t>egrep</a:t>
                      </a:r>
                      <a:r>
                        <a:rPr lang="en-US" sz="2400" dirty="0">
                          <a:effectLst/>
                        </a:rPr>
                        <a:t> --color "</a:t>
                      </a:r>
                      <a:r>
                        <a:rPr lang="en-US" sz="2400" dirty="0" err="1" smtClean="0">
                          <a:effectLst/>
                        </a:rPr>
                        <a:t>vmx|svm</a:t>
                      </a:r>
                      <a:r>
                        <a:rPr lang="en-US" sz="2400" dirty="0" smtClean="0">
                          <a:effectLst/>
                        </a:rPr>
                        <a:t>“</a:t>
                      </a:r>
                    </a:p>
                    <a:p>
                      <a:pPr algn="just">
                        <a:lnSpc>
                          <a:spcPts val="1400"/>
                        </a:lnSpc>
                        <a:spcAft>
                          <a:spcPts val="0"/>
                        </a:spcAft>
                      </a:pPr>
                      <a:endParaRPr lang="en-US" sz="2400" dirty="0" smtClean="0">
                        <a:effectLst/>
                      </a:endParaRPr>
                    </a:p>
                    <a:p>
                      <a:pPr algn="just">
                        <a:lnSpc>
                          <a:spcPts val="1400"/>
                        </a:lnSpc>
                        <a:spcAft>
                          <a:spcPts val="0"/>
                        </a:spcAft>
                      </a:pPr>
                      <a:r>
                        <a:rPr lang="en-US" sz="2400" dirty="0" smtClean="0">
                          <a:effectLst/>
                        </a:rPr>
                        <a:t> </a:t>
                      </a:r>
                      <a:r>
                        <a:rPr lang="en-US" sz="2400" dirty="0">
                          <a:effectLst/>
                        </a:rPr>
                        <a:t>/proc/</a:t>
                      </a:r>
                      <a:r>
                        <a:rPr lang="en-US" sz="2400" dirty="0" err="1">
                          <a:effectLst/>
                        </a:rPr>
                        <a:t>cpuinfo</a:t>
                      </a:r>
                      <a:endParaRPr lang="zh-CN" sz="24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569640">
                <a:tc>
                  <a:txBody>
                    <a:bodyPr/>
                    <a:lstStyle/>
                    <a:p>
                      <a:pPr algn="just">
                        <a:lnSpc>
                          <a:spcPts val="1400"/>
                        </a:lnSpc>
                        <a:spcAft>
                          <a:spcPts val="0"/>
                        </a:spcAft>
                      </a:pPr>
                      <a:r>
                        <a:rPr lang="zh-CN" sz="2400">
                          <a:effectLst/>
                        </a:rPr>
                        <a:t>显示物理内存大小</a:t>
                      </a:r>
                      <a:endParaRPr lang="zh-CN" sz="24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lnSpc>
                          <a:spcPts val="1400"/>
                        </a:lnSpc>
                        <a:spcAft>
                          <a:spcPts val="0"/>
                        </a:spcAft>
                      </a:pPr>
                      <a:r>
                        <a:rPr lang="en-US" sz="2400" dirty="0">
                          <a:effectLst/>
                        </a:rPr>
                        <a:t>free -</a:t>
                      </a:r>
                      <a:r>
                        <a:rPr lang="en-US" sz="2400" dirty="0" smtClean="0">
                          <a:effectLst/>
                        </a:rPr>
                        <a:t>m</a:t>
                      </a:r>
                      <a:endParaRPr lang="zh-CN" sz="24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58308"/>
            <a:ext cx="1315584" cy="1374548"/>
          </a:xfrm>
          <a:prstGeom prst="rect">
            <a:avLst/>
          </a:prstGeom>
        </p:spPr>
      </p:pic>
    </p:spTree>
    <p:extLst>
      <p:ext uri="{BB962C8B-B14F-4D97-AF65-F5344CB8AC3E}">
        <p14:creationId xmlns:p14="http://schemas.microsoft.com/office/powerpoint/2010/main" val="28674266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2019-11-19</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rPr>
              <a:t>7</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系统日常维护</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21002637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7049" y="1124744"/>
            <a:ext cx="8229600" cy="4530725"/>
          </a:xfrm>
        </p:spPr>
        <p:txBody>
          <a:bodyPr/>
          <a:lstStyle/>
          <a:p>
            <a:r>
              <a:rPr lang="en-US" altLang="zh-CN" sz="2800" dirty="0" smtClean="0"/>
              <a:t>CPU</a:t>
            </a:r>
            <a:r>
              <a:rPr lang="zh-CN" altLang="en-US" sz="2800" dirty="0" smtClean="0"/>
              <a:t>监视工具</a:t>
            </a:r>
            <a:endParaRPr lang="en-US" altLang="zh-CN" sz="2800" dirty="0" smtClean="0"/>
          </a:p>
          <a:p>
            <a:pPr lvl="1"/>
            <a:r>
              <a:rPr lang="en-US" altLang="zh-CN" sz="2400" dirty="0" smtClean="0"/>
              <a:t>uptime</a:t>
            </a:r>
            <a:r>
              <a:rPr lang="zh-CN" altLang="en-US" sz="2400" dirty="0" smtClean="0"/>
              <a:t>：</a:t>
            </a:r>
            <a:r>
              <a:rPr lang="zh-CN" altLang="zh-CN" sz="2400" dirty="0" smtClean="0"/>
              <a:t>显示系统平均负载</a:t>
            </a:r>
            <a:endParaRPr lang="en-US" altLang="zh-CN" sz="2400" dirty="0" smtClean="0"/>
          </a:p>
          <a:p>
            <a:pPr lvl="1"/>
            <a:r>
              <a:rPr lang="en-US" altLang="zh-CN" sz="2400" dirty="0" smtClean="0"/>
              <a:t>top</a:t>
            </a:r>
            <a:r>
              <a:rPr lang="zh-CN" altLang="en-US" sz="2400" dirty="0" smtClean="0"/>
              <a:t>：</a:t>
            </a:r>
            <a:r>
              <a:rPr lang="zh-CN" altLang="zh-CN" sz="2400" dirty="0" smtClean="0"/>
              <a:t>动态显示系统进程任务</a:t>
            </a:r>
            <a:endParaRPr lang="en-US" altLang="zh-CN" sz="2400" dirty="0" smtClean="0"/>
          </a:p>
          <a:p>
            <a:pPr lvl="1"/>
            <a:r>
              <a:rPr lang="en-US" altLang="zh-CN" sz="2400" dirty="0" err="1" smtClean="0"/>
              <a:t>mpstat</a:t>
            </a:r>
            <a:r>
              <a:rPr lang="zh-CN" altLang="en-US" sz="2400" dirty="0" smtClean="0"/>
              <a:t>：</a:t>
            </a:r>
            <a:r>
              <a:rPr lang="zh-CN" altLang="zh-CN" sz="2400" dirty="0" smtClean="0"/>
              <a:t>输出</a:t>
            </a:r>
            <a:r>
              <a:rPr lang="en-US" altLang="zh-CN" sz="2400" dirty="0" smtClean="0"/>
              <a:t>CPU</a:t>
            </a:r>
            <a:r>
              <a:rPr lang="zh-CN" altLang="zh-CN" sz="2400" dirty="0" smtClean="0"/>
              <a:t>的各种统计信息</a:t>
            </a:r>
            <a:endParaRPr lang="en-US" altLang="zh-CN" sz="2400" dirty="0" smtClean="0"/>
          </a:p>
          <a:p>
            <a:r>
              <a:rPr lang="zh-CN" altLang="en-US" sz="2800" dirty="0" smtClean="0"/>
              <a:t>内存监视工具</a:t>
            </a:r>
            <a:endParaRPr lang="en-US" altLang="zh-CN" sz="2800" dirty="0" smtClean="0"/>
          </a:p>
          <a:p>
            <a:pPr lvl="1"/>
            <a:r>
              <a:rPr lang="en-US" altLang="zh-CN" sz="2400" dirty="0" smtClean="0"/>
              <a:t>free</a:t>
            </a:r>
            <a:r>
              <a:rPr lang="zh-CN" altLang="en-US" sz="2400" dirty="0" smtClean="0"/>
              <a:t>：</a:t>
            </a:r>
            <a:r>
              <a:rPr lang="zh-CN" altLang="zh-CN" sz="2400" dirty="0" smtClean="0"/>
              <a:t>显示系统内存的使用</a:t>
            </a:r>
            <a:endParaRPr lang="en-US" altLang="zh-CN" sz="2400" dirty="0" smtClean="0"/>
          </a:p>
          <a:p>
            <a:pPr lvl="1"/>
            <a:r>
              <a:rPr lang="en-US" altLang="zh-CN" sz="2400" dirty="0" err="1" smtClean="0"/>
              <a:t>vmstat</a:t>
            </a:r>
            <a:r>
              <a:rPr lang="zh-CN" altLang="en-US" sz="2400" dirty="0" smtClean="0"/>
              <a:t>：</a:t>
            </a:r>
            <a:r>
              <a:rPr lang="zh-CN" altLang="zh-CN" sz="2400" dirty="0" smtClean="0"/>
              <a:t>报告虚拟内存的统计信息</a:t>
            </a:r>
            <a:endParaRPr lang="en-US" altLang="zh-CN" sz="2400" dirty="0" smtClean="0"/>
          </a:p>
          <a:p>
            <a:r>
              <a:rPr lang="zh-CN" altLang="en-US" sz="2800" dirty="0" smtClean="0"/>
              <a:t>磁盘</a:t>
            </a:r>
            <a:r>
              <a:rPr lang="en-US" altLang="zh-CN" sz="2800" dirty="0" smtClean="0"/>
              <a:t>I/O</a:t>
            </a:r>
            <a:r>
              <a:rPr lang="zh-CN" altLang="en-US" sz="2800" dirty="0" smtClean="0"/>
              <a:t>监视工具</a:t>
            </a:r>
            <a:endParaRPr lang="en-US" altLang="zh-CN" sz="2800" dirty="0" smtClean="0"/>
          </a:p>
          <a:p>
            <a:pPr lvl="1"/>
            <a:r>
              <a:rPr lang="en-US" altLang="zh-CN" sz="2400" dirty="0" err="1" smtClean="0"/>
              <a:t>iostat</a:t>
            </a:r>
            <a:r>
              <a:rPr lang="zh-CN" altLang="en-US" sz="2400" dirty="0" smtClean="0"/>
              <a:t>：</a:t>
            </a:r>
            <a:r>
              <a:rPr lang="zh-CN" altLang="zh-CN" sz="2400" dirty="0" smtClean="0"/>
              <a:t>输出</a:t>
            </a:r>
            <a:r>
              <a:rPr lang="en-US" altLang="zh-CN" sz="2400" dirty="0" smtClean="0"/>
              <a:t>CPU</a:t>
            </a:r>
            <a:r>
              <a:rPr lang="zh-CN" altLang="zh-CN" sz="2400" dirty="0" smtClean="0"/>
              <a:t>、</a:t>
            </a:r>
            <a:r>
              <a:rPr lang="en-US" altLang="zh-CN" sz="2400" dirty="0" smtClean="0"/>
              <a:t>I/O</a:t>
            </a:r>
            <a:r>
              <a:rPr lang="zh-CN" altLang="zh-CN" sz="2400" dirty="0" smtClean="0"/>
              <a:t>系统和磁盘的统计信息</a:t>
            </a:r>
            <a:endParaRPr lang="en-US" altLang="zh-CN" sz="2400" dirty="0" smtClean="0"/>
          </a:p>
          <a:p>
            <a:r>
              <a:rPr lang="zh-CN" altLang="en-US" sz="2800" dirty="0" smtClean="0"/>
              <a:t>网络流量</a:t>
            </a:r>
          </a:p>
          <a:p>
            <a:pPr lvl="1"/>
            <a:r>
              <a:rPr lang="en-US" altLang="zh-CN" sz="2400" dirty="0" err="1" smtClean="0"/>
              <a:t>nload</a:t>
            </a:r>
            <a:r>
              <a:rPr lang="zh-CN" altLang="en-US" sz="2400" dirty="0" smtClean="0"/>
              <a:t>：显示当前的网络流量</a:t>
            </a:r>
            <a:endParaRPr lang="zh-CN" altLang="en-US"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91</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b="1" dirty="0" smtClean="0"/>
              <a:t>系统性能监视常用工具</a:t>
            </a:r>
            <a:endParaRPr lang="zh-CN" altLang="en-US" dirty="0"/>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16419924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nvPr>
        </p:nvSpPr>
        <p:spPr/>
        <p:txBody>
          <a:bodyPr/>
          <a:lstStyle/>
          <a:p>
            <a:endParaRPr lang="zh-CN" altLang="en-US"/>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92</a:t>
            </a:fld>
            <a:endParaRPr lang="en-US" altLang="zh-CN" dirty="0"/>
          </a:p>
        </p:txBody>
      </p:sp>
      <p:sp>
        <p:nvSpPr>
          <p:cNvPr id="10" name="副标题 9"/>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备份策略</a:t>
            </a:r>
            <a:endParaRPr lang="zh-CN" altLang="en-US" dirty="0"/>
          </a:p>
        </p:txBody>
      </p:sp>
      <p:graphicFrame>
        <p:nvGraphicFramePr>
          <p:cNvPr id="7" name="表格 6"/>
          <p:cNvGraphicFramePr>
            <a:graphicFrameLocks noGrp="1"/>
          </p:cNvGraphicFramePr>
          <p:nvPr>
            <p:extLst/>
          </p:nvPr>
        </p:nvGraphicFramePr>
        <p:xfrm>
          <a:off x="395536" y="1400766"/>
          <a:ext cx="8352927" cy="4765426"/>
        </p:xfrm>
        <a:graphic>
          <a:graphicData uri="http://schemas.openxmlformats.org/drawingml/2006/table">
            <a:tbl>
              <a:tblPr firstRow="1" bandRow="1">
                <a:tableStyleId>{21E4AEA4-8DFA-4A89-87EB-49C32662AFE0}</a:tableStyleId>
              </a:tblPr>
              <a:tblGrid>
                <a:gridCol w="100811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2088231">
                  <a:extLst>
                    <a:ext uri="{9D8B030D-6E8A-4147-A177-3AD203B41FA5}">
                      <a16:colId xmlns:a16="http://schemas.microsoft.com/office/drawing/2014/main" val="20006"/>
                    </a:ext>
                  </a:extLst>
                </a:gridCol>
              </a:tblGrid>
              <a:tr h="726778">
                <a:tc>
                  <a:txBody>
                    <a:bodyPr/>
                    <a:lstStyle/>
                    <a:p>
                      <a:r>
                        <a:rPr lang="zh-CN" altLang="en-US" sz="2400" dirty="0" smtClean="0"/>
                        <a:t>备份方式</a:t>
                      </a:r>
                      <a:endParaRPr lang="zh-CN" altLang="en-US" sz="2400" dirty="0"/>
                    </a:p>
                  </a:txBody>
                  <a:tcPr/>
                </a:tc>
                <a:tc>
                  <a:txBody>
                    <a:bodyPr/>
                    <a:lstStyle/>
                    <a:p>
                      <a:r>
                        <a:rPr lang="zh-CN" altLang="en-US" sz="2400" dirty="0" smtClean="0"/>
                        <a:t>备份内容</a:t>
                      </a:r>
                      <a:endParaRPr lang="zh-CN" altLang="en-US" sz="2400" dirty="0"/>
                    </a:p>
                  </a:txBody>
                  <a:tcPr/>
                </a:tc>
                <a:tc>
                  <a:txBody>
                    <a:bodyPr/>
                    <a:lstStyle/>
                    <a:p>
                      <a:r>
                        <a:rPr lang="zh-CN" altLang="en-US" sz="2400" dirty="0" smtClean="0"/>
                        <a:t>工作量</a:t>
                      </a:r>
                      <a:endParaRPr lang="zh-CN" altLang="en-US" sz="2400" dirty="0"/>
                    </a:p>
                  </a:txBody>
                  <a:tcPr/>
                </a:tc>
                <a:tc>
                  <a:txBody>
                    <a:bodyPr/>
                    <a:lstStyle/>
                    <a:p>
                      <a:r>
                        <a:rPr lang="zh-CN" altLang="en-US" sz="2400" dirty="0" smtClean="0"/>
                        <a:t>恢复步骤</a:t>
                      </a:r>
                      <a:endParaRPr lang="zh-CN" altLang="en-US" sz="2400" dirty="0"/>
                    </a:p>
                  </a:txBody>
                  <a:tcPr/>
                </a:tc>
                <a:tc>
                  <a:txBody>
                    <a:bodyPr/>
                    <a:lstStyle/>
                    <a:p>
                      <a:r>
                        <a:rPr lang="zh-CN" altLang="en-US" sz="2400" dirty="0" smtClean="0"/>
                        <a:t>备份速度</a:t>
                      </a:r>
                      <a:endParaRPr lang="zh-CN" altLang="en-US" sz="2400" dirty="0"/>
                    </a:p>
                  </a:txBody>
                  <a:tcPr/>
                </a:tc>
                <a:tc>
                  <a:txBody>
                    <a:bodyPr/>
                    <a:lstStyle/>
                    <a:p>
                      <a:r>
                        <a:rPr lang="zh-CN" altLang="en-US" sz="2400" dirty="0" smtClean="0"/>
                        <a:t>恢复速度</a:t>
                      </a:r>
                      <a:endParaRPr lang="zh-CN" altLang="en-US" sz="2400" dirty="0"/>
                    </a:p>
                  </a:txBody>
                  <a:tcPr/>
                </a:tc>
                <a:tc>
                  <a:txBody>
                    <a:bodyPr/>
                    <a:lstStyle/>
                    <a:p>
                      <a:r>
                        <a:rPr lang="zh-CN" altLang="en-US" sz="2400" dirty="0" smtClean="0"/>
                        <a:t>优缺点</a:t>
                      </a:r>
                      <a:endParaRPr lang="zh-CN" altLang="en-US" sz="2400" dirty="0"/>
                    </a:p>
                  </a:txBody>
                  <a:tcPr/>
                </a:tc>
                <a:extLst>
                  <a:ext uri="{0D108BD9-81ED-4DB2-BD59-A6C34878D82A}">
                    <a16:rowId xmlns:a16="http://schemas.microsoft.com/office/drawing/2014/main" val="10000"/>
                  </a:ext>
                </a:extLst>
              </a:tr>
              <a:tr h="1038255">
                <a:tc>
                  <a:txBody>
                    <a:bodyPr/>
                    <a:lstStyle/>
                    <a:p>
                      <a:r>
                        <a:rPr kumimoji="0" lang="zh-CN" altLang="en-US" sz="2400" b="1" u="none" strike="noStrike" cap="none" normalizeH="0" baseline="0" dirty="0" smtClean="0">
                          <a:ln>
                            <a:noFill/>
                          </a:ln>
                          <a:effectLst/>
                        </a:rPr>
                        <a:t>完全备份</a:t>
                      </a:r>
                      <a:endParaRPr lang="zh-CN" altLang="en-US" sz="2400" b="1" dirty="0"/>
                    </a:p>
                  </a:txBody>
                  <a:tcPr/>
                </a:tc>
                <a:tc>
                  <a:txBody>
                    <a:bodyPr/>
                    <a:lstStyle/>
                    <a:p>
                      <a:r>
                        <a:rPr kumimoji="0" lang="zh-CN" altLang="en-US" sz="2400" u="none" strike="noStrike" cap="none" normalizeH="0" baseline="0" dirty="0" smtClean="0">
                          <a:ln>
                            <a:noFill/>
                          </a:ln>
                          <a:effectLst/>
                        </a:rPr>
                        <a:t>全部内容</a:t>
                      </a:r>
                      <a:endParaRPr lang="zh-CN" altLang="en-US" sz="2400" dirty="0"/>
                    </a:p>
                  </a:txBody>
                  <a:tcPr/>
                </a:tc>
                <a:tc>
                  <a:txBody>
                    <a:bodyPr/>
                    <a:lstStyle/>
                    <a:p>
                      <a:pPr algn="ctr"/>
                      <a:r>
                        <a:rPr lang="zh-CN" altLang="en-US" sz="2400" dirty="0" smtClean="0"/>
                        <a:t>大</a:t>
                      </a:r>
                      <a:endParaRPr lang="zh-CN" altLang="en-US" sz="2400" dirty="0"/>
                    </a:p>
                  </a:txBody>
                  <a:tcPr/>
                </a:tc>
                <a:tc>
                  <a:txBody>
                    <a:bodyPr/>
                    <a:lstStyle/>
                    <a:p>
                      <a:pPr algn="ctr"/>
                      <a:r>
                        <a:rPr kumimoji="0" lang="zh-CN" altLang="en-US" sz="2400" u="none" strike="noStrike" cap="none" normalizeH="0" baseline="0" dirty="0" smtClean="0">
                          <a:ln>
                            <a:noFill/>
                          </a:ln>
                          <a:effectLst/>
                        </a:rPr>
                        <a:t>一次操作</a:t>
                      </a:r>
                      <a:endParaRPr lang="zh-CN" altLang="en-US" sz="2400" dirty="0"/>
                    </a:p>
                  </a:txBody>
                  <a:tcPr/>
                </a:tc>
                <a:tc>
                  <a:txBody>
                    <a:bodyPr/>
                    <a:lstStyle/>
                    <a:p>
                      <a:pPr algn="ctr"/>
                      <a:r>
                        <a:rPr lang="zh-CN" altLang="en-US" sz="2400" dirty="0" smtClean="0"/>
                        <a:t>慢</a:t>
                      </a:r>
                      <a:endParaRPr lang="zh-CN" altLang="en-US" sz="2400" dirty="0"/>
                    </a:p>
                  </a:txBody>
                  <a:tcPr/>
                </a:tc>
                <a:tc>
                  <a:txBody>
                    <a:bodyPr/>
                    <a:lstStyle/>
                    <a:p>
                      <a:pPr algn="ctr"/>
                      <a:r>
                        <a:rPr lang="zh-CN" altLang="en-US" sz="2400" dirty="0" smtClean="0"/>
                        <a:t>很快</a:t>
                      </a:r>
                      <a:endParaRPr lang="zh-CN" altLang="en-US" sz="2400" dirty="0"/>
                    </a:p>
                  </a:txBody>
                  <a:tcPr/>
                </a:tc>
                <a:tc>
                  <a:txBody>
                    <a:bodyPr/>
                    <a:lstStyle/>
                    <a:p>
                      <a:r>
                        <a:rPr kumimoji="0" lang="zh-CN" altLang="en-US" sz="2400" u="none" strike="noStrike" cap="none" normalizeH="0" baseline="0" dirty="0" smtClean="0">
                          <a:ln>
                            <a:noFill/>
                          </a:ln>
                          <a:effectLst/>
                        </a:rPr>
                        <a:t>占用空间大，</a:t>
                      </a:r>
                      <a:endParaRPr kumimoji="0" lang="en-US" altLang="zh-CN" sz="2400" u="none" strike="noStrike" cap="none" normalizeH="0" baseline="0" dirty="0" smtClean="0">
                        <a:ln>
                          <a:noFill/>
                        </a:ln>
                        <a:effectLst/>
                      </a:endParaRPr>
                    </a:p>
                    <a:p>
                      <a:r>
                        <a:rPr kumimoji="0" lang="zh-CN" altLang="en-US" sz="2400" u="none" strike="noStrike" cap="none" normalizeH="0" baseline="0" dirty="0" smtClean="0">
                          <a:ln>
                            <a:noFill/>
                          </a:ln>
                          <a:effectLst/>
                        </a:rPr>
                        <a:t>恢复快</a:t>
                      </a:r>
                      <a:endParaRPr lang="zh-CN" altLang="en-US" sz="2400" dirty="0"/>
                    </a:p>
                  </a:txBody>
                  <a:tcPr/>
                </a:tc>
                <a:extLst>
                  <a:ext uri="{0D108BD9-81ED-4DB2-BD59-A6C34878D82A}">
                    <a16:rowId xmlns:a16="http://schemas.microsoft.com/office/drawing/2014/main" val="10001"/>
                  </a:ext>
                </a:extLst>
              </a:tr>
              <a:tr h="1349731">
                <a:tc>
                  <a:txBody>
                    <a:bodyPr/>
                    <a:lstStyle/>
                    <a:p>
                      <a:r>
                        <a:rPr kumimoji="0" lang="zh-CN" altLang="en-US" sz="2400" b="1" u="none" strike="noStrike" cap="none" normalizeH="0" baseline="0" dirty="0" smtClean="0">
                          <a:ln>
                            <a:noFill/>
                          </a:ln>
                          <a:effectLst/>
                        </a:rPr>
                        <a:t>增量备份</a:t>
                      </a:r>
                      <a:endParaRPr lang="zh-CN" altLang="en-US" sz="2400" b="1" dirty="0"/>
                    </a:p>
                  </a:txBody>
                  <a:tcPr/>
                </a:tc>
                <a:tc>
                  <a:txBody>
                    <a:bodyPr/>
                    <a:lstStyle/>
                    <a:p>
                      <a:r>
                        <a:rPr kumimoji="0" lang="zh-CN" altLang="en-US" sz="2400" u="none" strike="noStrike" cap="none" normalizeH="0" baseline="0" dirty="0" smtClean="0">
                          <a:ln>
                            <a:noFill/>
                          </a:ln>
                          <a:effectLst/>
                        </a:rPr>
                        <a:t>每次修改后的所有内容</a:t>
                      </a:r>
                      <a:endParaRPr lang="zh-CN" altLang="en-US" sz="2400" dirty="0"/>
                    </a:p>
                  </a:txBody>
                  <a:tcPr/>
                </a:tc>
                <a:tc>
                  <a:txBody>
                    <a:bodyPr/>
                    <a:lstStyle/>
                    <a:p>
                      <a:pPr algn="ctr"/>
                      <a:r>
                        <a:rPr lang="zh-CN" altLang="en-US" sz="2400" dirty="0" smtClean="0"/>
                        <a:t>小</a:t>
                      </a:r>
                      <a:endParaRPr lang="zh-CN" altLang="en-US" sz="2400" dirty="0"/>
                    </a:p>
                  </a:txBody>
                  <a:tcPr/>
                </a:tc>
                <a:tc>
                  <a:txBody>
                    <a:bodyPr/>
                    <a:lstStyle/>
                    <a:p>
                      <a:pPr algn="ctr"/>
                      <a:r>
                        <a:rPr kumimoji="0" lang="zh-CN" altLang="en-US" sz="2400" u="none" strike="noStrike" cap="none" normalizeH="0" baseline="0" dirty="0" smtClean="0">
                          <a:ln>
                            <a:noFill/>
                          </a:ln>
                          <a:effectLst/>
                        </a:rPr>
                        <a:t>多次操作</a:t>
                      </a:r>
                      <a:endParaRPr lang="zh-CN" altLang="en-US" sz="2400" dirty="0"/>
                    </a:p>
                  </a:txBody>
                  <a:tcPr/>
                </a:tc>
                <a:tc>
                  <a:txBody>
                    <a:bodyPr/>
                    <a:lstStyle/>
                    <a:p>
                      <a:pPr algn="ctr"/>
                      <a:r>
                        <a:rPr lang="zh-CN" altLang="en-US" sz="2400" dirty="0" smtClean="0"/>
                        <a:t>很快</a:t>
                      </a:r>
                      <a:endParaRPr lang="zh-CN" altLang="en-US" sz="2400" dirty="0"/>
                    </a:p>
                  </a:txBody>
                  <a:tcPr/>
                </a:tc>
                <a:tc>
                  <a:txBody>
                    <a:bodyPr/>
                    <a:lstStyle/>
                    <a:p>
                      <a:pPr algn="ctr"/>
                      <a:r>
                        <a:rPr lang="zh-CN" altLang="en-US" sz="2400" dirty="0" smtClean="0"/>
                        <a:t>中</a:t>
                      </a:r>
                      <a:endParaRPr lang="zh-CN" altLang="en-US" sz="2400" dirty="0"/>
                    </a:p>
                  </a:txBody>
                  <a:tcPr/>
                </a:tc>
                <a:tc>
                  <a:txBody>
                    <a:bodyPr/>
                    <a:lstStyle/>
                    <a:p>
                      <a:r>
                        <a:rPr kumimoji="0" lang="zh-CN" altLang="en-US" sz="2400" u="none" strike="noStrike" cap="none" normalizeH="0" baseline="0" dirty="0" smtClean="0">
                          <a:ln>
                            <a:noFill/>
                          </a:ln>
                          <a:effectLst/>
                        </a:rPr>
                        <a:t>占用空间小，</a:t>
                      </a:r>
                      <a:endParaRPr kumimoji="0" lang="en-US" altLang="zh-CN" sz="2400" u="none" strike="noStrike" cap="none" normalizeH="0" baseline="0" dirty="0" smtClean="0">
                        <a:ln>
                          <a:noFill/>
                        </a:ln>
                        <a:effectLst/>
                      </a:endParaRPr>
                    </a:p>
                    <a:p>
                      <a:r>
                        <a:rPr kumimoji="0" lang="zh-CN" altLang="en-US" sz="2400" u="none" strike="noStrike" cap="none" normalizeH="0" baseline="0" dirty="0" smtClean="0">
                          <a:ln>
                            <a:noFill/>
                          </a:ln>
                          <a:effectLst/>
                        </a:rPr>
                        <a:t>恢复麻烦</a:t>
                      </a:r>
                      <a:endParaRPr lang="zh-CN" altLang="en-US" sz="2400" dirty="0"/>
                    </a:p>
                  </a:txBody>
                  <a:tcPr/>
                </a:tc>
                <a:extLst>
                  <a:ext uri="{0D108BD9-81ED-4DB2-BD59-A6C34878D82A}">
                    <a16:rowId xmlns:a16="http://schemas.microsoft.com/office/drawing/2014/main" val="10002"/>
                  </a:ext>
                </a:extLst>
              </a:tr>
              <a:tr h="1349731">
                <a:tc>
                  <a:txBody>
                    <a:bodyPr/>
                    <a:lstStyle/>
                    <a:p>
                      <a:r>
                        <a:rPr kumimoji="0" lang="zh-CN" altLang="en-US" sz="2400" b="1" u="none" strike="noStrike" cap="none" normalizeH="0" baseline="0" dirty="0" smtClean="0">
                          <a:ln>
                            <a:noFill/>
                          </a:ln>
                          <a:effectLst/>
                        </a:rPr>
                        <a:t>差分</a:t>
                      </a:r>
                      <a:endParaRPr kumimoji="0" lang="en-US" altLang="zh-CN" sz="2400" b="1" u="none" strike="noStrike" cap="none" normalizeH="0" baseline="0" dirty="0" smtClean="0">
                        <a:ln>
                          <a:noFill/>
                        </a:ln>
                        <a:effectLst/>
                      </a:endParaRPr>
                    </a:p>
                    <a:p>
                      <a:r>
                        <a:rPr kumimoji="0" lang="zh-CN" altLang="en-US" sz="2400" b="1" u="none" strike="noStrike" cap="none" normalizeH="0" baseline="0" dirty="0" smtClean="0">
                          <a:ln>
                            <a:noFill/>
                          </a:ln>
                          <a:effectLst/>
                        </a:rPr>
                        <a:t>（累计）备份</a:t>
                      </a:r>
                      <a:endParaRPr lang="zh-CN" altLang="en-US" sz="2400" b="1" dirty="0"/>
                    </a:p>
                  </a:txBody>
                  <a:tcPr/>
                </a:tc>
                <a:tc>
                  <a:txBody>
                    <a:bodyPr/>
                    <a:lstStyle/>
                    <a:p>
                      <a:r>
                        <a:rPr kumimoji="0" lang="zh-CN" altLang="en-US" sz="2400" u="none" strike="noStrike" cap="none" normalizeH="0" baseline="0" dirty="0" smtClean="0">
                          <a:ln>
                            <a:noFill/>
                          </a:ln>
                          <a:effectLst/>
                        </a:rPr>
                        <a:t>自上次完全备份之后修改的所有内容</a:t>
                      </a:r>
                      <a:endParaRPr lang="zh-CN" altLang="en-US" sz="2400" dirty="0"/>
                    </a:p>
                  </a:txBody>
                  <a:tcPr/>
                </a:tc>
                <a:tc>
                  <a:txBody>
                    <a:bodyPr/>
                    <a:lstStyle/>
                    <a:p>
                      <a:pPr algn="ctr"/>
                      <a:r>
                        <a:rPr lang="zh-CN" altLang="en-US" sz="2400" dirty="0" smtClean="0"/>
                        <a:t>中</a:t>
                      </a:r>
                      <a:endParaRPr lang="zh-CN" altLang="en-US" sz="2400" dirty="0"/>
                    </a:p>
                  </a:txBody>
                  <a:tcPr/>
                </a:tc>
                <a:tc>
                  <a:txBody>
                    <a:bodyPr/>
                    <a:lstStyle/>
                    <a:p>
                      <a:pPr algn="ctr"/>
                      <a:r>
                        <a:rPr kumimoji="0" lang="zh-CN" altLang="en-US" sz="2400" u="none" strike="noStrike" cap="none" normalizeH="0" baseline="0" dirty="0" smtClean="0">
                          <a:ln>
                            <a:noFill/>
                          </a:ln>
                          <a:effectLst/>
                        </a:rPr>
                        <a:t>二次操作</a:t>
                      </a:r>
                      <a:endParaRPr lang="zh-CN" altLang="en-US" sz="2400" dirty="0"/>
                    </a:p>
                  </a:txBody>
                  <a:tcPr/>
                </a:tc>
                <a:tc>
                  <a:txBody>
                    <a:bodyPr/>
                    <a:lstStyle/>
                    <a:p>
                      <a:pPr algn="ctr"/>
                      <a:r>
                        <a:rPr lang="zh-CN" altLang="en-US" sz="2400" dirty="0" smtClean="0"/>
                        <a:t>快</a:t>
                      </a:r>
                      <a:endParaRPr lang="zh-CN" altLang="en-US" sz="2400" dirty="0"/>
                    </a:p>
                  </a:txBody>
                  <a:tcPr/>
                </a:tc>
                <a:tc>
                  <a:txBody>
                    <a:bodyPr/>
                    <a:lstStyle/>
                    <a:p>
                      <a:pPr algn="ctr"/>
                      <a:r>
                        <a:rPr lang="zh-CN" altLang="en-US" sz="2400" dirty="0" smtClean="0"/>
                        <a:t>快</a:t>
                      </a:r>
                      <a:endParaRPr lang="zh-CN" altLang="en-US" sz="2400" dirty="0"/>
                    </a:p>
                  </a:txBody>
                  <a:tcPr/>
                </a:tc>
                <a:tc>
                  <a:txBody>
                    <a:bodyPr/>
                    <a:lstStyle/>
                    <a:p>
                      <a:r>
                        <a:rPr kumimoji="0" lang="zh-CN" altLang="en-US" sz="2400" u="none" strike="noStrike" cap="none" normalizeH="0" baseline="0" dirty="0" smtClean="0">
                          <a:ln>
                            <a:noFill/>
                          </a:ln>
                          <a:effectLst/>
                        </a:rPr>
                        <a:t>占用空间较小，恢复快</a:t>
                      </a:r>
                      <a:endParaRPr lang="zh-CN" altLang="en-US" sz="2400" dirty="0"/>
                    </a:p>
                  </a:txBody>
                  <a:tcPr/>
                </a:tc>
                <a:extLst>
                  <a:ext uri="{0D108BD9-81ED-4DB2-BD59-A6C34878D82A}">
                    <a16:rowId xmlns:a16="http://schemas.microsoft.com/office/drawing/2014/main" val="10003"/>
                  </a:ext>
                </a:extLst>
              </a:tr>
            </a:tbl>
          </a:graphicData>
        </a:graphic>
      </p:graphicFrame>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40964934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400" dirty="0" smtClean="0"/>
              <a:t>常用</a:t>
            </a:r>
            <a:r>
              <a:rPr lang="zh-CN" altLang="zh-CN" sz="2400" dirty="0"/>
              <a:t>的系统监视工具有哪些？如何判断系统性能的优劣？</a:t>
            </a:r>
          </a:p>
          <a:p>
            <a:r>
              <a:rPr lang="zh-CN" altLang="zh-CN" sz="2400" dirty="0" smtClean="0"/>
              <a:t>使用</a:t>
            </a:r>
            <a:r>
              <a:rPr lang="zh-CN" altLang="zh-CN" sz="2400" dirty="0"/>
              <a:t>系统监视工具如何判断</a:t>
            </a:r>
            <a:r>
              <a:rPr lang="en-US" altLang="zh-CN" sz="2400" dirty="0"/>
              <a:t>CPU</a:t>
            </a:r>
            <a:r>
              <a:rPr lang="zh-CN" altLang="zh-CN" sz="2400" dirty="0"/>
              <a:t>、内存和磁盘</a:t>
            </a:r>
            <a:r>
              <a:rPr lang="en-US" altLang="zh-CN" sz="2400" dirty="0"/>
              <a:t>I/O</a:t>
            </a:r>
            <a:r>
              <a:rPr lang="zh-CN" altLang="zh-CN" sz="2400" dirty="0"/>
              <a:t>的瓶颈？</a:t>
            </a:r>
          </a:p>
          <a:p>
            <a:r>
              <a:rPr lang="zh-CN" altLang="zh-CN" sz="2400" dirty="0" smtClean="0">
                <a:solidFill>
                  <a:srgbClr val="FF0000"/>
                </a:solidFill>
              </a:rPr>
              <a:t>内核</a:t>
            </a:r>
            <a:r>
              <a:rPr lang="zh-CN" altLang="zh-CN" sz="2400" dirty="0">
                <a:solidFill>
                  <a:srgbClr val="FF0000"/>
                </a:solidFill>
              </a:rPr>
              <a:t>的功能？内核的主要组件？什么是内核模块？</a:t>
            </a:r>
          </a:p>
          <a:p>
            <a:r>
              <a:rPr lang="zh-CN" altLang="zh-CN" sz="2400" dirty="0" smtClean="0"/>
              <a:t>如何</a:t>
            </a:r>
            <a:r>
              <a:rPr lang="zh-CN" altLang="zh-CN" sz="2400" dirty="0"/>
              <a:t>显示系统装载的内核模块、显示指定模块的信息、动态装载</a:t>
            </a:r>
            <a:r>
              <a:rPr lang="en-US" altLang="zh-CN" sz="2400" dirty="0"/>
              <a:t>/</a:t>
            </a:r>
            <a:r>
              <a:rPr lang="zh-CN" altLang="zh-CN" sz="2400" dirty="0"/>
              <a:t>卸载内核模块？</a:t>
            </a:r>
          </a:p>
          <a:p>
            <a:r>
              <a:rPr lang="zh-CN" altLang="zh-CN" sz="2400" dirty="0" smtClean="0"/>
              <a:t>如何</a:t>
            </a:r>
            <a:r>
              <a:rPr lang="zh-CN" altLang="zh-CN" sz="2400" dirty="0"/>
              <a:t>修改内核参数？</a:t>
            </a:r>
            <a:r>
              <a:rPr lang="en-US" altLang="zh-CN" sz="2400" dirty="0" err="1"/>
              <a:t>sysctl</a:t>
            </a:r>
            <a:r>
              <a:rPr lang="zh-CN" altLang="zh-CN" sz="2400" dirty="0"/>
              <a:t>的功能？</a:t>
            </a:r>
          </a:p>
          <a:p>
            <a:r>
              <a:rPr lang="zh-CN" altLang="zh-CN" sz="2400" dirty="0" smtClean="0"/>
              <a:t>简述</a:t>
            </a:r>
            <a:r>
              <a:rPr lang="en-US" altLang="zh-CN" sz="2400" dirty="0"/>
              <a:t>Linux</a:t>
            </a:r>
            <a:r>
              <a:rPr lang="zh-CN" altLang="zh-CN" sz="2400" dirty="0"/>
              <a:t>的启动过程。比较</a:t>
            </a:r>
            <a:r>
              <a:rPr lang="en-US" altLang="zh-CN" sz="2400" dirty="0" err="1"/>
              <a:t>Systemd</a:t>
            </a:r>
            <a:r>
              <a:rPr lang="zh-CN" altLang="zh-CN" sz="2400" dirty="0"/>
              <a:t>的目标与</a:t>
            </a:r>
            <a:r>
              <a:rPr lang="en-US" altLang="zh-CN" sz="2400" dirty="0" err="1"/>
              <a:t>SysVinit</a:t>
            </a:r>
            <a:r>
              <a:rPr lang="zh-CN" altLang="zh-CN" sz="2400" dirty="0"/>
              <a:t>的运行级别</a:t>
            </a:r>
            <a:r>
              <a:rPr lang="zh-CN" altLang="zh-CN" sz="2400" dirty="0" smtClean="0"/>
              <a:t>。</a:t>
            </a:r>
            <a:endParaRPr lang="zh-CN" altLang="zh-CN" sz="2400"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93</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本章思考题</a:t>
            </a:r>
            <a:endParaRPr lang="zh-CN" altLang="en-US" dirty="0"/>
          </a:p>
        </p:txBody>
      </p:sp>
    </p:spTree>
    <p:extLst>
      <p:ext uri="{BB962C8B-B14F-4D97-AF65-F5344CB8AC3E}">
        <p14:creationId xmlns:p14="http://schemas.microsoft.com/office/powerpoint/2010/main" val="10939398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7931224" cy="4530725"/>
          </a:xfrm>
        </p:spPr>
        <p:txBody>
          <a:bodyPr/>
          <a:lstStyle/>
          <a:p>
            <a:r>
              <a:rPr lang="zh-CN" altLang="en-US" sz="2400" dirty="0" smtClean="0">
                <a:solidFill>
                  <a:srgbClr val="0070C0"/>
                </a:solidFill>
              </a:rPr>
              <a:t>什么是备份？简述三种备份策略的不同。常用的备份工具有哪些？</a:t>
            </a:r>
          </a:p>
          <a:p>
            <a:r>
              <a:rPr lang="zh-CN" altLang="en-US" sz="2400" dirty="0" smtClean="0"/>
              <a:t>简述</a:t>
            </a:r>
            <a:r>
              <a:rPr lang="en-US" altLang="zh-CN" sz="2400" dirty="0" err="1" smtClean="0"/>
              <a:t>Inotify</a:t>
            </a:r>
            <a:r>
              <a:rPr lang="zh-CN" altLang="en-US" sz="2400" dirty="0" smtClean="0"/>
              <a:t>机制的作用？如何利用</a:t>
            </a:r>
            <a:r>
              <a:rPr lang="en-US" altLang="zh-CN" sz="2400" dirty="0" err="1" smtClean="0"/>
              <a:t>Inotify</a:t>
            </a:r>
            <a:r>
              <a:rPr lang="zh-CN" altLang="en-US" sz="2400" dirty="0" smtClean="0"/>
              <a:t>机制实现实时同步？</a:t>
            </a:r>
          </a:p>
          <a:p>
            <a:r>
              <a:rPr lang="zh-CN" altLang="zh-CN" sz="2400" dirty="0"/>
              <a:t>什么是</a:t>
            </a:r>
            <a:r>
              <a:rPr lang="en-US" altLang="zh-CN" sz="2400" dirty="0"/>
              <a:t>GRUB</a:t>
            </a:r>
            <a:r>
              <a:rPr lang="zh-CN" altLang="zh-CN" sz="2400" dirty="0"/>
              <a:t>？其功能如何？</a:t>
            </a:r>
            <a:r>
              <a:rPr lang="en-US" altLang="zh-CN" sz="2400" dirty="0"/>
              <a:t>GRUB</a:t>
            </a:r>
            <a:r>
              <a:rPr lang="zh-CN" altLang="zh-CN" sz="2400" dirty="0"/>
              <a:t>有哪几种操作界面？</a:t>
            </a:r>
          </a:p>
          <a:p>
            <a:r>
              <a:rPr lang="zh-CN" altLang="en-US" sz="2400" dirty="0" smtClean="0"/>
              <a:t>简述系统故障排查的方法和步骤。</a:t>
            </a:r>
          </a:p>
          <a:p>
            <a:r>
              <a:rPr lang="zh-CN" altLang="zh-CN" sz="2400" dirty="0"/>
              <a:t>如何进入</a:t>
            </a:r>
            <a:r>
              <a:rPr lang="es-ES" altLang="zh-CN" sz="2400" dirty="0"/>
              <a:t>rescue.target</a:t>
            </a:r>
            <a:r>
              <a:rPr lang="zh-CN" altLang="zh-CN" sz="2400" dirty="0"/>
              <a:t>和</a:t>
            </a:r>
            <a:r>
              <a:rPr lang="es-ES" altLang="zh-CN" sz="2400" dirty="0"/>
              <a:t>emergency.target</a:t>
            </a:r>
            <a:r>
              <a:rPr lang="zh-CN" altLang="zh-CN" sz="2400" dirty="0"/>
              <a:t>？能实施哪些故障修复？</a:t>
            </a:r>
          </a:p>
          <a:p>
            <a:r>
              <a:rPr lang="zh-CN" altLang="zh-CN" sz="2400" dirty="0"/>
              <a:t>如何进入</a:t>
            </a:r>
            <a:r>
              <a:rPr lang="en-US" altLang="zh-CN" sz="2400" dirty="0" err="1"/>
              <a:t>initramfs</a:t>
            </a:r>
            <a:r>
              <a:rPr lang="en-US" altLang="zh-CN" sz="2400" dirty="0"/>
              <a:t> </a:t>
            </a:r>
            <a:r>
              <a:rPr lang="zh-CN" altLang="zh-CN" sz="2400" dirty="0"/>
              <a:t>调试</a:t>
            </a:r>
            <a:r>
              <a:rPr lang="en-US" altLang="zh-CN" sz="2400" dirty="0"/>
              <a:t> shell</a:t>
            </a:r>
            <a:r>
              <a:rPr lang="zh-CN" altLang="zh-CN" sz="2400" dirty="0"/>
              <a:t>？能实施哪些故障修复？</a:t>
            </a:r>
            <a:endParaRPr lang="zh-CN" altLang="en-US" sz="2400" dirty="0"/>
          </a:p>
          <a:p>
            <a:r>
              <a:rPr lang="zh-CN" altLang="en-US" sz="2400" dirty="0" smtClean="0"/>
              <a:t>什么是系统援救环境？如何进入？能实施哪些故障修复？</a:t>
            </a:r>
            <a:endParaRPr lang="en-US" altLang="zh-CN" sz="2400" dirty="0" smtClean="0"/>
          </a:p>
          <a:p>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94</a:t>
            </a:fld>
            <a:endParaRPr lang="en-US" altLang="zh-CN" dirty="0"/>
          </a:p>
        </p:txBody>
      </p:sp>
      <p:sp>
        <p:nvSpPr>
          <p:cNvPr id="8" name="副标题 7"/>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zh-CN" altLang="en-US" dirty="0" smtClean="0"/>
              <a:t>本章思考题（续</a:t>
            </a:r>
            <a:r>
              <a:rPr lang="en-US" altLang="zh-CN" dirty="0" smtClean="0"/>
              <a:t>2</a:t>
            </a:r>
            <a:r>
              <a:rPr lang="zh-CN" altLang="en-US" dirty="0" smtClean="0"/>
              <a:t>）</a:t>
            </a:r>
            <a:endParaRPr lang="zh-CN" altLang="en-US" dirty="0"/>
          </a:p>
        </p:txBody>
      </p:sp>
    </p:spTree>
    <p:extLst>
      <p:ext uri="{BB962C8B-B14F-4D97-AF65-F5344CB8AC3E}">
        <p14:creationId xmlns:p14="http://schemas.microsoft.com/office/powerpoint/2010/main" val="13786632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10800000">
            <a:off x="0" y="1255079"/>
            <a:ext cx="9144000" cy="4456607"/>
          </a:xfrm>
          <a:prstGeom prst="rect">
            <a:avLst/>
          </a:prstGeom>
          <a:gradFill rotWithShape="1">
            <a:gsLst>
              <a:gs pos="0">
                <a:schemeClr val="bg1">
                  <a:alpha val="0"/>
                </a:schemeClr>
              </a:gs>
              <a:gs pos="100000">
                <a:srgbClr val="A3C400"/>
              </a:gs>
            </a:gsLst>
            <a:lin ang="0" scaled="1"/>
          </a:gradFill>
          <a:ln w="9525">
            <a:noFill/>
            <a:miter lim="800000"/>
            <a:headEnd/>
            <a:tailEnd/>
          </a:ln>
        </p:spPr>
        <p:txBody>
          <a:bodyPr wrap="none" lIns="91433" tIns="45717" rIns="91433" bIns="45717"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5" name="Picture 27"/>
          <p:cNvPicPr>
            <a:picLocks noChangeAspect="1" noChangeArrowheads="1"/>
          </p:cNvPicPr>
          <p:nvPr/>
        </p:nvPicPr>
        <p:blipFill>
          <a:blip r:embed="rId3" cstate="print"/>
          <a:srcRect t="26886" r="43958"/>
          <a:stretch>
            <a:fillRect/>
          </a:stretch>
        </p:blipFill>
        <p:spPr bwMode="auto">
          <a:xfrm>
            <a:off x="-615946" y="2046388"/>
            <a:ext cx="5476321" cy="3651608"/>
          </a:xfrm>
          <a:prstGeom prst="rect">
            <a:avLst/>
          </a:prstGeom>
          <a:noFill/>
          <a:ln w="9525">
            <a:noFill/>
            <a:miter lim="800000"/>
            <a:headEnd/>
            <a:tailEnd/>
          </a:ln>
        </p:spPr>
      </p:pic>
      <p:sp>
        <p:nvSpPr>
          <p:cNvPr id="6" name="Text Box 9"/>
          <p:cNvSpPr txBox="1">
            <a:spLocks noChangeArrowheads="1"/>
          </p:cNvSpPr>
          <p:nvPr/>
        </p:nvSpPr>
        <p:spPr bwMode="auto">
          <a:xfrm>
            <a:off x="64395" y="3269891"/>
            <a:ext cx="2130614" cy="104643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srgbClr val="009900"/>
                </a:solidFill>
                <a:effectLst/>
                <a:uLnTx/>
                <a:uFillTx/>
                <a:latin typeface="Broadway" pitchFamily="82" charset="0"/>
                <a:ea typeface="方正粗倩简体" pitchFamily="65" charset="-122"/>
                <a:cs typeface="+mn-cs"/>
              </a:rPr>
              <a:t>NO.1</a:t>
            </a:r>
            <a:r>
              <a:rPr kumimoji="0" lang="en-US" altLang="zh-CN" sz="3200" b="0" i="0" u="none" strike="noStrike" kern="1200" cap="none" spc="0" normalizeH="0" baseline="0" noProof="0" dirty="0">
                <a:ln>
                  <a:noFill/>
                </a:ln>
                <a:solidFill>
                  <a:prstClr val="black"/>
                </a:solidFill>
                <a:effectLst/>
                <a:uLnTx/>
                <a:uFillTx/>
                <a:latin typeface="Broadway" pitchFamily="82" charset="0"/>
                <a:ea typeface="方正粗倩简体" pitchFamily="65" charset="-122"/>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rPr>
              <a:t>操作基础</a:t>
            </a:r>
            <a:endParaRPr kumimoji="0" lang="zh-CN" altLang="en-US" sz="2000" b="0" i="0" u="none" strike="noStrike" kern="1200" cap="none" spc="0" normalizeH="0" baseline="0" noProof="0" dirty="0">
              <a:ln>
                <a:noFill/>
              </a:ln>
              <a:solidFill>
                <a:prstClr val="black"/>
              </a:solidFill>
              <a:effectLst/>
              <a:uLnTx/>
              <a:uFillTx/>
              <a:latin typeface="Broadway" panose="04040905080B02020502" pitchFamily="82" charset="0"/>
              <a:ea typeface="微软雅黑" pitchFamily="34" charset="-122"/>
              <a:cs typeface="Times New Roman" panose="02020603050405020304" pitchFamily="18" charset="0"/>
            </a:endParaRPr>
          </a:p>
        </p:txBody>
      </p:sp>
      <p:sp>
        <p:nvSpPr>
          <p:cNvPr id="7" name="Text Box 10"/>
          <p:cNvSpPr txBox="1">
            <a:spLocks noChangeArrowheads="1"/>
          </p:cNvSpPr>
          <p:nvPr/>
        </p:nvSpPr>
        <p:spPr bwMode="auto">
          <a:xfrm>
            <a:off x="2590504" y="2864087"/>
            <a:ext cx="2130614" cy="861768"/>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NO.2</a:t>
            </a:r>
            <a:endParaRPr kumimoji="0" lang="en-US" altLang="zh-CN" sz="2000" b="0" i="0" u="none" strike="noStrike" kern="1200" cap="none" spc="0" normalizeH="0" baseline="0" noProof="0" dirty="0">
              <a:ln>
                <a:noFill/>
              </a:ln>
              <a:solidFill>
                <a:srgbClr val="0066FF"/>
              </a:solidFill>
              <a:effectLst/>
              <a:uLnTx/>
              <a:uFillTx/>
              <a:latin typeface="Broadway" pitchFamily="82" charset="0"/>
              <a:ea typeface="方正粗倩简体" pitchFamily="65"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2000" b="0" i="0" u="none" strike="noStrike" kern="1200" cap="none" spc="0" normalizeH="0" baseline="0" noProof="0" dirty="0" smtClean="0">
                <a:ln>
                  <a:noFill/>
                </a:ln>
                <a:solidFill>
                  <a:srgbClr val="0066FF"/>
                </a:solidFill>
                <a:effectLst/>
                <a:uLnTx/>
                <a:uFillTx/>
                <a:latin typeface="Broadway" pitchFamily="82" charset="0"/>
                <a:ea typeface="方正粗倩简体" pitchFamily="65" charset="-122"/>
                <a:cs typeface="+mn-cs"/>
              </a:rPr>
              <a:t>系统与安全</a:t>
            </a:r>
            <a:endParaRPr kumimoji="0" lang="en-US" altLang="zh-CN" sz="14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8" name="Text Box 12"/>
          <p:cNvSpPr txBox="1">
            <a:spLocks noChangeArrowheads="1"/>
          </p:cNvSpPr>
          <p:nvPr/>
        </p:nvSpPr>
        <p:spPr bwMode="auto">
          <a:xfrm>
            <a:off x="250579" y="293173"/>
            <a:ext cx="1464031" cy="615547"/>
          </a:xfrm>
          <a:prstGeom prst="rect">
            <a:avLst/>
          </a:prstGeom>
          <a:noFill/>
          <a:ln w="9525">
            <a:noFill/>
            <a:miter lim="800000"/>
            <a:headEnd/>
            <a:tailEnd/>
          </a:ln>
        </p:spPr>
        <p:txBody>
          <a:bodyPr wrap="square" lIns="91433" tIns="45717" rIns="91433" bIns="45717">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zh-CN" sz="3400" b="1" i="0" u="none" strike="noStrike" kern="1200" cap="none" spc="0" normalizeH="0" baseline="0" noProof="0" dirty="0" err="1" smtClean="0">
                <a:ln>
                  <a:noFill/>
                </a:ln>
                <a:solidFill>
                  <a:srgbClr val="A3C400"/>
                </a:solidFill>
                <a:effectLst/>
                <a:uLnTx/>
                <a:uFillTx/>
                <a:latin typeface="Broadway" pitchFamily="82" charset="0"/>
                <a:ea typeface="宋体" panose="02010600030101010101" pitchFamily="2" charset="-122"/>
                <a:cs typeface="+mn-cs"/>
              </a:rPr>
              <a:t>TYUT</a:t>
            </a:r>
            <a:endParaRPr kumimoji="0" lang="en-US" altLang="zh-CN" sz="3400" b="1" i="0" u="none" strike="noStrike" kern="1200" cap="none" spc="0" normalizeH="0" baseline="0" noProof="0" dirty="0">
              <a:ln>
                <a:noFill/>
              </a:ln>
              <a:solidFill>
                <a:srgbClr val="A3C400"/>
              </a:solidFill>
              <a:effectLst/>
              <a:uLnTx/>
              <a:uFillTx/>
              <a:latin typeface="Broadway" pitchFamily="82" charset="0"/>
              <a:ea typeface="宋体" panose="02010600030101010101" pitchFamily="2" charset="-122"/>
              <a:cs typeface="+mn-cs"/>
            </a:endParaRPr>
          </a:p>
        </p:txBody>
      </p:sp>
      <p:sp>
        <p:nvSpPr>
          <p:cNvPr id="11" name="Text Box 11"/>
          <p:cNvSpPr txBox="1">
            <a:spLocks noChangeArrowheads="1"/>
          </p:cNvSpPr>
          <p:nvPr/>
        </p:nvSpPr>
        <p:spPr bwMode="auto">
          <a:xfrm>
            <a:off x="1403648" y="4650528"/>
            <a:ext cx="2130614" cy="938712"/>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NO.3</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srgbClr val="006600"/>
                </a:solidFill>
                <a:effectLst/>
                <a:uLnTx/>
                <a:uFillTx/>
                <a:latin typeface="Broadway" pitchFamily="82" charset="0"/>
                <a:ea typeface="方正粗倩简体" pitchFamily="65" charset="-122"/>
                <a:cs typeface="+mn-cs"/>
              </a:rPr>
              <a:t>网络服务</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2" name="Text Box 11"/>
          <p:cNvSpPr txBox="1">
            <a:spLocks noChangeArrowheads="1"/>
          </p:cNvSpPr>
          <p:nvPr/>
        </p:nvSpPr>
        <p:spPr bwMode="auto">
          <a:xfrm>
            <a:off x="5177608" y="4221088"/>
            <a:ext cx="3671878" cy="784824"/>
          </a:xfrm>
          <a:prstGeom prst="rect">
            <a:avLst/>
          </a:prstGeom>
          <a:noFill/>
          <a:ln w="9525">
            <a:noFill/>
            <a:miter lim="800000"/>
            <a:headEnd/>
            <a:tailEnd/>
          </a:ln>
        </p:spPr>
        <p:txBody>
          <a:bodyPr lIns="91433" tIns="45717" rIns="91433" bIns="4571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主讲人：郑文 研究员</a:t>
            </a:r>
            <a:endPar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2019-11-21</a:t>
            </a:r>
            <a:endParaRPr kumimoji="0" lang="zh-CN" altLang="en-US" sz="1800"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pic>
        <p:nvPicPr>
          <p:cNvPr id="9" name="Picture 33"/>
          <p:cNvPicPr>
            <a:picLocks noChangeAspect="1" noChangeArrowheads="1"/>
          </p:cNvPicPr>
          <p:nvPr/>
        </p:nvPicPr>
        <p:blipFill>
          <a:blip r:embed="rId4" cstate="print"/>
          <a:srcRect l="82329" b="89954"/>
          <a:stretch>
            <a:fillRect/>
          </a:stretch>
        </p:blipFill>
        <p:spPr bwMode="auto">
          <a:xfrm>
            <a:off x="7452948" y="359719"/>
            <a:ext cx="1726049" cy="505278"/>
          </a:xfrm>
          <a:prstGeom prst="rect">
            <a:avLst/>
          </a:prstGeom>
          <a:noFill/>
          <a:ln w="9525">
            <a:noFill/>
            <a:miter lim="800000"/>
            <a:headEnd/>
            <a:tailEnd/>
          </a:ln>
        </p:spPr>
      </p:pic>
      <p:sp>
        <p:nvSpPr>
          <p:cNvPr id="2" name="文本框 1"/>
          <p:cNvSpPr txBox="1"/>
          <p:nvPr/>
        </p:nvSpPr>
        <p:spPr>
          <a:xfrm>
            <a:off x="7269313" y="238944"/>
            <a:ext cx="14697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black"/>
                </a:solidFill>
                <a:effectLst/>
                <a:uLnTx/>
                <a:uFillTx/>
                <a:latin typeface="华文行楷" panose="02010800040101010101" pitchFamily="2" charset="-122"/>
                <a:ea typeface="华文行楷" panose="02010800040101010101" pitchFamily="2" charset="-122"/>
                <a:cs typeface="+mn-cs"/>
              </a:rPr>
              <a:t>大数据</a:t>
            </a:r>
            <a:r>
              <a:rPr kumimoji="0" lang="zh-CN" altLang="en-US" sz="900" b="0" i="0" u="none" strike="noStrike" kern="1200" cap="none" spc="0" normalizeH="0" baseline="0" noProof="0" dirty="0" smtClean="0">
                <a:ln>
                  <a:noFill/>
                </a:ln>
                <a:solidFill>
                  <a:prstClr val="black"/>
                </a:solidFill>
                <a:effectLst/>
                <a:uLnTx/>
                <a:uFillTx/>
                <a:latin typeface="仿宋" panose="02010609060101010101" pitchFamily="49" charset="-122"/>
                <a:ea typeface="仿宋" panose="02010609060101010101" pitchFamily="49" charset="-122"/>
                <a:cs typeface="+mn-cs"/>
              </a:rPr>
              <a:t>联合研究院</a:t>
            </a:r>
            <a:endParaRPr kumimoji="0" lang="zh-CN" altLang="en-US" sz="900" b="0" i="0" u="none" strike="noStrike" kern="1200" cap="none" spc="0" normalizeH="0" baseline="0" noProof="0" dirty="0">
              <a:ln>
                <a:noFill/>
              </a:ln>
              <a:solidFill>
                <a:prstClr val="black"/>
              </a:solidFill>
              <a:effectLst/>
              <a:uLnTx/>
              <a:uFillTx/>
              <a:latin typeface="仿宋" panose="02010609060101010101" pitchFamily="49" charset="-122"/>
              <a:ea typeface="仿宋" panose="02010609060101010101" pitchFamily="49" charset="-122"/>
              <a:cs typeface="+mn-cs"/>
            </a:endParaRPr>
          </a:p>
        </p:txBody>
      </p:sp>
      <p:sp>
        <p:nvSpPr>
          <p:cNvPr id="15" name="TextBox 12"/>
          <p:cNvSpPr txBox="1"/>
          <p:nvPr/>
        </p:nvSpPr>
        <p:spPr>
          <a:xfrm>
            <a:off x="257814" y="817058"/>
            <a:ext cx="2332690" cy="369332"/>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http://</a:t>
            </a:r>
            <a:r>
              <a:rPr kumimoji="0" lang="en-US" altLang="zh-CN" sz="1800" b="1" i="0" u="none" strike="noStrike" kern="1200" cap="none" spc="0" normalizeH="0" baseline="0" noProof="0" dirty="0" err="1" smtClean="0">
                <a:ln>
                  <a:noFill/>
                </a:ln>
                <a:solidFill>
                  <a:srgbClr val="C0504D">
                    <a:lumMod val="75000"/>
                  </a:srgbClr>
                </a:solidFill>
                <a:effectLst/>
                <a:uLnTx/>
                <a:uFillTx/>
                <a:latin typeface="Arial Unicode MS" pitchFamily="34" charset="-122"/>
                <a:ea typeface="Arial Unicode MS" pitchFamily="34" charset="-122"/>
                <a:cs typeface="Arial Unicode MS" pitchFamily="34" charset="-122"/>
              </a:rPr>
              <a:t>cds.tyut.edu.cn</a:t>
            </a:r>
            <a:endParaRPr kumimoji="0" lang="en-US" altLang="zh-CN" sz="1800" b="1" i="0" u="none" strike="noStrike" kern="1200" cap="none" spc="0" normalizeH="0" baseline="0" noProof="0" dirty="0">
              <a:ln>
                <a:noFill/>
              </a:ln>
              <a:solidFill>
                <a:srgbClr val="C0504D">
                  <a:lumMod val="75000"/>
                </a:srgbClr>
              </a:solidFill>
              <a:effectLst/>
              <a:uLnTx/>
              <a:uFillTx/>
              <a:latin typeface="Arial Unicode MS" pitchFamily="34" charset="-122"/>
              <a:ea typeface="Arial Unicode MS" pitchFamily="34" charset="-122"/>
              <a:cs typeface="Arial Unicode MS" pitchFamily="34" charset="-122"/>
            </a:endParaRPr>
          </a:p>
        </p:txBody>
      </p:sp>
      <p:sp>
        <p:nvSpPr>
          <p:cNvPr id="13" name="Text Box 9"/>
          <p:cNvSpPr txBox="1">
            <a:spLocks noChangeArrowheads="1"/>
          </p:cNvSpPr>
          <p:nvPr/>
        </p:nvSpPr>
        <p:spPr bwMode="auto">
          <a:xfrm>
            <a:off x="4304717" y="2588458"/>
            <a:ext cx="4536832" cy="707880"/>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Linux</a:t>
            </a:r>
            <a:r>
              <a:rPr kumimoji="0" lang="zh-CN" altLang="en-US"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操作系统</a:t>
            </a:r>
            <a:endParaRPr kumimoji="0" lang="en-US" altLang="zh-C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
        <p:nvSpPr>
          <p:cNvPr id="14" name="Text Box 9"/>
          <p:cNvSpPr txBox="1">
            <a:spLocks noChangeArrowheads="1"/>
          </p:cNvSpPr>
          <p:nvPr/>
        </p:nvSpPr>
        <p:spPr bwMode="auto">
          <a:xfrm>
            <a:off x="4312654" y="3434878"/>
            <a:ext cx="4536832" cy="461659"/>
          </a:xfrm>
          <a:prstGeom prst="rect">
            <a:avLst/>
          </a:prstGeom>
          <a:noFill/>
          <a:ln w="9525">
            <a:noFill/>
            <a:miter lim="800000"/>
            <a:headEnd/>
            <a:tailEnd/>
          </a:ln>
        </p:spPr>
        <p:txBody>
          <a:bodyPr wrap="square" lIns="91433" tIns="45717" rIns="91433" bIns="45717">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第</a:t>
            </a:r>
            <a:r>
              <a:rPr lang="en-US" altLang="zh-CN" sz="2400" dirty="0">
                <a:solidFill>
                  <a:prstClr val="black"/>
                </a:solidFill>
                <a:latin typeface="Times New Roman" panose="02020603050405020304" pitchFamily="18" charset="0"/>
                <a:ea typeface="黑体" pitchFamily="2" charset="-122"/>
                <a:cs typeface="Times New Roman" panose="02020603050405020304" pitchFamily="18" charset="0"/>
              </a:rPr>
              <a:t>8</a:t>
            </a:r>
            <a:r>
              <a:rPr kumimoji="0" lang="zh-C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rPr>
              <a:t>章 服务器安全基础</a:t>
            </a:r>
            <a:endPar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黑体" pitchFamily="2" charset="-122"/>
              <a:cs typeface="Times New Roman" panose="02020603050405020304" pitchFamily="18" charset="0"/>
            </a:endParaRPr>
          </a:p>
        </p:txBody>
      </p:sp>
    </p:spTree>
    <p:extLst>
      <p:ext uri="{BB962C8B-B14F-4D97-AF65-F5344CB8AC3E}">
        <p14:creationId xmlns:p14="http://schemas.microsoft.com/office/powerpoint/2010/main" val="27224438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r>
              <a:rPr lang="zh-CN" altLang="en-US" dirty="0" smtClean="0">
                <a:ea typeface="宋体" charset="-122"/>
              </a:rPr>
              <a:t>尽量减少使用 </a:t>
            </a:r>
            <a:r>
              <a:rPr lang="en-US" altLang="zh-CN" dirty="0" smtClean="0">
                <a:ea typeface="宋体" charset="-122"/>
              </a:rPr>
              <a:t>root </a:t>
            </a:r>
            <a:r>
              <a:rPr lang="zh-CN" altLang="en-US" dirty="0" smtClean="0">
                <a:ea typeface="宋体" charset="-122"/>
              </a:rPr>
              <a:t>账号</a:t>
            </a:r>
            <a:endParaRPr lang="en-US" altLang="zh-CN" dirty="0">
              <a:ea typeface="宋体" charset="-122"/>
            </a:endParaRPr>
          </a:p>
          <a:p>
            <a:pPr lvl="1"/>
            <a:r>
              <a:rPr lang="zh-CN" altLang="en-US" dirty="0" smtClean="0">
                <a:ea typeface="宋体" charset="-122"/>
              </a:rPr>
              <a:t>是整个 </a:t>
            </a:r>
            <a:r>
              <a:rPr lang="en-US" altLang="zh-CN" dirty="0" smtClean="0">
                <a:ea typeface="宋体" charset="-122"/>
              </a:rPr>
              <a:t>Linux </a:t>
            </a:r>
            <a:r>
              <a:rPr lang="zh-CN" altLang="en-US" dirty="0" smtClean="0">
                <a:ea typeface="宋体" charset="-122"/>
              </a:rPr>
              <a:t>系统的关键</a:t>
            </a:r>
            <a:endParaRPr lang="en-US" altLang="zh-CN" dirty="0">
              <a:ea typeface="宋体" charset="-122"/>
            </a:endParaRPr>
          </a:p>
          <a:p>
            <a:pPr lvl="1"/>
            <a:r>
              <a:rPr lang="zh-CN" altLang="en-US" dirty="0" smtClean="0">
                <a:ea typeface="宋体" charset="-122"/>
              </a:rPr>
              <a:t>如果可能，使用其他帐户</a:t>
            </a:r>
            <a:endParaRPr lang="en-US" altLang="zh-CN" dirty="0">
              <a:ea typeface="宋体" charset="-122"/>
            </a:endParaRPr>
          </a:p>
          <a:p>
            <a:r>
              <a:rPr lang="zh-CN" altLang="en-US" dirty="0" smtClean="0"/>
              <a:t>除非绝对必要，否则不要以 </a:t>
            </a:r>
            <a:r>
              <a:rPr lang="en-US" altLang="zh-CN" dirty="0" smtClean="0"/>
              <a:t>root </a:t>
            </a:r>
            <a:r>
              <a:rPr lang="zh-CN" altLang="en-US" dirty="0" smtClean="0"/>
              <a:t>直接登录</a:t>
            </a:r>
            <a:endParaRPr lang="en-US" altLang="zh-CN" dirty="0" smtClean="0"/>
          </a:p>
          <a:p>
            <a:pPr lvl="1"/>
            <a:r>
              <a:rPr lang="zh-CN" altLang="en-US" dirty="0" smtClean="0">
                <a:ea typeface="宋体" charset="-122"/>
              </a:rPr>
              <a:t>使用</a:t>
            </a:r>
            <a:r>
              <a:rPr lang="en-US" altLang="zh-CN" dirty="0" smtClean="0">
                <a:ea typeface="宋体" charset="-122"/>
              </a:rPr>
              <a:t>“</a:t>
            </a:r>
            <a:r>
              <a:rPr lang="en-US" altLang="zh-CN" i="1" dirty="0" err="1" smtClean="0">
                <a:solidFill>
                  <a:srgbClr val="002060"/>
                </a:solidFill>
                <a:ea typeface="宋体" charset="-122"/>
              </a:rPr>
              <a:t>su</a:t>
            </a:r>
            <a:r>
              <a:rPr lang="en-US" altLang="zh-CN" i="1" dirty="0" smtClean="0">
                <a:solidFill>
                  <a:srgbClr val="002060"/>
                </a:solidFill>
                <a:ea typeface="宋体" charset="-122"/>
              </a:rPr>
              <a:t> -</a:t>
            </a:r>
            <a:r>
              <a:rPr lang="en-US" altLang="zh-CN" dirty="0" smtClean="0">
                <a:solidFill>
                  <a:srgbClr val="002060"/>
                </a:solidFill>
                <a:ea typeface="宋体" charset="-122"/>
              </a:rPr>
              <a:t>” </a:t>
            </a:r>
            <a:r>
              <a:rPr lang="zh-CN" altLang="en-US" dirty="0" smtClean="0">
                <a:ea typeface="宋体" charset="-122"/>
              </a:rPr>
              <a:t>替换 </a:t>
            </a:r>
            <a:r>
              <a:rPr lang="en-US" altLang="zh-CN" dirty="0" smtClean="0">
                <a:ea typeface="宋体" charset="-122"/>
              </a:rPr>
              <a:t>root </a:t>
            </a:r>
            <a:r>
              <a:rPr lang="zh-CN" altLang="en-US" dirty="0" smtClean="0">
                <a:ea typeface="宋体" charset="-122"/>
              </a:rPr>
              <a:t>的直接登录</a:t>
            </a:r>
            <a:endParaRPr lang="en-US" altLang="zh-CN" dirty="0" smtClean="0">
              <a:ea typeface="宋体" charset="-122"/>
            </a:endParaRPr>
          </a:p>
          <a:p>
            <a:pPr lvl="1"/>
            <a:r>
              <a:rPr lang="zh-CN" altLang="en-US" dirty="0" smtClean="0">
                <a:ea typeface="宋体" charset="-122"/>
              </a:rPr>
              <a:t>使用</a:t>
            </a:r>
            <a:r>
              <a:rPr lang="zh-CN" altLang="en-US" i="1" dirty="0" smtClean="0">
                <a:solidFill>
                  <a:srgbClr val="002060"/>
                </a:solidFill>
                <a:ea typeface="宋体" charset="-122"/>
              </a:rPr>
              <a:t> </a:t>
            </a:r>
            <a:r>
              <a:rPr lang="en-US" altLang="zh-CN" i="1" dirty="0" err="1" smtClean="0">
                <a:solidFill>
                  <a:srgbClr val="002060"/>
                </a:solidFill>
                <a:ea typeface="宋体" charset="-122"/>
              </a:rPr>
              <a:t>sudo</a:t>
            </a:r>
            <a:endParaRPr lang="en-US" altLang="zh-CN" dirty="0" smtClean="0">
              <a:solidFill>
                <a:srgbClr val="002060"/>
              </a:solidFill>
              <a:ea typeface="宋体" charset="-122"/>
            </a:endParaRPr>
          </a:p>
          <a:p>
            <a:pPr lvl="1"/>
            <a:endParaRPr lang="en-US" altLang="zh-CN" dirty="0" smtClean="0">
              <a:ea typeface="宋体" charset="-122"/>
            </a:endParaRPr>
          </a:p>
        </p:txBody>
      </p:sp>
      <p:sp>
        <p:nvSpPr>
          <p:cNvPr id="6" name="灯片编号占位符 5"/>
          <p:cNvSpPr>
            <a:spLocks noGrp="1"/>
          </p:cNvSpPr>
          <p:nvPr>
            <p:ph type="sldNum" sz="quarter" idx="12"/>
          </p:nvPr>
        </p:nvSpPr>
        <p:spPr>
          <a:prstGeom prst="rect">
            <a:avLst/>
          </a:prstGeom>
        </p:spPr>
        <p:txBody>
          <a:bodyPr/>
          <a:lstStyle/>
          <a:p>
            <a:fld id="{4D892F2A-14C3-4318-A6D4-750ECE0DC3FC}" type="slidenum">
              <a:rPr lang="en-US" altLang="zh-CN"/>
              <a:pPr/>
              <a:t>96</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77826" name="Rectangle 2"/>
          <p:cNvSpPr>
            <a:spLocks noGrp="1" noChangeArrowheads="1"/>
          </p:cNvSpPr>
          <p:nvPr>
            <p:ph type="title"/>
          </p:nvPr>
        </p:nvSpPr>
        <p:spPr/>
        <p:txBody>
          <a:bodyPr/>
          <a:lstStyle/>
          <a:p>
            <a:r>
              <a:rPr lang="en-US" altLang="zh-CN" dirty="0">
                <a:ea typeface="宋体" charset="-122"/>
              </a:rPr>
              <a:t>Root </a:t>
            </a:r>
            <a:r>
              <a:rPr lang="zh-CN" altLang="en-US" dirty="0" smtClean="0">
                <a:ea typeface="宋体" charset="-122"/>
              </a:rPr>
              <a:t>账号</a:t>
            </a:r>
            <a:endParaRPr lang="en-US" altLang="zh-CN" dirty="0">
              <a:ea typeface="宋体" charset="-122"/>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78723482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5556" y="1370209"/>
            <a:ext cx="8172908" cy="4530725"/>
          </a:xfrm>
        </p:spPr>
        <p:txBody>
          <a:bodyPr/>
          <a:lstStyle/>
          <a:p>
            <a:r>
              <a:rPr lang="en-US" altLang="zh-CN" sz="2800" dirty="0" err="1" smtClean="0"/>
              <a:t>sudo</a:t>
            </a:r>
            <a:r>
              <a:rPr lang="en-US" altLang="zh-CN" sz="2800" dirty="0" smtClean="0"/>
              <a:t> </a:t>
            </a:r>
            <a:r>
              <a:rPr lang="zh-CN" altLang="en-US" sz="2800" dirty="0" smtClean="0"/>
              <a:t>允许授权用户以</a:t>
            </a:r>
            <a:r>
              <a:rPr lang="zh-CN" altLang="en-US" sz="2800" b="1" dirty="0" smtClean="0">
                <a:solidFill>
                  <a:srgbClr val="002060"/>
                </a:solidFill>
              </a:rPr>
              <a:t>超级用户</a:t>
            </a:r>
            <a:r>
              <a:rPr lang="zh-CN" altLang="en-US" sz="2800" dirty="0" smtClean="0"/>
              <a:t>或</a:t>
            </a:r>
            <a:r>
              <a:rPr lang="zh-CN" altLang="en-US" sz="2800" b="1" dirty="0" smtClean="0">
                <a:solidFill>
                  <a:srgbClr val="002060"/>
                </a:solidFill>
              </a:rPr>
              <a:t>其他用户</a:t>
            </a:r>
            <a:r>
              <a:rPr lang="zh-CN" altLang="en-US" sz="2800" dirty="0" smtClean="0"/>
              <a:t>身份</a:t>
            </a:r>
            <a:endParaRPr lang="en-US" altLang="zh-CN" sz="2800" dirty="0" smtClean="0"/>
          </a:p>
          <a:p>
            <a:pPr marL="0" indent="0">
              <a:buNone/>
            </a:pPr>
            <a:r>
              <a:rPr lang="en-US" altLang="zh-CN" sz="2800" dirty="0"/>
              <a:t> </a:t>
            </a:r>
            <a:r>
              <a:rPr lang="en-US" altLang="zh-CN" sz="2800" dirty="0" smtClean="0"/>
              <a:t>  </a:t>
            </a:r>
            <a:r>
              <a:rPr lang="zh-CN" altLang="en-US" sz="2800" dirty="0" smtClean="0"/>
              <a:t>执行命令</a:t>
            </a:r>
            <a:endParaRPr lang="en-US" altLang="zh-CN" sz="2800" dirty="0" smtClean="0"/>
          </a:p>
          <a:p>
            <a:pPr lvl="1"/>
            <a:r>
              <a:rPr lang="en-US" altLang="zh-CN" dirty="0" err="1" smtClean="0"/>
              <a:t>sudo</a:t>
            </a:r>
            <a:r>
              <a:rPr lang="en-US" altLang="zh-CN" dirty="0" smtClean="0"/>
              <a:t> </a:t>
            </a:r>
            <a:r>
              <a:rPr lang="zh-CN" altLang="zh-CN" dirty="0" smtClean="0"/>
              <a:t>能限制指定用户在指定主机上运行某些命令</a:t>
            </a:r>
            <a:endParaRPr lang="en-US" altLang="zh-CN" dirty="0" smtClean="0"/>
          </a:p>
          <a:p>
            <a:pPr lvl="1"/>
            <a:r>
              <a:rPr lang="zh-CN" altLang="en-US" dirty="0" smtClean="0"/>
              <a:t>默认情况下，只有</a:t>
            </a:r>
            <a:r>
              <a:rPr lang="en-US" altLang="zh-CN" dirty="0" smtClean="0"/>
              <a:t>root</a:t>
            </a:r>
            <a:r>
              <a:rPr lang="zh-CN" altLang="en-US" dirty="0" smtClean="0"/>
              <a:t>用户可以使用</a:t>
            </a:r>
            <a:r>
              <a:rPr lang="en-US" altLang="zh-CN" dirty="0" err="1" smtClean="0"/>
              <a:t>sudo</a:t>
            </a:r>
            <a:r>
              <a:rPr lang="zh-CN" altLang="en-US" dirty="0" smtClean="0"/>
              <a:t>命令</a:t>
            </a:r>
            <a:endParaRPr lang="en-US" altLang="zh-CN" dirty="0" smtClean="0"/>
          </a:p>
          <a:p>
            <a:r>
              <a:rPr lang="en-US" altLang="zh-CN" sz="2800" dirty="0" err="1" smtClean="0"/>
              <a:t>sudo</a:t>
            </a:r>
            <a:r>
              <a:rPr lang="en-US" altLang="zh-CN" sz="2800" dirty="0" smtClean="0"/>
              <a:t>  </a:t>
            </a:r>
            <a:r>
              <a:rPr lang="zh-CN" altLang="en-US" sz="2800" dirty="0" smtClean="0"/>
              <a:t>使用普通用户自己的口令</a:t>
            </a:r>
            <a:endParaRPr lang="en-US" altLang="zh-CN" sz="2800" dirty="0" smtClean="0"/>
          </a:p>
          <a:p>
            <a:pPr lvl="1"/>
            <a:r>
              <a:rPr lang="en-US" altLang="zh-CN" dirty="0" err="1" smtClean="0"/>
              <a:t>sudo</a:t>
            </a:r>
            <a:r>
              <a:rPr lang="en-US" altLang="zh-CN" dirty="0" smtClean="0"/>
              <a:t> </a:t>
            </a:r>
            <a:r>
              <a:rPr lang="zh-CN" altLang="zh-CN" dirty="0" smtClean="0"/>
              <a:t>是设置了</a:t>
            </a:r>
            <a:r>
              <a:rPr lang="en-US" altLang="zh-CN" dirty="0" smtClean="0"/>
              <a:t>SUID</a:t>
            </a:r>
            <a:r>
              <a:rPr lang="zh-CN" altLang="en-US" dirty="0" smtClean="0"/>
              <a:t>权限</a:t>
            </a:r>
            <a:r>
              <a:rPr lang="zh-CN" altLang="zh-CN" dirty="0" smtClean="0"/>
              <a:t>位的执行文件</a:t>
            </a:r>
            <a:endParaRPr lang="en-US" altLang="zh-CN" dirty="0" smtClean="0"/>
          </a:p>
          <a:p>
            <a:r>
              <a:rPr lang="en-US" altLang="zh-CN" sz="2800" dirty="0" err="1" smtClean="0"/>
              <a:t>sudo</a:t>
            </a:r>
            <a:r>
              <a:rPr lang="en-US" altLang="zh-CN" sz="2800" dirty="0" smtClean="0"/>
              <a:t> </a:t>
            </a:r>
            <a:r>
              <a:rPr lang="zh-CN" altLang="zh-CN" sz="2800" dirty="0" smtClean="0"/>
              <a:t>使用时间戳文件来完成类似“检票”的系统</a:t>
            </a:r>
            <a:endParaRPr lang="en-US" altLang="zh-CN" sz="2800" dirty="0" smtClean="0"/>
          </a:p>
          <a:p>
            <a:pPr lvl="1"/>
            <a:r>
              <a:rPr lang="zh-CN" altLang="zh-CN" dirty="0" smtClean="0"/>
              <a:t>当用户执行</a:t>
            </a:r>
            <a:r>
              <a:rPr lang="en-US" altLang="zh-CN" dirty="0" smtClean="0"/>
              <a:t> </a:t>
            </a:r>
            <a:r>
              <a:rPr lang="en-US" altLang="zh-CN" dirty="0" err="1" smtClean="0"/>
              <a:t>sudo</a:t>
            </a:r>
            <a:r>
              <a:rPr lang="en-US" altLang="zh-CN" dirty="0" smtClean="0"/>
              <a:t> </a:t>
            </a:r>
            <a:r>
              <a:rPr lang="zh-CN" altLang="en-US" dirty="0" smtClean="0"/>
              <a:t>时</a:t>
            </a:r>
            <a:r>
              <a:rPr lang="zh-CN" altLang="zh-CN" dirty="0" smtClean="0"/>
              <a:t>，</a:t>
            </a:r>
            <a:r>
              <a:rPr lang="en-US" altLang="zh-CN" b="1" dirty="0" smtClean="0">
                <a:solidFill>
                  <a:srgbClr val="002060"/>
                </a:solidFill>
              </a:rPr>
              <a:t>5</a:t>
            </a:r>
            <a:r>
              <a:rPr lang="zh-CN" altLang="zh-CN" b="1" dirty="0" smtClean="0">
                <a:solidFill>
                  <a:srgbClr val="002060"/>
                </a:solidFill>
              </a:rPr>
              <a:t>分钟</a:t>
            </a:r>
            <a:r>
              <a:rPr lang="en-US" altLang="zh-CN" b="1" dirty="0" smtClean="0">
                <a:solidFill>
                  <a:srgbClr val="002060"/>
                </a:solidFill>
              </a:rPr>
              <a:t> </a:t>
            </a:r>
            <a:r>
              <a:rPr lang="zh-CN" altLang="en-US" dirty="0" smtClean="0"/>
              <a:t>内不用再输入口令</a:t>
            </a:r>
            <a:endParaRPr lang="en-US" altLang="zh-CN" dirty="0" smtClean="0"/>
          </a:p>
          <a:p>
            <a:r>
              <a:rPr lang="zh-CN" altLang="en-US" dirty="0" smtClean="0"/>
              <a:t>记录所有登录（包括成功的和不成功的登录）</a:t>
            </a:r>
            <a:endParaRPr lang="en-US" altLang="zh-CN" dirty="0" smtClean="0"/>
          </a:p>
          <a:p>
            <a:pPr lvl="1"/>
            <a:r>
              <a:rPr lang="en-US" altLang="zh-CN" sz="2400" dirty="0" smtClean="0"/>
              <a:t>/</a:t>
            </a:r>
            <a:r>
              <a:rPr lang="en-US" altLang="zh-CN" sz="2400" dirty="0" err="1" smtClean="0"/>
              <a:t>var</a:t>
            </a:r>
            <a:r>
              <a:rPr lang="en-US" altLang="zh-CN" sz="2400" dirty="0" smtClean="0"/>
              <a:t>/log/secure</a:t>
            </a: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97</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sudo</a:t>
            </a:r>
            <a:r>
              <a:rPr lang="zh-CN" altLang="en-US" dirty="0" smtClean="0"/>
              <a:t>简介</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42902840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87291" y="1484784"/>
            <a:ext cx="8229600" cy="4530725"/>
          </a:xfrm>
        </p:spPr>
        <p:txBody>
          <a:bodyPr/>
          <a:lstStyle/>
          <a:p>
            <a:pPr>
              <a:lnSpc>
                <a:spcPct val="80000"/>
              </a:lnSpc>
            </a:pPr>
            <a:r>
              <a:rPr lang="en-US" altLang="zh-CN" sz="2800" dirty="0" err="1" smtClean="0"/>
              <a:t>su</a:t>
            </a:r>
            <a:endParaRPr lang="en-US" altLang="zh-CN" sz="2800" dirty="0" smtClean="0"/>
          </a:p>
          <a:p>
            <a:pPr lvl="1">
              <a:lnSpc>
                <a:spcPct val="80000"/>
              </a:lnSpc>
            </a:pPr>
            <a:r>
              <a:rPr lang="zh-CN" altLang="en-US" sz="2400" dirty="0" smtClean="0"/>
              <a:t>直接切换为超级用户</a:t>
            </a:r>
          </a:p>
          <a:p>
            <a:pPr lvl="1">
              <a:lnSpc>
                <a:spcPct val="80000"/>
              </a:lnSpc>
            </a:pPr>
            <a:r>
              <a:rPr lang="zh-CN" altLang="en-US" sz="2400" dirty="0" smtClean="0"/>
              <a:t>普通用户要切换为超级用户必须知道超级用户的口令</a:t>
            </a:r>
          </a:p>
          <a:p>
            <a:pPr lvl="1">
              <a:lnSpc>
                <a:spcPct val="80000"/>
              </a:lnSpc>
            </a:pPr>
            <a:r>
              <a:rPr lang="zh-CN" altLang="en-US" sz="2400" dirty="0" smtClean="0"/>
              <a:t>适用于系统中只有单个系统管理员的情况</a:t>
            </a:r>
          </a:p>
          <a:p>
            <a:pPr>
              <a:lnSpc>
                <a:spcPct val="80000"/>
              </a:lnSpc>
            </a:pPr>
            <a:r>
              <a:rPr lang="en-US" altLang="zh-CN" sz="2800" dirty="0" err="1" smtClean="0"/>
              <a:t>sudo</a:t>
            </a:r>
            <a:endParaRPr lang="en-US" altLang="zh-CN" sz="2800" dirty="0" smtClean="0"/>
          </a:p>
          <a:p>
            <a:pPr lvl="1">
              <a:lnSpc>
                <a:spcPct val="80000"/>
              </a:lnSpc>
            </a:pPr>
            <a:r>
              <a:rPr lang="zh-CN" altLang="en-US" sz="2400" dirty="0" smtClean="0"/>
              <a:t>直接使用 </a:t>
            </a:r>
            <a:r>
              <a:rPr lang="en-US" altLang="zh-CN" sz="2400" dirty="0" err="1" smtClean="0"/>
              <a:t>sudo</a:t>
            </a:r>
            <a:r>
              <a:rPr lang="en-US" altLang="zh-CN" sz="2400" dirty="0" smtClean="0"/>
              <a:t> </a:t>
            </a:r>
            <a:r>
              <a:rPr lang="zh-CN" altLang="en-US" sz="2400" dirty="0" smtClean="0"/>
              <a:t>命令前缀执行系统管理命令</a:t>
            </a:r>
          </a:p>
          <a:p>
            <a:pPr lvl="1">
              <a:lnSpc>
                <a:spcPct val="80000"/>
              </a:lnSpc>
            </a:pPr>
            <a:r>
              <a:rPr lang="zh-CN" altLang="en-US" sz="2400" dirty="0" smtClean="0"/>
              <a:t>执行系统管理命令时无需知道超级用户的口令</a:t>
            </a:r>
          </a:p>
          <a:p>
            <a:pPr lvl="1">
              <a:lnSpc>
                <a:spcPct val="80000"/>
              </a:lnSpc>
            </a:pPr>
            <a:r>
              <a:rPr lang="zh-CN" altLang="en-US" sz="2400" dirty="0" smtClean="0"/>
              <a:t>适用于系统中有多个系统管理员的情况</a:t>
            </a:r>
            <a:endParaRPr lang="en-US" altLang="zh-CN" sz="2400" dirty="0" smtClean="0"/>
          </a:p>
          <a:p>
            <a:pPr lvl="2">
              <a:lnSpc>
                <a:spcPct val="80000"/>
              </a:lnSpc>
            </a:pPr>
            <a:r>
              <a:rPr lang="zh-CN" altLang="en-US" sz="2400" dirty="0" smtClean="0"/>
              <a:t>允许 </a:t>
            </a:r>
            <a:r>
              <a:rPr lang="en-US" altLang="zh-CN" sz="2400" dirty="0" smtClean="0"/>
              <a:t>root </a:t>
            </a:r>
            <a:r>
              <a:rPr lang="zh-CN" altLang="en-US" sz="2400" dirty="0" smtClean="0"/>
              <a:t>为几个用户或组委派权利，使之能运行部分或全部由 </a:t>
            </a:r>
            <a:r>
              <a:rPr lang="en-US" altLang="zh-CN" sz="2400" dirty="0" smtClean="0"/>
              <a:t>root </a:t>
            </a:r>
            <a:r>
              <a:rPr lang="zh-CN" altLang="en-US" sz="2400" dirty="0" smtClean="0"/>
              <a:t>（或另一个）用户执行的命令</a:t>
            </a:r>
            <a:endParaRPr lang="en-US" altLang="zh-CN" sz="2400" dirty="0" smtClean="0"/>
          </a:p>
          <a:p>
            <a:pPr lvl="2">
              <a:lnSpc>
                <a:spcPct val="80000"/>
              </a:lnSpc>
            </a:pPr>
            <a:r>
              <a:rPr lang="en-US" altLang="zh-CN" sz="2400" dirty="0" err="1" smtClean="0"/>
              <a:t>sudo</a:t>
            </a:r>
            <a:r>
              <a:rPr lang="en-US" altLang="zh-CN" sz="2400" dirty="0" smtClean="0"/>
              <a:t> </a:t>
            </a:r>
            <a:r>
              <a:rPr lang="zh-CN" altLang="en-US" sz="2400" dirty="0" smtClean="0"/>
              <a:t>设计者的</a:t>
            </a:r>
            <a:r>
              <a:rPr lang="zh-CN" altLang="en-US" sz="2400" b="1" dirty="0" smtClean="0">
                <a:solidFill>
                  <a:srgbClr val="002060"/>
                </a:solidFill>
              </a:rPr>
              <a:t>宗旨</a:t>
            </a:r>
            <a:r>
              <a:rPr lang="zh-CN" altLang="en-US" sz="2400" dirty="0" smtClean="0"/>
              <a:t>：给用户尽可能少的权限但仍允许完成他们的工作</a:t>
            </a:r>
            <a:endParaRPr lang="en-US" altLang="zh-CN" sz="2400" dirty="0" smtClean="0"/>
          </a:p>
          <a:p>
            <a:pPr lvl="2">
              <a:lnSpc>
                <a:spcPct val="80000"/>
              </a:lnSpc>
            </a:pPr>
            <a:r>
              <a:rPr lang="zh-CN" altLang="en-US" sz="2400" dirty="0" smtClean="0"/>
              <a:t>当然系统只有</a:t>
            </a:r>
            <a:r>
              <a:rPr lang="zh-CN" altLang="en-US" sz="2400" b="1" dirty="0" smtClean="0"/>
              <a:t>单</a:t>
            </a:r>
            <a:r>
              <a:rPr lang="zh-CN" altLang="en-US" sz="2400" dirty="0" smtClean="0"/>
              <a:t>个系统管理员时</a:t>
            </a:r>
            <a:r>
              <a:rPr lang="zh-CN" altLang="en-US" sz="2400" b="1" dirty="0" smtClean="0"/>
              <a:t>也</a:t>
            </a:r>
            <a:r>
              <a:rPr lang="zh-CN" altLang="en-US" sz="2400" dirty="0" smtClean="0"/>
              <a:t>可以使用</a:t>
            </a:r>
            <a:endParaRPr lang="en-US" altLang="zh-CN" sz="2400" dirty="0" smtClean="0"/>
          </a:p>
          <a:p>
            <a:pPr lvl="1">
              <a:lnSpc>
                <a:spcPct val="80000"/>
              </a:lnSpc>
            </a:pPr>
            <a:endParaRPr lang="zh-CN" altLang="en-US" dirty="0"/>
          </a:p>
        </p:txBody>
      </p:sp>
      <p:sp>
        <p:nvSpPr>
          <p:cNvPr id="6" name="灯片编号占位符 5"/>
          <p:cNvSpPr>
            <a:spLocks noGrp="1"/>
          </p:cNvSpPr>
          <p:nvPr>
            <p:ph type="sldNum" sz="quarter" idx="12"/>
          </p:nvPr>
        </p:nvSpPr>
        <p:spPr/>
        <p:txBody>
          <a:bodyPr/>
          <a:lstStyle/>
          <a:p>
            <a:fld id="{1D884F6B-D068-45E9-B250-41F0C46488DC}" type="slidenum">
              <a:rPr lang="en-US" altLang="zh-CN" smtClean="0"/>
              <a:pPr/>
              <a:t>98</a:t>
            </a:fld>
            <a:endParaRPr lang="en-US" altLang="zh-CN" dirty="0"/>
          </a:p>
        </p:txBody>
      </p:sp>
      <p:sp>
        <p:nvSpPr>
          <p:cNvPr id="7" name="副标题 6"/>
          <p:cNvSpPr>
            <a:spLocks noGrp="1"/>
          </p:cNvSpPr>
          <p:nvPr>
            <p:ph type="subTitle" idx="13"/>
          </p:nvPr>
        </p:nvSpPr>
        <p:spPr/>
        <p:txBody>
          <a:bodyPr>
            <a:normAutofit fontScale="92500" lnSpcReduction="20000"/>
          </a:bodyPr>
          <a:lstStyle/>
          <a:p>
            <a:endParaRPr lang="zh-CN" altLang="en-US"/>
          </a:p>
        </p:txBody>
      </p:sp>
      <p:sp>
        <p:nvSpPr>
          <p:cNvPr id="2" name="标题 1"/>
          <p:cNvSpPr>
            <a:spLocks noGrp="1"/>
          </p:cNvSpPr>
          <p:nvPr>
            <p:ph type="title"/>
          </p:nvPr>
        </p:nvSpPr>
        <p:spPr/>
        <p:txBody>
          <a:bodyPr/>
          <a:lstStyle/>
          <a:p>
            <a:r>
              <a:rPr lang="en-US" altLang="zh-CN" dirty="0" err="1" smtClean="0"/>
              <a:t>su</a:t>
            </a:r>
            <a:r>
              <a:rPr lang="zh-CN" altLang="en-US" dirty="0" smtClean="0"/>
              <a:t>与</a:t>
            </a:r>
            <a:r>
              <a:rPr lang="en-US" altLang="zh-CN" dirty="0" err="1" smtClean="0"/>
              <a:t>sudo</a:t>
            </a:r>
            <a:r>
              <a:rPr lang="zh-CN" altLang="en-US" dirty="0" smtClean="0"/>
              <a:t>比较</a:t>
            </a:r>
            <a:endParaRPr lang="zh-CN" altLang="en-US" dirty="0"/>
          </a:p>
        </p:txBody>
      </p:sp>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41878331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p:txBody>
          <a:bodyPr/>
          <a:lstStyle/>
          <a:p>
            <a:r>
              <a:rPr lang="zh-CN" altLang="en-US" dirty="0" smtClean="0"/>
              <a:t>简述</a:t>
            </a:r>
            <a:r>
              <a:rPr lang="en-US" altLang="zh-CN" dirty="0" smtClean="0"/>
              <a:t>Linux</a:t>
            </a:r>
            <a:r>
              <a:rPr lang="zh-CN" altLang="en-US" dirty="0" smtClean="0"/>
              <a:t>服务器的基本安全配置？</a:t>
            </a:r>
            <a:endParaRPr lang="en-US" altLang="zh-CN" dirty="0" smtClean="0"/>
          </a:p>
          <a:p>
            <a:r>
              <a:rPr lang="zh-CN" altLang="en-US" dirty="0" smtClean="0">
                <a:solidFill>
                  <a:srgbClr val="FF0000"/>
                </a:solidFill>
              </a:rPr>
              <a:t>简述</a:t>
            </a:r>
            <a:r>
              <a:rPr lang="en-US" altLang="zh-CN" dirty="0" err="1" smtClean="0">
                <a:solidFill>
                  <a:srgbClr val="FF0000"/>
                </a:solidFill>
              </a:rPr>
              <a:t>su</a:t>
            </a:r>
            <a:r>
              <a:rPr lang="zh-CN" altLang="en-US" dirty="0" smtClean="0">
                <a:solidFill>
                  <a:srgbClr val="FF0000"/>
                </a:solidFill>
              </a:rPr>
              <a:t>与</a:t>
            </a:r>
            <a:r>
              <a:rPr lang="en-US" altLang="zh-CN" dirty="0" err="1" smtClean="0">
                <a:solidFill>
                  <a:srgbClr val="FF0000"/>
                </a:solidFill>
              </a:rPr>
              <a:t>sudo</a:t>
            </a:r>
            <a:r>
              <a:rPr lang="zh-CN" altLang="en-US" dirty="0" smtClean="0">
                <a:solidFill>
                  <a:srgbClr val="FF0000"/>
                </a:solidFill>
              </a:rPr>
              <a:t>的不同及各自的使用方法？</a:t>
            </a:r>
          </a:p>
          <a:p>
            <a:r>
              <a:rPr lang="zh-CN" altLang="en-US" dirty="0" smtClean="0"/>
              <a:t>简述</a:t>
            </a:r>
            <a:r>
              <a:rPr lang="en-US" altLang="zh-CN" dirty="0" smtClean="0"/>
              <a:t>PAM</a:t>
            </a:r>
            <a:r>
              <a:rPr lang="zh-CN" altLang="en-US" dirty="0" smtClean="0"/>
              <a:t>的作用及其配置方法。</a:t>
            </a:r>
            <a:endParaRPr lang="en-US" altLang="zh-CN" dirty="0" smtClean="0"/>
          </a:p>
          <a:p>
            <a:r>
              <a:rPr lang="zh-CN" altLang="en-US" dirty="0" smtClean="0"/>
              <a:t>与口令安全相关的</a:t>
            </a:r>
            <a:r>
              <a:rPr lang="en-US" altLang="zh-CN" dirty="0" smtClean="0"/>
              <a:t>PAM</a:t>
            </a:r>
            <a:r>
              <a:rPr lang="zh-CN" altLang="en-US" dirty="0" smtClean="0"/>
              <a:t>模块有哪些？</a:t>
            </a:r>
          </a:p>
          <a:p>
            <a:r>
              <a:rPr lang="zh-CN" altLang="en-US" dirty="0" smtClean="0"/>
              <a:t>简述</a:t>
            </a:r>
            <a:r>
              <a:rPr lang="en-US" altLang="zh-CN" dirty="0" smtClean="0"/>
              <a:t>SSL</a:t>
            </a:r>
            <a:r>
              <a:rPr lang="zh-CN" altLang="en-US" dirty="0" smtClean="0"/>
              <a:t>协议的握手过程。</a:t>
            </a:r>
          </a:p>
          <a:p>
            <a:r>
              <a:rPr lang="zh-CN" altLang="en-US" dirty="0" smtClean="0"/>
              <a:t>什么是</a:t>
            </a:r>
            <a:r>
              <a:rPr lang="en-US" altLang="zh-CN" dirty="0" smtClean="0"/>
              <a:t>PKI</a:t>
            </a:r>
            <a:r>
              <a:rPr lang="zh-CN" altLang="en-US" dirty="0" smtClean="0"/>
              <a:t>？什么是</a:t>
            </a:r>
            <a:r>
              <a:rPr lang="en-US" altLang="zh-CN" dirty="0" smtClean="0"/>
              <a:t>CA</a:t>
            </a:r>
            <a:r>
              <a:rPr lang="zh-CN" altLang="en-US" dirty="0" smtClean="0"/>
              <a:t>？证书的组成？</a:t>
            </a:r>
          </a:p>
        </p:txBody>
      </p:sp>
      <p:sp>
        <p:nvSpPr>
          <p:cNvPr id="7" name="灯片编号占位符 6"/>
          <p:cNvSpPr>
            <a:spLocks noGrp="1"/>
          </p:cNvSpPr>
          <p:nvPr>
            <p:ph type="sldNum" sz="quarter" idx="12"/>
          </p:nvPr>
        </p:nvSpPr>
        <p:spPr/>
        <p:txBody>
          <a:bodyPr/>
          <a:lstStyle/>
          <a:p>
            <a:fld id="{1D884F6B-D068-45E9-B250-41F0C46488DC}" type="slidenum">
              <a:rPr lang="en-US" altLang="zh-CN" smtClean="0"/>
              <a:pPr/>
              <a:t>99</a:t>
            </a:fld>
            <a:endParaRPr lang="en-US" altLang="zh-CN"/>
          </a:p>
        </p:txBody>
      </p:sp>
      <p:sp>
        <p:nvSpPr>
          <p:cNvPr id="2" name="副标题 1"/>
          <p:cNvSpPr>
            <a:spLocks noGrp="1"/>
          </p:cNvSpPr>
          <p:nvPr>
            <p:ph type="subTitle" idx="13"/>
          </p:nvPr>
        </p:nvSpPr>
        <p:spPr/>
        <p:txBody>
          <a:bodyPr>
            <a:normAutofit fontScale="92500" lnSpcReduction="20000"/>
          </a:bodyPr>
          <a:lstStyle/>
          <a:p>
            <a:endParaRPr lang="zh-CN" altLang="en-US"/>
          </a:p>
        </p:txBody>
      </p:sp>
      <p:sp>
        <p:nvSpPr>
          <p:cNvPr id="108546" name="Rectangle 2"/>
          <p:cNvSpPr>
            <a:spLocks noGrp="1" noChangeArrowheads="1"/>
          </p:cNvSpPr>
          <p:nvPr>
            <p:ph type="title"/>
          </p:nvPr>
        </p:nvSpPr>
        <p:spPr/>
        <p:txBody>
          <a:bodyPr/>
          <a:lstStyle/>
          <a:p>
            <a:r>
              <a:rPr lang="zh-CN" altLang="en-US" dirty="0" smtClean="0"/>
              <a:t>本章思考题</a:t>
            </a:r>
            <a:endParaRPr lang="zh-CN" altLang="en-US" dirty="0"/>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706" r="6880"/>
          <a:stretch/>
        </p:blipFill>
        <p:spPr>
          <a:xfrm>
            <a:off x="7828416" y="764704"/>
            <a:ext cx="1315584" cy="1374548"/>
          </a:xfrm>
          <a:prstGeom prst="rect">
            <a:avLst/>
          </a:prstGeom>
        </p:spPr>
      </p:pic>
    </p:spTree>
    <p:extLst>
      <p:ext uri="{BB962C8B-B14F-4D97-AF65-F5344CB8AC3E}">
        <p14:creationId xmlns:p14="http://schemas.microsoft.com/office/powerpoint/2010/main" val="3080197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entOS-CH-PPT">
  <a:themeElements>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介绍">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介绍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介绍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介绍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介绍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介绍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介绍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介绍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9133</Words>
  <Application>Microsoft Office PowerPoint</Application>
  <PresentationFormat>全屏显示(4:3)</PresentationFormat>
  <Paragraphs>1660</Paragraphs>
  <Slides>122</Slides>
  <Notes>27</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122</vt:i4>
      </vt:variant>
    </vt:vector>
  </HeadingPairs>
  <TitlesOfParts>
    <vt:vector size="148" baseType="lpstr">
      <vt:lpstr>Arial Unicode MS</vt:lpstr>
      <vt:lpstr>MSung Light SC</vt:lpstr>
      <vt:lpstr>等线</vt:lpstr>
      <vt:lpstr>等线 Light</vt:lpstr>
      <vt:lpstr>方正粗倩简体</vt:lpstr>
      <vt:lpstr>仿宋</vt:lpstr>
      <vt:lpstr>黑体</vt:lpstr>
      <vt:lpstr>华文行楷</vt:lpstr>
      <vt:lpstr>楷体_GB2312</vt:lpstr>
      <vt:lpstr>宋体</vt:lpstr>
      <vt:lpstr>微软雅黑</vt:lpstr>
      <vt:lpstr>Arial</vt:lpstr>
      <vt:lpstr>Arial Narrow</vt:lpstr>
      <vt:lpstr>Broadway</vt:lpstr>
      <vt:lpstr>Calibri</vt:lpstr>
      <vt:lpstr>Calibri Light</vt:lpstr>
      <vt:lpstr>Courier New</vt:lpstr>
      <vt:lpstr>Garamond</vt:lpstr>
      <vt:lpstr>Helvetica</vt:lpstr>
      <vt:lpstr>Microsoft Sans Serif</vt:lpstr>
      <vt:lpstr>Tahoma</vt:lpstr>
      <vt:lpstr>Times New Roman</vt:lpstr>
      <vt:lpstr>Wingdings</vt:lpstr>
      <vt:lpstr>Office 主题​​</vt:lpstr>
      <vt:lpstr>Office 主题</vt:lpstr>
      <vt:lpstr>CentOS-CH-PPT</vt:lpstr>
      <vt:lpstr>PowerPoint 演示文稿</vt:lpstr>
      <vt:lpstr>考试题型</vt:lpstr>
      <vt:lpstr>PowerPoint 演示文稿</vt:lpstr>
      <vt:lpstr>Linux系统的组成</vt:lpstr>
      <vt:lpstr>Linux内核版本</vt:lpstr>
      <vt:lpstr>PowerPoint 演示文稿</vt:lpstr>
      <vt:lpstr>字符界面登录与注销</vt:lpstr>
      <vt:lpstr>Linux环境下远程登录</vt:lpstr>
      <vt:lpstr>获取硬件信息</vt:lpstr>
      <vt:lpstr>获取系统信息</vt:lpstr>
      <vt:lpstr>获取存储信息</vt:lpstr>
      <vt:lpstr>获取网络信息</vt:lpstr>
      <vt:lpstr>本章思考题</vt:lpstr>
      <vt:lpstr>PowerPoint 演示文稿</vt:lpstr>
      <vt:lpstr>Linux的元字符</vt:lpstr>
      <vt:lpstr>Linux 常用命令</vt:lpstr>
      <vt:lpstr>文件的类型</vt:lpstr>
      <vt:lpstr>硬链接和软链接的比较 </vt:lpstr>
      <vt:lpstr>Linux下设备的使用</vt:lpstr>
      <vt:lpstr>Linux 的目录结构</vt:lpstr>
      <vt:lpstr>常用的文件操作命令</vt:lpstr>
      <vt:lpstr>find 命令——选项表达式</vt:lpstr>
      <vt:lpstr>常用的文本文件提取命令</vt:lpstr>
      <vt:lpstr>常用的文本文件分析命令</vt:lpstr>
      <vt:lpstr>常用的文件打包和压缩命令</vt:lpstr>
      <vt:lpstr>打包和压缩文件的文件后缀</vt:lpstr>
      <vt:lpstr>常用的系统信息显示命令</vt:lpstr>
      <vt:lpstr>常用的资源显示命令</vt:lpstr>
      <vt:lpstr>常用的用户相关显示命令</vt:lpstr>
      <vt:lpstr>常用的网络信息显示命令</vt:lpstr>
      <vt:lpstr>Vi 的3种运行模式</vt:lpstr>
      <vt:lpstr>Vi 的 Normal 模式</vt:lpstr>
      <vt:lpstr>Shell 变量</vt:lpstr>
      <vt:lpstr>用户自定义变量</vt:lpstr>
      <vt:lpstr>本章思考题</vt:lpstr>
      <vt:lpstr>本章思考题</vt:lpstr>
      <vt:lpstr>PowerPoint 演示文稿</vt:lpstr>
      <vt:lpstr>用户</vt:lpstr>
      <vt:lpstr>账户验证信息文件</vt:lpstr>
      <vt:lpstr>口令文件 /etc/passwd </vt:lpstr>
      <vt:lpstr>影子口令文件 /etc/shadow</vt:lpstr>
      <vt:lpstr>组账号文件 /etc/group</vt:lpstr>
      <vt:lpstr>组口令文件 /etc/gshadow</vt:lpstr>
      <vt:lpstr>用户和组管理工具</vt:lpstr>
      <vt:lpstr>添加用户账号（useradd）</vt:lpstr>
      <vt:lpstr>设置用户口令</vt:lpstr>
      <vt:lpstr>三种基本权限</vt:lpstr>
      <vt:lpstr>查看文件/目录的权限</vt:lpstr>
      <vt:lpstr>文件/目录的权限</vt:lpstr>
      <vt:lpstr>常见的权限字符串及其含义</vt:lpstr>
      <vt:lpstr>与权限相关的命令</vt:lpstr>
      <vt:lpstr>修改文件/目录的权限</vt:lpstr>
      <vt:lpstr>chmod 的文字设定法</vt:lpstr>
      <vt:lpstr>程序、进程和作业</vt:lpstr>
      <vt:lpstr>进程类型</vt:lpstr>
      <vt:lpstr>前台与后台</vt:lpstr>
      <vt:lpstr>查看系统中的进程</vt:lpstr>
      <vt:lpstr>ps 常见的输出标记</vt:lpstr>
      <vt:lpstr>杀死进程</vt:lpstr>
      <vt:lpstr>作业控制</vt:lpstr>
      <vt:lpstr>本章思考题</vt:lpstr>
      <vt:lpstr>本章思考题</vt:lpstr>
      <vt:lpstr>PowerPoint 演示文稿</vt:lpstr>
      <vt:lpstr>什么是逻辑卷管理器</vt:lpstr>
      <vt:lpstr>Linux下常见的文件系统</vt:lpstr>
      <vt:lpstr>挂装文件系统 ——mount命令 </vt:lpstr>
      <vt:lpstr>系统启动时 自动挂装文件系统</vt:lpstr>
      <vt:lpstr>配置磁盘限额的前提</vt:lpstr>
      <vt:lpstr>本章思考题</vt:lpstr>
      <vt:lpstr>本章思考题（续1）</vt:lpstr>
      <vt:lpstr>PowerPoint 演示文稿</vt:lpstr>
      <vt:lpstr>Linux下常见的网络接口</vt:lpstr>
      <vt:lpstr>一致的网络设备命名</vt:lpstr>
      <vt:lpstr>配置网络参数的方法</vt:lpstr>
      <vt:lpstr>CentOS中的TCP/IP配置文件</vt:lpstr>
      <vt:lpstr>网络接口配置文件举例 ——静态配置</vt:lpstr>
      <vt:lpstr>网络检测的常用工具</vt:lpstr>
      <vt:lpstr>RPM概述</vt:lpstr>
      <vt:lpstr>RPM的五大功能</vt:lpstr>
      <vt:lpstr>YUM简介</vt:lpstr>
      <vt:lpstr>yum命令语法</vt:lpstr>
      <vt:lpstr>yum 安装、更新和删除</vt:lpstr>
      <vt:lpstr>本章思考题</vt:lpstr>
      <vt:lpstr>PowerPoint 演示文稿</vt:lpstr>
      <vt:lpstr>系统初始化进程</vt:lpstr>
      <vt:lpstr>使用systemctl管理服务（1）</vt:lpstr>
      <vt:lpstr>CentOS 7中的cron</vt:lpstr>
      <vt:lpstr>cron与anacron</vt:lpstr>
      <vt:lpstr>本章思考题</vt:lpstr>
      <vt:lpstr>PowerPoint 演示文稿</vt:lpstr>
      <vt:lpstr>系统性能监视常用工具</vt:lpstr>
      <vt:lpstr>备份策略</vt:lpstr>
      <vt:lpstr>本章思考题</vt:lpstr>
      <vt:lpstr>本章思考题（续2）</vt:lpstr>
      <vt:lpstr>PowerPoint 演示文稿</vt:lpstr>
      <vt:lpstr>Root 账号</vt:lpstr>
      <vt:lpstr>sudo简介</vt:lpstr>
      <vt:lpstr>su与sudo比较</vt:lpstr>
      <vt:lpstr>本章思考题</vt:lpstr>
      <vt:lpstr>PowerPoint 演示文稿</vt:lpstr>
      <vt:lpstr>什么是防火墙</vt:lpstr>
      <vt:lpstr>防火墙的分类</vt:lpstr>
      <vt:lpstr>本章思考题</vt:lpstr>
      <vt:lpstr>PowerPoint 演示文稿</vt:lpstr>
      <vt:lpstr>Shell 脚本的建立与执行</vt:lpstr>
      <vt:lpstr>Shell 脚本的编码规范</vt:lpstr>
      <vt:lpstr>脚本调试方法</vt:lpstr>
      <vt:lpstr>Shell 变量操作</vt:lpstr>
      <vt:lpstr>专用参数变量</vt:lpstr>
      <vt:lpstr>read</vt:lpstr>
      <vt:lpstr>整数运算</vt:lpstr>
      <vt:lpstr>算术运算扩展</vt:lpstr>
      <vt:lpstr>条件测试操作符</vt:lpstr>
      <vt:lpstr>流程控制语句</vt:lpstr>
      <vt:lpstr>分支结构—if 语句语法</vt:lpstr>
      <vt:lpstr>分支结构—if 语句说明</vt:lpstr>
      <vt:lpstr>分支结构—if 语句举例4</vt:lpstr>
      <vt:lpstr>for循环（foreach型）语法</vt:lpstr>
      <vt:lpstr>for循环（foreach型）举例7</vt:lpstr>
      <vt:lpstr>函数的定义和调用</vt:lpstr>
      <vt:lpstr>本章思考题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zheng wen</dc:creator>
  <cp:lastModifiedBy>zheng wen</cp:lastModifiedBy>
  <cp:revision>9</cp:revision>
  <dcterms:created xsi:type="dcterms:W3CDTF">2020-01-02T05:00:31Z</dcterms:created>
  <dcterms:modified xsi:type="dcterms:W3CDTF">2020-01-02T05:55:27Z</dcterms:modified>
</cp:coreProperties>
</file>