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0" r:id="rId4"/>
    <p:sldId id="271" r:id="rId5"/>
    <p:sldId id="272" r:id="rId6"/>
    <p:sldId id="273" r:id="rId7"/>
    <p:sldId id="274" r:id="rId8"/>
    <p:sldId id="275" r:id="rId9"/>
    <p:sldId id="277" r:id="rId10"/>
    <p:sldId id="257" r:id="rId11"/>
    <p:sldId id="261" r:id="rId12"/>
    <p:sldId id="262" r:id="rId13"/>
    <p:sldId id="263" r:id="rId14"/>
    <p:sldId id="258" r:id="rId15"/>
    <p:sldId id="265" r:id="rId16"/>
    <p:sldId id="259" r:id="rId17"/>
    <p:sldId id="279" r:id="rId18"/>
    <p:sldId id="280" r:id="rId19"/>
    <p:sldId id="286" r:id="rId20"/>
    <p:sldId id="260" r:id="rId21"/>
    <p:sldId id="282" r:id="rId22"/>
    <p:sldId id="283" r:id="rId23"/>
    <p:sldId id="284" r:id="rId24"/>
    <p:sldId id="285" r:id="rId25"/>
    <p:sldId id="28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高性能计算中心服务器</a:t>
            </a:r>
            <a:br>
              <a:rPr lang="zh-CN" altLang="en-US"/>
            </a:br>
            <a:r>
              <a:rPr lang="zh-CN" altLang="en-US"/>
              <a:t>介绍及</a:t>
            </a:r>
            <a:r>
              <a:rPr lang="zh-CN" altLang="en-US"/>
              <a:t>使用</a:t>
            </a:r>
            <a:endParaRPr lang="zh-CN" altLang="en-US"/>
          </a:p>
        </p:txBody>
      </p:sp>
      <p:sp>
        <p:nvSpPr>
          <p:cNvPr id="3" name="副标题 2"/>
          <p:cNvSpPr>
            <a:spLocks noGrp="1"/>
          </p:cNvSpPr>
          <p:nvPr>
            <p:ph type="subTitle" idx="1"/>
          </p:nvPr>
        </p:nvSpPr>
        <p:spPr>
          <a:xfrm>
            <a:off x="1524000" y="4212590"/>
            <a:ext cx="9144000" cy="770890"/>
          </a:xfrm>
        </p:spPr>
        <p:txBody>
          <a:bodyPr/>
          <a:p>
            <a:r>
              <a:rPr lang="zh-CN" altLang="en-US"/>
              <a:t>汇报人：王浩</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登陆</a:t>
            </a:r>
            <a:endParaRPr lang="zh-CN" altLang="en-US"/>
          </a:p>
        </p:txBody>
      </p:sp>
      <p:pic>
        <p:nvPicPr>
          <p:cNvPr id="3" name="图片 2"/>
          <p:cNvPicPr>
            <a:picLocks noChangeAspect="1"/>
          </p:cNvPicPr>
          <p:nvPr/>
        </p:nvPicPr>
        <p:blipFill>
          <a:blip r:embed="rId1"/>
          <a:stretch>
            <a:fillRect/>
          </a:stretch>
        </p:blipFill>
        <p:spPr>
          <a:xfrm>
            <a:off x="2486025" y="1366520"/>
            <a:ext cx="7219950" cy="4829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登陆</a:t>
            </a:r>
            <a:endParaRPr lang="zh-CN" altLang="en-US"/>
          </a:p>
        </p:txBody>
      </p:sp>
      <p:pic>
        <p:nvPicPr>
          <p:cNvPr id="4" name="图片 3"/>
          <p:cNvPicPr>
            <a:picLocks noChangeAspect="1"/>
          </p:cNvPicPr>
          <p:nvPr/>
        </p:nvPicPr>
        <p:blipFill>
          <a:blip r:embed="rId1"/>
          <a:stretch>
            <a:fillRect/>
          </a:stretch>
        </p:blipFill>
        <p:spPr>
          <a:xfrm>
            <a:off x="2828290" y="877570"/>
            <a:ext cx="6536055" cy="5673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登陆其他节点</a:t>
            </a:r>
            <a:endParaRPr lang="zh-CN" altLang="en-US"/>
          </a:p>
        </p:txBody>
      </p:sp>
      <p:sp>
        <p:nvSpPr>
          <p:cNvPr id="3" name="矩形 2"/>
          <p:cNvSpPr/>
          <p:nvPr/>
        </p:nvSpPr>
        <p:spPr>
          <a:xfrm>
            <a:off x="838200" y="2965450"/>
            <a:ext cx="3954780" cy="9277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[username@Manage ~]$</a:t>
            </a:r>
            <a:endParaRPr lang="en-US" altLang="zh-CN" sz="2800"/>
          </a:p>
        </p:txBody>
      </p:sp>
      <p:sp>
        <p:nvSpPr>
          <p:cNvPr id="5" name="矩形 4"/>
          <p:cNvSpPr/>
          <p:nvPr/>
        </p:nvSpPr>
        <p:spPr>
          <a:xfrm>
            <a:off x="5537200" y="99504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GPU</a:t>
            </a:r>
            <a:endParaRPr lang="en-US" altLang="zh-CN" sz="2800"/>
          </a:p>
        </p:txBody>
      </p:sp>
      <p:sp>
        <p:nvSpPr>
          <p:cNvPr id="6" name="矩形 5"/>
          <p:cNvSpPr/>
          <p:nvPr/>
        </p:nvSpPr>
        <p:spPr>
          <a:xfrm>
            <a:off x="5537200" y="188277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CPU01</a:t>
            </a:r>
            <a:endParaRPr lang="en-US" altLang="zh-CN" sz="2800"/>
          </a:p>
        </p:txBody>
      </p:sp>
      <p:sp>
        <p:nvSpPr>
          <p:cNvPr id="7" name="矩形 6"/>
          <p:cNvSpPr/>
          <p:nvPr/>
        </p:nvSpPr>
        <p:spPr>
          <a:xfrm>
            <a:off x="5537200" y="277685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CPU02</a:t>
            </a:r>
            <a:endParaRPr lang="en-US" altLang="zh-CN" sz="2800"/>
          </a:p>
        </p:txBody>
      </p:sp>
      <p:sp>
        <p:nvSpPr>
          <p:cNvPr id="8" name="矩形 7"/>
          <p:cNvSpPr/>
          <p:nvPr/>
        </p:nvSpPr>
        <p:spPr>
          <a:xfrm>
            <a:off x="5537200" y="3680460"/>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CPU03 </a:t>
            </a:r>
            <a:endParaRPr lang="en-US" altLang="zh-CN" sz="2800"/>
          </a:p>
        </p:txBody>
      </p:sp>
      <p:sp>
        <p:nvSpPr>
          <p:cNvPr id="9" name="矩形 8"/>
          <p:cNvSpPr/>
          <p:nvPr/>
        </p:nvSpPr>
        <p:spPr>
          <a:xfrm>
            <a:off x="5537200" y="4569460"/>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CPU04</a:t>
            </a:r>
            <a:endParaRPr lang="en-US" altLang="zh-CN" sz="2800"/>
          </a:p>
        </p:txBody>
      </p:sp>
      <p:sp>
        <p:nvSpPr>
          <p:cNvPr id="10" name="矩形 9"/>
          <p:cNvSpPr/>
          <p:nvPr/>
        </p:nvSpPr>
        <p:spPr>
          <a:xfrm>
            <a:off x="5537200" y="549846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ssh Storage</a:t>
            </a:r>
            <a:endParaRPr lang="en-US" altLang="zh-CN" sz="2800"/>
          </a:p>
        </p:txBody>
      </p:sp>
      <p:sp>
        <p:nvSpPr>
          <p:cNvPr id="12" name="矩形 11"/>
          <p:cNvSpPr/>
          <p:nvPr/>
        </p:nvSpPr>
        <p:spPr>
          <a:xfrm>
            <a:off x="8878570" y="99504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GPU</a:t>
            </a:r>
            <a:r>
              <a:rPr lang="zh-CN" altLang="en-US" sz="2800"/>
              <a:t>节点</a:t>
            </a:r>
            <a:endParaRPr lang="zh-CN" altLang="en-US" sz="2800"/>
          </a:p>
        </p:txBody>
      </p:sp>
      <p:sp>
        <p:nvSpPr>
          <p:cNvPr id="13" name="矩形 12"/>
          <p:cNvSpPr/>
          <p:nvPr/>
        </p:nvSpPr>
        <p:spPr>
          <a:xfrm>
            <a:off x="8878570" y="188277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CPU01</a:t>
            </a:r>
            <a:r>
              <a:rPr lang="zh-CN" altLang="en-US" sz="2800">
                <a:sym typeface="+mn-ea"/>
              </a:rPr>
              <a:t>节点</a:t>
            </a:r>
            <a:endParaRPr lang="en-US" altLang="zh-CN" sz="2800"/>
          </a:p>
        </p:txBody>
      </p:sp>
      <p:sp>
        <p:nvSpPr>
          <p:cNvPr id="14" name="矩形 13"/>
          <p:cNvSpPr/>
          <p:nvPr/>
        </p:nvSpPr>
        <p:spPr>
          <a:xfrm>
            <a:off x="8878570" y="277685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CPU02</a:t>
            </a:r>
            <a:r>
              <a:rPr lang="zh-CN" altLang="en-US" sz="2800">
                <a:sym typeface="+mn-ea"/>
              </a:rPr>
              <a:t>节点</a:t>
            </a:r>
            <a:endParaRPr lang="en-US" altLang="zh-CN" sz="2800"/>
          </a:p>
        </p:txBody>
      </p:sp>
      <p:sp>
        <p:nvSpPr>
          <p:cNvPr id="15" name="矩形 14"/>
          <p:cNvSpPr/>
          <p:nvPr/>
        </p:nvSpPr>
        <p:spPr>
          <a:xfrm>
            <a:off x="8878570" y="3680460"/>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CPU03</a:t>
            </a:r>
            <a:r>
              <a:rPr lang="zh-CN" altLang="en-US" sz="2800">
                <a:sym typeface="+mn-ea"/>
              </a:rPr>
              <a:t>节点</a:t>
            </a:r>
            <a:r>
              <a:rPr lang="en-US" altLang="zh-CN" sz="2800"/>
              <a:t> </a:t>
            </a:r>
            <a:endParaRPr lang="en-US" altLang="zh-CN" sz="2800"/>
          </a:p>
        </p:txBody>
      </p:sp>
      <p:sp>
        <p:nvSpPr>
          <p:cNvPr id="16" name="矩形 15"/>
          <p:cNvSpPr/>
          <p:nvPr/>
        </p:nvSpPr>
        <p:spPr>
          <a:xfrm>
            <a:off x="8878570" y="4569460"/>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CPU04</a:t>
            </a:r>
            <a:r>
              <a:rPr lang="zh-CN" altLang="en-US" sz="2800">
                <a:sym typeface="+mn-ea"/>
              </a:rPr>
              <a:t>节点</a:t>
            </a:r>
            <a:endParaRPr lang="en-US" altLang="zh-CN" sz="2800"/>
          </a:p>
        </p:txBody>
      </p:sp>
      <p:sp>
        <p:nvSpPr>
          <p:cNvPr id="17" name="矩形 16"/>
          <p:cNvSpPr/>
          <p:nvPr/>
        </p:nvSpPr>
        <p:spPr>
          <a:xfrm>
            <a:off x="8878570" y="5498465"/>
            <a:ext cx="2348230" cy="695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Storage</a:t>
            </a:r>
            <a:r>
              <a:rPr lang="zh-CN" altLang="en-US" sz="2800">
                <a:sym typeface="+mn-ea"/>
              </a:rPr>
              <a:t>节点</a:t>
            </a:r>
            <a:endParaRPr lang="en-US" altLang="zh-CN" sz="2800"/>
          </a:p>
        </p:txBody>
      </p:sp>
      <p:sp>
        <p:nvSpPr>
          <p:cNvPr id="20" name="右箭头 19"/>
          <p:cNvSpPr/>
          <p:nvPr/>
        </p:nvSpPr>
        <p:spPr>
          <a:xfrm>
            <a:off x="7957185" y="1125855"/>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右箭头 21"/>
          <p:cNvSpPr/>
          <p:nvPr/>
        </p:nvSpPr>
        <p:spPr>
          <a:xfrm>
            <a:off x="7957185" y="2014220"/>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右箭头 22"/>
          <p:cNvSpPr/>
          <p:nvPr/>
        </p:nvSpPr>
        <p:spPr>
          <a:xfrm>
            <a:off x="7957185" y="2908300"/>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右箭头 23"/>
          <p:cNvSpPr/>
          <p:nvPr/>
        </p:nvSpPr>
        <p:spPr>
          <a:xfrm>
            <a:off x="7957185" y="3811905"/>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右箭头 24"/>
          <p:cNvSpPr/>
          <p:nvPr/>
        </p:nvSpPr>
        <p:spPr>
          <a:xfrm>
            <a:off x="7957185" y="4700905"/>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a:off x="7957185" y="5629910"/>
            <a:ext cx="834390" cy="433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存储</a:t>
            </a:r>
            <a:endParaRPr lang="zh-CN" altLang="en-US"/>
          </a:p>
        </p:txBody>
      </p:sp>
      <p:sp>
        <p:nvSpPr>
          <p:cNvPr id="3" name="矩形 2"/>
          <p:cNvSpPr/>
          <p:nvPr/>
        </p:nvSpPr>
        <p:spPr>
          <a:xfrm>
            <a:off x="4264660" y="2549525"/>
            <a:ext cx="5053330" cy="103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NFS</a:t>
            </a:r>
            <a:endParaRPr lang="en-US" altLang="zh-CN" sz="2800"/>
          </a:p>
          <a:p>
            <a:pPr algn="ctr"/>
            <a:r>
              <a:rPr lang="en-US" altLang="zh-CN" sz="2800"/>
              <a:t>(</a:t>
            </a:r>
            <a:r>
              <a:rPr lang="zh-CN" altLang="en-US" sz="2800"/>
              <a:t>文件共享系统</a:t>
            </a:r>
            <a:r>
              <a:rPr lang="en-US" altLang="zh-CN" sz="2800"/>
              <a:t>)</a:t>
            </a:r>
            <a:endParaRPr lang="en-US" altLang="zh-CN" sz="2800"/>
          </a:p>
        </p:txBody>
      </p:sp>
      <p:sp>
        <p:nvSpPr>
          <p:cNvPr id="4" name="矩形 3"/>
          <p:cNvSpPr/>
          <p:nvPr/>
        </p:nvSpPr>
        <p:spPr>
          <a:xfrm>
            <a:off x="552450" y="1864995"/>
            <a:ext cx="2534285" cy="1020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Storage:/data</a:t>
            </a:r>
            <a:endParaRPr lang="en-US" altLang="zh-CN" sz="2800"/>
          </a:p>
          <a:p>
            <a:pPr algn="ctr"/>
            <a:r>
              <a:rPr lang="en-US" altLang="zh-CN" sz="2800"/>
              <a:t>Storage:/home</a:t>
            </a:r>
            <a:endParaRPr lang="en-US" altLang="zh-CN" sz="2800"/>
          </a:p>
        </p:txBody>
      </p:sp>
      <p:sp>
        <p:nvSpPr>
          <p:cNvPr id="5" name="矩形 4"/>
          <p:cNvSpPr/>
          <p:nvPr/>
        </p:nvSpPr>
        <p:spPr>
          <a:xfrm>
            <a:off x="1417320" y="5224145"/>
            <a:ext cx="2534285" cy="757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Manage:/opt</a:t>
            </a:r>
            <a:endParaRPr lang="en-US" altLang="zh-CN" sz="2800"/>
          </a:p>
        </p:txBody>
      </p:sp>
      <p:sp>
        <p:nvSpPr>
          <p:cNvPr id="8" name="矩形 7"/>
          <p:cNvSpPr/>
          <p:nvPr/>
        </p:nvSpPr>
        <p:spPr>
          <a:xfrm>
            <a:off x="9101455" y="4791710"/>
            <a:ext cx="2534285" cy="757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800"/>
              <a:t>其他节点</a:t>
            </a:r>
            <a:endParaRPr lang="zh-CN" altLang="en-US" sz="2800"/>
          </a:p>
        </p:txBody>
      </p:sp>
      <p:cxnSp>
        <p:nvCxnSpPr>
          <p:cNvPr id="9" name="曲线连接符 8"/>
          <p:cNvCxnSpPr>
            <a:stCxn id="3" idx="3"/>
            <a:endCxn id="8" idx="0"/>
          </p:cNvCxnSpPr>
          <p:nvPr/>
        </p:nvCxnSpPr>
        <p:spPr>
          <a:xfrm>
            <a:off x="9317990" y="3067685"/>
            <a:ext cx="1050925" cy="1724025"/>
          </a:xfrm>
          <a:prstGeom prst="curvedConnector2">
            <a:avLst/>
          </a:prstGeom>
          <a:ln w="50800">
            <a:tailEnd type="arrow" w="med" len="med"/>
          </a:ln>
        </p:spPr>
        <p:style>
          <a:lnRef idx="3">
            <a:schemeClr val="accent6"/>
          </a:lnRef>
          <a:fillRef idx="0">
            <a:schemeClr val="accent6"/>
          </a:fillRef>
          <a:effectRef idx="2">
            <a:schemeClr val="accent6"/>
          </a:effectRef>
          <a:fontRef idx="minor">
            <a:schemeClr val="tx1"/>
          </a:fontRef>
        </p:style>
      </p:cxnSp>
      <p:cxnSp>
        <p:nvCxnSpPr>
          <p:cNvPr id="12" name="曲线连接符 11"/>
          <p:cNvCxnSpPr>
            <a:stCxn id="5" idx="0"/>
            <a:endCxn id="3" idx="2"/>
          </p:cNvCxnSpPr>
          <p:nvPr/>
        </p:nvCxnSpPr>
        <p:spPr>
          <a:xfrm rot="16200000">
            <a:off x="3918585" y="2351405"/>
            <a:ext cx="1638935" cy="4106545"/>
          </a:xfrm>
          <a:prstGeom prst="curvedConnector3">
            <a:avLst>
              <a:gd name="adj1" fmla="val 49981"/>
            </a:avLst>
          </a:prstGeom>
          <a:ln w="50800">
            <a:tailEnd type="arrow" w="med" len="med"/>
          </a:ln>
        </p:spPr>
        <p:style>
          <a:lnRef idx="3">
            <a:schemeClr val="accent6"/>
          </a:lnRef>
          <a:fillRef idx="0">
            <a:schemeClr val="accent6"/>
          </a:fillRef>
          <a:effectRef idx="2">
            <a:schemeClr val="accent6"/>
          </a:effectRef>
          <a:fontRef idx="minor">
            <a:schemeClr val="tx1"/>
          </a:fontRef>
        </p:style>
      </p:cxnSp>
      <p:cxnSp>
        <p:nvCxnSpPr>
          <p:cNvPr id="13" name="曲线连接符 12"/>
          <p:cNvCxnSpPr>
            <a:stCxn id="4" idx="3"/>
            <a:endCxn id="3" idx="1"/>
          </p:cNvCxnSpPr>
          <p:nvPr/>
        </p:nvCxnSpPr>
        <p:spPr>
          <a:xfrm>
            <a:off x="3086735" y="2375535"/>
            <a:ext cx="1177925" cy="692150"/>
          </a:xfrm>
          <a:prstGeom prst="curvedConnector3">
            <a:avLst>
              <a:gd name="adj1" fmla="val 50027"/>
            </a:avLst>
          </a:prstGeom>
          <a:ln w="508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存储</a:t>
            </a:r>
            <a:endParaRPr lang="zh-CN" altLang="en-US"/>
          </a:p>
        </p:txBody>
      </p:sp>
      <p:sp>
        <p:nvSpPr>
          <p:cNvPr id="3" name="矩形 2"/>
          <p:cNvSpPr/>
          <p:nvPr/>
        </p:nvSpPr>
        <p:spPr>
          <a:xfrm>
            <a:off x="4264660" y="1189990"/>
            <a:ext cx="5053330" cy="103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NIS</a:t>
            </a:r>
            <a:endParaRPr lang="en-US" altLang="zh-CN" sz="2800"/>
          </a:p>
          <a:p>
            <a:pPr algn="ctr"/>
            <a:r>
              <a:rPr lang="en-US" altLang="zh-CN" sz="2800"/>
              <a:t>(</a:t>
            </a:r>
            <a:r>
              <a:rPr lang="zh-CN" altLang="en-US" sz="2800"/>
              <a:t>集群用户管理</a:t>
            </a:r>
            <a:r>
              <a:rPr lang="zh-CN" altLang="en-US" sz="2800"/>
              <a:t>系统</a:t>
            </a:r>
            <a:r>
              <a:rPr lang="en-US" altLang="zh-CN" sz="2800"/>
              <a:t>)</a:t>
            </a:r>
            <a:endParaRPr lang="en-US" altLang="zh-CN" sz="2800"/>
          </a:p>
        </p:txBody>
      </p:sp>
      <p:sp>
        <p:nvSpPr>
          <p:cNvPr id="4" name="矩形 3"/>
          <p:cNvSpPr/>
          <p:nvPr/>
        </p:nvSpPr>
        <p:spPr>
          <a:xfrm>
            <a:off x="714375" y="4882515"/>
            <a:ext cx="2534285" cy="788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Storage:/home</a:t>
            </a:r>
            <a:endParaRPr lang="en-US" altLang="zh-CN" sz="2800"/>
          </a:p>
        </p:txBody>
      </p:sp>
      <p:sp>
        <p:nvSpPr>
          <p:cNvPr id="5" name="矩形 4"/>
          <p:cNvSpPr/>
          <p:nvPr/>
        </p:nvSpPr>
        <p:spPr>
          <a:xfrm>
            <a:off x="5523865" y="2542540"/>
            <a:ext cx="2534285" cy="757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Manage</a:t>
            </a:r>
            <a:endParaRPr lang="en-US" altLang="zh-CN" sz="2800"/>
          </a:p>
        </p:txBody>
      </p:sp>
      <p:sp>
        <p:nvSpPr>
          <p:cNvPr id="8" name="矩形 7"/>
          <p:cNvSpPr/>
          <p:nvPr/>
        </p:nvSpPr>
        <p:spPr>
          <a:xfrm>
            <a:off x="9101455" y="4897755"/>
            <a:ext cx="2534285" cy="757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zh-CN" altLang="en-US" sz="2800"/>
              <a:t>其他节点</a:t>
            </a:r>
            <a:endParaRPr lang="zh-CN" altLang="en-US" sz="2800"/>
          </a:p>
        </p:txBody>
      </p:sp>
      <p:cxnSp>
        <p:nvCxnSpPr>
          <p:cNvPr id="9" name="曲线连接符 8"/>
          <p:cNvCxnSpPr>
            <a:stCxn id="6" idx="3"/>
            <a:endCxn id="8" idx="1"/>
          </p:cNvCxnSpPr>
          <p:nvPr/>
        </p:nvCxnSpPr>
        <p:spPr>
          <a:xfrm>
            <a:off x="7870190" y="5276850"/>
            <a:ext cx="1231265" cy="3175"/>
          </a:xfrm>
          <a:prstGeom prst="curvedConnector2">
            <a:avLst/>
          </a:prstGeom>
          <a:ln w="50800">
            <a:tailEnd type="arrow" w="med" len="med"/>
          </a:ln>
        </p:spPr>
        <p:style>
          <a:lnRef idx="3">
            <a:schemeClr val="accent6"/>
          </a:lnRef>
          <a:fillRef idx="0">
            <a:schemeClr val="accent6"/>
          </a:fillRef>
          <a:effectRef idx="2">
            <a:schemeClr val="accent6"/>
          </a:effectRef>
          <a:fontRef idx="minor">
            <a:schemeClr val="tx1"/>
          </a:fontRef>
        </p:style>
      </p:cxnSp>
      <p:cxnSp>
        <p:nvCxnSpPr>
          <p:cNvPr id="12" name="曲线连接符 11"/>
          <p:cNvCxnSpPr>
            <a:stCxn id="5" idx="0"/>
            <a:endCxn id="3" idx="2"/>
          </p:cNvCxnSpPr>
          <p:nvPr/>
        </p:nvCxnSpPr>
        <p:spPr>
          <a:xfrm rot="16200000">
            <a:off x="6632893" y="2384108"/>
            <a:ext cx="316865" cy="3175"/>
          </a:xfrm>
          <a:prstGeom prst="curvedConnector2">
            <a:avLst/>
          </a:prstGeom>
          <a:ln w="50800">
            <a:solidFill>
              <a:schemeClr val="accent1"/>
            </a:solidFill>
            <a:prstDash val="sysDash"/>
            <a:headEnd type="none"/>
            <a:tailEnd type="none" w="med" len="med"/>
          </a:ln>
        </p:spPr>
        <p:style>
          <a:lnRef idx="3">
            <a:schemeClr val="accent6"/>
          </a:lnRef>
          <a:fillRef idx="0">
            <a:schemeClr val="accent6"/>
          </a:fillRef>
          <a:effectRef idx="2">
            <a:schemeClr val="accent6"/>
          </a:effectRef>
          <a:fontRef idx="minor">
            <a:schemeClr val="tx1"/>
          </a:fontRef>
        </p:style>
      </p:cxnSp>
      <p:cxnSp>
        <p:nvCxnSpPr>
          <p:cNvPr id="13" name="曲线连接符 12"/>
          <p:cNvCxnSpPr>
            <a:stCxn id="4" idx="3"/>
            <a:endCxn id="6" idx="1"/>
          </p:cNvCxnSpPr>
          <p:nvPr/>
        </p:nvCxnSpPr>
        <p:spPr>
          <a:xfrm>
            <a:off x="3248660" y="5276850"/>
            <a:ext cx="2095500" cy="3175"/>
          </a:xfrm>
          <a:prstGeom prst="curvedConnector2">
            <a:avLst/>
          </a:prstGeom>
          <a:ln w="50800">
            <a:tailEnd type="arrow" w="med" len="med"/>
          </a:ln>
        </p:spPr>
        <p:style>
          <a:lnRef idx="3">
            <a:schemeClr val="accent6"/>
          </a:lnRef>
          <a:fillRef idx="0">
            <a:schemeClr val="accent6"/>
          </a:fillRef>
          <a:effectRef idx="2">
            <a:schemeClr val="accent6"/>
          </a:effectRef>
          <a:fontRef idx="minor">
            <a:schemeClr val="tx1"/>
          </a:fontRef>
        </p:style>
      </p:cxnSp>
      <p:sp>
        <p:nvSpPr>
          <p:cNvPr id="6" name="矩形 5"/>
          <p:cNvSpPr/>
          <p:nvPr/>
        </p:nvSpPr>
        <p:spPr>
          <a:xfrm>
            <a:off x="5344160" y="4828540"/>
            <a:ext cx="2526030" cy="89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NFS</a:t>
            </a:r>
            <a:endParaRPr lang="en-US" altLang="zh-CN" sz="2800"/>
          </a:p>
        </p:txBody>
      </p:sp>
      <p:cxnSp>
        <p:nvCxnSpPr>
          <p:cNvPr id="7" name="曲线连接符 6"/>
          <p:cNvCxnSpPr>
            <a:stCxn id="8" idx="0"/>
            <a:endCxn id="5" idx="3"/>
          </p:cNvCxnSpPr>
          <p:nvPr/>
        </p:nvCxnSpPr>
        <p:spPr>
          <a:xfrm rot="16200000" flipV="1">
            <a:off x="8225473" y="2754313"/>
            <a:ext cx="1976120" cy="2310765"/>
          </a:xfrm>
          <a:prstGeom prst="curvedConnector2">
            <a:avLst/>
          </a:prstGeom>
          <a:ln w="50800">
            <a:prstDash val="dash"/>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rot="2520000">
            <a:off x="8782050" y="3374390"/>
            <a:ext cx="2011680" cy="460375"/>
          </a:xfrm>
          <a:prstGeom prst="rect">
            <a:avLst/>
          </a:prstGeom>
          <a:noFill/>
        </p:spPr>
        <p:txBody>
          <a:bodyPr wrap="square" rtlCol="0">
            <a:prstTxWarp prst="textArchUp">
              <a:avLst>
                <a:gd name="adj" fmla="val 10928103"/>
              </a:avLst>
            </a:prstTxWarp>
            <a:spAutoFit/>
          </a:bodyPr>
          <a:p>
            <a:r>
              <a:rPr lang="zh-CN" altLang="en-US" sz="2400" b="1"/>
              <a:t>共享用户数据</a:t>
            </a:r>
            <a:endParaRPr lang="zh-CN" altLang="en-US" sz="2400" b="1"/>
          </a:p>
        </p:txBody>
      </p:sp>
      <p:sp>
        <p:nvSpPr>
          <p:cNvPr id="14" name="文本框 13"/>
          <p:cNvSpPr txBox="1"/>
          <p:nvPr/>
        </p:nvSpPr>
        <p:spPr>
          <a:xfrm>
            <a:off x="3442970" y="4791710"/>
            <a:ext cx="1706880" cy="460375"/>
          </a:xfrm>
          <a:prstGeom prst="rect">
            <a:avLst/>
          </a:prstGeom>
          <a:noFill/>
        </p:spPr>
        <p:txBody>
          <a:bodyPr wrap="none" rtlCol="0">
            <a:spAutoFit/>
          </a:bodyPr>
          <a:p>
            <a:r>
              <a:rPr lang="zh-CN" altLang="en-US" sz="2400" b="1"/>
              <a:t>共享家目录</a:t>
            </a:r>
            <a:endParaRPr lang="zh-CN" altLang="en-US" sz="2400" b="1"/>
          </a:p>
        </p:txBody>
      </p:sp>
      <p:cxnSp>
        <p:nvCxnSpPr>
          <p:cNvPr id="15" name="直接箭头连接符 14"/>
          <p:cNvCxnSpPr>
            <a:stCxn id="6" idx="0"/>
            <a:endCxn id="5" idx="2"/>
          </p:cNvCxnSpPr>
          <p:nvPr/>
        </p:nvCxnSpPr>
        <p:spPr>
          <a:xfrm flipV="1">
            <a:off x="6607175" y="3300095"/>
            <a:ext cx="184150" cy="1528445"/>
          </a:xfrm>
          <a:prstGeom prst="straightConnector1">
            <a:avLst/>
          </a:prstGeom>
          <a:ln w="50800">
            <a:tailEnd type="arrow" w="med" len="med"/>
          </a:ln>
        </p:spPr>
        <p:style>
          <a:lnRef idx="3">
            <a:schemeClr val="accent6"/>
          </a:lnRef>
          <a:fillRef idx="0">
            <a:schemeClr val="accent6"/>
          </a:fillRef>
          <a:effectRef idx="2">
            <a:schemeClr val="accent6"/>
          </a:effectRef>
          <a:fontRef idx="minor">
            <a:schemeClr val="tx1"/>
          </a:fontRef>
        </p:style>
      </p:cxnSp>
      <p:cxnSp>
        <p:nvCxnSpPr>
          <p:cNvPr id="16" name="曲线连接符 15"/>
          <p:cNvCxnSpPr>
            <a:stCxn id="4" idx="0"/>
          </p:cNvCxnSpPr>
          <p:nvPr/>
        </p:nvCxnSpPr>
        <p:spPr>
          <a:xfrm rot="16200000">
            <a:off x="2807970" y="2125980"/>
            <a:ext cx="1929765" cy="3582670"/>
          </a:xfrm>
          <a:prstGeom prst="curvedConnector2">
            <a:avLst/>
          </a:prstGeom>
          <a:ln w="50800">
            <a:solidFill>
              <a:schemeClr val="accent2"/>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rot="19920000">
            <a:off x="2093595" y="3273425"/>
            <a:ext cx="2011680" cy="460375"/>
          </a:xfrm>
          <a:prstGeom prst="rect">
            <a:avLst/>
          </a:prstGeom>
          <a:noFill/>
        </p:spPr>
        <p:txBody>
          <a:bodyPr wrap="square" rtlCol="0">
            <a:prstTxWarp prst="textArchUp">
              <a:avLst>
                <a:gd name="adj" fmla="val 10928103"/>
              </a:avLst>
            </a:prstTxWarp>
            <a:spAutoFit/>
          </a:bodyPr>
          <a:p>
            <a:r>
              <a:rPr lang="zh-CN" altLang="en-US" sz="2400" b="1"/>
              <a:t>共享用户数据</a:t>
            </a:r>
            <a:endParaRPr lang="zh-CN" altLang="en-US"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文件上传 </a:t>
            </a:r>
            <a:r>
              <a:rPr lang="en-US" altLang="zh-CN"/>
              <a:t>- rz</a:t>
            </a:r>
            <a:endParaRPr lang="en-US" altLang="zh-CN"/>
          </a:p>
        </p:txBody>
      </p:sp>
      <p:pic>
        <p:nvPicPr>
          <p:cNvPr id="5" name="图片 4"/>
          <p:cNvPicPr>
            <a:picLocks noChangeAspect="1"/>
          </p:cNvPicPr>
          <p:nvPr/>
        </p:nvPicPr>
        <p:blipFill>
          <a:blip r:embed="rId1"/>
          <a:stretch>
            <a:fillRect/>
          </a:stretch>
        </p:blipFill>
        <p:spPr>
          <a:xfrm>
            <a:off x="1995805" y="1489710"/>
            <a:ext cx="8201025" cy="45815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文件下载 </a:t>
            </a:r>
            <a:r>
              <a:rPr lang="en-US" altLang="zh-CN"/>
              <a:t>- sz</a:t>
            </a:r>
            <a:endParaRPr lang="en-US" altLang="zh-CN"/>
          </a:p>
        </p:txBody>
      </p:sp>
      <p:pic>
        <p:nvPicPr>
          <p:cNvPr id="2" name="图片 1"/>
          <p:cNvPicPr>
            <a:picLocks noChangeAspect="1"/>
          </p:cNvPicPr>
          <p:nvPr/>
        </p:nvPicPr>
        <p:blipFill>
          <a:blip r:embed="rId1"/>
          <a:stretch>
            <a:fillRect/>
          </a:stretch>
        </p:blipFill>
        <p:spPr>
          <a:xfrm>
            <a:off x="2261870" y="1691005"/>
            <a:ext cx="7667625" cy="42195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文件上传下载 </a:t>
            </a:r>
            <a:r>
              <a:rPr lang="en-US" altLang="zh-CN"/>
              <a:t>- FileZilla	</a:t>
            </a:r>
            <a:endParaRPr lang="en-US" altLang="zh-CN"/>
          </a:p>
        </p:txBody>
      </p:sp>
      <p:pic>
        <p:nvPicPr>
          <p:cNvPr id="4" name="图片 3"/>
          <p:cNvPicPr>
            <a:picLocks noChangeAspect="1"/>
          </p:cNvPicPr>
          <p:nvPr/>
        </p:nvPicPr>
        <p:blipFill>
          <a:blip r:embed="rId1"/>
          <a:stretch>
            <a:fillRect/>
          </a:stretch>
        </p:blipFill>
        <p:spPr>
          <a:xfrm>
            <a:off x="1532890" y="1477010"/>
            <a:ext cx="9125585" cy="49168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LSF</a:t>
            </a:r>
            <a:r>
              <a:rPr lang="zh-CN" altLang="en-US"/>
              <a:t>介绍</a:t>
            </a:r>
            <a:endParaRPr lang="zh-CN" altLang="en-US"/>
          </a:p>
        </p:txBody>
      </p:sp>
      <p:sp>
        <p:nvSpPr>
          <p:cNvPr id="4" name="文本框 3"/>
          <p:cNvSpPr txBox="1"/>
          <p:nvPr/>
        </p:nvSpPr>
        <p:spPr>
          <a:xfrm>
            <a:off x="1177290" y="1800860"/>
            <a:ext cx="9837420" cy="1938020"/>
          </a:xfrm>
          <a:prstGeom prst="rect">
            <a:avLst/>
          </a:prstGeom>
          <a:noFill/>
        </p:spPr>
        <p:txBody>
          <a:bodyPr wrap="square" rtlCol="0">
            <a:spAutoFit/>
          </a:bodyPr>
          <a:p>
            <a:pPr algn="l"/>
            <a:r>
              <a:rPr lang="en-US" altLang="zh-CN" sz="2400"/>
              <a:t>        </a:t>
            </a:r>
            <a:r>
              <a:rPr lang="zh-CN" altLang="en-US" sz="2400"/>
              <a:t>Platform Load Sharing Facility (LSF)是用于分布式高性能计算的工作负载管理平台，作业调度程序。它可用于在许多不同体系结构的联网Unix和Windows系统上执行批处理作业。LSF基于多伦多大学的Utopia研究项目。</a:t>
            </a:r>
            <a:endParaRPr lang="zh-CN" altLang="en-US" sz="2400"/>
          </a:p>
          <a:p>
            <a:pPr algn="l"/>
            <a:r>
              <a:rPr lang="zh-CN" altLang="en-US" sz="2400"/>
              <a:t>        2012年1月，平台计算被IBM收购。该产品现在称为IBM Spectrum LSF。</a:t>
            </a:r>
            <a:endParaRPr lang="zh-CN" altLang="en-US" sz="2400"/>
          </a:p>
        </p:txBody>
      </p:sp>
      <p:pic>
        <p:nvPicPr>
          <p:cNvPr id="9" name="图片 8"/>
          <p:cNvPicPr>
            <a:picLocks noChangeAspect="1"/>
          </p:cNvPicPr>
          <p:nvPr/>
        </p:nvPicPr>
        <p:blipFill>
          <a:blip r:embed="rId1"/>
          <a:stretch>
            <a:fillRect/>
          </a:stretch>
        </p:blipFill>
        <p:spPr>
          <a:xfrm>
            <a:off x="1156335" y="4384675"/>
            <a:ext cx="9858375" cy="1209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LSF</a:t>
            </a:r>
            <a:r>
              <a:rPr lang="zh-CN" altLang="en-US"/>
              <a:t>使用及命令</a:t>
            </a:r>
            <a:endParaRPr lang="zh-CN" altLang="en-US"/>
          </a:p>
        </p:txBody>
      </p:sp>
      <p:sp>
        <p:nvSpPr>
          <p:cNvPr id="3" name="矩形 2"/>
          <p:cNvSpPr/>
          <p:nvPr/>
        </p:nvSpPr>
        <p:spPr>
          <a:xfrm>
            <a:off x="4133850" y="1945640"/>
            <a:ext cx="3693160" cy="741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busers</a:t>
            </a:r>
            <a:endParaRPr lang="en-US" altLang="zh-CN" sz="2800"/>
          </a:p>
        </p:txBody>
      </p:sp>
      <p:sp>
        <p:nvSpPr>
          <p:cNvPr id="4" name="矩形 3"/>
          <p:cNvSpPr/>
          <p:nvPr/>
        </p:nvSpPr>
        <p:spPr>
          <a:xfrm>
            <a:off x="4133850" y="3089910"/>
            <a:ext cx="3693160" cy="741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bqueues</a:t>
            </a:r>
            <a:endParaRPr lang="en-US" altLang="zh-CN" sz="2800"/>
          </a:p>
        </p:txBody>
      </p:sp>
      <p:sp>
        <p:nvSpPr>
          <p:cNvPr id="5" name="矩形 4"/>
          <p:cNvSpPr/>
          <p:nvPr/>
        </p:nvSpPr>
        <p:spPr>
          <a:xfrm>
            <a:off x="4133850" y="4120515"/>
            <a:ext cx="3693160" cy="741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bjobs</a:t>
            </a:r>
            <a:endParaRPr lang="en-US" altLang="zh-CN" sz="2800"/>
          </a:p>
        </p:txBody>
      </p:sp>
      <p:sp>
        <p:nvSpPr>
          <p:cNvPr id="6" name="矩形 5"/>
          <p:cNvSpPr/>
          <p:nvPr/>
        </p:nvSpPr>
        <p:spPr>
          <a:xfrm>
            <a:off x="4133850" y="5149850"/>
            <a:ext cx="3693160" cy="7416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bsub</a:t>
            </a:r>
            <a:endParaRPr lang="en-US" altLang="zh-CN"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IMG_20191028_141430"/>
          <p:cNvPicPr>
            <a:picLocks noChangeAspect="1"/>
          </p:cNvPicPr>
          <p:nvPr/>
        </p:nvPicPr>
        <p:blipFill>
          <a:blip r:embed="rId1">
            <a:lum bright="24000" contrast="42000"/>
          </a:blip>
          <a:srcRect l="32721" r="39476"/>
          <a:stretch>
            <a:fillRect/>
          </a:stretch>
        </p:blipFill>
        <p:spPr>
          <a:xfrm rot="5400000">
            <a:off x="2268220" y="387985"/>
            <a:ext cx="2796540" cy="5657215"/>
          </a:xfrm>
          <a:prstGeom prst="rect">
            <a:avLst/>
          </a:prstGeom>
        </p:spPr>
      </p:pic>
      <p:sp>
        <p:nvSpPr>
          <p:cNvPr id="10"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服务器介绍</a:t>
            </a:r>
            <a:endParaRPr lang="zh-CN" altLang="en-US"/>
          </a:p>
        </p:txBody>
      </p:sp>
      <p:cxnSp>
        <p:nvCxnSpPr>
          <p:cNvPr id="12" name="直接箭头连接符 11"/>
          <p:cNvCxnSpPr>
            <a:endCxn id="15" idx="1"/>
          </p:cNvCxnSpPr>
          <p:nvPr/>
        </p:nvCxnSpPr>
        <p:spPr>
          <a:xfrm flipV="1">
            <a:off x="5392420" y="1807210"/>
            <a:ext cx="2221865" cy="70929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16" idx="1"/>
          </p:cNvCxnSpPr>
          <p:nvPr/>
        </p:nvCxnSpPr>
        <p:spPr>
          <a:xfrm flipV="1">
            <a:off x="5515610" y="3166745"/>
            <a:ext cx="2065020" cy="21526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432425" y="4216400"/>
            <a:ext cx="2141855" cy="224790"/>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614285" y="1459230"/>
            <a:ext cx="3739515"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IB</a:t>
            </a:r>
            <a:r>
              <a:rPr lang="zh-CN" altLang="en-US" sz="2800"/>
              <a:t>高速网络交换机</a:t>
            </a:r>
            <a:endParaRPr lang="zh-CN" altLang="en-US" sz="2800"/>
          </a:p>
        </p:txBody>
      </p:sp>
      <p:sp>
        <p:nvSpPr>
          <p:cNvPr id="16" name="矩形 15"/>
          <p:cNvSpPr/>
          <p:nvPr/>
        </p:nvSpPr>
        <p:spPr>
          <a:xfrm>
            <a:off x="7580630" y="2818765"/>
            <a:ext cx="3739515"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网络交换机</a:t>
            </a:r>
            <a:endParaRPr lang="zh-CN" altLang="en-US" sz="2800"/>
          </a:p>
        </p:txBody>
      </p:sp>
      <p:sp>
        <p:nvSpPr>
          <p:cNvPr id="17" name="矩形 16"/>
          <p:cNvSpPr/>
          <p:nvPr/>
        </p:nvSpPr>
        <p:spPr>
          <a:xfrm>
            <a:off x="7580630" y="4093210"/>
            <a:ext cx="3739515"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光纤</a:t>
            </a:r>
            <a:r>
              <a:rPr lang="zh-CN" altLang="en-US" sz="2800"/>
              <a:t>网络交换机</a:t>
            </a:r>
            <a:endParaRPr lang="zh-CN" altLang="en-US" sz="2800"/>
          </a:p>
        </p:txBody>
      </p:sp>
      <p:pic>
        <p:nvPicPr>
          <p:cNvPr id="18" name="图片 17" descr="IMG_20191028_141456"/>
          <p:cNvPicPr>
            <a:picLocks noChangeAspect="1"/>
          </p:cNvPicPr>
          <p:nvPr/>
        </p:nvPicPr>
        <p:blipFill>
          <a:blip r:embed="rId2">
            <a:lum bright="18000" contrast="36000"/>
          </a:blip>
          <a:srcRect l="6136" r="85101" b="7374"/>
          <a:stretch>
            <a:fillRect/>
          </a:stretch>
        </p:blipFill>
        <p:spPr>
          <a:xfrm rot="5400000">
            <a:off x="3190875" y="2721610"/>
            <a:ext cx="951230" cy="5657215"/>
          </a:xfrm>
          <a:prstGeom prst="rect">
            <a:avLst/>
          </a:prstGeom>
        </p:spPr>
      </p:pic>
      <p:sp>
        <p:nvSpPr>
          <p:cNvPr id="19" name="矩形 18"/>
          <p:cNvSpPr/>
          <p:nvPr/>
        </p:nvSpPr>
        <p:spPr>
          <a:xfrm>
            <a:off x="7614285" y="5330825"/>
            <a:ext cx="3739515" cy="69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KVM</a:t>
            </a:r>
            <a:endParaRPr lang="en-US" altLang="zh-CN" sz="2800"/>
          </a:p>
        </p:txBody>
      </p:sp>
      <p:cxnSp>
        <p:nvCxnSpPr>
          <p:cNvPr id="20" name="直接箭头连接符 19"/>
          <p:cNvCxnSpPr>
            <a:endCxn id="19" idx="1"/>
          </p:cNvCxnSpPr>
          <p:nvPr/>
        </p:nvCxnSpPr>
        <p:spPr>
          <a:xfrm>
            <a:off x="5422900" y="5499100"/>
            <a:ext cx="2191385" cy="17970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LSF</a:t>
            </a:r>
            <a:r>
              <a:rPr lang="zh-CN" altLang="en-US"/>
              <a:t>使用及命令</a:t>
            </a:r>
            <a:endParaRPr lang="zh-CN" altLang="en-US"/>
          </a:p>
        </p:txBody>
      </p:sp>
      <p:sp>
        <p:nvSpPr>
          <p:cNvPr id="3" name="矩形 2"/>
          <p:cNvSpPr/>
          <p:nvPr/>
        </p:nvSpPr>
        <p:spPr>
          <a:xfrm>
            <a:off x="1043305" y="1806575"/>
            <a:ext cx="3693160" cy="741680"/>
          </a:xfrm>
          <a:prstGeom prst="rect">
            <a:avLst/>
          </a:prstGeom>
        </p:spPr>
        <p:style>
          <a:lnRef idx="1">
            <a:schemeClr val="dk1"/>
          </a:lnRef>
          <a:fillRef idx="2">
            <a:schemeClr val="dk1"/>
          </a:fillRef>
          <a:effectRef idx="1">
            <a:schemeClr val="dk1"/>
          </a:effectRef>
          <a:fontRef idx="minor">
            <a:schemeClr val="dk1"/>
          </a:fontRef>
        </p:style>
        <p:txBody>
          <a:bodyPr rtlCol="0" anchor="ctr"/>
          <a:p>
            <a:pPr algn="ctr"/>
            <a:r>
              <a:rPr lang="en-US" altLang="zh-CN" sz="2800"/>
              <a:t>busers</a:t>
            </a:r>
            <a:endParaRPr lang="en-US" altLang="zh-CN" sz="2800"/>
          </a:p>
        </p:txBody>
      </p:sp>
      <p:pic>
        <p:nvPicPr>
          <p:cNvPr id="7" name="图片 6"/>
          <p:cNvPicPr>
            <a:picLocks noChangeAspect="1"/>
          </p:cNvPicPr>
          <p:nvPr/>
        </p:nvPicPr>
        <p:blipFill>
          <a:blip r:embed="rId1"/>
          <a:stretch>
            <a:fillRect/>
          </a:stretch>
        </p:blipFill>
        <p:spPr>
          <a:xfrm>
            <a:off x="838200" y="2974975"/>
            <a:ext cx="10652760" cy="608965"/>
          </a:xfrm>
          <a:prstGeom prst="rect">
            <a:avLst/>
          </a:prstGeom>
        </p:spPr>
      </p:pic>
      <p:sp>
        <p:nvSpPr>
          <p:cNvPr id="8" name="矩形 7"/>
          <p:cNvSpPr/>
          <p:nvPr/>
        </p:nvSpPr>
        <p:spPr>
          <a:xfrm>
            <a:off x="1043305" y="3985895"/>
            <a:ext cx="3693160" cy="741680"/>
          </a:xfrm>
          <a:prstGeom prst="rect">
            <a:avLst/>
          </a:prstGeom>
        </p:spPr>
        <p:style>
          <a:lnRef idx="1">
            <a:schemeClr val="dk1"/>
          </a:lnRef>
          <a:fillRef idx="2">
            <a:schemeClr val="dk1"/>
          </a:fillRef>
          <a:effectRef idx="1">
            <a:schemeClr val="dk1"/>
          </a:effectRef>
          <a:fontRef idx="minor">
            <a:schemeClr val="dk1"/>
          </a:fontRef>
        </p:style>
        <p:txBody>
          <a:bodyPr rtlCol="0" anchor="ctr"/>
          <a:p>
            <a:pPr algn="ctr"/>
            <a:r>
              <a:rPr lang="en-US" altLang="zh-CN" sz="2800"/>
              <a:t>bqueues</a:t>
            </a:r>
            <a:endParaRPr lang="en-US" altLang="zh-CN" sz="2800"/>
          </a:p>
        </p:txBody>
      </p:sp>
      <p:pic>
        <p:nvPicPr>
          <p:cNvPr id="9" name="图片 8"/>
          <p:cNvPicPr>
            <a:picLocks noChangeAspect="1"/>
          </p:cNvPicPr>
          <p:nvPr/>
        </p:nvPicPr>
        <p:blipFill>
          <a:blip r:embed="rId2"/>
          <a:stretch>
            <a:fillRect/>
          </a:stretch>
        </p:blipFill>
        <p:spPr>
          <a:xfrm>
            <a:off x="838200" y="5108575"/>
            <a:ext cx="10652125" cy="11036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LSF</a:t>
            </a:r>
            <a:r>
              <a:rPr lang="zh-CN" altLang="en-US"/>
              <a:t>使用及命令</a:t>
            </a:r>
            <a:endParaRPr lang="zh-CN" altLang="en-US"/>
          </a:p>
        </p:txBody>
      </p:sp>
      <p:sp>
        <p:nvSpPr>
          <p:cNvPr id="3" name="矩形 2"/>
          <p:cNvSpPr/>
          <p:nvPr/>
        </p:nvSpPr>
        <p:spPr>
          <a:xfrm>
            <a:off x="1043305" y="1806575"/>
            <a:ext cx="3693160" cy="741680"/>
          </a:xfrm>
          <a:prstGeom prst="rect">
            <a:avLst/>
          </a:prstGeom>
        </p:spPr>
        <p:style>
          <a:lnRef idx="1">
            <a:schemeClr val="dk1"/>
          </a:lnRef>
          <a:fillRef idx="2">
            <a:schemeClr val="dk1"/>
          </a:fillRef>
          <a:effectRef idx="1">
            <a:schemeClr val="dk1"/>
          </a:effectRef>
          <a:fontRef idx="minor">
            <a:schemeClr val="dk1"/>
          </a:fontRef>
        </p:style>
        <p:txBody>
          <a:bodyPr rtlCol="0" anchor="ctr"/>
          <a:p>
            <a:pPr algn="ctr"/>
            <a:r>
              <a:rPr lang="en-US" altLang="zh-CN" sz="2800"/>
              <a:t>bjobs</a:t>
            </a:r>
            <a:endParaRPr lang="en-US" altLang="zh-CN" sz="2800"/>
          </a:p>
        </p:txBody>
      </p:sp>
      <p:sp>
        <p:nvSpPr>
          <p:cNvPr id="8" name="矩形 7"/>
          <p:cNvSpPr/>
          <p:nvPr/>
        </p:nvSpPr>
        <p:spPr>
          <a:xfrm>
            <a:off x="1043305" y="3985895"/>
            <a:ext cx="3693160" cy="741680"/>
          </a:xfrm>
          <a:prstGeom prst="rect">
            <a:avLst/>
          </a:prstGeom>
        </p:spPr>
        <p:style>
          <a:lnRef idx="1">
            <a:schemeClr val="dk1"/>
          </a:lnRef>
          <a:fillRef idx="2">
            <a:schemeClr val="dk1"/>
          </a:fillRef>
          <a:effectRef idx="1">
            <a:schemeClr val="dk1"/>
          </a:effectRef>
          <a:fontRef idx="minor">
            <a:schemeClr val="dk1"/>
          </a:fontRef>
        </p:style>
        <p:txBody>
          <a:bodyPr rtlCol="0" anchor="ctr"/>
          <a:p>
            <a:pPr algn="ctr"/>
            <a:r>
              <a:rPr lang="en-US" altLang="zh-CN" sz="2800"/>
              <a:t>bsub</a:t>
            </a:r>
            <a:endParaRPr lang="en-US" altLang="zh-CN" sz="2800"/>
          </a:p>
        </p:txBody>
      </p:sp>
      <p:pic>
        <p:nvPicPr>
          <p:cNvPr id="4" name="图片 3"/>
          <p:cNvPicPr>
            <a:picLocks noChangeAspect="1"/>
          </p:cNvPicPr>
          <p:nvPr/>
        </p:nvPicPr>
        <p:blipFill>
          <a:blip r:embed="rId1"/>
          <a:stretch>
            <a:fillRect/>
          </a:stretch>
        </p:blipFill>
        <p:spPr>
          <a:xfrm>
            <a:off x="838200" y="2971800"/>
            <a:ext cx="10652125" cy="578485"/>
          </a:xfrm>
          <a:prstGeom prst="rect">
            <a:avLst/>
          </a:prstGeom>
        </p:spPr>
      </p:pic>
      <p:pic>
        <p:nvPicPr>
          <p:cNvPr id="5" name="图片 4"/>
          <p:cNvPicPr>
            <a:picLocks noChangeAspect="1"/>
          </p:cNvPicPr>
          <p:nvPr/>
        </p:nvPicPr>
        <p:blipFill>
          <a:blip r:embed="rId2"/>
          <a:stretch>
            <a:fillRect/>
          </a:stretch>
        </p:blipFill>
        <p:spPr>
          <a:xfrm>
            <a:off x="838200" y="5208905"/>
            <a:ext cx="10516235" cy="7912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Python</a:t>
            </a:r>
            <a:r>
              <a:rPr lang="zh-CN" altLang="en-US"/>
              <a:t>虚拟环境配置及</a:t>
            </a:r>
            <a:r>
              <a:rPr lang="zh-CN" altLang="en-US"/>
              <a:t>使用</a:t>
            </a:r>
            <a:endParaRPr lang="zh-CN" altLang="en-US"/>
          </a:p>
        </p:txBody>
      </p:sp>
      <p:sp>
        <p:nvSpPr>
          <p:cNvPr id="6" name="文本框 5"/>
          <p:cNvSpPr txBox="1"/>
          <p:nvPr/>
        </p:nvSpPr>
        <p:spPr>
          <a:xfrm>
            <a:off x="1561465" y="1691005"/>
            <a:ext cx="9068435" cy="1198880"/>
          </a:xfrm>
          <a:prstGeom prst="rect">
            <a:avLst/>
          </a:prstGeom>
          <a:noFill/>
        </p:spPr>
        <p:txBody>
          <a:bodyPr wrap="square" rtlCol="0">
            <a:spAutoFit/>
          </a:bodyPr>
          <a:p>
            <a:r>
              <a:rPr lang="zh-CN" altLang="en-US" sz="2400"/>
              <a:t>python 的虚拟环境可以为一个 python 项目提供独立的解释环境、依赖包等资源，既能够很好的隔离不同项目使用不同 python 版本带来的冲突，而且还能方便项目的发布。</a:t>
            </a:r>
            <a:endParaRPr lang="zh-CN" altLang="en-US" sz="2400"/>
          </a:p>
        </p:txBody>
      </p:sp>
      <p:sp>
        <p:nvSpPr>
          <p:cNvPr id="7" name="文本框 6"/>
          <p:cNvSpPr txBox="1"/>
          <p:nvPr/>
        </p:nvSpPr>
        <p:spPr>
          <a:xfrm>
            <a:off x="2113280" y="3164205"/>
            <a:ext cx="7964805" cy="1938020"/>
          </a:xfrm>
          <a:prstGeom prst="rect">
            <a:avLst/>
          </a:prstGeom>
          <a:noFill/>
        </p:spPr>
        <p:txBody>
          <a:bodyPr wrap="none" rtlCol="0">
            <a:spAutoFit/>
          </a:bodyPr>
          <a:p>
            <a:pPr marL="285750" indent="-285750">
              <a:buFont typeface="Arial" panose="020B0604020202020204" pitchFamily="34" charset="0"/>
              <a:buChar char="•"/>
            </a:pPr>
            <a:r>
              <a:rPr lang="zh-CN" altLang="en-US" sz="2400"/>
              <a:t>创建虚拟环境：</a:t>
            </a:r>
            <a:r>
              <a:rPr lang="en-US" altLang="zh-CN" sz="2400"/>
              <a:t>mkvirtualenv -p python3</a:t>
            </a:r>
            <a:endParaRPr lang="en-US" altLang="zh-CN" sz="2400"/>
          </a:p>
          <a:p>
            <a:pPr marL="285750" indent="-285750">
              <a:buFont typeface="Arial" panose="020B0604020202020204" pitchFamily="34" charset="0"/>
              <a:buChar char="•"/>
            </a:pPr>
            <a:r>
              <a:rPr lang="zh-CN" altLang="en-US" sz="2400"/>
              <a:t>查看已有虚拟环境：</a:t>
            </a:r>
            <a:r>
              <a:rPr lang="en-US" altLang="zh-CN" sz="2400"/>
              <a:t>workon</a:t>
            </a:r>
            <a:endParaRPr lang="en-US" altLang="zh-CN" sz="2400"/>
          </a:p>
          <a:p>
            <a:pPr marL="285750" indent="-285750">
              <a:buFont typeface="Arial" panose="020B0604020202020204" pitchFamily="34" charset="0"/>
              <a:buChar char="•"/>
            </a:pPr>
            <a:r>
              <a:rPr lang="zh-CN" altLang="en-US" sz="2400"/>
              <a:t>进入虚拟环境：</a:t>
            </a:r>
            <a:r>
              <a:rPr lang="en-US" altLang="zh-CN" sz="2400"/>
              <a:t>workon virtualenvName</a:t>
            </a:r>
            <a:endParaRPr lang="en-US" altLang="zh-CN" sz="2400"/>
          </a:p>
          <a:p>
            <a:pPr marL="285750" indent="-285750">
              <a:buFont typeface="Arial" panose="020B0604020202020204" pitchFamily="34" charset="0"/>
              <a:buChar char="•"/>
            </a:pPr>
            <a:r>
              <a:rPr lang="zh-CN" altLang="en-US" sz="2400"/>
              <a:t>退出虚拟环境：</a:t>
            </a:r>
            <a:r>
              <a:rPr lang="en-US" altLang="zh-CN" sz="2400"/>
              <a:t>deactivate</a:t>
            </a:r>
            <a:endParaRPr lang="en-US" altLang="zh-CN" sz="2400"/>
          </a:p>
          <a:p>
            <a:pPr marL="285750" indent="-285750">
              <a:buFont typeface="Arial" panose="020B0604020202020204" pitchFamily="34" charset="0"/>
              <a:buChar char="•"/>
            </a:pPr>
            <a:r>
              <a:rPr lang="zh-CN" altLang="en-US" sz="2400"/>
              <a:t>删除虚拟环境：</a:t>
            </a:r>
            <a:r>
              <a:rPr lang="en-US" altLang="zh-CN" sz="2400"/>
              <a:t>rm -rf $HOME/.virtualenvs/virtualenvName</a:t>
            </a:r>
            <a:endParaRPr lang="zh-CN" altLang="en-US" sz="2400"/>
          </a:p>
        </p:txBody>
      </p:sp>
      <p:sp>
        <p:nvSpPr>
          <p:cNvPr id="9" name="矩形 8"/>
          <p:cNvSpPr/>
          <p:nvPr/>
        </p:nvSpPr>
        <p:spPr>
          <a:xfrm>
            <a:off x="2650490" y="5437505"/>
            <a:ext cx="6891655" cy="7569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400"/>
              <a:t>(VirtualenvName)  [username@Manage ~]$</a:t>
            </a:r>
            <a:endParaRPr lang="en-US" altLang="zh-CN"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660015"/>
            <a:ext cx="9144000" cy="1243965"/>
          </a:xfrm>
        </p:spPr>
        <p:txBody>
          <a:bodyPr/>
          <a:p>
            <a:r>
              <a:rPr lang="zh-CN" altLang="en-US"/>
              <a:t>服务器</a:t>
            </a:r>
            <a:r>
              <a:rPr lang="zh-CN" altLang="en-US"/>
              <a:t>演示</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2660015"/>
            <a:ext cx="9144000" cy="1243965"/>
          </a:xfrm>
        </p:spPr>
        <p:txBody>
          <a:bodyPr/>
          <a:p>
            <a:r>
              <a:rPr lang="zh-CN" altLang="en-US"/>
              <a:t>谢谢！</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IMG_20191028_141456"/>
          <p:cNvPicPr>
            <a:picLocks noChangeAspect="1"/>
          </p:cNvPicPr>
          <p:nvPr/>
        </p:nvPicPr>
        <p:blipFill>
          <a:blip r:embed="rId1"/>
          <a:srcRect l="13359" r="3429" b="1908"/>
          <a:stretch>
            <a:fillRect/>
          </a:stretch>
        </p:blipFill>
        <p:spPr>
          <a:xfrm rot="5400000">
            <a:off x="693420" y="2256790"/>
            <a:ext cx="4996180" cy="3313430"/>
          </a:xfrm>
          <a:prstGeom prst="rect">
            <a:avLst/>
          </a:prstGeom>
        </p:spPr>
      </p:pic>
      <p:sp>
        <p:nvSpPr>
          <p:cNvPr id="10"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服务器介绍</a:t>
            </a:r>
            <a:endParaRPr lang="zh-CN" altLang="en-US"/>
          </a:p>
        </p:txBody>
      </p:sp>
      <p:cxnSp>
        <p:nvCxnSpPr>
          <p:cNvPr id="2" name="直接箭头连接符 1"/>
          <p:cNvCxnSpPr>
            <a:endCxn id="12" idx="1"/>
          </p:cNvCxnSpPr>
          <p:nvPr/>
        </p:nvCxnSpPr>
        <p:spPr>
          <a:xfrm flipV="1">
            <a:off x="4295140" y="1221740"/>
            <a:ext cx="2641600" cy="491490"/>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 name="直接箭头连接符 2"/>
          <p:cNvCxnSpPr>
            <a:endCxn id="13" idx="1"/>
          </p:cNvCxnSpPr>
          <p:nvPr/>
        </p:nvCxnSpPr>
        <p:spPr>
          <a:xfrm flipV="1">
            <a:off x="4279900" y="1999615"/>
            <a:ext cx="2656840" cy="516890"/>
          </a:xfrm>
          <a:prstGeom prst="straightConnector1">
            <a:avLst/>
          </a:prstGeom>
          <a:ln w="63500">
            <a:tailEnd type="arrow" w="med" len="med"/>
          </a:ln>
        </p:spPr>
        <p:style>
          <a:lnRef idx="3">
            <a:schemeClr val="accent2"/>
          </a:lnRef>
          <a:fillRef idx="0">
            <a:schemeClr val="accent2"/>
          </a:fillRef>
          <a:effectRef idx="2">
            <a:schemeClr val="accent2"/>
          </a:effectRef>
          <a:fontRef idx="minor">
            <a:schemeClr val="tx1"/>
          </a:fontRef>
        </p:style>
      </p:cxnSp>
      <p:cxnSp>
        <p:nvCxnSpPr>
          <p:cNvPr id="4" name="直接箭头连接符 3"/>
          <p:cNvCxnSpPr>
            <a:endCxn id="14" idx="1"/>
          </p:cNvCxnSpPr>
          <p:nvPr/>
        </p:nvCxnSpPr>
        <p:spPr>
          <a:xfrm flipV="1">
            <a:off x="4233545" y="2834640"/>
            <a:ext cx="2703195" cy="377190"/>
          </a:xfrm>
          <a:prstGeom prst="straightConnector1">
            <a:avLst/>
          </a:prstGeom>
          <a:ln w="63500">
            <a:tailEnd type="arrow" w="med" len="med"/>
          </a:ln>
        </p:spPr>
        <p:style>
          <a:lnRef idx="3">
            <a:schemeClr val="accent6"/>
          </a:lnRef>
          <a:fillRef idx="0">
            <a:schemeClr val="accent6"/>
          </a:fillRef>
          <a:effectRef idx="2">
            <a:schemeClr val="accent6"/>
          </a:effectRef>
          <a:fontRef idx="minor">
            <a:schemeClr val="tx1"/>
          </a:fontRef>
        </p:style>
      </p:cxnSp>
      <p:cxnSp>
        <p:nvCxnSpPr>
          <p:cNvPr id="5" name="直接箭头连接符 4"/>
          <p:cNvCxnSpPr/>
          <p:nvPr/>
        </p:nvCxnSpPr>
        <p:spPr>
          <a:xfrm flipV="1">
            <a:off x="4233545" y="3671570"/>
            <a:ext cx="2713990" cy="309245"/>
          </a:xfrm>
          <a:prstGeom prst="straightConnector1">
            <a:avLst/>
          </a:prstGeom>
          <a:ln w="63500">
            <a:tailEnd type="arrow" w="med" len="med"/>
          </a:ln>
        </p:spPr>
        <p:style>
          <a:lnRef idx="3">
            <a:schemeClr val="accent6"/>
          </a:lnRef>
          <a:fillRef idx="0">
            <a:schemeClr val="accent6"/>
          </a:fillRef>
          <a:effectRef idx="2">
            <a:schemeClr val="accent6"/>
          </a:effectRef>
          <a:fontRef idx="minor">
            <a:schemeClr val="tx1"/>
          </a:fontRef>
        </p:style>
      </p:cxnSp>
      <p:cxnSp>
        <p:nvCxnSpPr>
          <p:cNvPr id="6" name="直接箭头连接符 5"/>
          <p:cNvCxnSpPr>
            <a:endCxn id="16" idx="1"/>
          </p:cNvCxnSpPr>
          <p:nvPr/>
        </p:nvCxnSpPr>
        <p:spPr>
          <a:xfrm flipV="1">
            <a:off x="4222750" y="4560570"/>
            <a:ext cx="2713990" cy="164465"/>
          </a:xfrm>
          <a:prstGeom prst="straightConnector1">
            <a:avLst/>
          </a:prstGeom>
          <a:ln w="63500">
            <a:tailEnd type="arrow" w="med" len="med"/>
          </a:ln>
        </p:spPr>
        <p:style>
          <a:lnRef idx="3">
            <a:schemeClr val="accent6"/>
          </a:lnRef>
          <a:fillRef idx="0">
            <a:schemeClr val="accent6"/>
          </a:fillRef>
          <a:effectRef idx="2">
            <a:schemeClr val="accent6"/>
          </a:effectRef>
          <a:fontRef idx="minor">
            <a:schemeClr val="tx1"/>
          </a:fontRef>
        </p:style>
      </p:cxnSp>
      <p:cxnSp>
        <p:nvCxnSpPr>
          <p:cNvPr id="9" name="直接箭头连接符 8"/>
          <p:cNvCxnSpPr>
            <a:endCxn id="17" idx="1"/>
          </p:cNvCxnSpPr>
          <p:nvPr/>
        </p:nvCxnSpPr>
        <p:spPr>
          <a:xfrm flipV="1">
            <a:off x="4222750" y="5406390"/>
            <a:ext cx="2713990" cy="78740"/>
          </a:xfrm>
          <a:prstGeom prst="straightConnector1">
            <a:avLst/>
          </a:prstGeom>
          <a:ln w="63500">
            <a:tailEnd type="arrow" w="med" len="med"/>
          </a:ln>
        </p:spPr>
        <p:style>
          <a:lnRef idx="3">
            <a:schemeClr val="accent6"/>
          </a:lnRef>
          <a:fillRef idx="0">
            <a:schemeClr val="accent6"/>
          </a:fillRef>
          <a:effectRef idx="2">
            <a:schemeClr val="accent6"/>
          </a:effectRef>
          <a:fontRef idx="minor">
            <a:schemeClr val="tx1"/>
          </a:fontRef>
        </p:style>
      </p:cxnSp>
      <p:cxnSp>
        <p:nvCxnSpPr>
          <p:cNvPr id="11" name="直接箭头连接符 10"/>
          <p:cNvCxnSpPr>
            <a:endCxn id="18" idx="1"/>
          </p:cNvCxnSpPr>
          <p:nvPr/>
        </p:nvCxnSpPr>
        <p:spPr>
          <a:xfrm>
            <a:off x="4222750" y="6153150"/>
            <a:ext cx="2713990" cy="85090"/>
          </a:xfrm>
          <a:prstGeom prst="straightConnector1">
            <a:avLst/>
          </a:prstGeom>
          <a:ln w="63500">
            <a:tailEnd type="arrow" w="med" len="med"/>
          </a:ln>
        </p:spPr>
        <p:style>
          <a:lnRef idx="2">
            <a:schemeClr val="accent4"/>
          </a:lnRef>
          <a:fillRef idx="0">
            <a:schemeClr val="accent4"/>
          </a:fillRef>
          <a:effectRef idx="1">
            <a:schemeClr val="accent4"/>
          </a:effectRef>
          <a:fontRef idx="minor">
            <a:schemeClr val="tx1"/>
          </a:fontRef>
        </p:style>
      </p:cxnSp>
      <p:sp>
        <p:nvSpPr>
          <p:cNvPr id="12" name="矩形 11"/>
          <p:cNvSpPr/>
          <p:nvPr/>
        </p:nvSpPr>
        <p:spPr>
          <a:xfrm>
            <a:off x="6936740" y="920115"/>
            <a:ext cx="3785870" cy="60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管理节点（</a:t>
            </a:r>
            <a:r>
              <a:rPr lang="en-US" altLang="zh-CN" sz="2800"/>
              <a:t>Manage</a:t>
            </a:r>
            <a:r>
              <a:rPr lang="zh-CN" altLang="en-US" sz="2800"/>
              <a:t>）</a:t>
            </a:r>
            <a:endParaRPr lang="zh-CN" altLang="en-US" sz="2800"/>
          </a:p>
        </p:txBody>
      </p:sp>
      <p:sp>
        <p:nvSpPr>
          <p:cNvPr id="13" name="矩形 12"/>
          <p:cNvSpPr/>
          <p:nvPr/>
        </p:nvSpPr>
        <p:spPr>
          <a:xfrm>
            <a:off x="6936740" y="1697990"/>
            <a:ext cx="3785870" cy="602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altLang="zh-CN" sz="2800"/>
              <a:t>GPU</a:t>
            </a:r>
            <a:r>
              <a:rPr lang="zh-CN" altLang="en-US" sz="2800"/>
              <a:t>节点（</a:t>
            </a:r>
            <a:r>
              <a:rPr lang="en-US" altLang="zh-CN" sz="2800"/>
              <a:t>GPU</a:t>
            </a:r>
            <a:r>
              <a:rPr lang="zh-CN" altLang="en-US" sz="2800"/>
              <a:t>）</a:t>
            </a:r>
            <a:endParaRPr lang="zh-CN" altLang="en-US" sz="2800"/>
          </a:p>
        </p:txBody>
      </p:sp>
      <p:sp>
        <p:nvSpPr>
          <p:cNvPr id="14" name="矩形 13"/>
          <p:cNvSpPr/>
          <p:nvPr/>
        </p:nvSpPr>
        <p:spPr>
          <a:xfrm>
            <a:off x="6936740" y="2533015"/>
            <a:ext cx="3785870" cy="602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2800"/>
              <a:t>计算节点（</a:t>
            </a:r>
            <a:r>
              <a:rPr lang="en-US" altLang="zh-CN" sz="2800"/>
              <a:t>CPU01</a:t>
            </a:r>
            <a:r>
              <a:rPr lang="zh-CN" altLang="en-US" sz="2800"/>
              <a:t>）</a:t>
            </a:r>
            <a:endParaRPr lang="zh-CN" altLang="en-US" sz="2800"/>
          </a:p>
        </p:txBody>
      </p:sp>
      <p:sp>
        <p:nvSpPr>
          <p:cNvPr id="15" name="矩形 14"/>
          <p:cNvSpPr/>
          <p:nvPr/>
        </p:nvSpPr>
        <p:spPr>
          <a:xfrm>
            <a:off x="6936740" y="3378200"/>
            <a:ext cx="3785870" cy="602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2800"/>
              <a:t>计算节点（</a:t>
            </a:r>
            <a:r>
              <a:rPr lang="en-US" altLang="zh-CN" sz="2800"/>
              <a:t>CPU02</a:t>
            </a:r>
            <a:r>
              <a:rPr lang="zh-CN" altLang="en-US" sz="2800"/>
              <a:t>）</a:t>
            </a:r>
            <a:endParaRPr lang="zh-CN" altLang="en-US" sz="2800"/>
          </a:p>
        </p:txBody>
      </p:sp>
      <p:sp>
        <p:nvSpPr>
          <p:cNvPr id="16" name="矩形 15"/>
          <p:cNvSpPr/>
          <p:nvPr/>
        </p:nvSpPr>
        <p:spPr>
          <a:xfrm>
            <a:off x="6936740" y="4258945"/>
            <a:ext cx="3785870" cy="602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2800"/>
              <a:t>计算节点（</a:t>
            </a:r>
            <a:r>
              <a:rPr lang="en-US" altLang="zh-CN" sz="2800"/>
              <a:t>CPU03</a:t>
            </a:r>
            <a:r>
              <a:rPr lang="zh-CN" altLang="en-US" sz="2800"/>
              <a:t>）</a:t>
            </a:r>
            <a:endParaRPr lang="zh-CN" altLang="en-US" sz="2800"/>
          </a:p>
        </p:txBody>
      </p:sp>
      <p:sp>
        <p:nvSpPr>
          <p:cNvPr id="17" name="矩形 16"/>
          <p:cNvSpPr/>
          <p:nvPr/>
        </p:nvSpPr>
        <p:spPr>
          <a:xfrm>
            <a:off x="6936740" y="5104765"/>
            <a:ext cx="3785870" cy="6026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a:r>
              <a:rPr lang="zh-CN" altLang="en-US" sz="2800"/>
              <a:t>计算节点（</a:t>
            </a:r>
            <a:r>
              <a:rPr lang="en-US" altLang="zh-CN" sz="2800"/>
              <a:t>CPU04</a:t>
            </a:r>
            <a:r>
              <a:rPr lang="zh-CN" altLang="en-US" sz="2800"/>
              <a:t>）</a:t>
            </a:r>
            <a:endParaRPr lang="zh-CN" altLang="en-US" sz="2800"/>
          </a:p>
        </p:txBody>
      </p:sp>
      <p:sp>
        <p:nvSpPr>
          <p:cNvPr id="18" name="矩形 17"/>
          <p:cNvSpPr/>
          <p:nvPr/>
        </p:nvSpPr>
        <p:spPr>
          <a:xfrm>
            <a:off x="6936740" y="5936615"/>
            <a:ext cx="3785870" cy="6026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zh-CN" altLang="en-US" sz="2800"/>
              <a:t>存储节点（</a:t>
            </a:r>
            <a:r>
              <a:rPr lang="en-US" altLang="zh-CN" sz="2800"/>
              <a:t>Storage</a:t>
            </a:r>
            <a:r>
              <a:rPr lang="zh-CN" altLang="en-US" sz="2800"/>
              <a:t>）</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管理条例</a:t>
            </a:r>
            <a:endParaRPr lang="zh-CN" altLang="en-US"/>
          </a:p>
        </p:txBody>
      </p:sp>
      <p:sp>
        <p:nvSpPr>
          <p:cNvPr id="3" name="文本框 2"/>
          <p:cNvSpPr txBox="1"/>
          <p:nvPr/>
        </p:nvSpPr>
        <p:spPr>
          <a:xfrm>
            <a:off x="874395" y="1567815"/>
            <a:ext cx="10440000" cy="4523105"/>
          </a:xfrm>
          <a:prstGeom prst="rect">
            <a:avLst/>
          </a:prstGeom>
          <a:noFill/>
        </p:spPr>
        <p:txBody>
          <a:bodyPr wrap="square" rtlCol="0">
            <a:spAutoFit/>
          </a:bodyPr>
          <a:p>
            <a:pPr algn="l"/>
            <a:r>
              <a:rPr lang="en-US" altLang="zh-CN" sz="2400">
                <a:latin typeface="等线" panose="02010600030101010101" charset="-122"/>
                <a:ea typeface="等线" panose="02010600030101010101" charset="-122"/>
                <a:cs typeface="等线" panose="02010600030101010101" charset="-122"/>
              </a:rPr>
              <a:t>        </a:t>
            </a:r>
            <a:r>
              <a:rPr lang="zh-CN" altLang="en-US" sz="2400">
                <a:latin typeface="等线" panose="02010600030101010101" charset="-122"/>
                <a:ea typeface="等线" panose="02010600030101010101" charset="-122"/>
                <a:cs typeface="等线" panose="02010600030101010101" charset="-122"/>
              </a:rPr>
              <a:t>为加强大数据学院高性能计算中心的运行和管理，合理和科学地使用计算资源，发挥中心在我院科研和教学工作中的作用，特制订如下用户管理条例。　</a:t>
            </a:r>
            <a:endParaRPr lang="zh-CN" altLang="en-US" sz="2400">
              <a:latin typeface="等线" panose="02010600030101010101" charset="-122"/>
              <a:ea typeface="等线" panose="02010600030101010101" charset="-122"/>
              <a:cs typeface="等线" panose="02010600030101010101" charset="-122"/>
            </a:endParaRPr>
          </a:p>
          <a:p>
            <a:pPr marL="457200" indent="-457200" algn="l">
              <a:buAutoNum type="arabicPeriod"/>
            </a:pPr>
            <a:r>
              <a:rPr lang="zh-CN" altLang="en-US" sz="2400">
                <a:latin typeface="等线" panose="02010600030101010101" charset="-122"/>
                <a:ea typeface="等线" panose="02010600030101010101" charset="-122"/>
                <a:cs typeface="等线" panose="02010600030101010101" charset="-122"/>
              </a:rPr>
              <a:t>中心的计算资源主要面向我院内部有计算需求的各实验室、教师、学生提供计算服务。全院有计算需求的用户均可在遵守此管理条例的前提下提出使用申请。</a:t>
            </a:r>
            <a:endParaRPr lang="zh-CN" altLang="en-US" sz="2400">
              <a:latin typeface="等线" panose="02010600030101010101" charset="-122"/>
              <a:ea typeface="等线" panose="02010600030101010101" charset="-122"/>
              <a:cs typeface="等线" panose="02010600030101010101" charset="-122"/>
            </a:endParaRPr>
          </a:p>
          <a:p>
            <a:pPr marL="457200" indent="-457200" algn="l">
              <a:buAutoNum type="arabicPeriod"/>
            </a:pPr>
            <a:r>
              <a:rPr lang="zh-CN" altLang="en-US" sz="2400">
                <a:latin typeface="等线" panose="02010600030101010101" charset="-122"/>
                <a:ea typeface="等线" panose="02010600030101010101" charset="-122"/>
                <a:cs typeface="等线" panose="02010600030101010101" charset="-122"/>
              </a:rPr>
              <a:t>用户在使用计算资源之前应该先向中心提出申请，获得批准后方取得使用计算资源的资格（只接受教师申请，一名教师限制申请一个账户）。</a:t>
            </a:r>
            <a:endParaRPr lang="zh-CN" altLang="en-US" sz="2400">
              <a:latin typeface="等线" panose="02010600030101010101" charset="-122"/>
              <a:ea typeface="等线" panose="02010600030101010101" charset="-122"/>
              <a:cs typeface="等线" panose="02010600030101010101" charset="-122"/>
            </a:endParaRPr>
          </a:p>
          <a:p>
            <a:pPr marL="457200" indent="-457200" algn="l">
              <a:buAutoNum type="arabicPeriod"/>
            </a:pPr>
            <a:r>
              <a:rPr lang="zh-CN" altLang="en-US" sz="2400">
                <a:latin typeface="等线" panose="02010600030101010101" charset="-122"/>
                <a:ea typeface="等线" panose="02010600030101010101" charset="-122"/>
                <a:cs typeface="等线" panose="02010600030101010101" charset="-122"/>
              </a:rPr>
              <a:t>用户使用集群，一律通过安装在相应集群上的作业管理系统提交作业，进行计算和获得结果，不可绕过作业管理系统使用集群。</a:t>
            </a:r>
            <a:endParaRPr lang="zh-CN" altLang="en-US" sz="2400">
              <a:latin typeface="等线" panose="02010600030101010101" charset="-122"/>
              <a:ea typeface="等线" panose="02010600030101010101" charset="-122"/>
              <a:cs typeface="等线" panose="02010600030101010101" charset="-122"/>
            </a:endParaRPr>
          </a:p>
          <a:p>
            <a:pPr marL="457200" indent="-457200" algn="l">
              <a:buAutoNum type="arabicPeriod"/>
            </a:pPr>
            <a:r>
              <a:rPr lang="zh-CN" altLang="en-US" sz="2400">
                <a:latin typeface="等线" panose="02010600030101010101" charset="-122"/>
                <a:ea typeface="等线" panose="02010600030101010101" charset="-122"/>
                <a:cs typeface="等线" panose="02010600030101010101" charset="-122"/>
              </a:rPr>
              <a:t>用户作业的排队策略的制订由用户会议讨论决定，一经确定，所有用户都必须自觉遵守。</a:t>
            </a:r>
            <a:endParaRPr lang="zh-CN" altLang="en-US" sz="2400">
              <a:latin typeface="等线" panose="02010600030101010101" charset="-122"/>
              <a:ea typeface="等线" panose="02010600030101010101" charset="-122"/>
              <a:cs typeface="等线" panose="0201060003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管理条例</a:t>
            </a:r>
            <a:endParaRPr lang="zh-CN" altLang="en-US"/>
          </a:p>
        </p:txBody>
      </p:sp>
      <p:sp>
        <p:nvSpPr>
          <p:cNvPr id="4" name="文本框 3"/>
          <p:cNvSpPr txBox="1"/>
          <p:nvPr/>
        </p:nvSpPr>
        <p:spPr>
          <a:xfrm>
            <a:off x="876300" y="1821815"/>
            <a:ext cx="10440000" cy="4154170"/>
          </a:xfrm>
          <a:prstGeom prst="rect">
            <a:avLst/>
          </a:prstGeom>
          <a:noFill/>
        </p:spPr>
        <p:txBody>
          <a:bodyPr wrap="square" rtlCol="0">
            <a:spAutoFit/>
          </a:bodyPr>
          <a:p>
            <a:pPr marL="457200" indent="-457200" algn="l">
              <a:buFont typeface="+mj-lt"/>
              <a:buAutoNum type="arabicPeriod" startAt="5"/>
            </a:pPr>
            <a:r>
              <a:rPr lang="zh-CN" altLang="en-US" sz="2400">
                <a:latin typeface="等线" panose="02010600030101010101" charset="-122"/>
                <a:ea typeface="等线" panose="02010600030101010101" charset="-122"/>
              </a:rPr>
              <a:t>用户应自觉遵守有关保守国家机密的各项法律规定，不利用中心计算资源泄露国家机密，或从事违法犯罪活动。</a:t>
            </a:r>
            <a:endParaRPr lang="zh-CN" altLang="en-US" sz="2400">
              <a:latin typeface="等线" panose="02010600030101010101" charset="-122"/>
              <a:ea typeface="等线" panose="02010600030101010101" charset="-122"/>
            </a:endParaRPr>
          </a:p>
          <a:p>
            <a:pPr marL="457200" indent="-457200" algn="l">
              <a:buFont typeface="+mj-lt"/>
              <a:buAutoNum type="arabicPeriod" startAt="5"/>
            </a:pPr>
            <a:r>
              <a:rPr lang="zh-CN" altLang="en-US" sz="2400">
                <a:latin typeface="等线" panose="02010600030101010101" charset="-122"/>
                <a:ea typeface="等线" panose="02010600030101010101" charset="-122"/>
              </a:rPr>
              <a:t>不得擅自转让、出借用户账号，将口令随意告诉他人；也不借用他人账户使用计算资源。</a:t>
            </a:r>
            <a:endParaRPr lang="zh-CN" altLang="en-US" sz="2400">
              <a:latin typeface="等线" panose="02010600030101010101" charset="-122"/>
              <a:ea typeface="等线" panose="02010600030101010101" charset="-122"/>
            </a:endParaRPr>
          </a:p>
          <a:p>
            <a:pPr marL="457200" indent="-457200" algn="l">
              <a:buFont typeface="+mj-lt"/>
              <a:buAutoNum type="arabicPeriod" startAt="5"/>
            </a:pPr>
            <a:r>
              <a:rPr lang="zh-CN" altLang="en-US" sz="2400">
                <a:latin typeface="等线" panose="02010600030101010101" charset="-122"/>
                <a:ea typeface="等线" panose="02010600030101010101" charset="-122"/>
              </a:rPr>
              <a:t>不使用软件的或硬件的方法窃取他人口令，非法入侵他人账户，阅读他人文件，窃取他人计算和研究成果或受法律保护的资源。</a:t>
            </a:r>
            <a:endParaRPr lang="zh-CN" altLang="en-US" sz="2400">
              <a:latin typeface="等线" panose="02010600030101010101" charset="-122"/>
              <a:ea typeface="等线" panose="02010600030101010101" charset="-122"/>
            </a:endParaRPr>
          </a:p>
          <a:p>
            <a:pPr marL="457200" indent="-457200" algn="l">
              <a:buFont typeface="+mj-lt"/>
              <a:buAutoNum type="arabicPeriod" startAt="5"/>
            </a:pPr>
            <a:r>
              <a:rPr lang="zh-CN" altLang="en-US" sz="2400">
                <a:latin typeface="等线" panose="02010600030101010101" charset="-122"/>
                <a:ea typeface="等线" panose="02010600030101010101" charset="-122"/>
              </a:rPr>
              <a:t>自觉遵守国家有关保护知识产权的各项法律规定，不在中心集群上擅自复制和使用未经授权的程序和文件，擅自传播或拷贝享有版权的软件，责任自负。</a:t>
            </a:r>
            <a:endParaRPr lang="zh-CN" altLang="en-US" sz="2400">
              <a:latin typeface="等线" panose="02010600030101010101" charset="-122"/>
              <a:ea typeface="等线" panose="02010600030101010101" charset="-122"/>
            </a:endParaRPr>
          </a:p>
          <a:p>
            <a:pPr marL="457200" indent="-457200" algn="l">
              <a:buFont typeface="+mj-lt"/>
              <a:buAutoNum type="arabicPeriod" startAt="5"/>
            </a:pPr>
            <a:r>
              <a:rPr lang="zh-CN" altLang="en-US" sz="2400">
                <a:latin typeface="等线" panose="02010600030101010101" charset="-122"/>
                <a:ea typeface="等线" panose="02010600030101010101" charset="-122"/>
              </a:rPr>
              <a:t>用户不得利用中心的集群制造和传播计算机病毒；禁止破坏数据、破坏程序或其他恶作剧行为。</a:t>
            </a:r>
            <a:endParaRPr lang="zh-CN" altLang="en-US" sz="2400">
              <a:latin typeface="等线" panose="02010600030101010101" charset="-122"/>
              <a:ea typeface="等线" panose="0201060003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管理条例</a:t>
            </a:r>
            <a:endParaRPr lang="zh-CN" altLang="en-US"/>
          </a:p>
        </p:txBody>
      </p:sp>
      <p:sp>
        <p:nvSpPr>
          <p:cNvPr id="4" name="文本框 3"/>
          <p:cNvSpPr txBox="1"/>
          <p:nvPr/>
        </p:nvSpPr>
        <p:spPr>
          <a:xfrm>
            <a:off x="876300" y="2218055"/>
            <a:ext cx="10440000" cy="3046095"/>
          </a:xfrm>
          <a:prstGeom prst="rect">
            <a:avLst/>
          </a:prstGeom>
          <a:noFill/>
        </p:spPr>
        <p:txBody>
          <a:bodyPr wrap="square" rtlCol="0">
            <a:spAutoFit/>
          </a:bodyPr>
          <a:p>
            <a:pPr marL="457200" indent="-457200" algn="l">
              <a:buFont typeface="+mj-lt"/>
              <a:buAutoNum type="arabicPeriod" startAt="10"/>
            </a:pPr>
            <a:r>
              <a:rPr lang="zh-CN" altLang="en-US" sz="2400">
                <a:latin typeface="等线" panose="02010600030101010101" charset="-122"/>
                <a:ea typeface="等线" panose="02010600030101010101" charset="-122"/>
              </a:rPr>
              <a:t>用户应对自己的作业和结果的安全负责，防止发生数据损坏、丢失和泄密的问题。</a:t>
            </a:r>
            <a:endParaRPr lang="zh-CN" altLang="en-US" sz="2400">
              <a:latin typeface="等线" panose="02010600030101010101" charset="-122"/>
              <a:ea typeface="等线" panose="02010600030101010101" charset="-122"/>
            </a:endParaRPr>
          </a:p>
          <a:p>
            <a:pPr marL="457200" indent="-457200" algn="l">
              <a:buFont typeface="+mj-lt"/>
              <a:buAutoNum type="arabicPeriod" startAt="10"/>
            </a:pPr>
            <a:r>
              <a:rPr lang="zh-CN" altLang="en-US" sz="2400">
                <a:latin typeface="等线" panose="02010600030101010101" charset="-122"/>
                <a:ea typeface="等线" panose="02010600030101010101" charset="-122"/>
              </a:rPr>
              <a:t>用户有义务及时反馈平台存在的问题，有义务积极配合中心进行的统计、测试等各项工作，并欢迎各位用户对中心的发展提出宝贵意见和建议。</a:t>
            </a:r>
            <a:endParaRPr lang="zh-CN" altLang="en-US" sz="2400">
              <a:latin typeface="等线" panose="02010600030101010101" charset="-122"/>
              <a:ea typeface="等线" panose="02010600030101010101" charset="-122"/>
            </a:endParaRPr>
          </a:p>
          <a:p>
            <a:pPr marL="457200" indent="-457200" algn="l">
              <a:buFont typeface="+mj-lt"/>
              <a:buAutoNum type="arabicPeriod" startAt="10"/>
            </a:pPr>
            <a:r>
              <a:rPr lang="zh-CN" altLang="en-US" sz="2400">
                <a:latin typeface="等线" panose="02010600030101010101" charset="-122"/>
                <a:ea typeface="等线" panose="02010600030101010101" charset="-122"/>
              </a:rPr>
              <a:t>增强自我保护意识，及时反映违反用户行为规范的人和事。中心有权停止用户账号的使用权限，并对违规用户做出一定的处罚。</a:t>
            </a:r>
            <a:endParaRPr lang="zh-CN" altLang="en-US" sz="2400">
              <a:latin typeface="等线" panose="02010600030101010101" charset="-122"/>
              <a:ea typeface="等线" panose="02010600030101010101" charset="-122"/>
            </a:endParaRPr>
          </a:p>
          <a:p>
            <a:pPr marL="457200" indent="-457200" algn="l">
              <a:buFont typeface="+mj-lt"/>
              <a:buAutoNum type="arabicPeriod" startAt="10"/>
            </a:pPr>
            <a:r>
              <a:rPr lang="zh-CN" altLang="en-US" sz="2400">
                <a:latin typeface="等线" panose="02010600030101010101" charset="-122"/>
                <a:ea typeface="等线" panose="02010600030101010101" charset="-122"/>
              </a:rPr>
              <a:t>用户使用中心的计算资源即默认遵守此管理条例。</a:t>
            </a:r>
            <a:endParaRPr lang="zh-CN" altLang="en-US" sz="2400">
              <a:latin typeface="等线" panose="02010600030101010101" charset="-122"/>
              <a:ea typeface="等线" panose="02010600030101010101" charset="-122"/>
            </a:endParaRPr>
          </a:p>
          <a:p>
            <a:pPr marL="457200" indent="-457200" algn="l">
              <a:buFont typeface="+mj-lt"/>
              <a:buAutoNum type="arabicPeriod" startAt="10"/>
            </a:pPr>
            <a:r>
              <a:rPr lang="zh-CN" altLang="en-US" sz="2400">
                <a:latin typeface="等线" panose="02010600030101010101" charset="-122"/>
                <a:ea typeface="等线" panose="02010600030101010101" charset="-122"/>
              </a:rPr>
              <a:t>以上条例由学院制定并保留所有相关权利。</a:t>
            </a:r>
            <a:endParaRPr lang="zh-CN" altLang="en-US" sz="2400">
              <a:latin typeface="等线" panose="02010600030101010101" charset="-122"/>
              <a:ea typeface="等线" panose="0201060003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使用申请</a:t>
            </a:r>
            <a:endParaRPr lang="zh-CN" altLang="en-US"/>
          </a:p>
        </p:txBody>
      </p:sp>
      <p:sp>
        <p:nvSpPr>
          <p:cNvPr id="100" name="文本框 99"/>
          <p:cNvSpPr txBox="1"/>
          <p:nvPr/>
        </p:nvSpPr>
        <p:spPr>
          <a:xfrm>
            <a:off x="3556000" y="1022033"/>
            <a:ext cx="5080000" cy="368300"/>
          </a:xfrm>
          <a:prstGeom prst="rect">
            <a:avLst/>
          </a:prstGeom>
          <a:noFill/>
          <a:ln w="9525">
            <a:noFill/>
          </a:ln>
        </p:spPr>
        <p:txBody>
          <a:bodyPr>
            <a:spAutoFit/>
          </a:bodyPr>
          <a:p>
            <a:pPr indent="0" algn="ctr"/>
            <a:r>
              <a:rPr lang="zh-CN" b="0">
                <a:ea typeface="宋体" panose="02010600030101010101" pitchFamily="2" charset="-122"/>
              </a:rPr>
              <a:t>用户申请表（学院教师）</a:t>
            </a:r>
            <a:endParaRPr lang="zh-CN" altLang="en-US"/>
          </a:p>
        </p:txBody>
      </p:sp>
      <p:graphicFrame>
        <p:nvGraphicFramePr>
          <p:cNvPr id="3" name="表格 2"/>
          <p:cNvGraphicFramePr/>
          <p:nvPr>
            <p:custDataLst>
              <p:tags r:id="rId1"/>
            </p:custDataLst>
          </p:nvPr>
        </p:nvGraphicFramePr>
        <p:xfrm>
          <a:off x="1408430" y="1390533"/>
          <a:ext cx="9922510" cy="3823335"/>
        </p:xfrm>
        <a:graphic>
          <a:graphicData uri="http://schemas.openxmlformats.org/drawingml/2006/table">
            <a:tbl>
              <a:tblPr firstRow="1" bandRow="1">
                <a:tableStyleId>{5940675A-B579-460E-94D1-54222C63F5DA}</a:tableStyleId>
              </a:tblPr>
              <a:tblGrid>
                <a:gridCol w="2139315"/>
                <a:gridCol w="2622550"/>
                <a:gridCol w="1628140"/>
                <a:gridCol w="3532505"/>
              </a:tblGrid>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姓名：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单位：</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[系/学院]</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固定电话：</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地址：</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[实验室地址]</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移动电话：</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邮件：</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tyut</a:t>
                      </a:r>
                      <a:r>
                        <a:rPr lang="en-US" sz="1000" b="0">
                          <a:latin typeface="Times New Roman" panose="02020603050405020304" charset="0"/>
                          <a:cs typeface="Times New Roman" panose="02020603050405020304" charset="0"/>
                        </a:rPr>
                        <a:t>.edu.cn</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其他联系方式：</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grid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[备用电话、</a:t>
                      </a:r>
                      <a:r>
                        <a:rPr lang="en-US" sz="1000" b="0">
                          <a:latin typeface="Times New Roman" panose="02020603050405020304" charset="0"/>
                          <a:cs typeface="Times New Roman" panose="02020603050405020304" charset="0"/>
                        </a:rPr>
                        <a:t>email，QQ</a:t>
                      </a: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Times New Roman" panose="02020603050405020304" charset="0"/>
                          <a:cs typeface="Times New Roman" panose="02020603050405020304" charset="0"/>
                        </a:rPr>
                        <a:t>Skype、微博、微信</a:t>
                      </a:r>
                      <a:r>
                        <a:rPr lang="en-US" sz="1000" b="0">
                          <a:latin typeface="宋体" panose="02010600030101010101" pitchFamily="2" charset="-122"/>
                          <a:ea typeface="宋体" panose="02010600030101010101" pitchFamily="2" charset="-122"/>
                          <a:cs typeface="宋体" panose="02010600030101010101" pitchFamily="2" charset="-122"/>
                        </a:rPr>
                        <a:t>等]</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hMerge="1">
                  <a:tcP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c hMerge="1">
                  <a:tcPr>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申请账号：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Times New Roman" panose="02020603050405020304" charset="0"/>
                          <a:cs typeface="Times New Roman" panose="02020603050405020304" charset="0"/>
                        </a:rPr>
                        <a:t>应与email名称相同</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申请系统：</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计算并行规模：</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[单作业所</a:t>
                      </a:r>
                      <a:r>
                        <a:rPr lang="en-US" sz="1000" b="0">
                          <a:latin typeface="Times New Roman" panose="02020603050405020304" charset="0"/>
                          <a:cs typeface="Times New Roman" panose="02020603050405020304" charset="0"/>
                        </a:rPr>
                        <a:t>需CPU核</a:t>
                      </a:r>
                      <a:r>
                        <a:rPr lang="en-US" sz="1000" b="0">
                          <a:latin typeface="宋体" panose="02010600030101010101" pitchFamily="2" charset="-122"/>
                          <a:ea typeface="宋体" panose="02010600030101010101" pitchFamily="2" charset="-122"/>
                          <a:cs typeface="宋体" panose="02010600030101010101" pitchFamily="2" charset="-122"/>
                        </a:rPr>
                        <a:t>数]</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计算程序：</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Times New Roman" panose="02020603050405020304" charset="0"/>
                          <a:cs typeface="Times New Roman" panose="02020603050405020304" charset="0"/>
                        </a:rPr>
                        <a:t>VASP/Gaussian/自编等</a:t>
                      </a:r>
                      <a:r>
                        <a:rPr lang="en-US" sz="1000" b="0">
                          <a:latin typeface="宋体" panose="02010600030101010101" pitchFamily="2" charset="-122"/>
                          <a:ea typeface="宋体" panose="02010600030101010101" pitchFamily="2" charset="-122"/>
                          <a:cs typeface="宋体" panose="02010600030101010101" pitchFamily="2" charset="-122"/>
                        </a:rPr>
                        <a:t>等]</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项目名称和编号：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1F1F1"/>
                    </a:solidFill>
                  </a:tcPr>
                </a:tc>
                <a:tc gridSpan="3">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solidFill>
                      <a:srgbClr val="FFFFFF"/>
                    </a:solidFill>
                  </a:tcPr>
                </a:tc>
                <a:tc hMerge="1">
                  <a:tcP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c hMerge="1">
                  <a:tcPr>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r>
              <a:tr h="424815">
                <a:tc grid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计算背景、方法和内容简要介绍</a:t>
                      </a:r>
                      <a:r>
                        <a:rPr lang="en-US" sz="1000" b="0">
                          <a:latin typeface="Times New Roman" panose="02020603050405020304" charset="0"/>
                          <a:cs typeface="Times New Roman" panose="02020603050405020304" charset="0"/>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lnTlToBr>
                      <a:noFill/>
                    </a:lnTlToBr>
                    <a:lnBlToTr>
                      <a:noFill/>
                    </a:lnBlToTr>
                    <a:noFill/>
                  </a:tcPr>
                </a:tc>
                <a:tc hMerge="1">
                  <a:tcP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c hMerge="1">
                  <a:tcP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c hMerge="1">
                  <a:tcPr>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CCCCCC"/>
                      </a:solidFill>
                      <a:prstDash val="solid"/>
                      <a:headEnd type="none" w="med" len="med"/>
                      <a:tailEnd type="none" w="med" len="med"/>
                    </a:lnB>
                  </a:tcPr>
                </a:tc>
              </a:tr>
              <a:tr h="42481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院长签字：</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学院盖章：</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lnL w="12700" cap="flat" cmpd="sng">
                      <a:solidFill>
                        <a:srgbClr val="CCCCCC"/>
                      </a:solidFill>
                      <a:prstDash val="solid"/>
                      <a:headEnd type="none" w="med" len="med"/>
                      <a:tailEnd type="none" w="med" len="med"/>
                    </a:lnL>
                    <a:lnR w="12700" cap="flat" cmpd="sng">
                      <a:solidFill>
                        <a:srgbClr val="CCCCCC"/>
                      </a:solidFill>
                      <a:prstDash val="solid"/>
                      <a:headEnd type="none" w="med" len="med"/>
                      <a:tailEnd type="none" w="med" len="med"/>
                    </a:lnR>
                    <a:lnT w="12700" cap="flat" cmpd="sng">
                      <a:solidFill>
                        <a:srgbClr val="CCCCCC"/>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5" name="文本框 4"/>
          <p:cNvSpPr txBox="1"/>
          <p:nvPr/>
        </p:nvSpPr>
        <p:spPr>
          <a:xfrm>
            <a:off x="1408430" y="5213985"/>
            <a:ext cx="9922510" cy="1245235"/>
          </a:xfrm>
          <a:prstGeom prst="rect">
            <a:avLst/>
          </a:prstGeom>
          <a:noFill/>
          <a:ln w="9525">
            <a:noFill/>
          </a:ln>
        </p:spPr>
        <p:txBody>
          <a:bodyPr wrap="square">
            <a:spAutoFit/>
          </a:bodyPr>
          <a:p>
            <a:pPr marL="228600" indent="-228600" algn="just"/>
            <a:r>
              <a:rPr lang="en-US" sz="1050" b="0">
                <a:latin typeface="Wingdings" panose="05000000000000000000" charset="0"/>
                <a:ea typeface="宋体" panose="02010600030101010101" pitchFamily="2" charset="-122"/>
              </a:rPr>
              <a:t>l </a:t>
            </a:r>
            <a:r>
              <a:rPr lang="zh-CN" sz="1050" b="0">
                <a:latin typeface="Calibri" panose="020F0502020204030204" charset="0"/>
                <a:ea typeface="宋体" panose="02010600030101010101" pitchFamily="2" charset="-122"/>
              </a:rPr>
              <a:t>固定电话</a:t>
            </a:r>
            <a:r>
              <a:rPr lang="zh-CN" sz="1050" b="0">
                <a:ea typeface="宋体" panose="02010600030101010101" pitchFamily="2" charset="-122"/>
              </a:rPr>
              <a:t>和移动电话</a:t>
            </a:r>
            <a:r>
              <a:rPr lang="zh-CN" sz="1050" b="0">
                <a:latin typeface="Calibri" panose="020F0502020204030204" charset="0"/>
                <a:ea typeface="宋体" panose="02010600030101010101" pitchFamily="2" charset="-122"/>
              </a:rPr>
              <a:t>至少</a:t>
            </a:r>
            <a:r>
              <a:rPr lang="zh-CN" sz="1050" b="0">
                <a:ea typeface="宋体" panose="02010600030101010101" pitchFamily="2" charset="-122"/>
              </a:rPr>
              <a:t>填写一个</a:t>
            </a:r>
            <a:r>
              <a:rPr lang="zh-CN" sz="1050" b="0">
                <a:latin typeface="Calibri" panose="020F0502020204030204" charset="0"/>
                <a:ea typeface="宋体" panose="02010600030101010101" pitchFamily="2" charset="-122"/>
              </a:rPr>
              <a:t>，其他</a:t>
            </a:r>
            <a:r>
              <a:rPr lang="zh-CN" sz="1050" b="0">
                <a:ea typeface="宋体" panose="02010600030101010101" pitchFamily="2" charset="-122"/>
              </a:rPr>
              <a:t>联系方式</a:t>
            </a:r>
            <a:r>
              <a:rPr lang="zh-CN" sz="1050" b="0">
                <a:latin typeface="Calibri" panose="020F0502020204030204" charset="0"/>
                <a:ea typeface="宋体" panose="02010600030101010101" pitchFamily="2" charset="-122"/>
              </a:rPr>
              <a:t>建议也</a:t>
            </a:r>
            <a:r>
              <a:rPr lang="zh-CN" sz="1050" b="0">
                <a:ea typeface="宋体" panose="02010600030101010101" pitchFamily="2" charset="-122"/>
              </a:rPr>
              <a:t>填写</a:t>
            </a:r>
            <a:r>
              <a:rPr lang="zh-CN" sz="1050" b="0">
                <a:latin typeface="Calibri" panose="020F0502020204030204" charset="0"/>
                <a:ea typeface="宋体" panose="02010600030101010101" pitchFamily="2" charset="-122"/>
              </a:rPr>
              <a:t>，以方便联系</a:t>
            </a:r>
            <a:r>
              <a:rPr lang="zh-CN" sz="1050" b="0">
                <a:ea typeface="宋体" panose="02010600030101010101" pitchFamily="2" charset="-122"/>
              </a:rPr>
              <a:t>；</a:t>
            </a:r>
            <a:r>
              <a:rPr lang="en-US" sz="1050" b="0">
                <a:latin typeface="Wingdings" panose="05000000000000000000" charset="0"/>
                <a:ea typeface="宋体" panose="02010600030101010101" pitchFamily="2" charset="-122"/>
              </a:rPr>
              <a:t>l </a:t>
            </a:r>
            <a:r>
              <a:rPr lang="zh-CN" sz="1050" b="0">
                <a:latin typeface="Calibri" panose="020F0502020204030204" charset="0"/>
                <a:ea typeface="宋体" panose="02010600030101010101" pitchFamily="2" charset="-122"/>
              </a:rPr>
              <a:t>暂时没有</a:t>
            </a:r>
            <a:r>
              <a:rPr lang="zh-CN" sz="1050" b="0">
                <a:ea typeface="宋体" panose="02010600030101010101" pitchFamily="2" charset="-122"/>
              </a:rPr>
              <a:t>项目支持的</a:t>
            </a:r>
            <a:r>
              <a:rPr lang="zh-CN" sz="1050" b="0">
                <a:latin typeface="Calibri" panose="020F0502020204030204" charset="0"/>
                <a:ea typeface="宋体" panose="02010600030101010101" pitchFamily="2" charset="-122"/>
              </a:rPr>
              <a:t>需</a:t>
            </a:r>
            <a:r>
              <a:rPr lang="zh-CN" sz="1050" b="0">
                <a:ea typeface="宋体" panose="02010600030101010101" pitchFamily="2" charset="-122"/>
              </a:rPr>
              <a:t>详细描述</a:t>
            </a:r>
            <a:r>
              <a:rPr lang="zh-CN" sz="1050" b="0">
                <a:latin typeface="Calibri" panose="020F0502020204030204" charset="0"/>
                <a:ea typeface="宋体" panose="02010600030101010101" pitchFamily="2" charset="-122"/>
              </a:rPr>
              <a:t>计算背景</a:t>
            </a:r>
            <a:r>
              <a:rPr lang="zh-CN" sz="1050" b="0">
                <a:ea typeface="宋体" panose="02010600030101010101" pitchFamily="2" charset="-122"/>
              </a:rPr>
              <a:t>、方法和内容</a:t>
            </a:r>
            <a:r>
              <a:rPr lang="zh-CN" sz="1050" b="0">
                <a:latin typeface="Calibri" panose="020F0502020204030204" charset="0"/>
                <a:ea typeface="宋体" panose="02010600030101010101" pitchFamily="2" charset="-122"/>
              </a:rPr>
              <a:t>（可</a:t>
            </a:r>
            <a:r>
              <a:rPr lang="zh-CN" sz="1050" b="0">
                <a:ea typeface="宋体" panose="02010600030101010101" pitchFamily="2" charset="-122"/>
              </a:rPr>
              <a:t>另附介绍）</a:t>
            </a:r>
            <a:r>
              <a:rPr lang="zh-CN" sz="1050" b="0">
                <a:latin typeface="Calibri" panose="020F0502020204030204" charset="0"/>
                <a:ea typeface="宋体" panose="02010600030101010101" pitchFamily="2" charset="-122"/>
              </a:rPr>
              <a:t>；</a:t>
            </a:r>
            <a:r>
              <a:rPr lang="en-US" sz="1050" b="0">
                <a:latin typeface="Wingdings" panose="05000000000000000000" charset="0"/>
                <a:ea typeface="宋体" panose="02010600030101010101" pitchFamily="2" charset="-122"/>
              </a:rPr>
              <a:t>l </a:t>
            </a:r>
            <a:r>
              <a:rPr lang="zh-CN" sz="1050" b="0">
                <a:latin typeface="Calibri" panose="020F0502020204030204" charset="0"/>
                <a:ea typeface="宋体" panose="02010600030101010101" pitchFamily="2" charset="-122"/>
              </a:rPr>
              <a:t>所有内容必须全部如实填写。</a:t>
            </a:r>
            <a:r>
              <a:rPr lang="zh-CN" sz="1200" b="1">
                <a:latin typeface="Calibri" panose="020F0502020204030204" charset="0"/>
                <a:ea typeface="宋体" panose="02010600030101010101" pitchFamily="2" charset="-122"/>
              </a:rPr>
              <a:t>本人已阅读申请注意事项，同意遵守相关规定并对所填写信息负责：</a:t>
            </a:r>
            <a:r>
              <a:rPr lang="en-US" sz="1050" b="0" u="sng">
                <a:latin typeface="宋体" panose="02010600030101010101" pitchFamily="2" charset="-122"/>
                <a:ea typeface="宋体" panose="02010600030101010101" pitchFamily="2" charset="-122"/>
              </a:rPr>
              <a:t> [</a:t>
            </a:r>
            <a:r>
              <a:rPr lang="zh-CN" sz="1050" b="0" u="sng">
                <a:ea typeface="宋体" panose="02010600030101010101" pitchFamily="2" charset="-122"/>
              </a:rPr>
              <a:t>请输入本人姓名</a:t>
            </a:r>
            <a:r>
              <a:rPr lang="en-US" sz="1050" b="0" u="sng">
                <a:latin typeface="宋体" panose="02010600030101010101" pitchFamily="2" charset="-122"/>
                <a:ea typeface="宋体" panose="02010600030101010101" pitchFamily="2" charset="-122"/>
              </a:rPr>
              <a:t>]</a:t>
            </a:r>
            <a:r>
              <a:rPr lang="en-US" sz="1050" b="0" u="sng">
                <a:latin typeface="Calibri" panose="020F0502020204030204" charset="0"/>
                <a:ea typeface="宋体" panose="02010600030101010101" pitchFamily="2" charset="-122"/>
                <a:cs typeface="Times New Roman" panose="02020603050405020304" charset="0"/>
              </a:rPr>
              <a:t>     </a:t>
            </a:r>
            <a:r>
              <a:rPr lang="zh-CN" sz="1050" b="0" u="sng">
                <a:latin typeface="Calibri" panose="020F0502020204030204" charset="0"/>
                <a:ea typeface="宋体" panose="02010600030101010101" pitchFamily="2" charset="-122"/>
              </a:rPr>
              <a:t>年</a:t>
            </a:r>
            <a:r>
              <a:rPr lang="en-US" sz="1050" b="0" u="sng">
                <a:latin typeface="Calibri" panose="020F0502020204030204" charset="0"/>
                <a:ea typeface="宋体" panose="02010600030101010101" pitchFamily="2" charset="-122"/>
                <a:cs typeface="Times New Roman" panose="02020603050405020304" charset="0"/>
              </a:rPr>
              <a:t>   </a:t>
            </a:r>
            <a:r>
              <a:rPr lang="zh-CN" sz="1050" b="0" u="sng">
                <a:latin typeface="Calibri" panose="020F0502020204030204" charset="0"/>
                <a:ea typeface="宋体" panose="02010600030101010101" pitchFamily="2" charset="-122"/>
              </a:rPr>
              <a:t>月</a:t>
            </a:r>
            <a:r>
              <a:rPr lang="en-US" sz="1050" b="0" u="sng">
                <a:latin typeface="Calibri" panose="020F0502020204030204" charset="0"/>
                <a:ea typeface="宋体" panose="02010600030101010101" pitchFamily="2" charset="-122"/>
                <a:cs typeface="Times New Roman" panose="02020603050405020304" charset="0"/>
              </a:rPr>
              <a:t>   </a:t>
            </a:r>
            <a:r>
              <a:rPr lang="zh-CN" sz="1050" b="0" u="sng">
                <a:latin typeface="Calibri" panose="020F0502020204030204" charset="0"/>
                <a:ea typeface="宋体" panose="02010600030101010101" pitchFamily="2" charset="-122"/>
              </a:rPr>
              <a:t>日</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硬件</a:t>
            </a:r>
            <a:r>
              <a:rPr lang="zh-CN" altLang="en-US"/>
              <a:t>配置</a:t>
            </a:r>
            <a:endParaRPr lang="zh-CN" altLang="en-US"/>
          </a:p>
        </p:txBody>
      </p:sp>
      <p:sp>
        <p:nvSpPr>
          <p:cNvPr id="3" name="矩形 2"/>
          <p:cNvSpPr/>
          <p:nvPr/>
        </p:nvSpPr>
        <p:spPr>
          <a:xfrm>
            <a:off x="1783080" y="1567815"/>
            <a:ext cx="4032000" cy="23183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Manage</a:t>
            </a:r>
            <a:endParaRPr lang="en-US" altLang="zh-CN" sz="2800"/>
          </a:p>
          <a:p>
            <a:pPr algn="ctr"/>
            <a:r>
              <a:rPr lang="en-US" altLang="zh-CN" sz="2800"/>
              <a:t>CPU</a:t>
            </a:r>
            <a:r>
              <a:rPr lang="zh-CN" altLang="en-US" sz="2800"/>
              <a:t>：</a:t>
            </a:r>
            <a:r>
              <a:rPr lang="en-US" altLang="zh-CN" sz="2800"/>
              <a:t>10</a:t>
            </a:r>
            <a:r>
              <a:rPr lang="zh-CN" altLang="en-US" sz="2800"/>
              <a:t>核 </a:t>
            </a:r>
            <a:r>
              <a:rPr lang="en-US" altLang="zh-CN" sz="2800"/>
              <a:t>(x2)</a:t>
            </a:r>
            <a:endParaRPr lang="en-US" altLang="zh-CN" sz="2800"/>
          </a:p>
          <a:p>
            <a:pPr algn="ctr"/>
            <a:r>
              <a:rPr lang="en-US" altLang="zh-CN" sz="2800"/>
              <a:t>Mem</a:t>
            </a:r>
            <a:r>
              <a:rPr lang="zh-CN" altLang="en-US" sz="2800"/>
              <a:t>：</a:t>
            </a:r>
            <a:r>
              <a:rPr lang="en-US" altLang="zh-CN" sz="2800"/>
              <a:t>64G</a:t>
            </a:r>
            <a:endParaRPr lang="en-US" altLang="zh-CN" sz="2800"/>
          </a:p>
          <a:p>
            <a:pPr algn="ctr"/>
            <a:r>
              <a:rPr lang="en-US" altLang="zh-CN" sz="2800"/>
              <a:t>SSD</a:t>
            </a:r>
            <a:r>
              <a:rPr lang="zh-CN" altLang="en-US" sz="2800"/>
              <a:t>：</a:t>
            </a:r>
            <a:r>
              <a:rPr lang="en-US" altLang="zh-CN" sz="2800"/>
              <a:t>1.2T</a:t>
            </a:r>
            <a:endParaRPr lang="en-US" altLang="zh-CN" sz="2800"/>
          </a:p>
        </p:txBody>
      </p:sp>
      <p:sp>
        <p:nvSpPr>
          <p:cNvPr id="5" name="矩形 4"/>
          <p:cNvSpPr/>
          <p:nvPr/>
        </p:nvSpPr>
        <p:spPr>
          <a:xfrm>
            <a:off x="6360795" y="1567815"/>
            <a:ext cx="4032885" cy="23183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GPU</a:t>
            </a:r>
            <a:endParaRPr lang="en-US" altLang="zh-CN" sz="2800"/>
          </a:p>
          <a:p>
            <a:pPr algn="ctr"/>
            <a:r>
              <a:rPr lang="en-US" altLang="zh-CN" sz="2800"/>
              <a:t>CPU</a:t>
            </a:r>
            <a:r>
              <a:rPr lang="zh-CN" altLang="en-US" sz="2800"/>
              <a:t>：</a:t>
            </a:r>
            <a:r>
              <a:rPr lang="en-US" altLang="zh-CN" sz="2800"/>
              <a:t>10</a:t>
            </a:r>
            <a:r>
              <a:rPr lang="zh-CN" altLang="en-US" sz="2800"/>
              <a:t>核 </a:t>
            </a:r>
            <a:r>
              <a:rPr lang="en-US" altLang="zh-CN" sz="2800"/>
              <a:t>(x2)</a:t>
            </a:r>
            <a:endParaRPr lang="en-US" altLang="zh-CN" sz="2800"/>
          </a:p>
          <a:p>
            <a:pPr algn="ctr"/>
            <a:r>
              <a:rPr lang="en-US" altLang="zh-CN" sz="2800"/>
              <a:t>Mem</a:t>
            </a:r>
            <a:r>
              <a:rPr lang="zh-CN" altLang="en-US" sz="2800"/>
              <a:t>：</a:t>
            </a:r>
            <a:r>
              <a:rPr lang="en-US" altLang="zh-CN" sz="2800"/>
              <a:t>128</a:t>
            </a:r>
            <a:r>
              <a:rPr lang="en-US" altLang="zh-CN" sz="2800"/>
              <a:t>G</a:t>
            </a:r>
            <a:endParaRPr lang="en-US" altLang="zh-CN" sz="2800"/>
          </a:p>
          <a:p>
            <a:pPr algn="ctr"/>
            <a:r>
              <a:rPr lang="en-US" altLang="zh-CN" sz="2800"/>
              <a:t>SSD</a:t>
            </a:r>
            <a:r>
              <a:rPr lang="zh-CN" altLang="en-US" sz="2800"/>
              <a:t>：</a:t>
            </a:r>
            <a:r>
              <a:rPr lang="en-US" altLang="zh-CN" sz="2800"/>
              <a:t>960G</a:t>
            </a:r>
            <a:endParaRPr lang="en-US" altLang="zh-CN" sz="2800"/>
          </a:p>
          <a:p>
            <a:pPr algn="ctr"/>
            <a:r>
              <a:rPr lang="en-US" altLang="zh-CN" sz="2800"/>
              <a:t>GPU</a:t>
            </a:r>
            <a:r>
              <a:rPr lang="zh-CN" altLang="en-US" sz="2800"/>
              <a:t>：</a:t>
            </a:r>
            <a:r>
              <a:rPr lang="en-US" altLang="zh-CN" sz="2800"/>
              <a:t>NVIDIA Tesla p4(x2)</a:t>
            </a:r>
            <a:endParaRPr lang="zh-CN" altLang="en-US" sz="2800"/>
          </a:p>
        </p:txBody>
      </p:sp>
      <p:sp>
        <p:nvSpPr>
          <p:cNvPr id="6" name="矩形 5"/>
          <p:cNvSpPr/>
          <p:nvPr/>
        </p:nvSpPr>
        <p:spPr>
          <a:xfrm>
            <a:off x="1783080" y="4166870"/>
            <a:ext cx="4032000" cy="23183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CPU (x4)</a:t>
            </a:r>
            <a:endParaRPr lang="en-US" altLang="zh-CN" sz="2800"/>
          </a:p>
          <a:p>
            <a:pPr algn="ctr"/>
            <a:r>
              <a:rPr lang="en-US" altLang="zh-CN" sz="2800"/>
              <a:t>CPU</a:t>
            </a:r>
            <a:r>
              <a:rPr lang="zh-CN" altLang="en-US" sz="2800"/>
              <a:t>：</a:t>
            </a:r>
            <a:r>
              <a:rPr lang="en-US" altLang="zh-CN" sz="2800"/>
              <a:t>12</a:t>
            </a:r>
            <a:r>
              <a:rPr lang="zh-CN" altLang="en-US" sz="2800"/>
              <a:t>核 </a:t>
            </a:r>
            <a:r>
              <a:rPr lang="en-US" altLang="zh-CN" sz="2800"/>
              <a:t>(x2)</a:t>
            </a:r>
            <a:endParaRPr lang="en-US" altLang="zh-CN" sz="2800"/>
          </a:p>
          <a:p>
            <a:pPr algn="ctr"/>
            <a:r>
              <a:rPr lang="en-US" altLang="zh-CN" sz="2800"/>
              <a:t>Mem</a:t>
            </a:r>
            <a:r>
              <a:rPr lang="zh-CN" altLang="en-US" sz="2800"/>
              <a:t>：</a:t>
            </a:r>
            <a:r>
              <a:rPr lang="en-US" altLang="zh-CN" sz="2800"/>
              <a:t>192</a:t>
            </a:r>
            <a:r>
              <a:rPr lang="en-US" altLang="zh-CN" sz="2800"/>
              <a:t>G</a:t>
            </a:r>
            <a:endParaRPr lang="en-US" altLang="zh-CN" sz="2800"/>
          </a:p>
          <a:p>
            <a:pPr algn="ctr"/>
            <a:r>
              <a:rPr lang="en-US" altLang="zh-CN" sz="2800"/>
              <a:t>SSD</a:t>
            </a:r>
            <a:r>
              <a:rPr lang="zh-CN" altLang="en-US" sz="2800"/>
              <a:t>：</a:t>
            </a:r>
            <a:r>
              <a:rPr lang="en-US" altLang="zh-CN" sz="2800"/>
              <a:t>960G</a:t>
            </a:r>
            <a:endParaRPr lang="en-US" altLang="zh-CN" sz="2800"/>
          </a:p>
        </p:txBody>
      </p:sp>
      <p:sp>
        <p:nvSpPr>
          <p:cNvPr id="7" name="矩形 6"/>
          <p:cNvSpPr/>
          <p:nvPr/>
        </p:nvSpPr>
        <p:spPr>
          <a:xfrm>
            <a:off x="6360795" y="4166870"/>
            <a:ext cx="4032885" cy="23183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r>
              <a:rPr lang="en-US" altLang="zh-CN" sz="2800"/>
              <a:t>Storage</a:t>
            </a:r>
            <a:endParaRPr lang="en-US" altLang="zh-CN" sz="2800"/>
          </a:p>
          <a:p>
            <a:pPr algn="ctr"/>
            <a:r>
              <a:rPr lang="en-US" altLang="zh-CN" sz="2800"/>
              <a:t>CPU</a:t>
            </a:r>
            <a:r>
              <a:rPr lang="zh-CN" altLang="en-US" sz="2800"/>
              <a:t>：</a:t>
            </a:r>
            <a:r>
              <a:rPr lang="en-US" altLang="zh-CN" sz="2800"/>
              <a:t>10</a:t>
            </a:r>
            <a:r>
              <a:rPr lang="zh-CN" altLang="en-US" sz="2800"/>
              <a:t>核 </a:t>
            </a:r>
            <a:r>
              <a:rPr lang="en-US" altLang="zh-CN" sz="2800"/>
              <a:t>(x2)</a:t>
            </a:r>
            <a:endParaRPr lang="en-US" altLang="zh-CN" sz="2800"/>
          </a:p>
          <a:p>
            <a:pPr algn="ctr"/>
            <a:r>
              <a:rPr lang="en-US" altLang="zh-CN" sz="2800"/>
              <a:t>Mem</a:t>
            </a:r>
            <a:r>
              <a:rPr lang="zh-CN" altLang="en-US" sz="2800"/>
              <a:t>：</a:t>
            </a:r>
            <a:r>
              <a:rPr lang="en-US" altLang="zh-CN" sz="2800"/>
              <a:t>132G</a:t>
            </a:r>
            <a:endParaRPr lang="en-US" altLang="zh-CN" sz="2800"/>
          </a:p>
          <a:p>
            <a:pPr algn="ctr"/>
            <a:r>
              <a:rPr lang="en-US" altLang="zh-CN" sz="2800"/>
              <a:t>SSD</a:t>
            </a:r>
            <a:r>
              <a:rPr lang="zh-CN" altLang="en-US" sz="2800"/>
              <a:t>：</a:t>
            </a:r>
            <a:r>
              <a:rPr lang="en-US" altLang="zh-CN" sz="2800"/>
              <a:t>81.2T</a:t>
            </a:r>
            <a:endParaRPr lang="en-US" altLang="zh-CN"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登陆</a:t>
            </a:r>
            <a:endParaRPr lang="zh-CN" altLang="en-US"/>
          </a:p>
        </p:txBody>
      </p:sp>
      <p:pic>
        <p:nvPicPr>
          <p:cNvPr id="5" name="图片 4"/>
          <p:cNvPicPr>
            <a:picLocks noChangeAspect="1"/>
          </p:cNvPicPr>
          <p:nvPr/>
        </p:nvPicPr>
        <p:blipFill>
          <a:blip r:embed="rId1"/>
          <a:srcRect b="56610"/>
          <a:stretch>
            <a:fillRect/>
          </a:stretch>
        </p:blipFill>
        <p:spPr>
          <a:xfrm>
            <a:off x="1149985" y="1347470"/>
            <a:ext cx="9892030" cy="746125"/>
          </a:xfrm>
          <a:prstGeom prst="rect">
            <a:avLst/>
          </a:prstGeom>
        </p:spPr>
      </p:pic>
      <p:pic>
        <p:nvPicPr>
          <p:cNvPr id="7" name="图片 6"/>
          <p:cNvPicPr>
            <a:picLocks noChangeAspect="1"/>
          </p:cNvPicPr>
          <p:nvPr/>
        </p:nvPicPr>
        <p:blipFill>
          <a:blip r:embed="rId2"/>
          <a:stretch>
            <a:fillRect/>
          </a:stretch>
        </p:blipFill>
        <p:spPr>
          <a:xfrm>
            <a:off x="3723640" y="2315845"/>
            <a:ext cx="4745355" cy="4319905"/>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f60d35c5-379a-4600-9a50-fd532675d57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2409</Words>
  <Application>WPS 演示</Application>
  <PresentationFormat>宽屏</PresentationFormat>
  <Paragraphs>274</Paragraphs>
  <Slides>24</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微软雅黑</vt:lpstr>
      <vt:lpstr>Calibri</vt:lpstr>
      <vt:lpstr>Arial Unicode MS</vt:lpstr>
      <vt:lpstr>华文彩云</vt:lpstr>
      <vt:lpstr>华文琥珀</vt:lpstr>
      <vt:lpstr>华文行楷</vt:lpstr>
      <vt:lpstr>微软雅黑 Light</vt:lpstr>
      <vt:lpstr>方正兰亭超细黑简体</vt:lpstr>
      <vt:lpstr>楷体</vt:lpstr>
      <vt:lpstr>等线</vt:lpstr>
      <vt:lpstr>Adobe 明體 Std L</vt:lpstr>
      <vt:lpstr>Adobe 黑体 Std R</vt:lpstr>
      <vt:lpstr>隶书</vt:lpstr>
      <vt:lpstr>方正舒体</vt:lpstr>
      <vt:lpstr>Adobe 繁黑體 Std B</vt:lpstr>
      <vt:lpstr>Adobe Myungjo Std M</vt:lpstr>
      <vt:lpstr>黑体</vt:lpstr>
      <vt:lpstr>Times New Roman</vt:lpstr>
      <vt:lpstr>Wingdings</vt:lpstr>
      <vt:lpstr>Office 主题</vt:lpstr>
      <vt:lpstr>实验室服务器使用</vt:lpstr>
      <vt:lpstr>登陆</vt:lpstr>
      <vt:lpstr>PowerPoint 演示文稿</vt:lpstr>
      <vt:lpstr>登陆</vt:lpstr>
      <vt:lpstr>管理条例</vt:lpstr>
      <vt:lpstr>管理条例</vt:lpstr>
      <vt:lpstr>管理条例</vt:lpstr>
      <vt:lpstr>服务器配置</vt:lpstr>
      <vt:lpstr>登陆</vt:lpstr>
      <vt:lpstr>登陆</vt:lpstr>
      <vt:lpstr>登陆</vt:lpstr>
      <vt:lpstr>登陆其他节点</vt:lpstr>
      <vt:lpstr>存储</vt:lpstr>
      <vt:lpstr>存储</vt:lpstr>
      <vt:lpstr>存储</vt:lpstr>
      <vt:lpstr>PowerPoint 演示文稿</vt:lpstr>
      <vt:lpstr>PowerPoint 演示文稿</vt:lpstr>
      <vt:lpstr>LSF介绍</vt:lpstr>
      <vt:lpstr>LSF使用及命令</vt:lpstr>
      <vt:lpstr>LSF使用及命令</vt:lpstr>
      <vt:lpstr>LSF使用及命令</vt:lpstr>
      <vt:lpstr>LSF使用及命令</vt:lpstr>
      <vt:lpstr>高性能计算中心服务器 介绍及使用</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王浩</dc:creator>
  <cp:lastModifiedBy>yc</cp:lastModifiedBy>
  <cp:revision>30</cp:revision>
  <dcterms:created xsi:type="dcterms:W3CDTF">2019-10-21T15:47:00Z</dcterms:created>
  <dcterms:modified xsi:type="dcterms:W3CDTF">2019-10-28T13:42:13Z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