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1"/>
  </p:sldMasterIdLst>
  <p:notesMasterIdLst>
    <p:notesMasterId r:id="rId39"/>
  </p:notesMasterIdLst>
  <p:handoutMasterIdLst>
    <p:handoutMasterId r:id="rId40"/>
  </p:handoutMasterIdLst>
  <p:sldIdLst>
    <p:sldId id="323" r:id="rId2"/>
    <p:sldId id="1149" r:id="rId3"/>
    <p:sldId id="1151" r:id="rId4"/>
    <p:sldId id="1132" r:id="rId5"/>
    <p:sldId id="1133" r:id="rId6"/>
    <p:sldId id="1150" r:id="rId7"/>
    <p:sldId id="1129" r:id="rId8"/>
    <p:sldId id="1130" r:id="rId9"/>
    <p:sldId id="1131" r:id="rId10"/>
    <p:sldId id="1135" r:id="rId11"/>
    <p:sldId id="1136" r:id="rId12"/>
    <p:sldId id="1137" r:id="rId13"/>
    <p:sldId id="1138" r:id="rId14"/>
    <p:sldId id="1139" r:id="rId15"/>
    <p:sldId id="1140" r:id="rId16"/>
    <p:sldId id="1141" r:id="rId17"/>
    <p:sldId id="1142" r:id="rId18"/>
    <p:sldId id="1143" r:id="rId19"/>
    <p:sldId id="1144" r:id="rId20"/>
    <p:sldId id="1145" r:id="rId21"/>
    <p:sldId id="1146" r:id="rId22"/>
    <p:sldId id="1147" r:id="rId23"/>
    <p:sldId id="1124" r:id="rId24"/>
    <p:sldId id="1125" r:id="rId25"/>
    <p:sldId id="1126" r:id="rId26"/>
    <p:sldId id="1127" r:id="rId27"/>
    <p:sldId id="1128" r:id="rId28"/>
    <p:sldId id="1123" r:id="rId29"/>
    <p:sldId id="1028" r:id="rId30"/>
    <p:sldId id="1029" r:id="rId31"/>
    <p:sldId id="1030" r:id="rId32"/>
    <p:sldId id="1031" r:id="rId33"/>
    <p:sldId id="1032" r:id="rId34"/>
    <p:sldId id="1034" r:id="rId35"/>
    <p:sldId id="1035" r:id="rId36"/>
    <p:sldId id="941" r:id="rId37"/>
    <p:sldId id="1033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520" autoAdjust="0"/>
    <p:restoredTop sz="96379" autoAdjust="0"/>
  </p:normalViewPr>
  <p:slideViewPr>
    <p:cSldViewPr snapToGrid="0">
      <p:cViewPr varScale="1">
        <p:scale>
          <a:sx n="110" d="100"/>
          <a:sy n="110" d="100"/>
        </p:scale>
        <p:origin x="126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676"/>
    </p:cViewPr>
  </p:sorterViewPr>
  <p:notesViewPr>
    <p:cSldViewPr snapToGrid="0">
      <p:cViewPr varScale="1">
        <p:scale>
          <a:sx n="63" d="100"/>
          <a:sy n="63" d="100"/>
        </p:scale>
        <p:origin x="-3163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68EF9-44F6-454D-8E41-A11389644662}" type="datetimeFigureOut">
              <a:rPr lang="zh-CN" altLang="en-US" smtClean="0">
                <a:ea typeface="微软雅黑" panose="020B0503020204020204" pitchFamily="34" charset="-122"/>
              </a:rPr>
              <a:pPr/>
              <a:t>2019/5/8</a:t>
            </a:fld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E1A9D-CFA1-44EA-A565-5A0946D382EA}" type="slidenum">
              <a:rPr lang="zh-CN" altLang="en-US" smtClean="0">
                <a:ea typeface="微软雅黑" panose="020B0503020204020204" pitchFamily="34" charset="-122"/>
              </a:rPr>
              <a:pPr/>
              <a:t>‹#›</a:t>
            </a:fld>
            <a:endParaRPr lang="zh-CN" altLang="en-US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333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C0EC7-120E-464C-9B5F-CEFBF2B62932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88695-62D5-49EB-B718-1E634CFAFD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3500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95F213-02EE-4337-BBDE-4FB8EFC6809A}" type="slidenum">
              <a:rPr lang="zh-CN" altLang="en-US"/>
              <a:pPr/>
              <a:t>1</a:t>
            </a:fld>
            <a:endParaRPr lang="zh-CN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ln/>
        </p:spPr>
        <p:txBody>
          <a:bodyPr/>
          <a:lstStyle/>
          <a:p>
            <a:endParaRPr lang="en-US" altLang="zh-CN" smtClean="0"/>
          </a:p>
        </p:txBody>
      </p:sp>
      <p:sp>
        <p:nvSpPr>
          <p:cNvPr id="6149" name="日期占位符 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350B46D-A530-4DF0-96B6-03CBA1428F21}" type="datetime1">
              <a:rPr lang="zh-CN" altLang="en-US" smtClean="0"/>
              <a:pPr/>
              <a:t>2019/5/8</a:t>
            </a:fld>
            <a:endParaRPr lang="zh-CN" altLang="en-US" smtClean="0"/>
          </a:p>
        </p:txBody>
      </p:sp>
      <p:sp>
        <p:nvSpPr>
          <p:cNvPr id="6150" name="页脚占位符 2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352184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ED520989-B0A2-4294-B853-BE67314A13EE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>
              <a:ea typeface="AppleMyungjo"/>
              <a:cs typeface="AppleMyungjo"/>
            </a:endParaRPr>
          </a:p>
        </p:txBody>
      </p:sp>
    </p:spTree>
    <p:extLst>
      <p:ext uri="{BB962C8B-B14F-4D97-AF65-F5344CB8AC3E}">
        <p14:creationId xmlns:p14="http://schemas.microsoft.com/office/powerpoint/2010/main" val="7962095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368369C7-F758-4D15-A2DE-CB7E989E87F8}" type="slidenum">
              <a:rPr lang="en-US" altLang="zh-CN" smtClean="0"/>
              <a:pPr/>
              <a:t>14</a:t>
            </a:fld>
            <a:endParaRPr lang="en-US" altLang="zh-CN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>
              <a:ea typeface="AppleMyungjo"/>
              <a:cs typeface="AppleMyungjo"/>
            </a:endParaRPr>
          </a:p>
        </p:txBody>
      </p:sp>
    </p:spTree>
    <p:extLst>
      <p:ext uri="{BB962C8B-B14F-4D97-AF65-F5344CB8AC3E}">
        <p14:creationId xmlns:p14="http://schemas.microsoft.com/office/powerpoint/2010/main" val="446985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CN" smtClean="0"/>
              <a:t>CVI gets used under mask</a:t>
            </a:r>
          </a:p>
        </p:txBody>
      </p:sp>
      <p:sp>
        <p:nvSpPr>
          <p:cNvPr id="1003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9320713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9182905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9CECFEF4-D294-46A2-9C51-D459134FBF92}" type="slidenum">
              <a:rPr lang="en-US" altLang="zh-CN" smtClean="0"/>
              <a:pPr/>
              <a:t>18</a:t>
            </a:fld>
            <a:endParaRPr lang="en-US" altLang="zh-CN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>
              <a:ea typeface="AppleMyungjo"/>
              <a:cs typeface="AppleMyungjo"/>
            </a:endParaRPr>
          </a:p>
        </p:txBody>
      </p:sp>
    </p:spTree>
    <p:extLst>
      <p:ext uri="{BB962C8B-B14F-4D97-AF65-F5344CB8AC3E}">
        <p14:creationId xmlns:p14="http://schemas.microsoft.com/office/powerpoint/2010/main" val="18143139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146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F5A34113-D0B0-4658-9BAC-43F90E755BCF}" type="slidenum">
              <a:rPr lang="zh-CN" altLang="en-US" smtClean="0"/>
              <a:pPr/>
              <a:t>22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000925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146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F5A34113-D0B0-4658-9BAC-43F90E755BCF}" type="slidenum">
              <a:rPr lang="zh-CN" altLang="en-US" smtClean="0"/>
              <a:pPr/>
              <a:t>27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8164536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7D71D441-D9B1-4B13-A196-46845C497C2F}" type="slidenum">
              <a:rPr lang="en-US" altLang="zh-CN" smtClean="0"/>
              <a:pPr/>
              <a:t>29</a:t>
            </a:fld>
            <a:endParaRPr lang="en-US" altLang="zh-CN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>
              <a:ea typeface="AppleMyungjo"/>
              <a:cs typeface="AppleMyungjo"/>
            </a:endParaRPr>
          </a:p>
        </p:txBody>
      </p:sp>
    </p:spTree>
    <p:extLst>
      <p:ext uri="{BB962C8B-B14F-4D97-AF65-F5344CB8AC3E}">
        <p14:creationId xmlns:p14="http://schemas.microsoft.com/office/powerpoint/2010/main" val="40817502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8763A4AC-B44F-434D-ACA9-DC29D5FFBA8E}" type="slidenum">
              <a:rPr lang="en-US" altLang="zh-CN" smtClean="0"/>
              <a:pPr/>
              <a:t>33</a:t>
            </a:fld>
            <a:endParaRPr lang="en-US" altLang="zh-CN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>
              <a:ea typeface="AppleMyungjo"/>
              <a:cs typeface="AppleMyungjo"/>
            </a:endParaRPr>
          </a:p>
        </p:txBody>
      </p:sp>
    </p:spTree>
    <p:extLst>
      <p:ext uri="{BB962C8B-B14F-4D97-AF65-F5344CB8AC3E}">
        <p14:creationId xmlns:p14="http://schemas.microsoft.com/office/powerpoint/2010/main" val="23080168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239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A256D526-CDF1-46DE-BB37-005229A38FF7}" type="slidenum">
              <a:rPr lang="zh-CN" altLang="en-US" smtClean="0"/>
              <a:pPr/>
              <a:t>34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73897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880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5028450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pPr defTabSz="913550"/>
            <a:fld id="{E501BE9C-74C9-4DE0-B1B6-4BD34D588F8C}" type="slidenum">
              <a:rPr lang="en-US" altLang="zh-CN"/>
              <a:pPr defTabSz="913550"/>
              <a:t>36</a:t>
            </a:fld>
            <a:endParaRPr lang="en-US" altLang="zh-CN" dirty="0"/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493838" y="909638"/>
            <a:ext cx="4195762" cy="3148012"/>
          </a:xfrm>
          <a:solidFill>
            <a:srgbClr val="FFFFFF"/>
          </a:solidFill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57003" y="4491461"/>
            <a:ext cx="5268191" cy="4256878"/>
          </a:xfrm>
          <a:solidFill>
            <a:srgbClr val="FFFFFF"/>
          </a:solidFill>
          <a:ln>
            <a:solidFill>
              <a:srgbClr val="000000"/>
            </a:solidFill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774234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839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9604FB59-CAD6-4B77-95E2-AAF32E5FE8AD}" type="slidenum">
              <a:rPr lang="zh-CN" altLang="en-US" smtClean="0"/>
              <a:pPr/>
              <a:t>4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776872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947738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000" i="1">
                <a:latin typeface="Times New Roman" panose="02020603050405020304" pitchFamily="18" charset="0"/>
              </a:rPr>
              <a:t>32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6515100"/>
            <a:ext cx="39608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0" y="0"/>
            <a:ext cx="396081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60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3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832952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88695-62D5-49EB-B718-1E634CFAFDB1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6138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3A745E28-041E-4FDB-AC89-004D8ED8511D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>
              <a:ea typeface="AppleMyungjo"/>
              <a:cs typeface="AppleMyungjo"/>
            </a:endParaRPr>
          </a:p>
        </p:txBody>
      </p:sp>
    </p:spTree>
    <p:extLst>
      <p:ext uri="{BB962C8B-B14F-4D97-AF65-F5344CB8AC3E}">
        <p14:creationId xmlns:p14="http://schemas.microsoft.com/office/powerpoint/2010/main" val="551332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Bank# = (address/8) mod 8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F8B23-98C8-4F0B-A771-05F28CA235F8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6279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7F23BE25-487D-4884-B4E0-494569932CF9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>
              <a:ea typeface="AppleMyungjo"/>
              <a:cs typeface="AppleMyungjo"/>
            </a:endParaRPr>
          </a:p>
        </p:txBody>
      </p:sp>
    </p:spTree>
    <p:extLst>
      <p:ext uri="{BB962C8B-B14F-4D97-AF65-F5344CB8AC3E}">
        <p14:creationId xmlns:p14="http://schemas.microsoft.com/office/powerpoint/2010/main" val="460883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79357E28-55A9-4D00-81B1-B2EA6703AB2F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>
              <a:ea typeface="AppleMyungjo"/>
              <a:cs typeface="AppleMyungjo"/>
            </a:endParaRPr>
          </a:p>
        </p:txBody>
      </p:sp>
    </p:spTree>
    <p:extLst>
      <p:ext uri="{BB962C8B-B14F-4D97-AF65-F5344CB8AC3E}">
        <p14:creationId xmlns:p14="http://schemas.microsoft.com/office/powerpoint/2010/main" val="299461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D13-4637-4383-915F-379F6B7F788E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中国科学技术大学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F407-B401-4F27-B84C-F4D1FCFDF36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881" y="219937"/>
            <a:ext cx="4016375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j-ea"/>
                <a:ea typeface="+mj-ea"/>
              </a:defRPr>
            </a:lvl1pPr>
            <a:lvl2pPr>
              <a:defRPr>
                <a:latin typeface="+mj-ea"/>
                <a:ea typeface="+mj-ea"/>
              </a:defRPr>
            </a:lvl2pPr>
            <a:lvl3pPr>
              <a:defRPr>
                <a:latin typeface="+mj-ea"/>
                <a:ea typeface="+mj-ea"/>
              </a:defRPr>
            </a:lvl3pPr>
            <a:lvl4pPr>
              <a:defRPr>
                <a:latin typeface="+mj-ea"/>
                <a:ea typeface="+mj-ea"/>
              </a:defRPr>
            </a:lvl4pPr>
            <a:lvl5pPr>
              <a:defRPr>
                <a:latin typeface="+mj-ea"/>
                <a:ea typeface="+mj-ea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FD38-2DF0-4B2A-B3F3-859C2673E84A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中国科学技术大学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F407-B401-4F27-B84C-F4D1FCFDF3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+mj-ea"/>
                <a:ea typeface="+mj-ea"/>
              </a:defRPr>
            </a:lvl1pPr>
            <a:lvl2pPr>
              <a:defRPr>
                <a:latin typeface="+mj-ea"/>
                <a:ea typeface="+mj-ea"/>
              </a:defRPr>
            </a:lvl2pPr>
            <a:lvl3pPr>
              <a:defRPr>
                <a:latin typeface="+mj-ea"/>
                <a:ea typeface="+mj-ea"/>
              </a:defRPr>
            </a:lvl3pPr>
            <a:lvl4pPr>
              <a:defRPr>
                <a:latin typeface="+mj-ea"/>
                <a:ea typeface="+mj-ea"/>
              </a:defRPr>
            </a:lvl4pPr>
            <a:lvl5pPr>
              <a:defRPr>
                <a:latin typeface="+mj-ea"/>
                <a:ea typeface="+mj-ea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B0C2-9DB9-460B-9165-196DD60B1D58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中国科学技术大学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F407-B401-4F27-B84C-F4D1FCFDF3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976313"/>
          </a:xfrm>
          <a:prstGeom prst="rect">
            <a:avLst/>
          </a:prstGeom>
          <a:gradFill rotWithShape="1">
            <a:gsLst>
              <a:gs pos="0">
                <a:srgbClr val="234B8D"/>
              </a:gs>
              <a:gs pos="100000">
                <a:srgbClr val="2F7ADF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dirty="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94" y="147889"/>
            <a:ext cx="7654705" cy="784617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微软雅黑" pitchFamily="34" charset="-122"/>
                <a:ea typeface="微软雅黑" pitchFamily="34" charset="-122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5A67-31FB-4CB3-BC86-43CDA2C22A1B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中国科学技术大学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F407-B401-4F27-B84C-F4D1FCFDF36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11" name="图片 7" descr="校徽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95" y="118124"/>
            <a:ext cx="76676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46F-AA4A-4013-A094-A82313A8B78F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中国科学技术大学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F407-B401-4F27-B84C-F4D1FCFDF3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49379"/>
            <a:ext cx="4038600" cy="5024672"/>
          </a:xfrm>
        </p:spPr>
        <p:txBody>
          <a:bodyPr/>
          <a:lstStyle>
            <a:lvl1pPr>
              <a:defRPr sz="2800">
                <a:latin typeface="+mj-ea"/>
                <a:ea typeface="+mj-ea"/>
              </a:defRPr>
            </a:lvl1pPr>
            <a:lvl2pPr>
              <a:defRPr sz="2400">
                <a:latin typeface="+mj-ea"/>
                <a:ea typeface="+mj-ea"/>
              </a:defRPr>
            </a:lvl2pPr>
            <a:lvl3pPr>
              <a:defRPr sz="20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67485"/>
            <a:ext cx="4038600" cy="4997513"/>
          </a:xfrm>
        </p:spPr>
        <p:txBody>
          <a:bodyPr/>
          <a:lstStyle>
            <a:lvl1pPr>
              <a:defRPr sz="2800">
                <a:latin typeface="+mj-ea"/>
                <a:ea typeface="+mj-ea"/>
              </a:defRPr>
            </a:lvl1pPr>
            <a:lvl2pPr>
              <a:defRPr sz="2400">
                <a:latin typeface="+mj-ea"/>
                <a:ea typeface="+mj-ea"/>
              </a:defRPr>
            </a:lvl2pPr>
            <a:lvl3pPr>
              <a:defRPr sz="20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7360-CB74-4F41-BEDF-127FA4190D80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中国科学技术大学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F407-B401-4F27-B84C-F4D1FCFDF3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+mj-ea"/>
                <a:ea typeface="+mj-ea"/>
              </a:defRPr>
            </a:lvl1pPr>
            <a:lvl2pPr>
              <a:defRPr sz="20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600">
                <a:latin typeface="+mj-ea"/>
                <a:ea typeface="+mj-ea"/>
              </a:defRPr>
            </a:lvl4pPr>
            <a:lvl5pPr>
              <a:defRPr sz="1600">
                <a:latin typeface="+mj-ea"/>
                <a:ea typeface="+mj-e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+mj-ea"/>
                <a:ea typeface="+mj-ea"/>
              </a:defRPr>
            </a:lvl1pPr>
            <a:lvl2pPr>
              <a:defRPr sz="20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600">
                <a:latin typeface="+mj-ea"/>
                <a:ea typeface="+mj-ea"/>
              </a:defRPr>
            </a:lvl4pPr>
            <a:lvl5pPr>
              <a:defRPr sz="1600">
                <a:latin typeface="+mj-ea"/>
                <a:ea typeface="+mj-e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A584-E861-4302-AFFE-3632F75532FE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中国科学技术大学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F407-B401-4F27-B84C-F4D1FCFDF3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902312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0EA2-27C7-46AA-92BD-E58E3BC843A8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中国科学技术大学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F407-B401-4F27-B84C-F4D1FCFDF3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BCC3E-8932-4BDF-BF9A-E10230CD0652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中国科学技术大学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F407-B401-4F27-B84C-F4D1FCFDF36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5" name="图片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881" y="319520"/>
            <a:ext cx="4016375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5307" y="144855"/>
            <a:ext cx="3008313" cy="814812"/>
          </a:xfrm>
        </p:spPr>
        <p:txBody>
          <a:bodyPr anchor="b"/>
          <a:lstStyle>
            <a:lvl1pPr algn="l">
              <a:defRPr sz="2000" b="1">
                <a:latin typeface="+mj-ea"/>
                <a:ea typeface="+mj-ea"/>
              </a:defRPr>
            </a:lvl1pPr>
          </a:lstStyle>
          <a:p>
            <a:r>
              <a:rPr lang="zh-CN" altLang="en-US" dirty="0" smtClean="0"/>
              <a:t>单击此处编辑母版标题样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+mj-ea"/>
                <a:ea typeface="+mj-ea"/>
              </a:defRPr>
            </a:lvl1pPr>
            <a:lvl2pPr>
              <a:defRPr sz="2800">
                <a:latin typeface="+mj-ea"/>
                <a:ea typeface="+mj-ea"/>
              </a:defRPr>
            </a:lvl2pPr>
            <a:lvl3pPr>
              <a:defRPr sz="2400">
                <a:latin typeface="+mj-ea"/>
                <a:ea typeface="+mj-ea"/>
              </a:defRPr>
            </a:lvl3pPr>
            <a:lvl4pPr>
              <a:defRPr sz="2000">
                <a:latin typeface="+mj-ea"/>
                <a:ea typeface="+mj-ea"/>
              </a:defRPr>
            </a:lvl4pPr>
            <a:lvl5pPr>
              <a:defRPr sz="2000">
                <a:latin typeface="+mj-ea"/>
                <a:ea typeface="+mj-e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+mj-ea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81CE-5045-47B4-BEA0-17FC3BA873EE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中国科学技术大学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F407-B401-4F27-B84C-F4D1FCFDF3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995881"/>
            <a:ext cx="5486400" cy="37316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81CB-EB43-4FA3-8A68-F8E09F3A3240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中国科学技术大学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F407-B401-4F27-B84C-F4D1FCFDF3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-27159"/>
            <a:ext cx="9144000" cy="976313"/>
          </a:xfrm>
          <a:prstGeom prst="rect">
            <a:avLst/>
          </a:prstGeom>
          <a:gradFill rotWithShape="1">
            <a:gsLst>
              <a:gs pos="0">
                <a:srgbClr val="234B8D"/>
              </a:gs>
              <a:gs pos="100000">
                <a:srgbClr val="2F7ADF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dirty="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74133" y="175056"/>
            <a:ext cx="8238067" cy="7031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58432"/>
            <a:ext cx="8229600" cy="5051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58C4D9F4-C8F6-4DE5-AEFC-85399D7FF2B8}" type="datetime1">
              <a:rPr lang="en-US" altLang="zh-CN" smtClean="0"/>
              <a:t>5/8/2019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中国科学技术大学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8BD4F407-B401-4F27-B84C-F4D1FCFDF36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9" name="图片 7" descr="校徽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95" y="109071"/>
            <a:ext cx="76676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微软雅黑" pitchFamily="34" charset="-122"/>
          <a:ea typeface="微软雅黑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hzhou@ustc.edu.c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计算机体系结构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zh-CN" altLang="en-US" smtClean="0"/>
          </a:p>
          <a:p>
            <a:r>
              <a:rPr lang="zh-CN" altLang="en-US" smtClean="0"/>
              <a:t>周学海</a:t>
            </a:r>
          </a:p>
          <a:p>
            <a:r>
              <a:rPr lang="en-US" altLang="zh-CN" smtClean="0">
                <a:hlinkClick r:id="rId3"/>
              </a:rPr>
              <a:t>xhzhou@ustc.edu.cn</a:t>
            </a:r>
            <a:endParaRPr lang="en-US" altLang="zh-CN" smtClean="0"/>
          </a:p>
          <a:p>
            <a:r>
              <a:rPr lang="en-US" altLang="zh-CN" smtClean="0"/>
              <a:t>0551-63606864</a:t>
            </a:r>
          </a:p>
          <a:p>
            <a:r>
              <a:rPr lang="zh-CN" altLang="en-US" smtClean="0"/>
              <a:t>中国科学技术大学</a:t>
            </a:r>
            <a:endParaRPr lang="zh-CN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zh-CN" dirty="0" smtClean="0">
                <a:solidFill>
                  <a:srgbClr val="FF0000"/>
                </a:solidFill>
                <a:latin typeface="隶书" panose="02010509060101010101" pitchFamily="49" charset="-122"/>
              </a:rPr>
              <a:t>Vector Opt#1:  </a:t>
            </a:r>
            <a:r>
              <a:rPr lang="en-US" altLang="ko-KR" dirty="0" smtClean="0">
                <a:solidFill>
                  <a:srgbClr val="FF0000"/>
                </a:solidFill>
                <a:latin typeface="隶书" panose="02010509060101010101" pitchFamily="49" charset="-122"/>
                <a:ea typeface="宋体" panose="02010600030101010101" pitchFamily="2" charset="-122"/>
              </a:rPr>
              <a:t>Vector Chaining</a:t>
            </a:r>
          </a:p>
        </p:txBody>
      </p:sp>
      <p:sp>
        <p:nvSpPr>
          <p:cNvPr id="65" name="日期占位符 6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9A0264-D4F0-4BCF-A583-18A3C4B34790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66" name="页脚占位符 6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8909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A4C06E1-5F26-436D-B2D9-46DA6896FE62}" type="slidenum">
              <a:rPr lang="en-US" altLang="zh-CN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en-US" altLang="zh-CN" sz="120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7373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96069" y="1100862"/>
            <a:ext cx="4416425" cy="884238"/>
          </a:xfrm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zh-CN" altLang="en-US" sz="2400" dirty="0" smtClean="0">
                <a:latin typeface="+mj-ea"/>
                <a:ea typeface="+mj-ea"/>
              </a:rPr>
              <a:t>寄存器定向路径的向量机版本</a:t>
            </a:r>
            <a:endParaRPr lang="en-US" altLang="ko-KR" sz="2400" dirty="0" smtClean="0">
              <a:latin typeface="+mj-ea"/>
              <a:ea typeface="+mj-ea"/>
              <a:cs typeface="Gulim" panose="020B0600000101010101" pitchFamily="34" charset="-127"/>
            </a:endParaRPr>
          </a:p>
          <a:p>
            <a:pPr eaLnBrk="1" hangingPunct="1">
              <a:defRPr/>
            </a:pPr>
            <a:r>
              <a:rPr lang="zh-CN" altLang="en-US" sz="2400" dirty="0" smtClean="0">
                <a:latin typeface="+mj-ea"/>
                <a:ea typeface="+mj-ea"/>
              </a:rPr>
              <a:t>首次在</a:t>
            </a:r>
            <a:r>
              <a:rPr lang="en-US" altLang="zh-CN" sz="2400" dirty="0" smtClean="0">
                <a:latin typeface="+mj-ea"/>
                <a:ea typeface="+mj-ea"/>
              </a:rPr>
              <a:t>Cray-1</a:t>
            </a:r>
            <a:r>
              <a:rPr lang="zh-CN" altLang="en-US" sz="2400" dirty="0" smtClean="0">
                <a:latin typeface="+mj-ea"/>
                <a:ea typeface="+mj-ea"/>
              </a:rPr>
              <a:t>上使用</a:t>
            </a:r>
            <a:endParaRPr lang="en-US" altLang="ko-KR" sz="2400" dirty="0" smtClean="0">
              <a:latin typeface="+mj-ea"/>
              <a:ea typeface="+mj-ea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895600" y="2235925"/>
            <a:ext cx="5334000" cy="3733800"/>
            <a:chOff x="2895600" y="2235925"/>
            <a:chExt cx="5334000" cy="3733800"/>
          </a:xfrm>
        </p:grpSpPr>
        <p:grpSp>
          <p:nvGrpSpPr>
            <p:cNvPr id="1346564" name="Group 4"/>
            <p:cNvGrpSpPr>
              <a:grpSpLocks/>
            </p:cNvGrpSpPr>
            <p:nvPr/>
          </p:nvGrpSpPr>
          <p:grpSpPr bwMode="auto">
            <a:xfrm>
              <a:off x="2895600" y="2235925"/>
              <a:ext cx="1547813" cy="3733800"/>
              <a:chOff x="1824" y="1392"/>
              <a:chExt cx="975" cy="2352"/>
            </a:xfrm>
          </p:grpSpPr>
          <p:sp>
            <p:nvSpPr>
              <p:cNvPr id="89149" name="Rectangle 5"/>
              <p:cNvSpPr>
                <a:spLocks noChangeArrowheads="1"/>
              </p:cNvSpPr>
              <p:nvPr/>
            </p:nvSpPr>
            <p:spPr bwMode="auto">
              <a:xfrm>
                <a:off x="1824" y="3456"/>
                <a:ext cx="768" cy="28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600">
                    <a:latin typeface="Verdana" panose="020B0604030504040204" pitchFamily="34" charset="0"/>
                    <a:ea typeface="Gulim" pitchFamily="34" charset="-127"/>
                  </a:rPr>
                  <a:t>Memory</a:t>
                </a:r>
              </a:p>
            </p:txBody>
          </p:sp>
          <p:sp>
            <p:nvSpPr>
              <p:cNvPr id="89150" name="Rectangle 6"/>
              <p:cNvSpPr>
                <a:spLocks noChangeArrowheads="1"/>
              </p:cNvSpPr>
              <p:nvPr/>
            </p:nvSpPr>
            <p:spPr bwMode="auto">
              <a:xfrm>
                <a:off x="2496" y="1392"/>
                <a:ext cx="303" cy="82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600" dirty="0">
                    <a:latin typeface="Verdana" panose="020B0604030504040204" pitchFamily="34" charset="0"/>
                    <a:ea typeface="Gulim" pitchFamily="34" charset="-127"/>
                  </a:rPr>
                  <a:t>V1</a:t>
                </a:r>
              </a:p>
            </p:txBody>
          </p:sp>
          <p:sp>
            <p:nvSpPr>
              <p:cNvPr id="89151" name="Rectangle 7"/>
              <p:cNvSpPr>
                <a:spLocks noChangeArrowheads="1"/>
              </p:cNvSpPr>
              <p:nvPr/>
            </p:nvSpPr>
            <p:spPr bwMode="auto">
              <a:xfrm>
                <a:off x="1872" y="2870"/>
                <a:ext cx="714" cy="3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600">
                    <a:latin typeface="Verdana" panose="020B0604030504040204" pitchFamily="34" charset="0"/>
                    <a:ea typeface="Gulim" pitchFamily="34" charset="-127"/>
                  </a:rPr>
                  <a:t>Load Unit</a:t>
                </a:r>
              </a:p>
            </p:txBody>
          </p:sp>
          <p:sp>
            <p:nvSpPr>
              <p:cNvPr id="89152" name="Line 8"/>
              <p:cNvSpPr>
                <a:spLocks noChangeShapeType="1"/>
              </p:cNvSpPr>
              <p:nvPr/>
            </p:nvSpPr>
            <p:spPr bwMode="auto">
              <a:xfrm flipV="1">
                <a:off x="2256" y="2208"/>
                <a:ext cx="403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1600"/>
              </a:p>
            </p:txBody>
          </p:sp>
          <p:sp>
            <p:nvSpPr>
              <p:cNvPr id="89153" name="Line 9"/>
              <p:cNvSpPr>
                <a:spLocks noChangeShapeType="1"/>
              </p:cNvSpPr>
              <p:nvPr/>
            </p:nvSpPr>
            <p:spPr bwMode="auto">
              <a:xfrm flipV="1">
                <a:off x="2208" y="3264"/>
                <a:ext cx="1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1600"/>
              </a:p>
            </p:txBody>
          </p:sp>
        </p:grpSp>
        <p:grpSp>
          <p:nvGrpSpPr>
            <p:cNvPr id="1346570" name="Group 10"/>
            <p:cNvGrpSpPr>
              <a:grpSpLocks/>
            </p:cNvGrpSpPr>
            <p:nvPr/>
          </p:nvGrpSpPr>
          <p:grpSpPr bwMode="auto">
            <a:xfrm>
              <a:off x="3886200" y="2235925"/>
              <a:ext cx="2514600" cy="3713163"/>
              <a:chOff x="2448" y="1392"/>
              <a:chExt cx="1584" cy="2339"/>
            </a:xfrm>
          </p:grpSpPr>
          <p:grpSp>
            <p:nvGrpSpPr>
              <p:cNvPr id="89125" name="Group 11"/>
              <p:cNvGrpSpPr>
                <a:grpSpLocks/>
              </p:cNvGrpSpPr>
              <p:nvPr/>
            </p:nvGrpSpPr>
            <p:grpSpPr bwMode="auto">
              <a:xfrm>
                <a:off x="3120" y="2880"/>
                <a:ext cx="626" cy="851"/>
                <a:chOff x="3120" y="2880"/>
                <a:chExt cx="626" cy="851"/>
              </a:xfrm>
            </p:grpSpPr>
            <p:sp>
              <p:nvSpPr>
                <p:cNvPr id="89132" name="Freeform 12"/>
                <p:cNvSpPr>
                  <a:spLocks/>
                </p:cNvSpPr>
                <p:nvPr/>
              </p:nvSpPr>
              <p:spPr bwMode="auto">
                <a:xfrm>
                  <a:off x="3120" y="3254"/>
                  <a:ext cx="116" cy="213"/>
                </a:xfrm>
                <a:custGeom>
                  <a:avLst/>
                  <a:gdLst>
                    <a:gd name="T0" fmla="*/ 0 w 576"/>
                    <a:gd name="T1" fmla="*/ 0 h 672"/>
                    <a:gd name="T2" fmla="*/ 0 w 576"/>
                    <a:gd name="T3" fmla="*/ 0 h 672"/>
                    <a:gd name="T4" fmla="*/ 0 w 576"/>
                    <a:gd name="T5" fmla="*/ 0 h 672"/>
                    <a:gd name="T6" fmla="*/ 0 w 576"/>
                    <a:gd name="T7" fmla="*/ 0 h 672"/>
                    <a:gd name="T8" fmla="*/ 0 w 576"/>
                    <a:gd name="T9" fmla="*/ 0 h 672"/>
                    <a:gd name="T10" fmla="*/ 0 w 576"/>
                    <a:gd name="T11" fmla="*/ 0 h 672"/>
                    <a:gd name="T12" fmla="*/ 0 w 576"/>
                    <a:gd name="T13" fmla="*/ 0 h 672"/>
                    <a:gd name="T14" fmla="*/ 0 w 576"/>
                    <a:gd name="T15" fmla="*/ 0 h 67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576" h="672">
                      <a:moveTo>
                        <a:pt x="0" y="0"/>
                      </a:moveTo>
                      <a:lnTo>
                        <a:pt x="144" y="672"/>
                      </a:lnTo>
                      <a:lnTo>
                        <a:pt x="450" y="672"/>
                      </a:lnTo>
                      <a:lnTo>
                        <a:pt x="576" y="0"/>
                      </a:lnTo>
                      <a:lnTo>
                        <a:pt x="336" y="0"/>
                      </a:lnTo>
                      <a:lnTo>
                        <a:pt x="288" y="96"/>
                      </a:lnTo>
                      <a:lnTo>
                        <a:pt x="24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 sz="1600"/>
                </a:p>
              </p:txBody>
            </p:sp>
            <p:grpSp>
              <p:nvGrpSpPr>
                <p:cNvPr id="89133" name="Group 13"/>
                <p:cNvGrpSpPr>
                  <a:grpSpLocks/>
                </p:cNvGrpSpPr>
                <p:nvPr/>
              </p:nvGrpSpPr>
              <p:grpSpPr bwMode="auto">
                <a:xfrm>
                  <a:off x="3120" y="3518"/>
                  <a:ext cx="626" cy="213"/>
                  <a:chOff x="1536" y="2174"/>
                  <a:chExt cx="626" cy="213"/>
                </a:xfrm>
              </p:grpSpPr>
              <p:sp>
                <p:nvSpPr>
                  <p:cNvPr id="8914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174"/>
                    <a:ext cx="116" cy="213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微软雅黑" panose="020B0503020204020204" pitchFamily="34" charset="-122"/>
                      <a:buChar char="−"/>
                      <a:defRPr sz="240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Wingdings" panose="05000000000000000000" pitchFamily="2" charset="2"/>
                      <a:buChar char="ü"/>
                      <a:defRPr sz="200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9pPr>
                  </a:lstStyle>
                  <a:p>
                    <a:pPr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endParaRPr lang="en-US" altLang="zh-CN" sz="1600">
                      <a:latin typeface="Calibri" panose="020F050202020403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89147" name="Freeform 15"/>
                  <p:cNvSpPr>
                    <a:spLocks/>
                  </p:cNvSpPr>
                  <p:nvPr/>
                </p:nvSpPr>
                <p:spPr bwMode="auto">
                  <a:xfrm>
                    <a:off x="2064" y="2174"/>
                    <a:ext cx="48" cy="213"/>
                  </a:xfrm>
                  <a:custGeom>
                    <a:avLst/>
                    <a:gdLst>
                      <a:gd name="T0" fmla="*/ 48 w 48"/>
                      <a:gd name="T1" fmla="*/ 2147483646 h 96"/>
                      <a:gd name="T2" fmla="*/ 0 w 48"/>
                      <a:gd name="T3" fmla="*/ 2147483646 h 96"/>
                      <a:gd name="T4" fmla="*/ 48 w 48"/>
                      <a:gd name="T5" fmla="*/ 0 h 96"/>
                      <a:gd name="T6" fmla="*/ 48 w 48"/>
                      <a:gd name="T7" fmla="*/ 2147483646 h 9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8" h="96">
                        <a:moveTo>
                          <a:pt x="48" y="96"/>
                        </a:moveTo>
                        <a:lnTo>
                          <a:pt x="0" y="48"/>
                        </a:lnTo>
                        <a:lnTo>
                          <a:pt x="48" y="0"/>
                        </a:lnTo>
                        <a:lnTo>
                          <a:pt x="48" y="96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 sz="1600"/>
                  </a:p>
                </p:txBody>
              </p:sp>
              <p:sp>
                <p:nvSpPr>
                  <p:cNvPr id="8914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114" y="2280"/>
                    <a:ext cx="4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 sz="1600"/>
                  </a:p>
                </p:txBody>
              </p:sp>
            </p:grpSp>
            <p:grpSp>
              <p:nvGrpSpPr>
                <p:cNvPr id="89134" name="Group 17"/>
                <p:cNvGrpSpPr>
                  <a:grpSpLocks/>
                </p:cNvGrpSpPr>
                <p:nvPr/>
              </p:nvGrpSpPr>
              <p:grpSpPr bwMode="auto">
                <a:xfrm>
                  <a:off x="3120" y="3038"/>
                  <a:ext cx="626" cy="213"/>
                  <a:chOff x="1536" y="2174"/>
                  <a:chExt cx="626" cy="213"/>
                </a:xfrm>
              </p:grpSpPr>
              <p:sp>
                <p:nvSpPr>
                  <p:cNvPr id="89143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174"/>
                    <a:ext cx="116" cy="213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微软雅黑" panose="020B0503020204020204" pitchFamily="34" charset="-122"/>
                      <a:buChar char="−"/>
                      <a:defRPr sz="240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Wingdings" panose="05000000000000000000" pitchFamily="2" charset="2"/>
                      <a:buChar char="ü"/>
                      <a:defRPr sz="200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9pPr>
                  </a:lstStyle>
                  <a:p>
                    <a:pPr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endParaRPr lang="en-US" altLang="zh-CN" sz="1600">
                      <a:latin typeface="Calibri" panose="020F050202020403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89144" name="Freeform 19"/>
                  <p:cNvSpPr>
                    <a:spLocks/>
                  </p:cNvSpPr>
                  <p:nvPr/>
                </p:nvSpPr>
                <p:spPr bwMode="auto">
                  <a:xfrm>
                    <a:off x="2064" y="2174"/>
                    <a:ext cx="48" cy="213"/>
                  </a:xfrm>
                  <a:custGeom>
                    <a:avLst/>
                    <a:gdLst>
                      <a:gd name="T0" fmla="*/ 48 w 48"/>
                      <a:gd name="T1" fmla="*/ 2147483646 h 96"/>
                      <a:gd name="T2" fmla="*/ 0 w 48"/>
                      <a:gd name="T3" fmla="*/ 2147483646 h 96"/>
                      <a:gd name="T4" fmla="*/ 48 w 48"/>
                      <a:gd name="T5" fmla="*/ 0 h 96"/>
                      <a:gd name="T6" fmla="*/ 48 w 48"/>
                      <a:gd name="T7" fmla="*/ 2147483646 h 9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8" h="96">
                        <a:moveTo>
                          <a:pt x="48" y="96"/>
                        </a:moveTo>
                        <a:lnTo>
                          <a:pt x="0" y="48"/>
                        </a:lnTo>
                        <a:lnTo>
                          <a:pt x="48" y="0"/>
                        </a:lnTo>
                        <a:lnTo>
                          <a:pt x="48" y="96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 sz="1600"/>
                  </a:p>
                </p:txBody>
              </p:sp>
              <p:sp>
                <p:nvSpPr>
                  <p:cNvPr id="89145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2114" y="2280"/>
                    <a:ext cx="4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 sz="1600"/>
                  </a:p>
                </p:txBody>
              </p:sp>
            </p:grpSp>
            <p:grpSp>
              <p:nvGrpSpPr>
                <p:cNvPr id="89135" name="Group 21"/>
                <p:cNvGrpSpPr>
                  <a:grpSpLocks/>
                </p:cNvGrpSpPr>
                <p:nvPr/>
              </p:nvGrpSpPr>
              <p:grpSpPr bwMode="auto">
                <a:xfrm>
                  <a:off x="3120" y="3278"/>
                  <a:ext cx="626" cy="213"/>
                  <a:chOff x="1536" y="2174"/>
                  <a:chExt cx="626" cy="213"/>
                </a:xfrm>
              </p:grpSpPr>
              <p:sp>
                <p:nvSpPr>
                  <p:cNvPr id="89140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174"/>
                    <a:ext cx="116" cy="213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微软雅黑" panose="020B0503020204020204" pitchFamily="34" charset="-122"/>
                      <a:buChar char="−"/>
                      <a:defRPr sz="240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Wingdings" panose="05000000000000000000" pitchFamily="2" charset="2"/>
                      <a:buChar char="ü"/>
                      <a:defRPr sz="200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9pPr>
                  </a:lstStyle>
                  <a:p>
                    <a:pPr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endParaRPr lang="en-US" altLang="zh-CN" sz="1600">
                      <a:latin typeface="Calibri" panose="020F050202020403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89141" name="Freeform 23"/>
                  <p:cNvSpPr>
                    <a:spLocks/>
                  </p:cNvSpPr>
                  <p:nvPr/>
                </p:nvSpPr>
                <p:spPr bwMode="auto">
                  <a:xfrm>
                    <a:off x="2064" y="2174"/>
                    <a:ext cx="48" cy="213"/>
                  </a:xfrm>
                  <a:custGeom>
                    <a:avLst/>
                    <a:gdLst>
                      <a:gd name="T0" fmla="*/ 48 w 48"/>
                      <a:gd name="T1" fmla="*/ 2147483646 h 96"/>
                      <a:gd name="T2" fmla="*/ 0 w 48"/>
                      <a:gd name="T3" fmla="*/ 2147483646 h 96"/>
                      <a:gd name="T4" fmla="*/ 48 w 48"/>
                      <a:gd name="T5" fmla="*/ 0 h 96"/>
                      <a:gd name="T6" fmla="*/ 48 w 48"/>
                      <a:gd name="T7" fmla="*/ 2147483646 h 9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8" h="96">
                        <a:moveTo>
                          <a:pt x="48" y="96"/>
                        </a:moveTo>
                        <a:lnTo>
                          <a:pt x="0" y="48"/>
                        </a:lnTo>
                        <a:lnTo>
                          <a:pt x="48" y="0"/>
                        </a:lnTo>
                        <a:lnTo>
                          <a:pt x="48" y="96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 sz="1600"/>
                  </a:p>
                </p:txBody>
              </p:sp>
              <p:sp>
                <p:nvSpPr>
                  <p:cNvPr id="8914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114" y="2280"/>
                    <a:ext cx="4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 sz="1600"/>
                  </a:p>
                </p:txBody>
              </p:sp>
            </p:grpSp>
            <p:sp>
              <p:nvSpPr>
                <p:cNvPr id="89136" name="Line 25"/>
                <p:cNvSpPr>
                  <a:spLocks noChangeShapeType="1"/>
                </p:cNvSpPr>
                <p:nvPr/>
              </p:nvSpPr>
              <p:spPr bwMode="auto">
                <a:xfrm>
                  <a:off x="3600" y="2880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 sz="1600"/>
                </a:p>
              </p:txBody>
            </p:sp>
            <p:sp>
              <p:nvSpPr>
                <p:cNvPr id="89137" name="Line 26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 sz="1600"/>
                </a:p>
              </p:txBody>
            </p:sp>
            <p:sp>
              <p:nvSpPr>
                <p:cNvPr id="89138" name="Freeform 27"/>
                <p:cNvSpPr>
                  <a:spLocks/>
                </p:cNvSpPr>
                <p:nvPr/>
              </p:nvSpPr>
              <p:spPr bwMode="auto">
                <a:xfrm>
                  <a:off x="3408" y="3230"/>
                  <a:ext cx="116" cy="213"/>
                </a:xfrm>
                <a:custGeom>
                  <a:avLst/>
                  <a:gdLst>
                    <a:gd name="T0" fmla="*/ 0 w 432"/>
                    <a:gd name="T1" fmla="*/ 0 h 912"/>
                    <a:gd name="T2" fmla="*/ 0 w 432"/>
                    <a:gd name="T3" fmla="*/ 0 h 912"/>
                    <a:gd name="T4" fmla="*/ 0 w 432"/>
                    <a:gd name="T5" fmla="*/ 0 h 912"/>
                    <a:gd name="T6" fmla="*/ 0 w 432"/>
                    <a:gd name="T7" fmla="*/ 0 h 91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32" h="912">
                      <a:moveTo>
                        <a:pt x="0" y="816"/>
                      </a:moveTo>
                      <a:lnTo>
                        <a:pt x="0" y="912"/>
                      </a:lnTo>
                      <a:lnTo>
                        <a:pt x="432" y="912"/>
                      </a:lnTo>
                      <a:lnTo>
                        <a:pt x="432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 sz="1600"/>
                </a:p>
              </p:txBody>
            </p:sp>
            <p:sp>
              <p:nvSpPr>
                <p:cNvPr id="8913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145" y="3186"/>
                  <a:ext cx="44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ko-KR" sz="1600">
                      <a:latin typeface="Verdana" panose="020B0604030504040204" pitchFamily="34" charset="0"/>
                      <a:ea typeface="Gulim" pitchFamily="34" charset="-127"/>
                    </a:rPr>
                    <a:t>Mult.</a:t>
                  </a:r>
                </a:p>
              </p:txBody>
            </p:sp>
          </p:grpSp>
          <p:sp>
            <p:nvSpPr>
              <p:cNvPr id="89126" name="Line 29"/>
              <p:cNvSpPr>
                <a:spLocks noChangeShapeType="1"/>
              </p:cNvSpPr>
              <p:nvPr/>
            </p:nvSpPr>
            <p:spPr bwMode="auto">
              <a:xfrm>
                <a:off x="2448" y="2544"/>
                <a:ext cx="768" cy="336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1600"/>
              </a:p>
            </p:txBody>
          </p:sp>
          <p:sp>
            <p:nvSpPr>
              <p:cNvPr id="89127" name="Rectangle 30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88" cy="82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600">
                    <a:latin typeface="Verdana" panose="020B0604030504040204" pitchFamily="34" charset="0"/>
                    <a:ea typeface="Gulim" pitchFamily="34" charset="-127"/>
                  </a:rPr>
                  <a:t>V2</a:t>
                </a:r>
              </a:p>
            </p:txBody>
          </p:sp>
          <p:sp>
            <p:nvSpPr>
              <p:cNvPr id="89128" name="Line 31"/>
              <p:cNvSpPr>
                <a:spLocks noChangeShapeType="1"/>
              </p:cNvSpPr>
              <p:nvPr/>
            </p:nvSpPr>
            <p:spPr bwMode="auto">
              <a:xfrm>
                <a:off x="3600" y="2208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1600"/>
              </a:p>
            </p:txBody>
          </p:sp>
          <p:sp>
            <p:nvSpPr>
              <p:cNvPr id="89129" name="Rectangle 32"/>
              <p:cNvSpPr>
                <a:spLocks noChangeArrowheads="1"/>
              </p:cNvSpPr>
              <p:nvPr/>
            </p:nvSpPr>
            <p:spPr bwMode="auto">
              <a:xfrm>
                <a:off x="3744" y="1392"/>
                <a:ext cx="288" cy="82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600">
                    <a:latin typeface="Verdana" panose="020B0604030504040204" pitchFamily="34" charset="0"/>
                    <a:ea typeface="Gulim" pitchFamily="34" charset="-127"/>
                  </a:rPr>
                  <a:t>V3</a:t>
                </a:r>
              </a:p>
            </p:txBody>
          </p:sp>
          <p:sp>
            <p:nvSpPr>
              <p:cNvPr id="89130" name="Line 33"/>
              <p:cNvSpPr>
                <a:spLocks noChangeShapeType="1"/>
              </p:cNvSpPr>
              <p:nvPr/>
            </p:nvSpPr>
            <p:spPr bwMode="auto">
              <a:xfrm flipV="1">
                <a:off x="3840" y="2208"/>
                <a:ext cx="48" cy="6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1600"/>
              </a:p>
            </p:txBody>
          </p:sp>
          <p:sp>
            <p:nvSpPr>
              <p:cNvPr id="89131" name="Text Box 34"/>
              <p:cNvSpPr txBox="1">
                <a:spLocks noChangeArrowheads="1"/>
              </p:cNvSpPr>
              <p:nvPr/>
            </p:nvSpPr>
            <p:spPr bwMode="auto">
              <a:xfrm>
                <a:off x="2706" y="2514"/>
                <a:ext cx="483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600" i="1">
                    <a:solidFill>
                      <a:schemeClr val="hlink"/>
                    </a:solidFill>
                    <a:latin typeface="Verdana" panose="020B0604030504040204" pitchFamily="34" charset="0"/>
                    <a:ea typeface="Gulim" pitchFamily="34" charset="-127"/>
                  </a:rPr>
                  <a:t>Chain</a:t>
                </a:r>
              </a:p>
            </p:txBody>
          </p:sp>
        </p:grpSp>
        <p:grpSp>
          <p:nvGrpSpPr>
            <p:cNvPr id="1346595" name="Group 35"/>
            <p:cNvGrpSpPr>
              <a:grpSpLocks/>
            </p:cNvGrpSpPr>
            <p:nvPr/>
          </p:nvGrpSpPr>
          <p:grpSpPr bwMode="auto">
            <a:xfrm>
              <a:off x="6096000" y="2235925"/>
              <a:ext cx="2133600" cy="3713163"/>
              <a:chOff x="3840" y="1392"/>
              <a:chExt cx="1344" cy="2339"/>
            </a:xfrm>
          </p:grpSpPr>
          <p:grpSp>
            <p:nvGrpSpPr>
              <p:cNvPr id="89101" name="Group 36"/>
              <p:cNvGrpSpPr>
                <a:grpSpLocks/>
              </p:cNvGrpSpPr>
              <p:nvPr/>
            </p:nvGrpSpPr>
            <p:grpSpPr bwMode="auto">
              <a:xfrm>
                <a:off x="4176" y="2880"/>
                <a:ext cx="626" cy="851"/>
                <a:chOff x="4176" y="2880"/>
                <a:chExt cx="626" cy="851"/>
              </a:xfrm>
            </p:grpSpPr>
            <p:sp>
              <p:nvSpPr>
                <p:cNvPr id="89108" name="Freeform 37"/>
                <p:cNvSpPr>
                  <a:spLocks/>
                </p:cNvSpPr>
                <p:nvPr/>
              </p:nvSpPr>
              <p:spPr bwMode="auto">
                <a:xfrm>
                  <a:off x="4176" y="3254"/>
                  <a:ext cx="116" cy="213"/>
                </a:xfrm>
                <a:custGeom>
                  <a:avLst/>
                  <a:gdLst>
                    <a:gd name="T0" fmla="*/ 0 w 576"/>
                    <a:gd name="T1" fmla="*/ 0 h 672"/>
                    <a:gd name="T2" fmla="*/ 0 w 576"/>
                    <a:gd name="T3" fmla="*/ 0 h 672"/>
                    <a:gd name="T4" fmla="*/ 0 w 576"/>
                    <a:gd name="T5" fmla="*/ 0 h 672"/>
                    <a:gd name="T6" fmla="*/ 0 w 576"/>
                    <a:gd name="T7" fmla="*/ 0 h 672"/>
                    <a:gd name="T8" fmla="*/ 0 w 576"/>
                    <a:gd name="T9" fmla="*/ 0 h 672"/>
                    <a:gd name="T10" fmla="*/ 0 w 576"/>
                    <a:gd name="T11" fmla="*/ 0 h 672"/>
                    <a:gd name="T12" fmla="*/ 0 w 576"/>
                    <a:gd name="T13" fmla="*/ 0 h 672"/>
                    <a:gd name="T14" fmla="*/ 0 w 576"/>
                    <a:gd name="T15" fmla="*/ 0 h 67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576" h="672">
                      <a:moveTo>
                        <a:pt x="0" y="0"/>
                      </a:moveTo>
                      <a:lnTo>
                        <a:pt x="144" y="672"/>
                      </a:lnTo>
                      <a:lnTo>
                        <a:pt x="450" y="672"/>
                      </a:lnTo>
                      <a:lnTo>
                        <a:pt x="576" y="0"/>
                      </a:lnTo>
                      <a:lnTo>
                        <a:pt x="336" y="0"/>
                      </a:lnTo>
                      <a:lnTo>
                        <a:pt x="288" y="96"/>
                      </a:lnTo>
                      <a:lnTo>
                        <a:pt x="24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 sz="1600"/>
                </a:p>
              </p:txBody>
            </p:sp>
            <p:grpSp>
              <p:nvGrpSpPr>
                <p:cNvPr id="89109" name="Group 38"/>
                <p:cNvGrpSpPr>
                  <a:grpSpLocks/>
                </p:cNvGrpSpPr>
                <p:nvPr/>
              </p:nvGrpSpPr>
              <p:grpSpPr bwMode="auto">
                <a:xfrm>
                  <a:off x="4176" y="3518"/>
                  <a:ext cx="626" cy="213"/>
                  <a:chOff x="1536" y="2174"/>
                  <a:chExt cx="626" cy="213"/>
                </a:xfrm>
              </p:grpSpPr>
              <p:sp>
                <p:nvSpPr>
                  <p:cNvPr id="89122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174"/>
                    <a:ext cx="116" cy="213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微软雅黑" panose="020B0503020204020204" pitchFamily="34" charset="-122"/>
                      <a:buChar char="−"/>
                      <a:defRPr sz="240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Wingdings" panose="05000000000000000000" pitchFamily="2" charset="2"/>
                      <a:buChar char="ü"/>
                      <a:defRPr sz="200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9pPr>
                  </a:lstStyle>
                  <a:p>
                    <a:pPr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endParaRPr lang="en-US" altLang="zh-CN" sz="1600">
                      <a:latin typeface="Calibri" panose="020F050202020403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89123" name="Freeform 40"/>
                  <p:cNvSpPr>
                    <a:spLocks/>
                  </p:cNvSpPr>
                  <p:nvPr/>
                </p:nvSpPr>
                <p:spPr bwMode="auto">
                  <a:xfrm>
                    <a:off x="2064" y="2174"/>
                    <a:ext cx="48" cy="213"/>
                  </a:xfrm>
                  <a:custGeom>
                    <a:avLst/>
                    <a:gdLst>
                      <a:gd name="T0" fmla="*/ 48 w 48"/>
                      <a:gd name="T1" fmla="*/ 2147483646 h 96"/>
                      <a:gd name="T2" fmla="*/ 0 w 48"/>
                      <a:gd name="T3" fmla="*/ 2147483646 h 96"/>
                      <a:gd name="T4" fmla="*/ 48 w 48"/>
                      <a:gd name="T5" fmla="*/ 0 h 96"/>
                      <a:gd name="T6" fmla="*/ 48 w 48"/>
                      <a:gd name="T7" fmla="*/ 2147483646 h 9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8" h="96">
                        <a:moveTo>
                          <a:pt x="48" y="96"/>
                        </a:moveTo>
                        <a:lnTo>
                          <a:pt x="0" y="48"/>
                        </a:lnTo>
                        <a:lnTo>
                          <a:pt x="48" y="0"/>
                        </a:lnTo>
                        <a:lnTo>
                          <a:pt x="48" y="96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 sz="1600"/>
                  </a:p>
                </p:txBody>
              </p:sp>
              <p:sp>
                <p:nvSpPr>
                  <p:cNvPr id="89124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114" y="2280"/>
                    <a:ext cx="4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 sz="1600"/>
                  </a:p>
                </p:txBody>
              </p:sp>
            </p:grpSp>
            <p:grpSp>
              <p:nvGrpSpPr>
                <p:cNvPr id="89110" name="Group 42"/>
                <p:cNvGrpSpPr>
                  <a:grpSpLocks/>
                </p:cNvGrpSpPr>
                <p:nvPr/>
              </p:nvGrpSpPr>
              <p:grpSpPr bwMode="auto">
                <a:xfrm>
                  <a:off x="4176" y="3038"/>
                  <a:ext cx="626" cy="213"/>
                  <a:chOff x="1536" y="2174"/>
                  <a:chExt cx="626" cy="213"/>
                </a:xfrm>
              </p:grpSpPr>
              <p:sp>
                <p:nvSpPr>
                  <p:cNvPr id="89119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174"/>
                    <a:ext cx="116" cy="213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微软雅黑" panose="020B0503020204020204" pitchFamily="34" charset="-122"/>
                      <a:buChar char="−"/>
                      <a:defRPr sz="240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Wingdings" panose="05000000000000000000" pitchFamily="2" charset="2"/>
                      <a:buChar char="ü"/>
                      <a:defRPr sz="200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9pPr>
                  </a:lstStyle>
                  <a:p>
                    <a:pPr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endParaRPr lang="en-US" altLang="zh-CN" sz="1600">
                      <a:latin typeface="Calibri" panose="020F050202020403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89120" name="Freeform 44"/>
                  <p:cNvSpPr>
                    <a:spLocks/>
                  </p:cNvSpPr>
                  <p:nvPr/>
                </p:nvSpPr>
                <p:spPr bwMode="auto">
                  <a:xfrm>
                    <a:off x="2064" y="2174"/>
                    <a:ext cx="48" cy="213"/>
                  </a:xfrm>
                  <a:custGeom>
                    <a:avLst/>
                    <a:gdLst>
                      <a:gd name="T0" fmla="*/ 48 w 48"/>
                      <a:gd name="T1" fmla="*/ 2147483646 h 96"/>
                      <a:gd name="T2" fmla="*/ 0 w 48"/>
                      <a:gd name="T3" fmla="*/ 2147483646 h 96"/>
                      <a:gd name="T4" fmla="*/ 48 w 48"/>
                      <a:gd name="T5" fmla="*/ 0 h 96"/>
                      <a:gd name="T6" fmla="*/ 48 w 48"/>
                      <a:gd name="T7" fmla="*/ 2147483646 h 9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8" h="96">
                        <a:moveTo>
                          <a:pt x="48" y="96"/>
                        </a:moveTo>
                        <a:lnTo>
                          <a:pt x="0" y="48"/>
                        </a:lnTo>
                        <a:lnTo>
                          <a:pt x="48" y="0"/>
                        </a:lnTo>
                        <a:lnTo>
                          <a:pt x="48" y="96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 sz="1600"/>
                  </a:p>
                </p:txBody>
              </p:sp>
              <p:sp>
                <p:nvSpPr>
                  <p:cNvPr id="89121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2114" y="2280"/>
                    <a:ext cx="4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 sz="1600"/>
                  </a:p>
                </p:txBody>
              </p:sp>
            </p:grpSp>
            <p:grpSp>
              <p:nvGrpSpPr>
                <p:cNvPr id="89111" name="Group 46"/>
                <p:cNvGrpSpPr>
                  <a:grpSpLocks/>
                </p:cNvGrpSpPr>
                <p:nvPr/>
              </p:nvGrpSpPr>
              <p:grpSpPr bwMode="auto">
                <a:xfrm>
                  <a:off x="4176" y="3278"/>
                  <a:ext cx="626" cy="213"/>
                  <a:chOff x="1536" y="2174"/>
                  <a:chExt cx="626" cy="213"/>
                </a:xfrm>
              </p:grpSpPr>
              <p:sp>
                <p:nvSpPr>
                  <p:cNvPr id="89116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174"/>
                    <a:ext cx="116" cy="213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微软雅黑" panose="020B0503020204020204" pitchFamily="34" charset="-122"/>
                      <a:buChar char="−"/>
                      <a:defRPr sz="240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Wingdings" panose="05000000000000000000" pitchFamily="2" charset="2"/>
                      <a:buChar char="ü"/>
                      <a:defRPr sz="200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9pPr>
                  </a:lstStyle>
                  <a:p>
                    <a:pPr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endParaRPr lang="en-US" altLang="zh-CN" sz="1600">
                      <a:latin typeface="Calibri" panose="020F050202020403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89117" name="Freeform 48"/>
                  <p:cNvSpPr>
                    <a:spLocks/>
                  </p:cNvSpPr>
                  <p:nvPr/>
                </p:nvSpPr>
                <p:spPr bwMode="auto">
                  <a:xfrm>
                    <a:off x="2064" y="2174"/>
                    <a:ext cx="48" cy="213"/>
                  </a:xfrm>
                  <a:custGeom>
                    <a:avLst/>
                    <a:gdLst>
                      <a:gd name="T0" fmla="*/ 48 w 48"/>
                      <a:gd name="T1" fmla="*/ 2147483646 h 96"/>
                      <a:gd name="T2" fmla="*/ 0 w 48"/>
                      <a:gd name="T3" fmla="*/ 2147483646 h 96"/>
                      <a:gd name="T4" fmla="*/ 48 w 48"/>
                      <a:gd name="T5" fmla="*/ 0 h 96"/>
                      <a:gd name="T6" fmla="*/ 48 w 48"/>
                      <a:gd name="T7" fmla="*/ 2147483646 h 9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8" h="96">
                        <a:moveTo>
                          <a:pt x="48" y="96"/>
                        </a:moveTo>
                        <a:lnTo>
                          <a:pt x="0" y="48"/>
                        </a:lnTo>
                        <a:lnTo>
                          <a:pt x="48" y="0"/>
                        </a:lnTo>
                        <a:lnTo>
                          <a:pt x="48" y="96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2857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 sz="1600"/>
                  </a:p>
                </p:txBody>
              </p:sp>
              <p:sp>
                <p:nvSpPr>
                  <p:cNvPr id="89118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2114" y="2280"/>
                    <a:ext cx="4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 sz="1600"/>
                  </a:p>
                </p:txBody>
              </p:sp>
            </p:grpSp>
            <p:sp>
              <p:nvSpPr>
                <p:cNvPr id="89112" name="Line 50"/>
                <p:cNvSpPr>
                  <a:spLocks noChangeShapeType="1"/>
                </p:cNvSpPr>
                <p:nvPr/>
              </p:nvSpPr>
              <p:spPr bwMode="auto">
                <a:xfrm>
                  <a:off x="4656" y="2880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 sz="1600"/>
                </a:p>
              </p:txBody>
            </p:sp>
            <p:sp>
              <p:nvSpPr>
                <p:cNvPr id="89113" name="Line 51"/>
                <p:cNvSpPr>
                  <a:spLocks noChangeShapeType="1"/>
                </p:cNvSpPr>
                <p:nvPr/>
              </p:nvSpPr>
              <p:spPr bwMode="auto">
                <a:xfrm>
                  <a:off x="4272" y="2880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 sz="1600"/>
                </a:p>
              </p:txBody>
            </p:sp>
            <p:sp>
              <p:nvSpPr>
                <p:cNvPr id="89114" name="Freeform 52"/>
                <p:cNvSpPr>
                  <a:spLocks/>
                </p:cNvSpPr>
                <p:nvPr/>
              </p:nvSpPr>
              <p:spPr bwMode="auto">
                <a:xfrm>
                  <a:off x="4464" y="3230"/>
                  <a:ext cx="116" cy="213"/>
                </a:xfrm>
                <a:custGeom>
                  <a:avLst/>
                  <a:gdLst>
                    <a:gd name="T0" fmla="*/ 0 w 432"/>
                    <a:gd name="T1" fmla="*/ 0 h 912"/>
                    <a:gd name="T2" fmla="*/ 0 w 432"/>
                    <a:gd name="T3" fmla="*/ 0 h 912"/>
                    <a:gd name="T4" fmla="*/ 0 w 432"/>
                    <a:gd name="T5" fmla="*/ 0 h 912"/>
                    <a:gd name="T6" fmla="*/ 0 w 432"/>
                    <a:gd name="T7" fmla="*/ 0 h 91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32" h="912">
                      <a:moveTo>
                        <a:pt x="0" y="816"/>
                      </a:moveTo>
                      <a:lnTo>
                        <a:pt x="0" y="912"/>
                      </a:lnTo>
                      <a:lnTo>
                        <a:pt x="432" y="912"/>
                      </a:lnTo>
                      <a:lnTo>
                        <a:pt x="432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 sz="1600"/>
                </a:p>
              </p:txBody>
            </p:sp>
            <p:sp>
              <p:nvSpPr>
                <p:cNvPr id="89115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4288" y="3186"/>
                  <a:ext cx="367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ko-KR" sz="1600">
                      <a:latin typeface="Verdana" panose="020B0604030504040204" pitchFamily="34" charset="0"/>
                      <a:ea typeface="Gulim" pitchFamily="34" charset="-127"/>
                    </a:rPr>
                    <a:t>Add</a:t>
                  </a:r>
                </a:p>
              </p:txBody>
            </p:sp>
          </p:grpSp>
          <p:sp>
            <p:nvSpPr>
              <p:cNvPr id="89102" name="Rectangle 54"/>
              <p:cNvSpPr>
                <a:spLocks noChangeArrowheads="1"/>
              </p:cNvSpPr>
              <p:nvPr/>
            </p:nvSpPr>
            <p:spPr bwMode="auto">
              <a:xfrm>
                <a:off x="4464" y="1392"/>
                <a:ext cx="288" cy="82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600">
                    <a:latin typeface="Verdana" panose="020B0604030504040204" pitchFamily="34" charset="0"/>
                    <a:ea typeface="Gulim" pitchFamily="34" charset="-127"/>
                  </a:rPr>
                  <a:t>V4</a:t>
                </a:r>
              </a:p>
            </p:txBody>
          </p:sp>
          <p:sp>
            <p:nvSpPr>
              <p:cNvPr id="89103" name="Rectangle 55"/>
              <p:cNvSpPr>
                <a:spLocks noChangeArrowheads="1"/>
              </p:cNvSpPr>
              <p:nvPr/>
            </p:nvSpPr>
            <p:spPr bwMode="auto">
              <a:xfrm>
                <a:off x="4896" y="1392"/>
                <a:ext cx="288" cy="82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600">
                    <a:latin typeface="Verdana" panose="020B0604030504040204" pitchFamily="34" charset="0"/>
                    <a:ea typeface="Gulim" pitchFamily="34" charset="-127"/>
                  </a:rPr>
                  <a:t>V5</a:t>
                </a:r>
              </a:p>
            </p:txBody>
          </p:sp>
          <p:sp>
            <p:nvSpPr>
              <p:cNvPr id="89104" name="Line 56"/>
              <p:cNvSpPr>
                <a:spLocks noChangeShapeType="1"/>
              </p:cNvSpPr>
              <p:nvPr/>
            </p:nvSpPr>
            <p:spPr bwMode="auto">
              <a:xfrm>
                <a:off x="3840" y="2640"/>
                <a:ext cx="432" cy="24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1600"/>
              </a:p>
            </p:txBody>
          </p:sp>
          <p:sp>
            <p:nvSpPr>
              <p:cNvPr id="89105" name="Line 57"/>
              <p:cNvSpPr>
                <a:spLocks noChangeShapeType="1"/>
              </p:cNvSpPr>
              <p:nvPr/>
            </p:nvSpPr>
            <p:spPr bwMode="auto">
              <a:xfrm>
                <a:off x="4656" y="2208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 sz="1600"/>
              </a:p>
            </p:txBody>
          </p:sp>
          <p:sp>
            <p:nvSpPr>
              <p:cNvPr id="89106" name="Line 58"/>
              <p:cNvSpPr>
                <a:spLocks noChangeShapeType="1"/>
              </p:cNvSpPr>
              <p:nvPr/>
            </p:nvSpPr>
            <p:spPr bwMode="auto">
              <a:xfrm flipV="1">
                <a:off x="4896" y="2208"/>
                <a:ext cx="144" cy="6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 sz="1600"/>
              </a:p>
            </p:txBody>
          </p:sp>
          <p:sp>
            <p:nvSpPr>
              <p:cNvPr id="89107" name="Text Box 59"/>
              <p:cNvSpPr txBox="1">
                <a:spLocks noChangeArrowheads="1"/>
              </p:cNvSpPr>
              <p:nvPr/>
            </p:nvSpPr>
            <p:spPr bwMode="auto">
              <a:xfrm>
                <a:off x="3954" y="2562"/>
                <a:ext cx="483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600" i="1">
                    <a:solidFill>
                      <a:schemeClr val="hlink"/>
                    </a:solidFill>
                    <a:latin typeface="Verdana" panose="020B0604030504040204" pitchFamily="34" charset="0"/>
                    <a:ea typeface="Gulim" pitchFamily="34" charset="-127"/>
                  </a:rPr>
                  <a:t>Chain</a:t>
                </a:r>
                <a:endParaRPr lang="en-US" altLang="ko-KR" sz="1600" i="1">
                  <a:latin typeface="Verdana" panose="020B0604030504040204" pitchFamily="34" charset="0"/>
                  <a:ea typeface="Gulim" pitchFamily="34" charset="-127"/>
                </a:endParaRPr>
              </a:p>
            </p:txBody>
          </p:sp>
        </p:grpSp>
      </p:grpSp>
      <p:sp>
        <p:nvSpPr>
          <p:cNvPr id="89096" name="Text Box 60"/>
          <p:cNvSpPr txBox="1">
            <a:spLocks noChangeArrowheads="1"/>
          </p:cNvSpPr>
          <p:nvPr/>
        </p:nvSpPr>
        <p:spPr bwMode="auto">
          <a:xfrm>
            <a:off x="533400" y="2814638"/>
            <a:ext cx="24923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2000" b="1" dirty="0">
                <a:latin typeface="Courier New" panose="02070309020205020404" pitchFamily="49" charset="0"/>
                <a:ea typeface="Gulim" pitchFamily="34" charset="-127"/>
              </a:rPr>
              <a:t>LV   v1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2000" b="1" dirty="0">
                <a:latin typeface="Courier New" panose="02070309020205020404" pitchFamily="49" charset="0"/>
                <a:ea typeface="Gulim" pitchFamily="34" charset="-127"/>
              </a:rPr>
              <a:t>MULV v3,v1,v2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2000" b="1" dirty="0">
                <a:latin typeface="Courier New" panose="02070309020205020404" pitchFamily="49" charset="0"/>
                <a:ea typeface="Gulim" pitchFamily="34" charset="-127"/>
              </a:rPr>
              <a:t>ADDV v5, v3, v4</a:t>
            </a:r>
          </a:p>
        </p:txBody>
      </p:sp>
      <p:sp>
        <p:nvSpPr>
          <p:cNvPr id="89097" name="Line 61"/>
          <p:cNvSpPr>
            <a:spLocks noChangeShapeType="1"/>
          </p:cNvSpPr>
          <p:nvPr/>
        </p:nvSpPr>
        <p:spPr bwMode="auto">
          <a:xfrm>
            <a:off x="1676400" y="29718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89098" name="Line 62"/>
          <p:cNvSpPr>
            <a:spLocks noChangeShapeType="1"/>
          </p:cNvSpPr>
          <p:nvPr/>
        </p:nvSpPr>
        <p:spPr bwMode="auto">
          <a:xfrm>
            <a:off x="1676400" y="34290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145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61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b="1" dirty="0" smtClean="0">
                <a:solidFill>
                  <a:srgbClr val="FF0000"/>
                </a:solidFill>
              </a:rPr>
              <a:t>Vector Chaining Advantage</a:t>
            </a:r>
            <a:endParaRPr lang="en-US" altLang="ko-KR" b="1" dirty="0">
              <a:solidFill>
                <a:srgbClr val="FF0000"/>
              </a:solidFill>
            </a:endParaRPr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7DA427-51B8-41BC-A3F3-F9770A6E2E74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09EB646-7A96-4768-95F9-65EF2EC81D34}" type="slidenum">
              <a:rPr lang="en-US" altLang="zh-CN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en-US" altLang="zh-CN" sz="120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grpSp>
        <p:nvGrpSpPr>
          <p:cNvPr id="1348611" name="Group 3"/>
          <p:cNvGrpSpPr>
            <a:grpSpLocks/>
          </p:cNvGrpSpPr>
          <p:nvPr/>
        </p:nvGrpSpPr>
        <p:grpSpPr bwMode="auto">
          <a:xfrm>
            <a:off x="328613" y="3917950"/>
            <a:ext cx="8589962" cy="2232025"/>
            <a:chOff x="192" y="2446"/>
            <a:chExt cx="5376" cy="1406"/>
          </a:xfrm>
        </p:grpSpPr>
        <p:sp>
          <p:nvSpPr>
            <p:cNvPr id="91153" name="Rectangle 4"/>
            <p:cNvSpPr>
              <a:spLocks noChangeArrowheads="1"/>
            </p:cNvSpPr>
            <p:nvPr/>
          </p:nvSpPr>
          <p:spPr bwMode="auto">
            <a:xfrm>
              <a:off x="192" y="2446"/>
              <a:ext cx="5376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marL="285750" indent="-2857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30000"/>
                </a:spcBef>
                <a:buFontTx/>
                <a:buChar char="•"/>
              </a:pPr>
              <a:r>
                <a:rPr lang="zh-CN" altLang="en-US" sz="2400">
                  <a:latin typeface="宋体" panose="02010600030101010101" pitchFamily="2" charset="-122"/>
                  <a:ea typeface="宋体" panose="02010600030101010101" pitchFamily="2" charset="-122"/>
                </a:rPr>
                <a:t>采用链接技术，前一条指令的第一个结果出来后，就可以启动下一条相关指令的执行</a:t>
              </a:r>
              <a:endParaRPr lang="en-US" altLang="ko-KR" sz="2400">
                <a:latin typeface="Malgun Gothic" panose="020B0503020000020004" pitchFamily="34" charset="-127"/>
                <a:ea typeface="Malgun Gothic" panose="020B0503020000020004" pitchFamily="34" charset="-127"/>
                <a:cs typeface="Calibri" panose="020F0502020204030204" pitchFamily="34" charset="0"/>
              </a:endParaRPr>
            </a:p>
          </p:txBody>
        </p:sp>
        <p:grpSp>
          <p:nvGrpSpPr>
            <p:cNvPr id="91154" name="Group 5"/>
            <p:cNvGrpSpPr>
              <a:grpSpLocks/>
            </p:cNvGrpSpPr>
            <p:nvPr/>
          </p:nvGrpSpPr>
          <p:grpSpPr bwMode="auto">
            <a:xfrm>
              <a:off x="816" y="3120"/>
              <a:ext cx="2064" cy="732"/>
              <a:chOff x="816" y="3120"/>
              <a:chExt cx="2064" cy="732"/>
            </a:xfrm>
          </p:grpSpPr>
          <p:sp>
            <p:nvSpPr>
              <p:cNvPr id="91155" name="Rectangle 6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1536" cy="240"/>
              </a:xfrm>
              <a:prstGeom prst="rect">
                <a:avLst/>
              </a:prstGeom>
              <a:solidFill>
                <a:srgbClr val="99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>
                    <a:solidFill>
                      <a:schemeClr val="bg1"/>
                    </a:solidFill>
                    <a:latin typeface="Calibri" panose="020F0502020204030204" pitchFamily="34" charset="0"/>
                    <a:ea typeface="Gulim" pitchFamily="34" charset="-127"/>
                    <a:cs typeface="Calibri" panose="020F0502020204030204" pitchFamily="34" charset="0"/>
                  </a:rPr>
                  <a:t>Load</a:t>
                </a:r>
              </a:p>
            </p:txBody>
          </p:sp>
          <p:sp>
            <p:nvSpPr>
              <p:cNvPr id="91156" name="Rectangle 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1536" cy="24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>
                    <a:solidFill>
                      <a:schemeClr val="bg1"/>
                    </a:solidFill>
                    <a:latin typeface="Calibri" panose="020F0502020204030204" pitchFamily="34" charset="0"/>
                    <a:ea typeface="Gulim" pitchFamily="34" charset="-127"/>
                    <a:cs typeface="Calibri" panose="020F0502020204030204" pitchFamily="34" charset="0"/>
                  </a:rPr>
                  <a:t>Mul</a:t>
                </a:r>
              </a:p>
            </p:txBody>
          </p:sp>
          <p:sp>
            <p:nvSpPr>
              <p:cNvPr id="91157" name="Rectangle 8"/>
              <p:cNvSpPr>
                <a:spLocks noChangeArrowheads="1"/>
              </p:cNvSpPr>
              <p:nvPr/>
            </p:nvSpPr>
            <p:spPr bwMode="auto">
              <a:xfrm>
                <a:off x="1344" y="3600"/>
                <a:ext cx="1536" cy="252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>
                    <a:solidFill>
                      <a:schemeClr val="bg1"/>
                    </a:solidFill>
                    <a:latin typeface="Calibri" panose="020F0502020204030204" pitchFamily="34" charset="0"/>
                    <a:ea typeface="Gulim" pitchFamily="34" charset="-127"/>
                    <a:cs typeface="Calibri" panose="020F0502020204030204" pitchFamily="34" charset="0"/>
                  </a:rPr>
                  <a:t>Add</a:t>
                </a:r>
              </a:p>
            </p:txBody>
          </p:sp>
        </p:grpSp>
      </p:grpSp>
      <p:grpSp>
        <p:nvGrpSpPr>
          <p:cNvPr id="91141" name="Group 9"/>
          <p:cNvGrpSpPr>
            <a:grpSpLocks/>
          </p:cNvGrpSpPr>
          <p:nvPr/>
        </p:nvGrpSpPr>
        <p:grpSpPr bwMode="auto">
          <a:xfrm>
            <a:off x="257175" y="1100138"/>
            <a:ext cx="8534400" cy="2220912"/>
            <a:chOff x="192" y="782"/>
            <a:chExt cx="5376" cy="1399"/>
          </a:xfrm>
        </p:grpSpPr>
        <p:grpSp>
          <p:nvGrpSpPr>
            <p:cNvPr id="91144" name="Group 10"/>
            <p:cNvGrpSpPr>
              <a:grpSpLocks/>
            </p:cNvGrpSpPr>
            <p:nvPr/>
          </p:nvGrpSpPr>
          <p:grpSpPr bwMode="auto">
            <a:xfrm>
              <a:off x="624" y="1440"/>
              <a:ext cx="4608" cy="741"/>
              <a:chOff x="624" y="1440"/>
              <a:chExt cx="4608" cy="741"/>
            </a:xfrm>
          </p:grpSpPr>
          <p:grpSp>
            <p:nvGrpSpPr>
              <p:cNvPr id="91146" name="Group 11"/>
              <p:cNvGrpSpPr>
                <a:grpSpLocks/>
              </p:cNvGrpSpPr>
              <p:nvPr/>
            </p:nvGrpSpPr>
            <p:grpSpPr bwMode="auto">
              <a:xfrm>
                <a:off x="624" y="1440"/>
                <a:ext cx="4608" cy="732"/>
                <a:chOff x="624" y="1440"/>
                <a:chExt cx="4608" cy="732"/>
              </a:xfrm>
            </p:grpSpPr>
            <p:sp>
              <p:nvSpPr>
                <p:cNvPr id="91150" name="Rectangle 1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536" cy="240"/>
                </a:xfrm>
                <a:prstGeom prst="rect">
                  <a:avLst/>
                </a:prstGeom>
                <a:solidFill>
                  <a:srgbClr val="99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ko-KR">
                      <a:solidFill>
                        <a:schemeClr val="bg1"/>
                      </a:solidFill>
                      <a:latin typeface="Calibri" panose="020F0502020204030204" pitchFamily="34" charset="0"/>
                      <a:ea typeface="Gulim" pitchFamily="34" charset="-127"/>
                      <a:cs typeface="Calibri" panose="020F0502020204030204" pitchFamily="34" charset="0"/>
                    </a:rPr>
                    <a:t>Load</a:t>
                  </a:r>
                </a:p>
              </p:txBody>
            </p:sp>
            <p:sp>
              <p:nvSpPr>
                <p:cNvPr id="91151" name="Rectangle 13"/>
                <p:cNvSpPr>
                  <a:spLocks noChangeArrowheads="1"/>
                </p:cNvSpPr>
                <p:nvPr/>
              </p:nvSpPr>
              <p:spPr bwMode="auto">
                <a:xfrm>
                  <a:off x="2160" y="1680"/>
                  <a:ext cx="1536" cy="240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ko-KR">
                      <a:solidFill>
                        <a:schemeClr val="bg1"/>
                      </a:solidFill>
                      <a:latin typeface="Calibri" panose="020F0502020204030204" pitchFamily="34" charset="0"/>
                      <a:ea typeface="Gulim" pitchFamily="34" charset="-127"/>
                      <a:cs typeface="Calibri" panose="020F0502020204030204" pitchFamily="34" charset="0"/>
                    </a:rPr>
                    <a:t>Mul</a:t>
                  </a:r>
                </a:p>
              </p:txBody>
            </p:sp>
            <p:sp>
              <p:nvSpPr>
                <p:cNvPr id="91152" name="Rectangle 14"/>
                <p:cNvSpPr>
                  <a:spLocks noChangeArrowheads="1"/>
                </p:cNvSpPr>
                <p:nvPr/>
              </p:nvSpPr>
              <p:spPr bwMode="auto">
                <a:xfrm>
                  <a:off x="3696" y="1920"/>
                  <a:ext cx="1536" cy="252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ko-KR">
                      <a:solidFill>
                        <a:schemeClr val="bg1"/>
                      </a:solidFill>
                      <a:latin typeface="Calibri" panose="020F0502020204030204" pitchFamily="34" charset="0"/>
                      <a:ea typeface="Gulim" pitchFamily="34" charset="-127"/>
                      <a:cs typeface="Calibri" panose="020F0502020204030204" pitchFamily="34" charset="0"/>
                    </a:rPr>
                    <a:t>Add</a:t>
                  </a:r>
                </a:p>
              </p:txBody>
            </p:sp>
          </p:grpSp>
          <p:grpSp>
            <p:nvGrpSpPr>
              <p:cNvPr id="91147" name="Group 15"/>
              <p:cNvGrpSpPr>
                <a:grpSpLocks/>
              </p:cNvGrpSpPr>
              <p:nvPr/>
            </p:nvGrpSpPr>
            <p:grpSpPr bwMode="auto">
              <a:xfrm>
                <a:off x="1058" y="1851"/>
                <a:ext cx="862" cy="330"/>
                <a:chOff x="1058" y="1851"/>
                <a:chExt cx="862" cy="330"/>
              </a:xfrm>
            </p:grpSpPr>
            <p:sp>
              <p:nvSpPr>
                <p:cNvPr id="9114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584" y="2016"/>
                  <a:ext cx="3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114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058" y="1851"/>
                  <a:ext cx="572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ko-KR">
                      <a:latin typeface="Calibri" panose="020F0502020204030204" pitchFamily="34" charset="0"/>
                      <a:ea typeface="Gulim" pitchFamily="34" charset="-127"/>
                      <a:cs typeface="Calibri" panose="020F0502020204030204" pitchFamily="34" charset="0"/>
                    </a:rPr>
                    <a:t>Time</a:t>
                  </a:r>
                </a:p>
              </p:txBody>
            </p:sp>
          </p:grpSp>
        </p:grpSp>
        <p:sp>
          <p:nvSpPr>
            <p:cNvPr id="91145" name="Rectangle 18"/>
            <p:cNvSpPr>
              <a:spLocks noChangeArrowheads="1"/>
            </p:cNvSpPr>
            <p:nvPr/>
          </p:nvSpPr>
          <p:spPr bwMode="auto">
            <a:xfrm>
              <a:off x="192" y="782"/>
              <a:ext cx="5376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marL="285750" indent="-2857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30000"/>
                </a:spcBef>
                <a:buFontTx/>
                <a:buChar char="•"/>
              </a:pPr>
              <a:r>
                <a:rPr lang="zh-CN" altLang="en-US" sz="2400">
                  <a:latin typeface="宋体" panose="02010600030101010101" pitchFamily="2" charset="-122"/>
                  <a:ea typeface="宋体" panose="02010600030101010101" pitchFamily="2" charset="-122"/>
                </a:rPr>
                <a:t>不采用链接技术，必须处理完前一条指令的最后一个元素，才能启动下一条相关的指令</a:t>
              </a:r>
              <a:endParaRPr lang="en-US" altLang="ko-KR" sz="2400">
                <a:latin typeface="Malgun Gothic" panose="020B0503020000020004" pitchFamily="34" charset="-127"/>
                <a:ea typeface="Malgun Gothic" panose="020B0503020000020004" pitchFamily="34" charset="-127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294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614" name="Rectangle 10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/>
              <a:t>Vector Instruction Parallelism</a:t>
            </a:r>
            <a:endParaRPr lang="en-US" altLang="ko-KR" dirty="0"/>
          </a:p>
        </p:txBody>
      </p:sp>
      <p:sp>
        <p:nvSpPr>
          <p:cNvPr id="93187" name="Rectangle 103"/>
          <p:cNvSpPr>
            <a:spLocks noGrp="1" noChangeArrowheads="1"/>
          </p:cNvSpPr>
          <p:nvPr>
            <p:ph idx="1"/>
          </p:nvPr>
        </p:nvSpPr>
        <p:spPr>
          <a:xfrm>
            <a:off x="457200" y="1258433"/>
            <a:ext cx="8229600" cy="818018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zh-CN" altLang="en-US" dirty="0" smtClean="0"/>
              <a:t>多条向量指令可重叠执行</a:t>
            </a:r>
            <a:r>
              <a:rPr lang="en-US" altLang="zh-CN" dirty="0" smtClean="0"/>
              <a:t>(</a:t>
            </a:r>
            <a:r>
              <a:rPr lang="zh-CN" altLang="en-US" dirty="0" smtClean="0"/>
              <a:t>链接技术</a:t>
            </a:r>
            <a:r>
              <a:rPr lang="en-US" altLang="zh-CN" dirty="0" smtClean="0"/>
              <a:t>)</a:t>
            </a:r>
            <a:endParaRPr lang="en-US" altLang="ko-KR" dirty="0" smtClean="0"/>
          </a:p>
          <a:p>
            <a:pPr lvl="1" eaLnBrk="1" hangingPunct="1"/>
            <a:r>
              <a:rPr lang="zh-CN" altLang="en-US" dirty="0" smtClean="0"/>
              <a:t>例如：每个向量</a:t>
            </a:r>
            <a:r>
              <a:rPr lang="en-US" altLang="ko-KR" dirty="0" smtClean="0"/>
              <a:t> 32 </a:t>
            </a:r>
            <a:r>
              <a:rPr lang="zh-CN" altLang="en-US" dirty="0" smtClean="0"/>
              <a:t>个元素，</a:t>
            </a:r>
            <a:r>
              <a:rPr lang="en-US" altLang="ko-KR" dirty="0" smtClean="0"/>
              <a:t>8 lanes</a:t>
            </a:r>
            <a:r>
              <a:rPr lang="zh-CN" altLang="en-US" dirty="0" smtClean="0"/>
              <a:t>（车道）</a:t>
            </a:r>
            <a:endParaRPr lang="en-US" altLang="ko-KR" dirty="0" smtClean="0"/>
          </a:p>
        </p:txBody>
      </p:sp>
      <p:sp>
        <p:nvSpPr>
          <p:cNvPr id="613" name="日期占位符 6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8B5CAB-A21A-4A91-909A-B76051DDE7A7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614" name="页脚占位符 6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9318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7ABABD3-A9FD-447C-8ECE-5E05162B005C}" type="slidenum">
              <a:rPr lang="en-US" altLang="zh-CN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en-US" altLang="zh-CN" sz="120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grpSp>
        <p:nvGrpSpPr>
          <p:cNvPr id="1344514" name="Group 2"/>
          <p:cNvGrpSpPr>
            <a:grpSpLocks/>
          </p:cNvGrpSpPr>
          <p:nvPr/>
        </p:nvGrpSpPr>
        <p:grpSpPr bwMode="auto">
          <a:xfrm>
            <a:off x="685800" y="3414713"/>
            <a:ext cx="3276600" cy="1704975"/>
            <a:chOff x="432" y="2113"/>
            <a:chExt cx="2064" cy="1074"/>
          </a:xfrm>
        </p:grpSpPr>
        <p:grpSp>
          <p:nvGrpSpPr>
            <p:cNvPr id="93699" name="Group 3"/>
            <p:cNvGrpSpPr>
              <a:grpSpLocks/>
            </p:cNvGrpSpPr>
            <p:nvPr/>
          </p:nvGrpSpPr>
          <p:grpSpPr bwMode="auto">
            <a:xfrm>
              <a:off x="960" y="2284"/>
              <a:ext cx="1536" cy="903"/>
              <a:chOff x="480" y="2284"/>
              <a:chExt cx="1536" cy="903"/>
            </a:xfrm>
          </p:grpSpPr>
          <p:grpSp>
            <p:nvGrpSpPr>
              <p:cNvPr id="93701" name="Group 4"/>
              <p:cNvGrpSpPr>
                <a:grpSpLocks/>
              </p:cNvGrpSpPr>
              <p:nvPr/>
            </p:nvGrpSpPr>
            <p:grpSpPr bwMode="auto">
              <a:xfrm>
                <a:off x="1824" y="2284"/>
                <a:ext cx="192" cy="327"/>
                <a:chOff x="1824" y="2284"/>
                <a:chExt cx="192" cy="327"/>
              </a:xfrm>
            </p:grpSpPr>
            <p:sp>
              <p:nvSpPr>
                <p:cNvPr id="93796" name="Rectangle 5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97" name="Oval 6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93702" name="Rectangle 7"/>
              <p:cNvSpPr>
                <a:spLocks noChangeArrowheads="1"/>
              </p:cNvSpPr>
              <p:nvPr/>
            </p:nvSpPr>
            <p:spPr bwMode="auto">
              <a:xfrm>
                <a:off x="480" y="2620"/>
                <a:ext cx="116" cy="233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altLang="zh-CN" sz="180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93703" name="Group 8"/>
              <p:cNvGrpSpPr>
                <a:grpSpLocks/>
              </p:cNvGrpSpPr>
              <p:nvPr/>
            </p:nvGrpSpPr>
            <p:grpSpPr bwMode="auto">
              <a:xfrm>
                <a:off x="1824" y="2476"/>
                <a:ext cx="192" cy="327"/>
                <a:chOff x="1824" y="2284"/>
                <a:chExt cx="192" cy="327"/>
              </a:xfrm>
            </p:grpSpPr>
            <p:sp>
              <p:nvSpPr>
                <p:cNvPr id="93794" name="Rectangle 9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95" name="Oval 10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04" name="Group 11"/>
              <p:cNvGrpSpPr>
                <a:grpSpLocks/>
              </p:cNvGrpSpPr>
              <p:nvPr/>
            </p:nvGrpSpPr>
            <p:grpSpPr bwMode="auto">
              <a:xfrm>
                <a:off x="1824" y="2668"/>
                <a:ext cx="192" cy="327"/>
                <a:chOff x="1824" y="2284"/>
                <a:chExt cx="192" cy="327"/>
              </a:xfrm>
            </p:grpSpPr>
            <p:sp>
              <p:nvSpPr>
                <p:cNvPr id="93792" name="Rectangle 12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93" name="Oval 13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05" name="Group 14"/>
              <p:cNvGrpSpPr>
                <a:grpSpLocks/>
              </p:cNvGrpSpPr>
              <p:nvPr/>
            </p:nvGrpSpPr>
            <p:grpSpPr bwMode="auto">
              <a:xfrm>
                <a:off x="1824" y="2860"/>
                <a:ext cx="192" cy="327"/>
                <a:chOff x="1824" y="2284"/>
                <a:chExt cx="192" cy="327"/>
              </a:xfrm>
            </p:grpSpPr>
            <p:sp>
              <p:nvSpPr>
                <p:cNvPr id="93790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91" name="Oval 16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06" name="Group 17"/>
              <p:cNvGrpSpPr>
                <a:grpSpLocks/>
              </p:cNvGrpSpPr>
              <p:nvPr/>
            </p:nvGrpSpPr>
            <p:grpSpPr bwMode="auto">
              <a:xfrm>
                <a:off x="1632" y="2284"/>
                <a:ext cx="192" cy="327"/>
                <a:chOff x="1824" y="2284"/>
                <a:chExt cx="192" cy="327"/>
              </a:xfrm>
            </p:grpSpPr>
            <p:sp>
              <p:nvSpPr>
                <p:cNvPr id="93788" name="Rectangle 18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89" name="Oval 19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07" name="Group 20"/>
              <p:cNvGrpSpPr>
                <a:grpSpLocks/>
              </p:cNvGrpSpPr>
              <p:nvPr/>
            </p:nvGrpSpPr>
            <p:grpSpPr bwMode="auto">
              <a:xfrm>
                <a:off x="1632" y="2476"/>
                <a:ext cx="192" cy="327"/>
                <a:chOff x="1824" y="2284"/>
                <a:chExt cx="192" cy="327"/>
              </a:xfrm>
            </p:grpSpPr>
            <p:sp>
              <p:nvSpPr>
                <p:cNvPr id="93786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87" name="Oval 22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08" name="Group 23"/>
              <p:cNvGrpSpPr>
                <a:grpSpLocks/>
              </p:cNvGrpSpPr>
              <p:nvPr/>
            </p:nvGrpSpPr>
            <p:grpSpPr bwMode="auto">
              <a:xfrm>
                <a:off x="1632" y="2668"/>
                <a:ext cx="192" cy="327"/>
                <a:chOff x="1824" y="2284"/>
                <a:chExt cx="192" cy="327"/>
              </a:xfrm>
            </p:grpSpPr>
            <p:sp>
              <p:nvSpPr>
                <p:cNvPr id="93784" name="Rectangle 24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85" name="Oval 25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09" name="Group 26"/>
              <p:cNvGrpSpPr>
                <a:grpSpLocks/>
              </p:cNvGrpSpPr>
              <p:nvPr/>
            </p:nvGrpSpPr>
            <p:grpSpPr bwMode="auto">
              <a:xfrm>
                <a:off x="1632" y="2860"/>
                <a:ext cx="192" cy="327"/>
                <a:chOff x="1824" y="2284"/>
                <a:chExt cx="192" cy="327"/>
              </a:xfrm>
            </p:grpSpPr>
            <p:sp>
              <p:nvSpPr>
                <p:cNvPr id="93782" name="Rectangle 27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83" name="Oval 28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10" name="Group 29"/>
              <p:cNvGrpSpPr>
                <a:grpSpLocks/>
              </p:cNvGrpSpPr>
              <p:nvPr/>
            </p:nvGrpSpPr>
            <p:grpSpPr bwMode="auto">
              <a:xfrm>
                <a:off x="1440" y="2284"/>
                <a:ext cx="192" cy="327"/>
                <a:chOff x="1824" y="2284"/>
                <a:chExt cx="192" cy="327"/>
              </a:xfrm>
            </p:grpSpPr>
            <p:sp>
              <p:nvSpPr>
                <p:cNvPr id="93780" name="Rectangle 30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81" name="Oval 31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11" name="Group 32"/>
              <p:cNvGrpSpPr>
                <a:grpSpLocks/>
              </p:cNvGrpSpPr>
              <p:nvPr/>
            </p:nvGrpSpPr>
            <p:grpSpPr bwMode="auto">
              <a:xfrm>
                <a:off x="1440" y="2476"/>
                <a:ext cx="192" cy="327"/>
                <a:chOff x="1824" y="2284"/>
                <a:chExt cx="192" cy="327"/>
              </a:xfrm>
            </p:grpSpPr>
            <p:sp>
              <p:nvSpPr>
                <p:cNvPr id="93778" name="Rectangle 33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79" name="Oval 34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12" name="Group 35"/>
              <p:cNvGrpSpPr>
                <a:grpSpLocks/>
              </p:cNvGrpSpPr>
              <p:nvPr/>
            </p:nvGrpSpPr>
            <p:grpSpPr bwMode="auto">
              <a:xfrm>
                <a:off x="1440" y="2668"/>
                <a:ext cx="192" cy="327"/>
                <a:chOff x="1824" y="2284"/>
                <a:chExt cx="192" cy="327"/>
              </a:xfrm>
            </p:grpSpPr>
            <p:sp>
              <p:nvSpPr>
                <p:cNvPr id="93776" name="Rectangle 36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77" name="Oval 37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13" name="Group 38"/>
              <p:cNvGrpSpPr>
                <a:grpSpLocks/>
              </p:cNvGrpSpPr>
              <p:nvPr/>
            </p:nvGrpSpPr>
            <p:grpSpPr bwMode="auto">
              <a:xfrm>
                <a:off x="1440" y="2860"/>
                <a:ext cx="192" cy="327"/>
                <a:chOff x="1824" y="2284"/>
                <a:chExt cx="192" cy="327"/>
              </a:xfrm>
            </p:grpSpPr>
            <p:sp>
              <p:nvSpPr>
                <p:cNvPr id="93774" name="Rectangle 39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75" name="Oval 40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14" name="Group 41"/>
              <p:cNvGrpSpPr>
                <a:grpSpLocks/>
              </p:cNvGrpSpPr>
              <p:nvPr/>
            </p:nvGrpSpPr>
            <p:grpSpPr bwMode="auto">
              <a:xfrm>
                <a:off x="1248" y="2284"/>
                <a:ext cx="192" cy="327"/>
                <a:chOff x="1824" y="2284"/>
                <a:chExt cx="192" cy="327"/>
              </a:xfrm>
            </p:grpSpPr>
            <p:sp>
              <p:nvSpPr>
                <p:cNvPr id="93772" name="Rectangle 42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73" name="Oval 43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15" name="Group 44"/>
              <p:cNvGrpSpPr>
                <a:grpSpLocks/>
              </p:cNvGrpSpPr>
              <p:nvPr/>
            </p:nvGrpSpPr>
            <p:grpSpPr bwMode="auto">
              <a:xfrm>
                <a:off x="1248" y="2476"/>
                <a:ext cx="192" cy="327"/>
                <a:chOff x="1824" y="2284"/>
                <a:chExt cx="192" cy="327"/>
              </a:xfrm>
            </p:grpSpPr>
            <p:sp>
              <p:nvSpPr>
                <p:cNvPr id="93770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71" name="Oval 46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16" name="Group 47"/>
              <p:cNvGrpSpPr>
                <a:grpSpLocks/>
              </p:cNvGrpSpPr>
              <p:nvPr/>
            </p:nvGrpSpPr>
            <p:grpSpPr bwMode="auto">
              <a:xfrm>
                <a:off x="1248" y="2668"/>
                <a:ext cx="192" cy="327"/>
                <a:chOff x="1824" y="2284"/>
                <a:chExt cx="192" cy="327"/>
              </a:xfrm>
            </p:grpSpPr>
            <p:sp>
              <p:nvSpPr>
                <p:cNvPr id="93768" name="Rectangle 48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69" name="Oval 49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17" name="Group 50"/>
              <p:cNvGrpSpPr>
                <a:grpSpLocks/>
              </p:cNvGrpSpPr>
              <p:nvPr/>
            </p:nvGrpSpPr>
            <p:grpSpPr bwMode="auto">
              <a:xfrm>
                <a:off x="1248" y="2860"/>
                <a:ext cx="192" cy="327"/>
                <a:chOff x="1824" y="2284"/>
                <a:chExt cx="192" cy="327"/>
              </a:xfrm>
            </p:grpSpPr>
            <p:sp>
              <p:nvSpPr>
                <p:cNvPr id="93766" name="Rectangle 51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67" name="Oval 52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18" name="Group 53"/>
              <p:cNvGrpSpPr>
                <a:grpSpLocks/>
              </p:cNvGrpSpPr>
              <p:nvPr/>
            </p:nvGrpSpPr>
            <p:grpSpPr bwMode="auto">
              <a:xfrm>
                <a:off x="1056" y="2284"/>
                <a:ext cx="192" cy="327"/>
                <a:chOff x="1824" y="2284"/>
                <a:chExt cx="192" cy="327"/>
              </a:xfrm>
            </p:grpSpPr>
            <p:sp>
              <p:nvSpPr>
                <p:cNvPr id="93764" name="Rectangle 54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65" name="Oval 55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19" name="Group 56"/>
              <p:cNvGrpSpPr>
                <a:grpSpLocks/>
              </p:cNvGrpSpPr>
              <p:nvPr/>
            </p:nvGrpSpPr>
            <p:grpSpPr bwMode="auto">
              <a:xfrm>
                <a:off x="1056" y="2476"/>
                <a:ext cx="192" cy="327"/>
                <a:chOff x="1824" y="2284"/>
                <a:chExt cx="192" cy="327"/>
              </a:xfrm>
            </p:grpSpPr>
            <p:sp>
              <p:nvSpPr>
                <p:cNvPr id="93762" name="Rectangle 57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63" name="Oval 58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20" name="Group 59"/>
              <p:cNvGrpSpPr>
                <a:grpSpLocks/>
              </p:cNvGrpSpPr>
              <p:nvPr/>
            </p:nvGrpSpPr>
            <p:grpSpPr bwMode="auto">
              <a:xfrm>
                <a:off x="1056" y="2668"/>
                <a:ext cx="192" cy="327"/>
                <a:chOff x="1824" y="2284"/>
                <a:chExt cx="192" cy="327"/>
              </a:xfrm>
            </p:grpSpPr>
            <p:sp>
              <p:nvSpPr>
                <p:cNvPr id="93760" name="Rectangle 60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61" name="Oval 61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21" name="Group 62"/>
              <p:cNvGrpSpPr>
                <a:grpSpLocks/>
              </p:cNvGrpSpPr>
              <p:nvPr/>
            </p:nvGrpSpPr>
            <p:grpSpPr bwMode="auto">
              <a:xfrm>
                <a:off x="1056" y="2860"/>
                <a:ext cx="192" cy="327"/>
                <a:chOff x="1824" y="2284"/>
                <a:chExt cx="192" cy="327"/>
              </a:xfrm>
            </p:grpSpPr>
            <p:sp>
              <p:nvSpPr>
                <p:cNvPr id="93758" name="Rectangle 63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59" name="Oval 64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22" name="Group 65"/>
              <p:cNvGrpSpPr>
                <a:grpSpLocks/>
              </p:cNvGrpSpPr>
              <p:nvPr/>
            </p:nvGrpSpPr>
            <p:grpSpPr bwMode="auto">
              <a:xfrm>
                <a:off x="864" y="2284"/>
                <a:ext cx="192" cy="327"/>
                <a:chOff x="1824" y="2284"/>
                <a:chExt cx="192" cy="327"/>
              </a:xfrm>
            </p:grpSpPr>
            <p:sp>
              <p:nvSpPr>
                <p:cNvPr id="93756" name="Rectangle 66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57" name="Oval 67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23" name="Group 68"/>
              <p:cNvGrpSpPr>
                <a:grpSpLocks/>
              </p:cNvGrpSpPr>
              <p:nvPr/>
            </p:nvGrpSpPr>
            <p:grpSpPr bwMode="auto">
              <a:xfrm>
                <a:off x="864" y="2476"/>
                <a:ext cx="192" cy="327"/>
                <a:chOff x="1824" y="2284"/>
                <a:chExt cx="192" cy="327"/>
              </a:xfrm>
            </p:grpSpPr>
            <p:sp>
              <p:nvSpPr>
                <p:cNvPr id="93754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55" name="Oval 70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24" name="Group 71"/>
              <p:cNvGrpSpPr>
                <a:grpSpLocks/>
              </p:cNvGrpSpPr>
              <p:nvPr/>
            </p:nvGrpSpPr>
            <p:grpSpPr bwMode="auto">
              <a:xfrm>
                <a:off x="864" y="2668"/>
                <a:ext cx="192" cy="327"/>
                <a:chOff x="1824" y="2284"/>
                <a:chExt cx="192" cy="327"/>
              </a:xfrm>
            </p:grpSpPr>
            <p:sp>
              <p:nvSpPr>
                <p:cNvPr id="93752" name="Rectangle 72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53" name="Oval 73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25" name="Group 74"/>
              <p:cNvGrpSpPr>
                <a:grpSpLocks/>
              </p:cNvGrpSpPr>
              <p:nvPr/>
            </p:nvGrpSpPr>
            <p:grpSpPr bwMode="auto">
              <a:xfrm>
                <a:off x="864" y="2860"/>
                <a:ext cx="192" cy="327"/>
                <a:chOff x="1824" y="2284"/>
                <a:chExt cx="192" cy="327"/>
              </a:xfrm>
            </p:grpSpPr>
            <p:sp>
              <p:nvSpPr>
                <p:cNvPr id="93750" name="Rectangle 75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51" name="Oval 76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26" name="Group 77"/>
              <p:cNvGrpSpPr>
                <a:grpSpLocks/>
              </p:cNvGrpSpPr>
              <p:nvPr/>
            </p:nvGrpSpPr>
            <p:grpSpPr bwMode="auto">
              <a:xfrm>
                <a:off x="672" y="2284"/>
                <a:ext cx="192" cy="327"/>
                <a:chOff x="1824" y="2284"/>
                <a:chExt cx="192" cy="327"/>
              </a:xfrm>
            </p:grpSpPr>
            <p:sp>
              <p:nvSpPr>
                <p:cNvPr id="93748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49" name="Oval 79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27" name="Group 80"/>
              <p:cNvGrpSpPr>
                <a:grpSpLocks/>
              </p:cNvGrpSpPr>
              <p:nvPr/>
            </p:nvGrpSpPr>
            <p:grpSpPr bwMode="auto">
              <a:xfrm>
                <a:off x="672" y="2476"/>
                <a:ext cx="192" cy="327"/>
                <a:chOff x="1824" y="2284"/>
                <a:chExt cx="192" cy="327"/>
              </a:xfrm>
            </p:grpSpPr>
            <p:sp>
              <p:nvSpPr>
                <p:cNvPr id="93746" name="Rectangle 81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47" name="Oval 82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28" name="Group 83"/>
              <p:cNvGrpSpPr>
                <a:grpSpLocks/>
              </p:cNvGrpSpPr>
              <p:nvPr/>
            </p:nvGrpSpPr>
            <p:grpSpPr bwMode="auto">
              <a:xfrm>
                <a:off x="672" y="2668"/>
                <a:ext cx="192" cy="327"/>
                <a:chOff x="1824" y="2284"/>
                <a:chExt cx="192" cy="327"/>
              </a:xfrm>
            </p:grpSpPr>
            <p:sp>
              <p:nvSpPr>
                <p:cNvPr id="93744" name="Rectangle 84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45" name="Oval 85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29" name="Group 86"/>
              <p:cNvGrpSpPr>
                <a:grpSpLocks/>
              </p:cNvGrpSpPr>
              <p:nvPr/>
            </p:nvGrpSpPr>
            <p:grpSpPr bwMode="auto">
              <a:xfrm>
                <a:off x="672" y="2860"/>
                <a:ext cx="192" cy="327"/>
                <a:chOff x="1824" y="2284"/>
                <a:chExt cx="192" cy="327"/>
              </a:xfrm>
            </p:grpSpPr>
            <p:sp>
              <p:nvSpPr>
                <p:cNvPr id="93742" name="Rectangle 87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43" name="Oval 88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30" name="Group 89"/>
              <p:cNvGrpSpPr>
                <a:grpSpLocks/>
              </p:cNvGrpSpPr>
              <p:nvPr/>
            </p:nvGrpSpPr>
            <p:grpSpPr bwMode="auto">
              <a:xfrm>
                <a:off x="480" y="2284"/>
                <a:ext cx="192" cy="327"/>
                <a:chOff x="1824" y="2284"/>
                <a:chExt cx="192" cy="327"/>
              </a:xfrm>
            </p:grpSpPr>
            <p:sp>
              <p:nvSpPr>
                <p:cNvPr id="93740" name="Rectangle 90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41" name="Oval 91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31" name="Group 92"/>
              <p:cNvGrpSpPr>
                <a:grpSpLocks/>
              </p:cNvGrpSpPr>
              <p:nvPr/>
            </p:nvGrpSpPr>
            <p:grpSpPr bwMode="auto">
              <a:xfrm>
                <a:off x="480" y="2476"/>
                <a:ext cx="192" cy="327"/>
                <a:chOff x="1824" y="2284"/>
                <a:chExt cx="192" cy="327"/>
              </a:xfrm>
            </p:grpSpPr>
            <p:sp>
              <p:nvSpPr>
                <p:cNvPr id="93738" name="Rectangle 93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39" name="Oval 94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32" name="Group 95"/>
              <p:cNvGrpSpPr>
                <a:grpSpLocks/>
              </p:cNvGrpSpPr>
              <p:nvPr/>
            </p:nvGrpSpPr>
            <p:grpSpPr bwMode="auto">
              <a:xfrm>
                <a:off x="480" y="2668"/>
                <a:ext cx="192" cy="327"/>
                <a:chOff x="1824" y="2284"/>
                <a:chExt cx="192" cy="327"/>
              </a:xfrm>
            </p:grpSpPr>
            <p:sp>
              <p:nvSpPr>
                <p:cNvPr id="93736" name="Rectangle 96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37" name="Oval 97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733" name="Group 98"/>
              <p:cNvGrpSpPr>
                <a:grpSpLocks/>
              </p:cNvGrpSpPr>
              <p:nvPr/>
            </p:nvGrpSpPr>
            <p:grpSpPr bwMode="auto">
              <a:xfrm>
                <a:off x="480" y="2860"/>
                <a:ext cx="192" cy="327"/>
                <a:chOff x="1824" y="2284"/>
                <a:chExt cx="192" cy="327"/>
              </a:xfrm>
            </p:grpSpPr>
            <p:sp>
              <p:nvSpPr>
                <p:cNvPr id="93734" name="Rectangle 99"/>
                <p:cNvSpPr>
                  <a:spLocks noChangeArrowheads="1"/>
                </p:cNvSpPr>
                <p:nvPr/>
              </p:nvSpPr>
              <p:spPr bwMode="auto">
                <a:xfrm>
                  <a:off x="1824" y="2332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735" name="Oval 100"/>
                <p:cNvSpPr>
                  <a:spLocks noChangeArrowheads="1"/>
                </p:cNvSpPr>
                <p:nvPr/>
              </p:nvSpPr>
              <p:spPr bwMode="auto">
                <a:xfrm>
                  <a:off x="1872" y="2284"/>
                  <a:ext cx="96" cy="327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93700" name="AutoShape 101"/>
            <p:cNvSpPr>
              <a:spLocks noChangeArrowheads="1"/>
            </p:cNvSpPr>
            <p:nvPr/>
          </p:nvSpPr>
          <p:spPr bwMode="auto">
            <a:xfrm>
              <a:off x="432" y="2113"/>
              <a:ext cx="529" cy="462"/>
            </a:xfrm>
            <a:prstGeom prst="rightArrow">
              <a:avLst>
                <a:gd name="adj1" fmla="val 50000"/>
                <a:gd name="adj2" fmla="val 30825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1800">
                  <a:latin typeface="Verdana" panose="020B0604030504040204" pitchFamily="34" charset="0"/>
                  <a:ea typeface="Gulim" pitchFamily="34" charset="-127"/>
                </a:rPr>
                <a:t>load</a:t>
              </a:r>
            </a:p>
          </p:txBody>
        </p:sp>
      </p:grpSp>
      <p:grpSp>
        <p:nvGrpSpPr>
          <p:cNvPr id="1344616" name="Group 104"/>
          <p:cNvGrpSpPr>
            <a:grpSpLocks/>
          </p:cNvGrpSpPr>
          <p:nvPr/>
        </p:nvGrpSpPr>
        <p:grpSpPr bwMode="auto">
          <a:xfrm>
            <a:off x="685800" y="2244725"/>
            <a:ext cx="3276600" cy="1655763"/>
            <a:chOff x="432" y="1376"/>
            <a:chExt cx="2064" cy="1043"/>
          </a:xfrm>
        </p:grpSpPr>
        <p:grpSp>
          <p:nvGrpSpPr>
            <p:cNvPr id="93600" name="Group 105"/>
            <p:cNvGrpSpPr>
              <a:grpSpLocks/>
            </p:cNvGrpSpPr>
            <p:nvPr/>
          </p:nvGrpSpPr>
          <p:grpSpPr bwMode="auto">
            <a:xfrm>
              <a:off x="960" y="1516"/>
              <a:ext cx="1536" cy="903"/>
              <a:chOff x="480" y="1516"/>
              <a:chExt cx="1536" cy="903"/>
            </a:xfrm>
          </p:grpSpPr>
          <p:grpSp>
            <p:nvGrpSpPr>
              <p:cNvPr id="93602" name="Group 106"/>
              <p:cNvGrpSpPr>
                <a:grpSpLocks/>
              </p:cNvGrpSpPr>
              <p:nvPr/>
            </p:nvGrpSpPr>
            <p:grpSpPr bwMode="auto">
              <a:xfrm>
                <a:off x="1824" y="1516"/>
                <a:ext cx="192" cy="327"/>
                <a:chOff x="1824" y="1516"/>
                <a:chExt cx="192" cy="327"/>
              </a:xfrm>
            </p:grpSpPr>
            <p:sp>
              <p:nvSpPr>
                <p:cNvPr id="93697" name="Rectangle 107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98" name="Oval 108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93603" name="Rectangle 109"/>
              <p:cNvSpPr>
                <a:spLocks noChangeArrowheads="1"/>
              </p:cNvSpPr>
              <p:nvPr/>
            </p:nvSpPr>
            <p:spPr bwMode="auto">
              <a:xfrm>
                <a:off x="480" y="1852"/>
                <a:ext cx="116" cy="233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altLang="zh-CN" sz="180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93604" name="Group 110"/>
              <p:cNvGrpSpPr>
                <a:grpSpLocks/>
              </p:cNvGrpSpPr>
              <p:nvPr/>
            </p:nvGrpSpPr>
            <p:grpSpPr bwMode="auto">
              <a:xfrm>
                <a:off x="1824" y="1708"/>
                <a:ext cx="192" cy="327"/>
                <a:chOff x="1824" y="1516"/>
                <a:chExt cx="192" cy="327"/>
              </a:xfrm>
            </p:grpSpPr>
            <p:sp>
              <p:nvSpPr>
                <p:cNvPr id="93695" name="Rectangle 111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96" name="Oval 112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05" name="Group 113"/>
              <p:cNvGrpSpPr>
                <a:grpSpLocks/>
              </p:cNvGrpSpPr>
              <p:nvPr/>
            </p:nvGrpSpPr>
            <p:grpSpPr bwMode="auto">
              <a:xfrm>
                <a:off x="1824" y="1900"/>
                <a:ext cx="192" cy="327"/>
                <a:chOff x="1824" y="1516"/>
                <a:chExt cx="192" cy="327"/>
              </a:xfrm>
            </p:grpSpPr>
            <p:sp>
              <p:nvSpPr>
                <p:cNvPr id="93693" name="Rectangle 114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94" name="Oval 115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06" name="Group 116"/>
              <p:cNvGrpSpPr>
                <a:grpSpLocks/>
              </p:cNvGrpSpPr>
              <p:nvPr/>
            </p:nvGrpSpPr>
            <p:grpSpPr bwMode="auto">
              <a:xfrm>
                <a:off x="1824" y="2092"/>
                <a:ext cx="192" cy="327"/>
                <a:chOff x="1824" y="1516"/>
                <a:chExt cx="192" cy="327"/>
              </a:xfrm>
            </p:grpSpPr>
            <p:sp>
              <p:nvSpPr>
                <p:cNvPr id="93691" name="Rectangle 117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92" name="Oval 118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07" name="Group 119"/>
              <p:cNvGrpSpPr>
                <a:grpSpLocks/>
              </p:cNvGrpSpPr>
              <p:nvPr/>
            </p:nvGrpSpPr>
            <p:grpSpPr bwMode="auto">
              <a:xfrm>
                <a:off x="1632" y="1516"/>
                <a:ext cx="192" cy="327"/>
                <a:chOff x="1824" y="1516"/>
                <a:chExt cx="192" cy="327"/>
              </a:xfrm>
            </p:grpSpPr>
            <p:sp>
              <p:nvSpPr>
                <p:cNvPr id="93689" name="Rectangle 120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90" name="Oval 121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08" name="Group 122"/>
              <p:cNvGrpSpPr>
                <a:grpSpLocks/>
              </p:cNvGrpSpPr>
              <p:nvPr/>
            </p:nvGrpSpPr>
            <p:grpSpPr bwMode="auto">
              <a:xfrm>
                <a:off x="1632" y="1708"/>
                <a:ext cx="192" cy="327"/>
                <a:chOff x="1824" y="1516"/>
                <a:chExt cx="192" cy="327"/>
              </a:xfrm>
            </p:grpSpPr>
            <p:sp>
              <p:nvSpPr>
                <p:cNvPr id="93687" name="Rectangle 123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88" name="Oval 124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09" name="Group 125"/>
              <p:cNvGrpSpPr>
                <a:grpSpLocks/>
              </p:cNvGrpSpPr>
              <p:nvPr/>
            </p:nvGrpSpPr>
            <p:grpSpPr bwMode="auto">
              <a:xfrm>
                <a:off x="1632" y="1900"/>
                <a:ext cx="192" cy="327"/>
                <a:chOff x="1824" y="1516"/>
                <a:chExt cx="192" cy="327"/>
              </a:xfrm>
            </p:grpSpPr>
            <p:sp>
              <p:nvSpPr>
                <p:cNvPr id="93685" name="Rectangle 126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86" name="Oval 127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10" name="Group 128"/>
              <p:cNvGrpSpPr>
                <a:grpSpLocks/>
              </p:cNvGrpSpPr>
              <p:nvPr/>
            </p:nvGrpSpPr>
            <p:grpSpPr bwMode="auto">
              <a:xfrm>
                <a:off x="1632" y="2092"/>
                <a:ext cx="192" cy="327"/>
                <a:chOff x="1824" y="1516"/>
                <a:chExt cx="192" cy="327"/>
              </a:xfrm>
            </p:grpSpPr>
            <p:sp>
              <p:nvSpPr>
                <p:cNvPr id="93683" name="Rectangle 129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84" name="Oval 130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11" name="Group 131"/>
              <p:cNvGrpSpPr>
                <a:grpSpLocks/>
              </p:cNvGrpSpPr>
              <p:nvPr/>
            </p:nvGrpSpPr>
            <p:grpSpPr bwMode="auto">
              <a:xfrm>
                <a:off x="1440" y="1516"/>
                <a:ext cx="192" cy="327"/>
                <a:chOff x="1824" y="1516"/>
                <a:chExt cx="192" cy="327"/>
              </a:xfrm>
            </p:grpSpPr>
            <p:sp>
              <p:nvSpPr>
                <p:cNvPr id="93681" name="Rectangle 132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82" name="Oval 133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12" name="Group 134"/>
              <p:cNvGrpSpPr>
                <a:grpSpLocks/>
              </p:cNvGrpSpPr>
              <p:nvPr/>
            </p:nvGrpSpPr>
            <p:grpSpPr bwMode="auto">
              <a:xfrm>
                <a:off x="1440" y="1708"/>
                <a:ext cx="192" cy="327"/>
                <a:chOff x="1824" y="1516"/>
                <a:chExt cx="192" cy="327"/>
              </a:xfrm>
            </p:grpSpPr>
            <p:sp>
              <p:nvSpPr>
                <p:cNvPr id="93679" name="Rectangle 135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80" name="Oval 136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13" name="Group 137"/>
              <p:cNvGrpSpPr>
                <a:grpSpLocks/>
              </p:cNvGrpSpPr>
              <p:nvPr/>
            </p:nvGrpSpPr>
            <p:grpSpPr bwMode="auto">
              <a:xfrm>
                <a:off x="1440" y="1900"/>
                <a:ext cx="192" cy="327"/>
                <a:chOff x="1824" y="1516"/>
                <a:chExt cx="192" cy="327"/>
              </a:xfrm>
            </p:grpSpPr>
            <p:sp>
              <p:nvSpPr>
                <p:cNvPr id="93677" name="Rectangle 138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78" name="Oval 139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14" name="Group 140"/>
              <p:cNvGrpSpPr>
                <a:grpSpLocks/>
              </p:cNvGrpSpPr>
              <p:nvPr/>
            </p:nvGrpSpPr>
            <p:grpSpPr bwMode="auto">
              <a:xfrm>
                <a:off x="1440" y="2092"/>
                <a:ext cx="192" cy="327"/>
                <a:chOff x="1824" y="1516"/>
                <a:chExt cx="192" cy="327"/>
              </a:xfrm>
            </p:grpSpPr>
            <p:sp>
              <p:nvSpPr>
                <p:cNvPr id="93675" name="Rectangle 141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76" name="Oval 142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15" name="Group 143"/>
              <p:cNvGrpSpPr>
                <a:grpSpLocks/>
              </p:cNvGrpSpPr>
              <p:nvPr/>
            </p:nvGrpSpPr>
            <p:grpSpPr bwMode="auto">
              <a:xfrm>
                <a:off x="1248" y="1516"/>
                <a:ext cx="192" cy="327"/>
                <a:chOff x="1824" y="1516"/>
                <a:chExt cx="192" cy="327"/>
              </a:xfrm>
            </p:grpSpPr>
            <p:sp>
              <p:nvSpPr>
                <p:cNvPr id="93673" name="Rectangle 144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74" name="Oval 145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16" name="Group 146"/>
              <p:cNvGrpSpPr>
                <a:grpSpLocks/>
              </p:cNvGrpSpPr>
              <p:nvPr/>
            </p:nvGrpSpPr>
            <p:grpSpPr bwMode="auto">
              <a:xfrm>
                <a:off x="1248" y="1708"/>
                <a:ext cx="192" cy="327"/>
                <a:chOff x="1824" y="1516"/>
                <a:chExt cx="192" cy="327"/>
              </a:xfrm>
            </p:grpSpPr>
            <p:sp>
              <p:nvSpPr>
                <p:cNvPr id="93671" name="Rectangle 147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72" name="Oval 148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17" name="Group 149"/>
              <p:cNvGrpSpPr>
                <a:grpSpLocks/>
              </p:cNvGrpSpPr>
              <p:nvPr/>
            </p:nvGrpSpPr>
            <p:grpSpPr bwMode="auto">
              <a:xfrm>
                <a:off x="1248" y="1900"/>
                <a:ext cx="192" cy="327"/>
                <a:chOff x="1824" y="1516"/>
                <a:chExt cx="192" cy="327"/>
              </a:xfrm>
            </p:grpSpPr>
            <p:sp>
              <p:nvSpPr>
                <p:cNvPr id="93669" name="Rectangle 150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70" name="Oval 151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18" name="Group 152"/>
              <p:cNvGrpSpPr>
                <a:grpSpLocks/>
              </p:cNvGrpSpPr>
              <p:nvPr/>
            </p:nvGrpSpPr>
            <p:grpSpPr bwMode="auto">
              <a:xfrm>
                <a:off x="1248" y="2092"/>
                <a:ext cx="192" cy="327"/>
                <a:chOff x="1824" y="1516"/>
                <a:chExt cx="192" cy="327"/>
              </a:xfrm>
            </p:grpSpPr>
            <p:sp>
              <p:nvSpPr>
                <p:cNvPr id="93667" name="Rectangle 153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68" name="Oval 154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19" name="Group 155"/>
              <p:cNvGrpSpPr>
                <a:grpSpLocks/>
              </p:cNvGrpSpPr>
              <p:nvPr/>
            </p:nvGrpSpPr>
            <p:grpSpPr bwMode="auto">
              <a:xfrm>
                <a:off x="1056" y="1516"/>
                <a:ext cx="192" cy="327"/>
                <a:chOff x="1824" y="1516"/>
                <a:chExt cx="192" cy="327"/>
              </a:xfrm>
            </p:grpSpPr>
            <p:sp>
              <p:nvSpPr>
                <p:cNvPr id="93665" name="Rectangle 156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66" name="Oval 157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20" name="Group 158"/>
              <p:cNvGrpSpPr>
                <a:grpSpLocks/>
              </p:cNvGrpSpPr>
              <p:nvPr/>
            </p:nvGrpSpPr>
            <p:grpSpPr bwMode="auto">
              <a:xfrm>
                <a:off x="1056" y="1708"/>
                <a:ext cx="192" cy="327"/>
                <a:chOff x="1824" y="1516"/>
                <a:chExt cx="192" cy="327"/>
              </a:xfrm>
            </p:grpSpPr>
            <p:sp>
              <p:nvSpPr>
                <p:cNvPr id="93663" name="Rectangle 159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64" name="Oval 160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21" name="Group 161"/>
              <p:cNvGrpSpPr>
                <a:grpSpLocks/>
              </p:cNvGrpSpPr>
              <p:nvPr/>
            </p:nvGrpSpPr>
            <p:grpSpPr bwMode="auto">
              <a:xfrm>
                <a:off x="1056" y="1900"/>
                <a:ext cx="192" cy="327"/>
                <a:chOff x="1824" y="1516"/>
                <a:chExt cx="192" cy="327"/>
              </a:xfrm>
            </p:grpSpPr>
            <p:sp>
              <p:nvSpPr>
                <p:cNvPr id="93661" name="Rectangle 162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62" name="Oval 163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22" name="Group 164"/>
              <p:cNvGrpSpPr>
                <a:grpSpLocks/>
              </p:cNvGrpSpPr>
              <p:nvPr/>
            </p:nvGrpSpPr>
            <p:grpSpPr bwMode="auto">
              <a:xfrm>
                <a:off x="1056" y="2092"/>
                <a:ext cx="192" cy="327"/>
                <a:chOff x="1824" y="1516"/>
                <a:chExt cx="192" cy="327"/>
              </a:xfrm>
            </p:grpSpPr>
            <p:sp>
              <p:nvSpPr>
                <p:cNvPr id="93659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60" name="Oval 166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23" name="Group 167"/>
              <p:cNvGrpSpPr>
                <a:grpSpLocks/>
              </p:cNvGrpSpPr>
              <p:nvPr/>
            </p:nvGrpSpPr>
            <p:grpSpPr bwMode="auto">
              <a:xfrm>
                <a:off x="864" y="1516"/>
                <a:ext cx="192" cy="327"/>
                <a:chOff x="1824" y="1516"/>
                <a:chExt cx="192" cy="327"/>
              </a:xfrm>
            </p:grpSpPr>
            <p:sp>
              <p:nvSpPr>
                <p:cNvPr id="93657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58" name="Oval 169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24" name="Group 170"/>
              <p:cNvGrpSpPr>
                <a:grpSpLocks/>
              </p:cNvGrpSpPr>
              <p:nvPr/>
            </p:nvGrpSpPr>
            <p:grpSpPr bwMode="auto">
              <a:xfrm>
                <a:off x="864" y="1708"/>
                <a:ext cx="192" cy="327"/>
                <a:chOff x="1824" y="1516"/>
                <a:chExt cx="192" cy="327"/>
              </a:xfrm>
            </p:grpSpPr>
            <p:sp>
              <p:nvSpPr>
                <p:cNvPr id="93655" name="Rectangle 171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56" name="Oval 172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25" name="Group 173"/>
              <p:cNvGrpSpPr>
                <a:grpSpLocks/>
              </p:cNvGrpSpPr>
              <p:nvPr/>
            </p:nvGrpSpPr>
            <p:grpSpPr bwMode="auto">
              <a:xfrm>
                <a:off x="864" y="1900"/>
                <a:ext cx="192" cy="327"/>
                <a:chOff x="1824" y="1516"/>
                <a:chExt cx="192" cy="327"/>
              </a:xfrm>
            </p:grpSpPr>
            <p:sp>
              <p:nvSpPr>
                <p:cNvPr id="93653" name="Rectangle 174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54" name="Oval 175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26" name="Group 176"/>
              <p:cNvGrpSpPr>
                <a:grpSpLocks/>
              </p:cNvGrpSpPr>
              <p:nvPr/>
            </p:nvGrpSpPr>
            <p:grpSpPr bwMode="auto">
              <a:xfrm>
                <a:off x="864" y="2092"/>
                <a:ext cx="192" cy="327"/>
                <a:chOff x="1824" y="1516"/>
                <a:chExt cx="192" cy="327"/>
              </a:xfrm>
            </p:grpSpPr>
            <p:sp>
              <p:nvSpPr>
                <p:cNvPr id="93651" name="Rectangle 177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52" name="Oval 178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27" name="Group 179"/>
              <p:cNvGrpSpPr>
                <a:grpSpLocks/>
              </p:cNvGrpSpPr>
              <p:nvPr/>
            </p:nvGrpSpPr>
            <p:grpSpPr bwMode="auto">
              <a:xfrm>
                <a:off x="672" y="1516"/>
                <a:ext cx="192" cy="327"/>
                <a:chOff x="1824" y="1516"/>
                <a:chExt cx="192" cy="327"/>
              </a:xfrm>
            </p:grpSpPr>
            <p:sp>
              <p:nvSpPr>
                <p:cNvPr id="93649" name="Rectangle 180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50" name="Oval 181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28" name="Group 182"/>
              <p:cNvGrpSpPr>
                <a:grpSpLocks/>
              </p:cNvGrpSpPr>
              <p:nvPr/>
            </p:nvGrpSpPr>
            <p:grpSpPr bwMode="auto">
              <a:xfrm>
                <a:off x="672" y="1708"/>
                <a:ext cx="192" cy="327"/>
                <a:chOff x="1824" y="1516"/>
                <a:chExt cx="192" cy="327"/>
              </a:xfrm>
            </p:grpSpPr>
            <p:sp>
              <p:nvSpPr>
                <p:cNvPr id="93647" name="Rectangle 183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48" name="Oval 184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29" name="Group 185"/>
              <p:cNvGrpSpPr>
                <a:grpSpLocks/>
              </p:cNvGrpSpPr>
              <p:nvPr/>
            </p:nvGrpSpPr>
            <p:grpSpPr bwMode="auto">
              <a:xfrm>
                <a:off x="672" y="1900"/>
                <a:ext cx="192" cy="327"/>
                <a:chOff x="1824" y="1516"/>
                <a:chExt cx="192" cy="327"/>
              </a:xfrm>
            </p:grpSpPr>
            <p:sp>
              <p:nvSpPr>
                <p:cNvPr id="93645" name="Rectangle 186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46" name="Oval 187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30" name="Group 188"/>
              <p:cNvGrpSpPr>
                <a:grpSpLocks/>
              </p:cNvGrpSpPr>
              <p:nvPr/>
            </p:nvGrpSpPr>
            <p:grpSpPr bwMode="auto">
              <a:xfrm>
                <a:off x="672" y="2092"/>
                <a:ext cx="192" cy="327"/>
                <a:chOff x="1824" y="1516"/>
                <a:chExt cx="192" cy="327"/>
              </a:xfrm>
            </p:grpSpPr>
            <p:sp>
              <p:nvSpPr>
                <p:cNvPr id="93643" name="Rectangle 189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44" name="Oval 190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31" name="Group 191"/>
              <p:cNvGrpSpPr>
                <a:grpSpLocks/>
              </p:cNvGrpSpPr>
              <p:nvPr/>
            </p:nvGrpSpPr>
            <p:grpSpPr bwMode="auto">
              <a:xfrm>
                <a:off x="480" y="1516"/>
                <a:ext cx="192" cy="327"/>
                <a:chOff x="1824" y="1516"/>
                <a:chExt cx="192" cy="327"/>
              </a:xfrm>
            </p:grpSpPr>
            <p:sp>
              <p:nvSpPr>
                <p:cNvPr id="93641" name="Rectangle 192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42" name="Oval 193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32" name="Group 194"/>
              <p:cNvGrpSpPr>
                <a:grpSpLocks/>
              </p:cNvGrpSpPr>
              <p:nvPr/>
            </p:nvGrpSpPr>
            <p:grpSpPr bwMode="auto">
              <a:xfrm>
                <a:off x="480" y="1708"/>
                <a:ext cx="192" cy="327"/>
                <a:chOff x="1824" y="1516"/>
                <a:chExt cx="192" cy="327"/>
              </a:xfrm>
            </p:grpSpPr>
            <p:sp>
              <p:nvSpPr>
                <p:cNvPr id="93639" name="Rectangle 195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40" name="Oval 196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33" name="Group 197"/>
              <p:cNvGrpSpPr>
                <a:grpSpLocks/>
              </p:cNvGrpSpPr>
              <p:nvPr/>
            </p:nvGrpSpPr>
            <p:grpSpPr bwMode="auto">
              <a:xfrm>
                <a:off x="480" y="1900"/>
                <a:ext cx="192" cy="327"/>
                <a:chOff x="1824" y="1516"/>
                <a:chExt cx="192" cy="327"/>
              </a:xfrm>
            </p:grpSpPr>
            <p:sp>
              <p:nvSpPr>
                <p:cNvPr id="93637" name="Rectangle 198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38" name="Oval 199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634" name="Group 200"/>
              <p:cNvGrpSpPr>
                <a:grpSpLocks/>
              </p:cNvGrpSpPr>
              <p:nvPr/>
            </p:nvGrpSpPr>
            <p:grpSpPr bwMode="auto">
              <a:xfrm>
                <a:off x="480" y="2092"/>
                <a:ext cx="192" cy="327"/>
                <a:chOff x="1824" y="1516"/>
                <a:chExt cx="192" cy="327"/>
              </a:xfrm>
            </p:grpSpPr>
            <p:sp>
              <p:nvSpPr>
                <p:cNvPr id="93635" name="Rectangle 201"/>
                <p:cNvSpPr>
                  <a:spLocks noChangeArrowheads="1"/>
                </p:cNvSpPr>
                <p:nvPr/>
              </p:nvSpPr>
              <p:spPr bwMode="auto">
                <a:xfrm>
                  <a:off x="1824" y="156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636" name="Oval 202"/>
                <p:cNvSpPr>
                  <a:spLocks noChangeArrowheads="1"/>
                </p:cNvSpPr>
                <p:nvPr/>
              </p:nvSpPr>
              <p:spPr bwMode="auto">
                <a:xfrm>
                  <a:off x="1872" y="1516"/>
                  <a:ext cx="96" cy="327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93601" name="AutoShape 203"/>
            <p:cNvSpPr>
              <a:spLocks noChangeArrowheads="1"/>
            </p:cNvSpPr>
            <p:nvPr/>
          </p:nvSpPr>
          <p:spPr bwMode="auto">
            <a:xfrm>
              <a:off x="432" y="1376"/>
              <a:ext cx="529" cy="462"/>
            </a:xfrm>
            <a:prstGeom prst="rightArrow">
              <a:avLst>
                <a:gd name="adj1" fmla="val 50000"/>
                <a:gd name="adj2" fmla="val 30825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1800">
                  <a:latin typeface="Verdana" panose="020B0604030504040204" pitchFamily="34" charset="0"/>
                  <a:ea typeface="Gulim" pitchFamily="34" charset="-127"/>
                </a:rPr>
                <a:t>load</a:t>
              </a:r>
            </a:p>
          </p:txBody>
        </p:sp>
      </p:grpSp>
      <p:grpSp>
        <p:nvGrpSpPr>
          <p:cNvPr id="1344716" name="Group 204"/>
          <p:cNvGrpSpPr>
            <a:grpSpLocks/>
          </p:cNvGrpSpPr>
          <p:nvPr/>
        </p:nvGrpSpPr>
        <p:grpSpPr bwMode="auto">
          <a:xfrm>
            <a:off x="3200400" y="2500313"/>
            <a:ext cx="3200400" cy="1631950"/>
            <a:chOff x="2016" y="1537"/>
            <a:chExt cx="2016" cy="1028"/>
          </a:xfrm>
        </p:grpSpPr>
        <p:grpSp>
          <p:nvGrpSpPr>
            <p:cNvPr id="93501" name="Group 205"/>
            <p:cNvGrpSpPr>
              <a:grpSpLocks/>
            </p:cNvGrpSpPr>
            <p:nvPr/>
          </p:nvGrpSpPr>
          <p:grpSpPr bwMode="auto">
            <a:xfrm>
              <a:off x="2496" y="1756"/>
              <a:ext cx="1536" cy="809"/>
              <a:chOff x="2016" y="1756"/>
              <a:chExt cx="1536" cy="809"/>
            </a:xfrm>
          </p:grpSpPr>
          <p:grpSp>
            <p:nvGrpSpPr>
              <p:cNvPr id="93503" name="Group 206"/>
              <p:cNvGrpSpPr>
                <a:grpSpLocks/>
              </p:cNvGrpSpPr>
              <p:nvPr/>
            </p:nvGrpSpPr>
            <p:grpSpPr bwMode="auto">
              <a:xfrm>
                <a:off x="2016" y="1756"/>
                <a:ext cx="192" cy="233"/>
                <a:chOff x="2016" y="1756"/>
                <a:chExt cx="192" cy="233"/>
              </a:xfrm>
            </p:grpSpPr>
            <p:sp>
              <p:nvSpPr>
                <p:cNvPr id="93598" name="Rectangle 207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99" name="Freeform 208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93504" name="Rectangle 209"/>
              <p:cNvSpPr>
                <a:spLocks noChangeArrowheads="1"/>
              </p:cNvSpPr>
              <p:nvPr/>
            </p:nvSpPr>
            <p:spPr bwMode="auto">
              <a:xfrm>
                <a:off x="2016" y="2044"/>
                <a:ext cx="116" cy="233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altLang="zh-CN" sz="180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93505" name="Group 210"/>
              <p:cNvGrpSpPr>
                <a:grpSpLocks/>
              </p:cNvGrpSpPr>
              <p:nvPr/>
            </p:nvGrpSpPr>
            <p:grpSpPr bwMode="auto">
              <a:xfrm>
                <a:off x="2016" y="1948"/>
                <a:ext cx="192" cy="233"/>
                <a:chOff x="2016" y="1756"/>
                <a:chExt cx="192" cy="233"/>
              </a:xfrm>
            </p:grpSpPr>
            <p:sp>
              <p:nvSpPr>
                <p:cNvPr id="93596" name="Rectangle 211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97" name="Freeform 212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06" name="Group 213"/>
              <p:cNvGrpSpPr>
                <a:grpSpLocks/>
              </p:cNvGrpSpPr>
              <p:nvPr/>
            </p:nvGrpSpPr>
            <p:grpSpPr bwMode="auto">
              <a:xfrm>
                <a:off x="2016" y="2140"/>
                <a:ext cx="192" cy="233"/>
                <a:chOff x="2016" y="1756"/>
                <a:chExt cx="192" cy="233"/>
              </a:xfrm>
            </p:grpSpPr>
            <p:sp>
              <p:nvSpPr>
                <p:cNvPr id="93594" name="Rectangle 214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95" name="Freeform 215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07" name="Group 216"/>
              <p:cNvGrpSpPr>
                <a:grpSpLocks/>
              </p:cNvGrpSpPr>
              <p:nvPr/>
            </p:nvGrpSpPr>
            <p:grpSpPr bwMode="auto">
              <a:xfrm>
                <a:off x="2016" y="2332"/>
                <a:ext cx="192" cy="233"/>
                <a:chOff x="2016" y="1756"/>
                <a:chExt cx="192" cy="233"/>
              </a:xfrm>
            </p:grpSpPr>
            <p:sp>
              <p:nvSpPr>
                <p:cNvPr id="93592" name="Rectangle 217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93" name="Freeform 218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08" name="Group 219"/>
              <p:cNvGrpSpPr>
                <a:grpSpLocks/>
              </p:cNvGrpSpPr>
              <p:nvPr/>
            </p:nvGrpSpPr>
            <p:grpSpPr bwMode="auto">
              <a:xfrm>
                <a:off x="2208" y="1756"/>
                <a:ext cx="192" cy="233"/>
                <a:chOff x="2016" y="1756"/>
                <a:chExt cx="192" cy="233"/>
              </a:xfrm>
            </p:grpSpPr>
            <p:sp>
              <p:nvSpPr>
                <p:cNvPr id="93590" name="Rectangle 220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91" name="Freeform 221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09" name="Group 222"/>
              <p:cNvGrpSpPr>
                <a:grpSpLocks/>
              </p:cNvGrpSpPr>
              <p:nvPr/>
            </p:nvGrpSpPr>
            <p:grpSpPr bwMode="auto">
              <a:xfrm>
                <a:off x="2208" y="1948"/>
                <a:ext cx="192" cy="233"/>
                <a:chOff x="2016" y="1756"/>
                <a:chExt cx="192" cy="233"/>
              </a:xfrm>
            </p:grpSpPr>
            <p:sp>
              <p:nvSpPr>
                <p:cNvPr id="93588" name="Rectangle 223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89" name="Freeform 224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10" name="Group 225"/>
              <p:cNvGrpSpPr>
                <a:grpSpLocks/>
              </p:cNvGrpSpPr>
              <p:nvPr/>
            </p:nvGrpSpPr>
            <p:grpSpPr bwMode="auto">
              <a:xfrm>
                <a:off x="2208" y="2140"/>
                <a:ext cx="192" cy="233"/>
                <a:chOff x="2016" y="1756"/>
                <a:chExt cx="192" cy="233"/>
              </a:xfrm>
            </p:grpSpPr>
            <p:sp>
              <p:nvSpPr>
                <p:cNvPr id="93586" name="Rectangle 226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87" name="Freeform 227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11" name="Group 228"/>
              <p:cNvGrpSpPr>
                <a:grpSpLocks/>
              </p:cNvGrpSpPr>
              <p:nvPr/>
            </p:nvGrpSpPr>
            <p:grpSpPr bwMode="auto">
              <a:xfrm>
                <a:off x="2208" y="2332"/>
                <a:ext cx="192" cy="233"/>
                <a:chOff x="2016" y="1756"/>
                <a:chExt cx="192" cy="233"/>
              </a:xfrm>
            </p:grpSpPr>
            <p:sp>
              <p:nvSpPr>
                <p:cNvPr id="93584" name="Rectangle 229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85" name="Freeform 230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12" name="Group 231"/>
              <p:cNvGrpSpPr>
                <a:grpSpLocks/>
              </p:cNvGrpSpPr>
              <p:nvPr/>
            </p:nvGrpSpPr>
            <p:grpSpPr bwMode="auto">
              <a:xfrm>
                <a:off x="2400" y="1756"/>
                <a:ext cx="192" cy="233"/>
                <a:chOff x="2016" y="1756"/>
                <a:chExt cx="192" cy="233"/>
              </a:xfrm>
            </p:grpSpPr>
            <p:sp>
              <p:nvSpPr>
                <p:cNvPr id="93582" name="Rectangle 232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83" name="Freeform 233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13" name="Group 234"/>
              <p:cNvGrpSpPr>
                <a:grpSpLocks/>
              </p:cNvGrpSpPr>
              <p:nvPr/>
            </p:nvGrpSpPr>
            <p:grpSpPr bwMode="auto">
              <a:xfrm>
                <a:off x="2400" y="1948"/>
                <a:ext cx="192" cy="233"/>
                <a:chOff x="2016" y="1756"/>
                <a:chExt cx="192" cy="233"/>
              </a:xfrm>
            </p:grpSpPr>
            <p:sp>
              <p:nvSpPr>
                <p:cNvPr id="93580" name="Rectangle 235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81" name="Freeform 236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14" name="Group 237"/>
              <p:cNvGrpSpPr>
                <a:grpSpLocks/>
              </p:cNvGrpSpPr>
              <p:nvPr/>
            </p:nvGrpSpPr>
            <p:grpSpPr bwMode="auto">
              <a:xfrm>
                <a:off x="2400" y="2140"/>
                <a:ext cx="192" cy="233"/>
                <a:chOff x="2016" y="1756"/>
                <a:chExt cx="192" cy="233"/>
              </a:xfrm>
            </p:grpSpPr>
            <p:sp>
              <p:nvSpPr>
                <p:cNvPr id="93578" name="Rectangle 238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79" name="Freeform 239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15" name="Group 240"/>
              <p:cNvGrpSpPr>
                <a:grpSpLocks/>
              </p:cNvGrpSpPr>
              <p:nvPr/>
            </p:nvGrpSpPr>
            <p:grpSpPr bwMode="auto">
              <a:xfrm>
                <a:off x="2400" y="2332"/>
                <a:ext cx="192" cy="233"/>
                <a:chOff x="2016" y="1756"/>
                <a:chExt cx="192" cy="233"/>
              </a:xfrm>
            </p:grpSpPr>
            <p:sp>
              <p:nvSpPr>
                <p:cNvPr id="93576" name="Rectangle 241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77" name="Freeform 242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16" name="Group 243"/>
              <p:cNvGrpSpPr>
                <a:grpSpLocks/>
              </p:cNvGrpSpPr>
              <p:nvPr/>
            </p:nvGrpSpPr>
            <p:grpSpPr bwMode="auto">
              <a:xfrm>
                <a:off x="2592" y="1756"/>
                <a:ext cx="192" cy="233"/>
                <a:chOff x="2016" y="1756"/>
                <a:chExt cx="192" cy="233"/>
              </a:xfrm>
            </p:grpSpPr>
            <p:sp>
              <p:nvSpPr>
                <p:cNvPr id="93574" name="Rectangle 244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75" name="Freeform 245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17" name="Group 246"/>
              <p:cNvGrpSpPr>
                <a:grpSpLocks/>
              </p:cNvGrpSpPr>
              <p:nvPr/>
            </p:nvGrpSpPr>
            <p:grpSpPr bwMode="auto">
              <a:xfrm>
                <a:off x="2592" y="1948"/>
                <a:ext cx="192" cy="233"/>
                <a:chOff x="2016" y="1756"/>
                <a:chExt cx="192" cy="233"/>
              </a:xfrm>
            </p:grpSpPr>
            <p:sp>
              <p:nvSpPr>
                <p:cNvPr id="93572" name="Rectangle 247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73" name="Freeform 248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18" name="Group 249"/>
              <p:cNvGrpSpPr>
                <a:grpSpLocks/>
              </p:cNvGrpSpPr>
              <p:nvPr/>
            </p:nvGrpSpPr>
            <p:grpSpPr bwMode="auto">
              <a:xfrm>
                <a:off x="2592" y="2140"/>
                <a:ext cx="192" cy="233"/>
                <a:chOff x="2016" y="1756"/>
                <a:chExt cx="192" cy="233"/>
              </a:xfrm>
            </p:grpSpPr>
            <p:sp>
              <p:nvSpPr>
                <p:cNvPr id="93570" name="Rectangle 250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71" name="Freeform 251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19" name="Group 252"/>
              <p:cNvGrpSpPr>
                <a:grpSpLocks/>
              </p:cNvGrpSpPr>
              <p:nvPr/>
            </p:nvGrpSpPr>
            <p:grpSpPr bwMode="auto">
              <a:xfrm>
                <a:off x="2592" y="2332"/>
                <a:ext cx="192" cy="233"/>
                <a:chOff x="2016" y="1756"/>
                <a:chExt cx="192" cy="233"/>
              </a:xfrm>
            </p:grpSpPr>
            <p:sp>
              <p:nvSpPr>
                <p:cNvPr id="93568" name="Rectangle 253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69" name="Freeform 254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20" name="Group 255"/>
              <p:cNvGrpSpPr>
                <a:grpSpLocks/>
              </p:cNvGrpSpPr>
              <p:nvPr/>
            </p:nvGrpSpPr>
            <p:grpSpPr bwMode="auto">
              <a:xfrm>
                <a:off x="2784" y="1756"/>
                <a:ext cx="192" cy="233"/>
                <a:chOff x="2016" y="1756"/>
                <a:chExt cx="192" cy="233"/>
              </a:xfrm>
            </p:grpSpPr>
            <p:sp>
              <p:nvSpPr>
                <p:cNvPr id="93566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67" name="Freeform 257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21" name="Group 258"/>
              <p:cNvGrpSpPr>
                <a:grpSpLocks/>
              </p:cNvGrpSpPr>
              <p:nvPr/>
            </p:nvGrpSpPr>
            <p:grpSpPr bwMode="auto">
              <a:xfrm>
                <a:off x="2784" y="1948"/>
                <a:ext cx="192" cy="233"/>
                <a:chOff x="2016" y="1756"/>
                <a:chExt cx="192" cy="233"/>
              </a:xfrm>
            </p:grpSpPr>
            <p:sp>
              <p:nvSpPr>
                <p:cNvPr id="93564" name="Rectangle 259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65" name="Freeform 260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22" name="Group 261"/>
              <p:cNvGrpSpPr>
                <a:grpSpLocks/>
              </p:cNvGrpSpPr>
              <p:nvPr/>
            </p:nvGrpSpPr>
            <p:grpSpPr bwMode="auto">
              <a:xfrm>
                <a:off x="2784" y="2140"/>
                <a:ext cx="192" cy="233"/>
                <a:chOff x="2016" y="1756"/>
                <a:chExt cx="192" cy="233"/>
              </a:xfrm>
            </p:grpSpPr>
            <p:sp>
              <p:nvSpPr>
                <p:cNvPr id="93562" name="Rectangle 262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63" name="Freeform 263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23" name="Group 264"/>
              <p:cNvGrpSpPr>
                <a:grpSpLocks/>
              </p:cNvGrpSpPr>
              <p:nvPr/>
            </p:nvGrpSpPr>
            <p:grpSpPr bwMode="auto">
              <a:xfrm>
                <a:off x="2784" y="2332"/>
                <a:ext cx="192" cy="233"/>
                <a:chOff x="2016" y="1756"/>
                <a:chExt cx="192" cy="233"/>
              </a:xfrm>
            </p:grpSpPr>
            <p:sp>
              <p:nvSpPr>
                <p:cNvPr id="93560" name="Rectangle 265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61" name="Freeform 266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24" name="Group 267"/>
              <p:cNvGrpSpPr>
                <a:grpSpLocks/>
              </p:cNvGrpSpPr>
              <p:nvPr/>
            </p:nvGrpSpPr>
            <p:grpSpPr bwMode="auto">
              <a:xfrm>
                <a:off x="2976" y="1756"/>
                <a:ext cx="192" cy="233"/>
                <a:chOff x="2016" y="1756"/>
                <a:chExt cx="192" cy="233"/>
              </a:xfrm>
            </p:grpSpPr>
            <p:sp>
              <p:nvSpPr>
                <p:cNvPr id="93558" name="Rectangle 268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59" name="Freeform 269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25" name="Group 270"/>
              <p:cNvGrpSpPr>
                <a:grpSpLocks/>
              </p:cNvGrpSpPr>
              <p:nvPr/>
            </p:nvGrpSpPr>
            <p:grpSpPr bwMode="auto">
              <a:xfrm>
                <a:off x="2976" y="1948"/>
                <a:ext cx="192" cy="233"/>
                <a:chOff x="2016" y="1756"/>
                <a:chExt cx="192" cy="233"/>
              </a:xfrm>
            </p:grpSpPr>
            <p:sp>
              <p:nvSpPr>
                <p:cNvPr id="93556" name="Rectangle 271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57" name="Freeform 272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26" name="Group 273"/>
              <p:cNvGrpSpPr>
                <a:grpSpLocks/>
              </p:cNvGrpSpPr>
              <p:nvPr/>
            </p:nvGrpSpPr>
            <p:grpSpPr bwMode="auto">
              <a:xfrm>
                <a:off x="2976" y="2140"/>
                <a:ext cx="192" cy="233"/>
                <a:chOff x="2016" y="1756"/>
                <a:chExt cx="192" cy="233"/>
              </a:xfrm>
            </p:grpSpPr>
            <p:sp>
              <p:nvSpPr>
                <p:cNvPr id="93554" name="Rectangle 274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55" name="Freeform 275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27" name="Group 276"/>
              <p:cNvGrpSpPr>
                <a:grpSpLocks/>
              </p:cNvGrpSpPr>
              <p:nvPr/>
            </p:nvGrpSpPr>
            <p:grpSpPr bwMode="auto">
              <a:xfrm>
                <a:off x="2976" y="2332"/>
                <a:ext cx="192" cy="233"/>
                <a:chOff x="2016" y="1756"/>
                <a:chExt cx="192" cy="233"/>
              </a:xfrm>
            </p:grpSpPr>
            <p:sp>
              <p:nvSpPr>
                <p:cNvPr id="93552" name="Rectangle 277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53" name="Freeform 278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28" name="Group 279"/>
              <p:cNvGrpSpPr>
                <a:grpSpLocks/>
              </p:cNvGrpSpPr>
              <p:nvPr/>
            </p:nvGrpSpPr>
            <p:grpSpPr bwMode="auto">
              <a:xfrm>
                <a:off x="3168" y="1756"/>
                <a:ext cx="192" cy="233"/>
                <a:chOff x="2016" y="1756"/>
                <a:chExt cx="192" cy="233"/>
              </a:xfrm>
            </p:grpSpPr>
            <p:sp>
              <p:nvSpPr>
                <p:cNvPr id="93550" name="Rectangle 280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51" name="Freeform 281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29" name="Group 282"/>
              <p:cNvGrpSpPr>
                <a:grpSpLocks/>
              </p:cNvGrpSpPr>
              <p:nvPr/>
            </p:nvGrpSpPr>
            <p:grpSpPr bwMode="auto">
              <a:xfrm>
                <a:off x="3168" y="1948"/>
                <a:ext cx="192" cy="233"/>
                <a:chOff x="2016" y="1756"/>
                <a:chExt cx="192" cy="233"/>
              </a:xfrm>
            </p:grpSpPr>
            <p:sp>
              <p:nvSpPr>
                <p:cNvPr id="93548" name="Rectangle 283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49" name="Freeform 284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30" name="Group 285"/>
              <p:cNvGrpSpPr>
                <a:grpSpLocks/>
              </p:cNvGrpSpPr>
              <p:nvPr/>
            </p:nvGrpSpPr>
            <p:grpSpPr bwMode="auto">
              <a:xfrm>
                <a:off x="3168" y="2140"/>
                <a:ext cx="192" cy="233"/>
                <a:chOff x="2016" y="1756"/>
                <a:chExt cx="192" cy="233"/>
              </a:xfrm>
            </p:grpSpPr>
            <p:sp>
              <p:nvSpPr>
                <p:cNvPr id="93546" name="Rectangle 286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47" name="Freeform 287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31" name="Group 288"/>
              <p:cNvGrpSpPr>
                <a:grpSpLocks/>
              </p:cNvGrpSpPr>
              <p:nvPr/>
            </p:nvGrpSpPr>
            <p:grpSpPr bwMode="auto">
              <a:xfrm>
                <a:off x="3168" y="2332"/>
                <a:ext cx="192" cy="233"/>
                <a:chOff x="2016" y="1756"/>
                <a:chExt cx="192" cy="233"/>
              </a:xfrm>
            </p:grpSpPr>
            <p:sp>
              <p:nvSpPr>
                <p:cNvPr id="93544" name="Rectangle 289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45" name="Freeform 290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32" name="Group 291"/>
              <p:cNvGrpSpPr>
                <a:grpSpLocks/>
              </p:cNvGrpSpPr>
              <p:nvPr/>
            </p:nvGrpSpPr>
            <p:grpSpPr bwMode="auto">
              <a:xfrm>
                <a:off x="3360" y="1756"/>
                <a:ext cx="192" cy="233"/>
                <a:chOff x="2016" y="1756"/>
                <a:chExt cx="192" cy="233"/>
              </a:xfrm>
            </p:grpSpPr>
            <p:sp>
              <p:nvSpPr>
                <p:cNvPr id="93542" name="Rectangle 292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43" name="Freeform 293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33" name="Group 294"/>
              <p:cNvGrpSpPr>
                <a:grpSpLocks/>
              </p:cNvGrpSpPr>
              <p:nvPr/>
            </p:nvGrpSpPr>
            <p:grpSpPr bwMode="auto">
              <a:xfrm>
                <a:off x="3360" y="1948"/>
                <a:ext cx="192" cy="233"/>
                <a:chOff x="2016" y="1756"/>
                <a:chExt cx="192" cy="233"/>
              </a:xfrm>
            </p:grpSpPr>
            <p:sp>
              <p:nvSpPr>
                <p:cNvPr id="93540" name="Rectangle 295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41" name="Freeform 296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34" name="Group 297"/>
              <p:cNvGrpSpPr>
                <a:grpSpLocks/>
              </p:cNvGrpSpPr>
              <p:nvPr/>
            </p:nvGrpSpPr>
            <p:grpSpPr bwMode="auto">
              <a:xfrm>
                <a:off x="3360" y="2140"/>
                <a:ext cx="192" cy="233"/>
                <a:chOff x="2016" y="1756"/>
                <a:chExt cx="192" cy="233"/>
              </a:xfrm>
            </p:grpSpPr>
            <p:sp>
              <p:nvSpPr>
                <p:cNvPr id="93538" name="Rectangle 298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39" name="Freeform 299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535" name="Group 300"/>
              <p:cNvGrpSpPr>
                <a:grpSpLocks/>
              </p:cNvGrpSpPr>
              <p:nvPr/>
            </p:nvGrpSpPr>
            <p:grpSpPr bwMode="auto">
              <a:xfrm>
                <a:off x="3360" y="2332"/>
                <a:ext cx="192" cy="233"/>
                <a:chOff x="2016" y="1756"/>
                <a:chExt cx="192" cy="233"/>
              </a:xfrm>
            </p:grpSpPr>
            <p:sp>
              <p:nvSpPr>
                <p:cNvPr id="93536" name="Rectangle 301"/>
                <p:cNvSpPr>
                  <a:spLocks noChangeArrowheads="1"/>
                </p:cNvSpPr>
                <p:nvPr/>
              </p:nvSpPr>
              <p:spPr bwMode="auto">
                <a:xfrm>
                  <a:off x="2016" y="175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37" name="Freeform 302"/>
                <p:cNvSpPr>
                  <a:spLocks/>
                </p:cNvSpPr>
                <p:nvPr/>
              </p:nvSpPr>
              <p:spPr bwMode="auto">
                <a:xfrm>
                  <a:off x="2064" y="1756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93502" name="AutoShape 303"/>
            <p:cNvSpPr>
              <a:spLocks noChangeArrowheads="1"/>
            </p:cNvSpPr>
            <p:nvPr/>
          </p:nvSpPr>
          <p:spPr bwMode="auto">
            <a:xfrm>
              <a:off x="2016" y="1537"/>
              <a:ext cx="481" cy="462"/>
            </a:xfrm>
            <a:prstGeom prst="rightArrow">
              <a:avLst>
                <a:gd name="adj1" fmla="val 50000"/>
                <a:gd name="adj2" fmla="val 2802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1800">
                  <a:latin typeface="Verdana" panose="020B0604030504040204" pitchFamily="34" charset="0"/>
                  <a:ea typeface="Gulim" pitchFamily="34" charset="-127"/>
                </a:rPr>
                <a:t>mul</a:t>
              </a:r>
            </a:p>
          </p:txBody>
        </p:sp>
      </p:grpSp>
      <p:grpSp>
        <p:nvGrpSpPr>
          <p:cNvPr id="1344816" name="Group 304"/>
          <p:cNvGrpSpPr>
            <a:grpSpLocks/>
          </p:cNvGrpSpPr>
          <p:nvPr/>
        </p:nvGrpSpPr>
        <p:grpSpPr bwMode="auto">
          <a:xfrm>
            <a:off x="3200400" y="3719513"/>
            <a:ext cx="3200400" cy="1631950"/>
            <a:chOff x="2016" y="2305"/>
            <a:chExt cx="2016" cy="1028"/>
          </a:xfrm>
        </p:grpSpPr>
        <p:grpSp>
          <p:nvGrpSpPr>
            <p:cNvPr id="93402" name="Group 305"/>
            <p:cNvGrpSpPr>
              <a:grpSpLocks/>
            </p:cNvGrpSpPr>
            <p:nvPr/>
          </p:nvGrpSpPr>
          <p:grpSpPr bwMode="auto">
            <a:xfrm>
              <a:off x="2496" y="2524"/>
              <a:ext cx="1536" cy="809"/>
              <a:chOff x="2016" y="2524"/>
              <a:chExt cx="1536" cy="809"/>
            </a:xfrm>
          </p:grpSpPr>
          <p:grpSp>
            <p:nvGrpSpPr>
              <p:cNvPr id="93404" name="Group 306"/>
              <p:cNvGrpSpPr>
                <a:grpSpLocks/>
              </p:cNvGrpSpPr>
              <p:nvPr/>
            </p:nvGrpSpPr>
            <p:grpSpPr bwMode="auto">
              <a:xfrm>
                <a:off x="2016" y="2524"/>
                <a:ext cx="192" cy="233"/>
                <a:chOff x="2016" y="2524"/>
                <a:chExt cx="192" cy="233"/>
              </a:xfrm>
            </p:grpSpPr>
            <p:sp>
              <p:nvSpPr>
                <p:cNvPr id="93499" name="Rectangle 307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500" name="Freeform 308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93405" name="Rectangle 309"/>
              <p:cNvSpPr>
                <a:spLocks noChangeArrowheads="1"/>
              </p:cNvSpPr>
              <p:nvPr/>
            </p:nvSpPr>
            <p:spPr bwMode="auto">
              <a:xfrm>
                <a:off x="2016" y="2812"/>
                <a:ext cx="116" cy="233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altLang="zh-CN" sz="180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93406" name="Group 310"/>
              <p:cNvGrpSpPr>
                <a:grpSpLocks/>
              </p:cNvGrpSpPr>
              <p:nvPr/>
            </p:nvGrpSpPr>
            <p:grpSpPr bwMode="auto">
              <a:xfrm>
                <a:off x="2016" y="2716"/>
                <a:ext cx="192" cy="233"/>
                <a:chOff x="2016" y="2524"/>
                <a:chExt cx="192" cy="233"/>
              </a:xfrm>
            </p:grpSpPr>
            <p:sp>
              <p:nvSpPr>
                <p:cNvPr id="93497" name="Rectangle 311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98" name="Freeform 312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07" name="Group 313"/>
              <p:cNvGrpSpPr>
                <a:grpSpLocks/>
              </p:cNvGrpSpPr>
              <p:nvPr/>
            </p:nvGrpSpPr>
            <p:grpSpPr bwMode="auto">
              <a:xfrm>
                <a:off x="2016" y="2908"/>
                <a:ext cx="192" cy="233"/>
                <a:chOff x="2016" y="2524"/>
                <a:chExt cx="192" cy="233"/>
              </a:xfrm>
            </p:grpSpPr>
            <p:sp>
              <p:nvSpPr>
                <p:cNvPr id="93495" name="Rectangle 314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96" name="Freeform 315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08" name="Group 316"/>
              <p:cNvGrpSpPr>
                <a:grpSpLocks/>
              </p:cNvGrpSpPr>
              <p:nvPr/>
            </p:nvGrpSpPr>
            <p:grpSpPr bwMode="auto">
              <a:xfrm>
                <a:off x="2016" y="3100"/>
                <a:ext cx="192" cy="233"/>
                <a:chOff x="2016" y="2524"/>
                <a:chExt cx="192" cy="233"/>
              </a:xfrm>
            </p:grpSpPr>
            <p:sp>
              <p:nvSpPr>
                <p:cNvPr id="93493" name="Rectangle 317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94" name="Freeform 318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09" name="Group 319"/>
              <p:cNvGrpSpPr>
                <a:grpSpLocks/>
              </p:cNvGrpSpPr>
              <p:nvPr/>
            </p:nvGrpSpPr>
            <p:grpSpPr bwMode="auto">
              <a:xfrm>
                <a:off x="2208" y="2524"/>
                <a:ext cx="192" cy="233"/>
                <a:chOff x="2016" y="2524"/>
                <a:chExt cx="192" cy="233"/>
              </a:xfrm>
            </p:grpSpPr>
            <p:sp>
              <p:nvSpPr>
                <p:cNvPr id="93491" name="Rectangle 320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92" name="Freeform 321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10" name="Group 322"/>
              <p:cNvGrpSpPr>
                <a:grpSpLocks/>
              </p:cNvGrpSpPr>
              <p:nvPr/>
            </p:nvGrpSpPr>
            <p:grpSpPr bwMode="auto">
              <a:xfrm>
                <a:off x="2208" y="2716"/>
                <a:ext cx="192" cy="233"/>
                <a:chOff x="2016" y="2524"/>
                <a:chExt cx="192" cy="233"/>
              </a:xfrm>
            </p:grpSpPr>
            <p:sp>
              <p:nvSpPr>
                <p:cNvPr id="93489" name="Rectangle 323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90" name="Freeform 324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11" name="Group 325"/>
              <p:cNvGrpSpPr>
                <a:grpSpLocks/>
              </p:cNvGrpSpPr>
              <p:nvPr/>
            </p:nvGrpSpPr>
            <p:grpSpPr bwMode="auto">
              <a:xfrm>
                <a:off x="2208" y="2908"/>
                <a:ext cx="192" cy="233"/>
                <a:chOff x="2016" y="2524"/>
                <a:chExt cx="192" cy="233"/>
              </a:xfrm>
            </p:grpSpPr>
            <p:sp>
              <p:nvSpPr>
                <p:cNvPr id="93487" name="Rectangle 326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88" name="Freeform 327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12" name="Group 328"/>
              <p:cNvGrpSpPr>
                <a:grpSpLocks/>
              </p:cNvGrpSpPr>
              <p:nvPr/>
            </p:nvGrpSpPr>
            <p:grpSpPr bwMode="auto">
              <a:xfrm>
                <a:off x="2208" y="3100"/>
                <a:ext cx="192" cy="233"/>
                <a:chOff x="2016" y="2524"/>
                <a:chExt cx="192" cy="233"/>
              </a:xfrm>
            </p:grpSpPr>
            <p:sp>
              <p:nvSpPr>
                <p:cNvPr id="93485" name="Rectangle 329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86" name="Freeform 330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13" name="Group 331"/>
              <p:cNvGrpSpPr>
                <a:grpSpLocks/>
              </p:cNvGrpSpPr>
              <p:nvPr/>
            </p:nvGrpSpPr>
            <p:grpSpPr bwMode="auto">
              <a:xfrm>
                <a:off x="2400" y="2524"/>
                <a:ext cx="192" cy="233"/>
                <a:chOff x="2016" y="2524"/>
                <a:chExt cx="192" cy="233"/>
              </a:xfrm>
            </p:grpSpPr>
            <p:sp>
              <p:nvSpPr>
                <p:cNvPr id="93483" name="Rectangle 332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84" name="Freeform 333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14" name="Group 334"/>
              <p:cNvGrpSpPr>
                <a:grpSpLocks/>
              </p:cNvGrpSpPr>
              <p:nvPr/>
            </p:nvGrpSpPr>
            <p:grpSpPr bwMode="auto">
              <a:xfrm>
                <a:off x="2400" y="2716"/>
                <a:ext cx="192" cy="233"/>
                <a:chOff x="2016" y="2524"/>
                <a:chExt cx="192" cy="233"/>
              </a:xfrm>
            </p:grpSpPr>
            <p:sp>
              <p:nvSpPr>
                <p:cNvPr id="93481" name="Rectangle 335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82" name="Freeform 336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15" name="Group 337"/>
              <p:cNvGrpSpPr>
                <a:grpSpLocks/>
              </p:cNvGrpSpPr>
              <p:nvPr/>
            </p:nvGrpSpPr>
            <p:grpSpPr bwMode="auto">
              <a:xfrm>
                <a:off x="2400" y="2908"/>
                <a:ext cx="192" cy="233"/>
                <a:chOff x="2016" y="2524"/>
                <a:chExt cx="192" cy="233"/>
              </a:xfrm>
            </p:grpSpPr>
            <p:sp>
              <p:nvSpPr>
                <p:cNvPr id="93479" name="Rectangle 338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80" name="Freeform 339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16" name="Group 340"/>
              <p:cNvGrpSpPr>
                <a:grpSpLocks/>
              </p:cNvGrpSpPr>
              <p:nvPr/>
            </p:nvGrpSpPr>
            <p:grpSpPr bwMode="auto">
              <a:xfrm>
                <a:off x="2400" y="3100"/>
                <a:ext cx="192" cy="233"/>
                <a:chOff x="2016" y="2524"/>
                <a:chExt cx="192" cy="233"/>
              </a:xfrm>
            </p:grpSpPr>
            <p:sp>
              <p:nvSpPr>
                <p:cNvPr id="93477" name="Rectangle 341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78" name="Freeform 342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17" name="Group 343"/>
              <p:cNvGrpSpPr>
                <a:grpSpLocks/>
              </p:cNvGrpSpPr>
              <p:nvPr/>
            </p:nvGrpSpPr>
            <p:grpSpPr bwMode="auto">
              <a:xfrm>
                <a:off x="2592" y="2524"/>
                <a:ext cx="192" cy="233"/>
                <a:chOff x="2016" y="2524"/>
                <a:chExt cx="192" cy="233"/>
              </a:xfrm>
            </p:grpSpPr>
            <p:sp>
              <p:nvSpPr>
                <p:cNvPr id="93475" name="Rectangle 344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76" name="Freeform 345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18" name="Group 346"/>
              <p:cNvGrpSpPr>
                <a:grpSpLocks/>
              </p:cNvGrpSpPr>
              <p:nvPr/>
            </p:nvGrpSpPr>
            <p:grpSpPr bwMode="auto">
              <a:xfrm>
                <a:off x="2592" y="2716"/>
                <a:ext cx="192" cy="233"/>
                <a:chOff x="2016" y="2524"/>
                <a:chExt cx="192" cy="233"/>
              </a:xfrm>
            </p:grpSpPr>
            <p:sp>
              <p:nvSpPr>
                <p:cNvPr id="93473" name="Rectangle 347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74" name="Freeform 348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19" name="Group 349"/>
              <p:cNvGrpSpPr>
                <a:grpSpLocks/>
              </p:cNvGrpSpPr>
              <p:nvPr/>
            </p:nvGrpSpPr>
            <p:grpSpPr bwMode="auto">
              <a:xfrm>
                <a:off x="2592" y="2908"/>
                <a:ext cx="192" cy="233"/>
                <a:chOff x="2016" y="2524"/>
                <a:chExt cx="192" cy="233"/>
              </a:xfrm>
            </p:grpSpPr>
            <p:sp>
              <p:nvSpPr>
                <p:cNvPr id="93471" name="Rectangle 350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72" name="Freeform 351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20" name="Group 352"/>
              <p:cNvGrpSpPr>
                <a:grpSpLocks/>
              </p:cNvGrpSpPr>
              <p:nvPr/>
            </p:nvGrpSpPr>
            <p:grpSpPr bwMode="auto">
              <a:xfrm>
                <a:off x="2592" y="3100"/>
                <a:ext cx="192" cy="233"/>
                <a:chOff x="2016" y="2524"/>
                <a:chExt cx="192" cy="233"/>
              </a:xfrm>
            </p:grpSpPr>
            <p:sp>
              <p:nvSpPr>
                <p:cNvPr id="93469" name="Rectangle 353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70" name="Freeform 354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21" name="Group 355"/>
              <p:cNvGrpSpPr>
                <a:grpSpLocks/>
              </p:cNvGrpSpPr>
              <p:nvPr/>
            </p:nvGrpSpPr>
            <p:grpSpPr bwMode="auto">
              <a:xfrm>
                <a:off x="2784" y="2524"/>
                <a:ext cx="192" cy="233"/>
                <a:chOff x="2016" y="2524"/>
                <a:chExt cx="192" cy="233"/>
              </a:xfrm>
            </p:grpSpPr>
            <p:sp>
              <p:nvSpPr>
                <p:cNvPr id="93467" name="Rectangle 356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68" name="Freeform 357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22" name="Group 358"/>
              <p:cNvGrpSpPr>
                <a:grpSpLocks/>
              </p:cNvGrpSpPr>
              <p:nvPr/>
            </p:nvGrpSpPr>
            <p:grpSpPr bwMode="auto">
              <a:xfrm>
                <a:off x="2784" y="2716"/>
                <a:ext cx="192" cy="233"/>
                <a:chOff x="2016" y="2524"/>
                <a:chExt cx="192" cy="233"/>
              </a:xfrm>
            </p:grpSpPr>
            <p:sp>
              <p:nvSpPr>
                <p:cNvPr id="93465" name="Rectangle 359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66" name="Freeform 360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23" name="Group 361"/>
              <p:cNvGrpSpPr>
                <a:grpSpLocks/>
              </p:cNvGrpSpPr>
              <p:nvPr/>
            </p:nvGrpSpPr>
            <p:grpSpPr bwMode="auto">
              <a:xfrm>
                <a:off x="2784" y="2908"/>
                <a:ext cx="192" cy="233"/>
                <a:chOff x="2016" y="2524"/>
                <a:chExt cx="192" cy="233"/>
              </a:xfrm>
            </p:grpSpPr>
            <p:sp>
              <p:nvSpPr>
                <p:cNvPr id="93463" name="Rectangle 362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64" name="Freeform 363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24" name="Group 364"/>
              <p:cNvGrpSpPr>
                <a:grpSpLocks/>
              </p:cNvGrpSpPr>
              <p:nvPr/>
            </p:nvGrpSpPr>
            <p:grpSpPr bwMode="auto">
              <a:xfrm>
                <a:off x="2784" y="3100"/>
                <a:ext cx="192" cy="233"/>
                <a:chOff x="2016" y="2524"/>
                <a:chExt cx="192" cy="233"/>
              </a:xfrm>
            </p:grpSpPr>
            <p:sp>
              <p:nvSpPr>
                <p:cNvPr id="93461" name="Rectangle 365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62" name="Freeform 366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25" name="Group 367"/>
              <p:cNvGrpSpPr>
                <a:grpSpLocks/>
              </p:cNvGrpSpPr>
              <p:nvPr/>
            </p:nvGrpSpPr>
            <p:grpSpPr bwMode="auto">
              <a:xfrm>
                <a:off x="2976" y="2524"/>
                <a:ext cx="192" cy="233"/>
                <a:chOff x="2016" y="2524"/>
                <a:chExt cx="192" cy="233"/>
              </a:xfrm>
            </p:grpSpPr>
            <p:sp>
              <p:nvSpPr>
                <p:cNvPr id="93459" name="Rectangle 368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60" name="Freeform 369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26" name="Group 370"/>
              <p:cNvGrpSpPr>
                <a:grpSpLocks/>
              </p:cNvGrpSpPr>
              <p:nvPr/>
            </p:nvGrpSpPr>
            <p:grpSpPr bwMode="auto">
              <a:xfrm>
                <a:off x="2976" y="2716"/>
                <a:ext cx="192" cy="233"/>
                <a:chOff x="2016" y="2524"/>
                <a:chExt cx="192" cy="233"/>
              </a:xfrm>
            </p:grpSpPr>
            <p:sp>
              <p:nvSpPr>
                <p:cNvPr id="93457" name="Rectangle 371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58" name="Freeform 372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27" name="Group 373"/>
              <p:cNvGrpSpPr>
                <a:grpSpLocks/>
              </p:cNvGrpSpPr>
              <p:nvPr/>
            </p:nvGrpSpPr>
            <p:grpSpPr bwMode="auto">
              <a:xfrm>
                <a:off x="2976" y="2908"/>
                <a:ext cx="192" cy="233"/>
                <a:chOff x="2016" y="2524"/>
                <a:chExt cx="192" cy="233"/>
              </a:xfrm>
            </p:grpSpPr>
            <p:sp>
              <p:nvSpPr>
                <p:cNvPr id="93455" name="Rectangle 374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56" name="Freeform 375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28" name="Group 376"/>
              <p:cNvGrpSpPr>
                <a:grpSpLocks/>
              </p:cNvGrpSpPr>
              <p:nvPr/>
            </p:nvGrpSpPr>
            <p:grpSpPr bwMode="auto">
              <a:xfrm>
                <a:off x="2976" y="3100"/>
                <a:ext cx="192" cy="233"/>
                <a:chOff x="2016" y="2524"/>
                <a:chExt cx="192" cy="233"/>
              </a:xfrm>
            </p:grpSpPr>
            <p:sp>
              <p:nvSpPr>
                <p:cNvPr id="93453" name="Rectangle 377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54" name="Freeform 378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29" name="Group 379"/>
              <p:cNvGrpSpPr>
                <a:grpSpLocks/>
              </p:cNvGrpSpPr>
              <p:nvPr/>
            </p:nvGrpSpPr>
            <p:grpSpPr bwMode="auto">
              <a:xfrm>
                <a:off x="3168" y="2524"/>
                <a:ext cx="192" cy="233"/>
                <a:chOff x="2016" y="2524"/>
                <a:chExt cx="192" cy="233"/>
              </a:xfrm>
            </p:grpSpPr>
            <p:sp>
              <p:nvSpPr>
                <p:cNvPr id="93451" name="Rectangle 380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52" name="Freeform 381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30" name="Group 382"/>
              <p:cNvGrpSpPr>
                <a:grpSpLocks/>
              </p:cNvGrpSpPr>
              <p:nvPr/>
            </p:nvGrpSpPr>
            <p:grpSpPr bwMode="auto">
              <a:xfrm>
                <a:off x="3168" y="2716"/>
                <a:ext cx="192" cy="233"/>
                <a:chOff x="2016" y="2524"/>
                <a:chExt cx="192" cy="233"/>
              </a:xfrm>
            </p:grpSpPr>
            <p:sp>
              <p:nvSpPr>
                <p:cNvPr id="93449" name="Rectangle 383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50" name="Freeform 384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31" name="Group 385"/>
              <p:cNvGrpSpPr>
                <a:grpSpLocks/>
              </p:cNvGrpSpPr>
              <p:nvPr/>
            </p:nvGrpSpPr>
            <p:grpSpPr bwMode="auto">
              <a:xfrm>
                <a:off x="3168" y="2908"/>
                <a:ext cx="192" cy="233"/>
                <a:chOff x="2016" y="2524"/>
                <a:chExt cx="192" cy="233"/>
              </a:xfrm>
            </p:grpSpPr>
            <p:sp>
              <p:nvSpPr>
                <p:cNvPr id="93447" name="Rectangle 386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48" name="Freeform 387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32" name="Group 388"/>
              <p:cNvGrpSpPr>
                <a:grpSpLocks/>
              </p:cNvGrpSpPr>
              <p:nvPr/>
            </p:nvGrpSpPr>
            <p:grpSpPr bwMode="auto">
              <a:xfrm>
                <a:off x="3168" y="3100"/>
                <a:ext cx="192" cy="233"/>
                <a:chOff x="2016" y="2524"/>
                <a:chExt cx="192" cy="233"/>
              </a:xfrm>
            </p:grpSpPr>
            <p:sp>
              <p:nvSpPr>
                <p:cNvPr id="93445" name="Rectangle 389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46" name="Freeform 390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33" name="Group 391"/>
              <p:cNvGrpSpPr>
                <a:grpSpLocks/>
              </p:cNvGrpSpPr>
              <p:nvPr/>
            </p:nvGrpSpPr>
            <p:grpSpPr bwMode="auto">
              <a:xfrm>
                <a:off x="3360" y="2524"/>
                <a:ext cx="192" cy="233"/>
                <a:chOff x="2016" y="2524"/>
                <a:chExt cx="192" cy="233"/>
              </a:xfrm>
            </p:grpSpPr>
            <p:sp>
              <p:nvSpPr>
                <p:cNvPr id="93443" name="Rectangle 392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44" name="Freeform 393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34" name="Group 394"/>
              <p:cNvGrpSpPr>
                <a:grpSpLocks/>
              </p:cNvGrpSpPr>
              <p:nvPr/>
            </p:nvGrpSpPr>
            <p:grpSpPr bwMode="auto">
              <a:xfrm>
                <a:off x="3360" y="2716"/>
                <a:ext cx="192" cy="233"/>
                <a:chOff x="2016" y="2524"/>
                <a:chExt cx="192" cy="233"/>
              </a:xfrm>
            </p:grpSpPr>
            <p:sp>
              <p:nvSpPr>
                <p:cNvPr id="93441" name="Rectangle 395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42" name="Freeform 396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35" name="Group 397"/>
              <p:cNvGrpSpPr>
                <a:grpSpLocks/>
              </p:cNvGrpSpPr>
              <p:nvPr/>
            </p:nvGrpSpPr>
            <p:grpSpPr bwMode="auto">
              <a:xfrm>
                <a:off x="3360" y="2908"/>
                <a:ext cx="192" cy="233"/>
                <a:chOff x="2016" y="2524"/>
                <a:chExt cx="192" cy="233"/>
              </a:xfrm>
            </p:grpSpPr>
            <p:sp>
              <p:nvSpPr>
                <p:cNvPr id="93439" name="Rectangle 398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40" name="Freeform 399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436" name="Group 400"/>
              <p:cNvGrpSpPr>
                <a:grpSpLocks/>
              </p:cNvGrpSpPr>
              <p:nvPr/>
            </p:nvGrpSpPr>
            <p:grpSpPr bwMode="auto">
              <a:xfrm>
                <a:off x="3360" y="3100"/>
                <a:ext cx="192" cy="233"/>
                <a:chOff x="2016" y="2524"/>
                <a:chExt cx="192" cy="233"/>
              </a:xfrm>
            </p:grpSpPr>
            <p:sp>
              <p:nvSpPr>
                <p:cNvPr id="93437" name="Rectangle 401"/>
                <p:cNvSpPr>
                  <a:spLocks noChangeArrowheads="1"/>
                </p:cNvSpPr>
                <p:nvPr/>
              </p:nvSpPr>
              <p:spPr bwMode="auto">
                <a:xfrm>
                  <a:off x="2016" y="2524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38" name="Freeform 402"/>
                <p:cNvSpPr>
                  <a:spLocks/>
                </p:cNvSpPr>
                <p:nvPr/>
              </p:nvSpPr>
              <p:spPr bwMode="auto">
                <a:xfrm>
                  <a:off x="2064" y="2524"/>
                  <a:ext cx="116" cy="233"/>
                </a:xfrm>
                <a:custGeom>
                  <a:avLst/>
                  <a:gdLst>
                    <a:gd name="T0" fmla="*/ 0 w 96"/>
                    <a:gd name="T1" fmla="*/ 2147483646 h 96"/>
                    <a:gd name="T2" fmla="*/ 13084 w 96"/>
                    <a:gd name="T3" fmla="*/ 2147483646 h 96"/>
                    <a:gd name="T4" fmla="*/ 6629 w 96"/>
                    <a:gd name="T5" fmla="*/ 0 h 96"/>
                    <a:gd name="T6" fmla="*/ 0 w 96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93403" name="AutoShape 403"/>
            <p:cNvSpPr>
              <a:spLocks noChangeArrowheads="1"/>
            </p:cNvSpPr>
            <p:nvPr/>
          </p:nvSpPr>
          <p:spPr bwMode="auto">
            <a:xfrm>
              <a:off x="2016" y="2305"/>
              <a:ext cx="481" cy="462"/>
            </a:xfrm>
            <a:prstGeom prst="rightArrow">
              <a:avLst>
                <a:gd name="adj1" fmla="val 50000"/>
                <a:gd name="adj2" fmla="val 2802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1800">
                  <a:latin typeface="Verdana" panose="020B0604030504040204" pitchFamily="34" charset="0"/>
                  <a:ea typeface="Gulim" pitchFamily="34" charset="-127"/>
                </a:rPr>
                <a:t>mul</a:t>
              </a:r>
            </a:p>
          </p:txBody>
        </p:sp>
      </p:grpSp>
      <p:grpSp>
        <p:nvGrpSpPr>
          <p:cNvPr id="1344916" name="Group 404"/>
          <p:cNvGrpSpPr>
            <a:grpSpLocks/>
          </p:cNvGrpSpPr>
          <p:nvPr/>
        </p:nvGrpSpPr>
        <p:grpSpPr bwMode="auto">
          <a:xfrm>
            <a:off x="5638800" y="2881313"/>
            <a:ext cx="3200400" cy="1555750"/>
            <a:chOff x="3552" y="1777"/>
            <a:chExt cx="2016" cy="980"/>
          </a:xfrm>
        </p:grpSpPr>
        <p:grpSp>
          <p:nvGrpSpPr>
            <p:cNvPr id="93303" name="Group 405"/>
            <p:cNvGrpSpPr>
              <a:grpSpLocks/>
            </p:cNvGrpSpPr>
            <p:nvPr/>
          </p:nvGrpSpPr>
          <p:grpSpPr bwMode="auto">
            <a:xfrm>
              <a:off x="4032" y="1948"/>
              <a:ext cx="1536" cy="809"/>
              <a:chOff x="3552" y="1948"/>
              <a:chExt cx="1536" cy="809"/>
            </a:xfrm>
          </p:grpSpPr>
          <p:sp>
            <p:nvSpPr>
              <p:cNvPr id="93305" name="Rectangle 406"/>
              <p:cNvSpPr>
                <a:spLocks noChangeArrowheads="1"/>
              </p:cNvSpPr>
              <p:nvPr/>
            </p:nvSpPr>
            <p:spPr bwMode="auto">
              <a:xfrm>
                <a:off x="3552" y="2236"/>
                <a:ext cx="116" cy="233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altLang="zh-CN" sz="180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93306" name="Group 407"/>
              <p:cNvGrpSpPr>
                <a:grpSpLocks/>
              </p:cNvGrpSpPr>
              <p:nvPr/>
            </p:nvGrpSpPr>
            <p:grpSpPr bwMode="auto">
              <a:xfrm>
                <a:off x="3552" y="1948"/>
                <a:ext cx="192" cy="233"/>
                <a:chOff x="3552" y="1948"/>
                <a:chExt cx="192" cy="233"/>
              </a:xfrm>
            </p:grpSpPr>
            <p:sp>
              <p:nvSpPr>
                <p:cNvPr id="93400" name="Rectangle 408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401" name="Rectangle 409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07" name="Group 410"/>
              <p:cNvGrpSpPr>
                <a:grpSpLocks/>
              </p:cNvGrpSpPr>
              <p:nvPr/>
            </p:nvGrpSpPr>
            <p:grpSpPr bwMode="auto">
              <a:xfrm>
                <a:off x="3552" y="2140"/>
                <a:ext cx="192" cy="233"/>
                <a:chOff x="3552" y="1948"/>
                <a:chExt cx="192" cy="233"/>
              </a:xfrm>
            </p:grpSpPr>
            <p:sp>
              <p:nvSpPr>
                <p:cNvPr id="93398" name="Rectangle 411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99" name="Rectangle 412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08" name="Group 413"/>
              <p:cNvGrpSpPr>
                <a:grpSpLocks/>
              </p:cNvGrpSpPr>
              <p:nvPr/>
            </p:nvGrpSpPr>
            <p:grpSpPr bwMode="auto">
              <a:xfrm>
                <a:off x="3552" y="2332"/>
                <a:ext cx="192" cy="233"/>
                <a:chOff x="3552" y="1948"/>
                <a:chExt cx="192" cy="233"/>
              </a:xfrm>
            </p:grpSpPr>
            <p:sp>
              <p:nvSpPr>
                <p:cNvPr id="93396" name="Rectangle 414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97" name="Rectangle 415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09" name="Group 416"/>
              <p:cNvGrpSpPr>
                <a:grpSpLocks/>
              </p:cNvGrpSpPr>
              <p:nvPr/>
            </p:nvGrpSpPr>
            <p:grpSpPr bwMode="auto">
              <a:xfrm>
                <a:off x="3552" y="2524"/>
                <a:ext cx="192" cy="233"/>
                <a:chOff x="3552" y="1948"/>
                <a:chExt cx="192" cy="233"/>
              </a:xfrm>
            </p:grpSpPr>
            <p:sp>
              <p:nvSpPr>
                <p:cNvPr id="93394" name="Rectangle 417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95" name="Rectangle 418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10" name="Group 419"/>
              <p:cNvGrpSpPr>
                <a:grpSpLocks/>
              </p:cNvGrpSpPr>
              <p:nvPr/>
            </p:nvGrpSpPr>
            <p:grpSpPr bwMode="auto">
              <a:xfrm>
                <a:off x="3744" y="1948"/>
                <a:ext cx="192" cy="233"/>
                <a:chOff x="3552" y="1948"/>
                <a:chExt cx="192" cy="233"/>
              </a:xfrm>
            </p:grpSpPr>
            <p:sp>
              <p:nvSpPr>
                <p:cNvPr id="93392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93" name="Rectangle 421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11" name="Group 422"/>
              <p:cNvGrpSpPr>
                <a:grpSpLocks/>
              </p:cNvGrpSpPr>
              <p:nvPr/>
            </p:nvGrpSpPr>
            <p:grpSpPr bwMode="auto">
              <a:xfrm>
                <a:off x="3744" y="2140"/>
                <a:ext cx="192" cy="233"/>
                <a:chOff x="3552" y="1948"/>
                <a:chExt cx="192" cy="233"/>
              </a:xfrm>
            </p:grpSpPr>
            <p:sp>
              <p:nvSpPr>
                <p:cNvPr id="93390" name="Rectangle 423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91" name="Rectangle 424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12" name="Group 425"/>
              <p:cNvGrpSpPr>
                <a:grpSpLocks/>
              </p:cNvGrpSpPr>
              <p:nvPr/>
            </p:nvGrpSpPr>
            <p:grpSpPr bwMode="auto">
              <a:xfrm>
                <a:off x="3744" y="2332"/>
                <a:ext cx="192" cy="233"/>
                <a:chOff x="3552" y="1948"/>
                <a:chExt cx="192" cy="233"/>
              </a:xfrm>
            </p:grpSpPr>
            <p:sp>
              <p:nvSpPr>
                <p:cNvPr id="93388" name="Rectangle 426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89" name="Rectangle 427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13" name="Group 428"/>
              <p:cNvGrpSpPr>
                <a:grpSpLocks/>
              </p:cNvGrpSpPr>
              <p:nvPr/>
            </p:nvGrpSpPr>
            <p:grpSpPr bwMode="auto">
              <a:xfrm>
                <a:off x="3744" y="2524"/>
                <a:ext cx="192" cy="233"/>
                <a:chOff x="3552" y="1948"/>
                <a:chExt cx="192" cy="233"/>
              </a:xfrm>
            </p:grpSpPr>
            <p:sp>
              <p:nvSpPr>
                <p:cNvPr id="93386" name="Rectangle 429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87" name="Rectangle 430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14" name="Group 431"/>
              <p:cNvGrpSpPr>
                <a:grpSpLocks/>
              </p:cNvGrpSpPr>
              <p:nvPr/>
            </p:nvGrpSpPr>
            <p:grpSpPr bwMode="auto">
              <a:xfrm>
                <a:off x="3936" y="1948"/>
                <a:ext cx="192" cy="233"/>
                <a:chOff x="3552" y="1948"/>
                <a:chExt cx="192" cy="233"/>
              </a:xfrm>
            </p:grpSpPr>
            <p:sp>
              <p:nvSpPr>
                <p:cNvPr id="93384" name="Rectangle 432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85" name="Rectangle 433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15" name="Group 434"/>
              <p:cNvGrpSpPr>
                <a:grpSpLocks/>
              </p:cNvGrpSpPr>
              <p:nvPr/>
            </p:nvGrpSpPr>
            <p:grpSpPr bwMode="auto">
              <a:xfrm>
                <a:off x="3936" y="2140"/>
                <a:ext cx="192" cy="233"/>
                <a:chOff x="3552" y="1948"/>
                <a:chExt cx="192" cy="233"/>
              </a:xfrm>
            </p:grpSpPr>
            <p:sp>
              <p:nvSpPr>
                <p:cNvPr id="93382" name="Rectangle 435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83" name="Rectangle 436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16" name="Group 437"/>
              <p:cNvGrpSpPr>
                <a:grpSpLocks/>
              </p:cNvGrpSpPr>
              <p:nvPr/>
            </p:nvGrpSpPr>
            <p:grpSpPr bwMode="auto">
              <a:xfrm>
                <a:off x="3936" y="2332"/>
                <a:ext cx="192" cy="233"/>
                <a:chOff x="3552" y="1948"/>
                <a:chExt cx="192" cy="233"/>
              </a:xfrm>
            </p:grpSpPr>
            <p:sp>
              <p:nvSpPr>
                <p:cNvPr id="93380" name="Rectangle 438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81" name="Rectangle 439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17" name="Group 440"/>
              <p:cNvGrpSpPr>
                <a:grpSpLocks/>
              </p:cNvGrpSpPr>
              <p:nvPr/>
            </p:nvGrpSpPr>
            <p:grpSpPr bwMode="auto">
              <a:xfrm>
                <a:off x="3936" y="2524"/>
                <a:ext cx="192" cy="233"/>
                <a:chOff x="3552" y="1948"/>
                <a:chExt cx="192" cy="233"/>
              </a:xfrm>
            </p:grpSpPr>
            <p:sp>
              <p:nvSpPr>
                <p:cNvPr id="93378" name="Rectangle 441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79" name="Rectangle 442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18" name="Group 443"/>
              <p:cNvGrpSpPr>
                <a:grpSpLocks/>
              </p:cNvGrpSpPr>
              <p:nvPr/>
            </p:nvGrpSpPr>
            <p:grpSpPr bwMode="auto">
              <a:xfrm>
                <a:off x="4128" y="1948"/>
                <a:ext cx="192" cy="233"/>
                <a:chOff x="3552" y="1948"/>
                <a:chExt cx="192" cy="233"/>
              </a:xfrm>
            </p:grpSpPr>
            <p:sp>
              <p:nvSpPr>
                <p:cNvPr id="93376" name="Rectangle 444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77" name="Rectangle 445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19" name="Group 446"/>
              <p:cNvGrpSpPr>
                <a:grpSpLocks/>
              </p:cNvGrpSpPr>
              <p:nvPr/>
            </p:nvGrpSpPr>
            <p:grpSpPr bwMode="auto">
              <a:xfrm>
                <a:off x="4128" y="2140"/>
                <a:ext cx="192" cy="233"/>
                <a:chOff x="3552" y="1948"/>
                <a:chExt cx="192" cy="233"/>
              </a:xfrm>
            </p:grpSpPr>
            <p:sp>
              <p:nvSpPr>
                <p:cNvPr id="93374" name="Rectangle 447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75" name="Rectangle 448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20" name="Group 449"/>
              <p:cNvGrpSpPr>
                <a:grpSpLocks/>
              </p:cNvGrpSpPr>
              <p:nvPr/>
            </p:nvGrpSpPr>
            <p:grpSpPr bwMode="auto">
              <a:xfrm>
                <a:off x="4128" y="2332"/>
                <a:ext cx="192" cy="233"/>
                <a:chOff x="3552" y="1948"/>
                <a:chExt cx="192" cy="233"/>
              </a:xfrm>
            </p:grpSpPr>
            <p:sp>
              <p:nvSpPr>
                <p:cNvPr id="93372" name="Rectangle 450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73" name="Rectangle 451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21" name="Group 452"/>
              <p:cNvGrpSpPr>
                <a:grpSpLocks/>
              </p:cNvGrpSpPr>
              <p:nvPr/>
            </p:nvGrpSpPr>
            <p:grpSpPr bwMode="auto">
              <a:xfrm>
                <a:off x="4128" y="2524"/>
                <a:ext cx="192" cy="233"/>
                <a:chOff x="3552" y="1948"/>
                <a:chExt cx="192" cy="233"/>
              </a:xfrm>
            </p:grpSpPr>
            <p:sp>
              <p:nvSpPr>
                <p:cNvPr id="93370" name="Rectangle 453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71" name="Rectangle 454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22" name="Group 455"/>
              <p:cNvGrpSpPr>
                <a:grpSpLocks/>
              </p:cNvGrpSpPr>
              <p:nvPr/>
            </p:nvGrpSpPr>
            <p:grpSpPr bwMode="auto">
              <a:xfrm>
                <a:off x="4320" y="1948"/>
                <a:ext cx="192" cy="233"/>
                <a:chOff x="3552" y="1948"/>
                <a:chExt cx="192" cy="233"/>
              </a:xfrm>
            </p:grpSpPr>
            <p:sp>
              <p:nvSpPr>
                <p:cNvPr id="93368" name="Rectangle 456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69" name="Rectangle 457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23" name="Group 458"/>
              <p:cNvGrpSpPr>
                <a:grpSpLocks/>
              </p:cNvGrpSpPr>
              <p:nvPr/>
            </p:nvGrpSpPr>
            <p:grpSpPr bwMode="auto">
              <a:xfrm>
                <a:off x="4320" y="2140"/>
                <a:ext cx="192" cy="233"/>
                <a:chOff x="3552" y="1948"/>
                <a:chExt cx="192" cy="233"/>
              </a:xfrm>
            </p:grpSpPr>
            <p:sp>
              <p:nvSpPr>
                <p:cNvPr id="93366" name="Rectangle 459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67" name="Rectangle 460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24" name="Group 461"/>
              <p:cNvGrpSpPr>
                <a:grpSpLocks/>
              </p:cNvGrpSpPr>
              <p:nvPr/>
            </p:nvGrpSpPr>
            <p:grpSpPr bwMode="auto">
              <a:xfrm>
                <a:off x="4320" y="2332"/>
                <a:ext cx="192" cy="233"/>
                <a:chOff x="3552" y="1948"/>
                <a:chExt cx="192" cy="233"/>
              </a:xfrm>
            </p:grpSpPr>
            <p:sp>
              <p:nvSpPr>
                <p:cNvPr id="93364" name="Rectangle 462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65" name="Rectangle 463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25" name="Group 464"/>
              <p:cNvGrpSpPr>
                <a:grpSpLocks/>
              </p:cNvGrpSpPr>
              <p:nvPr/>
            </p:nvGrpSpPr>
            <p:grpSpPr bwMode="auto">
              <a:xfrm>
                <a:off x="4320" y="2524"/>
                <a:ext cx="192" cy="233"/>
                <a:chOff x="3552" y="1948"/>
                <a:chExt cx="192" cy="233"/>
              </a:xfrm>
            </p:grpSpPr>
            <p:sp>
              <p:nvSpPr>
                <p:cNvPr id="93362" name="Rectangle 465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63" name="Rectangle 466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26" name="Group 467"/>
              <p:cNvGrpSpPr>
                <a:grpSpLocks/>
              </p:cNvGrpSpPr>
              <p:nvPr/>
            </p:nvGrpSpPr>
            <p:grpSpPr bwMode="auto">
              <a:xfrm>
                <a:off x="4512" y="1948"/>
                <a:ext cx="192" cy="233"/>
                <a:chOff x="3552" y="1948"/>
                <a:chExt cx="192" cy="233"/>
              </a:xfrm>
            </p:grpSpPr>
            <p:sp>
              <p:nvSpPr>
                <p:cNvPr id="93360" name="Rectangle 468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61" name="Rectangle 469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27" name="Group 470"/>
              <p:cNvGrpSpPr>
                <a:grpSpLocks/>
              </p:cNvGrpSpPr>
              <p:nvPr/>
            </p:nvGrpSpPr>
            <p:grpSpPr bwMode="auto">
              <a:xfrm>
                <a:off x="4512" y="2140"/>
                <a:ext cx="192" cy="233"/>
                <a:chOff x="3552" y="1948"/>
                <a:chExt cx="192" cy="233"/>
              </a:xfrm>
            </p:grpSpPr>
            <p:sp>
              <p:nvSpPr>
                <p:cNvPr id="93358" name="Rectangle 471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59" name="Rectangle 472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28" name="Group 473"/>
              <p:cNvGrpSpPr>
                <a:grpSpLocks/>
              </p:cNvGrpSpPr>
              <p:nvPr/>
            </p:nvGrpSpPr>
            <p:grpSpPr bwMode="auto">
              <a:xfrm>
                <a:off x="4512" y="2332"/>
                <a:ext cx="192" cy="233"/>
                <a:chOff x="3552" y="1948"/>
                <a:chExt cx="192" cy="233"/>
              </a:xfrm>
            </p:grpSpPr>
            <p:sp>
              <p:nvSpPr>
                <p:cNvPr id="93356" name="Rectangle 474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57" name="Rectangle 475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29" name="Group 476"/>
              <p:cNvGrpSpPr>
                <a:grpSpLocks/>
              </p:cNvGrpSpPr>
              <p:nvPr/>
            </p:nvGrpSpPr>
            <p:grpSpPr bwMode="auto">
              <a:xfrm>
                <a:off x="4512" y="2524"/>
                <a:ext cx="192" cy="233"/>
                <a:chOff x="3552" y="1948"/>
                <a:chExt cx="192" cy="233"/>
              </a:xfrm>
            </p:grpSpPr>
            <p:sp>
              <p:nvSpPr>
                <p:cNvPr id="93354" name="Rectangle 477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55" name="Rectangle 478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30" name="Group 479"/>
              <p:cNvGrpSpPr>
                <a:grpSpLocks/>
              </p:cNvGrpSpPr>
              <p:nvPr/>
            </p:nvGrpSpPr>
            <p:grpSpPr bwMode="auto">
              <a:xfrm>
                <a:off x="4704" y="1948"/>
                <a:ext cx="192" cy="233"/>
                <a:chOff x="3552" y="1948"/>
                <a:chExt cx="192" cy="233"/>
              </a:xfrm>
            </p:grpSpPr>
            <p:sp>
              <p:nvSpPr>
                <p:cNvPr id="93352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53" name="Rectangle 481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31" name="Group 482"/>
              <p:cNvGrpSpPr>
                <a:grpSpLocks/>
              </p:cNvGrpSpPr>
              <p:nvPr/>
            </p:nvGrpSpPr>
            <p:grpSpPr bwMode="auto">
              <a:xfrm>
                <a:off x="4704" y="2140"/>
                <a:ext cx="192" cy="233"/>
                <a:chOff x="3552" y="1948"/>
                <a:chExt cx="192" cy="233"/>
              </a:xfrm>
            </p:grpSpPr>
            <p:sp>
              <p:nvSpPr>
                <p:cNvPr id="93350" name="Rectangle 483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51" name="Rectangle 484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32" name="Group 485"/>
              <p:cNvGrpSpPr>
                <a:grpSpLocks/>
              </p:cNvGrpSpPr>
              <p:nvPr/>
            </p:nvGrpSpPr>
            <p:grpSpPr bwMode="auto">
              <a:xfrm>
                <a:off x="4704" y="2332"/>
                <a:ext cx="192" cy="233"/>
                <a:chOff x="3552" y="1948"/>
                <a:chExt cx="192" cy="233"/>
              </a:xfrm>
            </p:grpSpPr>
            <p:sp>
              <p:nvSpPr>
                <p:cNvPr id="93348" name="Rectangle 486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49" name="Rectangle 487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33" name="Group 488"/>
              <p:cNvGrpSpPr>
                <a:grpSpLocks/>
              </p:cNvGrpSpPr>
              <p:nvPr/>
            </p:nvGrpSpPr>
            <p:grpSpPr bwMode="auto">
              <a:xfrm>
                <a:off x="4704" y="2524"/>
                <a:ext cx="192" cy="233"/>
                <a:chOff x="3552" y="1948"/>
                <a:chExt cx="192" cy="233"/>
              </a:xfrm>
            </p:grpSpPr>
            <p:sp>
              <p:nvSpPr>
                <p:cNvPr id="93346" name="Rectangle 489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47" name="Rectangle 490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34" name="Group 491"/>
              <p:cNvGrpSpPr>
                <a:grpSpLocks/>
              </p:cNvGrpSpPr>
              <p:nvPr/>
            </p:nvGrpSpPr>
            <p:grpSpPr bwMode="auto">
              <a:xfrm>
                <a:off x="4896" y="1948"/>
                <a:ext cx="192" cy="233"/>
                <a:chOff x="3552" y="1948"/>
                <a:chExt cx="192" cy="233"/>
              </a:xfrm>
            </p:grpSpPr>
            <p:sp>
              <p:nvSpPr>
                <p:cNvPr id="93344" name="Rectangle 492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45" name="Rectangle 493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35" name="Group 494"/>
              <p:cNvGrpSpPr>
                <a:grpSpLocks/>
              </p:cNvGrpSpPr>
              <p:nvPr/>
            </p:nvGrpSpPr>
            <p:grpSpPr bwMode="auto">
              <a:xfrm>
                <a:off x="4896" y="2140"/>
                <a:ext cx="192" cy="233"/>
                <a:chOff x="3552" y="1948"/>
                <a:chExt cx="192" cy="233"/>
              </a:xfrm>
            </p:grpSpPr>
            <p:sp>
              <p:nvSpPr>
                <p:cNvPr id="93342" name="Rectangle 495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43" name="Rectangle 496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36" name="Group 497"/>
              <p:cNvGrpSpPr>
                <a:grpSpLocks/>
              </p:cNvGrpSpPr>
              <p:nvPr/>
            </p:nvGrpSpPr>
            <p:grpSpPr bwMode="auto">
              <a:xfrm>
                <a:off x="4896" y="2332"/>
                <a:ext cx="192" cy="233"/>
                <a:chOff x="3552" y="1948"/>
                <a:chExt cx="192" cy="233"/>
              </a:xfrm>
            </p:grpSpPr>
            <p:sp>
              <p:nvSpPr>
                <p:cNvPr id="93340" name="Rectangle 498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41" name="Rectangle 499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337" name="Group 500"/>
              <p:cNvGrpSpPr>
                <a:grpSpLocks/>
              </p:cNvGrpSpPr>
              <p:nvPr/>
            </p:nvGrpSpPr>
            <p:grpSpPr bwMode="auto">
              <a:xfrm>
                <a:off x="4896" y="2524"/>
                <a:ext cx="192" cy="233"/>
                <a:chOff x="3552" y="1948"/>
                <a:chExt cx="192" cy="233"/>
              </a:xfrm>
            </p:grpSpPr>
            <p:sp>
              <p:nvSpPr>
                <p:cNvPr id="93338" name="Rectangle 501"/>
                <p:cNvSpPr>
                  <a:spLocks noChangeArrowheads="1"/>
                </p:cNvSpPr>
                <p:nvPr/>
              </p:nvSpPr>
              <p:spPr bwMode="auto">
                <a:xfrm>
                  <a:off x="3552" y="1948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39" name="Rectangle 502"/>
                <p:cNvSpPr>
                  <a:spLocks noChangeArrowheads="1"/>
                </p:cNvSpPr>
                <p:nvPr/>
              </p:nvSpPr>
              <p:spPr bwMode="auto">
                <a:xfrm>
                  <a:off x="3600" y="1948"/>
                  <a:ext cx="116" cy="233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93304" name="AutoShape 503"/>
            <p:cNvSpPr>
              <a:spLocks noChangeArrowheads="1"/>
            </p:cNvSpPr>
            <p:nvPr/>
          </p:nvSpPr>
          <p:spPr bwMode="auto">
            <a:xfrm>
              <a:off x="3552" y="1777"/>
              <a:ext cx="481" cy="462"/>
            </a:xfrm>
            <a:prstGeom prst="rightArrow">
              <a:avLst>
                <a:gd name="adj1" fmla="val 50000"/>
                <a:gd name="adj2" fmla="val 2802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1800">
                  <a:latin typeface="Verdana" panose="020B0604030504040204" pitchFamily="34" charset="0"/>
                  <a:ea typeface="Gulim" pitchFamily="34" charset="-127"/>
                </a:rPr>
                <a:t>add</a:t>
              </a:r>
            </a:p>
          </p:txBody>
        </p:sp>
      </p:grpSp>
      <p:grpSp>
        <p:nvGrpSpPr>
          <p:cNvPr id="1345016" name="Group 504"/>
          <p:cNvGrpSpPr>
            <a:grpSpLocks/>
          </p:cNvGrpSpPr>
          <p:nvPr/>
        </p:nvGrpSpPr>
        <p:grpSpPr bwMode="auto">
          <a:xfrm>
            <a:off x="5638800" y="4100513"/>
            <a:ext cx="3200400" cy="1555750"/>
            <a:chOff x="3552" y="2545"/>
            <a:chExt cx="2016" cy="980"/>
          </a:xfrm>
        </p:grpSpPr>
        <p:grpSp>
          <p:nvGrpSpPr>
            <p:cNvPr id="93204" name="Group 505"/>
            <p:cNvGrpSpPr>
              <a:grpSpLocks/>
            </p:cNvGrpSpPr>
            <p:nvPr/>
          </p:nvGrpSpPr>
          <p:grpSpPr bwMode="auto">
            <a:xfrm>
              <a:off x="4032" y="2716"/>
              <a:ext cx="1536" cy="809"/>
              <a:chOff x="3552" y="2716"/>
              <a:chExt cx="1536" cy="809"/>
            </a:xfrm>
          </p:grpSpPr>
          <p:sp>
            <p:nvSpPr>
              <p:cNvPr id="93206" name="Rectangle 506"/>
              <p:cNvSpPr>
                <a:spLocks noChangeArrowheads="1"/>
              </p:cNvSpPr>
              <p:nvPr/>
            </p:nvSpPr>
            <p:spPr bwMode="auto">
              <a:xfrm>
                <a:off x="3552" y="3004"/>
                <a:ext cx="116" cy="233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altLang="zh-CN" sz="180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93207" name="Group 507"/>
              <p:cNvGrpSpPr>
                <a:grpSpLocks/>
              </p:cNvGrpSpPr>
              <p:nvPr/>
            </p:nvGrpSpPr>
            <p:grpSpPr bwMode="auto">
              <a:xfrm>
                <a:off x="3552" y="2716"/>
                <a:ext cx="192" cy="233"/>
                <a:chOff x="3552" y="2716"/>
                <a:chExt cx="192" cy="233"/>
              </a:xfrm>
            </p:grpSpPr>
            <p:sp>
              <p:nvSpPr>
                <p:cNvPr id="93301" name="Rectangle 508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02" name="Rectangle 509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08" name="Group 510"/>
              <p:cNvGrpSpPr>
                <a:grpSpLocks/>
              </p:cNvGrpSpPr>
              <p:nvPr/>
            </p:nvGrpSpPr>
            <p:grpSpPr bwMode="auto">
              <a:xfrm>
                <a:off x="3552" y="2908"/>
                <a:ext cx="192" cy="233"/>
                <a:chOff x="3552" y="2716"/>
                <a:chExt cx="192" cy="233"/>
              </a:xfrm>
            </p:grpSpPr>
            <p:sp>
              <p:nvSpPr>
                <p:cNvPr id="93299" name="Rectangle 511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300" name="Rectangle 512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09" name="Group 513"/>
              <p:cNvGrpSpPr>
                <a:grpSpLocks/>
              </p:cNvGrpSpPr>
              <p:nvPr/>
            </p:nvGrpSpPr>
            <p:grpSpPr bwMode="auto">
              <a:xfrm>
                <a:off x="3552" y="3100"/>
                <a:ext cx="192" cy="233"/>
                <a:chOff x="3552" y="2716"/>
                <a:chExt cx="192" cy="233"/>
              </a:xfrm>
            </p:grpSpPr>
            <p:sp>
              <p:nvSpPr>
                <p:cNvPr id="93297" name="Rectangle 514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98" name="Rectangle 515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10" name="Group 516"/>
              <p:cNvGrpSpPr>
                <a:grpSpLocks/>
              </p:cNvGrpSpPr>
              <p:nvPr/>
            </p:nvGrpSpPr>
            <p:grpSpPr bwMode="auto">
              <a:xfrm>
                <a:off x="3552" y="3292"/>
                <a:ext cx="192" cy="233"/>
                <a:chOff x="3552" y="2716"/>
                <a:chExt cx="192" cy="233"/>
              </a:xfrm>
            </p:grpSpPr>
            <p:sp>
              <p:nvSpPr>
                <p:cNvPr id="93295" name="Rectangle 517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96" name="Rectangle 518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11" name="Group 519"/>
              <p:cNvGrpSpPr>
                <a:grpSpLocks/>
              </p:cNvGrpSpPr>
              <p:nvPr/>
            </p:nvGrpSpPr>
            <p:grpSpPr bwMode="auto">
              <a:xfrm>
                <a:off x="3744" y="2716"/>
                <a:ext cx="192" cy="233"/>
                <a:chOff x="3552" y="2716"/>
                <a:chExt cx="192" cy="233"/>
              </a:xfrm>
            </p:grpSpPr>
            <p:sp>
              <p:nvSpPr>
                <p:cNvPr id="93293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94" name="Rectangle 521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12" name="Group 522"/>
              <p:cNvGrpSpPr>
                <a:grpSpLocks/>
              </p:cNvGrpSpPr>
              <p:nvPr/>
            </p:nvGrpSpPr>
            <p:grpSpPr bwMode="auto">
              <a:xfrm>
                <a:off x="3744" y="2908"/>
                <a:ext cx="192" cy="233"/>
                <a:chOff x="3552" y="2716"/>
                <a:chExt cx="192" cy="233"/>
              </a:xfrm>
            </p:grpSpPr>
            <p:sp>
              <p:nvSpPr>
                <p:cNvPr id="93291" name="Rectangle 523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92" name="Rectangle 524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13" name="Group 525"/>
              <p:cNvGrpSpPr>
                <a:grpSpLocks/>
              </p:cNvGrpSpPr>
              <p:nvPr/>
            </p:nvGrpSpPr>
            <p:grpSpPr bwMode="auto">
              <a:xfrm>
                <a:off x="3744" y="3100"/>
                <a:ext cx="192" cy="233"/>
                <a:chOff x="3552" y="2716"/>
                <a:chExt cx="192" cy="233"/>
              </a:xfrm>
            </p:grpSpPr>
            <p:sp>
              <p:nvSpPr>
                <p:cNvPr id="93289" name="Rectangle 526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90" name="Rectangle 527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14" name="Group 528"/>
              <p:cNvGrpSpPr>
                <a:grpSpLocks/>
              </p:cNvGrpSpPr>
              <p:nvPr/>
            </p:nvGrpSpPr>
            <p:grpSpPr bwMode="auto">
              <a:xfrm>
                <a:off x="3744" y="3292"/>
                <a:ext cx="192" cy="233"/>
                <a:chOff x="3552" y="2716"/>
                <a:chExt cx="192" cy="233"/>
              </a:xfrm>
            </p:grpSpPr>
            <p:sp>
              <p:nvSpPr>
                <p:cNvPr id="93287" name="Rectangle 529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88" name="Rectangle 530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15" name="Group 531"/>
              <p:cNvGrpSpPr>
                <a:grpSpLocks/>
              </p:cNvGrpSpPr>
              <p:nvPr/>
            </p:nvGrpSpPr>
            <p:grpSpPr bwMode="auto">
              <a:xfrm>
                <a:off x="3936" y="2716"/>
                <a:ext cx="192" cy="233"/>
                <a:chOff x="3552" y="2716"/>
                <a:chExt cx="192" cy="233"/>
              </a:xfrm>
            </p:grpSpPr>
            <p:sp>
              <p:nvSpPr>
                <p:cNvPr id="93285" name="Rectangle 532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86" name="Rectangle 533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16" name="Group 534"/>
              <p:cNvGrpSpPr>
                <a:grpSpLocks/>
              </p:cNvGrpSpPr>
              <p:nvPr/>
            </p:nvGrpSpPr>
            <p:grpSpPr bwMode="auto">
              <a:xfrm>
                <a:off x="3936" y="2908"/>
                <a:ext cx="192" cy="233"/>
                <a:chOff x="3552" y="2716"/>
                <a:chExt cx="192" cy="233"/>
              </a:xfrm>
            </p:grpSpPr>
            <p:sp>
              <p:nvSpPr>
                <p:cNvPr id="932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17" name="Group 537"/>
              <p:cNvGrpSpPr>
                <a:grpSpLocks/>
              </p:cNvGrpSpPr>
              <p:nvPr/>
            </p:nvGrpSpPr>
            <p:grpSpPr bwMode="auto">
              <a:xfrm>
                <a:off x="3936" y="3100"/>
                <a:ext cx="192" cy="233"/>
                <a:chOff x="3552" y="2716"/>
                <a:chExt cx="192" cy="233"/>
              </a:xfrm>
            </p:grpSpPr>
            <p:sp>
              <p:nvSpPr>
                <p:cNvPr id="93281" name="Rectangle 538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82" name="Rectangle 539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18" name="Group 540"/>
              <p:cNvGrpSpPr>
                <a:grpSpLocks/>
              </p:cNvGrpSpPr>
              <p:nvPr/>
            </p:nvGrpSpPr>
            <p:grpSpPr bwMode="auto">
              <a:xfrm>
                <a:off x="3936" y="3292"/>
                <a:ext cx="192" cy="233"/>
                <a:chOff x="3552" y="2716"/>
                <a:chExt cx="192" cy="233"/>
              </a:xfrm>
            </p:grpSpPr>
            <p:sp>
              <p:nvSpPr>
                <p:cNvPr id="9327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80" name="Rectangle 542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19" name="Group 543"/>
              <p:cNvGrpSpPr>
                <a:grpSpLocks/>
              </p:cNvGrpSpPr>
              <p:nvPr/>
            </p:nvGrpSpPr>
            <p:grpSpPr bwMode="auto">
              <a:xfrm>
                <a:off x="4128" y="2716"/>
                <a:ext cx="192" cy="233"/>
                <a:chOff x="3552" y="2716"/>
                <a:chExt cx="192" cy="233"/>
              </a:xfrm>
            </p:grpSpPr>
            <p:sp>
              <p:nvSpPr>
                <p:cNvPr id="93277" name="Rectangle 544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78" name="Rectangle 545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20" name="Group 546"/>
              <p:cNvGrpSpPr>
                <a:grpSpLocks/>
              </p:cNvGrpSpPr>
              <p:nvPr/>
            </p:nvGrpSpPr>
            <p:grpSpPr bwMode="auto">
              <a:xfrm>
                <a:off x="4128" y="2908"/>
                <a:ext cx="192" cy="233"/>
                <a:chOff x="3552" y="2716"/>
                <a:chExt cx="192" cy="233"/>
              </a:xfrm>
            </p:grpSpPr>
            <p:sp>
              <p:nvSpPr>
                <p:cNvPr id="93275" name="Rectangle 547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76" name="Rectangle 548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21" name="Group 549"/>
              <p:cNvGrpSpPr>
                <a:grpSpLocks/>
              </p:cNvGrpSpPr>
              <p:nvPr/>
            </p:nvGrpSpPr>
            <p:grpSpPr bwMode="auto">
              <a:xfrm>
                <a:off x="4128" y="3100"/>
                <a:ext cx="192" cy="233"/>
                <a:chOff x="3552" y="2716"/>
                <a:chExt cx="192" cy="233"/>
              </a:xfrm>
            </p:grpSpPr>
            <p:sp>
              <p:nvSpPr>
                <p:cNvPr id="93273" name="Rectangle 550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74" name="Rectangle 551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22" name="Group 552"/>
              <p:cNvGrpSpPr>
                <a:grpSpLocks/>
              </p:cNvGrpSpPr>
              <p:nvPr/>
            </p:nvGrpSpPr>
            <p:grpSpPr bwMode="auto">
              <a:xfrm>
                <a:off x="4128" y="3292"/>
                <a:ext cx="192" cy="233"/>
                <a:chOff x="3552" y="2716"/>
                <a:chExt cx="192" cy="233"/>
              </a:xfrm>
            </p:grpSpPr>
            <p:sp>
              <p:nvSpPr>
                <p:cNvPr id="9327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7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23" name="Group 555"/>
              <p:cNvGrpSpPr>
                <a:grpSpLocks/>
              </p:cNvGrpSpPr>
              <p:nvPr/>
            </p:nvGrpSpPr>
            <p:grpSpPr bwMode="auto">
              <a:xfrm>
                <a:off x="4320" y="2716"/>
                <a:ext cx="192" cy="233"/>
                <a:chOff x="3552" y="2716"/>
                <a:chExt cx="192" cy="233"/>
              </a:xfrm>
            </p:grpSpPr>
            <p:sp>
              <p:nvSpPr>
                <p:cNvPr id="93269" name="Rectangle 556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70" name="Rectangle 557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24" name="Group 558"/>
              <p:cNvGrpSpPr>
                <a:grpSpLocks/>
              </p:cNvGrpSpPr>
              <p:nvPr/>
            </p:nvGrpSpPr>
            <p:grpSpPr bwMode="auto">
              <a:xfrm>
                <a:off x="4320" y="2908"/>
                <a:ext cx="192" cy="233"/>
                <a:chOff x="3552" y="2716"/>
                <a:chExt cx="192" cy="233"/>
              </a:xfrm>
            </p:grpSpPr>
            <p:sp>
              <p:nvSpPr>
                <p:cNvPr id="93267" name="Rectangle 559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6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25" name="Group 561"/>
              <p:cNvGrpSpPr>
                <a:grpSpLocks/>
              </p:cNvGrpSpPr>
              <p:nvPr/>
            </p:nvGrpSpPr>
            <p:grpSpPr bwMode="auto">
              <a:xfrm>
                <a:off x="4320" y="3100"/>
                <a:ext cx="192" cy="233"/>
                <a:chOff x="3552" y="2716"/>
                <a:chExt cx="192" cy="233"/>
              </a:xfrm>
            </p:grpSpPr>
            <p:sp>
              <p:nvSpPr>
                <p:cNvPr id="93265" name="Rectangle 562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66" name="Rectangle 563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26" name="Group 564"/>
              <p:cNvGrpSpPr>
                <a:grpSpLocks/>
              </p:cNvGrpSpPr>
              <p:nvPr/>
            </p:nvGrpSpPr>
            <p:grpSpPr bwMode="auto">
              <a:xfrm>
                <a:off x="4320" y="3292"/>
                <a:ext cx="192" cy="233"/>
                <a:chOff x="3552" y="2716"/>
                <a:chExt cx="192" cy="233"/>
              </a:xfrm>
            </p:grpSpPr>
            <p:sp>
              <p:nvSpPr>
                <p:cNvPr id="93263" name="Rectangle 565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64" name="Rectangle 566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27" name="Group 567"/>
              <p:cNvGrpSpPr>
                <a:grpSpLocks/>
              </p:cNvGrpSpPr>
              <p:nvPr/>
            </p:nvGrpSpPr>
            <p:grpSpPr bwMode="auto">
              <a:xfrm>
                <a:off x="4512" y="2716"/>
                <a:ext cx="192" cy="233"/>
                <a:chOff x="3552" y="2716"/>
                <a:chExt cx="192" cy="233"/>
              </a:xfrm>
            </p:grpSpPr>
            <p:sp>
              <p:nvSpPr>
                <p:cNvPr id="93261" name="Rectangle 568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62" name="Rectangle 569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28" name="Group 570"/>
              <p:cNvGrpSpPr>
                <a:grpSpLocks/>
              </p:cNvGrpSpPr>
              <p:nvPr/>
            </p:nvGrpSpPr>
            <p:grpSpPr bwMode="auto">
              <a:xfrm>
                <a:off x="4512" y="2908"/>
                <a:ext cx="192" cy="233"/>
                <a:chOff x="3552" y="2716"/>
                <a:chExt cx="192" cy="233"/>
              </a:xfrm>
            </p:grpSpPr>
            <p:sp>
              <p:nvSpPr>
                <p:cNvPr id="93259" name="Rectangle 571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60" name="Rectangle 572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29" name="Group 573"/>
              <p:cNvGrpSpPr>
                <a:grpSpLocks/>
              </p:cNvGrpSpPr>
              <p:nvPr/>
            </p:nvGrpSpPr>
            <p:grpSpPr bwMode="auto">
              <a:xfrm>
                <a:off x="4512" y="3100"/>
                <a:ext cx="192" cy="233"/>
                <a:chOff x="3552" y="2716"/>
                <a:chExt cx="192" cy="233"/>
              </a:xfrm>
            </p:grpSpPr>
            <p:sp>
              <p:nvSpPr>
                <p:cNvPr id="93257" name="Rectangle 574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58" name="Rectangle 575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30" name="Group 576"/>
              <p:cNvGrpSpPr>
                <a:grpSpLocks/>
              </p:cNvGrpSpPr>
              <p:nvPr/>
            </p:nvGrpSpPr>
            <p:grpSpPr bwMode="auto">
              <a:xfrm>
                <a:off x="4512" y="3292"/>
                <a:ext cx="192" cy="233"/>
                <a:chOff x="3552" y="2716"/>
                <a:chExt cx="192" cy="233"/>
              </a:xfrm>
            </p:grpSpPr>
            <p:sp>
              <p:nvSpPr>
                <p:cNvPr id="93255" name="Rectangle 577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56" name="Rectangle 578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31" name="Group 579"/>
              <p:cNvGrpSpPr>
                <a:grpSpLocks/>
              </p:cNvGrpSpPr>
              <p:nvPr/>
            </p:nvGrpSpPr>
            <p:grpSpPr bwMode="auto">
              <a:xfrm>
                <a:off x="4704" y="2716"/>
                <a:ext cx="192" cy="233"/>
                <a:chOff x="3552" y="2716"/>
                <a:chExt cx="192" cy="233"/>
              </a:xfrm>
            </p:grpSpPr>
            <p:sp>
              <p:nvSpPr>
                <p:cNvPr id="93253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54" name="Rectangle 581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32" name="Group 582"/>
              <p:cNvGrpSpPr>
                <a:grpSpLocks/>
              </p:cNvGrpSpPr>
              <p:nvPr/>
            </p:nvGrpSpPr>
            <p:grpSpPr bwMode="auto">
              <a:xfrm>
                <a:off x="4704" y="2908"/>
                <a:ext cx="192" cy="233"/>
                <a:chOff x="3552" y="2716"/>
                <a:chExt cx="192" cy="233"/>
              </a:xfrm>
            </p:grpSpPr>
            <p:sp>
              <p:nvSpPr>
                <p:cNvPr id="93251" name="Rectangle 583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52" name="Rectangle 584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33" name="Group 585"/>
              <p:cNvGrpSpPr>
                <a:grpSpLocks/>
              </p:cNvGrpSpPr>
              <p:nvPr/>
            </p:nvGrpSpPr>
            <p:grpSpPr bwMode="auto">
              <a:xfrm>
                <a:off x="4704" y="3100"/>
                <a:ext cx="192" cy="233"/>
                <a:chOff x="3552" y="2716"/>
                <a:chExt cx="192" cy="233"/>
              </a:xfrm>
            </p:grpSpPr>
            <p:sp>
              <p:nvSpPr>
                <p:cNvPr id="93249" name="Rectangle 586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50" name="Rectangle 587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34" name="Group 588"/>
              <p:cNvGrpSpPr>
                <a:grpSpLocks/>
              </p:cNvGrpSpPr>
              <p:nvPr/>
            </p:nvGrpSpPr>
            <p:grpSpPr bwMode="auto">
              <a:xfrm>
                <a:off x="4704" y="3292"/>
                <a:ext cx="192" cy="233"/>
                <a:chOff x="3552" y="2716"/>
                <a:chExt cx="192" cy="233"/>
              </a:xfrm>
            </p:grpSpPr>
            <p:sp>
              <p:nvSpPr>
                <p:cNvPr id="93247" name="Rectangle 589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48" name="Rectangle 590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35" name="Group 591"/>
              <p:cNvGrpSpPr>
                <a:grpSpLocks/>
              </p:cNvGrpSpPr>
              <p:nvPr/>
            </p:nvGrpSpPr>
            <p:grpSpPr bwMode="auto">
              <a:xfrm>
                <a:off x="4896" y="2716"/>
                <a:ext cx="192" cy="233"/>
                <a:chOff x="3552" y="2716"/>
                <a:chExt cx="192" cy="233"/>
              </a:xfrm>
            </p:grpSpPr>
            <p:sp>
              <p:nvSpPr>
                <p:cNvPr id="93245" name="Rectangle 592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46" name="Rectangle 593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36" name="Group 594"/>
              <p:cNvGrpSpPr>
                <a:grpSpLocks/>
              </p:cNvGrpSpPr>
              <p:nvPr/>
            </p:nvGrpSpPr>
            <p:grpSpPr bwMode="auto">
              <a:xfrm>
                <a:off x="4896" y="2908"/>
                <a:ext cx="192" cy="233"/>
                <a:chOff x="3552" y="2716"/>
                <a:chExt cx="192" cy="233"/>
              </a:xfrm>
            </p:grpSpPr>
            <p:sp>
              <p:nvSpPr>
                <p:cNvPr id="932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37" name="Group 597"/>
              <p:cNvGrpSpPr>
                <a:grpSpLocks/>
              </p:cNvGrpSpPr>
              <p:nvPr/>
            </p:nvGrpSpPr>
            <p:grpSpPr bwMode="auto">
              <a:xfrm>
                <a:off x="4896" y="3100"/>
                <a:ext cx="192" cy="233"/>
                <a:chOff x="3552" y="2716"/>
                <a:chExt cx="192" cy="233"/>
              </a:xfrm>
            </p:grpSpPr>
            <p:sp>
              <p:nvSpPr>
                <p:cNvPr id="93241" name="Rectangle 598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42" name="Rectangle 599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93238" name="Group 600"/>
              <p:cNvGrpSpPr>
                <a:grpSpLocks/>
              </p:cNvGrpSpPr>
              <p:nvPr/>
            </p:nvGrpSpPr>
            <p:grpSpPr bwMode="auto">
              <a:xfrm>
                <a:off x="4896" y="3292"/>
                <a:ext cx="192" cy="233"/>
                <a:chOff x="3552" y="2716"/>
                <a:chExt cx="192" cy="233"/>
              </a:xfrm>
            </p:grpSpPr>
            <p:sp>
              <p:nvSpPr>
                <p:cNvPr id="9323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552" y="2716"/>
                  <a:ext cx="192" cy="233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3240" name="Rectangle 602"/>
                <p:cNvSpPr>
                  <a:spLocks noChangeArrowheads="1"/>
                </p:cNvSpPr>
                <p:nvPr/>
              </p:nvSpPr>
              <p:spPr bwMode="auto">
                <a:xfrm>
                  <a:off x="3600" y="2716"/>
                  <a:ext cx="116" cy="233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93205" name="AutoShape 603"/>
            <p:cNvSpPr>
              <a:spLocks noChangeArrowheads="1"/>
            </p:cNvSpPr>
            <p:nvPr/>
          </p:nvSpPr>
          <p:spPr bwMode="auto">
            <a:xfrm>
              <a:off x="3552" y="2545"/>
              <a:ext cx="481" cy="462"/>
            </a:xfrm>
            <a:prstGeom prst="rightArrow">
              <a:avLst>
                <a:gd name="adj1" fmla="val 50000"/>
                <a:gd name="adj2" fmla="val 2802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1800">
                  <a:latin typeface="Verdana" panose="020B0604030504040204" pitchFamily="34" charset="0"/>
                  <a:ea typeface="Gulim" pitchFamily="34" charset="-127"/>
                </a:rPr>
                <a:t>add</a:t>
              </a:r>
            </a:p>
          </p:txBody>
        </p:sp>
      </p:grpSp>
      <p:sp>
        <p:nvSpPr>
          <p:cNvPr id="93195" name="Text Box 604"/>
          <p:cNvSpPr txBox="1">
            <a:spLocks noChangeArrowheads="1"/>
          </p:cNvSpPr>
          <p:nvPr/>
        </p:nvSpPr>
        <p:spPr bwMode="auto">
          <a:xfrm>
            <a:off x="2097088" y="2098675"/>
            <a:ext cx="12747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800">
                <a:latin typeface="Verdana" panose="020B0604030504040204" pitchFamily="34" charset="0"/>
                <a:ea typeface="Gulim" pitchFamily="34" charset="-127"/>
              </a:rPr>
              <a:t>Load Unit</a:t>
            </a:r>
          </a:p>
        </p:txBody>
      </p:sp>
      <p:sp>
        <p:nvSpPr>
          <p:cNvPr id="93196" name="Text Box 605"/>
          <p:cNvSpPr txBox="1">
            <a:spLocks noChangeArrowheads="1"/>
          </p:cNvSpPr>
          <p:nvPr/>
        </p:nvSpPr>
        <p:spPr bwMode="auto">
          <a:xfrm>
            <a:off x="4384675" y="2097088"/>
            <a:ext cx="1639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800">
                <a:latin typeface="Verdana" panose="020B0604030504040204" pitchFamily="34" charset="0"/>
                <a:ea typeface="Gulim" pitchFamily="34" charset="-127"/>
              </a:rPr>
              <a:t>Multiply Unit</a:t>
            </a:r>
          </a:p>
        </p:txBody>
      </p:sp>
      <p:sp>
        <p:nvSpPr>
          <p:cNvPr id="93197" name="Text Box 606"/>
          <p:cNvSpPr txBox="1">
            <a:spLocks noChangeArrowheads="1"/>
          </p:cNvSpPr>
          <p:nvPr/>
        </p:nvSpPr>
        <p:spPr bwMode="auto">
          <a:xfrm>
            <a:off x="7045325" y="2097088"/>
            <a:ext cx="1181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800">
                <a:latin typeface="Verdana" panose="020B0604030504040204" pitchFamily="34" charset="0"/>
                <a:ea typeface="Gulim" pitchFamily="34" charset="-127"/>
              </a:rPr>
              <a:t>Add Unit</a:t>
            </a:r>
          </a:p>
        </p:txBody>
      </p:sp>
      <p:sp>
        <p:nvSpPr>
          <p:cNvPr id="93198" name="Line 607"/>
          <p:cNvSpPr>
            <a:spLocks noChangeShapeType="1"/>
          </p:cNvSpPr>
          <p:nvPr/>
        </p:nvSpPr>
        <p:spPr bwMode="auto">
          <a:xfrm>
            <a:off x="228600" y="295592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93199" name="Text Box 608"/>
          <p:cNvSpPr txBox="1">
            <a:spLocks noChangeArrowheads="1"/>
          </p:cNvSpPr>
          <p:nvPr/>
        </p:nvSpPr>
        <p:spPr bwMode="auto">
          <a:xfrm>
            <a:off x="231775" y="3197225"/>
            <a:ext cx="701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800" i="1">
                <a:latin typeface="Verdana" panose="020B0604030504040204" pitchFamily="34" charset="0"/>
                <a:ea typeface="Gulim" pitchFamily="34" charset="-127"/>
              </a:rPr>
              <a:t>time</a:t>
            </a:r>
          </a:p>
        </p:txBody>
      </p:sp>
      <p:sp>
        <p:nvSpPr>
          <p:cNvPr id="93200" name="AutoShape 609"/>
          <p:cNvSpPr>
            <a:spLocks noChangeArrowheads="1"/>
          </p:cNvSpPr>
          <p:nvPr/>
        </p:nvSpPr>
        <p:spPr bwMode="auto">
          <a:xfrm>
            <a:off x="838200" y="5200650"/>
            <a:ext cx="1449388" cy="1038225"/>
          </a:xfrm>
          <a:prstGeom prst="rightArrow">
            <a:avLst>
              <a:gd name="adj1" fmla="val 50000"/>
              <a:gd name="adj2" fmla="val 36975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400" i="1">
                <a:latin typeface="Verdana" panose="020B0604030504040204" pitchFamily="34" charset="0"/>
                <a:ea typeface="Gulim" pitchFamily="34" charset="-127"/>
              </a:rPr>
              <a:t>Instruction issue</a:t>
            </a:r>
          </a:p>
        </p:txBody>
      </p:sp>
      <p:sp>
        <p:nvSpPr>
          <p:cNvPr id="1345122" name="Text Box 610"/>
          <p:cNvSpPr txBox="1">
            <a:spLocks noChangeArrowheads="1"/>
          </p:cNvSpPr>
          <p:nvPr/>
        </p:nvSpPr>
        <p:spPr bwMode="auto">
          <a:xfrm>
            <a:off x="261938" y="6184900"/>
            <a:ext cx="8718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2400">
                <a:latin typeface="Calibri" panose="020F0502020204030204" pitchFamily="34" charset="0"/>
                <a:ea typeface="Gulim" pitchFamily="34" charset="-127"/>
                <a:cs typeface="Calibri" panose="020F0502020204030204" pitchFamily="34" charset="0"/>
              </a:rPr>
              <a:t>Complete 24 operations/cycle while issuing 1 short instruction/cycle</a:t>
            </a:r>
          </a:p>
        </p:txBody>
      </p:sp>
    </p:spTree>
    <p:extLst>
      <p:ext uri="{BB962C8B-B14F-4D97-AF65-F5344CB8AC3E}">
        <p14:creationId xmlns:p14="http://schemas.microsoft.com/office/powerpoint/2010/main" val="341641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512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600" b="1" dirty="0" smtClean="0">
                <a:solidFill>
                  <a:srgbClr val="FF0000"/>
                </a:solidFill>
              </a:rPr>
              <a:t>Vector Opt #2: Conditional Execution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/>
              <a:t>Suppose:	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dirty="0" smtClean="0">
                <a:latin typeface="Courier New" panose="02070309020205020404" pitchFamily="49" charset="0"/>
              </a:rPr>
              <a:t>		do 100 </a:t>
            </a:r>
            <a:r>
              <a:rPr lang="en-US" altLang="zh-CN" dirty="0" err="1" smtClean="0">
                <a:latin typeface="Courier New" panose="02070309020205020404" pitchFamily="49" charset="0"/>
              </a:rPr>
              <a:t>i</a:t>
            </a:r>
            <a:r>
              <a:rPr lang="en-US" altLang="zh-CN" dirty="0" smtClean="0">
                <a:latin typeface="Courier New" panose="02070309020205020404" pitchFamily="49" charset="0"/>
              </a:rPr>
              <a:t> = 1, 64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dirty="0" smtClean="0">
                <a:latin typeface="Courier New" panose="02070309020205020404" pitchFamily="49" charset="0"/>
              </a:rPr>
              <a:t>			if (A(</a:t>
            </a:r>
            <a:r>
              <a:rPr lang="en-US" altLang="zh-CN" dirty="0" err="1" smtClean="0">
                <a:latin typeface="Courier New" panose="02070309020205020404" pitchFamily="49" charset="0"/>
              </a:rPr>
              <a:t>i</a:t>
            </a:r>
            <a:r>
              <a:rPr lang="en-US" altLang="zh-CN" dirty="0" smtClean="0">
                <a:latin typeface="Courier New" panose="02070309020205020404" pitchFamily="49" charset="0"/>
              </a:rPr>
              <a:t>) .ne. 0) then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dirty="0" smtClean="0">
                <a:latin typeface="Courier New" panose="02070309020205020404" pitchFamily="49" charset="0"/>
              </a:rPr>
              <a:t>				A(</a:t>
            </a:r>
            <a:r>
              <a:rPr lang="en-US" altLang="zh-CN" dirty="0" err="1" smtClean="0">
                <a:latin typeface="Courier New" panose="02070309020205020404" pitchFamily="49" charset="0"/>
              </a:rPr>
              <a:t>i</a:t>
            </a:r>
            <a:r>
              <a:rPr lang="en-US" altLang="zh-CN" dirty="0" smtClean="0">
                <a:latin typeface="Courier New" panose="02070309020205020404" pitchFamily="49" charset="0"/>
              </a:rPr>
              <a:t>) = A(</a:t>
            </a:r>
            <a:r>
              <a:rPr lang="en-US" altLang="zh-CN" dirty="0" err="1" smtClean="0">
                <a:latin typeface="Courier New" panose="02070309020205020404" pitchFamily="49" charset="0"/>
              </a:rPr>
              <a:t>i</a:t>
            </a:r>
            <a:r>
              <a:rPr lang="en-US" altLang="zh-CN" dirty="0" smtClean="0">
                <a:latin typeface="Courier New" panose="02070309020205020404" pitchFamily="49" charset="0"/>
              </a:rPr>
              <a:t>) – B(</a:t>
            </a:r>
            <a:r>
              <a:rPr lang="en-US" altLang="zh-CN" dirty="0" err="1" smtClean="0">
                <a:latin typeface="Courier New" panose="02070309020205020404" pitchFamily="49" charset="0"/>
              </a:rPr>
              <a:t>i</a:t>
            </a:r>
            <a:r>
              <a:rPr lang="en-US" altLang="zh-CN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dirty="0" smtClean="0">
                <a:latin typeface="Courier New" panose="02070309020205020404" pitchFamily="49" charset="0"/>
              </a:rPr>
              <a:t>			</a:t>
            </a:r>
            <a:r>
              <a:rPr lang="en-US" altLang="zh-CN" dirty="0" err="1" smtClean="0">
                <a:latin typeface="Courier New" panose="02070309020205020404" pitchFamily="49" charset="0"/>
              </a:rPr>
              <a:t>endif</a:t>
            </a:r>
            <a:endParaRPr lang="en-US" altLang="zh-CN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dirty="0" smtClean="0">
                <a:latin typeface="Courier New" panose="02070309020205020404" pitchFamily="49" charset="0"/>
              </a:rPr>
              <a:t>	100 continue</a:t>
            </a:r>
            <a:endParaRPr lang="en-US" altLang="zh-CN" dirty="0" smtClean="0"/>
          </a:p>
          <a:p>
            <a:pPr eaLnBrk="1" hangingPunct="1">
              <a:lnSpc>
                <a:spcPct val="120000"/>
              </a:lnSpc>
            </a:pPr>
            <a:r>
              <a:rPr lang="en-US" altLang="zh-CN" i="1" dirty="0" smtClean="0">
                <a:solidFill>
                  <a:schemeClr val="hlink"/>
                </a:solidFill>
              </a:rPr>
              <a:t>vector-mask control</a:t>
            </a:r>
            <a:r>
              <a:rPr lang="en-US" altLang="zh-CN" dirty="0" smtClean="0">
                <a:solidFill>
                  <a:schemeClr val="hlink"/>
                </a:solidFill>
              </a:rPr>
              <a:t> </a:t>
            </a:r>
            <a:r>
              <a:rPr lang="zh-CN" altLang="en-US" dirty="0" smtClean="0"/>
              <a:t>使用长度为</a:t>
            </a:r>
            <a:r>
              <a:rPr lang="en-US" altLang="zh-CN" dirty="0" smtClean="0"/>
              <a:t>MVL</a:t>
            </a:r>
            <a:r>
              <a:rPr lang="zh-CN" altLang="en-US" dirty="0" smtClean="0"/>
              <a:t>的布尔向量控制向量指令的执行</a:t>
            </a:r>
            <a:endParaRPr lang="en-US" altLang="zh-CN" dirty="0" smtClean="0"/>
          </a:p>
          <a:p>
            <a:pPr eaLnBrk="1" hangingPunct="1">
              <a:lnSpc>
                <a:spcPct val="120000"/>
              </a:lnSpc>
            </a:pPr>
            <a:r>
              <a:rPr lang="zh-CN" altLang="en-US" i="1" dirty="0" smtClean="0">
                <a:solidFill>
                  <a:schemeClr val="hlink"/>
                </a:solidFill>
              </a:rPr>
              <a:t>当</a:t>
            </a:r>
            <a:r>
              <a:rPr lang="en-US" altLang="zh-CN" i="1" dirty="0" smtClean="0">
                <a:solidFill>
                  <a:schemeClr val="hlink"/>
                </a:solidFill>
              </a:rPr>
              <a:t>vector-mask register</a:t>
            </a:r>
            <a:r>
              <a:rPr lang="en-US" altLang="zh-CN" dirty="0" smtClean="0">
                <a:solidFill>
                  <a:schemeClr val="hlink"/>
                </a:solidFill>
              </a:rPr>
              <a:t> </a:t>
            </a:r>
            <a:r>
              <a:rPr lang="zh-CN" altLang="en-US" dirty="0" smtClean="0"/>
              <a:t>使能时，向量指令操作仅对 </a:t>
            </a:r>
            <a:r>
              <a:rPr lang="en-US" altLang="zh-CN" dirty="0" smtClean="0"/>
              <a:t>vector-mask register</a:t>
            </a:r>
            <a:r>
              <a:rPr lang="zh-CN" altLang="en-US" dirty="0" smtClean="0"/>
              <a:t>中 对应位为</a:t>
            </a:r>
            <a:r>
              <a:rPr lang="en-US" altLang="zh-CN" dirty="0" smtClean="0"/>
              <a:t>1</a:t>
            </a:r>
            <a:r>
              <a:rPr lang="zh-CN" altLang="en-US" dirty="0" smtClean="0"/>
              <a:t>的分量起作用</a:t>
            </a: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E0FA0-B7AF-4EED-AF39-64D187CCED6E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95237" name="灯片编号占位符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9F67855-1AC2-45EB-8D2F-65349CE74F72}" type="slidenum">
              <a:rPr lang="zh-CN" altLang="en-US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zh-CN" altLang="en-US" sz="120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42602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90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b="1" dirty="0" smtClean="0">
                <a:solidFill>
                  <a:srgbClr val="FF0000"/>
                </a:solidFill>
              </a:rPr>
              <a:t>Masked Vector Instructions</a:t>
            </a:r>
            <a:endParaRPr lang="en-US" altLang="ko-KR" b="1" dirty="0">
              <a:solidFill>
                <a:srgbClr val="FF0000"/>
              </a:solidFill>
            </a:endParaRPr>
          </a:p>
        </p:txBody>
      </p:sp>
      <p:sp>
        <p:nvSpPr>
          <p:cNvPr id="85" name="日期占位符 8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6DB390-014E-4975-AF0B-57BA9B7E1B26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86" name="页脚占位符 8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962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C679293-B64C-45D1-A7A9-998B4C7F6584}" type="slidenum">
              <a:rPr lang="en-US" altLang="zh-CN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14</a:t>
            </a:fld>
            <a:endParaRPr lang="en-US" altLang="zh-CN" sz="120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03750" y="1074738"/>
            <a:ext cx="4724400" cy="4135437"/>
            <a:chOff x="2688" y="669"/>
            <a:chExt cx="2976" cy="2605"/>
          </a:xfrm>
        </p:grpSpPr>
        <p:grpSp>
          <p:nvGrpSpPr>
            <p:cNvPr id="96306" name="Group 4"/>
            <p:cNvGrpSpPr>
              <a:grpSpLocks/>
            </p:cNvGrpSpPr>
            <p:nvPr/>
          </p:nvGrpSpPr>
          <p:grpSpPr bwMode="auto">
            <a:xfrm>
              <a:off x="3061" y="1402"/>
              <a:ext cx="2364" cy="1872"/>
              <a:chOff x="3061" y="1402"/>
              <a:chExt cx="2364" cy="1872"/>
            </a:xfrm>
          </p:grpSpPr>
          <p:sp>
            <p:nvSpPr>
              <p:cNvPr id="96308" name="Freeform 5"/>
              <p:cNvSpPr>
                <a:spLocks/>
              </p:cNvSpPr>
              <p:nvPr/>
            </p:nvSpPr>
            <p:spPr bwMode="auto">
              <a:xfrm>
                <a:off x="4224" y="2236"/>
                <a:ext cx="116" cy="233"/>
              </a:xfrm>
              <a:custGeom>
                <a:avLst/>
                <a:gdLst>
                  <a:gd name="T0" fmla="*/ 0 w 576"/>
                  <a:gd name="T1" fmla="*/ 0 h 672"/>
                  <a:gd name="T2" fmla="*/ 0 w 576"/>
                  <a:gd name="T3" fmla="*/ 0 h 672"/>
                  <a:gd name="T4" fmla="*/ 0 w 576"/>
                  <a:gd name="T5" fmla="*/ 0 h 672"/>
                  <a:gd name="T6" fmla="*/ 0 w 576"/>
                  <a:gd name="T7" fmla="*/ 0 h 672"/>
                  <a:gd name="T8" fmla="*/ 0 w 576"/>
                  <a:gd name="T9" fmla="*/ 0 h 672"/>
                  <a:gd name="T10" fmla="*/ 0 w 576"/>
                  <a:gd name="T11" fmla="*/ 0 h 672"/>
                  <a:gd name="T12" fmla="*/ 0 w 576"/>
                  <a:gd name="T13" fmla="*/ 0 h 672"/>
                  <a:gd name="T14" fmla="*/ 0 w 576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96309" name="Group 6"/>
              <p:cNvGrpSpPr>
                <a:grpSpLocks/>
              </p:cNvGrpSpPr>
              <p:nvPr/>
            </p:nvGrpSpPr>
            <p:grpSpPr bwMode="auto">
              <a:xfrm>
                <a:off x="4224" y="2500"/>
                <a:ext cx="626" cy="233"/>
                <a:chOff x="1536" y="2164"/>
                <a:chExt cx="626" cy="233"/>
              </a:xfrm>
            </p:grpSpPr>
            <p:sp>
              <p:nvSpPr>
                <p:cNvPr id="96339" name="Rectangle 7"/>
                <p:cNvSpPr>
                  <a:spLocks noChangeArrowheads="1"/>
                </p:cNvSpPr>
                <p:nvPr/>
              </p:nvSpPr>
              <p:spPr bwMode="auto">
                <a:xfrm>
                  <a:off x="1536" y="2164"/>
                  <a:ext cx="116" cy="233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6340" name="Freeform 8"/>
                <p:cNvSpPr>
                  <a:spLocks/>
                </p:cNvSpPr>
                <p:nvPr/>
              </p:nvSpPr>
              <p:spPr bwMode="auto">
                <a:xfrm>
                  <a:off x="2064" y="2164"/>
                  <a:ext cx="48" cy="233"/>
                </a:xfrm>
                <a:custGeom>
                  <a:avLst/>
                  <a:gdLst>
                    <a:gd name="T0" fmla="*/ 48 w 48"/>
                    <a:gd name="T1" fmla="*/ 2147483646 h 96"/>
                    <a:gd name="T2" fmla="*/ 0 w 48"/>
                    <a:gd name="T3" fmla="*/ 2147483646 h 96"/>
                    <a:gd name="T4" fmla="*/ 48 w 48"/>
                    <a:gd name="T5" fmla="*/ 0 h 96"/>
                    <a:gd name="T6" fmla="*/ 48 w 48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6341" name="Line 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6310" name="Group 10"/>
              <p:cNvGrpSpPr>
                <a:grpSpLocks/>
              </p:cNvGrpSpPr>
              <p:nvPr/>
            </p:nvGrpSpPr>
            <p:grpSpPr bwMode="auto">
              <a:xfrm>
                <a:off x="4224" y="2020"/>
                <a:ext cx="626" cy="233"/>
                <a:chOff x="1536" y="2164"/>
                <a:chExt cx="626" cy="233"/>
              </a:xfrm>
            </p:grpSpPr>
            <p:sp>
              <p:nvSpPr>
                <p:cNvPr id="96336" name="Rectangle 11"/>
                <p:cNvSpPr>
                  <a:spLocks noChangeArrowheads="1"/>
                </p:cNvSpPr>
                <p:nvPr/>
              </p:nvSpPr>
              <p:spPr bwMode="auto">
                <a:xfrm>
                  <a:off x="1536" y="2164"/>
                  <a:ext cx="116" cy="233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6337" name="Freeform 12"/>
                <p:cNvSpPr>
                  <a:spLocks/>
                </p:cNvSpPr>
                <p:nvPr/>
              </p:nvSpPr>
              <p:spPr bwMode="auto">
                <a:xfrm>
                  <a:off x="2064" y="2164"/>
                  <a:ext cx="48" cy="233"/>
                </a:xfrm>
                <a:custGeom>
                  <a:avLst/>
                  <a:gdLst>
                    <a:gd name="T0" fmla="*/ 48 w 48"/>
                    <a:gd name="T1" fmla="*/ 2147483646 h 96"/>
                    <a:gd name="T2" fmla="*/ 0 w 48"/>
                    <a:gd name="T3" fmla="*/ 2147483646 h 96"/>
                    <a:gd name="T4" fmla="*/ 48 w 48"/>
                    <a:gd name="T5" fmla="*/ 0 h 96"/>
                    <a:gd name="T6" fmla="*/ 48 w 48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6338" name="Line 1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6311" name="Group 14"/>
              <p:cNvGrpSpPr>
                <a:grpSpLocks/>
              </p:cNvGrpSpPr>
              <p:nvPr/>
            </p:nvGrpSpPr>
            <p:grpSpPr bwMode="auto">
              <a:xfrm>
                <a:off x="4224" y="2260"/>
                <a:ext cx="626" cy="233"/>
                <a:chOff x="1536" y="2164"/>
                <a:chExt cx="626" cy="233"/>
              </a:xfrm>
            </p:grpSpPr>
            <p:sp>
              <p:nvSpPr>
                <p:cNvPr id="96333" name="Rectangle 15"/>
                <p:cNvSpPr>
                  <a:spLocks noChangeArrowheads="1"/>
                </p:cNvSpPr>
                <p:nvPr/>
              </p:nvSpPr>
              <p:spPr bwMode="auto">
                <a:xfrm>
                  <a:off x="1536" y="2164"/>
                  <a:ext cx="116" cy="233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6334" name="Freeform 16"/>
                <p:cNvSpPr>
                  <a:spLocks/>
                </p:cNvSpPr>
                <p:nvPr/>
              </p:nvSpPr>
              <p:spPr bwMode="auto">
                <a:xfrm>
                  <a:off x="2064" y="2164"/>
                  <a:ext cx="48" cy="233"/>
                </a:xfrm>
                <a:custGeom>
                  <a:avLst/>
                  <a:gdLst>
                    <a:gd name="T0" fmla="*/ 48 w 48"/>
                    <a:gd name="T1" fmla="*/ 2147483646 h 96"/>
                    <a:gd name="T2" fmla="*/ 0 w 48"/>
                    <a:gd name="T3" fmla="*/ 2147483646 h 96"/>
                    <a:gd name="T4" fmla="*/ 48 w 48"/>
                    <a:gd name="T5" fmla="*/ 0 h 96"/>
                    <a:gd name="T6" fmla="*/ 48 w 48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6335" name="Line 1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96312" name="Text Box 18"/>
              <p:cNvSpPr txBox="1">
                <a:spLocks noChangeArrowheads="1"/>
              </p:cNvSpPr>
              <p:nvPr/>
            </p:nvSpPr>
            <p:spPr bwMode="auto">
              <a:xfrm>
                <a:off x="4319" y="2362"/>
                <a:ext cx="36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C[4]</a:t>
                </a:r>
              </a:p>
            </p:txBody>
          </p:sp>
          <p:sp>
            <p:nvSpPr>
              <p:cNvPr id="96313" name="Text Box 19"/>
              <p:cNvSpPr txBox="1">
                <a:spLocks noChangeArrowheads="1"/>
              </p:cNvSpPr>
              <p:nvPr/>
            </p:nvSpPr>
            <p:spPr bwMode="auto">
              <a:xfrm>
                <a:off x="4319" y="2122"/>
                <a:ext cx="36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C[5]</a:t>
                </a:r>
              </a:p>
            </p:txBody>
          </p:sp>
          <p:sp>
            <p:nvSpPr>
              <p:cNvPr id="96314" name="Text Box 20"/>
              <p:cNvSpPr txBox="1">
                <a:spLocks noChangeArrowheads="1"/>
              </p:cNvSpPr>
              <p:nvPr/>
            </p:nvSpPr>
            <p:spPr bwMode="auto">
              <a:xfrm>
                <a:off x="4524" y="2842"/>
                <a:ext cx="36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C[1]</a:t>
                </a:r>
              </a:p>
            </p:txBody>
          </p:sp>
          <p:sp>
            <p:nvSpPr>
              <p:cNvPr id="96315" name="Line 21"/>
              <p:cNvSpPr>
                <a:spLocks noChangeShapeType="1"/>
              </p:cNvSpPr>
              <p:nvPr/>
            </p:nvSpPr>
            <p:spPr bwMode="auto">
              <a:xfrm>
                <a:off x="4525" y="2688"/>
                <a:ext cx="0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96316" name="Line 22"/>
              <p:cNvSpPr>
                <a:spLocks noChangeShapeType="1"/>
              </p:cNvSpPr>
              <p:nvPr/>
            </p:nvSpPr>
            <p:spPr bwMode="auto">
              <a:xfrm>
                <a:off x="4704" y="1872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96317" name="Line 23"/>
              <p:cNvSpPr>
                <a:spLocks noChangeShapeType="1"/>
              </p:cNvSpPr>
              <p:nvPr/>
            </p:nvSpPr>
            <p:spPr bwMode="auto">
              <a:xfrm>
                <a:off x="4320" y="1872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96318" name="Text Box 24"/>
              <p:cNvSpPr txBox="1">
                <a:spLocks noChangeArrowheads="1"/>
              </p:cNvSpPr>
              <p:nvPr/>
            </p:nvSpPr>
            <p:spPr bwMode="auto">
              <a:xfrm>
                <a:off x="4452" y="3082"/>
                <a:ext cx="97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 i="1">
                    <a:latin typeface="Verdana" panose="020B0604030504040204" pitchFamily="34" charset="0"/>
                    <a:ea typeface="Gulim" pitchFamily="34" charset="-127"/>
                  </a:rPr>
                  <a:t>Write data port</a:t>
                </a:r>
              </a:p>
            </p:txBody>
          </p:sp>
          <p:sp>
            <p:nvSpPr>
              <p:cNvPr id="96319" name="Text Box 25"/>
              <p:cNvSpPr txBox="1">
                <a:spLocks noChangeArrowheads="1"/>
              </p:cNvSpPr>
              <p:nvPr/>
            </p:nvSpPr>
            <p:spPr bwMode="auto">
              <a:xfrm>
                <a:off x="4079" y="1641"/>
                <a:ext cx="369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A[7]</a:t>
                </a:r>
              </a:p>
            </p:txBody>
          </p:sp>
          <p:sp>
            <p:nvSpPr>
              <p:cNvPr id="96320" name="Text Box 26"/>
              <p:cNvSpPr txBox="1">
                <a:spLocks noChangeArrowheads="1"/>
              </p:cNvSpPr>
              <p:nvPr/>
            </p:nvSpPr>
            <p:spPr bwMode="auto">
              <a:xfrm>
                <a:off x="4511" y="1642"/>
                <a:ext cx="36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B[7]</a:t>
                </a:r>
              </a:p>
            </p:txBody>
          </p:sp>
          <p:sp>
            <p:nvSpPr>
              <p:cNvPr id="96321" name="Text Box 27"/>
              <p:cNvSpPr txBox="1">
                <a:spLocks noChangeArrowheads="1"/>
              </p:cNvSpPr>
              <p:nvPr/>
            </p:nvSpPr>
            <p:spPr bwMode="auto">
              <a:xfrm>
                <a:off x="3061" y="2170"/>
                <a:ext cx="54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M[3]=0</a:t>
                </a:r>
              </a:p>
            </p:txBody>
          </p:sp>
          <p:sp>
            <p:nvSpPr>
              <p:cNvPr id="96322" name="Text Box 28"/>
              <p:cNvSpPr txBox="1">
                <a:spLocks noChangeArrowheads="1"/>
              </p:cNvSpPr>
              <p:nvPr/>
            </p:nvSpPr>
            <p:spPr bwMode="auto">
              <a:xfrm>
                <a:off x="3061" y="1978"/>
                <a:ext cx="54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M[4]=1</a:t>
                </a:r>
              </a:p>
            </p:txBody>
          </p:sp>
          <p:sp>
            <p:nvSpPr>
              <p:cNvPr id="96323" name="Text Box 29"/>
              <p:cNvSpPr txBox="1">
                <a:spLocks noChangeArrowheads="1"/>
              </p:cNvSpPr>
              <p:nvPr/>
            </p:nvSpPr>
            <p:spPr bwMode="auto">
              <a:xfrm>
                <a:off x="3061" y="1786"/>
                <a:ext cx="54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M[5]=1</a:t>
                </a:r>
              </a:p>
            </p:txBody>
          </p:sp>
          <p:sp>
            <p:nvSpPr>
              <p:cNvPr id="96324" name="Text Box 30"/>
              <p:cNvSpPr txBox="1">
                <a:spLocks noChangeArrowheads="1"/>
              </p:cNvSpPr>
              <p:nvPr/>
            </p:nvSpPr>
            <p:spPr bwMode="auto">
              <a:xfrm>
                <a:off x="3061" y="1594"/>
                <a:ext cx="54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M[6]=0</a:t>
                </a:r>
              </a:p>
            </p:txBody>
          </p:sp>
          <p:sp>
            <p:nvSpPr>
              <p:cNvPr id="96325" name="Text Box 31"/>
              <p:cNvSpPr txBox="1">
                <a:spLocks noChangeArrowheads="1"/>
              </p:cNvSpPr>
              <p:nvPr/>
            </p:nvSpPr>
            <p:spPr bwMode="auto">
              <a:xfrm>
                <a:off x="3061" y="2362"/>
                <a:ext cx="54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M[2]=0</a:t>
                </a:r>
              </a:p>
            </p:txBody>
          </p:sp>
          <p:sp>
            <p:nvSpPr>
              <p:cNvPr id="96326" name="Text Box 32"/>
              <p:cNvSpPr txBox="1">
                <a:spLocks noChangeArrowheads="1"/>
              </p:cNvSpPr>
              <p:nvPr/>
            </p:nvSpPr>
            <p:spPr bwMode="auto">
              <a:xfrm>
                <a:off x="3061" y="2554"/>
                <a:ext cx="54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M[1]=1</a:t>
                </a:r>
              </a:p>
            </p:txBody>
          </p:sp>
          <p:sp>
            <p:nvSpPr>
              <p:cNvPr id="96327" name="Text Box 33"/>
              <p:cNvSpPr txBox="1">
                <a:spLocks noChangeArrowheads="1"/>
              </p:cNvSpPr>
              <p:nvPr/>
            </p:nvSpPr>
            <p:spPr bwMode="auto">
              <a:xfrm>
                <a:off x="3061" y="2746"/>
                <a:ext cx="54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M[0]=0</a:t>
                </a:r>
              </a:p>
            </p:txBody>
          </p:sp>
          <p:sp>
            <p:nvSpPr>
              <p:cNvPr id="96328" name="Text Box 34"/>
              <p:cNvSpPr txBox="1">
                <a:spLocks noChangeArrowheads="1"/>
              </p:cNvSpPr>
              <p:nvPr/>
            </p:nvSpPr>
            <p:spPr bwMode="auto">
              <a:xfrm>
                <a:off x="3061" y="1402"/>
                <a:ext cx="54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M[7]=1</a:t>
                </a:r>
              </a:p>
            </p:txBody>
          </p:sp>
          <p:sp>
            <p:nvSpPr>
              <p:cNvPr id="96329" name="Line 35"/>
              <p:cNvSpPr>
                <a:spLocks noChangeShapeType="1"/>
              </p:cNvSpPr>
              <p:nvPr/>
            </p:nvSpPr>
            <p:spPr bwMode="auto">
              <a:xfrm>
                <a:off x="3600" y="2640"/>
                <a:ext cx="816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96330" name="Line 36"/>
              <p:cNvSpPr>
                <a:spLocks noChangeShapeType="1"/>
              </p:cNvSpPr>
              <p:nvPr/>
            </p:nvSpPr>
            <p:spPr bwMode="auto">
              <a:xfrm>
                <a:off x="3552" y="2064"/>
                <a:ext cx="672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96331" name="Line 37"/>
              <p:cNvSpPr>
                <a:spLocks noChangeShapeType="1"/>
              </p:cNvSpPr>
              <p:nvPr/>
            </p:nvSpPr>
            <p:spPr bwMode="auto">
              <a:xfrm>
                <a:off x="3552" y="1872"/>
                <a:ext cx="576" cy="3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96332" name="Line 38"/>
              <p:cNvSpPr>
                <a:spLocks noChangeShapeType="1"/>
              </p:cNvSpPr>
              <p:nvPr/>
            </p:nvSpPr>
            <p:spPr bwMode="auto">
              <a:xfrm>
                <a:off x="3600" y="1536"/>
                <a:ext cx="480" cy="1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96307" name="Rectangle 39"/>
            <p:cNvSpPr>
              <a:spLocks noChangeArrowheads="1"/>
            </p:cNvSpPr>
            <p:nvPr/>
          </p:nvSpPr>
          <p:spPr bwMode="auto">
            <a:xfrm>
              <a:off x="2688" y="669"/>
              <a:ext cx="2976" cy="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marL="285750" indent="-2857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30000"/>
                </a:spcBef>
                <a:buFontTx/>
                <a:buNone/>
              </a:pPr>
              <a:r>
                <a:rPr lang="en-US" altLang="ko-KR" sz="2400" dirty="0">
                  <a:latin typeface="Calibri" panose="020F0502020204030204" pitchFamily="34" charset="0"/>
                  <a:ea typeface="Gulim" pitchFamily="34" charset="-127"/>
                  <a:cs typeface="Calibri" panose="020F0502020204030204" pitchFamily="34" charset="0"/>
                </a:rPr>
                <a:t>Density-Time Implementation</a:t>
              </a:r>
            </a:p>
            <a:p>
              <a:pPr lvl="1" eaLnBrk="1" hangingPunct="1">
                <a:spcBef>
                  <a:spcPct val="30000"/>
                </a:spcBef>
                <a:buFontTx/>
                <a:buChar char="–"/>
              </a:pPr>
              <a:r>
                <a:rPr lang="en-US" altLang="ko-KR" sz="1800" dirty="0">
                  <a:latin typeface="Calibri" panose="020F0502020204030204" pitchFamily="34" charset="0"/>
                  <a:ea typeface="Gulim" pitchFamily="34" charset="-127"/>
                  <a:cs typeface="Calibri" panose="020F0502020204030204" pitchFamily="34" charset="0"/>
                </a:rPr>
                <a:t>scan mask vector and only execute elements with non-zero masks</a:t>
              </a:r>
            </a:p>
          </p:txBody>
        </p:sp>
      </p:grpSp>
      <p:grpSp>
        <p:nvGrpSpPr>
          <p:cNvPr id="96261" name="Group 40"/>
          <p:cNvGrpSpPr>
            <a:grpSpLocks/>
          </p:cNvGrpSpPr>
          <p:nvPr/>
        </p:nvGrpSpPr>
        <p:grpSpPr bwMode="auto">
          <a:xfrm>
            <a:off x="168275" y="1098550"/>
            <a:ext cx="4953000" cy="4973638"/>
            <a:chOff x="-240" y="669"/>
            <a:chExt cx="3120" cy="3134"/>
          </a:xfrm>
        </p:grpSpPr>
        <p:grpSp>
          <p:nvGrpSpPr>
            <p:cNvPr id="96264" name="Group 41"/>
            <p:cNvGrpSpPr>
              <a:grpSpLocks/>
            </p:cNvGrpSpPr>
            <p:nvPr/>
          </p:nvGrpSpPr>
          <p:grpSpPr bwMode="auto">
            <a:xfrm>
              <a:off x="365" y="1401"/>
              <a:ext cx="1879" cy="2402"/>
              <a:chOff x="365" y="1401"/>
              <a:chExt cx="1879" cy="2402"/>
            </a:xfrm>
          </p:grpSpPr>
          <p:sp>
            <p:nvSpPr>
              <p:cNvPr id="96266" name="Freeform 42"/>
              <p:cNvSpPr>
                <a:spLocks/>
              </p:cNvSpPr>
              <p:nvPr/>
            </p:nvSpPr>
            <p:spPr bwMode="auto">
              <a:xfrm>
                <a:off x="1043" y="2764"/>
                <a:ext cx="116" cy="233"/>
              </a:xfrm>
              <a:custGeom>
                <a:avLst/>
                <a:gdLst>
                  <a:gd name="T0" fmla="*/ 0 w 576"/>
                  <a:gd name="T1" fmla="*/ 0 h 672"/>
                  <a:gd name="T2" fmla="*/ 0 w 576"/>
                  <a:gd name="T3" fmla="*/ 0 h 672"/>
                  <a:gd name="T4" fmla="*/ 0 w 576"/>
                  <a:gd name="T5" fmla="*/ 0 h 672"/>
                  <a:gd name="T6" fmla="*/ 0 w 576"/>
                  <a:gd name="T7" fmla="*/ 0 h 672"/>
                  <a:gd name="T8" fmla="*/ 0 w 576"/>
                  <a:gd name="T9" fmla="*/ 0 h 672"/>
                  <a:gd name="T10" fmla="*/ 0 w 576"/>
                  <a:gd name="T11" fmla="*/ 0 h 672"/>
                  <a:gd name="T12" fmla="*/ 0 w 576"/>
                  <a:gd name="T13" fmla="*/ 0 h 672"/>
                  <a:gd name="T14" fmla="*/ 0 w 576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96267" name="Group 43"/>
              <p:cNvGrpSpPr>
                <a:grpSpLocks/>
              </p:cNvGrpSpPr>
              <p:nvPr/>
            </p:nvGrpSpPr>
            <p:grpSpPr bwMode="auto">
              <a:xfrm>
                <a:off x="1043" y="3028"/>
                <a:ext cx="626" cy="233"/>
                <a:chOff x="1536" y="2164"/>
                <a:chExt cx="626" cy="233"/>
              </a:xfrm>
            </p:grpSpPr>
            <p:sp>
              <p:nvSpPr>
                <p:cNvPr id="96303" name="Rectangle 44"/>
                <p:cNvSpPr>
                  <a:spLocks noChangeArrowheads="1"/>
                </p:cNvSpPr>
                <p:nvPr/>
              </p:nvSpPr>
              <p:spPr bwMode="auto">
                <a:xfrm>
                  <a:off x="1536" y="2164"/>
                  <a:ext cx="116" cy="233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6304" name="Freeform 45"/>
                <p:cNvSpPr>
                  <a:spLocks/>
                </p:cNvSpPr>
                <p:nvPr/>
              </p:nvSpPr>
              <p:spPr bwMode="auto">
                <a:xfrm>
                  <a:off x="2064" y="2164"/>
                  <a:ext cx="48" cy="233"/>
                </a:xfrm>
                <a:custGeom>
                  <a:avLst/>
                  <a:gdLst>
                    <a:gd name="T0" fmla="*/ 48 w 48"/>
                    <a:gd name="T1" fmla="*/ 2147483646 h 96"/>
                    <a:gd name="T2" fmla="*/ 0 w 48"/>
                    <a:gd name="T3" fmla="*/ 2147483646 h 96"/>
                    <a:gd name="T4" fmla="*/ 48 w 48"/>
                    <a:gd name="T5" fmla="*/ 0 h 96"/>
                    <a:gd name="T6" fmla="*/ 48 w 48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6305" name="Line 46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6268" name="Group 47"/>
              <p:cNvGrpSpPr>
                <a:grpSpLocks/>
              </p:cNvGrpSpPr>
              <p:nvPr/>
            </p:nvGrpSpPr>
            <p:grpSpPr bwMode="auto">
              <a:xfrm>
                <a:off x="1043" y="2548"/>
                <a:ext cx="626" cy="233"/>
                <a:chOff x="1536" y="2164"/>
                <a:chExt cx="626" cy="233"/>
              </a:xfrm>
            </p:grpSpPr>
            <p:sp>
              <p:nvSpPr>
                <p:cNvPr id="96300" name="Rectangle 48"/>
                <p:cNvSpPr>
                  <a:spLocks noChangeArrowheads="1"/>
                </p:cNvSpPr>
                <p:nvPr/>
              </p:nvSpPr>
              <p:spPr bwMode="auto">
                <a:xfrm>
                  <a:off x="1536" y="2164"/>
                  <a:ext cx="116" cy="233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6301" name="Freeform 49"/>
                <p:cNvSpPr>
                  <a:spLocks/>
                </p:cNvSpPr>
                <p:nvPr/>
              </p:nvSpPr>
              <p:spPr bwMode="auto">
                <a:xfrm>
                  <a:off x="2064" y="2164"/>
                  <a:ext cx="48" cy="233"/>
                </a:xfrm>
                <a:custGeom>
                  <a:avLst/>
                  <a:gdLst>
                    <a:gd name="T0" fmla="*/ 48 w 48"/>
                    <a:gd name="T1" fmla="*/ 2147483646 h 96"/>
                    <a:gd name="T2" fmla="*/ 0 w 48"/>
                    <a:gd name="T3" fmla="*/ 2147483646 h 96"/>
                    <a:gd name="T4" fmla="*/ 48 w 48"/>
                    <a:gd name="T5" fmla="*/ 0 h 96"/>
                    <a:gd name="T6" fmla="*/ 48 w 48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6302" name="Line 5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6269" name="Group 51"/>
              <p:cNvGrpSpPr>
                <a:grpSpLocks/>
              </p:cNvGrpSpPr>
              <p:nvPr/>
            </p:nvGrpSpPr>
            <p:grpSpPr bwMode="auto">
              <a:xfrm>
                <a:off x="1043" y="2788"/>
                <a:ext cx="626" cy="233"/>
                <a:chOff x="1536" y="2164"/>
                <a:chExt cx="626" cy="233"/>
              </a:xfrm>
            </p:grpSpPr>
            <p:sp>
              <p:nvSpPr>
                <p:cNvPr id="96297" name="Rectangle 52"/>
                <p:cNvSpPr>
                  <a:spLocks noChangeArrowheads="1"/>
                </p:cNvSpPr>
                <p:nvPr/>
              </p:nvSpPr>
              <p:spPr bwMode="auto">
                <a:xfrm>
                  <a:off x="1536" y="2164"/>
                  <a:ext cx="116" cy="233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6298" name="Freeform 53"/>
                <p:cNvSpPr>
                  <a:spLocks/>
                </p:cNvSpPr>
                <p:nvPr/>
              </p:nvSpPr>
              <p:spPr bwMode="auto">
                <a:xfrm>
                  <a:off x="2064" y="2164"/>
                  <a:ext cx="48" cy="233"/>
                </a:xfrm>
                <a:custGeom>
                  <a:avLst/>
                  <a:gdLst>
                    <a:gd name="T0" fmla="*/ 48 w 48"/>
                    <a:gd name="T1" fmla="*/ 2147483646 h 96"/>
                    <a:gd name="T2" fmla="*/ 0 w 48"/>
                    <a:gd name="T3" fmla="*/ 2147483646 h 96"/>
                    <a:gd name="T4" fmla="*/ 48 w 48"/>
                    <a:gd name="T5" fmla="*/ 0 h 96"/>
                    <a:gd name="T6" fmla="*/ 48 w 48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6299" name="Line 5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96270" name="Text Box 55"/>
              <p:cNvSpPr txBox="1">
                <a:spLocks noChangeArrowheads="1"/>
              </p:cNvSpPr>
              <p:nvPr/>
            </p:nvSpPr>
            <p:spPr bwMode="auto">
              <a:xfrm>
                <a:off x="1138" y="2890"/>
                <a:ext cx="36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C[1]</a:t>
                </a:r>
              </a:p>
            </p:txBody>
          </p:sp>
          <p:sp>
            <p:nvSpPr>
              <p:cNvPr id="96271" name="Text Box 56"/>
              <p:cNvSpPr txBox="1">
                <a:spLocks noChangeArrowheads="1"/>
              </p:cNvSpPr>
              <p:nvPr/>
            </p:nvSpPr>
            <p:spPr bwMode="auto">
              <a:xfrm>
                <a:off x="1138" y="2650"/>
                <a:ext cx="36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C[2]</a:t>
                </a:r>
              </a:p>
            </p:txBody>
          </p:sp>
          <p:sp>
            <p:nvSpPr>
              <p:cNvPr id="96272" name="Text Box 57"/>
              <p:cNvSpPr txBox="1">
                <a:spLocks noChangeArrowheads="1"/>
              </p:cNvSpPr>
              <p:nvPr/>
            </p:nvSpPr>
            <p:spPr bwMode="auto">
              <a:xfrm>
                <a:off x="1343" y="3370"/>
                <a:ext cx="36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C[0]</a:t>
                </a:r>
              </a:p>
            </p:txBody>
          </p:sp>
          <p:sp>
            <p:nvSpPr>
              <p:cNvPr id="96273" name="Line 58"/>
              <p:cNvSpPr>
                <a:spLocks noChangeShapeType="1"/>
              </p:cNvSpPr>
              <p:nvPr/>
            </p:nvSpPr>
            <p:spPr bwMode="auto">
              <a:xfrm>
                <a:off x="1344" y="3216"/>
                <a:ext cx="0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96274" name="Line 59"/>
              <p:cNvSpPr>
                <a:spLocks noChangeShapeType="1"/>
              </p:cNvSpPr>
              <p:nvPr/>
            </p:nvSpPr>
            <p:spPr bwMode="auto">
              <a:xfrm>
                <a:off x="1523" y="240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96275" name="Line 60"/>
              <p:cNvSpPr>
                <a:spLocks noChangeShapeType="1"/>
              </p:cNvSpPr>
              <p:nvPr/>
            </p:nvSpPr>
            <p:spPr bwMode="auto">
              <a:xfrm>
                <a:off x="1139" y="240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96276" name="Text Box 61"/>
              <p:cNvSpPr txBox="1">
                <a:spLocks noChangeArrowheads="1"/>
              </p:cNvSpPr>
              <p:nvPr/>
            </p:nvSpPr>
            <p:spPr bwMode="auto">
              <a:xfrm>
                <a:off x="898" y="2169"/>
                <a:ext cx="369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A[3]</a:t>
                </a:r>
              </a:p>
            </p:txBody>
          </p:sp>
          <p:sp>
            <p:nvSpPr>
              <p:cNvPr id="96277" name="Text Box 62"/>
              <p:cNvSpPr txBox="1">
                <a:spLocks noChangeArrowheads="1"/>
              </p:cNvSpPr>
              <p:nvPr/>
            </p:nvSpPr>
            <p:spPr bwMode="auto">
              <a:xfrm>
                <a:off x="1330" y="2170"/>
                <a:ext cx="36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B[3]</a:t>
                </a:r>
              </a:p>
            </p:txBody>
          </p:sp>
          <p:sp>
            <p:nvSpPr>
              <p:cNvPr id="96278" name="Text Box 63"/>
              <p:cNvSpPr txBox="1">
                <a:spLocks noChangeArrowheads="1"/>
              </p:cNvSpPr>
              <p:nvPr/>
            </p:nvSpPr>
            <p:spPr bwMode="auto">
              <a:xfrm>
                <a:off x="898" y="1977"/>
                <a:ext cx="369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A[4]</a:t>
                </a:r>
              </a:p>
            </p:txBody>
          </p:sp>
          <p:sp>
            <p:nvSpPr>
              <p:cNvPr id="96279" name="Text Box 64"/>
              <p:cNvSpPr txBox="1">
                <a:spLocks noChangeArrowheads="1"/>
              </p:cNvSpPr>
              <p:nvPr/>
            </p:nvSpPr>
            <p:spPr bwMode="auto">
              <a:xfrm>
                <a:off x="1330" y="1978"/>
                <a:ext cx="36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B[4]</a:t>
                </a:r>
              </a:p>
            </p:txBody>
          </p:sp>
          <p:sp>
            <p:nvSpPr>
              <p:cNvPr id="96280" name="Text Box 65"/>
              <p:cNvSpPr txBox="1">
                <a:spLocks noChangeArrowheads="1"/>
              </p:cNvSpPr>
              <p:nvPr/>
            </p:nvSpPr>
            <p:spPr bwMode="auto">
              <a:xfrm>
                <a:off x="898" y="1785"/>
                <a:ext cx="369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A[5]</a:t>
                </a:r>
              </a:p>
            </p:txBody>
          </p:sp>
          <p:sp>
            <p:nvSpPr>
              <p:cNvPr id="96281" name="Text Box 66"/>
              <p:cNvSpPr txBox="1">
                <a:spLocks noChangeArrowheads="1"/>
              </p:cNvSpPr>
              <p:nvPr/>
            </p:nvSpPr>
            <p:spPr bwMode="auto">
              <a:xfrm>
                <a:off x="1330" y="1786"/>
                <a:ext cx="36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B[5]</a:t>
                </a:r>
              </a:p>
            </p:txBody>
          </p:sp>
          <p:sp>
            <p:nvSpPr>
              <p:cNvPr id="96282" name="Text Box 67"/>
              <p:cNvSpPr txBox="1">
                <a:spLocks noChangeArrowheads="1"/>
              </p:cNvSpPr>
              <p:nvPr/>
            </p:nvSpPr>
            <p:spPr bwMode="auto">
              <a:xfrm>
                <a:off x="898" y="1593"/>
                <a:ext cx="369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A[6]</a:t>
                </a:r>
              </a:p>
            </p:txBody>
          </p:sp>
          <p:sp>
            <p:nvSpPr>
              <p:cNvPr id="96283" name="Text Box 68"/>
              <p:cNvSpPr txBox="1">
                <a:spLocks noChangeArrowheads="1"/>
              </p:cNvSpPr>
              <p:nvPr/>
            </p:nvSpPr>
            <p:spPr bwMode="auto">
              <a:xfrm>
                <a:off x="1330" y="1594"/>
                <a:ext cx="36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B[6]</a:t>
                </a:r>
              </a:p>
            </p:txBody>
          </p:sp>
          <p:sp>
            <p:nvSpPr>
              <p:cNvPr id="96284" name="Text Box 69"/>
              <p:cNvSpPr txBox="1">
                <a:spLocks noChangeArrowheads="1"/>
              </p:cNvSpPr>
              <p:nvPr/>
            </p:nvSpPr>
            <p:spPr bwMode="auto">
              <a:xfrm>
                <a:off x="373" y="2170"/>
                <a:ext cx="54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M[3]=0</a:t>
                </a:r>
              </a:p>
            </p:txBody>
          </p:sp>
          <p:sp>
            <p:nvSpPr>
              <p:cNvPr id="96285" name="Text Box 70"/>
              <p:cNvSpPr txBox="1">
                <a:spLocks noChangeArrowheads="1"/>
              </p:cNvSpPr>
              <p:nvPr/>
            </p:nvSpPr>
            <p:spPr bwMode="auto">
              <a:xfrm>
                <a:off x="373" y="1978"/>
                <a:ext cx="54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M[4]=1</a:t>
                </a:r>
              </a:p>
            </p:txBody>
          </p:sp>
          <p:sp>
            <p:nvSpPr>
              <p:cNvPr id="96286" name="Text Box 71"/>
              <p:cNvSpPr txBox="1">
                <a:spLocks noChangeArrowheads="1"/>
              </p:cNvSpPr>
              <p:nvPr/>
            </p:nvSpPr>
            <p:spPr bwMode="auto">
              <a:xfrm>
                <a:off x="373" y="1786"/>
                <a:ext cx="54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M[5]=1</a:t>
                </a:r>
              </a:p>
            </p:txBody>
          </p:sp>
          <p:sp>
            <p:nvSpPr>
              <p:cNvPr id="96287" name="Text Box 72"/>
              <p:cNvSpPr txBox="1">
                <a:spLocks noChangeArrowheads="1"/>
              </p:cNvSpPr>
              <p:nvPr/>
            </p:nvSpPr>
            <p:spPr bwMode="auto">
              <a:xfrm>
                <a:off x="373" y="1594"/>
                <a:ext cx="54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M[6]=0</a:t>
                </a:r>
              </a:p>
            </p:txBody>
          </p:sp>
          <p:sp>
            <p:nvSpPr>
              <p:cNvPr id="96288" name="Text Box 73"/>
              <p:cNvSpPr txBox="1">
                <a:spLocks noChangeArrowheads="1"/>
              </p:cNvSpPr>
              <p:nvPr/>
            </p:nvSpPr>
            <p:spPr bwMode="auto">
              <a:xfrm>
                <a:off x="373" y="2650"/>
                <a:ext cx="54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M[2]=0</a:t>
                </a:r>
              </a:p>
            </p:txBody>
          </p:sp>
          <p:sp>
            <p:nvSpPr>
              <p:cNvPr id="96289" name="Text Box 74"/>
              <p:cNvSpPr txBox="1">
                <a:spLocks noChangeArrowheads="1"/>
              </p:cNvSpPr>
              <p:nvPr/>
            </p:nvSpPr>
            <p:spPr bwMode="auto">
              <a:xfrm>
                <a:off x="373" y="2890"/>
                <a:ext cx="54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M[1]=1</a:t>
                </a:r>
              </a:p>
            </p:txBody>
          </p:sp>
          <p:sp>
            <p:nvSpPr>
              <p:cNvPr id="96290" name="Text Box 75"/>
              <p:cNvSpPr txBox="1">
                <a:spLocks noChangeArrowheads="1"/>
              </p:cNvSpPr>
              <p:nvPr/>
            </p:nvSpPr>
            <p:spPr bwMode="auto">
              <a:xfrm>
                <a:off x="373" y="3370"/>
                <a:ext cx="54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M[0]=0</a:t>
                </a:r>
              </a:p>
            </p:txBody>
          </p:sp>
          <p:sp>
            <p:nvSpPr>
              <p:cNvPr id="96291" name="Freeform 76"/>
              <p:cNvSpPr>
                <a:spLocks/>
              </p:cNvSpPr>
              <p:nvPr/>
            </p:nvSpPr>
            <p:spPr bwMode="auto">
              <a:xfrm>
                <a:off x="912" y="3436"/>
                <a:ext cx="96" cy="233"/>
              </a:xfrm>
              <a:custGeom>
                <a:avLst/>
                <a:gdLst>
                  <a:gd name="T0" fmla="*/ 0 w 240"/>
                  <a:gd name="T1" fmla="*/ 0 h 192"/>
                  <a:gd name="T2" fmla="*/ 0 w 240"/>
                  <a:gd name="T3" fmla="*/ 0 h 192"/>
                  <a:gd name="T4" fmla="*/ 0 w 240"/>
                  <a:gd name="T5" fmla="*/ 29432 h 19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96292" name="Text Box 77"/>
              <p:cNvSpPr txBox="1">
                <a:spLocks noChangeArrowheads="1"/>
              </p:cNvSpPr>
              <p:nvPr/>
            </p:nvSpPr>
            <p:spPr bwMode="auto">
              <a:xfrm>
                <a:off x="1271" y="3610"/>
                <a:ext cx="97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 i="1">
                    <a:latin typeface="Verdana" panose="020B0604030504040204" pitchFamily="34" charset="0"/>
                    <a:ea typeface="Gulim" pitchFamily="34" charset="-127"/>
                  </a:rPr>
                  <a:t>Write data port</a:t>
                </a:r>
              </a:p>
            </p:txBody>
          </p:sp>
          <p:sp>
            <p:nvSpPr>
              <p:cNvPr id="96293" name="Text Box 78"/>
              <p:cNvSpPr txBox="1">
                <a:spLocks noChangeArrowheads="1"/>
              </p:cNvSpPr>
              <p:nvPr/>
            </p:nvSpPr>
            <p:spPr bwMode="auto">
              <a:xfrm>
                <a:off x="365" y="3609"/>
                <a:ext cx="840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 i="1">
                    <a:latin typeface="Verdana" panose="020B0604030504040204" pitchFamily="34" charset="0"/>
                    <a:ea typeface="Gulim" pitchFamily="34" charset="-127"/>
                  </a:rPr>
                  <a:t>Write Enable</a:t>
                </a:r>
              </a:p>
            </p:txBody>
          </p:sp>
          <p:sp>
            <p:nvSpPr>
              <p:cNvPr id="96294" name="Text Box 79"/>
              <p:cNvSpPr txBox="1">
                <a:spLocks noChangeArrowheads="1"/>
              </p:cNvSpPr>
              <p:nvPr/>
            </p:nvSpPr>
            <p:spPr bwMode="auto">
              <a:xfrm>
                <a:off x="898" y="1401"/>
                <a:ext cx="369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A[7]</a:t>
                </a:r>
              </a:p>
            </p:txBody>
          </p:sp>
          <p:sp>
            <p:nvSpPr>
              <p:cNvPr id="96295" name="Text Box 80"/>
              <p:cNvSpPr txBox="1">
                <a:spLocks noChangeArrowheads="1"/>
              </p:cNvSpPr>
              <p:nvPr/>
            </p:nvSpPr>
            <p:spPr bwMode="auto">
              <a:xfrm>
                <a:off x="1330" y="1402"/>
                <a:ext cx="36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B[7]</a:t>
                </a:r>
              </a:p>
            </p:txBody>
          </p:sp>
          <p:sp>
            <p:nvSpPr>
              <p:cNvPr id="96296" name="Text Box 81"/>
              <p:cNvSpPr txBox="1">
                <a:spLocks noChangeArrowheads="1"/>
              </p:cNvSpPr>
              <p:nvPr/>
            </p:nvSpPr>
            <p:spPr bwMode="auto">
              <a:xfrm>
                <a:off x="373" y="1402"/>
                <a:ext cx="54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1400">
                    <a:latin typeface="Verdana" panose="020B0604030504040204" pitchFamily="34" charset="0"/>
                    <a:ea typeface="Gulim" pitchFamily="34" charset="-127"/>
                  </a:rPr>
                  <a:t>M[7]=1</a:t>
                </a:r>
              </a:p>
            </p:txBody>
          </p:sp>
        </p:grpSp>
        <p:sp>
          <p:nvSpPr>
            <p:cNvPr id="96265" name="Rectangle 82"/>
            <p:cNvSpPr>
              <a:spLocks noChangeArrowheads="1"/>
            </p:cNvSpPr>
            <p:nvPr/>
          </p:nvSpPr>
          <p:spPr bwMode="auto">
            <a:xfrm>
              <a:off x="-240" y="669"/>
              <a:ext cx="3120" cy="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marL="285750" indent="-2857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30000"/>
                </a:spcBef>
                <a:buFontTx/>
                <a:buNone/>
              </a:pPr>
              <a:r>
                <a:rPr lang="en-US" altLang="ko-KR" sz="2400">
                  <a:latin typeface="Calibri" panose="020F0502020204030204" pitchFamily="34" charset="0"/>
                  <a:ea typeface="Gulim" pitchFamily="34" charset="-127"/>
                  <a:cs typeface="Calibri" panose="020F0502020204030204" pitchFamily="34" charset="0"/>
                </a:rPr>
                <a:t>Simple Implementation</a:t>
              </a:r>
            </a:p>
            <a:p>
              <a:pPr lvl="1" eaLnBrk="1" hangingPunct="1">
                <a:spcBef>
                  <a:spcPct val="30000"/>
                </a:spcBef>
                <a:buFontTx/>
                <a:buChar char="–"/>
              </a:pPr>
              <a:r>
                <a:rPr lang="en-US" altLang="ko-KR" sz="1800">
                  <a:latin typeface="Calibri" panose="020F0502020204030204" pitchFamily="34" charset="0"/>
                  <a:ea typeface="Gulim" pitchFamily="34" charset="-127"/>
                  <a:cs typeface="Calibri" panose="020F0502020204030204" pitchFamily="34" charset="0"/>
                </a:rPr>
                <a:t>execute all N operations, turn off result writeback according to mask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978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4571999"/>
            <a:ext cx="8359254" cy="1637731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dirty="0" smtClean="0"/>
              <a:t>使用</a:t>
            </a:r>
            <a:r>
              <a:rPr lang="en-US" altLang="zh-CN" dirty="0" smtClean="0"/>
              <a:t>vector-mask</a:t>
            </a:r>
            <a:r>
              <a:rPr lang="zh-CN" altLang="en-US" dirty="0" smtClean="0"/>
              <a:t>寄存器的缺陷</a:t>
            </a:r>
          </a:p>
          <a:p>
            <a:pPr lvl="1"/>
            <a:r>
              <a:rPr lang="zh-CN" altLang="en-US" dirty="0" smtClean="0"/>
              <a:t>简单实现时，条件不满足时向量指令仍然需要花费时间</a:t>
            </a:r>
          </a:p>
          <a:p>
            <a:pPr lvl="1"/>
            <a:r>
              <a:rPr lang="zh-CN" altLang="en-US" dirty="0" smtClean="0"/>
              <a:t>有些向量处理器带条件的向量执行仅控制向目标寄存器的写操作，可能会有除法错。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B2C0-7D11-436F-B706-DEBF4A4B8933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中国科学技术大学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24" y="1289783"/>
            <a:ext cx="6961352" cy="2668067"/>
          </a:xfrm>
          <a:prstGeom prst="rect">
            <a:avLst/>
          </a:prstGeom>
        </p:spPr>
      </p:pic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F407-B401-4F27-B84C-F4D1FCFDF361}" type="slidenum">
              <a:rPr lang="zh-CN" altLang="en-US" smtClean="0"/>
              <a:pPr/>
              <a:t>15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865565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3600" b="1" smtClean="0">
                <a:solidFill>
                  <a:srgbClr val="FF0000"/>
                </a:solidFill>
              </a:rPr>
              <a:t>Vector Opt #3: Sparse Matrices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zh-CN" dirty="0" smtClean="0"/>
              <a:t>Suppose:	</a:t>
            </a:r>
          </a:p>
          <a:p>
            <a:pPr eaLnBrk="1" hangingPunct="1">
              <a:buFontTx/>
              <a:buNone/>
            </a:pPr>
            <a:r>
              <a:rPr lang="en-US" altLang="zh-CN" dirty="0" smtClean="0">
                <a:latin typeface="Courier New" panose="02070309020205020404" pitchFamily="49" charset="0"/>
              </a:rPr>
              <a:t>			do	100 </a:t>
            </a:r>
            <a:r>
              <a:rPr lang="en-US" altLang="zh-CN" dirty="0" err="1" smtClean="0">
                <a:latin typeface="Courier New" panose="02070309020205020404" pitchFamily="49" charset="0"/>
              </a:rPr>
              <a:t>i</a:t>
            </a:r>
            <a:r>
              <a:rPr lang="en-US" altLang="zh-CN" dirty="0" smtClean="0">
                <a:latin typeface="Courier New" panose="02070309020205020404" pitchFamily="49" charset="0"/>
              </a:rPr>
              <a:t> = 1,n</a:t>
            </a:r>
          </a:p>
          <a:p>
            <a:pPr eaLnBrk="1" hangingPunct="1">
              <a:buFontTx/>
              <a:buNone/>
            </a:pPr>
            <a:r>
              <a:rPr lang="en-US" altLang="zh-CN" dirty="0" smtClean="0">
                <a:latin typeface="Courier New" panose="02070309020205020404" pitchFamily="49" charset="0"/>
              </a:rPr>
              <a:t>100		A(K(</a:t>
            </a:r>
            <a:r>
              <a:rPr lang="en-US" altLang="zh-CN" dirty="0" err="1" smtClean="0">
                <a:latin typeface="Courier New" panose="02070309020205020404" pitchFamily="49" charset="0"/>
              </a:rPr>
              <a:t>i</a:t>
            </a:r>
            <a:r>
              <a:rPr lang="en-US" altLang="zh-CN" dirty="0" smtClean="0">
                <a:latin typeface="Courier New" panose="02070309020205020404" pitchFamily="49" charset="0"/>
              </a:rPr>
              <a:t>)) = A(K(</a:t>
            </a:r>
            <a:r>
              <a:rPr lang="en-US" altLang="zh-CN" dirty="0" err="1" smtClean="0">
                <a:latin typeface="Courier New" panose="02070309020205020404" pitchFamily="49" charset="0"/>
              </a:rPr>
              <a:t>i</a:t>
            </a:r>
            <a:r>
              <a:rPr lang="en-US" altLang="zh-CN" dirty="0" smtClean="0">
                <a:latin typeface="Courier New" panose="02070309020205020404" pitchFamily="49" charset="0"/>
              </a:rPr>
              <a:t>)) + C(M(</a:t>
            </a:r>
            <a:r>
              <a:rPr lang="en-US" altLang="zh-CN" dirty="0" err="1" smtClean="0">
                <a:latin typeface="Courier New" panose="02070309020205020404" pitchFamily="49" charset="0"/>
              </a:rPr>
              <a:t>i</a:t>
            </a:r>
            <a:r>
              <a:rPr lang="en-US" altLang="zh-CN" dirty="0" smtClean="0">
                <a:latin typeface="Courier New" panose="02070309020205020404" pitchFamily="49" charset="0"/>
              </a:rPr>
              <a:t>))</a:t>
            </a:r>
            <a:endParaRPr lang="en-US" altLang="zh-CN" dirty="0" smtClean="0"/>
          </a:p>
          <a:p>
            <a:pPr eaLnBrk="1" hangingPunct="1"/>
            <a:r>
              <a:rPr lang="en-US" altLang="zh-CN" i="1" dirty="0" smtClean="0">
                <a:solidFill>
                  <a:schemeClr val="hlink"/>
                </a:solidFill>
              </a:rPr>
              <a:t>gather</a:t>
            </a:r>
            <a:r>
              <a:rPr lang="en-US" altLang="zh-CN" dirty="0" smtClean="0"/>
              <a:t> (</a:t>
            </a:r>
            <a:r>
              <a:rPr lang="en-US" altLang="zh-CN" dirty="0" smtClean="0">
                <a:latin typeface="Courier New" panose="02070309020205020404" pitchFamily="49" charset="0"/>
              </a:rPr>
              <a:t>LVI</a:t>
            </a:r>
            <a:r>
              <a:rPr lang="en-US" altLang="zh-CN" dirty="0" smtClean="0"/>
              <a:t>) operation </a:t>
            </a:r>
            <a:r>
              <a:rPr lang="zh-CN" altLang="en-US" dirty="0" smtClean="0"/>
              <a:t>使用</a:t>
            </a:r>
            <a:r>
              <a:rPr lang="en-US" altLang="zh-CN" i="1" dirty="0" smtClean="0">
                <a:solidFill>
                  <a:schemeClr val="hlink"/>
                </a:solidFill>
              </a:rPr>
              <a:t>index vector</a:t>
            </a:r>
            <a:r>
              <a:rPr lang="en-US" altLang="zh-CN" dirty="0" smtClean="0">
                <a:solidFill>
                  <a:schemeClr val="hlink"/>
                </a:solidFill>
              </a:rPr>
              <a:t> </a:t>
            </a:r>
            <a:r>
              <a:rPr lang="zh-CN" altLang="en-US" dirty="0" smtClean="0"/>
              <a:t>中给出的偏移再加基址来读取</a:t>
            </a:r>
            <a:r>
              <a:rPr lang="en-US" altLang="zh-CN" dirty="0" smtClean="0"/>
              <a:t> =&gt; </a:t>
            </a:r>
            <a:r>
              <a:rPr lang="en-US" altLang="zh-CN" u="sng" dirty="0" smtClean="0">
                <a:solidFill>
                  <a:schemeClr val="hlink"/>
                </a:solidFill>
              </a:rPr>
              <a:t>a </a:t>
            </a:r>
            <a:r>
              <a:rPr lang="en-US" altLang="zh-CN" u="sng" dirty="0" err="1" smtClean="0">
                <a:solidFill>
                  <a:schemeClr val="hlink"/>
                </a:solidFill>
              </a:rPr>
              <a:t>nonsparse</a:t>
            </a:r>
            <a:r>
              <a:rPr lang="en-US" altLang="zh-CN" u="sng" dirty="0" smtClean="0">
                <a:solidFill>
                  <a:schemeClr val="hlink"/>
                </a:solidFill>
              </a:rPr>
              <a:t> vector in a vector register 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这些元素以密集的方式操作完成后，再使用同样的</a:t>
            </a:r>
            <a:r>
              <a:rPr lang="en-US" altLang="zh-CN" dirty="0" smtClean="0"/>
              <a:t>index vector</a:t>
            </a:r>
            <a:r>
              <a:rPr lang="zh-CN" altLang="en-US" dirty="0" smtClean="0"/>
              <a:t>存储到稀疏矩阵的对应位置</a:t>
            </a:r>
            <a:endParaRPr lang="en-US" altLang="zh-CN" dirty="0" smtClean="0"/>
          </a:p>
          <a:p>
            <a:r>
              <a:rPr lang="zh-CN" altLang="en-US" dirty="0" smtClean="0"/>
              <a:t>这些操作编译时可能无法完成。主要原因：编译器无法</a:t>
            </a:r>
            <a:r>
              <a:rPr lang="zh-CN" altLang="en-US" dirty="0" smtClean="0"/>
              <a:t>预知</a:t>
            </a:r>
            <a:r>
              <a:rPr lang="en-US" altLang="zh-CN" dirty="0" smtClean="0">
                <a:latin typeface="Courier New" panose="02070309020205020404" pitchFamily="49" charset="0"/>
              </a:rPr>
              <a:t>K(</a:t>
            </a:r>
            <a:r>
              <a:rPr lang="en-US" altLang="zh-CN" dirty="0" err="1" smtClean="0">
                <a:latin typeface="Courier New" panose="02070309020205020404" pitchFamily="49" charset="0"/>
              </a:rPr>
              <a:t>i</a:t>
            </a:r>
            <a:r>
              <a:rPr lang="en-US" altLang="zh-CN" dirty="0">
                <a:latin typeface="Courier New" panose="02070309020205020404" pitchFamily="49" charset="0"/>
              </a:rPr>
              <a:t>)</a:t>
            </a:r>
            <a:r>
              <a:rPr lang="zh-CN" altLang="en-US" dirty="0" smtClean="0"/>
              <a:t>以及</a:t>
            </a:r>
            <a:r>
              <a:rPr lang="zh-CN" altLang="en-US" dirty="0" smtClean="0"/>
              <a:t>是否有数据相关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使用</a:t>
            </a:r>
            <a:r>
              <a:rPr lang="en-US" altLang="zh-CN" dirty="0" smtClean="0">
                <a:latin typeface="Courier New" panose="02070309020205020404" pitchFamily="49" charset="0"/>
              </a:rPr>
              <a:t>CVI</a:t>
            </a:r>
            <a:r>
              <a:rPr lang="en-US" altLang="zh-CN" dirty="0" smtClean="0"/>
              <a:t> </a:t>
            </a:r>
            <a:r>
              <a:rPr lang="zh-CN" altLang="en-US" dirty="0" smtClean="0"/>
              <a:t>设置步长（</a:t>
            </a:r>
            <a:r>
              <a:rPr lang="en-US" altLang="zh-CN" dirty="0" smtClean="0"/>
              <a:t> index 0, 1xm, 2xm, ..., 63xm</a:t>
            </a:r>
            <a:r>
              <a:rPr lang="zh-CN" altLang="en-US" dirty="0" smtClean="0"/>
              <a:t>）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87B046-F46C-4FAB-B5AE-85606744F619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99333" name="灯片编号占位符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CF7FB0A-2066-4728-9868-1CD93FB821C8}" type="slidenum">
              <a:rPr lang="zh-CN" altLang="en-US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16</a:t>
            </a:fld>
            <a:endParaRPr lang="zh-CN" altLang="en-US" sz="120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77969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b="1" dirty="0" smtClean="0">
                <a:solidFill>
                  <a:srgbClr val="FF0000"/>
                </a:solidFill>
              </a:rPr>
              <a:t>Sparse Matrix Example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tabLst>
                <a:tab pos="2692400" algn="l"/>
                <a:tab pos="5435600" algn="l"/>
              </a:tabLst>
            </a:pPr>
            <a:r>
              <a:rPr lang="en-US" altLang="zh-CN" sz="2400" dirty="0" smtClean="0"/>
              <a:t>Cache (1993) vs. Vector (1988)</a:t>
            </a:r>
          </a:p>
          <a:p>
            <a:pPr eaLnBrk="1" hangingPunct="1">
              <a:buFont typeface="Arial" panose="020B0604020202020204" pitchFamily="34" charset="0"/>
              <a:buNone/>
              <a:tabLst>
                <a:tab pos="2692400" algn="l"/>
                <a:tab pos="5435600" algn="l"/>
              </a:tabLst>
            </a:pPr>
            <a:r>
              <a:rPr lang="en-US" altLang="zh-CN" sz="2400" dirty="0" smtClean="0"/>
              <a:t>	                   IBM RS6000        Cray YMP</a:t>
            </a:r>
          </a:p>
          <a:p>
            <a:pPr eaLnBrk="1" hangingPunct="1">
              <a:buFont typeface="Arial" panose="020B0604020202020204" pitchFamily="34" charset="0"/>
              <a:buNone/>
              <a:tabLst>
                <a:tab pos="2692400" algn="l"/>
                <a:tab pos="5435600" algn="l"/>
              </a:tabLst>
            </a:pPr>
            <a:r>
              <a:rPr lang="en-US" altLang="zh-CN" sz="2400" dirty="0" smtClean="0"/>
              <a:t>Clock                </a:t>
            </a:r>
            <a:r>
              <a:rPr lang="en-US" altLang="zh-CN" sz="2400" dirty="0" smtClean="0"/>
              <a:t>     72 </a:t>
            </a:r>
            <a:r>
              <a:rPr lang="en-US" altLang="zh-CN" sz="2400" dirty="0" smtClean="0"/>
              <a:t>MHz            167 MHz</a:t>
            </a:r>
          </a:p>
          <a:p>
            <a:pPr eaLnBrk="1" hangingPunct="1">
              <a:buFont typeface="Arial" panose="020B0604020202020204" pitchFamily="34" charset="0"/>
              <a:buNone/>
              <a:tabLst>
                <a:tab pos="2692400" algn="l"/>
                <a:tab pos="5435600" algn="l"/>
              </a:tabLst>
            </a:pPr>
            <a:r>
              <a:rPr lang="en-US" altLang="zh-CN" sz="2400" dirty="0" smtClean="0"/>
              <a:t>Cache               </a:t>
            </a:r>
            <a:r>
              <a:rPr lang="en-US" altLang="zh-CN" sz="2400" dirty="0" smtClean="0"/>
              <a:t>     256 </a:t>
            </a:r>
            <a:r>
              <a:rPr lang="en-US" altLang="zh-CN" sz="2400" dirty="0" smtClean="0"/>
              <a:t>KB              0.25 KB</a:t>
            </a:r>
          </a:p>
          <a:p>
            <a:pPr eaLnBrk="1" hangingPunct="1">
              <a:buFont typeface="Arial" panose="020B0604020202020204" pitchFamily="34" charset="0"/>
              <a:buNone/>
              <a:tabLst>
                <a:tab pos="2692400" algn="l"/>
                <a:tab pos="5435600" algn="l"/>
              </a:tabLst>
            </a:pPr>
            <a:r>
              <a:rPr lang="en-US" altLang="zh-CN" sz="2400" dirty="0" err="1" smtClean="0">
                <a:solidFill>
                  <a:schemeClr val="accent2"/>
                </a:solidFill>
              </a:rPr>
              <a:t>Linpack</a:t>
            </a:r>
            <a:r>
              <a:rPr lang="en-US" altLang="zh-CN" sz="2400" dirty="0" smtClean="0">
                <a:solidFill>
                  <a:schemeClr val="accent2"/>
                </a:solidFill>
              </a:rPr>
              <a:t>            </a:t>
            </a:r>
            <a:r>
              <a:rPr lang="en-US" altLang="zh-CN" sz="2400" dirty="0" smtClean="0">
                <a:solidFill>
                  <a:schemeClr val="accent2"/>
                </a:solidFill>
              </a:rPr>
              <a:t>     140 </a:t>
            </a:r>
            <a:r>
              <a:rPr lang="en-US" altLang="zh-CN" sz="2400" dirty="0" smtClean="0">
                <a:solidFill>
                  <a:schemeClr val="accent2"/>
                </a:solidFill>
              </a:rPr>
              <a:t>MFLOPS    160 (1.1)</a:t>
            </a:r>
            <a:endParaRPr lang="en-US" altLang="zh-CN" sz="2400" dirty="0" smtClean="0">
              <a:solidFill>
                <a:schemeClr val="hlink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  <a:tabLst>
                <a:tab pos="2692400" algn="l"/>
                <a:tab pos="5435600" algn="l"/>
              </a:tabLst>
            </a:pPr>
            <a:r>
              <a:rPr lang="en-US" altLang="zh-CN" sz="2400" dirty="0" smtClean="0">
                <a:solidFill>
                  <a:srgbClr val="FC0128"/>
                </a:solidFill>
              </a:rPr>
              <a:t>Sparse Matrix	 17 MFLOPS       125 (7.3)</a:t>
            </a:r>
            <a:br>
              <a:rPr lang="en-US" altLang="zh-CN" sz="2400" dirty="0" smtClean="0">
                <a:solidFill>
                  <a:srgbClr val="FC0128"/>
                </a:solidFill>
              </a:rPr>
            </a:br>
            <a:r>
              <a:rPr lang="en-US" altLang="zh-CN" sz="2400" dirty="0" smtClean="0">
                <a:solidFill>
                  <a:srgbClr val="FC0128"/>
                </a:solidFill>
              </a:rPr>
              <a:t>(</a:t>
            </a:r>
            <a:r>
              <a:rPr lang="en-US" altLang="zh-CN" sz="2400" dirty="0" err="1" smtClean="0">
                <a:solidFill>
                  <a:srgbClr val="FC0128"/>
                </a:solidFill>
              </a:rPr>
              <a:t>Cholesky</a:t>
            </a:r>
            <a:r>
              <a:rPr lang="en-US" altLang="zh-CN" sz="2400" dirty="0" smtClean="0">
                <a:solidFill>
                  <a:srgbClr val="FC0128"/>
                </a:solidFill>
              </a:rPr>
              <a:t> Blocked )</a:t>
            </a:r>
          </a:p>
          <a:p>
            <a:pPr eaLnBrk="1" hangingPunct="1">
              <a:tabLst>
                <a:tab pos="2692400" algn="l"/>
                <a:tab pos="5435600" algn="l"/>
              </a:tabLst>
            </a:pPr>
            <a:r>
              <a:rPr lang="en-US" altLang="zh-CN" sz="2400" dirty="0" smtClean="0"/>
              <a:t>Cache: 1 address per cache block (32B to 64B)</a:t>
            </a:r>
          </a:p>
          <a:p>
            <a:pPr eaLnBrk="1" hangingPunct="1">
              <a:tabLst>
                <a:tab pos="2692400" algn="l"/>
                <a:tab pos="5435600" algn="l"/>
              </a:tabLst>
            </a:pPr>
            <a:r>
              <a:rPr lang="en-US" altLang="zh-CN" sz="2400" dirty="0" smtClean="0"/>
              <a:t>Vector: 1 address per element (4B)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57FBAC-C3AF-4916-8FB2-C6B7BAF3E6C7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101381" name="灯片编号占位符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BB1D319-BC49-4E38-9F63-BE9D9CE59189}" type="slidenum">
              <a:rPr lang="zh-CN" altLang="en-US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17</a:t>
            </a:fld>
            <a:endParaRPr lang="zh-CN" altLang="en-US" sz="120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96622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8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/>
              <a:t>Automatic Code </a:t>
            </a:r>
            <a:r>
              <a:rPr lang="en-US" altLang="ko-KR" dirty="0" err="1" smtClean="0"/>
              <a:t>Vectorization</a:t>
            </a:r>
            <a:endParaRPr lang="en-US" altLang="ko-KR" dirty="0"/>
          </a:p>
        </p:txBody>
      </p:sp>
      <p:sp>
        <p:nvSpPr>
          <p:cNvPr id="58" name="日期占位符 5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A1EDF4-3FE6-40E8-9FA8-AE03E94BC39D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59" name="页脚占位符 5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10342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79E1D2C-86EC-4E2F-9222-14307D667444}" type="slidenum">
              <a:rPr lang="en-US" altLang="zh-CN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18</a:t>
            </a:fld>
            <a:endParaRPr lang="en-US" altLang="zh-CN" sz="120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03428" name="Text Box 3"/>
          <p:cNvSpPr txBox="1">
            <a:spLocks noChangeArrowheads="1"/>
          </p:cNvSpPr>
          <p:nvPr/>
        </p:nvSpPr>
        <p:spPr bwMode="auto">
          <a:xfrm>
            <a:off x="1754187" y="843757"/>
            <a:ext cx="4424363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FontTx/>
              <a:buNone/>
            </a:pPr>
            <a:r>
              <a:rPr lang="en-US" altLang="ko-KR" sz="2400" b="1" dirty="0">
                <a:latin typeface="Courier New" panose="02070309020205020404" pitchFamily="49" charset="0"/>
                <a:ea typeface="Gulim" pitchFamily="34" charset="-127"/>
              </a:rPr>
              <a:t>for (</a:t>
            </a:r>
            <a:r>
              <a:rPr lang="en-US" altLang="ko-KR" sz="2400" b="1" dirty="0" err="1">
                <a:latin typeface="Courier New" panose="02070309020205020404" pitchFamily="49" charset="0"/>
                <a:ea typeface="Gulim" pitchFamily="34" charset="-127"/>
              </a:rPr>
              <a:t>i</a:t>
            </a:r>
            <a:r>
              <a:rPr lang="en-US" altLang="ko-KR" sz="2400" b="1" dirty="0">
                <a:latin typeface="Courier New" panose="02070309020205020404" pitchFamily="49" charset="0"/>
                <a:ea typeface="Gulim" pitchFamily="34" charset="-127"/>
              </a:rPr>
              <a:t>=0; </a:t>
            </a:r>
            <a:r>
              <a:rPr lang="en-US" altLang="ko-KR" sz="2400" b="1" dirty="0" err="1">
                <a:latin typeface="Courier New" panose="02070309020205020404" pitchFamily="49" charset="0"/>
                <a:ea typeface="Gulim" pitchFamily="34" charset="-127"/>
              </a:rPr>
              <a:t>i</a:t>
            </a:r>
            <a:r>
              <a:rPr lang="en-US" altLang="ko-KR" sz="2400" b="1" dirty="0">
                <a:latin typeface="Courier New" panose="02070309020205020404" pitchFamily="49" charset="0"/>
                <a:ea typeface="Gulim" pitchFamily="34" charset="-127"/>
              </a:rPr>
              <a:t> &lt; N; </a:t>
            </a:r>
            <a:r>
              <a:rPr lang="en-US" altLang="ko-KR" sz="2400" b="1" dirty="0" err="1">
                <a:latin typeface="Courier New" panose="02070309020205020404" pitchFamily="49" charset="0"/>
                <a:ea typeface="Gulim" pitchFamily="34" charset="-127"/>
              </a:rPr>
              <a:t>i</a:t>
            </a:r>
            <a:r>
              <a:rPr lang="en-US" altLang="ko-KR" sz="2400" b="1" dirty="0">
                <a:latin typeface="Courier New" panose="02070309020205020404" pitchFamily="49" charset="0"/>
                <a:ea typeface="Gulim" pitchFamily="34" charset="-127"/>
              </a:rPr>
              <a:t>++)</a:t>
            </a: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FontTx/>
              <a:buNone/>
            </a:pPr>
            <a:r>
              <a:rPr lang="en-US" altLang="ko-KR" sz="2400" b="1" dirty="0">
                <a:latin typeface="Courier New" panose="02070309020205020404" pitchFamily="49" charset="0"/>
                <a:ea typeface="Gulim" pitchFamily="34" charset="-127"/>
              </a:rPr>
              <a:t>    C[</a:t>
            </a:r>
            <a:r>
              <a:rPr lang="en-US" altLang="ko-KR" sz="2400" b="1" dirty="0" err="1">
                <a:latin typeface="Courier New" panose="02070309020205020404" pitchFamily="49" charset="0"/>
                <a:ea typeface="Gulim" pitchFamily="34" charset="-127"/>
              </a:rPr>
              <a:t>i</a:t>
            </a:r>
            <a:r>
              <a:rPr lang="en-US" altLang="ko-KR" sz="2400" b="1" dirty="0">
                <a:latin typeface="Courier New" panose="02070309020205020404" pitchFamily="49" charset="0"/>
                <a:ea typeface="Gulim" pitchFamily="34" charset="-127"/>
              </a:rPr>
              <a:t>] = A[</a:t>
            </a:r>
            <a:r>
              <a:rPr lang="en-US" altLang="ko-KR" sz="2400" b="1" dirty="0" err="1">
                <a:latin typeface="Courier New" panose="02070309020205020404" pitchFamily="49" charset="0"/>
                <a:ea typeface="Gulim" pitchFamily="34" charset="-127"/>
              </a:rPr>
              <a:t>i</a:t>
            </a:r>
            <a:r>
              <a:rPr lang="en-US" altLang="ko-KR" sz="2400" b="1" dirty="0">
                <a:latin typeface="Courier New" panose="02070309020205020404" pitchFamily="49" charset="0"/>
                <a:ea typeface="Gulim" pitchFamily="34" charset="-127"/>
              </a:rPr>
              <a:t>] + B[</a:t>
            </a:r>
            <a:r>
              <a:rPr lang="en-US" altLang="ko-KR" sz="2400" b="1" dirty="0" err="1">
                <a:latin typeface="Courier New" panose="02070309020205020404" pitchFamily="49" charset="0"/>
                <a:ea typeface="Gulim" pitchFamily="34" charset="-127"/>
              </a:rPr>
              <a:t>i</a:t>
            </a:r>
            <a:r>
              <a:rPr lang="en-US" altLang="ko-KR" sz="2400" b="1" dirty="0">
                <a:latin typeface="Courier New" panose="02070309020205020404" pitchFamily="49" charset="0"/>
                <a:ea typeface="Gulim" pitchFamily="34" charset="-127"/>
              </a:rPr>
              <a:t>];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57239" y="1618231"/>
            <a:ext cx="2889250" cy="5103244"/>
            <a:chOff x="57239" y="1618231"/>
            <a:chExt cx="2889250" cy="5103244"/>
          </a:xfrm>
        </p:grpSpPr>
        <p:grpSp>
          <p:nvGrpSpPr>
            <p:cNvPr id="3" name="组合 2"/>
            <p:cNvGrpSpPr/>
            <p:nvPr/>
          </p:nvGrpSpPr>
          <p:grpSpPr>
            <a:xfrm>
              <a:off x="57239" y="2019300"/>
              <a:ext cx="2889250" cy="4702175"/>
              <a:chOff x="92075" y="2019300"/>
              <a:chExt cx="2889250" cy="4702175"/>
            </a:xfrm>
          </p:grpSpPr>
          <p:grpSp>
            <p:nvGrpSpPr>
              <p:cNvPr id="103462" name="Group 5"/>
              <p:cNvGrpSpPr>
                <a:grpSpLocks/>
              </p:cNvGrpSpPr>
              <p:nvPr/>
            </p:nvGrpSpPr>
            <p:grpSpPr bwMode="auto">
              <a:xfrm>
                <a:off x="1192213" y="2019300"/>
                <a:ext cx="1690688" cy="2339975"/>
                <a:chOff x="697" y="888"/>
                <a:chExt cx="1065" cy="1474"/>
              </a:xfrm>
            </p:grpSpPr>
            <p:sp>
              <p:nvSpPr>
                <p:cNvPr id="103476" name="AutoShape 6"/>
                <p:cNvSpPr>
                  <a:spLocks noChangeArrowheads="1"/>
                </p:cNvSpPr>
                <p:nvPr/>
              </p:nvSpPr>
              <p:spPr bwMode="auto">
                <a:xfrm>
                  <a:off x="697" y="888"/>
                  <a:ext cx="489" cy="322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ko-KR" sz="2400">
                      <a:solidFill>
                        <a:schemeClr val="bg1"/>
                      </a:solidFill>
                      <a:latin typeface="Calibri" panose="020F0502020204030204" pitchFamily="34" charset="0"/>
                      <a:ea typeface="Gulim" pitchFamily="34" charset="-127"/>
                      <a:cs typeface="Calibri" panose="020F0502020204030204" pitchFamily="34" charset="0"/>
                    </a:rPr>
                    <a:t>load</a:t>
                  </a:r>
                </a:p>
              </p:txBody>
            </p:sp>
            <p:sp>
              <p:nvSpPr>
                <p:cNvPr id="103477" name="AutoShape 7"/>
                <p:cNvSpPr>
                  <a:spLocks noChangeArrowheads="1"/>
                </p:cNvSpPr>
                <p:nvPr/>
              </p:nvSpPr>
              <p:spPr bwMode="auto">
                <a:xfrm>
                  <a:off x="1273" y="1176"/>
                  <a:ext cx="489" cy="322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ko-KR" sz="2400">
                      <a:solidFill>
                        <a:schemeClr val="bg1"/>
                      </a:solidFill>
                      <a:latin typeface="Calibri" panose="020F0502020204030204" pitchFamily="34" charset="0"/>
                      <a:ea typeface="Gulim" pitchFamily="34" charset="-127"/>
                      <a:cs typeface="Calibri" panose="020F0502020204030204" pitchFamily="34" charset="0"/>
                    </a:rPr>
                    <a:t>load</a:t>
                  </a:r>
                </a:p>
              </p:txBody>
            </p:sp>
            <p:sp>
              <p:nvSpPr>
                <p:cNvPr id="103478" name="AutoShape 8"/>
                <p:cNvSpPr>
                  <a:spLocks noChangeArrowheads="1"/>
                </p:cNvSpPr>
                <p:nvPr/>
              </p:nvSpPr>
              <p:spPr bwMode="auto">
                <a:xfrm>
                  <a:off x="938" y="1608"/>
                  <a:ext cx="441" cy="322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ko-KR" sz="2400" dirty="0">
                      <a:solidFill>
                        <a:schemeClr val="bg1"/>
                      </a:solidFill>
                      <a:latin typeface="Calibri" panose="020F0502020204030204" pitchFamily="34" charset="0"/>
                      <a:ea typeface="Gulim" pitchFamily="34" charset="-127"/>
                      <a:cs typeface="Calibri" panose="020F0502020204030204" pitchFamily="34" charset="0"/>
                    </a:rPr>
                    <a:t>add</a:t>
                  </a:r>
                </a:p>
              </p:txBody>
            </p:sp>
            <p:sp>
              <p:nvSpPr>
                <p:cNvPr id="103479" name="AutoShape 9"/>
                <p:cNvSpPr>
                  <a:spLocks noChangeArrowheads="1"/>
                </p:cNvSpPr>
                <p:nvPr/>
              </p:nvSpPr>
              <p:spPr bwMode="auto">
                <a:xfrm>
                  <a:off x="905" y="2040"/>
                  <a:ext cx="554" cy="322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ko-KR" sz="2400">
                      <a:solidFill>
                        <a:schemeClr val="bg1"/>
                      </a:solidFill>
                      <a:latin typeface="Calibri" panose="020F0502020204030204" pitchFamily="34" charset="0"/>
                      <a:ea typeface="Gulim" pitchFamily="34" charset="-127"/>
                      <a:cs typeface="Calibri" panose="020F0502020204030204" pitchFamily="34" charset="0"/>
                    </a:rPr>
                    <a:t>store</a:t>
                  </a:r>
                </a:p>
              </p:txBody>
            </p:sp>
            <p:sp>
              <p:nvSpPr>
                <p:cNvPr id="103480" name="Line 10"/>
                <p:cNvSpPr>
                  <a:spLocks noChangeShapeType="1"/>
                </p:cNvSpPr>
                <p:nvPr/>
              </p:nvSpPr>
              <p:spPr bwMode="auto">
                <a:xfrm>
                  <a:off x="948" y="1200"/>
                  <a:ext cx="144" cy="43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3481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1236" y="1488"/>
                  <a:ext cx="192" cy="14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3482" name="Line 12"/>
                <p:cNvSpPr>
                  <a:spLocks noChangeShapeType="1"/>
                </p:cNvSpPr>
                <p:nvPr/>
              </p:nvSpPr>
              <p:spPr bwMode="auto">
                <a:xfrm>
                  <a:off x="1188" y="1920"/>
                  <a:ext cx="0" cy="14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463" name="Group 13"/>
              <p:cNvGrpSpPr>
                <a:grpSpLocks/>
              </p:cNvGrpSpPr>
              <p:nvPr/>
            </p:nvGrpSpPr>
            <p:grpSpPr bwMode="auto">
              <a:xfrm>
                <a:off x="1211263" y="4381500"/>
                <a:ext cx="1690688" cy="2339975"/>
                <a:chOff x="709" y="2376"/>
                <a:chExt cx="1065" cy="1474"/>
              </a:xfrm>
            </p:grpSpPr>
            <p:sp>
              <p:nvSpPr>
                <p:cNvPr id="103469" name="AutoShape 14"/>
                <p:cNvSpPr>
                  <a:spLocks noChangeArrowheads="1"/>
                </p:cNvSpPr>
                <p:nvPr/>
              </p:nvSpPr>
              <p:spPr bwMode="auto">
                <a:xfrm>
                  <a:off x="709" y="2376"/>
                  <a:ext cx="489" cy="322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ko-KR" sz="2400">
                      <a:solidFill>
                        <a:schemeClr val="bg1"/>
                      </a:solidFill>
                      <a:latin typeface="Calibri" panose="020F0502020204030204" pitchFamily="34" charset="0"/>
                      <a:ea typeface="Gulim" pitchFamily="34" charset="-127"/>
                      <a:cs typeface="Calibri" panose="020F0502020204030204" pitchFamily="34" charset="0"/>
                    </a:rPr>
                    <a:t>load</a:t>
                  </a:r>
                </a:p>
              </p:txBody>
            </p:sp>
            <p:sp>
              <p:nvSpPr>
                <p:cNvPr id="103470" name="AutoShape 15"/>
                <p:cNvSpPr>
                  <a:spLocks noChangeArrowheads="1"/>
                </p:cNvSpPr>
                <p:nvPr/>
              </p:nvSpPr>
              <p:spPr bwMode="auto">
                <a:xfrm>
                  <a:off x="1285" y="2664"/>
                  <a:ext cx="489" cy="322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ko-KR" sz="2400">
                      <a:solidFill>
                        <a:schemeClr val="bg1"/>
                      </a:solidFill>
                      <a:latin typeface="Calibri" panose="020F0502020204030204" pitchFamily="34" charset="0"/>
                      <a:ea typeface="Gulim" pitchFamily="34" charset="-127"/>
                      <a:cs typeface="Calibri" panose="020F0502020204030204" pitchFamily="34" charset="0"/>
                    </a:rPr>
                    <a:t>load</a:t>
                  </a:r>
                </a:p>
              </p:txBody>
            </p:sp>
            <p:sp>
              <p:nvSpPr>
                <p:cNvPr id="103471" name="AutoShape 16"/>
                <p:cNvSpPr>
                  <a:spLocks noChangeArrowheads="1"/>
                </p:cNvSpPr>
                <p:nvPr/>
              </p:nvSpPr>
              <p:spPr bwMode="auto">
                <a:xfrm>
                  <a:off x="950" y="3096"/>
                  <a:ext cx="441" cy="322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ko-KR" sz="2400">
                      <a:solidFill>
                        <a:schemeClr val="bg1"/>
                      </a:solidFill>
                      <a:latin typeface="Calibri" panose="020F0502020204030204" pitchFamily="34" charset="0"/>
                      <a:ea typeface="Gulim" pitchFamily="34" charset="-127"/>
                      <a:cs typeface="Calibri" panose="020F0502020204030204" pitchFamily="34" charset="0"/>
                    </a:rPr>
                    <a:t>add</a:t>
                  </a:r>
                </a:p>
              </p:txBody>
            </p:sp>
            <p:sp>
              <p:nvSpPr>
                <p:cNvPr id="103472" name="AutoShape 17"/>
                <p:cNvSpPr>
                  <a:spLocks noChangeArrowheads="1"/>
                </p:cNvSpPr>
                <p:nvPr/>
              </p:nvSpPr>
              <p:spPr bwMode="auto">
                <a:xfrm>
                  <a:off x="917" y="3528"/>
                  <a:ext cx="554" cy="322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ko-KR" sz="2400">
                      <a:solidFill>
                        <a:schemeClr val="bg1"/>
                      </a:solidFill>
                      <a:latin typeface="Calibri" panose="020F0502020204030204" pitchFamily="34" charset="0"/>
                      <a:ea typeface="Gulim" pitchFamily="34" charset="-127"/>
                      <a:cs typeface="Calibri" panose="020F0502020204030204" pitchFamily="34" charset="0"/>
                    </a:rPr>
                    <a:t>store</a:t>
                  </a:r>
                </a:p>
              </p:txBody>
            </p:sp>
            <p:sp>
              <p:nvSpPr>
                <p:cNvPr id="103473" name="Line 18"/>
                <p:cNvSpPr>
                  <a:spLocks noChangeShapeType="1"/>
                </p:cNvSpPr>
                <p:nvPr/>
              </p:nvSpPr>
              <p:spPr bwMode="auto">
                <a:xfrm>
                  <a:off x="960" y="2688"/>
                  <a:ext cx="144" cy="43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3474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248" y="2976"/>
                  <a:ext cx="192" cy="14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3475" name="Line 20"/>
                <p:cNvSpPr>
                  <a:spLocks noChangeShapeType="1"/>
                </p:cNvSpPr>
                <p:nvPr/>
              </p:nvSpPr>
              <p:spPr bwMode="auto">
                <a:xfrm>
                  <a:off x="1200" y="3408"/>
                  <a:ext cx="0" cy="14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103464" name="AutoShape 21"/>
              <p:cNvSpPr>
                <a:spLocks noChangeArrowheads="1"/>
              </p:cNvSpPr>
              <p:nvPr/>
            </p:nvSpPr>
            <p:spPr bwMode="auto">
              <a:xfrm>
                <a:off x="1000125" y="3201359"/>
                <a:ext cx="1981200" cy="407987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altLang="zh-CN" sz="180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465" name="AutoShape 22"/>
              <p:cNvSpPr>
                <a:spLocks noChangeArrowheads="1"/>
              </p:cNvSpPr>
              <p:nvPr/>
            </p:nvSpPr>
            <p:spPr bwMode="auto">
              <a:xfrm>
                <a:off x="923925" y="5587511"/>
                <a:ext cx="2057400" cy="407987"/>
              </a:xfrm>
              <a:prstGeom prst="roundRect">
                <a:avLst>
                  <a:gd name="adj" fmla="val 16667"/>
                </a:avLst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altLang="zh-CN" sz="180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466" name="Text Box 23"/>
              <p:cNvSpPr txBox="1">
                <a:spLocks noChangeArrowheads="1"/>
              </p:cNvSpPr>
              <p:nvPr/>
            </p:nvSpPr>
            <p:spPr bwMode="auto">
              <a:xfrm>
                <a:off x="92075" y="2588389"/>
                <a:ext cx="77649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2000" dirty="0" err="1">
                    <a:latin typeface="Calibri" panose="020F0502020204030204" pitchFamily="34" charset="0"/>
                    <a:ea typeface="Gulim" pitchFamily="34" charset="-127"/>
                    <a:cs typeface="Calibri" panose="020F0502020204030204" pitchFamily="34" charset="0"/>
                  </a:rPr>
                  <a:t>Iter</a:t>
                </a:r>
                <a:r>
                  <a:rPr lang="en-US" altLang="ko-KR" sz="2000" dirty="0">
                    <a:latin typeface="Calibri" panose="020F0502020204030204" pitchFamily="34" charset="0"/>
                    <a:ea typeface="Gulim" pitchFamily="34" charset="-127"/>
                    <a:cs typeface="Calibri" panose="020F0502020204030204" pitchFamily="34" charset="0"/>
                  </a:rPr>
                  <a:t>. 1</a:t>
                </a:r>
              </a:p>
            </p:txBody>
          </p:sp>
          <p:sp>
            <p:nvSpPr>
              <p:cNvPr id="103467" name="Text Box 24"/>
              <p:cNvSpPr txBox="1">
                <a:spLocks noChangeArrowheads="1"/>
              </p:cNvSpPr>
              <p:nvPr/>
            </p:nvSpPr>
            <p:spPr bwMode="auto">
              <a:xfrm>
                <a:off x="92075" y="4950589"/>
                <a:ext cx="77649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 sz="2000" dirty="0" err="1">
                    <a:latin typeface="Calibri" panose="020F0502020204030204" pitchFamily="34" charset="0"/>
                    <a:ea typeface="Gulim" pitchFamily="34" charset="-127"/>
                    <a:cs typeface="Calibri" panose="020F0502020204030204" pitchFamily="34" charset="0"/>
                  </a:rPr>
                  <a:t>Iter</a:t>
                </a:r>
                <a:r>
                  <a:rPr lang="en-US" altLang="ko-KR" sz="2000" dirty="0">
                    <a:latin typeface="Calibri" panose="020F0502020204030204" pitchFamily="34" charset="0"/>
                    <a:ea typeface="Gulim" pitchFamily="34" charset="-127"/>
                    <a:cs typeface="Calibri" panose="020F0502020204030204" pitchFamily="34" charset="0"/>
                  </a:rPr>
                  <a:t>. 2</a:t>
                </a:r>
              </a:p>
            </p:txBody>
          </p:sp>
        </p:grpSp>
        <p:sp>
          <p:nvSpPr>
            <p:cNvPr id="103468" name="Text Box 25"/>
            <p:cNvSpPr txBox="1">
              <a:spLocks noChangeArrowheads="1"/>
            </p:cNvSpPr>
            <p:nvPr/>
          </p:nvSpPr>
          <p:spPr bwMode="auto">
            <a:xfrm>
              <a:off x="328535" y="1618231"/>
              <a:ext cx="253858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2000" i="1" dirty="0">
                  <a:latin typeface="Calibri" panose="020F0502020204030204" pitchFamily="34" charset="0"/>
                  <a:ea typeface="Gulim" pitchFamily="34" charset="-127"/>
                  <a:cs typeface="Calibri" panose="020F0502020204030204" pitchFamily="34" charset="0"/>
                </a:rPr>
                <a:t>Scalar Sequential Code</a:t>
              </a:r>
            </a:p>
          </p:txBody>
        </p:sp>
      </p:grpSp>
      <p:sp>
        <p:nvSpPr>
          <p:cNvPr id="1358874" name="Text Box 26"/>
          <p:cNvSpPr txBox="1">
            <a:spLocks noChangeArrowheads="1"/>
          </p:cNvSpPr>
          <p:nvPr/>
        </p:nvSpPr>
        <p:spPr bwMode="auto">
          <a:xfrm>
            <a:off x="3841297" y="5697538"/>
            <a:ext cx="485502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dirty="0">
                <a:latin typeface="+mj-ea"/>
                <a:ea typeface="+mj-ea"/>
              </a:rPr>
              <a:t>向量化是指在编译期间对操作重定序</a:t>
            </a:r>
            <a:r>
              <a:rPr lang="en-US" altLang="ko-KR" sz="2000" dirty="0">
                <a:latin typeface="+mj-ea"/>
                <a:ea typeface="+mj-ea"/>
                <a:cs typeface="Calibri" panose="020F0502020204030204" pitchFamily="34" charset="0"/>
                <a:sym typeface="Symbol" panose="05050102010706020507" pitchFamily="18" charset="2"/>
              </a:rPr>
              <a:t> </a:t>
            </a:r>
            <a:r>
              <a:rPr lang="zh-CN" altLang="en-US" sz="2000" dirty="0">
                <a:latin typeface="+mj-ea"/>
                <a:ea typeface="+mj-ea"/>
                <a:sym typeface="Symbol" panose="05050102010706020507" pitchFamily="18" charset="2"/>
              </a:rPr>
              <a:t>需要进行大量的循环相关分析</a:t>
            </a:r>
            <a:endParaRPr lang="en-US" altLang="ko-KR" sz="2000" dirty="0">
              <a:latin typeface="+mj-ea"/>
              <a:ea typeface="+mj-ea"/>
            </a:endParaRPr>
          </a:p>
        </p:txBody>
      </p:sp>
      <p:sp>
        <p:nvSpPr>
          <p:cNvPr id="103457" name="Text Box 51"/>
          <p:cNvSpPr txBox="1">
            <a:spLocks noChangeArrowheads="1"/>
          </p:cNvSpPr>
          <p:nvPr/>
        </p:nvSpPr>
        <p:spPr bwMode="auto">
          <a:xfrm>
            <a:off x="6553200" y="1796251"/>
            <a:ext cx="18370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2000" i="1" dirty="0" err="1">
                <a:latin typeface="Calibri" panose="020F0502020204030204" pitchFamily="34" charset="0"/>
                <a:ea typeface="Gulim" pitchFamily="34" charset="-127"/>
                <a:cs typeface="Calibri" panose="020F0502020204030204" pitchFamily="34" charset="0"/>
              </a:rPr>
              <a:t>Vectorized</a:t>
            </a:r>
            <a:r>
              <a:rPr lang="en-US" altLang="ko-KR" sz="2000" i="1" dirty="0">
                <a:latin typeface="Calibri" panose="020F0502020204030204" pitchFamily="34" charset="0"/>
                <a:ea typeface="Gulim" pitchFamily="34" charset="-127"/>
                <a:cs typeface="Calibri" panose="020F0502020204030204" pitchFamily="34" charset="0"/>
              </a:rPr>
              <a:t> Code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3024159" y="2195513"/>
            <a:ext cx="5881508" cy="3313628"/>
            <a:chOff x="3024159" y="2195513"/>
            <a:chExt cx="5881508" cy="3313628"/>
          </a:xfrm>
        </p:grpSpPr>
        <p:sp>
          <p:nvSpPr>
            <p:cNvPr id="103434" name="AutoShape 28"/>
            <p:cNvSpPr>
              <a:spLocks noChangeArrowheads="1"/>
            </p:cNvSpPr>
            <p:nvPr/>
          </p:nvSpPr>
          <p:spPr bwMode="auto">
            <a:xfrm>
              <a:off x="3670301" y="2895600"/>
              <a:ext cx="5029200" cy="4079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zh-CN" sz="1800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3435" name="AutoShape 29"/>
            <p:cNvSpPr>
              <a:spLocks noChangeArrowheads="1"/>
            </p:cNvSpPr>
            <p:nvPr/>
          </p:nvSpPr>
          <p:spPr bwMode="auto">
            <a:xfrm>
              <a:off x="3673476" y="2195513"/>
              <a:ext cx="5022850" cy="511175"/>
            </a:xfrm>
            <a:prstGeom prst="roundRect">
              <a:avLst>
                <a:gd name="adj" fmla="val 16667"/>
              </a:avLst>
            </a:prstGeom>
            <a:solidFill>
              <a:srgbClr val="CCFF33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ko-KR" altLang="en-US" sz="2400">
                <a:latin typeface="Verdana" panose="020B0604030504040204" pitchFamily="34" charset="0"/>
                <a:ea typeface="Gulim" pitchFamily="34" charset="-127"/>
              </a:endParaRPr>
            </a:p>
          </p:txBody>
        </p:sp>
        <p:sp>
          <p:nvSpPr>
            <p:cNvPr id="103436" name="AutoShape 30"/>
            <p:cNvSpPr>
              <a:spLocks noChangeArrowheads="1"/>
            </p:cNvSpPr>
            <p:nvPr/>
          </p:nvSpPr>
          <p:spPr bwMode="auto">
            <a:xfrm>
              <a:off x="3670301" y="3543300"/>
              <a:ext cx="5029200" cy="407988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zh-CN" sz="1800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3437" name="AutoShape 31"/>
            <p:cNvSpPr>
              <a:spLocks noChangeArrowheads="1"/>
            </p:cNvSpPr>
            <p:nvPr/>
          </p:nvSpPr>
          <p:spPr bwMode="auto">
            <a:xfrm>
              <a:off x="3670301" y="4191000"/>
              <a:ext cx="5029200" cy="407988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zh-CN" sz="1800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3438" name="Text Box 32"/>
            <p:cNvSpPr txBox="1">
              <a:spLocks noChangeArrowheads="1"/>
            </p:cNvSpPr>
            <p:nvPr/>
          </p:nvSpPr>
          <p:spPr bwMode="auto">
            <a:xfrm>
              <a:off x="7069139" y="5139809"/>
              <a:ext cx="18365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1800" i="1">
                  <a:latin typeface="Calibri" panose="020F0502020204030204" pitchFamily="34" charset="0"/>
                  <a:ea typeface="Gulim" pitchFamily="34" charset="-127"/>
                  <a:cs typeface="Calibri" panose="020F0502020204030204" pitchFamily="34" charset="0"/>
                </a:rPr>
                <a:t>Vector Instruction</a:t>
              </a:r>
            </a:p>
          </p:txBody>
        </p:sp>
        <p:sp>
          <p:nvSpPr>
            <p:cNvPr id="103439" name="AutoShape 33"/>
            <p:cNvSpPr>
              <a:spLocks noChangeArrowheads="1"/>
            </p:cNvSpPr>
            <p:nvPr/>
          </p:nvSpPr>
          <p:spPr bwMode="auto">
            <a:xfrm>
              <a:off x="4210051" y="2274888"/>
              <a:ext cx="579437" cy="407988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2400">
                  <a:solidFill>
                    <a:schemeClr val="bg1"/>
                  </a:solidFill>
                  <a:latin typeface="Calibri" panose="020F0502020204030204" pitchFamily="34" charset="0"/>
                  <a:ea typeface="Gulim" pitchFamily="34" charset="-127"/>
                  <a:cs typeface="Calibri" panose="020F0502020204030204" pitchFamily="34" charset="0"/>
                </a:rPr>
                <a:t>load</a:t>
              </a:r>
            </a:p>
          </p:txBody>
        </p:sp>
        <p:sp>
          <p:nvSpPr>
            <p:cNvPr id="103440" name="AutoShape 34"/>
            <p:cNvSpPr>
              <a:spLocks noChangeArrowheads="1"/>
            </p:cNvSpPr>
            <p:nvPr/>
          </p:nvSpPr>
          <p:spPr bwMode="auto">
            <a:xfrm>
              <a:off x="5124451" y="2884488"/>
              <a:ext cx="579437" cy="407988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2400">
                  <a:solidFill>
                    <a:schemeClr val="bg1"/>
                  </a:solidFill>
                  <a:latin typeface="Calibri" panose="020F0502020204030204" pitchFamily="34" charset="0"/>
                  <a:ea typeface="Gulim" pitchFamily="34" charset="-127"/>
                  <a:cs typeface="Calibri" panose="020F0502020204030204" pitchFamily="34" charset="0"/>
                </a:rPr>
                <a:t>load</a:t>
              </a:r>
            </a:p>
          </p:txBody>
        </p:sp>
        <p:sp>
          <p:nvSpPr>
            <p:cNvPr id="103441" name="AutoShape 35"/>
            <p:cNvSpPr>
              <a:spLocks noChangeArrowheads="1"/>
            </p:cNvSpPr>
            <p:nvPr/>
          </p:nvSpPr>
          <p:spPr bwMode="auto">
            <a:xfrm>
              <a:off x="4587876" y="3570288"/>
              <a:ext cx="508000" cy="407988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2400">
                  <a:solidFill>
                    <a:schemeClr val="bg1"/>
                  </a:solidFill>
                  <a:latin typeface="Calibri" panose="020F0502020204030204" pitchFamily="34" charset="0"/>
                  <a:ea typeface="Gulim" pitchFamily="34" charset="-127"/>
                  <a:cs typeface="Calibri" panose="020F0502020204030204" pitchFamily="34" charset="0"/>
                </a:rPr>
                <a:t>add</a:t>
              </a:r>
            </a:p>
          </p:txBody>
        </p:sp>
        <p:sp>
          <p:nvSpPr>
            <p:cNvPr id="103442" name="AutoShape 36"/>
            <p:cNvSpPr>
              <a:spLocks noChangeArrowheads="1"/>
            </p:cNvSpPr>
            <p:nvPr/>
          </p:nvSpPr>
          <p:spPr bwMode="auto">
            <a:xfrm>
              <a:off x="4538664" y="4179888"/>
              <a:ext cx="684212" cy="407988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2400">
                  <a:solidFill>
                    <a:schemeClr val="bg1"/>
                  </a:solidFill>
                  <a:latin typeface="Calibri" panose="020F0502020204030204" pitchFamily="34" charset="0"/>
                  <a:ea typeface="Gulim" pitchFamily="34" charset="-127"/>
                  <a:cs typeface="Calibri" panose="020F0502020204030204" pitchFamily="34" charset="0"/>
                </a:rPr>
                <a:t>store</a:t>
              </a:r>
            </a:p>
          </p:txBody>
        </p:sp>
        <p:sp>
          <p:nvSpPr>
            <p:cNvPr id="103443" name="Line 37"/>
            <p:cNvSpPr>
              <a:spLocks noChangeShapeType="1"/>
            </p:cNvSpPr>
            <p:nvPr/>
          </p:nvSpPr>
          <p:spPr bwMode="auto">
            <a:xfrm>
              <a:off x="4508501" y="2719388"/>
              <a:ext cx="228600" cy="8382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3444" name="Line 38"/>
            <p:cNvSpPr>
              <a:spLocks noChangeShapeType="1"/>
            </p:cNvSpPr>
            <p:nvPr/>
          </p:nvSpPr>
          <p:spPr bwMode="auto">
            <a:xfrm flipH="1">
              <a:off x="4965701" y="3328988"/>
              <a:ext cx="228600" cy="2286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3445" name="Line 39"/>
            <p:cNvSpPr>
              <a:spLocks noChangeShapeType="1"/>
            </p:cNvSpPr>
            <p:nvPr/>
          </p:nvSpPr>
          <p:spPr bwMode="auto">
            <a:xfrm>
              <a:off x="4889501" y="4014788"/>
              <a:ext cx="0" cy="1524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3446" name="AutoShape 40"/>
            <p:cNvSpPr>
              <a:spLocks noChangeArrowheads="1"/>
            </p:cNvSpPr>
            <p:nvPr/>
          </p:nvSpPr>
          <p:spPr bwMode="auto">
            <a:xfrm>
              <a:off x="6115051" y="2274888"/>
              <a:ext cx="579437" cy="4079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2400">
                  <a:solidFill>
                    <a:schemeClr val="bg1"/>
                  </a:solidFill>
                  <a:latin typeface="Calibri" panose="020F0502020204030204" pitchFamily="34" charset="0"/>
                  <a:ea typeface="Gulim" pitchFamily="34" charset="-127"/>
                  <a:cs typeface="Calibri" panose="020F0502020204030204" pitchFamily="34" charset="0"/>
                </a:rPr>
                <a:t>load</a:t>
              </a:r>
            </a:p>
          </p:txBody>
        </p:sp>
        <p:sp>
          <p:nvSpPr>
            <p:cNvPr id="103447" name="AutoShape 41"/>
            <p:cNvSpPr>
              <a:spLocks noChangeArrowheads="1"/>
            </p:cNvSpPr>
            <p:nvPr/>
          </p:nvSpPr>
          <p:spPr bwMode="auto">
            <a:xfrm>
              <a:off x="7029451" y="2884488"/>
              <a:ext cx="579437" cy="4079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2400">
                  <a:solidFill>
                    <a:schemeClr val="bg1"/>
                  </a:solidFill>
                  <a:latin typeface="Calibri" panose="020F0502020204030204" pitchFamily="34" charset="0"/>
                  <a:ea typeface="Gulim" pitchFamily="34" charset="-127"/>
                  <a:cs typeface="Calibri" panose="020F0502020204030204" pitchFamily="34" charset="0"/>
                </a:rPr>
                <a:t>load</a:t>
              </a:r>
            </a:p>
          </p:txBody>
        </p:sp>
        <p:sp>
          <p:nvSpPr>
            <p:cNvPr id="103448" name="AutoShape 42"/>
            <p:cNvSpPr>
              <a:spLocks noChangeArrowheads="1"/>
            </p:cNvSpPr>
            <p:nvPr/>
          </p:nvSpPr>
          <p:spPr bwMode="auto">
            <a:xfrm>
              <a:off x="6492876" y="3570288"/>
              <a:ext cx="508000" cy="4079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2400">
                  <a:solidFill>
                    <a:schemeClr val="bg1"/>
                  </a:solidFill>
                  <a:latin typeface="Calibri" panose="020F0502020204030204" pitchFamily="34" charset="0"/>
                  <a:ea typeface="Gulim" pitchFamily="34" charset="-127"/>
                  <a:cs typeface="Calibri" panose="020F0502020204030204" pitchFamily="34" charset="0"/>
                </a:rPr>
                <a:t>add</a:t>
              </a:r>
            </a:p>
          </p:txBody>
        </p:sp>
        <p:sp>
          <p:nvSpPr>
            <p:cNvPr id="103449" name="AutoShape 43"/>
            <p:cNvSpPr>
              <a:spLocks noChangeArrowheads="1"/>
            </p:cNvSpPr>
            <p:nvPr/>
          </p:nvSpPr>
          <p:spPr bwMode="auto">
            <a:xfrm>
              <a:off x="6443664" y="4179888"/>
              <a:ext cx="684212" cy="4079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2400">
                  <a:solidFill>
                    <a:schemeClr val="bg1"/>
                  </a:solidFill>
                  <a:latin typeface="Calibri" panose="020F0502020204030204" pitchFamily="34" charset="0"/>
                  <a:ea typeface="Gulim" pitchFamily="34" charset="-127"/>
                  <a:cs typeface="Calibri" panose="020F0502020204030204" pitchFamily="34" charset="0"/>
                </a:rPr>
                <a:t>store</a:t>
              </a:r>
            </a:p>
          </p:txBody>
        </p:sp>
        <p:sp>
          <p:nvSpPr>
            <p:cNvPr id="103450" name="Line 44"/>
            <p:cNvSpPr>
              <a:spLocks noChangeShapeType="1"/>
            </p:cNvSpPr>
            <p:nvPr/>
          </p:nvSpPr>
          <p:spPr bwMode="auto">
            <a:xfrm>
              <a:off x="6337301" y="2719388"/>
              <a:ext cx="304800" cy="8382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3451" name="Line 45"/>
            <p:cNvSpPr>
              <a:spLocks noChangeShapeType="1"/>
            </p:cNvSpPr>
            <p:nvPr/>
          </p:nvSpPr>
          <p:spPr bwMode="auto">
            <a:xfrm flipH="1">
              <a:off x="6870701" y="3328988"/>
              <a:ext cx="228600" cy="2286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3452" name="Line 46"/>
            <p:cNvSpPr>
              <a:spLocks noChangeShapeType="1"/>
            </p:cNvSpPr>
            <p:nvPr/>
          </p:nvSpPr>
          <p:spPr bwMode="auto">
            <a:xfrm>
              <a:off x="6794501" y="4014788"/>
              <a:ext cx="0" cy="1524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3453" name="AutoShape 47"/>
            <p:cNvSpPr>
              <a:spLocks noChangeArrowheads="1"/>
            </p:cNvSpPr>
            <p:nvPr/>
          </p:nvSpPr>
          <p:spPr bwMode="auto">
            <a:xfrm>
              <a:off x="3898901" y="3572693"/>
              <a:ext cx="1981200" cy="407988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zh-CN" sz="1800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3454" name="AutoShape 48"/>
            <p:cNvSpPr>
              <a:spLocks noChangeArrowheads="1"/>
            </p:cNvSpPr>
            <p:nvPr/>
          </p:nvSpPr>
          <p:spPr bwMode="auto">
            <a:xfrm>
              <a:off x="5880101" y="3572693"/>
              <a:ext cx="1981200" cy="407988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zh-CN" sz="1800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3455" name="Text Box 49"/>
            <p:cNvSpPr txBox="1">
              <a:spLocks noChangeArrowheads="1"/>
            </p:cNvSpPr>
            <p:nvPr/>
          </p:nvSpPr>
          <p:spPr bwMode="auto">
            <a:xfrm>
              <a:off x="3975101" y="4807714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2000">
                  <a:latin typeface="Calibri" panose="020F0502020204030204" pitchFamily="34" charset="0"/>
                  <a:ea typeface="Gulim" pitchFamily="34" charset="-127"/>
                  <a:cs typeface="Calibri" panose="020F0502020204030204" pitchFamily="34" charset="0"/>
                </a:rPr>
                <a:t>Iter. 1</a:t>
              </a:r>
            </a:p>
          </p:txBody>
        </p:sp>
        <p:sp>
          <p:nvSpPr>
            <p:cNvPr id="103456" name="Text Box 50"/>
            <p:cNvSpPr txBox="1">
              <a:spLocks noChangeArrowheads="1"/>
            </p:cNvSpPr>
            <p:nvPr/>
          </p:nvSpPr>
          <p:spPr bwMode="auto">
            <a:xfrm>
              <a:off x="5956301" y="4807714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2000">
                  <a:latin typeface="Calibri" panose="020F0502020204030204" pitchFamily="34" charset="0"/>
                  <a:ea typeface="Gulim" pitchFamily="34" charset="-127"/>
                  <a:cs typeface="Calibri" panose="020F0502020204030204" pitchFamily="34" charset="0"/>
                </a:rPr>
                <a:t>Iter. 2</a:t>
              </a:r>
            </a:p>
          </p:txBody>
        </p:sp>
        <p:sp>
          <p:nvSpPr>
            <p:cNvPr id="103458" name="Line 52"/>
            <p:cNvSpPr>
              <a:spLocks noChangeShapeType="1"/>
            </p:cNvSpPr>
            <p:nvPr/>
          </p:nvSpPr>
          <p:spPr bwMode="auto">
            <a:xfrm>
              <a:off x="8013701" y="4624388"/>
              <a:ext cx="152400" cy="6096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3459" name="Line 53"/>
            <p:cNvSpPr>
              <a:spLocks noChangeShapeType="1"/>
            </p:cNvSpPr>
            <p:nvPr/>
          </p:nvSpPr>
          <p:spPr bwMode="auto">
            <a:xfrm>
              <a:off x="3441701" y="2719388"/>
              <a:ext cx="0" cy="1600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3460" name="Text Box 54"/>
            <p:cNvSpPr txBox="1">
              <a:spLocks noChangeArrowheads="1"/>
            </p:cNvSpPr>
            <p:nvPr/>
          </p:nvSpPr>
          <p:spPr bwMode="auto">
            <a:xfrm rot="16200000">
              <a:off x="2877003" y="3269426"/>
              <a:ext cx="69442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2000" i="1" dirty="0">
                  <a:latin typeface="Calibri" panose="020F0502020204030204" pitchFamily="34" charset="0"/>
                  <a:ea typeface="Gulim" pitchFamily="34" charset="-127"/>
                  <a:cs typeface="Calibri" panose="020F0502020204030204" pitchFamily="34" charset="0"/>
                </a:rPr>
                <a:t>Time</a:t>
              </a:r>
            </a:p>
          </p:txBody>
        </p:sp>
        <p:sp>
          <p:nvSpPr>
            <p:cNvPr id="103461" name="Line 55"/>
            <p:cNvSpPr>
              <a:spLocks noChangeShapeType="1"/>
            </p:cNvSpPr>
            <p:nvPr/>
          </p:nvSpPr>
          <p:spPr bwMode="auto">
            <a:xfrm>
              <a:off x="8013701" y="3176588"/>
              <a:ext cx="5334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418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887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smtClean="0">
                <a:solidFill>
                  <a:srgbClr val="FF0000"/>
                </a:solidFill>
              </a:rPr>
              <a:t>Vector/SIMD Processing Summary</a:t>
            </a:r>
            <a:endParaRPr lang="zh-CN" altLang="en-US" sz="3200" b="1" smtClean="0">
              <a:solidFill>
                <a:srgbClr val="FF0000"/>
              </a:solidFill>
            </a:endParaRPr>
          </a:p>
        </p:txBody>
      </p:sp>
      <p:sp>
        <p:nvSpPr>
          <p:cNvPr id="110595" name="内容占位符 2"/>
          <p:cNvSpPr>
            <a:spLocks noGrp="1"/>
          </p:cNvSpPr>
          <p:nvPr>
            <p:ph idx="1"/>
          </p:nvPr>
        </p:nvSpPr>
        <p:spPr>
          <a:xfrm>
            <a:off x="261257" y="1258432"/>
            <a:ext cx="8699863" cy="505183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zh-CN" dirty="0" smtClean="0"/>
              <a:t>Vector/SIMD </a:t>
            </a:r>
            <a:r>
              <a:rPr lang="zh-CN" altLang="en-US" dirty="0" smtClean="0"/>
              <a:t>机器适合挖掘数据级并行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同样的操作作用于不同的数据元素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向量内的元素操作独立，可有效提高性能，简化设计</a:t>
            </a:r>
            <a:endParaRPr lang="en-US" altLang="zh-CN" dirty="0" smtClean="0"/>
          </a:p>
          <a:p>
            <a:r>
              <a:rPr lang="zh-CN" altLang="en-US" dirty="0" smtClean="0"/>
              <a:t>性能的提升受限于代码的向量化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标量操作限制了向量机的性能</a:t>
            </a:r>
            <a:endParaRPr lang="en-US" altLang="zh-CN" dirty="0" smtClean="0"/>
          </a:p>
          <a:p>
            <a:pPr lvl="1"/>
            <a:r>
              <a:rPr lang="en-US" altLang="zh-CN" dirty="0" smtClean="0">
                <a:latin typeface="Cambria Math" panose="02040503050406030204" pitchFamily="18" charset="0"/>
              </a:rPr>
              <a:t>Amdahl’s Law</a:t>
            </a:r>
          </a:p>
          <a:p>
            <a:r>
              <a:rPr lang="zh-CN" altLang="en-US" dirty="0" smtClean="0"/>
              <a:t> 很多</a:t>
            </a:r>
            <a:r>
              <a:rPr lang="en-US" altLang="zh-CN" dirty="0" smtClean="0"/>
              <a:t>ISA</a:t>
            </a:r>
            <a:r>
              <a:rPr lang="zh-CN" altLang="en-US" dirty="0" smtClean="0"/>
              <a:t>包含</a:t>
            </a:r>
            <a:r>
              <a:rPr lang="en-US" altLang="zh-CN" dirty="0" smtClean="0"/>
              <a:t>SIMD</a:t>
            </a:r>
            <a:r>
              <a:rPr lang="zh-CN" altLang="en-US" dirty="0" smtClean="0"/>
              <a:t>操作指令</a:t>
            </a:r>
            <a:endParaRPr lang="en-US" altLang="zh-CN" dirty="0" smtClean="0"/>
          </a:p>
          <a:p>
            <a:pPr lvl="1"/>
            <a:r>
              <a:rPr lang="en-US" altLang="zh-CN" dirty="0" smtClean="0">
                <a:latin typeface="Cambria Math" panose="02040503050406030204" pitchFamily="18" charset="0"/>
              </a:rPr>
              <a:t>Intel MMX/</a:t>
            </a:r>
            <a:r>
              <a:rPr lang="en-US" altLang="zh-CN" dirty="0" err="1" smtClean="0">
                <a:latin typeface="Cambria Math" panose="02040503050406030204" pitchFamily="18" charset="0"/>
              </a:rPr>
              <a:t>SSEn</a:t>
            </a:r>
            <a:r>
              <a:rPr lang="en-US" altLang="zh-CN" dirty="0" smtClean="0">
                <a:latin typeface="Cambria Math" panose="02040503050406030204" pitchFamily="18" charset="0"/>
              </a:rPr>
              <a:t>/AVX, PowerPC </a:t>
            </a:r>
            <a:r>
              <a:rPr lang="en-US" altLang="zh-CN" dirty="0" err="1" smtClean="0">
                <a:latin typeface="Cambria Math" panose="02040503050406030204" pitchFamily="18" charset="0"/>
              </a:rPr>
              <a:t>AltiVec</a:t>
            </a:r>
            <a:r>
              <a:rPr lang="en-US" altLang="zh-CN" dirty="0" smtClean="0">
                <a:latin typeface="Cambria Math" panose="02040503050406030204" pitchFamily="18" charset="0"/>
              </a:rPr>
              <a:t>, ARM Advanced SIMD</a:t>
            </a:r>
          </a:p>
          <a:p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5D097D-10D1-4D3B-90D6-9C84FD35E9ED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110598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ACE7A3A-4EA9-4E48-B36D-E27E24124354}" type="slidenum">
              <a:rPr lang="zh-CN" altLang="en-US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19</a:t>
            </a:fld>
            <a:endParaRPr lang="zh-CN" altLang="en-US" sz="120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1389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Review-05/08</a:t>
            </a:r>
            <a:r>
              <a:rPr lang="zh-CN" altLang="en-US" smtClean="0"/>
              <a:t>：向量体系结构</a:t>
            </a:r>
            <a:endParaRPr lang="zh-CN" altLang="en-US" dirty="0" smtClean="0"/>
          </a:p>
        </p:txBody>
      </p:sp>
      <p:sp>
        <p:nvSpPr>
          <p:cNvPr id="210947" name="内容占位符 2"/>
          <p:cNvSpPr>
            <a:spLocks noGrp="1"/>
          </p:cNvSpPr>
          <p:nvPr>
            <p:ph idx="1"/>
          </p:nvPr>
        </p:nvSpPr>
        <p:spPr>
          <a:xfrm>
            <a:off x="457200" y="1118511"/>
            <a:ext cx="8229600" cy="5051833"/>
          </a:xfrm>
        </p:spPr>
        <p:txBody>
          <a:bodyPr>
            <a:normAutofit fontScale="55000" lnSpcReduction="20000"/>
          </a:bodyPr>
          <a:lstStyle/>
          <a:p>
            <a:r>
              <a:rPr lang="zh-CN" altLang="en-US" dirty="0" smtClean="0"/>
              <a:t>向量处理机基本概念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基本思想：两个向量的对应分量进行运算，产生一个结果向量</a:t>
            </a:r>
            <a:endParaRPr lang="en-US" altLang="zh-CN" dirty="0" smtClean="0"/>
          </a:p>
          <a:p>
            <a:r>
              <a:rPr lang="zh-CN" altLang="en-US" dirty="0" smtClean="0"/>
              <a:t>向量处理机基本特征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VSIW-</a:t>
            </a:r>
            <a:r>
              <a:rPr lang="zh-CN" altLang="en-US" dirty="0" smtClean="0"/>
              <a:t>一条指令包含多个操作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单条向量指令内所包含的操作相互独立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以已知模式访问存储器</a:t>
            </a:r>
            <a:r>
              <a:rPr lang="en-US" altLang="zh-CN" dirty="0" smtClean="0"/>
              <a:t>-</a:t>
            </a:r>
            <a:r>
              <a:rPr lang="zh-CN" altLang="en-US" dirty="0" smtClean="0"/>
              <a:t>多体交叉存储系统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控制相关少</a:t>
            </a:r>
            <a:endParaRPr lang="en-US" altLang="zh-CN" dirty="0" smtClean="0"/>
          </a:p>
          <a:p>
            <a:r>
              <a:rPr lang="zh-CN" altLang="en-US" dirty="0" smtClean="0"/>
              <a:t>向量处理机基本结构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向量指令并行执行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向量运算部件的执行方式</a:t>
            </a:r>
            <a:r>
              <a:rPr lang="en-US" altLang="zh-CN" dirty="0" smtClean="0"/>
              <a:t>-</a:t>
            </a:r>
            <a:r>
              <a:rPr lang="zh-CN" altLang="en-US" dirty="0" smtClean="0"/>
              <a:t>流水线方式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向量部件结构</a:t>
            </a:r>
            <a:r>
              <a:rPr lang="en-US" altLang="zh-CN" dirty="0" smtClean="0"/>
              <a:t>-</a:t>
            </a:r>
            <a:r>
              <a:rPr lang="zh-CN" altLang="en-US" dirty="0" smtClean="0"/>
              <a:t>多“道”结构</a:t>
            </a:r>
            <a:r>
              <a:rPr lang="en-US" altLang="zh-CN" dirty="0" smtClean="0"/>
              <a:t>-</a:t>
            </a:r>
            <a:r>
              <a:rPr lang="zh-CN" altLang="en-US" dirty="0" smtClean="0"/>
              <a:t>多条运算流水线</a:t>
            </a:r>
            <a:endParaRPr lang="en-US" altLang="zh-CN" dirty="0" smtClean="0"/>
          </a:p>
          <a:p>
            <a:r>
              <a:rPr lang="zh-CN" altLang="en-US" dirty="0" smtClean="0"/>
              <a:t>向量处理机性能评估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向量指令流执行时间</a:t>
            </a:r>
            <a:r>
              <a:rPr lang="en-US" altLang="zh-CN" dirty="0" smtClean="0"/>
              <a:t>: Convey, Chimes, Start-up time</a:t>
            </a:r>
          </a:p>
          <a:p>
            <a:pPr lvl="1"/>
            <a:r>
              <a:rPr lang="zh-CN" altLang="en-US" dirty="0" smtClean="0"/>
              <a:t>其他指标：</a:t>
            </a:r>
            <a:r>
              <a:rPr lang="en-US" altLang="zh-CN" dirty="0" smtClean="0"/>
              <a:t> R</a:t>
            </a:r>
            <a:r>
              <a:rPr lang="en-US" altLang="zh-CN" baseline="-25000" dirty="0" smtClean="0">
                <a:sym typeface="Symbol" panose="05050102010706020507" pitchFamily="18" charset="2"/>
              </a:rPr>
              <a:t></a:t>
            </a:r>
            <a:r>
              <a:rPr lang="en-US" altLang="zh-CN" dirty="0" smtClean="0"/>
              <a:t> , N</a:t>
            </a:r>
            <a:r>
              <a:rPr lang="en-US" altLang="zh-CN" baseline="-25000" dirty="0" smtClean="0"/>
              <a:t>1/2</a:t>
            </a:r>
            <a:r>
              <a:rPr lang="en-US" altLang="zh-CN" dirty="0" smtClean="0"/>
              <a:t> , N</a:t>
            </a:r>
            <a:r>
              <a:rPr lang="en-US" altLang="zh-CN" baseline="-25000" dirty="0" smtClean="0"/>
              <a:t>V</a:t>
            </a:r>
          </a:p>
          <a:p>
            <a:endParaRPr lang="en-US" altLang="zh-CN" dirty="0" smtClean="0"/>
          </a:p>
          <a:p>
            <a:r>
              <a:rPr lang="zh-CN" altLang="en-US" dirty="0" smtClean="0"/>
              <a:t>两个问题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向量处理机中的存储器访问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向量处理机中的优化技术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4BE2-86BF-4141-AD11-C055E086625E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F407-B401-4F27-B84C-F4D1FCFDF361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680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smtClean="0">
                <a:solidFill>
                  <a:srgbClr val="FF0000"/>
                </a:solidFill>
              </a:rPr>
              <a:t>Array vs. Vector Processors</a:t>
            </a:r>
            <a:endParaRPr lang="zh-CN" altLang="en-US" b="1" smtClean="0">
              <a:solidFill>
                <a:srgbClr val="FF0000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B19FC4-BA03-4702-BA4E-B491D941EE34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111621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07EAF47-5C44-4A81-A95C-1A4C7F980CAA}" type="slidenum">
              <a:rPr lang="zh-CN" altLang="en-US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20</a:t>
            </a:fld>
            <a:endParaRPr lang="zh-CN" altLang="en-US" sz="120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pic>
        <p:nvPicPr>
          <p:cNvPr id="111622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2133600"/>
            <a:ext cx="8104187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23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2344738"/>
            <a:ext cx="58070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4" name="矩形 1"/>
          <p:cNvSpPr>
            <a:spLocks noChangeArrowheads="1"/>
          </p:cNvSpPr>
          <p:nvPr/>
        </p:nvSpPr>
        <p:spPr bwMode="auto">
          <a:xfrm>
            <a:off x="260350" y="1147763"/>
            <a:ext cx="8758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C00000"/>
                </a:solidFill>
              </a:rPr>
              <a:t>Array processor</a:t>
            </a:r>
            <a:r>
              <a:rPr lang="zh-CN" altLang="en-US" sz="1800" b="1">
                <a:solidFill>
                  <a:srgbClr val="C00000"/>
                </a:solidFill>
              </a:rPr>
              <a:t>：</a:t>
            </a:r>
            <a:r>
              <a:rPr lang="zh-CN" altLang="en-US" sz="1800"/>
              <a:t>又称为并行处理机、</a:t>
            </a:r>
            <a:r>
              <a:rPr lang="en-US" altLang="zh-CN" sz="1800"/>
              <a:t>SIMD</a:t>
            </a:r>
            <a:r>
              <a:rPr lang="zh-CN" altLang="en-US" sz="1800"/>
              <a:t>处理器。其核心是一个由</a:t>
            </a:r>
            <a:r>
              <a:rPr lang="zh-CN" altLang="en-US" sz="1800" b="1">
                <a:solidFill>
                  <a:srgbClr val="0036A2"/>
                </a:solidFill>
              </a:rPr>
              <a:t>多个处理单元</a:t>
            </a:r>
            <a:r>
              <a:rPr lang="zh-CN" altLang="en-US" sz="1800"/>
              <a:t>构成的</a:t>
            </a:r>
            <a:r>
              <a:rPr lang="zh-CN" altLang="en-US" sz="1800" b="1">
                <a:solidFill>
                  <a:srgbClr val="0036A2"/>
                </a:solidFill>
              </a:rPr>
              <a:t>阵列</a:t>
            </a:r>
            <a:r>
              <a:rPr lang="zh-CN" altLang="en-US" sz="1800"/>
              <a:t>，用</a:t>
            </a:r>
            <a:r>
              <a:rPr lang="zh-CN" altLang="en-US" sz="1800" b="1">
                <a:solidFill>
                  <a:srgbClr val="0036A2"/>
                </a:solidFill>
              </a:rPr>
              <a:t>单一的控制部件</a:t>
            </a:r>
            <a:r>
              <a:rPr lang="zh-CN" altLang="en-US" sz="1800"/>
              <a:t>来控制多个处理单元对</a:t>
            </a:r>
            <a:r>
              <a:rPr lang="zh-CN" altLang="en-US" sz="1800" b="1">
                <a:solidFill>
                  <a:srgbClr val="0036A2"/>
                </a:solidFill>
              </a:rPr>
              <a:t>各自的数据</a:t>
            </a:r>
            <a:r>
              <a:rPr lang="zh-CN" altLang="en-US" sz="1800"/>
              <a:t>进行</a:t>
            </a:r>
            <a:r>
              <a:rPr lang="zh-CN" altLang="en-US" sz="1800" b="1">
                <a:solidFill>
                  <a:srgbClr val="0036A2"/>
                </a:solidFill>
              </a:rPr>
              <a:t>相同的运算</a:t>
            </a:r>
            <a:r>
              <a:rPr lang="zh-CN" altLang="en-US" sz="1800"/>
              <a:t>和操作。</a:t>
            </a:r>
          </a:p>
        </p:txBody>
      </p:sp>
    </p:spTree>
    <p:extLst>
      <p:ext uri="{BB962C8B-B14F-4D97-AF65-F5344CB8AC3E}">
        <p14:creationId xmlns:p14="http://schemas.microsoft.com/office/powerpoint/2010/main" val="2523473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smtClean="0">
                <a:solidFill>
                  <a:srgbClr val="FF0000"/>
                </a:solidFill>
              </a:rPr>
              <a:t>SIMD Array Processing vs. VLIW</a:t>
            </a:r>
            <a:endParaRPr lang="zh-CN" altLang="en-US" sz="3600" b="1" smtClean="0">
              <a:solidFill>
                <a:srgbClr val="FF0000"/>
              </a:solidFill>
            </a:endParaRPr>
          </a:p>
        </p:txBody>
      </p:sp>
      <p:sp>
        <p:nvSpPr>
          <p:cNvPr id="112643" name="内容占位符 2"/>
          <p:cNvSpPr>
            <a:spLocks noGrp="1"/>
          </p:cNvSpPr>
          <p:nvPr>
            <p:ph idx="1"/>
          </p:nvPr>
        </p:nvSpPr>
        <p:spPr>
          <a:xfrm>
            <a:off x="310203" y="1258432"/>
            <a:ext cx="8533546" cy="1061687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VLIW: </a:t>
            </a:r>
            <a:r>
              <a:rPr lang="zh-CN" altLang="en-US" dirty="0" smtClean="0"/>
              <a:t>多个独立的操作由编译器封装在一起</a:t>
            </a:r>
            <a:endParaRPr lang="en-US" altLang="zh-CN" dirty="0" smtClean="0"/>
          </a:p>
          <a:p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8C1D97-D7B1-4CBF-B511-C488B6667342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112646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92944B4-F063-4FD1-8836-47F7BC5D7EA3}" type="slidenum">
              <a:rPr lang="zh-CN" altLang="en-US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21</a:t>
            </a:fld>
            <a:endParaRPr lang="zh-CN" altLang="en-US" sz="120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pic>
        <p:nvPicPr>
          <p:cNvPr id="11264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02" y="2380847"/>
            <a:ext cx="819150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269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smtClean="0">
                <a:solidFill>
                  <a:srgbClr val="FF0000"/>
                </a:solidFill>
              </a:rPr>
              <a:t>SIMD Array Processing vs. VLIW</a:t>
            </a:r>
            <a:endParaRPr lang="zh-CN" altLang="en-US" sz="3600" b="1" smtClean="0">
              <a:solidFill>
                <a:srgbClr val="FF0000"/>
              </a:solidFill>
            </a:endParaRPr>
          </a:p>
        </p:txBody>
      </p:sp>
      <p:sp>
        <p:nvSpPr>
          <p:cNvPr id="113667" name="内容占位符 2"/>
          <p:cNvSpPr>
            <a:spLocks noGrp="1"/>
          </p:cNvSpPr>
          <p:nvPr>
            <p:ph idx="1"/>
          </p:nvPr>
        </p:nvSpPr>
        <p:spPr>
          <a:xfrm>
            <a:off x="457199" y="1258432"/>
            <a:ext cx="8372901" cy="543379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Array processor: </a:t>
            </a:r>
            <a:r>
              <a:rPr lang="zh-CN" altLang="en-US" sz="2400" dirty="0" smtClean="0"/>
              <a:t>单个操作作用在多个不同的数据元素上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53A87-D355-4705-A7B7-4B153434C3F0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113670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B143A95-31ED-4249-A72D-14447822B38D}" type="slidenum">
              <a:rPr lang="zh-CN" altLang="en-US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22</a:t>
            </a:fld>
            <a:endParaRPr lang="zh-CN" altLang="en-US" sz="120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pic>
        <p:nvPicPr>
          <p:cNvPr id="113671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1801812"/>
            <a:ext cx="7289800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276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Summary</a:t>
            </a:r>
            <a:r>
              <a:rPr lang="zh-CN" altLang="en-US" b="1" dirty="0" smtClean="0"/>
              <a:t>：向量体系结构</a:t>
            </a:r>
          </a:p>
        </p:txBody>
      </p:sp>
      <p:sp>
        <p:nvSpPr>
          <p:cNvPr id="210947" name="内容占位符 2"/>
          <p:cNvSpPr>
            <a:spLocks noGrp="1"/>
          </p:cNvSpPr>
          <p:nvPr>
            <p:ph idx="1"/>
          </p:nvPr>
        </p:nvSpPr>
        <p:spPr>
          <a:xfrm>
            <a:off x="457200" y="1018904"/>
            <a:ext cx="8229600" cy="5291362"/>
          </a:xfrm>
        </p:spPr>
        <p:txBody>
          <a:bodyPr>
            <a:noAutofit/>
          </a:bodyPr>
          <a:lstStyle/>
          <a:p>
            <a:r>
              <a:rPr lang="zh-CN" altLang="en-US" sz="1800" dirty="0" smtClean="0"/>
              <a:t>向量处理机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基本概念</a:t>
            </a:r>
            <a:endParaRPr lang="en-US" altLang="zh-CN" sz="1800" b="1" dirty="0" smtClean="0">
              <a:solidFill>
                <a:srgbClr val="FF0000"/>
              </a:solidFill>
            </a:endParaRPr>
          </a:p>
          <a:p>
            <a:pPr lvl="1"/>
            <a:r>
              <a:rPr lang="zh-CN" altLang="en-US" sz="1400" dirty="0" smtClean="0"/>
              <a:t>基本思想：两个向量的对应分量进行运算，产生一个结果向量</a:t>
            </a:r>
            <a:endParaRPr lang="en-US" altLang="zh-CN" sz="1400" dirty="0" smtClean="0"/>
          </a:p>
          <a:p>
            <a:r>
              <a:rPr lang="zh-CN" altLang="en-US" sz="1800" dirty="0" smtClean="0"/>
              <a:t>向量处理机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基本特征</a:t>
            </a:r>
            <a:endParaRPr lang="en-US" altLang="zh-CN" sz="1800" b="1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sz="1400" dirty="0" smtClean="0"/>
              <a:t>VSIW-</a:t>
            </a:r>
            <a:r>
              <a:rPr lang="zh-CN" altLang="en-US" sz="1400" dirty="0" smtClean="0"/>
              <a:t>一条指令包含多个操作</a:t>
            </a:r>
            <a:endParaRPr lang="en-US" altLang="zh-CN" sz="1400" dirty="0" smtClean="0"/>
          </a:p>
          <a:p>
            <a:pPr lvl="1"/>
            <a:r>
              <a:rPr lang="zh-CN" altLang="en-US" sz="1400" dirty="0" smtClean="0"/>
              <a:t>单条向量指令内所包含的操作相互独立</a:t>
            </a:r>
            <a:endParaRPr lang="en-US" altLang="zh-CN" sz="1400" dirty="0" smtClean="0"/>
          </a:p>
          <a:p>
            <a:pPr lvl="1"/>
            <a:r>
              <a:rPr lang="zh-CN" altLang="en-US" sz="1400" dirty="0" smtClean="0"/>
              <a:t>以已知模式访问存储器</a:t>
            </a:r>
            <a:r>
              <a:rPr lang="en-US" altLang="zh-CN" sz="1400" dirty="0" smtClean="0"/>
              <a:t>-</a:t>
            </a:r>
            <a:r>
              <a:rPr lang="zh-CN" altLang="en-US" sz="1400" dirty="0" smtClean="0"/>
              <a:t>多体交叉存储系统</a:t>
            </a:r>
            <a:endParaRPr lang="en-US" altLang="zh-CN" sz="1400" dirty="0" smtClean="0"/>
          </a:p>
          <a:p>
            <a:pPr lvl="1"/>
            <a:r>
              <a:rPr lang="zh-CN" altLang="en-US" sz="1400" dirty="0" smtClean="0"/>
              <a:t>控制相关少</a:t>
            </a:r>
            <a:endParaRPr lang="en-US" altLang="zh-CN" sz="1400" dirty="0" smtClean="0"/>
          </a:p>
          <a:p>
            <a:r>
              <a:rPr lang="zh-CN" altLang="en-US" sz="1800" dirty="0"/>
              <a:t>向量处理机</a:t>
            </a:r>
            <a:r>
              <a:rPr lang="zh-CN" altLang="en-US" sz="1800" b="1" dirty="0" smtClean="0">
                <a:solidFill>
                  <a:srgbClr val="C00000"/>
                </a:solidFill>
              </a:rPr>
              <a:t>基本结构</a:t>
            </a:r>
            <a:endParaRPr lang="en-US" altLang="zh-CN" sz="1800" b="1" dirty="0" smtClean="0">
              <a:solidFill>
                <a:srgbClr val="C00000"/>
              </a:solidFill>
            </a:endParaRPr>
          </a:p>
          <a:p>
            <a:pPr lvl="1"/>
            <a:r>
              <a:rPr lang="zh-CN" altLang="en-US" sz="1400" b="1" dirty="0"/>
              <a:t>向量指令并行执行</a:t>
            </a:r>
            <a:endParaRPr lang="en-US" altLang="zh-CN" sz="1400" dirty="0"/>
          </a:p>
          <a:p>
            <a:pPr lvl="1"/>
            <a:r>
              <a:rPr lang="zh-CN" altLang="en-US" sz="1400" b="1" dirty="0"/>
              <a:t>向量运算部件的执行方式</a:t>
            </a:r>
            <a:r>
              <a:rPr lang="en-US" altLang="zh-CN" sz="1400" b="1" dirty="0"/>
              <a:t>-</a:t>
            </a:r>
            <a:r>
              <a:rPr lang="zh-CN" altLang="en-US" sz="1400" b="1" dirty="0"/>
              <a:t>流水线方式</a:t>
            </a:r>
            <a:endParaRPr lang="en-US" altLang="zh-CN" sz="1400" b="1" dirty="0"/>
          </a:p>
          <a:p>
            <a:pPr lvl="1"/>
            <a:r>
              <a:rPr lang="zh-CN" altLang="en-US" sz="1400" b="1" dirty="0"/>
              <a:t>向量部件结构</a:t>
            </a:r>
            <a:r>
              <a:rPr lang="en-US" altLang="zh-CN" sz="1400" b="1" dirty="0"/>
              <a:t>-</a:t>
            </a:r>
            <a:r>
              <a:rPr lang="zh-CN" altLang="en-US" sz="1400" b="1" dirty="0"/>
              <a:t>多“道”结构</a:t>
            </a:r>
            <a:r>
              <a:rPr lang="en-US" altLang="zh-CN" sz="1400" b="1" dirty="0"/>
              <a:t>-</a:t>
            </a:r>
            <a:r>
              <a:rPr lang="zh-CN" altLang="en-US" sz="1400" b="1" dirty="0"/>
              <a:t>多条</a:t>
            </a:r>
            <a:r>
              <a:rPr lang="zh-CN" altLang="en-US" sz="1400" b="1" dirty="0" smtClean="0"/>
              <a:t>运算流水线</a:t>
            </a:r>
            <a:endParaRPr lang="en-US" altLang="zh-CN" sz="1400" b="1" dirty="0" smtClean="0">
              <a:solidFill>
                <a:srgbClr val="C00000"/>
              </a:solidFill>
            </a:endParaRPr>
          </a:p>
          <a:p>
            <a:r>
              <a:rPr lang="zh-CN" altLang="en-US" sz="1800" dirty="0"/>
              <a:t>向量处理机</a:t>
            </a:r>
            <a:r>
              <a:rPr lang="zh-CN" altLang="en-US" sz="1800" b="1" dirty="0" smtClean="0">
                <a:solidFill>
                  <a:srgbClr val="C00000"/>
                </a:solidFill>
              </a:rPr>
              <a:t>性能评估</a:t>
            </a:r>
            <a:endParaRPr lang="en-US" altLang="zh-CN" sz="1800" b="1" dirty="0" smtClean="0">
              <a:solidFill>
                <a:srgbClr val="C00000"/>
              </a:solidFill>
            </a:endParaRPr>
          </a:p>
          <a:p>
            <a:pPr lvl="1"/>
            <a:r>
              <a:rPr lang="zh-CN" altLang="en-US" sz="1400" b="1" dirty="0" smtClean="0">
                <a:solidFill>
                  <a:srgbClr val="C00000"/>
                </a:solidFill>
              </a:rPr>
              <a:t>向量指令流执行时间</a:t>
            </a:r>
            <a:r>
              <a:rPr lang="en-US" altLang="zh-CN" sz="1400" b="1" dirty="0" smtClean="0">
                <a:solidFill>
                  <a:srgbClr val="C00000"/>
                </a:solidFill>
              </a:rPr>
              <a:t>: Convey, Chimes, Start-up time</a:t>
            </a:r>
          </a:p>
          <a:p>
            <a:pPr lvl="1"/>
            <a:r>
              <a:rPr lang="zh-CN" altLang="en-US" sz="1400" b="1" dirty="0" smtClean="0">
                <a:solidFill>
                  <a:srgbClr val="C00000"/>
                </a:solidFill>
              </a:rPr>
              <a:t>其他指标：</a:t>
            </a:r>
            <a:r>
              <a:rPr lang="en-US" altLang="zh-CN" sz="1400" dirty="0" smtClean="0">
                <a:solidFill>
                  <a:srgbClr val="C00000"/>
                </a:solidFill>
              </a:rPr>
              <a:t> R</a:t>
            </a:r>
            <a:r>
              <a:rPr lang="en-US" altLang="zh-CN" sz="1400" baseline="-25000" dirty="0" smtClean="0">
                <a:solidFill>
                  <a:srgbClr val="C00000"/>
                </a:solidFill>
                <a:sym typeface="Symbol" panose="05050102010706020507" pitchFamily="18" charset="2"/>
              </a:rPr>
              <a:t></a:t>
            </a:r>
            <a:r>
              <a:rPr lang="en-US" altLang="zh-CN" sz="1400" b="1" dirty="0" smtClean="0">
                <a:solidFill>
                  <a:srgbClr val="C00000"/>
                </a:solidFill>
              </a:rPr>
              <a:t> , </a:t>
            </a:r>
            <a:r>
              <a:rPr lang="en-US" altLang="zh-CN" sz="1400" dirty="0" smtClean="0">
                <a:solidFill>
                  <a:srgbClr val="C00000"/>
                </a:solidFill>
              </a:rPr>
              <a:t>N</a:t>
            </a:r>
            <a:r>
              <a:rPr lang="en-US" altLang="zh-CN" sz="1400" baseline="-25000" dirty="0" smtClean="0">
                <a:solidFill>
                  <a:srgbClr val="C00000"/>
                </a:solidFill>
              </a:rPr>
              <a:t>1/2</a:t>
            </a:r>
            <a:r>
              <a:rPr lang="en-US" altLang="zh-CN" sz="1400" b="1" dirty="0" smtClean="0">
                <a:solidFill>
                  <a:srgbClr val="C00000"/>
                </a:solidFill>
              </a:rPr>
              <a:t> , </a:t>
            </a:r>
            <a:r>
              <a:rPr lang="en-US" altLang="zh-CN" sz="1400" dirty="0" smtClean="0">
                <a:solidFill>
                  <a:srgbClr val="C00000"/>
                </a:solidFill>
              </a:rPr>
              <a:t>N</a:t>
            </a:r>
            <a:r>
              <a:rPr lang="en-US" altLang="zh-CN" sz="1400" baseline="-25000" dirty="0" smtClean="0">
                <a:solidFill>
                  <a:srgbClr val="C00000"/>
                </a:solidFill>
              </a:rPr>
              <a:t>V</a:t>
            </a:r>
          </a:p>
          <a:p>
            <a:r>
              <a:rPr lang="zh-CN" altLang="en-US" sz="1800" dirty="0"/>
              <a:t>向量处理机</a:t>
            </a:r>
            <a:r>
              <a:rPr lang="zh-CN" altLang="en-US" sz="1800" dirty="0" smtClean="0">
                <a:solidFill>
                  <a:srgbClr val="C00000"/>
                </a:solidFill>
              </a:rPr>
              <a:t>性能优化</a:t>
            </a:r>
            <a:endParaRPr lang="en-US" altLang="zh-CN" sz="1800" dirty="0" smtClean="0">
              <a:solidFill>
                <a:srgbClr val="C00000"/>
              </a:solidFill>
            </a:endParaRPr>
          </a:p>
          <a:p>
            <a:pPr lvl="1"/>
            <a:r>
              <a:rPr lang="zh-CN" altLang="en-US" sz="1400" dirty="0" smtClean="0">
                <a:solidFill>
                  <a:srgbClr val="C00000"/>
                </a:solidFill>
              </a:rPr>
              <a:t>链接技术</a:t>
            </a:r>
            <a:endParaRPr lang="en-US" altLang="zh-CN" sz="1400" dirty="0" smtClean="0">
              <a:solidFill>
                <a:srgbClr val="C00000"/>
              </a:solidFill>
            </a:endParaRPr>
          </a:p>
          <a:p>
            <a:pPr lvl="1"/>
            <a:r>
              <a:rPr lang="zh-CN" altLang="en-US" sz="1400" dirty="0" smtClean="0"/>
              <a:t>条件执行</a:t>
            </a:r>
            <a:endParaRPr lang="en-US" altLang="zh-CN" sz="1400" dirty="0" smtClean="0"/>
          </a:p>
          <a:p>
            <a:pPr lvl="1"/>
            <a:r>
              <a:rPr lang="zh-CN" altLang="en-US" sz="1400" dirty="0" smtClean="0"/>
              <a:t>稀疏矩阵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684F4B-37CA-4576-BA43-3444E5A8D5A5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210950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43EEC30-7CEA-4132-9DE2-B9F658AD9342}" type="slidenum">
              <a:rPr lang="zh-CN" altLang="en-US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23</a:t>
            </a:fld>
            <a:endParaRPr lang="zh-CN" altLang="en-US" sz="1200" dirty="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213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 smtClean="0">
                <a:solidFill>
                  <a:srgbClr val="FF0000"/>
                </a:solidFill>
              </a:rPr>
              <a:t>Vector/SIMD Processing Summary</a:t>
            </a:r>
            <a:endParaRPr lang="zh-CN" altLang="en-US" sz="3200" b="1" smtClean="0">
              <a:solidFill>
                <a:srgbClr val="FF0000"/>
              </a:solidFill>
            </a:endParaRPr>
          </a:p>
        </p:txBody>
      </p:sp>
      <p:sp>
        <p:nvSpPr>
          <p:cNvPr id="110595" name="内容占位符 2"/>
          <p:cNvSpPr>
            <a:spLocks noGrp="1"/>
          </p:cNvSpPr>
          <p:nvPr>
            <p:ph idx="1"/>
          </p:nvPr>
        </p:nvSpPr>
        <p:spPr>
          <a:xfrm>
            <a:off x="261257" y="1258432"/>
            <a:ext cx="8699863" cy="505183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zh-CN" dirty="0" smtClean="0"/>
              <a:t>Vector/SIMD </a:t>
            </a:r>
            <a:r>
              <a:rPr lang="zh-CN" altLang="en-US" dirty="0" smtClean="0"/>
              <a:t>机器适合挖掘数据级并行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同样的操作作用于不同的数据元素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向量内的元素操作独立，可有效提高性能，简化设计</a:t>
            </a:r>
            <a:endParaRPr lang="en-US" altLang="zh-CN" dirty="0" smtClean="0"/>
          </a:p>
          <a:p>
            <a:r>
              <a:rPr lang="zh-CN" altLang="en-US" dirty="0" smtClean="0"/>
              <a:t>性能的提升受限于代码的向量化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标量操作限制了向量机的性能</a:t>
            </a:r>
            <a:endParaRPr lang="en-US" altLang="zh-CN" dirty="0" smtClean="0"/>
          </a:p>
          <a:p>
            <a:pPr lvl="1"/>
            <a:r>
              <a:rPr lang="en-US" altLang="zh-CN" dirty="0" smtClean="0">
                <a:latin typeface="Cambria Math" panose="02040503050406030204" pitchFamily="18" charset="0"/>
              </a:rPr>
              <a:t>Amdahl’s Law</a:t>
            </a:r>
          </a:p>
          <a:p>
            <a:r>
              <a:rPr lang="zh-CN" altLang="en-US" dirty="0" smtClean="0"/>
              <a:t> 很多</a:t>
            </a:r>
            <a:r>
              <a:rPr lang="en-US" altLang="zh-CN" dirty="0" smtClean="0"/>
              <a:t>ISA</a:t>
            </a:r>
            <a:r>
              <a:rPr lang="zh-CN" altLang="en-US" dirty="0" smtClean="0"/>
              <a:t>包含</a:t>
            </a:r>
            <a:r>
              <a:rPr lang="en-US" altLang="zh-CN" dirty="0" smtClean="0"/>
              <a:t>SIMD</a:t>
            </a:r>
            <a:r>
              <a:rPr lang="zh-CN" altLang="en-US" dirty="0" smtClean="0"/>
              <a:t>操作指令</a:t>
            </a:r>
            <a:endParaRPr lang="en-US" altLang="zh-CN" dirty="0" smtClean="0"/>
          </a:p>
          <a:p>
            <a:pPr lvl="1"/>
            <a:r>
              <a:rPr lang="en-US" altLang="zh-CN" dirty="0" smtClean="0">
                <a:latin typeface="Cambria Math" panose="02040503050406030204" pitchFamily="18" charset="0"/>
              </a:rPr>
              <a:t>Intel MMX/</a:t>
            </a:r>
            <a:r>
              <a:rPr lang="en-US" altLang="zh-CN" dirty="0" err="1" smtClean="0">
                <a:latin typeface="Cambria Math" panose="02040503050406030204" pitchFamily="18" charset="0"/>
              </a:rPr>
              <a:t>SSEn</a:t>
            </a:r>
            <a:r>
              <a:rPr lang="en-US" altLang="zh-CN" dirty="0" smtClean="0">
                <a:latin typeface="Cambria Math" panose="02040503050406030204" pitchFamily="18" charset="0"/>
              </a:rPr>
              <a:t>/AVX, PowerPC </a:t>
            </a:r>
            <a:r>
              <a:rPr lang="en-US" altLang="zh-CN" dirty="0" err="1" smtClean="0">
                <a:latin typeface="Cambria Math" panose="02040503050406030204" pitchFamily="18" charset="0"/>
              </a:rPr>
              <a:t>AltiVec</a:t>
            </a:r>
            <a:r>
              <a:rPr lang="en-US" altLang="zh-CN" dirty="0" smtClean="0">
                <a:latin typeface="Cambria Math" panose="02040503050406030204" pitchFamily="18" charset="0"/>
              </a:rPr>
              <a:t>, ARM Advanced SIMD</a:t>
            </a:r>
          </a:p>
          <a:p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8511E9-5515-4301-9D3B-A3E986295A62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110598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ACE7A3A-4EA9-4E48-B36D-E27E24124354}" type="slidenum">
              <a:rPr lang="zh-CN" altLang="en-US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24</a:t>
            </a:fld>
            <a:endParaRPr lang="zh-CN" altLang="en-US" sz="120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5680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smtClean="0">
                <a:solidFill>
                  <a:srgbClr val="FF0000"/>
                </a:solidFill>
              </a:rPr>
              <a:t>Array vs. Vector Processors</a:t>
            </a:r>
            <a:endParaRPr lang="zh-CN" altLang="en-US" b="1" smtClean="0">
              <a:solidFill>
                <a:srgbClr val="FF0000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4D4A8B-7DA8-4C71-99E5-A2880CA02CAD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111621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07EAF47-5C44-4A81-A95C-1A4C7F980CAA}" type="slidenum">
              <a:rPr lang="zh-CN" altLang="en-US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25</a:t>
            </a:fld>
            <a:endParaRPr lang="zh-CN" altLang="en-US" sz="120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pic>
        <p:nvPicPr>
          <p:cNvPr id="111622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2133600"/>
            <a:ext cx="8104187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23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2344738"/>
            <a:ext cx="58070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4" name="矩形 1"/>
          <p:cNvSpPr>
            <a:spLocks noChangeArrowheads="1"/>
          </p:cNvSpPr>
          <p:nvPr/>
        </p:nvSpPr>
        <p:spPr bwMode="auto">
          <a:xfrm>
            <a:off x="260350" y="1147763"/>
            <a:ext cx="8758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C00000"/>
                </a:solidFill>
              </a:rPr>
              <a:t>Array processor</a:t>
            </a:r>
            <a:r>
              <a:rPr lang="zh-CN" altLang="en-US" sz="1800" b="1">
                <a:solidFill>
                  <a:srgbClr val="C00000"/>
                </a:solidFill>
              </a:rPr>
              <a:t>：</a:t>
            </a:r>
            <a:r>
              <a:rPr lang="zh-CN" altLang="en-US" sz="1800"/>
              <a:t>又称为并行处理机、</a:t>
            </a:r>
            <a:r>
              <a:rPr lang="en-US" altLang="zh-CN" sz="1800"/>
              <a:t>SIMD</a:t>
            </a:r>
            <a:r>
              <a:rPr lang="zh-CN" altLang="en-US" sz="1800"/>
              <a:t>处理器。其核心是一个由</a:t>
            </a:r>
            <a:r>
              <a:rPr lang="zh-CN" altLang="en-US" sz="1800" b="1">
                <a:solidFill>
                  <a:srgbClr val="0036A2"/>
                </a:solidFill>
              </a:rPr>
              <a:t>多个处理单元</a:t>
            </a:r>
            <a:r>
              <a:rPr lang="zh-CN" altLang="en-US" sz="1800"/>
              <a:t>构成的</a:t>
            </a:r>
            <a:r>
              <a:rPr lang="zh-CN" altLang="en-US" sz="1800" b="1">
                <a:solidFill>
                  <a:srgbClr val="0036A2"/>
                </a:solidFill>
              </a:rPr>
              <a:t>阵列</a:t>
            </a:r>
            <a:r>
              <a:rPr lang="zh-CN" altLang="en-US" sz="1800"/>
              <a:t>，用</a:t>
            </a:r>
            <a:r>
              <a:rPr lang="zh-CN" altLang="en-US" sz="1800" b="1">
                <a:solidFill>
                  <a:srgbClr val="0036A2"/>
                </a:solidFill>
              </a:rPr>
              <a:t>单一的控制部件</a:t>
            </a:r>
            <a:r>
              <a:rPr lang="zh-CN" altLang="en-US" sz="1800"/>
              <a:t>来控制多个处理单元对</a:t>
            </a:r>
            <a:r>
              <a:rPr lang="zh-CN" altLang="en-US" sz="1800" b="1">
                <a:solidFill>
                  <a:srgbClr val="0036A2"/>
                </a:solidFill>
              </a:rPr>
              <a:t>各自的数据</a:t>
            </a:r>
            <a:r>
              <a:rPr lang="zh-CN" altLang="en-US" sz="1800"/>
              <a:t>进行</a:t>
            </a:r>
            <a:r>
              <a:rPr lang="zh-CN" altLang="en-US" sz="1800" b="1">
                <a:solidFill>
                  <a:srgbClr val="0036A2"/>
                </a:solidFill>
              </a:rPr>
              <a:t>相同的运算</a:t>
            </a:r>
            <a:r>
              <a:rPr lang="zh-CN" altLang="en-US" sz="1800"/>
              <a:t>和操作。</a:t>
            </a:r>
          </a:p>
        </p:txBody>
      </p:sp>
    </p:spTree>
    <p:extLst>
      <p:ext uri="{BB962C8B-B14F-4D97-AF65-F5344CB8AC3E}">
        <p14:creationId xmlns:p14="http://schemas.microsoft.com/office/powerpoint/2010/main" val="31080497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smtClean="0">
                <a:solidFill>
                  <a:srgbClr val="FF0000"/>
                </a:solidFill>
              </a:rPr>
              <a:t>SIMD Array Processing vs. VLIW</a:t>
            </a:r>
            <a:endParaRPr lang="zh-CN" altLang="en-US" sz="3600" b="1" smtClean="0">
              <a:solidFill>
                <a:srgbClr val="FF0000"/>
              </a:solidFill>
            </a:endParaRPr>
          </a:p>
        </p:txBody>
      </p:sp>
      <p:sp>
        <p:nvSpPr>
          <p:cNvPr id="112643" name="内容占位符 2"/>
          <p:cNvSpPr>
            <a:spLocks noGrp="1"/>
          </p:cNvSpPr>
          <p:nvPr>
            <p:ph idx="1"/>
          </p:nvPr>
        </p:nvSpPr>
        <p:spPr>
          <a:xfrm>
            <a:off x="310203" y="1258432"/>
            <a:ext cx="8533546" cy="1061687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VLIW: </a:t>
            </a:r>
            <a:r>
              <a:rPr lang="zh-CN" altLang="en-US" dirty="0" smtClean="0"/>
              <a:t>多个独立的操作由编译器封装在一起</a:t>
            </a:r>
            <a:endParaRPr lang="en-US" altLang="zh-CN" dirty="0" smtClean="0"/>
          </a:p>
          <a:p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212AF-6F69-4DC7-A7AA-5677ED815E9F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112646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92944B4-F063-4FD1-8836-47F7BC5D7EA3}" type="slidenum">
              <a:rPr lang="zh-CN" altLang="en-US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26</a:t>
            </a:fld>
            <a:endParaRPr lang="zh-CN" altLang="en-US" sz="120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pic>
        <p:nvPicPr>
          <p:cNvPr id="11264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02" y="2380847"/>
            <a:ext cx="819150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981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smtClean="0">
                <a:solidFill>
                  <a:srgbClr val="FF0000"/>
                </a:solidFill>
              </a:rPr>
              <a:t>SIMD Array Processing vs. VLIW</a:t>
            </a:r>
            <a:endParaRPr lang="zh-CN" altLang="en-US" sz="3600" b="1" smtClean="0">
              <a:solidFill>
                <a:srgbClr val="FF0000"/>
              </a:solidFill>
            </a:endParaRPr>
          </a:p>
        </p:txBody>
      </p:sp>
      <p:sp>
        <p:nvSpPr>
          <p:cNvPr id="113667" name="内容占位符 2"/>
          <p:cNvSpPr>
            <a:spLocks noGrp="1"/>
          </p:cNvSpPr>
          <p:nvPr>
            <p:ph idx="1"/>
          </p:nvPr>
        </p:nvSpPr>
        <p:spPr>
          <a:xfrm>
            <a:off x="457199" y="1258432"/>
            <a:ext cx="8372901" cy="543379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Array processor: </a:t>
            </a:r>
            <a:r>
              <a:rPr lang="zh-CN" altLang="en-US" sz="2400" dirty="0" smtClean="0"/>
              <a:t>单个操作作用在多个不同的数据元素上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6F019C-7720-4D86-8ED8-BA9685273C8F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113670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B143A95-31ED-4249-A72D-14447822B38D}" type="slidenum">
              <a:rPr lang="zh-CN" altLang="en-US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27</a:t>
            </a:fld>
            <a:endParaRPr lang="zh-CN" altLang="en-US" sz="120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pic>
        <p:nvPicPr>
          <p:cNvPr id="113671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1801812"/>
            <a:ext cx="7289800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07911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mtClean="0"/>
              <a:t>Multimedia Extensions (aka SIMD extensions)</a:t>
            </a:r>
            <a:endParaRPr lang="zh-CN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58432"/>
            <a:ext cx="8359254" cy="5051833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在已有的</a:t>
            </a:r>
            <a:r>
              <a:rPr lang="en-US" altLang="zh-CN" sz="2800" dirty="0" smtClean="0"/>
              <a:t>ISA</a:t>
            </a:r>
            <a:r>
              <a:rPr lang="zh-CN" altLang="en-US" sz="2800" dirty="0" smtClean="0"/>
              <a:t>中添加一些向量长度很短的向量操作指令</a:t>
            </a:r>
            <a:endParaRPr lang="en-US" altLang="ko-KR" sz="2800" dirty="0" smtClean="0"/>
          </a:p>
          <a:p>
            <a:r>
              <a:rPr lang="zh-CN" altLang="en-US" sz="2800" dirty="0" smtClean="0"/>
              <a:t>将已有的</a:t>
            </a:r>
            <a:r>
              <a:rPr lang="en-US" altLang="ko-KR" sz="2800" dirty="0" smtClean="0"/>
              <a:t> 64-bit </a:t>
            </a:r>
            <a:r>
              <a:rPr lang="zh-CN" altLang="en-US" sz="2800" dirty="0" smtClean="0"/>
              <a:t>寄存器拆分为</a:t>
            </a:r>
            <a:r>
              <a:rPr lang="en-US" altLang="ko-KR" sz="2800" dirty="0" smtClean="0"/>
              <a:t> 2x32b or 4x16b or 8x8b</a:t>
            </a:r>
          </a:p>
          <a:p>
            <a:pPr lvl="1"/>
            <a:r>
              <a:rPr lang="en-US" altLang="zh-CN" sz="2400" dirty="0" smtClean="0"/>
              <a:t>1957</a:t>
            </a:r>
            <a:r>
              <a:rPr lang="zh-CN" altLang="en-US" sz="2400" dirty="0" smtClean="0"/>
              <a:t>年，</a:t>
            </a:r>
            <a:r>
              <a:rPr lang="en-US" altLang="ko-KR" sz="2400" dirty="0" smtClean="0"/>
              <a:t>Lincoln Labs TX-2 </a:t>
            </a:r>
            <a:r>
              <a:rPr lang="zh-CN" altLang="en-US" sz="2400" dirty="0" smtClean="0"/>
              <a:t>将</a:t>
            </a:r>
            <a:r>
              <a:rPr lang="en-US" altLang="zh-CN" sz="2400" dirty="0" smtClean="0"/>
              <a:t>36bit </a:t>
            </a:r>
            <a:r>
              <a:rPr lang="en-US" altLang="zh-CN" sz="2400" dirty="0" err="1" smtClean="0"/>
              <a:t>datapath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拆分为</a:t>
            </a:r>
            <a:r>
              <a:rPr lang="en-US" altLang="ko-KR" sz="2400" dirty="0" smtClean="0"/>
              <a:t>2x18b or 4x9b</a:t>
            </a:r>
          </a:p>
          <a:p>
            <a:pPr lvl="1"/>
            <a:r>
              <a:rPr lang="zh-CN" altLang="en-US" sz="2400" dirty="0" smtClean="0"/>
              <a:t>新的设计具有较宽的寄存器</a:t>
            </a:r>
            <a:endParaRPr lang="en-US" altLang="ko-KR" sz="2400" dirty="0" smtClean="0"/>
          </a:p>
          <a:p>
            <a:pPr lvl="2"/>
            <a:r>
              <a:rPr lang="en-US" altLang="ko-KR" sz="2000" dirty="0" smtClean="0"/>
              <a:t>128b for PowerPC </a:t>
            </a:r>
            <a:r>
              <a:rPr lang="en-US" altLang="ko-KR" sz="2000" dirty="0" err="1" smtClean="0"/>
              <a:t>Altivec</a:t>
            </a:r>
            <a:r>
              <a:rPr lang="en-US" altLang="ko-KR" sz="2000" dirty="0" smtClean="0"/>
              <a:t>, Intel SSE2/3/4</a:t>
            </a:r>
          </a:p>
          <a:p>
            <a:pPr lvl="2"/>
            <a:r>
              <a:rPr lang="en-US" altLang="ko-KR" sz="2000" dirty="0" smtClean="0"/>
              <a:t>256b for Intel AVX (Advanced Vector Extensions)</a:t>
            </a:r>
          </a:p>
          <a:p>
            <a:r>
              <a:rPr lang="zh-CN" altLang="en-US" sz="2800" dirty="0" smtClean="0"/>
              <a:t>单条指令可实现寄存器中所有向量元素的操作</a:t>
            </a:r>
            <a:endParaRPr lang="en-US" altLang="ko-KR" sz="2800" dirty="0" smtClean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1935-DB9B-4DDB-9197-3583375A913B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中国科学技术大学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F407-B401-4F27-B84C-F4D1FCFDF361}" type="slidenum">
              <a:rPr lang="zh-CN" altLang="en-US" smtClean="0"/>
              <a:pPr/>
              <a:t>28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19538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Multimedia Extensions (aka SIMD extensions)</a:t>
            </a:r>
          </a:p>
        </p:txBody>
      </p:sp>
      <p:sp>
        <p:nvSpPr>
          <p:cNvPr id="61" name="日期占位符 6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E5393DE2-01DB-46A5-80D4-B101046613B5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62" name="页脚占位符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中国科学技术大学</a:t>
            </a:r>
            <a:endParaRPr lang="zh-CN" altLang="en-US"/>
          </a:p>
        </p:txBody>
      </p:sp>
      <p:grpSp>
        <p:nvGrpSpPr>
          <p:cNvPr id="115717" name="Group 29"/>
          <p:cNvGrpSpPr>
            <a:grpSpLocks/>
          </p:cNvGrpSpPr>
          <p:nvPr/>
        </p:nvGrpSpPr>
        <p:grpSpPr bwMode="auto">
          <a:xfrm>
            <a:off x="762000" y="2119795"/>
            <a:ext cx="7924800" cy="400050"/>
            <a:chOff x="480" y="1091"/>
            <a:chExt cx="4992" cy="252"/>
          </a:xfrm>
        </p:grpSpPr>
        <p:sp>
          <p:nvSpPr>
            <p:cNvPr id="115770" name="Rectangle 12"/>
            <p:cNvSpPr>
              <a:spLocks noChangeArrowheads="1"/>
            </p:cNvSpPr>
            <p:nvPr/>
          </p:nvSpPr>
          <p:spPr bwMode="auto">
            <a:xfrm>
              <a:off x="480" y="1091"/>
              <a:ext cx="1248" cy="2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latin typeface="Calibri" panose="020F0502020204030204" pitchFamily="34" charset="0"/>
                  <a:ea typeface="宋体" panose="02010600030101010101" pitchFamily="2" charset="-122"/>
                </a:rPr>
                <a:t>16b</a:t>
              </a:r>
            </a:p>
          </p:txBody>
        </p:sp>
        <p:sp>
          <p:nvSpPr>
            <p:cNvPr id="115771" name="Rectangle 13"/>
            <p:cNvSpPr>
              <a:spLocks noChangeArrowheads="1"/>
            </p:cNvSpPr>
            <p:nvPr/>
          </p:nvSpPr>
          <p:spPr bwMode="auto">
            <a:xfrm>
              <a:off x="1728" y="1091"/>
              <a:ext cx="1248" cy="2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latin typeface="Calibri" panose="020F0502020204030204" pitchFamily="34" charset="0"/>
                  <a:ea typeface="宋体" panose="02010600030101010101" pitchFamily="2" charset="-122"/>
                </a:rPr>
                <a:t>16b</a:t>
              </a:r>
            </a:p>
          </p:txBody>
        </p:sp>
        <p:sp>
          <p:nvSpPr>
            <p:cNvPr id="115772" name="Rectangle 14"/>
            <p:cNvSpPr>
              <a:spLocks noChangeArrowheads="1"/>
            </p:cNvSpPr>
            <p:nvPr/>
          </p:nvSpPr>
          <p:spPr bwMode="auto">
            <a:xfrm>
              <a:off x="2976" y="1091"/>
              <a:ext cx="1248" cy="2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latin typeface="Calibri" panose="020F0502020204030204" pitchFamily="34" charset="0"/>
                  <a:ea typeface="宋体" panose="02010600030101010101" pitchFamily="2" charset="-122"/>
                </a:rPr>
                <a:t>16b</a:t>
              </a:r>
            </a:p>
          </p:txBody>
        </p:sp>
        <p:sp>
          <p:nvSpPr>
            <p:cNvPr id="115773" name="Rectangle 15"/>
            <p:cNvSpPr>
              <a:spLocks noChangeArrowheads="1"/>
            </p:cNvSpPr>
            <p:nvPr/>
          </p:nvSpPr>
          <p:spPr bwMode="auto">
            <a:xfrm>
              <a:off x="4224" y="1091"/>
              <a:ext cx="1248" cy="2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latin typeface="Calibri" panose="020F0502020204030204" pitchFamily="34" charset="0"/>
                  <a:ea typeface="宋体" panose="02010600030101010101" pitchFamily="2" charset="-122"/>
                </a:rPr>
                <a:t>16b</a:t>
              </a:r>
            </a:p>
          </p:txBody>
        </p:sp>
      </p:grpSp>
      <p:grpSp>
        <p:nvGrpSpPr>
          <p:cNvPr id="115718" name="Group 30"/>
          <p:cNvGrpSpPr>
            <a:grpSpLocks/>
          </p:cNvGrpSpPr>
          <p:nvPr/>
        </p:nvGrpSpPr>
        <p:grpSpPr bwMode="auto">
          <a:xfrm>
            <a:off x="762000" y="1662595"/>
            <a:ext cx="7924800" cy="400050"/>
            <a:chOff x="480" y="803"/>
            <a:chExt cx="4992" cy="252"/>
          </a:xfrm>
        </p:grpSpPr>
        <p:sp>
          <p:nvSpPr>
            <p:cNvPr id="115768" name="Rectangle 16"/>
            <p:cNvSpPr>
              <a:spLocks noChangeArrowheads="1"/>
            </p:cNvSpPr>
            <p:nvPr/>
          </p:nvSpPr>
          <p:spPr bwMode="auto">
            <a:xfrm>
              <a:off x="480" y="803"/>
              <a:ext cx="2496" cy="2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latin typeface="Calibri" panose="020F0502020204030204" pitchFamily="34" charset="0"/>
                  <a:ea typeface="宋体" panose="02010600030101010101" pitchFamily="2" charset="-122"/>
                </a:rPr>
                <a:t>32b</a:t>
              </a:r>
            </a:p>
          </p:txBody>
        </p:sp>
        <p:sp>
          <p:nvSpPr>
            <p:cNvPr id="115769" name="Rectangle 17"/>
            <p:cNvSpPr>
              <a:spLocks noChangeArrowheads="1"/>
            </p:cNvSpPr>
            <p:nvPr/>
          </p:nvSpPr>
          <p:spPr bwMode="auto">
            <a:xfrm>
              <a:off x="2976" y="803"/>
              <a:ext cx="2496" cy="2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latin typeface="Calibri" panose="020F0502020204030204" pitchFamily="34" charset="0"/>
                  <a:ea typeface="宋体" panose="02010600030101010101" pitchFamily="2" charset="-122"/>
                </a:rPr>
                <a:t>32b</a:t>
              </a:r>
            </a:p>
          </p:txBody>
        </p:sp>
      </p:grpSp>
      <p:sp>
        <p:nvSpPr>
          <p:cNvPr id="115719" name="Rectangle 18"/>
          <p:cNvSpPr>
            <a:spLocks noChangeArrowheads="1"/>
          </p:cNvSpPr>
          <p:nvPr/>
        </p:nvSpPr>
        <p:spPr bwMode="auto">
          <a:xfrm>
            <a:off x="762000" y="1206982"/>
            <a:ext cx="7924800" cy="4000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>
                <a:latin typeface="Calibri" panose="020F0502020204030204" pitchFamily="34" charset="0"/>
                <a:ea typeface="宋体" panose="02010600030101010101" pitchFamily="2" charset="-122"/>
              </a:rPr>
              <a:t>64b</a:t>
            </a:r>
          </a:p>
        </p:txBody>
      </p:sp>
      <p:grpSp>
        <p:nvGrpSpPr>
          <p:cNvPr id="115720" name="Group 28"/>
          <p:cNvGrpSpPr>
            <a:grpSpLocks/>
          </p:cNvGrpSpPr>
          <p:nvPr/>
        </p:nvGrpSpPr>
        <p:grpSpPr bwMode="auto">
          <a:xfrm>
            <a:off x="762000" y="2597632"/>
            <a:ext cx="7924800" cy="361950"/>
            <a:chOff x="480" y="1392"/>
            <a:chExt cx="4992" cy="228"/>
          </a:xfrm>
        </p:grpSpPr>
        <p:sp>
          <p:nvSpPr>
            <p:cNvPr id="115760" name="Rectangle 19"/>
            <p:cNvSpPr>
              <a:spLocks noChangeArrowheads="1"/>
            </p:cNvSpPr>
            <p:nvPr/>
          </p:nvSpPr>
          <p:spPr bwMode="auto">
            <a:xfrm>
              <a:off x="480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latin typeface="Calibri" panose="020F0502020204030204" pitchFamily="34" charset="0"/>
                  <a:ea typeface="宋体" panose="02010600030101010101" pitchFamily="2" charset="-122"/>
                </a:rPr>
                <a:t>8b</a:t>
              </a:r>
            </a:p>
          </p:txBody>
        </p:sp>
        <p:sp>
          <p:nvSpPr>
            <p:cNvPr id="115761" name="Rectangle 20"/>
            <p:cNvSpPr>
              <a:spLocks noChangeArrowheads="1"/>
            </p:cNvSpPr>
            <p:nvPr/>
          </p:nvSpPr>
          <p:spPr bwMode="auto">
            <a:xfrm>
              <a:off x="1104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latin typeface="Calibri" panose="020F0502020204030204" pitchFamily="34" charset="0"/>
                  <a:ea typeface="宋体" panose="02010600030101010101" pitchFamily="2" charset="-122"/>
                </a:rPr>
                <a:t>8b</a:t>
              </a:r>
            </a:p>
          </p:txBody>
        </p:sp>
        <p:sp>
          <p:nvSpPr>
            <p:cNvPr id="115762" name="Rectangle 21"/>
            <p:cNvSpPr>
              <a:spLocks noChangeArrowheads="1"/>
            </p:cNvSpPr>
            <p:nvPr/>
          </p:nvSpPr>
          <p:spPr bwMode="auto">
            <a:xfrm>
              <a:off x="1728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latin typeface="Calibri" panose="020F0502020204030204" pitchFamily="34" charset="0"/>
                  <a:ea typeface="宋体" panose="02010600030101010101" pitchFamily="2" charset="-122"/>
                </a:rPr>
                <a:t>8b</a:t>
              </a:r>
            </a:p>
          </p:txBody>
        </p:sp>
        <p:sp>
          <p:nvSpPr>
            <p:cNvPr id="115763" name="Rectangle 22"/>
            <p:cNvSpPr>
              <a:spLocks noChangeArrowheads="1"/>
            </p:cNvSpPr>
            <p:nvPr/>
          </p:nvSpPr>
          <p:spPr bwMode="auto">
            <a:xfrm>
              <a:off x="2352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latin typeface="Calibri" panose="020F0502020204030204" pitchFamily="34" charset="0"/>
                  <a:ea typeface="宋体" panose="02010600030101010101" pitchFamily="2" charset="-122"/>
                </a:rPr>
                <a:t>8b</a:t>
              </a:r>
            </a:p>
          </p:txBody>
        </p:sp>
        <p:sp>
          <p:nvSpPr>
            <p:cNvPr id="115764" name="Rectangle 23"/>
            <p:cNvSpPr>
              <a:spLocks noChangeArrowheads="1"/>
            </p:cNvSpPr>
            <p:nvPr/>
          </p:nvSpPr>
          <p:spPr bwMode="auto">
            <a:xfrm>
              <a:off x="2976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latin typeface="Calibri" panose="020F0502020204030204" pitchFamily="34" charset="0"/>
                  <a:ea typeface="宋体" panose="02010600030101010101" pitchFamily="2" charset="-122"/>
                </a:rPr>
                <a:t>8b</a:t>
              </a:r>
            </a:p>
          </p:txBody>
        </p:sp>
        <p:sp>
          <p:nvSpPr>
            <p:cNvPr id="115765" name="Rectangle 24"/>
            <p:cNvSpPr>
              <a:spLocks noChangeArrowheads="1"/>
            </p:cNvSpPr>
            <p:nvPr/>
          </p:nvSpPr>
          <p:spPr bwMode="auto">
            <a:xfrm>
              <a:off x="3600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latin typeface="Calibri" panose="020F0502020204030204" pitchFamily="34" charset="0"/>
                  <a:ea typeface="宋体" panose="02010600030101010101" pitchFamily="2" charset="-122"/>
                </a:rPr>
                <a:t>8b</a:t>
              </a:r>
            </a:p>
          </p:txBody>
        </p:sp>
        <p:sp>
          <p:nvSpPr>
            <p:cNvPr id="115766" name="Rectangle 25"/>
            <p:cNvSpPr>
              <a:spLocks noChangeArrowheads="1"/>
            </p:cNvSpPr>
            <p:nvPr/>
          </p:nvSpPr>
          <p:spPr bwMode="auto">
            <a:xfrm>
              <a:off x="4224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latin typeface="Calibri" panose="020F0502020204030204" pitchFamily="34" charset="0"/>
                  <a:ea typeface="宋体" panose="02010600030101010101" pitchFamily="2" charset="-122"/>
                </a:rPr>
                <a:t>8b</a:t>
              </a:r>
            </a:p>
          </p:txBody>
        </p:sp>
        <p:sp>
          <p:nvSpPr>
            <p:cNvPr id="115767" name="Rectangle 26"/>
            <p:cNvSpPr>
              <a:spLocks noChangeArrowheads="1"/>
            </p:cNvSpPr>
            <p:nvPr/>
          </p:nvSpPr>
          <p:spPr bwMode="auto">
            <a:xfrm>
              <a:off x="4848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latin typeface="Calibri" panose="020F0502020204030204" pitchFamily="34" charset="0"/>
                  <a:ea typeface="宋体" panose="02010600030101010101" pitchFamily="2" charset="-122"/>
                </a:rPr>
                <a:t>8b</a:t>
              </a:r>
            </a:p>
          </p:txBody>
        </p:sp>
      </p:grpSp>
      <p:grpSp>
        <p:nvGrpSpPr>
          <p:cNvPr id="115721" name="Group 59"/>
          <p:cNvGrpSpPr>
            <a:grpSpLocks/>
          </p:cNvGrpSpPr>
          <p:nvPr/>
        </p:nvGrpSpPr>
        <p:grpSpPr bwMode="auto">
          <a:xfrm>
            <a:off x="168275" y="3825683"/>
            <a:ext cx="8770938" cy="1741488"/>
            <a:chOff x="-8708" y="4643440"/>
            <a:chExt cx="8771708" cy="1741488"/>
          </a:xfrm>
        </p:grpSpPr>
        <p:grpSp>
          <p:nvGrpSpPr>
            <p:cNvPr id="115724" name="Group 31"/>
            <p:cNvGrpSpPr>
              <a:grpSpLocks/>
            </p:cNvGrpSpPr>
            <p:nvPr/>
          </p:nvGrpSpPr>
          <p:grpSpPr bwMode="auto">
            <a:xfrm>
              <a:off x="533400" y="4643440"/>
              <a:ext cx="7924800" cy="369888"/>
              <a:chOff x="480" y="1101"/>
              <a:chExt cx="4992" cy="233"/>
            </a:xfrm>
          </p:grpSpPr>
          <p:sp>
            <p:nvSpPr>
              <p:cNvPr id="115756" name="Rectangle 32"/>
              <p:cNvSpPr>
                <a:spLocks noChangeArrowheads="1"/>
              </p:cNvSpPr>
              <p:nvPr/>
            </p:nvSpPr>
            <p:spPr bwMode="auto">
              <a:xfrm>
                <a:off x="480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rPr>
                  <a:t>16b</a:t>
                </a:r>
              </a:p>
            </p:txBody>
          </p:sp>
          <p:sp>
            <p:nvSpPr>
              <p:cNvPr id="115757" name="Rectangle 33"/>
              <p:cNvSpPr>
                <a:spLocks noChangeArrowheads="1"/>
              </p:cNvSpPr>
              <p:nvPr/>
            </p:nvSpPr>
            <p:spPr bwMode="auto">
              <a:xfrm>
                <a:off x="1728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rPr>
                  <a:t>16b</a:t>
                </a:r>
              </a:p>
            </p:txBody>
          </p:sp>
          <p:sp>
            <p:nvSpPr>
              <p:cNvPr id="115758" name="Rectangle 34"/>
              <p:cNvSpPr>
                <a:spLocks noChangeArrowheads="1"/>
              </p:cNvSpPr>
              <p:nvPr/>
            </p:nvSpPr>
            <p:spPr bwMode="auto">
              <a:xfrm>
                <a:off x="2976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rPr>
                  <a:t>16b</a:t>
                </a:r>
              </a:p>
            </p:txBody>
          </p:sp>
          <p:sp>
            <p:nvSpPr>
              <p:cNvPr id="115759" name="Rectangle 35"/>
              <p:cNvSpPr>
                <a:spLocks noChangeArrowheads="1"/>
              </p:cNvSpPr>
              <p:nvPr/>
            </p:nvSpPr>
            <p:spPr bwMode="auto">
              <a:xfrm>
                <a:off x="4224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 dirty="0">
                    <a:latin typeface="Calibri" panose="020F0502020204030204" pitchFamily="34" charset="0"/>
                    <a:ea typeface="宋体" panose="02010600030101010101" pitchFamily="2" charset="-122"/>
                  </a:rPr>
                  <a:t>16b</a:t>
                </a:r>
              </a:p>
            </p:txBody>
          </p:sp>
        </p:grpSp>
        <p:grpSp>
          <p:nvGrpSpPr>
            <p:cNvPr id="115725" name="Group 36"/>
            <p:cNvGrpSpPr>
              <a:grpSpLocks/>
            </p:cNvGrpSpPr>
            <p:nvPr/>
          </p:nvGrpSpPr>
          <p:grpSpPr bwMode="auto">
            <a:xfrm>
              <a:off x="838200" y="5100640"/>
              <a:ext cx="7924800" cy="369888"/>
              <a:chOff x="480" y="1101"/>
              <a:chExt cx="4992" cy="233"/>
            </a:xfrm>
          </p:grpSpPr>
          <p:sp>
            <p:nvSpPr>
              <p:cNvPr id="115752" name="Rectangle 37"/>
              <p:cNvSpPr>
                <a:spLocks noChangeArrowheads="1"/>
              </p:cNvSpPr>
              <p:nvPr/>
            </p:nvSpPr>
            <p:spPr bwMode="auto">
              <a:xfrm>
                <a:off x="480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rPr>
                  <a:t>16b</a:t>
                </a:r>
              </a:p>
            </p:txBody>
          </p:sp>
          <p:sp>
            <p:nvSpPr>
              <p:cNvPr id="115753" name="Rectangle 38"/>
              <p:cNvSpPr>
                <a:spLocks noChangeArrowheads="1"/>
              </p:cNvSpPr>
              <p:nvPr/>
            </p:nvSpPr>
            <p:spPr bwMode="auto">
              <a:xfrm>
                <a:off x="1728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rPr>
                  <a:t>16b</a:t>
                </a:r>
              </a:p>
            </p:txBody>
          </p:sp>
          <p:sp>
            <p:nvSpPr>
              <p:cNvPr id="115754" name="Rectangle 39"/>
              <p:cNvSpPr>
                <a:spLocks noChangeArrowheads="1"/>
              </p:cNvSpPr>
              <p:nvPr/>
            </p:nvSpPr>
            <p:spPr bwMode="auto">
              <a:xfrm>
                <a:off x="2976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rPr>
                  <a:t>16b</a:t>
                </a:r>
              </a:p>
            </p:txBody>
          </p:sp>
          <p:sp>
            <p:nvSpPr>
              <p:cNvPr id="115755" name="Rectangle 40"/>
              <p:cNvSpPr>
                <a:spLocks noChangeArrowheads="1"/>
              </p:cNvSpPr>
              <p:nvPr/>
            </p:nvSpPr>
            <p:spPr bwMode="auto">
              <a:xfrm>
                <a:off x="4224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rPr>
                  <a:t>16b</a:t>
                </a:r>
              </a:p>
            </p:txBody>
          </p:sp>
        </p:grpSp>
        <p:grpSp>
          <p:nvGrpSpPr>
            <p:cNvPr id="115726" name="Group 41"/>
            <p:cNvGrpSpPr>
              <a:grpSpLocks/>
            </p:cNvGrpSpPr>
            <p:nvPr/>
          </p:nvGrpSpPr>
          <p:grpSpPr bwMode="auto">
            <a:xfrm>
              <a:off x="533400" y="6015040"/>
              <a:ext cx="7924800" cy="369888"/>
              <a:chOff x="480" y="1101"/>
              <a:chExt cx="4992" cy="233"/>
            </a:xfrm>
          </p:grpSpPr>
          <p:sp>
            <p:nvSpPr>
              <p:cNvPr id="115748" name="Rectangle 42"/>
              <p:cNvSpPr>
                <a:spLocks noChangeArrowheads="1"/>
              </p:cNvSpPr>
              <p:nvPr/>
            </p:nvSpPr>
            <p:spPr bwMode="auto">
              <a:xfrm>
                <a:off x="480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rPr>
                  <a:t>16b</a:t>
                </a:r>
              </a:p>
            </p:txBody>
          </p:sp>
          <p:sp>
            <p:nvSpPr>
              <p:cNvPr id="115749" name="Rectangle 43"/>
              <p:cNvSpPr>
                <a:spLocks noChangeArrowheads="1"/>
              </p:cNvSpPr>
              <p:nvPr/>
            </p:nvSpPr>
            <p:spPr bwMode="auto">
              <a:xfrm>
                <a:off x="1728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rPr>
                  <a:t>16b</a:t>
                </a:r>
              </a:p>
            </p:txBody>
          </p:sp>
          <p:sp>
            <p:nvSpPr>
              <p:cNvPr id="115750" name="Rectangle 44"/>
              <p:cNvSpPr>
                <a:spLocks noChangeArrowheads="1"/>
              </p:cNvSpPr>
              <p:nvPr/>
            </p:nvSpPr>
            <p:spPr bwMode="auto">
              <a:xfrm>
                <a:off x="2976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rPr>
                  <a:t>16b</a:t>
                </a:r>
              </a:p>
            </p:txBody>
          </p:sp>
          <p:sp>
            <p:nvSpPr>
              <p:cNvPr id="115751" name="Rectangle 45"/>
              <p:cNvSpPr>
                <a:spLocks noChangeArrowheads="1"/>
              </p:cNvSpPr>
              <p:nvPr/>
            </p:nvSpPr>
            <p:spPr bwMode="auto">
              <a:xfrm>
                <a:off x="4224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rPr>
                  <a:t>16b</a:t>
                </a:r>
              </a:p>
            </p:txBody>
          </p:sp>
        </p:grpSp>
        <p:grpSp>
          <p:nvGrpSpPr>
            <p:cNvPr id="115727" name="Group 50"/>
            <p:cNvGrpSpPr>
              <a:grpSpLocks/>
            </p:cNvGrpSpPr>
            <p:nvPr/>
          </p:nvGrpSpPr>
          <p:grpSpPr bwMode="auto">
            <a:xfrm>
              <a:off x="1143000" y="4953000"/>
              <a:ext cx="762000" cy="1143000"/>
              <a:chOff x="720" y="3120"/>
              <a:chExt cx="480" cy="720"/>
            </a:xfrm>
          </p:grpSpPr>
          <p:sp>
            <p:nvSpPr>
              <p:cNvPr id="115744" name="Line 47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5745" name="Line 48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5746" name="Line 49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5747" name="Oval 46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rPr>
                  <a:t>+</a:t>
                </a:r>
              </a:p>
            </p:txBody>
          </p:sp>
        </p:grpSp>
        <p:grpSp>
          <p:nvGrpSpPr>
            <p:cNvPr id="115728" name="Group 51"/>
            <p:cNvGrpSpPr>
              <a:grpSpLocks/>
            </p:cNvGrpSpPr>
            <p:nvPr/>
          </p:nvGrpSpPr>
          <p:grpSpPr bwMode="auto">
            <a:xfrm>
              <a:off x="3124200" y="4953000"/>
              <a:ext cx="762000" cy="1143000"/>
              <a:chOff x="720" y="3120"/>
              <a:chExt cx="480" cy="720"/>
            </a:xfrm>
          </p:grpSpPr>
          <p:sp>
            <p:nvSpPr>
              <p:cNvPr id="115740" name="Line 52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5741" name="Line 53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5742" name="Line 54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5743" name="Oval 55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rPr>
                  <a:t>+</a:t>
                </a:r>
              </a:p>
            </p:txBody>
          </p:sp>
        </p:grpSp>
        <p:grpSp>
          <p:nvGrpSpPr>
            <p:cNvPr id="115729" name="Group 56"/>
            <p:cNvGrpSpPr>
              <a:grpSpLocks/>
            </p:cNvGrpSpPr>
            <p:nvPr/>
          </p:nvGrpSpPr>
          <p:grpSpPr bwMode="auto">
            <a:xfrm>
              <a:off x="5105400" y="4953000"/>
              <a:ext cx="762000" cy="1143000"/>
              <a:chOff x="720" y="3120"/>
              <a:chExt cx="480" cy="720"/>
            </a:xfrm>
          </p:grpSpPr>
          <p:sp>
            <p:nvSpPr>
              <p:cNvPr id="115736" name="Line 57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5737" name="Line 58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5738" name="Line 59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5739" name="Oval 60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rPr>
                  <a:t>+</a:t>
                </a:r>
              </a:p>
            </p:txBody>
          </p:sp>
        </p:grpSp>
        <p:grpSp>
          <p:nvGrpSpPr>
            <p:cNvPr id="115730" name="Group 61"/>
            <p:cNvGrpSpPr>
              <a:grpSpLocks/>
            </p:cNvGrpSpPr>
            <p:nvPr/>
          </p:nvGrpSpPr>
          <p:grpSpPr bwMode="auto">
            <a:xfrm>
              <a:off x="7086600" y="4953000"/>
              <a:ext cx="762000" cy="1143000"/>
              <a:chOff x="720" y="3120"/>
              <a:chExt cx="480" cy="720"/>
            </a:xfrm>
          </p:grpSpPr>
          <p:sp>
            <p:nvSpPr>
              <p:cNvPr id="115732" name="Line 62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5733" name="Line 63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5734" name="Line 64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5735" name="Oval 65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rPr>
                  <a:t>+</a:t>
                </a:r>
              </a:p>
            </p:txBody>
          </p:sp>
        </p:grpSp>
        <p:sp>
          <p:nvSpPr>
            <p:cNvPr id="115731" name="Text Box 66"/>
            <p:cNvSpPr txBox="1">
              <a:spLocks noChangeArrowheads="1"/>
            </p:cNvSpPr>
            <p:nvPr/>
          </p:nvSpPr>
          <p:spPr bwMode="auto">
            <a:xfrm>
              <a:off x="-8708" y="5622409"/>
              <a:ext cx="125249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>
                  <a:latin typeface="Calibri" panose="020F0502020204030204" pitchFamily="34" charset="0"/>
                  <a:ea typeface="宋体" panose="02010600030101010101" pitchFamily="2" charset="-122"/>
                </a:rPr>
                <a:t>4x16b adds</a:t>
              </a:r>
            </a:p>
          </p:txBody>
        </p:sp>
      </p:grp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F407-B401-4F27-B84C-F4D1FCFDF361}" type="slidenum">
              <a:rPr lang="zh-CN" altLang="en-US" smtClean="0"/>
              <a:pPr/>
              <a:t>29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5039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41300"/>
            <a:ext cx="5826125" cy="558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b="1" dirty="0" smtClean="0">
                <a:solidFill>
                  <a:srgbClr val="FF0000"/>
                </a:solidFill>
                <a:latin typeface="+mj-ea"/>
              </a:rPr>
              <a:t>DAXPY (Y = a </a:t>
            </a:r>
            <a:r>
              <a:rPr lang="en-US" altLang="zh-CN" sz="3600" b="1" dirty="0" smtClean="0">
                <a:solidFill>
                  <a:srgbClr val="FF0000"/>
                </a:solidFill>
                <a:latin typeface="+mj-ea"/>
              </a:rPr>
              <a:t>×</a:t>
            </a:r>
            <a:r>
              <a:rPr lang="en-US" altLang="zh-CN" b="1" dirty="0" smtClean="0">
                <a:solidFill>
                  <a:srgbClr val="FF0000"/>
                </a:solidFill>
                <a:latin typeface="+mj-ea"/>
              </a:rPr>
              <a:t> X + Y)</a:t>
            </a:r>
          </a:p>
        </p:txBody>
      </p:sp>
      <p:sp>
        <p:nvSpPr>
          <p:cNvPr id="12" name="日期占位符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0DDE2C7-D25A-486A-B8A7-3056827B6F4C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87053" name="灯片编号占位符 1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904C54C-A063-46E0-9769-46AE19E36BCC}" type="slidenum">
              <a:rPr lang="zh-CN" altLang="en-US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zh-CN" altLang="en-US" sz="120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40" y="1066818"/>
            <a:ext cx="8962815" cy="528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2572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标题 1"/>
          <p:cNvSpPr>
            <a:spLocks noGrp="1"/>
          </p:cNvSpPr>
          <p:nvPr>
            <p:ph type="title"/>
          </p:nvPr>
        </p:nvSpPr>
        <p:spPr>
          <a:xfrm>
            <a:off x="628650" y="254000"/>
            <a:ext cx="7886700" cy="827088"/>
          </a:xfrm>
        </p:spPr>
        <p:txBody>
          <a:bodyPr/>
          <a:lstStyle/>
          <a:p>
            <a:r>
              <a:rPr lang="en-US" altLang="zh-CN" smtClean="0">
                <a:solidFill>
                  <a:srgbClr val="FF0000"/>
                </a:solidFill>
              </a:rPr>
              <a:t>Intel Pentium MMX Operations</a:t>
            </a:r>
            <a:endParaRPr lang="zh-CN" altLang="en-US" smtClean="0">
              <a:solidFill>
                <a:srgbClr val="FF0000"/>
              </a:solidFill>
            </a:endParaRPr>
          </a:p>
        </p:txBody>
      </p:sp>
      <p:sp>
        <p:nvSpPr>
          <p:cNvPr id="117763" name="内容占位符 2"/>
          <p:cNvSpPr>
            <a:spLocks noGrp="1"/>
          </p:cNvSpPr>
          <p:nvPr>
            <p:ph idx="1"/>
          </p:nvPr>
        </p:nvSpPr>
        <p:spPr>
          <a:xfrm>
            <a:off x="628650" y="1204913"/>
            <a:ext cx="7886700" cy="1303337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smtClean="0"/>
              <a:t>idea: </a:t>
            </a:r>
            <a:r>
              <a:rPr lang="zh-CN" altLang="en-US" smtClean="0"/>
              <a:t>一条指令操作同时作用于不同的数据元</a:t>
            </a:r>
            <a:endParaRPr lang="en-US" altLang="zh-CN" smtClean="0"/>
          </a:p>
          <a:p>
            <a:pPr lvl="1"/>
            <a:r>
              <a:rPr lang="zh-CN" altLang="en-US" smtClean="0"/>
              <a:t>全阵列处理</a:t>
            </a:r>
            <a:endParaRPr lang="en-US" altLang="zh-CN" smtClean="0"/>
          </a:p>
          <a:p>
            <a:pPr lvl="1"/>
            <a:r>
              <a:rPr lang="zh-CN" altLang="en-US" smtClean="0"/>
              <a:t>用于多媒体操作</a:t>
            </a:r>
            <a:endParaRPr lang="en-US" altLang="zh-CN" smtClean="0"/>
          </a:p>
          <a:p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4AA5E9-718D-44A7-B16F-0392C51A5A9F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117766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BDE6B87-0E7B-4AF2-83BC-FAC2892197B7}" type="slidenum">
              <a:rPr lang="zh-CN" altLang="en-US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30</a:t>
            </a:fld>
            <a:endParaRPr lang="zh-CN" altLang="en-US" sz="120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pic>
        <p:nvPicPr>
          <p:cNvPr id="11776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2508250"/>
            <a:ext cx="3675063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8" name="矩形 7"/>
          <p:cNvSpPr>
            <a:spLocks noChangeArrowheads="1"/>
          </p:cNvSpPr>
          <p:nvPr/>
        </p:nvSpPr>
        <p:spPr bwMode="auto">
          <a:xfrm>
            <a:off x="4202113" y="2657475"/>
            <a:ext cx="46974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102870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zh-CN" sz="2400">
                <a:solidFill>
                  <a:srgbClr val="0036A2"/>
                </a:solidFill>
                <a:latin typeface="Arial" panose="020B0604020202020204" pitchFamily="34" charset="0"/>
                <a:ea typeface="MS PGothic" pitchFamily="34" charset="-128"/>
              </a:rPr>
              <a:t>No VLEN register</a:t>
            </a:r>
            <a:endParaRPr lang="en-US" altLang="zh-CN" sz="3200">
              <a:solidFill>
                <a:srgbClr val="0036A2"/>
              </a:solidFill>
              <a:latin typeface="MS PGothic" pitchFamily="34" charset="-128"/>
              <a:ea typeface="MS PGothic" pitchFamily="34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zh-CN" sz="2400">
                <a:solidFill>
                  <a:srgbClr val="0036A2"/>
                </a:solidFill>
                <a:latin typeface="Arial" panose="020B0604020202020204" pitchFamily="34" charset="0"/>
                <a:ea typeface="MS PGothic" pitchFamily="34" charset="-128"/>
              </a:rPr>
              <a:t>Opcode determines data type:</a:t>
            </a:r>
            <a:endParaRPr lang="en-US" altLang="zh-CN" sz="3200">
              <a:solidFill>
                <a:srgbClr val="0036A2"/>
              </a:solidFill>
              <a:latin typeface="MS PGothic" pitchFamily="34" charset="-128"/>
              <a:ea typeface="MS PGothic" pitchFamily="34" charset="-128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zh-CN" sz="1800">
                <a:solidFill>
                  <a:srgbClr val="000000"/>
                </a:solidFill>
                <a:latin typeface="Arial" panose="020B0604020202020204" pitchFamily="34" charset="0"/>
                <a:ea typeface="MS PGothic" pitchFamily="34" charset="-128"/>
              </a:rPr>
              <a:t>8 8-bit bytes</a:t>
            </a:r>
            <a:endParaRPr lang="en-US" altLang="zh-CN" sz="2800">
              <a:solidFill>
                <a:srgbClr val="000000"/>
              </a:solidFill>
              <a:latin typeface="MS PGothic" pitchFamily="34" charset="-128"/>
              <a:ea typeface="MS PGothic" pitchFamily="34" charset="-128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zh-CN" sz="1800">
                <a:solidFill>
                  <a:srgbClr val="000000"/>
                </a:solidFill>
                <a:latin typeface="Arial" panose="020B0604020202020204" pitchFamily="34" charset="0"/>
                <a:ea typeface="MS PGothic" pitchFamily="34" charset="-128"/>
              </a:rPr>
              <a:t>4 16-bit words</a:t>
            </a:r>
            <a:endParaRPr lang="en-US" altLang="zh-CN" sz="2800">
              <a:solidFill>
                <a:srgbClr val="000000"/>
              </a:solidFill>
              <a:latin typeface="MS PGothic" pitchFamily="34" charset="-128"/>
              <a:ea typeface="MS PGothic" pitchFamily="34" charset="-128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zh-CN" sz="1800">
                <a:solidFill>
                  <a:srgbClr val="000000"/>
                </a:solidFill>
                <a:latin typeface="Arial" panose="020B0604020202020204" pitchFamily="34" charset="0"/>
                <a:ea typeface="MS PGothic" pitchFamily="34" charset="-128"/>
              </a:rPr>
              <a:t>2 32-bit doublewords</a:t>
            </a:r>
            <a:endParaRPr lang="en-US" altLang="zh-CN" sz="2800">
              <a:solidFill>
                <a:srgbClr val="000000"/>
              </a:solidFill>
              <a:latin typeface="MS PGothic" pitchFamily="34" charset="-128"/>
              <a:ea typeface="MS PGothic" pitchFamily="34" charset="-128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zh-CN" sz="1800">
                <a:solidFill>
                  <a:srgbClr val="000000"/>
                </a:solidFill>
                <a:latin typeface="Arial" panose="020B0604020202020204" pitchFamily="34" charset="0"/>
                <a:ea typeface="MS PGothic" pitchFamily="34" charset="-128"/>
              </a:rPr>
              <a:t>1 64-bit quadword</a:t>
            </a:r>
            <a:endParaRPr lang="en-US" altLang="zh-CN" sz="2800">
              <a:solidFill>
                <a:srgbClr val="000000"/>
              </a:solidFill>
              <a:latin typeface="MS PGothic" pitchFamily="34" charset="-128"/>
              <a:ea typeface="MS PGothic" pitchFamily="34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zh-CN" sz="2400">
                <a:solidFill>
                  <a:srgbClr val="0036A2"/>
                </a:solidFill>
                <a:latin typeface="Arial" panose="020B0604020202020204" pitchFamily="34" charset="0"/>
                <a:ea typeface="MS PGothic" pitchFamily="34" charset="-128"/>
              </a:rPr>
              <a:t>Stride always equal to 1.</a:t>
            </a:r>
            <a:endParaRPr lang="en-US" altLang="zh-CN" sz="3200">
              <a:solidFill>
                <a:srgbClr val="0036A2"/>
              </a:solidFill>
              <a:latin typeface="MS PGothic" pitchFamily="34" charset="-128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34443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标题 1"/>
          <p:cNvSpPr>
            <a:spLocks noGrp="1"/>
          </p:cNvSpPr>
          <p:nvPr>
            <p:ph type="title"/>
          </p:nvPr>
        </p:nvSpPr>
        <p:spPr>
          <a:xfrm>
            <a:off x="376238" y="365125"/>
            <a:ext cx="8605837" cy="615950"/>
          </a:xfrm>
        </p:spPr>
        <p:txBody>
          <a:bodyPr>
            <a:normAutofit fontScale="90000"/>
          </a:bodyPr>
          <a:lstStyle/>
          <a:p>
            <a:r>
              <a:rPr lang="en-US" altLang="zh-CN" sz="3600" b="1" smtClean="0">
                <a:solidFill>
                  <a:srgbClr val="FF0000"/>
                </a:solidFill>
              </a:rPr>
              <a:t>MMX Example: Image Overlaying (I)</a:t>
            </a:r>
            <a:endParaRPr lang="zh-CN" altLang="en-US" sz="3600" b="1" smtClean="0">
              <a:solidFill>
                <a:srgbClr val="FF0000"/>
              </a:solidFill>
            </a:endParaRPr>
          </a:p>
        </p:txBody>
      </p:sp>
      <p:sp>
        <p:nvSpPr>
          <p:cNvPr id="118787" name="内容占位符 2"/>
          <p:cNvSpPr>
            <a:spLocks noGrp="1"/>
          </p:cNvSpPr>
          <p:nvPr>
            <p:ph idx="1"/>
          </p:nvPr>
        </p:nvSpPr>
        <p:spPr>
          <a:xfrm>
            <a:off x="628650" y="1316038"/>
            <a:ext cx="7886700" cy="486092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AAE8BF4-9FFC-44CE-937D-1AA76D5031DC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118790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22D7AEE-6DA8-4053-B630-C287DDD36E80}" type="slidenum">
              <a:rPr lang="zh-CN" altLang="en-US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31</a:t>
            </a:fld>
            <a:endParaRPr lang="zh-CN" altLang="en-US" sz="120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pic>
        <p:nvPicPr>
          <p:cNvPr id="118791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1047750"/>
            <a:ext cx="782955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05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标题 1"/>
          <p:cNvSpPr>
            <a:spLocks noGrp="1"/>
          </p:cNvSpPr>
          <p:nvPr>
            <p:ph type="title"/>
          </p:nvPr>
        </p:nvSpPr>
        <p:spPr>
          <a:xfrm>
            <a:off x="333375" y="22225"/>
            <a:ext cx="8605838" cy="1039813"/>
          </a:xfrm>
        </p:spPr>
        <p:txBody>
          <a:bodyPr/>
          <a:lstStyle/>
          <a:p>
            <a:r>
              <a:rPr lang="en-US" altLang="zh-CN" sz="3200" b="1" smtClean="0">
                <a:solidFill>
                  <a:srgbClr val="FF0000"/>
                </a:solidFill>
              </a:rPr>
              <a:t>MMX Example: Image Overlaying (II)</a:t>
            </a:r>
            <a:endParaRPr lang="zh-CN" altLang="en-US" sz="3200" b="1" smtClean="0">
              <a:solidFill>
                <a:srgbClr val="FF0000"/>
              </a:solidFill>
            </a:endParaRPr>
          </a:p>
        </p:txBody>
      </p:sp>
      <p:sp>
        <p:nvSpPr>
          <p:cNvPr id="119811" name="内容占位符 2"/>
          <p:cNvSpPr>
            <a:spLocks noGrp="1"/>
          </p:cNvSpPr>
          <p:nvPr>
            <p:ph idx="1"/>
          </p:nvPr>
        </p:nvSpPr>
        <p:spPr>
          <a:xfrm>
            <a:off x="628650" y="1360488"/>
            <a:ext cx="7886700" cy="48164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A67B4E9-A785-4039-B95A-6D7636ABBA27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119814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16FFAEE-139F-4FC3-9AF4-47F34E4AD6FE}" type="slidenum">
              <a:rPr lang="zh-CN" altLang="en-US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32</a:t>
            </a:fld>
            <a:endParaRPr lang="zh-CN" altLang="en-US" sz="120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pic>
        <p:nvPicPr>
          <p:cNvPr id="119815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801688"/>
            <a:ext cx="7948612" cy="311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16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3921125"/>
            <a:ext cx="4029075" cy="247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54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mtClean="0"/>
              <a:t>Multimedia Extensions versus Vectors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CN" altLang="en-US" smtClean="0"/>
              <a:t>受限的指令集</a:t>
            </a:r>
            <a:r>
              <a:rPr lang="en-US" altLang="ko-KR" smtClean="0"/>
              <a:t>:</a:t>
            </a:r>
          </a:p>
          <a:p>
            <a:pPr lvl="1"/>
            <a:r>
              <a:rPr lang="zh-CN" altLang="en-US" smtClean="0"/>
              <a:t>无向量长度控制</a:t>
            </a:r>
            <a:endParaRPr lang="en-US" altLang="zh-CN" smtClean="0"/>
          </a:p>
          <a:p>
            <a:pPr lvl="1"/>
            <a:r>
              <a:rPr lang="en-US" altLang="ko-KR" smtClean="0"/>
              <a:t>Load/store</a:t>
            </a:r>
            <a:r>
              <a:rPr lang="zh-CN" altLang="en-US" smtClean="0"/>
              <a:t>操作无</a:t>
            </a:r>
            <a:r>
              <a:rPr lang="en-US" altLang="ko-KR" smtClean="0"/>
              <a:t> </a:t>
            </a:r>
            <a:r>
              <a:rPr lang="zh-CN" altLang="en-US" smtClean="0"/>
              <a:t>常数步长寻址和</a:t>
            </a:r>
            <a:r>
              <a:rPr lang="en-US" altLang="ko-KR" smtClean="0"/>
              <a:t> scatter/gather</a:t>
            </a:r>
            <a:r>
              <a:rPr lang="zh-CN" altLang="en-US" smtClean="0"/>
              <a:t>操作</a:t>
            </a:r>
            <a:endParaRPr lang="en-US" altLang="zh-CN" smtClean="0"/>
          </a:p>
          <a:p>
            <a:pPr lvl="1"/>
            <a:r>
              <a:rPr lang="en-US" altLang="ko-KR" smtClean="0"/>
              <a:t>loads </a:t>
            </a:r>
            <a:r>
              <a:rPr lang="zh-CN" altLang="en-US" smtClean="0"/>
              <a:t>操作必须</a:t>
            </a:r>
            <a:r>
              <a:rPr lang="en-US" altLang="ko-KR" smtClean="0"/>
              <a:t>64/128-bit </a:t>
            </a:r>
            <a:r>
              <a:rPr lang="zh-CN" altLang="en-US" smtClean="0"/>
              <a:t>边界对齐</a:t>
            </a:r>
            <a:endParaRPr lang="en-US" altLang="ko-KR" smtClean="0"/>
          </a:p>
          <a:p>
            <a:r>
              <a:rPr lang="zh-CN" altLang="en-US" smtClean="0"/>
              <a:t>受限的向量寄存器长度</a:t>
            </a:r>
            <a:r>
              <a:rPr lang="en-US" altLang="ko-KR" smtClean="0"/>
              <a:t>:</a:t>
            </a:r>
          </a:p>
          <a:p>
            <a:pPr lvl="1"/>
            <a:r>
              <a:rPr lang="zh-CN" altLang="en-US" smtClean="0"/>
              <a:t>需要超标量发射以保持</a:t>
            </a:r>
            <a:r>
              <a:rPr lang="en-US" altLang="zh-CN" smtClean="0"/>
              <a:t>m</a:t>
            </a:r>
            <a:r>
              <a:rPr lang="en-US" altLang="ko-KR" smtClean="0"/>
              <a:t>ultiply/add/load </a:t>
            </a:r>
            <a:r>
              <a:rPr lang="zh-CN" altLang="en-US" smtClean="0"/>
              <a:t>部件忙</a:t>
            </a:r>
            <a:endParaRPr lang="en-US" altLang="ko-KR" smtClean="0"/>
          </a:p>
          <a:p>
            <a:pPr lvl="1"/>
            <a:r>
              <a:rPr lang="zh-CN" altLang="en-US" smtClean="0"/>
              <a:t>通过循环展开隐藏延迟增加了寄存器读写压力</a:t>
            </a:r>
            <a:endParaRPr lang="en-US" altLang="ko-KR" smtClean="0"/>
          </a:p>
          <a:p>
            <a:r>
              <a:rPr lang="zh-CN" altLang="en-US" smtClean="0"/>
              <a:t>在微处理器设计中向全向量化发展</a:t>
            </a:r>
            <a:endParaRPr lang="en-US" altLang="ko-KR" smtClean="0"/>
          </a:p>
          <a:p>
            <a:pPr lvl="1"/>
            <a:r>
              <a:rPr lang="zh-CN" altLang="en-US" smtClean="0"/>
              <a:t>更好地支持非对齐存储器访问</a:t>
            </a:r>
            <a:endParaRPr lang="en-US" altLang="ko-KR" smtClean="0"/>
          </a:p>
          <a:p>
            <a:pPr lvl="1"/>
            <a:r>
              <a:rPr lang="zh-CN" altLang="en-US" smtClean="0"/>
              <a:t>支持双精度浮点数操作</a:t>
            </a:r>
            <a:r>
              <a:rPr lang="en-US" altLang="ko-KR" smtClean="0"/>
              <a:t> (64-bit floating-point)</a:t>
            </a:r>
          </a:p>
          <a:p>
            <a:pPr lvl="1"/>
            <a:r>
              <a:rPr lang="en-US" altLang="ko-KR" smtClean="0"/>
              <a:t>Intel AVX spec (announced April 2008), 256b vector registers (expandable up to 1024b) 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EBE537D5-361B-488C-94BE-707A261CA31A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F407-B401-4F27-B84C-F4D1FCFDF361}" type="slidenum">
              <a:rPr lang="zh-CN" altLang="en-US" smtClean="0"/>
              <a:pPr/>
              <a:t>33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7133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-Review</a:t>
            </a:r>
            <a:endParaRPr lang="zh-CN" altLang="en-US" dirty="0" smtClean="0"/>
          </a:p>
        </p:txBody>
      </p:sp>
      <p:sp>
        <p:nvSpPr>
          <p:cNvPr id="12288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smtClean="0"/>
              <a:t>向量处理机性能评估</a:t>
            </a:r>
            <a:endParaRPr lang="en-US" altLang="zh-CN" smtClean="0"/>
          </a:p>
          <a:p>
            <a:pPr lvl="1"/>
            <a:r>
              <a:rPr lang="zh-CN" altLang="en-US" smtClean="0"/>
              <a:t>向量指令流执行时间</a:t>
            </a:r>
            <a:r>
              <a:rPr lang="en-US" altLang="zh-CN" smtClean="0"/>
              <a:t>: Convey, Chimes, Start-up time</a:t>
            </a:r>
          </a:p>
          <a:p>
            <a:pPr lvl="1"/>
            <a:r>
              <a:rPr lang="zh-CN" altLang="en-US" smtClean="0"/>
              <a:t>其他指标：</a:t>
            </a:r>
            <a:r>
              <a:rPr lang="en-US" altLang="zh-CN" smtClean="0"/>
              <a:t> R</a:t>
            </a:r>
            <a:r>
              <a:rPr lang="en-US" altLang="zh-CN" smtClean="0">
                <a:sym typeface="Symbol" panose="05050102010706020507" pitchFamily="18" charset="2"/>
              </a:rPr>
              <a:t></a:t>
            </a:r>
            <a:r>
              <a:rPr lang="en-US" altLang="zh-CN" smtClean="0"/>
              <a:t> , N1/2 , NV</a:t>
            </a:r>
          </a:p>
          <a:p>
            <a:r>
              <a:rPr lang="zh-CN" altLang="en-US" smtClean="0"/>
              <a:t>向量机的存储器访问</a:t>
            </a:r>
            <a:endParaRPr lang="en-US" altLang="zh-CN" smtClean="0"/>
          </a:p>
          <a:p>
            <a:pPr lvl="1"/>
            <a:r>
              <a:rPr lang="zh-CN" altLang="en-US" smtClean="0"/>
              <a:t>存储器组织：独立存储体、多体交叉方式</a:t>
            </a:r>
            <a:endParaRPr lang="en-US" altLang="zh-CN" smtClean="0"/>
          </a:p>
          <a:p>
            <a:pPr lvl="1"/>
            <a:r>
              <a:rPr lang="en-US" altLang="zh-CN" smtClean="0"/>
              <a:t>Stride : </a:t>
            </a:r>
            <a:r>
              <a:rPr lang="zh-CN" altLang="en-US" smtClean="0"/>
              <a:t>固定步长（</a:t>
            </a:r>
            <a:r>
              <a:rPr lang="en-US" altLang="zh-CN" smtClean="0"/>
              <a:t>1 or </a:t>
            </a:r>
            <a:r>
              <a:rPr lang="zh-CN" altLang="en-US" smtClean="0"/>
              <a:t>常数）</a:t>
            </a:r>
            <a:r>
              <a:rPr lang="en-US" altLang="zh-CN" smtClean="0"/>
              <a:t>, </a:t>
            </a:r>
            <a:r>
              <a:rPr lang="zh-CN" altLang="en-US" smtClean="0"/>
              <a:t>非固定步长（</a:t>
            </a:r>
            <a:r>
              <a:rPr lang="en-US" altLang="zh-CN" smtClean="0"/>
              <a:t>index</a:t>
            </a:r>
            <a:r>
              <a:rPr lang="zh-CN" altLang="en-US" smtClean="0"/>
              <a:t>）</a:t>
            </a:r>
            <a:endParaRPr lang="en-US" altLang="zh-CN" smtClean="0"/>
          </a:p>
          <a:p>
            <a:r>
              <a:rPr lang="zh-CN" altLang="en-US" smtClean="0"/>
              <a:t>基于向量机模型的优化</a:t>
            </a:r>
            <a:endParaRPr lang="en-US" altLang="zh-CN" smtClean="0"/>
          </a:p>
          <a:p>
            <a:pPr lvl="1"/>
            <a:r>
              <a:rPr lang="zh-CN" altLang="en-US" smtClean="0"/>
              <a:t>链接技术</a:t>
            </a:r>
            <a:endParaRPr lang="en-US" altLang="zh-CN" smtClean="0"/>
          </a:p>
          <a:p>
            <a:pPr lvl="1"/>
            <a:r>
              <a:rPr lang="zh-CN" altLang="en-US" smtClean="0"/>
              <a:t>有条件执行</a:t>
            </a:r>
            <a:endParaRPr lang="en-US" altLang="zh-CN" smtClean="0"/>
          </a:p>
          <a:p>
            <a:pPr lvl="1"/>
            <a:r>
              <a:rPr lang="zh-CN" altLang="en-US" smtClean="0"/>
              <a:t>稀疏矩阵的操作</a:t>
            </a:r>
            <a:endParaRPr lang="en-US" altLang="zh-CN" smtClean="0"/>
          </a:p>
          <a:p>
            <a:r>
              <a:rPr lang="zh-CN" altLang="en-US" smtClean="0"/>
              <a:t>多媒体扩展指令</a:t>
            </a:r>
            <a:endParaRPr lang="en-US" altLang="zh-CN" smtClean="0"/>
          </a:p>
          <a:p>
            <a:pPr lvl="1"/>
            <a:r>
              <a:rPr lang="zh-CN" altLang="en-US" smtClean="0"/>
              <a:t>扩展的指令类型较少</a:t>
            </a:r>
            <a:endParaRPr lang="en-US" altLang="zh-CN" smtClean="0"/>
          </a:p>
          <a:p>
            <a:pPr lvl="1"/>
            <a:r>
              <a:rPr lang="zh-CN" altLang="en-US" smtClean="0"/>
              <a:t>向量寄存器长度较短</a:t>
            </a:r>
            <a:endParaRPr lang="en-US" altLang="zh-CN" smtClean="0"/>
          </a:p>
          <a:p>
            <a:r>
              <a:rPr lang="en-US" altLang="zh-CN" smtClean="0"/>
              <a:t>GPU</a:t>
            </a:r>
          </a:p>
          <a:p>
            <a:pPr lvl="1"/>
            <a:endParaRPr lang="en-US" altLang="zh-CN" smtClean="0"/>
          </a:p>
          <a:p>
            <a:pPr lvl="1"/>
            <a:endParaRPr lang="en-US" altLang="zh-CN" smtClean="0"/>
          </a:p>
          <a:p>
            <a:pPr lvl="1"/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E17C5547-3A9D-442D-B881-155346A32BF7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F407-B401-4F27-B84C-F4D1FCFDF361}" type="slidenum">
              <a:rPr lang="zh-CN" altLang="en-US" smtClean="0"/>
              <a:pPr/>
              <a:t>34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374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200" smtClean="0"/>
              <a:t>Recap: Vector/SIMD Processing Summary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Vector/SIMD </a:t>
            </a:r>
            <a:r>
              <a:rPr lang="zh-CN" altLang="en-US" smtClean="0"/>
              <a:t>机器适合挖据规整的数据级并行</a:t>
            </a:r>
            <a:endParaRPr lang="en-US" altLang="zh-CN" smtClean="0"/>
          </a:p>
          <a:p>
            <a:pPr lvl="1"/>
            <a:r>
              <a:rPr lang="zh-CN" altLang="en-US" smtClean="0"/>
              <a:t>同样的操作作用在许多数据元素上</a:t>
            </a:r>
            <a:endParaRPr lang="en-US" altLang="zh-CN" smtClean="0"/>
          </a:p>
          <a:p>
            <a:pPr lvl="1"/>
            <a:r>
              <a:rPr lang="zh-CN" altLang="en-US" smtClean="0"/>
              <a:t>提高性能、设计简单（向量内的操作相互独立）</a:t>
            </a:r>
            <a:endParaRPr lang="en-US" altLang="zh-CN" smtClean="0"/>
          </a:p>
          <a:p>
            <a:r>
              <a:rPr lang="zh-CN" altLang="en-US" smtClean="0">
                <a:solidFill>
                  <a:srgbClr val="0000FF"/>
                </a:solidFill>
              </a:rPr>
              <a:t>性能的提升受限于代码的向量化</a:t>
            </a:r>
            <a:endParaRPr lang="en-US" altLang="zh-CN" smtClean="0"/>
          </a:p>
          <a:p>
            <a:pPr lvl="1"/>
            <a:r>
              <a:rPr lang="zh-CN" altLang="en-US" smtClean="0"/>
              <a:t>标量操作限制着向量机的性能</a:t>
            </a:r>
            <a:endParaRPr lang="en-US" altLang="zh-CN" smtClean="0"/>
          </a:p>
          <a:p>
            <a:r>
              <a:rPr lang="zh-CN" altLang="en-US" smtClean="0"/>
              <a:t>很多已有的</a:t>
            </a:r>
            <a:r>
              <a:rPr lang="en-US" altLang="zh-CN" smtClean="0"/>
              <a:t>ISA</a:t>
            </a:r>
            <a:r>
              <a:rPr lang="zh-CN" altLang="en-US" smtClean="0"/>
              <a:t>扩展了一些</a:t>
            </a:r>
            <a:r>
              <a:rPr lang="en-US" altLang="zh-CN" smtClean="0"/>
              <a:t>SIMD</a:t>
            </a:r>
            <a:r>
              <a:rPr lang="zh-CN" altLang="en-US" smtClean="0"/>
              <a:t>操作</a:t>
            </a:r>
            <a:endParaRPr lang="en-US" altLang="zh-CN" smtClean="0"/>
          </a:p>
          <a:p>
            <a:pPr lvl="1"/>
            <a:r>
              <a:rPr lang="en-US" altLang="zh-CN" smtClean="0"/>
              <a:t>Intel MMX/SSEn/AVX, PowerPC AltiVec, ARM Advanced SIMD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8D89-09BB-4EE5-BEEF-4FA83F050C93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中国科学技术大学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F407-B401-4F27-B84C-F4D1FCFDF361}" type="slidenum">
              <a:rPr lang="zh-CN" altLang="en-US" smtClean="0"/>
              <a:pPr/>
              <a:t>35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273780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Acknowledgements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These slides contain material developed and copyright by:</a:t>
            </a:r>
          </a:p>
          <a:p>
            <a:pPr lvl="1"/>
            <a:r>
              <a:rPr lang="en-US" altLang="zh-CN" dirty="0" smtClean="0"/>
              <a:t>John </a:t>
            </a:r>
            <a:r>
              <a:rPr lang="en-US" altLang="zh-CN" dirty="0" err="1" smtClean="0"/>
              <a:t>Kubiatowicz</a:t>
            </a:r>
            <a:r>
              <a:rPr lang="en-US" altLang="zh-CN" dirty="0" smtClean="0"/>
              <a:t> (UCB)</a:t>
            </a:r>
          </a:p>
          <a:p>
            <a:pPr lvl="1"/>
            <a:r>
              <a:rPr lang="en-US" altLang="zh-CN" dirty="0" err="1" smtClean="0"/>
              <a:t>Krste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Asanovic</a:t>
            </a:r>
            <a:r>
              <a:rPr lang="en-US" altLang="zh-CN" dirty="0" smtClean="0"/>
              <a:t> (UCB)</a:t>
            </a:r>
          </a:p>
          <a:p>
            <a:pPr lvl="1"/>
            <a:r>
              <a:rPr lang="en-US" altLang="zh-CN" dirty="0" smtClean="0"/>
              <a:t>John Hennessy (</a:t>
            </a:r>
            <a:r>
              <a:rPr lang="en-US" altLang="zh-CN" dirty="0" err="1" smtClean="0"/>
              <a:t>Standford</a:t>
            </a:r>
            <a:r>
              <a:rPr lang="en-US" altLang="zh-CN" dirty="0" smtClean="0"/>
              <a:t>)and David Patterson (UCB)</a:t>
            </a:r>
          </a:p>
          <a:p>
            <a:pPr lvl="1"/>
            <a:r>
              <a:rPr lang="en-US" altLang="zh-CN" dirty="0" err="1" smtClean="0"/>
              <a:t>Chenxi</a:t>
            </a:r>
            <a:r>
              <a:rPr lang="en-US" altLang="zh-CN" dirty="0" smtClean="0"/>
              <a:t> Zhang (</a:t>
            </a:r>
            <a:r>
              <a:rPr lang="en-US" altLang="zh-CN" dirty="0" err="1" smtClean="0"/>
              <a:t>Tongji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err="1" smtClean="0"/>
              <a:t>Muhamed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Mudawar</a:t>
            </a:r>
            <a:r>
              <a:rPr lang="en-US" altLang="zh-CN" dirty="0" smtClean="0"/>
              <a:t> (KFUPM) </a:t>
            </a:r>
          </a:p>
          <a:p>
            <a:r>
              <a:rPr lang="en-US" altLang="zh-CN" dirty="0" smtClean="0"/>
              <a:t>UCB material derived from course CS152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CS252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CS61C</a:t>
            </a:r>
          </a:p>
          <a:p>
            <a:r>
              <a:rPr lang="en-US" altLang="zh-CN" dirty="0" smtClean="0"/>
              <a:t>KFUPM material derived from course COE501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COE502</a:t>
            </a:r>
          </a:p>
          <a:p>
            <a:endParaRPr lang="en-US" altLang="zh-CN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4D6E-268F-4DA4-B498-8C6E4350C2FF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中国科学技术大学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F407-B401-4F27-B84C-F4D1FCFDF361}" type="slidenum">
              <a:rPr lang="zh-CN" altLang="en-US" smtClean="0"/>
              <a:pPr/>
              <a:t>36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0573989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>
                <a:solidFill>
                  <a:srgbClr val="FF0000"/>
                </a:solidFill>
              </a:rPr>
              <a:t>并行的类型</a:t>
            </a:r>
            <a:endParaRPr lang="en-US" altLang="zh-CN" b="1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指令级并行</a:t>
            </a:r>
            <a:r>
              <a:rPr lang="en-US" dirty="0" smtClean="0"/>
              <a:t>(ILP)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以并行方式执行某个指令流中的独立无关的指令</a:t>
            </a:r>
            <a:r>
              <a:rPr lang="en-US" dirty="0" smtClean="0"/>
              <a:t> (pipelining, superscalar, VLIW)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线程级并行</a:t>
            </a:r>
            <a:r>
              <a:rPr lang="en-US" dirty="0" smtClean="0"/>
              <a:t> (TLP)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以并行方式执行多个独立的指令流</a:t>
            </a:r>
            <a:r>
              <a:rPr lang="en-US" dirty="0" smtClean="0"/>
              <a:t> (multithreading, multiple cores)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数据级并行</a:t>
            </a:r>
            <a:r>
              <a:rPr lang="en-US" dirty="0" smtClean="0"/>
              <a:t>(DLP)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以并行方式执行多个相同类型的操作</a:t>
            </a:r>
            <a:r>
              <a:rPr lang="en-US" dirty="0" smtClean="0"/>
              <a:t> (vector/SIMD execution)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Array Processor </a:t>
            </a:r>
            <a:r>
              <a:rPr lang="zh-CN" altLang="en-US" dirty="0" smtClean="0"/>
              <a:t>、</a:t>
            </a:r>
            <a:r>
              <a:rPr lang="en-US" altLang="zh-CN" dirty="0" smtClean="0"/>
              <a:t>Vector Processor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Which is easiest to program?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Which is most flexible form of parallelism?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i.e., can be used in more situations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Which is most efficient?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i.e., greatest tasks/second/area, lowest energy/task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E87023-28C0-4C06-8A90-F97048746832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6220C6F-1080-4D4B-A31D-446821E64479}" type="slidenum">
              <a:rPr lang="en-US" altLang="zh-CN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37</a:t>
            </a:fld>
            <a:endParaRPr lang="en-US" altLang="zh-CN" sz="1200" smtClean="0">
              <a:solidFill>
                <a:srgbClr val="FBBA03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6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b="1" dirty="0" smtClean="0">
                <a:solidFill>
                  <a:srgbClr val="FF0000"/>
                </a:solidFill>
              </a:rPr>
              <a:t>Vector Stride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zh-CN" altLang="en-US" dirty="0" smtClean="0"/>
              <a:t>假设处理顺序相邻的元素在存储器中不顺序存储。例如</a:t>
            </a:r>
            <a:r>
              <a:rPr lang="en-US" altLang="zh-CN" dirty="0" smtClean="0"/>
              <a:t>	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zh-CN" dirty="0" smtClean="0">
                <a:latin typeface="Courier New" panose="02070309020205020404" pitchFamily="49" charset="0"/>
              </a:rPr>
              <a:t>	do 10 </a:t>
            </a:r>
            <a:r>
              <a:rPr lang="en-US" altLang="zh-CN" dirty="0" err="1" smtClean="0">
                <a:latin typeface="Courier New" panose="02070309020205020404" pitchFamily="49" charset="0"/>
              </a:rPr>
              <a:t>i</a:t>
            </a:r>
            <a:r>
              <a:rPr lang="en-US" altLang="zh-CN" dirty="0" smtClean="0">
                <a:latin typeface="Courier New" panose="02070309020205020404" pitchFamily="49" charset="0"/>
              </a:rPr>
              <a:t> = 1,100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zh-CN" dirty="0" smtClean="0">
                <a:latin typeface="Courier New" panose="02070309020205020404" pitchFamily="49" charset="0"/>
              </a:rPr>
              <a:t>	  do 10 j = 1,100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zh-CN" dirty="0" smtClean="0">
                <a:latin typeface="Courier New" panose="02070309020205020404" pitchFamily="49" charset="0"/>
              </a:rPr>
              <a:t>		  A(</a:t>
            </a:r>
            <a:r>
              <a:rPr lang="en-US" altLang="zh-CN" dirty="0" err="1" smtClean="0">
                <a:latin typeface="Courier New" panose="02070309020205020404" pitchFamily="49" charset="0"/>
              </a:rPr>
              <a:t>i,j</a:t>
            </a:r>
            <a:r>
              <a:rPr lang="en-US" altLang="zh-CN" dirty="0" smtClean="0">
                <a:latin typeface="Courier New" panose="02070309020205020404" pitchFamily="49" charset="0"/>
              </a:rPr>
              <a:t>) = 0.0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zh-CN" dirty="0" smtClean="0">
                <a:latin typeface="Courier New" panose="02070309020205020404" pitchFamily="49" charset="0"/>
              </a:rPr>
              <a:t>		</a:t>
            </a:r>
            <a:r>
              <a:rPr lang="en-US" altLang="zh-CN" dirty="0">
                <a:latin typeface="Courier New" panose="02070309020205020404" pitchFamily="49" charset="0"/>
              </a:rPr>
              <a:t> </a:t>
            </a:r>
            <a:r>
              <a:rPr lang="en-US" altLang="zh-CN" dirty="0" smtClean="0">
                <a:latin typeface="Courier New" panose="02070309020205020404" pitchFamily="49" charset="0"/>
              </a:rPr>
              <a:t> do 10 k = 1,100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zh-CN" dirty="0" smtClean="0">
                <a:latin typeface="Courier New" panose="02070309020205020404" pitchFamily="49" charset="0"/>
              </a:rPr>
              <a:t>10		A(</a:t>
            </a:r>
            <a:r>
              <a:rPr lang="en-US" altLang="zh-CN" dirty="0" err="1" smtClean="0">
                <a:latin typeface="Courier New" panose="02070309020205020404" pitchFamily="49" charset="0"/>
              </a:rPr>
              <a:t>i,j</a:t>
            </a:r>
            <a:r>
              <a:rPr lang="en-US" altLang="zh-CN" dirty="0" smtClean="0">
                <a:latin typeface="Courier New" panose="02070309020205020404" pitchFamily="49" charset="0"/>
              </a:rPr>
              <a:t>) = A(</a:t>
            </a:r>
            <a:r>
              <a:rPr lang="en-US" altLang="zh-CN" dirty="0" err="1" smtClean="0">
                <a:latin typeface="Courier New" panose="02070309020205020404" pitchFamily="49" charset="0"/>
              </a:rPr>
              <a:t>i,j</a:t>
            </a:r>
            <a:r>
              <a:rPr lang="en-US" altLang="zh-CN" dirty="0" smtClean="0">
                <a:latin typeface="Courier New" panose="02070309020205020404" pitchFamily="49" charset="0"/>
              </a:rPr>
              <a:t>)+B(</a:t>
            </a:r>
            <a:r>
              <a:rPr lang="en-US" altLang="zh-CN" dirty="0" err="1" smtClean="0">
                <a:latin typeface="Courier New" panose="02070309020205020404" pitchFamily="49" charset="0"/>
              </a:rPr>
              <a:t>i,</a:t>
            </a:r>
            <a:r>
              <a:rPr lang="en-US" altLang="zh-CN" u="sng" dirty="0" err="1" smtClean="0">
                <a:solidFill>
                  <a:schemeClr val="hlink"/>
                </a:solidFill>
                <a:latin typeface="Courier New" panose="02070309020205020404" pitchFamily="49" charset="0"/>
              </a:rPr>
              <a:t>k</a:t>
            </a:r>
            <a:r>
              <a:rPr lang="en-US" altLang="zh-CN" dirty="0" smtClean="0">
                <a:latin typeface="Courier New" panose="02070309020205020404" pitchFamily="49" charset="0"/>
              </a:rPr>
              <a:t>)*C(</a:t>
            </a:r>
            <a:r>
              <a:rPr lang="en-US" altLang="zh-CN" u="sng" dirty="0" err="1" smtClean="0">
                <a:solidFill>
                  <a:schemeClr val="hlink"/>
                </a:solidFill>
                <a:latin typeface="Courier New" panose="02070309020205020404" pitchFamily="49" charset="0"/>
              </a:rPr>
              <a:t>k</a:t>
            </a:r>
            <a:r>
              <a:rPr lang="en-US" altLang="zh-CN" dirty="0" err="1" smtClean="0">
                <a:latin typeface="Courier New" panose="02070309020205020404" pitchFamily="49" charset="0"/>
              </a:rPr>
              <a:t>,j</a:t>
            </a:r>
            <a:r>
              <a:rPr lang="en-US" altLang="zh-CN" dirty="0" smtClean="0">
                <a:latin typeface="Courier New" panose="02070309020205020404" pitchFamily="49" charset="0"/>
              </a:rPr>
              <a:t>)</a:t>
            </a:r>
            <a:endParaRPr lang="en-US" altLang="zh-CN" dirty="0" smtClean="0"/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zh-CN" dirty="0" smtClean="0"/>
              <a:t>B </a:t>
            </a:r>
            <a:r>
              <a:rPr lang="zh-CN" altLang="en-US" dirty="0" smtClean="0"/>
              <a:t>或 </a:t>
            </a:r>
            <a:r>
              <a:rPr lang="en-US" altLang="zh-CN" dirty="0" smtClean="0"/>
              <a:t>C </a:t>
            </a:r>
            <a:r>
              <a:rPr lang="zh-CN" altLang="en-US" dirty="0" smtClean="0"/>
              <a:t>的两次访问不会相邻</a:t>
            </a:r>
            <a:r>
              <a:rPr lang="en-US" altLang="zh-CN" dirty="0" smtClean="0"/>
              <a:t> (</a:t>
            </a:r>
            <a:r>
              <a:rPr lang="zh-CN" altLang="en-US" dirty="0" smtClean="0"/>
              <a:t>相隔800 </a:t>
            </a:r>
            <a:r>
              <a:rPr lang="en-US" altLang="zh-CN" dirty="0" smtClean="0"/>
              <a:t>bytes)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zh-CN" i="1" dirty="0" smtClean="0">
                <a:solidFill>
                  <a:schemeClr val="hlink"/>
                </a:solidFill>
              </a:rPr>
              <a:t>stride</a:t>
            </a:r>
            <a:r>
              <a:rPr lang="en-US" altLang="zh-CN" dirty="0" smtClean="0"/>
              <a:t>: </a:t>
            </a:r>
            <a:r>
              <a:rPr lang="zh-CN" altLang="en-US" dirty="0" smtClean="0"/>
              <a:t>向量中相邻元素间的距离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=&gt; </a:t>
            </a:r>
            <a:r>
              <a:rPr lang="en-US" altLang="zh-CN" dirty="0" smtClean="0">
                <a:solidFill>
                  <a:schemeClr val="hlink"/>
                </a:solidFill>
                <a:latin typeface="Courier New" panose="02070309020205020404" pitchFamily="49" charset="0"/>
              </a:rPr>
              <a:t>LVWS</a:t>
            </a:r>
            <a:r>
              <a:rPr lang="en-US" altLang="zh-CN" dirty="0" smtClean="0"/>
              <a:t> (load vector with stride) instruction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zh-CN" dirty="0" smtClean="0"/>
              <a:t>Strides =&gt; </a:t>
            </a:r>
            <a:r>
              <a:rPr lang="zh-CN" altLang="en-US" dirty="0" smtClean="0"/>
              <a:t>会导致体冲突</a:t>
            </a:r>
            <a:r>
              <a:rPr lang="en-US" altLang="zh-CN" dirty="0" smtClean="0"/>
              <a:t> </a:t>
            </a:r>
            <a:br>
              <a:rPr lang="en-US" altLang="zh-CN" dirty="0" smtClean="0"/>
            </a:br>
            <a:r>
              <a:rPr lang="en-US" altLang="zh-CN" dirty="0" smtClean="0"/>
              <a:t>(e.g., stride = 32 and 16 banks)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E1ECED-325F-40A9-A8FF-155455E0AD9B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82949" name="灯片编号占位符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695FA35-50EB-4F24-973A-5B82E138AE97}" type="slidenum">
              <a:rPr lang="zh-CN" altLang="en-US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zh-CN" altLang="en-US" sz="120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83042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Memory operations</a:t>
            </a:r>
            <a:endParaRPr lang="en-US" altLang="zh-CN" dirty="0" smtClean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Load/store </a:t>
            </a:r>
            <a:r>
              <a:rPr lang="zh-CN" altLang="en-US" dirty="0" smtClean="0"/>
              <a:t>操作成组地在寄存器和存储器之间移动数据</a:t>
            </a:r>
            <a:endParaRPr lang="en-US" altLang="zh-CN" dirty="0" smtClean="0"/>
          </a:p>
          <a:p>
            <a:r>
              <a:rPr lang="zh-CN" altLang="en-US" dirty="0" smtClean="0"/>
              <a:t>三类寻址方式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Unit stride  (</a:t>
            </a:r>
            <a:r>
              <a:rPr lang="zh-CN" altLang="en-US" dirty="0" smtClean="0"/>
              <a:t>单步长)</a:t>
            </a:r>
          </a:p>
          <a:p>
            <a:pPr lvl="2"/>
            <a:r>
              <a:rPr lang="en-US" altLang="zh-CN" dirty="0" smtClean="0"/>
              <a:t>Fastest</a:t>
            </a:r>
          </a:p>
          <a:p>
            <a:pPr marL="914400" lvl="2" indent="0">
              <a:buNone/>
            </a:pPr>
            <a:r>
              <a:rPr lang="en-US" altLang="zh-CN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LV V1,R1</a:t>
            </a:r>
            <a:r>
              <a:rPr lang="zh-CN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CN" dirty="0" smtClean="0">
                <a:solidFill>
                  <a:srgbClr val="FF0000"/>
                </a:solidFill>
              </a:rPr>
              <a:t>//</a:t>
            </a:r>
            <a:r>
              <a:rPr lang="en-US" altLang="zh-CN" dirty="0">
                <a:solidFill>
                  <a:srgbClr val="FF0000"/>
                </a:solidFill>
              </a:rPr>
              <a:t>V1=M[R1..R1+63] load, </a:t>
            </a:r>
            <a:r>
              <a:rPr lang="en-US" altLang="zh-CN" dirty="0" smtClean="0">
                <a:solidFill>
                  <a:srgbClr val="FF0000"/>
                </a:solidFill>
              </a:rPr>
              <a:t>stride=1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Non-unit </a:t>
            </a:r>
            <a:r>
              <a:rPr lang="en-US" altLang="zh-CN" dirty="0" smtClean="0"/>
              <a:t>(constant) stride  (</a:t>
            </a:r>
            <a:r>
              <a:rPr lang="zh-CN" altLang="en-US" dirty="0" smtClean="0"/>
              <a:t>常数步长</a:t>
            </a:r>
            <a:r>
              <a:rPr lang="zh-CN" altLang="en-US" dirty="0" smtClean="0"/>
              <a:t>)</a:t>
            </a:r>
            <a:endParaRPr lang="en-US" altLang="zh-CN" dirty="0" smtClean="0"/>
          </a:p>
          <a:p>
            <a:pPr marL="914400" lvl="2" indent="0">
              <a:buNone/>
            </a:pPr>
            <a:r>
              <a:rPr lang="en-US" altLang="zh-CN" dirty="0">
                <a:solidFill>
                  <a:srgbClr val="FF0000"/>
                </a:solidFill>
                <a:latin typeface="Courier New" panose="02070309020205020404" pitchFamily="49" charset="0"/>
              </a:rPr>
              <a:t>LV</a:t>
            </a:r>
            <a:r>
              <a:rPr lang="en-US" altLang="zh-CN" u="sng" dirty="0">
                <a:solidFill>
                  <a:srgbClr val="FF0000"/>
                </a:solidFill>
                <a:latin typeface="Courier New" panose="02070309020205020404" pitchFamily="49" charset="0"/>
              </a:rPr>
              <a:t>WS</a:t>
            </a:r>
            <a:r>
              <a:rPr lang="en-US" altLang="zh-CN" dirty="0">
                <a:solidFill>
                  <a:srgbClr val="FF0000"/>
                </a:solidFill>
                <a:latin typeface="Courier New" panose="02070309020205020404" pitchFamily="49" charset="0"/>
              </a:rPr>
              <a:t> V1,R1,R2</a:t>
            </a:r>
            <a:r>
              <a:rPr lang="en-US" altLang="zh-CN" dirty="0">
                <a:solidFill>
                  <a:srgbClr val="FF0000"/>
                </a:solidFill>
              </a:rPr>
              <a:t> //V1=M[R1..R1+</a:t>
            </a:r>
            <a:r>
              <a:rPr lang="en-US" altLang="zh-CN" u="sng" dirty="0">
                <a:solidFill>
                  <a:srgbClr val="FF0000"/>
                </a:solidFill>
              </a:rPr>
              <a:t>63*R2</a:t>
            </a:r>
            <a:r>
              <a:rPr lang="en-US" altLang="zh-CN" dirty="0">
                <a:solidFill>
                  <a:srgbClr val="FF0000"/>
                </a:solidFill>
              </a:rPr>
              <a:t>] load, </a:t>
            </a:r>
            <a:r>
              <a:rPr lang="en-US" altLang="zh-CN" dirty="0" smtClean="0">
                <a:solidFill>
                  <a:srgbClr val="FF0000"/>
                </a:solidFill>
              </a:rPr>
              <a:t>stride=R2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Indexed </a:t>
            </a:r>
            <a:r>
              <a:rPr lang="en-US" altLang="zh-CN" dirty="0" smtClean="0"/>
              <a:t>(gather-scatter) (</a:t>
            </a:r>
            <a:r>
              <a:rPr lang="zh-CN" altLang="en-US" dirty="0" smtClean="0"/>
              <a:t>间接寻址</a:t>
            </a:r>
            <a:r>
              <a:rPr lang="zh-CN" altLang="en-US" dirty="0" smtClean="0"/>
              <a:t>)</a:t>
            </a:r>
            <a:endParaRPr lang="en-US" altLang="zh-CN" dirty="0" smtClean="0"/>
          </a:p>
          <a:p>
            <a:pPr marL="914400" lvl="2" indent="0">
              <a:buNone/>
            </a:pPr>
            <a:r>
              <a:rPr lang="en-US" altLang="zh-CN" dirty="0">
                <a:solidFill>
                  <a:srgbClr val="FF0000"/>
                </a:solidFill>
                <a:latin typeface="Courier New" panose="02070309020205020404" pitchFamily="49" charset="0"/>
              </a:rPr>
              <a:t>LV</a:t>
            </a:r>
            <a:r>
              <a:rPr lang="en-US" altLang="zh-CN" u="sng" dirty="0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zh-CN" dirty="0">
                <a:solidFill>
                  <a:srgbClr val="FF0000"/>
                </a:solidFill>
                <a:latin typeface="Courier New" panose="02070309020205020404" pitchFamily="49" charset="0"/>
              </a:rPr>
              <a:t> V1,R1,V2 //</a:t>
            </a:r>
            <a:r>
              <a:rPr lang="en-US" altLang="zh-CN" dirty="0">
                <a:solidFill>
                  <a:srgbClr val="FF0000"/>
                </a:solidFill>
              </a:rPr>
              <a:t>V1=M[R1</a:t>
            </a:r>
            <a:r>
              <a:rPr lang="en-US" altLang="zh-CN" u="sng" dirty="0">
                <a:solidFill>
                  <a:srgbClr val="FF0000"/>
                </a:solidFill>
              </a:rPr>
              <a:t>+V2i</a:t>
            </a:r>
            <a:r>
              <a:rPr lang="en-US" altLang="zh-CN" dirty="0">
                <a:solidFill>
                  <a:srgbClr val="FF0000"/>
                </a:solidFill>
              </a:rPr>
              <a:t>,i=0..63] </a:t>
            </a:r>
            <a:r>
              <a:rPr lang="en-US" altLang="zh-CN" dirty="0" err="1">
                <a:solidFill>
                  <a:srgbClr val="FF0000"/>
                </a:solidFill>
              </a:rPr>
              <a:t>indir</a:t>
            </a:r>
            <a:r>
              <a:rPr lang="en-US" altLang="zh-CN" dirty="0">
                <a:solidFill>
                  <a:srgbClr val="FF0000"/>
                </a:solidFill>
              </a:rPr>
              <a:t>.("gather")</a:t>
            </a:r>
          </a:p>
          <a:p>
            <a:pPr lvl="2"/>
            <a:endParaRPr lang="zh-CN" altLang="en-US" dirty="0" smtClean="0"/>
          </a:p>
          <a:p>
            <a:pPr lvl="2"/>
            <a:r>
              <a:rPr lang="zh-CN" altLang="en-US" dirty="0" smtClean="0"/>
              <a:t>等价于寄存器间接寻址方式</a:t>
            </a:r>
          </a:p>
          <a:p>
            <a:pPr lvl="2"/>
            <a:r>
              <a:rPr lang="zh-CN" altLang="en-US" dirty="0" smtClean="0"/>
              <a:t>对稀疏矩阵有效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用于向量化操作的指令增多</a:t>
            </a:r>
            <a:endParaRPr lang="en-US" altLang="zh-CN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9906-016C-4BDF-8D42-664B5172646D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F407-B401-4F27-B84C-F4D1FCFDF361}" type="slidenum">
              <a:rPr lang="zh-CN" altLang="en-US" smtClean="0"/>
              <a:pPr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212397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smtClean="0">
                <a:solidFill>
                  <a:srgbClr val="FF0000"/>
                </a:solidFill>
              </a:rPr>
              <a:t>Memory Banking</a:t>
            </a:r>
            <a:endParaRPr lang="zh-CN" altLang="en-US" b="1" smtClean="0">
              <a:solidFill>
                <a:srgbClr val="FF0000"/>
              </a:solidFill>
            </a:endParaRPr>
          </a:p>
        </p:txBody>
      </p:sp>
      <p:sp>
        <p:nvSpPr>
          <p:cNvPr id="239619" name="内容占位符 2"/>
          <p:cNvSpPr>
            <a:spLocks noGrp="1"/>
          </p:cNvSpPr>
          <p:nvPr>
            <p:ph idx="1"/>
          </p:nvPr>
        </p:nvSpPr>
        <p:spPr>
          <a:xfrm>
            <a:off x="457200" y="1258432"/>
            <a:ext cx="8229600" cy="1415099"/>
          </a:xfrm>
        </p:spPr>
        <p:txBody>
          <a:bodyPr>
            <a:normAutofit fontScale="92500"/>
          </a:bodyPr>
          <a:lstStyle/>
          <a:p>
            <a:r>
              <a:rPr lang="zh-CN" altLang="en-US" sz="2000" dirty="0" smtClean="0"/>
              <a:t>独立存储体方式：由多个相互独立的存储体（</a:t>
            </a:r>
            <a:r>
              <a:rPr lang="en-US" altLang="zh-CN" sz="2000" dirty="0" smtClean="0"/>
              <a:t>Bank) </a:t>
            </a:r>
            <a:r>
              <a:rPr lang="zh-CN" altLang="en-US" sz="2000" dirty="0" smtClean="0"/>
              <a:t>构成存储器组织。可独立访问存储体，各存储体共享数据和地址总线</a:t>
            </a:r>
            <a:r>
              <a:rPr lang="en-US" altLang="zh-CN" sz="2000" dirty="0" smtClean="0"/>
              <a:t> (minimize pin cost)</a:t>
            </a:r>
          </a:p>
          <a:p>
            <a:r>
              <a:rPr lang="zh-CN" altLang="en-US" sz="2000" dirty="0" smtClean="0"/>
              <a:t>每个周期可以启动和完成一个</a:t>
            </a:r>
            <a:r>
              <a:rPr lang="en-US" altLang="zh-CN" sz="2000" dirty="0" smtClean="0"/>
              <a:t>bank</a:t>
            </a:r>
            <a:r>
              <a:rPr lang="zh-CN" altLang="en-US" sz="2000" dirty="0" smtClean="0"/>
              <a:t>的访问</a:t>
            </a:r>
            <a:endParaRPr lang="en-US" altLang="zh-CN" sz="2000" dirty="0" smtClean="0"/>
          </a:p>
          <a:p>
            <a:r>
              <a:rPr lang="zh-CN" altLang="en-US" sz="2000" dirty="0" smtClean="0"/>
              <a:t>如果</a:t>
            </a:r>
            <a:r>
              <a:rPr lang="en-US" altLang="zh-CN" sz="2000" dirty="0" smtClean="0"/>
              <a:t>N</a:t>
            </a:r>
            <a:r>
              <a:rPr lang="zh-CN" altLang="en-US" sz="2000" dirty="0" smtClean="0"/>
              <a:t>个存储器访问不同的</a:t>
            </a:r>
            <a:r>
              <a:rPr lang="en-US" altLang="zh-CN" sz="2000" dirty="0" smtClean="0"/>
              <a:t>bank</a:t>
            </a:r>
            <a:r>
              <a:rPr lang="zh-CN" altLang="en-US" sz="2000" dirty="0" smtClean="0"/>
              <a:t>可以并行执行</a:t>
            </a:r>
            <a:endParaRPr lang="en-US" altLang="zh-CN" sz="2000" dirty="0" smtClean="0"/>
          </a:p>
          <a:p>
            <a:endParaRPr lang="zh-CN" altLang="en-US" sz="20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67FFE4-47A1-4D2C-AF7C-B17A62ED8953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239622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EA34075-0A81-4577-ABCD-0D24809A5B3B}" type="slidenum">
              <a:rPr lang="zh-CN" altLang="en-US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zh-CN" altLang="en-US" sz="120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pic>
        <p:nvPicPr>
          <p:cNvPr id="239623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259" y="2790494"/>
            <a:ext cx="7002462" cy="364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3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7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smtClean="0"/>
              <a:t>Interleaved Vector Memory System</a:t>
            </a:r>
            <a:endParaRPr lang="en-US" altLang="zh-CN" sz="3200" smtClean="0"/>
          </a:p>
        </p:txBody>
      </p:sp>
      <p:sp>
        <p:nvSpPr>
          <p:cNvPr id="72" name="日期占位符 7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EABF7B-41D5-4D97-8BFA-5E0B16CCAFD6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73" name="页脚占位符 7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79875" name="内容占位符 5"/>
          <p:cNvSpPr>
            <a:spLocks noGrp="1"/>
          </p:cNvSpPr>
          <p:nvPr>
            <p:ph idx="4294967295"/>
          </p:nvPr>
        </p:nvSpPr>
        <p:spPr>
          <a:xfrm>
            <a:off x="0" y="985838"/>
            <a:ext cx="7886700" cy="12763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ko-KR" sz="1800" smtClean="0">
                <a:latin typeface="Verdana" panose="020B0604030504040204" pitchFamily="34" charset="0"/>
                <a:ea typeface="Gulim" pitchFamily="34" charset="-127"/>
              </a:rPr>
              <a:t>Cray-1, 16 banks, 4 cycle bank busy time, 12 cycle latency</a:t>
            </a:r>
            <a:endParaRPr lang="en-US" altLang="ko-KR" sz="1800" i="1" smtClean="0">
              <a:latin typeface="Verdana" panose="020B0604030504040204" pitchFamily="34" charset="0"/>
              <a:ea typeface="Gulim" pitchFamily="34" charset="-127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ko-KR" sz="1600" i="1" smtClean="0">
                <a:latin typeface="Verdana" panose="020B0604030504040204" pitchFamily="34" charset="0"/>
                <a:ea typeface="Gulim" pitchFamily="34" charset="-127"/>
              </a:rPr>
              <a:t>Bank busy time</a:t>
            </a:r>
            <a:r>
              <a:rPr lang="en-US" altLang="ko-KR" sz="1600" smtClean="0">
                <a:latin typeface="Verdana" panose="020B0604030504040204" pitchFamily="34" charset="0"/>
                <a:ea typeface="Gulim" pitchFamily="34" charset="-127"/>
              </a:rPr>
              <a:t>: Time before bank ready to accept next request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1600" i="1" smtClean="0">
                <a:latin typeface="Verdana" panose="020B0604030504040204" pitchFamily="34" charset="0"/>
                <a:ea typeface="Gulim" pitchFamily="34" charset="-127"/>
              </a:rPr>
              <a:t>If stride = 1 &amp; consecutive elements interleaved across banks &amp; number of banks &gt;= bank latency, then can sustain 1 element/cycle throughput</a:t>
            </a:r>
            <a:endParaRPr lang="en-US" altLang="ko-KR" sz="1600" smtClean="0">
              <a:latin typeface="Verdana" panose="020B0604030504040204" pitchFamily="34" charset="0"/>
              <a:ea typeface="Gulim" pitchFamily="34" charset="-127"/>
            </a:endParaRPr>
          </a:p>
        </p:txBody>
      </p:sp>
      <p:grpSp>
        <p:nvGrpSpPr>
          <p:cNvPr id="79879" name="Group 69"/>
          <p:cNvGrpSpPr>
            <a:grpSpLocks/>
          </p:cNvGrpSpPr>
          <p:nvPr/>
        </p:nvGrpSpPr>
        <p:grpSpPr bwMode="auto">
          <a:xfrm>
            <a:off x="528638" y="2732088"/>
            <a:ext cx="8204200" cy="3392487"/>
            <a:chOff x="240" y="1644"/>
            <a:chExt cx="5424" cy="2456"/>
          </a:xfrm>
        </p:grpSpPr>
        <p:grpSp>
          <p:nvGrpSpPr>
            <p:cNvPr id="79880" name="Group 4"/>
            <p:cNvGrpSpPr>
              <a:grpSpLocks/>
            </p:cNvGrpSpPr>
            <p:nvPr/>
          </p:nvGrpSpPr>
          <p:grpSpPr bwMode="auto">
            <a:xfrm>
              <a:off x="240" y="2024"/>
              <a:ext cx="4616" cy="1895"/>
              <a:chOff x="524" y="2016"/>
              <a:chExt cx="4616" cy="1895"/>
            </a:xfrm>
          </p:grpSpPr>
          <p:sp>
            <p:nvSpPr>
              <p:cNvPr id="79907" name="Rectangle 5"/>
              <p:cNvSpPr>
                <a:spLocks noChangeArrowheads="1"/>
              </p:cNvSpPr>
              <p:nvPr/>
            </p:nvSpPr>
            <p:spPr bwMode="auto">
              <a:xfrm>
                <a:off x="52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>
                    <a:latin typeface="Verdana" panose="020B0604030504040204" pitchFamily="34" charset="0"/>
                    <a:ea typeface="Gulim" pitchFamily="34" charset="-127"/>
                  </a:rPr>
                  <a:t>0</a:t>
                </a:r>
              </a:p>
            </p:txBody>
          </p:sp>
          <p:sp>
            <p:nvSpPr>
              <p:cNvPr id="79908" name="Rectangle 6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>
                    <a:latin typeface="Verdana" panose="020B0604030504040204" pitchFamily="34" charset="0"/>
                    <a:ea typeface="Gulim" pitchFamily="34" charset="-127"/>
                  </a:rPr>
                  <a:t>1</a:t>
                </a:r>
              </a:p>
            </p:txBody>
          </p:sp>
          <p:sp>
            <p:nvSpPr>
              <p:cNvPr id="79909" name="Rectangle 7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>
                    <a:latin typeface="Verdana" panose="020B0604030504040204" pitchFamily="34" charset="0"/>
                    <a:ea typeface="Gulim" pitchFamily="34" charset="-127"/>
                  </a:rPr>
                  <a:t>2</a:t>
                </a:r>
              </a:p>
            </p:txBody>
          </p:sp>
          <p:sp>
            <p:nvSpPr>
              <p:cNvPr id="79910" name="Rectangle 8"/>
              <p:cNvSpPr>
                <a:spLocks noChangeArrowheads="1"/>
              </p:cNvSpPr>
              <p:nvPr/>
            </p:nvSpPr>
            <p:spPr bwMode="auto">
              <a:xfrm>
                <a:off x="139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>
                    <a:latin typeface="Verdana" panose="020B0604030504040204" pitchFamily="34" charset="0"/>
                    <a:ea typeface="Gulim" pitchFamily="34" charset="-127"/>
                  </a:rPr>
                  <a:t>3</a:t>
                </a:r>
              </a:p>
            </p:txBody>
          </p:sp>
          <p:sp>
            <p:nvSpPr>
              <p:cNvPr id="79911" name="Rectangle 9"/>
              <p:cNvSpPr>
                <a:spLocks noChangeArrowheads="1"/>
              </p:cNvSpPr>
              <p:nvPr/>
            </p:nvSpPr>
            <p:spPr bwMode="auto">
              <a:xfrm>
                <a:off x="167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>
                    <a:latin typeface="Verdana" panose="020B0604030504040204" pitchFamily="34" charset="0"/>
                    <a:ea typeface="Gulim" pitchFamily="34" charset="-127"/>
                  </a:rPr>
                  <a:t>4</a:t>
                </a:r>
              </a:p>
            </p:txBody>
          </p:sp>
          <p:sp>
            <p:nvSpPr>
              <p:cNvPr id="79912" name="Rectangle 10"/>
              <p:cNvSpPr>
                <a:spLocks noChangeArrowheads="1"/>
              </p:cNvSpPr>
              <p:nvPr/>
            </p:nvSpPr>
            <p:spPr bwMode="auto">
              <a:xfrm>
                <a:off x="196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>
                    <a:latin typeface="Verdana" panose="020B0604030504040204" pitchFamily="34" charset="0"/>
                    <a:ea typeface="Gulim" pitchFamily="34" charset="-127"/>
                  </a:rPr>
                  <a:t>5</a:t>
                </a:r>
              </a:p>
            </p:txBody>
          </p:sp>
          <p:sp>
            <p:nvSpPr>
              <p:cNvPr id="79913" name="Rectangle 11"/>
              <p:cNvSpPr>
                <a:spLocks noChangeArrowheads="1"/>
              </p:cNvSpPr>
              <p:nvPr/>
            </p:nvSpPr>
            <p:spPr bwMode="auto">
              <a:xfrm>
                <a:off x="225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>
                    <a:latin typeface="Verdana" panose="020B0604030504040204" pitchFamily="34" charset="0"/>
                    <a:ea typeface="Gulim" pitchFamily="34" charset="-127"/>
                  </a:rPr>
                  <a:t>6</a:t>
                </a:r>
              </a:p>
            </p:txBody>
          </p:sp>
          <p:sp>
            <p:nvSpPr>
              <p:cNvPr id="79914" name="Rectangle 12"/>
              <p:cNvSpPr>
                <a:spLocks noChangeArrowheads="1"/>
              </p:cNvSpPr>
              <p:nvPr/>
            </p:nvSpPr>
            <p:spPr bwMode="auto">
              <a:xfrm>
                <a:off x="254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>
                    <a:latin typeface="Verdana" panose="020B0604030504040204" pitchFamily="34" charset="0"/>
                    <a:ea typeface="Gulim" pitchFamily="34" charset="-127"/>
                  </a:rPr>
                  <a:t>7</a:t>
                </a:r>
              </a:p>
            </p:txBody>
          </p:sp>
          <p:sp>
            <p:nvSpPr>
              <p:cNvPr id="79915" name="Rectangle 13"/>
              <p:cNvSpPr>
                <a:spLocks noChangeArrowheads="1"/>
              </p:cNvSpPr>
              <p:nvPr/>
            </p:nvSpPr>
            <p:spPr bwMode="auto">
              <a:xfrm>
                <a:off x="282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>
                    <a:latin typeface="Verdana" panose="020B0604030504040204" pitchFamily="34" charset="0"/>
                    <a:ea typeface="Gulim" pitchFamily="34" charset="-127"/>
                  </a:rPr>
                  <a:t>8</a:t>
                </a:r>
              </a:p>
            </p:txBody>
          </p:sp>
          <p:sp>
            <p:nvSpPr>
              <p:cNvPr id="79916" name="Rectangle 14"/>
              <p:cNvSpPr>
                <a:spLocks noChangeArrowheads="1"/>
              </p:cNvSpPr>
              <p:nvPr/>
            </p:nvSpPr>
            <p:spPr bwMode="auto">
              <a:xfrm>
                <a:off x="312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>
                    <a:latin typeface="Verdana" panose="020B0604030504040204" pitchFamily="34" charset="0"/>
                    <a:ea typeface="Gulim" pitchFamily="34" charset="-127"/>
                  </a:rPr>
                  <a:t>9</a:t>
                </a:r>
              </a:p>
            </p:txBody>
          </p:sp>
          <p:sp>
            <p:nvSpPr>
              <p:cNvPr id="79917" name="Rectangle 15"/>
              <p:cNvSpPr>
                <a:spLocks noChangeArrowheads="1"/>
              </p:cNvSpPr>
              <p:nvPr/>
            </p:nvSpPr>
            <p:spPr bwMode="auto">
              <a:xfrm>
                <a:off x="340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>
                    <a:latin typeface="Verdana" panose="020B0604030504040204" pitchFamily="34" charset="0"/>
                    <a:ea typeface="Gulim" pitchFamily="34" charset="-127"/>
                  </a:rPr>
                  <a:t>A</a:t>
                </a:r>
              </a:p>
            </p:txBody>
          </p:sp>
          <p:sp>
            <p:nvSpPr>
              <p:cNvPr id="79918" name="Rectangle 16"/>
              <p:cNvSpPr>
                <a:spLocks noChangeArrowheads="1"/>
              </p:cNvSpPr>
              <p:nvPr/>
            </p:nvSpPr>
            <p:spPr bwMode="auto">
              <a:xfrm>
                <a:off x="369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>
                    <a:latin typeface="Verdana" panose="020B0604030504040204" pitchFamily="34" charset="0"/>
                    <a:ea typeface="Gulim" pitchFamily="34" charset="-127"/>
                  </a:rPr>
                  <a:t>B</a:t>
                </a:r>
              </a:p>
            </p:txBody>
          </p:sp>
          <p:sp>
            <p:nvSpPr>
              <p:cNvPr id="79919" name="Rectangle 17"/>
              <p:cNvSpPr>
                <a:spLocks noChangeArrowheads="1"/>
              </p:cNvSpPr>
              <p:nvPr/>
            </p:nvSpPr>
            <p:spPr bwMode="auto">
              <a:xfrm>
                <a:off x="398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>
                    <a:latin typeface="Verdana" panose="020B0604030504040204" pitchFamily="34" charset="0"/>
                    <a:ea typeface="Gulim" pitchFamily="34" charset="-127"/>
                  </a:rPr>
                  <a:t>C</a:t>
                </a:r>
              </a:p>
            </p:txBody>
          </p:sp>
          <p:sp>
            <p:nvSpPr>
              <p:cNvPr id="79920" name="Rectangle 18"/>
              <p:cNvSpPr>
                <a:spLocks noChangeArrowheads="1"/>
              </p:cNvSpPr>
              <p:nvPr/>
            </p:nvSpPr>
            <p:spPr bwMode="auto">
              <a:xfrm>
                <a:off x="427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>
                    <a:latin typeface="Verdana" panose="020B0604030504040204" pitchFamily="34" charset="0"/>
                    <a:ea typeface="Gulim" pitchFamily="34" charset="-127"/>
                  </a:rPr>
                  <a:t>D</a:t>
                </a:r>
              </a:p>
            </p:txBody>
          </p:sp>
          <p:sp>
            <p:nvSpPr>
              <p:cNvPr id="79921" name="Rectangle 19"/>
              <p:cNvSpPr>
                <a:spLocks noChangeArrowheads="1"/>
              </p:cNvSpPr>
              <p:nvPr/>
            </p:nvSpPr>
            <p:spPr bwMode="auto">
              <a:xfrm>
                <a:off x="456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>
                    <a:latin typeface="Verdana" panose="020B0604030504040204" pitchFamily="34" charset="0"/>
                    <a:ea typeface="Gulim" pitchFamily="34" charset="-127"/>
                  </a:rPr>
                  <a:t>E</a:t>
                </a:r>
              </a:p>
            </p:txBody>
          </p:sp>
          <p:sp>
            <p:nvSpPr>
              <p:cNvPr id="79922" name="Rectangle 20"/>
              <p:cNvSpPr>
                <a:spLocks noChangeArrowheads="1"/>
              </p:cNvSpPr>
              <p:nvPr/>
            </p:nvSpPr>
            <p:spPr bwMode="auto">
              <a:xfrm>
                <a:off x="484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ko-KR">
                    <a:latin typeface="Verdana" panose="020B0604030504040204" pitchFamily="34" charset="0"/>
                    <a:ea typeface="Gulim" pitchFamily="34" charset="-127"/>
                  </a:rPr>
                  <a:t>F</a:t>
                </a:r>
              </a:p>
            </p:txBody>
          </p:sp>
          <p:grpSp>
            <p:nvGrpSpPr>
              <p:cNvPr id="79923" name="Group 21"/>
              <p:cNvGrpSpPr>
                <a:grpSpLocks/>
              </p:cNvGrpSpPr>
              <p:nvPr/>
            </p:nvGrpSpPr>
            <p:grpSpPr bwMode="auto">
              <a:xfrm>
                <a:off x="2544" y="2452"/>
                <a:ext cx="626" cy="233"/>
                <a:chOff x="1536" y="2164"/>
                <a:chExt cx="626" cy="233"/>
              </a:xfrm>
            </p:grpSpPr>
            <p:sp>
              <p:nvSpPr>
                <p:cNvPr id="79941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164"/>
                  <a:ext cx="116" cy="233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微软雅黑" panose="020B0503020204020204" pitchFamily="34" charset="-122"/>
                    <a:buChar char="−"/>
                    <a:defRPr sz="24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Wingdings" panose="05000000000000000000" pitchFamily="2" charset="2"/>
                    <a:buChar char="ü"/>
                    <a:defRPr sz="200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zh-CN" sz="1800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9942" name="Freeform 23"/>
                <p:cNvSpPr>
                  <a:spLocks/>
                </p:cNvSpPr>
                <p:nvPr/>
              </p:nvSpPr>
              <p:spPr bwMode="auto">
                <a:xfrm>
                  <a:off x="2064" y="2164"/>
                  <a:ext cx="48" cy="233"/>
                </a:xfrm>
                <a:custGeom>
                  <a:avLst/>
                  <a:gdLst>
                    <a:gd name="T0" fmla="*/ 48 w 48"/>
                    <a:gd name="T1" fmla="*/ 2147483646 h 96"/>
                    <a:gd name="T2" fmla="*/ 0 w 48"/>
                    <a:gd name="T3" fmla="*/ 2147483646 h 96"/>
                    <a:gd name="T4" fmla="*/ 48 w 48"/>
                    <a:gd name="T5" fmla="*/ 0 h 96"/>
                    <a:gd name="T6" fmla="*/ 48 w 48"/>
                    <a:gd name="T7" fmla="*/ 2147483646 h 9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9943" name="Line 2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79924" name="Line 25"/>
              <p:cNvSpPr>
                <a:spLocks noChangeShapeType="1"/>
              </p:cNvSpPr>
              <p:nvPr/>
            </p:nvSpPr>
            <p:spPr bwMode="auto">
              <a:xfrm flipV="1">
                <a:off x="672" y="2592"/>
                <a:ext cx="211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9925" name="Line 26"/>
              <p:cNvSpPr>
                <a:spLocks noChangeShapeType="1"/>
              </p:cNvSpPr>
              <p:nvPr/>
            </p:nvSpPr>
            <p:spPr bwMode="auto">
              <a:xfrm flipV="1">
                <a:off x="1008" y="2592"/>
                <a:ext cx="177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9926" name="Line 27"/>
              <p:cNvSpPr>
                <a:spLocks noChangeShapeType="1"/>
              </p:cNvSpPr>
              <p:nvPr/>
            </p:nvSpPr>
            <p:spPr bwMode="auto">
              <a:xfrm flipV="1">
                <a:off x="1248" y="2592"/>
                <a:ext cx="153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9927" name="Line 28"/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124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9928" name="Line 29"/>
              <p:cNvSpPr>
                <a:spLocks noChangeShapeType="1"/>
              </p:cNvSpPr>
              <p:nvPr/>
            </p:nvSpPr>
            <p:spPr bwMode="auto">
              <a:xfrm flipV="1">
                <a:off x="1824" y="2592"/>
                <a:ext cx="96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9929" name="Line 30"/>
              <p:cNvSpPr>
                <a:spLocks noChangeShapeType="1"/>
              </p:cNvSpPr>
              <p:nvPr/>
            </p:nvSpPr>
            <p:spPr bwMode="auto">
              <a:xfrm flipV="1">
                <a:off x="2112" y="2592"/>
                <a:ext cx="67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9930" name="Line 31"/>
              <p:cNvSpPr>
                <a:spLocks noChangeShapeType="1"/>
              </p:cNvSpPr>
              <p:nvPr/>
            </p:nvSpPr>
            <p:spPr bwMode="auto">
              <a:xfrm flipV="1">
                <a:off x="2400" y="2592"/>
                <a:ext cx="38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9931" name="Line 32"/>
              <p:cNvSpPr>
                <a:spLocks noChangeShapeType="1"/>
              </p:cNvSpPr>
              <p:nvPr/>
            </p:nvSpPr>
            <p:spPr bwMode="auto">
              <a:xfrm flipV="1">
                <a:off x="2688" y="2592"/>
                <a:ext cx="9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9932" name="Line 33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9933" name="Line 34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48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9934" name="Line 35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76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9935" name="Line 36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05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9936" name="Line 37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34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9937" name="Line 38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63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9938" name="Line 39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9939" name="Line 40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220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9940" name="Line 41"/>
              <p:cNvSpPr>
                <a:spLocks noChangeShapeType="1"/>
              </p:cNvSpPr>
              <p:nvPr/>
            </p:nvSpPr>
            <p:spPr bwMode="auto">
              <a:xfrm flipH="1">
                <a:off x="2784" y="201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79881" name="Freeform 42"/>
            <p:cNvSpPr>
              <a:spLocks/>
            </p:cNvSpPr>
            <p:nvPr/>
          </p:nvSpPr>
          <p:spPr bwMode="auto">
            <a:xfrm>
              <a:off x="4848" y="2312"/>
              <a:ext cx="576" cy="240"/>
            </a:xfrm>
            <a:custGeom>
              <a:avLst/>
              <a:gdLst>
                <a:gd name="T0" fmla="*/ 0 w 576"/>
                <a:gd name="T1" fmla="*/ 0 h 672"/>
                <a:gd name="T2" fmla="*/ 144 w 576"/>
                <a:gd name="T3" fmla="*/ 0 h 672"/>
                <a:gd name="T4" fmla="*/ 450 w 576"/>
                <a:gd name="T5" fmla="*/ 0 h 672"/>
                <a:gd name="T6" fmla="*/ 576 w 576"/>
                <a:gd name="T7" fmla="*/ 0 h 672"/>
                <a:gd name="T8" fmla="*/ 336 w 576"/>
                <a:gd name="T9" fmla="*/ 0 h 672"/>
                <a:gd name="T10" fmla="*/ 288 w 576"/>
                <a:gd name="T11" fmla="*/ 0 h 672"/>
                <a:gd name="T12" fmla="*/ 240 w 576"/>
                <a:gd name="T13" fmla="*/ 0 h 672"/>
                <a:gd name="T14" fmla="*/ 0 w 576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76" h="672">
                  <a:moveTo>
                    <a:pt x="0" y="0"/>
                  </a:moveTo>
                  <a:lnTo>
                    <a:pt x="144" y="672"/>
                  </a:lnTo>
                  <a:lnTo>
                    <a:pt x="450" y="672"/>
                  </a:lnTo>
                  <a:lnTo>
                    <a:pt x="576" y="0"/>
                  </a:lnTo>
                  <a:lnTo>
                    <a:pt x="336" y="0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9882" name="Line 43"/>
            <p:cNvSpPr>
              <a:spLocks noChangeShapeType="1"/>
            </p:cNvSpPr>
            <p:nvPr/>
          </p:nvSpPr>
          <p:spPr bwMode="auto">
            <a:xfrm>
              <a:off x="5136" y="2552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79883" name="Group 44"/>
            <p:cNvGrpSpPr>
              <a:grpSpLocks/>
            </p:cNvGrpSpPr>
            <p:nvPr/>
          </p:nvGrpSpPr>
          <p:grpSpPr bwMode="auto">
            <a:xfrm>
              <a:off x="4752" y="2028"/>
              <a:ext cx="338" cy="233"/>
              <a:chOff x="1536" y="2164"/>
              <a:chExt cx="626" cy="233"/>
            </a:xfrm>
          </p:grpSpPr>
          <p:sp>
            <p:nvSpPr>
              <p:cNvPr id="79904" name="Rectangle 45"/>
              <p:cNvSpPr>
                <a:spLocks noChangeArrowheads="1"/>
              </p:cNvSpPr>
              <p:nvPr/>
            </p:nvSpPr>
            <p:spPr bwMode="auto">
              <a:xfrm>
                <a:off x="1536" y="2164"/>
                <a:ext cx="216" cy="233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altLang="zh-CN" sz="180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9905" name="Freeform 46"/>
              <p:cNvSpPr>
                <a:spLocks/>
              </p:cNvSpPr>
              <p:nvPr/>
            </p:nvSpPr>
            <p:spPr bwMode="auto">
              <a:xfrm>
                <a:off x="2064" y="2164"/>
                <a:ext cx="48" cy="233"/>
              </a:xfrm>
              <a:custGeom>
                <a:avLst/>
                <a:gdLst>
                  <a:gd name="T0" fmla="*/ 48 w 48"/>
                  <a:gd name="T1" fmla="*/ 2147483646 h 96"/>
                  <a:gd name="T2" fmla="*/ 0 w 48"/>
                  <a:gd name="T3" fmla="*/ 2147483646 h 96"/>
                  <a:gd name="T4" fmla="*/ 48 w 48"/>
                  <a:gd name="T5" fmla="*/ 0 h 96"/>
                  <a:gd name="T6" fmla="*/ 48 w 48"/>
                  <a:gd name="T7" fmla="*/ 2147483646 h 9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9906" name="Line 47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79884" name="Group 48"/>
            <p:cNvGrpSpPr>
              <a:grpSpLocks/>
            </p:cNvGrpSpPr>
            <p:nvPr/>
          </p:nvGrpSpPr>
          <p:grpSpPr bwMode="auto">
            <a:xfrm>
              <a:off x="5184" y="2028"/>
              <a:ext cx="338" cy="233"/>
              <a:chOff x="1536" y="2164"/>
              <a:chExt cx="626" cy="233"/>
            </a:xfrm>
          </p:grpSpPr>
          <p:sp>
            <p:nvSpPr>
              <p:cNvPr id="79901" name="Rectangle 49"/>
              <p:cNvSpPr>
                <a:spLocks noChangeArrowheads="1"/>
              </p:cNvSpPr>
              <p:nvPr/>
            </p:nvSpPr>
            <p:spPr bwMode="auto">
              <a:xfrm>
                <a:off x="1536" y="2164"/>
                <a:ext cx="216" cy="233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altLang="zh-CN" sz="180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9902" name="Freeform 50"/>
              <p:cNvSpPr>
                <a:spLocks/>
              </p:cNvSpPr>
              <p:nvPr/>
            </p:nvSpPr>
            <p:spPr bwMode="auto">
              <a:xfrm>
                <a:off x="2064" y="2164"/>
                <a:ext cx="48" cy="233"/>
              </a:xfrm>
              <a:custGeom>
                <a:avLst/>
                <a:gdLst>
                  <a:gd name="T0" fmla="*/ 48 w 48"/>
                  <a:gd name="T1" fmla="*/ 2147483646 h 96"/>
                  <a:gd name="T2" fmla="*/ 0 w 48"/>
                  <a:gd name="T3" fmla="*/ 2147483646 h 96"/>
                  <a:gd name="T4" fmla="*/ 48 w 48"/>
                  <a:gd name="T5" fmla="*/ 0 h 96"/>
                  <a:gd name="T6" fmla="*/ 48 w 48"/>
                  <a:gd name="T7" fmla="*/ 2147483646 h 9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9903" name="Line 51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79885" name="Line 52"/>
            <p:cNvSpPr>
              <a:spLocks noChangeShapeType="1"/>
            </p:cNvSpPr>
            <p:nvPr/>
          </p:nvSpPr>
          <p:spPr bwMode="auto">
            <a:xfrm flipH="1">
              <a:off x="4944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9886" name="Line 53"/>
            <p:cNvSpPr>
              <a:spLocks noChangeShapeType="1"/>
            </p:cNvSpPr>
            <p:nvPr/>
          </p:nvSpPr>
          <p:spPr bwMode="auto">
            <a:xfrm>
              <a:off x="5328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9887" name="Text Box 54"/>
            <p:cNvSpPr txBox="1">
              <a:spLocks noChangeArrowheads="1"/>
            </p:cNvSpPr>
            <p:nvPr/>
          </p:nvSpPr>
          <p:spPr bwMode="auto">
            <a:xfrm>
              <a:off x="4992" y="2392"/>
              <a:ext cx="24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>
                  <a:latin typeface="Verdana" panose="020B0604030504040204" pitchFamily="34" charset="0"/>
                  <a:ea typeface="Gulim" pitchFamily="34" charset="-127"/>
                </a:rPr>
                <a:t>+</a:t>
              </a:r>
            </a:p>
          </p:txBody>
        </p:sp>
        <p:grpSp>
          <p:nvGrpSpPr>
            <p:cNvPr id="79888" name="Group 55"/>
            <p:cNvGrpSpPr>
              <a:grpSpLocks/>
            </p:cNvGrpSpPr>
            <p:nvPr/>
          </p:nvGrpSpPr>
          <p:grpSpPr bwMode="auto">
            <a:xfrm>
              <a:off x="4992" y="2604"/>
              <a:ext cx="338" cy="233"/>
              <a:chOff x="1536" y="2164"/>
              <a:chExt cx="626" cy="233"/>
            </a:xfrm>
          </p:grpSpPr>
          <p:sp>
            <p:nvSpPr>
              <p:cNvPr id="79898" name="Rectangle 56"/>
              <p:cNvSpPr>
                <a:spLocks noChangeArrowheads="1"/>
              </p:cNvSpPr>
              <p:nvPr/>
            </p:nvSpPr>
            <p:spPr bwMode="auto">
              <a:xfrm>
                <a:off x="1536" y="2164"/>
                <a:ext cx="216" cy="233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微软雅黑" panose="020B0503020204020204" pitchFamily="34" charset="-122"/>
                  <a:buChar char="−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ü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altLang="zh-CN" sz="1800">
                  <a:latin typeface="Calibri" panose="020F050202020403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9899" name="Freeform 57"/>
              <p:cNvSpPr>
                <a:spLocks/>
              </p:cNvSpPr>
              <p:nvPr/>
            </p:nvSpPr>
            <p:spPr bwMode="auto">
              <a:xfrm>
                <a:off x="2064" y="2164"/>
                <a:ext cx="48" cy="233"/>
              </a:xfrm>
              <a:custGeom>
                <a:avLst/>
                <a:gdLst>
                  <a:gd name="T0" fmla="*/ 48 w 48"/>
                  <a:gd name="T1" fmla="*/ 2147483646 h 96"/>
                  <a:gd name="T2" fmla="*/ 0 w 48"/>
                  <a:gd name="T3" fmla="*/ 2147483646 h 96"/>
                  <a:gd name="T4" fmla="*/ 48 w 48"/>
                  <a:gd name="T5" fmla="*/ 0 h 96"/>
                  <a:gd name="T6" fmla="*/ 48 w 48"/>
                  <a:gd name="T7" fmla="*/ 2147483646 h 9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9900" name="Line 58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79889" name="Freeform 59"/>
            <p:cNvSpPr>
              <a:spLocks/>
            </p:cNvSpPr>
            <p:nvPr/>
          </p:nvSpPr>
          <p:spPr bwMode="auto">
            <a:xfrm>
              <a:off x="4560" y="2196"/>
              <a:ext cx="576" cy="233"/>
            </a:xfrm>
            <a:custGeom>
              <a:avLst/>
              <a:gdLst>
                <a:gd name="T0" fmla="*/ 576 w 576"/>
                <a:gd name="T1" fmla="*/ 0 h 576"/>
                <a:gd name="T2" fmla="*/ 0 w 576"/>
                <a:gd name="T3" fmla="*/ 0 h 576"/>
                <a:gd name="T4" fmla="*/ 0 w 576"/>
                <a:gd name="T5" fmla="*/ 0 h 576"/>
                <a:gd name="T6" fmla="*/ 288 w 576"/>
                <a:gd name="T7" fmla="*/ 0 h 576"/>
                <a:gd name="T8" fmla="*/ 288 w 576"/>
                <a:gd name="T9" fmla="*/ 0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" h="576">
                  <a:moveTo>
                    <a:pt x="576" y="576"/>
                  </a:moveTo>
                  <a:lnTo>
                    <a:pt x="0" y="576"/>
                  </a:lnTo>
                  <a:lnTo>
                    <a:pt x="0" y="0"/>
                  </a:lnTo>
                  <a:lnTo>
                    <a:pt x="288" y="0"/>
                  </a:lnTo>
                  <a:lnTo>
                    <a:pt x="288" y="9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9890" name="Line 60"/>
            <p:cNvSpPr>
              <a:spLocks noChangeShapeType="1"/>
            </p:cNvSpPr>
            <p:nvPr/>
          </p:nvSpPr>
          <p:spPr bwMode="auto">
            <a:xfrm>
              <a:off x="4992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9891" name="Line 61"/>
            <p:cNvSpPr>
              <a:spLocks noChangeShapeType="1"/>
            </p:cNvSpPr>
            <p:nvPr/>
          </p:nvSpPr>
          <p:spPr bwMode="auto">
            <a:xfrm>
              <a:off x="5328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9892" name="Text Box 62"/>
            <p:cNvSpPr txBox="1">
              <a:spLocks noChangeArrowheads="1"/>
            </p:cNvSpPr>
            <p:nvPr/>
          </p:nvSpPr>
          <p:spPr bwMode="auto">
            <a:xfrm>
              <a:off x="4512" y="1644"/>
              <a:ext cx="604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1400" i="1">
                  <a:latin typeface="Verdana" panose="020B0604030504040204" pitchFamily="34" charset="0"/>
                  <a:ea typeface="Gulim" pitchFamily="34" charset="-127"/>
                </a:rPr>
                <a:t>Base</a:t>
              </a:r>
            </a:p>
          </p:txBody>
        </p:sp>
        <p:sp>
          <p:nvSpPr>
            <p:cNvPr id="79893" name="Text Box 63"/>
            <p:cNvSpPr txBox="1">
              <a:spLocks noChangeArrowheads="1"/>
            </p:cNvSpPr>
            <p:nvPr/>
          </p:nvSpPr>
          <p:spPr bwMode="auto">
            <a:xfrm>
              <a:off x="4992" y="1644"/>
              <a:ext cx="67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1400" i="1">
                  <a:latin typeface="Verdana" panose="020B0604030504040204" pitchFamily="34" charset="0"/>
                  <a:ea typeface="Gulim" pitchFamily="34" charset="-127"/>
                </a:rPr>
                <a:t>Stride</a:t>
              </a:r>
            </a:p>
          </p:txBody>
        </p:sp>
        <p:sp>
          <p:nvSpPr>
            <p:cNvPr id="79894" name="Freeform 64"/>
            <p:cNvSpPr>
              <a:spLocks/>
            </p:cNvSpPr>
            <p:nvPr/>
          </p:nvSpPr>
          <p:spPr bwMode="auto">
            <a:xfrm>
              <a:off x="4848" y="3012"/>
              <a:ext cx="116" cy="233"/>
            </a:xfrm>
            <a:custGeom>
              <a:avLst/>
              <a:gdLst>
                <a:gd name="T0" fmla="*/ 0 w 288"/>
                <a:gd name="T1" fmla="*/ 0 h 768"/>
                <a:gd name="T2" fmla="*/ 0 w 288"/>
                <a:gd name="T3" fmla="*/ 0 h 768"/>
                <a:gd name="T4" fmla="*/ 0 w 288"/>
                <a:gd name="T5" fmla="*/ 0 h 7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768">
                  <a:moveTo>
                    <a:pt x="288" y="0"/>
                  </a:moveTo>
                  <a:lnTo>
                    <a:pt x="288" y="768"/>
                  </a:lnTo>
                  <a:lnTo>
                    <a:pt x="0" y="76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9895" name="Text Box 65"/>
            <p:cNvSpPr txBox="1">
              <a:spLocks noChangeArrowheads="1"/>
            </p:cNvSpPr>
            <p:nvPr/>
          </p:nvSpPr>
          <p:spPr bwMode="auto">
            <a:xfrm>
              <a:off x="1785" y="1729"/>
              <a:ext cx="1238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1600" i="1">
                  <a:latin typeface="Verdana" panose="020B0604030504040204" pitchFamily="34" charset="0"/>
                  <a:ea typeface="Gulim" pitchFamily="34" charset="-127"/>
                </a:rPr>
                <a:t>Vector Registers</a:t>
              </a:r>
            </a:p>
          </p:txBody>
        </p:sp>
        <p:sp>
          <p:nvSpPr>
            <p:cNvPr id="79896" name="Text Box 66"/>
            <p:cNvSpPr txBox="1">
              <a:spLocks noChangeArrowheads="1"/>
            </p:cNvSpPr>
            <p:nvPr/>
          </p:nvSpPr>
          <p:spPr bwMode="auto">
            <a:xfrm>
              <a:off x="1983" y="3877"/>
              <a:ext cx="100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1400" i="1">
                  <a:latin typeface="Verdana" panose="020B0604030504040204" pitchFamily="34" charset="0"/>
                  <a:ea typeface="Gulim" pitchFamily="34" charset="-127"/>
                </a:rPr>
                <a:t>Memory Banks</a:t>
              </a:r>
            </a:p>
          </p:txBody>
        </p:sp>
        <p:sp>
          <p:nvSpPr>
            <p:cNvPr id="79897" name="Text Box 67"/>
            <p:cNvSpPr txBox="1">
              <a:spLocks noChangeArrowheads="1"/>
            </p:cNvSpPr>
            <p:nvPr/>
          </p:nvSpPr>
          <p:spPr bwMode="auto">
            <a:xfrm>
              <a:off x="3504" y="2132"/>
              <a:ext cx="1008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微软雅黑" panose="020B0503020204020204" pitchFamily="34" charset="-122"/>
                <a:buChar char="−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1400" i="1">
                  <a:latin typeface="Verdana" panose="020B0604030504040204" pitchFamily="34" charset="0"/>
                  <a:ea typeface="Gulim" pitchFamily="34" charset="-127"/>
                </a:rPr>
                <a:t>Address Generator</a:t>
              </a:r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F407-B401-4F27-B84C-F4D1FCFDF361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010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矩形 7"/>
          <p:cNvSpPr>
            <a:spLocks noChangeArrowheads="1"/>
          </p:cNvSpPr>
          <p:nvPr/>
        </p:nvSpPr>
        <p:spPr bwMode="auto">
          <a:xfrm>
            <a:off x="269567" y="1134324"/>
            <a:ext cx="857567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200" b="1" dirty="0">
                <a:latin typeface="+mn-lt"/>
                <a:ea typeface="宋体" panose="02010600030101010101" pitchFamily="2" charset="-122"/>
              </a:rPr>
              <a:t>Example(</a:t>
            </a:r>
            <a:r>
              <a:rPr lang="en-US" altLang="zh-CN" sz="3200" b="1" dirty="0" err="1">
                <a:latin typeface="+mn-lt"/>
                <a:ea typeface="宋体" panose="02010600030101010101" pitchFamily="2" charset="-122"/>
              </a:rPr>
              <a:t>AppF</a:t>
            </a:r>
            <a:r>
              <a:rPr lang="en-US" altLang="zh-CN" sz="3200" b="1" dirty="0">
                <a:latin typeface="+mn-lt"/>
                <a:ea typeface="宋体" panose="02010600030101010101" pitchFamily="2" charset="-122"/>
              </a:rPr>
              <a:t> F-15) </a:t>
            </a:r>
            <a:r>
              <a:rPr lang="en-US" altLang="zh-CN" sz="3200" dirty="0">
                <a:latin typeface="+mn-lt"/>
                <a:ea typeface="宋体" panose="02010600030101010101" pitchFamily="2" charset="-122"/>
              </a:rPr>
              <a:t>Suppose we want to fetch a vector of 64 elements starting at byte address 136,and a memory access takes 6 clocks. How many memory banks must we have to support one fetch per clock cycle? With what addresses are the banks accessed? When will the various elements arrive at the CPU?</a:t>
            </a:r>
            <a:endParaRPr lang="zh-CN" altLang="en-US" sz="3200" dirty="0"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6931-5EAD-4067-8596-B6DB6C6D839A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中国科学技术大学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F407-B401-4F27-B84C-F4D1FCFDF361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5186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F183FB-0B72-41C1-942A-2B0034FA889E}" type="datetime1">
              <a:rPr lang="en-US" altLang="zh-CN" smtClean="0"/>
              <a:t>5/8/2019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中国科学技术大学</a:t>
            </a:r>
            <a:endParaRPr lang="zh-CN" altLang="en-US"/>
          </a:p>
        </p:txBody>
      </p:sp>
      <p:sp>
        <p:nvSpPr>
          <p:cNvPr id="81924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微软雅黑" panose="020B0503020204020204" pitchFamily="34" charset="-122"/>
              <a:buChar char="−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562BA7F-A1F3-4EAF-AF0B-889A23B25C46}" type="slidenum">
              <a:rPr lang="zh-CN" altLang="en-US" sz="1200" smtClean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zh-CN" altLang="en-US" sz="1200" smtClean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pic>
        <p:nvPicPr>
          <p:cNvPr id="81926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925" y="1009162"/>
            <a:ext cx="7289800" cy="524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811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5516</TotalTime>
  <Words>2094</Words>
  <Application>Microsoft Office PowerPoint</Application>
  <PresentationFormat>全屏显示(4:3)</PresentationFormat>
  <Paragraphs>512</Paragraphs>
  <Slides>37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56" baseType="lpstr">
      <vt:lpstr>AppleMyungjo</vt:lpstr>
      <vt:lpstr>Gulim</vt:lpstr>
      <vt:lpstr>HY견고딕</vt:lpstr>
      <vt:lpstr>Malgun Gothic</vt:lpstr>
      <vt:lpstr>MS PGothic</vt:lpstr>
      <vt:lpstr>等线</vt:lpstr>
      <vt:lpstr>黑体</vt:lpstr>
      <vt:lpstr>隶书</vt:lpstr>
      <vt:lpstr>宋体</vt:lpstr>
      <vt:lpstr>微软雅黑</vt:lpstr>
      <vt:lpstr>Arial</vt:lpstr>
      <vt:lpstr>Calibri</vt:lpstr>
      <vt:lpstr>Cambria Math</vt:lpstr>
      <vt:lpstr>Courier New</vt:lpstr>
      <vt:lpstr>Franklin Gothic Book</vt:lpstr>
      <vt:lpstr>Symbol</vt:lpstr>
      <vt:lpstr>Times New Roman</vt:lpstr>
      <vt:lpstr>Verdana</vt:lpstr>
      <vt:lpstr>自定义设计方案</vt:lpstr>
      <vt:lpstr>计算机体系结构</vt:lpstr>
      <vt:lpstr>Review-05/08：向量体系结构</vt:lpstr>
      <vt:lpstr>DAXPY (Y = a × X + Y)</vt:lpstr>
      <vt:lpstr>Vector Stride</vt:lpstr>
      <vt:lpstr>Memory operations</vt:lpstr>
      <vt:lpstr>Memory Banking</vt:lpstr>
      <vt:lpstr>Interleaved Vector Memory System</vt:lpstr>
      <vt:lpstr>PowerPoint 演示文稿</vt:lpstr>
      <vt:lpstr>PowerPoint 演示文稿</vt:lpstr>
      <vt:lpstr>Vector Opt#1:  Vector Chaining</vt:lpstr>
      <vt:lpstr>Vector Chaining Advantage</vt:lpstr>
      <vt:lpstr>Vector Instruction Parallelism</vt:lpstr>
      <vt:lpstr>Vector Opt #2: Conditional Execution</vt:lpstr>
      <vt:lpstr>Masked Vector Instructions</vt:lpstr>
      <vt:lpstr>PowerPoint 演示文稿</vt:lpstr>
      <vt:lpstr>Vector Opt #3: Sparse Matrices</vt:lpstr>
      <vt:lpstr>Sparse Matrix Example</vt:lpstr>
      <vt:lpstr>Automatic Code Vectorization</vt:lpstr>
      <vt:lpstr>Vector/SIMD Processing Summary</vt:lpstr>
      <vt:lpstr>Array vs. Vector Processors</vt:lpstr>
      <vt:lpstr>SIMD Array Processing vs. VLIW</vt:lpstr>
      <vt:lpstr>SIMD Array Processing vs. VLIW</vt:lpstr>
      <vt:lpstr>Summary：向量体系结构</vt:lpstr>
      <vt:lpstr>Vector/SIMD Processing Summary</vt:lpstr>
      <vt:lpstr>Array vs. Vector Processors</vt:lpstr>
      <vt:lpstr>SIMD Array Processing vs. VLIW</vt:lpstr>
      <vt:lpstr>SIMD Array Processing vs. VLIW</vt:lpstr>
      <vt:lpstr>Multimedia Extensions (aka SIMD extensions)</vt:lpstr>
      <vt:lpstr>Multimedia Extensions (aka SIMD extensions)</vt:lpstr>
      <vt:lpstr>Intel Pentium MMX Operations</vt:lpstr>
      <vt:lpstr>MMX Example: Image Overlaying (I)</vt:lpstr>
      <vt:lpstr>MMX Example: Image Overlaying (II)</vt:lpstr>
      <vt:lpstr>Multimedia Extensions versus Vectors</vt:lpstr>
      <vt:lpstr>-Review</vt:lpstr>
      <vt:lpstr>Recap: Vector/SIMD Processing Summary</vt:lpstr>
      <vt:lpstr>Acknowledgements</vt:lpstr>
      <vt:lpstr>并行的类型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第6章</dc:title>
  <dc:creator>zhou</dc:creator>
  <cp:lastModifiedBy>xhzhou</cp:lastModifiedBy>
  <cp:revision>285</cp:revision>
  <dcterms:created xsi:type="dcterms:W3CDTF">2018-12-10T01:16:13Z</dcterms:created>
  <dcterms:modified xsi:type="dcterms:W3CDTF">2019-05-08T00:52:02Z</dcterms:modified>
</cp:coreProperties>
</file>