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51"/>
  </p:notesMasterIdLst>
  <p:handoutMasterIdLst>
    <p:handoutMasterId r:id="rId52"/>
  </p:handoutMasterIdLst>
  <p:sldIdLst>
    <p:sldId id="323" r:id="rId2"/>
    <p:sldId id="1138" r:id="rId3"/>
    <p:sldId id="1126" r:id="rId4"/>
    <p:sldId id="1127" r:id="rId5"/>
    <p:sldId id="1128" r:id="rId6"/>
    <p:sldId id="1137" r:id="rId7"/>
    <p:sldId id="1129" r:id="rId8"/>
    <p:sldId id="1130" r:id="rId9"/>
    <p:sldId id="1131" r:id="rId10"/>
    <p:sldId id="1132" r:id="rId11"/>
    <p:sldId id="1133" r:id="rId12"/>
    <p:sldId id="1134" r:id="rId13"/>
    <p:sldId id="1139" r:id="rId14"/>
    <p:sldId id="1036" r:id="rId15"/>
    <p:sldId id="1037" r:id="rId16"/>
    <p:sldId id="1038" r:id="rId17"/>
    <p:sldId id="1039" r:id="rId18"/>
    <p:sldId id="1040" r:id="rId19"/>
    <p:sldId id="1041" r:id="rId20"/>
    <p:sldId id="1042" r:id="rId21"/>
    <p:sldId id="1043" r:id="rId22"/>
    <p:sldId id="1044" r:id="rId23"/>
    <p:sldId id="1045" r:id="rId24"/>
    <p:sldId id="1145" r:id="rId25"/>
    <p:sldId id="1046" r:id="rId26"/>
    <p:sldId id="1047" r:id="rId27"/>
    <p:sldId id="1048" r:id="rId28"/>
    <p:sldId id="1049" r:id="rId29"/>
    <p:sldId id="1140" r:id="rId30"/>
    <p:sldId id="1052" r:id="rId31"/>
    <p:sldId id="1053" r:id="rId32"/>
    <p:sldId id="1054" r:id="rId33"/>
    <p:sldId id="1055" r:id="rId34"/>
    <p:sldId id="1056" r:id="rId35"/>
    <p:sldId id="1141" r:id="rId36"/>
    <p:sldId id="1058" r:id="rId37"/>
    <p:sldId id="1059" r:id="rId38"/>
    <p:sldId id="1060" r:id="rId39"/>
    <p:sldId id="1061" r:id="rId40"/>
    <p:sldId id="1143" r:id="rId41"/>
    <p:sldId id="1062" r:id="rId42"/>
    <p:sldId id="1144" r:id="rId43"/>
    <p:sldId id="1063" r:id="rId44"/>
    <p:sldId id="1064" r:id="rId45"/>
    <p:sldId id="1142" r:id="rId46"/>
    <p:sldId id="1065" r:id="rId47"/>
    <p:sldId id="1146" r:id="rId48"/>
    <p:sldId id="1147" r:id="rId49"/>
    <p:sldId id="941"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20" autoAdjust="0"/>
    <p:restoredTop sz="96379" autoAdjust="0"/>
  </p:normalViewPr>
  <p:slideViewPr>
    <p:cSldViewPr snapToGrid="0">
      <p:cViewPr varScale="1">
        <p:scale>
          <a:sx n="110" d="100"/>
          <a:sy n="110" d="100"/>
        </p:scale>
        <p:origin x="1260" y="114"/>
      </p:cViewPr>
      <p:guideLst>
        <p:guide orient="horz" pos="2160"/>
        <p:guide pos="2880"/>
      </p:guideLst>
    </p:cSldViewPr>
  </p:slideViewPr>
  <p:notesTextViewPr>
    <p:cViewPr>
      <p:scale>
        <a:sx n="1" d="1"/>
        <a:sy n="1" d="1"/>
      </p:scale>
      <p:origin x="0" y="0"/>
    </p:cViewPr>
  </p:notesTextViewPr>
  <p:sorterViewPr>
    <p:cViewPr>
      <p:scale>
        <a:sx n="100" d="100"/>
        <a:sy n="100" d="100"/>
      </p:scale>
      <p:origin x="0" y="-23676"/>
    </p:cViewPr>
  </p:sorterViewPr>
  <p:notesViewPr>
    <p:cSldViewPr snapToGrid="0">
      <p:cViewPr varScale="1">
        <p:scale>
          <a:sx n="63" d="100"/>
          <a:sy n="63" d="100"/>
        </p:scale>
        <p:origin x="-3163"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F68EF9-44F6-454D-8E41-A11389644662}" type="datetimeFigureOut">
              <a:rPr lang="zh-CN" altLang="en-US" smtClean="0">
                <a:ea typeface="微软雅黑" panose="020B0503020204020204" pitchFamily="34" charset="-122"/>
              </a:rPr>
              <a:pPr/>
              <a:t>2019/5/13</a:t>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0E1A9D-CFA1-44EA-A565-5A0946D382EA}" type="slidenum">
              <a:rPr lang="zh-CN" altLang="en-US" smtClean="0">
                <a:ea typeface="微软雅黑" panose="020B0503020204020204" pitchFamily="34" charset="-122"/>
              </a:rPr>
              <a:pPr/>
              <a:t>‹#›</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2653336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C0EC7-120E-464C-9B5F-CEFBF2B62932}" type="datetimeFigureOut">
              <a:rPr lang="zh-CN" altLang="en-US" smtClean="0"/>
              <a:pPr/>
              <a:t>2019/5/13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88695-62D5-49EB-B718-1E634CFAFDB1}" type="slidenum">
              <a:rPr lang="zh-CN" altLang="en-US" smtClean="0"/>
              <a:pPr/>
              <a:t>‹#›</a:t>
            </a:fld>
            <a:endParaRPr lang="zh-CN" altLang="en-US"/>
          </a:p>
        </p:txBody>
      </p:sp>
    </p:spTree>
    <p:extLst>
      <p:ext uri="{BB962C8B-B14F-4D97-AF65-F5344CB8AC3E}">
        <p14:creationId xmlns:p14="http://schemas.microsoft.com/office/powerpoint/2010/main" val="286350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p:spPr>
        <p:txBody>
          <a:bodyPr/>
          <a:lstStyle/>
          <a:p>
            <a:fld id="{8695F213-02EE-4337-BBDE-4FB8EFC6809A}" type="slidenum">
              <a:rPr lang="zh-CN" altLang="en-US"/>
              <a:pPr/>
              <a:t>1</a:t>
            </a:fld>
            <a:endParaRPr lang="zh-CN" altLang="en-US"/>
          </a:p>
        </p:txBody>
      </p:sp>
      <p:sp>
        <p:nvSpPr>
          <p:cNvPr id="6147" name="Rectangle 2"/>
          <p:cNvSpPr>
            <a:spLocks noGrp="1" noRot="1" noChangeAspect="1" noChangeArrowheads="1" noTextEdit="1"/>
          </p:cNvSpPr>
          <p:nvPr>
            <p:ph type="sldImg" idx="4294967295"/>
          </p:nvPr>
        </p:nvSpPr>
        <p:spPr>
          <a:ln/>
        </p:spPr>
      </p:sp>
      <p:sp>
        <p:nvSpPr>
          <p:cNvPr id="6148" name="Rectangle 3"/>
          <p:cNvSpPr>
            <a:spLocks noGrp="1" noChangeArrowheads="1"/>
          </p:cNvSpPr>
          <p:nvPr>
            <p:ph type="body" idx="4294967295"/>
          </p:nvPr>
        </p:nvSpPr>
        <p:spPr>
          <a:noFill/>
          <a:ln/>
        </p:spPr>
        <p:txBody>
          <a:bodyPr/>
          <a:lstStyle/>
          <a:p>
            <a:endParaRPr lang="en-US" altLang="zh-CN" smtClean="0"/>
          </a:p>
        </p:txBody>
      </p:sp>
      <p:sp>
        <p:nvSpPr>
          <p:cNvPr id="6149" name="日期占位符 1"/>
          <p:cNvSpPr>
            <a:spLocks noGrp="1" noChangeArrowheads="1"/>
          </p:cNvSpPr>
          <p:nvPr>
            <p:ph type="dt" sz="quarter" idx="1"/>
          </p:nvPr>
        </p:nvSpPr>
        <p:spPr>
          <a:noFill/>
        </p:spPr>
        <p:txBody>
          <a:bodyPr/>
          <a:lstStyle/>
          <a:p>
            <a:fld id="{4350B46D-A530-4DF0-96B6-03CBA1428F21}" type="datetime1">
              <a:rPr lang="zh-CN" altLang="en-US" smtClean="0"/>
              <a:pPr/>
              <a:t>2019/5/13</a:t>
            </a:fld>
            <a:endParaRPr lang="zh-CN" altLang="en-US" smtClean="0"/>
          </a:p>
        </p:txBody>
      </p:sp>
      <p:sp>
        <p:nvSpPr>
          <p:cNvPr id="6150" name="页脚占位符 2"/>
          <p:cNvSpPr>
            <a:spLocks noGrp="1" noChangeArrowheads="1"/>
          </p:cNvSpPr>
          <p:nvPr>
            <p:ph type="ftr" sz="quarter" idx="4"/>
          </p:nvPr>
        </p:nvSpPr>
        <p:spPr>
          <a:noFill/>
        </p:spPr>
        <p:txBody>
          <a:bodyPr/>
          <a:lstStyle/>
          <a:p>
            <a:endParaRPr lang="en-US" altLang="zh-CN" smtClean="0"/>
          </a:p>
        </p:txBody>
      </p:sp>
    </p:spTree>
    <p:extLst>
      <p:ext uri="{BB962C8B-B14F-4D97-AF65-F5344CB8AC3E}">
        <p14:creationId xmlns:p14="http://schemas.microsoft.com/office/powerpoint/2010/main" val="1352184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1FF8B23-98C8-4F0B-A771-05F28CA235F8}" type="slidenum">
              <a:rPr lang="zh-CN" altLang="en-US" smtClean="0"/>
              <a:pPr>
                <a:defRPr/>
              </a:pPr>
              <a:t>21</a:t>
            </a:fld>
            <a:endParaRPr lang="zh-CN" altLang="en-US"/>
          </a:p>
        </p:txBody>
      </p:sp>
    </p:spTree>
    <p:extLst>
      <p:ext uri="{BB962C8B-B14F-4D97-AF65-F5344CB8AC3E}">
        <p14:creationId xmlns:p14="http://schemas.microsoft.com/office/powerpoint/2010/main" val="138093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1FF8B23-98C8-4F0B-A771-05F28CA235F8}" type="slidenum">
              <a:rPr lang="zh-CN" altLang="en-US" smtClean="0"/>
              <a:pPr>
                <a:defRPr/>
              </a:pPr>
              <a:t>22</a:t>
            </a:fld>
            <a:endParaRPr lang="zh-CN" altLang="en-US"/>
          </a:p>
        </p:txBody>
      </p:sp>
    </p:spTree>
    <p:extLst>
      <p:ext uri="{BB962C8B-B14F-4D97-AF65-F5344CB8AC3E}">
        <p14:creationId xmlns:p14="http://schemas.microsoft.com/office/powerpoint/2010/main" val="27588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39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BB41DBC-89EE-4224-8611-612351D77467}" type="slidenum">
              <a:rPr lang="zh-CN" altLang="en-US" smtClean="0"/>
              <a:pPr/>
              <a:t>23</a:t>
            </a:fld>
            <a:endParaRPr lang="zh-CN" altLang="en-US" smtClean="0"/>
          </a:p>
        </p:txBody>
      </p:sp>
    </p:spTree>
    <p:extLst>
      <p:ext uri="{BB962C8B-B14F-4D97-AF65-F5344CB8AC3E}">
        <p14:creationId xmlns:p14="http://schemas.microsoft.com/office/powerpoint/2010/main" val="72608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mtClean="0"/>
              <a:t>The University of Adelaide, School of Computer Science</a:t>
            </a:r>
          </a:p>
        </p:txBody>
      </p:sp>
      <p:sp>
        <p:nvSpPr>
          <p:cNvPr id="142339"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27974CB-4779-40CB-8F53-6D269D7D19DA}" type="datetime3">
              <a:rPr lang="en-US" altLang="zh-CN" smtClean="0"/>
              <a:pPr fontAlgn="base">
                <a:spcBef>
                  <a:spcPct val="0"/>
                </a:spcBef>
                <a:spcAft>
                  <a:spcPct val="0"/>
                </a:spcAft>
              </a:pPr>
              <a:t>13 May 2019</a:t>
            </a:fld>
            <a:endParaRPr lang="en-US" altLang="zh-CN" smtClean="0"/>
          </a:p>
        </p:txBody>
      </p:sp>
      <p:sp>
        <p:nvSpPr>
          <p:cNvPr id="14234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mtClean="0"/>
              <a:t>Chapter 2 — Instructions: Language of the Computer</a:t>
            </a:r>
          </a:p>
        </p:txBody>
      </p:sp>
      <p:sp>
        <p:nvSpPr>
          <p:cNvPr id="1423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1A686EE-39E2-43BC-BB8B-1244DC9A7B1B}" type="slidenum">
              <a:rPr lang="en-US" altLang="zh-CN" smtClean="0"/>
              <a:pPr/>
              <a:t>26</a:t>
            </a:fld>
            <a:endParaRPr lang="en-US" altLang="zh-CN" smtClean="0"/>
          </a:p>
        </p:txBody>
      </p:sp>
      <p:sp>
        <p:nvSpPr>
          <p:cNvPr id="1423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smtClean="0"/>
          </a:p>
        </p:txBody>
      </p:sp>
    </p:spTree>
    <p:extLst>
      <p:ext uri="{BB962C8B-B14F-4D97-AF65-F5344CB8AC3E}">
        <p14:creationId xmlns:p14="http://schemas.microsoft.com/office/powerpoint/2010/main" val="194773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44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8528C26-6364-4F93-A13E-2620C13CE192}" type="slidenum">
              <a:rPr lang="zh-CN" altLang="en-US" smtClean="0"/>
              <a:pPr/>
              <a:t>27</a:t>
            </a:fld>
            <a:endParaRPr lang="zh-CN" altLang="en-US" smtClean="0"/>
          </a:p>
        </p:txBody>
      </p:sp>
    </p:spTree>
    <p:extLst>
      <p:ext uri="{BB962C8B-B14F-4D97-AF65-F5344CB8AC3E}">
        <p14:creationId xmlns:p14="http://schemas.microsoft.com/office/powerpoint/2010/main" val="2040449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mtClean="0"/>
              <a:t>The University of Adelaide, School of Computer Science</a:t>
            </a:r>
          </a:p>
        </p:txBody>
      </p:sp>
      <p:sp>
        <p:nvSpPr>
          <p:cNvPr id="148483"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A1861F1A-E020-4520-B076-36E093F4AB0C}" type="datetime3">
              <a:rPr lang="en-US" altLang="zh-CN" smtClean="0"/>
              <a:pPr fontAlgn="base">
                <a:spcBef>
                  <a:spcPct val="0"/>
                </a:spcBef>
                <a:spcAft>
                  <a:spcPct val="0"/>
                </a:spcAft>
              </a:pPr>
              <a:t>13 May 2019</a:t>
            </a:fld>
            <a:endParaRPr lang="en-US" altLang="zh-CN" smtClean="0"/>
          </a:p>
        </p:txBody>
      </p:sp>
      <p:sp>
        <p:nvSpPr>
          <p:cNvPr id="14848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mtClean="0"/>
              <a:t>Chapter 2 — Instructions: Language of the Computer</a:t>
            </a:r>
          </a:p>
        </p:txBody>
      </p:sp>
      <p:sp>
        <p:nvSpPr>
          <p:cNvPr id="1484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F66C97B-47F0-4575-BF99-816D0C56766D}" type="slidenum">
              <a:rPr lang="en-US" altLang="zh-CN" smtClean="0"/>
              <a:pPr/>
              <a:t>31</a:t>
            </a:fld>
            <a:endParaRPr lang="en-US" altLang="zh-CN" smtClean="0"/>
          </a:p>
        </p:txBody>
      </p:sp>
      <p:sp>
        <p:nvSpPr>
          <p:cNvPr id="1484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zh-CN" smtClean="0"/>
          </a:p>
        </p:txBody>
      </p:sp>
    </p:spTree>
    <p:extLst>
      <p:ext uri="{BB962C8B-B14F-4D97-AF65-F5344CB8AC3E}">
        <p14:creationId xmlns:p14="http://schemas.microsoft.com/office/powerpoint/2010/main" val="1113221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505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9B9A9A9-7759-48FD-8417-78118C817783}" type="slidenum">
              <a:rPr lang="zh-CN" altLang="en-US" smtClean="0"/>
              <a:pPr/>
              <a:t>32</a:t>
            </a:fld>
            <a:endParaRPr lang="zh-CN" altLang="en-US" smtClean="0"/>
          </a:p>
        </p:txBody>
      </p:sp>
    </p:spTree>
    <p:extLst>
      <p:ext uri="{BB962C8B-B14F-4D97-AF65-F5344CB8AC3E}">
        <p14:creationId xmlns:p14="http://schemas.microsoft.com/office/powerpoint/2010/main" val="1935073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SM: Streaming Multiprocessor</a:t>
            </a:r>
          </a:p>
          <a:p>
            <a:pPr eaLnBrk="1" hangingPunct="1">
              <a:spcBef>
                <a:spcPct val="0"/>
              </a:spcBef>
            </a:pPr>
            <a:r>
              <a:rPr lang="en-US" altLang="zh-CN" smtClean="0"/>
              <a:t>PTX: Parallel Thread Execution</a:t>
            </a:r>
            <a:endParaRPr lang="zh-CN" altLang="en-US" smtClean="0"/>
          </a:p>
        </p:txBody>
      </p:sp>
      <p:sp>
        <p:nvSpPr>
          <p:cNvPr id="152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8F88A62-F8A3-4E3F-A129-2C2E922C15F5}" type="slidenum">
              <a:rPr lang="zh-CN" altLang="en-US" smtClean="0"/>
              <a:pPr/>
              <a:t>33</a:t>
            </a:fld>
            <a:endParaRPr lang="zh-CN" altLang="en-US" smtClean="0"/>
          </a:p>
        </p:txBody>
      </p:sp>
    </p:spTree>
    <p:extLst>
      <p:ext uri="{BB962C8B-B14F-4D97-AF65-F5344CB8AC3E}">
        <p14:creationId xmlns:p14="http://schemas.microsoft.com/office/powerpoint/2010/main" val="720670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59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25745B3-C689-448A-A8D5-C4CE36936045}" type="slidenum">
              <a:rPr lang="zh-CN" altLang="en-US" smtClean="0"/>
              <a:pPr/>
              <a:t>38</a:t>
            </a:fld>
            <a:endParaRPr lang="zh-CN" altLang="en-US" smtClean="0"/>
          </a:p>
        </p:txBody>
      </p:sp>
    </p:spTree>
    <p:extLst>
      <p:ext uri="{BB962C8B-B14F-4D97-AF65-F5344CB8AC3E}">
        <p14:creationId xmlns:p14="http://schemas.microsoft.com/office/powerpoint/2010/main" val="3623194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latin typeface="Arial" panose="020B0604020202020204" pitchFamily="34" charset="0"/>
              </a:rPr>
              <a:t>In SIMD, you need to specify the data array + an instruction (on which to operate the data on) + THE INSTRUCTION WIDTH.</a:t>
            </a:r>
            <a:br>
              <a:rPr lang="en-US" altLang="zh-CN" smtClean="0">
                <a:latin typeface="Arial" panose="020B0604020202020204" pitchFamily="34" charset="0"/>
              </a:rPr>
            </a:br>
            <a:r>
              <a:rPr lang="en-US" altLang="zh-CN" smtClean="0">
                <a:latin typeface="Arial" panose="020B0604020202020204" pitchFamily="34" charset="0"/>
              </a:rPr>
              <a:t>Eg: You might want to add 2 integer arrays of length 16, then a SIMD instruction would look like (the instruction has been cooked-up by me for demo)</a:t>
            </a:r>
            <a:br>
              <a:rPr lang="en-US" altLang="zh-CN" smtClean="0">
                <a:latin typeface="Arial" panose="020B0604020202020204" pitchFamily="34" charset="0"/>
              </a:rPr>
            </a:br>
            <a:r>
              <a:rPr lang="en-US" altLang="zh-CN" smtClean="0">
                <a:latin typeface="Arial" panose="020B0604020202020204" pitchFamily="34" charset="0"/>
              </a:rPr>
              <a:t>add.16 arr1 arr2</a:t>
            </a:r>
            <a:br>
              <a:rPr lang="en-US" altLang="zh-CN" smtClean="0">
                <a:latin typeface="Arial" panose="020B0604020202020204" pitchFamily="34" charset="0"/>
              </a:rPr>
            </a:br>
            <a:r>
              <a:rPr lang="en-US" altLang="zh-CN" smtClean="0">
                <a:latin typeface="Arial" panose="020B0604020202020204" pitchFamily="34" charset="0"/>
              </a:rPr>
              <a:t>However, SIMT doesn't bother about the instruction width. So, essentially, you could write the above example as:</a:t>
            </a:r>
            <a:br>
              <a:rPr lang="en-US" altLang="zh-CN" smtClean="0">
                <a:latin typeface="Arial" panose="020B0604020202020204" pitchFamily="34" charset="0"/>
              </a:rPr>
            </a:br>
            <a:r>
              <a:rPr lang="en-US" altLang="zh-CN" smtClean="0">
                <a:latin typeface="Arial" panose="020B0604020202020204" pitchFamily="34" charset="0"/>
              </a:rPr>
              <a:t>arr1[i] + arr2[i]</a:t>
            </a:r>
            <a:br>
              <a:rPr lang="en-US" altLang="zh-CN" smtClean="0">
                <a:latin typeface="Arial" panose="020B0604020202020204" pitchFamily="34" charset="0"/>
              </a:rPr>
            </a:br>
            <a:r>
              <a:rPr lang="en-US" altLang="zh-CN" smtClean="0">
                <a:latin typeface="Arial" panose="020B0604020202020204" pitchFamily="34" charset="0"/>
              </a:rPr>
              <a:t>and then launch as many threads as the length of the array, as you want.</a:t>
            </a:r>
            <a:br>
              <a:rPr lang="en-US" altLang="zh-CN" smtClean="0">
                <a:latin typeface="Arial" panose="020B0604020202020204" pitchFamily="34" charset="0"/>
              </a:rPr>
            </a:br>
            <a:r>
              <a:rPr lang="en-US" altLang="zh-CN" smtClean="0">
                <a:latin typeface="Arial" panose="020B0604020202020204" pitchFamily="34" charset="0"/>
              </a:rPr>
              <a:t/>
            </a:r>
            <a:br>
              <a:rPr lang="en-US" altLang="zh-CN" smtClean="0">
                <a:latin typeface="Arial" panose="020B0604020202020204" pitchFamily="34" charset="0"/>
              </a:rPr>
            </a:br>
            <a:r>
              <a:rPr lang="en-US" altLang="zh-CN" smtClean="0">
                <a:latin typeface="Arial" panose="020B0604020202020204" pitchFamily="34" charset="0"/>
              </a:rPr>
              <a:t/>
            </a:r>
            <a:br>
              <a:rPr lang="en-US" altLang="zh-CN" smtClean="0">
                <a:latin typeface="Arial" panose="020B0604020202020204" pitchFamily="34" charset="0"/>
              </a:rPr>
            </a:br>
            <a:r>
              <a:rPr lang="en-US" altLang="zh-CN" smtClean="0">
                <a:latin typeface="Arial" panose="020B0604020202020204" pitchFamily="34" charset="0"/>
              </a:rPr>
              <a:t>Note that, if the array size was, let us say, 32, then SIMD EXPECTS you to explicitly call two such 'add.16' instructions!</a:t>
            </a:r>
            <a:br>
              <a:rPr lang="en-US" altLang="zh-CN" smtClean="0">
                <a:latin typeface="Arial" panose="020B0604020202020204" pitchFamily="34" charset="0"/>
              </a:rPr>
            </a:br>
            <a:r>
              <a:rPr lang="en-US" altLang="zh-CN" smtClean="0">
                <a:latin typeface="Arial" panose="020B0604020202020204" pitchFamily="34" charset="0"/>
              </a:rPr>
              <a:t>Whereas, this is not the case with SIMT.</a:t>
            </a:r>
          </a:p>
          <a:p>
            <a:endParaRPr lang="en-US" altLang="zh-CN" smtClean="0">
              <a:latin typeface="Arial" panose="020B0604020202020204" pitchFamily="34" charset="0"/>
            </a:endParaRPr>
          </a:p>
          <a:p>
            <a:endParaRPr lang="en-US" altLang="zh-CN" smtClean="0">
              <a:latin typeface="Arial" panose="020B0604020202020204" pitchFamily="34" charset="0"/>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defTabSz="912813">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defTabSz="912813">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defTabSz="912813">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defTabSz="912813">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957CD052-E07E-42D6-82EB-7E4C263ED2F1}" type="slidenum">
              <a:rPr lang="en-US" altLang="zh-CN" smtClean="0">
                <a:solidFill>
                  <a:srgbClr val="000000"/>
                </a:solidFill>
                <a:latin typeface="Arial" panose="020B0604020202020204" pitchFamily="34" charset="0"/>
                <a:ea typeface="MS PGothic" pitchFamily="34" charset="-128"/>
              </a:rPr>
              <a:pPr>
                <a:spcBef>
                  <a:spcPct val="0"/>
                </a:spcBef>
              </a:pPr>
              <a:t>39</a:t>
            </a:fld>
            <a:endParaRPr lang="en-US" altLang="zh-CN" smtClean="0">
              <a:solidFill>
                <a:srgbClr val="000000"/>
              </a:solidFill>
              <a:latin typeface="Arial" panose="020B0604020202020204" pitchFamily="34" charset="0"/>
              <a:ea typeface="MS PGothic" pitchFamily="34" charset="-128"/>
            </a:endParaRPr>
          </a:p>
        </p:txBody>
      </p:sp>
    </p:spTree>
    <p:extLst>
      <p:ext uri="{BB962C8B-B14F-4D97-AF65-F5344CB8AC3E}">
        <p14:creationId xmlns:p14="http://schemas.microsoft.com/office/powerpoint/2010/main" val="300785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239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256D526-CDF1-46DE-BB37-005229A38FF7}" type="slidenum">
              <a:rPr lang="zh-CN" altLang="en-US" smtClean="0"/>
              <a:pPr/>
              <a:t>2</a:t>
            </a:fld>
            <a:endParaRPr lang="zh-CN" altLang="en-US" smtClean="0"/>
          </a:p>
        </p:txBody>
      </p:sp>
    </p:spTree>
    <p:extLst>
      <p:ext uri="{BB962C8B-B14F-4D97-AF65-F5344CB8AC3E}">
        <p14:creationId xmlns:p14="http://schemas.microsoft.com/office/powerpoint/2010/main" val="4288563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smtClean="0">
                <a:latin typeface="Arial" panose="020B0604020202020204" pitchFamily="34" charset="0"/>
              </a:rPr>
              <a:t>With a large number of </a:t>
            </a:r>
            <a:r>
              <a:rPr lang="en-US" altLang="zh-CN" dirty="0" err="1" smtClean="0">
                <a:latin typeface="Arial" panose="020B0604020202020204" pitchFamily="34" charset="0"/>
              </a:rPr>
              <a:t>shader</a:t>
            </a:r>
            <a:r>
              <a:rPr lang="en-US" altLang="zh-CN" dirty="0" smtClean="0">
                <a:latin typeface="Arial" panose="020B0604020202020204" pitchFamily="34" charset="0"/>
              </a:rPr>
              <a:t> threads multiplexed on the same execution re- sources, our architecture employs fine-grained multithreading  where individual threads are interleaved by the fetch unit to proactively hide the potential latency of stalls before they occur. As illustrated by Figure, warps are issued fairly in a round-robin queue. When a thread is blocked by a memory request, </a:t>
            </a:r>
            <a:r>
              <a:rPr lang="en-US" altLang="zh-CN" dirty="0" err="1" smtClean="0">
                <a:latin typeface="Arial" panose="020B0604020202020204" pitchFamily="34" charset="0"/>
              </a:rPr>
              <a:t>shader</a:t>
            </a:r>
            <a:r>
              <a:rPr lang="en-US" altLang="zh-CN" dirty="0" smtClean="0">
                <a:latin typeface="Arial" panose="020B0604020202020204" pitchFamily="34" charset="0"/>
              </a:rPr>
              <a:t> core simply removes that thread</a:t>
            </a:r>
            <a:r>
              <a:rPr lang="ja-JP" altLang="en-US" dirty="0" smtClean="0">
                <a:latin typeface="Arial" panose="020B0604020202020204" pitchFamily="34" charset="0"/>
              </a:rPr>
              <a:t>’</a:t>
            </a:r>
            <a:r>
              <a:rPr lang="en-US" altLang="ja-JP" dirty="0" smtClean="0">
                <a:latin typeface="Arial" panose="020B0604020202020204" pitchFamily="34" charset="0"/>
              </a:rPr>
              <a:t>s warp from the pool of </a:t>
            </a:r>
            <a:r>
              <a:rPr lang="ja-JP" altLang="en-US" dirty="0" smtClean="0">
                <a:latin typeface="Arial" panose="020B0604020202020204" pitchFamily="34" charset="0"/>
              </a:rPr>
              <a:t>“</a:t>
            </a:r>
            <a:r>
              <a:rPr lang="en-US" altLang="ja-JP" dirty="0" smtClean="0">
                <a:latin typeface="Arial" panose="020B0604020202020204" pitchFamily="34" charset="0"/>
              </a:rPr>
              <a:t>ready</a:t>
            </a:r>
            <a:r>
              <a:rPr lang="ja-JP" altLang="en-US" dirty="0" smtClean="0">
                <a:latin typeface="Arial" panose="020B0604020202020204" pitchFamily="34" charset="0"/>
              </a:rPr>
              <a:t>”</a:t>
            </a:r>
            <a:r>
              <a:rPr lang="en-US" altLang="ja-JP" dirty="0" smtClean="0">
                <a:latin typeface="Arial" panose="020B0604020202020204" pitchFamily="34" charset="0"/>
              </a:rPr>
              <a:t> warps and thereby allows other threads to proceed while the memory system processes its request.</a:t>
            </a:r>
          </a:p>
          <a:p>
            <a:r>
              <a:rPr lang="en-US" altLang="zh-CN" dirty="0" smtClean="0">
                <a:latin typeface="Arial" panose="020B0604020202020204" pitchFamily="34" charset="0"/>
              </a:rPr>
              <a:t> With a large number of threads (1024 per </a:t>
            </a:r>
            <a:r>
              <a:rPr lang="en-US" altLang="zh-CN" dirty="0" err="1" smtClean="0">
                <a:latin typeface="Arial" panose="020B0604020202020204" pitchFamily="34" charset="0"/>
              </a:rPr>
              <a:t>shader</a:t>
            </a:r>
            <a:r>
              <a:rPr lang="en-US" altLang="zh-CN" dirty="0" smtClean="0">
                <a:latin typeface="Arial" panose="020B0604020202020204" pitchFamily="34" charset="0"/>
              </a:rPr>
              <a:t> core) interleaved on the same pipeline, FGMT effectively hides the latency of most memory operations since the pipeline is occupied with instructions from other threads while memory operations complete. also hides the pipeline latency so that data bypassing logic can potentially be omitted to save area with minimal impact on performance. simplify the dependency check logic design by restricting each thread to have at most one instruction running in the pipeline at any time.</a:t>
            </a:r>
          </a:p>
          <a:p>
            <a:endParaRPr lang="en-US" altLang="zh-CN" dirty="0" smtClean="0">
              <a:latin typeface="Arial" panose="020B0604020202020204" pitchFamily="34" charset="0"/>
            </a:endParaRP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defTabSz="912813">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defTabSz="912813">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defTabSz="912813">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defTabSz="912813">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76361B6C-477A-4DA3-B4D7-9957DE05FB64}" type="slidenum">
              <a:rPr lang="en-US" altLang="zh-CN" smtClean="0">
                <a:solidFill>
                  <a:srgbClr val="000000"/>
                </a:solidFill>
                <a:latin typeface="Arial" panose="020B0604020202020204" pitchFamily="34" charset="0"/>
                <a:ea typeface="MS PGothic" pitchFamily="34" charset="-128"/>
              </a:rPr>
              <a:pPr>
                <a:spcBef>
                  <a:spcPct val="0"/>
                </a:spcBef>
              </a:pPr>
              <a:t>41</a:t>
            </a:fld>
            <a:endParaRPr lang="en-US" altLang="zh-CN" smtClean="0">
              <a:solidFill>
                <a:srgbClr val="000000"/>
              </a:solidFill>
              <a:latin typeface="Arial" panose="020B0604020202020204" pitchFamily="34" charset="0"/>
              <a:ea typeface="MS PGothic" pitchFamily="34" charset="-128"/>
            </a:endParaRPr>
          </a:p>
        </p:txBody>
      </p:sp>
    </p:spTree>
    <p:extLst>
      <p:ext uri="{BB962C8B-B14F-4D97-AF65-F5344CB8AC3E}">
        <p14:creationId xmlns:p14="http://schemas.microsoft.com/office/powerpoint/2010/main" val="3808544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55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92081F3-4F68-46A0-B0A7-F0F3EA1D5774}" type="slidenum">
              <a:rPr lang="zh-CN" altLang="en-US" smtClean="0"/>
              <a:pPr/>
              <a:t>45</a:t>
            </a:fld>
            <a:endParaRPr lang="zh-CN" altLang="en-US" smtClean="0"/>
          </a:p>
        </p:txBody>
      </p:sp>
    </p:spTree>
    <p:extLst>
      <p:ext uri="{BB962C8B-B14F-4D97-AF65-F5344CB8AC3E}">
        <p14:creationId xmlns:p14="http://schemas.microsoft.com/office/powerpoint/2010/main" val="4067293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5"/>
          <p:cNvSpPr>
            <a:spLocks noGrp="1" noChangeArrowheads="1"/>
          </p:cNvSpPr>
          <p:nvPr>
            <p:ph type="sldNum" sz="quarter" idx="5"/>
          </p:nvPr>
        </p:nvSpPr>
        <p:spPr>
          <a:noFill/>
          <a:ln>
            <a:headEnd/>
            <a:tailEnd/>
          </a:ln>
        </p:spPr>
        <p:txBody>
          <a:bodyPr/>
          <a:lstStyle/>
          <a:p>
            <a:pPr defTabSz="913550"/>
            <a:fld id="{E501BE9C-74C9-4DE0-B1B6-4BD34D588F8C}" type="slidenum">
              <a:rPr lang="en-US" altLang="zh-CN"/>
              <a:pPr defTabSz="913550"/>
              <a:t>49</a:t>
            </a:fld>
            <a:endParaRPr lang="en-US" altLang="zh-CN" dirty="0"/>
          </a:p>
        </p:txBody>
      </p:sp>
      <p:sp>
        <p:nvSpPr>
          <p:cNvPr id="199683" name="Rectangle 2"/>
          <p:cNvSpPr>
            <a:spLocks noGrp="1" noRot="1" noChangeAspect="1" noChangeArrowheads="1" noTextEdit="1"/>
          </p:cNvSpPr>
          <p:nvPr>
            <p:ph type="sldImg" idx="4294967295"/>
          </p:nvPr>
        </p:nvSpPr>
        <p:spPr>
          <a:xfrm>
            <a:off x="1493838" y="909638"/>
            <a:ext cx="4195762" cy="3148012"/>
          </a:xfrm>
          <a:solidFill>
            <a:srgbClr val="FFFFFF"/>
          </a:solidFill>
          <a:ln/>
        </p:spPr>
      </p:sp>
      <p:sp>
        <p:nvSpPr>
          <p:cNvPr id="199684" name="Rectangle 3"/>
          <p:cNvSpPr>
            <a:spLocks noGrp="1" noChangeArrowheads="1"/>
          </p:cNvSpPr>
          <p:nvPr>
            <p:ph type="body" idx="4294967295"/>
          </p:nvPr>
        </p:nvSpPr>
        <p:spPr>
          <a:xfrm>
            <a:off x="957003" y="4491461"/>
            <a:ext cx="5268191" cy="4256878"/>
          </a:xfrm>
          <a:solidFill>
            <a:srgbClr val="FFFFFF"/>
          </a:solidFill>
          <a:ln>
            <a:solidFill>
              <a:srgbClr val="000000"/>
            </a:solidFill>
            <a:headEnd/>
            <a:tailEnd/>
          </a:ln>
        </p:spPr>
        <p:txBody>
          <a:bodyPr>
            <a:prstTxWarp prst="textNoShape">
              <a:avLst/>
            </a:prstTxWarp>
          </a:bodyPr>
          <a:lstStyle/>
          <a:p>
            <a:endParaRPr lang="en-US" altLang="zh-CN" smtClean="0"/>
          </a:p>
        </p:txBody>
      </p:sp>
    </p:spTree>
    <p:extLst>
      <p:ext uri="{BB962C8B-B14F-4D97-AF65-F5344CB8AC3E}">
        <p14:creationId xmlns:p14="http://schemas.microsoft.com/office/powerpoint/2010/main" val="77423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146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5A34113-D0B0-4658-9BAC-43F90E755BCF}" type="slidenum">
              <a:rPr lang="zh-CN" altLang="en-US" smtClean="0"/>
              <a:pPr/>
              <a:t>5</a:t>
            </a:fld>
            <a:endParaRPr lang="zh-CN" altLang="en-US" smtClean="0"/>
          </a:p>
        </p:txBody>
      </p:sp>
    </p:spTree>
    <p:extLst>
      <p:ext uri="{BB962C8B-B14F-4D97-AF65-F5344CB8AC3E}">
        <p14:creationId xmlns:p14="http://schemas.microsoft.com/office/powerpoint/2010/main" val="356490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D71D441-D9B1-4B13-A196-46845C497C2F}" type="slidenum">
              <a:rPr lang="en-US" altLang="zh-CN" smtClean="0"/>
              <a:pPr/>
              <a:t>8</a:t>
            </a:fld>
            <a:endParaRPr lang="en-US" altLang="zh-CN" smtClean="0"/>
          </a:p>
        </p:txBody>
      </p:sp>
      <p:sp>
        <p:nvSpPr>
          <p:cNvPr id="116739"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116740"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371358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763A4AC-B44F-434D-ACA9-DC29D5FFBA8E}" type="slidenum">
              <a:rPr lang="en-US" altLang="zh-CN" smtClean="0"/>
              <a:pPr/>
              <a:t>12</a:t>
            </a:fld>
            <a:endParaRPr lang="en-US" altLang="zh-CN" smtClean="0"/>
          </a:p>
        </p:txBody>
      </p:sp>
      <p:sp>
        <p:nvSpPr>
          <p:cNvPr id="121859" name="Rectangle 2"/>
          <p:cNvSpPr>
            <a:spLocks noGrp="1" noRot="1" noChangeAspect="1" noChangeArrowheads="1" noTextEdit="1"/>
          </p:cNvSpPr>
          <p:nvPr>
            <p:ph type="sldImg"/>
          </p:nvPr>
        </p:nvSpPr>
        <p:spPr bwMode="auto">
          <a:xfrm>
            <a:off x="1266825" y="727075"/>
            <a:ext cx="4784725" cy="3587750"/>
          </a:xfrm>
          <a:solidFill>
            <a:srgbClr val="FFFFFF"/>
          </a:solidFill>
          <a:ln>
            <a:solidFill>
              <a:srgbClr val="000000"/>
            </a:solidFill>
            <a:miter lim="800000"/>
            <a:headEnd/>
            <a:tailEnd/>
          </a:ln>
        </p:spPr>
      </p:sp>
      <p:sp>
        <p:nvSpPr>
          <p:cNvPr id="121860" name="Rectangle 3"/>
          <p:cNvSpPr>
            <a:spLocks noGrp="1" noChangeArrowheads="1"/>
          </p:cNvSpPr>
          <p:nvPr>
            <p:ph type="body" idx="1"/>
          </p:nvPr>
        </p:nvSpPr>
        <p:spPr bwMode="auto">
          <a:xfrm>
            <a:off x="974725" y="4559300"/>
            <a:ext cx="5365750" cy="43211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ko-KR" altLang="en-US" smtClean="0">
              <a:ea typeface="AppleMyungjo"/>
              <a:cs typeface="AppleMyungjo"/>
            </a:endParaRPr>
          </a:p>
        </p:txBody>
      </p:sp>
    </p:spTree>
    <p:extLst>
      <p:ext uri="{BB962C8B-B14F-4D97-AF65-F5344CB8AC3E}">
        <p14:creationId xmlns:p14="http://schemas.microsoft.com/office/powerpoint/2010/main" val="2182503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280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8A06899-A12E-4135-9195-F5D28F60669F}" type="slidenum">
              <a:rPr lang="zh-CN" altLang="en-US" smtClean="0"/>
              <a:pPr/>
              <a:t>15</a:t>
            </a:fld>
            <a:endParaRPr lang="zh-CN" altLang="en-US" smtClean="0"/>
          </a:p>
        </p:txBody>
      </p:sp>
    </p:spTree>
    <p:extLst>
      <p:ext uri="{BB962C8B-B14F-4D97-AF65-F5344CB8AC3E}">
        <p14:creationId xmlns:p14="http://schemas.microsoft.com/office/powerpoint/2010/main" val="397758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smtClean="0"/>
          </a:p>
        </p:txBody>
      </p:sp>
      <p:sp>
        <p:nvSpPr>
          <p:cNvPr id="1310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E95C846-BD34-4151-AAD7-9C23256477E2}" type="slidenum">
              <a:rPr lang="zh-CN" altLang="en-US" smtClean="0"/>
              <a:pPr/>
              <a:t>18</a:t>
            </a:fld>
            <a:endParaRPr lang="zh-CN" altLang="en-US" smtClean="0"/>
          </a:p>
        </p:txBody>
      </p:sp>
    </p:spTree>
    <p:extLst>
      <p:ext uri="{BB962C8B-B14F-4D97-AF65-F5344CB8AC3E}">
        <p14:creationId xmlns:p14="http://schemas.microsoft.com/office/powerpoint/2010/main" val="380247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33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4328DB1-78CA-465F-ADAB-325DAB254FE8}" type="slidenum">
              <a:rPr lang="zh-CN" altLang="en-US" smtClean="0"/>
              <a:pPr/>
              <a:t>19</a:t>
            </a:fld>
            <a:endParaRPr lang="zh-CN" altLang="en-US" smtClean="0"/>
          </a:p>
        </p:txBody>
      </p:sp>
    </p:spTree>
    <p:extLst>
      <p:ext uri="{BB962C8B-B14F-4D97-AF65-F5344CB8AC3E}">
        <p14:creationId xmlns:p14="http://schemas.microsoft.com/office/powerpoint/2010/main" val="4184131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35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82AD566-B824-4996-9A5D-A58D574D590A}" type="slidenum">
              <a:rPr lang="zh-CN" altLang="en-US" smtClean="0"/>
              <a:pPr/>
              <a:t>20</a:t>
            </a:fld>
            <a:endParaRPr lang="zh-CN" altLang="en-US" smtClean="0"/>
          </a:p>
        </p:txBody>
      </p:sp>
    </p:spTree>
    <p:extLst>
      <p:ext uri="{BB962C8B-B14F-4D97-AF65-F5344CB8AC3E}">
        <p14:creationId xmlns:p14="http://schemas.microsoft.com/office/powerpoint/2010/main" val="431375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normAutofit/>
          </a:bodyPr>
          <a:lstStyle>
            <a:lvl1pPr>
              <a:defRPr sz="44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63CB074-D917-4FBE-89BE-DF3B3526DC37}" type="datetime1">
              <a:rPr lang="en-US" altLang="zh-CN" smtClean="0"/>
              <a:t>5/13/2019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pic>
        <p:nvPicPr>
          <p:cNvPr id="8"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219937"/>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j-ea"/>
                <a:ea typeface="+mj-ea"/>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924CD9D-8F2D-4BFF-AE92-BD43EDE08B97}" type="datetime1">
              <a:rPr lang="en-US" altLang="zh-CN" smtClean="0"/>
              <a:t>5/13/2019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latin typeface="+mj-ea"/>
                <a:ea typeface="+mj-ea"/>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16212B-F7C2-43D2-9319-77026EAC3301}" type="datetime1">
              <a:rPr lang="en-US" altLang="zh-CN" smtClean="0"/>
              <a:t>5/13/2019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83309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0"/>
            <a:ext cx="9144000" cy="976313"/>
          </a:xfrm>
          <a:prstGeom prst="rect">
            <a:avLst/>
          </a:prstGeom>
          <a:gradFill rotWithShape="1">
            <a:gsLst>
              <a:gs pos="0">
                <a:srgbClr val="234B8D"/>
              </a:gs>
              <a:gs pos="100000">
                <a:srgbClr val="2F7ADF"/>
              </a:gs>
            </a:gsLst>
            <a:lin ang="0" scaled="1"/>
          </a:gradFill>
          <a:ln>
            <a:noFill/>
          </a:ln>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smtClean="0">
              <a:solidFill>
                <a:srgbClr val="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1032094" y="147889"/>
            <a:ext cx="7654705" cy="784617"/>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b="1">
                <a:latin typeface="微软雅黑" pitchFamily="34" charset="-122"/>
                <a:ea typeface="微软雅黑" pitchFamily="34" charset="-122"/>
              </a:defRPr>
            </a:lvl1pPr>
            <a:lvl2pPr>
              <a:defRPr/>
            </a:lvl2pPr>
            <a:lvl3pPr>
              <a:defRPr/>
            </a:lvl3pPr>
            <a:lvl4pPr>
              <a:defRPr/>
            </a:lvl4pPr>
            <a:lvl5pP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E0993EED-656B-468C-8A9E-AB922A5A7DBB}" type="datetime1">
              <a:rPr lang="en-US" altLang="zh-CN" smtClean="0"/>
              <a:t>5/13/2019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dirty="0"/>
          </a:p>
        </p:txBody>
      </p:sp>
      <p:pic>
        <p:nvPicPr>
          <p:cNvPr id="11" name="图片 7" descr="校徽.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95" y="118124"/>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684CBD7-081C-4AD8-9908-051971172021}" type="datetime1">
              <a:rPr lang="en-US" altLang="zh-CN" smtClean="0"/>
              <a:t>5/13/2019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49379"/>
            <a:ext cx="4038600" cy="5024672"/>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267485"/>
            <a:ext cx="4038600" cy="499751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3BE08C80-ED58-411E-BF85-6E916E409911}" type="datetime1">
              <a:rPr lang="en-US" altLang="zh-CN" smtClean="0"/>
              <a:t>5/13/2019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611991E-8238-4BD8-9068-A29405E58F7E}" type="datetime1">
              <a:rPr lang="en-US" altLang="zh-CN" smtClean="0"/>
              <a:t>5/13/2019</a:t>
            </a:fld>
            <a:endParaRPr lang="zh-CN" altLang="en-US"/>
          </a:p>
        </p:txBody>
      </p:sp>
      <p:sp>
        <p:nvSpPr>
          <p:cNvPr id="8" name="页脚占位符 7"/>
          <p:cNvSpPr>
            <a:spLocks noGrp="1"/>
          </p:cNvSpPr>
          <p:nvPr>
            <p:ph type="ftr" sz="quarter" idx="11"/>
          </p:nvPr>
        </p:nvSpPr>
        <p:spPr/>
        <p:txBody>
          <a:bodyPr/>
          <a:lstStyle/>
          <a:p>
            <a:r>
              <a:rPr lang="zh-CN" altLang="en-US" smtClean="0"/>
              <a:t>中国科学技术大学</a:t>
            </a:r>
            <a:endParaRPr lang="zh-CN" altLang="en-US" dirty="0"/>
          </a:p>
        </p:txBody>
      </p:sp>
      <p:sp>
        <p:nvSpPr>
          <p:cNvPr id="9" name="灯片编号占位符 8"/>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0"/>
            <a:ext cx="8229600" cy="902312"/>
          </a:xfrm>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2D29EDBA-35B6-4701-87CC-FBE379DD7210}" type="datetime1">
              <a:rPr lang="en-US" altLang="zh-CN" smtClean="0"/>
              <a:t>5/13/2019</a:t>
            </a:fld>
            <a:endParaRPr lang="zh-CN" altLang="en-US"/>
          </a:p>
        </p:txBody>
      </p:sp>
      <p:sp>
        <p:nvSpPr>
          <p:cNvPr id="4" name="页脚占位符 3"/>
          <p:cNvSpPr>
            <a:spLocks noGrp="1"/>
          </p:cNvSpPr>
          <p:nvPr>
            <p:ph type="ftr" sz="quarter" idx="11"/>
          </p:nvPr>
        </p:nvSpPr>
        <p:spPr/>
        <p:txBody>
          <a:bodyPr/>
          <a:lstStyle/>
          <a:p>
            <a:r>
              <a:rPr lang="zh-CN" altLang="en-US" smtClean="0"/>
              <a:t>中国科学技术大学</a:t>
            </a:r>
            <a:endParaRPr lang="zh-CN" altLang="en-US" dirty="0"/>
          </a:p>
        </p:txBody>
      </p:sp>
      <p:sp>
        <p:nvSpPr>
          <p:cNvPr id="5" name="灯片编号占位符 4"/>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0B48CF-A1FB-47D3-9133-28E1D64D40D3}"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a:t>
            </a:fld>
            <a:endParaRPr lang="zh-CN" altLang="en-US"/>
          </a:p>
        </p:txBody>
      </p:sp>
      <p:pic>
        <p:nvPicPr>
          <p:cNvPr id="5"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319520"/>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307" y="144855"/>
            <a:ext cx="3008313" cy="814812"/>
          </a:xfrm>
        </p:spPr>
        <p:txBody>
          <a:bodyPr anchor="b"/>
          <a:lstStyle>
            <a:lvl1pPr algn="l">
              <a:defRPr sz="2000" b="1">
                <a:latin typeface="+mj-ea"/>
                <a:ea typeface="+mj-ea"/>
              </a:defRPr>
            </a:lvl1pPr>
          </a:lstStyle>
          <a:p>
            <a:r>
              <a:rPr lang="zh-CN" altLang="en-US" dirty="0" smtClean="0"/>
              <a:t>单击此处编辑母版标题样</a:t>
            </a:r>
            <a:endParaRPr lang="zh-CN" altLang="en-US" dirty="0"/>
          </a:p>
        </p:txBody>
      </p:sp>
      <p:sp>
        <p:nvSpPr>
          <p:cNvPr id="3" name="内容占位符 2"/>
          <p:cNvSpPr>
            <a:spLocks noGrp="1"/>
          </p:cNvSpPr>
          <p:nvPr>
            <p:ph idx="1"/>
          </p:nvPr>
        </p:nvSpPr>
        <p:spPr>
          <a:xfrm>
            <a:off x="3575050" y="273050"/>
            <a:ext cx="5111750" cy="5853113"/>
          </a:xfrm>
        </p:spPr>
        <p:txBody>
          <a:bodyPr/>
          <a:lstStyle>
            <a:lvl1pPr>
              <a:defRPr sz="3200">
                <a:latin typeface="+mj-ea"/>
                <a:ea typeface="+mj-ea"/>
              </a:defRPr>
            </a:lvl1pPr>
            <a:lvl2pPr>
              <a:defRPr sz="2800">
                <a:latin typeface="+mj-ea"/>
                <a:ea typeface="+mj-ea"/>
              </a:defRPr>
            </a:lvl2pPr>
            <a:lvl3pPr>
              <a:defRPr sz="2400">
                <a:latin typeface="+mj-ea"/>
                <a:ea typeface="+mj-ea"/>
              </a:defRPr>
            </a:lvl3pPr>
            <a:lvl4pPr>
              <a:defRPr sz="2000">
                <a:latin typeface="+mj-ea"/>
                <a:ea typeface="+mj-ea"/>
              </a:defRPr>
            </a:lvl4pPr>
            <a:lvl5pPr>
              <a:defRPr sz="2000">
                <a:latin typeface="+mj-ea"/>
                <a:ea typeface="+mj-ea"/>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0E89983F-5CAB-4AD2-9C3A-BB543F1BA2CC}" type="datetime1">
              <a:rPr lang="en-US" altLang="zh-CN" smtClean="0"/>
              <a:t>5/13/2019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995881"/>
            <a:ext cx="5486400" cy="37316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6C670C4-3C78-4942-9763-B91976EA41A9}" type="datetime1">
              <a:rPr lang="en-US" altLang="zh-CN" smtClean="0"/>
              <a:t>5/13/2019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27159"/>
            <a:ext cx="9144000" cy="976313"/>
          </a:xfrm>
          <a:prstGeom prst="rect">
            <a:avLst/>
          </a:prstGeom>
          <a:gradFill rotWithShape="1">
            <a:gsLst>
              <a:gs pos="0">
                <a:srgbClr val="234B8D"/>
              </a:gs>
              <a:gs pos="100000">
                <a:srgbClr val="2F7ADF"/>
              </a:gs>
            </a:gsLst>
            <a:lin ang="0" scaled="1"/>
          </a:gradFill>
          <a:ln>
            <a:noFill/>
          </a:ln>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smtClean="0">
              <a:solidFill>
                <a:srgbClr val="FFFFFF"/>
              </a:solidFill>
              <a:latin typeface="微软雅黑" panose="020B0503020204020204" pitchFamily="34" charset="-122"/>
              <a:ea typeface="微软雅黑" panose="020B0503020204020204" pitchFamily="34" charset="-122"/>
            </a:endParaRPr>
          </a:p>
        </p:txBody>
      </p:sp>
      <p:sp>
        <p:nvSpPr>
          <p:cNvPr id="2" name="标题占位符 1"/>
          <p:cNvSpPr>
            <a:spLocks noGrp="1"/>
          </p:cNvSpPr>
          <p:nvPr>
            <p:ph type="title"/>
          </p:nvPr>
        </p:nvSpPr>
        <p:spPr>
          <a:xfrm>
            <a:off x="474133" y="175056"/>
            <a:ext cx="8238067" cy="70313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58432"/>
            <a:ext cx="8229600" cy="505183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7C3CBB79-86D5-49C4-928B-7B63B3AD187F}" type="datetime1">
              <a:rPr lang="en-US" altLang="zh-CN" smtClean="0"/>
              <a:t>5/13/2019</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r>
              <a:rPr lang="zh-CN" altLang="en-US" dirty="0" smtClean="0"/>
              <a:t>中国科学技术大学</a:t>
            </a:r>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8BD4F407-B401-4F27-B84C-F4D1FCFDF361}" type="slidenum">
              <a:rPr lang="zh-CN" altLang="en-US" smtClean="0"/>
              <a:pPr/>
              <a:t>‹#›</a:t>
            </a:fld>
            <a:endParaRPr lang="zh-CN" altLang="en-US" dirty="0"/>
          </a:p>
        </p:txBody>
      </p:sp>
      <p:pic>
        <p:nvPicPr>
          <p:cNvPr id="9" name="图片 7" descr="校徽.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7695" y="109071"/>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p:txStyles>
    <p:titleStyle>
      <a:lvl1pPr algn="ctr" defTabSz="914400" rtl="0" eaLnBrk="1" latinLnBrk="0" hangingPunct="1">
        <a:spcBef>
          <a:spcPct val="0"/>
        </a:spcBef>
        <a:buNone/>
        <a:defRPr sz="3600" kern="1200">
          <a:solidFill>
            <a:schemeClr val="bg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hzhou@ustc.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zh-CN" altLang="en-US" dirty="0" smtClean="0">
                <a:solidFill>
                  <a:schemeClr val="tx1"/>
                </a:solidFill>
              </a:rPr>
              <a:t>计算机体系结构</a:t>
            </a:r>
          </a:p>
        </p:txBody>
      </p:sp>
      <p:sp>
        <p:nvSpPr>
          <p:cNvPr id="5123" name="Rectangle 3"/>
          <p:cNvSpPr>
            <a:spLocks noGrp="1" noChangeArrowheads="1"/>
          </p:cNvSpPr>
          <p:nvPr>
            <p:ph type="subTitle" idx="1"/>
          </p:nvPr>
        </p:nvSpPr>
        <p:spPr/>
        <p:txBody>
          <a:bodyPr>
            <a:normAutofit fontScale="70000" lnSpcReduction="20000"/>
          </a:bodyPr>
          <a:lstStyle/>
          <a:p>
            <a:endParaRPr lang="zh-CN" altLang="en-US" smtClean="0"/>
          </a:p>
          <a:p>
            <a:r>
              <a:rPr lang="zh-CN" altLang="en-US" smtClean="0"/>
              <a:t>周学海</a:t>
            </a:r>
          </a:p>
          <a:p>
            <a:r>
              <a:rPr lang="en-US" altLang="zh-CN" smtClean="0">
                <a:hlinkClick r:id="rId3"/>
              </a:rPr>
              <a:t>xhzhou@ustc.edu.cn</a:t>
            </a:r>
            <a:endParaRPr lang="en-US" altLang="zh-CN" smtClean="0"/>
          </a:p>
          <a:p>
            <a:r>
              <a:rPr lang="en-US" altLang="zh-CN" smtClean="0"/>
              <a:t>0551-63606864</a:t>
            </a:r>
          </a:p>
          <a:p>
            <a:r>
              <a:rPr lang="zh-CN" altLang="en-US" smtClean="0"/>
              <a:t>中国科学技术大学</a:t>
            </a:r>
            <a:endParaRPr lang="zh-CN" alt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标题 1"/>
          <p:cNvSpPr>
            <a:spLocks noGrp="1"/>
          </p:cNvSpPr>
          <p:nvPr>
            <p:ph type="title"/>
          </p:nvPr>
        </p:nvSpPr>
        <p:spPr>
          <a:xfrm>
            <a:off x="376238" y="365125"/>
            <a:ext cx="8605837" cy="615950"/>
          </a:xfrm>
        </p:spPr>
        <p:txBody>
          <a:bodyPr>
            <a:normAutofit fontScale="90000"/>
          </a:bodyPr>
          <a:lstStyle/>
          <a:p>
            <a:r>
              <a:rPr lang="en-US" altLang="zh-CN" sz="3600" b="1" smtClean="0">
                <a:solidFill>
                  <a:srgbClr val="FF0000"/>
                </a:solidFill>
              </a:rPr>
              <a:t>MMX Example: Image Overlaying (I)</a:t>
            </a:r>
            <a:endParaRPr lang="zh-CN" altLang="en-US" sz="3600" b="1" smtClean="0">
              <a:solidFill>
                <a:srgbClr val="FF0000"/>
              </a:solidFill>
            </a:endParaRPr>
          </a:p>
        </p:txBody>
      </p:sp>
      <p:sp>
        <p:nvSpPr>
          <p:cNvPr id="118787" name="内容占位符 2"/>
          <p:cNvSpPr>
            <a:spLocks noGrp="1"/>
          </p:cNvSpPr>
          <p:nvPr>
            <p:ph idx="1"/>
          </p:nvPr>
        </p:nvSpPr>
        <p:spPr>
          <a:xfrm>
            <a:off x="628650" y="1316038"/>
            <a:ext cx="7886700" cy="4860925"/>
          </a:xfrm>
        </p:spPr>
        <p:txBody>
          <a:bodyPr/>
          <a:lstStyle/>
          <a:p>
            <a:endParaRPr lang="zh-CN" altLang="en-US" smtClean="0"/>
          </a:p>
        </p:txBody>
      </p:sp>
      <p:sp>
        <p:nvSpPr>
          <p:cNvPr id="4" name="日期占位符 3"/>
          <p:cNvSpPr>
            <a:spLocks noGrp="1"/>
          </p:cNvSpPr>
          <p:nvPr>
            <p:ph type="dt" sz="quarter" idx="10"/>
          </p:nvPr>
        </p:nvSpPr>
        <p:spPr/>
        <p:txBody>
          <a:bodyPr/>
          <a:lstStyle/>
          <a:p>
            <a:pPr>
              <a:defRPr/>
            </a:pPr>
            <a:fld id="{442A3881-B17E-4E2B-B7C0-FE5660960F99}" type="datetime1">
              <a:rPr lang="en-US" altLang="zh-CN" smtClean="0"/>
              <a:t>5/13/2019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118790"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322D7AEE-6DA8-4053-B630-C287DDD36E80}"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10</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118791"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047750"/>
            <a:ext cx="782955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173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标题 1"/>
          <p:cNvSpPr>
            <a:spLocks noGrp="1"/>
          </p:cNvSpPr>
          <p:nvPr>
            <p:ph type="title"/>
          </p:nvPr>
        </p:nvSpPr>
        <p:spPr>
          <a:xfrm>
            <a:off x="333375" y="22225"/>
            <a:ext cx="8605838" cy="1039813"/>
          </a:xfrm>
        </p:spPr>
        <p:txBody>
          <a:bodyPr/>
          <a:lstStyle/>
          <a:p>
            <a:r>
              <a:rPr lang="en-US" altLang="zh-CN" sz="3200" b="1" smtClean="0">
                <a:solidFill>
                  <a:srgbClr val="FF0000"/>
                </a:solidFill>
              </a:rPr>
              <a:t>MMX Example: Image Overlaying (II)</a:t>
            </a:r>
            <a:endParaRPr lang="zh-CN" altLang="en-US" sz="3200" b="1" smtClean="0">
              <a:solidFill>
                <a:srgbClr val="FF0000"/>
              </a:solidFill>
            </a:endParaRPr>
          </a:p>
        </p:txBody>
      </p:sp>
      <p:sp>
        <p:nvSpPr>
          <p:cNvPr id="119811" name="内容占位符 2"/>
          <p:cNvSpPr>
            <a:spLocks noGrp="1"/>
          </p:cNvSpPr>
          <p:nvPr>
            <p:ph idx="1"/>
          </p:nvPr>
        </p:nvSpPr>
        <p:spPr>
          <a:xfrm>
            <a:off x="628650" y="1360488"/>
            <a:ext cx="7886700" cy="4816475"/>
          </a:xfrm>
        </p:spPr>
        <p:txBody>
          <a:bodyPr/>
          <a:lstStyle/>
          <a:p>
            <a:endParaRPr lang="zh-CN" altLang="en-US" smtClean="0"/>
          </a:p>
        </p:txBody>
      </p:sp>
      <p:sp>
        <p:nvSpPr>
          <p:cNvPr id="4" name="日期占位符 3"/>
          <p:cNvSpPr>
            <a:spLocks noGrp="1"/>
          </p:cNvSpPr>
          <p:nvPr>
            <p:ph type="dt" sz="quarter" idx="10"/>
          </p:nvPr>
        </p:nvSpPr>
        <p:spPr/>
        <p:txBody>
          <a:bodyPr/>
          <a:lstStyle/>
          <a:p>
            <a:pPr>
              <a:defRPr/>
            </a:pPr>
            <a:fld id="{14E5A020-666F-4DF3-9717-EFAB1F1D3FC2}" type="datetime1">
              <a:rPr lang="en-US" altLang="zh-CN" smtClean="0"/>
              <a:t>5/13/2019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119814"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816FFAEE-139F-4FC3-9AF4-47F34E4AD6FE}"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11</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119815"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738" y="801688"/>
            <a:ext cx="7948612"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6"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3921125"/>
            <a:ext cx="4029075"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363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en-US" altLang="ko-KR" smtClean="0"/>
              <a:t>Multimedia Extensions versus Vectors</a:t>
            </a:r>
          </a:p>
        </p:txBody>
      </p:sp>
      <p:sp>
        <p:nvSpPr>
          <p:cNvPr id="120835" name="Rectangle 3"/>
          <p:cNvSpPr>
            <a:spLocks noGrp="1" noChangeArrowheads="1"/>
          </p:cNvSpPr>
          <p:nvPr>
            <p:ph idx="1"/>
          </p:nvPr>
        </p:nvSpPr>
        <p:spPr/>
        <p:txBody>
          <a:bodyPr>
            <a:normAutofit fontScale="85000" lnSpcReduction="10000"/>
          </a:bodyPr>
          <a:lstStyle/>
          <a:p>
            <a:r>
              <a:rPr lang="zh-CN" altLang="en-US" smtClean="0"/>
              <a:t>受限的指令集</a:t>
            </a:r>
            <a:r>
              <a:rPr lang="en-US" altLang="ko-KR" smtClean="0"/>
              <a:t>:</a:t>
            </a:r>
          </a:p>
          <a:p>
            <a:pPr lvl="1"/>
            <a:r>
              <a:rPr lang="zh-CN" altLang="en-US" smtClean="0"/>
              <a:t>无向量长度控制</a:t>
            </a:r>
            <a:endParaRPr lang="en-US" altLang="zh-CN" smtClean="0"/>
          </a:p>
          <a:p>
            <a:pPr lvl="1"/>
            <a:r>
              <a:rPr lang="en-US" altLang="ko-KR" smtClean="0"/>
              <a:t>Load/store</a:t>
            </a:r>
            <a:r>
              <a:rPr lang="zh-CN" altLang="en-US" smtClean="0"/>
              <a:t>操作无</a:t>
            </a:r>
            <a:r>
              <a:rPr lang="en-US" altLang="ko-KR" smtClean="0"/>
              <a:t> </a:t>
            </a:r>
            <a:r>
              <a:rPr lang="zh-CN" altLang="en-US" smtClean="0"/>
              <a:t>常数步长寻址和</a:t>
            </a:r>
            <a:r>
              <a:rPr lang="en-US" altLang="ko-KR" smtClean="0"/>
              <a:t> scatter/gather</a:t>
            </a:r>
            <a:r>
              <a:rPr lang="zh-CN" altLang="en-US" smtClean="0"/>
              <a:t>操作</a:t>
            </a:r>
            <a:endParaRPr lang="en-US" altLang="zh-CN" smtClean="0"/>
          </a:p>
          <a:p>
            <a:pPr lvl="1"/>
            <a:r>
              <a:rPr lang="en-US" altLang="ko-KR" smtClean="0"/>
              <a:t>loads </a:t>
            </a:r>
            <a:r>
              <a:rPr lang="zh-CN" altLang="en-US" smtClean="0"/>
              <a:t>操作必须</a:t>
            </a:r>
            <a:r>
              <a:rPr lang="en-US" altLang="ko-KR" smtClean="0"/>
              <a:t>64/128-bit </a:t>
            </a:r>
            <a:r>
              <a:rPr lang="zh-CN" altLang="en-US" smtClean="0"/>
              <a:t>边界对齐</a:t>
            </a:r>
            <a:endParaRPr lang="en-US" altLang="ko-KR" smtClean="0"/>
          </a:p>
          <a:p>
            <a:r>
              <a:rPr lang="zh-CN" altLang="en-US" smtClean="0"/>
              <a:t>受限的向量寄存器长度</a:t>
            </a:r>
            <a:r>
              <a:rPr lang="en-US" altLang="ko-KR" smtClean="0"/>
              <a:t>:</a:t>
            </a:r>
          </a:p>
          <a:p>
            <a:pPr lvl="1"/>
            <a:r>
              <a:rPr lang="zh-CN" altLang="en-US" smtClean="0"/>
              <a:t>需要超标量发射以保持</a:t>
            </a:r>
            <a:r>
              <a:rPr lang="en-US" altLang="zh-CN" smtClean="0"/>
              <a:t>m</a:t>
            </a:r>
            <a:r>
              <a:rPr lang="en-US" altLang="ko-KR" smtClean="0"/>
              <a:t>ultiply/add/load </a:t>
            </a:r>
            <a:r>
              <a:rPr lang="zh-CN" altLang="en-US" smtClean="0"/>
              <a:t>部件忙</a:t>
            </a:r>
            <a:endParaRPr lang="en-US" altLang="ko-KR" smtClean="0"/>
          </a:p>
          <a:p>
            <a:pPr lvl="1"/>
            <a:r>
              <a:rPr lang="zh-CN" altLang="en-US" smtClean="0"/>
              <a:t>通过循环展开隐藏延迟增加了寄存器读写压力</a:t>
            </a:r>
            <a:endParaRPr lang="en-US" altLang="ko-KR" smtClean="0"/>
          </a:p>
          <a:p>
            <a:r>
              <a:rPr lang="zh-CN" altLang="en-US" smtClean="0"/>
              <a:t>在微处理器设计中向全向量化发展</a:t>
            </a:r>
            <a:endParaRPr lang="en-US" altLang="ko-KR" smtClean="0"/>
          </a:p>
          <a:p>
            <a:pPr lvl="1"/>
            <a:r>
              <a:rPr lang="zh-CN" altLang="en-US" smtClean="0"/>
              <a:t>更好地支持非对齐存储器访问</a:t>
            </a:r>
            <a:endParaRPr lang="en-US" altLang="ko-KR" smtClean="0"/>
          </a:p>
          <a:p>
            <a:pPr lvl="1"/>
            <a:r>
              <a:rPr lang="zh-CN" altLang="en-US" smtClean="0"/>
              <a:t>支持双精度浮点数操作</a:t>
            </a:r>
            <a:r>
              <a:rPr lang="en-US" altLang="ko-KR" smtClean="0"/>
              <a:t> (64-bit floating-point)</a:t>
            </a:r>
          </a:p>
          <a:p>
            <a:pPr lvl="1"/>
            <a:r>
              <a:rPr lang="en-US" altLang="ko-KR" smtClean="0"/>
              <a:t>Intel AVX spec (announced April 2008), 256b vector registers (expandable up to 1024b) </a:t>
            </a:r>
          </a:p>
        </p:txBody>
      </p:sp>
      <p:sp>
        <p:nvSpPr>
          <p:cNvPr id="6" name="日期占位符 5"/>
          <p:cNvSpPr>
            <a:spLocks noGrp="1"/>
          </p:cNvSpPr>
          <p:nvPr>
            <p:ph type="dt" sz="quarter" idx="10"/>
          </p:nvPr>
        </p:nvSpPr>
        <p:spPr/>
        <p:txBody>
          <a:bodyPr/>
          <a:lstStyle/>
          <a:p>
            <a:fld id="{1FF157D4-D1F2-4437-A247-ABF840D2CCC9}" type="datetime1">
              <a:rPr lang="en-US" altLang="zh-CN" smtClean="0"/>
              <a:t>5/13/2019</a:t>
            </a:fld>
            <a:endParaRPr lang="zh-CN" altLang="en-US"/>
          </a:p>
        </p:txBody>
      </p:sp>
      <p:sp>
        <p:nvSpPr>
          <p:cNvPr id="7" name="页脚占位符 6"/>
          <p:cNvSpPr>
            <a:spLocks noGrp="1"/>
          </p:cNvSpPr>
          <p:nvPr>
            <p:ph type="ftr" sz="quarter" idx="11"/>
          </p:nvPr>
        </p:nvSpPr>
        <p:spPr/>
        <p:txBody>
          <a:bodyPr/>
          <a:lstStyle/>
          <a:p>
            <a:r>
              <a:rPr lang="zh-CN" altLang="en-US" smtClean="0"/>
              <a:t>中国科学技术大学</a:t>
            </a:r>
            <a:endParaRPr lang="zh-CN" altLang="en-US"/>
          </a:p>
        </p:txBody>
      </p:sp>
      <p:sp>
        <p:nvSpPr>
          <p:cNvPr id="2" name="灯片编号占位符 1"/>
          <p:cNvSpPr>
            <a:spLocks noGrp="1"/>
          </p:cNvSpPr>
          <p:nvPr>
            <p:ph type="sldNum" sz="quarter" idx="12"/>
          </p:nvPr>
        </p:nvSpPr>
        <p:spPr/>
        <p:txBody>
          <a:bodyPr/>
          <a:lstStyle/>
          <a:p>
            <a:fld id="{8BD4F407-B401-4F27-B84C-F4D1FCFDF361}" type="slidenum">
              <a:rPr lang="zh-CN" altLang="en-US" smtClean="0"/>
              <a:pPr/>
              <a:t>12</a:t>
            </a:fld>
            <a:endParaRPr lang="zh-CN" altLang="en-US" dirty="0"/>
          </a:p>
        </p:txBody>
      </p:sp>
    </p:spTree>
    <p:extLst>
      <p:ext uri="{BB962C8B-B14F-4D97-AF65-F5344CB8AC3E}">
        <p14:creationId xmlns:p14="http://schemas.microsoft.com/office/powerpoint/2010/main" val="369293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GPU</a:t>
            </a:r>
            <a:endParaRPr lang="zh-CN" altLang="en-US" dirty="0"/>
          </a:p>
        </p:txBody>
      </p:sp>
      <p:sp>
        <p:nvSpPr>
          <p:cNvPr id="3" name="内容占位符 2"/>
          <p:cNvSpPr>
            <a:spLocks noGrp="1"/>
          </p:cNvSpPr>
          <p:nvPr>
            <p:ph idx="1"/>
          </p:nvPr>
        </p:nvSpPr>
        <p:spPr/>
        <p:txBody>
          <a:bodyPr/>
          <a:lstStyle/>
          <a:p>
            <a:r>
              <a:rPr lang="en-US" altLang="zh-CN" dirty="0" smtClean="0"/>
              <a:t>GPU</a:t>
            </a:r>
            <a:r>
              <a:rPr lang="zh-CN" altLang="en-US" dirty="0" smtClean="0"/>
              <a:t>的起源</a:t>
            </a:r>
            <a:endParaRPr lang="en-US" altLang="zh-CN" dirty="0" smtClean="0"/>
          </a:p>
          <a:p>
            <a:r>
              <a:rPr lang="en-US" altLang="zh-CN" dirty="0" smtClean="0"/>
              <a:t>GPU</a:t>
            </a:r>
            <a:r>
              <a:rPr lang="zh-CN" altLang="en-US" dirty="0" smtClean="0"/>
              <a:t>基本的硬件结构</a:t>
            </a:r>
            <a:endParaRPr lang="en-US" altLang="zh-CN" dirty="0" smtClean="0"/>
          </a:p>
          <a:p>
            <a:r>
              <a:rPr lang="en-US" altLang="zh-CN" dirty="0" smtClean="0"/>
              <a:t>GPU</a:t>
            </a:r>
            <a:r>
              <a:rPr lang="zh-CN" altLang="en-US" dirty="0" smtClean="0"/>
              <a:t>编程模型</a:t>
            </a:r>
            <a:endParaRPr lang="en-US" altLang="zh-CN" dirty="0" smtClean="0"/>
          </a:p>
          <a:p>
            <a:r>
              <a:rPr lang="en-US" altLang="zh-CN" dirty="0"/>
              <a:t>GPU</a:t>
            </a:r>
            <a:r>
              <a:rPr lang="zh-CN" altLang="en-US" dirty="0" smtClean="0"/>
              <a:t>的存储</a:t>
            </a:r>
            <a:r>
              <a:rPr lang="zh-CN" altLang="en-US" dirty="0" smtClean="0"/>
              <a:t>层次</a:t>
            </a:r>
            <a:endParaRPr lang="en-US" altLang="zh-CN" dirty="0" smtClean="0"/>
          </a:p>
          <a:p>
            <a:r>
              <a:rPr lang="en-US" altLang="zh-CN" dirty="0">
                <a:solidFill>
                  <a:srgbClr val="FF0000"/>
                </a:solidFill>
              </a:rPr>
              <a:t>GPU</a:t>
            </a:r>
            <a:r>
              <a:rPr lang="zh-CN" altLang="en-US" dirty="0">
                <a:solidFill>
                  <a:srgbClr val="FF0000"/>
                </a:solidFill>
              </a:rPr>
              <a:t>分支处理（发散与汇聚）</a:t>
            </a:r>
            <a:endParaRPr lang="en-US" altLang="zh-CN" dirty="0">
              <a:solidFill>
                <a:srgbClr val="FF0000"/>
              </a:solidFill>
            </a:endParaRPr>
          </a:p>
          <a:p>
            <a:pPr marL="0" indent="0">
              <a:buNone/>
            </a:pPr>
            <a:endParaRPr lang="en-US" altLang="zh-CN" dirty="0" smtClean="0"/>
          </a:p>
          <a:p>
            <a:endParaRPr lang="zh-CN" altLang="en-US" dirty="0"/>
          </a:p>
        </p:txBody>
      </p:sp>
      <p:sp>
        <p:nvSpPr>
          <p:cNvPr id="4" name="日期占位符 3"/>
          <p:cNvSpPr>
            <a:spLocks noGrp="1"/>
          </p:cNvSpPr>
          <p:nvPr>
            <p:ph type="dt" sz="half" idx="10"/>
          </p:nvPr>
        </p:nvSpPr>
        <p:spPr/>
        <p:txBody>
          <a:bodyPr/>
          <a:lstStyle/>
          <a:p>
            <a:fld id="{3CAECC47-4834-46AE-AA2D-A3A00AE77D7F}" type="datetime1">
              <a:rPr lang="en-US" altLang="zh-CN" smtClean="0"/>
              <a:t>5/13/2019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13</a:t>
            </a:fld>
            <a:endParaRPr lang="zh-CN" altLang="en-US" dirty="0"/>
          </a:p>
        </p:txBody>
      </p:sp>
    </p:spTree>
    <p:extLst>
      <p:ext uri="{BB962C8B-B14F-4D97-AF65-F5344CB8AC3E}">
        <p14:creationId xmlns:p14="http://schemas.microsoft.com/office/powerpoint/2010/main" val="169280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628650" y="255588"/>
            <a:ext cx="7886700" cy="500062"/>
          </a:xfrm>
        </p:spPr>
        <p:txBody>
          <a:bodyPr>
            <a:normAutofit fontScale="90000"/>
          </a:bodyPr>
          <a:lstStyle/>
          <a:p>
            <a:pPr eaLnBrk="1" hangingPunct="1"/>
            <a:r>
              <a:rPr lang="en-US" altLang="zh-CN" sz="3600" smtClean="0"/>
              <a:t>Graphics Processing Units (GPUs)</a:t>
            </a:r>
          </a:p>
        </p:txBody>
      </p:sp>
      <p:sp>
        <p:nvSpPr>
          <p:cNvPr id="125955" name="Content Placeholder 2"/>
          <p:cNvSpPr>
            <a:spLocks noGrp="1"/>
          </p:cNvSpPr>
          <p:nvPr>
            <p:ph idx="1"/>
          </p:nvPr>
        </p:nvSpPr>
        <p:spPr>
          <a:xfrm>
            <a:off x="414338" y="1163638"/>
            <a:ext cx="8534400" cy="5192712"/>
          </a:xfrm>
        </p:spPr>
        <p:txBody>
          <a:bodyPr/>
          <a:lstStyle/>
          <a:p>
            <a:pPr eaLnBrk="1" hangingPunct="1"/>
            <a:r>
              <a:rPr lang="zh-CN" altLang="en-US" sz="2400" b="1" smtClean="0">
                <a:solidFill>
                  <a:srgbClr val="0036A2"/>
                </a:solidFill>
              </a:rPr>
              <a:t>早期的</a:t>
            </a:r>
            <a:r>
              <a:rPr lang="en-US" altLang="zh-CN" sz="2400" b="1" smtClean="0">
                <a:solidFill>
                  <a:srgbClr val="0036A2"/>
                </a:solidFill>
              </a:rPr>
              <a:t>GPU</a:t>
            </a:r>
            <a:r>
              <a:rPr lang="zh-CN" altLang="en-US" sz="2400" smtClean="0"/>
              <a:t>是指带有高性能浮点运算部件、可高效生成</a:t>
            </a:r>
            <a:r>
              <a:rPr lang="en-US" altLang="zh-CN" sz="2400" smtClean="0"/>
              <a:t>3D</a:t>
            </a:r>
            <a:r>
              <a:rPr lang="zh-CN" altLang="en-US" sz="2400" smtClean="0"/>
              <a:t>图形的具有固定功能的专用设备</a:t>
            </a:r>
            <a:r>
              <a:rPr lang="en-US" altLang="zh-CN" sz="2400" smtClean="0"/>
              <a:t> (mid-late 1990s) </a:t>
            </a:r>
          </a:p>
          <a:p>
            <a:pPr lvl="1" eaLnBrk="1" hangingPunct="1"/>
            <a:r>
              <a:rPr lang="zh-CN" altLang="en-US" sz="2000" smtClean="0"/>
              <a:t>让</a:t>
            </a:r>
            <a:r>
              <a:rPr lang="en-US" altLang="zh-CN" sz="2000" smtClean="0"/>
              <a:t>PC</a:t>
            </a:r>
            <a:r>
              <a:rPr lang="zh-CN" altLang="en-US" sz="2000" smtClean="0"/>
              <a:t>机具有类似工作站的图形功能</a:t>
            </a:r>
            <a:endParaRPr lang="en-US" altLang="zh-CN" sz="2000" smtClean="0"/>
          </a:p>
          <a:p>
            <a:pPr lvl="1" eaLnBrk="1" hangingPunct="1"/>
            <a:r>
              <a:rPr lang="zh-CN" altLang="en-US" sz="2000" b="1" smtClean="0">
                <a:solidFill>
                  <a:srgbClr val="0036A2"/>
                </a:solidFill>
              </a:rPr>
              <a:t>用户可以配置图形处理流水线，但不是真正的对其编程</a:t>
            </a:r>
            <a:endParaRPr lang="en-US" altLang="zh-CN" sz="2000" b="1" smtClean="0">
              <a:solidFill>
                <a:srgbClr val="0036A2"/>
              </a:solidFill>
            </a:endParaRPr>
          </a:p>
          <a:p>
            <a:pPr eaLnBrk="1" hangingPunct="1"/>
            <a:r>
              <a:rPr lang="en-US" altLang="zh-CN" sz="2400" smtClean="0"/>
              <a:t>2001-2005</a:t>
            </a:r>
            <a:r>
              <a:rPr lang="zh-CN" altLang="en-US" sz="2400" smtClean="0"/>
              <a:t>，</a:t>
            </a:r>
            <a:r>
              <a:rPr lang="en-US" altLang="zh-CN" sz="2400" smtClean="0"/>
              <a:t>GPU</a:t>
            </a:r>
            <a:r>
              <a:rPr lang="zh-CN" altLang="en-US" sz="2400" smtClean="0"/>
              <a:t>加入了越来越多的可编程性</a:t>
            </a:r>
            <a:endParaRPr lang="en-US" altLang="zh-CN" sz="2400" smtClean="0"/>
          </a:p>
          <a:p>
            <a:pPr lvl="1" eaLnBrk="1" hangingPunct="1"/>
            <a:r>
              <a:rPr lang="zh-CN" altLang="en-US" sz="2000" smtClean="0"/>
              <a:t>例如新的语言</a:t>
            </a:r>
            <a:r>
              <a:rPr lang="en-US" altLang="zh-CN" sz="2000" smtClean="0"/>
              <a:t> Cg</a:t>
            </a:r>
            <a:r>
              <a:rPr lang="zh-CN" altLang="en-US" sz="2000" smtClean="0"/>
              <a:t>可用来编写一些小的程序处理图形的顶点或像素，是</a:t>
            </a:r>
            <a:r>
              <a:rPr lang="en-US" altLang="zh-CN" sz="2000" smtClean="0"/>
              <a:t>Windows DirectX</a:t>
            </a:r>
            <a:r>
              <a:rPr lang="zh-CN" altLang="en-US" sz="2000" smtClean="0"/>
              <a:t>的变体</a:t>
            </a:r>
            <a:endParaRPr lang="en-US" altLang="zh-CN" sz="2000" smtClean="0"/>
          </a:p>
          <a:p>
            <a:pPr lvl="1" eaLnBrk="1" hangingPunct="1"/>
            <a:r>
              <a:rPr lang="zh-CN" altLang="en-US" sz="2000" smtClean="0"/>
              <a:t>大规模并行（针对每帧上百万顶点或像素）但非常受限于编程模型</a:t>
            </a:r>
            <a:endParaRPr lang="en-US" altLang="zh-CN" sz="2000" smtClean="0"/>
          </a:p>
          <a:p>
            <a:pPr eaLnBrk="1" hangingPunct="1"/>
            <a:r>
              <a:rPr lang="zh-CN" altLang="en-US" sz="2400" smtClean="0"/>
              <a:t>有些用户注意到通过将输入和输出数据映射为图像，并对顶点或像素渲染计算  可进行通用计算</a:t>
            </a:r>
            <a:endParaRPr lang="en-US" altLang="zh-CN" sz="2400" smtClean="0"/>
          </a:p>
          <a:p>
            <a:pPr lvl="1" eaLnBrk="1" hangingPunct="1"/>
            <a:r>
              <a:rPr lang="zh-CN" altLang="en-US" sz="2000" smtClean="0"/>
              <a:t>因为不得不使用图形流水线模型，这对完成通用计算来说是个非常难用的编程模型</a:t>
            </a:r>
            <a:endParaRPr lang="en-US" altLang="zh-CN" sz="2000" smtClean="0"/>
          </a:p>
        </p:txBody>
      </p:sp>
      <p:sp>
        <p:nvSpPr>
          <p:cNvPr id="1259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5F62FEEE-4BB1-4F96-AA87-5ACA560F99C4}"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14</a:t>
            </a:fld>
            <a:endParaRPr lang="en-US" altLang="zh-CN" sz="1200" smtClean="0">
              <a:solidFill>
                <a:srgbClr val="FBBA03"/>
              </a:solidFill>
              <a:latin typeface="Calibri" panose="020F0502020204030204" pitchFamily="34" charset="0"/>
              <a:ea typeface="宋体" panose="02010600030101010101" pitchFamily="2" charset="-122"/>
            </a:endParaRPr>
          </a:p>
        </p:txBody>
      </p:sp>
      <p:sp>
        <p:nvSpPr>
          <p:cNvPr id="5" name="日期占位符 4"/>
          <p:cNvSpPr>
            <a:spLocks noGrp="1"/>
          </p:cNvSpPr>
          <p:nvPr>
            <p:ph type="dt" sz="quarter" idx="10"/>
          </p:nvPr>
        </p:nvSpPr>
        <p:spPr/>
        <p:txBody>
          <a:bodyPr/>
          <a:lstStyle/>
          <a:p>
            <a:pPr>
              <a:defRPr/>
            </a:pPr>
            <a:fld id="{FA063FBF-00E2-4F5A-86D7-0A8DD122D5A5}" type="datetime1">
              <a:rPr lang="en-US" altLang="zh-CN" smtClean="0"/>
              <a:t>5/13/2019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Tree>
    <p:extLst>
      <p:ext uri="{BB962C8B-B14F-4D97-AF65-F5344CB8AC3E}">
        <p14:creationId xmlns:p14="http://schemas.microsoft.com/office/powerpoint/2010/main" val="3521066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ltLang="zh-CN" smtClean="0"/>
              <a:t>General-Purpose GPUs (GP-GPUs)</a:t>
            </a:r>
          </a:p>
        </p:txBody>
      </p:sp>
      <p:sp>
        <p:nvSpPr>
          <p:cNvPr id="126979" name="Content Placeholder 2"/>
          <p:cNvSpPr>
            <a:spLocks noGrp="1"/>
          </p:cNvSpPr>
          <p:nvPr>
            <p:ph idx="1"/>
          </p:nvPr>
        </p:nvSpPr>
        <p:spPr/>
        <p:txBody>
          <a:bodyPr>
            <a:normAutofit fontScale="85000" lnSpcReduction="10000"/>
          </a:bodyPr>
          <a:lstStyle/>
          <a:p>
            <a:r>
              <a:rPr lang="en-US" altLang="zh-CN" dirty="0" smtClean="0"/>
              <a:t>2006</a:t>
            </a:r>
            <a:r>
              <a:rPr lang="zh-CN" altLang="en-US" dirty="0" smtClean="0"/>
              <a:t>年</a:t>
            </a:r>
            <a:r>
              <a:rPr lang="en-US" altLang="zh-CN" dirty="0" smtClean="0"/>
              <a:t>, </a:t>
            </a:r>
            <a:r>
              <a:rPr lang="en-US" altLang="zh-CN" dirty="0" err="1" smtClean="0"/>
              <a:t>Nvidia</a:t>
            </a:r>
            <a:r>
              <a:rPr lang="en-US" altLang="zh-CN" dirty="0" smtClean="0"/>
              <a:t> </a:t>
            </a:r>
            <a:r>
              <a:rPr lang="zh-CN" altLang="en-US" dirty="0" smtClean="0"/>
              <a:t>的</a:t>
            </a:r>
            <a:r>
              <a:rPr lang="en-US" altLang="zh-CN" dirty="0" smtClean="0"/>
              <a:t> GeForce 8800 GPU </a:t>
            </a:r>
            <a:r>
              <a:rPr lang="zh-CN" altLang="en-US" dirty="0" smtClean="0"/>
              <a:t>支持一种新的编程语言</a:t>
            </a:r>
            <a:r>
              <a:rPr lang="en-US" altLang="zh-CN" dirty="0" smtClean="0"/>
              <a:t>: CUDA </a:t>
            </a:r>
          </a:p>
          <a:p>
            <a:pPr lvl="1">
              <a:lnSpc>
                <a:spcPct val="110000"/>
              </a:lnSpc>
            </a:pPr>
            <a:r>
              <a:rPr lang="en-US" altLang="zh-CN" dirty="0" smtClean="0"/>
              <a:t>“Compute Unified Device Architecture”</a:t>
            </a:r>
          </a:p>
          <a:p>
            <a:pPr lvl="1"/>
            <a:r>
              <a:rPr lang="zh-CN" altLang="en-US" dirty="0" smtClean="0"/>
              <a:t>随后工业界推出</a:t>
            </a:r>
            <a:r>
              <a:rPr lang="en-US" altLang="zh-CN" dirty="0" err="1" smtClean="0"/>
              <a:t>OpenCL</a:t>
            </a:r>
            <a:r>
              <a:rPr lang="zh-CN" altLang="en-US" dirty="0" smtClean="0"/>
              <a:t>，与</a:t>
            </a:r>
            <a:r>
              <a:rPr lang="en-US" altLang="zh-CN" dirty="0" smtClean="0"/>
              <a:t>CUDA</a:t>
            </a:r>
            <a:r>
              <a:rPr lang="zh-CN" altLang="en-US" dirty="0" smtClean="0"/>
              <a:t>具有相同的</a:t>
            </a:r>
            <a:r>
              <a:rPr lang="en-US" altLang="zh-CN" dirty="0" smtClean="0"/>
              <a:t>ideas, </a:t>
            </a:r>
            <a:r>
              <a:rPr lang="zh-CN" altLang="en-US" dirty="0" smtClean="0"/>
              <a:t>但独立于供应商</a:t>
            </a:r>
            <a:endParaRPr lang="en-US" altLang="zh-CN" dirty="0" smtClean="0"/>
          </a:p>
          <a:p>
            <a:r>
              <a:rPr lang="en-US" altLang="zh-CN" dirty="0" smtClean="0"/>
              <a:t>Idea: </a:t>
            </a:r>
            <a:r>
              <a:rPr lang="zh-CN" altLang="en-US" dirty="0" smtClean="0"/>
              <a:t>针对通用计算，发挥</a:t>
            </a:r>
            <a:r>
              <a:rPr lang="en-US" altLang="zh-CN" dirty="0" smtClean="0"/>
              <a:t>GPU</a:t>
            </a:r>
            <a:r>
              <a:rPr lang="zh-CN" altLang="en-US" dirty="0" smtClean="0"/>
              <a:t>计算的高性能和存储器的高带宽来加速一些通用计算中的核心（</a:t>
            </a:r>
            <a:r>
              <a:rPr lang="en-US" altLang="zh-CN" dirty="0" smtClean="0"/>
              <a:t>Kernels</a:t>
            </a:r>
            <a:r>
              <a:rPr lang="zh-CN" altLang="en-US" dirty="0" smtClean="0"/>
              <a:t>）</a:t>
            </a:r>
            <a:endParaRPr lang="en-US" altLang="zh-CN" dirty="0" smtClean="0"/>
          </a:p>
          <a:p>
            <a:r>
              <a:rPr lang="zh-CN" altLang="en-US" dirty="0" smtClean="0"/>
              <a:t>一种协处理器模型（</a:t>
            </a:r>
            <a:r>
              <a:rPr lang="en-US" altLang="zh-CN" dirty="0" smtClean="0"/>
              <a:t>GPU</a:t>
            </a:r>
            <a:r>
              <a:rPr lang="zh-CN" altLang="en-US" dirty="0" smtClean="0"/>
              <a:t>作为附加设备）：</a:t>
            </a:r>
            <a:r>
              <a:rPr lang="en-US" altLang="zh-CN" dirty="0" smtClean="0"/>
              <a:t>Host CPU</a:t>
            </a:r>
            <a:r>
              <a:rPr lang="zh-CN" altLang="en-US" dirty="0" smtClean="0"/>
              <a:t>发射数据并行的</a:t>
            </a:r>
            <a:r>
              <a:rPr lang="en-US" altLang="zh-CN" dirty="0" smtClean="0"/>
              <a:t>kernels </a:t>
            </a:r>
            <a:r>
              <a:rPr lang="zh-CN" altLang="en-US" dirty="0" smtClean="0"/>
              <a:t>到</a:t>
            </a:r>
            <a:r>
              <a:rPr lang="en-US" altLang="zh-CN" dirty="0" smtClean="0"/>
              <a:t>GP-GPU</a:t>
            </a:r>
            <a:r>
              <a:rPr lang="zh-CN" altLang="en-US" dirty="0" smtClean="0"/>
              <a:t>上运行</a:t>
            </a:r>
            <a:endParaRPr lang="en-US" altLang="zh-CN" dirty="0" smtClean="0"/>
          </a:p>
          <a:p>
            <a:r>
              <a:rPr lang="zh-CN" altLang="en-US" dirty="0" smtClean="0"/>
              <a:t>我们仅讨论</a:t>
            </a:r>
            <a:r>
              <a:rPr lang="en-US" altLang="zh-CN" dirty="0" err="1" smtClean="0"/>
              <a:t>Nvidia</a:t>
            </a:r>
            <a:r>
              <a:rPr lang="en-US" altLang="zh-CN" dirty="0" smtClean="0"/>
              <a:t> CUDA</a:t>
            </a:r>
            <a:r>
              <a:rPr lang="zh-CN" altLang="en-US" dirty="0" smtClean="0"/>
              <a:t>样式的简化版本，仅考虑</a:t>
            </a:r>
            <a:r>
              <a:rPr lang="en-US" altLang="zh-CN" dirty="0" smtClean="0"/>
              <a:t>GPU</a:t>
            </a:r>
            <a:r>
              <a:rPr lang="zh-CN" altLang="en-US" dirty="0" smtClean="0"/>
              <a:t>的计算核部分，不涉及图形加速部分</a:t>
            </a:r>
            <a:endParaRPr lang="en-US" altLang="zh-CN" dirty="0" smtClean="0"/>
          </a:p>
        </p:txBody>
      </p:sp>
      <p:sp>
        <p:nvSpPr>
          <p:cNvPr id="5" name="日期占位符 4"/>
          <p:cNvSpPr>
            <a:spLocks noGrp="1"/>
          </p:cNvSpPr>
          <p:nvPr>
            <p:ph type="dt" sz="quarter" idx="10"/>
          </p:nvPr>
        </p:nvSpPr>
        <p:spPr/>
        <p:txBody>
          <a:bodyPr/>
          <a:lstStyle/>
          <a:p>
            <a:fld id="{9604D53C-EEB6-49E7-8A6D-94F125C1DD66}" type="datetime1">
              <a:rPr lang="en-US" altLang="zh-CN" smtClean="0"/>
              <a:t>5/13/2019</a:t>
            </a:fld>
            <a:endParaRPr lang="zh-CN" altLang="en-US"/>
          </a:p>
        </p:txBody>
      </p:sp>
      <p:sp>
        <p:nvSpPr>
          <p:cNvPr id="6" name="页脚占位符 5"/>
          <p:cNvSpPr>
            <a:spLocks noGrp="1"/>
          </p:cNvSpPr>
          <p:nvPr>
            <p:ph type="ftr" sz="quarter" idx="11"/>
          </p:nvPr>
        </p:nvSpPr>
        <p:spPr/>
        <p:txBody>
          <a:bodyPr/>
          <a:lstStyle/>
          <a:p>
            <a:r>
              <a:rPr lang="zh-CN" altLang="en-US" smtClean="0"/>
              <a:t>中国科学技术大学</a:t>
            </a:r>
            <a:endParaRPr lang="zh-CN" altLang="en-US"/>
          </a:p>
        </p:txBody>
      </p:sp>
    </p:spTree>
    <p:extLst>
      <p:ext uri="{BB962C8B-B14F-4D97-AF65-F5344CB8AC3E}">
        <p14:creationId xmlns:p14="http://schemas.microsoft.com/office/powerpoint/2010/main" val="3443045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normAutofit/>
          </a:bodyPr>
          <a:lstStyle/>
          <a:p>
            <a:r>
              <a:rPr lang="en-US" altLang="zh-CN" smtClean="0"/>
              <a:t>Using CPU+GPU Architecture</a:t>
            </a:r>
          </a:p>
        </p:txBody>
      </p:sp>
      <p:sp useBgFill="1">
        <p:nvSpPr>
          <p:cNvPr id="129027" name="Text Placeholder 72"/>
          <p:cNvSpPr>
            <a:spLocks noGrp="1"/>
          </p:cNvSpPr>
          <p:nvPr>
            <p:ph type="body" sz="half" idx="4294967295"/>
          </p:nvPr>
        </p:nvSpPr>
        <p:spPr>
          <a:xfrm>
            <a:off x="0" y="1304925"/>
            <a:ext cx="4403725" cy="2286000"/>
          </a:xfrm>
        </p:spPr>
        <p:txBody>
          <a:bodyPr>
            <a:normAutofit fontScale="70000" lnSpcReduction="20000"/>
          </a:bodyPr>
          <a:lstStyle/>
          <a:p>
            <a:r>
              <a:rPr lang="en-US" altLang="zh-CN" sz="2400" dirty="0" smtClean="0">
                <a:solidFill>
                  <a:srgbClr val="0036A2"/>
                </a:solidFill>
              </a:rPr>
              <a:t>CPU+GPU</a:t>
            </a:r>
            <a:r>
              <a:rPr lang="zh-CN" altLang="en-US" sz="2400" dirty="0" smtClean="0">
                <a:solidFill>
                  <a:srgbClr val="0036A2"/>
                </a:solidFill>
              </a:rPr>
              <a:t>异构多核系统</a:t>
            </a:r>
            <a:endParaRPr lang="en-US" altLang="zh-CN" sz="2400" dirty="0" smtClean="0">
              <a:solidFill>
                <a:srgbClr val="0036A2"/>
              </a:solidFill>
            </a:endParaRPr>
          </a:p>
          <a:p>
            <a:pPr lvl="1"/>
            <a:r>
              <a:rPr lang="zh-CN" altLang="en-US" sz="2000" dirty="0" smtClean="0"/>
              <a:t>针对每个任务选择合适的处理器和存储器</a:t>
            </a:r>
            <a:endParaRPr lang="en-US" altLang="zh-CN" sz="2000" dirty="0" smtClean="0"/>
          </a:p>
          <a:p>
            <a:r>
              <a:rPr lang="zh-CN" altLang="en-US" sz="2400" dirty="0" smtClean="0"/>
              <a:t>通用</a:t>
            </a:r>
            <a:r>
              <a:rPr lang="en-US" altLang="zh-CN" sz="2400" dirty="0" smtClean="0"/>
              <a:t>CPU </a:t>
            </a:r>
            <a:r>
              <a:rPr lang="zh-CN" altLang="en-US" sz="2400" dirty="0" smtClean="0"/>
              <a:t>适合执行一些串行的线程</a:t>
            </a:r>
            <a:endParaRPr lang="en-US" altLang="zh-CN" sz="2400" dirty="0" smtClean="0"/>
          </a:p>
          <a:p>
            <a:pPr lvl="1"/>
            <a:r>
              <a:rPr lang="zh-CN" altLang="en-US" sz="2000" dirty="0" smtClean="0"/>
              <a:t>串行执行快</a:t>
            </a:r>
            <a:endParaRPr lang="en-US" altLang="zh-CN" sz="2000" dirty="0" smtClean="0"/>
          </a:p>
          <a:p>
            <a:pPr lvl="1"/>
            <a:r>
              <a:rPr lang="zh-CN" altLang="en-US" sz="2000" dirty="0" smtClean="0"/>
              <a:t>带有</a:t>
            </a:r>
            <a:r>
              <a:rPr lang="en-US" altLang="zh-CN" sz="2000" dirty="0" smtClean="0"/>
              <a:t>cache</a:t>
            </a:r>
            <a:r>
              <a:rPr lang="zh-CN" altLang="en-US" sz="2000" dirty="0" smtClean="0"/>
              <a:t>，访问存储器延时低</a:t>
            </a:r>
            <a:endParaRPr lang="en-US" altLang="zh-CN" sz="2000" dirty="0" smtClean="0"/>
          </a:p>
          <a:p>
            <a:r>
              <a:rPr lang="en-US" altLang="zh-CN" sz="2400" dirty="0" smtClean="0"/>
              <a:t>GPU </a:t>
            </a:r>
            <a:r>
              <a:rPr lang="zh-CN" altLang="en-US" sz="2400" dirty="0" smtClean="0"/>
              <a:t>适合执行大量并行线程</a:t>
            </a:r>
            <a:endParaRPr lang="en-US" altLang="zh-CN" sz="2400" dirty="0" smtClean="0"/>
          </a:p>
          <a:p>
            <a:pPr lvl="1"/>
            <a:r>
              <a:rPr lang="zh-CN" altLang="en-US" sz="2000" dirty="0" smtClean="0"/>
              <a:t>可扩放的并行执行</a:t>
            </a:r>
            <a:endParaRPr lang="en-US" altLang="zh-CN" sz="2000" dirty="0" smtClean="0"/>
          </a:p>
          <a:p>
            <a:pPr lvl="1"/>
            <a:r>
              <a:rPr lang="zh-CN" altLang="en-US" sz="2000" dirty="0" smtClean="0"/>
              <a:t>高带宽的并行存取</a:t>
            </a:r>
            <a:endParaRPr lang="en-US" altLang="zh-CN" sz="2000" dirty="0" smtClean="0"/>
          </a:p>
        </p:txBody>
      </p:sp>
      <p:grpSp>
        <p:nvGrpSpPr>
          <p:cNvPr id="129028" name="Group 114"/>
          <p:cNvGrpSpPr>
            <a:grpSpLocks/>
          </p:cNvGrpSpPr>
          <p:nvPr/>
        </p:nvGrpSpPr>
        <p:grpSpPr bwMode="auto">
          <a:xfrm>
            <a:off x="3823063" y="4329179"/>
            <a:ext cx="5192350" cy="1928879"/>
            <a:chOff x="726084" y="1375930"/>
            <a:chExt cx="8084432" cy="2517057"/>
          </a:xfrm>
        </p:grpSpPr>
        <p:sp>
          <p:nvSpPr>
            <p:cNvPr id="6" name="Rounded Rectangle 5"/>
            <p:cNvSpPr/>
            <p:nvPr/>
          </p:nvSpPr>
          <p:spPr>
            <a:xfrm>
              <a:off x="4263653" y="1375930"/>
              <a:ext cx="4546863" cy="2517057"/>
            </a:xfrm>
            <a:prstGeom prst="roundRect">
              <a:avLst>
                <a:gd name="adj" fmla="val 5000"/>
              </a:avLst>
            </a:prstGeom>
            <a:solidFill>
              <a:schemeClr val="bg1">
                <a:lumMod val="95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r>
                <a:rPr lang="en-US" altLang="zh-CN" sz="1000" b="1" dirty="0">
                  <a:solidFill>
                    <a:srgbClr val="FF0000"/>
                  </a:solidFill>
                </a:rPr>
                <a:t>GPU</a:t>
              </a:r>
            </a:p>
          </p:txBody>
        </p:sp>
        <p:sp>
          <p:nvSpPr>
            <p:cNvPr id="17" name="Rectangle 16"/>
            <p:cNvSpPr/>
            <p:nvPr/>
          </p:nvSpPr>
          <p:spPr>
            <a:xfrm>
              <a:off x="5022305" y="1537452"/>
              <a:ext cx="834348" cy="985959"/>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rgbClr val="FFFFFF"/>
                </a:solidFill>
                <a:latin typeface="Arial" panose="020B0604020202020204" pitchFamily="34" charset="0"/>
                <a:ea typeface="MS PGothic" panose="020B0600070205080204" pitchFamily="34" charset="-128"/>
              </a:endParaRPr>
            </a:p>
          </p:txBody>
        </p:sp>
        <p:sp>
          <p:nvSpPr>
            <p:cNvPr id="18" name="Rectangle 17"/>
            <p:cNvSpPr/>
            <p:nvPr/>
          </p:nvSpPr>
          <p:spPr>
            <a:xfrm>
              <a:off x="5400789" y="1613165"/>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19" name="Rectangle 18"/>
            <p:cNvSpPr/>
            <p:nvPr/>
          </p:nvSpPr>
          <p:spPr>
            <a:xfrm>
              <a:off x="5629562" y="1613165"/>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20" name="Rectangle 19"/>
            <p:cNvSpPr/>
            <p:nvPr/>
          </p:nvSpPr>
          <p:spPr>
            <a:xfrm>
              <a:off x="5400789" y="184030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21" name="Rectangle 20"/>
            <p:cNvSpPr/>
            <p:nvPr/>
          </p:nvSpPr>
          <p:spPr>
            <a:xfrm>
              <a:off x="5629562" y="184030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22" name="Rectangle 21"/>
            <p:cNvSpPr/>
            <p:nvPr/>
          </p:nvSpPr>
          <p:spPr>
            <a:xfrm>
              <a:off x="5400789" y="206744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23" name="Rectangle 22"/>
            <p:cNvSpPr/>
            <p:nvPr/>
          </p:nvSpPr>
          <p:spPr>
            <a:xfrm>
              <a:off x="5629562" y="206744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24" name="Rectangle 23"/>
            <p:cNvSpPr/>
            <p:nvPr/>
          </p:nvSpPr>
          <p:spPr>
            <a:xfrm>
              <a:off x="5400789" y="2294589"/>
              <a:ext cx="151394" cy="153109"/>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25" name="Rectangle 24"/>
            <p:cNvSpPr/>
            <p:nvPr/>
          </p:nvSpPr>
          <p:spPr>
            <a:xfrm>
              <a:off x="5629562" y="2294589"/>
              <a:ext cx="151394" cy="153109"/>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26" name="Rectangle 25"/>
            <p:cNvSpPr/>
            <p:nvPr/>
          </p:nvSpPr>
          <p:spPr>
            <a:xfrm>
              <a:off x="5098466"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900" b="1" dirty="0" err="1">
                  <a:solidFill>
                    <a:srgbClr val="FF0000"/>
                  </a:solidFill>
                </a:rPr>
                <a:t>SMem</a:t>
              </a:r>
              <a:endParaRPr lang="en-US" sz="900" b="1" dirty="0">
                <a:solidFill>
                  <a:srgbClr val="FF0000"/>
                </a:solidFill>
              </a:endParaRPr>
            </a:p>
          </p:txBody>
        </p:sp>
        <p:sp>
          <p:nvSpPr>
            <p:cNvPr id="27" name="Rectangle 26"/>
            <p:cNvSpPr/>
            <p:nvPr/>
          </p:nvSpPr>
          <p:spPr>
            <a:xfrm>
              <a:off x="5932350" y="1537452"/>
              <a:ext cx="832667" cy="985959"/>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rgbClr val="FFFFFF"/>
                </a:solidFill>
                <a:latin typeface="Arial" panose="020B0604020202020204" pitchFamily="34" charset="0"/>
                <a:ea typeface="MS PGothic" panose="020B0600070205080204" pitchFamily="34" charset="-128"/>
              </a:endParaRPr>
            </a:p>
          </p:txBody>
        </p:sp>
        <p:sp>
          <p:nvSpPr>
            <p:cNvPr id="28" name="Rectangle 27"/>
            <p:cNvSpPr/>
            <p:nvPr/>
          </p:nvSpPr>
          <p:spPr>
            <a:xfrm>
              <a:off x="6310835" y="1613165"/>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29" name="Rectangle 28"/>
            <p:cNvSpPr/>
            <p:nvPr/>
          </p:nvSpPr>
          <p:spPr>
            <a:xfrm>
              <a:off x="6537925" y="1613165"/>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30" name="Rectangle 29"/>
            <p:cNvSpPr/>
            <p:nvPr/>
          </p:nvSpPr>
          <p:spPr>
            <a:xfrm>
              <a:off x="6310835" y="184030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31" name="Rectangle 30"/>
            <p:cNvSpPr/>
            <p:nvPr/>
          </p:nvSpPr>
          <p:spPr>
            <a:xfrm>
              <a:off x="6537925" y="184030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32" name="Rectangle 31"/>
            <p:cNvSpPr/>
            <p:nvPr/>
          </p:nvSpPr>
          <p:spPr>
            <a:xfrm>
              <a:off x="6310835" y="206744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33" name="Rectangle 32"/>
            <p:cNvSpPr/>
            <p:nvPr/>
          </p:nvSpPr>
          <p:spPr>
            <a:xfrm>
              <a:off x="6537925" y="206744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34" name="Rectangle 33"/>
            <p:cNvSpPr/>
            <p:nvPr/>
          </p:nvSpPr>
          <p:spPr>
            <a:xfrm>
              <a:off x="6310835" y="2294589"/>
              <a:ext cx="151394" cy="153109"/>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35" name="Rectangle 34"/>
            <p:cNvSpPr/>
            <p:nvPr/>
          </p:nvSpPr>
          <p:spPr>
            <a:xfrm>
              <a:off x="6537925" y="2294589"/>
              <a:ext cx="151394" cy="153109"/>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36" name="Rectangle 35"/>
            <p:cNvSpPr/>
            <p:nvPr/>
          </p:nvSpPr>
          <p:spPr>
            <a:xfrm>
              <a:off x="6007540"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900" b="1" dirty="0" err="1">
                  <a:solidFill>
                    <a:srgbClr val="FF0000"/>
                  </a:solidFill>
                </a:rPr>
                <a:t>SMem</a:t>
              </a:r>
              <a:endParaRPr lang="en-US" sz="900" b="1" dirty="0">
                <a:solidFill>
                  <a:srgbClr val="FF0000"/>
                </a:solidFill>
              </a:endParaRPr>
            </a:p>
          </p:txBody>
        </p:sp>
        <p:sp>
          <p:nvSpPr>
            <p:cNvPr id="37" name="Rectangle 36"/>
            <p:cNvSpPr/>
            <p:nvPr/>
          </p:nvSpPr>
          <p:spPr>
            <a:xfrm>
              <a:off x="7750759" y="1537452"/>
              <a:ext cx="832666" cy="985959"/>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rgbClr val="FFFFFF"/>
                </a:solidFill>
                <a:latin typeface="Arial" panose="020B0604020202020204" pitchFamily="34" charset="0"/>
                <a:ea typeface="MS PGothic" panose="020B0600070205080204" pitchFamily="34" charset="-128"/>
              </a:endParaRPr>
            </a:p>
          </p:txBody>
        </p:sp>
        <p:sp>
          <p:nvSpPr>
            <p:cNvPr id="38" name="Rectangle 37"/>
            <p:cNvSpPr/>
            <p:nvPr/>
          </p:nvSpPr>
          <p:spPr>
            <a:xfrm>
              <a:off x="8129243" y="1613165"/>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39" name="Rectangle 38"/>
            <p:cNvSpPr/>
            <p:nvPr/>
          </p:nvSpPr>
          <p:spPr>
            <a:xfrm>
              <a:off x="8356334" y="1613165"/>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40" name="Rectangle 39"/>
            <p:cNvSpPr/>
            <p:nvPr/>
          </p:nvSpPr>
          <p:spPr>
            <a:xfrm>
              <a:off x="8129243" y="184030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41" name="Rectangle 40"/>
            <p:cNvSpPr/>
            <p:nvPr/>
          </p:nvSpPr>
          <p:spPr>
            <a:xfrm>
              <a:off x="8356334" y="184030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42" name="Rectangle 41"/>
            <p:cNvSpPr/>
            <p:nvPr/>
          </p:nvSpPr>
          <p:spPr>
            <a:xfrm>
              <a:off x="8129243" y="206744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43" name="Rectangle 42"/>
            <p:cNvSpPr/>
            <p:nvPr/>
          </p:nvSpPr>
          <p:spPr>
            <a:xfrm>
              <a:off x="8356334" y="206744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44" name="Rectangle 43"/>
            <p:cNvSpPr/>
            <p:nvPr/>
          </p:nvSpPr>
          <p:spPr>
            <a:xfrm>
              <a:off x="8129243" y="2294589"/>
              <a:ext cx="151394" cy="153109"/>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45" name="Rectangle 44"/>
            <p:cNvSpPr/>
            <p:nvPr/>
          </p:nvSpPr>
          <p:spPr>
            <a:xfrm>
              <a:off x="8356334" y="2294589"/>
              <a:ext cx="151394" cy="153109"/>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chemeClr val="bg1"/>
                </a:solidFill>
                <a:latin typeface="Arial" panose="020B0604020202020204" pitchFamily="34" charset="0"/>
                <a:ea typeface="MS PGothic" panose="020B0600070205080204" pitchFamily="34" charset="-128"/>
              </a:endParaRPr>
            </a:p>
          </p:txBody>
        </p:sp>
        <p:sp>
          <p:nvSpPr>
            <p:cNvPr id="46" name="Rectangle 45"/>
            <p:cNvSpPr/>
            <p:nvPr/>
          </p:nvSpPr>
          <p:spPr>
            <a:xfrm>
              <a:off x="7825687"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900" b="1" dirty="0" err="1">
                  <a:solidFill>
                    <a:srgbClr val="FF0000"/>
                  </a:solidFill>
                </a:rPr>
                <a:t>SMem</a:t>
              </a:r>
              <a:endParaRPr lang="en-US" sz="900" b="1" dirty="0">
                <a:solidFill>
                  <a:srgbClr val="FF0000"/>
                </a:solidFill>
              </a:endParaRPr>
            </a:p>
          </p:txBody>
        </p:sp>
        <p:cxnSp>
          <p:nvCxnSpPr>
            <p:cNvPr id="51" name="Straight Connector 50"/>
            <p:cNvCxnSpPr>
              <a:stCxn id="27" idx="2"/>
            </p:cNvCxnSpPr>
            <p:nvPr/>
          </p:nvCxnSpPr>
          <p:spPr>
            <a:xfrm rot="16200000" flipH="1">
              <a:off x="5895243" y="2976012"/>
              <a:ext cx="90519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992107" y="1991734"/>
              <a:ext cx="75697"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rgbClr val="FFFFFF"/>
                </a:solidFill>
                <a:latin typeface="Arial" panose="020B0604020202020204" pitchFamily="34" charset="0"/>
                <a:ea typeface="MS PGothic" panose="020B0600070205080204" pitchFamily="34" charset="-128"/>
              </a:endParaRPr>
            </a:p>
          </p:txBody>
        </p:sp>
        <p:sp>
          <p:nvSpPr>
            <p:cNvPr id="53" name="Oval 52"/>
            <p:cNvSpPr/>
            <p:nvPr/>
          </p:nvSpPr>
          <p:spPr>
            <a:xfrm>
              <a:off x="7143501" y="1991734"/>
              <a:ext cx="75697"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rgbClr val="FFFFFF"/>
                </a:solidFill>
                <a:latin typeface="Arial" panose="020B0604020202020204" pitchFamily="34" charset="0"/>
                <a:ea typeface="MS PGothic" panose="020B0600070205080204" pitchFamily="34" charset="-128"/>
              </a:endParaRPr>
            </a:p>
          </p:txBody>
        </p:sp>
        <p:sp>
          <p:nvSpPr>
            <p:cNvPr id="54" name="Oval 53"/>
            <p:cNvSpPr/>
            <p:nvPr/>
          </p:nvSpPr>
          <p:spPr>
            <a:xfrm>
              <a:off x="7294895" y="1991734"/>
              <a:ext cx="75697"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rgbClr val="FFFFFF"/>
                </a:solidFill>
                <a:latin typeface="Arial" panose="020B0604020202020204" pitchFamily="34" charset="0"/>
                <a:ea typeface="MS PGothic" panose="020B0600070205080204" pitchFamily="34" charset="-128"/>
              </a:endParaRPr>
            </a:p>
          </p:txBody>
        </p:sp>
        <p:sp>
          <p:nvSpPr>
            <p:cNvPr id="55" name="Oval 54"/>
            <p:cNvSpPr/>
            <p:nvPr/>
          </p:nvSpPr>
          <p:spPr>
            <a:xfrm>
              <a:off x="7446289" y="1991734"/>
              <a:ext cx="75697"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000" smtClean="0">
                <a:solidFill>
                  <a:srgbClr val="FFFFFF"/>
                </a:solidFill>
                <a:latin typeface="Arial" panose="020B0604020202020204" pitchFamily="34" charset="0"/>
                <a:ea typeface="MS PGothic" panose="020B0600070205080204" pitchFamily="34" charset="-128"/>
              </a:endParaRPr>
            </a:p>
          </p:txBody>
        </p:sp>
        <p:cxnSp>
          <p:nvCxnSpPr>
            <p:cNvPr id="56" name="Straight Connector 55"/>
            <p:cNvCxnSpPr>
              <a:stCxn id="70" idx="3"/>
              <a:endCxn id="47" idx="1"/>
            </p:cNvCxnSpPr>
            <p:nvPr/>
          </p:nvCxnSpPr>
          <p:spPr>
            <a:xfrm>
              <a:off x="3543691" y="3428610"/>
              <a:ext cx="14786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9067" name="TextBox 96"/>
            <p:cNvSpPr txBox="1">
              <a:spLocks noChangeArrowheads="1"/>
            </p:cNvSpPr>
            <p:nvPr/>
          </p:nvSpPr>
          <p:spPr bwMode="auto">
            <a:xfrm>
              <a:off x="3578399" y="3398826"/>
              <a:ext cx="651918" cy="32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1000" b="1">
                  <a:latin typeface="Calibri" panose="020F0502020204030204" pitchFamily="34" charset="0"/>
                  <a:ea typeface="MS PGothic" pitchFamily="34" charset="-128"/>
                </a:rPr>
                <a:t>PCIe</a:t>
              </a:r>
            </a:p>
          </p:txBody>
        </p:sp>
        <p:sp>
          <p:nvSpPr>
            <p:cNvPr id="70" name="Rectangle 69"/>
            <p:cNvSpPr/>
            <p:nvPr/>
          </p:nvSpPr>
          <p:spPr>
            <a:xfrm>
              <a:off x="2448610" y="3245214"/>
              <a:ext cx="1095082" cy="36679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000" b="1" dirty="0">
                  <a:solidFill>
                    <a:srgbClr val="002060"/>
                  </a:solidFill>
                </a:rPr>
                <a:t>Bridge</a:t>
              </a:r>
            </a:p>
          </p:txBody>
        </p:sp>
        <p:sp>
          <p:nvSpPr>
            <p:cNvPr id="61" name="Rectangle 60"/>
            <p:cNvSpPr/>
            <p:nvPr/>
          </p:nvSpPr>
          <p:spPr>
            <a:xfrm>
              <a:off x="726084" y="3125756"/>
              <a:ext cx="1344040" cy="605709"/>
            </a:xfrm>
            <a:prstGeom prst="rect">
              <a:avLst/>
            </a:prstGeom>
            <a:solidFill>
              <a:srgbClr val="00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000" b="1" dirty="0">
                  <a:solidFill>
                    <a:srgbClr val="FF0000"/>
                  </a:solidFill>
                </a:rPr>
                <a:t>Host Memory</a:t>
              </a:r>
            </a:p>
          </p:txBody>
        </p:sp>
        <p:cxnSp>
          <p:nvCxnSpPr>
            <p:cNvPr id="64" name="Straight Connector 63"/>
            <p:cNvCxnSpPr>
              <a:stCxn id="61" idx="3"/>
              <a:endCxn id="70" idx="1"/>
            </p:cNvCxnSpPr>
            <p:nvPr/>
          </p:nvCxnSpPr>
          <p:spPr>
            <a:xfrm>
              <a:off x="2070124" y="3428610"/>
              <a:ext cx="37848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70" idx="0"/>
              <a:endCxn id="71" idx="2"/>
            </p:cNvCxnSpPr>
            <p:nvPr/>
          </p:nvCxnSpPr>
          <p:spPr>
            <a:xfrm rot="5400000" flipH="1" flipV="1">
              <a:off x="2634407" y="2884314"/>
              <a:ext cx="72180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605049" y="1613165"/>
              <a:ext cx="782202" cy="910246"/>
            </a:xfrm>
            <a:prstGeom prst="rect">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000" b="1" dirty="0"/>
                <a:t>CPU</a:t>
              </a:r>
            </a:p>
          </p:txBody>
        </p:sp>
        <p:sp>
          <p:nvSpPr>
            <p:cNvPr id="66" name="Rectangle 65"/>
            <p:cNvSpPr/>
            <p:nvPr/>
          </p:nvSpPr>
          <p:spPr>
            <a:xfrm>
              <a:off x="2605049" y="2671474"/>
              <a:ext cx="782202" cy="314632"/>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800" b="1" dirty="0">
                  <a:solidFill>
                    <a:srgbClr val="FF0000"/>
                  </a:solidFill>
                </a:rPr>
                <a:t>Cache</a:t>
              </a:r>
            </a:p>
          </p:txBody>
        </p:sp>
        <p:cxnSp>
          <p:nvCxnSpPr>
            <p:cNvPr id="65" name="Straight Connector 64"/>
            <p:cNvCxnSpPr>
              <a:stCxn id="17" idx="2"/>
            </p:cNvCxnSpPr>
            <p:nvPr/>
          </p:nvCxnSpPr>
          <p:spPr>
            <a:xfrm rot="16200000" flipH="1">
              <a:off x="5002023" y="2960868"/>
              <a:ext cx="87491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7" idx="2"/>
            </p:cNvCxnSpPr>
            <p:nvPr/>
          </p:nvCxnSpPr>
          <p:spPr>
            <a:xfrm rot="16200000" flipH="1">
              <a:off x="7713651" y="2976012"/>
              <a:ext cx="90519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022305" y="3125756"/>
              <a:ext cx="3561119" cy="605709"/>
            </a:xfrm>
            <a:prstGeom prst="rect">
              <a:avLst/>
            </a:prstGeom>
            <a:solidFill>
              <a:srgbClr val="00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000" b="1" dirty="0">
                  <a:solidFill>
                    <a:srgbClr val="FF0000"/>
                  </a:solidFill>
                </a:rPr>
                <a:t>Device Memory</a:t>
              </a:r>
            </a:p>
          </p:txBody>
        </p:sp>
        <p:sp>
          <p:nvSpPr>
            <p:cNvPr id="86" name="Rectangle 85"/>
            <p:cNvSpPr/>
            <p:nvPr/>
          </p:nvSpPr>
          <p:spPr>
            <a:xfrm>
              <a:off x="5022305" y="2671474"/>
              <a:ext cx="3561119" cy="314632"/>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800" b="1" dirty="0">
                  <a:solidFill>
                    <a:srgbClr val="FFFF00"/>
                  </a:solidFill>
                </a:rPr>
                <a:t>Cache</a:t>
              </a:r>
            </a:p>
          </p:txBody>
        </p:sp>
        <p:cxnSp>
          <p:nvCxnSpPr>
            <p:cNvPr id="111" name="Shape 110"/>
            <p:cNvCxnSpPr>
              <a:stCxn id="86" idx="1"/>
            </p:cNvCxnSpPr>
            <p:nvPr/>
          </p:nvCxnSpPr>
          <p:spPr>
            <a:xfrm rot="10800000" flipV="1">
              <a:off x="4546255" y="2829631"/>
              <a:ext cx="476050" cy="598979"/>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9029"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0875" y="1358900"/>
            <a:ext cx="47371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p:cNvSpPr txBox="1"/>
          <p:nvPr/>
        </p:nvSpPr>
        <p:spPr>
          <a:xfrm>
            <a:off x="4704080" y="3230880"/>
            <a:ext cx="1971040" cy="369332"/>
          </a:xfrm>
          <a:prstGeom prst="rect">
            <a:avLst/>
          </a:prstGeom>
          <a:noFill/>
        </p:spPr>
        <p:txBody>
          <a:bodyPr wrap="square" rtlCol="0">
            <a:spAutoFit/>
          </a:bodyPr>
          <a:lstStyle/>
          <a:p>
            <a:r>
              <a:rPr lang="zh-CN" altLang="en-US" dirty="0" smtClean="0"/>
              <a:t>强控制、弱计算</a:t>
            </a:r>
            <a:endParaRPr lang="zh-CN" altLang="en-US" dirty="0"/>
          </a:p>
        </p:txBody>
      </p:sp>
      <p:sp>
        <p:nvSpPr>
          <p:cNvPr id="59" name="TextBox 58"/>
          <p:cNvSpPr txBox="1"/>
          <p:nvPr/>
        </p:nvSpPr>
        <p:spPr>
          <a:xfrm>
            <a:off x="7172960" y="3230880"/>
            <a:ext cx="1971040" cy="369332"/>
          </a:xfrm>
          <a:prstGeom prst="rect">
            <a:avLst/>
          </a:prstGeom>
          <a:noFill/>
        </p:spPr>
        <p:txBody>
          <a:bodyPr wrap="square" rtlCol="0">
            <a:spAutoFit/>
          </a:bodyPr>
          <a:lstStyle/>
          <a:p>
            <a:r>
              <a:rPr lang="zh-CN" altLang="en-US" dirty="0" smtClean="0"/>
              <a:t>弱控制、强计算</a:t>
            </a:r>
            <a:endParaRPr lang="zh-CN" altLang="en-US" dirty="0"/>
          </a:p>
        </p:txBody>
      </p:sp>
      <p:pic>
        <p:nvPicPr>
          <p:cNvPr id="2" name="图片 1"/>
          <p:cNvPicPr>
            <a:picLocks noChangeAspect="1"/>
          </p:cNvPicPr>
          <p:nvPr/>
        </p:nvPicPr>
        <p:blipFill>
          <a:blip r:embed="rId3"/>
          <a:stretch>
            <a:fillRect/>
          </a:stretch>
        </p:blipFill>
        <p:spPr>
          <a:xfrm>
            <a:off x="59985" y="3923407"/>
            <a:ext cx="4153792" cy="2057701"/>
          </a:xfrm>
          <a:prstGeom prst="rect">
            <a:avLst/>
          </a:prstGeom>
        </p:spPr>
      </p:pic>
      <p:sp>
        <p:nvSpPr>
          <p:cNvPr id="3" name="日期占位符 2"/>
          <p:cNvSpPr>
            <a:spLocks noGrp="1"/>
          </p:cNvSpPr>
          <p:nvPr>
            <p:ph type="dt" sz="half" idx="10"/>
          </p:nvPr>
        </p:nvSpPr>
        <p:spPr/>
        <p:txBody>
          <a:bodyPr/>
          <a:lstStyle/>
          <a:p>
            <a:fld id="{24440F99-62A0-4D87-B69B-A72F0D3EC751}" type="datetime1">
              <a:rPr lang="en-US" altLang="zh-CN" smtClean="0"/>
              <a:t>5/13/2019</a:t>
            </a:fld>
            <a:endParaRPr lang="zh-CN" altLang="en-US"/>
          </a:p>
        </p:txBody>
      </p:sp>
      <p:sp>
        <p:nvSpPr>
          <p:cNvPr id="4" name="页脚占位符 3"/>
          <p:cNvSpPr>
            <a:spLocks noGrp="1"/>
          </p:cNvSpPr>
          <p:nvPr>
            <p:ph type="ftr" sz="quarter" idx="11"/>
          </p:nvPr>
        </p:nvSpPr>
        <p:spPr/>
        <p:txBody>
          <a:bodyPr/>
          <a:lstStyle/>
          <a:p>
            <a:r>
              <a:rPr lang="zh-CN" altLang="en-US" smtClean="0"/>
              <a:t>中国科学技术大学</a:t>
            </a:r>
            <a:endParaRPr lang="zh-CN" altLang="en-US" dirty="0"/>
          </a:p>
        </p:txBody>
      </p:sp>
      <p:sp>
        <p:nvSpPr>
          <p:cNvPr id="5" name="灯片编号占位符 4"/>
          <p:cNvSpPr>
            <a:spLocks noGrp="1"/>
          </p:cNvSpPr>
          <p:nvPr>
            <p:ph type="sldNum" sz="quarter" idx="12"/>
          </p:nvPr>
        </p:nvSpPr>
        <p:spPr/>
        <p:txBody>
          <a:bodyPr/>
          <a:lstStyle/>
          <a:p>
            <a:fld id="{8BD4F407-B401-4F27-B84C-F4D1FCFDF361}" type="slidenum">
              <a:rPr lang="zh-CN" altLang="en-US" smtClean="0"/>
              <a:pPr/>
              <a:t>16</a:t>
            </a:fld>
            <a:endParaRPr lang="zh-CN" altLang="en-US"/>
          </a:p>
        </p:txBody>
      </p:sp>
    </p:spTree>
    <p:extLst>
      <p:ext uri="{BB962C8B-B14F-4D97-AF65-F5344CB8AC3E}">
        <p14:creationId xmlns:p14="http://schemas.microsoft.com/office/powerpoint/2010/main" val="3607316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0"/>
            <a:ext cx="4729162" cy="902312"/>
          </a:xfrm>
        </p:spPr>
        <p:txBody>
          <a:bodyPr>
            <a:normAutofit fontScale="90000"/>
          </a:bodyPr>
          <a:lstStyle/>
          <a:p>
            <a:pPr eaLnBrk="1" hangingPunct="1"/>
            <a:r>
              <a:rPr lang="en-US" sz="3600" dirty="0" smtClean="0"/>
              <a:t>GPU: a multithreaded </a:t>
            </a:r>
            <a:br>
              <a:rPr lang="en-US" sz="3600" dirty="0" smtClean="0"/>
            </a:br>
            <a:r>
              <a:rPr lang="en-US" sz="3600" dirty="0" smtClean="0"/>
              <a:t>coprocessor	</a:t>
            </a:r>
          </a:p>
        </p:txBody>
      </p:sp>
      <p:sp>
        <p:nvSpPr>
          <p:cNvPr id="2" name="日期占位符 1"/>
          <p:cNvSpPr>
            <a:spLocks noGrp="1"/>
          </p:cNvSpPr>
          <p:nvPr>
            <p:ph type="dt" sz="half" idx="10"/>
          </p:nvPr>
        </p:nvSpPr>
        <p:spPr/>
        <p:txBody>
          <a:bodyPr/>
          <a:lstStyle/>
          <a:p>
            <a:fld id="{D28A5363-5827-46EF-A5FE-B13604AB8F25}"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17</a:t>
            </a:fld>
            <a:endParaRPr lang="zh-CN" altLang="en-US" dirty="0"/>
          </a:p>
        </p:txBody>
      </p:sp>
      <p:sp>
        <p:nvSpPr>
          <p:cNvPr id="5" name="Content Placeholder 2"/>
          <p:cNvSpPr>
            <a:spLocks noGrp="1"/>
          </p:cNvSpPr>
          <p:nvPr>
            <p:ph idx="4294967295"/>
          </p:nvPr>
        </p:nvSpPr>
        <p:spPr>
          <a:xfrm>
            <a:off x="259556" y="3555819"/>
            <a:ext cx="4000500" cy="2714625"/>
          </a:xfrm>
          <a:solidFill>
            <a:schemeClr val="bg1">
              <a:lumMod val="85000"/>
            </a:schemeClr>
          </a:solidFill>
        </p:spPr>
        <p:txBody>
          <a:bodyPr>
            <a:normAutofit/>
          </a:bodyPr>
          <a:lstStyle/>
          <a:p>
            <a:pPr algn="ctr" eaLnBrk="1" hangingPunct="1">
              <a:lnSpc>
                <a:spcPct val="80000"/>
              </a:lnSpc>
              <a:buFont typeface="Arial" pitchFamily="34" charset="0"/>
              <a:buNone/>
            </a:pPr>
            <a:r>
              <a:rPr lang="en-US" sz="2400" b="1" dirty="0" smtClean="0"/>
              <a:t>SM</a:t>
            </a:r>
            <a:endParaRPr lang="hr-HR" sz="2400" b="1" dirty="0" smtClean="0"/>
          </a:p>
          <a:p>
            <a:pPr algn="ctr" eaLnBrk="1" hangingPunct="1">
              <a:lnSpc>
                <a:spcPct val="80000"/>
              </a:lnSpc>
              <a:buFont typeface="Arial" pitchFamily="34" charset="0"/>
              <a:buNone/>
            </a:pPr>
            <a:r>
              <a:rPr lang="en-US" sz="2400" dirty="0" smtClean="0"/>
              <a:t>streaming multiprocessor</a:t>
            </a:r>
            <a:endParaRPr lang="hr-HR" sz="2400" dirty="0" smtClean="0"/>
          </a:p>
          <a:p>
            <a:pPr algn="ctr" eaLnBrk="1" hangingPunct="1">
              <a:lnSpc>
                <a:spcPct val="80000"/>
              </a:lnSpc>
              <a:buFont typeface="Arial" pitchFamily="34" charset="0"/>
              <a:buNone/>
            </a:pPr>
            <a:r>
              <a:rPr lang="en-US" sz="2000" dirty="0" smtClean="0"/>
              <a:t>32xSP  (</a:t>
            </a:r>
            <a:r>
              <a:rPr lang="hr-HR" sz="2000" dirty="0" smtClean="0"/>
              <a:t>or 16, </a:t>
            </a:r>
            <a:r>
              <a:rPr lang="en-US" sz="2000" dirty="0" smtClean="0"/>
              <a:t>48 or more)</a:t>
            </a:r>
            <a:endParaRPr lang="hr-HR" sz="2000" dirty="0" smtClean="0"/>
          </a:p>
          <a:p>
            <a:pPr algn="ctr" eaLnBrk="1" hangingPunct="1">
              <a:lnSpc>
                <a:spcPct val="50000"/>
              </a:lnSpc>
              <a:buFont typeface="Arial" pitchFamily="34" charset="0"/>
              <a:buNone/>
            </a:pPr>
            <a:endParaRPr lang="hr-HR" sz="1800" dirty="0" smtClean="0"/>
          </a:p>
          <a:p>
            <a:pPr algn="ctr" eaLnBrk="1" hangingPunct="1">
              <a:lnSpc>
                <a:spcPct val="80000"/>
              </a:lnSpc>
              <a:buFont typeface="Arial" pitchFamily="34" charset="0"/>
              <a:buNone/>
            </a:pPr>
            <a:r>
              <a:rPr lang="en-US" sz="2000" u="sng" dirty="0" smtClean="0"/>
              <a:t>Fast</a:t>
            </a:r>
            <a:r>
              <a:rPr lang="en-US" sz="2000" dirty="0" smtClean="0"/>
              <a:t> local ‘</a:t>
            </a:r>
            <a:r>
              <a:rPr lang="en-US" sz="2000" b="1" dirty="0" smtClean="0"/>
              <a:t>shared memory</a:t>
            </a:r>
            <a:r>
              <a:rPr lang="en-US" sz="2000" dirty="0" smtClean="0"/>
              <a:t>’</a:t>
            </a:r>
            <a:endParaRPr lang="hr-HR" sz="2000" dirty="0" smtClean="0"/>
          </a:p>
          <a:p>
            <a:pPr algn="ctr" eaLnBrk="1" hangingPunct="1">
              <a:lnSpc>
                <a:spcPct val="80000"/>
              </a:lnSpc>
              <a:buFont typeface="Arial" pitchFamily="34" charset="0"/>
              <a:buNone/>
            </a:pPr>
            <a:r>
              <a:rPr lang="en-US" sz="2000" dirty="0" smtClean="0"/>
              <a:t>(shared between SPs)</a:t>
            </a:r>
            <a:endParaRPr lang="hr-HR" sz="2000" dirty="0" smtClean="0"/>
          </a:p>
          <a:p>
            <a:pPr algn="ctr" eaLnBrk="1" hangingPunct="1">
              <a:lnSpc>
                <a:spcPct val="80000"/>
              </a:lnSpc>
              <a:buFont typeface="Arial" pitchFamily="34" charset="0"/>
              <a:buNone/>
            </a:pPr>
            <a:r>
              <a:rPr lang="en-US" sz="2000" dirty="0" smtClean="0"/>
              <a:t>16 </a:t>
            </a:r>
            <a:r>
              <a:rPr lang="en-US" sz="2000" dirty="0" err="1" smtClean="0"/>
              <a:t>KiB</a:t>
            </a:r>
            <a:r>
              <a:rPr lang="en-US" sz="2000" dirty="0" smtClean="0"/>
              <a:t> (or 64 </a:t>
            </a:r>
            <a:r>
              <a:rPr lang="en-US" sz="2000" dirty="0" err="1" smtClean="0"/>
              <a:t>KiB</a:t>
            </a:r>
            <a:r>
              <a:rPr lang="en-US" sz="2000" dirty="0" smtClean="0"/>
              <a:t>)</a:t>
            </a:r>
          </a:p>
        </p:txBody>
      </p:sp>
      <p:sp>
        <p:nvSpPr>
          <p:cNvPr id="6" name="Rectangle 5"/>
          <p:cNvSpPr/>
          <p:nvPr/>
        </p:nvSpPr>
        <p:spPr>
          <a:xfrm>
            <a:off x="6286500" y="357188"/>
            <a:ext cx="2500313" cy="3643312"/>
          </a:xfrm>
          <a:prstGeom prst="rect">
            <a:avLst/>
          </a:prstGeom>
          <a:solidFill>
            <a:schemeClr val="bg1">
              <a:lumMod val="65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endParaRPr lang="en-US" sz="3200">
              <a:solidFill>
                <a:srgbClr val="F2F2F2"/>
              </a:solidFill>
              <a:cs typeface="Arial" pitchFamily="34" charset="0"/>
            </a:endParaRPr>
          </a:p>
        </p:txBody>
      </p:sp>
      <p:sp>
        <p:nvSpPr>
          <p:cNvPr id="7" name="Rectangle 6"/>
          <p:cNvSpPr/>
          <p:nvPr/>
        </p:nvSpPr>
        <p:spPr>
          <a:xfrm>
            <a:off x="6072188" y="500063"/>
            <a:ext cx="2500312" cy="3643312"/>
          </a:xfrm>
          <a:prstGeom prst="rect">
            <a:avLst/>
          </a:prstGeom>
          <a:solidFill>
            <a:schemeClr val="bg1">
              <a:lumMod val="65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endParaRPr lang="en-US" sz="3200">
              <a:solidFill>
                <a:srgbClr val="F2F2F2"/>
              </a:solidFill>
              <a:cs typeface="Arial" pitchFamily="34" charset="0"/>
            </a:endParaRPr>
          </a:p>
        </p:txBody>
      </p:sp>
      <p:sp>
        <p:nvSpPr>
          <p:cNvPr id="8" name="Rectangle 7"/>
          <p:cNvSpPr/>
          <p:nvPr/>
        </p:nvSpPr>
        <p:spPr>
          <a:xfrm>
            <a:off x="5857875" y="642938"/>
            <a:ext cx="2500313" cy="3643312"/>
          </a:xfrm>
          <a:prstGeom prst="rect">
            <a:avLst/>
          </a:prstGeom>
          <a:solidFill>
            <a:schemeClr val="bg1">
              <a:lumMod val="65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endParaRPr lang="en-US" sz="3200">
              <a:solidFill>
                <a:srgbClr val="F2F2F2"/>
              </a:solidFill>
              <a:cs typeface="Arial" pitchFamily="34" charset="0"/>
            </a:endParaRPr>
          </a:p>
        </p:txBody>
      </p:sp>
      <p:sp>
        <p:nvSpPr>
          <p:cNvPr id="9" name="Rectangle 8"/>
          <p:cNvSpPr/>
          <p:nvPr/>
        </p:nvSpPr>
        <p:spPr>
          <a:xfrm>
            <a:off x="5500688" y="4929188"/>
            <a:ext cx="3286125" cy="857250"/>
          </a:xfrm>
          <a:prstGeom prst="rect">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800" dirty="0">
                <a:solidFill>
                  <a:schemeClr val="accent2"/>
                </a:solidFill>
                <a:cs typeface="Arial" pitchFamily="34" charset="0"/>
              </a:rPr>
              <a:t>GLOBAL MEMORY</a:t>
            </a:r>
          </a:p>
          <a:p>
            <a:pPr algn="ctr"/>
            <a:r>
              <a:rPr lang="hr-HR" sz="2400" dirty="0">
                <a:solidFill>
                  <a:schemeClr val="accent2"/>
                </a:solidFill>
                <a:cs typeface="Arial" pitchFamily="34" charset="0"/>
              </a:rPr>
              <a:t>(ON DEVICE)</a:t>
            </a:r>
            <a:endParaRPr lang="en-US" sz="2400" dirty="0">
              <a:solidFill>
                <a:schemeClr val="accent2"/>
              </a:solidFill>
              <a:cs typeface="Arial" pitchFamily="34" charset="0"/>
            </a:endParaRPr>
          </a:p>
        </p:txBody>
      </p:sp>
      <p:sp>
        <p:nvSpPr>
          <p:cNvPr id="10" name="Rectangle 9"/>
          <p:cNvSpPr/>
          <p:nvPr/>
        </p:nvSpPr>
        <p:spPr>
          <a:xfrm>
            <a:off x="5643563" y="785813"/>
            <a:ext cx="2500312" cy="3643312"/>
          </a:xfrm>
          <a:prstGeom prst="rect">
            <a:avLst/>
          </a:prstGeom>
          <a:solidFill>
            <a:schemeClr val="bg1">
              <a:lumMod val="65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3200" dirty="0">
                <a:solidFill>
                  <a:schemeClr val="accent2">
                    <a:lumMod val="95000"/>
                  </a:schemeClr>
                </a:solidFill>
              </a:rPr>
              <a:t>SM</a:t>
            </a:r>
          </a:p>
        </p:txBody>
      </p:sp>
      <p:sp>
        <p:nvSpPr>
          <p:cNvPr id="11" name="Rectangle 10"/>
          <p:cNvSpPr/>
          <p:nvPr/>
        </p:nvSpPr>
        <p:spPr>
          <a:xfrm>
            <a:off x="5786438" y="13573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12" name="Rectangle 11"/>
          <p:cNvSpPr/>
          <p:nvPr/>
        </p:nvSpPr>
        <p:spPr>
          <a:xfrm>
            <a:off x="6357938" y="13573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13" name="Rectangle 12"/>
          <p:cNvSpPr/>
          <p:nvPr/>
        </p:nvSpPr>
        <p:spPr>
          <a:xfrm>
            <a:off x="6929438" y="13573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14" name="Rectangle 13"/>
          <p:cNvSpPr/>
          <p:nvPr/>
        </p:nvSpPr>
        <p:spPr>
          <a:xfrm>
            <a:off x="7500938" y="13573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15" name="Rectangle 14"/>
          <p:cNvSpPr/>
          <p:nvPr/>
        </p:nvSpPr>
        <p:spPr>
          <a:xfrm>
            <a:off x="5786438" y="19288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16" name="Rectangle 15"/>
          <p:cNvSpPr/>
          <p:nvPr/>
        </p:nvSpPr>
        <p:spPr>
          <a:xfrm>
            <a:off x="6357938" y="19288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17" name="Rectangle 16"/>
          <p:cNvSpPr/>
          <p:nvPr/>
        </p:nvSpPr>
        <p:spPr>
          <a:xfrm>
            <a:off x="6929438" y="19288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18" name="Rectangle 17"/>
          <p:cNvSpPr/>
          <p:nvPr/>
        </p:nvSpPr>
        <p:spPr>
          <a:xfrm>
            <a:off x="7500938" y="19288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19" name="Rectangle 18"/>
          <p:cNvSpPr/>
          <p:nvPr/>
        </p:nvSpPr>
        <p:spPr>
          <a:xfrm>
            <a:off x="5786438" y="25003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20" name="Rectangle 19"/>
          <p:cNvSpPr/>
          <p:nvPr/>
        </p:nvSpPr>
        <p:spPr>
          <a:xfrm>
            <a:off x="6357938" y="25003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21" name="Rectangle 20"/>
          <p:cNvSpPr/>
          <p:nvPr/>
        </p:nvSpPr>
        <p:spPr>
          <a:xfrm>
            <a:off x="6929438" y="25003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22" name="Rectangle 21"/>
          <p:cNvSpPr/>
          <p:nvPr/>
        </p:nvSpPr>
        <p:spPr>
          <a:xfrm>
            <a:off x="7500938" y="25003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23" name="Rectangle 22"/>
          <p:cNvSpPr/>
          <p:nvPr/>
        </p:nvSpPr>
        <p:spPr>
          <a:xfrm>
            <a:off x="5786438" y="30718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24" name="Rectangle 23"/>
          <p:cNvSpPr/>
          <p:nvPr/>
        </p:nvSpPr>
        <p:spPr>
          <a:xfrm>
            <a:off x="6357938" y="30718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25" name="Rectangle 24"/>
          <p:cNvSpPr/>
          <p:nvPr/>
        </p:nvSpPr>
        <p:spPr>
          <a:xfrm>
            <a:off x="6929438" y="30718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26" name="Rectangle 25"/>
          <p:cNvSpPr/>
          <p:nvPr/>
        </p:nvSpPr>
        <p:spPr>
          <a:xfrm>
            <a:off x="7500938" y="3071813"/>
            <a:ext cx="500062" cy="500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2000" dirty="0">
                <a:solidFill>
                  <a:schemeClr val="accent2"/>
                </a:solidFill>
                <a:cs typeface="Arial" pitchFamily="34" charset="0"/>
              </a:rPr>
              <a:t>SP</a:t>
            </a:r>
            <a:endParaRPr lang="en-US" sz="2000" dirty="0">
              <a:solidFill>
                <a:schemeClr val="accent2"/>
              </a:solidFill>
              <a:cs typeface="Arial" pitchFamily="34" charset="0"/>
            </a:endParaRPr>
          </a:p>
        </p:txBody>
      </p:sp>
      <p:sp>
        <p:nvSpPr>
          <p:cNvPr id="27" name="Rectangle 26"/>
          <p:cNvSpPr/>
          <p:nvPr/>
        </p:nvSpPr>
        <p:spPr>
          <a:xfrm>
            <a:off x="5786438" y="3643313"/>
            <a:ext cx="2214562" cy="714375"/>
          </a:xfrm>
          <a:prstGeom prst="rect">
            <a:avLst/>
          </a:prstGeom>
          <a:solidFill>
            <a:srgbClr val="FFFF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pPr>
            <a:r>
              <a:rPr lang="hr-HR" sz="2600" dirty="0">
                <a:solidFill>
                  <a:schemeClr val="accent2"/>
                </a:solidFill>
                <a:cs typeface="Arial" pitchFamily="34" charset="0"/>
              </a:rPr>
              <a:t>SHARED MEMORY </a:t>
            </a:r>
            <a:endParaRPr lang="en-US" sz="2600" dirty="0">
              <a:solidFill>
                <a:schemeClr val="accent2"/>
              </a:solidFill>
              <a:cs typeface="Arial" pitchFamily="34" charset="0"/>
            </a:endParaRPr>
          </a:p>
        </p:txBody>
      </p:sp>
      <p:sp>
        <p:nvSpPr>
          <p:cNvPr id="28" name="Up-Down Arrow 27"/>
          <p:cNvSpPr/>
          <p:nvPr/>
        </p:nvSpPr>
        <p:spPr>
          <a:xfrm>
            <a:off x="6643688" y="4429125"/>
            <a:ext cx="1000125" cy="500063"/>
          </a:xfrm>
          <a:prstGeom prst="upDownArrow">
            <a:avLst>
              <a:gd name="adj1" fmla="val 45646"/>
              <a:gd name="adj2" fmla="val 3476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A2A2A2"/>
              </a:solidFill>
              <a:cs typeface="Arial" pitchFamily="34" charset="0"/>
            </a:endParaRPr>
          </a:p>
        </p:txBody>
      </p:sp>
      <p:sp>
        <p:nvSpPr>
          <p:cNvPr id="29" name="Up-Down Arrow 28"/>
          <p:cNvSpPr/>
          <p:nvPr/>
        </p:nvSpPr>
        <p:spPr>
          <a:xfrm>
            <a:off x="6643688" y="5786438"/>
            <a:ext cx="1000125" cy="642937"/>
          </a:xfrm>
          <a:prstGeom prst="upDownArrow">
            <a:avLst>
              <a:gd name="adj1" fmla="val 45646"/>
              <a:gd name="adj2" fmla="val 3476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A2A2A2"/>
              </a:solidFill>
              <a:cs typeface="Arial" pitchFamily="34" charset="0"/>
            </a:endParaRPr>
          </a:p>
        </p:txBody>
      </p:sp>
      <p:sp>
        <p:nvSpPr>
          <p:cNvPr id="30" name="Right Arrow Callout 29"/>
          <p:cNvSpPr/>
          <p:nvPr/>
        </p:nvSpPr>
        <p:spPr>
          <a:xfrm>
            <a:off x="642938" y="1214438"/>
            <a:ext cx="5214937" cy="1928812"/>
          </a:xfrm>
          <a:prstGeom prst="rightArrowCallout">
            <a:avLst>
              <a:gd name="adj1" fmla="val 18695"/>
              <a:gd name="adj2" fmla="val 21322"/>
              <a:gd name="adj3" fmla="val 27102"/>
              <a:gd name="adj4" fmla="val 7564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a:solidFill>
                  <a:schemeClr val="accent2"/>
                </a:solidFill>
                <a:cs typeface="Arial" pitchFamily="34" charset="0"/>
              </a:rPr>
              <a:t>SP: scalar processor </a:t>
            </a:r>
          </a:p>
          <a:p>
            <a:pPr algn="ctr"/>
            <a:r>
              <a:rPr lang="en-US" sz="2400" dirty="0">
                <a:solidFill>
                  <a:schemeClr val="accent2"/>
                </a:solidFill>
                <a:cs typeface="Arial" pitchFamily="34" charset="0"/>
              </a:rPr>
              <a:t>‘CUDA core’</a:t>
            </a:r>
          </a:p>
          <a:p>
            <a:pPr algn="ctr">
              <a:lnSpc>
                <a:spcPct val="50000"/>
              </a:lnSpc>
            </a:pPr>
            <a:endParaRPr lang="en-US" sz="2400" dirty="0">
              <a:solidFill>
                <a:schemeClr val="accent2"/>
              </a:solidFill>
              <a:cs typeface="Arial" pitchFamily="34" charset="0"/>
            </a:endParaRPr>
          </a:p>
          <a:p>
            <a:pPr algn="ctr"/>
            <a:r>
              <a:rPr lang="en-US" sz="2400" dirty="0">
                <a:solidFill>
                  <a:schemeClr val="accent2"/>
                </a:solidFill>
                <a:cs typeface="Arial" pitchFamily="34" charset="0"/>
              </a:rPr>
              <a:t>Executes one thread</a:t>
            </a:r>
          </a:p>
        </p:txBody>
      </p:sp>
      <p:sp>
        <p:nvSpPr>
          <p:cNvPr id="31" name="Right Arrow 30"/>
          <p:cNvSpPr/>
          <p:nvPr/>
        </p:nvSpPr>
        <p:spPr>
          <a:xfrm rot="20170216">
            <a:off x="4297363" y="3084513"/>
            <a:ext cx="1344612" cy="1047750"/>
          </a:xfrm>
          <a:prstGeom prst="rightArrow">
            <a:avLst>
              <a:gd name="adj1" fmla="val 40095"/>
              <a:gd name="adj2" fmla="val 5718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A2A2A2"/>
              </a:solidFill>
              <a:cs typeface="Arial" pitchFamily="34" charset="0"/>
            </a:endParaRPr>
          </a:p>
        </p:txBody>
      </p:sp>
    </p:spTree>
    <p:extLst>
      <p:ext uri="{BB962C8B-B14F-4D97-AF65-F5344CB8AC3E}">
        <p14:creationId xmlns:p14="http://schemas.microsoft.com/office/powerpoint/2010/main" val="29399520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0-#ppt_w/2"/>
                                          </p:val>
                                        </p:tav>
                                        <p:tav tm="100000">
                                          <p:val>
                                            <p:strVal val="#ppt_x"/>
                                          </p:val>
                                        </p:tav>
                                      </p:tavLst>
                                    </p:anim>
                                    <p:anim calcmode="lin" valueType="num">
                                      <p:cBhvr additive="base">
                                        <p:cTn id="4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zh-CN" sz="3200" dirty="0" smtClean="0"/>
              <a:t>GPUs are SIMD Engines Underneath</a:t>
            </a:r>
          </a:p>
        </p:txBody>
      </p:sp>
      <p:sp>
        <p:nvSpPr>
          <p:cNvPr id="130051" name="Content Placeholder 2"/>
          <p:cNvSpPr>
            <a:spLocks noGrp="1"/>
          </p:cNvSpPr>
          <p:nvPr>
            <p:ph idx="1"/>
          </p:nvPr>
        </p:nvSpPr>
        <p:spPr>
          <a:xfrm>
            <a:off x="519793" y="3265714"/>
            <a:ext cx="8167006" cy="2998707"/>
          </a:xfrm>
        </p:spPr>
        <p:txBody>
          <a:bodyPr>
            <a:normAutofit fontScale="77500" lnSpcReduction="20000"/>
          </a:bodyPr>
          <a:lstStyle/>
          <a:p>
            <a:r>
              <a:rPr lang="zh-CN" altLang="en-US" sz="2000" dirty="0" smtClean="0"/>
              <a:t>指令流水线类似于</a:t>
            </a:r>
            <a:r>
              <a:rPr lang="en-US" altLang="zh-CN" sz="2000" dirty="0" smtClean="0"/>
              <a:t>SIMD</a:t>
            </a:r>
            <a:r>
              <a:rPr lang="zh-CN" altLang="en-US" sz="2000" dirty="0" smtClean="0"/>
              <a:t>的流水线。</a:t>
            </a:r>
            <a:endParaRPr lang="en-US" altLang="zh-CN" sz="2000" dirty="0" smtClean="0"/>
          </a:p>
          <a:p>
            <a:pPr lvl="1"/>
            <a:r>
              <a:rPr lang="zh-CN" altLang="en-US" sz="1800" dirty="0" smtClean="0"/>
              <a:t>不是用</a:t>
            </a:r>
            <a:r>
              <a:rPr lang="en-US" altLang="zh-CN" sz="1800" dirty="0" smtClean="0"/>
              <a:t>SIMD</a:t>
            </a:r>
            <a:r>
              <a:rPr lang="zh-CN" altLang="en-US" sz="1800" dirty="0" smtClean="0"/>
              <a:t>指令编程</a:t>
            </a:r>
            <a:endParaRPr lang="en-US" altLang="zh-CN" sz="1800" dirty="0" smtClean="0"/>
          </a:p>
          <a:p>
            <a:pPr lvl="1"/>
            <a:r>
              <a:rPr lang="zh-CN" altLang="en-US" sz="1800" dirty="0" smtClean="0"/>
              <a:t>基于一般的指令，应用由一组线程构成。</a:t>
            </a:r>
            <a:endParaRPr lang="en-US" altLang="zh-CN" sz="1800" dirty="0" smtClean="0"/>
          </a:p>
          <a:p>
            <a:r>
              <a:rPr lang="zh-CN" altLang="en-US" sz="2000" dirty="0" smtClean="0"/>
              <a:t>两个概念</a:t>
            </a:r>
            <a:endParaRPr lang="en-US" altLang="zh-CN" sz="2000" dirty="0" smtClean="0"/>
          </a:p>
          <a:p>
            <a:pPr lvl="1"/>
            <a:r>
              <a:rPr lang="en-US" altLang="zh-CN" sz="1800" dirty="0" smtClean="0"/>
              <a:t>Programming Model (Software)  vs  Execution Model (Hardware)</a:t>
            </a:r>
          </a:p>
          <a:p>
            <a:r>
              <a:rPr lang="zh-CN" altLang="en-US" sz="2000" dirty="0" smtClean="0"/>
              <a:t>编程模型指程序员如何描述应用（从程序员角度看到的机器模型）</a:t>
            </a:r>
            <a:endParaRPr lang="en-US" altLang="zh-CN" sz="2000" dirty="0" smtClean="0"/>
          </a:p>
          <a:p>
            <a:pPr lvl="1"/>
            <a:r>
              <a:rPr lang="zh-CN" altLang="en-US" sz="1800" dirty="0" smtClean="0"/>
              <a:t>例如</a:t>
            </a:r>
            <a:r>
              <a:rPr lang="en-US" altLang="zh-CN" sz="1800" dirty="0" smtClean="0"/>
              <a:t>, </a:t>
            </a:r>
            <a:r>
              <a:rPr lang="zh-CN" altLang="en-US" sz="1800" dirty="0" smtClean="0"/>
              <a:t>顺序模型</a:t>
            </a:r>
            <a:r>
              <a:rPr lang="en-US" altLang="zh-CN" sz="1800" dirty="0" smtClean="0"/>
              <a:t> (von Neumann), </a:t>
            </a:r>
            <a:r>
              <a:rPr lang="zh-CN" altLang="en-US" sz="1800" dirty="0" smtClean="0"/>
              <a:t>数据并行</a:t>
            </a:r>
            <a:r>
              <a:rPr lang="en-US" altLang="zh-CN" sz="1800" dirty="0" smtClean="0"/>
              <a:t>(SIMD), </a:t>
            </a:r>
            <a:r>
              <a:rPr lang="zh-CN" altLang="en-US" sz="1800" dirty="0" smtClean="0"/>
              <a:t>数据流模型、多线程模型</a:t>
            </a:r>
            <a:r>
              <a:rPr lang="en-US" altLang="zh-CN" sz="1800" dirty="0" smtClean="0"/>
              <a:t> (MIMD, SPMD), …</a:t>
            </a:r>
          </a:p>
          <a:p>
            <a:r>
              <a:rPr lang="zh-CN" altLang="en-US" sz="2000" dirty="0" smtClean="0"/>
              <a:t>执行模型指硬件底层如何执行代码</a:t>
            </a:r>
            <a:endParaRPr lang="en-US" altLang="zh-CN" sz="2000" dirty="0" smtClean="0"/>
          </a:p>
          <a:p>
            <a:pPr lvl="1"/>
            <a:r>
              <a:rPr lang="zh-CN" altLang="en-US" sz="1800" dirty="0" smtClean="0"/>
              <a:t>例如</a:t>
            </a:r>
            <a:r>
              <a:rPr lang="en-US" altLang="zh-CN" sz="1800" dirty="0" smtClean="0"/>
              <a:t>, </a:t>
            </a:r>
            <a:r>
              <a:rPr lang="zh-CN" altLang="en-US" sz="1800" dirty="0" smtClean="0"/>
              <a:t>乱序执行、向量机、数据流处理机、多处理机、多线程处理机等</a:t>
            </a:r>
            <a:endParaRPr lang="en-US" altLang="zh-CN" sz="1800" dirty="0" smtClean="0"/>
          </a:p>
          <a:p>
            <a:r>
              <a:rPr lang="zh-CN" altLang="en-US" sz="2000" dirty="0" smtClean="0"/>
              <a:t>执行模型与编程模型可以差别很大</a:t>
            </a:r>
            <a:endParaRPr lang="en-US" altLang="zh-CN" sz="2000" dirty="0" smtClean="0"/>
          </a:p>
          <a:p>
            <a:pPr lvl="1"/>
            <a:r>
              <a:rPr lang="zh-CN" altLang="en-US" sz="1800" dirty="0" smtClean="0"/>
              <a:t>例如</a:t>
            </a:r>
            <a:r>
              <a:rPr lang="en-US" altLang="zh-CN" sz="1800" dirty="0" smtClean="0"/>
              <a:t>., </a:t>
            </a:r>
            <a:r>
              <a:rPr lang="zh-CN" altLang="en-US" sz="1800" dirty="0" smtClean="0"/>
              <a:t>顺序模型可以在乱序执行的处理器上执行。</a:t>
            </a:r>
            <a:endParaRPr lang="en-US" altLang="zh-CN" sz="1800" dirty="0" smtClean="0"/>
          </a:p>
          <a:p>
            <a:pPr lvl="1"/>
            <a:r>
              <a:rPr lang="en-US" altLang="zh-CN" sz="1800" dirty="0" smtClean="0"/>
              <a:t> SPMD </a:t>
            </a:r>
            <a:r>
              <a:rPr lang="zh-CN" altLang="en-US" sz="1800" dirty="0" smtClean="0"/>
              <a:t>模型可以用</a:t>
            </a:r>
            <a:r>
              <a:rPr lang="en-US" altLang="zh-CN" sz="1800" dirty="0" smtClean="0"/>
              <a:t>SIMD</a:t>
            </a:r>
            <a:r>
              <a:rPr lang="zh-CN" altLang="en-US" sz="1800" dirty="0" smtClean="0"/>
              <a:t>处理器实现</a:t>
            </a:r>
            <a:r>
              <a:rPr lang="en-US" altLang="zh-CN" sz="1800" dirty="0" smtClean="0"/>
              <a:t> (a GPU)</a:t>
            </a:r>
          </a:p>
          <a:p>
            <a:endParaRPr lang="en-US" altLang="zh-CN" sz="2000" dirty="0" smtClean="0"/>
          </a:p>
          <a:p>
            <a:endParaRPr lang="en-US" altLang="zh-CN" sz="2000" dirty="0" smtClean="0"/>
          </a:p>
        </p:txBody>
      </p:sp>
      <p:sp>
        <p:nvSpPr>
          <p:cNvPr id="5" name="日期占位符 4"/>
          <p:cNvSpPr>
            <a:spLocks noGrp="1"/>
          </p:cNvSpPr>
          <p:nvPr>
            <p:ph type="dt" sz="half" idx="10"/>
          </p:nvPr>
        </p:nvSpPr>
        <p:spPr/>
        <p:txBody>
          <a:bodyPr/>
          <a:lstStyle/>
          <a:p>
            <a:pPr>
              <a:defRPr/>
            </a:pPr>
            <a:fld id="{52C9DECD-A92D-4E92-B331-E3AD0B597EDF}" type="datetime1">
              <a:rPr lang="en-US" altLang="zh-CN" smtClean="0"/>
              <a:t>5/13/2019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
        <p:nvSpPr>
          <p:cNvPr id="7" name="灯片编号占位符 6"/>
          <p:cNvSpPr>
            <a:spLocks noGrp="1"/>
          </p:cNvSpPr>
          <p:nvPr>
            <p:ph type="sldNum" sz="quarter" idx="12"/>
          </p:nvPr>
        </p:nvSpPr>
        <p:spPr/>
        <p:txBody>
          <a:bodyPr/>
          <a:lstStyle/>
          <a:p>
            <a:pPr>
              <a:defRPr/>
            </a:pPr>
            <a:fld id="{53ED6BF9-6527-438A-891E-608CD71393A1}" type="slidenum">
              <a:rPr lang="zh-CN" altLang="en-US" smtClean="0"/>
              <a:pPr>
                <a:defRPr/>
              </a:pPr>
              <a:t>18</a:t>
            </a:fld>
            <a:endParaRPr lang="zh-CN" altLang="en-US"/>
          </a:p>
        </p:txBody>
      </p:sp>
      <p:pic>
        <p:nvPicPr>
          <p:cNvPr id="2" name="图片 1"/>
          <p:cNvPicPr>
            <a:picLocks noChangeAspect="1"/>
          </p:cNvPicPr>
          <p:nvPr/>
        </p:nvPicPr>
        <p:blipFill>
          <a:blip r:embed="rId3"/>
          <a:stretch>
            <a:fillRect/>
          </a:stretch>
        </p:blipFill>
        <p:spPr>
          <a:xfrm>
            <a:off x="1390277" y="1077592"/>
            <a:ext cx="6426037" cy="2188122"/>
          </a:xfrm>
          <a:prstGeom prst="rect">
            <a:avLst/>
          </a:prstGeom>
        </p:spPr>
      </p:pic>
    </p:spTree>
    <p:extLst>
      <p:ext uri="{BB962C8B-B14F-4D97-AF65-F5344CB8AC3E}">
        <p14:creationId xmlns:p14="http://schemas.microsoft.com/office/powerpoint/2010/main" val="300541299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normAutofit fontScale="90000"/>
          </a:bodyPr>
          <a:lstStyle/>
          <a:p>
            <a:r>
              <a:rPr lang="en-US" altLang="zh-CN" sz="3600" smtClean="0"/>
              <a:t>How Can You Exploit Parallelism Here?</a:t>
            </a:r>
          </a:p>
        </p:txBody>
      </p:sp>
      <p:sp>
        <p:nvSpPr>
          <p:cNvPr id="2" name="日期占位符 1"/>
          <p:cNvSpPr>
            <a:spLocks noGrp="1"/>
          </p:cNvSpPr>
          <p:nvPr>
            <p:ph type="dt" sz="half" idx="10"/>
          </p:nvPr>
        </p:nvSpPr>
        <p:spPr/>
        <p:txBody>
          <a:bodyPr/>
          <a:lstStyle/>
          <a:p>
            <a:pPr>
              <a:defRPr/>
            </a:pPr>
            <a:fld id="{07538B53-F486-41FF-9F5E-D9A1783DA368}" type="datetime1">
              <a:rPr lang="en-US" altLang="zh-CN" smtClean="0"/>
              <a:t>5/13/2019</a:t>
            </a:fld>
            <a:endParaRPr lang="zh-CN" altLang="en-US"/>
          </a:p>
        </p:txBody>
      </p:sp>
      <p:sp>
        <p:nvSpPr>
          <p:cNvPr id="3" name="页脚占位符 2"/>
          <p:cNvSpPr>
            <a:spLocks noGrp="1"/>
          </p:cNvSpPr>
          <p:nvPr>
            <p:ph type="ftr" sz="quarter" idx="11"/>
          </p:nvPr>
        </p:nvSpPr>
        <p:spPr/>
        <p:txBody>
          <a:bodyPr/>
          <a:lstStyle/>
          <a:p>
            <a:pPr>
              <a:defRPr/>
            </a:pPr>
            <a:r>
              <a:rPr lang="zh-CN" altLang="en-US" smtClean="0"/>
              <a:t>中国科学技术大学</a:t>
            </a:r>
            <a:endParaRPr lang="zh-CN" altLang="en-US"/>
          </a:p>
        </p:txBody>
      </p:sp>
      <p:sp>
        <p:nvSpPr>
          <p:cNvPr id="132104"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BC3766A6-2806-4B6F-8830-4362039F15A8}"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19</a:t>
            </a:fld>
            <a:endParaRPr lang="zh-CN" altLang="en-US" sz="1200" smtClean="0">
              <a:solidFill>
                <a:srgbClr val="898989"/>
              </a:solidFill>
              <a:latin typeface="Calibri" panose="020F0502020204030204" pitchFamily="34" charset="0"/>
              <a:ea typeface="宋体" panose="02010600030101010101" pitchFamily="2" charset="-122"/>
            </a:endParaRPr>
          </a:p>
        </p:txBody>
      </p:sp>
      <p:sp>
        <p:nvSpPr>
          <p:cNvPr id="132099" name="Text Box 3"/>
          <p:cNvSpPr txBox="1">
            <a:spLocks noChangeArrowheads="1"/>
          </p:cNvSpPr>
          <p:nvPr/>
        </p:nvSpPr>
        <p:spPr bwMode="auto">
          <a:xfrm>
            <a:off x="3762375" y="1068388"/>
            <a:ext cx="3016250" cy="609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10000"/>
              </a:spcBef>
              <a:buFontTx/>
              <a:buNone/>
            </a:pPr>
            <a:r>
              <a:rPr lang="en-US" altLang="ko-KR" sz="1600" b="1" dirty="0">
                <a:solidFill>
                  <a:srgbClr val="000000"/>
                </a:solidFill>
                <a:latin typeface="Courier New" panose="02070309020205020404" pitchFamily="49" charset="0"/>
                <a:ea typeface="Gulim" pitchFamily="34" charset="-127"/>
              </a:rPr>
              <a:t>for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=0;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&lt; N;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a:t>
            </a:r>
          </a:p>
          <a:p>
            <a:pPr eaLnBrk="1" hangingPunct="1">
              <a:lnSpc>
                <a:spcPct val="100000"/>
              </a:lnSpc>
              <a:spcBef>
                <a:spcPct val="10000"/>
              </a:spcBef>
              <a:buFontTx/>
              <a:buNone/>
            </a:pPr>
            <a:r>
              <a:rPr lang="en-US" altLang="ko-KR" sz="1600" b="1" dirty="0">
                <a:solidFill>
                  <a:srgbClr val="000000"/>
                </a:solidFill>
                <a:latin typeface="Courier New" panose="02070309020205020404" pitchFamily="49" charset="0"/>
                <a:ea typeface="Gulim" pitchFamily="34" charset="-127"/>
              </a:rPr>
              <a:t>    C[</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 A[</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 B[</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a:t>
            </a:r>
          </a:p>
        </p:txBody>
      </p:sp>
      <p:grpSp>
        <p:nvGrpSpPr>
          <p:cNvPr id="132100" name="Group 4"/>
          <p:cNvGrpSpPr>
            <a:grpSpLocks/>
          </p:cNvGrpSpPr>
          <p:nvPr/>
        </p:nvGrpSpPr>
        <p:grpSpPr bwMode="auto">
          <a:xfrm>
            <a:off x="-61913" y="1462088"/>
            <a:ext cx="3138488" cy="5243512"/>
            <a:chOff x="-39" y="921"/>
            <a:chExt cx="1977" cy="3303"/>
          </a:xfrm>
        </p:grpSpPr>
        <p:grpSp>
          <p:nvGrpSpPr>
            <p:cNvPr id="132105" name="Group 8"/>
            <p:cNvGrpSpPr>
              <a:grpSpLocks/>
            </p:cNvGrpSpPr>
            <p:nvPr/>
          </p:nvGrpSpPr>
          <p:grpSpPr bwMode="auto">
            <a:xfrm>
              <a:off x="673" y="1258"/>
              <a:ext cx="1017" cy="1405"/>
              <a:chOff x="721" y="922"/>
              <a:chExt cx="1017" cy="1405"/>
            </a:xfrm>
          </p:grpSpPr>
          <p:sp>
            <p:nvSpPr>
              <p:cNvPr id="132119" name="AutoShape 6"/>
              <p:cNvSpPr>
                <a:spLocks noChangeArrowheads="1"/>
              </p:cNvSpPr>
              <p:nvPr/>
            </p:nvSpPr>
            <p:spPr bwMode="auto">
              <a:xfrm>
                <a:off x="721" y="922"/>
                <a:ext cx="441"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2120" name="AutoShape 7"/>
              <p:cNvSpPr>
                <a:spLocks noChangeArrowheads="1"/>
              </p:cNvSpPr>
              <p:nvPr/>
            </p:nvSpPr>
            <p:spPr bwMode="auto">
              <a:xfrm>
                <a:off x="1297" y="1210"/>
                <a:ext cx="441"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2121" name="AutoShape 8"/>
              <p:cNvSpPr>
                <a:spLocks noChangeArrowheads="1"/>
              </p:cNvSpPr>
              <p:nvPr/>
            </p:nvSpPr>
            <p:spPr bwMode="auto">
              <a:xfrm>
                <a:off x="957" y="1642"/>
                <a:ext cx="402"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32122" name="AutoShape 9"/>
              <p:cNvSpPr>
                <a:spLocks noChangeArrowheads="1"/>
              </p:cNvSpPr>
              <p:nvPr/>
            </p:nvSpPr>
            <p:spPr bwMode="auto">
              <a:xfrm>
                <a:off x="930" y="2074"/>
                <a:ext cx="504"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32123" name="Line 10"/>
              <p:cNvSpPr>
                <a:spLocks noChangeShapeType="1"/>
              </p:cNvSpPr>
              <p:nvPr/>
            </p:nvSpPr>
            <p:spPr bwMode="auto">
              <a:xfrm>
                <a:off x="948" y="1200"/>
                <a:ext cx="144"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2124" name="Line 11"/>
              <p:cNvSpPr>
                <a:spLocks noChangeShapeType="1"/>
              </p:cNvSpPr>
              <p:nvPr/>
            </p:nvSpPr>
            <p:spPr bwMode="auto">
              <a:xfrm flipH="1">
                <a:off x="1236" y="1488"/>
                <a:ext cx="192"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2125" name="Line 12"/>
              <p:cNvSpPr>
                <a:spLocks noChangeShapeType="1"/>
              </p:cNvSpPr>
              <p:nvPr/>
            </p:nvSpPr>
            <p:spPr bwMode="auto">
              <a:xfrm>
                <a:off x="1188" y="1920"/>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grpSp>
          <p:nvGrpSpPr>
            <p:cNvPr id="132106" name="Group 13"/>
            <p:cNvGrpSpPr>
              <a:grpSpLocks/>
            </p:cNvGrpSpPr>
            <p:nvPr/>
          </p:nvGrpSpPr>
          <p:grpSpPr bwMode="auto">
            <a:xfrm>
              <a:off x="685" y="2746"/>
              <a:ext cx="1017" cy="1405"/>
              <a:chOff x="733" y="2410"/>
              <a:chExt cx="1017" cy="1405"/>
            </a:xfrm>
          </p:grpSpPr>
          <p:sp>
            <p:nvSpPr>
              <p:cNvPr id="132112" name="AutoShape 14"/>
              <p:cNvSpPr>
                <a:spLocks noChangeArrowheads="1"/>
              </p:cNvSpPr>
              <p:nvPr/>
            </p:nvSpPr>
            <p:spPr bwMode="auto">
              <a:xfrm>
                <a:off x="733" y="2410"/>
                <a:ext cx="441"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2113" name="AutoShape 15"/>
              <p:cNvSpPr>
                <a:spLocks noChangeArrowheads="1"/>
              </p:cNvSpPr>
              <p:nvPr/>
            </p:nvSpPr>
            <p:spPr bwMode="auto">
              <a:xfrm>
                <a:off x="1309" y="2698"/>
                <a:ext cx="441"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2114" name="AutoShape 16"/>
              <p:cNvSpPr>
                <a:spLocks noChangeArrowheads="1"/>
              </p:cNvSpPr>
              <p:nvPr/>
            </p:nvSpPr>
            <p:spPr bwMode="auto">
              <a:xfrm>
                <a:off x="969" y="3130"/>
                <a:ext cx="402"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32115" name="AutoShape 17"/>
              <p:cNvSpPr>
                <a:spLocks noChangeArrowheads="1"/>
              </p:cNvSpPr>
              <p:nvPr/>
            </p:nvSpPr>
            <p:spPr bwMode="auto">
              <a:xfrm>
                <a:off x="942" y="3562"/>
                <a:ext cx="504"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32116" name="Line 18"/>
              <p:cNvSpPr>
                <a:spLocks noChangeShapeType="1"/>
              </p:cNvSpPr>
              <p:nvPr/>
            </p:nvSpPr>
            <p:spPr bwMode="auto">
              <a:xfrm>
                <a:off x="960" y="2688"/>
                <a:ext cx="144"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2117" name="Line 19"/>
              <p:cNvSpPr>
                <a:spLocks noChangeShapeType="1"/>
              </p:cNvSpPr>
              <p:nvPr/>
            </p:nvSpPr>
            <p:spPr bwMode="auto">
              <a:xfrm flipH="1">
                <a:off x="1248" y="2976"/>
                <a:ext cx="192"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2118" name="Line 20"/>
              <p:cNvSpPr>
                <a:spLocks noChangeShapeType="1"/>
              </p:cNvSpPr>
              <p:nvPr/>
            </p:nvSpPr>
            <p:spPr bwMode="auto">
              <a:xfrm>
                <a:off x="1200" y="34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132107" name="AutoShape 21"/>
            <p:cNvSpPr>
              <a:spLocks noChangeArrowheads="1"/>
            </p:cNvSpPr>
            <p:nvPr/>
          </p:nvSpPr>
          <p:spPr bwMode="auto">
            <a:xfrm>
              <a:off x="528" y="1200"/>
              <a:ext cx="1248" cy="1488"/>
            </a:xfrm>
            <a:prstGeom prst="roundRect">
              <a:avLst>
                <a:gd name="adj" fmla="val 16667"/>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32108" name="AutoShape 22"/>
            <p:cNvSpPr>
              <a:spLocks noChangeArrowheads="1"/>
            </p:cNvSpPr>
            <p:nvPr/>
          </p:nvSpPr>
          <p:spPr bwMode="auto">
            <a:xfrm>
              <a:off x="480" y="2736"/>
              <a:ext cx="1296" cy="1488"/>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32109" name="Text Box 23"/>
            <p:cNvSpPr txBox="1">
              <a:spLocks noChangeArrowheads="1"/>
            </p:cNvSpPr>
            <p:nvPr/>
          </p:nvSpPr>
          <p:spPr bwMode="auto">
            <a:xfrm>
              <a:off x="-39" y="1593"/>
              <a:ext cx="5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Iter. 1</a:t>
              </a:r>
            </a:p>
          </p:txBody>
        </p:sp>
        <p:sp>
          <p:nvSpPr>
            <p:cNvPr id="132110" name="Text Box 24"/>
            <p:cNvSpPr txBox="1">
              <a:spLocks noChangeArrowheads="1"/>
            </p:cNvSpPr>
            <p:nvPr/>
          </p:nvSpPr>
          <p:spPr bwMode="auto">
            <a:xfrm>
              <a:off x="-39" y="3081"/>
              <a:ext cx="5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Iter. 2</a:t>
              </a:r>
            </a:p>
          </p:txBody>
        </p:sp>
        <p:sp>
          <p:nvSpPr>
            <p:cNvPr id="132111" name="Text Box 25"/>
            <p:cNvSpPr txBox="1">
              <a:spLocks noChangeArrowheads="1"/>
            </p:cNvSpPr>
            <p:nvPr/>
          </p:nvSpPr>
          <p:spPr bwMode="auto">
            <a:xfrm>
              <a:off x="146" y="921"/>
              <a:ext cx="17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solidFill>
                    <a:srgbClr val="000000"/>
                  </a:solidFill>
                  <a:latin typeface="Verdana" panose="020B0604030504040204" pitchFamily="34" charset="0"/>
                  <a:ea typeface="Gulim" pitchFamily="34" charset="-127"/>
                </a:rPr>
                <a:t>Scalar Sequential Code</a:t>
              </a:r>
            </a:p>
          </p:txBody>
        </p:sp>
      </p:grpSp>
      <p:sp>
        <p:nvSpPr>
          <p:cNvPr id="132101" name="Content Placeholder 2"/>
          <p:cNvSpPr txBox="1">
            <a:spLocks/>
          </p:cNvSpPr>
          <p:nvPr/>
        </p:nvSpPr>
        <p:spPr bwMode="auto">
          <a:xfrm>
            <a:off x="3424237" y="2166937"/>
            <a:ext cx="53340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20000"/>
              </a:spcBef>
              <a:buClr>
                <a:schemeClr val="accent1"/>
              </a:buClr>
              <a:buSzPct val="65000"/>
              <a:buFont typeface="Wingdings" panose="05000000000000000000" pitchFamily="2" charset="2"/>
              <a:buNone/>
            </a:pPr>
            <a:r>
              <a:rPr lang="en-US" altLang="zh-CN" sz="2400" dirty="0" smtClean="0">
                <a:latin typeface="Tahoma" panose="020B0604030504040204" pitchFamily="34" charset="0"/>
                <a:ea typeface="MS PGothic" pitchFamily="34" charset="-128"/>
              </a:rPr>
              <a:t>Let</a:t>
            </a:r>
            <a:r>
              <a:rPr lang="en-US" altLang="en-US" sz="2400" dirty="0" smtClean="0">
                <a:latin typeface="Tahoma" panose="020B0604030504040204" pitchFamily="34" charset="0"/>
                <a:ea typeface="MS PGothic" pitchFamily="34" charset="-128"/>
              </a:rPr>
              <a:t>’</a:t>
            </a:r>
            <a:r>
              <a:rPr lang="en-US" altLang="zh-CN" sz="2400" dirty="0" smtClean="0">
                <a:latin typeface="Tahoma" panose="020B0604030504040204" pitchFamily="34" charset="0"/>
                <a:ea typeface="MS PGothic" pitchFamily="34" charset="-128"/>
              </a:rPr>
              <a:t>s </a:t>
            </a:r>
            <a:r>
              <a:rPr lang="en-US" altLang="zh-CN" sz="2400" dirty="0">
                <a:latin typeface="Tahoma" panose="020B0604030504040204" pitchFamily="34" charset="0"/>
                <a:ea typeface="MS PGothic" pitchFamily="34" charset="-128"/>
              </a:rPr>
              <a:t>examine three programming options to exploit instruction-level parallelism present in this sequential code:</a:t>
            </a:r>
          </a:p>
          <a:p>
            <a:pPr>
              <a:lnSpc>
                <a:spcPct val="100000"/>
              </a:lnSpc>
              <a:spcBef>
                <a:spcPct val="20000"/>
              </a:spcBef>
              <a:buClr>
                <a:schemeClr val="accent1"/>
              </a:buClr>
              <a:buSzPct val="65000"/>
              <a:buFont typeface="Wingdings" panose="05000000000000000000" pitchFamily="2" charset="2"/>
              <a:buNone/>
            </a:pPr>
            <a:r>
              <a:rPr lang="en-US" altLang="zh-CN" sz="2400" dirty="0">
                <a:latin typeface="Tahoma" panose="020B0604030504040204" pitchFamily="34" charset="0"/>
                <a:ea typeface="MS PGothic" pitchFamily="34" charset="-128"/>
              </a:rPr>
              <a:t>1. Sequential (SISD)</a:t>
            </a:r>
          </a:p>
          <a:p>
            <a:pPr>
              <a:lnSpc>
                <a:spcPct val="100000"/>
              </a:lnSpc>
              <a:spcBef>
                <a:spcPct val="20000"/>
              </a:spcBef>
              <a:buClr>
                <a:schemeClr val="accent1"/>
              </a:buClr>
              <a:buSzPct val="65000"/>
              <a:buFont typeface="Wingdings" panose="05000000000000000000" pitchFamily="2" charset="2"/>
              <a:buNone/>
            </a:pPr>
            <a:r>
              <a:rPr lang="en-US" altLang="zh-CN" sz="2400" dirty="0">
                <a:latin typeface="Tahoma" panose="020B0604030504040204" pitchFamily="34" charset="0"/>
                <a:ea typeface="MS PGothic" pitchFamily="34" charset="-128"/>
              </a:rPr>
              <a:t>2. Data-Parallel (SIMD)</a:t>
            </a:r>
          </a:p>
          <a:p>
            <a:pPr>
              <a:lnSpc>
                <a:spcPct val="100000"/>
              </a:lnSpc>
              <a:spcBef>
                <a:spcPct val="20000"/>
              </a:spcBef>
              <a:buClr>
                <a:schemeClr val="accent1"/>
              </a:buClr>
              <a:buSzPct val="65000"/>
              <a:buFont typeface="Wingdings" panose="05000000000000000000" pitchFamily="2" charset="2"/>
              <a:buNone/>
            </a:pPr>
            <a:r>
              <a:rPr lang="en-US" altLang="zh-CN" sz="2400" dirty="0">
                <a:latin typeface="Tahoma" panose="020B0604030504040204" pitchFamily="34" charset="0"/>
                <a:ea typeface="MS PGothic" pitchFamily="34" charset="-128"/>
              </a:rPr>
              <a:t>3. Multithreaded (MIMD/SPMD)</a:t>
            </a:r>
          </a:p>
          <a:p>
            <a:pPr>
              <a:lnSpc>
                <a:spcPct val="100000"/>
              </a:lnSpc>
              <a:spcBef>
                <a:spcPct val="20000"/>
              </a:spcBef>
              <a:buClr>
                <a:schemeClr val="accent1"/>
              </a:buClr>
              <a:buSzPct val="65000"/>
              <a:buFont typeface="Wingdings" panose="05000000000000000000" pitchFamily="2" charset="2"/>
              <a:buChar char="n"/>
            </a:pPr>
            <a:endParaRPr lang="en-US" altLang="zh-CN" sz="2400" dirty="0">
              <a:latin typeface="Tahoma" panose="020B0604030504040204" pitchFamily="34" charset="0"/>
              <a:ea typeface="MS PGothic" pitchFamily="34" charset="-128"/>
            </a:endParaRPr>
          </a:p>
          <a:p>
            <a:pPr>
              <a:lnSpc>
                <a:spcPct val="100000"/>
              </a:lnSpc>
              <a:spcBef>
                <a:spcPct val="20000"/>
              </a:spcBef>
              <a:buClr>
                <a:schemeClr val="accent1"/>
              </a:buClr>
              <a:buSzPct val="65000"/>
              <a:buFont typeface="Wingdings" panose="05000000000000000000" pitchFamily="2" charset="2"/>
              <a:buChar char="n"/>
            </a:pPr>
            <a:endParaRPr lang="en-US" altLang="zh-CN" sz="2400" dirty="0">
              <a:latin typeface="Tahoma" panose="020B0604030504040204" pitchFamily="34" charset="0"/>
              <a:ea typeface="MS PGothic" pitchFamily="34" charset="-128"/>
            </a:endParaRPr>
          </a:p>
        </p:txBody>
      </p:sp>
    </p:spTree>
    <p:extLst>
      <p:ext uri="{BB962C8B-B14F-4D97-AF65-F5344CB8AC3E}">
        <p14:creationId xmlns:p14="http://schemas.microsoft.com/office/powerpoint/2010/main" val="185090035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标题 1"/>
          <p:cNvSpPr>
            <a:spLocks noGrp="1"/>
          </p:cNvSpPr>
          <p:nvPr>
            <p:ph type="title"/>
          </p:nvPr>
        </p:nvSpPr>
        <p:spPr/>
        <p:txBody>
          <a:bodyPr/>
          <a:lstStyle/>
          <a:p>
            <a:r>
              <a:rPr lang="en-US" altLang="zh-CN" dirty="0" smtClean="0"/>
              <a:t>05/13-Review</a:t>
            </a:r>
            <a:endParaRPr lang="zh-CN" altLang="en-US" dirty="0" smtClean="0"/>
          </a:p>
        </p:txBody>
      </p:sp>
      <p:sp>
        <p:nvSpPr>
          <p:cNvPr id="122883" name="内容占位符 2"/>
          <p:cNvSpPr>
            <a:spLocks noGrp="1"/>
          </p:cNvSpPr>
          <p:nvPr>
            <p:ph idx="1"/>
          </p:nvPr>
        </p:nvSpPr>
        <p:spPr/>
        <p:txBody>
          <a:bodyPr>
            <a:normAutofit fontScale="85000" lnSpcReduction="20000"/>
          </a:bodyPr>
          <a:lstStyle/>
          <a:p>
            <a:r>
              <a:rPr lang="zh-CN" altLang="en-US" dirty="0" smtClean="0"/>
              <a:t>向量机的存储器访问</a:t>
            </a:r>
            <a:endParaRPr lang="en-US" altLang="zh-CN" dirty="0" smtClean="0"/>
          </a:p>
          <a:p>
            <a:pPr lvl="1"/>
            <a:r>
              <a:rPr lang="zh-CN" altLang="en-US" dirty="0" smtClean="0"/>
              <a:t>存储器组织：独立存储体、多体交叉方式</a:t>
            </a:r>
            <a:endParaRPr lang="en-US" altLang="zh-CN" dirty="0" smtClean="0"/>
          </a:p>
          <a:p>
            <a:pPr lvl="1"/>
            <a:r>
              <a:rPr lang="en-US" altLang="zh-CN" dirty="0" smtClean="0"/>
              <a:t>Stride : </a:t>
            </a:r>
            <a:r>
              <a:rPr lang="zh-CN" altLang="en-US" dirty="0" smtClean="0"/>
              <a:t>固定步长（</a:t>
            </a:r>
            <a:r>
              <a:rPr lang="en-US" altLang="zh-CN" dirty="0" smtClean="0"/>
              <a:t>1 or </a:t>
            </a:r>
            <a:r>
              <a:rPr lang="zh-CN" altLang="en-US" dirty="0" smtClean="0"/>
              <a:t>常数）</a:t>
            </a:r>
            <a:r>
              <a:rPr lang="en-US" altLang="zh-CN" dirty="0" smtClean="0"/>
              <a:t>, </a:t>
            </a:r>
            <a:r>
              <a:rPr lang="zh-CN" altLang="en-US" dirty="0" smtClean="0"/>
              <a:t>非固定步长（</a:t>
            </a:r>
            <a:r>
              <a:rPr lang="en-US" altLang="zh-CN" dirty="0" smtClean="0"/>
              <a:t>index</a:t>
            </a:r>
            <a:r>
              <a:rPr lang="zh-CN" altLang="en-US" dirty="0" smtClean="0"/>
              <a:t>）</a:t>
            </a:r>
            <a:endParaRPr lang="en-US" altLang="zh-CN" dirty="0" smtClean="0"/>
          </a:p>
          <a:p>
            <a:r>
              <a:rPr lang="zh-CN" altLang="en-US" dirty="0" smtClean="0"/>
              <a:t>基于向量机模型的优化</a:t>
            </a:r>
            <a:endParaRPr lang="en-US" altLang="zh-CN" dirty="0" smtClean="0"/>
          </a:p>
          <a:p>
            <a:pPr lvl="1"/>
            <a:r>
              <a:rPr lang="zh-CN" altLang="en-US" dirty="0" smtClean="0"/>
              <a:t>链接技术</a:t>
            </a:r>
            <a:endParaRPr lang="en-US" altLang="zh-CN" dirty="0" smtClean="0"/>
          </a:p>
          <a:p>
            <a:pPr lvl="1"/>
            <a:r>
              <a:rPr lang="zh-CN" altLang="en-US" dirty="0" smtClean="0"/>
              <a:t>有条件执行</a:t>
            </a:r>
            <a:endParaRPr lang="en-US" altLang="zh-CN" dirty="0" smtClean="0"/>
          </a:p>
          <a:p>
            <a:pPr lvl="1"/>
            <a:r>
              <a:rPr lang="zh-CN" altLang="en-US" dirty="0" smtClean="0"/>
              <a:t>稀疏矩阵的操作</a:t>
            </a:r>
            <a:endParaRPr lang="en-US" altLang="zh-CN" dirty="0" smtClean="0"/>
          </a:p>
          <a:p>
            <a:endParaRPr lang="en-US" altLang="zh-CN" dirty="0" smtClean="0"/>
          </a:p>
          <a:p>
            <a:r>
              <a:rPr lang="zh-CN" altLang="en-US" dirty="0" smtClean="0"/>
              <a:t>多媒体扩展指令</a:t>
            </a:r>
            <a:endParaRPr lang="en-US" altLang="zh-CN" dirty="0" smtClean="0"/>
          </a:p>
          <a:p>
            <a:pPr lvl="1"/>
            <a:r>
              <a:rPr lang="zh-CN" altLang="en-US" dirty="0" smtClean="0"/>
              <a:t>扩展的指令类型较少</a:t>
            </a:r>
            <a:endParaRPr lang="en-US" altLang="zh-CN" dirty="0" smtClean="0"/>
          </a:p>
          <a:p>
            <a:pPr lvl="1"/>
            <a:r>
              <a:rPr lang="zh-CN" altLang="en-US" dirty="0" smtClean="0"/>
              <a:t>向量寄存器长度较短</a:t>
            </a:r>
            <a:endParaRPr lang="en-US" altLang="zh-CN" dirty="0" smtClean="0"/>
          </a:p>
          <a:p>
            <a:r>
              <a:rPr lang="en-US" altLang="zh-CN" dirty="0" smtClean="0"/>
              <a:t>GPU</a:t>
            </a:r>
          </a:p>
          <a:p>
            <a:pPr lvl="1"/>
            <a:endParaRPr lang="en-US" altLang="zh-CN" dirty="0" smtClean="0"/>
          </a:p>
          <a:p>
            <a:pPr lvl="1"/>
            <a:endParaRPr lang="en-US" altLang="zh-CN" dirty="0" smtClean="0"/>
          </a:p>
          <a:p>
            <a:pPr lvl="1"/>
            <a:endParaRPr lang="zh-CN" altLang="en-US" dirty="0" smtClean="0"/>
          </a:p>
        </p:txBody>
      </p:sp>
      <p:sp>
        <p:nvSpPr>
          <p:cNvPr id="4" name="日期占位符 3"/>
          <p:cNvSpPr>
            <a:spLocks noGrp="1"/>
          </p:cNvSpPr>
          <p:nvPr>
            <p:ph type="dt" sz="quarter" idx="10"/>
          </p:nvPr>
        </p:nvSpPr>
        <p:spPr/>
        <p:txBody>
          <a:bodyPr/>
          <a:lstStyle/>
          <a:p>
            <a:fld id="{3DC5EBA8-0AD5-4737-ACC0-02F842A86AC6}" type="datetime1">
              <a:rPr lang="en-US" altLang="zh-CN" smtClean="0"/>
              <a:t>5/13/2019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a:p>
        </p:txBody>
      </p:sp>
      <p:sp>
        <p:nvSpPr>
          <p:cNvPr id="9" name="灯片编号占位符 8"/>
          <p:cNvSpPr>
            <a:spLocks noGrp="1"/>
          </p:cNvSpPr>
          <p:nvPr>
            <p:ph type="sldNum" sz="quarter" idx="12"/>
          </p:nvPr>
        </p:nvSpPr>
        <p:spPr/>
        <p:txBody>
          <a:bodyPr/>
          <a:lstStyle/>
          <a:p>
            <a:fld id="{8BD4F407-B401-4F27-B84C-F4D1FCFDF361}" type="slidenum">
              <a:rPr lang="zh-CN" altLang="en-US" smtClean="0"/>
              <a:pPr/>
              <a:t>2</a:t>
            </a:fld>
            <a:endParaRPr lang="zh-CN" altLang="en-US" dirty="0"/>
          </a:p>
        </p:txBody>
      </p:sp>
    </p:spTree>
    <p:extLst>
      <p:ext uri="{BB962C8B-B14F-4D97-AF65-F5344CB8AC3E}">
        <p14:creationId xmlns:p14="http://schemas.microsoft.com/office/powerpoint/2010/main" val="3956848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altLang="zh-CN" smtClean="0"/>
              <a:t>Prog. Model 1: Sequential (SISD)</a:t>
            </a:r>
            <a:endParaRPr lang="en-US" altLang="zh-CN" dirty="0" smtClean="0"/>
          </a:p>
        </p:txBody>
      </p:sp>
      <p:sp>
        <p:nvSpPr>
          <p:cNvPr id="9" name="内容占位符 8"/>
          <p:cNvSpPr>
            <a:spLocks noGrp="1"/>
          </p:cNvSpPr>
          <p:nvPr>
            <p:ph idx="1"/>
          </p:nvPr>
        </p:nvSpPr>
        <p:spPr>
          <a:xfrm>
            <a:off x="4016625" y="1258432"/>
            <a:ext cx="4839991" cy="5051833"/>
          </a:xfrm>
        </p:spPr>
        <p:txBody>
          <a:bodyPr>
            <a:normAutofit fontScale="70000" lnSpcReduction="20000"/>
          </a:bodyPr>
          <a:lstStyle/>
          <a:p>
            <a:r>
              <a:rPr lang="en-US" altLang="zh-CN" dirty="0" smtClean="0"/>
              <a:t>Can be executed on a:</a:t>
            </a:r>
          </a:p>
          <a:p>
            <a:r>
              <a:rPr lang="en-US" altLang="zh-CN" dirty="0" smtClean="0"/>
              <a:t>Pipelined processor</a:t>
            </a:r>
          </a:p>
          <a:p>
            <a:r>
              <a:rPr lang="en-US" altLang="zh-CN" dirty="0" smtClean="0"/>
              <a:t>Out-of-order execution processor</a:t>
            </a:r>
          </a:p>
          <a:p>
            <a:pPr lvl="1"/>
            <a:r>
              <a:rPr lang="en-US" altLang="zh-CN" dirty="0" smtClean="0"/>
              <a:t>Independent instructions executed when ready</a:t>
            </a:r>
          </a:p>
          <a:p>
            <a:pPr lvl="1"/>
            <a:r>
              <a:rPr lang="en-US" altLang="zh-CN" dirty="0" smtClean="0"/>
              <a:t>Different iterations are present in the instruction window and can execute in parallel in multiple functional units</a:t>
            </a:r>
          </a:p>
          <a:p>
            <a:pPr lvl="1"/>
            <a:r>
              <a:rPr lang="en-US" altLang="zh-CN" dirty="0" smtClean="0"/>
              <a:t>In other words, the loop is dynamically unrolled by the hardware</a:t>
            </a:r>
          </a:p>
          <a:p>
            <a:r>
              <a:rPr lang="en-US" altLang="zh-CN" dirty="0" smtClean="0"/>
              <a:t>Superscalar or VLIW processor</a:t>
            </a:r>
          </a:p>
          <a:p>
            <a:pPr lvl="1"/>
            <a:r>
              <a:rPr lang="en-US" altLang="zh-CN" dirty="0" smtClean="0"/>
              <a:t>Can fetch and execute multiple instructions per cycle</a:t>
            </a:r>
          </a:p>
          <a:p>
            <a:endParaRPr lang="zh-CN" altLang="en-US" dirty="0"/>
          </a:p>
        </p:txBody>
      </p:sp>
      <p:sp>
        <p:nvSpPr>
          <p:cNvPr id="2" name="日期占位符 1"/>
          <p:cNvSpPr>
            <a:spLocks noGrp="1"/>
          </p:cNvSpPr>
          <p:nvPr>
            <p:ph type="dt" sz="half" idx="10"/>
          </p:nvPr>
        </p:nvSpPr>
        <p:spPr/>
        <p:txBody>
          <a:bodyPr/>
          <a:lstStyle/>
          <a:p>
            <a:fld id="{9AFE9220-351C-4B77-8437-65240963A72C}"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grpSp>
        <p:nvGrpSpPr>
          <p:cNvPr id="134148" name="Group 4"/>
          <p:cNvGrpSpPr>
            <a:grpSpLocks/>
          </p:cNvGrpSpPr>
          <p:nvPr/>
        </p:nvGrpSpPr>
        <p:grpSpPr bwMode="auto">
          <a:xfrm>
            <a:off x="163762" y="944299"/>
            <a:ext cx="3138488" cy="5243513"/>
            <a:chOff x="-39" y="921"/>
            <a:chExt cx="1977" cy="3303"/>
          </a:xfrm>
        </p:grpSpPr>
        <p:grpSp>
          <p:nvGrpSpPr>
            <p:cNvPr id="134151" name="Group 8"/>
            <p:cNvGrpSpPr>
              <a:grpSpLocks/>
            </p:cNvGrpSpPr>
            <p:nvPr/>
          </p:nvGrpSpPr>
          <p:grpSpPr bwMode="auto">
            <a:xfrm>
              <a:off x="673" y="1258"/>
              <a:ext cx="1017" cy="1405"/>
              <a:chOff x="721" y="922"/>
              <a:chExt cx="1017" cy="1405"/>
            </a:xfrm>
          </p:grpSpPr>
          <p:sp>
            <p:nvSpPr>
              <p:cNvPr id="134165" name="AutoShape 6"/>
              <p:cNvSpPr>
                <a:spLocks noChangeArrowheads="1"/>
              </p:cNvSpPr>
              <p:nvPr/>
            </p:nvSpPr>
            <p:spPr bwMode="auto">
              <a:xfrm>
                <a:off x="721" y="922"/>
                <a:ext cx="441"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4166" name="AutoShape 7"/>
              <p:cNvSpPr>
                <a:spLocks noChangeArrowheads="1"/>
              </p:cNvSpPr>
              <p:nvPr/>
            </p:nvSpPr>
            <p:spPr bwMode="auto">
              <a:xfrm>
                <a:off x="1297" y="1210"/>
                <a:ext cx="441"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4167" name="AutoShape 8"/>
              <p:cNvSpPr>
                <a:spLocks noChangeArrowheads="1"/>
              </p:cNvSpPr>
              <p:nvPr/>
            </p:nvSpPr>
            <p:spPr bwMode="auto">
              <a:xfrm>
                <a:off x="957" y="1642"/>
                <a:ext cx="402"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34168" name="AutoShape 9"/>
              <p:cNvSpPr>
                <a:spLocks noChangeArrowheads="1"/>
              </p:cNvSpPr>
              <p:nvPr/>
            </p:nvSpPr>
            <p:spPr bwMode="auto">
              <a:xfrm>
                <a:off x="930" y="2074"/>
                <a:ext cx="504"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34169" name="Line 10"/>
              <p:cNvSpPr>
                <a:spLocks noChangeShapeType="1"/>
              </p:cNvSpPr>
              <p:nvPr/>
            </p:nvSpPr>
            <p:spPr bwMode="auto">
              <a:xfrm>
                <a:off x="948" y="1200"/>
                <a:ext cx="144"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4170" name="Line 11"/>
              <p:cNvSpPr>
                <a:spLocks noChangeShapeType="1"/>
              </p:cNvSpPr>
              <p:nvPr/>
            </p:nvSpPr>
            <p:spPr bwMode="auto">
              <a:xfrm flipH="1">
                <a:off x="1236" y="1488"/>
                <a:ext cx="192"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4171" name="Line 12"/>
              <p:cNvSpPr>
                <a:spLocks noChangeShapeType="1"/>
              </p:cNvSpPr>
              <p:nvPr/>
            </p:nvSpPr>
            <p:spPr bwMode="auto">
              <a:xfrm>
                <a:off x="1188" y="1920"/>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grpSp>
          <p:nvGrpSpPr>
            <p:cNvPr id="134152" name="Group 13"/>
            <p:cNvGrpSpPr>
              <a:grpSpLocks/>
            </p:cNvGrpSpPr>
            <p:nvPr/>
          </p:nvGrpSpPr>
          <p:grpSpPr bwMode="auto">
            <a:xfrm>
              <a:off x="685" y="2746"/>
              <a:ext cx="1017" cy="1405"/>
              <a:chOff x="733" y="2410"/>
              <a:chExt cx="1017" cy="1405"/>
            </a:xfrm>
          </p:grpSpPr>
          <p:sp>
            <p:nvSpPr>
              <p:cNvPr id="134158" name="AutoShape 14"/>
              <p:cNvSpPr>
                <a:spLocks noChangeArrowheads="1"/>
              </p:cNvSpPr>
              <p:nvPr/>
            </p:nvSpPr>
            <p:spPr bwMode="auto">
              <a:xfrm>
                <a:off x="733" y="2410"/>
                <a:ext cx="441"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4159" name="AutoShape 15"/>
              <p:cNvSpPr>
                <a:spLocks noChangeArrowheads="1"/>
              </p:cNvSpPr>
              <p:nvPr/>
            </p:nvSpPr>
            <p:spPr bwMode="auto">
              <a:xfrm>
                <a:off x="1309" y="2698"/>
                <a:ext cx="441"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4160" name="AutoShape 16"/>
              <p:cNvSpPr>
                <a:spLocks noChangeArrowheads="1"/>
              </p:cNvSpPr>
              <p:nvPr/>
            </p:nvSpPr>
            <p:spPr bwMode="auto">
              <a:xfrm>
                <a:off x="969" y="3130"/>
                <a:ext cx="402"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34161" name="AutoShape 17"/>
              <p:cNvSpPr>
                <a:spLocks noChangeArrowheads="1"/>
              </p:cNvSpPr>
              <p:nvPr/>
            </p:nvSpPr>
            <p:spPr bwMode="auto">
              <a:xfrm>
                <a:off x="942" y="3562"/>
                <a:ext cx="504"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34162" name="Line 18"/>
              <p:cNvSpPr>
                <a:spLocks noChangeShapeType="1"/>
              </p:cNvSpPr>
              <p:nvPr/>
            </p:nvSpPr>
            <p:spPr bwMode="auto">
              <a:xfrm>
                <a:off x="960" y="2688"/>
                <a:ext cx="144"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4163" name="Line 19"/>
              <p:cNvSpPr>
                <a:spLocks noChangeShapeType="1"/>
              </p:cNvSpPr>
              <p:nvPr/>
            </p:nvSpPr>
            <p:spPr bwMode="auto">
              <a:xfrm flipH="1">
                <a:off x="1248" y="2976"/>
                <a:ext cx="192"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4164" name="Line 20"/>
              <p:cNvSpPr>
                <a:spLocks noChangeShapeType="1"/>
              </p:cNvSpPr>
              <p:nvPr/>
            </p:nvSpPr>
            <p:spPr bwMode="auto">
              <a:xfrm>
                <a:off x="1200" y="34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134153" name="AutoShape 21"/>
            <p:cNvSpPr>
              <a:spLocks noChangeArrowheads="1"/>
            </p:cNvSpPr>
            <p:nvPr/>
          </p:nvSpPr>
          <p:spPr bwMode="auto">
            <a:xfrm>
              <a:off x="528" y="1200"/>
              <a:ext cx="1248" cy="1488"/>
            </a:xfrm>
            <a:prstGeom prst="roundRect">
              <a:avLst>
                <a:gd name="adj" fmla="val 16667"/>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34154" name="AutoShape 22"/>
            <p:cNvSpPr>
              <a:spLocks noChangeArrowheads="1"/>
            </p:cNvSpPr>
            <p:nvPr/>
          </p:nvSpPr>
          <p:spPr bwMode="auto">
            <a:xfrm>
              <a:off x="480" y="2736"/>
              <a:ext cx="1296" cy="1488"/>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34155" name="Text Box 23"/>
            <p:cNvSpPr txBox="1">
              <a:spLocks noChangeArrowheads="1"/>
            </p:cNvSpPr>
            <p:nvPr/>
          </p:nvSpPr>
          <p:spPr bwMode="auto">
            <a:xfrm>
              <a:off x="-39" y="1593"/>
              <a:ext cx="5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Iter. 1</a:t>
              </a:r>
            </a:p>
          </p:txBody>
        </p:sp>
        <p:sp>
          <p:nvSpPr>
            <p:cNvPr id="134156" name="Text Box 24"/>
            <p:cNvSpPr txBox="1">
              <a:spLocks noChangeArrowheads="1"/>
            </p:cNvSpPr>
            <p:nvPr/>
          </p:nvSpPr>
          <p:spPr bwMode="auto">
            <a:xfrm>
              <a:off x="-39" y="3081"/>
              <a:ext cx="5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Iter. 2</a:t>
              </a:r>
            </a:p>
          </p:txBody>
        </p:sp>
        <p:sp>
          <p:nvSpPr>
            <p:cNvPr id="134157" name="Text Box 25"/>
            <p:cNvSpPr txBox="1">
              <a:spLocks noChangeArrowheads="1"/>
            </p:cNvSpPr>
            <p:nvPr/>
          </p:nvSpPr>
          <p:spPr bwMode="auto">
            <a:xfrm>
              <a:off x="146" y="921"/>
              <a:ext cx="17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solidFill>
                    <a:srgbClr val="000000"/>
                  </a:solidFill>
                  <a:latin typeface="Verdana" panose="020B0604030504040204" pitchFamily="34" charset="0"/>
                  <a:ea typeface="Gulim" pitchFamily="34" charset="-127"/>
                </a:rPr>
                <a:t>Scalar Sequential Code</a:t>
              </a:r>
            </a:p>
          </p:txBody>
        </p:sp>
      </p:grpSp>
      <p:sp>
        <p:nvSpPr>
          <p:cNvPr id="134150" name="Text Box 3"/>
          <p:cNvSpPr txBox="1">
            <a:spLocks noChangeArrowheads="1"/>
          </p:cNvSpPr>
          <p:nvPr/>
        </p:nvSpPr>
        <p:spPr bwMode="auto">
          <a:xfrm>
            <a:off x="5321482" y="5977844"/>
            <a:ext cx="3016250" cy="6096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10000"/>
              </a:spcBef>
              <a:buFontTx/>
              <a:buNone/>
            </a:pPr>
            <a:r>
              <a:rPr lang="en-US" altLang="ko-KR" sz="1600" b="1" dirty="0">
                <a:solidFill>
                  <a:srgbClr val="000000"/>
                </a:solidFill>
                <a:latin typeface="Courier New" panose="02070309020205020404" pitchFamily="49" charset="0"/>
                <a:ea typeface="Gulim" pitchFamily="34" charset="-127"/>
              </a:rPr>
              <a:t>for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=0;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&lt; N;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a:t>
            </a:r>
          </a:p>
          <a:p>
            <a:pPr eaLnBrk="1" hangingPunct="1">
              <a:lnSpc>
                <a:spcPct val="100000"/>
              </a:lnSpc>
              <a:spcBef>
                <a:spcPct val="10000"/>
              </a:spcBef>
              <a:buFontTx/>
              <a:buNone/>
            </a:pPr>
            <a:r>
              <a:rPr lang="en-US" altLang="ko-KR" sz="1600" b="1" dirty="0">
                <a:solidFill>
                  <a:srgbClr val="000000"/>
                </a:solidFill>
                <a:latin typeface="Courier New" panose="02070309020205020404" pitchFamily="49" charset="0"/>
                <a:ea typeface="Gulim" pitchFamily="34" charset="-127"/>
              </a:rPr>
              <a:t>    C[</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 A[</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 B[</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a:t>
            </a:r>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20</a:t>
            </a:fld>
            <a:endParaRPr lang="zh-CN" altLang="en-US" dirty="0"/>
          </a:p>
        </p:txBody>
      </p:sp>
    </p:spTree>
    <p:extLst>
      <p:ext uri="{BB962C8B-B14F-4D97-AF65-F5344CB8AC3E}">
        <p14:creationId xmlns:p14="http://schemas.microsoft.com/office/powerpoint/2010/main" val="197031331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76200" y="1004888"/>
            <a:ext cx="3138488" cy="5243512"/>
            <a:chOff x="-39" y="921"/>
            <a:chExt cx="1977" cy="3303"/>
          </a:xfrm>
        </p:grpSpPr>
        <p:grpSp>
          <p:nvGrpSpPr>
            <p:cNvPr id="136230" name="Group 8"/>
            <p:cNvGrpSpPr>
              <a:grpSpLocks/>
            </p:cNvGrpSpPr>
            <p:nvPr/>
          </p:nvGrpSpPr>
          <p:grpSpPr bwMode="auto">
            <a:xfrm>
              <a:off x="673" y="1258"/>
              <a:ext cx="1017" cy="1405"/>
              <a:chOff x="721" y="922"/>
              <a:chExt cx="1017" cy="1405"/>
            </a:xfrm>
          </p:grpSpPr>
          <p:sp>
            <p:nvSpPr>
              <p:cNvPr id="136244" name="AutoShape 6"/>
              <p:cNvSpPr>
                <a:spLocks noChangeArrowheads="1"/>
              </p:cNvSpPr>
              <p:nvPr/>
            </p:nvSpPr>
            <p:spPr bwMode="auto">
              <a:xfrm>
                <a:off x="721" y="922"/>
                <a:ext cx="441"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6245" name="AutoShape 7"/>
              <p:cNvSpPr>
                <a:spLocks noChangeArrowheads="1"/>
              </p:cNvSpPr>
              <p:nvPr/>
            </p:nvSpPr>
            <p:spPr bwMode="auto">
              <a:xfrm>
                <a:off x="1297" y="1210"/>
                <a:ext cx="441"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6246" name="AutoShape 8"/>
              <p:cNvSpPr>
                <a:spLocks noChangeArrowheads="1"/>
              </p:cNvSpPr>
              <p:nvPr/>
            </p:nvSpPr>
            <p:spPr bwMode="auto">
              <a:xfrm>
                <a:off x="957" y="1642"/>
                <a:ext cx="402"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36247" name="AutoShape 9"/>
              <p:cNvSpPr>
                <a:spLocks noChangeArrowheads="1"/>
              </p:cNvSpPr>
              <p:nvPr/>
            </p:nvSpPr>
            <p:spPr bwMode="auto">
              <a:xfrm>
                <a:off x="930" y="2074"/>
                <a:ext cx="504"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36248" name="Line 10"/>
              <p:cNvSpPr>
                <a:spLocks noChangeShapeType="1"/>
              </p:cNvSpPr>
              <p:nvPr/>
            </p:nvSpPr>
            <p:spPr bwMode="auto">
              <a:xfrm>
                <a:off x="948" y="1200"/>
                <a:ext cx="144"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6249" name="Line 11"/>
              <p:cNvSpPr>
                <a:spLocks noChangeShapeType="1"/>
              </p:cNvSpPr>
              <p:nvPr/>
            </p:nvSpPr>
            <p:spPr bwMode="auto">
              <a:xfrm flipH="1">
                <a:off x="1236" y="1488"/>
                <a:ext cx="192"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6250" name="Line 12"/>
              <p:cNvSpPr>
                <a:spLocks noChangeShapeType="1"/>
              </p:cNvSpPr>
              <p:nvPr/>
            </p:nvSpPr>
            <p:spPr bwMode="auto">
              <a:xfrm>
                <a:off x="1188" y="1920"/>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grpSp>
          <p:nvGrpSpPr>
            <p:cNvPr id="136231" name="Group 13"/>
            <p:cNvGrpSpPr>
              <a:grpSpLocks/>
            </p:cNvGrpSpPr>
            <p:nvPr/>
          </p:nvGrpSpPr>
          <p:grpSpPr bwMode="auto">
            <a:xfrm>
              <a:off x="685" y="2746"/>
              <a:ext cx="1017" cy="1405"/>
              <a:chOff x="733" y="2410"/>
              <a:chExt cx="1017" cy="1405"/>
            </a:xfrm>
          </p:grpSpPr>
          <p:sp>
            <p:nvSpPr>
              <p:cNvPr id="136237" name="AutoShape 14"/>
              <p:cNvSpPr>
                <a:spLocks noChangeArrowheads="1"/>
              </p:cNvSpPr>
              <p:nvPr/>
            </p:nvSpPr>
            <p:spPr bwMode="auto">
              <a:xfrm>
                <a:off x="733" y="2410"/>
                <a:ext cx="441"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6238" name="AutoShape 15"/>
              <p:cNvSpPr>
                <a:spLocks noChangeArrowheads="1"/>
              </p:cNvSpPr>
              <p:nvPr/>
            </p:nvSpPr>
            <p:spPr bwMode="auto">
              <a:xfrm>
                <a:off x="1309" y="2698"/>
                <a:ext cx="441"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6239" name="AutoShape 16"/>
              <p:cNvSpPr>
                <a:spLocks noChangeArrowheads="1"/>
              </p:cNvSpPr>
              <p:nvPr/>
            </p:nvSpPr>
            <p:spPr bwMode="auto">
              <a:xfrm>
                <a:off x="969" y="3130"/>
                <a:ext cx="402"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36240" name="AutoShape 17"/>
              <p:cNvSpPr>
                <a:spLocks noChangeArrowheads="1"/>
              </p:cNvSpPr>
              <p:nvPr/>
            </p:nvSpPr>
            <p:spPr bwMode="auto">
              <a:xfrm>
                <a:off x="942" y="3562"/>
                <a:ext cx="504"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36241" name="Line 18"/>
              <p:cNvSpPr>
                <a:spLocks noChangeShapeType="1"/>
              </p:cNvSpPr>
              <p:nvPr/>
            </p:nvSpPr>
            <p:spPr bwMode="auto">
              <a:xfrm>
                <a:off x="960" y="2688"/>
                <a:ext cx="144"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6242" name="Line 19"/>
              <p:cNvSpPr>
                <a:spLocks noChangeShapeType="1"/>
              </p:cNvSpPr>
              <p:nvPr/>
            </p:nvSpPr>
            <p:spPr bwMode="auto">
              <a:xfrm flipH="1">
                <a:off x="1248" y="2976"/>
                <a:ext cx="192"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6243" name="Line 20"/>
              <p:cNvSpPr>
                <a:spLocks noChangeShapeType="1"/>
              </p:cNvSpPr>
              <p:nvPr/>
            </p:nvSpPr>
            <p:spPr bwMode="auto">
              <a:xfrm>
                <a:off x="1200" y="34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136232" name="AutoShape 21"/>
            <p:cNvSpPr>
              <a:spLocks noChangeArrowheads="1"/>
            </p:cNvSpPr>
            <p:nvPr/>
          </p:nvSpPr>
          <p:spPr bwMode="auto">
            <a:xfrm>
              <a:off x="528" y="1200"/>
              <a:ext cx="1248" cy="1488"/>
            </a:xfrm>
            <a:prstGeom prst="roundRect">
              <a:avLst>
                <a:gd name="adj" fmla="val 16667"/>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36233" name="AutoShape 22"/>
            <p:cNvSpPr>
              <a:spLocks noChangeArrowheads="1"/>
            </p:cNvSpPr>
            <p:nvPr/>
          </p:nvSpPr>
          <p:spPr bwMode="auto">
            <a:xfrm>
              <a:off x="480" y="2736"/>
              <a:ext cx="1296" cy="1488"/>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36234" name="Text Box 23"/>
            <p:cNvSpPr txBox="1">
              <a:spLocks noChangeArrowheads="1"/>
            </p:cNvSpPr>
            <p:nvPr/>
          </p:nvSpPr>
          <p:spPr bwMode="auto">
            <a:xfrm>
              <a:off x="-39" y="1593"/>
              <a:ext cx="5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Iter. 1</a:t>
              </a:r>
            </a:p>
          </p:txBody>
        </p:sp>
        <p:sp>
          <p:nvSpPr>
            <p:cNvPr id="136235" name="Text Box 24"/>
            <p:cNvSpPr txBox="1">
              <a:spLocks noChangeArrowheads="1"/>
            </p:cNvSpPr>
            <p:nvPr/>
          </p:nvSpPr>
          <p:spPr bwMode="auto">
            <a:xfrm>
              <a:off x="-39" y="3081"/>
              <a:ext cx="5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Iter. 2</a:t>
              </a:r>
            </a:p>
          </p:txBody>
        </p:sp>
        <p:sp>
          <p:nvSpPr>
            <p:cNvPr id="136236" name="Text Box 25"/>
            <p:cNvSpPr txBox="1">
              <a:spLocks noChangeArrowheads="1"/>
            </p:cNvSpPr>
            <p:nvPr/>
          </p:nvSpPr>
          <p:spPr bwMode="auto">
            <a:xfrm>
              <a:off x="146" y="921"/>
              <a:ext cx="17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solidFill>
                    <a:srgbClr val="000000"/>
                  </a:solidFill>
                  <a:latin typeface="Verdana" panose="020B0604030504040204" pitchFamily="34" charset="0"/>
                  <a:ea typeface="Gulim" pitchFamily="34" charset="-127"/>
                </a:rPr>
                <a:t>Scalar Sequential Code</a:t>
              </a:r>
            </a:p>
          </p:txBody>
        </p:sp>
      </p:grpSp>
      <p:sp>
        <p:nvSpPr>
          <p:cNvPr id="136195" name="Title 1"/>
          <p:cNvSpPr>
            <a:spLocks noGrp="1"/>
          </p:cNvSpPr>
          <p:nvPr>
            <p:ph type="title"/>
          </p:nvPr>
        </p:nvSpPr>
        <p:spPr/>
        <p:txBody>
          <a:bodyPr/>
          <a:lstStyle/>
          <a:p>
            <a:r>
              <a:rPr lang="en-US" altLang="zh-CN" sz="3600" dirty="0" err="1" smtClean="0"/>
              <a:t>Prog</a:t>
            </a:r>
            <a:r>
              <a:rPr lang="en-US" altLang="zh-CN" sz="3600" dirty="0" smtClean="0"/>
              <a:t>. Model 2: Data Parallel (SIMD)</a:t>
            </a:r>
          </a:p>
        </p:txBody>
      </p:sp>
      <p:sp>
        <p:nvSpPr>
          <p:cNvPr id="9" name="日期占位符 8"/>
          <p:cNvSpPr>
            <a:spLocks noGrp="1"/>
          </p:cNvSpPr>
          <p:nvPr>
            <p:ph type="dt" sz="half" idx="10"/>
          </p:nvPr>
        </p:nvSpPr>
        <p:spPr/>
        <p:txBody>
          <a:bodyPr/>
          <a:lstStyle/>
          <a:p>
            <a:pPr>
              <a:defRPr/>
            </a:pPr>
            <a:fld id="{BF0F38D5-F74A-43FA-84E3-6609DDA6DE00}" type="datetime1">
              <a:rPr lang="en-US" altLang="zh-CN" smtClean="0"/>
              <a:t>5/13/2019</a:t>
            </a:fld>
            <a:endParaRPr lang="zh-CN" altLang="en-US"/>
          </a:p>
        </p:txBody>
      </p:sp>
      <p:sp>
        <p:nvSpPr>
          <p:cNvPr id="10" name="页脚占位符 9"/>
          <p:cNvSpPr>
            <a:spLocks noGrp="1"/>
          </p:cNvSpPr>
          <p:nvPr>
            <p:ph type="ftr" sz="quarter" idx="11"/>
          </p:nvPr>
        </p:nvSpPr>
        <p:spPr/>
        <p:txBody>
          <a:bodyPr/>
          <a:lstStyle/>
          <a:p>
            <a:pPr>
              <a:defRPr/>
            </a:pPr>
            <a:r>
              <a:rPr lang="zh-CN" altLang="en-US" smtClean="0"/>
              <a:t>中国科学技术大学</a:t>
            </a:r>
            <a:endParaRPr lang="zh-CN" altLang="en-US"/>
          </a:p>
        </p:txBody>
      </p:sp>
      <p:sp>
        <p:nvSpPr>
          <p:cNvPr id="11" name="灯片编号占位符 10"/>
          <p:cNvSpPr>
            <a:spLocks noGrp="1"/>
          </p:cNvSpPr>
          <p:nvPr>
            <p:ph type="sldNum" sz="quarter" idx="12"/>
          </p:nvPr>
        </p:nvSpPr>
        <p:spPr/>
        <p:txBody>
          <a:bodyPr/>
          <a:lstStyle/>
          <a:p>
            <a:pPr>
              <a:defRPr/>
            </a:pPr>
            <a:fld id="{53ED6BF9-6527-438A-891E-608CD71393A1}" type="slidenum">
              <a:rPr lang="zh-CN" altLang="en-US" smtClean="0"/>
              <a:pPr>
                <a:defRPr/>
              </a:pPr>
              <a:t>21</a:t>
            </a:fld>
            <a:endParaRPr lang="zh-CN" altLang="en-US"/>
          </a:p>
        </p:txBody>
      </p:sp>
      <p:sp>
        <p:nvSpPr>
          <p:cNvPr id="136197" name="Text Box 3"/>
          <p:cNvSpPr txBox="1">
            <a:spLocks noChangeArrowheads="1"/>
          </p:cNvSpPr>
          <p:nvPr/>
        </p:nvSpPr>
        <p:spPr bwMode="auto">
          <a:xfrm>
            <a:off x="5286375" y="6105025"/>
            <a:ext cx="3016250" cy="609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10000"/>
              </a:spcBef>
              <a:buFontTx/>
              <a:buNone/>
            </a:pPr>
            <a:r>
              <a:rPr lang="en-US" altLang="ko-KR" sz="1600" b="1" dirty="0">
                <a:solidFill>
                  <a:srgbClr val="000000"/>
                </a:solidFill>
                <a:latin typeface="Courier New" panose="02070309020205020404" pitchFamily="49" charset="0"/>
                <a:ea typeface="Gulim" pitchFamily="34" charset="-127"/>
              </a:rPr>
              <a:t>for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=0;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&lt; N;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a:t>
            </a:r>
          </a:p>
          <a:p>
            <a:pPr eaLnBrk="1" hangingPunct="1">
              <a:lnSpc>
                <a:spcPct val="100000"/>
              </a:lnSpc>
              <a:spcBef>
                <a:spcPct val="10000"/>
              </a:spcBef>
              <a:buFontTx/>
              <a:buNone/>
            </a:pPr>
            <a:r>
              <a:rPr lang="en-US" altLang="ko-KR" sz="1600" b="1" dirty="0">
                <a:solidFill>
                  <a:srgbClr val="000000"/>
                </a:solidFill>
                <a:latin typeface="Courier New" panose="02070309020205020404" pitchFamily="49" charset="0"/>
                <a:ea typeface="Gulim" pitchFamily="34" charset="-127"/>
              </a:rPr>
              <a:t>    C[</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 A[</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 B[</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a:t>
            </a:r>
          </a:p>
        </p:txBody>
      </p:sp>
      <p:sp>
        <p:nvSpPr>
          <p:cNvPr id="29" name="AutoShape 28"/>
          <p:cNvSpPr>
            <a:spLocks noChangeArrowheads="1"/>
          </p:cNvSpPr>
          <p:nvPr/>
        </p:nvSpPr>
        <p:spPr bwMode="auto">
          <a:xfrm>
            <a:off x="582613" y="1966913"/>
            <a:ext cx="5029200" cy="609600"/>
          </a:xfrm>
          <a:prstGeom prst="roundRect">
            <a:avLst>
              <a:gd name="adj" fmla="val 16667"/>
            </a:avLst>
          </a:prstGeom>
          <a:solidFill>
            <a:schemeClr val="accent1"/>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30" name="AutoShape 29"/>
          <p:cNvSpPr>
            <a:spLocks noChangeArrowheads="1"/>
          </p:cNvSpPr>
          <p:nvPr/>
        </p:nvSpPr>
        <p:spPr bwMode="auto">
          <a:xfrm>
            <a:off x="585788" y="1366838"/>
            <a:ext cx="5022850" cy="511175"/>
          </a:xfrm>
          <a:prstGeom prst="roundRect">
            <a:avLst>
              <a:gd name="adj" fmla="val 16667"/>
            </a:avLst>
          </a:prstGeom>
          <a:solidFill>
            <a:srgbClr val="CCFF33"/>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ko-KR" altLang="en-US" sz="2400">
              <a:solidFill>
                <a:srgbClr val="000000"/>
              </a:solidFill>
              <a:latin typeface="Verdana" panose="020B0604030504040204" pitchFamily="34" charset="0"/>
              <a:ea typeface="Gulim" pitchFamily="34" charset="-127"/>
            </a:endParaRPr>
          </a:p>
        </p:txBody>
      </p:sp>
      <p:sp>
        <p:nvSpPr>
          <p:cNvPr id="31" name="AutoShape 30"/>
          <p:cNvSpPr>
            <a:spLocks noChangeArrowheads="1"/>
          </p:cNvSpPr>
          <p:nvPr/>
        </p:nvSpPr>
        <p:spPr bwMode="auto">
          <a:xfrm>
            <a:off x="582613" y="2652713"/>
            <a:ext cx="5029200" cy="533400"/>
          </a:xfrm>
          <a:prstGeom prst="roundRect">
            <a:avLst>
              <a:gd name="adj" fmla="val 16667"/>
            </a:avLst>
          </a:prstGeom>
          <a:solidFill>
            <a:srgbClr val="FF00FF"/>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32" name="AutoShape 31"/>
          <p:cNvSpPr>
            <a:spLocks noChangeArrowheads="1"/>
          </p:cNvSpPr>
          <p:nvPr/>
        </p:nvSpPr>
        <p:spPr bwMode="auto">
          <a:xfrm>
            <a:off x="582613" y="3338513"/>
            <a:ext cx="5029200" cy="457200"/>
          </a:xfrm>
          <a:prstGeom prst="roundRect">
            <a:avLst>
              <a:gd name="adj" fmla="val 16667"/>
            </a:avLst>
          </a:prstGeom>
          <a:solidFill>
            <a:srgbClr val="FFFF66"/>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33" name="Text Box 32"/>
          <p:cNvSpPr txBox="1">
            <a:spLocks noChangeArrowheads="1"/>
          </p:cNvSpPr>
          <p:nvPr/>
        </p:nvSpPr>
        <p:spPr bwMode="auto">
          <a:xfrm>
            <a:off x="3748088" y="990600"/>
            <a:ext cx="208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b="1" i="1">
                <a:solidFill>
                  <a:srgbClr val="BDE11B"/>
                </a:solidFill>
                <a:latin typeface="Verdana" panose="020B0604030504040204" pitchFamily="34" charset="0"/>
                <a:ea typeface="Gulim" pitchFamily="34" charset="-127"/>
              </a:rPr>
              <a:t>Vector Instruction</a:t>
            </a:r>
          </a:p>
        </p:txBody>
      </p:sp>
      <p:grpSp>
        <p:nvGrpSpPr>
          <p:cNvPr id="6" name="Group 5"/>
          <p:cNvGrpSpPr>
            <a:grpSpLocks/>
          </p:cNvGrpSpPr>
          <p:nvPr/>
        </p:nvGrpSpPr>
        <p:grpSpPr bwMode="auto">
          <a:xfrm>
            <a:off x="811213" y="1357313"/>
            <a:ext cx="1981200" cy="2590800"/>
            <a:chOff x="949325" y="1509713"/>
            <a:chExt cx="1981200" cy="2590800"/>
          </a:xfrm>
        </p:grpSpPr>
        <p:sp>
          <p:nvSpPr>
            <p:cNvPr id="136222" name="AutoShape 33"/>
            <p:cNvSpPr>
              <a:spLocks noChangeArrowheads="1"/>
            </p:cNvSpPr>
            <p:nvPr/>
          </p:nvSpPr>
          <p:spPr bwMode="auto">
            <a:xfrm>
              <a:off x="1198563" y="1601788"/>
              <a:ext cx="700088"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6223" name="AutoShape 34"/>
            <p:cNvSpPr>
              <a:spLocks noChangeArrowheads="1"/>
            </p:cNvSpPr>
            <p:nvPr/>
          </p:nvSpPr>
          <p:spPr bwMode="auto">
            <a:xfrm>
              <a:off x="2112963" y="2211388"/>
              <a:ext cx="700088"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6224" name="AutoShape 35"/>
            <p:cNvSpPr>
              <a:spLocks noChangeArrowheads="1"/>
            </p:cNvSpPr>
            <p:nvPr/>
          </p:nvSpPr>
          <p:spPr bwMode="auto">
            <a:xfrm>
              <a:off x="1573213" y="2897188"/>
              <a:ext cx="638175"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36225" name="AutoShape 36"/>
            <p:cNvSpPr>
              <a:spLocks noChangeArrowheads="1"/>
            </p:cNvSpPr>
            <p:nvPr/>
          </p:nvSpPr>
          <p:spPr bwMode="auto">
            <a:xfrm>
              <a:off x="1530350" y="3506788"/>
              <a:ext cx="800100"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36226" name="Line 37"/>
            <p:cNvSpPr>
              <a:spLocks noChangeShapeType="1"/>
            </p:cNvSpPr>
            <p:nvPr/>
          </p:nvSpPr>
          <p:spPr bwMode="auto">
            <a:xfrm>
              <a:off x="1558925" y="2043113"/>
              <a:ext cx="228600" cy="838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6227" name="Line 38"/>
            <p:cNvSpPr>
              <a:spLocks noChangeShapeType="1"/>
            </p:cNvSpPr>
            <p:nvPr/>
          </p:nvSpPr>
          <p:spPr bwMode="auto">
            <a:xfrm flipH="1">
              <a:off x="2016125" y="2652713"/>
              <a:ext cx="22860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6228" name="Line 39"/>
            <p:cNvSpPr>
              <a:spLocks noChangeShapeType="1"/>
            </p:cNvSpPr>
            <p:nvPr/>
          </p:nvSpPr>
          <p:spPr bwMode="auto">
            <a:xfrm>
              <a:off x="1939925" y="3338513"/>
              <a:ext cx="0" cy="152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6229" name="AutoShape 47"/>
            <p:cNvSpPr>
              <a:spLocks noChangeArrowheads="1"/>
            </p:cNvSpPr>
            <p:nvPr/>
          </p:nvSpPr>
          <p:spPr bwMode="auto">
            <a:xfrm>
              <a:off x="949325" y="1509713"/>
              <a:ext cx="1981200" cy="2590800"/>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5" name="Group 4"/>
          <p:cNvGrpSpPr>
            <a:grpSpLocks/>
          </p:cNvGrpSpPr>
          <p:nvPr/>
        </p:nvGrpSpPr>
        <p:grpSpPr bwMode="auto">
          <a:xfrm>
            <a:off x="2792413" y="1357313"/>
            <a:ext cx="1981200" cy="2590800"/>
            <a:chOff x="2930525" y="1509713"/>
            <a:chExt cx="1981200" cy="2590800"/>
          </a:xfrm>
        </p:grpSpPr>
        <p:sp>
          <p:nvSpPr>
            <p:cNvPr id="136214" name="AutoShape 40"/>
            <p:cNvSpPr>
              <a:spLocks noChangeArrowheads="1"/>
            </p:cNvSpPr>
            <p:nvPr/>
          </p:nvSpPr>
          <p:spPr bwMode="auto">
            <a:xfrm>
              <a:off x="3103563" y="1601788"/>
              <a:ext cx="700088"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6215" name="AutoShape 41"/>
            <p:cNvSpPr>
              <a:spLocks noChangeArrowheads="1"/>
            </p:cNvSpPr>
            <p:nvPr/>
          </p:nvSpPr>
          <p:spPr bwMode="auto">
            <a:xfrm>
              <a:off x="4017963" y="2211388"/>
              <a:ext cx="700088"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6216" name="AutoShape 42"/>
            <p:cNvSpPr>
              <a:spLocks noChangeArrowheads="1"/>
            </p:cNvSpPr>
            <p:nvPr/>
          </p:nvSpPr>
          <p:spPr bwMode="auto">
            <a:xfrm>
              <a:off x="3478213" y="2897188"/>
              <a:ext cx="638175"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36217" name="AutoShape 43"/>
            <p:cNvSpPr>
              <a:spLocks noChangeArrowheads="1"/>
            </p:cNvSpPr>
            <p:nvPr/>
          </p:nvSpPr>
          <p:spPr bwMode="auto">
            <a:xfrm>
              <a:off x="3435350" y="3506788"/>
              <a:ext cx="800100"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36218" name="Line 44"/>
            <p:cNvSpPr>
              <a:spLocks noChangeShapeType="1"/>
            </p:cNvSpPr>
            <p:nvPr/>
          </p:nvSpPr>
          <p:spPr bwMode="auto">
            <a:xfrm>
              <a:off x="3387725" y="2043113"/>
              <a:ext cx="304800" cy="838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6219" name="Line 45"/>
            <p:cNvSpPr>
              <a:spLocks noChangeShapeType="1"/>
            </p:cNvSpPr>
            <p:nvPr/>
          </p:nvSpPr>
          <p:spPr bwMode="auto">
            <a:xfrm flipH="1">
              <a:off x="3921125" y="2652713"/>
              <a:ext cx="22860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6220" name="Line 46"/>
            <p:cNvSpPr>
              <a:spLocks noChangeShapeType="1"/>
            </p:cNvSpPr>
            <p:nvPr/>
          </p:nvSpPr>
          <p:spPr bwMode="auto">
            <a:xfrm>
              <a:off x="3844925" y="3338513"/>
              <a:ext cx="0" cy="152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6221" name="AutoShape 48"/>
            <p:cNvSpPr>
              <a:spLocks noChangeArrowheads="1"/>
            </p:cNvSpPr>
            <p:nvPr/>
          </p:nvSpPr>
          <p:spPr bwMode="auto">
            <a:xfrm>
              <a:off x="2930525" y="1509713"/>
              <a:ext cx="1981200" cy="2590800"/>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sp>
        <p:nvSpPr>
          <p:cNvPr id="50" name="Text Box 49"/>
          <p:cNvSpPr txBox="1">
            <a:spLocks noChangeArrowheads="1"/>
          </p:cNvSpPr>
          <p:nvPr/>
        </p:nvSpPr>
        <p:spPr bwMode="auto">
          <a:xfrm>
            <a:off x="1949450" y="3841750"/>
            <a:ext cx="9064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200" b="1">
                <a:solidFill>
                  <a:srgbClr val="0036A2"/>
                </a:solidFill>
                <a:latin typeface="Verdana" panose="020B0604030504040204" pitchFamily="34" charset="0"/>
                <a:ea typeface="Gulim" pitchFamily="34" charset="-127"/>
              </a:rPr>
              <a:t>Iter. 1</a:t>
            </a:r>
          </a:p>
        </p:txBody>
      </p:sp>
      <p:sp>
        <p:nvSpPr>
          <p:cNvPr id="51" name="Text Box 50"/>
          <p:cNvSpPr txBox="1">
            <a:spLocks noChangeArrowheads="1"/>
          </p:cNvSpPr>
          <p:nvPr/>
        </p:nvSpPr>
        <p:spPr bwMode="auto">
          <a:xfrm>
            <a:off x="3930650" y="3841750"/>
            <a:ext cx="9064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200" b="1">
                <a:solidFill>
                  <a:srgbClr val="0036A2"/>
                </a:solidFill>
                <a:latin typeface="Verdana" panose="020B0604030504040204" pitchFamily="34" charset="0"/>
                <a:ea typeface="Gulim" pitchFamily="34" charset="-127"/>
              </a:rPr>
              <a:t>Iter. 2</a:t>
            </a:r>
          </a:p>
        </p:txBody>
      </p:sp>
      <p:sp>
        <p:nvSpPr>
          <p:cNvPr id="52" name="Text Box 51"/>
          <p:cNvSpPr txBox="1">
            <a:spLocks noChangeArrowheads="1"/>
          </p:cNvSpPr>
          <p:nvPr/>
        </p:nvSpPr>
        <p:spPr bwMode="auto">
          <a:xfrm>
            <a:off x="6262688" y="914400"/>
            <a:ext cx="2039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solidFill>
                  <a:srgbClr val="000000"/>
                </a:solidFill>
                <a:latin typeface="Verdana" panose="020B0604030504040204" pitchFamily="34" charset="0"/>
                <a:ea typeface="Gulim" pitchFamily="34" charset="-127"/>
              </a:rPr>
              <a:t>Vectorized Code</a:t>
            </a:r>
          </a:p>
        </p:txBody>
      </p:sp>
      <p:sp>
        <p:nvSpPr>
          <p:cNvPr id="56" name="Line 55"/>
          <p:cNvSpPr>
            <a:spLocks noChangeShapeType="1"/>
          </p:cNvSpPr>
          <p:nvPr/>
        </p:nvSpPr>
        <p:spPr bwMode="auto">
          <a:xfrm>
            <a:off x="4926013" y="2347913"/>
            <a:ext cx="533400" cy="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59" name="Text Box 26"/>
          <p:cNvSpPr txBox="1">
            <a:spLocks noChangeArrowheads="1"/>
          </p:cNvSpPr>
          <p:nvPr/>
        </p:nvSpPr>
        <p:spPr bwMode="auto">
          <a:xfrm>
            <a:off x="3062288" y="4116614"/>
            <a:ext cx="5867400" cy="1938992"/>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ltLang="ko-KR" sz="2000" dirty="0" smtClean="0">
                <a:solidFill>
                  <a:srgbClr val="000000"/>
                </a:solidFill>
                <a:latin typeface="+mn-lt"/>
                <a:ea typeface="굴림" charset="0"/>
                <a:cs typeface="굴림" charset="0"/>
              </a:rPr>
              <a:t>Realization</a:t>
            </a:r>
            <a:r>
              <a:rPr lang="en-US" altLang="ko-KR" sz="2000" dirty="0" smtClean="0">
                <a:solidFill>
                  <a:srgbClr val="0000FF"/>
                </a:solidFill>
                <a:latin typeface="+mn-lt"/>
                <a:ea typeface="굴림" charset="0"/>
                <a:cs typeface="굴림" charset="0"/>
              </a:rPr>
              <a:t>: Each iteration is independent</a:t>
            </a:r>
          </a:p>
          <a:p>
            <a:pPr eaLnBrk="1" hangingPunct="1">
              <a:defRPr/>
            </a:pPr>
            <a:r>
              <a:rPr lang="en-US" altLang="ko-KR" sz="2000" dirty="0" smtClean="0">
                <a:latin typeface="+mn-lt"/>
                <a:ea typeface="굴림" charset="0"/>
                <a:cs typeface="굴림" charset="0"/>
              </a:rPr>
              <a:t>Idea: </a:t>
            </a:r>
            <a:r>
              <a:rPr lang="en-US" altLang="ko-KR" sz="2000" dirty="0" smtClean="0">
                <a:solidFill>
                  <a:srgbClr val="0000FF"/>
                </a:solidFill>
                <a:latin typeface="+mn-lt"/>
                <a:ea typeface="굴림" charset="0"/>
                <a:cs typeface="굴림" charset="0"/>
              </a:rPr>
              <a:t>Programmer or compiler generates a SIMD instruction to execute the same instruction from all iterations across different data</a:t>
            </a:r>
          </a:p>
          <a:p>
            <a:pPr eaLnBrk="1" hangingPunct="1">
              <a:defRPr/>
            </a:pPr>
            <a:endParaRPr lang="en-US" altLang="ko-KR" sz="2000" dirty="0" smtClean="0">
              <a:solidFill>
                <a:srgbClr val="0000FF"/>
              </a:solidFill>
              <a:latin typeface="+mn-lt"/>
              <a:ea typeface="굴림" charset="0"/>
              <a:cs typeface="굴림" charset="0"/>
            </a:endParaRPr>
          </a:p>
          <a:p>
            <a:pPr eaLnBrk="1" hangingPunct="1">
              <a:defRPr/>
            </a:pPr>
            <a:r>
              <a:rPr lang="en-US" altLang="ko-KR" sz="2000" dirty="0" smtClean="0">
                <a:solidFill>
                  <a:srgbClr val="FF0000"/>
                </a:solidFill>
                <a:latin typeface="+mn-lt"/>
                <a:ea typeface="굴림" charset="0"/>
                <a:cs typeface="굴림" charset="0"/>
              </a:rPr>
              <a:t>Best executed by a SIMD processor (vector, array)</a:t>
            </a:r>
          </a:p>
        </p:txBody>
      </p:sp>
      <p:sp>
        <p:nvSpPr>
          <p:cNvPr id="4" name="TextBox 3"/>
          <p:cNvSpPr txBox="1">
            <a:spLocks noChangeArrowheads="1"/>
          </p:cNvSpPr>
          <p:nvPr/>
        </p:nvSpPr>
        <p:spPr bwMode="auto">
          <a:xfrm>
            <a:off x="6338888" y="1447800"/>
            <a:ext cx="1731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Arial" panose="020B0604020202020204" pitchFamily="34" charset="0"/>
                <a:ea typeface="MS PGothic" pitchFamily="34" charset="-128"/>
              </a:rPr>
              <a:t>VLD     A </a:t>
            </a:r>
            <a:r>
              <a:rPr lang="en-US" altLang="zh-CN" sz="1800">
                <a:latin typeface="Arial" panose="020B0604020202020204" pitchFamily="34" charset="0"/>
                <a:ea typeface="MS PGothic" pitchFamily="34" charset="-128"/>
                <a:sym typeface="Wingdings" panose="05000000000000000000" pitchFamily="2" charset="2"/>
              </a:rPr>
              <a:t> V1</a:t>
            </a:r>
          </a:p>
        </p:txBody>
      </p:sp>
      <p:sp>
        <p:nvSpPr>
          <p:cNvPr id="60" name="TextBox 59"/>
          <p:cNvSpPr txBox="1">
            <a:spLocks noChangeArrowheads="1"/>
          </p:cNvSpPr>
          <p:nvPr/>
        </p:nvSpPr>
        <p:spPr bwMode="auto">
          <a:xfrm>
            <a:off x="6338888" y="2133600"/>
            <a:ext cx="175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Arial" panose="020B0604020202020204" pitchFamily="34" charset="0"/>
                <a:ea typeface="MS PGothic" pitchFamily="34" charset="-128"/>
              </a:rPr>
              <a:t>VLD     B </a:t>
            </a:r>
            <a:r>
              <a:rPr lang="en-US" altLang="zh-CN" sz="1800">
                <a:latin typeface="Arial" panose="020B0604020202020204" pitchFamily="34" charset="0"/>
                <a:ea typeface="MS PGothic" pitchFamily="34" charset="-128"/>
                <a:sym typeface="Wingdings" panose="05000000000000000000" pitchFamily="2" charset="2"/>
              </a:rPr>
              <a:t> V2</a:t>
            </a:r>
          </a:p>
        </p:txBody>
      </p:sp>
      <p:sp>
        <p:nvSpPr>
          <p:cNvPr id="61" name="TextBox 60"/>
          <p:cNvSpPr txBox="1">
            <a:spLocks noChangeArrowheads="1"/>
          </p:cNvSpPr>
          <p:nvPr/>
        </p:nvSpPr>
        <p:spPr bwMode="auto">
          <a:xfrm>
            <a:off x="6338888" y="2743200"/>
            <a:ext cx="2606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Arial" panose="020B0604020202020204" pitchFamily="34" charset="0"/>
                <a:ea typeface="MS PGothic" pitchFamily="34" charset="-128"/>
              </a:rPr>
              <a:t>VADD     V1 + V2 </a:t>
            </a:r>
            <a:r>
              <a:rPr lang="en-US" altLang="zh-CN" sz="1800">
                <a:latin typeface="Arial" panose="020B0604020202020204" pitchFamily="34" charset="0"/>
                <a:ea typeface="MS PGothic" pitchFamily="34" charset="-128"/>
                <a:sym typeface="Wingdings" panose="05000000000000000000" pitchFamily="2" charset="2"/>
              </a:rPr>
              <a:t> V3</a:t>
            </a:r>
          </a:p>
        </p:txBody>
      </p:sp>
      <p:sp>
        <p:nvSpPr>
          <p:cNvPr id="62" name="TextBox 61"/>
          <p:cNvSpPr txBox="1">
            <a:spLocks noChangeArrowheads="1"/>
          </p:cNvSpPr>
          <p:nvPr/>
        </p:nvSpPr>
        <p:spPr bwMode="auto">
          <a:xfrm>
            <a:off x="6386513" y="3429000"/>
            <a:ext cx="1766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Arial" panose="020B0604020202020204" pitchFamily="34" charset="0"/>
                <a:ea typeface="MS PGothic" pitchFamily="34" charset="-128"/>
              </a:rPr>
              <a:t>VST     V3 </a:t>
            </a:r>
            <a:r>
              <a:rPr lang="en-US" altLang="zh-CN" sz="1800">
                <a:latin typeface="Arial" panose="020B0604020202020204" pitchFamily="34" charset="0"/>
                <a:ea typeface="MS PGothic" pitchFamily="34" charset="-128"/>
                <a:sym typeface="Wingdings" panose="05000000000000000000" pitchFamily="2" charset="2"/>
              </a:rPr>
              <a:t> C</a:t>
            </a:r>
          </a:p>
        </p:txBody>
      </p:sp>
    </p:spTree>
    <p:extLst>
      <p:ext uri="{BB962C8B-B14F-4D97-AF65-F5344CB8AC3E}">
        <p14:creationId xmlns:p14="http://schemas.microsoft.com/office/powerpoint/2010/main" val="31256311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p:bldP spid="50" grpId="0"/>
      <p:bldP spid="51" grpId="0"/>
      <p:bldP spid="52" grpId="0"/>
      <p:bldP spid="56" grpId="0" animBg="1"/>
      <p:bldP spid="4" grpId="0"/>
      <p:bldP spid="60" grpId="0"/>
      <p:bldP spid="61"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76200" y="1004888"/>
            <a:ext cx="3138488" cy="5243512"/>
            <a:chOff x="-39" y="921"/>
            <a:chExt cx="1977" cy="3303"/>
          </a:xfrm>
        </p:grpSpPr>
        <p:grpSp>
          <p:nvGrpSpPr>
            <p:cNvPr id="137244" name="Group 8"/>
            <p:cNvGrpSpPr>
              <a:grpSpLocks/>
            </p:cNvGrpSpPr>
            <p:nvPr/>
          </p:nvGrpSpPr>
          <p:grpSpPr bwMode="auto">
            <a:xfrm>
              <a:off x="673" y="1258"/>
              <a:ext cx="1017" cy="1405"/>
              <a:chOff x="721" y="922"/>
              <a:chExt cx="1017" cy="1405"/>
            </a:xfrm>
          </p:grpSpPr>
          <p:sp>
            <p:nvSpPr>
              <p:cNvPr id="137258" name="AutoShape 6"/>
              <p:cNvSpPr>
                <a:spLocks noChangeArrowheads="1"/>
              </p:cNvSpPr>
              <p:nvPr/>
            </p:nvSpPr>
            <p:spPr bwMode="auto">
              <a:xfrm>
                <a:off x="721" y="922"/>
                <a:ext cx="441"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7259" name="AutoShape 7"/>
              <p:cNvSpPr>
                <a:spLocks noChangeArrowheads="1"/>
              </p:cNvSpPr>
              <p:nvPr/>
            </p:nvSpPr>
            <p:spPr bwMode="auto">
              <a:xfrm>
                <a:off x="1297" y="1210"/>
                <a:ext cx="441"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7260" name="AutoShape 8"/>
              <p:cNvSpPr>
                <a:spLocks noChangeArrowheads="1"/>
              </p:cNvSpPr>
              <p:nvPr/>
            </p:nvSpPr>
            <p:spPr bwMode="auto">
              <a:xfrm>
                <a:off x="957" y="1642"/>
                <a:ext cx="402"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37261" name="AutoShape 9"/>
              <p:cNvSpPr>
                <a:spLocks noChangeArrowheads="1"/>
              </p:cNvSpPr>
              <p:nvPr/>
            </p:nvSpPr>
            <p:spPr bwMode="auto">
              <a:xfrm>
                <a:off x="930" y="2074"/>
                <a:ext cx="504" cy="253"/>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37262" name="Line 10"/>
              <p:cNvSpPr>
                <a:spLocks noChangeShapeType="1"/>
              </p:cNvSpPr>
              <p:nvPr/>
            </p:nvSpPr>
            <p:spPr bwMode="auto">
              <a:xfrm>
                <a:off x="948" y="1200"/>
                <a:ext cx="144"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7263" name="Line 11"/>
              <p:cNvSpPr>
                <a:spLocks noChangeShapeType="1"/>
              </p:cNvSpPr>
              <p:nvPr/>
            </p:nvSpPr>
            <p:spPr bwMode="auto">
              <a:xfrm flipH="1">
                <a:off x="1236" y="1488"/>
                <a:ext cx="192"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7264" name="Line 12"/>
              <p:cNvSpPr>
                <a:spLocks noChangeShapeType="1"/>
              </p:cNvSpPr>
              <p:nvPr/>
            </p:nvSpPr>
            <p:spPr bwMode="auto">
              <a:xfrm>
                <a:off x="1188" y="1920"/>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grpSp>
          <p:nvGrpSpPr>
            <p:cNvPr id="137245" name="Group 13"/>
            <p:cNvGrpSpPr>
              <a:grpSpLocks/>
            </p:cNvGrpSpPr>
            <p:nvPr/>
          </p:nvGrpSpPr>
          <p:grpSpPr bwMode="auto">
            <a:xfrm>
              <a:off x="685" y="2746"/>
              <a:ext cx="1017" cy="1405"/>
              <a:chOff x="733" y="2410"/>
              <a:chExt cx="1017" cy="1405"/>
            </a:xfrm>
          </p:grpSpPr>
          <p:sp>
            <p:nvSpPr>
              <p:cNvPr id="137251" name="AutoShape 14"/>
              <p:cNvSpPr>
                <a:spLocks noChangeArrowheads="1"/>
              </p:cNvSpPr>
              <p:nvPr/>
            </p:nvSpPr>
            <p:spPr bwMode="auto">
              <a:xfrm>
                <a:off x="733" y="2410"/>
                <a:ext cx="441"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7252" name="AutoShape 15"/>
              <p:cNvSpPr>
                <a:spLocks noChangeArrowheads="1"/>
              </p:cNvSpPr>
              <p:nvPr/>
            </p:nvSpPr>
            <p:spPr bwMode="auto">
              <a:xfrm>
                <a:off x="1309" y="2698"/>
                <a:ext cx="441"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7253" name="AutoShape 16"/>
              <p:cNvSpPr>
                <a:spLocks noChangeArrowheads="1"/>
              </p:cNvSpPr>
              <p:nvPr/>
            </p:nvSpPr>
            <p:spPr bwMode="auto">
              <a:xfrm>
                <a:off x="969" y="3130"/>
                <a:ext cx="402"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37254" name="AutoShape 17"/>
              <p:cNvSpPr>
                <a:spLocks noChangeArrowheads="1"/>
              </p:cNvSpPr>
              <p:nvPr/>
            </p:nvSpPr>
            <p:spPr bwMode="auto">
              <a:xfrm>
                <a:off x="942" y="3562"/>
                <a:ext cx="504"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37255" name="Line 18"/>
              <p:cNvSpPr>
                <a:spLocks noChangeShapeType="1"/>
              </p:cNvSpPr>
              <p:nvPr/>
            </p:nvSpPr>
            <p:spPr bwMode="auto">
              <a:xfrm>
                <a:off x="960" y="2688"/>
                <a:ext cx="144"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7256" name="Line 19"/>
              <p:cNvSpPr>
                <a:spLocks noChangeShapeType="1"/>
              </p:cNvSpPr>
              <p:nvPr/>
            </p:nvSpPr>
            <p:spPr bwMode="auto">
              <a:xfrm flipH="1">
                <a:off x="1248" y="2976"/>
                <a:ext cx="192"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7257" name="Line 20"/>
              <p:cNvSpPr>
                <a:spLocks noChangeShapeType="1"/>
              </p:cNvSpPr>
              <p:nvPr/>
            </p:nvSpPr>
            <p:spPr bwMode="auto">
              <a:xfrm>
                <a:off x="1200" y="34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137246" name="AutoShape 21"/>
            <p:cNvSpPr>
              <a:spLocks noChangeArrowheads="1"/>
            </p:cNvSpPr>
            <p:nvPr/>
          </p:nvSpPr>
          <p:spPr bwMode="auto">
            <a:xfrm>
              <a:off x="528" y="1200"/>
              <a:ext cx="1248" cy="1488"/>
            </a:xfrm>
            <a:prstGeom prst="roundRect">
              <a:avLst>
                <a:gd name="adj" fmla="val 16667"/>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37247" name="AutoShape 22"/>
            <p:cNvSpPr>
              <a:spLocks noChangeArrowheads="1"/>
            </p:cNvSpPr>
            <p:nvPr/>
          </p:nvSpPr>
          <p:spPr bwMode="auto">
            <a:xfrm>
              <a:off x="480" y="2736"/>
              <a:ext cx="1296" cy="1488"/>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37248" name="Text Box 23"/>
            <p:cNvSpPr txBox="1">
              <a:spLocks noChangeArrowheads="1"/>
            </p:cNvSpPr>
            <p:nvPr/>
          </p:nvSpPr>
          <p:spPr bwMode="auto">
            <a:xfrm>
              <a:off x="-39" y="1593"/>
              <a:ext cx="5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Iter. 1</a:t>
              </a:r>
            </a:p>
          </p:txBody>
        </p:sp>
        <p:sp>
          <p:nvSpPr>
            <p:cNvPr id="137249" name="Text Box 24"/>
            <p:cNvSpPr txBox="1">
              <a:spLocks noChangeArrowheads="1"/>
            </p:cNvSpPr>
            <p:nvPr/>
          </p:nvSpPr>
          <p:spPr bwMode="auto">
            <a:xfrm>
              <a:off x="-39" y="3081"/>
              <a:ext cx="5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Iter. 2</a:t>
              </a:r>
            </a:p>
          </p:txBody>
        </p:sp>
        <p:sp>
          <p:nvSpPr>
            <p:cNvPr id="137250" name="Text Box 25"/>
            <p:cNvSpPr txBox="1">
              <a:spLocks noChangeArrowheads="1"/>
            </p:cNvSpPr>
            <p:nvPr/>
          </p:nvSpPr>
          <p:spPr bwMode="auto">
            <a:xfrm>
              <a:off x="146" y="921"/>
              <a:ext cx="17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solidFill>
                    <a:srgbClr val="000000"/>
                  </a:solidFill>
                  <a:latin typeface="Verdana" panose="020B0604030504040204" pitchFamily="34" charset="0"/>
                  <a:ea typeface="Gulim" pitchFamily="34" charset="-127"/>
                </a:rPr>
                <a:t>Scalar Sequential Code</a:t>
              </a:r>
            </a:p>
          </p:txBody>
        </p:sp>
      </p:grpSp>
      <p:sp>
        <p:nvSpPr>
          <p:cNvPr id="137219" name="Title 1"/>
          <p:cNvSpPr>
            <a:spLocks noGrp="1"/>
          </p:cNvSpPr>
          <p:nvPr>
            <p:ph type="title"/>
          </p:nvPr>
        </p:nvSpPr>
        <p:spPr/>
        <p:txBody>
          <a:bodyPr/>
          <a:lstStyle/>
          <a:p>
            <a:r>
              <a:rPr lang="en-US" altLang="zh-CN" sz="3200" dirty="0" err="1" smtClean="0"/>
              <a:t>Prog</a:t>
            </a:r>
            <a:r>
              <a:rPr lang="en-US" altLang="zh-CN" sz="3200" dirty="0" smtClean="0"/>
              <a:t>. Model 3: Multithreaded</a:t>
            </a:r>
          </a:p>
        </p:txBody>
      </p:sp>
      <p:sp>
        <p:nvSpPr>
          <p:cNvPr id="8" name="日期占位符 7"/>
          <p:cNvSpPr>
            <a:spLocks noGrp="1"/>
          </p:cNvSpPr>
          <p:nvPr>
            <p:ph type="dt" sz="half" idx="10"/>
          </p:nvPr>
        </p:nvSpPr>
        <p:spPr/>
        <p:txBody>
          <a:bodyPr/>
          <a:lstStyle/>
          <a:p>
            <a:pPr>
              <a:defRPr/>
            </a:pPr>
            <a:fld id="{F3E8E0ED-F346-4D17-B1F3-DB48EE65CA68}" type="datetime1">
              <a:rPr lang="en-US" altLang="zh-CN" smtClean="0"/>
              <a:t>5/13/2019</a:t>
            </a:fld>
            <a:endParaRPr lang="zh-CN" altLang="en-US"/>
          </a:p>
        </p:txBody>
      </p:sp>
      <p:sp>
        <p:nvSpPr>
          <p:cNvPr id="9" name="页脚占位符 8"/>
          <p:cNvSpPr>
            <a:spLocks noGrp="1"/>
          </p:cNvSpPr>
          <p:nvPr>
            <p:ph type="ftr" sz="quarter" idx="11"/>
          </p:nvPr>
        </p:nvSpPr>
        <p:spPr/>
        <p:txBody>
          <a:bodyPr/>
          <a:lstStyle/>
          <a:p>
            <a:pPr>
              <a:defRPr/>
            </a:pPr>
            <a:r>
              <a:rPr lang="zh-CN" altLang="en-US" smtClean="0"/>
              <a:t>中国科学技术大学</a:t>
            </a:r>
            <a:endParaRPr lang="zh-CN" altLang="en-US"/>
          </a:p>
        </p:txBody>
      </p:sp>
      <p:sp>
        <p:nvSpPr>
          <p:cNvPr id="10" name="灯片编号占位符 9"/>
          <p:cNvSpPr>
            <a:spLocks noGrp="1"/>
          </p:cNvSpPr>
          <p:nvPr>
            <p:ph type="sldNum" sz="quarter" idx="12"/>
          </p:nvPr>
        </p:nvSpPr>
        <p:spPr/>
        <p:txBody>
          <a:bodyPr/>
          <a:lstStyle/>
          <a:p>
            <a:pPr>
              <a:defRPr/>
            </a:pPr>
            <a:fld id="{53ED6BF9-6527-438A-891E-608CD71393A1}" type="slidenum">
              <a:rPr lang="zh-CN" altLang="en-US" smtClean="0"/>
              <a:pPr>
                <a:defRPr/>
              </a:pPr>
              <a:t>22</a:t>
            </a:fld>
            <a:endParaRPr lang="zh-CN" altLang="en-US"/>
          </a:p>
        </p:txBody>
      </p:sp>
      <p:sp>
        <p:nvSpPr>
          <p:cNvPr id="137221" name="Text Box 3"/>
          <p:cNvSpPr txBox="1">
            <a:spLocks noChangeArrowheads="1"/>
          </p:cNvSpPr>
          <p:nvPr/>
        </p:nvSpPr>
        <p:spPr bwMode="auto">
          <a:xfrm>
            <a:off x="5856514" y="1387475"/>
            <a:ext cx="3016250" cy="609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10000"/>
              </a:spcBef>
              <a:buFontTx/>
              <a:buNone/>
            </a:pPr>
            <a:r>
              <a:rPr lang="en-US" altLang="ko-KR" sz="1600" b="1" dirty="0">
                <a:solidFill>
                  <a:srgbClr val="000000"/>
                </a:solidFill>
                <a:latin typeface="Courier New" panose="02070309020205020404" pitchFamily="49" charset="0"/>
                <a:ea typeface="Gulim" pitchFamily="34" charset="-127"/>
              </a:rPr>
              <a:t>for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=0;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&lt; N;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a:t>
            </a:r>
          </a:p>
          <a:p>
            <a:pPr eaLnBrk="1" hangingPunct="1">
              <a:lnSpc>
                <a:spcPct val="100000"/>
              </a:lnSpc>
              <a:spcBef>
                <a:spcPct val="10000"/>
              </a:spcBef>
              <a:buFontTx/>
              <a:buNone/>
            </a:pPr>
            <a:r>
              <a:rPr lang="en-US" altLang="ko-KR" sz="1600" b="1" dirty="0">
                <a:solidFill>
                  <a:srgbClr val="000000"/>
                </a:solidFill>
                <a:latin typeface="Courier New" panose="02070309020205020404" pitchFamily="49" charset="0"/>
                <a:ea typeface="Gulim" pitchFamily="34" charset="-127"/>
              </a:rPr>
              <a:t>    C[</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 A[</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 B[</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a:t>
            </a:r>
          </a:p>
        </p:txBody>
      </p:sp>
      <p:grpSp>
        <p:nvGrpSpPr>
          <p:cNvPr id="6" name="Group 5"/>
          <p:cNvGrpSpPr>
            <a:grpSpLocks/>
          </p:cNvGrpSpPr>
          <p:nvPr/>
        </p:nvGrpSpPr>
        <p:grpSpPr bwMode="auto">
          <a:xfrm>
            <a:off x="811213" y="1357313"/>
            <a:ext cx="1981200" cy="2590800"/>
            <a:chOff x="949325" y="1509713"/>
            <a:chExt cx="1981200" cy="2590800"/>
          </a:xfrm>
        </p:grpSpPr>
        <p:sp>
          <p:nvSpPr>
            <p:cNvPr id="137236" name="AutoShape 33"/>
            <p:cNvSpPr>
              <a:spLocks noChangeArrowheads="1"/>
            </p:cNvSpPr>
            <p:nvPr/>
          </p:nvSpPr>
          <p:spPr bwMode="auto">
            <a:xfrm>
              <a:off x="1198563" y="1601788"/>
              <a:ext cx="700088"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7237" name="AutoShape 34"/>
            <p:cNvSpPr>
              <a:spLocks noChangeArrowheads="1"/>
            </p:cNvSpPr>
            <p:nvPr/>
          </p:nvSpPr>
          <p:spPr bwMode="auto">
            <a:xfrm>
              <a:off x="2112963" y="2211388"/>
              <a:ext cx="700088"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7238" name="AutoShape 35"/>
            <p:cNvSpPr>
              <a:spLocks noChangeArrowheads="1"/>
            </p:cNvSpPr>
            <p:nvPr/>
          </p:nvSpPr>
          <p:spPr bwMode="auto">
            <a:xfrm>
              <a:off x="1573213" y="2897188"/>
              <a:ext cx="638175"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37239" name="AutoShape 36"/>
            <p:cNvSpPr>
              <a:spLocks noChangeArrowheads="1"/>
            </p:cNvSpPr>
            <p:nvPr/>
          </p:nvSpPr>
          <p:spPr bwMode="auto">
            <a:xfrm>
              <a:off x="1530350" y="3506788"/>
              <a:ext cx="800100"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37240" name="Line 37"/>
            <p:cNvSpPr>
              <a:spLocks noChangeShapeType="1"/>
            </p:cNvSpPr>
            <p:nvPr/>
          </p:nvSpPr>
          <p:spPr bwMode="auto">
            <a:xfrm>
              <a:off x="1558925" y="2043113"/>
              <a:ext cx="228600" cy="838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7241" name="Line 38"/>
            <p:cNvSpPr>
              <a:spLocks noChangeShapeType="1"/>
            </p:cNvSpPr>
            <p:nvPr/>
          </p:nvSpPr>
          <p:spPr bwMode="auto">
            <a:xfrm flipH="1">
              <a:off x="2016125" y="2652713"/>
              <a:ext cx="22860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7242" name="Line 39"/>
            <p:cNvSpPr>
              <a:spLocks noChangeShapeType="1"/>
            </p:cNvSpPr>
            <p:nvPr/>
          </p:nvSpPr>
          <p:spPr bwMode="auto">
            <a:xfrm>
              <a:off x="1939925" y="3338513"/>
              <a:ext cx="0" cy="152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7243" name="AutoShape 47"/>
            <p:cNvSpPr>
              <a:spLocks noChangeArrowheads="1"/>
            </p:cNvSpPr>
            <p:nvPr/>
          </p:nvSpPr>
          <p:spPr bwMode="auto">
            <a:xfrm>
              <a:off x="949325" y="1509713"/>
              <a:ext cx="1981200" cy="2590800"/>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5" name="Group 4"/>
          <p:cNvGrpSpPr>
            <a:grpSpLocks/>
          </p:cNvGrpSpPr>
          <p:nvPr/>
        </p:nvGrpSpPr>
        <p:grpSpPr bwMode="auto">
          <a:xfrm>
            <a:off x="3276600" y="1357313"/>
            <a:ext cx="1981200" cy="2590800"/>
            <a:chOff x="2930525" y="1509713"/>
            <a:chExt cx="1981200" cy="2590800"/>
          </a:xfrm>
        </p:grpSpPr>
        <p:sp>
          <p:nvSpPr>
            <p:cNvPr id="137228" name="AutoShape 40"/>
            <p:cNvSpPr>
              <a:spLocks noChangeArrowheads="1"/>
            </p:cNvSpPr>
            <p:nvPr/>
          </p:nvSpPr>
          <p:spPr bwMode="auto">
            <a:xfrm>
              <a:off x="3103563" y="1601788"/>
              <a:ext cx="700088"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7229" name="AutoShape 41"/>
            <p:cNvSpPr>
              <a:spLocks noChangeArrowheads="1"/>
            </p:cNvSpPr>
            <p:nvPr/>
          </p:nvSpPr>
          <p:spPr bwMode="auto">
            <a:xfrm>
              <a:off x="4017963" y="2211388"/>
              <a:ext cx="700088"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7230" name="AutoShape 42"/>
            <p:cNvSpPr>
              <a:spLocks noChangeArrowheads="1"/>
            </p:cNvSpPr>
            <p:nvPr/>
          </p:nvSpPr>
          <p:spPr bwMode="auto">
            <a:xfrm>
              <a:off x="3478213" y="2897188"/>
              <a:ext cx="638175"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37231" name="AutoShape 43"/>
            <p:cNvSpPr>
              <a:spLocks noChangeArrowheads="1"/>
            </p:cNvSpPr>
            <p:nvPr/>
          </p:nvSpPr>
          <p:spPr bwMode="auto">
            <a:xfrm>
              <a:off x="3435350" y="3506788"/>
              <a:ext cx="800100"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37232" name="Line 44"/>
            <p:cNvSpPr>
              <a:spLocks noChangeShapeType="1"/>
            </p:cNvSpPr>
            <p:nvPr/>
          </p:nvSpPr>
          <p:spPr bwMode="auto">
            <a:xfrm>
              <a:off x="3387725" y="2043113"/>
              <a:ext cx="304800" cy="838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7233" name="Line 45"/>
            <p:cNvSpPr>
              <a:spLocks noChangeShapeType="1"/>
            </p:cNvSpPr>
            <p:nvPr/>
          </p:nvSpPr>
          <p:spPr bwMode="auto">
            <a:xfrm flipH="1">
              <a:off x="3921125" y="2652713"/>
              <a:ext cx="22860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7234" name="Line 46"/>
            <p:cNvSpPr>
              <a:spLocks noChangeShapeType="1"/>
            </p:cNvSpPr>
            <p:nvPr/>
          </p:nvSpPr>
          <p:spPr bwMode="auto">
            <a:xfrm>
              <a:off x="3844925" y="3338513"/>
              <a:ext cx="0" cy="152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7235" name="AutoShape 48"/>
            <p:cNvSpPr>
              <a:spLocks noChangeArrowheads="1"/>
            </p:cNvSpPr>
            <p:nvPr/>
          </p:nvSpPr>
          <p:spPr bwMode="auto">
            <a:xfrm>
              <a:off x="2930525" y="1509713"/>
              <a:ext cx="1981200" cy="2590800"/>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sp>
        <p:nvSpPr>
          <p:cNvPr id="50" name="Text Box 49"/>
          <p:cNvSpPr txBox="1">
            <a:spLocks noChangeArrowheads="1"/>
          </p:cNvSpPr>
          <p:nvPr/>
        </p:nvSpPr>
        <p:spPr bwMode="auto">
          <a:xfrm>
            <a:off x="2217738" y="3895725"/>
            <a:ext cx="8016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200" b="1" dirty="0" err="1">
                <a:solidFill>
                  <a:srgbClr val="0036A2"/>
                </a:solidFill>
                <a:latin typeface="Verdana" panose="020B0604030504040204" pitchFamily="34" charset="0"/>
                <a:ea typeface="Gulim" pitchFamily="34" charset="-127"/>
              </a:rPr>
              <a:t>Iter</a:t>
            </a:r>
            <a:r>
              <a:rPr lang="en-US" altLang="ko-KR" sz="1200" b="1" dirty="0">
                <a:solidFill>
                  <a:srgbClr val="0036A2"/>
                </a:solidFill>
                <a:latin typeface="Verdana" panose="020B0604030504040204" pitchFamily="34" charset="0"/>
                <a:ea typeface="Gulim" pitchFamily="34" charset="-127"/>
              </a:rPr>
              <a:t>. 1</a:t>
            </a:r>
          </a:p>
        </p:txBody>
      </p:sp>
      <p:sp>
        <p:nvSpPr>
          <p:cNvPr id="51" name="Text Box 50"/>
          <p:cNvSpPr txBox="1">
            <a:spLocks noChangeArrowheads="1"/>
          </p:cNvSpPr>
          <p:nvPr/>
        </p:nvSpPr>
        <p:spPr bwMode="auto">
          <a:xfrm>
            <a:off x="4198938" y="3895725"/>
            <a:ext cx="8016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200" b="1">
                <a:solidFill>
                  <a:srgbClr val="0036A2"/>
                </a:solidFill>
                <a:latin typeface="Verdana" panose="020B0604030504040204" pitchFamily="34" charset="0"/>
                <a:ea typeface="Gulim" pitchFamily="34" charset="-127"/>
              </a:rPr>
              <a:t>Iter. 2</a:t>
            </a:r>
          </a:p>
        </p:txBody>
      </p:sp>
      <p:sp>
        <p:nvSpPr>
          <p:cNvPr id="56" name="Line 55"/>
          <p:cNvSpPr>
            <a:spLocks noChangeShapeType="1"/>
          </p:cNvSpPr>
          <p:nvPr/>
        </p:nvSpPr>
        <p:spPr bwMode="auto">
          <a:xfrm>
            <a:off x="6019800" y="2347913"/>
            <a:ext cx="533400" cy="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59" name="Text Box 26"/>
          <p:cNvSpPr txBox="1">
            <a:spLocks noChangeArrowheads="1"/>
          </p:cNvSpPr>
          <p:nvPr/>
        </p:nvSpPr>
        <p:spPr bwMode="auto">
          <a:xfrm>
            <a:off x="3429000" y="4230688"/>
            <a:ext cx="5867400" cy="2246312"/>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ltLang="ko-KR" sz="2000" dirty="0" smtClean="0">
                <a:solidFill>
                  <a:srgbClr val="000000"/>
                </a:solidFill>
                <a:latin typeface="+mn-lt"/>
                <a:ea typeface="굴림" charset="0"/>
                <a:cs typeface="굴림" charset="0"/>
              </a:rPr>
              <a:t>Realization</a:t>
            </a:r>
            <a:r>
              <a:rPr lang="en-US" altLang="ko-KR" sz="2000" dirty="0" smtClean="0">
                <a:solidFill>
                  <a:srgbClr val="0000FF"/>
                </a:solidFill>
                <a:latin typeface="+mn-lt"/>
                <a:ea typeface="굴림" charset="0"/>
                <a:cs typeface="굴림" charset="0"/>
              </a:rPr>
              <a:t>: Each iteration is independent</a:t>
            </a:r>
          </a:p>
          <a:p>
            <a:pPr eaLnBrk="1" hangingPunct="1">
              <a:defRPr/>
            </a:pPr>
            <a:endParaRPr lang="en-US" altLang="ko-KR" sz="2000" dirty="0" smtClean="0">
              <a:solidFill>
                <a:srgbClr val="0000FF"/>
              </a:solidFill>
              <a:latin typeface="+mn-lt"/>
              <a:ea typeface="굴림" charset="0"/>
              <a:cs typeface="굴림" charset="0"/>
            </a:endParaRPr>
          </a:p>
          <a:p>
            <a:pPr eaLnBrk="1" hangingPunct="1">
              <a:defRPr/>
            </a:pPr>
            <a:r>
              <a:rPr lang="en-US" altLang="ko-KR" sz="2000" dirty="0" smtClean="0">
                <a:latin typeface="+mn-lt"/>
                <a:ea typeface="굴림" charset="0"/>
                <a:cs typeface="굴림" charset="0"/>
              </a:rPr>
              <a:t>Idea: </a:t>
            </a:r>
            <a:r>
              <a:rPr lang="en-US" altLang="ko-KR" sz="2000" dirty="0" smtClean="0">
                <a:solidFill>
                  <a:srgbClr val="0000FF"/>
                </a:solidFill>
                <a:latin typeface="+mn-lt"/>
                <a:ea typeface="굴림" charset="0"/>
                <a:cs typeface="굴림" charset="0"/>
              </a:rPr>
              <a:t>Programmer or compiler generates a thread to execute each iteration. Each thread does the same thing (but on different data)</a:t>
            </a:r>
          </a:p>
          <a:p>
            <a:pPr eaLnBrk="1" hangingPunct="1">
              <a:defRPr/>
            </a:pPr>
            <a:endParaRPr lang="en-US" altLang="ko-KR" sz="2000" dirty="0" smtClean="0">
              <a:solidFill>
                <a:srgbClr val="FF0000"/>
              </a:solidFill>
              <a:latin typeface="+mn-lt"/>
              <a:ea typeface="굴림" charset="0"/>
              <a:cs typeface="굴림" charset="0"/>
            </a:endParaRPr>
          </a:p>
          <a:p>
            <a:pPr eaLnBrk="1" hangingPunct="1">
              <a:defRPr/>
            </a:pPr>
            <a:r>
              <a:rPr lang="en-US" altLang="ko-KR" sz="2000" dirty="0" smtClean="0">
                <a:solidFill>
                  <a:srgbClr val="FF0000"/>
                </a:solidFill>
                <a:latin typeface="+mn-lt"/>
                <a:ea typeface="굴림" charset="0"/>
                <a:cs typeface="굴림" charset="0"/>
              </a:rPr>
              <a:t>Can be executed on a MIMD machine</a:t>
            </a:r>
          </a:p>
        </p:txBody>
      </p:sp>
    </p:spTree>
    <p:extLst>
      <p:ext uri="{BB962C8B-B14F-4D97-AF65-F5344CB8AC3E}">
        <p14:creationId xmlns:p14="http://schemas.microsoft.com/office/powerpoint/2010/main" val="1091470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ltLang="zh-CN" sz="3600" smtClean="0"/>
              <a:t>Prog. Model 3: Multithreaded</a:t>
            </a:r>
          </a:p>
        </p:txBody>
      </p:sp>
      <p:sp>
        <p:nvSpPr>
          <p:cNvPr id="2" name="日期占位符 1"/>
          <p:cNvSpPr>
            <a:spLocks noGrp="1"/>
          </p:cNvSpPr>
          <p:nvPr>
            <p:ph type="dt" sz="half" idx="10"/>
          </p:nvPr>
        </p:nvSpPr>
        <p:spPr/>
        <p:txBody>
          <a:bodyPr/>
          <a:lstStyle/>
          <a:p>
            <a:fld id="{F2CFCFAB-4A4F-4B26-8579-2B124087BB71}"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1382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fld id="{A5AC416C-8B10-44FD-A1DF-D4D5598A96D0}" type="slidenum">
              <a:rPr lang="en-US" altLang="zh-CN" smtClean="0"/>
              <a:pPr/>
              <a:t>23</a:t>
            </a:fld>
            <a:endParaRPr lang="en-US" altLang="zh-CN" smtClean="0"/>
          </a:p>
        </p:txBody>
      </p:sp>
      <p:sp>
        <p:nvSpPr>
          <p:cNvPr id="138244" name="Text Box 3"/>
          <p:cNvSpPr txBox="1">
            <a:spLocks noChangeArrowheads="1"/>
          </p:cNvSpPr>
          <p:nvPr/>
        </p:nvSpPr>
        <p:spPr bwMode="auto">
          <a:xfrm>
            <a:off x="5670550" y="1292226"/>
            <a:ext cx="3016250" cy="609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10000"/>
              </a:spcBef>
              <a:buFontTx/>
              <a:buNone/>
            </a:pPr>
            <a:r>
              <a:rPr lang="en-US" altLang="ko-KR" sz="1600" b="1" dirty="0">
                <a:solidFill>
                  <a:srgbClr val="000000"/>
                </a:solidFill>
                <a:latin typeface="Courier New" panose="02070309020205020404" pitchFamily="49" charset="0"/>
                <a:ea typeface="Gulim" pitchFamily="34" charset="-127"/>
              </a:rPr>
              <a:t>for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=0;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&lt; N;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a:t>
            </a:r>
          </a:p>
          <a:p>
            <a:pPr eaLnBrk="1" hangingPunct="1">
              <a:lnSpc>
                <a:spcPct val="100000"/>
              </a:lnSpc>
              <a:spcBef>
                <a:spcPct val="10000"/>
              </a:spcBef>
              <a:buFontTx/>
              <a:buNone/>
            </a:pPr>
            <a:r>
              <a:rPr lang="en-US" altLang="ko-KR" sz="1600" b="1" dirty="0">
                <a:solidFill>
                  <a:srgbClr val="000000"/>
                </a:solidFill>
                <a:latin typeface="Courier New" panose="02070309020205020404" pitchFamily="49" charset="0"/>
                <a:ea typeface="Gulim" pitchFamily="34" charset="-127"/>
              </a:rPr>
              <a:t>    C[</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 A[</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 B[</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a:t>
            </a:r>
          </a:p>
        </p:txBody>
      </p:sp>
      <p:grpSp>
        <p:nvGrpSpPr>
          <p:cNvPr id="138245" name="Group 5"/>
          <p:cNvGrpSpPr>
            <a:grpSpLocks/>
          </p:cNvGrpSpPr>
          <p:nvPr/>
        </p:nvGrpSpPr>
        <p:grpSpPr bwMode="auto">
          <a:xfrm>
            <a:off x="811213" y="1357313"/>
            <a:ext cx="1981200" cy="2590800"/>
            <a:chOff x="949325" y="1509713"/>
            <a:chExt cx="1981200" cy="2590800"/>
          </a:xfrm>
        </p:grpSpPr>
        <p:sp>
          <p:nvSpPr>
            <p:cNvPr id="138262" name="AutoShape 33"/>
            <p:cNvSpPr>
              <a:spLocks noChangeArrowheads="1"/>
            </p:cNvSpPr>
            <p:nvPr/>
          </p:nvSpPr>
          <p:spPr bwMode="auto">
            <a:xfrm>
              <a:off x="1198563" y="1601788"/>
              <a:ext cx="700088"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8263" name="AutoShape 34"/>
            <p:cNvSpPr>
              <a:spLocks noChangeArrowheads="1"/>
            </p:cNvSpPr>
            <p:nvPr/>
          </p:nvSpPr>
          <p:spPr bwMode="auto">
            <a:xfrm>
              <a:off x="2112963" y="2211388"/>
              <a:ext cx="700088"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8264" name="AutoShape 35"/>
            <p:cNvSpPr>
              <a:spLocks noChangeArrowheads="1"/>
            </p:cNvSpPr>
            <p:nvPr/>
          </p:nvSpPr>
          <p:spPr bwMode="auto">
            <a:xfrm>
              <a:off x="1573213" y="2897188"/>
              <a:ext cx="638175"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38265" name="AutoShape 36"/>
            <p:cNvSpPr>
              <a:spLocks noChangeArrowheads="1"/>
            </p:cNvSpPr>
            <p:nvPr/>
          </p:nvSpPr>
          <p:spPr bwMode="auto">
            <a:xfrm>
              <a:off x="1530350" y="3506788"/>
              <a:ext cx="800100"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38266" name="Line 37"/>
            <p:cNvSpPr>
              <a:spLocks noChangeShapeType="1"/>
            </p:cNvSpPr>
            <p:nvPr/>
          </p:nvSpPr>
          <p:spPr bwMode="auto">
            <a:xfrm>
              <a:off x="1558925" y="2043113"/>
              <a:ext cx="228600" cy="838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8267" name="Line 38"/>
            <p:cNvSpPr>
              <a:spLocks noChangeShapeType="1"/>
            </p:cNvSpPr>
            <p:nvPr/>
          </p:nvSpPr>
          <p:spPr bwMode="auto">
            <a:xfrm flipH="1">
              <a:off x="2016125" y="2652713"/>
              <a:ext cx="22860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8268" name="Line 39"/>
            <p:cNvSpPr>
              <a:spLocks noChangeShapeType="1"/>
            </p:cNvSpPr>
            <p:nvPr/>
          </p:nvSpPr>
          <p:spPr bwMode="auto">
            <a:xfrm>
              <a:off x="1939925" y="3338513"/>
              <a:ext cx="0" cy="152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8269" name="AutoShape 47"/>
            <p:cNvSpPr>
              <a:spLocks noChangeArrowheads="1"/>
            </p:cNvSpPr>
            <p:nvPr/>
          </p:nvSpPr>
          <p:spPr bwMode="auto">
            <a:xfrm>
              <a:off x="949325" y="1509713"/>
              <a:ext cx="1981200" cy="2590800"/>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38246" name="Group 4"/>
          <p:cNvGrpSpPr>
            <a:grpSpLocks/>
          </p:cNvGrpSpPr>
          <p:nvPr/>
        </p:nvGrpSpPr>
        <p:grpSpPr bwMode="auto">
          <a:xfrm>
            <a:off x="3276600" y="1357313"/>
            <a:ext cx="1981200" cy="2590800"/>
            <a:chOff x="2930525" y="1509713"/>
            <a:chExt cx="1981200" cy="2590800"/>
          </a:xfrm>
        </p:grpSpPr>
        <p:sp>
          <p:nvSpPr>
            <p:cNvPr id="138254" name="AutoShape 40"/>
            <p:cNvSpPr>
              <a:spLocks noChangeArrowheads="1"/>
            </p:cNvSpPr>
            <p:nvPr/>
          </p:nvSpPr>
          <p:spPr bwMode="auto">
            <a:xfrm>
              <a:off x="3103563" y="1601788"/>
              <a:ext cx="700088"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8255" name="AutoShape 41"/>
            <p:cNvSpPr>
              <a:spLocks noChangeArrowheads="1"/>
            </p:cNvSpPr>
            <p:nvPr/>
          </p:nvSpPr>
          <p:spPr bwMode="auto">
            <a:xfrm>
              <a:off x="4017963" y="2211388"/>
              <a:ext cx="700088"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38256" name="AutoShape 42"/>
            <p:cNvSpPr>
              <a:spLocks noChangeArrowheads="1"/>
            </p:cNvSpPr>
            <p:nvPr/>
          </p:nvSpPr>
          <p:spPr bwMode="auto">
            <a:xfrm>
              <a:off x="3478213" y="2897188"/>
              <a:ext cx="638175"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38257" name="AutoShape 43"/>
            <p:cNvSpPr>
              <a:spLocks noChangeArrowheads="1"/>
            </p:cNvSpPr>
            <p:nvPr/>
          </p:nvSpPr>
          <p:spPr bwMode="auto">
            <a:xfrm>
              <a:off x="3435350" y="3506788"/>
              <a:ext cx="800100"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38258" name="Line 44"/>
            <p:cNvSpPr>
              <a:spLocks noChangeShapeType="1"/>
            </p:cNvSpPr>
            <p:nvPr/>
          </p:nvSpPr>
          <p:spPr bwMode="auto">
            <a:xfrm>
              <a:off x="3387725" y="2043113"/>
              <a:ext cx="304800" cy="838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8259" name="Line 45"/>
            <p:cNvSpPr>
              <a:spLocks noChangeShapeType="1"/>
            </p:cNvSpPr>
            <p:nvPr/>
          </p:nvSpPr>
          <p:spPr bwMode="auto">
            <a:xfrm flipH="1">
              <a:off x="3921125" y="2652713"/>
              <a:ext cx="22860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8260" name="Line 46"/>
            <p:cNvSpPr>
              <a:spLocks noChangeShapeType="1"/>
            </p:cNvSpPr>
            <p:nvPr/>
          </p:nvSpPr>
          <p:spPr bwMode="auto">
            <a:xfrm>
              <a:off x="3844925" y="3338513"/>
              <a:ext cx="0" cy="152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38261" name="AutoShape 48"/>
            <p:cNvSpPr>
              <a:spLocks noChangeArrowheads="1"/>
            </p:cNvSpPr>
            <p:nvPr/>
          </p:nvSpPr>
          <p:spPr bwMode="auto">
            <a:xfrm>
              <a:off x="2930525" y="1509713"/>
              <a:ext cx="1981200" cy="2590800"/>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sp>
        <p:nvSpPr>
          <p:cNvPr id="138247" name="Text Box 49"/>
          <p:cNvSpPr txBox="1">
            <a:spLocks noChangeArrowheads="1"/>
          </p:cNvSpPr>
          <p:nvPr/>
        </p:nvSpPr>
        <p:spPr bwMode="auto">
          <a:xfrm>
            <a:off x="1501775" y="4017963"/>
            <a:ext cx="949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600" b="1">
                <a:solidFill>
                  <a:srgbClr val="0036A2"/>
                </a:solidFill>
                <a:latin typeface="Verdana" panose="020B0604030504040204" pitchFamily="34" charset="0"/>
                <a:ea typeface="Gulim" pitchFamily="34" charset="-127"/>
              </a:rPr>
              <a:t>Iter. 1</a:t>
            </a:r>
          </a:p>
        </p:txBody>
      </p:sp>
      <p:sp>
        <p:nvSpPr>
          <p:cNvPr id="138248" name="Text Box 50"/>
          <p:cNvSpPr txBox="1">
            <a:spLocks noChangeArrowheads="1"/>
          </p:cNvSpPr>
          <p:nvPr/>
        </p:nvSpPr>
        <p:spPr bwMode="auto">
          <a:xfrm>
            <a:off x="3482975" y="4017963"/>
            <a:ext cx="949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600" b="1">
                <a:solidFill>
                  <a:srgbClr val="0036A2"/>
                </a:solidFill>
                <a:latin typeface="Verdana" panose="020B0604030504040204" pitchFamily="34" charset="0"/>
                <a:ea typeface="Gulim" pitchFamily="34" charset="-127"/>
              </a:rPr>
              <a:t>Iter. 2</a:t>
            </a:r>
          </a:p>
        </p:txBody>
      </p:sp>
      <p:sp>
        <p:nvSpPr>
          <p:cNvPr id="138249" name="Line 55"/>
          <p:cNvSpPr>
            <a:spLocks noChangeShapeType="1"/>
          </p:cNvSpPr>
          <p:nvPr/>
        </p:nvSpPr>
        <p:spPr bwMode="auto">
          <a:xfrm>
            <a:off x="6019800" y="2347913"/>
            <a:ext cx="533400" cy="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59" name="Text Box 26"/>
          <p:cNvSpPr txBox="1">
            <a:spLocks noChangeArrowheads="1"/>
          </p:cNvSpPr>
          <p:nvPr/>
        </p:nvSpPr>
        <p:spPr bwMode="auto">
          <a:xfrm>
            <a:off x="3429000" y="4230688"/>
            <a:ext cx="5867400" cy="2246312"/>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ltLang="ko-KR" sz="2000" dirty="0" smtClean="0">
                <a:solidFill>
                  <a:srgbClr val="000000"/>
                </a:solidFill>
                <a:latin typeface="+mn-lt"/>
                <a:ea typeface="굴림" charset="0"/>
                <a:cs typeface="굴림" charset="0"/>
              </a:rPr>
              <a:t>Realization</a:t>
            </a:r>
            <a:r>
              <a:rPr lang="en-US" altLang="ko-KR" sz="2000" dirty="0" smtClean="0">
                <a:solidFill>
                  <a:srgbClr val="0000FF"/>
                </a:solidFill>
                <a:latin typeface="+mn-lt"/>
                <a:ea typeface="굴림" charset="0"/>
                <a:cs typeface="굴림" charset="0"/>
              </a:rPr>
              <a:t>: Each iteration is independent</a:t>
            </a:r>
          </a:p>
          <a:p>
            <a:pPr eaLnBrk="1" hangingPunct="1">
              <a:defRPr/>
            </a:pPr>
            <a:endParaRPr lang="en-US" altLang="ko-KR" sz="2000" dirty="0" smtClean="0">
              <a:solidFill>
                <a:srgbClr val="0000FF"/>
              </a:solidFill>
              <a:latin typeface="+mn-lt"/>
              <a:ea typeface="굴림" charset="0"/>
              <a:cs typeface="굴림" charset="0"/>
            </a:endParaRPr>
          </a:p>
          <a:p>
            <a:pPr eaLnBrk="1" hangingPunct="1">
              <a:defRPr/>
            </a:pPr>
            <a:r>
              <a:rPr lang="en-US" altLang="ko-KR" sz="2000" dirty="0" smtClean="0">
                <a:latin typeface="+mn-lt"/>
                <a:ea typeface="굴림" charset="0"/>
                <a:cs typeface="굴림" charset="0"/>
              </a:rPr>
              <a:t>Idea: </a:t>
            </a:r>
            <a:r>
              <a:rPr lang="en-US" altLang="ko-KR" sz="2000" dirty="0" smtClean="0">
                <a:solidFill>
                  <a:srgbClr val="0000FF"/>
                </a:solidFill>
                <a:latin typeface="+mn-lt"/>
                <a:ea typeface="굴림" charset="0"/>
                <a:cs typeface="굴림" charset="0"/>
              </a:rPr>
              <a:t>Programmer or compiler generates a thread to execute each iteration. Each thread does the same thing (but on different data)</a:t>
            </a:r>
          </a:p>
          <a:p>
            <a:pPr eaLnBrk="1" hangingPunct="1">
              <a:defRPr/>
            </a:pPr>
            <a:endParaRPr lang="en-US" altLang="ko-KR" sz="2000" dirty="0" smtClean="0">
              <a:solidFill>
                <a:srgbClr val="FF0000"/>
              </a:solidFill>
              <a:latin typeface="+mn-lt"/>
              <a:ea typeface="굴림" charset="0"/>
              <a:cs typeface="굴림" charset="0"/>
            </a:endParaRPr>
          </a:p>
          <a:p>
            <a:pPr eaLnBrk="1" hangingPunct="1">
              <a:defRPr/>
            </a:pPr>
            <a:r>
              <a:rPr lang="en-US" altLang="ko-KR" sz="2000" dirty="0" smtClean="0">
                <a:solidFill>
                  <a:srgbClr val="FF0000"/>
                </a:solidFill>
                <a:latin typeface="+mn-lt"/>
                <a:ea typeface="굴림" charset="0"/>
                <a:cs typeface="굴림" charset="0"/>
              </a:rPr>
              <a:t>Can be executed on a MIMD machine</a:t>
            </a:r>
          </a:p>
        </p:txBody>
      </p:sp>
      <p:sp>
        <p:nvSpPr>
          <p:cNvPr id="138251" name="TextBox 2"/>
          <p:cNvSpPr txBox="1">
            <a:spLocks noChangeArrowheads="1"/>
          </p:cNvSpPr>
          <p:nvPr/>
        </p:nvSpPr>
        <p:spPr bwMode="auto">
          <a:xfrm>
            <a:off x="3138488" y="4897438"/>
            <a:ext cx="5929312" cy="954087"/>
          </a:xfrm>
          <a:prstGeom prst="rect">
            <a:avLst/>
          </a:prstGeom>
          <a:solidFill>
            <a:schemeClr val="bg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2200">
                <a:latin typeface="Arial" panose="020B0604020202020204" pitchFamily="34" charset="0"/>
                <a:ea typeface="MS PGothic" pitchFamily="34" charset="-128"/>
              </a:rPr>
              <a:t>This particular model is also called:</a:t>
            </a:r>
          </a:p>
          <a:p>
            <a:pPr algn="ctr" eaLnBrk="1" hangingPunct="1">
              <a:lnSpc>
                <a:spcPct val="100000"/>
              </a:lnSpc>
              <a:spcBef>
                <a:spcPct val="0"/>
              </a:spcBef>
              <a:buFontTx/>
              <a:buNone/>
            </a:pPr>
            <a:endParaRPr lang="en-US" altLang="zh-CN" sz="1200">
              <a:latin typeface="Arial" panose="020B0604020202020204" pitchFamily="34" charset="0"/>
              <a:ea typeface="MS PGothic" pitchFamily="34" charset="-128"/>
            </a:endParaRPr>
          </a:p>
          <a:p>
            <a:pPr algn="ctr" eaLnBrk="1" hangingPunct="1">
              <a:lnSpc>
                <a:spcPct val="100000"/>
              </a:lnSpc>
              <a:spcBef>
                <a:spcPct val="0"/>
              </a:spcBef>
              <a:buFontTx/>
              <a:buNone/>
            </a:pPr>
            <a:r>
              <a:rPr lang="en-US" altLang="zh-CN" sz="2200">
                <a:solidFill>
                  <a:srgbClr val="FF0000"/>
                </a:solidFill>
                <a:latin typeface="Arial" panose="020B0604020202020204" pitchFamily="34" charset="0"/>
                <a:ea typeface="MS PGothic" pitchFamily="34" charset="-128"/>
              </a:rPr>
              <a:t>SPMD: Single Program Multiple Data</a:t>
            </a:r>
          </a:p>
        </p:txBody>
      </p:sp>
      <p:sp>
        <p:nvSpPr>
          <p:cNvPr id="52" name="TextBox 51"/>
          <p:cNvSpPr txBox="1">
            <a:spLocks noChangeArrowheads="1"/>
          </p:cNvSpPr>
          <p:nvPr/>
        </p:nvSpPr>
        <p:spPr bwMode="auto">
          <a:xfrm>
            <a:off x="3267075" y="6019800"/>
            <a:ext cx="5867400" cy="430213"/>
          </a:xfrm>
          <a:prstGeom prst="rect">
            <a:avLst/>
          </a:prstGeom>
          <a:solidFill>
            <a:schemeClr val="bg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2200">
                <a:solidFill>
                  <a:srgbClr val="FF0000"/>
                </a:solidFill>
                <a:latin typeface="Arial" panose="020B0604020202020204" pitchFamily="34" charset="0"/>
                <a:ea typeface="MS PGothic" pitchFamily="34" charset="-128"/>
              </a:rPr>
              <a:t>Can be executed on a SIMD machine</a:t>
            </a:r>
          </a:p>
        </p:txBody>
      </p:sp>
      <p:sp>
        <p:nvSpPr>
          <p:cNvPr id="53" name="TextBox 52"/>
          <p:cNvSpPr txBox="1">
            <a:spLocks noChangeArrowheads="1"/>
          </p:cNvSpPr>
          <p:nvPr/>
        </p:nvSpPr>
        <p:spPr bwMode="auto">
          <a:xfrm>
            <a:off x="3144838" y="5908675"/>
            <a:ext cx="5940425" cy="769938"/>
          </a:xfrm>
          <a:prstGeom prst="rect">
            <a:avLst/>
          </a:prstGeom>
          <a:solidFill>
            <a:schemeClr val="bg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2200" dirty="0">
                <a:solidFill>
                  <a:srgbClr val="0000FF"/>
                </a:solidFill>
                <a:latin typeface="Arial" panose="020B0604020202020204" pitchFamily="34" charset="0"/>
                <a:ea typeface="MS PGothic" pitchFamily="34" charset="-128"/>
              </a:rPr>
              <a:t>Can be executed on a SIMT machine</a:t>
            </a:r>
          </a:p>
          <a:p>
            <a:pPr algn="ctr" eaLnBrk="1" hangingPunct="1">
              <a:lnSpc>
                <a:spcPct val="100000"/>
              </a:lnSpc>
              <a:spcBef>
                <a:spcPct val="0"/>
              </a:spcBef>
              <a:buFontTx/>
              <a:buNone/>
            </a:pPr>
            <a:r>
              <a:rPr lang="en-US" altLang="zh-CN" sz="2200" dirty="0">
                <a:solidFill>
                  <a:srgbClr val="FF0000"/>
                </a:solidFill>
                <a:latin typeface="Arial" panose="020B0604020202020204" pitchFamily="34" charset="0"/>
                <a:ea typeface="MS PGothic" pitchFamily="34" charset="-128"/>
              </a:rPr>
              <a:t>Single Instruction Multiple Thread</a:t>
            </a:r>
          </a:p>
        </p:txBody>
      </p:sp>
    </p:spTree>
    <p:extLst>
      <p:ext uri="{BB962C8B-B14F-4D97-AF65-F5344CB8AC3E}">
        <p14:creationId xmlns:p14="http://schemas.microsoft.com/office/powerpoint/2010/main" val="21209789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altLang="zh-CN" smtClean="0"/>
              <a:t>SPMD</a:t>
            </a:r>
          </a:p>
        </p:txBody>
      </p:sp>
      <p:sp>
        <p:nvSpPr>
          <p:cNvPr id="177155" name="Content Placeholder 2"/>
          <p:cNvSpPr>
            <a:spLocks noGrp="1"/>
          </p:cNvSpPr>
          <p:nvPr>
            <p:ph idx="1"/>
          </p:nvPr>
        </p:nvSpPr>
        <p:spPr/>
        <p:txBody>
          <a:bodyPr>
            <a:normAutofit fontScale="77500" lnSpcReduction="20000"/>
          </a:bodyPr>
          <a:lstStyle/>
          <a:p>
            <a:pPr>
              <a:lnSpc>
                <a:spcPct val="120000"/>
              </a:lnSpc>
            </a:pPr>
            <a:r>
              <a:rPr lang="en-US" altLang="zh-CN" dirty="0" smtClean="0"/>
              <a:t>Single procedure/program, multiple data </a:t>
            </a:r>
          </a:p>
          <a:p>
            <a:pPr lvl="1">
              <a:lnSpc>
                <a:spcPct val="120000"/>
              </a:lnSpc>
            </a:pPr>
            <a:r>
              <a:rPr lang="zh-CN" altLang="en-US" dirty="0" smtClean="0"/>
              <a:t>它是一种编程模型而不是计算机组织</a:t>
            </a:r>
            <a:endParaRPr lang="en-US" altLang="zh-CN" dirty="0" smtClean="0"/>
          </a:p>
          <a:p>
            <a:pPr>
              <a:lnSpc>
                <a:spcPct val="120000"/>
              </a:lnSpc>
            </a:pPr>
            <a:r>
              <a:rPr lang="zh-CN" altLang="en-US" dirty="0" smtClean="0"/>
              <a:t>每个处理单元执行同样的过程，处理不同的数据</a:t>
            </a:r>
            <a:endParaRPr lang="en-US" altLang="zh-CN" dirty="0" smtClean="0"/>
          </a:p>
          <a:p>
            <a:pPr lvl="1">
              <a:lnSpc>
                <a:spcPct val="120000"/>
              </a:lnSpc>
            </a:pPr>
            <a:r>
              <a:rPr lang="zh-CN" altLang="en-US" dirty="0" smtClean="0"/>
              <a:t>这些过程可以在程序中的某个点上同步，例如</a:t>
            </a:r>
            <a:r>
              <a:rPr lang="en-US" altLang="zh-CN" dirty="0" smtClean="0"/>
              <a:t> barriers</a:t>
            </a:r>
          </a:p>
          <a:p>
            <a:pPr>
              <a:lnSpc>
                <a:spcPct val="120000"/>
              </a:lnSpc>
            </a:pPr>
            <a:endParaRPr lang="en-US" altLang="zh-CN" dirty="0" smtClean="0"/>
          </a:p>
          <a:p>
            <a:pPr>
              <a:lnSpc>
                <a:spcPct val="120000"/>
              </a:lnSpc>
            </a:pPr>
            <a:r>
              <a:rPr lang="zh-CN" altLang="en-US" dirty="0" smtClean="0"/>
              <a:t>多条指令流执行相同的程序</a:t>
            </a:r>
            <a:endParaRPr lang="en-US" altLang="zh-CN" dirty="0" smtClean="0"/>
          </a:p>
          <a:p>
            <a:pPr lvl="1">
              <a:lnSpc>
                <a:spcPct val="120000"/>
              </a:lnSpc>
            </a:pPr>
            <a:r>
              <a:rPr lang="zh-CN" altLang="en-US" dirty="0" smtClean="0"/>
              <a:t>每个程序</a:t>
            </a:r>
            <a:r>
              <a:rPr lang="en-US" altLang="zh-CN" dirty="0" smtClean="0"/>
              <a:t>/</a:t>
            </a:r>
            <a:r>
              <a:rPr lang="zh-CN" altLang="en-US" dirty="0" smtClean="0"/>
              <a:t>过程</a:t>
            </a:r>
            <a:endParaRPr lang="en-US" altLang="zh-CN" dirty="0" smtClean="0"/>
          </a:p>
          <a:p>
            <a:pPr lvl="2">
              <a:lnSpc>
                <a:spcPct val="120000"/>
              </a:lnSpc>
            </a:pPr>
            <a:r>
              <a:rPr lang="zh-CN" altLang="en-US" dirty="0" smtClean="0"/>
              <a:t>操作不同的数据</a:t>
            </a:r>
            <a:endParaRPr lang="en-US" altLang="zh-CN" dirty="0" smtClean="0"/>
          </a:p>
          <a:p>
            <a:pPr lvl="2">
              <a:lnSpc>
                <a:spcPct val="120000"/>
              </a:lnSpc>
            </a:pPr>
            <a:r>
              <a:rPr lang="zh-CN" altLang="en-US" dirty="0" smtClean="0"/>
              <a:t>运行时可以执行不同的控制流路径</a:t>
            </a:r>
            <a:endParaRPr lang="en-US" altLang="zh-CN" dirty="0" smtClean="0"/>
          </a:p>
          <a:p>
            <a:pPr lvl="1">
              <a:lnSpc>
                <a:spcPct val="120000"/>
              </a:lnSpc>
            </a:pPr>
            <a:r>
              <a:rPr lang="zh-CN" altLang="en-US" dirty="0" smtClean="0"/>
              <a:t>许多科学计算应用以这种方式编程，运行在</a:t>
            </a:r>
            <a:r>
              <a:rPr lang="en-US" altLang="zh-CN" dirty="0" smtClean="0"/>
              <a:t>MIMD</a:t>
            </a:r>
            <a:r>
              <a:rPr lang="zh-CN" altLang="en-US" dirty="0" smtClean="0"/>
              <a:t>硬件结构上</a:t>
            </a:r>
            <a:r>
              <a:rPr lang="en-US" altLang="zh-CN" dirty="0" smtClean="0"/>
              <a:t> (multiprocessors)</a:t>
            </a:r>
          </a:p>
          <a:p>
            <a:pPr lvl="1">
              <a:lnSpc>
                <a:spcPct val="120000"/>
              </a:lnSpc>
            </a:pPr>
            <a:r>
              <a:rPr lang="zh-CN" altLang="en-US" dirty="0" smtClean="0"/>
              <a:t>现代</a:t>
            </a:r>
            <a:r>
              <a:rPr lang="en-US" altLang="zh-CN" dirty="0" smtClean="0"/>
              <a:t> GPUs </a:t>
            </a:r>
            <a:r>
              <a:rPr lang="zh-CN" altLang="en-US" dirty="0" smtClean="0"/>
              <a:t>以这种类似的方式编程，运行在</a:t>
            </a:r>
            <a:r>
              <a:rPr lang="en-US" altLang="zh-CN" dirty="0" smtClean="0"/>
              <a:t>SIMD</a:t>
            </a:r>
            <a:r>
              <a:rPr lang="zh-CN" altLang="en-US" dirty="0" smtClean="0"/>
              <a:t>硬件上</a:t>
            </a:r>
            <a:endParaRPr lang="en-US" altLang="zh-CN" dirty="0" smtClean="0"/>
          </a:p>
          <a:p>
            <a:pPr lvl="1">
              <a:lnSpc>
                <a:spcPct val="120000"/>
              </a:lnSpc>
            </a:pPr>
            <a:endParaRPr lang="en-US" altLang="zh-CN" dirty="0" smtClean="0"/>
          </a:p>
        </p:txBody>
      </p:sp>
      <p:sp>
        <p:nvSpPr>
          <p:cNvPr id="2" name="日期占位符 1"/>
          <p:cNvSpPr>
            <a:spLocks noGrp="1"/>
          </p:cNvSpPr>
          <p:nvPr>
            <p:ph type="dt" sz="half" idx="10"/>
          </p:nvPr>
        </p:nvSpPr>
        <p:spPr/>
        <p:txBody>
          <a:bodyPr/>
          <a:lstStyle/>
          <a:p>
            <a:fld id="{5D13AB29-1C14-4615-8BF7-FF708C0F7421}"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24</a:t>
            </a:fld>
            <a:endParaRPr lang="zh-CN" altLang="en-US" dirty="0"/>
          </a:p>
        </p:txBody>
      </p:sp>
    </p:spTree>
    <p:extLst>
      <p:ext uri="{BB962C8B-B14F-4D97-AF65-F5344CB8AC3E}">
        <p14:creationId xmlns:p14="http://schemas.microsoft.com/office/powerpoint/2010/main" val="2154528906"/>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tLang="zh-CN" smtClean="0"/>
              <a:t>A GPU is a SIMD (SIMT) Machine</a:t>
            </a:r>
          </a:p>
        </p:txBody>
      </p:sp>
      <p:sp>
        <p:nvSpPr>
          <p:cNvPr id="140291" name="Content Placeholder 2"/>
          <p:cNvSpPr>
            <a:spLocks noGrp="1"/>
          </p:cNvSpPr>
          <p:nvPr>
            <p:ph idx="1"/>
          </p:nvPr>
        </p:nvSpPr>
        <p:spPr/>
        <p:txBody>
          <a:bodyPr/>
          <a:lstStyle/>
          <a:p>
            <a:r>
              <a:rPr lang="en-US" altLang="zh-CN" dirty="0" smtClean="0"/>
              <a:t>GPU</a:t>
            </a:r>
            <a:r>
              <a:rPr lang="zh-CN" altLang="en-US" dirty="0" smtClean="0"/>
              <a:t>不是用</a:t>
            </a:r>
            <a:r>
              <a:rPr lang="en-US" altLang="zh-CN" dirty="0" smtClean="0"/>
              <a:t>SIMD</a:t>
            </a:r>
            <a:r>
              <a:rPr lang="zh-CN" altLang="en-US" dirty="0" smtClean="0"/>
              <a:t>指令编程</a:t>
            </a:r>
            <a:endParaRPr lang="en-US" altLang="zh-CN" dirty="0" smtClean="0"/>
          </a:p>
          <a:p>
            <a:r>
              <a:rPr lang="zh-CN" altLang="en-US" dirty="0" smtClean="0"/>
              <a:t>使用线程</a:t>
            </a:r>
            <a:r>
              <a:rPr lang="en-US" altLang="zh-CN" dirty="0" smtClean="0"/>
              <a:t> (SPMD </a:t>
            </a:r>
            <a:r>
              <a:rPr lang="zh-CN" altLang="en-US" dirty="0" smtClean="0"/>
              <a:t>编程模型</a:t>
            </a:r>
            <a:r>
              <a:rPr lang="en-US" altLang="zh-CN" dirty="0" smtClean="0"/>
              <a:t>)</a:t>
            </a:r>
          </a:p>
          <a:p>
            <a:pPr lvl="1"/>
            <a:r>
              <a:rPr lang="zh-CN" altLang="en-US" dirty="0" smtClean="0"/>
              <a:t>每个线程执行同样的代码，但操作不同的数据元素</a:t>
            </a:r>
            <a:endParaRPr lang="en-US" altLang="zh-CN" dirty="0" smtClean="0"/>
          </a:p>
          <a:p>
            <a:pPr lvl="1"/>
            <a:r>
              <a:rPr lang="zh-CN" altLang="en-US" dirty="0" smtClean="0"/>
              <a:t>每个线程有自己的上下文</a:t>
            </a:r>
            <a:r>
              <a:rPr lang="en-US" altLang="zh-CN" dirty="0" smtClean="0"/>
              <a:t>(</a:t>
            </a:r>
            <a:r>
              <a:rPr lang="zh-CN" altLang="en-US" dirty="0" smtClean="0"/>
              <a:t>即可以独立地启动</a:t>
            </a:r>
            <a:r>
              <a:rPr lang="en-US" altLang="zh-CN" dirty="0" smtClean="0"/>
              <a:t>/</a:t>
            </a:r>
            <a:r>
              <a:rPr lang="zh-CN" altLang="en-US" dirty="0" smtClean="0"/>
              <a:t>执行等）</a:t>
            </a:r>
            <a:endParaRPr lang="en-US" altLang="zh-CN" dirty="0" smtClean="0"/>
          </a:p>
          <a:p>
            <a:r>
              <a:rPr lang="zh-CN" altLang="en-US" dirty="0" smtClean="0"/>
              <a:t>一组执行相同指令的线程由硬件动态组织成</a:t>
            </a:r>
            <a:r>
              <a:rPr lang="en-US" altLang="zh-CN" dirty="0" smtClean="0"/>
              <a:t>warp</a:t>
            </a:r>
          </a:p>
          <a:p>
            <a:pPr lvl="1"/>
            <a:r>
              <a:rPr lang="zh-CN" altLang="en-US" dirty="0" smtClean="0"/>
              <a:t>一个</a:t>
            </a:r>
            <a:r>
              <a:rPr lang="en-US" altLang="zh-CN" dirty="0" smtClean="0"/>
              <a:t>warp</a:t>
            </a:r>
            <a:r>
              <a:rPr lang="zh-CN" altLang="en-US" dirty="0" smtClean="0"/>
              <a:t>是由硬件形成的</a:t>
            </a:r>
            <a:r>
              <a:rPr lang="en-US" altLang="zh-CN" dirty="0" smtClean="0"/>
              <a:t>SIMD</a:t>
            </a:r>
            <a:r>
              <a:rPr lang="zh-CN" altLang="en-US" dirty="0" smtClean="0"/>
              <a:t>操作</a:t>
            </a:r>
            <a:endParaRPr lang="en-US" altLang="zh-CN" dirty="0" smtClean="0"/>
          </a:p>
          <a:p>
            <a:endParaRPr lang="en-US" altLang="zh-CN" dirty="0" smtClean="0"/>
          </a:p>
          <a:p>
            <a:endParaRPr lang="en-US" altLang="zh-CN" dirty="0" smtClean="0"/>
          </a:p>
        </p:txBody>
      </p:sp>
      <p:sp>
        <p:nvSpPr>
          <p:cNvPr id="2" name="日期占位符 1"/>
          <p:cNvSpPr>
            <a:spLocks noGrp="1"/>
          </p:cNvSpPr>
          <p:nvPr>
            <p:ph type="dt" sz="half" idx="10"/>
          </p:nvPr>
        </p:nvSpPr>
        <p:spPr/>
        <p:txBody>
          <a:bodyPr/>
          <a:lstStyle/>
          <a:p>
            <a:fld id="{C0C2FDC5-5C8B-47C3-872D-0C859FA05D3B}"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25</a:t>
            </a:fld>
            <a:endParaRPr lang="zh-CN" altLang="en-US" dirty="0"/>
          </a:p>
        </p:txBody>
      </p:sp>
    </p:spTree>
    <p:extLst>
      <p:ext uri="{BB962C8B-B14F-4D97-AF65-F5344CB8AC3E}">
        <p14:creationId xmlns:p14="http://schemas.microsoft.com/office/powerpoint/2010/main" val="414539032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485622" y="978591"/>
            <a:ext cx="4528912" cy="4932054"/>
          </a:xfrm>
          <a:prstGeom prst="rect">
            <a:avLst/>
          </a:prstGeom>
        </p:spPr>
      </p:pic>
      <p:sp>
        <p:nvSpPr>
          <p:cNvPr id="141315" name="Rectangle 2"/>
          <p:cNvSpPr>
            <a:spLocks noGrp="1" noChangeArrowheads="1"/>
          </p:cNvSpPr>
          <p:nvPr>
            <p:ph type="title"/>
          </p:nvPr>
        </p:nvSpPr>
        <p:spPr/>
        <p:txBody>
          <a:bodyPr/>
          <a:lstStyle/>
          <a:p>
            <a:r>
              <a:rPr lang="en-US" altLang="zh-CN" smtClean="0"/>
              <a:t>Threads and Blocks</a:t>
            </a:r>
            <a:endParaRPr lang="en-AU" altLang="zh-CN" smtClean="0"/>
          </a:p>
        </p:txBody>
      </p:sp>
      <p:sp>
        <p:nvSpPr>
          <p:cNvPr id="242691" name="Rectangle 3"/>
          <p:cNvSpPr>
            <a:spLocks noGrp="1" noChangeArrowheads="1"/>
          </p:cNvSpPr>
          <p:nvPr>
            <p:ph type="body" idx="1"/>
          </p:nvPr>
        </p:nvSpPr>
        <p:spPr>
          <a:xfrm>
            <a:off x="104503" y="1258432"/>
            <a:ext cx="5390606" cy="5051833"/>
          </a:xfrm>
        </p:spPr>
        <p:txBody>
          <a:bodyPr>
            <a:normAutofit/>
          </a:bodyPr>
          <a:lstStyle/>
          <a:p>
            <a:r>
              <a:rPr lang="zh-CN" altLang="en-US" sz="2800" dirty="0" smtClean="0"/>
              <a:t>一个线程对应一个数据元素</a:t>
            </a:r>
            <a:endParaRPr lang="en-US" sz="2800" dirty="0" smtClean="0"/>
          </a:p>
          <a:p>
            <a:r>
              <a:rPr lang="zh-CN" altLang="en-US" sz="2800" dirty="0" smtClean="0"/>
              <a:t>大量的线程组织成很多线程块</a:t>
            </a:r>
            <a:endParaRPr lang="en-US" sz="2800" dirty="0" smtClean="0"/>
          </a:p>
          <a:p>
            <a:r>
              <a:rPr lang="zh-CN" altLang="en-US" sz="2800" dirty="0" smtClean="0"/>
              <a:t>许多线程块组成一个网格</a:t>
            </a:r>
            <a:endParaRPr lang="en-US" sz="2800" dirty="0" smtClean="0"/>
          </a:p>
          <a:p>
            <a:endParaRPr lang="en-US" sz="2800" dirty="0" smtClean="0"/>
          </a:p>
          <a:p>
            <a:r>
              <a:rPr lang="en-US" sz="2800" dirty="0" smtClean="0"/>
              <a:t>GPU </a:t>
            </a:r>
            <a:r>
              <a:rPr lang="zh-CN" altLang="en-US" sz="2800" dirty="0" smtClean="0"/>
              <a:t>由硬件对线程进行管理</a:t>
            </a:r>
            <a:endParaRPr lang="en-US" altLang="zh-CN" sz="2800" dirty="0" smtClean="0"/>
          </a:p>
          <a:p>
            <a:pPr lvl="1"/>
            <a:r>
              <a:rPr lang="en-US" altLang="zh-CN" sz="2400" dirty="0" smtClean="0"/>
              <a:t>Thread Block Scheduler</a:t>
            </a:r>
          </a:p>
          <a:p>
            <a:pPr lvl="1"/>
            <a:r>
              <a:rPr lang="en-US" altLang="zh-CN" sz="2400" dirty="0" smtClean="0"/>
              <a:t>SIMD Thread Scheduler</a:t>
            </a:r>
          </a:p>
          <a:p>
            <a:endParaRPr lang="en-US" sz="2800" dirty="0" smtClean="0"/>
          </a:p>
          <a:p>
            <a:endParaRPr lang="en-US" sz="2800" dirty="0" smtClean="0"/>
          </a:p>
        </p:txBody>
      </p:sp>
      <p:sp>
        <p:nvSpPr>
          <p:cNvPr id="5" name="日期占位符 4"/>
          <p:cNvSpPr>
            <a:spLocks noGrp="1"/>
          </p:cNvSpPr>
          <p:nvPr>
            <p:ph type="dt" sz="quarter" idx="10"/>
          </p:nvPr>
        </p:nvSpPr>
        <p:spPr/>
        <p:txBody>
          <a:bodyPr/>
          <a:lstStyle/>
          <a:p>
            <a:fld id="{38AA030B-D10B-4D15-BAE7-D7857C39A14B}" type="datetime1">
              <a:rPr lang="en-US" altLang="zh-CN" smtClean="0"/>
              <a:t>5/13/2019</a:t>
            </a:fld>
            <a:endParaRPr lang="zh-CN" altLang="en-US"/>
          </a:p>
        </p:txBody>
      </p:sp>
      <p:sp>
        <p:nvSpPr>
          <p:cNvPr id="7" name="页脚占位符 6"/>
          <p:cNvSpPr>
            <a:spLocks noGrp="1"/>
          </p:cNvSpPr>
          <p:nvPr>
            <p:ph type="ftr" sz="quarter" idx="11"/>
          </p:nvPr>
        </p:nvSpPr>
        <p:spPr/>
        <p:txBody>
          <a:bodyPr/>
          <a:lstStyle/>
          <a:p>
            <a:r>
              <a:rPr lang="zh-CN" altLang="en-US" smtClean="0"/>
              <a:t>中国科学技术大学</a:t>
            </a:r>
            <a:endParaRPr lang="zh-CN" altLang="en-US"/>
          </a:p>
        </p:txBody>
      </p:sp>
    </p:spTree>
    <p:extLst>
      <p:ext uri="{BB962C8B-B14F-4D97-AF65-F5344CB8AC3E}">
        <p14:creationId xmlns:p14="http://schemas.microsoft.com/office/powerpoint/2010/main" val="1135560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Programmer’s View of Execution</a:t>
            </a:r>
            <a:endParaRPr lang="en-US" dirty="0"/>
          </a:p>
        </p:txBody>
      </p:sp>
      <p:sp>
        <p:nvSpPr>
          <p:cNvPr id="42" name="日期占位符 41"/>
          <p:cNvSpPr>
            <a:spLocks noGrp="1"/>
          </p:cNvSpPr>
          <p:nvPr>
            <p:ph type="dt" sz="half" idx="10"/>
          </p:nvPr>
        </p:nvSpPr>
        <p:spPr/>
        <p:txBody>
          <a:bodyPr/>
          <a:lstStyle/>
          <a:p>
            <a:pPr>
              <a:defRPr/>
            </a:pPr>
            <a:fld id="{6F8ADEE9-B47B-4601-B0D9-71C61FB33975}" type="datetime1">
              <a:rPr lang="en-US" altLang="zh-CN" smtClean="0"/>
              <a:t>5/13/2019</a:t>
            </a:fld>
            <a:endParaRPr lang="zh-CN" altLang="en-US"/>
          </a:p>
        </p:txBody>
      </p:sp>
      <p:sp>
        <p:nvSpPr>
          <p:cNvPr id="44" name="页脚占位符 43"/>
          <p:cNvSpPr>
            <a:spLocks noGrp="1"/>
          </p:cNvSpPr>
          <p:nvPr>
            <p:ph type="ftr" sz="quarter" idx="11"/>
          </p:nvPr>
        </p:nvSpPr>
        <p:spPr/>
        <p:txBody>
          <a:bodyPr/>
          <a:lstStyle/>
          <a:p>
            <a:pPr>
              <a:defRPr/>
            </a:pPr>
            <a:r>
              <a:rPr lang="zh-CN" altLang="en-US" smtClean="0"/>
              <a:t>中国科学技术大学</a:t>
            </a:r>
            <a:endParaRPr lang="zh-CN" altLang="en-US"/>
          </a:p>
        </p:txBody>
      </p:sp>
      <p:sp>
        <p:nvSpPr>
          <p:cNvPr id="1433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DEF230FE-BEED-487B-94D3-1F83B6DEB571}"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27</a:t>
            </a:fld>
            <a:endParaRPr lang="en-US" altLang="zh-CN" sz="1200" smtClean="0">
              <a:solidFill>
                <a:srgbClr val="FBBA03"/>
              </a:solidFill>
              <a:latin typeface="Calibri" panose="020F0502020204030204" pitchFamily="34" charset="0"/>
              <a:ea typeface="宋体" panose="02010600030101010101" pitchFamily="2" charset="-122"/>
            </a:endParaRPr>
          </a:p>
        </p:txBody>
      </p:sp>
      <p:grpSp>
        <p:nvGrpSpPr>
          <p:cNvPr id="143364" name="Group 24"/>
          <p:cNvGrpSpPr>
            <a:grpSpLocks/>
          </p:cNvGrpSpPr>
          <p:nvPr/>
        </p:nvGrpSpPr>
        <p:grpSpPr bwMode="auto">
          <a:xfrm>
            <a:off x="3402013" y="1295400"/>
            <a:ext cx="2819400" cy="1371600"/>
            <a:chOff x="2057400" y="1371600"/>
            <a:chExt cx="2819400" cy="1371600"/>
          </a:xfrm>
        </p:grpSpPr>
        <p:sp>
          <p:nvSpPr>
            <p:cNvPr id="143391" name="Rectangle 23"/>
            <p:cNvSpPr>
              <a:spLocks noChangeArrowheads="1"/>
            </p:cNvSpPr>
            <p:nvPr/>
          </p:nvSpPr>
          <p:spPr bwMode="auto">
            <a:xfrm>
              <a:off x="2057400" y="1371600"/>
              <a:ext cx="2819400" cy="1371600"/>
            </a:xfrm>
            <a:prstGeom prst="rect">
              <a:avLst/>
            </a:prstGeom>
            <a:solidFill>
              <a:schemeClr val="bg1"/>
            </a:solidFill>
            <a:ln w="25400" algn="ctr">
              <a:solidFill>
                <a:schemeClr val="tx1"/>
              </a:solidFill>
              <a:round/>
              <a:headEnd/>
              <a:tailEnd/>
            </a:ln>
          </p:spPr>
          <p:txBody>
            <a:bodyPr wrap="none"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50000"/>
                </a:spcBef>
                <a:buFontTx/>
                <a:buNone/>
              </a:pPr>
              <a:r>
                <a:rPr lang="en-US" altLang="zh-CN" sz="1600">
                  <a:latin typeface="Calibri" panose="020F0502020204030204" pitchFamily="34" charset="0"/>
                  <a:ea typeface="宋体" panose="02010600030101010101" pitchFamily="2" charset="-122"/>
                </a:rPr>
                <a:t>blockIdx 0</a:t>
              </a:r>
            </a:p>
          </p:txBody>
        </p:sp>
        <p:grpSp>
          <p:nvGrpSpPr>
            <p:cNvPr id="143392" name="Group 10"/>
            <p:cNvGrpSpPr>
              <a:grpSpLocks/>
            </p:cNvGrpSpPr>
            <p:nvPr/>
          </p:nvGrpSpPr>
          <p:grpSpPr bwMode="auto">
            <a:xfrm>
              <a:off x="3276600" y="1524000"/>
              <a:ext cx="1448991" cy="1066799"/>
              <a:chOff x="1370806" y="2286000"/>
              <a:chExt cx="1678782" cy="1066799"/>
            </a:xfrm>
          </p:grpSpPr>
          <p:sp>
            <p:nvSpPr>
              <p:cNvPr id="143393" name="Rectangle 3"/>
              <p:cNvSpPr>
                <a:spLocks noChangeArrowheads="1"/>
              </p:cNvSpPr>
              <p:nvPr/>
            </p:nvSpPr>
            <p:spPr bwMode="auto">
              <a:xfrm>
                <a:off x="1371600" y="2286000"/>
                <a:ext cx="1676400" cy="228599"/>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r">
                  <a:lnSpc>
                    <a:spcPct val="100000"/>
                  </a:lnSpc>
                  <a:spcBef>
                    <a:spcPct val="50000"/>
                  </a:spcBef>
                  <a:buFontTx/>
                  <a:buNone/>
                </a:pPr>
                <a:r>
                  <a:rPr lang="en-US" altLang="zh-CN" sz="1600">
                    <a:latin typeface="Calibri" panose="020F0502020204030204" pitchFamily="34" charset="0"/>
                    <a:ea typeface="宋体" panose="02010600030101010101" pitchFamily="2" charset="-122"/>
                  </a:rPr>
                  <a:t>threadId 0</a:t>
                </a:r>
              </a:p>
            </p:txBody>
          </p:sp>
          <p:sp>
            <p:nvSpPr>
              <p:cNvPr id="143394" name="Rectangle 5"/>
              <p:cNvSpPr>
                <a:spLocks noChangeArrowheads="1"/>
              </p:cNvSpPr>
              <p:nvPr/>
            </p:nvSpPr>
            <p:spPr bwMode="auto">
              <a:xfrm>
                <a:off x="1371600" y="2514600"/>
                <a:ext cx="1676400" cy="228599"/>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r">
                  <a:lnSpc>
                    <a:spcPct val="100000"/>
                  </a:lnSpc>
                  <a:spcBef>
                    <a:spcPct val="50000"/>
                  </a:spcBef>
                  <a:buFontTx/>
                  <a:buNone/>
                </a:pPr>
                <a:r>
                  <a:rPr lang="en-US" altLang="zh-CN" sz="1600">
                    <a:latin typeface="Calibri" panose="020F0502020204030204" pitchFamily="34" charset="0"/>
                    <a:ea typeface="宋体" panose="02010600030101010101" pitchFamily="2" charset="-122"/>
                  </a:rPr>
                  <a:t>threadId 1</a:t>
                </a:r>
              </a:p>
            </p:txBody>
          </p:sp>
          <p:sp>
            <p:nvSpPr>
              <p:cNvPr id="143395" name="Rectangle 6"/>
              <p:cNvSpPr>
                <a:spLocks noChangeArrowheads="1"/>
              </p:cNvSpPr>
              <p:nvPr/>
            </p:nvSpPr>
            <p:spPr bwMode="auto">
              <a:xfrm>
                <a:off x="1371600" y="3124200"/>
                <a:ext cx="1676400" cy="228599"/>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r">
                  <a:lnSpc>
                    <a:spcPct val="100000"/>
                  </a:lnSpc>
                  <a:spcBef>
                    <a:spcPct val="50000"/>
                  </a:spcBef>
                  <a:buFontTx/>
                  <a:buNone/>
                </a:pPr>
                <a:r>
                  <a:rPr lang="en-US" altLang="zh-CN" sz="1600">
                    <a:latin typeface="Calibri" panose="020F0502020204030204" pitchFamily="34" charset="0"/>
                    <a:ea typeface="宋体" panose="02010600030101010101" pitchFamily="2" charset="-122"/>
                  </a:rPr>
                  <a:t>threadId 255</a:t>
                </a:r>
              </a:p>
            </p:txBody>
          </p:sp>
          <p:cxnSp>
            <p:nvCxnSpPr>
              <p:cNvPr id="143396" name="Straight Connector 8"/>
              <p:cNvCxnSpPr>
                <a:cxnSpLocks noChangeShapeType="1"/>
              </p:cNvCxnSpPr>
              <p:nvPr/>
            </p:nvCxnSpPr>
            <p:spPr bwMode="auto">
              <a:xfrm rot="5400000">
                <a:off x="1181100" y="2933700"/>
                <a:ext cx="381000" cy="1588"/>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143397" name="Straight Connector 9"/>
              <p:cNvCxnSpPr>
                <a:cxnSpLocks noChangeShapeType="1"/>
              </p:cNvCxnSpPr>
              <p:nvPr/>
            </p:nvCxnSpPr>
            <p:spPr bwMode="auto">
              <a:xfrm rot="5400000">
                <a:off x="2858294" y="2932906"/>
                <a:ext cx="381000" cy="1588"/>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grpSp>
      </p:grpSp>
      <p:grpSp>
        <p:nvGrpSpPr>
          <p:cNvPr id="143365" name="Group 25"/>
          <p:cNvGrpSpPr>
            <a:grpSpLocks/>
          </p:cNvGrpSpPr>
          <p:nvPr/>
        </p:nvGrpSpPr>
        <p:grpSpPr bwMode="auto">
          <a:xfrm>
            <a:off x="3402013" y="2743200"/>
            <a:ext cx="2819400" cy="1371600"/>
            <a:chOff x="2057400" y="1371600"/>
            <a:chExt cx="2819400" cy="1371600"/>
          </a:xfrm>
        </p:grpSpPr>
        <p:sp>
          <p:nvSpPr>
            <p:cNvPr id="143384" name="Rectangle 26"/>
            <p:cNvSpPr>
              <a:spLocks noChangeArrowheads="1"/>
            </p:cNvSpPr>
            <p:nvPr/>
          </p:nvSpPr>
          <p:spPr bwMode="auto">
            <a:xfrm>
              <a:off x="2057400" y="1371600"/>
              <a:ext cx="2819400" cy="1371600"/>
            </a:xfrm>
            <a:prstGeom prst="rect">
              <a:avLst/>
            </a:prstGeom>
            <a:solidFill>
              <a:schemeClr val="bg1"/>
            </a:solidFill>
            <a:ln w="25400" algn="ctr">
              <a:solidFill>
                <a:schemeClr val="tx1"/>
              </a:solidFill>
              <a:round/>
              <a:headEnd/>
              <a:tailEnd/>
            </a:ln>
          </p:spPr>
          <p:txBody>
            <a:bodyPr wrap="none"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50000"/>
                </a:spcBef>
                <a:buFontTx/>
                <a:buNone/>
              </a:pPr>
              <a:r>
                <a:rPr lang="en-US" altLang="zh-CN" sz="1600">
                  <a:latin typeface="Calibri" panose="020F0502020204030204" pitchFamily="34" charset="0"/>
                  <a:ea typeface="宋体" panose="02010600030101010101" pitchFamily="2" charset="-122"/>
                </a:rPr>
                <a:t>blockIdx 1</a:t>
              </a:r>
            </a:p>
          </p:txBody>
        </p:sp>
        <p:grpSp>
          <p:nvGrpSpPr>
            <p:cNvPr id="143385" name="Group 27"/>
            <p:cNvGrpSpPr>
              <a:grpSpLocks/>
            </p:cNvGrpSpPr>
            <p:nvPr/>
          </p:nvGrpSpPr>
          <p:grpSpPr bwMode="auto">
            <a:xfrm>
              <a:off x="3276599" y="1524000"/>
              <a:ext cx="1448991" cy="1066799"/>
              <a:chOff x="1370806" y="2286000"/>
              <a:chExt cx="1678782" cy="1066799"/>
            </a:xfrm>
          </p:grpSpPr>
          <p:sp>
            <p:nvSpPr>
              <p:cNvPr id="143386" name="Rectangle 28"/>
              <p:cNvSpPr>
                <a:spLocks noChangeArrowheads="1"/>
              </p:cNvSpPr>
              <p:nvPr/>
            </p:nvSpPr>
            <p:spPr bwMode="auto">
              <a:xfrm>
                <a:off x="1371600" y="2286000"/>
                <a:ext cx="1676400" cy="228599"/>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r">
                  <a:lnSpc>
                    <a:spcPct val="100000"/>
                  </a:lnSpc>
                  <a:spcBef>
                    <a:spcPct val="50000"/>
                  </a:spcBef>
                  <a:buFontTx/>
                  <a:buNone/>
                </a:pPr>
                <a:r>
                  <a:rPr lang="en-US" altLang="zh-CN" sz="1600">
                    <a:latin typeface="Calibri" panose="020F0502020204030204" pitchFamily="34" charset="0"/>
                    <a:ea typeface="宋体" panose="02010600030101010101" pitchFamily="2" charset="-122"/>
                  </a:rPr>
                  <a:t>threadId 0</a:t>
                </a:r>
              </a:p>
            </p:txBody>
          </p:sp>
          <p:sp>
            <p:nvSpPr>
              <p:cNvPr id="143387" name="Rectangle 29"/>
              <p:cNvSpPr>
                <a:spLocks noChangeArrowheads="1"/>
              </p:cNvSpPr>
              <p:nvPr/>
            </p:nvSpPr>
            <p:spPr bwMode="auto">
              <a:xfrm>
                <a:off x="1371600" y="2514600"/>
                <a:ext cx="1676400" cy="228599"/>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r">
                  <a:lnSpc>
                    <a:spcPct val="100000"/>
                  </a:lnSpc>
                  <a:spcBef>
                    <a:spcPct val="50000"/>
                  </a:spcBef>
                  <a:buFontTx/>
                  <a:buNone/>
                </a:pPr>
                <a:r>
                  <a:rPr lang="en-US" altLang="zh-CN" sz="1600">
                    <a:latin typeface="Calibri" panose="020F0502020204030204" pitchFamily="34" charset="0"/>
                    <a:ea typeface="宋体" panose="02010600030101010101" pitchFamily="2" charset="-122"/>
                  </a:rPr>
                  <a:t>threadId 1</a:t>
                </a:r>
              </a:p>
            </p:txBody>
          </p:sp>
          <p:sp>
            <p:nvSpPr>
              <p:cNvPr id="143388" name="Rectangle 30"/>
              <p:cNvSpPr>
                <a:spLocks noChangeArrowheads="1"/>
              </p:cNvSpPr>
              <p:nvPr/>
            </p:nvSpPr>
            <p:spPr bwMode="auto">
              <a:xfrm>
                <a:off x="1371600" y="3124200"/>
                <a:ext cx="1676400" cy="228599"/>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r">
                  <a:lnSpc>
                    <a:spcPct val="100000"/>
                  </a:lnSpc>
                  <a:spcBef>
                    <a:spcPct val="50000"/>
                  </a:spcBef>
                  <a:buFontTx/>
                  <a:buNone/>
                </a:pPr>
                <a:r>
                  <a:rPr lang="en-US" altLang="zh-CN" sz="1600">
                    <a:latin typeface="Calibri" panose="020F0502020204030204" pitchFamily="34" charset="0"/>
                    <a:ea typeface="宋体" panose="02010600030101010101" pitchFamily="2" charset="-122"/>
                  </a:rPr>
                  <a:t>threadId 255</a:t>
                </a:r>
              </a:p>
            </p:txBody>
          </p:sp>
          <p:cxnSp>
            <p:nvCxnSpPr>
              <p:cNvPr id="143389" name="Straight Connector 31"/>
              <p:cNvCxnSpPr>
                <a:cxnSpLocks noChangeShapeType="1"/>
              </p:cNvCxnSpPr>
              <p:nvPr/>
            </p:nvCxnSpPr>
            <p:spPr bwMode="auto">
              <a:xfrm rot="5400000">
                <a:off x="1181100" y="2933700"/>
                <a:ext cx="381000" cy="1588"/>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143390" name="Straight Connector 32"/>
              <p:cNvCxnSpPr>
                <a:cxnSpLocks noChangeShapeType="1"/>
              </p:cNvCxnSpPr>
              <p:nvPr/>
            </p:nvCxnSpPr>
            <p:spPr bwMode="auto">
              <a:xfrm rot="5400000">
                <a:off x="2858294" y="2932906"/>
                <a:ext cx="381000" cy="1588"/>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grpSp>
      </p:grpSp>
      <p:grpSp>
        <p:nvGrpSpPr>
          <p:cNvPr id="143366" name="Group 33"/>
          <p:cNvGrpSpPr>
            <a:grpSpLocks/>
          </p:cNvGrpSpPr>
          <p:nvPr/>
        </p:nvGrpSpPr>
        <p:grpSpPr bwMode="auto">
          <a:xfrm>
            <a:off x="3402013" y="4648200"/>
            <a:ext cx="2819400" cy="1371600"/>
            <a:chOff x="2057400" y="1371600"/>
            <a:chExt cx="2819400" cy="1371600"/>
          </a:xfrm>
        </p:grpSpPr>
        <p:sp>
          <p:nvSpPr>
            <p:cNvPr id="143377" name="Rectangle 34"/>
            <p:cNvSpPr>
              <a:spLocks noChangeArrowheads="1"/>
            </p:cNvSpPr>
            <p:nvPr/>
          </p:nvSpPr>
          <p:spPr bwMode="auto">
            <a:xfrm>
              <a:off x="2057400" y="1371600"/>
              <a:ext cx="2819400" cy="1371600"/>
            </a:xfrm>
            <a:prstGeom prst="rect">
              <a:avLst/>
            </a:prstGeom>
            <a:solidFill>
              <a:schemeClr val="bg1"/>
            </a:solidFill>
            <a:ln w="25400" algn="ctr">
              <a:solidFill>
                <a:schemeClr val="tx1"/>
              </a:solidFill>
              <a:round/>
              <a:headEnd/>
              <a:tailEnd/>
            </a:ln>
          </p:spPr>
          <p:txBody>
            <a:bodyPr wrap="none"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50000"/>
                </a:spcBef>
                <a:buFontTx/>
                <a:buNone/>
              </a:pPr>
              <a:r>
                <a:rPr lang="en-US" altLang="zh-CN" sz="1600" dirty="0" err="1">
                  <a:latin typeface="Calibri" panose="020F0502020204030204" pitchFamily="34" charset="0"/>
                  <a:ea typeface="宋体" panose="02010600030101010101" pitchFamily="2" charset="-122"/>
                </a:rPr>
                <a:t>blockIdx</a:t>
              </a:r>
              <a:endParaRPr lang="en-US" altLang="zh-CN" sz="1600" dirty="0">
                <a:latin typeface="Calibri" panose="020F0502020204030204" pitchFamily="34" charset="0"/>
                <a:ea typeface="宋体" panose="02010600030101010101" pitchFamily="2" charset="-122"/>
              </a:endParaRPr>
            </a:p>
            <a:p>
              <a:pPr>
                <a:lnSpc>
                  <a:spcPct val="100000"/>
                </a:lnSpc>
                <a:spcBef>
                  <a:spcPct val="50000"/>
                </a:spcBef>
                <a:buFontTx/>
                <a:buNone/>
              </a:pPr>
              <a:r>
                <a:rPr lang="en-US" altLang="zh-CN" sz="1600" dirty="0">
                  <a:latin typeface="Calibri" panose="020F0502020204030204" pitchFamily="34" charset="0"/>
                  <a:ea typeface="宋体" panose="02010600030101010101" pitchFamily="2" charset="-122"/>
                </a:rPr>
                <a:t>(n+255)/256)</a:t>
              </a:r>
            </a:p>
          </p:txBody>
        </p:sp>
        <p:grpSp>
          <p:nvGrpSpPr>
            <p:cNvPr id="143378" name="Group 35"/>
            <p:cNvGrpSpPr>
              <a:grpSpLocks/>
            </p:cNvGrpSpPr>
            <p:nvPr/>
          </p:nvGrpSpPr>
          <p:grpSpPr bwMode="auto">
            <a:xfrm>
              <a:off x="3276598" y="1524000"/>
              <a:ext cx="1448991" cy="1066799"/>
              <a:chOff x="1370806" y="2286000"/>
              <a:chExt cx="1678782" cy="1066799"/>
            </a:xfrm>
          </p:grpSpPr>
          <p:sp>
            <p:nvSpPr>
              <p:cNvPr id="143379" name="Rectangle 36"/>
              <p:cNvSpPr>
                <a:spLocks noChangeArrowheads="1"/>
              </p:cNvSpPr>
              <p:nvPr/>
            </p:nvSpPr>
            <p:spPr bwMode="auto">
              <a:xfrm>
                <a:off x="1371600" y="2286000"/>
                <a:ext cx="1676400" cy="228599"/>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r">
                  <a:lnSpc>
                    <a:spcPct val="100000"/>
                  </a:lnSpc>
                  <a:spcBef>
                    <a:spcPct val="50000"/>
                  </a:spcBef>
                  <a:buFontTx/>
                  <a:buNone/>
                </a:pPr>
                <a:r>
                  <a:rPr lang="en-US" altLang="zh-CN" sz="1600">
                    <a:latin typeface="Calibri" panose="020F0502020204030204" pitchFamily="34" charset="0"/>
                    <a:ea typeface="宋体" panose="02010600030101010101" pitchFamily="2" charset="-122"/>
                  </a:rPr>
                  <a:t>threadId 0</a:t>
                </a:r>
              </a:p>
            </p:txBody>
          </p:sp>
          <p:sp>
            <p:nvSpPr>
              <p:cNvPr id="143380" name="Rectangle 37"/>
              <p:cNvSpPr>
                <a:spLocks noChangeArrowheads="1"/>
              </p:cNvSpPr>
              <p:nvPr/>
            </p:nvSpPr>
            <p:spPr bwMode="auto">
              <a:xfrm>
                <a:off x="1371600" y="2514600"/>
                <a:ext cx="1676400" cy="228599"/>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r">
                  <a:lnSpc>
                    <a:spcPct val="100000"/>
                  </a:lnSpc>
                  <a:spcBef>
                    <a:spcPct val="50000"/>
                  </a:spcBef>
                  <a:buFontTx/>
                  <a:buNone/>
                </a:pPr>
                <a:r>
                  <a:rPr lang="en-US" altLang="zh-CN" sz="1600">
                    <a:latin typeface="Calibri" panose="020F0502020204030204" pitchFamily="34" charset="0"/>
                    <a:ea typeface="宋体" panose="02010600030101010101" pitchFamily="2" charset="-122"/>
                  </a:rPr>
                  <a:t>threadId 1</a:t>
                </a:r>
              </a:p>
            </p:txBody>
          </p:sp>
          <p:sp>
            <p:nvSpPr>
              <p:cNvPr id="143381" name="Rectangle 38"/>
              <p:cNvSpPr>
                <a:spLocks noChangeArrowheads="1"/>
              </p:cNvSpPr>
              <p:nvPr/>
            </p:nvSpPr>
            <p:spPr bwMode="auto">
              <a:xfrm>
                <a:off x="1371600" y="3124200"/>
                <a:ext cx="1676400" cy="228599"/>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r">
                  <a:lnSpc>
                    <a:spcPct val="100000"/>
                  </a:lnSpc>
                  <a:spcBef>
                    <a:spcPct val="50000"/>
                  </a:spcBef>
                  <a:buFontTx/>
                  <a:buNone/>
                </a:pPr>
                <a:r>
                  <a:rPr lang="en-US" altLang="zh-CN" sz="1600">
                    <a:latin typeface="Calibri" panose="020F0502020204030204" pitchFamily="34" charset="0"/>
                    <a:ea typeface="宋体" panose="02010600030101010101" pitchFamily="2" charset="-122"/>
                  </a:rPr>
                  <a:t>threadId 255</a:t>
                </a:r>
              </a:p>
            </p:txBody>
          </p:sp>
          <p:cxnSp>
            <p:nvCxnSpPr>
              <p:cNvPr id="143382" name="Straight Connector 39"/>
              <p:cNvCxnSpPr>
                <a:cxnSpLocks noChangeShapeType="1"/>
              </p:cNvCxnSpPr>
              <p:nvPr/>
            </p:nvCxnSpPr>
            <p:spPr bwMode="auto">
              <a:xfrm rot="5400000">
                <a:off x="1181100" y="2933700"/>
                <a:ext cx="381000" cy="1588"/>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143383" name="Straight Connector 40"/>
              <p:cNvCxnSpPr>
                <a:cxnSpLocks noChangeShapeType="1"/>
              </p:cNvCxnSpPr>
              <p:nvPr/>
            </p:nvCxnSpPr>
            <p:spPr bwMode="auto">
              <a:xfrm rot="5400000">
                <a:off x="2858294" y="2932906"/>
                <a:ext cx="381000" cy="1588"/>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grpSp>
      </p:grpSp>
      <p:cxnSp>
        <p:nvCxnSpPr>
          <p:cNvPr id="143367" name="Straight Connector 42"/>
          <p:cNvCxnSpPr>
            <a:cxnSpLocks noChangeShapeType="1"/>
          </p:cNvCxnSpPr>
          <p:nvPr/>
        </p:nvCxnSpPr>
        <p:spPr bwMode="auto">
          <a:xfrm rot="5400000">
            <a:off x="3136107" y="4380706"/>
            <a:ext cx="533400" cy="1587"/>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143368" name="Straight Connector 44"/>
          <p:cNvCxnSpPr>
            <a:cxnSpLocks noChangeShapeType="1"/>
          </p:cNvCxnSpPr>
          <p:nvPr/>
        </p:nvCxnSpPr>
        <p:spPr bwMode="auto">
          <a:xfrm rot="5400000">
            <a:off x="5955507" y="4380706"/>
            <a:ext cx="533400" cy="1587"/>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sp>
        <p:nvSpPr>
          <p:cNvPr id="143369" name="Right Brace 45"/>
          <p:cNvSpPr>
            <a:spLocks/>
          </p:cNvSpPr>
          <p:nvPr/>
        </p:nvSpPr>
        <p:spPr bwMode="auto">
          <a:xfrm flipH="1">
            <a:off x="2814638" y="3155950"/>
            <a:ext cx="533400" cy="387350"/>
          </a:xfrm>
          <a:prstGeom prst="rightBrace">
            <a:avLst>
              <a:gd name="adj1" fmla="val 8333"/>
              <a:gd name="adj2" fmla="val 49051"/>
            </a:avLst>
          </a:prstGeom>
          <a:noFill/>
          <a:ln w="1587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800">
              <a:latin typeface="Calibri" panose="020F0502020204030204" pitchFamily="34" charset="0"/>
              <a:ea typeface="宋体" panose="02010600030101010101" pitchFamily="2" charset="-122"/>
            </a:endParaRPr>
          </a:p>
        </p:txBody>
      </p:sp>
      <p:sp>
        <p:nvSpPr>
          <p:cNvPr id="143370" name="TextBox 46"/>
          <p:cNvSpPr txBox="1">
            <a:spLocks noChangeArrowheads="1"/>
          </p:cNvSpPr>
          <p:nvPr/>
        </p:nvSpPr>
        <p:spPr bwMode="auto">
          <a:xfrm>
            <a:off x="300039" y="1981200"/>
            <a:ext cx="225012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zh-CN" altLang="en-US" sz="2400" dirty="0">
                <a:latin typeface="Calibri" panose="020F0502020204030204" pitchFamily="34" charset="0"/>
                <a:ea typeface="宋体" panose="02010600030101010101" pitchFamily="2" charset="-122"/>
              </a:rPr>
              <a:t>创建足够的线程块以适应输入向量</a:t>
            </a:r>
            <a:endParaRPr lang="en-US" altLang="zh-CN" sz="2400" dirty="0">
              <a:latin typeface="Calibri" panose="020F0502020204030204" pitchFamily="34" charset="0"/>
              <a:ea typeface="宋体" panose="02010600030101010101" pitchFamily="2" charset="-122"/>
            </a:endParaRPr>
          </a:p>
          <a:p>
            <a:pPr eaLnBrk="1" hangingPunct="1">
              <a:lnSpc>
                <a:spcPct val="100000"/>
              </a:lnSpc>
              <a:spcBef>
                <a:spcPct val="0"/>
              </a:spcBef>
              <a:buFontTx/>
              <a:buNone/>
            </a:pPr>
            <a:r>
              <a:rPr lang="en-US" altLang="zh-CN" sz="2400" dirty="0">
                <a:latin typeface="Calibri" panose="020F0502020204030204" pitchFamily="34" charset="0"/>
                <a:ea typeface="宋体" panose="02010600030101010101" pitchFamily="2" charset="-122"/>
              </a:rPr>
              <a:t>(</a:t>
            </a:r>
            <a:r>
              <a:rPr lang="en-US" altLang="zh-CN" sz="2400" dirty="0" err="1">
                <a:latin typeface="Calibri" panose="020F0502020204030204" pitchFamily="34" charset="0"/>
                <a:ea typeface="宋体" panose="02010600030101010101" pitchFamily="2" charset="-122"/>
              </a:rPr>
              <a:t>Nvidia</a:t>
            </a:r>
            <a:r>
              <a:rPr lang="en-US" altLang="zh-CN" sz="2400" dirty="0">
                <a:latin typeface="Calibri" panose="020F0502020204030204" pitchFamily="34" charset="0"/>
                <a:ea typeface="宋体" panose="02010600030101010101" pitchFamily="2" charset="-122"/>
              </a:rPr>
              <a:t> </a:t>
            </a:r>
            <a:r>
              <a:rPr lang="zh-CN" altLang="en-US" sz="2400" dirty="0">
                <a:latin typeface="Calibri" panose="020F0502020204030204" pitchFamily="34" charset="0"/>
                <a:ea typeface="宋体" panose="02010600030101010101" pitchFamily="2" charset="-122"/>
              </a:rPr>
              <a:t>中将由多个线程块构成的、在</a:t>
            </a:r>
            <a:r>
              <a:rPr lang="en-US" altLang="zh-CN" sz="2400" dirty="0">
                <a:latin typeface="Calibri" panose="020F0502020204030204" pitchFamily="34" charset="0"/>
                <a:ea typeface="宋体" panose="02010600030101010101" pitchFamily="2" charset="-122"/>
              </a:rPr>
              <a:t>GPU</a:t>
            </a:r>
            <a:r>
              <a:rPr lang="zh-CN" altLang="en-US" sz="2400" dirty="0">
                <a:latin typeface="Calibri" panose="020F0502020204030204" pitchFamily="34" charset="0"/>
                <a:ea typeface="宋体" panose="02010600030101010101" pitchFamily="2" charset="-122"/>
              </a:rPr>
              <a:t>上运行的代码 称为</a:t>
            </a:r>
            <a:r>
              <a:rPr lang="en-US" altLang="zh-CN" sz="2400" i="1" dirty="0">
                <a:latin typeface="Calibri" panose="020F0502020204030204" pitchFamily="34" charset="0"/>
                <a:ea typeface="宋体" panose="02010600030101010101" pitchFamily="2" charset="-122"/>
              </a:rPr>
              <a:t>Grid</a:t>
            </a:r>
            <a:r>
              <a:rPr lang="zh-CN" altLang="en-US" sz="2400" i="1" dirty="0">
                <a:latin typeface="Calibri" panose="020F0502020204030204" pitchFamily="34" charset="0"/>
                <a:ea typeface="宋体" panose="02010600030101010101" pitchFamily="2" charset="-122"/>
              </a:rPr>
              <a:t>，</a:t>
            </a:r>
            <a:r>
              <a:rPr lang="en-US" altLang="zh-CN" sz="2400" i="1" dirty="0">
                <a:latin typeface="Calibri" panose="020F0502020204030204" pitchFamily="34" charset="0"/>
                <a:ea typeface="宋体" panose="02010600030101010101" pitchFamily="2" charset="-122"/>
              </a:rPr>
              <a:t>Grid</a:t>
            </a:r>
            <a:r>
              <a:rPr lang="zh-CN" altLang="en-US" sz="2400" i="1" dirty="0">
                <a:latin typeface="Calibri" panose="020F0502020204030204" pitchFamily="34" charset="0"/>
                <a:ea typeface="宋体" panose="02010600030101010101" pitchFamily="2" charset="-122"/>
              </a:rPr>
              <a:t>可以是</a:t>
            </a:r>
            <a:r>
              <a:rPr lang="en-US" altLang="zh-CN" sz="2400" i="1" dirty="0">
                <a:latin typeface="Calibri" panose="020F0502020204030204" pitchFamily="34" charset="0"/>
                <a:ea typeface="宋体" panose="02010600030101010101" pitchFamily="2" charset="-122"/>
              </a:rPr>
              <a:t>2</a:t>
            </a:r>
            <a:r>
              <a:rPr lang="zh-CN" altLang="en-US" sz="2400" i="1" dirty="0">
                <a:latin typeface="Calibri" panose="020F0502020204030204" pitchFamily="34" charset="0"/>
                <a:ea typeface="宋体" panose="02010600030101010101" pitchFamily="2" charset="-122"/>
              </a:rPr>
              <a:t>维的</a:t>
            </a:r>
            <a:r>
              <a:rPr lang="en-US" altLang="zh-CN" sz="2400" dirty="0">
                <a:latin typeface="Calibri" panose="020F0502020204030204" pitchFamily="34" charset="0"/>
                <a:ea typeface="宋体" panose="02010600030101010101" pitchFamily="2" charset="-122"/>
              </a:rPr>
              <a:t>)</a:t>
            </a:r>
          </a:p>
        </p:txBody>
      </p:sp>
      <p:sp>
        <p:nvSpPr>
          <p:cNvPr id="143371" name="TextBox 47"/>
          <p:cNvSpPr txBox="1">
            <a:spLocks noChangeArrowheads="1"/>
          </p:cNvSpPr>
          <p:nvPr/>
        </p:nvSpPr>
        <p:spPr bwMode="auto">
          <a:xfrm>
            <a:off x="6526213" y="4800600"/>
            <a:ext cx="2667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dirty="0">
                <a:latin typeface="Calibri" panose="020F0502020204030204" pitchFamily="34" charset="0"/>
                <a:ea typeface="宋体" panose="02010600030101010101" pitchFamily="2" charset="-122"/>
              </a:rPr>
              <a:t>Conditional </a:t>
            </a:r>
            <a:r>
              <a:rPr lang="en-US" altLang="zh-CN" sz="2000" b="1" dirty="0">
                <a:latin typeface="Calibri" panose="020F0502020204030204" pitchFamily="34" charset="0"/>
                <a:ea typeface="宋体" panose="02010600030101010101" pitchFamily="2" charset="-122"/>
              </a:rPr>
              <a:t>(</a:t>
            </a:r>
            <a:r>
              <a:rPr lang="en-US" altLang="zh-CN" sz="2000" b="1" dirty="0" err="1">
                <a:latin typeface="Calibri" panose="020F0502020204030204" pitchFamily="34" charset="0"/>
                <a:ea typeface="宋体" panose="02010600030101010101" pitchFamily="2" charset="-122"/>
              </a:rPr>
              <a:t>i</a:t>
            </a:r>
            <a:r>
              <a:rPr lang="en-US" altLang="zh-CN" sz="2000" b="1" dirty="0">
                <a:latin typeface="Calibri" panose="020F0502020204030204" pitchFamily="34" charset="0"/>
                <a:ea typeface="宋体" panose="02010600030101010101" pitchFamily="2" charset="-122"/>
              </a:rPr>
              <a:t>&lt;n)</a:t>
            </a:r>
            <a:r>
              <a:rPr lang="en-US" altLang="zh-CN" sz="2000" dirty="0">
                <a:latin typeface="Calibri" panose="020F0502020204030204" pitchFamily="34" charset="0"/>
                <a:ea typeface="宋体" panose="02010600030101010101" pitchFamily="2" charset="-122"/>
              </a:rPr>
              <a:t> turns off unused threads in last block</a:t>
            </a:r>
          </a:p>
        </p:txBody>
      </p:sp>
      <p:cxnSp>
        <p:nvCxnSpPr>
          <p:cNvPr id="143372" name="Straight Arrow Connector 49"/>
          <p:cNvCxnSpPr>
            <a:cxnSpLocks noChangeShapeType="1"/>
            <a:stCxn id="143371" idx="1"/>
          </p:cNvCxnSpPr>
          <p:nvPr/>
        </p:nvCxnSpPr>
        <p:spPr bwMode="auto">
          <a:xfrm flipH="1">
            <a:off x="6069013" y="5308432"/>
            <a:ext cx="457200" cy="177968"/>
          </a:xfrm>
          <a:prstGeom prst="straightConnector1">
            <a:avLst/>
          </a:prstGeom>
          <a:noFill/>
          <a:ln w="254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3373" name="Straight Arrow Connector 54"/>
          <p:cNvCxnSpPr>
            <a:cxnSpLocks noChangeShapeType="1"/>
          </p:cNvCxnSpPr>
          <p:nvPr/>
        </p:nvCxnSpPr>
        <p:spPr bwMode="auto">
          <a:xfrm rot="5400000">
            <a:off x="5763419" y="1981994"/>
            <a:ext cx="1371600" cy="1588"/>
          </a:xfrm>
          <a:prstGeom prst="straightConnector1">
            <a:avLst/>
          </a:prstGeom>
          <a:noFill/>
          <a:ln w="25400" algn="ctr">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43374" name="TextBox 55"/>
          <p:cNvSpPr txBox="1">
            <a:spLocks noChangeArrowheads="1"/>
          </p:cNvSpPr>
          <p:nvPr/>
        </p:nvSpPr>
        <p:spPr bwMode="auto">
          <a:xfrm>
            <a:off x="6553200" y="1439942"/>
            <a:ext cx="2133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dirty="0" err="1">
                <a:latin typeface="Calibri" panose="020F0502020204030204" pitchFamily="34" charset="0"/>
                <a:ea typeface="宋体" panose="02010600030101010101" pitchFamily="2" charset="-122"/>
              </a:rPr>
              <a:t>blockDim</a:t>
            </a:r>
            <a:r>
              <a:rPr lang="en-US" altLang="zh-CN" sz="2000" dirty="0">
                <a:latin typeface="Calibri" panose="020F0502020204030204" pitchFamily="34" charset="0"/>
                <a:ea typeface="宋体" panose="02010600030101010101" pitchFamily="2" charset="-122"/>
              </a:rPr>
              <a:t> = 256 (programmer can choose)</a:t>
            </a:r>
          </a:p>
        </p:txBody>
      </p:sp>
    </p:spTree>
    <p:extLst>
      <p:ext uri="{BB962C8B-B14F-4D97-AF65-F5344CB8AC3E}">
        <p14:creationId xmlns:p14="http://schemas.microsoft.com/office/powerpoint/2010/main" val="932934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日期占位符 2"/>
          <p:cNvSpPr>
            <a:spLocks noGrp="1"/>
          </p:cNvSpPr>
          <p:nvPr>
            <p:ph type="dt" sz="half" idx="10"/>
          </p:nvPr>
        </p:nvSpPr>
        <p:spPr/>
        <p:txBody>
          <a:bodyPr/>
          <a:lstStyle/>
          <a:p>
            <a:pPr>
              <a:defRPr/>
            </a:pPr>
            <a:fld id="{A6A0755B-706A-4789-BDD7-9DE908F488DF}" type="datetime1">
              <a:rPr lang="en-US" altLang="zh-CN" smtClean="0"/>
              <a:t>5/13/2019</a:t>
            </a:fld>
            <a:endParaRPr lang="zh-CN" altLang="en-US"/>
          </a:p>
        </p:txBody>
      </p:sp>
      <p:sp>
        <p:nvSpPr>
          <p:cNvPr id="4" name="页脚占位符 3"/>
          <p:cNvSpPr>
            <a:spLocks noGrp="1"/>
          </p:cNvSpPr>
          <p:nvPr>
            <p:ph type="ftr" sz="quarter" idx="11"/>
          </p:nvPr>
        </p:nvSpPr>
        <p:spPr/>
        <p:txBody>
          <a:bodyPr/>
          <a:lstStyle/>
          <a:p>
            <a:pPr>
              <a:defRPr/>
            </a:pPr>
            <a:r>
              <a:rPr lang="zh-CN" altLang="en-US" smtClean="0"/>
              <a:t>中国科学技术大学</a:t>
            </a:r>
            <a:endParaRPr lang="zh-CN" altLang="en-US"/>
          </a:p>
        </p:txBody>
      </p:sp>
      <p:sp>
        <p:nvSpPr>
          <p:cNvPr id="5" name="灯片编号占位符 4"/>
          <p:cNvSpPr>
            <a:spLocks noGrp="1"/>
          </p:cNvSpPr>
          <p:nvPr>
            <p:ph type="sldNum" sz="quarter" idx="12"/>
          </p:nvPr>
        </p:nvSpPr>
        <p:spPr/>
        <p:txBody>
          <a:bodyPr/>
          <a:lstStyle/>
          <a:p>
            <a:pPr>
              <a:defRPr/>
            </a:pPr>
            <a:fld id="{18252718-8200-49E7-A560-3DA10E2D44CC}" type="slidenum">
              <a:rPr lang="zh-CN" altLang="en-US" smtClean="0"/>
              <a:pPr>
                <a:defRPr/>
              </a:pPr>
              <a:t>28</a:t>
            </a:fld>
            <a:endParaRPr lang="zh-CN" altLang="en-US"/>
          </a:p>
        </p:txBody>
      </p:sp>
      <p:pic>
        <p:nvPicPr>
          <p:cNvPr id="362498" name="Picture 2"/>
          <p:cNvPicPr>
            <a:picLocks noChangeAspect="1" noChangeArrowheads="1"/>
          </p:cNvPicPr>
          <p:nvPr/>
        </p:nvPicPr>
        <p:blipFill>
          <a:blip r:embed="rId2"/>
          <a:srcRect/>
          <a:stretch>
            <a:fillRect/>
          </a:stretch>
        </p:blipFill>
        <p:spPr bwMode="auto">
          <a:xfrm>
            <a:off x="2499360" y="-1"/>
            <a:ext cx="6614160" cy="6756827"/>
          </a:xfrm>
          <a:prstGeom prst="rect">
            <a:avLst/>
          </a:prstGeom>
          <a:noFill/>
          <a:ln w="9525">
            <a:noFill/>
            <a:miter lim="800000"/>
            <a:headEnd/>
            <a:tailEnd/>
          </a:ln>
          <a:effectLst/>
        </p:spPr>
      </p:pic>
      <p:sp>
        <p:nvSpPr>
          <p:cNvPr id="7" name="TextBox 46"/>
          <p:cNvSpPr txBox="1">
            <a:spLocks noChangeArrowheads="1"/>
          </p:cNvSpPr>
          <p:nvPr/>
        </p:nvSpPr>
        <p:spPr bwMode="auto">
          <a:xfrm>
            <a:off x="167959" y="1503680"/>
            <a:ext cx="31950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zh-CN" altLang="en-US" sz="1800" dirty="0" smtClean="0">
                <a:latin typeface="Calibri" panose="020F0502020204030204" pitchFamily="34" charset="0"/>
                <a:ea typeface="宋体" panose="02010600030101010101" pitchFamily="2" charset="-122"/>
              </a:rPr>
              <a:t>处理向量长度为</a:t>
            </a:r>
            <a:r>
              <a:rPr lang="en-US" altLang="zh-CN" sz="1800" dirty="0" smtClean="0">
                <a:latin typeface="Calibri" panose="020F0502020204030204" pitchFamily="34" charset="0"/>
                <a:ea typeface="宋体" panose="02010600030101010101" pitchFamily="2" charset="-122"/>
              </a:rPr>
              <a:t>8192</a:t>
            </a:r>
            <a:r>
              <a:rPr lang="zh-CN" altLang="en-US" sz="1800" dirty="0" smtClean="0">
                <a:latin typeface="Calibri" panose="020F0502020204030204" pitchFamily="34" charset="0"/>
                <a:ea typeface="宋体" panose="02010600030101010101" pitchFamily="2" charset="-122"/>
              </a:rPr>
              <a:t>的程序组织：</a:t>
            </a:r>
            <a:endParaRPr lang="en-US" altLang="zh-CN" sz="1800" dirty="0" smtClean="0">
              <a:latin typeface="Calibri" panose="020F0502020204030204" pitchFamily="34" charset="0"/>
              <a:ea typeface="宋体" panose="02010600030101010101" pitchFamily="2" charset="-122"/>
            </a:endParaRPr>
          </a:p>
          <a:p>
            <a:pPr eaLnBrk="1" hangingPunct="1">
              <a:lnSpc>
                <a:spcPct val="100000"/>
              </a:lnSpc>
              <a:spcBef>
                <a:spcPct val="0"/>
              </a:spcBef>
              <a:buFontTx/>
              <a:buNone/>
            </a:pPr>
            <a:endParaRPr lang="en-US" altLang="zh-CN" sz="1800" dirty="0" smtClean="0">
              <a:latin typeface="Calibri" panose="020F0502020204030204" pitchFamily="34" charset="0"/>
              <a:ea typeface="宋体" panose="02010600030101010101" pitchFamily="2" charset="-122"/>
            </a:endParaRPr>
          </a:p>
          <a:p>
            <a:pPr eaLnBrk="1" hangingPunct="1">
              <a:lnSpc>
                <a:spcPct val="100000"/>
              </a:lnSpc>
              <a:spcBef>
                <a:spcPct val="0"/>
              </a:spcBef>
              <a:buFontTx/>
              <a:buNone/>
            </a:pPr>
            <a:r>
              <a:rPr lang="en-US" altLang="zh-CN" sz="1800" dirty="0" smtClean="0">
                <a:solidFill>
                  <a:srgbClr val="FF0000"/>
                </a:solidFill>
                <a:latin typeface="Calibri" panose="020F0502020204030204" pitchFamily="34" charset="0"/>
                <a:ea typeface="宋体" panose="02010600030101010101" pitchFamily="2" charset="-122"/>
              </a:rPr>
              <a:t>Grid </a:t>
            </a:r>
            <a:r>
              <a:rPr lang="zh-CN" altLang="en-US" sz="1800" dirty="0" smtClean="0">
                <a:solidFill>
                  <a:srgbClr val="FF0000"/>
                </a:solidFill>
                <a:latin typeface="Calibri" panose="020F0502020204030204" pitchFamily="34" charset="0"/>
                <a:ea typeface="宋体" panose="02010600030101010101" pitchFamily="2" charset="-122"/>
              </a:rPr>
              <a:t>包含</a:t>
            </a:r>
            <a:r>
              <a:rPr lang="en-US" altLang="zh-CN" sz="1800" dirty="0" smtClean="0">
                <a:solidFill>
                  <a:srgbClr val="FF0000"/>
                </a:solidFill>
                <a:latin typeface="Calibri" panose="020F0502020204030204" pitchFamily="34" charset="0"/>
                <a:ea typeface="宋体" panose="02010600030101010101" pitchFamily="2" charset="-122"/>
              </a:rPr>
              <a:t>16</a:t>
            </a:r>
            <a:r>
              <a:rPr lang="zh-CN" altLang="en-US" sz="1800" dirty="0" smtClean="0">
                <a:solidFill>
                  <a:srgbClr val="FF0000"/>
                </a:solidFill>
                <a:latin typeface="Calibri" panose="020F0502020204030204" pitchFamily="34" charset="0"/>
                <a:ea typeface="宋体" panose="02010600030101010101" pitchFamily="2" charset="-122"/>
              </a:rPr>
              <a:t>个线程块</a:t>
            </a:r>
            <a:r>
              <a:rPr lang="zh-CN" altLang="en-US" sz="1800" dirty="0" smtClean="0">
                <a:latin typeface="Calibri" panose="020F0502020204030204" pitchFamily="34" charset="0"/>
                <a:ea typeface="宋体" panose="02010600030101010101" pitchFamily="2" charset="-122"/>
              </a:rPr>
              <a:t>（</a:t>
            </a:r>
            <a:r>
              <a:rPr lang="en-US" altLang="zh-CN" sz="1800" dirty="0" smtClean="0">
                <a:latin typeface="Calibri" panose="020F0502020204030204" pitchFamily="34" charset="0"/>
                <a:ea typeface="宋体" panose="02010600030101010101" pitchFamily="2" charset="-122"/>
              </a:rPr>
              <a:t>512</a:t>
            </a:r>
            <a:r>
              <a:rPr lang="zh-CN" altLang="en-US" sz="1800" dirty="0" smtClean="0">
                <a:latin typeface="Calibri" panose="020F0502020204030204" pitchFamily="34" charset="0"/>
                <a:ea typeface="宋体" panose="02010600030101010101" pitchFamily="2" charset="-122"/>
              </a:rPr>
              <a:t>个元素</a:t>
            </a:r>
            <a:r>
              <a:rPr lang="en-US" altLang="zh-CN" sz="1800" dirty="0" smtClean="0">
                <a:latin typeface="Calibri" panose="020F0502020204030204" pitchFamily="34" charset="0"/>
                <a:ea typeface="宋体" panose="02010600030101010101" pitchFamily="2" charset="-122"/>
              </a:rPr>
              <a:t>/Block</a:t>
            </a:r>
            <a:r>
              <a:rPr lang="zh-CN" altLang="en-US" sz="1800" dirty="0" smtClean="0">
                <a:latin typeface="Calibri" panose="020F0502020204030204" pitchFamily="34" charset="0"/>
                <a:ea typeface="宋体" panose="02010600030101010101" pitchFamily="2" charset="-122"/>
              </a:rPr>
              <a:t>）</a:t>
            </a:r>
            <a:endParaRPr lang="en-US" altLang="zh-CN" sz="1800" dirty="0" smtClean="0">
              <a:latin typeface="Calibri" panose="020F0502020204030204" pitchFamily="34" charset="0"/>
              <a:ea typeface="宋体" panose="02010600030101010101" pitchFamily="2" charset="-122"/>
            </a:endParaRPr>
          </a:p>
          <a:p>
            <a:pPr eaLnBrk="1" hangingPunct="1">
              <a:lnSpc>
                <a:spcPct val="100000"/>
              </a:lnSpc>
              <a:spcBef>
                <a:spcPct val="0"/>
              </a:spcBef>
              <a:buFontTx/>
              <a:buNone/>
            </a:pPr>
            <a:r>
              <a:rPr lang="en-US" altLang="zh-CN" sz="1800" dirty="0" smtClean="0">
                <a:solidFill>
                  <a:srgbClr val="FF0000"/>
                </a:solidFill>
                <a:latin typeface="Calibri" panose="020F0502020204030204" pitchFamily="34" charset="0"/>
                <a:ea typeface="宋体" panose="02010600030101010101" pitchFamily="2" charset="-122"/>
              </a:rPr>
              <a:t>Block</a:t>
            </a:r>
            <a:r>
              <a:rPr lang="zh-CN" altLang="en-US" sz="1800" dirty="0" smtClean="0">
                <a:solidFill>
                  <a:srgbClr val="FF0000"/>
                </a:solidFill>
                <a:latin typeface="Calibri" panose="020F0502020204030204" pitchFamily="34" charset="0"/>
                <a:ea typeface="宋体" panose="02010600030101010101" pitchFamily="2" charset="-122"/>
              </a:rPr>
              <a:t>包含</a:t>
            </a:r>
            <a:r>
              <a:rPr lang="en-US" altLang="zh-CN" sz="1800" dirty="0" smtClean="0">
                <a:solidFill>
                  <a:srgbClr val="FF0000"/>
                </a:solidFill>
                <a:latin typeface="Calibri" panose="020F0502020204030204" pitchFamily="34" charset="0"/>
                <a:ea typeface="宋体" panose="02010600030101010101" pitchFamily="2" charset="-122"/>
              </a:rPr>
              <a:t>16</a:t>
            </a:r>
            <a:r>
              <a:rPr lang="zh-CN" altLang="en-US" sz="1800" dirty="0" smtClean="0">
                <a:solidFill>
                  <a:srgbClr val="FF0000"/>
                </a:solidFill>
                <a:latin typeface="Calibri" panose="020F0502020204030204" pitchFamily="34" charset="0"/>
                <a:ea typeface="宋体" panose="02010600030101010101" pitchFamily="2" charset="-122"/>
              </a:rPr>
              <a:t>个</a:t>
            </a:r>
            <a:r>
              <a:rPr lang="en-US" altLang="zh-CN" sz="1800" dirty="0" smtClean="0">
                <a:solidFill>
                  <a:srgbClr val="FF0000"/>
                </a:solidFill>
                <a:latin typeface="Calibri" panose="020F0502020204030204" pitchFamily="34" charset="0"/>
                <a:ea typeface="宋体" panose="02010600030101010101" pitchFamily="2" charset="-122"/>
              </a:rPr>
              <a:t>SIMD </a:t>
            </a:r>
            <a:r>
              <a:rPr lang="zh-CN" altLang="en-US" sz="1800" dirty="0" smtClean="0">
                <a:solidFill>
                  <a:srgbClr val="FF0000"/>
                </a:solidFill>
                <a:latin typeface="Calibri" panose="020F0502020204030204" pitchFamily="34" charset="0"/>
                <a:ea typeface="宋体" panose="02010600030101010101" pitchFamily="2" charset="-122"/>
              </a:rPr>
              <a:t>线程</a:t>
            </a:r>
            <a:endParaRPr lang="en-US" altLang="zh-CN" sz="1800" dirty="0" smtClean="0">
              <a:latin typeface="Calibri" panose="020F0502020204030204" pitchFamily="34" charset="0"/>
              <a:ea typeface="宋体" panose="02010600030101010101" pitchFamily="2" charset="-122"/>
            </a:endParaRPr>
          </a:p>
          <a:p>
            <a:pPr eaLnBrk="1" hangingPunct="1">
              <a:lnSpc>
                <a:spcPct val="100000"/>
              </a:lnSpc>
              <a:spcBef>
                <a:spcPct val="0"/>
              </a:spcBef>
              <a:buFontTx/>
              <a:buNone/>
            </a:pPr>
            <a:r>
              <a:rPr lang="en-US" altLang="zh-CN" sz="1800" dirty="0" smtClean="0">
                <a:latin typeface="Calibri" panose="020F0502020204030204" pitchFamily="34" charset="0"/>
                <a:ea typeface="宋体" panose="02010600030101010101" pitchFamily="2" charset="-122"/>
              </a:rPr>
              <a:t>32</a:t>
            </a:r>
            <a:r>
              <a:rPr lang="zh-CN" altLang="en-US" sz="1800" dirty="0" smtClean="0">
                <a:latin typeface="Calibri" panose="020F0502020204030204" pitchFamily="34" charset="0"/>
                <a:ea typeface="宋体" panose="02010600030101010101" pitchFamily="2" charset="-122"/>
              </a:rPr>
              <a:t>个</a:t>
            </a:r>
            <a:r>
              <a:rPr lang="en-US" altLang="zh-CN" sz="1800" dirty="0" smtClean="0">
                <a:latin typeface="Calibri" panose="020F0502020204030204" pitchFamily="34" charset="0"/>
                <a:ea typeface="宋体" panose="02010600030101010101" pitchFamily="2" charset="-122"/>
              </a:rPr>
              <a:t>CUDA </a:t>
            </a:r>
            <a:r>
              <a:rPr lang="zh-CN" altLang="en-US" sz="1800" dirty="0" smtClean="0">
                <a:latin typeface="Calibri" panose="020F0502020204030204" pitchFamily="34" charset="0"/>
                <a:ea typeface="宋体" panose="02010600030101010101" pitchFamily="2" charset="-122"/>
              </a:rPr>
              <a:t>线程</a:t>
            </a:r>
            <a:r>
              <a:rPr lang="en-US" altLang="zh-CN" sz="1800" dirty="0" smtClean="0">
                <a:latin typeface="Calibri" panose="020F0502020204030204" pitchFamily="34" charset="0"/>
                <a:ea typeface="宋体" panose="02010600030101010101" pitchFamily="2" charset="-122"/>
              </a:rPr>
              <a:t>/SIMD</a:t>
            </a:r>
            <a:r>
              <a:rPr lang="zh-CN" altLang="en-US" sz="1800" dirty="0" smtClean="0">
                <a:latin typeface="Calibri" panose="020F0502020204030204" pitchFamily="34" charset="0"/>
                <a:ea typeface="宋体" panose="02010600030101010101" pitchFamily="2" charset="-122"/>
              </a:rPr>
              <a:t>线程</a:t>
            </a:r>
            <a:endParaRPr lang="en-US" altLang="zh-CN" sz="1800" dirty="0" smtClean="0">
              <a:latin typeface="Calibri" panose="020F0502020204030204" pitchFamily="34" charset="0"/>
              <a:ea typeface="宋体" panose="02010600030101010101" pitchFamily="2" charset="-122"/>
            </a:endParaRPr>
          </a:p>
          <a:p>
            <a:pPr eaLnBrk="1" hangingPunct="1">
              <a:lnSpc>
                <a:spcPct val="100000"/>
              </a:lnSpc>
              <a:spcBef>
                <a:spcPct val="0"/>
              </a:spcBef>
              <a:buFontTx/>
              <a:buNone/>
            </a:pPr>
            <a:r>
              <a:rPr lang="zh-CN" altLang="en-US" sz="1800" dirty="0" smtClean="0">
                <a:latin typeface="Calibri" panose="020F0502020204030204" pitchFamily="34" charset="0"/>
                <a:ea typeface="宋体" panose="02010600030101010101" pitchFamily="2" charset="-122"/>
              </a:rPr>
              <a:t>处理一个元素</a:t>
            </a:r>
            <a:r>
              <a:rPr lang="en-US" altLang="zh-CN" sz="1800" dirty="0" smtClean="0">
                <a:latin typeface="Calibri" panose="020F0502020204030204" pitchFamily="34" charset="0"/>
                <a:ea typeface="宋体" panose="02010600030101010101" pitchFamily="2" charset="-122"/>
              </a:rPr>
              <a:t>/CUDA</a:t>
            </a:r>
            <a:r>
              <a:rPr lang="zh-CN" altLang="en-US" sz="1800" dirty="0" smtClean="0">
                <a:latin typeface="Calibri" panose="020F0502020204030204" pitchFamily="34" charset="0"/>
                <a:ea typeface="宋体" panose="02010600030101010101" pitchFamily="2" charset="-122"/>
              </a:rPr>
              <a:t>线程</a:t>
            </a:r>
            <a:endParaRPr lang="en-US" altLang="zh-CN" sz="1800" dirty="0" smtClean="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9297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4"/>
          <p:cNvSpPr>
            <a:spLocks noChangeArrowheads="1"/>
          </p:cNvSpPr>
          <p:nvPr/>
        </p:nvSpPr>
        <p:spPr bwMode="auto">
          <a:xfrm>
            <a:off x="3505200" y="1143000"/>
            <a:ext cx="4953000" cy="1981200"/>
          </a:xfrm>
          <a:prstGeom prst="rect">
            <a:avLst/>
          </a:prstGeom>
          <a:solidFill>
            <a:schemeClr val="bg1"/>
          </a:solidFill>
          <a:ln w="25400" algn="ctr">
            <a:solidFill>
              <a:schemeClr val="tx1"/>
            </a:solidFill>
            <a:round/>
            <a:headEnd/>
            <a:tailEnd/>
          </a:ln>
        </p:spPr>
        <p:txBody>
          <a:bodyPr lIns="0" tIns="0" bIns="0" anchor="b"/>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50000"/>
              </a:spcBef>
              <a:buFontTx/>
              <a:buNone/>
            </a:pPr>
            <a:r>
              <a:rPr lang="en-US" altLang="zh-CN" sz="1800">
                <a:latin typeface="Calibri" panose="020F0502020204030204" pitchFamily="34" charset="0"/>
                <a:ea typeface="宋体" panose="02010600030101010101" pitchFamily="2" charset="-122"/>
              </a:rPr>
              <a:t>GPU</a:t>
            </a:r>
          </a:p>
        </p:txBody>
      </p:sp>
      <p:sp>
        <p:nvSpPr>
          <p:cNvPr id="2" name="Title 1"/>
          <p:cNvSpPr>
            <a:spLocks noGrp="1"/>
          </p:cNvSpPr>
          <p:nvPr>
            <p:ph type="title"/>
          </p:nvPr>
        </p:nvSpPr>
        <p:spPr/>
        <p:txBody>
          <a:bodyPr/>
          <a:lstStyle/>
          <a:p>
            <a:r>
              <a:rPr lang="en-US" smtClean="0"/>
              <a:t>Hardware Execution Model</a:t>
            </a:r>
            <a:endParaRPr lang="en-US" dirty="0"/>
          </a:p>
        </p:txBody>
      </p:sp>
      <p:sp>
        <p:nvSpPr>
          <p:cNvPr id="145412" name="Content Placeholder 3"/>
          <p:cNvSpPr>
            <a:spLocks noGrp="1"/>
          </p:cNvSpPr>
          <p:nvPr>
            <p:ph idx="1"/>
          </p:nvPr>
        </p:nvSpPr>
        <p:spPr>
          <a:xfrm>
            <a:off x="457200" y="4302034"/>
            <a:ext cx="8229600" cy="2008231"/>
          </a:xfrm>
        </p:spPr>
        <p:txBody>
          <a:bodyPr>
            <a:normAutofit fontScale="77500" lnSpcReduction="20000"/>
          </a:bodyPr>
          <a:lstStyle/>
          <a:p>
            <a:pPr>
              <a:lnSpc>
                <a:spcPct val="120000"/>
              </a:lnSpc>
            </a:pPr>
            <a:r>
              <a:rPr lang="en-US" altLang="zh-CN" dirty="0" smtClean="0"/>
              <a:t>GPU </a:t>
            </a:r>
            <a:r>
              <a:rPr lang="zh-CN" altLang="en-US" dirty="0" smtClean="0"/>
              <a:t>由多个并行核构成，每个核是一个多线程</a:t>
            </a:r>
            <a:r>
              <a:rPr lang="en-US" altLang="zh-CN" dirty="0" smtClean="0"/>
              <a:t>SIMD</a:t>
            </a:r>
            <a:r>
              <a:rPr lang="zh-CN" altLang="en-US" dirty="0" smtClean="0"/>
              <a:t>处理器（包含多个车道（</a:t>
            </a:r>
            <a:r>
              <a:rPr lang="en-US" altLang="zh-CN" dirty="0" smtClean="0"/>
              <a:t>Lanes</a:t>
            </a:r>
            <a:r>
              <a:rPr lang="zh-CN" altLang="en-US" dirty="0" smtClean="0"/>
              <a:t>）</a:t>
            </a:r>
            <a:r>
              <a:rPr lang="en-US" altLang="zh-CN" dirty="0" smtClean="0"/>
              <a:t>)</a:t>
            </a:r>
          </a:p>
          <a:p>
            <a:r>
              <a:rPr lang="en-US" altLang="zh-CN" dirty="0" smtClean="0"/>
              <a:t>CPU </a:t>
            </a:r>
            <a:r>
              <a:rPr lang="zh-CN" altLang="en-US" dirty="0" smtClean="0"/>
              <a:t>发送整个</a:t>
            </a:r>
            <a:r>
              <a:rPr lang="en-US" altLang="zh-CN" dirty="0" smtClean="0"/>
              <a:t> “grid”</a:t>
            </a:r>
            <a:r>
              <a:rPr lang="zh-CN" altLang="en-US" dirty="0" smtClean="0"/>
              <a:t>到</a:t>
            </a:r>
            <a:r>
              <a:rPr lang="en-US" altLang="zh-CN" dirty="0" smtClean="0"/>
              <a:t>GPU</a:t>
            </a:r>
            <a:r>
              <a:rPr lang="zh-CN" altLang="en-US" dirty="0" smtClean="0"/>
              <a:t>，由</a:t>
            </a:r>
            <a:r>
              <a:rPr lang="en-US" altLang="zh-CN" dirty="0" smtClean="0"/>
              <a:t>GPU</a:t>
            </a:r>
            <a:r>
              <a:rPr lang="zh-CN" altLang="en-US" dirty="0" smtClean="0"/>
              <a:t>将这些线程块分发到多个核上（每个线程块在一个核上运行）</a:t>
            </a:r>
            <a:endParaRPr lang="en-US" altLang="zh-CN" dirty="0" smtClean="0"/>
          </a:p>
          <a:p>
            <a:pPr lvl="1"/>
            <a:r>
              <a:rPr lang="en-US" altLang="zh-CN" dirty="0" smtClean="0"/>
              <a:t>GPU</a:t>
            </a:r>
            <a:r>
              <a:rPr lang="zh-CN" altLang="en-US" dirty="0" smtClean="0"/>
              <a:t>上核的数量对程序员而言是透明的</a:t>
            </a:r>
            <a:endParaRPr lang="en-US" altLang="zh-CN" dirty="0" smtClean="0"/>
          </a:p>
        </p:txBody>
      </p:sp>
      <p:sp>
        <p:nvSpPr>
          <p:cNvPr id="37" name="日期占位符 36"/>
          <p:cNvSpPr>
            <a:spLocks noGrp="1"/>
          </p:cNvSpPr>
          <p:nvPr>
            <p:ph type="dt" sz="quarter" idx="10"/>
          </p:nvPr>
        </p:nvSpPr>
        <p:spPr/>
        <p:txBody>
          <a:bodyPr/>
          <a:lstStyle/>
          <a:p>
            <a:fld id="{5E963D66-92DE-46AB-A3F8-6859911B908A}" type="datetime1">
              <a:rPr lang="en-US" altLang="zh-CN" smtClean="0"/>
              <a:t>5/13/2019</a:t>
            </a:fld>
            <a:endParaRPr lang="zh-CN" altLang="en-US"/>
          </a:p>
        </p:txBody>
      </p:sp>
      <p:sp>
        <p:nvSpPr>
          <p:cNvPr id="38" name="页脚占位符 37"/>
          <p:cNvSpPr>
            <a:spLocks noGrp="1"/>
          </p:cNvSpPr>
          <p:nvPr>
            <p:ph type="ftr" sz="quarter" idx="11"/>
          </p:nvPr>
        </p:nvSpPr>
        <p:spPr/>
        <p:txBody>
          <a:bodyPr/>
          <a:lstStyle/>
          <a:p>
            <a:r>
              <a:rPr lang="zh-CN" altLang="en-US" smtClean="0"/>
              <a:t>中国科学技术大学</a:t>
            </a:r>
            <a:endParaRPr lang="zh-CN" altLang="en-US"/>
          </a:p>
        </p:txBody>
      </p:sp>
      <p:grpSp>
        <p:nvGrpSpPr>
          <p:cNvPr id="145414" name="Group 33"/>
          <p:cNvGrpSpPr>
            <a:grpSpLocks/>
          </p:cNvGrpSpPr>
          <p:nvPr/>
        </p:nvGrpSpPr>
        <p:grpSpPr bwMode="auto">
          <a:xfrm>
            <a:off x="3581400" y="1219200"/>
            <a:ext cx="4800600" cy="1601788"/>
            <a:chOff x="1828800" y="2743200"/>
            <a:chExt cx="4800600" cy="1601788"/>
          </a:xfrm>
        </p:grpSpPr>
        <p:grpSp>
          <p:nvGrpSpPr>
            <p:cNvPr id="145423" name="Group 11"/>
            <p:cNvGrpSpPr>
              <a:grpSpLocks/>
            </p:cNvGrpSpPr>
            <p:nvPr/>
          </p:nvGrpSpPr>
          <p:grpSpPr bwMode="auto">
            <a:xfrm>
              <a:off x="1828800" y="2743200"/>
              <a:ext cx="1143000" cy="1600200"/>
              <a:chOff x="2514600" y="3733800"/>
              <a:chExt cx="1143000" cy="1600200"/>
            </a:xfrm>
          </p:grpSpPr>
          <p:sp>
            <p:nvSpPr>
              <p:cNvPr id="145440" name="Rectangle 10"/>
              <p:cNvSpPr>
                <a:spLocks noChangeArrowheads="1"/>
              </p:cNvSpPr>
              <p:nvPr/>
            </p:nvSpPr>
            <p:spPr bwMode="auto">
              <a:xfrm flipH="1">
                <a:off x="2514600" y="3733800"/>
                <a:ext cx="1143000" cy="1600200"/>
              </a:xfrm>
              <a:prstGeom prst="rect">
                <a:avLst/>
              </a:prstGeom>
              <a:solidFill>
                <a:schemeClr val="bg1"/>
              </a:solidFill>
              <a:ln w="25400" algn="ctr">
                <a:solidFill>
                  <a:schemeClr val="tx1"/>
                </a:solidFill>
                <a:round/>
                <a:headEnd/>
                <a:tailEnd/>
              </a:ln>
            </p:spPr>
            <p:txBody>
              <a:bodyPr lIns="0" tIns="0" bIns="0" anchor="b"/>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Core 0</a:t>
                </a:r>
              </a:p>
            </p:txBody>
          </p:sp>
          <p:sp>
            <p:nvSpPr>
              <p:cNvPr id="145441" name="Rectangle 4"/>
              <p:cNvSpPr>
                <a:spLocks noChangeArrowheads="1"/>
              </p:cNvSpPr>
              <p:nvPr/>
            </p:nvSpPr>
            <p:spPr bwMode="auto">
              <a:xfrm>
                <a:off x="2590800" y="3810000"/>
                <a:ext cx="990599" cy="304800"/>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Lane 0 </a:t>
                </a:r>
              </a:p>
            </p:txBody>
          </p:sp>
          <p:sp>
            <p:nvSpPr>
              <p:cNvPr id="145442" name="Rectangle 5"/>
              <p:cNvSpPr>
                <a:spLocks noChangeArrowheads="1"/>
              </p:cNvSpPr>
              <p:nvPr/>
            </p:nvSpPr>
            <p:spPr bwMode="auto">
              <a:xfrm>
                <a:off x="2590800" y="4114800"/>
                <a:ext cx="990599" cy="304800"/>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Lane 1</a:t>
                </a:r>
              </a:p>
            </p:txBody>
          </p:sp>
          <p:sp>
            <p:nvSpPr>
              <p:cNvPr id="145443" name="Rectangle 6"/>
              <p:cNvSpPr>
                <a:spLocks noChangeArrowheads="1"/>
              </p:cNvSpPr>
              <p:nvPr/>
            </p:nvSpPr>
            <p:spPr bwMode="auto">
              <a:xfrm>
                <a:off x="2590800" y="4724400"/>
                <a:ext cx="990599" cy="304800"/>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Lane 15</a:t>
                </a:r>
              </a:p>
            </p:txBody>
          </p:sp>
          <p:cxnSp>
            <p:nvCxnSpPr>
              <p:cNvPr id="145444" name="Straight Connector 8"/>
              <p:cNvCxnSpPr>
                <a:cxnSpLocks noChangeShapeType="1"/>
              </p:cNvCxnSpPr>
              <p:nvPr/>
            </p:nvCxnSpPr>
            <p:spPr bwMode="auto">
              <a:xfrm rot="5400000">
                <a:off x="2438400" y="4572000"/>
                <a:ext cx="304800" cy="1588"/>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145445" name="Straight Connector 9"/>
              <p:cNvCxnSpPr>
                <a:cxnSpLocks noChangeShapeType="1"/>
              </p:cNvCxnSpPr>
              <p:nvPr/>
            </p:nvCxnSpPr>
            <p:spPr bwMode="auto">
              <a:xfrm rot="5400000">
                <a:off x="3429794" y="4571206"/>
                <a:ext cx="304800" cy="1588"/>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grpSp>
        <p:grpSp>
          <p:nvGrpSpPr>
            <p:cNvPr id="145424" name="Group 12"/>
            <p:cNvGrpSpPr>
              <a:grpSpLocks/>
            </p:cNvGrpSpPr>
            <p:nvPr/>
          </p:nvGrpSpPr>
          <p:grpSpPr bwMode="auto">
            <a:xfrm>
              <a:off x="3200400" y="2743200"/>
              <a:ext cx="1143000" cy="1600200"/>
              <a:chOff x="2514600" y="3733800"/>
              <a:chExt cx="1143000" cy="1600200"/>
            </a:xfrm>
          </p:grpSpPr>
          <p:sp>
            <p:nvSpPr>
              <p:cNvPr id="145434" name="Rectangle 13"/>
              <p:cNvSpPr>
                <a:spLocks noChangeArrowheads="1"/>
              </p:cNvSpPr>
              <p:nvPr/>
            </p:nvSpPr>
            <p:spPr bwMode="auto">
              <a:xfrm flipH="1">
                <a:off x="2514600" y="3733800"/>
                <a:ext cx="1143000" cy="1600200"/>
              </a:xfrm>
              <a:prstGeom prst="rect">
                <a:avLst/>
              </a:prstGeom>
              <a:solidFill>
                <a:schemeClr val="bg1"/>
              </a:solidFill>
              <a:ln w="25400" algn="ctr">
                <a:solidFill>
                  <a:schemeClr val="tx1"/>
                </a:solidFill>
                <a:round/>
                <a:headEnd/>
                <a:tailEnd/>
              </a:ln>
            </p:spPr>
            <p:txBody>
              <a:bodyPr lIns="0" tIns="0" bIns="0" anchor="b"/>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Core 1</a:t>
                </a:r>
              </a:p>
            </p:txBody>
          </p:sp>
          <p:sp>
            <p:nvSpPr>
              <p:cNvPr id="145435" name="Rectangle 14"/>
              <p:cNvSpPr>
                <a:spLocks noChangeArrowheads="1"/>
              </p:cNvSpPr>
              <p:nvPr/>
            </p:nvSpPr>
            <p:spPr bwMode="auto">
              <a:xfrm>
                <a:off x="2590800" y="3810000"/>
                <a:ext cx="990599" cy="304800"/>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Lane 0 </a:t>
                </a:r>
              </a:p>
            </p:txBody>
          </p:sp>
          <p:sp>
            <p:nvSpPr>
              <p:cNvPr id="145436" name="Rectangle 15"/>
              <p:cNvSpPr>
                <a:spLocks noChangeArrowheads="1"/>
              </p:cNvSpPr>
              <p:nvPr/>
            </p:nvSpPr>
            <p:spPr bwMode="auto">
              <a:xfrm>
                <a:off x="2590800" y="4114800"/>
                <a:ext cx="990599" cy="304800"/>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Lane 1</a:t>
                </a:r>
              </a:p>
            </p:txBody>
          </p:sp>
          <p:sp>
            <p:nvSpPr>
              <p:cNvPr id="145437" name="Rectangle 16"/>
              <p:cNvSpPr>
                <a:spLocks noChangeArrowheads="1"/>
              </p:cNvSpPr>
              <p:nvPr/>
            </p:nvSpPr>
            <p:spPr bwMode="auto">
              <a:xfrm>
                <a:off x="2590800" y="4724400"/>
                <a:ext cx="990599" cy="304800"/>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Lane 15</a:t>
                </a:r>
              </a:p>
            </p:txBody>
          </p:sp>
          <p:cxnSp>
            <p:nvCxnSpPr>
              <p:cNvPr id="145438" name="Straight Connector 17"/>
              <p:cNvCxnSpPr>
                <a:cxnSpLocks noChangeShapeType="1"/>
              </p:cNvCxnSpPr>
              <p:nvPr/>
            </p:nvCxnSpPr>
            <p:spPr bwMode="auto">
              <a:xfrm rot="5400000">
                <a:off x="2438400" y="4572000"/>
                <a:ext cx="304800" cy="1588"/>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145439" name="Straight Connector 18"/>
              <p:cNvCxnSpPr>
                <a:cxnSpLocks noChangeShapeType="1"/>
              </p:cNvCxnSpPr>
              <p:nvPr/>
            </p:nvCxnSpPr>
            <p:spPr bwMode="auto">
              <a:xfrm rot="5400000">
                <a:off x="3429794" y="4571206"/>
                <a:ext cx="304800" cy="1588"/>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grpSp>
        <p:grpSp>
          <p:nvGrpSpPr>
            <p:cNvPr id="145425" name="Group 19"/>
            <p:cNvGrpSpPr>
              <a:grpSpLocks/>
            </p:cNvGrpSpPr>
            <p:nvPr/>
          </p:nvGrpSpPr>
          <p:grpSpPr bwMode="auto">
            <a:xfrm>
              <a:off x="5486400" y="2743200"/>
              <a:ext cx="1143000" cy="1600200"/>
              <a:chOff x="2514600" y="3733800"/>
              <a:chExt cx="1143000" cy="1600200"/>
            </a:xfrm>
          </p:grpSpPr>
          <p:sp>
            <p:nvSpPr>
              <p:cNvPr id="145428" name="Rectangle 20"/>
              <p:cNvSpPr>
                <a:spLocks noChangeArrowheads="1"/>
              </p:cNvSpPr>
              <p:nvPr/>
            </p:nvSpPr>
            <p:spPr bwMode="auto">
              <a:xfrm flipH="1">
                <a:off x="2514600" y="3733800"/>
                <a:ext cx="1143000" cy="1600200"/>
              </a:xfrm>
              <a:prstGeom prst="rect">
                <a:avLst/>
              </a:prstGeom>
              <a:solidFill>
                <a:schemeClr val="bg1"/>
              </a:solidFill>
              <a:ln w="25400" algn="ctr">
                <a:solidFill>
                  <a:schemeClr val="tx1"/>
                </a:solidFill>
                <a:round/>
                <a:headEnd/>
                <a:tailEnd/>
              </a:ln>
            </p:spPr>
            <p:txBody>
              <a:bodyPr lIns="0" tIns="0" bIns="0" anchor="b"/>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Core 15</a:t>
                </a:r>
              </a:p>
            </p:txBody>
          </p:sp>
          <p:sp>
            <p:nvSpPr>
              <p:cNvPr id="145429" name="Rectangle 21"/>
              <p:cNvSpPr>
                <a:spLocks noChangeArrowheads="1"/>
              </p:cNvSpPr>
              <p:nvPr/>
            </p:nvSpPr>
            <p:spPr bwMode="auto">
              <a:xfrm>
                <a:off x="2590800" y="3810000"/>
                <a:ext cx="990599" cy="304800"/>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Lane 0 </a:t>
                </a:r>
              </a:p>
            </p:txBody>
          </p:sp>
          <p:sp>
            <p:nvSpPr>
              <p:cNvPr id="145430" name="Rectangle 22"/>
              <p:cNvSpPr>
                <a:spLocks noChangeArrowheads="1"/>
              </p:cNvSpPr>
              <p:nvPr/>
            </p:nvSpPr>
            <p:spPr bwMode="auto">
              <a:xfrm>
                <a:off x="2590800" y="4114800"/>
                <a:ext cx="990599" cy="304800"/>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Lane 1</a:t>
                </a:r>
              </a:p>
            </p:txBody>
          </p:sp>
          <p:sp>
            <p:nvSpPr>
              <p:cNvPr id="145431" name="Rectangle 23"/>
              <p:cNvSpPr>
                <a:spLocks noChangeArrowheads="1"/>
              </p:cNvSpPr>
              <p:nvPr/>
            </p:nvSpPr>
            <p:spPr bwMode="auto">
              <a:xfrm>
                <a:off x="2590800" y="4724400"/>
                <a:ext cx="990599" cy="304800"/>
              </a:xfrm>
              <a:prstGeom prst="rect">
                <a:avLst/>
              </a:prstGeom>
              <a:solidFill>
                <a:schemeClr val="bg1"/>
              </a:solidFill>
              <a:ln w="25400" algn="ctr">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Lane 15</a:t>
                </a:r>
              </a:p>
            </p:txBody>
          </p:sp>
          <p:cxnSp>
            <p:nvCxnSpPr>
              <p:cNvPr id="145432" name="Straight Connector 24"/>
              <p:cNvCxnSpPr>
                <a:cxnSpLocks noChangeShapeType="1"/>
              </p:cNvCxnSpPr>
              <p:nvPr/>
            </p:nvCxnSpPr>
            <p:spPr bwMode="auto">
              <a:xfrm rot="5400000">
                <a:off x="2438400" y="4572000"/>
                <a:ext cx="304800" cy="1588"/>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145433" name="Straight Connector 25"/>
              <p:cNvCxnSpPr>
                <a:cxnSpLocks noChangeShapeType="1"/>
              </p:cNvCxnSpPr>
              <p:nvPr/>
            </p:nvCxnSpPr>
            <p:spPr bwMode="auto">
              <a:xfrm rot="5400000">
                <a:off x="3429794" y="4571206"/>
                <a:ext cx="304800" cy="1588"/>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grpSp>
        <p:cxnSp>
          <p:nvCxnSpPr>
            <p:cNvPr id="145426" name="Straight Connector 27"/>
            <p:cNvCxnSpPr>
              <a:cxnSpLocks noChangeShapeType="1"/>
            </p:cNvCxnSpPr>
            <p:nvPr/>
          </p:nvCxnSpPr>
          <p:spPr bwMode="auto">
            <a:xfrm>
              <a:off x="4495800" y="2743200"/>
              <a:ext cx="838200" cy="1588"/>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145427" name="Straight Connector 28"/>
            <p:cNvCxnSpPr>
              <a:cxnSpLocks noChangeShapeType="1"/>
            </p:cNvCxnSpPr>
            <p:nvPr/>
          </p:nvCxnSpPr>
          <p:spPr bwMode="auto">
            <a:xfrm>
              <a:off x="4495800" y="4343400"/>
              <a:ext cx="838200" cy="1588"/>
            </a:xfrm>
            <a:prstGeom prst="line">
              <a:avLst/>
            </a:prstGeom>
            <a:noFill/>
            <a:ln w="25400" algn="ctr">
              <a:solidFill>
                <a:srgbClr val="000000"/>
              </a:solidFill>
              <a:prstDash val="sysDash"/>
              <a:round/>
              <a:headEnd/>
              <a:tailEnd/>
            </a:ln>
            <a:extLst>
              <a:ext uri="{909E8E84-426E-40DD-AFC4-6F175D3DCCD1}">
                <a14:hiddenFill xmlns:a14="http://schemas.microsoft.com/office/drawing/2010/main">
                  <a:noFill/>
                </a14:hiddenFill>
              </a:ext>
            </a:extLst>
          </p:spPr>
        </p:cxnSp>
      </p:grpSp>
      <p:sp>
        <p:nvSpPr>
          <p:cNvPr id="145415" name="Rectangle 35"/>
          <p:cNvSpPr>
            <a:spLocks noChangeArrowheads="1"/>
          </p:cNvSpPr>
          <p:nvPr/>
        </p:nvSpPr>
        <p:spPr bwMode="auto">
          <a:xfrm>
            <a:off x="4953000" y="3352800"/>
            <a:ext cx="2133600" cy="5334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GPU Memory</a:t>
            </a:r>
          </a:p>
        </p:txBody>
      </p:sp>
      <p:cxnSp>
        <p:nvCxnSpPr>
          <p:cNvPr id="145416" name="Straight Connector 58"/>
          <p:cNvCxnSpPr>
            <a:cxnSpLocks noChangeShapeType="1"/>
          </p:cNvCxnSpPr>
          <p:nvPr/>
        </p:nvCxnSpPr>
        <p:spPr bwMode="auto">
          <a:xfrm rot="5400000">
            <a:off x="5906294" y="3237706"/>
            <a:ext cx="228600" cy="1588"/>
          </a:xfrm>
          <a:prstGeom prst="line">
            <a:avLst/>
          </a:prstGeom>
          <a:noFill/>
          <a:ln w="25400" algn="ctr">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45417" name="Rectangle 60"/>
          <p:cNvSpPr>
            <a:spLocks noChangeArrowheads="1"/>
          </p:cNvSpPr>
          <p:nvPr/>
        </p:nvSpPr>
        <p:spPr bwMode="auto">
          <a:xfrm>
            <a:off x="1219200" y="1295400"/>
            <a:ext cx="1600200" cy="12954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CPU</a:t>
            </a:r>
          </a:p>
        </p:txBody>
      </p:sp>
      <p:sp>
        <p:nvSpPr>
          <p:cNvPr id="145418" name="Rectangle 61"/>
          <p:cNvSpPr>
            <a:spLocks noChangeArrowheads="1"/>
          </p:cNvSpPr>
          <p:nvPr/>
        </p:nvSpPr>
        <p:spPr bwMode="auto">
          <a:xfrm>
            <a:off x="914400" y="2819400"/>
            <a:ext cx="2133600" cy="5334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r>
              <a:rPr lang="en-US" altLang="zh-CN" sz="1800">
                <a:latin typeface="Calibri" panose="020F0502020204030204" pitchFamily="34" charset="0"/>
                <a:ea typeface="宋体" panose="02010600030101010101" pitchFamily="2" charset="-122"/>
              </a:rPr>
              <a:t>CPU Memory</a:t>
            </a:r>
          </a:p>
        </p:txBody>
      </p:sp>
      <p:cxnSp>
        <p:nvCxnSpPr>
          <p:cNvPr id="145419" name="Straight Connector 62"/>
          <p:cNvCxnSpPr>
            <a:cxnSpLocks noChangeShapeType="1"/>
          </p:cNvCxnSpPr>
          <p:nvPr/>
        </p:nvCxnSpPr>
        <p:spPr bwMode="auto">
          <a:xfrm rot="5400000">
            <a:off x="1867694" y="2704306"/>
            <a:ext cx="228600" cy="1588"/>
          </a:xfrm>
          <a:prstGeom prst="line">
            <a:avLst/>
          </a:prstGeom>
          <a:noFill/>
          <a:ln w="25400" algn="ctr">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5420" name="Straight Connector 64"/>
          <p:cNvCxnSpPr>
            <a:cxnSpLocks noChangeShapeType="1"/>
            <a:stCxn id="145417" idx="3"/>
          </p:cNvCxnSpPr>
          <p:nvPr/>
        </p:nvCxnSpPr>
        <p:spPr bwMode="auto">
          <a:xfrm>
            <a:off x="2819400" y="1943100"/>
            <a:ext cx="685800" cy="38100"/>
          </a:xfrm>
          <a:prstGeom prst="line">
            <a:avLst/>
          </a:prstGeom>
          <a:noFill/>
          <a:ln w="25400" algn="ctr">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 name="灯片编号占位符 2"/>
          <p:cNvSpPr>
            <a:spLocks noGrp="1"/>
          </p:cNvSpPr>
          <p:nvPr>
            <p:ph type="sldNum" sz="quarter" idx="12"/>
          </p:nvPr>
        </p:nvSpPr>
        <p:spPr/>
        <p:txBody>
          <a:bodyPr/>
          <a:lstStyle/>
          <a:p>
            <a:fld id="{8BD4F407-B401-4F27-B84C-F4D1FCFDF361}" type="slidenum">
              <a:rPr lang="zh-CN" altLang="en-US" smtClean="0"/>
              <a:pPr/>
              <a:t>29</a:t>
            </a:fld>
            <a:endParaRPr lang="zh-CN" altLang="en-US" dirty="0"/>
          </a:p>
        </p:txBody>
      </p:sp>
    </p:spTree>
    <p:extLst>
      <p:ext uri="{BB962C8B-B14F-4D97-AF65-F5344CB8AC3E}">
        <p14:creationId xmlns:p14="http://schemas.microsoft.com/office/powerpoint/2010/main" val="1116356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标题 1"/>
          <p:cNvSpPr>
            <a:spLocks noGrp="1"/>
          </p:cNvSpPr>
          <p:nvPr>
            <p:ph type="title"/>
          </p:nvPr>
        </p:nvSpPr>
        <p:spPr/>
        <p:txBody>
          <a:bodyPr>
            <a:normAutofit/>
          </a:bodyPr>
          <a:lstStyle/>
          <a:p>
            <a:r>
              <a:rPr lang="en-US" altLang="zh-CN" b="1" smtClean="0">
                <a:solidFill>
                  <a:srgbClr val="FF0000"/>
                </a:solidFill>
              </a:rPr>
              <a:t>Array vs. Vector Processors</a:t>
            </a:r>
            <a:endParaRPr lang="zh-CN" altLang="en-US" b="1" smtClean="0">
              <a:solidFill>
                <a:srgbClr val="FF0000"/>
              </a:solidFill>
            </a:endParaRPr>
          </a:p>
        </p:txBody>
      </p:sp>
      <p:sp>
        <p:nvSpPr>
          <p:cNvPr id="4" name="日期占位符 3"/>
          <p:cNvSpPr>
            <a:spLocks noGrp="1"/>
          </p:cNvSpPr>
          <p:nvPr>
            <p:ph type="dt" sz="half" idx="10"/>
          </p:nvPr>
        </p:nvSpPr>
        <p:spPr/>
        <p:txBody>
          <a:bodyPr/>
          <a:lstStyle/>
          <a:p>
            <a:pPr>
              <a:defRPr/>
            </a:pPr>
            <a:fld id="{1DA8E910-011A-49AB-9CB4-588A61EB85FD}" type="datetime1">
              <a:rPr lang="en-US" altLang="zh-CN" smtClean="0"/>
              <a:t>5/13/2019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111621"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607EAF47-5C44-4A81-A95C-1A4C7F980CAA}"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3</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111622"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2133600"/>
            <a:ext cx="810418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344738"/>
            <a:ext cx="58070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矩形 1"/>
          <p:cNvSpPr>
            <a:spLocks noChangeArrowheads="1"/>
          </p:cNvSpPr>
          <p:nvPr/>
        </p:nvSpPr>
        <p:spPr bwMode="auto">
          <a:xfrm>
            <a:off x="260350" y="1147763"/>
            <a:ext cx="8758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r>
              <a:rPr lang="en-US" altLang="zh-CN" sz="1800" b="1">
                <a:solidFill>
                  <a:srgbClr val="C00000"/>
                </a:solidFill>
              </a:rPr>
              <a:t>Array processor</a:t>
            </a:r>
            <a:r>
              <a:rPr lang="zh-CN" altLang="en-US" sz="1800" b="1">
                <a:solidFill>
                  <a:srgbClr val="C00000"/>
                </a:solidFill>
              </a:rPr>
              <a:t>：</a:t>
            </a:r>
            <a:r>
              <a:rPr lang="zh-CN" altLang="en-US" sz="1800"/>
              <a:t>又称为并行处理机、</a:t>
            </a:r>
            <a:r>
              <a:rPr lang="en-US" altLang="zh-CN" sz="1800"/>
              <a:t>SIMD</a:t>
            </a:r>
            <a:r>
              <a:rPr lang="zh-CN" altLang="en-US" sz="1800"/>
              <a:t>处理器。其核心是一个由</a:t>
            </a:r>
            <a:r>
              <a:rPr lang="zh-CN" altLang="en-US" sz="1800" b="1">
                <a:solidFill>
                  <a:srgbClr val="0036A2"/>
                </a:solidFill>
              </a:rPr>
              <a:t>多个处理单元</a:t>
            </a:r>
            <a:r>
              <a:rPr lang="zh-CN" altLang="en-US" sz="1800"/>
              <a:t>构成的</a:t>
            </a:r>
            <a:r>
              <a:rPr lang="zh-CN" altLang="en-US" sz="1800" b="1">
                <a:solidFill>
                  <a:srgbClr val="0036A2"/>
                </a:solidFill>
              </a:rPr>
              <a:t>阵列</a:t>
            </a:r>
            <a:r>
              <a:rPr lang="zh-CN" altLang="en-US" sz="1800"/>
              <a:t>，用</a:t>
            </a:r>
            <a:r>
              <a:rPr lang="zh-CN" altLang="en-US" sz="1800" b="1">
                <a:solidFill>
                  <a:srgbClr val="0036A2"/>
                </a:solidFill>
              </a:rPr>
              <a:t>单一的控制部件</a:t>
            </a:r>
            <a:r>
              <a:rPr lang="zh-CN" altLang="en-US" sz="1800"/>
              <a:t>来控制多个处理单元对</a:t>
            </a:r>
            <a:r>
              <a:rPr lang="zh-CN" altLang="en-US" sz="1800" b="1">
                <a:solidFill>
                  <a:srgbClr val="0036A2"/>
                </a:solidFill>
              </a:rPr>
              <a:t>各自的数据</a:t>
            </a:r>
            <a:r>
              <a:rPr lang="zh-CN" altLang="en-US" sz="1800"/>
              <a:t>进行</a:t>
            </a:r>
            <a:r>
              <a:rPr lang="zh-CN" altLang="en-US" sz="1800" b="1">
                <a:solidFill>
                  <a:srgbClr val="0036A2"/>
                </a:solidFill>
              </a:rPr>
              <a:t>相同的运算</a:t>
            </a:r>
            <a:r>
              <a:rPr lang="zh-CN" altLang="en-US" sz="1800"/>
              <a:t>和操作。</a:t>
            </a:r>
          </a:p>
        </p:txBody>
      </p:sp>
    </p:spTree>
    <p:extLst>
      <p:ext uri="{BB962C8B-B14F-4D97-AF65-F5344CB8AC3E}">
        <p14:creationId xmlns:p14="http://schemas.microsoft.com/office/powerpoint/2010/main" val="2233608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685800" y="330200"/>
            <a:ext cx="8001000" cy="303213"/>
          </a:xfrm>
        </p:spPr>
        <p:txBody>
          <a:bodyPr>
            <a:normAutofit fontScale="90000"/>
          </a:bodyPr>
          <a:lstStyle/>
          <a:p>
            <a:pPr eaLnBrk="1" hangingPunct="1"/>
            <a:r>
              <a:rPr lang="en-US" altLang="zh-CN" sz="3200" smtClean="0"/>
              <a:t>Simplified CUDA Programming Model</a:t>
            </a:r>
          </a:p>
        </p:txBody>
      </p:sp>
      <p:sp>
        <p:nvSpPr>
          <p:cNvPr id="146435" name="Content Placeholder 2"/>
          <p:cNvSpPr>
            <a:spLocks noGrp="1"/>
          </p:cNvSpPr>
          <p:nvPr>
            <p:ph idx="1"/>
          </p:nvPr>
        </p:nvSpPr>
        <p:spPr>
          <a:xfrm>
            <a:off x="457200" y="1179512"/>
            <a:ext cx="8153400" cy="5359400"/>
          </a:xfrm>
        </p:spPr>
        <p:txBody>
          <a:bodyPr>
            <a:normAutofit fontScale="92500" lnSpcReduction="10000"/>
          </a:bodyPr>
          <a:lstStyle/>
          <a:p>
            <a:pPr eaLnBrk="1" hangingPunct="1">
              <a:spcAft>
                <a:spcPts val="1200"/>
              </a:spcAft>
            </a:pPr>
            <a:r>
              <a:rPr lang="zh-CN" altLang="en-US" dirty="0" smtClean="0"/>
              <a:t>计算由大量的相互独立的线程</a:t>
            </a:r>
            <a:r>
              <a:rPr lang="en-US" altLang="zh-CN" dirty="0" smtClean="0"/>
              <a:t>(</a:t>
            </a:r>
            <a:r>
              <a:rPr lang="en-US" altLang="zh-CN" i="1" dirty="0" smtClean="0"/>
              <a:t>CUDA threads </a:t>
            </a:r>
            <a:r>
              <a:rPr lang="en-US" altLang="zh-CN" dirty="0" smtClean="0"/>
              <a:t>or </a:t>
            </a:r>
            <a:r>
              <a:rPr lang="en-US" altLang="zh-CN" i="1" dirty="0" err="1" smtClean="0"/>
              <a:t>microthreads</a:t>
            </a:r>
            <a:r>
              <a:rPr lang="en-US" altLang="zh-CN" dirty="0" smtClean="0"/>
              <a:t>) </a:t>
            </a:r>
            <a:r>
              <a:rPr lang="zh-CN" altLang="en-US" dirty="0" smtClean="0"/>
              <a:t>完成，这些线程组合成线程块（</a:t>
            </a:r>
            <a:r>
              <a:rPr lang="en-US" altLang="zh-CN" i="1" dirty="0" smtClean="0"/>
              <a:t>thread blocks</a:t>
            </a:r>
            <a:r>
              <a:rPr lang="zh-CN" altLang="en-US" i="1" dirty="0" smtClean="0"/>
              <a:t>）</a:t>
            </a:r>
            <a:endParaRPr lang="en-US" altLang="zh-CN" dirty="0" smtClean="0"/>
          </a:p>
          <a:p>
            <a:pPr eaLnBrk="1" hangingPunct="1">
              <a:spcBef>
                <a:spcPts val="125"/>
              </a:spcBef>
              <a:buFont typeface="Arial" panose="020B0604020202020204" pitchFamily="34" charset="0"/>
              <a:buNone/>
            </a:pPr>
            <a:r>
              <a:rPr lang="en-US" altLang="zh-CN" sz="2000" b="1" dirty="0" smtClean="0">
                <a:latin typeface="Courier New" panose="02070309020205020404" pitchFamily="49" charset="0"/>
                <a:cs typeface="Courier New" panose="02070309020205020404" pitchFamily="49" charset="0"/>
              </a:rPr>
              <a:t>// C version of DAXPY loop.</a:t>
            </a:r>
          </a:p>
          <a:p>
            <a:pPr eaLnBrk="1" hangingPunct="1">
              <a:spcBef>
                <a:spcPts val="125"/>
              </a:spcBef>
              <a:buFont typeface="Arial" panose="020B0604020202020204" pitchFamily="34" charset="0"/>
              <a:buNone/>
            </a:pPr>
            <a:r>
              <a:rPr lang="en-US" altLang="zh-CN" sz="2000" b="1" dirty="0" smtClean="0">
                <a:latin typeface="Courier New" panose="02070309020205020404" pitchFamily="49" charset="0"/>
                <a:cs typeface="Courier New" panose="02070309020205020404" pitchFamily="49" charset="0"/>
              </a:rPr>
              <a:t>void </a:t>
            </a:r>
            <a:r>
              <a:rPr lang="en-US" altLang="zh-CN" sz="2000" b="1" dirty="0" err="1" smtClean="0">
                <a:latin typeface="Courier New" panose="02070309020205020404" pitchFamily="49" charset="0"/>
                <a:cs typeface="Courier New" panose="02070309020205020404" pitchFamily="49" charset="0"/>
              </a:rPr>
              <a:t>daxpy</a:t>
            </a:r>
            <a:r>
              <a:rPr lang="en-US" altLang="zh-CN" sz="2000" b="1" dirty="0" smtClean="0">
                <a:latin typeface="Courier New" panose="02070309020205020404" pitchFamily="49" charset="0"/>
                <a:cs typeface="Courier New" panose="02070309020205020404" pitchFamily="49" charset="0"/>
              </a:rPr>
              <a:t>(</a:t>
            </a:r>
            <a:r>
              <a:rPr lang="en-US" altLang="zh-CN" sz="2000" b="1" dirty="0" err="1" smtClean="0">
                <a:latin typeface="Courier New" panose="02070309020205020404" pitchFamily="49" charset="0"/>
                <a:cs typeface="Courier New" panose="02070309020205020404" pitchFamily="49" charset="0"/>
              </a:rPr>
              <a:t>int</a:t>
            </a:r>
            <a:r>
              <a:rPr lang="en-US" altLang="zh-CN" sz="2000" b="1" dirty="0" smtClean="0">
                <a:latin typeface="Courier New" panose="02070309020205020404" pitchFamily="49" charset="0"/>
                <a:cs typeface="Courier New" panose="02070309020205020404" pitchFamily="49" charset="0"/>
              </a:rPr>
              <a:t> n, double a, double*x, double*y)</a:t>
            </a:r>
          </a:p>
          <a:p>
            <a:pPr eaLnBrk="1" hangingPunct="1">
              <a:spcBef>
                <a:spcPts val="125"/>
              </a:spcBef>
              <a:buFont typeface="Arial" panose="020B0604020202020204" pitchFamily="34" charset="0"/>
              <a:buNone/>
            </a:pPr>
            <a:r>
              <a:rPr lang="en-US" altLang="zh-CN" sz="2000" b="1" dirty="0" smtClean="0">
                <a:latin typeface="Courier New" panose="02070309020205020404" pitchFamily="49" charset="0"/>
                <a:cs typeface="Courier New" panose="02070309020205020404" pitchFamily="49" charset="0"/>
              </a:rPr>
              <a:t>{	for (</a:t>
            </a:r>
            <a:r>
              <a:rPr lang="en-US" altLang="zh-CN" sz="2000" b="1" dirty="0" err="1" smtClean="0">
                <a:latin typeface="Courier New" panose="02070309020205020404" pitchFamily="49" charset="0"/>
                <a:cs typeface="Courier New" panose="02070309020205020404" pitchFamily="49" charset="0"/>
              </a:rPr>
              <a:t>int</a:t>
            </a:r>
            <a:r>
              <a:rPr lang="en-US" altLang="zh-CN" sz="2000" b="1" dirty="0" smtClean="0">
                <a:latin typeface="Courier New" panose="02070309020205020404" pitchFamily="49" charset="0"/>
                <a:cs typeface="Courier New" panose="02070309020205020404" pitchFamily="49" charset="0"/>
              </a:rPr>
              <a:t> </a:t>
            </a:r>
            <a:r>
              <a:rPr lang="en-US" altLang="zh-CN" sz="2000" b="1" dirty="0" err="1" smtClean="0">
                <a:latin typeface="Courier New" panose="02070309020205020404" pitchFamily="49" charset="0"/>
                <a:cs typeface="Courier New" panose="02070309020205020404" pitchFamily="49" charset="0"/>
              </a:rPr>
              <a:t>i</a:t>
            </a:r>
            <a:r>
              <a:rPr lang="en-US" altLang="zh-CN" sz="2000" b="1" dirty="0" smtClean="0">
                <a:latin typeface="Courier New" panose="02070309020205020404" pitchFamily="49" charset="0"/>
                <a:cs typeface="Courier New" panose="02070309020205020404" pitchFamily="49" charset="0"/>
              </a:rPr>
              <a:t>=0; </a:t>
            </a:r>
            <a:r>
              <a:rPr lang="en-US" altLang="zh-CN" sz="2000" b="1" dirty="0" err="1" smtClean="0">
                <a:latin typeface="Courier New" panose="02070309020205020404" pitchFamily="49" charset="0"/>
                <a:cs typeface="Courier New" panose="02070309020205020404" pitchFamily="49" charset="0"/>
              </a:rPr>
              <a:t>i</a:t>
            </a:r>
            <a:r>
              <a:rPr lang="en-US" altLang="zh-CN" sz="2000" b="1" dirty="0" smtClean="0">
                <a:latin typeface="Courier New" panose="02070309020205020404" pitchFamily="49" charset="0"/>
                <a:cs typeface="Courier New" panose="02070309020205020404" pitchFamily="49" charset="0"/>
              </a:rPr>
              <a:t>&lt;n; </a:t>
            </a:r>
            <a:r>
              <a:rPr lang="en-US" altLang="zh-CN" sz="2000" b="1" dirty="0" err="1" smtClean="0">
                <a:latin typeface="Courier New" panose="02070309020205020404" pitchFamily="49" charset="0"/>
                <a:cs typeface="Courier New" panose="02070309020205020404" pitchFamily="49" charset="0"/>
              </a:rPr>
              <a:t>i</a:t>
            </a:r>
            <a:r>
              <a:rPr lang="en-US" altLang="zh-CN" sz="2000" b="1" dirty="0" smtClean="0">
                <a:latin typeface="Courier New" panose="02070309020205020404" pitchFamily="49" charset="0"/>
                <a:cs typeface="Courier New" panose="02070309020205020404" pitchFamily="49" charset="0"/>
              </a:rPr>
              <a:t>++)</a:t>
            </a:r>
          </a:p>
          <a:p>
            <a:pPr eaLnBrk="1" hangingPunct="1">
              <a:spcBef>
                <a:spcPts val="125"/>
              </a:spcBef>
              <a:buFont typeface="Arial" panose="020B0604020202020204" pitchFamily="34" charset="0"/>
              <a:buNone/>
            </a:pPr>
            <a:r>
              <a:rPr lang="en-US" altLang="zh-CN" sz="2000" b="1" dirty="0" smtClean="0">
                <a:latin typeface="Courier New" panose="02070309020205020404" pitchFamily="49" charset="0"/>
                <a:cs typeface="Courier New" panose="02070309020205020404" pitchFamily="49" charset="0"/>
              </a:rPr>
              <a:t>		y[</a:t>
            </a:r>
            <a:r>
              <a:rPr lang="en-US" altLang="zh-CN" sz="2000" b="1" dirty="0" err="1" smtClean="0">
                <a:latin typeface="Courier New" panose="02070309020205020404" pitchFamily="49" charset="0"/>
                <a:cs typeface="Courier New" panose="02070309020205020404" pitchFamily="49" charset="0"/>
              </a:rPr>
              <a:t>i</a:t>
            </a:r>
            <a:r>
              <a:rPr lang="en-US" altLang="zh-CN" sz="2000" b="1" dirty="0" smtClean="0">
                <a:latin typeface="Courier New" panose="02070309020205020404" pitchFamily="49" charset="0"/>
                <a:cs typeface="Courier New" panose="02070309020205020404" pitchFamily="49" charset="0"/>
              </a:rPr>
              <a:t>] = a*x[</a:t>
            </a:r>
            <a:r>
              <a:rPr lang="en-US" altLang="zh-CN" sz="2000" b="1" dirty="0" err="1" smtClean="0">
                <a:latin typeface="Courier New" panose="02070309020205020404" pitchFamily="49" charset="0"/>
                <a:cs typeface="Courier New" panose="02070309020205020404" pitchFamily="49" charset="0"/>
              </a:rPr>
              <a:t>i</a:t>
            </a:r>
            <a:r>
              <a:rPr lang="en-US" altLang="zh-CN" sz="2000" b="1" dirty="0" smtClean="0">
                <a:latin typeface="Courier New" panose="02070309020205020404" pitchFamily="49" charset="0"/>
                <a:cs typeface="Courier New" panose="02070309020205020404" pitchFamily="49" charset="0"/>
              </a:rPr>
              <a:t>] + y[</a:t>
            </a:r>
            <a:r>
              <a:rPr lang="en-US" altLang="zh-CN" sz="2000" b="1" dirty="0" err="1" smtClean="0">
                <a:latin typeface="Courier New" panose="02070309020205020404" pitchFamily="49" charset="0"/>
                <a:cs typeface="Courier New" panose="02070309020205020404" pitchFamily="49" charset="0"/>
              </a:rPr>
              <a:t>i</a:t>
            </a:r>
            <a:r>
              <a:rPr lang="en-US" altLang="zh-CN" sz="2000" b="1" dirty="0" smtClean="0">
                <a:latin typeface="Courier New" panose="02070309020205020404" pitchFamily="49" charset="0"/>
                <a:cs typeface="Courier New" panose="02070309020205020404" pitchFamily="49" charset="0"/>
              </a:rPr>
              <a:t>]; }</a:t>
            </a:r>
          </a:p>
          <a:p>
            <a:pPr eaLnBrk="1" hangingPunct="1">
              <a:spcBef>
                <a:spcPts val="125"/>
              </a:spcBef>
              <a:buFont typeface="Arial" panose="020B0604020202020204" pitchFamily="34" charset="0"/>
              <a:buNone/>
            </a:pPr>
            <a:endParaRPr lang="en-US" altLang="zh-CN" sz="1400" b="1" dirty="0" smtClean="0">
              <a:latin typeface="Courier New" panose="02070309020205020404" pitchFamily="49" charset="0"/>
              <a:cs typeface="Courier New" panose="02070309020205020404" pitchFamily="49" charset="0"/>
            </a:endParaRPr>
          </a:p>
          <a:p>
            <a:pPr eaLnBrk="1" hangingPunct="1">
              <a:spcBef>
                <a:spcPts val="125"/>
              </a:spcBef>
              <a:buFont typeface="Arial" panose="020B0604020202020204" pitchFamily="34" charset="0"/>
              <a:buNone/>
            </a:pPr>
            <a:r>
              <a:rPr lang="en-US" altLang="zh-CN" sz="2000" b="1" dirty="0" smtClean="0">
                <a:latin typeface="Courier New" panose="02070309020205020404" pitchFamily="49" charset="0"/>
                <a:cs typeface="Courier New" panose="02070309020205020404" pitchFamily="49" charset="0"/>
              </a:rPr>
              <a:t>// CUDA version.</a:t>
            </a:r>
          </a:p>
          <a:p>
            <a:pPr eaLnBrk="1" hangingPunct="1">
              <a:spcBef>
                <a:spcPts val="125"/>
              </a:spcBef>
              <a:buFont typeface="Arial" panose="020B0604020202020204" pitchFamily="34" charset="0"/>
              <a:buNone/>
            </a:pPr>
            <a:r>
              <a:rPr lang="en-US" altLang="zh-CN" sz="2000" b="1" dirty="0" smtClean="0">
                <a:latin typeface="Courier New" panose="02070309020205020404" pitchFamily="49" charset="0"/>
                <a:cs typeface="Courier New" panose="02070309020205020404" pitchFamily="49" charset="0"/>
              </a:rPr>
              <a:t>__host__  // Piece run on host processor.</a:t>
            </a:r>
          </a:p>
          <a:p>
            <a:pPr eaLnBrk="1" hangingPunct="1">
              <a:spcBef>
                <a:spcPts val="125"/>
              </a:spcBef>
              <a:buFont typeface="Arial" panose="020B0604020202020204" pitchFamily="34" charset="0"/>
              <a:buNone/>
            </a:pPr>
            <a:r>
              <a:rPr lang="en-US" altLang="zh-CN" sz="2000" b="1" dirty="0" err="1" smtClean="0">
                <a:latin typeface="Courier New" panose="02070309020205020404" pitchFamily="49" charset="0"/>
                <a:cs typeface="Courier New" panose="02070309020205020404" pitchFamily="49" charset="0"/>
              </a:rPr>
              <a:t>int</a:t>
            </a:r>
            <a:r>
              <a:rPr lang="en-US" altLang="zh-CN" sz="2000" b="1" dirty="0" smtClean="0">
                <a:latin typeface="Courier New" panose="02070309020205020404" pitchFamily="49" charset="0"/>
                <a:cs typeface="Courier New" panose="02070309020205020404" pitchFamily="49" charset="0"/>
              </a:rPr>
              <a:t> </a:t>
            </a:r>
            <a:r>
              <a:rPr lang="en-US" altLang="zh-CN" sz="2000" b="1" dirty="0" err="1" smtClean="0">
                <a:latin typeface="Courier New" panose="02070309020205020404" pitchFamily="49" charset="0"/>
                <a:cs typeface="Courier New" panose="02070309020205020404" pitchFamily="49" charset="0"/>
              </a:rPr>
              <a:t>nblocks</a:t>
            </a:r>
            <a:r>
              <a:rPr lang="en-US" altLang="zh-CN" sz="2000" b="1" dirty="0" smtClean="0">
                <a:latin typeface="Courier New" panose="02070309020205020404" pitchFamily="49" charset="0"/>
                <a:cs typeface="Courier New" panose="02070309020205020404" pitchFamily="49" charset="0"/>
              </a:rPr>
              <a:t> = (n+255)/256; // 256 CUDA threads/block</a:t>
            </a:r>
          </a:p>
          <a:p>
            <a:pPr eaLnBrk="1" hangingPunct="1">
              <a:spcBef>
                <a:spcPts val="125"/>
              </a:spcBef>
              <a:buFont typeface="Arial" panose="020B0604020202020204" pitchFamily="34" charset="0"/>
              <a:buNone/>
            </a:pPr>
            <a:r>
              <a:rPr lang="en-US" altLang="zh-CN" sz="2000" b="1" dirty="0" err="1" smtClean="0">
                <a:latin typeface="Courier New" panose="02070309020205020404" pitchFamily="49" charset="0"/>
                <a:cs typeface="Courier New" panose="02070309020205020404" pitchFamily="49" charset="0"/>
              </a:rPr>
              <a:t>daxpy</a:t>
            </a:r>
            <a:r>
              <a:rPr lang="en-US" altLang="zh-CN" sz="2000" b="1" dirty="0" smtClean="0">
                <a:latin typeface="Courier New" panose="02070309020205020404" pitchFamily="49" charset="0"/>
                <a:cs typeface="Courier New" panose="02070309020205020404" pitchFamily="49" charset="0"/>
              </a:rPr>
              <a:t>&lt;&lt;&lt;nblocks,256&gt;&gt;&gt;(n,2.0,x,y);</a:t>
            </a:r>
          </a:p>
          <a:p>
            <a:pPr eaLnBrk="1" hangingPunct="1">
              <a:spcBef>
                <a:spcPts val="125"/>
              </a:spcBef>
              <a:buFont typeface="Arial" panose="020B0604020202020204" pitchFamily="34" charset="0"/>
              <a:buNone/>
            </a:pPr>
            <a:endParaRPr lang="en-US" altLang="zh-CN" sz="1400" b="1" dirty="0" smtClean="0">
              <a:latin typeface="Courier New" panose="02070309020205020404" pitchFamily="49" charset="0"/>
              <a:cs typeface="Courier New" panose="02070309020205020404" pitchFamily="49" charset="0"/>
            </a:endParaRPr>
          </a:p>
          <a:p>
            <a:pPr eaLnBrk="1" hangingPunct="1">
              <a:spcBef>
                <a:spcPts val="125"/>
              </a:spcBef>
              <a:buFont typeface="Arial" panose="020B0604020202020204" pitchFamily="34" charset="0"/>
              <a:buNone/>
            </a:pPr>
            <a:r>
              <a:rPr lang="en-US" altLang="zh-CN" sz="2000" b="1" dirty="0" smtClean="0">
                <a:latin typeface="Courier New" panose="02070309020205020404" pitchFamily="49" charset="0"/>
                <a:cs typeface="Courier New" panose="02070309020205020404" pitchFamily="49" charset="0"/>
              </a:rPr>
              <a:t>__device__  // Piece run on GP-GPU.</a:t>
            </a:r>
          </a:p>
          <a:p>
            <a:pPr eaLnBrk="1" hangingPunct="1">
              <a:spcBef>
                <a:spcPts val="125"/>
              </a:spcBef>
              <a:buFont typeface="Arial" panose="020B0604020202020204" pitchFamily="34" charset="0"/>
              <a:buNone/>
            </a:pPr>
            <a:r>
              <a:rPr lang="en-US" altLang="zh-CN" sz="2000" b="1" dirty="0" smtClean="0">
                <a:latin typeface="Courier New" panose="02070309020205020404" pitchFamily="49" charset="0"/>
                <a:cs typeface="Courier New" panose="02070309020205020404" pitchFamily="49" charset="0"/>
              </a:rPr>
              <a:t>void </a:t>
            </a:r>
            <a:r>
              <a:rPr lang="en-US" altLang="zh-CN" sz="2000" b="1" dirty="0" err="1" smtClean="0">
                <a:latin typeface="Courier New" panose="02070309020205020404" pitchFamily="49" charset="0"/>
                <a:cs typeface="Courier New" panose="02070309020205020404" pitchFamily="49" charset="0"/>
              </a:rPr>
              <a:t>daxpy</a:t>
            </a:r>
            <a:r>
              <a:rPr lang="en-US" altLang="zh-CN" sz="2000" b="1" dirty="0" smtClean="0">
                <a:latin typeface="Courier New" panose="02070309020205020404" pitchFamily="49" charset="0"/>
                <a:cs typeface="Courier New" panose="02070309020205020404" pitchFamily="49" charset="0"/>
              </a:rPr>
              <a:t>(</a:t>
            </a:r>
            <a:r>
              <a:rPr lang="en-US" altLang="zh-CN" sz="2000" b="1" dirty="0" err="1" smtClean="0">
                <a:latin typeface="Courier New" panose="02070309020205020404" pitchFamily="49" charset="0"/>
                <a:cs typeface="Courier New" panose="02070309020205020404" pitchFamily="49" charset="0"/>
              </a:rPr>
              <a:t>int</a:t>
            </a:r>
            <a:r>
              <a:rPr lang="en-US" altLang="zh-CN" sz="2000" b="1" dirty="0" smtClean="0">
                <a:latin typeface="Courier New" panose="02070309020205020404" pitchFamily="49" charset="0"/>
                <a:cs typeface="Courier New" panose="02070309020205020404" pitchFamily="49" charset="0"/>
              </a:rPr>
              <a:t> n, double a, double*x, double*y)</a:t>
            </a:r>
          </a:p>
          <a:p>
            <a:pPr eaLnBrk="1" hangingPunct="1">
              <a:spcBef>
                <a:spcPts val="125"/>
              </a:spcBef>
              <a:buFont typeface="Arial" panose="020B0604020202020204" pitchFamily="34" charset="0"/>
              <a:buNone/>
            </a:pPr>
            <a:r>
              <a:rPr lang="en-US" altLang="zh-CN" sz="2000" b="1" dirty="0" smtClean="0">
                <a:latin typeface="Courier New" panose="02070309020205020404" pitchFamily="49" charset="0"/>
                <a:cs typeface="Courier New" panose="02070309020205020404" pitchFamily="49" charset="0"/>
              </a:rPr>
              <a:t>{	</a:t>
            </a:r>
            <a:r>
              <a:rPr lang="en-US" altLang="zh-CN" sz="2000" b="1" dirty="0" err="1" smtClean="0">
                <a:latin typeface="Courier New" panose="02070309020205020404" pitchFamily="49" charset="0"/>
                <a:cs typeface="Courier New" panose="02070309020205020404" pitchFamily="49" charset="0"/>
              </a:rPr>
              <a:t>int</a:t>
            </a:r>
            <a:r>
              <a:rPr lang="en-US" altLang="zh-CN" sz="2000" b="1" dirty="0" smtClean="0">
                <a:latin typeface="Courier New" panose="02070309020205020404" pitchFamily="49" charset="0"/>
                <a:cs typeface="Courier New" panose="02070309020205020404" pitchFamily="49" charset="0"/>
              </a:rPr>
              <a:t> </a:t>
            </a:r>
            <a:r>
              <a:rPr lang="en-US" altLang="zh-CN" sz="2000" b="1" dirty="0" err="1" smtClean="0">
                <a:latin typeface="Courier New" panose="02070309020205020404" pitchFamily="49" charset="0"/>
                <a:cs typeface="Courier New" panose="02070309020205020404" pitchFamily="49" charset="0"/>
              </a:rPr>
              <a:t>i</a:t>
            </a:r>
            <a:r>
              <a:rPr lang="en-US" altLang="zh-CN" sz="2000" b="1" dirty="0" smtClean="0">
                <a:latin typeface="Courier New" panose="02070309020205020404" pitchFamily="49" charset="0"/>
                <a:cs typeface="Courier New" panose="02070309020205020404" pitchFamily="49" charset="0"/>
              </a:rPr>
              <a:t> = </a:t>
            </a:r>
            <a:r>
              <a:rPr lang="en-US" altLang="zh-CN" sz="2000" b="1" dirty="0" err="1" smtClean="0">
                <a:latin typeface="Courier New" panose="02070309020205020404" pitchFamily="49" charset="0"/>
                <a:cs typeface="Courier New" panose="02070309020205020404" pitchFamily="49" charset="0"/>
              </a:rPr>
              <a:t>blockIdx.x</a:t>
            </a:r>
            <a:r>
              <a:rPr lang="en-US" altLang="zh-CN" sz="2000" b="1" dirty="0" smtClean="0">
                <a:latin typeface="Courier New" panose="02070309020205020404" pitchFamily="49" charset="0"/>
                <a:cs typeface="Courier New" panose="02070309020205020404" pitchFamily="49" charset="0"/>
              </a:rPr>
              <a:t>*</a:t>
            </a:r>
            <a:r>
              <a:rPr lang="en-US" altLang="zh-CN" sz="2000" b="1" dirty="0" err="1" smtClean="0">
                <a:latin typeface="Courier New" panose="02070309020205020404" pitchFamily="49" charset="0"/>
                <a:cs typeface="Courier New" panose="02070309020205020404" pitchFamily="49" charset="0"/>
              </a:rPr>
              <a:t>blockDim.x</a:t>
            </a:r>
            <a:r>
              <a:rPr lang="en-US" altLang="zh-CN" sz="2000" b="1" dirty="0" smtClean="0">
                <a:latin typeface="Courier New" panose="02070309020205020404" pitchFamily="49" charset="0"/>
                <a:cs typeface="Courier New" panose="02070309020205020404" pitchFamily="49" charset="0"/>
              </a:rPr>
              <a:t> + </a:t>
            </a:r>
            <a:r>
              <a:rPr lang="en-US" altLang="zh-CN" sz="2000" b="1" dirty="0" err="1" smtClean="0">
                <a:latin typeface="Courier New" panose="02070309020205020404" pitchFamily="49" charset="0"/>
                <a:cs typeface="Courier New" panose="02070309020205020404" pitchFamily="49" charset="0"/>
              </a:rPr>
              <a:t>threadId.x</a:t>
            </a:r>
            <a:r>
              <a:rPr lang="en-US" altLang="zh-CN" sz="2000" b="1" dirty="0" smtClean="0">
                <a:latin typeface="Courier New" panose="02070309020205020404" pitchFamily="49" charset="0"/>
                <a:cs typeface="Courier New" panose="02070309020205020404" pitchFamily="49" charset="0"/>
              </a:rPr>
              <a:t>;</a:t>
            </a:r>
          </a:p>
          <a:p>
            <a:pPr eaLnBrk="1" hangingPunct="1">
              <a:spcBef>
                <a:spcPts val="125"/>
              </a:spcBef>
              <a:buFont typeface="Arial" panose="020B0604020202020204" pitchFamily="34" charset="0"/>
              <a:buNone/>
            </a:pPr>
            <a:r>
              <a:rPr lang="en-US" altLang="zh-CN" sz="2000" b="1" dirty="0" smtClean="0">
                <a:latin typeface="Courier New" panose="02070309020205020404" pitchFamily="49" charset="0"/>
                <a:cs typeface="Courier New" panose="02070309020205020404" pitchFamily="49" charset="0"/>
              </a:rPr>
              <a:t>	if (</a:t>
            </a:r>
            <a:r>
              <a:rPr lang="en-US" altLang="zh-CN" sz="2000" b="1" dirty="0" err="1" smtClean="0">
                <a:latin typeface="Courier New" panose="02070309020205020404" pitchFamily="49" charset="0"/>
                <a:cs typeface="Courier New" panose="02070309020205020404" pitchFamily="49" charset="0"/>
              </a:rPr>
              <a:t>i</a:t>
            </a:r>
            <a:r>
              <a:rPr lang="en-US" altLang="zh-CN" sz="2000" b="1" dirty="0" smtClean="0">
                <a:latin typeface="Courier New" panose="02070309020205020404" pitchFamily="49" charset="0"/>
                <a:cs typeface="Courier New" panose="02070309020205020404" pitchFamily="49" charset="0"/>
              </a:rPr>
              <a:t>&lt;n) y[</a:t>
            </a:r>
            <a:r>
              <a:rPr lang="en-US" altLang="zh-CN" sz="2000" b="1" dirty="0" err="1" smtClean="0">
                <a:latin typeface="Courier New" panose="02070309020205020404" pitchFamily="49" charset="0"/>
                <a:cs typeface="Courier New" panose="02070309020205020404" pitchFamily="49" charset="0"/>
              </a:rPr>
              <a:t>i</a:t>
            </a:r>
            <a:r>
              <a:rPr lang="en-US" altLang="zh-CN" sz="2000" b="1" dirty="0" smtClean="0">
                <a:latin typeface="Courier New" panose="02070309020205020404" pitchFamily="49" charset="0"/>
                <a:cs typeface="Courier New" panose="02070309020205020404" pitchFamily="49" charset="0"/>
              </a:rPr>
              <a:t>]=a*x[</a:t>
            </a:r>
            <a:r>
              <a:rPr lang="en-US" altLang="zh-CN" sz="2000" b="1" dirty="0" err="1" smtClean="0">
                <a:latin typeface="Courier New" panose="02070309020205020404" pitchFamily="49" charset="0"/>
                <a:cs typeface="Courier New" panose="02070309020205020404" pitchFamily="49" charset="0"/>
              </a:rPr>
              <a:t>i</a:t>
            </a:r>
            <a:r>
              <a:rPr lang="en-US" altLang="zh-CN" sz="2000" b="1" dirty="0" smtClean="0">
                <a:latin typeface="Courier New" panose="02070309020205020404" pitchFamily="49" charset="0"/>
                <a:cs typeface="Courier New" panose="02070309020205020404" pitchFamily="49" charset="0"/>
              </a:rPr>
              <a:t>]+y[</a:t>
            </a:r>
            <a:r>
              <a:rPr lang="en-US" altLang="zh-CN" sz="2000" b="1" dirty="0" err="1" smtClean="0">
                <a:latin typeface="Courier New" panose="02070309020205020404" pitchFamily="49" charset="0"/>
                <a:cs typeface="Courier New" panose="02070309020205020404" pitchFamily="49" charset="0"/>
              </a:rPr>
              <a:t>i</a:t>
            </a:r>
            <a:r>
              <a:rPr lang="en-US" altLang="zh-CN" sz="2000" b="1" dirty="0" smtClean="0">
                <a:latin typeface="Courier New" panose="02070309020205020404" pitchFamily="49" charset="0"/>
                <a:cs typeface="Courier New" panose="02070309020205020404" pitchFamily="49" charset="0"/>
              </a:rPr>
              <a:t>]; }</a:t>
            </a:r>
            <a:endParaRPr lang="en-US" altLang="zh-CN" dirty="0" smtClean="0"/>
          </a:p>
          <a:p>
            <a:pPr eaLnBrk="1" hangingPunct="1"/>
            <a:endParaRPr lang="en-US" altLang="zh-CN" dirty="0" smtClean="0"/>
          </a:p>
          <a:p>
            <a:pPr eaLnBrk="1" hangingPunct="1"/>
            <a:endParaRPr lang="en-US" altLang="zh-CN" dirty="0" smtClean="0"/>
          </a:p>
        </p:txBody>
      </p:sp>
      <p:sp>
        <p:nvSpPr>
          <p:cNvPr id="146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BD380701-6901-4526-8F26-22C49F2B567D}"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30</a:t>
            </a:fld>
            <a:endParaRPr lang="en-US" altLang="zh-CN" sz="1200" smtClean="0">
              <a:solidFill>
                <a:srgbClr val="FBBA03"/>
              </a:solidFill>
              <a:latin typeface="Calibri" panose="020F0502020204030204" pitchFamily="34" charset="0"/>
              <a:ea typeface="宋体" panose="02010600030101010101" pitchFamily="2" charset="-122"/>
            </a:endParaRPr>
          </a:p>
        </p:txBody>
      </p:sp>
      <p:sp>
        <p:nvSpPr>
          <p:cNvPr id="5" name="日期占位符 4"/>
          <p:cNvSpPr>
            <a:spLocks noGrp="1"/>
          </p:cNvSpPr>
          <p:nvPr>
            <p:ph type="dt" sz="quarter" idx="10"/>
          </p:nvPr>
        </p:nvSpPr>
        <p:spPr/>
        <p:txBody>
          <a:bodyPr/>
          <a:lstStyle/>
          <a:p>
            <a:pPr>
              <a:defRPr/>
            </a:pPr>
            <a:fld id="{BD04D9E9-442E-475D-81B5-E8EC55E5D80C}" type="datetime1">
              <a:rPr lang="en-US" altLang="zh-CN" smtClean="0"/>
              <a:t>5/13/2019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Tree>
    <p:extLst>
      <p:ext uri="{BB962C8B-B14F-4D97-AF65-F5344CB8AC3E}">
        <p14:creationId xmlns:p14="http://schemas.microsoft.com/office/powerpoint/2010/main" val="947954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altLang="zh-CN" smtClean="0"/>
              <a:t>NVIDIA Instruction Set Arch.</a:t>
            </a:r>
            <a:endParaRPr lang="en-AU" altLang="zh-CN" smtClean="0"/>
          </a:p>
        </p:txBody>
      </p:sp>
      <p:sp>
        <p:nvSpPr>
          <p:cNvPr id="4" name="日期占位符 3"/>
          <p:cNvSpPr>
            <a:spLocks noGrp="1"/>
          </p:cNvSpPr>
          <p:nvPr>
            <p:ph type="dt" sz="half" idx="10"/>
          </p:nvPr>
        </p:nvSpPr>
        <p:spPr/>
        <p:txBody>
          <a:bodyPr/>
          <a:lstStyle/>
          <a:p>
            <a:pPr>
              <a:defRPr/>
            </a:pPr>
            <a:fld id="{91941961-68FF-462C-9B80-3A0017975C9C}" type="datetime1">
              <a:rPr lang="en-US" altLang="zh-CN" smtClean="0"/>
              <a:t>5/13/2019</a:t>
            </a:fld>
            <a:endParaRPr lang="zh-CN" altLang="en-US"/>
          </a:p>
        </p:txBody>
      </p:sp>
      <p:sp>
        <p:nvSpPr>
          <p:cNvPr id="6" name="页脚占位符 5"/>
          <p:cNvSpPr>
            <a:spLocks noGrp="1"/>
          </p:cNvSpPr>
          <p:nvPr>
            <p:ph type="ftr" sz="quarter" idx="11"/>
          </p:nvPr>
        </p:nvSpPr>
        <p:spPr/>
        <p:txBody>
          <a:bodyPr/>
          <a:lstStyle/>
          <a:p>
            <a:pPr>
              <a:defRPr/>
            </a:pPr>
            <a:r>
              <a:rPr lang="zh-CN" altLang="en-US" smtClean="0"/>
              <a:t>中国科学技术大学</a:t>
            </a:r>
            <a:endParaRPr lang="zh-CN" altLang="en-US"/>
          </a:p>
        </p:txBody>
      </p:sp>
      <p:sp>
        <p:nvSpPr>
          <p:cNvPr id="147461" name="灯片编号占位符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8E94A413-291C-4E72-B0DF-A5B53F351351}"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31</a:t>
            </a:fld>
            <a:endParaRPr lang="zh-CN" altLang="en-US" sz="1200" smtClean="0">
              <a:solidFill>
                <a:srgbClr val="898989"/>
              </a:solidFill>
              <a:latin typeface="Calibri" panose="020F0502020204030204" pitchFamily="34" charset="0"/>
              <a:ea typeface="宋体" panose="02010600030101010101" pitchFamily="2" charset="-122"/>
            </a:endParaRPr>
          </a:p>
        </p:txBody>
      </p:sp>
      <p:sp>
        <p:nvSpPr>
          <p:cNvPr id="147459" name="Rectangle 3"/>
          <p:cNvSpPr>
            <a:spLocks noGrp="1" noChangeArrowheads="1"/>
          </p:cNvSpPr>
          <p:nvPr>
            <p:ph type="body" idx="4294967295"/>
          </p:nvPr>
        </p:nvSpPr>
        <p:spPr>
          <a:xfrm>
            <a:off x="781050" y="1012825"/>
            <a:ext cx="8362950" cy="5164138"/>
          </a:xfrm>
        </p:spPr>
        <p:txBody>
          <a:bodyPr/>
          <a:lstStyle/>
          <a:p>
            <a:pPr eaLnBrk="1" hangingPunct="1"/>
            <a:r>
              <a:rPr lang="en-US" altLang="zh-CN" dirty="0" smtClean="0"/>
              <a:t>ISA </a:t>
            </a:r>
            <a:r>
              <a:rPr lang="zh-CN" altLang="en-US" dirty="0" smtClean="0"/>
              <a:t>是硬件指令集的抽象</a:t>
            </a:r>
            <a:endParaRPr lang="en-US" altLang="zh-CN" dirty="0" smtClean="0"/>
          </a:p>
          <a:p>
            <a:pPr lvl="1" eaLnBrk="1" hangingPunct="1"/>
            <a:r>
              <a:rPr lang="en-US" altLang="zh-CN" dirty="0" smtClean="0"/>
              <a:t>“Parallel Thread Execution (PTX)”</a:t>
            </a:r>
          </a:p>
          <a:p>
            <a:pPr lvl="1" eaLnBrk="1" hangingPunct="1"/>
            <a:r>
              <a:rPr lang="zh-CN" altLang="en-US" dirty="0" smtClean="0"/>
              <a:t>使用虚拟寄存器</a:t>
            </a:r>
            <a:endParaRPr lang="en-US" altLang="zh-CN" dirty="0" smtClean="0"/>
          </a:p>
          <a:p>
            <a:pPr lvl="1" eaLnBrk="1" hangingPunct="1"/>
            <a:r>
              <a:rPr lang="zh-CN" altLang="en-US" dirty="0" smtClean="0"/>
              <a:t>用软件将其翻译成机器码</a:t>
            </a:r>
            <a:endParaRPr lang="en-US" altLang="zh-CN" dirty="0" smtClean="0"/>
          </a:p>
          <a:p>
            <a:pPr lvl="1" eaLnBrk="1" hangingPunct="1"/>
            <a:r>
              <a:rPr lang="en-US" altLang="zh-CN" dirty="0" smtClean="0"/>
              <a:t>Example:</a:t>
            </a:r>
          </a:p>
          <a:p>
            <a:pPr lvl="1" eaLnBrk="1" hangingPunct="1">
              <a:buFont typeface="Arial" panose="020B0604020202020204" pitchFamily="34" charset="0"/>
              <a:buNone/>
            </a:pPr>
            <a:r>
              <a:rPr lang="en-US" altLang="zh-CN" sz="1800" dirty="0" smtClean="0"/>
              <a:t>shl.s32  R8, </a:t>
            </a:r>
            <a:r>
              <a:rPr lang="en-US" altLang="zh-CN" sz="1800" dirty="0" err="1" smtClean="0"/>
              <a:t>blockIdx</a:t>
            </a:r>
            <a:r>
              <a:rPr lang="en-US" altLang="zh-CN" sz="1800" dirty="0" smtClean="0"/>
              <a:t>, 9       ; Thread Block ID * Block size (512 or 2</a:t>
            </a:r>
            <a:r>
              <a:rPr lang="en-US" altLang="zh-CN" sz="1800" baseline="30000" dirty="0" smtClean="0"/>
              <a:t>9</a:t>
            </a:r>
            <a:r>
              <a:rPr lang="en-US" altLang="zh-CN" sz="1800" dirty="0" smtClean="0"/>
              <a:t>)</a:t>
            </a:r>
          </a:p>
          <a:p>
            <a:pPr lvl="1" eaLnBrk="1" hangingPunct="1">
              <a:buFont typeface="Arial" panose="020B0604020202020204" pitchFamily="34" charset="0"/>
              <a:buNone/>
            </a:pPr>
            <a:r>
              <a:rPr lang="en-US" altLang="zh-CN" sz="1800" dirty="0" smtClean="0"/>
              <a:t>add.s32  R8, R8, </a:t>
            </a:r>
            <a:r>
              <a:rPr lang="en-US" altLang="zh-CN" sz="1800" dirty="0" err="1" smtClean="0"/>
              <a:t>threadIdx</a:t>
            </a:r>
            <a:r>
              <a:rPr lang="en-US" altLang="zh-CN" sz="1800" dirty="0" smtClean="0"/>
              <a:t>  ; R8 = </a:t>
            </a:r>
            <a:r>
              <a:rPr lang="en-US" altLang="zh-CN" sz="1800" dirty="0" err="1" smtClean="0"/>
              <a:t>i</a:t>
            </a:r>
            <a:r>
              <a:rPr lang="en-US" altLang="zh-CN" sz="1800" dirty="0" smtClean="0"/>
              <a:t> = my CUDA thread ID</a:t>
            </a:r>
          </a:p>
          <a:p>
            <a:pPr lvl="1" eaLnBrk="1" hangingPunct="1">
              <a:buFont typeface="Arial" panose="020B0604020202020204" pitchFamily="34" charset="0"/>
              <a:buNone/>
            </a:pPr>
            <a:r>
              <a:rPr lang="en-US" altLang="zh-CN" sz="1800" dirty="0" smtClean="0"/>
              <a:t>ld.global.f64	   RD0, [X+R8]   ; RD0 = X[</a:t>
            </a:r>
            <a:r>
              <a:rPr lang="en-US" altLang="zh-CN" sz="1800" dirty="0" err="1" smtClean="0"/>
              <a:t>i</a:t>
            </a:r>
            <a:r>
              <a:rPr lang="en-US" altLang="zh-CN" sz="1800" dirty="0" smtClean="0"/>
              <a:t>]</a:t>
            </a:r>
          </a:p>
          <a:p>
            <a:pPr lvl="1" eaLnBrk="1" hangingPunct="1">
              <a:buFont typeface="Arial" panose="020B0604020202020204" pitchFamily="34" charset="0"/>
              <a:buNone/>
            </a:pPr>
            <a:r>
              <a:rPr lang="es-ES" altLang="zh-CN" sz="1800" dirty="0" smtClean="0"/>
              <a:t>ld.global.f64	   RD2, [Y+R8]   ; RD2 = Y[i]</a:t>
            </a:r>
          </a:p>
          <a:p>
            <a:pPr lvl="1" eaLnBrk="1" hangingPunct="1">
              <a:buFont typeface="Arial" panose="020B0604020202020204" pitchFamily="34" charset="0"/>
              <a:buNone/>
            </a:pPr>
            <a:r>
              <a:rPr lang="en-US" altLang="zh-CN" sz="1800" dirty="0" smtClean="0"/>
              <a:t>mul.f64   RD0, RD0, RD4      ; Product in RD0 = RD0 * RD4 (scalar a)</a:t>
            </a:r>
          </a:p>
          <a:p>
            <a:pPr lvl="1" eaLnBrk="1" hangingPunct="1">
              <a:buFont typeface="Arial" panose="020B0604020202020204" pitchFamily="34" charset="0"/>
              <a:buNone/>
            </a:pPr>
            <a:r>
              <a:rPr lang="en-US" altLang="zh-CN" sz="1800" dirty="0" smtClean="0"/>
              <a:t>add.f64   RD0, RD0, RD2      ; Sum in RD0 = RD0 + RD2 (Y[</a:t>
            </a:r>
            <a:r>
              <a:rPr lang="en-US" altLang="zh-CN" sz="1800" dirty="0" err="1" smtClean="0"/>
              <a:t>i</a:t>
            </a:r>
            <a:r>
              <a:rPr lang="en-US" altLang="zh-CN" sz="1800" dirty="0" smtClean="0"/>
              <a:t>])</a:t>
            </a:r>
          </a:p>
          <a:p>
            <a:pPr lvl="1" eaLnBrk="1" hangingPunct="1">
              <a:buFont typeface="Arial" panose="020B0604020202020204" pitchFamily="34" charset="0"/>
              <a:buNone/>
            </a:pPr>
            <a:r>
              <a:rPr lang="es-ES" altLang="zh-CN" sz="1800" dirty="0" smtClean="0"/>
              <a:t>st.global.f64    [Y+R8], RD0  ; Y[i] = sum (X[i]*a + Y[i])</a:t>
            </a:r>
            <a:endParaRPr lang="en-US" altLang="zh-CN" sz="1800" dirty="0" smtClean="0"/>
          </a:p>
        </p:txBody>
      </p:sp>
    </p:spTree>
    <p:extLst>
      <p:ext uri="{BB962C8B-B14F-4D97-AF65-F5344CB8AC3E}">
        <p14:creationId xmlns:p14="http://schemas.microsoft.com/office/powerpoint/2010/main" val="2773140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4"/>
          <p:cNvSpPr>
            <a:spLocks noGrp="1"/>
          </p:cNvSpPr>
          <p:nvPr>
            <p:ph type="title"/>
          </p:nvPr>
        </p:nvSpPr>
        <p:spPr/>
        <p:txBody>
          <a:bodyPr/>
          <a:lstStyle/>
          <a:p>
            <a:pPr eaLnBrk="1" hangingPunct="1"/>
            <a:r>
              <a:rPr lang="en-US" altLang="zh-CN" sz="3200" smtClean="0"/>
              <a:t>CUDA kernel maps to Grid of Blocks</a:t>
            </a:r>
          </a:p>
        </p:txBody>
      </p:sp>
      <p:sp>
        <p:nvSpPr>
          <p:cNvPr id="24579" name="Text Placeholder 56"/>
          <p:cNvSpPr>
            <a:spLocks noGrp="1"/>
          </p:cNvSpPr>
          <p:nvPr>
            <p:ph type="body" sz="half" idx="4294967295"/>
          </p:nvPr>
        </p:nvSpPr>
        <p:spPr>
          <a:xfrm>
            <a:off x="914400" y="1327150"/>
            <a:ext cx="8229600" cy="671513"/>
          </a:xfrm>
        </p:spPr>
        <p:txBody>
          <a:bodyPr rtlCol="0">
            <a:normAutofit fontScale="77500" lnSpcReduction="20000"/>
          </a:bodyPr>
          <a:lstStyle/>
          <a:p>
            <a:pPr eaLnBrk="1" fontAlgn="auto" hangingPunct="1">
              <a:spcAft>
                <a:spcPts val="0"/>
              </a:spcAft>
              <a:buFontTx/>
              <a:buNone/>
              <a:defRPr/>
            </a:pPr>
            <a:r>
              <a:rPr lang="en-US" altLang="zh-CN" dirty="0" err="1" smtClean="0">
                <a:latin typeface="Courier New" panose="02070309020205020404" pitchFamily="49" charset="0"/>
                <a:cs typeface="Courier New" panose="02070309020205020404" pitchFamily="49" charset="0"/>
              </a:rPr>
              <a:t>kernel_func</a:t>
            </a:r>
            <a:r>
              <a:rPr lang="en-US" altLang="zh-CN" dirty="0" smtClean="0">
                <a:latin typeface="Courier New" panose="02070309020205020404" pitchFamily="49" charset="0"/>
                <a:cs typeface="Courier New" panose="02070309020205020404" pitchFamily="49" charset="0"/>
              </a:rPr>
              <a:t>&lt;&lt;&lt;</a:t>
            </a:r>
            <a:r>
              <a:rPr lang="en-US" altLang="zh-CN" dirty="0" err="1" smtClean="0">
                <a:latin typeface="Courier New" panose="02070309020205020404" pitchFamily="49" charset="0"/>
                <a:cs typeface="Courier New" panose="02070309020205020404" pitchFamily="49" charset="0"/>
              </a:rPr>
              <a:t>nblk</a:t>
            </a:r>
            <a:r>
              <a:rPr lang="en-US" altLang="zh-CN" dirty="0" smtClean="0">
                <a:latin typeface="Courier New" panose="02070309020205020404" pitchFamily="49" charset="0"/>
                <a:cs typeface="Courier New" panose="02070309020205020404" pitchFamily="49" charset="0"/>
              </a:rPr>
              <a:t>, </a:t>
            </a:r>
            <a:r>
              <a:rPr lang="en-US" altLang="zh-CN" dirty="0" err="1" smtClean="0">
                <a:latin typeface="Courier New" panose="02070309020205020404" pitchFamily="49" charset="0"/>
                <a:cs typeface="Courier New" panose="02070309020205020404" pitchFamily="49" charset="0"/>
              </a:rPr>
              <a:t>nthread</a:t>
            </a:r>
            <a:r>
              <a:rPr lang="en-US" altLang="zh-CN" dirty="0" smtClean="0">
                <a:latin typeface="Courier New" panose="02070309020205020404" pitchFamily="49" charset="0"/>
                <a:cs typeface="Courier New" panose="02070309020205020404" pitchFamily="49" charset="0"/>
              </a:rPr>
              <a:t>&gt;&gt;&gt;(</a:t>
            </a:r>
            <a:r>
              <a:rPr lang="en-US" altLang="zh-CN" dirty="0" err="1" smtClean="0">
                <a:latin typeface="Courier New" panose="02070309020205020404" pitchFamily="49" charset="0"/>
                <a:cs typeface="Courier New" panose="02070309020205020404" pitchFamily="49" charset="0"/>
              </a:rPr>
              <a:t>param</a:t>
            </a:r>
            <a:r>
              <a:rPr lang="en-US" altLang="zh-CN" dirty="0" smtClean="0">
                <a:latin typeface="Courier New" panose="02070309020205020404" pitchFamily="49" charset="0"/>
                <a:cs typeface="Courier New" panose="02070309020205020404" pitchFamily="49" charset="0"/>
              </a:rPr>
              <a:t>, … );</a:t>
            </a:r>
          </a:p>
        </p:txBody>
      </p:sp>
      <p:grpSp>
        <p:nvGrpSpPr>
          <p:cNvPr id="2" name="组合 1"/>
          <p:cNvGrpSpPr/>
          <p:nvPr/>
        </p:nvGrpSpPr>
        <p:grpSpPr>
          <a:xfrm>
            <a:off x="719818" y="2101760"/>
            <a:ext cx="7629525" cy="4087813"/>
            <a:chOff x="676275" y="2371725"/>
            <a:chExt cx="7629525" cy="4087813"/>
          </a:xfrm>
        </p:grpSpPr>
        <p:grpSp>
          <p:nvGrpSpPr>
            <p:cNvPr id="149508" name="Group 114"/>
            <p:cNvGrpSpPr>
              <a:grpSpLocks/>
            </p:cNvGrpSpPr>
            <p:nvPr/>
          </p:nvGrpSpPr>
          <p:grpSpPr bwMode="auto">
            <a:xfrm>
              <a:off x="676275" y="4084638"/>
              <a:ext cx="7629525" cy="2374900"/>
              <a:chOff x="726084" y="1386347"/>
              <a:chExt cx="8084432" cy="2517057"/>
            </a:xfrm>
          </p:grpSpPr>
          <p:sp>
            <p:nvSpPr>
              <p:cNvPr id="6" name="Rounded Rectangle 5"/>
              <p:cNvSpPr/>
              <p:nvPr/>
            </p:nvSpPr>
            <p:spPr>
              <a:xfrm>
                <a:off x="4263654" y="1386347"/>
                <a:ext cx="4546862" cy="2517057"/>
              </a:xfrm>
              <a:prstGeom prst="roundRect">
                <a:avLst>
                  <a:gd name="adj" fmla="val 5000"/>
                </a:avLst>
              </a:prstGeom>
              <a:solidFill>
                <a:schemeClr val="bg1">
                  <a:lumMod val="95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b="1" dirty="0" smtClean="0">
                    <a:solidFill>
                      <a:srgbClr val="009900"/>
                    </a:solidFill>
                    <a:latin typeface="Arial" panose="020B0604020202020204" pitchFamily="34" charset="0"/>
                    <a:ea typeface="MS PGothic" panose="020B0600070205080204" pitchFamily="34" charset="-128"/>
                  </a:rPr>
                  <a:t>GPU</a:t>
                </a:r>
              </a:p>
              <a:p>
                <a:pPr eaLnBrk="1" hangingPunct="1">
                  <a:defRPr/>
                </a:pPr>
                <a:endParaRPr lang="en-US" altLang="zh-CN" b="1" dirty="0" smtClean="0">
                  <a:solidFill>
                    <a:srgbClr val="FFFFFF"/>
                  </a:solidFill>
                  <a:latin typeface="Arial" panose="020B0604020202020204" pitchFamily="34" charset="0"/>
                  <a:ea typeface="MS PGothic" panose="020B0600070205080204" pitchFamily="34" charset="-128"/>
                </a:endParaRPr>
              </a:p>
              <a:p>
                <a:pPr eaLnBrk="1" hangingPunct="1">
                  <a:defRPr/>
                </a:pPr>
                <a:r>
                  <a:rPr lang="en-US" altLang="zh-CN" b="1" dirty="0" smtClean="0">
                    <a:latin typeface="Arial" panose="020B0604020202020204" pitchFamily="34" charset="0"/>
                    <a:ea typeface="MS PGothic" panose="020B0600070205080204" pitchFamily="34" charset="-128"/>
                  </a:rPr>
                  <a:t>SMs:</a:t>
                </a:r>
              </a:p>
            </p:txBody>
          </p:sp>
          <p:sp>
            <p:nvSpPr>
              <p:cNvPr id="17" name="Rectangle 16"/>
              <p:cNvSpPr/>
              <p:nvPr/>
            </p:nvSpPr>
            <p:spPr>
              <a:xfrm>
                <a:off x="5022305" y="1537774"/>
                <a:ext cx="834348" cy="984276"/>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rgbClr val="FFFFFF"/>
                  </a:solidFill>
                  <a:latin typeface="Arial" panose="020B0604020202020204" pitchFamily="34" charset="0"/>
                  <a:ea typeface="MS PGothic" panose="020B0600070205080204" pitchFamily="34" charset="-128"/>
                </a:endParaRPr>
              </a:p>
            </p:txBody>
          </p:sp>
          <p:sp>
            <p:nvSpPr>
              <p:cNvPr id="18" name="Rectangle 17"/>
              <p:cNvSpPr/>
              <p:nvPr/>
            </p:nvSpPr>
            <p:spPr>
              <a:xfrm>
                <a:off x="5400790"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19" name="Rectangle 18"/>
              <p:cNvSpPr/>
              <p:nvPr/>
            </p:nvSpPr>
            <p:spPr>
              <a:xfrm>
                <a:off x="5629563"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20" name="Rectangle 19"/>
              <p:cNvSpPr/>
              <p:nvPr/>
            </p:nvSpPr>
            <p:spPr>
              <a:xfrm>
                <a:off x="5400790"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21" name="Rectangle 20"/>
              <p:cNvSpPr/>
              <p:nvPr/>
            </p:nvSpPr>
            <p:spPr>
              <a:xfrm>
                <a:off x="5629563"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22" name="Rectangle 21"/>
              <p:cNvSpPr/>
              <p:nvPr/>
            </p:nvSpPr>
            <p:spPr>
              <a:xfrm>
                <a:off x="5400790"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23" name="Rectangle 22"/>
              <p:cNvSpPr/>
              <p:nvPr/>
            </p:nvSpPr>
            <p:spPr>
              <a:xfrm>
                <a:off x="5629563"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24" name="Rectangle 23"/>
              <p:cNvSpPr/>
              <p:nvPr/>
            </p:nvSpPr>
            <p:spPr>
              <a:xfrm>
                <a:off x="5400790"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25" name="Rectangle 24"/>
              <p:cNvSpPr/>
              <p:nvPr/>
            </p:nvSpPr>
            <p:spPr>
              <a:xfrm>
                <a:off x="5629563"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26" name="Rectangle 25"/>
              <p:cNvSpPr/>
              <p:nvPr/>
            </p:nvSpPr>
            <p:spPr>
              <a:xfrm>
                <a:off x="5098466"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1600" b="1" dirty="0" err="1">
                    <a:solidFill>
                      <a:srgbClr val="FF0000"/>
                    </a:solidFill>
                  </a:rPr>
                  <a:t>SMem</a:t>
                </a:r>
                <a:endParaRPr lang="en-US" sz="1600" b="1" dirty="0">
                  <a:solidFill>
                    <a:srgbClr val="FF0000"/>
                  </a:solidFill>
                </a:endParaRPr>
              </a:p>
            </p:txBody>
          </p:sp>
          <p:sp>
            <p:nvSpPr>
              <p:cNvPr id="27" name="Rectangle 26"/>
              <p:cNvSpPr/>
              <p:nvPr/>
            </p:nvSpPr>
            <p:spPr>
              <a:xfrm>
                <a:off x="5932351" y="1537774"/>
                <a:ext cx="832666" cy="984276"/>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rgbClr val="FFFFFF"/>
                  </a:solidFill>
                  <a:latin typeface="Arial" panose="020B0604020202020204" pitchFamily="34" charset="0"/>
                  <a:ea typeface="MS PGothic" panose="020B0600070205080204" pitchFamily="34" charset="-128"/>
                </a:endParaRPr>
              </a:p>
            </p:txBody>
          </p:sp>
          <p:sp>
            <p:nvSpPr>
              <p:cNvPr id="28" name="Rectangle 27"/>
              <p:cNvSpPr/>
              <p:nvPr/>
            </p:nvSpPr>
            <p:spPr>
              <a:xfrm>
                <a:off x="6310835"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29" name="Rectangle 28"/>
              <p:cNvSpPr/>
              <p:nvPr/>
            </p:nvSpPr>
            <p:spPr>
              <a:xfrm>
                <a:off x="6537927"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30" name="Rectangle 29"/>
              <p:cNvSpPr/>
              <p:nvPr/>
            </p:nvSpPr>
            <p:spPr>
              <a:xfrm>
                <a:off x="6310835"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31" name="Rectangle 30"/>
              <p:cNvSpPr/>
              <p:nvPr/>
            </p:nvSpPr>
            <p:spPr>
              <a:xfrm>
                <a:off x="6537927"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32" name="Rectangle 31"/>
              <p:cNvSpPr/>
              <p:nvPr/>
            </p:nvSpPr>
            <p:spPr>
              <a:xfrm>
                <a:off x="6310835"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33" name="Rectangle 32"/>
              <p:cNvSpPr/>
              <p:nvPr/>
            </p:nvSpPr>
            <p:spPr>
              <a:xfrm>
                <a:off x="6537927"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34" name="Rectangle 33"/>
              <p:cNvSpPr/>
              <p:nvPr/>
            </p:nvSpPr>
            <p:spPr>
              <a:xfrm>
                <a:off x="6310835"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35" name="Rectangle 34"/>
              <p:cNvSpPr/>
              <p:nvPr/>
            </p:nvSpPr>
            <p:spPr>
              <a:xfrm>
                <a:off x="6537927"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36" name="Rectangle 35"/>
              <p:cNvSpPr/>
              <p:nvPr/>
            </p:nvSpPr>
            <p:spPr>
              <a:xfrm>
                <a:off x="6007540"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1600" b="1" dirty="0" err="1">
                    <a:solidFill>
                      <a:srgbClr val="FF0000"/>
                    </a:solidFill>
                  </a:rPr>
                  <a:t>SMem</a:t>
                </a:r>
                <a:endParaRPr lang="en-US" sz="1600" b="1" dirty="0">
                  <a:solidFill>
                    <a:srgbClr val="FF0000"/>
                  </a:solidFill>
                </a:endParaRPr>
              </a:p>
            </p:txBody>
          </p:sp>
          <p:sp>
            <p:nvSpPr>
              <p:cNvPr id="37" name="Rectangle 36"/>
              <p:cNvSpPr/>
              <p:nvPr/>
            </p:nvSpPr>
            <p:spPr>
              <a:xfrm>
                <a:off x="7750759" y="1537774"/>
                <a:ext cx="832667" cy="984276"/>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rgbClr val="FFFFFF"/>
                  </a:solidFill>
                  <a:latin typeface="Arial" panose="020B0604020202020204" pitchFamily="34" charset="0"/>
                  <a:ea typeface="MS PGothic" panose="020B0600070205080204" pitchFamily="34" charset="-128"/>
                </a:endParaRPr>
              </a:p>
            </p:txBody>
          </p:sp>
          <p:sp>
            <p:nvSpPr>
              <p:cNvPr id="38" name="Rectangle 37"/>
              <p:cNvSpPr/>
              <p:nvPr/>
            </p:nvSpPr>
            <p:spPr>
              <a:xfrm>
                <a:off x="8129244"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39" name="Rectangle 38"/>
              <p:cNvSpPr/>
              <p:nvPr/>
            </p:nvSpPr>
            <p:spPr>
              <a:xfrm>
                <a:off x="8356334"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40" name="Rectangle 39"/>
              <p:cNvSpPr/>
              <p:nvPr/>
            </p:nvSpPr>
            <p:spPr>
              <a:xfrm>
                <a:off x="8129244"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41" name="Rectangle 40"/>
              <p:cNvSpPr/>
              <p:nvPr/>
            </p:nvSpPr>
            <p:spPr>
              <a:xfrm>
                <a:off x="8356334"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42" name="Rectangle 41"/>
              <p:cNvSpPr/>
              <p:nvPr/>
            </p:nvSpPr>
            <p:spPr>
              <a:xfrm>
                <a:off x="8129244"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43" name="Rectangle 42"/>
              <p:cNvSpPr/>
              <p:nvPr/>
            </p:nvSpPr>
            <p:spPr>
              <a:xfrm>
                <a:off x="8356334"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44" name="Rectangle 43"/>
              <p:cNvSpPr/>
              <p:nvPr/>
            </p:nvSpPr>
            <p:spPr>
              <a:xfrm>
                <a:off x="8129244"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45" name="Rectangle 44"/>
              <p:cNvSpPr/>
              <p:nvPr/>
            </p:nvSpPr>
            <p:spPr>
              <a:xfrm>
                <a:off x="8356334"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chemeClr val="bg1"/>
                  </a:solidFill>
                  <a:latin typeface="Arial" panose="020B0604020202020204" pitchFamily="34" charset="0"/>
                  <a:ea typeface="MS PGothic" panose="020B0600070205080204" pitchFamily="34" charset="-128"/>
                </a:endParaRPr>
              </a:p>
            </p:txBody>
          </p:sp>
          <p:sp>
            <p:nvSpPr>
              <p:cNvPr id="46" name="Rectangle 45"/>
              <p:cNvSpPr/>
              <p:nvPr/>
            </p:nvSpPr>
            <p:spPr>
              <a:xfrm>
                <a:off x="7825687"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1600" b="1" dirty="0" err="1">
                    <a:solidFill>
                      <a:srgbClr val="FF0000"/>
                    </a:solidFill>
                  </a:rPr>
                  <a:t>SMem</a:t>
                </a:r>
                <a:endParaRPr lang="en-US" sz="1600" b="1" dirty="0">
                  <a:solidFill>
                    <a:srgbClr val="FF0000"/>
                  </a:solidFill>
                </a:endParaRPr>
              </a:p>
            </p:txBody>
          </p:sp>
          <p:cxnSp>
            <p:nvCxnSpPr>
              <p:cNvPr id="51" name="Straight Connector 50"/>
              <p:cNvCxnSpPr>
                <a:stCxn id="27" idx="2"/>
              </p:cNvCxnSpPr>
              <p:nvPr/>
            </p:nvCxnSpPr>
            <p:spPr>
              <a:xfrm rot="16200000" flipH="1">
                <a:off x="5894401" y="2975492"/>
                <a:ext cx="90688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992108" y="1992056"/>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rgbClr val="FFFFFF"/>
                  </a:solidFill>
                  <a:latin typeface="Arial" panose="020B0604020202020204" pitchFamily="34" charset="0"/>
                  <a:ea typeface="MS PGothic" panose="020B0600070205080204" pitchFamily="34" charset="-128"/>
                </a:endParaRPr>
              </a:p>
            </p:txBody>
          </p:sp>
          <p:sp>
            <p:nvSpPr>
              <p:cNvPr id="53" name="Oval 52"/>
              <p:cNvSpPr/>
              <p:nvPr/>
            </p:nvSpPr>
            <p:spPr>
              <a:xfrm>
                <a:off x="7143502" y="1992056"/>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rgbClr val="FFFFFF"/>
                  </a:solidFill>
                  <a:latin typeface="Arial" panose="020B0604020202020204" pitchFamily="34" charset="0"/>
                  <a:ea typeface="MS PGothic" panose="020B0600070205080204" pitchFamily="34" charset="-128"/>
                </a:endParaRPr>
              </a:p>
            </p:txBody>
          </p:sp>
          <p:sp>
            <p:nvSpPr>
              <p:cNvPr id="54" name="Oval 53"/>
              <p:cNvSpPr/>
              <p:nvPr/>
            </p:nvSpPr>
            <p:spPr>
              <a:xfrm>
                <a:off x="7294896" y="1992056"/>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rgbClr val="FFFFFF"/>
                  </a:solidFill>
                  <a:latin typeface="Arial" panose="020B0604020202020204" pitchFamily="34" charset="0"/>
                  <a:ea typeface="MS PGothic" panose="020B0600070205080204" pitchFamily="34" charset="-128"/>
                </a:endParaRPr>
              </a:p>
            </p:txBody>
          </p:sp>
          <p:sp>
            <p:nvSpPr>
              <p:cNvPr id="55" name="Oval 54"/>
              <p:cNvSpPr/>
              <p:nvPr/>
            </p:nvSpPr>
            <p:spPr>
              <a:xfrm>
                <a:off x="7446290" y="1992056"/>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mtClean="0">
                  <a:solidFill>
                    <a:srgbClr val="FFFFFF"/>
                  </a:solidFill>
                  <a:latin typeface="Arial" panose="020B0604020202020204" pitchFamily="34" charset="0"/>
                  <a:ea typeface="MS PGothic" panose="020B0600070205080204" pitchFamily="34" charset="-128"/>
                </a:endParaRPr>
              </a:p>
            </p:txBody>
          </p:sp>
          <p:cxnSp>
            <p:nvCxnSpPr>
              <p:cNvPr id="56" name="Straight Connector 55"/>
              <p:cNvCxnSpPr>
                <a:stCxn id="70" idx="3"/>
                <a:endCxn id="47" idx="1"/>
              </p:cNvCxnSpPr>
              <p:nvPr/>
            </p:nvCxnSpPr>
            <p:spPr>
              <a:xfrm>
                <a:off x="3543692" y="3428932"/>
                <a:ext cx="14786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9615" name="TextBox 96"/>
              <p:cNvSpPr txBox="1">
                <a:spLocks noChangeArrowheads="1"/>
              </p:cNvSpPr>
              <p:nvPr/>
            </p:nvSpPr>
            <p:spPr bwMode="auto">
              <a:xfrm>
                <a:off x="3602911" y="3398826"/>
                <a:ext cx="602892" cy="36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1800" b="1">
                    <a:latin typeface="Calibri" panose="020F0502020204030204" pitchFamily="34" charset="0"/>
                    <a:ea typeface="MS PGothic" pitchFamily="34" charset="-128"/>
                  </a:rPr>
                  <a:t>PCIe</a:t>
                </a:r>
              </a:p>
            </p:txBody>
          </p:sp>
          <p:sp>
            <p:nvSpPr>
              <p:cNvPr id="70" name="Rectangle 69"/>
              <p:cNvSpPr/>
              <p:nvPr/>
            </p:nvSpPr>
            <p:spPr>
              <a:xfrm>
                <a:off x="2448610" y="3245536"/>
                <a:ext cx="1095083" cy="36679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800" b="1" dirty="0">
                    <a:solidFill>
                      <a:srgbClr val="0070C0"/>
                    </a:solidFill>
                  </a:rPr>
                  <a:t>Bridge</a:t>
                </a:r>
              </a:p>
            </p:txBody>
          </p:sp>
          <p:sp>
            <p:nvSpPr>
              <p:cNvPr id="61" name="Rectangle 60"/>
              <p:cNvSpPr/>
              <p:nvPr/>
            </p:nvSpPr>
            <p:spPr>
              <a:xfrm>
                <a:off x="726084" y="3126078"/>
                <a:ext cx="1344042" cy="605709"/>
              </a:xfrm>
              <a:prstGeom prst="rect">
                <a:avLst/>
              </a:prstGeom>
              <a:solidFill>
                <a:srgbClr val="00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800" b="1" dirty="0">
                    <a:solidFill>
                      <a:srgbClr val="FF0000"/>
                    </a:solidFill>
                  </a:rPr>
                  <a:t>Host Memory</a:t>
                </a:r>
              </a:p>
            </p:txBody>
          </p:sp>
          <p:cxnSp>
            <p:nvCxnSpPr>
              <p:cNvPr id="64" name="Straight Connector 63"/>
              <p:cNvCxnSpPr>
                <a:stCxn id="61" idx="3"/>
                <a:endCxn id="70" idx="1"/>
              </p:cNvCxnSpPr>
              <p:nvPr/>
            </p:nvCxnSpPr>
            <p:spPr>
              <a:xfrm>
                <a:off x="2070126" y="3428932"/>
                <a:ext cx="3784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70" idx="0"/>
                <a:endCxn id="71" idx="2"/>
              </p:cNvCxnSpPr>
              <p:nvPr/>
            </p:nvCxnSpPr>
            <p:spPr>
              <a:xfrm rot="5400000" flipH="1" flipV="1">
                <a:off x="2633567" y="2883794"/>
                <a:ext cx="7234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605051" y="1613487"/>
                <a:ext cx="782201" cy="908563"/>
              </a:xfrm>
              <a:prstGeom prst="rect">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800" b="1"/>
                  <a:t>CPU</a:t>
                </a:r>
              </a:p>
            </p:txBody>
          </p:sp>
          <p:sp>
            <p:nvSpPr>
              <p:cNvPr id="66" name="Rectangle 65"/>
              <p:cNvSpPr/>
              <p:nvPr/>
            </p:nvSpPr>
            <p:spPr>
              <a:xfrm>
                <a:off x="2605051" y="2671796"/>
                <a:ext cx="782201" cy="314632"/>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400" b="1" dirty="0">
                    <a:solidFill>
                      <a:srgbClr val="FF0000"/>
                    </a:solidFill>
                  </a:rPr>
                  <a:t>Cache</a:t>
                </a:r>
              </a:p>
            </p:txBody>
          </p:sp>
          <p:cxnSp>
            <p:nvCxnSpPr>
              <p:cNvPr id="65" name="Straight Connector 64"/>
              <p:cNvCxnSpPr>
                <a:stCxn id="17" idx="2"/>
              </p:cNvCxnSpPr>
              <p:nvPr/>
            </p:nvCxnSpPr>
            <p:spPr>
              <a:xfrm rot="16200000" flipH="1">
                <a:off x="5001181" y="2960349"/>
                <a:ext cx="8765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7" idx="2"/>
              </p:cNvCxnSpPr>
              <p:nvPr/>
            </p:nvCxnSpPr>
            <p:spPr>
              <a:xfrm rot="16200000" flipH="1">
                <a:off x="7712810" y="2975492"/>
                <a:ext cx="90688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022305" y="3126078"/>
                <a:ext cx="3561120" cy="605709"/>
              </a:xfrm>
              <a:prstGeom prst="rect">
                <a:avLst/>
              </a:prstGeom>
              <a:solidFill>
                <a:srgbClr val="00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800" b="1" dirty="0">
                    <a:solidFill>
                      <a:srgbClr val="FF0000"/>
                    </a:solidFill>
                  </a:rPr>
                  <a:t>Device Memory</a:t>
                </a:r>
              </a:p>
            </p:txBody>
          </p:sp>
          <p:sp>
            <p:nvSpPr>
              <p:cNvPr id="86" name="Rectangle 85"/>
              <p:cNvSpPr/>
              <p:nvPr/>
            </p:nvSpPr>
            <p:spPr>
              <a:xfrm>
                <a:off x="5022305" y="2671796"/>
                <a:ext cx="3561120" cy="314632"/>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400" b="1"/>
                  <a:t>Cache</a:t>
                </a:r>
              </a:p>
            </p:txBody>
          </p:sp>
          <p:cxnSp>
            <p:nvCxnSpPr>
              <p:cNvPr id="111" name="Shape 110"/>
              <p:cNvCxnSpPr>
                <a:stCxn id="86" idx="1"/>
              </p:cNvCxnSpPr>
              <p:nvPr/>
            </p:nvCxnSpPr>
            <p:spPr>
              <a:xfrm rot="10800000" flipV="1">
                <a:off x="4546256" y="2829953"/>
                <a:ext cx="476049" cy="598979"/>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509" name="Group 36"/>
            <p:cNvGrpSpPr>
              <a:grpSpLocks/>
            </p:cNvGrpSpPr>
            <p:nvPr/>
          </p:nvGrpSpPr>
          <p:grpSpPr bwMode="auto">
            <a:xfrm>
              <a:off x="4344988" y="2741613"/>
              <a:ext cx="3927475" cy="835025"/>
              <a:chOff x="258" y="2682"/>
              <a:chExt cx="2474" cy="592"/>
            </a:xfrm>
          </p:grpSpPr>
          <p:sp>
            <p:nvSpPr>
              <p:cNvPr id="149520" name="Rectangle 37"/>
              <p:cNvSpPr>
                <a:spLocks noChangeArrowheads="1"/>
              </p:cNvSpPr>
              <p:nvPr/>
            </p:nvSpPr>
            <p:spPr bwMode="invGray">
              <a:xfrm>
                <a:off x="258" y="2682"/>
                <a:ext cx="2474" cy="592"/>
              </a:xfrm>
              <a:prstGeom prst="rect">
                <a:avLst/>
              </a:prstGeom>
              <a:noFill/>
              <a:ln w="28575">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latin typeface="Arial" panose="020B0604020202020204" pitchFamily="34" charset="0"/>
                  <a:ea typeface="MS PGothic" pitchFamily="34" charset="-128"/>
                </a:endParaRPr>
              </a:p>
            </p:txBody>
          </p:sp>
          <p:sp>
            <p:nvSpPr>
              <p:cNvPr id="149521" name="Text Box 38"/>
              <p:cNvSpPr txBox="1">
                <a:spLocks noChangeArrowheads="1"/>
              </p:cNvSpPr>
              <p:nvPr/>
            </p:nvSpPr>
            <p:spPr bwMode="invGray">
              <a:xfrm>
                <a:off x="1872" y="2909"/>
                <a:ext cx="316"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1800" b="1">
                    <a:latin typeface="Arial" panose="020B0604020202020204" pitchFamily="34" charset="0"/>
                    <a:ea typeface="MS PGothic" pitchFamily="34" charset="-128"/>
                  </a:rPr>
                  <a:t>. . .</a:t>
                </a:r>
              </a:p>
            </p:txBody>
          </p:sp>
          <p:grpSp>
            <p:nvGrpSpPr>
              <p:cNvPr id="149522" name="Group 39"/>
              <p:cNvGrpSpPr>
                <a:grpSpLocks/>
              </p:cNvGrpSpPr>
              <p:nvPr/>
            </p:nvGrpSpPr>
            <p:grpSpPr bwMode="auto">
              <a:xfrm>
                <a:off x="313" y="2730"/>
                <a:ext cx="490" cy="497"/>
                <a:chOff x="967" y="1678"/>
                <a:chExt cx="688" cy="700"/>
              </a:xfrm>
            </p:grpSpPr>
            <p:sp>
              <p:nvSpPr>
                <p:cNvPr id="149565" name="Text Box 40"/>
                <p:cNvSpPr txBox="1">
                  <a:spLocks noChangeArrowheads="1"/>
                </p:cNvSpPr>
                <p:nvPr/>
              </p:nvSpPr>
              <p:spPr bwMode="invGray">
                <a:xfrm>
                  <a:off x="967" y="1678"/>
                  <a:ext cx="688" cy="700"/>
                </a:xfrm>
                <a:prstGeom prst="rect">
                  <a:avLst/>
                </a:prstGeom>
                <a:solidFill>
                  <a:schemeClr val="bg1"/>
                </a:solidFill>
                <a:ln w="19050">
                  <a:solidFill>
                    <a:srgbClr val="00CC00"/>
                  </a:solidFill>
                  <a:miter lim="800000"/>
                  <a:headEnd/>
                  <a:tailEnd/>
                </a:ln>
              </p:spPr>
              <p:txBody>
                <a:bodyPr lIns="0" rIns="0"/>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85000"/>
                    </a:lnSpc>
                    <a:spcBef>
                      <a:spcPct val="10000"/>
                    </a:spcBef>
                    <a:buFontTx/>
                    <a:buNone/>
                  </a:pPr>
                  <a:endParaRPr lang="zh-CN" altLang="zh-CN" sz="1200" b="1">
                    <a:latin typeface="Arial" panose="020B0604020202020204" pitchFamily="34" charset="0"/>
                    <a:ea typeface="MS PGothic" pitchFamily="34" charset="-128"/>
                  </a:endParaRPr>
                </a:p>
              </p:txBody>
            </p:sp>
            <p:grpSp>
              <p:nvGrpSpPr>
                <p:cNvPr id="149566" name="Group 41"/>
                <p:cNvGrpSpPr>
                  <a:grpSpLocks/>
                </p:cNvGrpSpPr>
                <p:nvPr/>
              </p:nvGrpSpPr>
              <p:grpSpPr bwMode="auto">
                <a:xfrm>
                  <a:off x="1037" y="1764"/>
                  <a:ext cx="554" cy="529"/>
                  <a:chOff x="1045" y="1780"/>
                  <a:chExt cx="806" cy="773"/>
                </a:xfrm>
              </p:grpSpPr>
              <p:sp>
                <p:nvSpPr>
                  <p:cNvPr id="149567" name="Freeform 42"/>
                  <p:cNvSpPr>
                    <a:spLocks/>
                  </p:cNvSpPr>
                  <p:nvPr/>
                </p:nvSpPr>
                <p:spPr bwMode="invGray">
                  <a:xfrm>
                    <a:off x="1045"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68" name="Freeform 43"/>
                  <p:cNvSpPr>
                    <a:spLocks/>
                  </p:cNvSpPr>
                  <p:nvPr/>
                </p:nvSpPr>
                <p:spPr bwMode="invGray">
                  <a:xfrm>
                    <a:off x="1116"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69" name="Freeform 44"/>
                  <p:cNvSpPr>
                    <a:spLocks/>
                  </p:cNvSpPr>
                  <p:nvPr/>
                </p:nvSpPr>
                <p:spPr bwMode="invGray">
                  <a:xfrm>
                    <a:off x="1181"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70" name="Freeform 45"/>
                  <p:cNvSpPr>
                    <a:spLocks/>
                  </p:cNvSpPr>
                  <p:nvPr/>
                </p:nvSpPr>
                <p:spPr bwMode="invGray">
                  <a:xfrm>
                    <a:off x="1247"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71" name="Freeform 46"/>
                  <p:cNvSpPr>
                    <a:spLocks/>
                  </p:cNvSpPr>
                  <p:nvPr/>
                </p:nvSpPr>
                <p:spPr bwMode="invGray">
                  <a:xfrm>
                    <a:off x="1312"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72" name="Freeform 47"/>
                  <p:cNvSpPr>
                    <a:spLocks/>
                  </p:cNvSpPr>
                  <p:nvPr/>
                </p:nvSpPr>
                <p:spPr bwMode="invGray">
                  <a:xfrm>
                    <a:off x="1378"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73" name="Freeform 48"/>
                  <p:cNvSpPr>
                    <a:spLocks/>
                  </p:cNvSpPr>
                  <p:nvPr/>
                </p:nvSpPr>
                <p:spPr bwMode="invGray">
                  <a:xfrm>
                    <a:off x="1443"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74" name="Freeform 49"/>
                  <p:cNvSpPr>
                    <a:spLocks/>
                  </p:cNvSpPr>
                  <p:nvPr/>
                </p:nvSpPr>
                <p:spPr bwMode="invGray">
                  <a:xfrm>
                    <a:off x="1509"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75" name="Freeform 50"/>
                  <p:cNvSpPr>
                    <a:spLocks/>
                  </p:cNvSpPr>
                  <p:nvPr/>
                </p:nvSpPr>
                <p:spPr bwMode="invGray">
                  <a:xfrm>
                    <a:off x="1574"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76" name="Freeform 51"/>
                  <p:cNvSpPr>
                    <a:spLocks/>
                  </p:cNvSpPr>
                  <p:nvPr/>
                </p:nvSpPr>
                <p:spPr bwMode="invGray">
                  <a:xfrm>
                    <a:off x="1640" y="1780"/>
                    <a:ext cx="145"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77" name="Freeform 52"/>
                  <p:cNvSpPr>
                    <a:spLocks/>
                  </p:cNvSpPr>
                  <p:nvPr/>
                </p:nvSpPr>
                <p:spPr bwMode="invGray">
                  <a:xfrm>
                    <a:off x="1705"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49523" name="Group 53"/>
              <p:cNvGrpSpPr>
                <a:grpSpLocks/>
              </p:cNvGrpSpPr>
              <p:nvPr/>
            </p:nvGrpSpPr>
            <p:grpSpPr bwMode="auto">
              <a:xfrm>
                <a:off x="847" y="2730"/>
                <a:ext cx="490" cy="497"/>
                <a:chOff x="967" y="1678"/>
                <a:chExt cx="688" cy="700"/>
              </a:xfrm>
            </p:grpSpPr>
            <p:sp>
              <p:nvSpPr>
                <p:cNvPr id="149552" name="Text Box 54"/>
                <p:cNvSpPr txBox="1">
                  <a:spLocks noChangeArrowheads="1"/>
                </p:cNvSpPr>
                <p:nvPr/>
              </p:nvSpPr>
              <p:spPr bwMode="invGray">
                <a:xfrm>
                  <a:off x="967" y="1678"/>
                  <a:ext cx="688" cy="700"/>
                </a:xfrm>
                <a:prstGeom prst="rect">
                  <a:avLst/>
                </a:prstGeom>
                <a:solidFill>
                  <a:schemeClr val="bg1"/>
                </a:solidFill>
                <a:ln w="19050">
                  <a:solidFill>
                    <a:srgbClr val="00CC00"/>
                  </a:solidFill>
                  <a:miter lim="800000"/>
                  <a:headEnd/>
                  <a:tailEnd/>
                </a:ln>
              </p:spPr>
              <p:txBody>
                <a:bodyPr lIns="0" rIns="0"/>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85000"/>
                    </a:lnSpc>
                    <a:spcBef>
                      <a:spcPct val="10000"/>
                    </a:spcBef>
                    <a:buFontTx/>
                    <a:buNone/>
                  </a:pPr>
                  <a:endParaRPr lang="zh-CN" altLang="zh-CN" sz="1200" b="1">
                    <a:latin typeface="Arial" panose="020B0604020202020204" pitchFamily="34" charset="0"/>
                    <a:ea typeface="MS PGothic" pitchFamily="34" charset="-128"/>
                  </a:endParaRPr>
                </a:p>
              </p:txBody>
            </p:sp>
            <p:grpSp>
              <p:nvGrpSpPr>
                <p:cNvPr id="149553" name="Group 55"/>
                <p:cNvGrpSpPr>
                  <a:grpSpLocks/>
                </p:cNvGrpSpPr>
                <p:nvPr/>
              </p:nvGrpSpPr>
              <p:grpSpPr bwMode="auto">
                <a:xfrm>
                  <a:off x="1037" y="1764"/>
                  <a:ext cx="554" cy="529"/>
                  <a:chOff x="1045" y="1780"/>
                  <a:chExt cx="806" cy="773"/>
                </a:xfrm>
              </p:grpSpPr>
              <p:sp>
                <p:nvSpPr>
                  <p:cNvPr id="149554" name="Freeform 56"/>
                  <p:cNvSpPr>
                    <a:spLocks/>
                  </p:cNvSpPr>
                  <p:nvPr/>
                </p:nvSpPr>
                <p:spPr bwMode="invGray">
                  <a:xfrm>
                    <a:off x="1045"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55" name="Freeform 57"/>
                  <p:cNvSpPr>
                    <a:spLocks/>
                  </p:cNvSpPr>
                  <p:nvPr/>
                </p:nvSpPr>
                <p:spPr bwMode="invGray">
                  <a:xfrm>
                    <a:off x="1116"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56" name="Freeform 58"/>
                  <p:cNvSpPr>
                    <a:spLocks/>
                  </p:cNvSpPr>
                  <p:nvPr/>
                </p:nvSpPr>
                <p:spPr bwMode="invGray">
                  <a:xfrm>
                    <a:off x="1181"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57" name="Freeform 59"/>
                  <p:cNvSpPr>
                    <a:spLocks/>
                  </p:cNvSpPr>
                  <p:nvPr/>
                </p:nvSpPr>
                <p:spPr bwMode="invGray">
                  <a:xfrm>
                    <a:off x="1247"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58" name="Freeform 60"/>
                  <p:cNvSpPr>
                    <a:spLocks/>
                  </p:cNvSpPr>
                  <p:nvPr/>
                </p:nvSpPr>
                <p:spPr bwMode="invGray">
                  <a:xfrm>
                    <a:off x="1312"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59" name="Freeform 61"/>
                  <p:cNvSpPr>
                    <a:spLocks/>
                  </p:cNvSpPr>
                  <p:nvPr/>
                </p:nvSpPr>
                <p:spPr bwMode="invGray">
                  <a:xfrm>
                    <a:off x="1378"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60" name="Freeform 62"/>
                  <p:cNvSpPr>
                    <a:spLocks/>
                  </p:cNvSpPr>
                  <p:nvPr/>
                </p:nvSpPr>
                <p:spPr bwMode="invGray">
                  <a:xfrm>
                    <a:off x="1443"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61" name="Freeform 63"/>
                  <p:cNvSpPr>
                    <a:spLocks/>
                  </p:cNvSpPr>
                  <p:nvPr/>
                </p:nvSpPr>
                <p:spPr bwMode="invGray">
                  <a:xfrm>
                    <a:off x="1509"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62" name="Freeform 64"/>
                  <p:cNvSpPr>
                    <a:spLocks/>
                  </p:cNvSpPr>
                  <p:nvPr/>
                </p:nvSpPr>
                <p:spPr bwMode="invGray">
                  <a:xfrm>
                    <a:off x="1574"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63" name="Freeform 65"/>
                  <p:cNvSpPr>
                    <a:spLocks/>
                  </p:cNvSpPr>
                  <p:nvPr/>
                </p:nvSpPr>
                <p:spPr bwMode="invGray">
                  <a:xfrm>
                    <a:off x="1640" y="1780"/>
                    <a:ext cx="145"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64" name="Freeform 66"/>
                  <p:cNvSpPr>
                    <a:spLocks/>
                  </p:cNvSpPr>
                  <p:nvPr/>
                </p:nvSpPr>
                <p:spPr bwMode="invGray">
                  <a:xfrm>
                    <a:off x="1705"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49524" name="Group 67"/>
              <p:cNvGrpSpPr>
                <a:grpSpLocks/>
              </p:cNvGrpSpPr>
              <p:nvPr/>
            </p:nvGrpSpPr>
            <p:grpSpPr bwMode="auto">
              <a:xfrm>
                <a:off x="2187" y="2730"/>
                <a:ext cx="490" cy="497"/>
                <a:chOff x="967" y="1678"/>
                <a:chExt cx="688" cy="700"/>
              </a:xfrm>
            </p:grpSpPr>
            <p:sp>
              <p:nvSpPr>
                <p:cNvPr id="149539" name="Text Box 68"/>
                <p:cNvSpPr txBox="1">
                  <a:spLocks noChangeArrowheads="1"/>
                </p:cNvSpPr>
                <p:nvPr/>
              </p:nvSpPr>
              <p:spPr bwMode="invGray">
                <a:xfrm>
                  <a:off x="967" y="1678"/>
                  <a:ext cx="688" cy="700"/>
                </a:xfrm>
                <a:prstGeom prst="rect">
                  <a:avLst/>
                </a:prstGeom>
                <a:solidFill>
                  <a:schemeClr val="bg1"/>
                </a:solidFill>
                <a:ln w="19050">
                  <a:solidFill>
                    <a:srgbClr val="00CC00"/>
                  </a:solidFill>
                  <a:miter lim="800000"/>
                  <a:headEnd/>
                  <a:tailEnd/>
                </a:ln>
              </p:spPr>
              <p:txBody>
                <a:bodyPr lIns="0" rIns="0"/>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85000"/>
                    </a:lnSpc>
                    <a:spcBef>
                      <a:spcPct val="10000"/>
                    </a:spcBef>
                    <a:buFontTx/>
                    <a:buNone/>
                  </a:pPr>
                  <a:endParaRPr lang="zh-CN" altLang="zh-CN" sz="1200" b="1">
                    <a:latin typeface="Arial" panose="020B0604020202020204" pitchFamily="34" charset="0"/>
                    <a:ea typeface="MS PGothic" pitchFamily="34" charset="-128"/>
                  </a:endParaRPr>
                </a:p>
              </p:txBody>
            </p:sp>
            <p:grpSp>
              <p:nvGrpSpPr>
                <p:cNvPr id="149540" name="Group 69"/>
                <p:cNvGrpSpPr>
                  <a:grpSpLocks/>
                </p:cNvGrpSpPr>
                <p:nvPr/>
              </p:nvGrpSpPr>
              <p:grpSpPr bwMode="auto">
                <a:xfrm>
                  <a:off x="1037" y="1764"/>
                  <a:ext cx="554" cy="529"/>
                  <a:chOff x="1045" y="1780"/>
                  <a:chExt cx="806" cy="773"/>
                </a:xfrm>
              </p:grpSpPr>
              <p:sp>
                <p:nvSpPr>
                  <p:cNvPr id="149541" name="Freeform 70"/>
                  <p:cNvSpPr>
                    <a:spLocks/>
                  </p:cNvSpPr>
                  <p:nvPr/>
                </p:nvSpPr>
                <p:spPr bwMode="invGray">
                  <a:xfrm>
                    <a:off x="1045"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42" name="Freeform 71"/>
                  <p:cNvSpPr>
                    <a:spLocks/>
                  </p:cNvSpPr>
                  <p:nvPr/>
                </p:nvSpPr>
                <p:spPr bwMode="invGray">
                  <a:xfrm>
                    <a:off x="1116"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43" name="Freeform 72"/>
                  <p:cNvSpPr>
                    <a:spLocks/>
                  </p:cNvSpPr>
                  <p:nvPr/>
                </p:nvSpPr>
                <p:spPr bwMode="invGray">
                  <a:xfrm>
                    <a:off x="1181"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44" name="Freeform 73"/>
                  <p:cNvSpPr>
                    <a:spLocks/>
                  </p:cNvSpPr>
                  <p:nvPr/>
                </p:nvSpPr>
                <p:spPr bwMode="invGray">
                  <a:xfrm>
                    <a:off x="1247"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45" name="Freeform 74"/>
                  <p:cNvSpPr>
                    <a:spLocks/>
                  </p:cNvSpPr>
                  <p:nvPr/>
                </p:nvSpPr>
                <p:spPr bwMode="invGray">
                  <a:xfrm>
                    <a:off x="1312"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46" name="Freeform 75"/>
                  <p:cNvSpPr>
                    <a:spLocks/>
                  </p:cNvSpPr>
                  <p:nvPr/>
                </p:nvSpPr>
                <p:spPr bwMode="invGray">
                  <a:xfrm>
                    <a:off x="1378"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47" name="Freeform 76"/>
                  <p:cNvSpPr>
                    <a:spLocks/>
                  </p:cNvSpPr>
                  <p:nvPr/>
                </p:nvSpPr>
                <p:spPr bwMode="invGray">
                  <a:xfrm>
                    <a:off x="1443"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48" name="Freeform 77"/>
                  <p:cNvSpPr>
                    <a:spLocks/>
                  </p:cNvSpPr>
                  <p:nvPr/>
                </p:nvSpPr>
                <p:spPr bwMode="invGray">
                  <a:xfrm>
                    <a:off x="1509"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49" name="Freeform 78"/>
                  <p:cNvSpPr>
                    <a:spLocks/>
                  </p:cNvSpPr>
                  <p:nvPr/>
                </p:nvSpPr>
                <p:spPr bwMode="invGray">
                  <a:xfrm>
                    <a:off x="1574"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50" name="Freeform 79"/>
                  <p:cNvSpPr>
                    <a:spLocks/>
                  </p:cNvSpPr>
                  <p:nvPr/>
                </p:nvSpPr>
                <p:spPr bwMode="invGray">
                  <a:xfrm>
                    <a:off x="1640" y="1780"/>
                    <a:ext cx="145"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51" name="Freeform 80"/>
                  <p:cNvSpPr>
                    <a:spLocks/>
                  </p:cNvSpPr>
                  <p:nvPr/>
                </p:nvSpPr>
                <p:spPr bwMode="invGray">
                  <a:xfrm>
                    <a:off x="1705"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149525" name="Group 81"/>
              <p:cNvGrpSpPr>
                <a:grpSpLocks/>
              </p:cNvGrpSpPr>
              <p:nvPr/>
            </p:nvGrpSpPr>
            <p:grpSpPr bwMode="auto">
              <a:xfrm>
                <a:off x="1383" y="2730"/>
                <a:ext cx="489" cy="497"/>
                <a:chOff x="967" y="1678"/>
                <a:chExt cx="688" cy="700"/>
              </a:xfrm>
            </p:grpSpPr>
            <p:sp>
              <p:nvSpPr>
                <p:cNvPr id="149526" name="Text Box 82"/>
                <p:cNvSpPr txBox="1">
                  <a:spLocks noChangeArrowheads="1"/>
                </p:cNvSpPr>
                <p:nvPr/>
              </p:nvSpPr>
              <p:spPr bwMode="invGray">
                <a:xfrm>
                  <a:off x="967" y="1678"/>
                  <a:ext cx="688" cy="700"/>
                </a:xfrm>
                <a:prstGeom prst="rect">
                  <a:avLst/>
                </a:prstGeom>
                <a:solidFill>
                  <a:schemeClr val="bg1"/>
                </a:solidFill>
                <a:ln w="19050">
                  <a:solidFill>
                    <a:srgbClr val="00CC00"/>
                  </a:solidFill>
                  <a:miter lim="800000"/>
                  <a:headEnd/>
                  <a:tailEnd/>
                </a:ln>
              </p:spPr>
              <p:txBody>
                <a:bodyPr lIns="0" rIns="0"/>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85000"/>
                    </a:lnSpc>
                    <a:spcBef>
                      <a:spcPct val="10000"/>
                    </a:spcBef>
                    <a:buFontTx/>
                    <a:buNone/>
                  </a:pPr>
                  <a:endParaRPr lang="zh-CN" altLang="zh-CN" sz="1200" b="1">
                    <a:latin typeface="Arial" panose="020B0604020202020204" pitchFamily="34" charset="0"/>
                    <a:ea typeface="MS PGothic" pitchFamily="34" charset="-128"/>
                  </a:endParaRPr>
                </a:p>
              </p:txBody>
            </p:sp>
            <p:grpSp>
              <p:nvGrpSpPr>
                <p:cNvPr id="149527" name="Group 83"/>
                <p:cNvGrpSpPr>
                  <a:grpSpLocks/>
                </p:cNvGrpSpPr>
                <p:nvPr/>
              </p:nvGrpSpPr>
              <p:grpSpPr bwMode="auto">
                <a:xfrm>
                  <a:off x="1037" y="1764"/>
                  <a:ext cx="554" cy="529"/>
                  <a:chOff x="1045" y="1780"/>
                  <a:chExt cx="806" cy="773"/>
                </a:xfrm>
              </p:grpSpPr>
              <p:sp>
                <p:nvSpPr>
                  <p:cNvPr id="149528" name="Freeform 84"/>
                  <p:cNvSpPr>
                    <a:spLocks/>
                  </p:cNvSpPr>
                  <p:nvPr/>
                </p:nvSpPr>
                <p:spPr bwMode="invGray">
                  <a:xfrm>
                    <a:off x="1045"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29" name="Freeform 85"/>
                  <p:cNvSpPr>
                    <a:spLocks/>
                  </p:cNvSpPr>
                  <p:nvPr/>
                </p:nvSpPr>
                <p:spPr bwMode="invGray">
                  <a:xfrm>
                    <a:off x="1116"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30" name="Freeform 86"/>
                  <p:cNvSpPr>
                    <a:spLocks/>
                  </p:cNvSpPr>
                  <p:nvPr/>
                </p:nvSpPr>
                <p:spPr bwMode="invGray">
                  <a:xfrm>
                    <a:off x="1181"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31" name="Freeform 87"/>
                  <p:cNvSpPr>
                    <a:spLocks/>
                  </p:cNvSpPr>
                  <p:nvPr/>
                </p:nvSpPr>
                <p:spPr bwMode="invGray">
                  <a:xfrm>
                    <a:off x="1247"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32" name="Freeform 88"/>
                  <p:cNvSpPr>
                    <a:spLocks/>
                  </p:cNvSpPr>
                  <p:nvPr/>
                </p:nvSpPr>
                <p:spPr bwMode="invGray">
                  <a:xfrm>
                    <a:off x="1312"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33" name="Freeform 89"/>
                  <p:cNvSpPr>
                    <a:spLocks/>
                  </p:cNvSpPr>
                  <p:nvPr/>
                </p:nvSpPr>
                <p:spPr bwMode="invGray">
                  <a:xfrm>
                    <a:off x="1378"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34" name="Freeform 90"/>
                  <p:cNvSpPr>
                    <a:spLocks/>
                  </p:cNvSpPr>
                  <p:nvPr/>
                </p:nvSpPr>
                <p:spPr bwMode="invGray">
                  <a:xfrm>
                    <a:off x="1443"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35" name="Freeform 91"/>
                  <p:cNvSpPr>
                    <a:spLocks/>
                  </p:cNvSpPr>
                  <p:nvPr/>
                </p:nvSpPr>
                <p:spPr bwMode="invGray">
                  <a:xfrm>
                    <a:off x="1509"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36" name="Freeform 92"/>
                  <p:cNvSpPr>
                    <a:spLocks/>
                  </p:cNvSpPr>
                  <p:nvPr/>
                </p:nvSpPr>
                <p:spPr bwMode="invGray">
                  <a:xfrm>
                    <a:off x="1574"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37" name="Freeform 93"/>
                  <p:cNvSpPr>
                    <a:spLocks/>
                  </p:cNvSpPr>
                  <p:nvPr/>
                </p:nvSpPr>
                <p:spPr bwMode="invGray">
                  <a:xfrm>
                    <a:off x="1640" y="1780"/>
                    <a:ext cx="145"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38" name="Freeform 94"/>
                  <p:cNvSpPr>
                    <a:spLocks/>
                  </p:cNvSpPr>
                  <p:nvPr/>
                </p:nvSpPr>
                <p:spPr bwMode="invGray">
                  <a:xfrm>
                    <a:off x="1705"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grpSp>
          <p:nvGrpSpPr>
            <p:cNvPr id="149510" name="Group 4"/>
            <p:cNvGrpSpPr>
              <a:grpSpLocks/>
            </p:cNvGrpSpPr>
            <p:nvPr/>
          </p:nvGrpSpPr>
          <p:grpSpPr bwMode="auto">
            <a:xfrm>
              <a:off x="1535113" y="2371725"/>
              <a:ext cx="1531937" cy="1157288"/>
              <a:chOff x="60" y="681"/>
              <a:chExt cx="965" cy="729"/>
            </a:xfrm>
          </p:grpSpPr>
          <p:sp>
            <p:nvSpPr>
              <p:cNvPr id="149518" name="Freeform 5"/>
              <p:cNvSpPr>
                <a:spLocks noChangeAspect="1"/>
              </p:cNvSpPr>
              <p:nvPr/>
            </p:nvSpPr>
            <p:spPr bwMode="auto">
              <a:xfrm>
                <a:off x="600" y="885"/>
                <a:ext cx="81" cy="525"/>
              </a:xfrm>
              <a:custGeom>
                <a:avLst/>
                <a:gdLst>
                  <a:gd name="T0" fmla="*/ 0 w 208"/>
                  <a:gd name="T1" fmla="*/ 0 h 1536"/>
                  <a:gd name="T2" fmla="*/ 0 w 208"/>
                  <a:gd name="T3" fmla="*/ 0 h 1536"/>
                  <a:gd name="T4" fmla="*/ 0 w 208"/>
                  <a:gd name="T5" fmla="*/ 0 h 1536"/>
                  <a:gd name="T6" fmla="*/ 0 w 208"/>
                  <a:gd name="T7" fmla="*/ 0 h 1536"/>
                  <a:gd name="T8" fmla="*/ 0 w 208"/>
                  <a:gd name="T9" fmla="*/ 0 h 1536"/>
                  <a:gd name="T10" fmla="*/ 0 w 208"/>
                  <a:gd name="T11" fmla="*/ 0 h 1536"/>
                  <a:gd name="T12" fmla="*/ 0 w 208"/>
                  <a:gd name="T13" fmla="*/ 0 h 1536"/>
                  <a:gd name="T14" fmla="*/ 0 w 208"/>
                  <a:gd name="T15" fmla="*/ 0 h 1536"/>
                  <a:gd name="T16" fmla="*/ 0 w 208"/>
                  <a:gd name="T17" fmla="*/ 0 h 1536"/>
                  <a:gd name="T18" fmla="*/ 0 w 208"/>
                  <a:gd name="T19" fmla="*/ 0 h 1536"/>
                  <a:gd name="T20" fmla="*/ 0 w 208"/>
                  <a:gd name="T21" fmla="*/ 0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519" name="Text Box 6"/>
              <p:cNvSpPr txBox="1">
                <a:spLocks noChangeArrowheads="1"/>
              </p:cNvSpPr>
              <p:nvPr/>
            </p:nvSpPr>
            <p:spPr bwMode="auto">
              <a:xfrm>
                <a:off x="60" y="681"/>
                <a:ext cx="96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1800" b="1">
                    <a:latin typeface="Arial" panose="020B0604020202020204" pitchFamily="34" charset="0"/>
                    <a:ea typeface="MS PGothic" pitchFamily="34" charset="-128"/>
                  </a:rPr>
                  <a:t>Host Thread</a:t>
                </a:r>
              </a:p>
            </p:txBody>
          </p:sp>
        </p:grpSp>
        <p:sp>
          <p:nvSpPr>
            <p:cNvPr id="149511" name="Text Box 35"/>
            <p:cNvSpPr txBox="1">
              <a:spLocks noChangeArrowheads="1"/>
            </p:cNvSpPr>
            <p:nvPr/>
          </p:nvSpPr>
          <p:spPr bwMode="auto">
            <a:xfrm>
              <a:off x="4235450" y="2371725"/>
              <a:ext cx="300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1800" b="1">
                  <a:latin typeface="Arial" panose="020B0604020202020204" pitchFamily="34" charset="0"/>
                  <a:ea typeface="MS PGothic" pitchFamily="34" charset="-128"/>
                </a:rPr>
                <a:t>Grid of Thread Blocks</a:t>
              </a:r>
            </a:p>
          </p:txBody>
        </p:sp>
        <p:cxnSp>
          <p:nvCxnSpPr>
            <p:cNvPr id="137" name="Straight Arrow Connector 136"/>
            <p:cNvCxnSpPr>
              <a:stCxn id="149565" idx="2"/>
              <a:endCxn id="17" idx="0"/>
            </p:cNvCxnSpPr>
            <p:nvPr/>
          </p:nvCxnSpPr>
          <p:spPr>
            <a:xfrm rot="16200000" flipH="1">
              <a:off x="4614069" y="3717132"/>
              <a:ext cx="717550" cy="303212"/>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49552" idx="2"/>
              <a:endCxn id="27" idx="0"/>
            </p:cNvCxnSpPr>
            <p:nvPr/>
          </p:nvCxnSpPr>
          <p:spPr>
            <a:xfrm rot="16200000" flipH="1">
              <a:off x="5466557" y="3712369"/>
              <a:ext cx="717550" cy="312737"/>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16200000" flipH="1">
              <a:off x="6327776" y="3711575"/>
              <a:ext cx="717550" cy="314325"/>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endCxn id="37" idx="0"/>
            </p:cNvCxnSpPr>
            <p:nvPr/>
          </p:nvCxnSpPr>
          <p:spPr>
            <a:xfrm rot="5400000">
              <a:off x="7385844" y="3821907"/>
              <a:ext cx="717550" cy="93662"/>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71" idx="0"/>
            </p:cNvCxnSpPr>
            <p:nvPr/>
          </p:nvCxnSpPr>
          <p:spPr>
            <a:xfrm rot="16200000" flipH="1">
              <a:off x="2272507" y="3753644"/>
              <a:ext cx="722312" cy="36830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3" name="日期占位符 2"/>
          <p:cNvSpPr>
            <a:spLocks noGrp="1"/>
          </p:cNvSpPr>
          <p:nvPr>
            <p:ph type="dt" sz="half" idx="10"/>
          </p:nvPr>
        </p:nvSpPr>
        <p:spPr/>
        <p:txBody>
          <a:bodyPr/>
          <a:lstStyle/>
          <a:p>
            <a:fld id="{458F30BE-BD9F-49A1-A6E1-28A1BE7D1D6E}" type="datetime1">
              <a:rPr lang="en-US" altLang="zh-CN" smtClean="0"/>
              <a:t>5/13/2019</a:t>
            </a:fld>
            <a:endParaRPr lang="zh-CN" altLang="en-US"/>
          </a:p>
        </p:txBody>
      </p:sp>
      <p:sp>
        <p:nvSpPr>
          <p:cNvPr id="4" name="页脚占位符 3"/>
          <p:cNvSpPr>
            <a:spLocks noGrp="1"/>
          </p:cNvSpPr>
          <p:nvPr>
            <p:ph type="ftr" sz="quarter" idx="11"/>
          </p:nvPr>
        </p:nvSpPr>
        <p:spPr/>
        <p:txBody>
          <a:bodyPr/>
          <a:lstStyle/>
          <a:p>
            <a:r>
              <a:rPr lang="zh-CN" altLang="en-US" smtClean="0"/>
              <a:t>中国科学技术大学</a:t>
            </a:r>
            <a:endParaRPr lang="zh-CN" altLang="en-US" dirty="0"/>
          </a:p>
        </p:txBody>
      </p:sp>
      <p:sp>
        <p:nvSpPr>
          <p:cNvPr id="5" name="灯片编号占位符 4"/>
          <p:cNvSpPr>
            <a:spLocks noGrp="1"/>
          </p:cNvSpPr>
          <p:nvPr>
            <p:ph type="sldNum" sz="quarter" idx="12"/>
          </p:nvPr>
        </p:nvSpPr>
        <p:spPr/>
        <p:txBody>
          <a:bodyPr/>
          <a:lstStyle/>
          <a:p>
            <a:fld id="{8BD4F407-B401-4F27-B84C-F4D1FCFDF361}" type="slidenum">
              <a:rPr lang="zh-CN" altLang="en-US" smtClean="0"/>
              <a:pPr/>
              <a:t>32</a:t>
            </a:fld>
            <a:endParaRPr lang="zh-CN" altLang="en-US"/>
          </a:p>
        </p:txBody>
      </p:sp>
    </p:spTree>
    <p:extLst>
      <p:ext uri="{BB962C8B-B14F-4D97-AF65-F5344CB8AC3E}">
        <p14:creationId xmlns:p14="http://schemas.microsoft.com/office/powerpoint/2010/main" val="3127078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itle 4"/>
          <p:cNvSpPr>
            <a:spLocks noGrp="1"/>
          </p:cNvSpPr>
          <p:nvPr>
            <p:ph type="title"/>
          </p:nvPr>
        </p:nvSpPr>
        <p:spPr/>
        <p:txBody>
          <a:bodyPr>
            <a:normAutofit fontScale="90000"/>
          </a:bodyPr>
          <a:lstStyle/>
          <a:p>
            <a:pPr eaLnBrk="1" hangingPunct="1"/>
            <a:r>
              <a:rPr lang="en-US" altLang="zh-CN" sz="3200" dirty="0" smtClean="0"/>
              <a:t>Thread blocks execute on an SM</a:t>
            </a:r>
            <a:br>
              <a:rPr lang="en-US" altLang="zh-CN" sz="3200" dirty="0" smtClean="0"/>
            </a:br>
            <a:r>
              <a:rPr lang="en-US" altLang="zh-CN" sz="3200" dirty="0" smtClean="0"/>
              <a:t>Thread instructions execute on a core</a:t>
            </a:r>
          </a:p>
        </p:txBody>
      </p:sp>
      <p:sp>
        <p:nvSpPr>
          <p:cNvPr id="151568" name="Rectangle 161"/>
          <p:cNvSpPr>
            <a:spLocks noChangeArrowheads="1"/>
          </p:cNvSpPr>
          <p:nvPr/>
        </p:nvSpPr>
        <p:spPr bwMode="auto">
          <a:xfrm>
            <a:off x="309041" y="1484179"/>
            <a:ext cx="1633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431925" indent="-3429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774825"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117725"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749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30321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893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9465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zh-CN" altLang="zh-CN" sz="1800" b="1" noProof="1">
                <a:latin typeface="Arial" panose="020B0604020202020204" pitchFamily="34" charset="0"/>
                <a:ea typeface="MS PGothic" pitchFamily="34" charset="-128"/>
              </a:rPr>
              <a:t> </a:t>
            </a:r>
            <a:r>
              <a:rPr lang="en-US" altLang="zh-CN" sz="1800" b="1" dirty="0">
                <a:latin typeface="Arial" panose="020B0604020202020204" pitchFamily="34" charset="0"/>
                <a:ea typeface="MS PGothic" pitchFamily="34" charset="-128"/>
              </a:rPr>
              <a:t>float</a:t>
            </a:r>
            <a:r>
              <a:rPr lang="en-US" altLang="zh-CN" sz="1800" b="1" noProof="1">
                <a:latin typeface="Arial" panose="020B0604020202020204" pitchFamily="34" charset="0"/>
                <a:ea typeface="MS PGothic" pitchFamily="34" charset="-128"/>
              </a:rPr>
              <a:t>  myVar;</a:t>
            </a:r>
            <a:endParaRPr lang="en-US" altLang="zh-CN" sz="1800" b="1" dirty="0">
              <a:latin typeface="Arial" panose="020B0604020202020204" pitchFamily="34" charset="0"/>
              <a:ea typeface="MS PGothic" pitchFamily="34" charset="-128"/>
            </a:endParaRPr>
          </a:p>
        </p:txBody>
      </p:sp>
      <p:sp>
        <p:nvSpPr>
          <p:cNvPr id="151569" name="Rectangle 160"/>
          <p:cNvSpPr>
            <a:spLocks noChangeArrowheads="1"/>
          </p:cNvSpPr>
          <p:nvPr/>
        </p:nvSpPr>
        <p:spPr bwMode="auto">
          <a:xfrm>
            <a:off x="3100388" y="1481445"/>
            <a:ext cx="283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431925" indent="-3429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774825"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117725"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749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30321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893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9465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b="1" noProof="1">
                <a:solidFill>
                  <a:srgbClr val="73B900"/>
                </a:solidFill>
                <a:latin typeface="Arial" panose="020B0604020202020204" pitchFamily="34" charset="0"/>
                <a:ea typeface="MS PGothic" pitchFamily="34" charset="-128"/>
              </a:rPr>
              <a:t>__shared__ </a:t>
            </a:r>
            <a:r>
              <a:rPr lang="en-US" altLang="zh-CN" sz="1800" b="1" dirty="0">
                <a:latin typeface="Arial" panose="020B0604020202020204" pitchFamily="34" charset="0"/>
                <a:ea typeface="MS PGothic" pitchFamily="34" charset="-128"/>
              </a:rPr>
              <a:t> </a:t>
            </a:r>
            <a:r>
              <a:rPr lang="en-US" altLang="zh-CN" sz="1800" b="1" noProof="1">
                <a:latin typeface="Arial" panose="020B0604020202020204" pitchFamily="34" charset="0"/>
                <a:ea typeface="MS PGothic" pitchFamily="34" charset="-128"/>
              </a:rPr>
              <a:t>float shVar;</a:t>
            </a:r>
            <a:endParaRPr lang="en-US" altLang="zh-CN" sz="1800" b="1" dirty="0">
              <a:latin typeface="Arial" panose="020B0604020202020204" pitchFamily="34" charset="0"/>
              <a:ea typeface="MS PGothic" pitchFamily="34" charset="-128"/>
            </a:endParaRPr>
          </a:p>
        </p:txBody>
      </p:sp>
      <p:sp>
        <p:nvSpPr>
          <p:cNvPr id="151570" name="Rectangle 159"/>
          <p:cNvSpPr>
            <a:spLocks noChangeArrowheads="1"/>
          </p:cNvSpPr>
          <p:nvPr/>
        </p:nvSpPr>
        <p:spPr bwMode="auto">
          <a:xfrm>
            <a:off x="6294199" y="1473583"/>
            <a:ext cx="280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431925" indent="-3429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774825"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117725"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749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30321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893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9465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b="1" noProof="1">
                <a:solidFill>
                  <a:srgbClr val="73B900"/>
                </a:solidFill>
                <a:latin typeface="Arial" panose="020B0604020202020204" pitchFamily="34" charset="0"/>
                <a:ea typeface="MS PGothic" pitchFamily="34" charset="-128"/>
              </a:rPr>
              <a:t>__device__</a:t>
            </a:r>
            <a:r>
              <a:rPr lang="en-US" altLang="zh-CN" sz="1800" b="1" dirty="0">
                <a:solidFill>
                  <a:schemeClr val="accent2"/>
                </a:solidFill>
                <a:latin typeface="Arial" panose="020B0604020202020204" pitchFamily="34" charset="0"/>
                <a:ea typeface="MS PGothic" pitchFamily="34" charset="-128"/>
              </a:rPr>
              <a:t> </a:t>
            </a:r>
            <a:r>
              <a:rPr lang="en-US" altLang="zh-CN" sz="1800" b="1" noProof="1">
                <a:latin typeface="Arial" panose="020B0604020202020204" pitchFamily="34" charset="0"/>
                <a:ea typeface="MS PGothic" pitchFamily="34" charset="-128"/>
              </a:rPr>
              <a:t> float glVar;</a:t>
            </a:r>
            <a:endParaRPr lang="en-US" altLang="zh-CN" sz="1800" b="1" dirty="0">
              <a:latin typeface="Arial" panose="020B0604020202020204" pitchFamily="34" charset="0"/>
              <a:ea typeface="MS PGothic" pitchFamily="34" charset="-128"/>
            </a:endParaRPr>
          </a:p>
        </p:txBody>
      </p:sp>
      <p:grpSp>
        <p:nvGrpSpPr>
          <p:cNvPr id="2" name="组合 1"/>
          <p:cNvGrpSpPr/>
          <p:nvPr/>
        </p:nvGrpSpPr>
        <p:grpSpPr>
          <a:xfrm>
            <a:off x="435428" y="2168434"/>
            <a:ext cx="8145554" cy="4204017"/>
            <a:chOff x="225425" y="1981200"/>
            <a:chExt cx="8540750" cy="4478338"/>
          </a:xfrm>
        </p:grpSpPr>
        <p:sp>
          <p:nvSpPr>
            <p:cNvPr id="391" name="Rectangle 390"/>
            <p:cNvSpPr/>
            <p:nvPr/>
          </p:nvSpPr>
          <p:spPr>
            <a:xfrm>
              <a:off x="225425" y="2306638"/>
              <a:ext cx="1625600" cy="381000"/>
            </a:xfrm>
            <a:prstGeom prst="rect">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rgbClr val="FF0000"/>
                  </a:solidFill>
                </a:rPr>
                <a:t>Registers</a:t>
              </a:r>
            </a:p>
          </p:txBody>
        </p:sp>
        <p:grpSp>
          <p:nvGrpSpPr>
            <p:cNvPr id="151556" name="Group 114"/>
            <p:cNvGrpSpPr>
              <a:grpSpLocks/>
            </p:cNvGrpSpPr>
            <p:nvPr/>
          </p:nvGrpSpPr>
          <p:grpSpPr bwMode="auto">
            <a:xfrm>
              <a:off x="315913" y="4084638"/>
              <a:ext cx="7989887" cy="2374900"/>
              <a:chOff x="726084" y="1386347"/>
              <a:chExt cx="8084432" cy="2517057"/>
            </a:xfrm>
          </p:grpSpPr>
          <p:sp>
            <p:nvSpPr>
              <p:cNvPr id="6" name="Rounded Rectangle 5"/>
              <p:cNvSpPr/>
              <p:nvPr/>
            </p:nvSpPr>
            <p:spPr>
              <a:xfrm>
                <a:off x="4263124" y="1386347"/>
                <a:ext cx="4547392" cy="2517057"/>
              </a:xfrm>
              <a:prstGeom prst="roundRect">
                <a:avLst>
                  <a:gd name="adj" fmla="val 5000"/>
                </a:avLst>
              </a:prstGeom>
              <a:solidFill>
                <a:schemeClr val="bg1">
                  <a:lumMod val="95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1600" b="1" smtClean="0">
                    <a:solidFill>
                      <a:srgbClr val="009900"/>
                    </a:solidFill>
                    <a:latin typeface="Arial" panose="020B0604020202020204" pitchFamily="34" charset="0"/>
                    <a:ea typeface="MS PGothic" panose="020B0600070205080204" pitchFamily="34" charset="-128"/>
                  </a:rPr>
                  <a:t>GPU</a:t>
                </a:r>
              </a:p>
              <a:p>
                <a:pPr eaLnBrk="1" hangingPunct="1">
                  <a:defRPr/>
                </a:pPr>
                <a:endParaRPr lang="en-US" altLang="zh-CN" sz="1600" b="1" smtClean="0">
                  <a:solidFill>
                    <a:srgbClr val="FFFFFF"/>
                  </a:solidFill>
                  <a:latin typeface="Arial" panose="020B0604020202020204" pitchFamily="34" charset="0"/>
                  <a:ea typeface="MS PGothic" panose="020B0600070205080204" pitchFamily="34" charset="-128"/>
                </a:endParaRPr>
              </a:p>
              <a:p>
                <a:pPr eaLnBrk="1" hangingPunct="1">
                  <a:defRPr/>
                </a:pPr>
                <a:r>
                  <a:rPr lang="en-US" altLang="zh-CN" sz="1600" b="1" smtClean="0">
                    <a:solidFill>
                      <a:srgbClr val="FF0000"/>
                    </a:solidFill>
                    <a:latin typeface="Arial" panose="020B0604020202020204" pitchFamily="34" charset="0"/>
                    <a:ea typeface="MS PGothic" panose="020B0600070205080204" pitchFamily="34" charset="-128"/>
                  </a:rPr>
                  <a:t>SMs</a:t>
                </a:r>
                <a:r>
                  <a:rPr lang="en-US" altLang="zh-CN" sz="1600" b="1" smtClean="0">
                    <a:solidFill>
                      <a:srgbClr val="FFFFFF"/>
                    </a:solidFill>
                    <a:latin typeface="Arial" panose="020B0604020202020204" pitchFamily="34" charset="0"/>
                    <a:ea typeface="MS PGothic" panose="020B0600070205080204" pitchFamily="34" charset="-128"/>
                  </a:rPr>
                  <a:t>:</a:t>
                </a:r>
              </a:p>
            </p:txBody>
          </p:sp>
          <p:sp>
            <p:nvSpPr>
              <p:cNvPr id="17" name="Rectangle 16"/>
              <p:cNvSpPr/>
              <p:nvPr/>
            </p:nvSpPr>
            <p:spPr>
              <a:xfrm>
                <a:off x="5022896" y="1537774"/>
                <a:ext cx="833662" cy="984276"/>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rgbClr val="FFFFFF"/>
                  </a:solidFill>
                  <a:latin typeface="Arial" panose="020B0604020202020204" pitchFamily="34" charset="0"/>
                  <a:ea typeface="MS PGothic" panose="020B0600070205080204" pitchFamily="34" charset="-128"/>
                </a:endParaRPr>
              </a:p>
            </p:txBody>
          </p:sp>
          <p:sp>
            <p:nvSpPr>
              <p:cNvPr id="18" name="Rectangle 17"/>
              <p:cNvSpPr/>
              <p:nvPr/>
            </p:nvSpPr>
            <p:spPr>
              <a:xfrm>
                <a:off x="5400373" y="1613487"/>
                <a:ext cx="152597"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19" name="Rectangle 18"/>
              <p:cNvSpPr/>
              <p:nvPr/>
            </p:nvSpPr>
            <p:spPr>
              <a:xfrm>
                <a:off x="5630072" y="1613487"/>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20" name="Rectangle 19"/>
              <p:cNvSpPr/>
              <p:nvPr/>
            </p:nvSpPr>
            <p:spPr>
              <a:xfrm>
                <a:off x="5400373" y="1840629"/>
                <a:ext cx="152597"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21" name="Rectangle 20"/>
              <p:cNvSpPr/>
              <p:nvPr/>
            </p:nvSpPr>
            <p:spPr>
              <a:xfrm>
                <a:off x="5630072" y="1840629"/>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22" name="Rectangle 21"/>
              <p:cNvSpPr/>
              <p:nvPr/>
            </p:nvSpPr>
            <p:spPr>
              <a:xfrm>
                <a:off x="5400373" y="2067769"/>
                <a:ext cx="152597"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23" name="Rectangle 22"/>
              <p:cNvSpPr/>
              <p:nvPr/>
            </p:nvSpPr>
            <p:spPr>
              <a:xfrm>
                <a:off x="5630072" y="2067769"/>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24" name="Rectangle 23"/>
              <p:cNvSpPr/>
              <p:nvPr/>
            </p:nvSpPr>
            <p:spPr>
              <a:xfrm>
                <a:off x="5400373" y="2294910"/>
                <a:ext cx="152597"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25" name="Rectangle 24"/>
              <p:cNvSpPr/>
              <p:nvPr/>
            </p:nvSpPr>
            <p:spPr>
              <a:xfrm>
                <a:off x="5630072" y="2294910"/>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26" name="Rectangle 25"/>
              <p:cNvSpPr/>
              <p:nvPr/>
            </p:nvSpPr>
            <p:spPr>
              <a:xfrm>
                <a:off x="5098466"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1400" b="1" dirty="0" err="1">
                    <a:solidFill>
                      <a:srgbClr val="FFFF00"/>
                    </a:solidFill>
                  </a:rPr>
                  <a:t>SMem</a:t>
                </a:r>
                <a:endParaRPr lang="en-US" sz="1400" b="1" dirty="0">
                  <a:solidFill>
                    <a:srgbClr val="FFFF00"/>
                  </a:solidFill>
                </a:endParaRPr>
              </a:p>
            </p:txBody>
          </p:sp>
          <p:sp>
            <p:nvSpPr>
              <p:cNvPr id="27" name="Rectangle 26"/>
              <p:cNvSpPr/>
              <p:nvPr/>
            </p:nvSpPr>
            <p:spPr>
              <a:xfrm>
                <a:off x="5932053" y="1537774"/>
                <a:ext cx="833662" cy="984276"/>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rgbClr val="FFFFFF"/>
                  </a:solidFill>
                  <a:latin typeface="Arial" panose="020B0604020202020204" pitchFamily="34" charset="0"/>
                  <a:ea typeface="MS PGothic" panose="020B0600070205080204" pitchFamily="34" charset="-128"/>
                </a:endParaRPr>
              </a:p>
            </p:txBody>
          </p:sp>
          <p:sp>
            <p:nvSpPr>
              <p:cNvPr id="28" name="Rectangle 27"/>
              <p:cNvSpPr/>
              <p:nvPr/>
            </p:nvSpPr>
            <p:spPr>
              <a:xfrm>
                <a:off x="6311137" y="1613487"/>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29" name="Rectangle 28"/>
              <p:cNvSpPr/>
              <p:nvPr/>
            </p:nvSpPr>
            <p:spPr>
              <a:xfrm>
                <a:off x="6537623" y="1613487"/>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30" name="Rectangle 29"/>
              <p:cNvSpPr/>
              <p:nvPr/>
            </p:nvSpPr>
            <p:spPr>
              <a:xfrm>
                <a:off x="6311137" y="1840629"/>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31" name="Rectangle 30"/>
              <p:cNvSpPr/>
              <p:nvPr/>
            </p:nvSpPr>
            <p:spPr>
              <a:xfrm>
                <a:off x="6537623" y="1840629"/>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32" name="Rectangle 31"/>
              <p:cNvSpPr/>
              <p:nvPr/>
            </p:nvSpPr>
            <p:spPr>
              <a:xfrm>
                <a:off x="6311137" y="2067769"/>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33" name="Rectangle 32"/>
              <p:cNvSpPr/>
              <p:nvPr/>
            </p:nvSpPr>
            <p:spPr>
              <a:xfrm>
                <a:off x="6537623" y="2067769"/>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34" name="Rectangle 33"/>
              <p:cNvSpPr/>
              <p:nvPr/>
            </p:nvSpPr>
            <p:spPr>
              <a:xfrm>
                <a:off x="6311137" y="2294910"/>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35" name="Rectangle 34"/>
              <p:cNvSpPr/>
              <p:nvPr/>
            </p:nvSpPr>
            <p:spPr>
              <a:xfrm>
                <a:off x="6537623" y="2294910"/>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36" name="Rectangle 35"/>
              <p:cNvSpPr/>
              <p:nvPr/>
            </p:nvSpPr>
            <p:spPr>
              <a:xfrm>
                <a:off x="6007540"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1400" b="1" dirty="0" err="1">
                    <a:solidFill>
                      <a:srgbClr val="FFFF00">
                        <a:alpha val="99000"/>
                      </a:srgbClr>
                    </a:solidFill>
                  </a:rPr>
                  <a:t>SMem</a:t>
                </a:r>
                <a:endParaRPr lang="en-US" sz="1400" b="1" dirty="0">
                  <a:solidFill>
                    <a:srgbClr val="FFFF00">
                      <a:alpha val="99000"/>
                    </a:srgbClr>
                  </a:solidFill>
                </a:endParaRPr>
              </a:p>
            </p:txBody>
          </p:sp>
          <p:sp>
            <p:nvSpPr>
              <p:cNvPr id="37" name="Rectangle 36"/>
              <p:cNvSpPr/>
              <p:nvPr/>
            </p:nvSpPr>
            <p:spPr>
              <a:xfrm>
                <a:off x="7750368" y="1537774"/>
                <a:ext cx="833662" cy="984276"/>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rgbClr val="FFFFFF"/>
                  </a:solidFill>
                  <a:latin typeface="Arial" panose="020B0604020202020204" pitchFamily="34" charset="0"/>
                  <a:ea typeface="MS PGothic" panose="020B0600070205080204" pitchFamily="34" charset="-128"/>
                </a:endParaRPr>
              </a:p>
            </p:txBody>
          </p:sp>
          <p:sp>
            <p:nvSpPr>
              <p:cNvPr id="38" name="Rectangle 37"/>
              <p:cNvSpPr/>
              <p:nvPr/>
            </p:nvSpPr>
            <p:spPr>
              <a:xfrm>
                <a:off x="8129451" y="1613487"/>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39" name="Rectangle 38"/>
              <p:cNvSpPr/>
              <p:nvPr/>
            </p:nvSpPr>
            <p:spPr>
              <a:xfrm>
                <a:off x="8355938" y="1613487"/>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40" name="Rectangle 39"/>
              <p:cNvSpPr/>
              <p:nvPr/>
            </p:nvSpPr>
            <p:spPr>
              <a:xfrm>
                <a:off x="8129451" y="1840629"/>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41" name="Rectangle 40"/>
              <p:cNvSpPr/>
              <p:nvPr/>
            </p:nvSpPr>
            <p:spPr>
              <a:xfrm>
                <a:off x="8355938" y="1840629"/>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42" name="Rectangle 41"/>
              <p:cNvSpPr/>
              <p:nvPr/>
            </p:nvSpPr>
            <p:spPr>
              <a:xfrm>
                <a:off x="8129451" y="2067769"/>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43" name="Rectangle 42"/>
              <p:cNvSpPr/>
              <p:nvPr/>
            </p:nvSpPr>
            <p:spPr>
              <a:xfrm>
                <a:off x="8355938" y="2067769"/>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44" name="Rectangle 43"/>
              <p:cNvSpPr/>
              <p:nvPr/>
            </p:nvSpPr>
            <p:spPr>
              <a:xfrm>
                <a:off x="8129451" y="2294910"/>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45" name="Rectangle 44"/>
              <p:cNvSpPr/>
              <p:nvPr/>
            </p:nvSpPr>
            <p:spPr>
              <a:xfrm>
                <a:off x="8355938" y="2294910"/>
                <a:ext cx="150991"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chemeClr val="bg1"/>
                  </a:solidFill>
                  <a:latin typeface="Arial" panose="020B0604020202020204" pitchFamily="34" charset="0"/>
                  <a:ea typeface="MS PGothic" panose="020B0600070205080204" pitchFamily="34" charset="-128"/>
                </a:endParaRPr>
              </a:p>
            </p:txBody>
          </p:sp>
          <p:sp>
            <p:nvSpPr>
              <p:cNvPr id="46" name="Rectangle 45"/>
              <p:cNvSpPr/>
              <p:nvPr/>
            </p:nvSpPr>
            <p:spPr>
              <a:xfrm>
                <a:off x="7825687"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1400" b="1" dirty="0" err="1">
                    <a:solidFill>
                      <a:srgbClr val="FFFF00"/>
                    </a:solidFill>
                  </a:rPr>
                  <a:t>SMem</a:t>
                </a:r>
                <a:endParaRPr lang="en-US" sz="1400" b="1" dirty="0">
                  <a:solidFill>
                    <a:srgbClr val="FFFF00"/>
                  </a:solidFill>
                </a:endParaRPr>
              </a:p>
            </p:txBody>
          </p:sp>
          <p:cxnSp>
            <p:nvCxnSpPr>
              <p:cNvPr id="51" name="Straight Connector 50"/>
              <p:cNvCxnSpPr>
                <a:stCxn id="27" idx="2"/>
              </p:cNvCxnSpPr>
              <p:nvPr/>
            </p:nvCxnSpPr>
            <p:spPr>
              <a:xfrm rot="16200000" flipH="1">
                <a:off x="5894640" y="2975492"/>
                <a:ext cx="90688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992201" y="1992056"/>
                <a:ext cx="754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rgbClr val="FFFFFF"/>
                  </a:solidFill>
                  <a:latin typeface="Arial" panose="020B0604020202020204" pitchFamily="34" charset="0"/>
                  <a:ea typeface="MS PGothic" panose="020B0600070205080204" pitchFamily="34" charset="-128"/>
                </a:endParaRPr>
              </a:p>
            </p:txBody>
          </p:sp>
          <p:sp>
            <p:nvSpPr>
              <p:cNvPr id="53" name="Oval 52"/>
              <p:cNvSpPr/>
              <p:nvPr/>
            </p:nvSpPr>
            <p:spPr>
              <a:xfrm>
                <a:off x="7143192" y="1992056"/>
                <a:ext cx="754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rgbClr val="FFFFFF"/>
                  </a:solidFill>
                  <a:latin typeface="Arial" panose="020B0604020202020204" pitchFamily="34" charset="0"/>
                  <a:ea typeface="MS PGothic" panose="020B0600070205080204" pitchFamily="34" charset="-128"/>
                </a:endParaRPr>
              </a:p>
            </p:txBody>
          </p:sp>
          <p:sp>
            <p:nvSpPr>
              <p:cNvPr id="54" name="Oval 53"/>
              <p:cNvSpPr/>
              <p:nvPr/>
            </p:nvSpPr>
            <p:spPr>
              <a:xfrm>
                <a:off x="7294183" y="1992056"/>
                <a:ext cx="77102"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rgbClr val="FFFFFF"/>
                  </a:solidFill>
                  <a:latin typeface="Arial" panose="020B0604020202020204" pitchFamily="34" charset="0"/>
                  <a:ea typeface="MS PGothic" panose="020B0600070205080204" pitchFamily="34" charset="-128"/>
                </a:endParaRPr>
              </a:p>
            </p:txBody>
          </p:sp>
          <p:sp>
            <p:nvSpPr>
              <p:cNvPr id="55" name="Oval 54"/>
              <p:cNvSpPr/>
              <p:nvPr/>
            </p:nvSpPr>
            <p:spPr>
              <a:xfrm>
                <a:off x="7446781" y="1992056"/>
                <a:ext cx="75495"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zh-CN" sz="1600" smtClean="0">
                  <a:solidFill>
                    <a:srgbClr val="FFFFFF"/>
                  </a:solidFill>
                  <a:latin typeface="Arial" panose="020B0604020202020204" pitchFamily="34" charset="0"/>
                  <a:ea typeface="MS PGothic" panose="020B0600070205080204" pitchFamily="34" charset="-128"/>
                </a:endParaRPr>
              </a:p>
            </p:txBody>
          </p:sp>
          <p:cxnSp>
            <p:nvCxnSpPr>
              <p:cNvPr id="56" name="Straight Connector 55"/>
              <p:cNvCxnSpPr>
                <a:stCxn id="70" idx="3"/>
                <a:endCxn id="47" idx="1"/>
              </p:cNvCxnSpPr>
              <p:nvPr/>
            </p:nvCxnSpPr>
            <p:spPr>
              <a:xfrm>
                <a:off x="3543508" y="3428932"/>
                <a:ext cx="147938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1637" name="TextBox 96"/>
              <p:cNvSpPr txBox="1">
                <a:spLocks noChangeArrowheads="1"/>
              </p:cNvSpPr>
              <p:nvPr/>
            </p:nvSpPr>
            <p:spPr bwMode="auto">
              <a:xfrm>
                <a:off x="3607421" y="3398826"/>
                <a:ext cx="593872" cy="3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431925" indent="-3429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774825"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117725"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749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30321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893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9465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1600" b="1">
                    <a:latin typeface="Calibri" panose="020F0502020204030204" pitchFamily="34" charset="0"/>
                    <a:ea typeface="MS PGothic" pitchFamily="34" charset="-128"/>
                  </a:rPr>
                  <a:t>PCIe</a:t>
                </a:r>
              </a:p>
            </p:txBody>
          </p:sp>
          <p:sp>
            <p:nvSpPr>
              <p:cNvPr id="70" name="Rectangle 69"/>
              <p:cNvSpPr/>
              <p:nvPr/>
            </p:nvSpPr>
            <p:spPr>
              <a:xfrm>
                <a:off x="2448022" y="3245536"/>
                <a:ext cx="1095486" cy="36679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600" b="1" dirty="0" smtClean="0">
                    <a:solidFill>
                      <a:srgbClr val="002060"/>
                    </a:solidFill>
                  </a:rPr>
                  <a:t>Bridge</a:t>
                </a:r>
              </a:p>
            </p:txBody>
          </p:sp>
          <p:sp>
            <p:nvSpPr>
              <p:cNvPr id="61" name="Rectangle 60"/>
              <p:cNvSpPr/>
              <p:nvPr/>
            </p:nvSpPr>
            <p:spPr>
              <a:xfrm>
                <a:off x="726084" y="3126078"/>
                <a:ext cx="1344460" cy="605709"/>
              </a:xfrm>
              <a:prstGeom prst="rect">
                <a:avLst/>
              </a:prstGeom>
              <a:solidFill>
                <a:srgbClr val="00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600" b="1" dirty="0">
                    <a:solidFill>
                      <a:srgbClr val="FF0000"/>
                    </a:solidFill>
                    <a:latin typeface="+mn-lt"/>
                    <a:ea typeface="+mn-ea"/>
                  </a:rPr>
                  <a:t>Host Memory</a:t>
                </a:r>
              </a:p>
            </p:txBody>
          </p:sp>
          <p:cxnSp>
            <p:nvCxnSpPr>
              <p:cNvPr id="64" name="Straight Connector 63"/>
              <p:cNvCxnSpPr>
                <a:stCxn id="61" idx="3"/>
                <a:endCxn id="70" idx="1"/>
              </p:cNvCxnSpPr>
              <p:nvPr/>
            </p:nvCxnSpPr>
            <p:spPr>
              <a:xfrm>
                <a:off x="2070544" y="3428932"/>
                <a:ext cx="37747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70" idx="0"/>
                <a:endCxn id="71" idx="2"/>
              </p:cNvCxnSpPr>
              <p:nvPr/>
            </p:nvCxnSpPr>
            <p:spPr>
              <a:xfrm rot="5400000" flipH="1" flipV="1">
                <a:off x="2634021" y="2883794"/>
                <a:ext cx="7234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605437" y="1613487"/>
                <a:ext cx="782260" cy="908563"/>
              </a:xfrm>
              <a:prstGeom prst="rect">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600" b="1" smtClean="0"/>
                  <a:t>CPU</a:t>
                </a:r>
              </a:p>
            </p:txBody>
          </p:sp>
          <p:sp>
            <p:nvSpPr>
              <p:cNvPr id="66" name="Rectangle 65"/>
              <p:cNvSpPr/>
              <p:nvPr/>
            </p:nvSpPr>
            <p:spPr>
              <a:xfrm>
                <a:off x="2605437" y="2671796"/>
                <a:ext cx="782260" cy="314632"/>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600" b="1" dirty="0">
                    <a:solidFill>
                      <a:srgbClr val="FF0000"/>
                    </a:solidFill>
                    <a:latin typeface="+mn-lt"/>
                    <a:ea typeface="+mn-ea"/>
                  </a:rPr>
                  <a:t>Cache</a:t>
                </a:r>
              </a:p>
            </p:txBody>
          </p:sp>
          <p:cxnSp>
            <p:nvCxnSpPr>
              <p:cNvPr id="65" name="Straight Connector 64"/>
              <p:cNvCxnSpPr>
                <a:stCxn id="17" idx="2"/>
              </p:cNvCxnSpPr>
              <p:nvPr/>
            </p:nvCxnSpPr>
            <p:spPr>
              <a:xfrm rot="16200000" flipH="1">
                <a:off x="5000626" y="2960349"/>
                <a:ext cx="8765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7" idx="2"/>
              </p:cNvCxnSpPr>
              <p:nvPr/>
            </p:nvCxnSpPr>
            <p:spPr>
              <a:xfrm rot="16200000" flipH="1">
                <a:off x="7712955" y="2975492"/>
                <a:ext cx="90688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022896" y="3126078"/>
                <a:ext cx="3561134" cy="605709"/>
              </a:xfrm>
              <a:prstGeom prst="rect">
                <a:avLst/>
              </a:prstGeom>
              <a:solidFill>
                <a:srgbClr val="00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600" b="1" dirty="0">
                    <a:solidFill>
                      <a:srgbClr val="FF0000"/>
                    </a:solidFill>
                    <a:latin typeface="+mn-lt"/>
                    <a:ea typeface="+mn-ea"/>
                  </a:rPr>
                  <a:t>Device Memory</a:t>
                </a:r>
              </a:p>
            </p:txBody>
          </p:sp>
          <p:sp>
            <p:nvSpPr>
              <p:cNvPr id="86" name="Rectangle 85"/>
              <p:cNvSpPr/>
              <p:nvPr/>
            </p:nvSpPr>
            <p:spPr>
              <a:xfrm>
                <a:off x="5022896" y="2671796"/>
                <a:ext cx="3561134" cy="314632"/>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ts val="0"/>
                  </a:spcBef>
                  <a:spcAft>
                    <a:spcPts val="0"/>
                  </a:spcAft>
                  <a:defRPr/>
                </a:pPr>
                <a:r>
                  <a:rPr lang="en-US" altLang="zh-CN" sz="1600" b="1" dirty="0">
                    <a:solidFill>
                      <a:srgbClr val="FF0000"/>
                    </a:solidFill>
                    <a:latin typeface="+mn-lt"/>
                    <a:ea typeface="+mn-ea"/>
                  </a:rPr>
                  <a:t>Cache</a:t>
                </a:r>
              </a:p>
            </p:txBody>
          </p:sp>
          <p:cxnSp>
            <p:nvCxnSpPr>
              <p:cNvPr id="111" name="Shape 110"/>
              <p:cNvCxnSpPr>
                <a:stCxn id="86" idx="1"/>
              </p:cNvCxnSpPr>
              <p:nvPr/>
            </p:nvCxnSpPr>
            <p:spPr>
              <a:xfrm rot="10800000" flipV="1">
                <a:off x="4545830" y="2829953"/>
                <a:ext cx="477066" cy="598979"/>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3" name="Straight Arrow Connector 142"/>
            <p:cNvCxnSpPr>
              <a:stCxn id="151587" idx="2"/>
              <a:endCxn id="27" idx="0"/>
            </p:cNvCxnSpPr>
            <p:nvPr/>
          </p:nvCxnSpPr>
          <p:spPr>
            <a:xfrm flipH="1">
              <a:off x="5872163" y="3424238"/>
              <a:ext cx="334962" cy="803275"/>
            </a:xfrm>
            <a:prstGeom prst="straightConnector1">
              <a:avLst/>
            </a:prstGeom>
            <a:ln w="381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1288" idx="2"/>
            </p:cNvCxnSpPr>
            <p:nvPr/>
          </p:nvCxnSpPr>
          <p:spPr>
            <a:xfrm rot="16200000" flipH="1">
              <a:off x="4496594" y="3134519"/>
              <a:ext cx="1152525" cy="1462087"/>
            </a:xfrm>
            <a:prstGeom prst="straightConnector1">
              <a:avLst/>
            </a:prstGeom>
            <a:ln w="381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151559" name="Group 397"/>
            <p:cNvGrpSpPr>
              <a:grpSpLocks/>
            </p:cNvGrpSpPr>
            <p:nvPr/>
          </p:nvGrpSpPr>
          <p:grpSpPr bwMode="auto">
            <a:xfrm>
              <a:off x="3609975" y="1981200"/>
              <a:ext cx="5156200" cy="1443038"/>
              <a:chOff x="3609253" y="1981730"/>
              <a:chExt cx="5157387" cy="1443037"/>
            </a:xfrm>
          </p:grpSpPr>
          <p:grpSp>
            <p:nvGrpSpPr>
              <p:cNvPr id="151574" name="Group 10"/>
              <p:cNvGrpSpPr>
                <a:grpSpLocks/>
              </p:cNvGrpSpPr>
              <p:nvPr/>
            </p:nvGrpSpPr>
            <p:grpSpPr bwMode="auto">
              <a:xfrm>
                <a:off x="5660304" y="2313517"/>
                <a:ext cx="1092200" cy="1111250"/>
                <a:chOff x="967" y="1678"/>
                <a:chExt cx="688" cy="700"/>
              </a:xfrm>
            </p:grpSpPr>
            <p:sp>
              <p:nvSpPr>
                <p:cNvPr id="151587" name="Text Box 11"/>
                <p:cNvSpPr txBox="1">
                  <a:spLocks noChangeArrowheads="1"/>
                </p:cNvSpPr>
                <p:nvPr/>
              </p:nvSpPr>
              <p:spPr bwMode="invGray">
                <a:xfrm>
                  <a:off x="967" y="1678"/>
                  <a:ext cx="688" cy="700"/>
                </a:xfrm>
                <a:prstGeom prst="rect">
                  <a:avLst/>
                </a:prstGeom>
                <a:solidFill>
                  <a:schemeClr val="bg1"/>
                </a:solidFill>
                <a:ln w="28575">
                  <a:solidFill>
                    <a:srgbClr val="00CC00"/>
                  </a:solidFill>
                  <a:miter lim="800000"/>
                  <a:headEnd/>
                  <a:tailEnd/>
                </a:ln>
              </p:spPr>
              <p:txBody>
                <a:bodyPr lIns="0" rIns="0"/>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431925" indent="-3429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774825"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117725"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749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30321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893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9465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85000"/>
                    </a:lnSpc>
                    <a:spcBef>
                      <a:spcPct val="10000"/>
                    </a:spcBef>
                    <a:buFontTx/>
                    <a:buNone/>
                  </a:pPr>
                  <a:endParaRPr lang="zh-CN" altLang="zh-CN" sz="1100" b="1">
                    <a:latin typeface="Arial" panose="020B0604020202020204" pitchFamily="34" charset="0"/>
                    <a:ea typeface="MS PGothic" pitchFamily="34" charset="-128"/>
                  </a:endParaRPr>
                </a:p>
              </p:txBody>
            </p:sp>
            <p:grpSp>
              <p:nvGrpSpPr>
                <p:cNvPr id="151588" name="Group 12"/>
                <p:cNvGrpSpPr>
                  <a:grpSpLocks/>
                </p:cNvGrpSpPr>
                <p:nvPr/>
              </p:nvGrpSpPr>
              <p:grpSpPr bwMode="auto">
                <a:xfrm>
                  <a:off x="1037" y="1764"/>
                  <a:ext cx="554" cy="529"/>
                  <a:chOff x="1045" y="1780"/>
                  <a:chExt cx="806" cy="773"/>
                </a:xfrm>
              </p:grpSpPr>
              <p:sp>
                <p:nvSpPr>
                  <p:cNvPr id="151589" name="Freeform 13"/>
                  <p:cNvSpPr>
                    <a:spLocks/>
                  </p:cNvSpPr>
                  <p:nvPr/>
                </p:nvSpPr>
                <p:spPr bwMode="invGray">
                  <a:xfrm>
                    <a:off x="1045"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600"/>
                  </a:p>
                </p:txBody>
              </p:sp>
              <p:sp>
                <p:nvSpPr>
                  <p:cNvPr id="151590" name="Freeform 14"/>
                  <p:cNvSpPr>
                    <a:spLocks/>
                  </p:cNvSpPr>
                  <p:nvPr/>
                </p:nvSpPr>
                <p:spPr bwMode="invGray">
                  <a:xfrm>
                    <a:off x="1116"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600"/>
                  </a:p>
                </p:txBody>
              </p:sp>
              <p:sp>
                <p:nvSpPr>
                  <p:cNvPr id="151591" name="Freeform 15"/>
                  <p:cNvSpPr>
                    <a:spLocks/>
                  </p:cNvSpPr>
                  <p:nvPr/>
                </p:nvSpPr>
                <p:spPr bwMode="invGray">
                  <a:xfrm>
                    <a:off x="1181"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600"/>
                  </a:p>
                </p:txBody>
              </p:sp>
              <p:sp>
                <p:nvSpPr>
                  <p:cNvPr id="151592" name="Freeform 16"/>
                  <p:cNvSpPr>
                    <a:spLocks/>
                  </p:cNvSpPr>
                  <p:nvPr/>
                </p:nvSpPr>
                <p:spPr bwMode="invGray">
                  <a:xfrm>
                    <a:off x="1247" y="1780"/>
                    <a:ext cx="147"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600"/>
                  </a:p>
                </p:txBody>
              </p:sp>
              <p:sp>
                <p:nvSpPr>
                  <p:cNvPr id="151593" name="Freeform 17"/>
                  <p:cNvSpPr>
                    <a:spLocks/>
                  </p:cNvSpPr>
                  <p:nvPr/>
                </p:nvSpPr>
                <p:spPr bwMode="invGray">
                  <a:xfrm>
                    <a:off x="1312"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600"/>
                  </a:p>
                </p:txBody>
              </p:sp>
              <p:sp>
                <p:nvSpPr>
                  <p:cNvPr id="151594" name="Freeform 18"/>
                  <p:cNvSpPr>
                    <a:spLocks/>
                  </p:cNvSpPr>
                  <p:nvPr/>
                </p:nvSpPr>
                <p:spPr bwMode="invGray">
                  <a:xfrm>
                    <a:off x="1378"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600"/>
                  </a:p>
                </p:txBody>
              </p:sp>
              <p:sp>
                <p:nvSpPr>
                  <p:cNvPr id="151595" name="Freeform 19"/>
                  <p:cNvSpPr>
                    <a:spLocks/>
                  </p:cNvSpPr>
                  <p:nvPr/>
                </p:nvSpPr>
                <p:spPr bwMode="invGray">
                  <a:xfrm>
                    <a:off x="1443"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600"/>
                  </a:p>
                </p:txBody>
              </p:sp>
              <p:sp>
                <p:nvSpPr>
                  <p:cNvPr id="151596" name="Freeform 20"/>
                  <p:cNvSpPr>
                    <a:spLocks/>
                  </p:cNvSpPr>
                  <p:nvPr/>
                </p:nvSpPr>
                <p:spPr bwMode="invGray">
                  <a:xfrm>
                    <a:off x="1509"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600"/>
                  </a:p>
                </p:txBody>
              </p:sp>
              <p:sp>
                <p:nvSpPr>
                  <p:cNvPr id="151597" name="Freeform 21"/>
                  <p:cNvSpPr>
                    <a:spLocks/>
                  </p:cNvSpPr>
                  <p:nvPr/>
                </p:nvSpPr>
                <p:spPr bwMode="invGray">
                  <a:xfrm>
                    <a:off x="1574"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600"/>
                  </a:p>
                </p:txBody>
              </p:sp>
              <p:sp>
                <p:nvSpPr>
                  <p:cNvPr id="151598" name="Freeform 22"/>
                  <p:cNvSpPr>
                    <a:spLocks/>
                  </p:cNvSpPr>
                  <p:nvPr/>
                </p:nvSpPr>
                <p:spPr bwMode="invGray">
                  <a:xfrm>
                    <a:off x="1640" y="1780"/>
                    <a:ext cx="145"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600"/>
                  </a:p>
                </p:txBody>
              </p:sp>
              <p:sp>
                <p:nvSpPr>
                  <p:cNvPr id="151599" name="Freeform 23"/>
                  <p:cNvSpPr>
                    <a:spLocks/>
                  </p:cNvSpPr>
                  <p:nvPr/>
                </p:nvSpPr>
                <p:spPr bwMode="invGray">
                  <a:xfrm>
                    <a:off x="1705" y="1780"/>
                    <a:ext cx="146" cy="773"/>
                  </a:xfrm>
                  <a:custGeom>
                    <a:avLst/>
                    <a:gdLst>
                      <a:gd name="T0" fmla="*/ 1 w 208"/>
                      <a:gd name="T1" fmla="*/ 0 h 1536"/>
                      <a:gd name="T2" fmla="*/ 1 w 208"/>
                      <a:gd name="T3" fmla="*/ 1 h 1536"/>
                      <a:gd name="T4" fmla="*/ 1 w 208"/>
                      <a:gd name="T5" fmla="*/ 1 h 1536"/>
                      <a:gd name="T6" fmla="*/ 1 w 208"/>
                      <a:gd name="T7" fmla="*/ 1 h 1536"/>
                      <a:gd name="T8" fmla="*/ 1 w 208"/>
                      <a:gd name="T9" fmla="*/ 1 h 1536"/>
                      <a:gd name="T10" fmla="*/ 1 w 208"/>
                      <a:gd name="T11" fmla="*/ 1 h 1536"/>
                      <a:gd name="T12" fmla="*/ 1 w 208"/>
                      <a:gd name="T13" fmla="*/ 1 h 1536"/>
                      <a:gd name="T14" fmla="*/ 1 w 208"/>
                      <a:gd name="T15" fmla="*/ 1 h 1536"/>
                      <a:gd name="T16" fmla="*/ 1 w 208"/>
                      <a:gd name="T17" fmla="*/ 1 h 1536"/>
                      <a:gd name="T18" fmla="*/ 1 w 208"/>
                      <a:gd name="T19" fmla="*/ 1 h 1536"/>
                      <a:gd name="T20" fmla="*/ 1 w 208"/>
                      <a:gd name="T21" fmla="*/ 1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600"/>
                  </a:p>
                </p:txBody>
              </p:sp>
            </p:grpSp>
          </p:grpSp>
          <p:sp>
            <p:nvSpPr>
              <p:cNvPr id="151575" name="Text Box 24"/>
              <p:cNvSpPr txBox="1">
                <a:spLocks noChangeArrowheads="1"/>
              </p:cNvSpPr>
              <p:nvPr/>
            </p:nvSpPr>
            <p:spPr bwMode="auto">
              <a:xfrm>
                <a:off x="5803179" y="1981730"/>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431925" indent="-3429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774825"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117725"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749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30321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893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9465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1600" b="1">
                    <a:solidFill>
                      <a:srgbClr val="0070C0"/>
                    </a:solidFill>
                    <a:latin typeface="Arial" panose="020B0604020202020204" pitchFamily="34" charset="0"/>
                    <a:ea typeface="MS PGothic" pitchFamily="34" charset="-128"/>
                  </a:rPr>
                  <a:t>Block</a:t>
                </a:r>
              </a:p>
            </p:txBody>
          </p:sp>
          <p:sp>
            <p:nvSpPr>
              <p:cNvPr id="11288" name="Rectangle 25"/>
              <p:cNvSpPr>
                <a:spLocks noChangeArrowheads="1"/>
              </p:cNvSpPr>
              <p:nvPr/>
            </p:nvSpPr>
            <p:spPr bwMode="auto">
              <a:xfrm>
                <a:off x="3609253" y="2448455"/>
                <a:ext cx="1465600" cy="841374"/>
              </a:xfrm>
              <a:prstGeom prst="rect">
                <a:avLst/>
              </a:prstGeom>
              <a:solidFill>
                <a:srgbClr val="0000FF"/>
              </a:solidFill>
              <a:ln w="19050">
                <a:solidFill>
                  <a:schemeClr val="tx1"/>
                </a:solidFill>
                <a:miter lim="800000"/>
                <a:headEnd/>
                <a:tailEnd/>
              </a:ln>
            </p:spPr>
            <p:txBody>
              <a:bodyPr wrap="none" anchor="ctr"/>
              <a:lstStyle>
                <a:lvl1pPr>
                  <a:spcBef>
                    <a:spcPct val="20000"/>
                  </a:spcBef>
                  <a:buSzPct val="180000"/>
                  <a:buBlip>
                    <a:blip r:embed="rId3"/>
                  </a:buBlip>
                  <a:defRPr sz="24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SzPct val="180000"/>
                  <a:buBlip>
                    <a:blip r:embed="rId3"/>
                  </a:buBlip>
                  <a:defRPr sz="2000" b="1">
                    <a:solidFill>
                      <a:schemeClr val="tx1"/>
                    </a:solidFill>
                    <a:latin typeface="Arial" panose="020B0604020202020204" pitchFamily="34" charset="0"/>
                    <a:ea typeface="ＭＳ Ｐゴシック" panose="020B0600070205080204" pitchFamily="34" charset="-128"/>
                  </a:defRPr>
                </a:lvl2pPr>
                <a:lvl3pPr marL="1431925" indent="-342900">
                  <a:spcBef>
                    <a:spcPct val="20000"/>
                  </a:spcBef>
                  <a:buSzPct val="180000"/>
                  <a:buBlip>
                    <a:blip r:embed="rId3"/>
                  </a:buBlip>
                  <a:defRPr b="1">
                    <a:solidFill>
                      <a:schemeClr val="tx1"/>
                    </a:solidFill>
                    <a:latin typeface="Arial" panose="020B0604020202020204" pitchFamily="34" charset="0"/>
                    <a:ea typeface="ＭＳ Ｐゴシック" panose="020B0600070205080204" pitchFamily="34" charset="-128"/>
                  </a:defRPr>
                </a:lvl3pPr>
                <a:lvl4pPr marL="17748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1177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749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30321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893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9465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eaLnBrk="1" fontAlgn="auto" hangingPunct="1">
                  <a:lnSpc>
                    <a:spcPct val="85000"/>
                  </a:lnSpc>
                  <a:spcBef>
                    <a:spcPts val="0"/>
                  </a:spcBef>
                  <a:spcAft>
                    <a:spcPts val="0"/>
                  </a:spcAft>
                  <a:buSzTx/>
                  <a:buFontTx/>
                  <a:buNone/>
                  <a:defRPr/>
                </a:pPr>
                <a:r>
                  <a:rPr lang="en-US" altLang="zh-CN" sz="1600" dirty="0">
                    <a:solidFill>
                      <a:srgbClr val="FF0000"/>
                    </a:solidFill>
                    <a:latin typeface="+mn-lt"/>
                    <a:ea typeface="+mn-ea"/>
                  </a:rPr>
                  <a:t>Per-block</a:t>
                </a:r>
                <a:br>
                  <a:rPr lang="en-US" altLang="zh-CN" sz="1600" dirty="0">
                    <a:solidFill>
                      <a:srgbClr val="FF0000"/>
                    </a:solidFill>
                    <a:latin typeface="+mn-lt"/>
                    <a:ea typeface="+mn-ea"/>
                  </a:rPr>
                </a:br>
                <a:r>
                  <a:rPr lang="en-US" altLang="zh-CN" sz="1600" dirty="0">
                    <a:solidFill>
                      <a:srgbClr val="FF0000"/>
                    </a:solidFill>
                    <a:latin typeface="+mn-lt"/>
                    <a:ea typeface="+mn-ea"/>
                  </a:rPr>
                  <a:t>Shared</a:t>
                </a:r>
              </a:p>
              <a:p>
                <a:pPr algn="ctr" eaLnBrk="1" fontAlgn="auto" hangingPunct="1">
                  <a:lnSpc>
                    <a:spcPct val="85000"/>
                  </a:lnSpc>
                  <a:spcBef>
                    <a:spcPts val="0"/>
                  </a:spcBef>
                  <a:spcAft>
                    <a:spcPts val="0"/>
                  </a:spcAft>
                  <a:buSzTx/>
                  <a:buFontTx/>
                  <a:buNone/>
                  <a:defRPr/>
                </a:pPr>
                <a:r>
                  <a:rPr lang="en-US" altLang="zh-CN" sz="1600" dirty="0">
                    <a:solidFill>
                      <a:srgbClr val="FF0000"/>
                    </a:solidFill>
                    <a:latin typeface="+mn-lt"/>
                    <a:ea typeface="+mn-ea"/>
                  </a:rPr>
                  <a:t>Memory</a:t>
                </a:r>
              </a:p>
            </p:txBody>
          </p:sp>
          <p:grpSp>
            <p:nvGrpSpPr>
              <p:cNvPr id="151577" name="Group 26"/>
              <p:cNvGrpSpPr>
                <a:grpSpLocks/>
              </p:cNvGrpSpPr>
              <p:nvPr/>
            </p:nvGrpSpPr>
            <p:grpSpPr bwMode="auto">
              <a:xfrm>
                <a:off x="5074516" y="2567517"/>
                <a:ext cx="585788" cy="603250"/>
                <a:chOff x="977" y="1849"/>
                <a:chExt cx="369" cy="380"/>
              </a:xfrm>
            </p:grpSpPr>
            <p:sp>
              <p:nvSpPr>
                <p:cNvPr id="151580" name="Line 27"/>
                <p:cNvSpPr>
                  <a:spLocks noChangeShapeType="1"/>
                </p:cNvSpPr>
                <p:nvPr/>
              </p:nvSpPr>
              <p:spPr bwMode="auto">
                <a:xfrm>
                  <a:off x="977" y="2039"/>
                  <a:ext cx="369"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1600"/>
                </a:p>
              </p:txBody>
            </p:sp>
            <p:sp>
              <p:nvSpPr>
                <p:cNvPr id="151581" name="Line 28"/>
                <p:cNvSpPr>
                  <a:spLocks noChangeShapeType="1"/>
                </p:cNvSpPr>
                <p:nvPr/>
              </p:nvSpPr>
              <p:spPr bwMode="auto">
                <a:xfrm>
                  <a:off x="977" y="1975"/>
                  <a:ext cx="369"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1600"/>
                </a:p>
              </p:txBody>
            </p:sp>
            <p:sp>
              <p:nvSpPr>
                <p:cNvPr id="151582" name="Line 29"/>
                <p:cNvSpPr>
                  <a:spLocks noChangeShapeType="1"/>
                </p:cNvSpPr>
                <p:nvPr/>
              </p:nvSpPr>
              <p:spPr bwMode="auto">
                <a:xfrm>
                  <a:off x="977" y="1912"/>
                  <a:ext cx="369"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1600"/>
                </a:p>
              </p:txBody>
            </p:sp>
            <p:sp>
              <p:nvSpPr>
                <p:cNvPr id="151583" name="Line 30"/>
                <p:cNvSpPr>
                  <a:spLocks noChangeShapeType="1"/>
                </p:cNvSpPr>
                <p:nvPr/>
              </p:nvSpPr>
              <p:spPr bwMode="auto">
                <a:xfrm>
                  <a:off x="977" y="2102"/>
                  <a:ext cx="369"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1600"/>
                </a:p>
              </p:txBody>
            </p:sp>
            <p:sp>
              <p:nvSpPr>
                <p:cNvPr id="151584" name="Line 31"/>
                <p:cNvSpPr>
                  <a:spLocks noChangeShapeType="1"/>
                </p:cNvSpPr>
                <p:nvPr/>
              </p:nvSpPr>
              <p:spPr bwMode="auto">
                <a:xfrm>
                  <a:off x="977" y="2165"/>
                  <a:ext cx="369"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1600"/>
                </a:p>
              </p:txBody>
            </p:sp>
            <p:sp>
              <p:nvSpPr>
                <p:cNvPr id="151585" name="Line 32"/>
                <p:cNvSpPr>
                  <a:spLocks noChangeShapeType="1"/>
                </p:cNvSpPr>
                <p:nvPr/>
              </p:nvSpPr>
              <p:spPr bwMode="auto">
                <a:xfrm>
                  <a:off x="977" y="1849"/>
                  <a:ext cx="369"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1600"/>
                </a:p>
              </p:txBody>
            </p:sp>
            <p:sp>
              <p:nvSpPr>
                <p:cNvPr id="151586" name="Line 33"/>
                <p:cNvSpPr>
                  <a:spLocks noChangeShapeType="1"/>
                </p:cNvSpPr>
                <p:nvPr/>
              </p:nvSpPr>
              <p:spPr bwMode="auto">
                <a:xfrm>
                  <a:off x="977" y="2229"/>
                  <a:ext cx="369"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1600"/>
                </a:p>
              </p:txBody>
            </p:sp>
          </p:grpSp>
          <p:sp>
            <p:nvSpPr>
              <p:cNvPr id="11290" name="Rectangle 95"/>
              <p:cNvSpPr>
                <a:spLocks noChangeArrowheads="1"/>
              </p:cNvSpPr>
              <p:nvPr/>
            </p:nvSpPr>
            <p:spPr bwMode="auto">
              <a:xfrm>
                <a:off x="7375670" y="2338918"/>
                <a:ext cx="1390970" cy="1060449"/>
              </a:xfrm>
              <a:prstGeom prst="rect">
                <a:avLst/>
              </a:prstGeom>
              <a:solidFill>
                <a:srgbClr val="0000FF"/>
              </a:solidFill>
              <a:ln w="19050">
                <a:solidFill>
                  <a:schemeClr val="tx1"/>
                </a:solidFill>
                <a:miter lim="800000"/>
                <a:headEnd/>
                <a:tailEnd/>
              </a:ln>
            </p:spPr>
            <p:txBody>
              <a:bodyPr wrap="none" anchor="ctr"/>
              <a:lstStyle>
                <a:lvl1pPr>
                  <a:spcBef>
                    <a:spcPct val="20000"/>
                  </a:spcBef>
                  <a:buSzPct val="180000"/>
                  <a:buBlip>
                    <a:blip r:embed="rId3"/>
                  </a:buBlip>
                  <a:defRPr sz="24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SzPct val="180000"/>
                  <a:buBlip>
                    <a:blip r:embed="rId3"/>
                  </a:buBlip>
                  <a:defRPr sz="2000" b="1">
                    <a:solidFill>
                      <a:schemeClr val="tx1"/>
                    </a:solidFill>
                    <a:latin typeface="Arial" panose="020B0604020202020204" pitchFamily="34" charset="0"/>
                    <a:ea typeface="ＭＳ Ｐゴシック" panose="020B0600070205080204" pitchFamily="34" charset="-128"/>
                  </a:defRPr>
                </a:lvl2pPr>
                <a:lvl3pPr marL="1431925" indent="-342900">
                  <a:spcBef>
                    <a:spcPct val="20000"/>
                  </a:spcBef>
                  <a:buSzPct val="180000"/>
                  <a:buBlip>
                    <a:blip r:embed="rId3"/>
                  </a:buBlip>
                  <a:defRPr b="1">
                    <a:solidFill>
                      <a:schemeClr val="tx1"/>
                    </a:solidFill>
                    <a:latin typeface="Arial" panose="020B0604020202020204" pitchFamily="34" charset="0"/>
                    <a:ea typeface="ＭＳ Ｐゴシック" panose="020B0600070205080204" pitchFamily="34" charset="-128"/>
                  </a:defRPr>
                </a:lvl3pPr>
                <a:lvl4pPr marL="17748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1177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749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30321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893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9465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eaLnBrk="1" fontAlgn="auto" hangingPunct="1">
                  <a:lnSpc>
                    <a:spcPct val="85000"/>
                  </a:lnSpc>
                  <a:spcBef>
                    <a:spcPts val="0"/>
                  </a:spcBef>
                  <a:spcAft>
                    <a:spcPts val="0"/>
                  </a:spcAft>
                  <a:buSzTx/>
                  <a:buFontTx/>
                  <a:buNone/>
                  <a:defRPr/>
                </a:pPr>
                <a:r>
                  <a:rPr lang="en-US" altLang="zh-CN" sz="1600" dirty="0">
                    <a:solidFill>
                      <a:srgbClr val="FF0000"/>
                    </a:solidFill>
                    <a:latin typeface="+mn-lt"/>
                    <a:ea typeface="+mn-ea"/>
                  </a:rPr>
                  <a:t>Per-app</a:t>
                </a:r>
              </a:p>
              <a:p>
                <a:pPr algn="ctr" eaLnBrk="1" fontAlgn="auto" hangingPunct="1">
                  <a:lnSpc>
                    <a:spcPct val="85000"/>
                  </a:lnSpc>
                  <a:spcBef>
                    <a:spcPts val="0"/>
                  </a:spcBef>
                  <a:spcAft>
                    <a:spcPts val="0"/>
                  </a:spcAft>
                  <a:buSzTx/>
                  <a:buFontTx/>
                  <a:buNone/>
                  <a:defRPr/>
                </a:pPr>
                <a:r>
                  <a:rPr lang="en-US" altLang="zh-CN" sz="1600" dirty="0">
                    <a:solidFill>
                      <a:srgbClr val="FF0000"/>
                    </a:solidFill>
                    <a:latin typeface="+mn-lt"/>
                    <a:ea typeface="+mn-ea"/>
                  </a:rPr>
                  <a:t>Device</a:t>
                </a:r>
                <a:br>
                  <a:rPr lang="en-US" altLang="zh-CN" sz="1600" dirty="0">
                    <a:solidFill>
                      <a:srgbClr val="FF0000"/>
                    </a:solidFill>
                    <a:latin typeface="+mn-lt"/>
                    <a:ea typeface="+mn-ea"/>
                  </a:rPr>
                </a:br>
                <a:r>
                  <a:rPr lang="en-US" altLang="zh-CN" sz="1600" dirty="0">
                    <a:solidFill>
                      <a:srgbClr val="FF0000"/>
                    </a:solidFill>
                    <a:latin typeface="+mn-lt"/>
                    <a:ea typeface="+mn-ea"/>
                  </a:rPr>
                  <a:t>Global</a:t>
                </a:r>
              </a:p>
              <a:p>
                <a:pPr algn="ctr" eaLnBrk="1" fontAlgn="auto" hangingPunct="1">
                  <a:lnSpc>
                    <a:spcPct val="85000"/>
                  </a:lnSpc>
                  <a:spcBef>
                    <a:spcPts val="0"/>
                  </a:spcBef>
                  <a:spcAft>
                    <a:spcPts val="0"/>
                  </a:spcAft>
                  <a:buSzTx/>
                  <a:buFontTx/>
                  <a:buNone/>
                  <a:defRPr/>
                </a:pPr>
                <a:r>
                  <a:rPr lang="en-US" altLang="zh-CN" sz="1600" dirty="0">
                    <a:solidFill>
                      <a:srgbClr val="FF0000"/>
                    </a:solidFill>
                    <a:latin typeface="+mn-lt"/>
                    <a:ea typeface="+mn-ea"/>
                  </a:rPr>
                  <a:t>Memory</a:t>
                </a:r>
              </a:p>
            </p:txBody>
          </p:sp>
          <p:sp>
            <p:nvSpPr>
              <p:cNvPr id="151579" name="Line 156"/>
              <p:cNvSpPr>
                <a:spLocks noChangeShapeType="1"/>
              </p:cNvSpPr>
              <p:nvPr/>
            </p:nvSpPr>
            <p:spPr bwMode="auto">
              <a:xfrm>
                <a:off x="6757082" y="2869142"/>
                <a:ext cx="585788" cy="0"/>
              </a:xfrm>
              <a:prstGeom prst="line">
                <a:avLst/>
              </a:prstGeom>
              <a:noFill/>
              <a:ln w="762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1600"/>
              </a:p>
            </p:txBody>
          </p:sp>
        </p:grpSp>
        <p:cxnSp>
          <p:nvCxnSpPr>
            <p:cNvPr id="352" name="Straight Arrow Connector 351"/>
            <p:cNvCxnSpPr>
              <a:stCxn id="11290" idx="2"/>
            </p:cNvCxnSpPr>
            <p:nvPr/>
          </p:nvCxnSpPr>
          <p:spPr>
            <a:xfrm rot="5400000">
              <a:off x="6417469" y="3856832"/>
              <a:ext cx="2111375" cy="1195387"/>
            </a:xfrm>
            <a:prstGeom prst="straightConnector1">
              <a:avLst/>
            </a:prstGeom>
            <a:ln w="381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a:stCxn id="11290" idx="2"/>
            </p:cNvCxnSpPr>
            <p:nvPr/>
          </p:nvCxnSpPr>
          <p:spPr>
            <a:xfrm rot="5400000">
              <a:off x="6524625" y="4465638"/>
              <a:ext cx="2613025" cy="479425"/>
            </a:xfrm>
            <a:prstGeom prst="straightConnector1">
              <a:avLst/>
            </a:prstGeom>
            <a:ln w="381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74" name="Straight Arrow Connector 373"/>
            <p:cNvCxnSpPr>
              <a:stCxn id="11276" idx="2"/>
            </p:cNvCxnSpPr>
            <p:nvPr/>
          </p:nvCxnSpPr>
          <p:spPr>
            <a:xfrm rot="16200000" flipH="1">
              <a:off x="2025650" y="2411413"/>
              <a:ext cx="2112963" cy="4084637"/>
            </a:xfrm>
            <a:prstGeom prst="straightConnector1">
              <a:avLst/>
            </a:prstGeom>
            <a:ln w="381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a:stCxn id="11276" idx="2"/>
            </p:cNvCxnSpPr>
            <p:nvPr/>
          </p:nvCxnSpPr>
          <p:spPr>
            <a:xfrm rot="16200000" flipH="1">
              <a:off x="1828006" y="2609057"/>
              <a:ext cx="2614613" cy="4191000"/>
            </a:xfrm>
            <a:prstGeom prst="straightConnector1">
              <a:avLst/>
            </a:prstGeom>
            <a:ln w="381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276" name="Rectangle 7"/>
            <p:cNvSpPr>
              <a:spLocks noChangeArrowheads="1"/>
            </p:cNvSpPr>
            <p:nvPr/>
          </p:nvSpPr>
          <p:spPr bwMode="auto">
            <a:xfrm>
              <a:off x="231775" y="2757488"/>
              <a:ext cx="1617663" cy="639762"/>
            </a:xfrm>
            <a:prstGeom prst="rect">
              <a:avLst/>
            </a:prstGeom>
            <a:solidFill>
              <a:srgbClr val="0000FF"/>
            </a:solidFill>
            <a:ln w="19050">
              <a:solidFill>
                <a:schemeClr val="tx1"/>
              </a:solidFill>
              <a:miter lim="800000"/>
              <a:headEnd/>
              <a:tailEnd/>
            </a:ln>
          </p:spPr>
          <p:txBody>
            <a:bodyPr wrap="none" anchor="ctr"/>
            <a:lstStyle>
              <a:lvl1pPr>
                <a:spcBef>
                  <a:spcPct val="20000"/>
                </a:spcBef>
                <a:buSzPct val="180000"/>
                <a:buBlip>
                  <a:blip r:embed="rId3"/>
                </a:buBlip>
                <a:defRPr sz="24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SzPct val="180000"/>
                <a:buBlip>
                  <a:blip r:embed="rId3"/>
                </a:buBlip>
                <a:defRPr sz="2000" b="1">
                  <a:solidFill>
                    <a:schemeClr val="tx1"/>
                  </a:solidFill>
                  <a:latin typeface="Arial" panose="020B0604020202020204" pitchFamily="34" charset="0"/>
                  <a:ea typeface="ＭＳ Ｐゴシック" panose="020B0600070205080204" pitchFamily="34" charset="-128"/>
                </a:defRPr>
              </a:lvl2pPr>
              <a:lvl3pPr marL="1431925" indent="-342900">
                <a:spcBef>
                  <a:spcPct val="20000"/>
                </a:spcBef>
                <a:buSzPct val="180000"/>
                <a:buBlip>
                  <a:blip r:embed="rId3"/>
                </a:buBlip>
                <a:defRPr b="1">
                  <a:solidFill>
                    <a:schemeClr val="tx1"/>
                  </a:solidFill>
                  <a:latin typeface="Arial" panose="020B0604020202020204" pitchFamily="34" charset="0"/>
                  <a:ea typeface="ＭＳ Ｐゴシック" panose="020B0600070205080204" pitchFamily="34" charset="-128"/>
                </a:defRPr>
              </a:lvl3pPr>
              <a:lvl4pPr marL="17748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1177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749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30321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893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9465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eaLnBrk="1" fontAlgn="auto" hangingPunct="1">
                <a:lnSpc>
                  <a:spcPct val="85000"/>
                </a:lnSpc>
                <a:spcBef>
                  <a:spcPts val="0"/>
                </a:spcBef>
                <a:spcAft>
                  <a:spcPts val="0"/>
                </a:spcAft>
                <a:buSzTx/>
                <a:buFontTx/>
                <a:buNone/>
                <a:defRPr/>
              </a:pPr>
              <a:r>
                <a:rPr lang="en-US" altLang="zh-CN" sz="1600" dirty="0">
                  <a:solidFill>
                    <a:srgbClr val="FF0000"/>
                  </a:solidFill>
                  <a:latin typeface="+mn-lt"/>
                  <a:ea typeface="+mn-ea"/>
                </a:rPr>
                <a:t>Per-thread </a:t>
              </a:r>
            </a:p>
            <a:p>
              <a:pPr algn="ctr" eaLnBrk="1" fontAlgn="auto" hangingPunct="1">
                <a:lnSpc>
                  <a:spcPct val="85000"/>
                </a:lnSpc>
                <a:spcBef>
                  <a:spcPts val="0"/>
                </a:spcBef>
                <a:spcAft>
                  <a:spcPts val="0"/>
                </a:spcAft>
                <a:buSzTx/>
                <a:buFontTx/>
                <a:buNone/>
                <a:defRPr/>
              </a:pPr>
              <a:r>
                <a:rPr lang="en-US" altLang="zh-CN" sz="1600" dirty="0">
                  <a:solidFill>
                    <a:srgbClr val="FF0000"/>
                  </a:solidFill>
                  <a:latin typeface="+mn-lt"/>
                  <a:ea typeface="+mn-ea"/>
                </a:rPr>
                <a:t>Local Memory</a:t>
              </a:r>
            </a:p>
          </p:txBody>
        </p:sp>
        <p:sp>
          <p:nvSpPr>
            <p:cNvPr id="151565" name="Line 8"/>
            <p:cNvSpPr>
              <a:spLocks noChangeShapeType="1"/>
            </p:cNvSpPr>
            <p:nvPr/>
          </p:nvSpPr>
          <p:spPr bwMode="auto">
            <a:xfrm>
              <a:off x="1849438" y="3076575"/>
              <a:ext cx="63500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1600"/>
            </a:p>
          </p:txBody>
        </p:sp>
        <p:sp>
          <p:nvSpPr>
            <p:cNvPr id="151566" name="Line 8"/>
            <p:cNvSpPr>
              <a:spLocks noChangeShapeType="1"/>
            </p:cNvSpPr>
            <p:nvPr/>
          </p:nvSpPr>
          <p:spPr bwMode="auto">
            <a:xfrm flipV="1">
              <a:off x="1851025" y="2497138"/>
              <a:ext cx="633413"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1600"/>
            </a:p>
          </p:txBody>
        </p:sp>
        <p:grpSp>
          <p:nvGrpSpPr>
            <p:cNvPr id="151567" name="Group 4"/>
            <p:cNvGrpSpPr>
              <a:grpSpLocks/>
            </p:cNvGrpSpPr>
            <p:nvPr/>
          </p:nvGrpSpPr>
          <p:grpSpPr bwMode="auto">
            <a:xfrm>
              <a:off x="2089150" y="2012950"/>
              <a:ext cx="909638" cy="1384300"/>
              <a:chOff x="354" y="681"/>
              <a:chExt cx="573" cy="729"/>
            </a:xfrm>
          </p:grpSpPr>
          <p:sp>
            <p:nvSpPr>
              <p:cNvPr id="151572" name="Freeform 5"/>
              <p:cNvSpPr>
                <a:spLocks noChangeAspect="1"/>
              </p:cNvSpPr>
              <p:nvPr/>
            </p:nvSpPr>
            <p:spPr bwMode="auto">
              <a:xfrm>
                <a:off x="600" y="885"/>
                <a:ext cx="81" cy="525"/>
              </a:xfrm>
              <a:custGeom>
                <a:avLst/>
                <a:gdLst>
                  <a:gd name="T0" fmla="*/ 0 w 208"/>
                  <a:gd name="T1" fmla="*/ 0 h 1536"/>
                  <a:gd name="T2" fmla="*/ 0 w 208"/>
                  <a:gd name="T3" fmla="*/ 0 h 1536"/>
                  <a:gd name="T4" fmla="*/ 0 w 208"/>
                  <a:gd name="T5" fmla="*/ 0 h 1536"/>
                  <a:gd name="T6" fmla="*/ 0 w 208"/>
                  <a:gd name="T7" fmla="*/ 0 h 1536"/>
                  <a:gd name="T8" fmla="*/ 0 w 208"/>
                  <a:gd name="T9" fmla="*/ 0 h 1536"/>
                  <a:gd name="T10" fmla="*/ 0 w 208"/>
                  <a:gd name="T11" fmla="*/ 0 h 1536"/>
                  <a:gd name="T12" fmla="*/ 0 w 208"/>
                  <a:gd name="T13" fmla="*/ 0 h 1536"/>
                  <a:gd name="T14" fmla="*/ 0 w 208"/>
                  <a:gd name="T15" fmla="*/ 0 h 1536"/>
                  <a:gd name="T16" fmla="*/ 0 w 208"/>
                  <a:gd name="T17" fmla="*/ 0 h 1536"/>
                  <a:gd name="T18" fmla="*/ 0 w 208"/>
                  <a:gd name="T19" fmla="*/ 0 h 1536"/>
                  <a:gd name="T20" fmla="*/ 0 w 208"/>
                  <a:gd name="T21" fmla="*/ 0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1600"/>
              </a:p>
            </p:txBody>
          </p:sp>
          <p:sp>
            <p:nvSpPr>
              <p:cNvPr id="151573" name="Text Box 6"/>
              <p:cNvSpPr txBox="1">
                <a:spLocks noChangeArrowheads="1"/>
              </p:cNvSpPr>
              <p:nvPr/>
            </p:nvSpPr>
            <p:spPr bwMode="auto">
              <a:xfrm>
                <a:off x="354" y="681"/>
                <a:ext cx="57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37931725" indent="-37474525">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431925" indent="-3429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774825"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117725"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749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30321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893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9465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1600" b="1">
                    <a:solidFill>
                      <a:srgbClr val="0070C0"/>
                    </a:solidFill>
                    <a:latin typeface="Arial" panose="020B0604020202020204" pitchFamily="34" charset="0"/>
                    <a:ea typeface="MS PGothic" pitchFamily="34" charset="-128"/>
                  </a:rPr>
                  <a:t>Thread</a:t>
                </a:r>
              </a:p>
            </p:txBody>
          </p:sp>
        </p:grpSp>
        <p:cxnSp>
          <p:nvCxnSpPr>
            <p:cNvPr id="409" name="Straight Arrow Connector 408"/>
            <p:cNvCxnSpPr>
              <a:endCxn id="18" idx="1"/>
            </p:cNvCxnSpPr>
            <p:nvPr/>
          </p:nvCxnSpPr>
          <p:spPr>
            <a:xfrm>
              <a:off x="2552700" y="3398838"/>
              <a:ext cx="2382838" cy="971550"/>
            </a:xfrm>
            <a:prstGeom prst="straightConnector1">
              <a:avLst/>
            </a:prstGeom>
            <a:ln w="381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3" name="日期占位符 2"/>
          <p:cNvSpPr>
            <a:spLocks noGrp="1"/>
          </p:cNvSpPr>
          <p:nvPr>
            <p:ph type="dt" sz="half" idx="10"/>
          </p:nvPr>
        </p:nvSpPr>
        <p:spPr/>
        <p:txBody>
          <a:bodyPr/>
          <a:lstStyle/>
          <a:p>
            <a:fld id="{B1991D53-97F4-4296-8EED-B2450DCBF425}" type="datetime1">
              <a:rPr lang="en-US" altLang="zh-CN" smtClean="0"/>
              <a:t>5/13/2019</a:t>
            </a:fld>
            <a:endParaRPr lang="zh-CN" altLang="en-US"/>
          </a:p>
        </p:txBody>
      </p:sp>
      <p:sp>
        <p:nvSpPr>
          <p:cNvPr id="4" name="页脚占位符 3"/>
          <p:cNvSpPr>
            <a:spLocks noGrp="1"/>
          </p:cNvSpPr>
          <p:nvPr>
            <p:ph type="ftr" sz="quarter" idx="11"/>
          </p:nvPr>
        </p:nvSpPr>
        <p:spPr/>
        <p:txBody>
          <a:bodyPr/>
          <a:lstStyle/>
          <a:p>
            <a:r>
              <a:rPr lang="zh-CN" altLang="en-US" smtClean="0"/>
              <a:t>中国科学技术大学</a:t>
            </a:r>
            <a:endParaRPr lang="zh-CN" altLang="en-US" dirty="0"/>
          </a:p>
        </p:txBody>
      </p:sp>
      <p:sp>
        <p:nvSpPr>
          <p:cNvPr id="5" name="灯片编号占位符 4"/>
          <p:cNvSpPr>
            <a:spLocks noGrp="1"/>
          </p:cNvSpPr>
          <p:nvPr>
            <p:ph type="sldNum" sz="quarter" idx="12"/>
          </p:nvPr>
        </p:nvSpPr>
        <p:spPr/>
        <p:txBody>
          <a:bodyPr/>
          <a:lstStyle/>
          <a:p>
            <a:fld id="{8BD4F407-B401-4F27-B84C-F4D1FCFDF361}" type="slidenum">
              <a:rPr lang="zh-CN" altLang="en-US" smtClean="0"/>
              <a:pPr/>
              <a:t>33</a:t>
            </a:fld>
            <a:endParaRPr lang="zh-CN" altLang="en-US"/>
          </a:p>
        </p:txBody>
      </p:sp>
    </p:spTree>
    <p:extLst>
      <p:ext uri="{BB962C8B-B14F-4D97-AF65-F5344CB8AC3E}">
        <p14:creationId xmlns:p14="http://schemas.microsoft.com/office/powerpoint/2010/main" val="1817419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normAutofit fontScale="90000"/>
          </a:bodyPr>
          <a:lstStyle/>
          <a:p>
            <a:r>
              <a:rPr lang="en-US" altLang="zh-CN" smtClean="0"/>
              <a:t>CUDA</a:t>
            </a:r>
            <a:r>
              <a:rPr lang="zh-CN" altLang="en-US" smtClean="0"/>
              <a:t>：</a:t>
            </a:r>
            <a:r>
              <a:rPr lang="en-US" altLang="zh-CN" smtClean="0"/>
              <a:t>“Single Instruction, Multiple Thread”</a:t>
            </a:r>
          </a:p>
        </p:txBody>
      </p:sp>
      <p:sp>
        <p:nvSpPr>
          <p:cNvPr id="153603" name="Content Placeholder 2"/>
          <p:cNvSpPr>
            <a:spLocks noGrp="1"/>
          </p:cNvSpPr>
          <p:nvPr>
            <p:ph idx="1"/>
          </p:nvPr>
        </p:nvSpPr>
        <p:spPr>
          <a:xfrm>
            <a:off x="505097" y="1132790"/>
            <a:ext cx="8229600" cy="2203727"/>
          </a:xfrm>
        </p:spPr>
        <p:txBody>
          <a:bodyPr>
            <a:normAutofit/>
          </a:bodyPr>
          <a:lstStyle/>
          <a:p>
            <a:r>
              <a:rPr lang="en-US" altLang="zh-CN" dirty="0" smtClean="0"/>
              <a:t>GPUs </a:t>
            </a:r>
            <a:r>
              <a:rPr lang="zh-CN" altLang="en-US" dirty="0" smtClean="0"/>
              <a:t>使用</a:t>
            </a:r>
            <a:r>
              <a:rPr lang="en-US" altLang="zh-CN" dirty="0" smtClean="0"/>
              <a:t> SIMT</a:t>
            </a:r>
            <a:r>
              <a:rPr lang="zh-CN" altLang="en-US" dirty="0" smtClean="0"/>
              <a:t>模型</a:t>
            </a:r>
            <a:r>
              <a:rPr lang="en-US" altLang="zh-CN" dirty="0" smtClean="0"/>
              <a:t>, </a:t>
            </a:r>
            <a:r>
              <a:rPr lang="zh-CN" altLang="en-US" dirty="0" smtClean="0"/>
              <a:t>每个</a:t>
            </a:r>
            <a:r>
              <a:rPr lang="en-US" altLang="zh-CN" dirty="0" smtClean="0"/>
              <a:t>CUDA</a:t>
            </a:r>
            <a:r>
              <a:rPr lang="zh-CN" altLang="en-US" dirty="0" smtClean="0"/>
              <a:t>线程的标量指令流汇聚在一起在硬件上以</a:t>
            </a:r>
            <a:r>
              <a:rPr lang="en-US" altLang="zh-CN" dirty="0" smtClean="0"/>
              <a:t>SIMD</a:t>
            </a:r>
            <a:r>
              <a:rPr lang="zh-CN" altLang="en-US" dirty="0" smtClean="0"/>
              <a:t>方式执行</a:t>
            </a:r>
            <a:r>
              <a:rPr lang="en-US" altLang="zh-CN" dirty="0" smtClean="0"/>
              <a:t> (</a:t>
            </a:r>
            <a:r>
              <a:rPr lang="en-US" altLang="zh-CN" dirty="0" err="1" smtClean="0"/>
              <a:t>Nvidia</a:t>
            </a:r>
            <a:r>
              <a:rPr lang="en-US" altLang="zh-CN" dirty="0" smtClean="0"/>
              <a:t> groups 32 CUDA threads into a warp)</a:t>
            </a:r>
          </a:p>
        </p:txBody>
      </p:sp>
      <p:sp>
        <p:nvSpPr>
          <p:cNvPr id="62" name="日期占位符 61"/>
          <p:cNvSpPr>
            <a:spLocks noGrp="1"/>
          </p:cNvSpPr>
          <p:nvPr>
            <p:ph type="dt" sz="quarter" idx="10"/>
          </p:nvPr>
        </p:nvSpPr>
        <p:spPr/>
        <p:txBody>
          <a:bodyPr/>
          <a:lstStyle/>
          <a:p>
            <a:fld id="{DB61CA3A-DF72-4266-816A-B742928287A6}" type="datetime1">
              <a:rPr lang="en-US" altLang="zh-CN" smtClean="0"/>
              <a:t>5/13/2019</a:t>
            </a:fld>
            <a:endParaRPr lang="zh-CN" altLang="en-US"/>
          </a:p>
        </p:txBody>
      </p:sp>
      <p:sp>
        <p:nvSpPr>
          <p:cNvPr id="63" name="页脚占位符 62"/>
          <p:cNvSpPr>
            <a:spLocks noGrp="1"/>
          </p:cNvSpPr>
          <p:nvPr>
            <p:ph type="ftr" sz="quarter" idx="11"/>
          </p:nvPr>
        </p:nvSpPr>
        <p:spPr/>
        <p:txBody>
          <a:bodyPr/>
          <a:lstStyle/>
          <a:p>
            <a:r>
              <a:rPr lang="zh-CN" altLang="en-US" smtClean="0"/>
              <a:t>中国科学技术大学</a:t>
            </a:r>
            <a:endParaRPr lang="zh-CN" altLang="en-US"/>
          </a:p>
        </p:txBody>
      </p:sp>
      <p:grpSp>
        <p:nvGrpSpPr>
          <p:cNvPr id="8" name="组合 7"/>
          <p:cNvGrpSpPr/>
          <p:nvPr/>
        </p:nvGrpSpPr>
        <p:grpSpPr>
          <a:xfrm>
            <a:off x="1215231" y="3804830"/>
            <a:ext cx="6713538" cy="2274888"/>
            <a:chOff x="685800" y="3038475"/>
            <a:chExt cx="6713538" cy="2274888"/>
          </a:xfrm>
        </p:grpSpPr>
        <p:sp>
          <p:nvSpPr>
            <p:cNvPr id="153605" name="TextBox 4"/>
            <p:cNvSpPr txBox="1">
              <a:spLocks noChangeArrowheads="1"/>
            </p:cNvSpPr>
            <p:nvPr/>
          </p:nvSpPr>
          <p:spPr bwMode="auto">
            <a:xfrm>
              <a:off x="3124200" y="3038475"/>
              <a:ext cx="541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µT0</a:t>
              </a:r>
            </a:p>
          </p:txBody>
        </p:sp>
        <p:sp>
          <p:nvSpPr>
            <p:cNvPr id="153607" name="TextBox 7"/>
            <p:cNvSpPr txBox="1">
              <a:spLocks noChangeArrowheads="1"/>
            </p:cNvSpPr>
            <p:nvPr/>
          </p:nvSpPr>
          <p:spPr bwMode="auto">
            <a:xfrm>
              <a:off x="3657600" y="3038475"/>
              <a:ext cx="541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µT1</a:t>
              </a:r>
            </a:p>
          </p:txBody>
        </p:sp>
        <p:sp>
          <p:nvSpPr>
            <p:cNvPr id="153609" name="TextBox 9"/>
            <p:cNvSpPr txBox="1">
              <a:spLocks noChangeArrowheads="1"/>
            </p:cNvSpPr>
            <p:nvPr/>
          </p:nvSpPr>
          <p:spPr bwMode="auto">
            <a:xfrm>
              <a:off x="4191000" y="3038475"/>
              <a:ext cx="541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µT2</a:t>
              </a:r>
            </a:p>
          </p:txBody>
        </p:sp>
        <p:sp>
          <p:nvSpPr>
            <p:cNvPr id="153611" name="TextBox 11"/>
            <p:cNvSpPr txBox="1">
              <a:spLocks noChangeArrowheads="1"/>
            </p:cNvSpPr>
            <p:nvPr/>
          </p:nvSpPr>
          <p:spPr bwMode="auto">
            <a:xfrm>
              <a:off x="4724400" y="3038475"/>
              <a:ext cx="541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µT3</a:t>
              </a:r>
            </a:p>
          </p:txBody>
        </p:sp>
        <p:sp>
          <p:nvSpPr>
            <p:cNvPr id="153613" name="TextBox 13"/>
            <p:cNvSpPr txBox="1">
              <a:spLocks noChangeArrowheads="1"/>
            </p:cNvSpPr>
            <p:nvPr/>
          </p:nvSpPr>
          <p:spPr bwMode="auto">
            <a:xfrm>
              <a:off x="5257800" y="3038475"/>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µT4</a:t>
              </a:r>
            </a:p>
          </p:txBody>
        </p:sp>
        <p:sp>
          <p:nvSpPr>
            <p:cNvPr id="153615" name="TextBox 15"/>
            <p:cNvSpPr txBox="1">
              <a:spLocks noChangeArrowheads="1"/>
            </p:cNvSpPr>
            <p:nvPr/>
          </p:nvSpPr>
          <p:spPr bwMode="auto">
            <a:xfrm>
              <a:off x="5791200" y="3038475"/>
              <a:ext cx="541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µT5</a:t>
              </a:r>
            </a:p>
          </p:txBody>
        </p:sp>
        <p:sp>
          <p:nvSpPr>
            <p:cNvPr id="153617" name="TextBox 17"/>
            <p:cNvSpPr txBox="1">
              <a:spLocks noChangeArrowheads="1"/>
            </p:cNvSpPr>
            <p:nvPr/>
          </p:nvSpPr>
          <p:spPr bwMode="auto">
            <a:xfrm>
              <a:off x="6324600" y="3038475"/>
              <a:ext cx="541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µT6</a:t>
              </a:r>
            </a:p>
          </p:txBody>
        </p:sp>
        <p:sp>
          <p:nvSpPr>
            <p:cNvPr id="153619" name="TextBox 19"/>
            <p:cNvSpPr txBox="1">
              <a:spLocks noChangeArrowheads="1"/>
            </p:cNvSpPr>
            <p:nvPr/>
          </p:nvSpPr>
          <p:spPr bwMode="auto">
            <a:xfrm>
              <a:off x="6858000" y="3038475"/>
              <a:ext cx="541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µT7</a:t>
              </a:r>
            </a:p>
          </p:txBody>
        </p:sp>
        <p:grpSp>
          <p:nvGrpSpPr>
            <p:cNvPr id="7" name="组合 6"/>
            <p:cNvGrpSpPr/>
            <p:nvPr/>
          </p:nvGrpSpPr>
          <p:grpSpPr>
            <a:xfrm>
              <a:off x="685800" y="3343275"/>
              <a:ext cx="6705600" cy="1970088"/>
              <a:chOff x="685800" y="3343275"/>
              <a:chExt cx="6705600" cy="1970088"/>
            </a:xfrm>
          </p:grpSpPr>
          <p:sp>
            <p:nvSpPr>
              <p:cNvPr id="153606" name="Rectangle 5"/>
              <p:cNvSpPr>
                <a:spLocks noChangeArrowheads="1"/>
              </p:cNvSpPr>
              <p:nvPr/>
            </p:nvSpPr>
            <p:spPr bwMode="auto">
              <a:xfrm>
                <a:off x="3124200" y="34194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08" name="Rectangle 8"/>
              <p:cNvSpPr>
                <a:spLocks noChangeArrowheads="1"/>
              </p:cNvSpPr>
              <p:nvPr/>
            </p:nvSpPr>
            <p:spPr bwMode="auto">
              <a:xfrm>
                <a:off x="3657600" y="34194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10" name="Rectangle 10"/>
              <p:cNvSpPr>
                <a:spLocks noChangeArrowheads="1"/>
              </p:cNvSpPr>
              <p:nvPr/>
            </p:nvSpPr>
            <p:spPr bwMode="auto">
              <a:xfrm>
                <a:off x="4191000" y="34194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12" name="Rectangle 12"/>
              <p:cNvSpPr>
                <a:spLocks noChangeArrowheads="1"/>
              </p:cNvSpPr>
              <p:nvPr/>
            </p:nvSpPr>
            <p:spPr bwMode="auto">
              <a:xfrm>
                <a:off x="4724400" y="34194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14" name="Rectangle 14"/>
              <p:cNvSpPr>
                <a:spLocks noChangeArrowheads="1"/>
              </p:cNvSpPr>
              <p:nvPr/>
            </p:nvSpPr>
            <p:spPr bwMode="auto">
              <a:xfrm>
                <a:off x="5257800" y="34194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16" name="Rectangle 16"/>
              <p:cNvSpPr>
                <a:spLocks noChangeArrowheads="1"/>
              </p:cNvSpPr>
              <p:nvPr/>
            </p:nvSpPr>
            <p:spPr bwMode="auto">
              <a:xfrm>
                <a:off x="5791200" y="34194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18" name="Rectangle 18"/>
              <p:cNvSpPr>
                <a:spLocks noChangeArrowheads="1"/>
              </p:cNvSpPr>
              <p:nvPr/>
            </p:nvSpPr>
            <p:spPr bwMode="auto">
              <a:xfrm>
                <a:off x="6324600" y="34194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20" name="Rectangle 20"/>
              <p:cNvSpPr>
                <a:spLocks noChangeArrowheads="1"/>
              </p:cNvSpPr>
              <p:nvPr/>
            </p:nvSpPr>
            <p:spPr bwMode="auto">
              <a:xfrm>
                <a:off x="6858000" y="34194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21" name="TextBox 22"/>
              <p:cNvSpPr txBox="1">
                <a:spLocks noChangeArrowheads="1"/>
              </p:cNvSpPr>
              <p:nvPr/>
            </p:nvSpPr>
            <p:spPr bwMode="auto">
              <a:xfrm>
                <a:off x="2122488" y="3343275"/>
                <a:ext cx="73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b="1">
                    <a:latin typeface="Courier New" panose="02070309020205020404" pitchFamily="49" charset="0"/>
                    <a:ea typeface="宋体" panose="02010600030101010101" pitchFamily="2" charset="-122"/>
                    <a:cs typeface="Courier New" panose="02070309020205020404" pitchFamily="49" charset="0"/>
                  </a:rPr>
                  <a:t>ld x</a:t>
                </a:r>
              </a:p>
            </p:txBody>
          </p:sp>
          <p:sp>
            <p:nvSpPr>
              <p:cNvPr id="153622" name="Rectangle 23"/>
              <p:cNvSpPr>
                <a:spLocks noChangeArrowheads="1"/>
              </p:cNvSpPr>
              <p:nvPr/>
            </p:nvSpPr>
            <p:spPr bwMode="auto">
              <a:xfrm>
                <a:off x="3124200" y="36480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23" name="Rectangle 24"/>
              <p:cNvSpPr>
                <a:spLocks noChangeArrowheads="1"/>
              </p:cNvSpPr>
              <p:nvPr/>
            </p:nvSpPr>
            <p:spPr bwMode="auto">
              <a:xfrm>
                <a:off x="3657600" y="36480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24" name="Rectangle 25"/>
              <p:cNvSpPr>
                <a:spLocks noChangeArrowheads="1"/>
              </p:cNvSpPr>
              <p:nvPr/>
            </p:nvSpPr>
            <p:spPr bwMode="auto">
              <a:xfrm>
                <a:off x="4191000" y="36480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25" name="Rectangle 26"/>
              <p:cNvSpPr>
                <a:spLocks noChangeArrowheads="1"/>
              </p:cNvSpPr>
              <p:nvPr/>
            </p:nvSpPr>
            <p:spPr bwMode="auto">
              <a:xfrm>
                <a:off x="4724400" y="36480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26" name="Rectangle 27"/>
              <p:cNvSpPr>
                <a:spLocks noChangeArrowheads="1"/>
              </p:cNvSpPr>
              <p:nvPr/>
            </p:nvSpPr>
            <p:spPr bwMode="auto">
              <a:xfrm>
                <a:off x="5257800" y="36480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27" name="Rectangle 28"/>
              <p:cNvSpPr>
                <a:spLocks noChangeArrowheads="1"/>
              </p:cNvSpPr>
              <p:nvPr/>
            </p:nvSpPr>
            <p:spPr bwMode="auto">
              <a:xfrm>
                <a:off x="5791200" y="36480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28" name="Rectangle 29"/>
              <p:cNvSpPr>
                <a:spLocks noChangeArrowheads="1"/>
              </p:cNvSpPr>
              <p:nvPr/>
            </p:nvSpPr>
            <p:spPr bwMode="auto">
              <a:xfrm>
                <a:off x="6324600" y="36480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29" name="Rectangle 30"/>
              <p:cNvSpPr>
                <a:spLocks noChangeArrowheads="1"/>
              </p:cNvSpPr>
              <p:nvPr/>
            </p:nvSpPr>
            <p:spPr bwMode="auto">
              <a:xfrm>
                <a:off x="6858000" y="36480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30" name="TextBox 31"/>
              <p:cNvSpPr txBox="1">
                <a:spLocks noChangeArrowheads="1"/>
              </p:cNvSpPr>
              <p:nvPr/>
            </p:nvSpPr>
            <p:spPr bwMode="auto">
              <a:xfrm>
                <a:off x="2062163" y="3571875"/>
                <a:ext cx="87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b="1">
                    <a:latin typeface="Courier New" panose="02070309020205020404" pitchFamily="49" charset="0"/>
                    <a:ea typeface="宋体" panose="02010600030101010101" pitchFamily="2" charset="-122"/>
                    <a:cs typeface="Courier New" panose="02070309020205020404" pitchFamily="49" charset="0"/>
                  </a:rPr>
                  <a:t>mul a</a:t>
                </a:r>
              </a:p>
            </p:txBody>
          </p:sp>
          <p:sp>
            <p:nvSpPr>
              <p:cNvPr id="153631" name="Rectangle 158"/>
              <p:cNvSpPr>
                <a:spLocks noChangeArrowheads="1"/>
              </p:cNvSpPr>
              <p:nvPr/>
            </p:nvSpPr>
            <p:spPr bwMode="auto">
              <a:xfrm>
                <a:off x="3124200" y="38766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32" name="Rectangle 159"/>
              <p:cNvSpPr>
                <a:spLocks noChangeArrowheads="1"/>
              </p:cNvSpPr>
              <p:nvPr/>
            </p:nvSpPr>
            <p:spPr bwMode="auto">
              <a:xfrm>
                <a:off x="3657600" y="38766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33" name="Rectangle 160"/>
              <p:cNvSpPr>
                <a:spLocks noChangeArrowheads="1"/>
              </p:cNvSpPr>
              <p:nvPr/>
            </p:nvSpPr>
            <p:spPr bwMode="auto">
              <a:xfrm>
                <a:off x="4191000" y="38766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34" name="Rectangle 161"/>
              <p:cNvSpPr>
                <a:spLocks noChangeArrowheads="1"/>
              </p:cNvSpPr>
              <p:nvPr/>
            </p:nvSpPr>
            <p:spPr bwMode="auto">
              <a:xfrm>
                <a:off x="4724400" y="38766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35" name="Rectangle 162"/>
              <p:cNvSpPr>
                <a:spLocks noChangeArrowheads="1"/>
              </p:cNvSpPr>
              <p:nvPr/>
            </p:nvSpPr>
            <p:spPr bwMode="auto">
              <a:xfrm>
                <a:off x="5257800" y="38766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36" name="Rectangle 163"/>
              <p:cNvSpPr>
                <a:spLocks noChangeArrowheads="1"/>
              </p:cNvSpPr>
              <p:nvPr/>
            </p:nvSpPr>
            <p:spPr bwMode="auto">
              <a:xfrm>
                <a:off x="5791200" y="38766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37" name="Rectangle 164"/>
              <p:cNvSpPr>
                <a:spLocks noChangeArrowheads="1"/>
              </p:cNvSpPr>
              <p:nvPr/>
            </p:nvSpPr>
            <p:spPr bwMode="auto">
              <a:xfrm>
                <a:off x="6324600" y="38766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38" name="Rectangle 165"/>
              <p:cNvSpPr>
                <a:spLocks noChangeArrowheads="1"/>
              </p:cNvSpPr>
              <p:nvPr/>
            </p:nvSpPr>
            <p:spPr bwMode="auto">
              <a:xfrm>
                <a:off x="6858000" y="38766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39" name="TextBox 166"/>
              <p:cNvSpPr txBox="1">
                <a:spLocks noChangeArrowheads="1"/>
              </p:cNvSpPr>
              <p:nvPr/>
            </p:nvSpPr>
            <p:spPr bwMode="auto">
              <a:xfrm>
                <a:off x="2119313" y="3800475"/>
                <a:ext cx="73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b="1">
                    <a:latin typeface="Courier New" panose="02070309020205020404" pitchFamily="49" charset="0"/>
                    <a:ea typeface="宋体" panose="02010600030101010101" pitchFamily="2" charset="-122"/>
                    <a:cs typeface="Courier New" panose="02070309020205020404" pitchFamily="49" charset="0"/>
                  </a:rPr>
                  <a:t>ld y</a:t>
                </a:r>
              </a:p>
            </p:txBody>
          </p:sp>
          <p:sp>
            <p:nvSpPr>
              <p:cNvPr id="153640" name="Rectangle 167"/>
              <p:cNvSpPr>
                <a:spLocks noChangeArrowheads="1"/>
              </p:cNvSpPr>
              <p:nvPr/>
            </p:nvSpPr>
            <p:spPr bwMode="auto">
              <a:xfrm>
                <a:off x="3124200" y="41052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41" name="Rectangle 168"/>
              <p:cNvSpPr>
                <a:spLocks noChangeArrowheads="1"/>
              </p:cNvSpPr>
              <p:nvPr/>
            </p:nvSpPr>
            <p:spPr bwMode="auto">
              <a:xfrm>
                <a:off x="3657600" y="41052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42" name="Rectangle 169"/>
              <p:cNvSpPr>
                <a:spLocks noChangeArrowheads="1"/>
              </p:cNvSpPr>
              <p:nvPr/>
            </p:nvSpPr>
            <p:spPr bwMode="auto">
              <a:xfrm>
                <a:off x="4191000" y="41052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43" name="Rectangle 170"/>
              <p:cNvSpPr>
                <a:spLocks noChangeArrowheads="1"/>
              </p:cNvSpPr>
              <p:nvPr/>
            </p:nvSpPr>
            <p:spPr bwMode="auto">
              <a:xfrm>
                <a:off x="4724400" y="41052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44" name="Rectangle 171"/>
              <p:cNvSpPr>
                <a:spLocks noChangeArrowheads="1"/>
              </p:cNvSpPr>
              <p:nvPr/>
            </p:nvSpPr>
            <p:spPr bwMode="auto">
              <a:xfrm>
                <a:off x="5257800" y="41052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45" name="Rectangle 172"/>
              <p:cNvSpPr>
                <a:spLocks noChangeArrowheads="1"/>
              </p:cNvSpPr>
              <p:nvPr/>
            </p:nvSpPr>
            <p:spPr bwMode="auto">
              <a:xfrm>
                <a:off x="5791200" y="41052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46" name="Rectangle 173"/>
              <p:cNvSpPr>
                <a:spLocks noChangeArrowheads="1"/>
              </p:cNvSpPr>
              <p:nvPr/>
            </p:nvSpPr>
            <p:spPr bwMode="auto">
              <a:xfrm>
                <a:off x="6324600" y="41052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47" name="Rectangle 174"/>
              <p:cNvSpPr>
                <a:spLocks noChangeArrowheads="1"/>
              </p:cNvSpPr>
              <p:nvPr/>
            </p:nvSpPr>
            <p:spPr bwMode="auto">
              <a:xfrm>
                <a:off x="6858000" y="41052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48" name="TextBox 175"/>
              <p:cNvSpPr txBox="1">
                <a:spLocks noChangeArrowheads="1"/>
              </p:cNvSpPr>
              <p:nvPr/>
            </p:nvSpPr>
            <p:spPr bwMode="auto">
              <a:xfrm>
                <a:off x="2184400" y="4029075"/>
                <a:ext cx="598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b="1">
                    <a:latin typeface="Courier New" panose="02070309020205020404" pitchFamily="49" charset="0"/>
                    <a:ea typeface="宋体" panose="02010600030101010101" pitchFamily="2" charset="-122"/>
                    <a:cs typeface="Courier New" panose="02070309020205020404" pitchFamily="49" charset="0"/>
                  </a:rPr>
                  <a:t>add</a:t>
                </a:r>
              </a:p>
            </p:txBody>
          </p:sp>
          <p:sp>
            <p:nvSpPr>
              <p:cNvPr id="153649" name="Rectangle 176"/>
              <p:cNvSpPr>
                <a:spLocks noChangeArrowheads="1"/>
              </p:cNvSpPr>
              <p:nvPr/>
            </p:nvSpPr>
            <p:spPr bwMode="auto">
              <a:xfrm>
                <a:off x="3124200" y="43338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50" name="Rectangle 177"/>
              <p:cNvSpPr>
                <a:spLocks noChangeArrowheads="1"/>
              </p:cNvSpPr>
              <p:nvPr/>
            </p:nvSpPr>
            <p:spPr bwMode="auto">
              <a:xfrm>
                <a:off x="3657600" y="43338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51" name="Rectangle 178"/>
              <p:cNvSpPr>
                <a:spLocks noChangeArrowheads="1"/>
              </p:cNvSpPr>
              <p:nvPr/>
            </p:nvSpPr>
            <p:spPr bwMode="auto">
              <a:xfrm>
                <a:off x="4191000" y="43338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52" name="Rectangle 179"/>
              <p:cNvSpPr>
                <a:spLocks noChangeArrowheads="1"/>
              </p:cNvSpPr>
              <p:nvPr/>
            </p:nvSpPr>
            <p:spPr bwMode="auto">
              <a:xfrm>
                <a:off x="4724400" y="43338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53" name="Rectangle 180"/>
              <p:cNvSpPr>
                <a:spLocks noChangeArrowheads="1"/>
              </p:cNvSpPr>
              <p:nvPr/>
            </p:nvSpPr>
            <p:spPr bwMode="auto">
              <a:xfrm>
                <a:off x="5257800" y="43338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54" name="Rectangle 181"/>
              <p:cNvSpPr>
                <a:spLocks noChangeArrowheads="1"/>
              </p:cNvSpPr>
              <p:nvPr/>
            </p:nvSpPr>
            <p:spPr bwMode="auto">
              <a:xfrm>
                <a:off x="5791200" y="43338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55" name="Rectangle 182"/>
              <p:cNvSpPr>
                <a:spLocks noChangeArrowheads="1"/>
              </p:cNvSpPr>
              <p:nvPr/>
            </p:nvSpPr>
            <p:spPr bwMode="auto">
              <a:xfrm>
                <a:off x="6324600" y="43338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56" name="Rectangle 183"/>
              <p:cNvSpPr>
                <a:spLocks noChangeArrowheads="1"/>
              </p:cNvSpPr>
              <p:nvPr/>
            </p:nvSpPr>
            <p:spPr bwMode="auto">
              <a:xfrm>
                <a:off x="6858000" y="4333875"/>
                <a:ext cx="533400" cy="228600"/>
              </a:xfrm>
              <a:prstGeom prst="rect">
                <a:avLst/>
              </a:prstGeom>
              <a:solidFill>
                <a:schemeClr val="bg1"/>
              </a:solidFill>
              <a:ln w="25400" algn="ctr">
                <a:solidFill>
                  <a:schemeClr val="tx1"/>
                </a:solidFill>
                <a:round/>
                <a:headEnd/>
                <a:tailEnd/>
              </a:ln>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50000"/>
                  </a:spcBef>
                  <a:buFontTx/>
                  <a:buNone/>
                </a:pPr>
                <a:endParaRPr lang="en-US" altLang="zh-CN" sz="1600">
                  <a:latin typeface="Arial" panose="020B0604020202020204" pitchFamily="34" charset="0"/>
                  <a:ea typeface="宋体" panose="02010600030101010101" pitchFamily="2" charset="-122"/>
                </a:endParaRPr>
              </a:p>
            </p:txBody>
          </p:sp>
          <p:sp>
            <p:nvSpPr>
              <p:cNvPr id="153657" name="TextBox 184"/>
              <p:cNvSpPr txBox="1">
                <a:spLocks noChangeArrowheads="1"/>
              </p:cNvSpPr>
              <p:nvPr/>
            </p:nvSpPr>
            <p:spPr bwMode="auto">
              <a:xfrm>
                <a:off x="2119313" y="4257675"/>
                <a:ext cx="73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b="1">
                    <a:latin typeface="Courier New" panose="02070309020205020404" pitchFamily="49" charset="0"/>
                    <a:ea typeface="宋体" panose="02010600030101010101" pitchFamily="2" charset="-122"/>
                    <a:cs typeface="Courier New" panose="02070309020205020404" pitchFamily="49" charset="0"/>
                  </a:rPr>
                  <a:t>st y</a:t>
                </a:r>
              </a:p>
            </p:txBody>
          </p:sp>
          <p:cxnSp>
            <p:nvCxnSpPr>
              <p:cNvPr id="153658" name="Straight Arrow Connector 231"/>
              <p:cNvCxnSpPr>
                <a:cxnSpLocks noChangeShapeType="1"/>
              </p:cNvCxnSpPr>
              <p:nvPr/>
            </p:nvCxnSpPr>
            <p:spPr bwMode="auto">
              <a:xfrm rot="5400000">
                <a:off x="1296194" y="4028281"/>
                <a:ext cx="1371600" cy="1588"/>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53659" name="TextBox 232"/>
              <p:cNvSpPr txBox="1">
                <a:spLocks noChangeArrowheads="1"/>
              </p:cNvSpPr>
              <p:nvPr/>
            </p:nvSpPr>
            <p:spPr bwMode="auto">
              <a:xfrm>
                <a:off x="685800" y="3571875"/>
                <a:ext cx="12811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Scalar instruction stream</a:t>
                </a:r>
              </a:p>
            </p:txBody>
          </p:sp>
          <p:cxnSp>
            <p:nvCxnSpPr>
              <p:cNvPr id="153660" name="Straight Arrow Connector 234"/>
              <p:cNvCxnSpPr>
                <a:cxnSpLocks noChangeShapeType="1"/>
              </p:cNvCxnSpPr>
              <p:nvPr/>
            </p:nvCxnSpPr>
            <p:spPr bwMode="auto">
              <a:xfrm>
                <a:off x="3124200" y="4867275"/>
                <a:ext cx="4267200" cy="1588"/>
              </a:xfrm>
              <a:prstGeom prst="straightConnector1">
                <a:avLst/>
              </a:prstGeom>
              <a:noFill/>
              <a:ln w="25400"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153661" name="TextBox 235"/>
              <p:cNvSpPr txBox="1">
                <a:spLocks noChangeArrowheads="1"/>
              </p:cNvSpPr>
              <p:nvPr/>
            </p:nvSpPr>
            <p:spPr bwMode="auto">
              <a:xfrm>
                <a:off x="3200400" y="4943475"/>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SIMD execution across warp</a:t>
                </a:r>
              </a:p>
            </p:txBody>
          </p:sp>
        </p:grpSp>
      </p:grpSp>
      <p:sp>
        <p:nvSpPr>
          <p:cNvPr id="2" name="灯片编号占位符 1"/>
          <p:cNvSpPr>
            <a:spLocks noGrp="1"/>
          </p:cNvSpPr>
          <p:nvPr>
            <p:ph type="sldNum" sz="quarter" idx="12"/>
          </p:nvPr>
        </p:nvSpPr>
        <p:spPr/>
        <p:txBody>
          <a:bodyPr/>
          <a:lstStyle/>
          <a:p>
            <a:fld id="{8BD4F407-B401-4F27-B84C-F4D1FCFDF361}" type="slidenum">
              <a:rPr lang="zh-CN" altLang="en-US" smtClean="0"/>
              <a:pPr/>
              <a:t>34</a:t>
            </a:fld>
            <a:endParaRPr lang="zh-CN" altLang="en-US" dirty="0"/>
          </a:p>
        </p:txBody>
      </p:sp>
    </p:spTree>
    <p:extLst>
      <p:ext uri="{BB962C8B-B14F-4D97-AF65-F5344CB8AC3E}">
        <p14:creationId xmlns:p14="http://schemas.microsoft.com/office/powerpoint/2010/main" val="2985491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日期占位符 3"/>
          <p:cNvSpPr>
            <a:spLocks noGrp="1"/>
          </p:cNvSpPr>
          <p:nvPr>
            <p:ph type="dt" sz="half" idx="10"/>
          </p:nvPr>
        </p:nvSpPr>
        <p:spPr/>
        <p:txBody>
          <a:bodyPr/>
          <a:lstStyle/>
          <a:p>
            <a:pPr>
              <a:defRPr/>
            </a:pPr>
            <a:fld id="{BCA9C184-1999-4990-BEB6-CFFED2A0171D}" type="datetime1">
              <a:rPr lang="en-US" altLang="zh-CN" smtClean="0"/>
              <a:t>5/13/2019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6" name="灯片编号占位符 5"/>
          <p:cNvSpPr>
            <a:spLocks noGrp="1"/>
          </p:cNvSpPr>
          <p:nvPr>
            <p:ph type="sldNum" sz="quarter" idx="12"/>
          </p:nvPr>
        </p:nvSpPr>
        <p:spPr/>
        <p:txBody>
          <a:bodyPr/>
          <a:lstStyle/>
          <a:p>
            <a:pPr>
              <a:defRPr/>
            </a:pPr>
            <a:fld id="{53ED6BF9-6527-438A-891E-608CD71393A1}" type="slidenum">
              <a:rPr lang="zh-CN" altLang="en-US" smtClean="0"/>
              <a:pPr>
                <a:defRPr/>
              </a:pPr>
              <a:t>35</a:t>
            </a:fld>
            <a:endParaRPr lang="zh-CN" altLang="en-US"/>
          </a:p>
        </p:txBody>
      </p:sp>
      <p:pic>
        <p:nvPicPr>
          <p:cNvPr id="363522" name="Picture 2"/>
          <p:cNvPicPr>
            <a:picLocks noChangeAspect="1" noChangeArrowheads="1"/>
          </p:cNvPicPr>
          <p:nvPr/>
        </p:nvPicPr>
        <p:blipFill>
          <a:blip r:embed="rId2"/>
          <a:srcRect/>
          <a:stretch>
            <a:fillRect/>
          </a:stretch>
        </p:blipFill>
        <p:spPr bwMode="auto">
          <a:xfrm>
            <a:off x="544194" y="-1"/>
            <a:ext cx="8234045" cy="6831013"/>
          </a:xfrm>
          <a:prstGeom prst="rect">
            <a:avLst/>
          </a:prstGeom>
          <a:noFill/>
          <a:ln w="9525">
            <a:noFill/>
            <a:miter lim="800000"/>
            <a:headEnd/>
            <a:tailEnd/>
          </a:ln>
          <a:effectLst/>
        </p:spPr>
      </p:pic>
    </p:spTree>
    <p:extLst>
      <p:ext uri="{BB962C8B-B14F-4D97-AF65-F5344CB8AC3E}">
        <p14:creationId xmlns:p14="http://schemas.microsoft.com/office/powerpoint/2010/main" val="389228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AutoShape 29"/>
          <p:cNvSpPr>
            <a:spLocks noChangeArrowheads="1"/>
          </p:cNvSpPr>
          <p:nvPr/>
        </p:nvSpPr>
        <p:spPr bwMode="auto">
          <a:xfrm>
            <a:off x="614363" y="3081338"/>
            <a:ext cx="6500812" cy="511175"/>
          </a:xfrm>
          <a:prstGeom prst="roundRect">
            <a:avLst>
              <a:gd name="adj" fmla="val 16667"/>
            </a:avLst>
          </a:prstGeom>
          <a:solidFill>
            <a:srgbClr val="CCFF33"/>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ko-KR" altLang="en-US" sz="2400">
              <a:solidFill>
                <a:srgbClr val="000000"/>
              </a:solidFill>
              <a:latin typeface="Verdana" panose="020B0604030504040204" pitchFamily="34" charset="0"/>
              <a:ea typeface="Gulim" pitchFamily="34" charset="-127"/>
            </a:endParaRPr>
          </a:p>
        </p:txBody>
      </p:sp>
      <p:sp>
        <p:nvSpPr>
          <p:cNvPr id="61" name="Text Box 32"/>
          <p:cNvSpPr txBox="1">
            <a:spLocks noChangeArrowheads="1"/>
          </p:cNvSpPr>
          <p:nvPr/>
        </p:nvSpPr>
        <p:spPr bwMode="auto">
          <a:xfrm>
            <a:off x="7086600" y="3162300"/>
            <a:ext cx="202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b="1" i="1">
                <a:solidFill>
                  <a:srgbClr val="BDE11B"/>
                </a:solidFill>
                <a:latin typeface="Verdana" panose="020B0604030504040204" pitchFamily="34" charset="0"/>
                <a:ea typeface="Gulim" pitchFamily="34" charset="-127"/>
              </a:rPr>
              <a:t>Warp 0 at PC X+3</a:t>
            </a:r>
          </a:p>
        </p:txBody>
      </p:sp>
      <p:sp>
        <p:nvSpPr>
          <p:cNvPr id="55" name="AutoShape 29"/>
          <p:cNvSpPr>
            <a:spLocks noChangeArrowheads="1"/>
          </p:cNvSpPr>
          <p:nvPr/>
        </p:nvSpPr>
        <p:spPr bwMode="auto">
          <a:xfrm>
            <a:off x="614363" y="2466975"/>
            <a:ext cx="6500812" cy="511175"/>
          </a:xfrm>
          <a:prstGeom prst="roundRect">
            <a:avLst>
              <a:gd name="adj" fmla="val 16667"/>
            </a:avLst>
          </a:prstGeom>
          <a:solidFill>
            <a:srgbClr val="CCFF33"/>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ko-KR" altLang="en-US" sz="2400">
              <a:solidFill>
                <a:srgbClr val="000000"/>
              </a:solidFill>
              <a:latin typeface="Verdana" panose="020B0604030504040204" pitchFamily="34" charset="0"/>
              <a:ea typeface="Gulim" pitchFamily="34" charset="-127"/>
            </a:endParaRPr>
          </a:p>
        </p:txBody>
      </p:sp>
      <p:sp>
        <p:nvSpPr>
          <p:cNvPr id="57" name="Text Box 32"/>
          <p:cNvSpPr txBox="1">
            <a:spLocks noChangeArrowheads="1"/>
          </p:cNvSpPr>
          <p:nvPr/>
        </p:nvSpPr>
        <p:spPr bwMode="auto">
          <a:xfrm>
            <a:off x="7086600" y="2547938"/>
            <a:ext cx="202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b="1" i="1">
                <a:solidFill>
                  <a:srgbClr val="BDE11B"/>
                </a:solidFill>
                <a:latin typeface="Verdana" panose="020B0604030504040204" pitchFamily="34" charset="0"/>
                <a:ea typeface="Gulim" pitchFamily="34" charset="-127"/>
              </a:rPr>
              <a:t>Warp 0 at PC X+2</a:t>
            </a:r>
          </a:p>
        </p:txBody>
      </p:sp>
      <p:sp>
        <p:nvSpPr>
          <p:cNvPr id="33" name="AutoShape 29"/>
          <p:cNvSpPr>
            <a:spLocks noChangeArrowheads="1"/>
          </p:cNvSpPr>
          <p:nvPr/>
        </p:nvSpPr>
        <p:spPr bwMode="auto">
          <a:xfrm>
            <a:off x="592138" y="1789113"/>
            <a:ext cx="6500812" cy="511175"/>
          </a:xfrm>
          <a:prstGeom prst="roundRect">
            <a:avLst>
              <a:gd name="adj" fmla="val 16667"/>
            </a:avLst>
          </a:prstGeom>
          <a:solidFill>
            <a:srgbClr val="CCFF33"/>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ko-KR" altLang="en-US" sz="2400">
              <a:solidFill>
                <a:srgbClr val="000000"/>
              </a:solidFill>
              <a:latin typeface="Verdana" panose="020B0604030504040204" pitchFamily="34" charset="0"/>
              <a:ea typeface="Gulim" pitchFamily="34" charset="-127"/>
            </a:endParaRPr>
          </a:p>
        </p:txBody>
      </p:sp>
      <p:sp>
        <p:nvSpPr>
          <p:cNvPr id="54" name="Text Box 32"/>
          <p:cNvSpPr txBox="1">
            <a:spLocks noChangeArrowheads="1"/>
          </p:cNvSpPr>
          <p:nvPr/>
        </p:nvSpPr>
        <p:spPr bwMode="auto">
          <a:xfrm>
            <a:off x="7086600" y="1870075"/>
            <a:ext cx="2028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b="1" i="1">
                <a:solidFill>
                  <a:srgbClr val="BDE11B"/>
                </a:solidFill>
                <a:latin typeface="Verdana" panose="020B0604030504040204" pitchFamily="34" charset="0"/>
                <a:ea typeface="Gulim" pitchFamily="34" charset="-127"/>
              </a:rPr>
              <a:t>Warp 0 at PC X+1</a:t>
            </a:r>
          </a:p>
        </p:txBody>
      </p:sp>
      <p:sp>
        <p:nvSpPr>
          <p:cNvPr id="30" name="AutoShape 29"/>
          <p:cNvSpPr>
            <a:spLocks noChangeArrowheads="1"/>
          </p:cNvSpPr>
          <p:nvPr/>
        </p:nvSpPr>
        <p:spPr bwMode="auto">
          <a:xfrm>
            <a:off x="585788" y="1181100"/>
            <a:ext cx="6500812" cy="511175"/>
          </a:xfrm>
          <a:prstGeom prst="roundRect">
            <a:avLst>
              <a:gd name="adj" fmla="val 16667"/>
            </a:avLst>
          </a:prstGeom>
          <a:solidFill>
            <a:srgbClr val="CCFF33"/>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ko-KR" altLang="en-US" sz="2400">
              <a:solidFill>
                <a:srgbClr val="000000"/>
              </a:solidFill>
              <a:latin typeface="Verdana" panose="020B0604030504040204" pitchFamily="34" charset="0"/>
              <a:ea typeface="Gulim" pitchFamily="34" charset="-127"/>
            </a:endParaRPr>
          </a:p>
        </p:txBody>
      </p:sp>
      <p:sp>
        <p:nvSpPr>
          <p:cNvPr id="156681" name="Title 1"/>
          <p:cNvSpPr>
            <a:spLocks noGrp="1"/>
          </p:cNvSpPr>
          <p:nvPr>
            <p:ph type="title"/>
          </p:nvPr>
        </p:nvSpPr>
        <p:spPr/>
        <p:txBody>
          <a:bodyPr/>
          <a:lstStyle/>
          <a:p>
            <a:r>
              <a:rPr lang="en-US" altLang="zh-CN" smtClean="0"/>
              <a:t>SPMD on SIMT Machine</a:t>
            </a:r>
          </a:p>
        </p:txBody>
      </p:sp>
      <p:sp>
        <p:nvSpPr>
          <p:cNvPr id="2" name="日期占位符 1"/>
          <p:cNvSpPr>
            <a:spLocks noGrp="1"/>
          </p:cNvSpPr>
          <p:nvPr>
            <p:ph type="dt" sz="half" idx="10"/>
          </p:nvPr>
        </p:nvSpPr>
        <p:spPr/>
        <p:txBody>
          <a:bodyPr/>
          <a:lstStyle/>
          <a:p>
            <a:fld id="{18CD0ABF-7CB6-440F-8C45-BB29AA5391EA}"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1566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0"/>
              </a:spcBef>
              <a:buFontTx/>
              <a:buNone/>
            </a:pPr>
            <a:fld id="{552E447F-8F04-4A5F-A78D-B0B758660374}" type="slidenum">
              <a:rPr lang="en-US" altLang="zh-CN" sz="1600" smtClean="0">
                <a:solidFill>
                  <a:srgbClr val="000000"/>
                </a:solidFill>
                <a:latin typeface="Garamond" panose="02020404030301010803" pitchFamily="18" charset="0"/>
                <a:ea typeface="MS PGothic" pitchFamily="34" charset="-128"/>
              </a:rPr>
              <a:pPr algn="ctr">
                <a:lnSpc>
                  <a:spcPct val="100000"/>
                </a:lnSpc>
                <a:spcBef>
                  <a:spcPct val="0"/>
                </a:spcBef>
                <a:buFontTx/>
                <a:buNone/>
              </a:pPr>
              <a:t>36</a:t>
            </a:fld>
            <a:endParaRPr lang="en-US" altLang="zh-CN" sz="1600" smtClean="0">
              <a:solidFill>
                <a:srgbClr val="000000"/>
              </a:solidFill>
              <a:latin typeface="Garamond" panose="02020404030301010803" pitchFamily="18" charset="0"/>
              <a:ea typeface="MS PGothic" pitchFamily="34" charset="-128"/>
            </a:endParaRPr>
          </a:p>
        </p:txBody>
      </p:sp>
      <p:sp>
        <p:nvSpPr>
          <p:cNvPr id="156683" name="Text Box 3"/>
          <p:cNvSpPr txBox="1">
            <a:spLocks noChangeArrowheads="1"/>
          </p:cNvSpPr>
          <p:nvPr/>
        </p:nvSpPr>
        <p:spPr bwMode="auto">
          <a:xfrm>
            <a:off x="107950" y="4895850"/>
            <a:ext cx="3016250" cy="609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10000"/>
              </a:spcBef>
              <a:buFontTx/>
              <a:buNone/>
            </a:pPr>
            <a:r>
              <a:rPr lang="en-US" altLang="ko-KR" sz="1600" b="1" dirty="0">
                <a:solidFill>
                  <a:srgbClr val="000000"/>
                </a:solidFill>
                <a:latin typeface="Courier New" panose="02070309020205020404" pitchFamily="49" charset="0"/>
                <a:ea typeface="Gulim" pitchFamily="34" charset="-127"/>
              </a:rPr>
              <a:t>for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=0;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&lt; N;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a:t>
            </a:r>
          </a:p>
          <a:p>
            <a:pPr eaLnBrk="1" hangingPunct="1">
              <a:lnSpc>
                <a:spcPct val="100000"/>
              </a:lnSpc>
              <a:spcBef>
                <a:spcPct val="10000"/>
              </a:spcBef>
              <a:buFontTx/>
              <a:buNone/>
            </a:pPr>
            <a:r>
              <a:rPr lang="en-US" altLang="ko-KR" sz="1600" b="1" dirty="0">
                <a:solidFill>
                  <a:srgbClr val="000000"/>
                </a:solidFill>
                <a:latin typeface="Courier New" panose="02070309020205020404" pitchFamily="49" charset="0"/>
                <a:ea typeface="Gulim" pitchFamily="34" charset="-127"/>
              </a:rPr>
              <a:t>    C[</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 A[</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 B[</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a:t>
            </a:r>
          </a:p>
        </p:txBody>
      </p:sp>
      <p:grpSp>
        <p:nvGrpSpPr>
          <p:cNvPr id="156684" name="Group 5"/>
          <p:cNvGrpSpPr>
            <a:grpSpLocks/>
          </p:cNvGrpSpPr>
          <p:nvPr/>
        </p:nvGrpSpPr>
        <p:grpSpPr bwMode="auto">
          <a:xfrm>
            <a:off x="811213" y="1143000"/>
            <a:ext cx="1981200" cy="2590800"/>
            <a:chOff x="949325" y="1509713"/>
            <a:chExt cx="1981200" cy="2590800"/>
          </a:xfrm>
        </p:grpSpPr>
        <p:sp>
          <p:nvSpPr>
            <p:cNvPr id="156703" name="AutoShape 33"/>
            <p:cNvSpPr>
              <a:spLocks noChangeArrowheads="1"/>
            </p:cNvSpPr>
            <p:nvPr/>
          </p:nvSpPr>
          <p:spPr bwMode="auto">
            <a:xfrm>
              <a:off x="1198563" y="1601788"/>
              <a:ext cx="700088"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56704" name="AutoShape 34"/>
            <p:cNvSpPr>
              <a:spLocks noChangeArrowheads="1"/>
            </p:cNvSpPr>
            <p:nvPr/>
          </p:nvSpPr>
          <p:spPr bwMode="auto">
            <a:xfrm>
              <a:off x="2112963" y="2211388"/>
              <a:ext cx="700088"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56705" name="AutoShape 35"/>
            <p:cNvSpPr>
              <a:spLocks noChangeArrowheads="1"/>
            </p:cNvSpPr>
            <p:nvPr/>
          </p:nvSpPr>
          <p:spPr bwMode="auto">
            <a:xfrm>
              <a:off x="1573213" y="2897188"/>
              <a:ext cx="638175"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56706" name="AutoShape 36"/>
            <p:cNvSpPr>
              <a:spLocks noChangeArrowheads="1"/>
            </p:cNvSpPr>
            <p:nvPr/>
          </p:nvSpPr>
          <p:spPr bwMode="auto">
            <a:xfrm>
              <a:off x="1530350" y="3506788"/>
              <a:ext cx="800100"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56707" name="Line 37"/>
            <p:cNvSpPr>
              <a:spLocks noChangeShapeType="1"/>
            </p:cNvSpPr>
            <p:nvPr/>
          </p:nvSpPr>
          <p:spPr bwMode="auto">
            <a:xfrm>
              <a:off x="1558925" y="2043113"/>
              <a:ext cx="228600" cy="838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6708" name="Line 38"/>
            <p:cNvSpPr>
              <a:spLocks noChangeShapeType="1"/>
            </p:cNvSpPr>
            <p:nvPr/>
          </p:nvSpPr>
          <p:spPr bwMode="auto">
            <a:xfrm flipH="1">
              <a:off x="2016125" y="2652713"/>
              <a:ext cx="22860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6709" name="Line 39"/>
            <p:cNvSpPr>
              <a:spLocks noChangeShapeType="1"/>
            </p:cNvSpPr>
            <p:nvPr/>
          </p:nvSpPr>
          <p:spPr bwMode="auto">
            <a:xfrm>
              <a:off x="1939925" y="3338513"/>
              <a:ext cx="0" cy="152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6710" name="AutoShape 47"/>
            <p:cNvSpPr>
              <a:spLocks noChangeArrowheads="1"/>
            </p:cNvSpPr>
            <p:nvPr/>
          </p:nvSpPr>
          <p:spPr bwMode="auto">
            <a:xfrm>
              <a:off x="949325" y="1509713"/>
              <a:ext cx="1981200" cy="2590800"/>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56685" name="Group 4"/>
          <p:cNvGrpSpPr>
            <a:grpSpLocks/>
          </p:cNvGrpSpPr>
          <p:nvPr/>
        </p:nvGrpSpPr>
        <p:grpSpPr bwMode="auto">
          <a:xfrm>
            <a:off x="3276600" y="1143000"/>
            <a:ext cx="1981200" cy="2590800"/>
            <a:chOff x="2930525" y="1509713"/>
            <a:chExt cx="1981200" cy="2590800"/>
          </a:xfrm>
        </p:grpSpPr>
        <p:sp>
          <p:nvSpPr>
            <p:cNvPr id="156695" name="AutoShape 40"/>
            <p:cNvSpPr>
              <a:spLocks noChangeArrowheads="1"/>
            </p:cNvSpPr>
            <p:nvPr/>
          </p:nvSpPr>
          <p:spPr bwMode="auto">
            <a:xfrm>
              <a:off x="3103563" y="1601788"/>
              <a:ext cx="700088"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56696" name="AutoShape 41"/>
            <p:cNvSpPr>
              <a:spLocks noChangeArrowheads="1"/>
            </p:cNvSpPr>
            <p:nvPr/>
          </p:nvSpPr>
          <p:spPr bwMode="auto">
            <a:xfrm>
              <a:off x="4017963" y="2211388"/>
              <a:ext cx="700088"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56697" name="AutoShape 42"/>
            <p:cNvSpPr>
              <a:spLocks noChangeArrowheads="1"/>
            </p:cNvSpPr>
            <p:nvPr/>
          </p:nvSpPr>
          <p:spPr bwMode="auto">
            <a:xfrm>
              <a:off x="3478213" y="2897188"/>
              <a:ext cx="638175"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56698" name="AutoShape 43"/>
            <p:cNvSpPr>
              <a:spLocks noChangeArrowheads="1"/>
            </p:cNvSpPr>
            <p:nvPr/>
          </p:nvSpPr>
          <p:spPr bwMode="auto">
            <a:xfrm>
              <a:off x="3435350" y="3506788"/>
              <a:ext cx="800100"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56699" name="Line 44"/>
            <p:cNvSpPr>
              <a:spLocks noChangeShapeType="1"/>
            </p:cNvSpPr>
            <p:nvPr/>
          </p:nvSpPr>
          <p:spPr bwMode="auto">
            <a:xfrm>
              <a:off x="3387725" y="2043113"/>
              <a:ext cx="304800" cy="838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6700" name="Line 45"/>
            <p:cNvSpPr>
              <a:spLocks noChangeShapeType="1"/>
            </p:cNvSpPr>
            <p:nvPr/>
          </p:nvSpPr>
          <p:spPr bwMode="auto">
            <a:xfrm flipH="1">
              <a:off x="3921125" y="2652713"/>
              <a:ext cx="22860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6701" name="Line 46"/>
            <p:cNvSpPr>
              <a:spLocks noChangeShapeType="1"/>
            </p:cNvSpPr>
            <p:nvPr/>
          </p:nvSpPr>
          <p:spPr bwMode="auto">
            <a:xfrm>
              <a:off x="3844925" y="3338513"/>
              <a:ext cx="0" cy="152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6702" name="AutoShape 48"/>
            <p:cNvSpPr>
              <a:spLocks noChangeArrowheads="1"/>
            </p:cNvSpPr>
            <p:nvPr/>
          </p:nvSpPr>
          <p:spPr bwMode="auto">
            <a:xfrm>
              <a:off x="2930525" y="1509713"/>
              <a:ext cx="1981200" cy="2590800"/>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sp>
        <p:nvSpPr>
          <p:cNvPr id="156686" name="Text Box 49"/>
          <p:cNvSpPr txBox="1">
            <a:spLocks noChangeArrowheads="1"/>
          </p:cNvSpPr>
          <p:nvPr/>
        </p:nvSpPr>
        <p:spPr bwMode="auto">
          <a:xfrm>
            <a:off x="823913" y="3749675"/>
            <a:ext cx="106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600" b="1">
                <a:solidFill>
                  <a:srgbClr val="FF0000"/>
                </a:solidFill>
                <a:latin typeface="Verdana" panose="020B0604030504040204" pitchFamily="34" charset="0"/>
                <a:ea typeface="Gulim" pitchFamily="34" charset="-127"/>
              </a:rPr>
              <a:t>Iter. 1</a:t>
            </a:r>
          </a:p>
        </p:txBody>
      </p:sp>
      <p:sp>
        <p:nvSpPr>
          <p:cNvPr id="156687" name="Text Box 50"/>
          <p:cNvSpPr txBox="1">
            <a:spLocks noChangeArrowheads="1"/>
          </p:cNvSpPr>
          <p:nvPr/>
        </p:nvSpPr>
        <p:spPr bwMode="auto">
          <a:xfrm>
            <a:off x="2805113" y="3749675"/>
            <a:ext cx="106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600" b="1">
                <a:solidFill>
                  <a:srgbClr val="FF0000"/>
                </a:solidFill>
                <a:latin typeface="Verdana" panose="020B0604030504040204" pitchFamily="34" charset="0"/>
                <a:ea typeface="Gulim" pitchFamily="34" charset="-127"/>
              </a:rPr>
              <a:t>Iter. 2</a:t>
            </a:r>
          </a:p>
        </p:txBody>
      </p:sp>
      <p:sp>
        <p:nvSpPr>
          <p:cNvPr id="156688" name="Line 55"/>
          <p:cNvSpPr>
            <a:spLocks noChangeShapeType="1"/>
          </p:cNvSpPr>
          <p:nvPr/>
        </p:nvSpPr>
        <p:spPr bwMode="auto">
          <a:xfrm>
            <a:off x="6019800" y="2133600"/>
            <a:ext cx="533400" cy="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59" name="Text Box 26"/>
          <p:cNvSpPr txBox="1">
            <a:spLocks noChangeArrowheads="1"/>
          </p:cNvSpPr>
          <p:nvPr/>
        </p:nvSpPr>
        <p:spPr bwMode="auto">
          <a:xfrm>
            <a:off x="3429000" y="4230688"/>
            <a:ext cx="5867400" cy="2246312"/>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ltLang="ko-KR" sz="2000" dirty="0" smtClean="0">
                <a:solidFill>
                  <a:srgbClr val="000000"/>
                </a:solidFill>
                <a:latin typeface="+mn-lt"/>
                <a:ea typeface="굴림" charset="0"/>
                <a:cs typeface="굴림" charset="0"/>
              </a:rPr>
              <a:t>Realization</a:t>
            </a:r>
            <a:r>
              <a:rPr lang="en-US" altLang="ko-KR" sz="2000" dirty="0" smtClean="0">
                <a:solidFill>
                  <a:srgbClr val="0000FF"/>
                </a:solidFill>
                <a:latin typeface="+mn-lt"/>
                <a:ea typeface="굴림" charset="0"/>
                <a:cs typeface="굴림" charset="0"/>
              </a:rPr>
              <a:t>: Each iteration is independent</a:t>
            </a:r>
          </a:p>
          <a:p>
            <a:pPr eaLnBrk="1" hangingPunct="1">
              <a:defRPr/>
            </a:pPr>
            <a:endParaRPr lang="en-US" altLang="ko-KR" sz="2000" dirty="0" smtClean="0">
              <a:solidFill>
                <a:srgbClr val="0000FF"/>
              </a:solidFill>
              <a:latin typeface="+mn-lt"/>
              <a:ea typeface="굴림" charset="0"/>
              <a:cs typeface="굴림" charset="0"/>
            </a:endParaRPr>
          </a:p>
          <a:p>
            <a:pPr eaLnBrk="1" hangingPunct="1">
              <a:defRPr/>
            </a:pPr>
            <a:r>
              <a:rPr lang="en-US" altLang="ko-KR" sz="2000" dirty="0" smtClean="0">
                <a:latin typeface="+mn-lt"/>
                <a:ea typeface="굴림" charset="0"/>
                <a:cs typeface="굴림" charset="0"/>
              </a:rPr>
              <a:t>Idea: </a:t>
            </a:r>
            <a:r>
              <a:rPr lang="en-US" altLang="ko-KR" sz="2000" dirty="0" smtClean="0">
                <a:solidFill>
                  <a:srgbClr val="0000FF"/>
                </a:solidFill>
                <a:latin typeface="+mn-lt"/>
                <a:ea typeface="굴림" charset="0"/>
                <a:cs typeface="굴림" charset="0"/>
              </a:rPr>
              <a:t>Programmer or compiler generates a thread to execute each iteration. Each thread does the same thing (but on different data)</a:t>
            </a:r>
          </a:p>
          <a:p>
            <a:pPr eaLnBrk="1" hangingPunct="1">
              <a:defRPr/>
            </a:pPr>
            <a:endParaRPr lang="en-US" altLang="ko-KR" sz="2000" dirty="0" smtClean="0">
              <a:solidFill>
                <a:srgbClr val="FF0000"/>
              </a:solidFill>
              <a:latin typeface="+mn-lt"/>
              <a:ea typeface="굴림" charset="0"/>
              <a:cs typeface="굴림" charset="0"/>
            </a:endParaRPr>
          </a:p>
          <a:p>
            <a:pPr eaLnBrk="1" hangingPunct="1">
              <a:defRPr/>
            </a:pPr>
            <a:r>
              <a:rPr lang="en-US" altLang="ko-KR" sz="2000" dirty="0" smtClean="0">
                <a:solidFill>
                  <a:srgbClr val="FF0000"/>
                </a:solidFill>
                <a:latin typeface="+mn-lt"/>
                <a:ea typeface="굴림" charset="0"/>
                <a:cs typeface="굴림" charset="0"/>
              </a:rPr>
              <a:t>Can be executed on a MIMD machine</a:t>
            </a:r>
          </a:p>
        </p:txBody>
      </p:sp>
      <p:sp>
        <p:nvSpPr>
          <p:cNvPr id="156690" name="TextBox 2"/>
          <p:cNvSpPr txBox="1">
            <a:spLocks noChangeArrowheads="1"/>
          </p:cNvSpPr>
          <p:nvPr/>
        </p:nvSpPr>
        <p:spPr bwMode="auto">
          <a:xfrm>
            <a:off x="3200400" y="4876800"/>
            <a:ext cx="5943600" cy="954088"/>
          </a:xfrm>
          <a:prstGeom prst="rect">
            <a:avLst/>
          </a:prstGeom>
          <a:solidFill>
            <a:schemeClr val="bg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2200">
                <a:latin typeface="Arial" panose="020B0604020202020204" pitchFamily="34" charset="0"/>
                <a:ea typeface="MS PGothic" pitchFamily="34" charset="-128"/>
              </a:rPr>
              <a:t>This particular model is also called:</a:t>
            </a:r>
          </a:p>
          <a:p>
            <a:pPr algn="ctr" eaLnBrk="1" hangingPunct="1">
              <a:lnSpc>
                <a:spcPct val="100000"/>
              </a:lnSpc>
              <a:spcBef>
                <a:spcPct val="0"/>
              </a:spcBef>
              <a:buFontTx/>
              <a:buNone/>
            </a:pPr>
            <a:endParaRPr lang="en-US" altLang="zh-CN" sz="1200">
              <a:latin typeface="Arial" panose="020B0604020202020204" pitchFamily="34" charset="0"/>
              <a:ea typeface="MS PGothic" pitchFamily="34" charset="-128"/>
            </a:endParaRPr>
          </a:p>
          <a:p>
            <a:pPr algn="ctr" eaLnBrk="1" hangingPunct="1">
              <a:lnSpc>
                <a:spcPct val="100000"/>
              </a:lnSpc>
              <a:spcBef>
                <a:spcPct val="0"/>
              </a:spcBef>
              <a:buFontTx/>
              <a:buNone/>
            </a:pPr>
            <a:r>
              <a:rPr lang="en-US" altLang="zh-CN" sz="2200">
                <a:solidFill>
                  <a:srgbClr val="FF0000"/>
                </a:solidFill>
                <a:latin typeface="Arial" panose="020B0604020202020204" pitchFamily="34" charset="0"/>
                <a:ea typeface="MS PGothic" pitchFamily="34" charset="-128"/>
              </a:rPr>
              <a:t>SPMD: Single Program Multiple Data</a:t>
            </a:r>
          </a:p>
        </p:txBody>
      </p:sp>
      <p:sp>
        <p:nvSpPr>
          <p:cNvPr id="156691" name="TextBox 51"/>
          <p:cNvSpPr txBox="1">
            <a:spLocks noChangeArrowheads="1"/>
          </p:cNvSpPr>
          <p:nvPr/>
        </p:nvSpPr>
        <p:spPr bwMode="auto">
          <a:xfrm>
            <a:off x="3267075" y="6019800"/>
            <a:ext cx="5867400" cy="430213"/>
          </a:xfrm>
          <a:prstGeom prst="rect">
            <a:avLst/>
          </a:prstGeom>
          <a:solidFill>
            <a:schemeClr val="bg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2200">
                <a:solidFill>
                  <a:srgbClr val="FF0000"/>
                </a:solidFill>
                <a:latin typeface="Arial" panose="020B0604020202020204" pitchFamily="34" charset="0"/>
                <a:ea typeface="MS PGothic" pitchFamily="34" charset="-128"/>
              </a:rPr>
              <a:t>Can be executed on a SIMD machine</a:t>
            </a:r>
          </a:p>
        </p:txBody>
      </p:sp>
      <p:sp>
        <p:nvSpPr>
          <p:cNvPr id="156692" name="TextBox 52"/>
          <p:cNvSpPr txBox="1">
            <a:spLocks noChangeArrowheads="1"/>
          </p:cNvSpPr>
          <p:nvPr/>
        </p:nvSpPr>
        <p:spPr bwMode="auto">
          <a:xfrm>
            <a:off x="3200400" y="5943600"/>
            <a:ext cx="5943600" cy="769938"/>
          </a:xfrm>
          <a:prstGeom prst="rect">
            <a:avLst/>
          </a:prstGeom>
          <a:solidFill>
            <a:schemeClr val="bg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2200">
                <a:solidFill>
                  <a:srgbClr val="0000FF"/>
                </a:solidFill>
                <a:latin typeface="Arial" panose="020B0604020202020204" pitchFamily="34" charset="0"/>
                <a:ea typeface="MS PGothic" pitchFamily="34" charset="-128"/>
              </a:rPr>
              <a:t>A GPU executes it using the SIMT model:</a:t>
            </a:r>
          </a:p>
          <a:p>
            <a:pPr algn="ctr" eaLnBrk="1" hangingPunct="1">
              <a:lnSpc>
                <a:spcPct val="100000"/>
              </a:lnSpc>
              <a:spcBef>
                <a:spcPct val="0"/>
              </a:spcBef>
              <a:buFontTx/>
              <a:buNone/>
            </a:pPr>
            <a:r>
              <a:rPr lang="en-US" altLang="zh-CN" sz="2200">
                <a:solidFill>
                  <a:srgbClr val="FF0000"/>
                </a:solidFill>
                <a:latin typeface="Arial" panose="020B0604020202020204" pitchFamily="34" charset="0"/>
                <a:ea typeface="MS PGothic" pitchFamily="34" charset="-128"/>
              </a:rPr>
              <a:t>Single Instruction Multiple Thread</a:t>
            </a:r>
          </a:p>
        </p:txBody>
      </p:sp>
      <p:sp>
        <p:nvSpPr>
          <p:cNvPr id="31" name="Text Box 32"/>
          <p:cNvSpPr txBox="1">
            <a:spLocks noChangeArrowheads="1"/>
          </p:cNvSpPr>
          <p:nvPr/>
        </p:nvSpPr>
        <p:spPr bwMode="auto">
          <a:xfrm>
            <a:off x="7086600" y="1276350"/>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b="1" i="1">
                <a:solidFill>
                  <a:srgbClr val="BDE11B"/>
                </a:solidFill>
                <a:latin typeface="Verdana" panose="020B0604030504040204" pitchFamily="34" charset="0"/>
                <a:ea typeface="Gulim" pitchFamily="34" charset="-127"/>
              </a:rPr>
              <a:t>Warp 0 at PC X</a:t>
            </a:r>
          </a:p>
        </p:txBody>
      </p:sp>
      <p:sp>
        <p:nvSpPr>
          <p:cNvPr id="156694" name="TextBox 1"/>
          <p:cNvSpPr txBox="1">
            <a:spLocks noChangeArrowheads="1"/>
          </p:cNvSpPr>
          <p:nvPr/>
        </p:nvSpPr>
        <p:spPr bwMode="auto">
          <a:xfrm>
            <a:off x="3505200" y="4030663"/>
            <a:ext cx="5410200" cy="769937"/>
          </a:xfrm>
          <a:prstGeom prst="rect">
            <a:avLst/>
          </a:prstGeom>
          <a:solidFill>
            <a:schemeClr val="bg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2200">
                <a:solidFill>
                  <a:srgbClr val="0000FF"/>
                </a:solidFill>
                <a:latin typeface="Arial" panose="020B0604020202020204" pitchFamily="34" charset="0"/>
                <a:ea typeface="MS PGothic" pitchFamily="34" charset="-128"/>
              </a:rPr>
              <a:t>Warp:</a:t>
            </a:r>
            <a:r>
              <a:rPr lang="en-US" altLang="zh-CN" sz="2200">
                <a:latin typeface="Arial" panose="020B0604020202020204" pitchFamily="34" charset="0"/>
                <a:ea typeface="MS PGothic" pitchFamily="34" charset="-128"/>
              </a:rPr>
              <a:t> </a:t>
            </a:r>
            <a:r>
              <a:rPr lang="en-US" altLang="zh-CN" sz="2200">
                <a:solidFill>
                  <a:srgbClr val="BDE11B"/>
                </a:solidFill>
                <a:latin typeface="Arial" panose="020B0604020202020204" pitchFamily="34" charset="0"/>
                <a:ea typeface="MS PGothic" pitchFamily="34" charset="-128"/>
              </a:rPr>
              <a:t>A set of threads that execute</a:t>
            </a:r>
          </a:p>
          <a:p>
            <a:pPr algn="ctr" eaLnBrk="1" hangingPunct="1">
              <a:lnSpc>
                <a:spcPct val="100000"/>
              </a:lnSpc>
              <a:spcBef>
                <a:spcPct val="0"/>
              </a:spcBef>
              <a:buFontTx/>
              <a:buNone/>
            </a:pPr>
            <a:r>
              <a:rPr lang="en-US" altLang="zh-CN" sz="2200">
                <a:solidFill>
                  <a:srgbClr val="BDE11B"/>
                </a:solidFill>
                <a:latin typeface="Arial" panose="020B0604020202020204" pitchFamily="34" charset="0"/>
                <a:ea typeface="MS PGothic" pitchFamily="34" charset="-128"/>
              </a:rPr>
              <a:t>the same instruction </a:t>
            </a:r>
            <a:r>
              <a:rPr lang="en-US" altLang="zh-CN" sz="2200">
                <a:latin typeface="Arial" panose="020B0604020202020204" pitchFamily="34" charset="0"/>
                <a:ea typeface="MS PGothic" pitchFamily="34" charset="-128"/>
              </a:rPr>
              <a:t>(i.e., at the same PC)</a:t>
            </a:r>
          </a:p>
        </p:txBody>
      </p:sp>
    </p:spTree>
    <p:extLst>
      <p:ext uri="{BB962C8B-B14F-4D97-AF65-F5344CB8AC3E}">
        <p14:creationId xmlns:p14="http://schemas.microsoft.com/office/powerpoint/2010/main" val="20976981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6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1" grpId="0"/>
      <p:bldP spid="61" grpId="1"/>
      <p:bldP spid="55" grpId="0" animBg="1"/>
      <p:bldP spid="55" grpId="1" animBg="1"/>
      <p:bldP spid="57" grpId="0"/>
      <p:bldP spid="57" grpId="1"/>
      <p:bldP spid="33" grpId="0" animBg="1"/>
      <p:bldP spid="33" grpId="1" animBg="1"/>
      <p:bldP spid="54" grpId="0"/>
      <p:bldP spid="54" grpId="1"/>
      <p:bldP spid="30" grpId="0" animBg="1"/>
      <p:bldP spid="30" grpId="1" animBg="1"/>
      <p:bldP spid="31" grpId="0"/>
      <p:bldP spid="31"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r>
              <a:rPr lang="en-US" altLang="zh-CN" smtClean="0"/>
              <a:t>SIMD vs. SIMT Execution Model</a:t>
            </a:r>
          </a:p>
        </p:txBody>
      </p:sp>
      <p:sp>
        <p:nvSpPr>
          <p:cNvPr id="3" name="Content Placeholder 2"/>
          <p:cNvSpPr>
            <a:spLocks noGrp="1"/>
          </p:cNvSpPr>
          <p:nvPr>
            <p:ph idx="1"/>
          </p:nvPr>
        </p:nvSpPr>
        <p:spPr/>
        <p:txBody>
          <a:bodyPr>
            <a:normAutofit fontScale="92500" lnSpcReduction="20000"/>
          </a:bodyPr>
          <a:lstStyle/>
          <a:p>
            <a:r>
              <a:rPr lang="en-US" altLang="zh-CN" dirty="0" smtClean="0"/>
              <a:t>SIMD: </a:t>
            </a:r>
            <a:r>
              <a:rPr lang="zh-CN" altLang="en-US" dirty="0" smtClean="0"/>
              <a:t>一条指令流（一串顺序的</a:t>
            </a:r>
            <a:r>
              <a:rPr lang="en-US" altLang="zh-CN" dirty="0" smtClean="0"/>
              <a:t>SIMD</a:t>
            </a:r>
            <a:r>
              <a:rPr lang="zh-CN" altLang="en-US" dirty="0" smtClean="0"/>
              <a:t>指令），每条指令对应多个数据输入（向量指令）</a:t>
            </a:r>
            <a:endParaRPr lang="en-US" altLang="zh-CN" dirty="0" smtClean="0"/>
          </a:p>
          <a:p>
            <a:pPr>
              <a:lnSpc>
                <a:spcPct val="120000"/>
              </a:lnSpc>
            </a:pPr>
            <a:r>
              <a:rPr lang="en-US" altLang="zh-CN" dirty="0" smtClean="0"/>
              <a:t>SIMT: </a:t>
            </a:r>
            <a:r>
              <a:rPr lang="zh-CN" altLang="en-US" dirty="0" smtClean="0"/>
              <a:t>多个指令流（标量指令）构成线程，</a:t>
            </a:r>
            <a:r>
              <a:rPr lang="en-US" altLang="zh-CN" dirty="0" smtClean="0">
                <a:sym typeface="Wingdings" panose="05000000000000000000" pitchFamily="2" charset="2"/>
              </a:rPr>
              <a:t> </a:t>
            </a:r>
            <a:r>
              <a:rPr lang="zh-CN" altLang="en-US" dirty="0" smtClean="0">
                <a:sym typeface="Wingdings" panose="05000000000000000000" pitchFamily="2" charset="2"/>
              </a:rPr>
              <a:t>这些线程动态构成</a:t>
            </a:r>
            <a:r>
              <a:rPr lang="en-US" altLang="zh-CN" dirty="0" smtClean="0">
                <a:sym typeface="Wingdings" panose="05000000000000000000" pitchFamily="2" charset="2"/>
              </a:rPr>
              <a:t>warp</a:t>
            </a:r>
            <a:r>
              <a:rPr lang="zh-CN" altLang="en-US" dirty="0" smtClean="0">
                <a:sym typeface="Wingdings" panose="05000000000000000000" pitchFamily="2" charset="2"/>
              </a:rPr>
              <a:t>。一个</a:t>
            </a:r>
            <a:r>
              <a:rPr lang="en-US" altLang="zh-CN" dirty="0" smtClean="0">
                <a:sym typeface="Wingdings" panose="05000000000000000000" pitchFamily="2" charset="2"/>
              </a:rPr>
              <a:t>Warp</a:t>
            </a:r>
            <a:r>
              <a:rPr lang="zh-CN" altLang="en-US" dirty="0" smtClean="0">
                <a:sym typeface="Wingdings" panose="05000000000000000000" pitchFamily="2" charset="2"/>
              </a:rPr>
              <a:t>处理多个数据元素</a:t>
            </a:r>
            <a:endParaRPr lang="en-US" altLang="zh-CN" dirty="0" smtClean="0">
              <a:sym typeface="Wingdings" panose="05000000000000000000" pitchFamily="2" charset="2"/>
            </a:endParaRPr>
          </a:p>
          <a:p>
            <a:endParaRPr lang="en-US" altLang="zh-CN" dirty="0" smtClean="0"/>
          </a:p>
          <a:p>
            <a:r>
              <a:rPr lang="en-US" altLang="zh-CN" dirty="0" smtClean="0"/>
              <a:t>SIMT </a:t>
            </a:r>
            <a:r>
              <a:rPr lang="zh-CN" altLang="en-US" dirty="0" smtClean="0"/>
              <a:t>主要优点：</a:t>
            </a:r>
            <a:r>
              <a:rPr lang="en-US" altLang="zh-CN" dirty="0" smtClean="0"/>
              <a:t> </a:t>
            </a:r>
          </a:p>
          <a:p>
            <a:pPr lvl="1"/>
            <a:r>
              <a:rPr lang="zh-CN" altLang="en-US" dirty="0" smtClean="0"/>
              <a:t>可以独立地处理线程</a:t>
            </a:r>
            <a:r>
              <a:rPr lang="en-US" altLang="zh-CN" dirty="0" smtClean="0"/>
              <a:t>,</a:t>
            </a:r>
            <a:r>
              <a:rPr lang="zh-CN" altLang="en-US" dirty="0" smtClean="0"/>
              <a:t>即每个线程可以在任何标量流水线上单独执行（</a:t>
            </a:r>
            <a:r>
              <a:rPr lang="en-US" altLang="zh-CN" dirty="0" smtClean="0">
                <a:sym typeface="Wingdings" panose="05000000000000000000" pitchFamily="2" charset="2"/>
              </a:rPr>
              <a:t> MIMD </a:t>
            </a:r>
            <a:r>
              <a:rPr lang="zh-CN" altLang="en-US" dirty="0" smtClean="0">
                <a:sym typeface="Wingdings" panose="05000000000000000000" pitchFamily="2" charset="2"/>
              </a:rPr>
              <a:t>处理模式）</a:t>
            </a:r>
            <a:endParaRPr lang="en-US" altLang="zh-CN" dirty="0" smtClean="0">
              <a:sym typeface="Wingdings" panose="05000000000000000000" pitchFamily="2" charset="2"/>
            </a:endParaRPr>
          </a:p>
          <a:p>
            <a:pPr lvl="1"/>
            <a:r>
              <a:rPr lang="zh-CN" altLang="en-US" dirty="0" smtClean="0"/>
              <a:t>可以将线程组织成</a:t>
            </a:r>
            <a:r>
              <a:rPr lang="en-US" altLang="zh-CN" dirty="0" smtClean="0"/>
              <a:t>warp</a:t>
            </a:r>
            <a:r>
              <a:rPr lang="zh-CN" altLang="en-US" dirty="0" smtClean="0"/>
              <a:t>，即可以将执行相同指令流的线程构成</a:t>
            </a:r>
            <a:r>
              <a:rPr lang="en-US" altLang="zh-CN" dirty="0" smtClean="0"/>
              <a:t>warp</a:t>
            </a:r>
            <a:r>
              <a:rPr lang="zh-CN" altLang="en-US" dirty="0" smtClean="0"/>
              <a:t>，形成</a:t>
            </a:r>
            <a:r>
              <a:rPr lang="en-US" altLang="zh-CN" dirty="0" smtClean="0"/>
              <a:t>SIMD</a:t>
            </a:r>
            <a:r>
              <a:rPr lang="zh-CN" altLang="en-US" dirty="0" smtClean="0"/>
              <a:t> 处理模式</a:t>
            </a:r>
            <a:r>
              <a:rPr lang="en-US" altLang="zh-CN" dirty="0" smtClean="0"/>
              <a:t>, </a:t>
            </a:r>
            <a:r>
              <a:rPr lang="zh-CN" altLang="en-US" dirty="0" smtClean="0"/>
              <a:t>以充分发挥</a:t>
            </a:r>
            <a:r>
              <a:rPr lang="en-US" altLang="zh-CN" dirty="0" smtClean="0"/>
              <a:t>SIMD</a:t>
            </a:r>
            <a:r>
              <a:rPr lang="zh-CN" altLang="en-US" dirty="0" smtClean="0"/>
              <a:t>处理的优势</a:t>
            </a:r>
            <a:endParaRPr lang="en-US" altLang="zh-CN" dirty="0" smtClean="0"/>
          </a:p>
        </p:txBody>
      </p:sp>
      <p:sp>
        <p:nvSpPr>
          <p:cNvPr id="2" name="日期占位符 1"/>
          <p:cNvSpPr>
            <a:spLocks noGrp="1"/>
          </p:cNvSpPr>
          <p:nvPr>
            <p:ph type="dt" sz="half" idx="10"/>
          </p:nvPr>
        </p:nvSpPr>
        <p:spPr/>
        <p:txBody>
          <a:bodyPr/>
          <a:lstStyle/>
          <a:p>
            <a:fld id="{DF027B9B-74AD-49E5-9D20-02FF7F1E888B}" type="datetime1">
              <a:rPr lang="en-US" altLang="zh-CN" smtClean="0"/>
              <a:t>5/13/2019</a:t>
            </a:fld>
            <a:endParaRPr lang="zh-CN" altLang="en-US"/>
          </a:p>
        </p:txBody>
      </p:sp>
      <p:sp>
        <p:nvSpPr>
          <p:cNvPr id="4" name="页脚占位符 3"/>
          <p:cNvSpPr>
            <a:spLocks noGrp="1"/>
          </p:cNvSpPr>
          <p:nvPr>
            <p:ph type="ftr" sz="quarter" idx="11"/>
          </p:nvPr>
        </p:nvSpPr>
        <p:spPr/>
        <p:txBody>
          <a:bodyPr/>
          <a:lstStyle/>
          <a:p>
            <a:r>
              <a:rPr lang="zh-CN" altLang="en-US" smtClean="0"/>
              <a:t>中国科学技术大学</a:t>
            </a:r>
            <a:endParaRPr lang="zh-CN" altLang="en-US" dirty="0"/>
          </a:p>
        </p:txBody>
      </p:sp>
    </p:spTree>
    <p:extLst>
      <p:ext uri="{BB962C8B-B14F-4D97-AF65-F5344CB8AC3E}">
        <p14:creationId xmlns:p14="http://schemas.microsoft.com/office/powerpoint/2010/main" val="4065893291"/>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AutoShape 30"/>
          <p:cNvSpPr>
            <a:spLocks noChangeArrowheads="1"/>
          </p:cNvSpPr>
          <p:nvPr/>
        </p:nvSpPr>
        <p:spPr bwMode="auto">
          <a:xfrm>
            <a:off x="533400" y="4433888"/>
            <a:ext cx="6553200" cy="533400"/>
          </a:xfrm>
          <a:prstGeom prst="roundRect">
            <a:avLst>
              <a:gd name="adj" fmla="val 16667"/>
            </a:avLst>
          </a:prstGeom>
          <a:solidFill>
            <a:srgbClr val="FF00FF"/>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63" name="AutoShape 29"/>
          <p:cNvSpPr>
            <a:spLocks noChangeArrowheads="1"/>
          </p:cNvSpPr>
          <p:nvPr/>
        </p:nvSpPr>
        <p:spPr bwMode="auto">
          <a:xfrm>
            <a:off x="585788" y="3160713"/>
            <a:ext cx="6500812" cy="511175"/>
          </a:xfrm>
          <a:prstGeom prst="roundRect">
            <a:avLst>
              <a:gd name="adj" fmla="val 16667"/>
            </a:avLst>
          </a:prstGeom>
          <a:solidFill>
            <a:srgbClr val="CCFF33"/>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ko-KR" altLang="en-US" sz="2400">
              <a:solidFill>
                <a:srgbClr val="000000"/>
              </a:solidFill>
              <a:latin typeface="Verdana" panose="020B0604030504040204" pitchFamily="34" charset="0"/>
              <a:ea typeface="Gulim" pitchFamily="34" charset="-127"/>
            </a:endParaRPr>
          </a:p>
        </p:txBody>
      </p:sp>
      <p:sp>
        <p:nvSpPr>
          <p:cNvPr id="30" name="AutoShape 29"/>
          <p:cNvSpPr>
            <a:spLocks noChangeArrowheads="1"/>
          </p:cNvSpPr>
          <p:nvPr/>
        </p:nvSpPr>
        <p:spPr bwMode="auto">
          <a:xfrm>
            <a:off x="585788" y="3162300"/>
            <a:ext cx="6500812" cy="511175"/>
          </a:xfrm>
          <a:prstGeom prst="roundRect">
            <a:avLst>
              <a:gd name="adj" fmla="val 16667"/>
            </a:avLst>
          </a:prstGeom>
          <a:solidFill>
            <a:srgbClr val="CCFF33"/>
          </a:solidFill>
          <a:ln w="12700">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ko-KR" altLang="en-US" sz="2400">
              <a:solidFill>
                <a:srgbClr val="000000"/>
              </a:solidFill>
              <a:latin typeface="Verdana" panose="020B0604030504040204" pitchFamily="34" charset="0"/>
              <a:ea typeface="Gulim" pitchFamily="34" charset="-127"/>
            </a:endParaRPr>
          </a:p>
        </p:txBody>
      </p:sp>
      <p:sp>
        <p:nvSpPr>
          <p:cNvPr id="158725" name="Title 1"/>
          <p:cNvSpPr>
            <a:spLocks noGrp="1"/>
          </p:cNvSpPr>
          <p:nvPr>
            <p:ph type="title"/>
          </p:nvPr>
        </p:nvSpPr>
        <p:spPr>
          <a:xfrm>
            <a:off x="152400" y="152400"/>
            <a:ext cx="8915400" cy="757238"/>
          </a:xfrm>
        </p:spPr>
        <p:txBody>
          <a:bodyPr/>
          <a:lstStyle/>
          <a:p>
            <a:r>
              <a:rPr lang="en-US" altLang="zh-CN" b="1" smtClean="0">
                <a:solidFill>
                  <a:srgbClr val="FF0000"/>
                </a:solidFill>
              </a:rPr>
              <a:t>Multithreading of Warps </a:t>
            </a:r>
          </a:p>
        </p:txBody>
      </p:sp>
      <p:sp>
        <p:nvSpPr>
          <p:cNvPr id="158726" name="Text Box 3"/>
          <p:cNvSpPr txBox="1">
            <a:spLocks noChangeArrowheads="1"/>
          </p:cNvSpPr>
          <p:nvPr/>
        </p:nvSpPr>
        <p:spPr bwMode="auto">
          <a:xfrm>
            <a:off x="5975350" y="1116013"/>
            <a:ext cx="3016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10000"/>
              </a:spcBef>
              <a:buFontTx/>
              <a:buNone/>
            </a:pPr>
            <a:r>
              <a:rPr lang="en-US" altLang="ko-KR" sz="1600" b="1" dirty="0">
                <a:solidFill>
                  <a:srgbClr val="000000"/>
                </a:solidFill>
                <a:latin typeface="Courier New" panose="02070309020205020404" pitchFamily="49" charset="0"/>
                <a:ea typeface="Gulim" pitchFamily="34" charset="-127"/>
              </a:rPr>
              <a:t>for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=0;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&lt; N; </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a:t>
            </a:r>
          </a:p>
          <a:p>
            <a:pPr eaLnBrk="1" hangingPunct="1">
              <a:lnSpc>
                <a:spcPct val="100000"/>
              </a:lnSpc>
              <a:spcBef>
                <a:spcPct val="10000"/>
              </a:spcBef>
              <a:buFontTx/>
              <a:buNone/>
            </a:pPr>
            <a:r>
              <a:rPr lang="en-US" altLang="ko-KR" sz="1600" b="1" dirty="0">
                <a:solidFill>
                  <a:srgbClr val="000000"/>
                </a:solidFill>
                <a:latin typeface="Courier New" panose="02070309020205020404" pitchFamily="49" charset="0"/>
                <a:ea typeface="Gulim" pitchFamily="34" charset="-127"/>
              </a:rPr>
              <a:t>    C[</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 A[</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 + B[</a:t>
            </a:r>
            <a:r>
              <a:rPr lang="en-US" altLang="ko-KR" sz="1600" b="1" dirty="0" err="1">
                <a:solidFill>
                  <a:srgbClr val="000000"/>
                </a:solidFill>
                <a:latin typeface="Courier New" panose="02070309020205020404" pitchFamily="49" charset="0"/>
                <a:ea typeface="Gulim" pitchFamily="34" charset="-127"/>
              </a:rPr>
              <a:t>i</a:t>
            </a:r>
            <a:r>
              <a:rPr lang="en-US" altLang="ko-KR" sz="1600" b="1" dirty="0">
                <a:solidFill>
                  <a:srgbClr val="000000"/>
                </a:solidFill>
                <a:latin typeface="Courier New" panose="02070309020205020404" pitchFamily="49" charset="0"/>
                <a:ea typeface="Gulim" pitchFamily="34" charset="-127"/>
              </a:rPr>
              <a:t>];</a:t>
            </a:r>
          </a:p>
        </p:txBody>
      </p:sp>
      <p:grpSp>
        <p:nvGrpSpPr>
          <p:cNvPr id="158727" name="Group 5"/>
          <p:cNvGrpSpPr>
            <a:grpSpLocks/>
          </p:cNvGrpSpPr>
          <p:nvPr/>
        </p:nvGrpSpPr>
        <p:grpSpPr bwMode="auto">
          <a:xfrm>
            <a:off x="811213" y="3124200"/>
            <a:ext cx="1981200" cy="2590800"/>
            <a:chOff x="949325" y="1509713"/>
            <a:chExt cx="1981200" cy="2590800"/>
          </a:xfrm>
        </p:grpSpPr>
        <p:sp>
          <p:nvSpPr>
            <p:cNvPr id="158748" name="AutoShape 33"/>
            <p:cNvSpPr>
              <a:spLocks noChangeArrowheads="1"/>
            </p:cNvSpPr>
            <p:nvPr/>
          </p:nvSpPr>
          <p:spPr bwMode="auto">
            <a:xfrm>
              <a:off x="1198563" y="1601788"/>
              <a:ext cx="700088"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58749" name="AutoShape 34"/>
            <p:cNvSpPr>
              <a:spLocks noChangeArrowheads="1"/>
            </p:cNvSpPr>
            <p:nvPr/>
          </p:nvSpPr>
          <p:spPr bwMode="auto">
            <a:xfrm>
              <a:off x="2112963" y="2211388"/>
              <a:ext cx="700088"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58750" name="AutoShape 35"/>
            <p:cNvSpPr>
              <a:spLocks noChangeArrowheads="1"/>
            </p:cNvSpPr>
            <p:nvPr/>
          </p:nvSpPr>
          <p:spPr bwMode="auto">
            <a:xfrm>
              <a:off x="1573213" y="2897188"/>
              <a:ext cx="638175"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58751" name="AutoShape 36"/>
            <p:cNvSpPr>
              <a:spLocks noChangeArrowheads="1"/>
            </p:cNvSpPr>
            <p:nvPr/>
          </p:nvSpPr>
          <p:spPr bwMode="auto">
            <a:xfrm>
              <a:off x="1530350" y="3506788"/>
              <a:ext cx="800100" cy="401638"/>
            </a:xfrm>
            <a:prstGeom prst="roundRect">
              <a:avLst>
                <a:gd name="adj" fmla="val 16667"/>
              </a:avLst>
            </a:prstGeom>
            <a:solidFill>
              <a:schemeClr val="hlink"/>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58752" name="Line 37"/>
            <p:cNvSpPr>
              <a:spLocks noChangeShapeType="1"/>
            </p:cNvSpPr>
            <p:nvPr/>
          </p:nvSpPr>
          <p:spPr bwMode="auto">
            <a:xfrm>
              <a:off x="1558925" y="2043113"/>
              <a:ext cx="228600" cy="838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8753" name="Line 38"/>
            <p:cNvSpPr>
              <a:spLocks noChangeShapeType="1"/>
            </p:cNvSpPr>
            <p:nvPr/>
          </p:nvSpPr>
          <p:spPr bwMode="auto">
            <a:xfrm flipH="1">
              <a:off x="2016125" y="2652713"/>
              <a:ext cx="22860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8754" name="Line 39"/>
            <p:cNvSpPr>
              <a:spLocks noChangeShapeType="1"/>
            </p:cNvSpPr>
            <p:nvPr/>
          </p:nvSpPr>
          <p:spPr bwMode="auto">
            <a:xfrm>
              <a:off x="1939925" y="3338513"/>
              <a:ext cx="0" cy="152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8755" name="AutoShape 47"/>
            <p:cNvSpPr>
              <a:spLocks noChangeArrowheads="1"/>
            </p:cNvSpPr>
            <p:nvPr/>
          </p:nvSpPr>
          <p:spPr bwMode="auto">
            <a:xfrm>
              <a:off x="949325" y="1509713"/>
              <a:ext cx="1981200" cy="2590800"/>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58728" name="Group 4"/>
          <p:cNvGrpSpPr>
            <a:grpSpLocks/>
          </p:cNvGrpSpPr>
          <p:nvPr/>
        </p:nvGrpSpPr>
        <p:grpSpPr bwMode="auto">
          <a:xfrm>
            <a:off x="3276600" y="3124200"/>
            <a:ext cx="1981200" cy="2590800"/>
            <a:chOff x="2930525" y="1509713"/>
            <a:chExt cx="1981200" cy="2590800"/>
          </a:xfrm>
        </p:grpSpPr>
        <p:sp>
          <p:nvSpPr>
            <p:cNvPr id="158740" name="AutoShape 40"/>
            <p:cNvSpPr>
              <a:spLocks noChangeArrowheads="1"/>
            </p:cNvSpPr>
            <p:nvPr/>
          </p:nvSpPr>
          <p:spPr bwMode="auto">
            <a:xfrm>
              <a:off x="3103563" y="1601788"/>
              <a:ext cx="700088"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58741" name="AutoShape 41"/>
            <p:cNvSpPr>
              <a:spLocks noChangeArrowheads="1"/>
            </p:cNvSpPr>
            <p:nvPr/>
          </p:nvSpPr>
          <p:spPr bwMode="auto">
            <a:xfrm>
              <a:off x="4017963" y="2211388"/>
              <a:ext cx="700088"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load</a:t>
              </a:r>
            </a:p>
          </p:txBody>
        </p:sp>
        <p:sp>
          <p:nvSpPr>
            <p:cNvPr id="158742" name="AutoShape 42"/>
            <p:cNvSpPr>
              <a:spLocks noChangeArrowheads="1"/>
            </p:cNvSpPr>
            <p:nvPr/>
          </p:nvSpPr>
          <p:spPr bwMode="auto">
            <a:xfrm>
              <a:off x="3478213" y="2897188"/>
              <a:ext cx="638175"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add</a:t>
              </a:r>
            </a:p>
          </p:txBody>
        </p:sp>
        <p:sp>
          <p:nvSpPr>
            <p:cNvPr id="158743" name="AutoShape 43"/>
            <p:cNvSpPr>
              <a:spLocks noChangeArrowheads="1"/>
            </p:cNvSpPr>
            <p:nvPr/>
          </p:nvSpPr>
          <p:spPr bwMode="auto">
            <a:xfrm>
              <a:off x="3435350" y="3506788"/>
              <a:ext cx="800100" cy="401638"/>
            </a:xfrm>
            <a:prstGeom prst="roundRect">
              <a:avLst>
                <a:gd name="adj" fmla="val 16667"/>
              </a:avLst>
            </a:prstGeom>
            <a:solidFill>
              <a:schemeClr val="accent2"/>
            </a:solidFill>
            <a:ln w="3175">
              <a:solidFill>
                <a:schemeClr val="tx1"/>
              </a:solidFill>
              <a:round/>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FFFFFF"/>
                  </a:solidFill>
                  <a:latin typeface="Verdana" panose="020B0604030504040204" pitchFamily="34" charset="0"/>
                  <a:ea typeface="Gulim" pitchFamily="34" charset="-127"/>
                </a:rPr>
                <a:t>store</a:t>
              </a:r>
            </a:p>
          </p:txBody>
        </p:sp>
        <p:sp>
          <p:nvSpPr>
            <p:cNvPr id="158744" name="Line 44"/>
            <p:cNvSpPr>
              <a:spLocks noChangeShapeType="1"/>
            </p:cNvSpPr>
            <p:nvPr/>
          </p:nvSpPr>
          <p:spPr bwMode="auto">
            <a:xfrm>
              <a:off x="3387725" y="2043113"/>
              <a:ext cx="304800" cy="838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8745" name="Line 45"/>
            <p:cNvSpPr>
              <a:spLocks noChangeShapeType="1"/>
            </p:cNvSpPr>
            <p:nvPr/>
          </p:nvSpPr>
          <p:spPr bwMode="auto">
            <a:xfrm flipH="1">
              <a:off x="3921125" y="2652713"/>
              <a:ext cx="22860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8746" name="Line 46"/>
            <p:cNvSpPr>
              <a:spLocks noChangeShapeType="1"/>
            </p:cNvSpPr>
            <p:nvPr/>
          </p:nvSpPr>
          <p:spPr bwMode="auto">
            <a:xfrm>
              <a:off x="3844925" y="3338513"/>
              <a:ext cx="0" cy="152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58747" name="AutoShape 48"/>
            <p:cNvSpPr>
              <a:spLocks noChangeArrowheads="1"/>
            </p:cNvSpPr>
            <p:nvPr/>
          </p:nvSpPr>
          <p:spPr bwMode="auto">
            <a:xfrm>
              <a:off x="2930525" y="1509713"/>
              <a:ext cx="1981200" cy="2590800"/>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sp>
        <p:nvSpPr>
          <p:cNvPr id="50" name="Text Box 49"/>
          <p:cNvSpPr txBox="1">
            <a:spLocks noChangeArrowheads="1"/>
          </p:cNvSpPr>
          <p:nvPr/>
        </p:nvSpPr>
        <p:spPr bwMode="auto">
          <a:xfrm>
            <a:off x="1231900" y="5759450"/>
            <a:ext cx="6858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000">
                <a:solidFill>
                  <a:srgbClr val="000000"/>
                </a:solidFill>
                <a:latin typeface="Verdana" panose="020B0604030504040204" pitchFamily="34" charset="0"/>
                <a:ea typeface="Gulim" pitchFamily="34" charset="-127"/>
              </a:rPr>
              <a:t>Iter. 1</a:t>
            </a:r>
          </a:p>
        </p:txBody>
      </p:sp>
      <p:sp>
        <p:nvSpPr>
          <p:cNvPr id="51" name="Text Box 50"/>
          <p:cNvSpPr txBox="1">
            <a:spLocks noChangeArrowheads="1"/>
          </p:cNvSpPr>
          <p:nvPr/>
        </p:nvSpPr>
        <p:spPr bwMode="auto">
          <a:xfrm>
            <a:off x="3213100" y="5759450"/>
            <a:ext cx="6858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000">
                <a:solidFill>
                  <a:srgbClr val="000000"/>
                </a:solidFill>
                <a:latin typeface="Verdana" panose="020B0604030504040204" pitchFamily="34" charset="0"/>
                <a:ea typeface="Gulim" pitchFamily="34" charset="-127"/>
              </a:rPr>
              <a:t>Iter. 2</a:t>
            </a:r>
          </a:p>
        </p:txBody>
      </p:sp>
      <p:sp>
        <p:nvSpPr>
          <p:cNvPr id="158731" name="Line 55"/>
          <p:cNvSpPr>
            <a:spLocks noChangeShapeType="1"/>
          </p:cNvSpPr>
          <p:nvPr/>
        </p:nvSpPr>
        <p:spPr bwMode="auto">
          <a:xfrm>
            <a:off x="6019800" y="4114800"/>
            <a:ext cx="533400" cy="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31" name="Text Box 32"/>
          <p:cNvSpPr txBox="1">
            <a:spLocks noChangeArrowheads="1"/>
          </p:cNvSpPr>
          <p:nvPr/>
        </p:nvSpPr>
        <p:spPr bwMode="auto">
          <a:xfrm>
            <a:off x="7086600" y="3257550"/>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b="1" i="1">
                <a:solidFill>
                  <a:srgbClr val="BDE11B"/>
                </a:solidFill>
                <a:latin typeface="Verdana" panose="020B0604030504040204" pitchFamily="34" charset="0"/>
                <a:ea typeface="Gulim" pitchFamily="34" charset="-127"/>
              </a:rPr>
              <a:t>Warp 0 at PC X</a:t>
            </a:r>
          </a:p>
        </p:txBody>
      </p:sp>
      <p:sp>
        <p:nvSpPr>
          <p:cNvPr id="158733" name="Content Placeholder 2"/>
          <p:cNvSpPr>
            <a:spLocks noGrp="1"/>
          </p:cNvSpPr>
          <p:nvPr>
            <p:ph idx="1"/>
          </p:nvPr>
        </p:nvSpPr>
        <p:spPr>
          <a:xfrm>
            <a:off x="258763" y="996950"/>
            <a:ext cx="8732837" cy="1365250"/>
          </a:xfrm>
        </p:spPr>
        <p:txBody>
          <a:bodyPr>
            <a:normAutofit fontScale="70000" lnSpcReduction="20000"/>
          </a:bodyPr>
          <a:lstStyle/>
          <a:p>
            <a:r>
              <a:rPr lang="zh-CN" altLang="en-US" smtClean="0"/>
              <a:t>设一个</a:t>
            </a:r>
            <a:r>
              <a:rPr lang="en-US" altLang="zh-CN" smtClean="0"/>
              <a:t>warp</a:t>
            </a:r>
            <a:r>
              <a:rPr lang="zh-CN" altLang="en-US" smtClean="0"/>
              <a:t>由</a:t>
            </a:r>
            <a:r>
              <a:rPr lang="en-US" altLang="zh-CN" smtClean="0"/>
              <a:t> 32 threads</a:t>
            </a:r>
            <a:r>
              <a:rPr lang="zh-CN" altLang="en-US" smtClean="0"/>
              <a:t>构成</a:t>
            </a:r>
            <a:endParaRPr lang="en-US" altLang="zh-CN" smtClean="0"/>
          </a:p>
          <a:p>
            <a:r>
              <a:rPr lang="zh-CN" altLang="en-US" smtClean="0"/>
              <a:t>如果有</a:t>
            </a:r>
            <a:r>
              <a:rPr lang="en-US" altLang="zh-CN" smtClean="0"/>
              <a:t>32K</a:t>
            </a:r>
            <a:r>
              <a:rPr lang="zh-CN" altLang="en-US" smtClean="0"/>
              <a:t>次循环</a:t>
            </a:r>
            <a:r>
              <a:rPr lang="en-US" altLang="zh-CN" smtClean="0"/>
              <a:t> </a:t>
            </a:r>
            <a:r>
              <a:rPr lang="en-US" altLang="zh-CN" smtClean="0">
                <a:sym typeface="Wingdings" panose="05000000000000000000" pitchFamily="2" charset="2"/>
              </a:rPr>
              <a:t> 1K </a:t>
            </a:r>
            <a:r>
              <a:rPr lang="zh-CN" altLang="en-US" smtClean="0">
                <a:sym typeface="Wingdings" panose="05000000000000000000" pitchFamily="2" charset="2"/>
              </a:rPr>
              <a:t>个</a:t>
            </a:r>
            <a:r>
              <a:rPr lang="en-US" altLang="zh-CN" smtClean="0">
                <a:sym typeface="Wingdings" panose="05000000000000000000" pitchFamily="2" charset="2"/>
              </a:rPr>
              <a:t>warps</a:t>
            </a:r>
          </a:p>
          <a:p>
            <a:r>
              <a:rPr lang="zh-CN" altLang="en-US" smtClean="0">
                <a:sym typeface="Wingdings" panose="05000000000000000000" pitchFamily="2" charset="2"/>
              </a:rPr>
              <a:t>这些</a:t>
            </a:r>
            <a:r>
              <a:rPr lang="en-US" altLang="zh-CN" smtClean="0">
                <a:sym typeface="Wingdings" panose="05000000000000000000" pitchFamily="2" charset="2"/>
              </a:rPr>
              <a:t>Warps</a:t>
            </a:r>
            <a:r>
              <a:rPr lang="zh-CN" altLang="en-US" smtClean="0">
                <a:sym typeface="Wingdings" panose="05000000000000000000" pitchFamily="2" charset="2"/>
              </a:rPr>
              <a:t>可以在同一条流水线上交替执行</a:t>
            </a:r>
            <a:endParaRPr lang="en-US" altLang="zh-CN" smtClean="0">
              <a:sym typeface="Wingdings" panose="05000000000000000000" pitchFamily="2" charset="2"/>
            </a:endParaRPr>
          </a:p>
          <a:p>
            <a:pPr lvl="1"/>
            <a:r>
              <a:rPr lang="en-US" altLang="zh-CN" smtClean="0">
                <a:sym typeface="Wingdings" panose="05000000000000000000" pitchFamily="2" charset="2"/>
              </a:rPr>
              <a:t>Fine grained multithreading of warps</a:t>
            </a:r>
            <a:endParaRPr lang="en-US" altLang="zh-CN" smtClean="0"/>
          </a:p>
        </p:txBody>
      </p:sp>
      <p:sp>
        <p:nvSpPr>
          <p:cNvPr id="64" name="Text Box 32"/>
          <p:cNvSpPr txBox="1">
            <a:spLocks noChangeArrowheads="1"/>
          </p:cNvSpPr>
          <p:nvPr/>
        </p:nvSpPr>
        <p:spPr bwMode="auto">
          <a:xfrm>
            <a:off x="7081838" y="3262313"/>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b="1" i="1">
                <a:solidFill>
                  <a:srgbClr val="BDE11B"/>
                </a:solidFill>
                <a:latin typeface="Verdana" panose="020B0604030504040204" pitchFamily="34" charset="0"/>
                <a:ea typeface="Gulim" pitchFamily="34" charset="-127"/>
              </a:rPr>
              <a:t>Warp 1 at PC X</a:t>
            </a:r>
          </a:p>
        </p:txBody>
      </p:sp>
      <p:sp>
        <p:nvSpPr>
          <p:cNvPr id="66" name="Text Box 49"/>
          <p:cNvSpPr txBox="1">
            <a:spLocks noChangeArrowheads="1"/>
          </p:cNvSpPr>
          <p:nvPr/>
        </p:nvSpPr>
        <p:spPr bwMode="auto">
          <a:xfrm>
            <a:off x="1495425" y="6057900"/>
            <a:ext cx="1023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000">
                <a:solidFill>
                  <a:srgbClr val="000000"/>
                </a:solidFill>
                <a:latin typeface="Verdana" panose="020B0604030504040204" pitchFamily="34" charset="0"/>
                <a:ea typeface="Gulim" pitchFamily="34" charset="-127"/>
              </a:rPr>
              <a:t>Iter. 3</a:t>
            </a:r>
            <a:r>
              <a:rPr lang="en-US" altLang="zh-CN" sz="1000">
                <a:solidFill>
                  <a:srgbClr val="000000"/>
                </a:solidFill>
                <a:latin typeface="Verdana" panose="020B0604030504040204" pitchFamily="34" charset="0"/>
                <a:ea typeface="Gulim" pitchFamily="34" charset="-127"/>
              </a:rPr>
              <a:t>2+1</a:t>
            </a:r>
            <a:endParaRPr lang="en-US" altLang="ko-KR" sz="1000">
              <a:solidFill>
                <a:srgbClr val="000000"/>
              </a:solidFill>
              <a:latin typeface="Verdana" panose="020B0604030504040204" pitchFamily="34" charset="0"/>
              <a:ea typeface="Gulim" pitchFamily="34" charset="-127"/>
            </a:endParaRPr>
          </a:p>
        </p:txBody>
      </p:sp>
      <p:sp>
        <p:nvSpPr>
          <p:cNvPr id="67" name="Text Box 50"/>
          <p:cNvSpPr txBox="1">
            <a:spLocks noChangeArrowheads="1"/>
          </p:cNvSpPr>
          <p:nvPr/>
        </p:nvSpPr>
        <p:spPr bwMode="auto">
          <a:xfrm>
            <a:off x="3678238" y="6072188"/>
            <a:ext cx="1055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000">
                <a:solidFill>
                  <a:srgbClr val="000000"/>
                </a:solidFill>
                <a:latin typeface="Verdana" panose="020B0604030504040204" pitchFamily="34" charset="0"/>
                <a:ea typeface="Gulim" pitchFamily="34" charset="-127"/>
              </a:rPr>
              <a:t>Iter. 3</a:t>
            </a:r>
            <a:r>
              <a:rPr lang="en-US" altLang="zh-CN" sz="1000">
                <a:solidFill>
                  <a:srgbClr val="000000"/>
                </a:solidFill>
                <a:latin typeface="Verdana" panose="020B0604030504040204" pitchFamily="34" charset="0"/>
                <a:ea typeface="Gulim" pitchFamily="34" charset="-127"/>
              </a:rPr>
              <a:t>2+2</a:t>
            </a:r>
            <a:endParaRPr lang="en-US" altLang="ko-KR" sz="1000">
              <a:solidFill>
                <a:srgbClr val="000000"/>
              </a:solidFill>
              <a:latin typeface="Verdana" panose="020B0604030504040204" pitchFamily="34" charset="0"/>
              <a:ea typeface="Gulim" pitchFamily="34" charset="-127"/>
            </a:endParaRPr>
          </a:p>
        </p:txBody>
      </p:sp>
      <p:sp>
        <p:nvSpPr>
          <p:cNvPr id="69" name="Text Box 32"/>
          <p:cNvSpPr txBox="1">
            <a:spLocks noChangeArrowheads="1"/>
          </p:cNvSpPr>
          <p:nvPr/>
        </p:nvSpPr>
        <p:spPr bwMode="auto">
          <a:xfrm>
            <a:off x="7086600" y="4572000"/>
            <a:ext cx="2157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b="1" i="1">
                <a:solidFill>
                  <a:srgbClr val="DD38E8"/>
                </a:solidFill>
                <a:latin typeface="Verdana" panose="020B0604030504040204" pitchFamily="34" charset="0"/>
                <a:ea typeface="Gulim" pitchFamily="34" charset="-127"/>
              </a:rPr>
              <a:t>Warp 20 at PC X+2</a:t>
            </a:r>
          </a:p>
        </p:txBody>
      </p:sp>
      <p:sp>
        <p:nvSpPr>
          <p:cNvPr id="72" name="Text Box 49"/>
          <p:cNvSpPr txBox="1">
            <a:spLocks noChangeArrowheads="1"/>
          </p:cNvSpPr>
          <p:nvPr/>
        </p:nvSpPr>
        <p:spPr bwMode="auto">
          <a:xfrm>
            <a:off x="1641475" y="6424613"/>
            <a:ext cx="2193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000">
                <a:solidFill>
                  <a:srgbClr val="000000"/>
                </a:solidFill>
                <a:latin typeface="Verdana" panose="020B0604030504040204" pitchFamily="34" charset="0"/>
                <a:ea typeface="Gulim" pitchFamily="34" charset="-127"/>
              </a:rPr>
              <a:t>Iter. 20*32 + 1</a:t>
            </a:r>
          </a:p>
        </p:txBody>
      </p:sp>
      <p:sp>
        <p:nvSpPr>
          <p:cNvPr id="73" name="Text Box 49"/>
          <p:cNvSpPr txBox="1">
            <a:spLocks noChangeArrowheads="1"/>
          </p:cNvSpPr>
          <p:nvPr/>
        </p:nvSpPr>
        <p:spPr bwMode="auto">
          <a:xfrm>
            <a:off x="4197350" y="6413500"/>
            <a:ext cx="16764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000">
                <a:solidFill>
                  <a:srgbClr val="000000"/>
                </a:solidFill>
                <a:latin typeface="Verdana" panose="020B0604030504040204" pitchFamily="34" charset="0"/>
                <a:ea typeface="Gulim" pitchFamily="34" charset="-127"/>
              </a:rPr>
              <a:t>Iter. 20*32 + 2</a:t>
            </a:r>
          </a:p>
        </p:txBody>
      </p:sp>
      <p:sp>
        <p:nvSpPr>
          <p:cNvPr id="2" name="日期占位符 1"/>
          <p:cNvSpPr>
            <a:spLocks noGrp="1"/>
          </p:cNvSpPr>
          <p:nvPr>
            <p:ph type="dt" sz="half" idx="10"/>
          </p:nvPr>
        </p:nvSpPr>
        <p:spPr/>
        <p:txBody>
          <a:bodyPr/>
          <a:lstStyle/>
          <a:p>
            <a:fld id="{6BADFD42-F6E4-4DC1-8767-EF0AA19A7BC4}"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38</a:t>
            </a:fld>
            <a:endParaRPr lang="zh-CN" altLang="en-US" dirty="0"/>
          </a:p>
        </p:txBody>
      </p:sp>
    </p:spTree>
    <p:extLst>
      <p:ext uri="{BB962C8B-B14F-4D97-AF65-F5344CB8AC3E}">
        <p14:creationId xmlns:p14="http://schemas.microsoft.com/office/powerpoint/2010/main" val="4418348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6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6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3" grpId="0" animBg="1"/>
      <p:bldP spid="63" grpId="1" animBg="1"/>
      <p:bldP spid="30" grpId="0" animBg="1"/>
      <p:bldP spid="30" grpId="1" animBg="1"/>
      <p:bldP spid="50" grpId="0"/>
      <p:bldP spid="50" grpId="1"/>
      <p:bldP spid="51" grpId="0"/>
      <p:bldP spid="51" grpId="1"/>
      <p:bldP spid="31" grpId="0"/>
      <p:bldP spid="31" grpId="1"/>
      <p:bldP spid="64" grpId="0"/>
      <p:bldP spid="64" grpId="1"/>
      <p:bldP spid="66" grpId="0"/>
      <p:bldP spid="66" grpId="1"/>
      <p:bldP spid="67" grpId="0"/>
      <p:bldP spid="67" grpId="1"/>
      <p:bldP spid="69" grpId="0"/>
      <p:bldP spid="72" grpId="0"/>
      <p:bldP spid="7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593725" y="246063"/>
            <a:ext cx="7886700" cy="536575"/>
          </a:xfrm>
        </p:spPr>
        <p:txBody>
          <a:bodyPr>
            <a:normAutofit fontScale="90000"/>
          </a:bodyPr>
          <a:lstStyle/>
          <a:p>
            <a:r>
              <a:rPr lang="en-US" altLang="zh-CN" b="1" smtClean="0">
                <a:solidFill>
                  <a:srgbClr val="FF0000"/>
                </a:solidFill>
              </a:rPr>
              <a:t>Warps and Warp-Level FGMT</a:t>
            </a:r>
          </a:p>
        </p:txBody>
      </p:sp>
      <p:sp>
        <p:nvSpPr>
          <p:cNvPr id="48130" name="Content Placeholder 2"/>
          <p:cNvSpPr>
            <a:spLocks noGrp="1"/>
          </p:cNvSpPr>
          <p:nvPr>
            <p:ph idx="1"/>
          </p:nvPr>
        </p:nvSpPr>
        <p:spPr>
          <a:xfrm>
            <a:off x="228600" y="996950"/>
            <a:ext cx="8610600" cy="5194300"/>
          </a:xfrm>
        </p:spPr>
        <p:txBody>
          <a:bodyPr/>
          <a:lstStyle/>
          <a:p>
            <a:pPr>
              <a:defRPr/>
            </a:pPr>
            <a:r>
              <a:rPr lang="en-US" altLang="zh-CN" dirty="0" smtClean="0"/>
              <a:t>Warp: </a:t>
            </a:r>
            <a:r>
              <a:rPr lang="zh-CN" altLang="en-US" dirty="0" smtClean="0"/>
              <a:t>执行相同指令（操作不同的数据元素）的一组线程</a:t>
            </a:r>
            <a:endParaRPr lang="en-US" altLang="zh-CN" dirty="0" smtClean="0"/>
          </a:p>
          <a:p>
            <a:pPr>
              <a:defRPr/>
            </a:pPr>
            <a:r>
              <a:rPr lang="zh-CN" altLang="en-US" dirty="0" smtClean="0">
                <a:latin typeface="Arial  " charset="0"/>
              </a:rPr>
              <a:t>同一</a:t>
            </a:r>
            <a:r>
              <a:rPr lang="en-US" altLang="zh-CN" dirty="0" smtClean="0">
                <a:latin typeface="Arial  " charset="0"/>
              </a:rPr>
              <a:t>Warp</a:t>
            </a:r>
            <a:r>
              <a:rPr lang="zh-CN" altLang="en-US" dirty="0" smtClean="0">
                <a:latin typeface="Arial  " charset="0"/>
              </a:rPr>
              <a:t>中的所有线程执行相同代码</a:t>
            </a:r>
            <a:endParaRPr lang="en-CA" altLang="ja-JP" dirty="0" smtClean="0">
              <a:latin typeface="Arial  " charset="0"/>
            </a:endParaRPr>
          </a:p>
          <a:p>
            <a:pPr>
              <a:defRPr/>
            </a:pPr>
            <a:r>
              <a:rPr lang="en-US" altLang="zh-CN" sz="1800" dirty="0" smtClean="0"/>
              <a:t>Warp: The threads that run lengthwise in a woven fabric …</a:t>
            </a:r>
            <a:endParaRPr lang="en-CA" altLang="ja-JP" sz="1800" dirty="0" smtClean="0">
              <a:latin typeface="Arial  " charset="0"/>
            </a:endParaRPr>
          </a:p>
          <a:p>
            <a:pPr>
              <a:defRPr/>
            </a:pPr>
            <a:endParaRPr lang="en-US" altLang="zh-CN" dirty="0" smtClean="0"/>
          </a:p>
          <a:p>
            <a:pPr marL="0" indent="0">
              <a:buFont typeface="Arial" panose="020B0604020202020204" pitchFamily="34" charset="0"/>
              <a:buNone/>
              <a:defRPr/>
            </a:pPr>
            <a:endParaRPr lang="en-US" altLang="zh-CN" dirty="0" smtClean="0"/>
          </a:p>
        </p:txBody>
      </p:sp>
      <p:sp>
        <p:nvSpPr>
          <p:cNvPr id="160772" name="Slide Number Placeholder 3"/>
          <p:cNvSpPr>
            <a:spLocks noGrp="1"/>
          </p:cNvSpPr>
          <p:nvPr>
            <p:ph type="sldNum" sz="quarter" idx="12"/>
          </p:nvPr>
        </p:nvSpPr>
        <p:spPr bwMode="auto">
          <a:xfrm>
            <a:off x="3028950" y="635635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0"/>
              </a:spcBef>
              <a:buFontTx/>
              <a:buNone/>
            </a:pPr>
            <a:fld id="{B61A8349-A087-43B7-AA55-EB544D9DDB16}" type="slidenum">
              <a:rPr lang="en-US" altLang="zh-CN" sz="1600" smtClean="0">
                <a:solidFill>
                  <a:srgbClr val="000000"/>
                </a:solidFill>
                <a:latin typeface="Garamond" panose="02020404030301010803" pitchFamily="18" charset="0"/>
                <a:ea typeface="MS PGothic" pitchFamily="34" charset="-128"/>
              </a:rPr>
              <a:pPr algn="ctr">
                <a:lnSpc>
                  <a:spcPct val="100000"/>
                </a:lnSpc>
                <a:spcBef>
                  <a:spcPct val="0"/>
                </a:spcBef>
                <a:buFontTx/>
                <a:buNone/>
              </a:pPr>
              <a:t>39</a:t>
            </a:fld>
            <a:endParaRPr lang="en-US" altLang="zh-CN" sz="1600" smtClean="0">
              <a:solidFill>
                <a:srgbClr val="000000"/>
              </a:solidFill>
              <a:latin typeface="Garamond" panose="02020404030301010803" pitchFamily="18" charset="0"/>
              <a:ea typeface="MS PGothic" pitchFamily="34" charset="-128"/>
            </a:endParaRPr>
          </a:p>
        </p:txBody>
      </p:sp>
      <p:sp>
        <p:nvSpPr>
          <p:cNvPr id="160773" name="AutoShape 25"/>
          <p:cNvSpPr>
            <a:spLocks noChangeAspect="1" noChangeArrowheads="1" noTextEdit="1"/>
          </p:cNvSpPr>
          <p:nvPr/>
        </p:nvSpPr>
        <p:spPr bwMode="auto">
          <a:xfrm>
            <a:off x="461963" y="3160713"/>
            <a:ext cx="8193087"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0774" name="Rectangle 27"/>
          <p:cNvSpPr>
            <a:spLocks noChangeArrowheads="1"/>
          </p:cNvSpPr>
          <p:nvPr/>
        </p:nvSpPr>
        <p:spPr bwMode="auto">
          <a:xfrm>
            <a:off x="5981700" y="3194050"/>
            <a:ext cx="2640013" cy="16271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0775" name="Rectangle 28"/>
          <p:cNvSpPr>
            <a:spLocks noChangeArrowheads="1"/>
          </p:cNvSpPr>
          <p:nvPr/>
        </p:nvSpPr>
        <p:spPr bwMode="auto">
          <a:xfrm>
            <a:off x="5981700" y="3194050"/>
            <a:ext cx="2640013" cy="1627188"/>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0776" name="Rectangle 29"/>
          <p:cNvSpPr>
            <a:spLocks noChangeArrowheads="1"/>
          </p:cNvSpPr>
          <p:nvPr/>
        </p:nvSpPr>
        <p:spPr bwMode="auto">
          <a:xfrm>
            <a:off x="6183313" y="3398838"/>
            <a:ext cx="2235200" cy="304800"/>
          </a:xfrm>
          <a:prstGeom prst="rect">
            <a:avLst/>
          </a:prstGeom>
          <a:solidFill>
            <a:srgbClr val="FFB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0777" name="Rectangle 30"/>
          <p:cNvSpPr>
            <a:spLocks noChangeArrowheads="1"/>
          </p:cNvSpPr>
          <p:nvPr/>
        </p:nvSpPr>
        <p:spPr bwMode="auto">
          <a:xfrm>
            <a:off x="6183313" y="3398838"/>
            <a:ext cx="2235200" cy="30480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0778" name="Rectangle 31"/>
          <p:cNvSpPr>
            <a:spLocks noChangeArrowheads="1"/>
          </p:cNvSpPr>
          <p:nvPr/>
        </p:nvSpPr>
        <p:spPr bwMode="auto">
          <a:xfrm>
            <a:off x="6397625" y="3389313"/>
            <a:ext cx="18669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200">
                <a:solidFill>
                  <a:srgbClr val="000000"/>
                </a:solidFill>
                <a:latin typeface="Arial" panose="020B0604020202020204" pitchFamily="34" charset="0"/>
                <a:ea typeface="MS PGothic" pitchFamily="34" charset="-128"/>
              </a:rPr>
              <a:t>Thread Warp 3</a:t>
            </a:r>
            <a:endParaRPr lang="en-US" altLang="zh-CN" sz="1800">
              <a:solidFill>
                <a:srgbClr val="000000"/>
              </a:solidFill>
              <a:latin typeface="Arial" panose="020B0604020202020204" pitchFamily="34" charset="0"/>
              <a:ea typeface="MS PGothic" pitchFamily="34" charset="-128"/>
            </a:endParaRPr>
          </a:p>
        </p:txBody>
      </p:sp>
      <p:sp>
        <p:nvSpPr>
          <p:cNvPr id="160779" name="Rectangle 32"/>
          <p:cNvSpPr>
            <a:spLocks noChangeArrowheads="1"/>
          </p:cNvSpPr>
          <p:nvPr/>
        </p:nvSpPr>
        <p:spPr bwMode="auto">
          <a:xfrm>
            <a:off x="6183313" y="3703638"/>
            <a:ext cx="2235200" cy="303212"/>
          </a:xfrm>
          <a:prstGeom prst="rect">
            <a:avLst/>
          </a:prstGeom>
          <a:solidFill>
            <a:srgbClr val="F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0780" name="Rectangle 33"/>
          <p:cNvSpPr>
            <a:spLocks noChangeArrowheads="1"/>
          </p:cNvSpPr>
          <p:nvPr/>
        </p:nvSpPr>
        <p:spPr bwMode="auto">
          <a:xfrm>
            <a:off x="6183313" y="3703638"/>
            <a:ext cx="2235200" cy="303212"/>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0781" name="Rectangle 34"/>
          <p:cNvSpPr>
            <a:spLocks noChangeArrowheads="1"/>
          </p:cNvSpPr>
          <p:nvPr/>
        </p:nvSpPr>
        <p:spPr bwMode="auto">
          <a:xfrm>
            <a:off x="6397625" y="3684588"/>
            <a:ext cx="18669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200">
                <a:solidFill>
                  <a:srgbClr val="000000"/>
                </a:solidFill>
                <a:latin typeface="Arial" panose="020B0604020202020204" pitchFamily="34" charset="0"/>
                <a:ea typeface="MS PGothic" pitchFamily="34" charset="-128"/>
              </a:rPr>
              <a:t>Thread Warp 8</a:t>
            </a:r>
            <a:endParaRPr lang="en-US" altLang="zh-CN" sz="1800">
              <a:solidFill>
                <a:srgbClr val="000000"/>
              </a:solidFill>
              <a:latin typeface="Arial" panose="020B0604020202020204" pitchFamily="34" charset="0"/>
              <a:ea typeface="MS PGothic" pitchFamily="34" charset="-128"/>
            </a:endParaRPr>
          </a:p>
        </p:txBody>
      </p:sp>
      <p:sp>
        <p:nvSpPr>
          <p:cNvPr id="160782" name="Freeform 35"/>
          <p:cNvSpPr>
            <a:spLocks/>
          </p:cNvSpPr>
          <p:nvPr/>
        </p:nvSpPr>
        <p:spPr bwMode="auto">
          <a:xfrm>
            <a:off x="7277100" y="4059238"/>
            <a:ext cx="49213" cy="50800"/>
          </a:xfrm>
          <a:custGeom>
            <a:avLst/>
            <a:gdLst>
              <a:gd name="T0" fmla="*/ 0 w 49"/>
              <a:gd name="T1" fmla="*/ 2147483646 h 50"/>
              <a:gd name="T2" fmla="*/ 2147483646 w 49"/>
              <a:gd name="T3" fmla="*/ 0 h 50"/>
              <a:gd name="T4" fmla="*/ 2147483646 w 49"/>
              <a:gd name="T5" fmla="*/ 2147483646 h 50"/>
              <a:gd name="T6" fmla="*/ 2147483646 w 49"/>
              <a:gd name="T7" fmla="*/ 2147483646 h 50"/>
              <a:gd name="T8" fmla="*/ 2147483646 w 49"/>
              <a:gd name="T9" fmla="*/ 2147483646 h 50"/>
              <a:gd name="T10" fmla="*/ 0 w 49"/>
              <a:gd name="T11" fmla="*/ 2147483646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4" y="0"/>
                </a:cubicBezTo>
                <a:cubicBezTo>
                  <a:pt x="38" y="0"/>
                  <a:pt x="49" y="11"/>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zh-CN" altLang="en-US"/>
          </a:p>
        </p:txBody>
      </p:sp>
      <p:sp>
        <p:nvSpPr>
          <p:cNvPr id="160783" name="Freeform 36"/>
          <p:cNvSpPr>
            <a:spLocks/>
          </p:cNvSpPr>
          <p:nvPr/>
        </p:nvSpPr>
        <p:spPr bwMode="auto">
          <a:xfrm>
            <a:off x="7277100" y="4059238"/>
            <a:ext cx="49213" cy="50800"/>
          </a:xfrm>
          <a:custGeom>
            <a:avLst/>
            <a:gdLst>
              <a:gd name="T0" fmla="*/ 0 w 31"/>
              <a:gd name="T1" fmla="*/ 2147483646 h 32"/>
              <a:gd name="T2" fmla="*/ 2147483646 w 31"/>
              <a:gd name="T3" fmla="*/ 0 h 32"/>
              <a:gd name="T4" fmla="*/ 2147483646 w 31"/>
              <a:gd name="T5" fmla="*/ 2147483646 h 32"/>
              <a:gd name="T6" fmla="*/ 2147483646 w 31"/>
              <a:gd name="T7" fmla="*/ 2147483646 h 32"/>
              <a:gd name="T8" fmla="*/ 2147483646 w 31"/>
              <a:gd name="T9" fmla="*/ 2147483646 h 32"/>
              <a:gd name="T10" fmla="*/ 0 w 31"/>
              <a:gd name="T11" fmla="*/ 2147483646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16"/>
                </a:moveTo>
                <a:cubicBezTo>
                  <a:pt x="0" y="7"/>
                  <a:pt x="7" y="0"/>
                  <a:pt x="15" y="0"/>
                </a:cubicBezTo>
                <a:cubicBezTo>
                  <a:pt x="24" y="0"/>
                  <a:pt x="31" y="7"/>
                  <a:pt x="31" y="16"/>
                </a:cubicBezTo>
                <a:cubicBezTo>
                  <a:pt x="31" y="16"/>
                  <a:pt x="31" y="16"/>
                  <a:pt x="31" y="16"/>
                </a:cubicBezTo>
                <a:cubicBezTo>
                  <a:pt x="31" y="25"/>
                  <a:pt x="24" y="32"/>
                  <a:pt x="15" y="32"/>
                </a:cubicBezTo>
                <a:cubicBezTo>
                  <a:pt x="7" y="32"/>
                  <a:pt x="0" y="25"/>
                  <a:pt x="0" y="1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784" name="Freeform 37"/>
          <p:cNvSpPr>
            <a:spLocks/>
          </p:cNvSpPr>
          <p:nvPr/>
        </p:nvSpPr>
        <p:spPr bwMode="auto">
          <a:xfrm>
            <a:off x="7277100" y="4159250"/>
            <a:ext cx="49213" cy="52388"/>
          </a:xfrm>
          <a:custGeom>
            <a:avLst/>
            <a:gdLst>
              <a:gd name="T0" fmla="*/ 0 w 49"/>
              <a:gd name="T1" fmla="*/ 2147483646 h 50"/>
              <a:gd name="T2" fmla="*/ 2147483646 w 49"/>
              <a:gd name="T3" fmla="*/ 0 h 50"/>
              <a:gd name="T4" fmla="*/ 2147483646 w 49"/>
              <a:gd name="T5" fmla="*/ 2147483646 h 50"/>
              <a:gd name="T6" fmla="*/ 2147483646 w 49"/>
              <a:gd name="T7" fmla="*/ 2147483646 h 50"/>
              <a:gd name="T8" fmla="*/ 2147483646 w 49"/>
              <a:gd name="T9" fmla="*/ 2147483646 h 50"/>
              <a:gd name="T10" fmla="*/ 0 w 49"/>
              <a:gd name="T11" fmla="*/ 2147483646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2"/>
                  <a:pt x="11" y="0"/>
                  <a:pt x="24" y="0"/>
                </a:cubicBezTo>
                <a:cubicBezTo>
                  <a:pt x="38" y="0"/>
                  <a:pt x="49" y="12"/>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zh-CN" altLang="en-US"/>
          </a:p>
        </p:txBody>
      </p:sp>
      <p:sp>
        <p:nvSpPr>
          <p:cNvPr id="160785" name="Freeform 38"/>
          <p:cNvSpPr>
            <a:spLocks/>
          </p:cNvSpPr>
          <p:nvPr/>
        </p:nvSpPr>
        <p:spPr bwMode="auto">
          <a:xfrm>
            <a:off x="7277100" y="4159250"/>
            <a:ext cx="49213" cy="52388"/>
          </a:xfrm>
          <a:custGeom>
            <a:avLst/>
            <a:gdLst>
              <a:gd name="T0" fmla="*/ 0 w 31"/>
              <a:gd name="T1" fmla="*/ 2147483646 h 33"/>
              <a:gd name="T2" fmla="*/ 2147483646 w 31"/>
              <a:gd name="T3" fmla="*/ 0 h 33"/>
              <a:gd name="T4" fmla="*/ 2147483646 w 31"/>
              <a:gd name="T5" fmla="*/ 2147483646 h 33"/>
              <a:gd name="T6" fmla="*/ 2147483646 w 31"/>
              <a:gd name="T7" fmla="*/ 2147483646 h 33"/>
              <a:gd name="T8" fmla="*/ 2147483646 w 31"/>
              <a:gd name="T9" fmla="*/ 2147483646 h 33"/>
              <a:gd name="T10" fmla="*/ 0 w 31"/>
              <a:gd name="T11" fmla="*/ 2147483646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0" y="17"/>
                </a:moveTo>
                <a:cubicBezTo>
                  <a:pt x="0" y="8"/>
                  <a:pt x="7" y="0"/>
                  <a:pt x="15" y="0"/>
                </a:cubicBezTo>
                <a:cubicBezTo>
                  <a:pt x="24" y="0"/>
                  <a:pt x="31" y="8"/>
                  <a:pt x="31" y="17"/>
                </a:cubicBezTo>
                <a:cubicBezTo>
                  <a:pt x="31" y="17"/>
                  <a:pt x="31" y="17"/>
                  <a:pt x="31" y="17"/>
                </a:cubicBezTo>
                <a:cubicBezTo>
                  <a:pt x="31" y="26"/>
                  <a:pt x="24" y="33"/>
                  <a:pt x="15" y="33"/>
                </a:cubicBezTo>
                <a:cubicBezTo>
                  <a:pt x="7" y="33"/>
                  <a:pt x="0" y="26"/>
                  <a:pt x="0" y="17"/>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786" name="Freeform 39"/>
          <p:cNvSpPr>
            <a:spLocks/>
          </p:cNvSpPr>
          <p:nvPr/>
        </p:nvSpPr>
        <p:spPr bwMode="auto">
          <a:xfrm>
            <a:off x="7277100" y="4262438"/>
            <a:ext cx="49213" cy="50800"/>
          </a:xfrm>
          <a:custGeom>
            <a:avLst/>
            <a:gdLst>
              <a:gd name="T0" fmla="*/ 0 w 49"/>
              <a:gd name="T1" fmla="*/ 2147483646 h 49"/>
              <a:gd name="T2" fmla="*/ 2147483646 w 49"/>
              <a:gd name="T3" fmla="*/ 0 h 49"/>
              <a:gd name="T4" fmla="*/ 2147483646 w 49"/>
              <a:gd name="T5" fmla="*/ 2147483646 h 49"/>
              <a:gd name="T6" fmla="*/ 2147483646 w 49"/>
              <a:gd name="T7" fmla="*/ 2147483646 h 49"/>
              <a:gd name="T8" fmla="*/ 2147483646 w 49"/>
              <a:gd name="T9" fmla="*/ 2147483646 h 49"/>
              <a:gd name="T10" fmla="*/ 0 w 49"/>
              <a:gd name="T11" fmla="*/ 2147483646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4" y="0"/>
                </a:cubicBezTo>
                <a:cubicBezTo>
                  <a:pt x="38" y="0"/>
                  <a:pt x="49" y="11"/>
                  <a:pt x="49" y="25"/>
                </a:cubicBezTo>
                <a:cubicBezTo>
                  <a:pt x="49" y="25"/>
                  <a:pt x="49" y="25"/>
                  <a:pt x="49" y="25"/>
                </a:cubicBezTo>
                <a:cubicBezTo>
                  <a:pt x="49" y="38"/>
                  <a:pt x="38" y="49"/>
                  <a:pt x="24" y="49"/>
                </a:cubicBezTo>
                <a:cubicBezTo>
                  <a:pt x="11" y="49"/>
                  <a:pt x="0" y="38"/>
                  <a:pt x="0" y="25"/>
                </a:cubicBezTo>
              </a:path>
            </a:pathLst>
          </a:custGeom>
          <a:solidFill>
            <a:srgbClr val="000000"/>
          </a:solidFill>
          <a:ln w="0">
            <a:solidFill>
              <a:srgbClr val="000000"/>
            </a:solidFill>
            <a:round/>
            <a:headEnd/>
            <a:tailEnd/>
          </a:ln>
        </p:spPr>
        <p:txBody>
          <a:bodyPr/>
          <a:lstStyle/>
          <a:p>
            <a:endParaRPr lang="zh-CN" altLang="en-US"/>
          </a:p>
        </p:txBody>
      </p:sp>
      <p:sp>
        <p:nvSpPr>
          <p:cNvPr id="160787" name="Freeform 40"/>
          <p:cNvSpPr>
            <a:spLocks/>
          </p:cNvSpPr>
          <p:nvPr/>
        </p:nvSpPr>
        <p:spPr bwMode="auto">
          <a:xfrm>
            <a:off x="7277100" y="4262438"/>
            <a:ext cx="49213" cy="50800"/>
          </a:xfrm>
          <a:custGeom>
            <a:avLst/>
            <a:gdLst>
              <a:gd name="T0" fmla="*/ 0 w 31"/>
              <a:gd name="T1" fmla="*/ 2147483646 h 32"/>
              <a:gd name="T2" fmla="*/ 2147483646 w 31"/>
              <a:gd name="T3" fmla="*/ 0 h 32"/>
              <a:gd name="T4" fmla="*/ 2147483646 w 31"/>
              <a:gd name="T5" fmla="*/ 2147483646 h 32"/>
              <a:gd name="T6" fmla="*/ 2147483646 w 31"/>
              <a:gd name="T7" fmla="*/ 2147483646 h 32"/>
              <a:gd name="T8" fmla="*/ 2147483646 w 31"/>
              <a:gd name="T9" fmla="*/ 2147483646 h 32"/>
              <a:gd name="T10" fmla="*/ 0 w 31"/>
              <a:gd name="T11" fmla="*/ 2147483646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16"/>
                </a:moveTo>
                <a:cubicBezTo>
                  <a:pt x="0" y="7"/>
                  <a:pt x="7" y="0"/>
                  <a:pt x="15" y="0"/>
                </a:cubicBezTo>
                <a:cubicBezTo>
                  <a:pt x="24" y="0"/>
                  <a:pt x="31" y="7"/>
                  <a:pt x="31" y="16"/>
                </a:cubicBezTo>
                <a:cubicBezTo>
                  <a:pt x="31" y="16"/>
                  <a:pt x="31" y="16"/>
                  <a:pt x="31" y="16"/>
                </a:cubicBezTo>
                <a:cubicBezTo>
                  <a:pt x="31" y="24"/>
                  <a:pt x="24" y="32"/>
                  <a:pt x="15" y="32"/>
                </a:cubicBezTo>
                <a:cubicBezTo>
                  <a:pt x="7" y="32"/>
                  <a:pt x="0" y="24"/>
                  <a:pt x="0" y="1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788" name="Line 41"/>
          <p:cNvSpPr>
            <a:spLocks noChangeShapeType="1"/>
          </p:cNvSpPr>
          <p:nvPr/>
        </p:nvSpPr>
        <p:spPr bwMode="auto">
          <a:xfrm>
            <a:off x="7300913" y="4668838"/>
            <a:ext cx="0" cy="222250"/>
          </a:xfrm>
          <a:prstGeom prst="line">
            <a:avLst/>
          </a:prstGeom>
          <a:noFill/>
          <a:ln w="269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0789" name="Freeform 42"/>
          <p:cNvSpPr>
            <a:spLocks/>
          </p:cNvSpPr>
          <p:nvPr/>
        </p:nvSpPr>
        <p:spPr bwMode="auto">
          <a:xfrm>
            <a:off x="7216775" y="4849813"/>
            <a:ext cx="168275" cy="168275"/>
          </a:xfrm>
          <a:custGeom>
            <a:avLst/>
            <a:gdLst>
              <a:gd name="T0" fmla="*/ 2147483646 w 164"/>
              <a:gd name="T1" fmla="*/ 2147483646 h 164"/>
              <a:gd name="T2" fmla="*/ 0 w 164"/>
              <a:gd name="T3" fmla="*/ 0 h 164"/>
              <a:gd name="T4" fmla="*/ 2147483646 w 164"/>
              <a:gd name="T5" fmla="*/ 0 h 164"/>
              <a:gd name="T6" fmla="*/ 2147483646 w 164"/>
              <a:gd name="T7" fmla="*/ 0 h 164"/>
              <a:gd name="T8" fmla="*/ 2147483646 w 164"/>
              <a:gd name="T9" fmla="*/ 2147483646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82" y="164"/>
                </a:moveTo>
                <a:lnTo>
                  <a:pt x="0" y="0"/>
                </a:lnTo>
                <a:cubicBezTo>
                  <a:pt x="52" y="26"/>
                  <a:pt x="113" y="26"/>
                  <a:pt x="164" y="0"/>
                </a:cubicBezTo>
                <a:lnTo>
                  <a:pt x="82" y="164"/>
                </a:lnTo>
                <a:close/>
              </a:path>
            </a:pathLst>
          </a:custGeom>
          <a:solidFill>
            <a:srgbClr val="000000"/>
          </a:solidFill>
          <a:ln w="0">
            <a:solidFill>
              <a:srgbClr val="000000"/>
            </a:solidFill>
            <a:round/>
            <a:headEnd/>
            <a:tailEnd/>
          </a:ln>
        </p:spPr>
        <p:txBody>
          <a:bodyPr/>
          <a:lstStyle/>
          <a:p>
            <a:endParaRPr lang="zh-CN" altLang="en-US"/>
          </a:p>
        </p:txBody>
      </p:sp>
      <p:sp>
        <p:nvSpPr>
          <p:cNvPr id="160790" name="Rectangle 43"/>
          <p:cNvSpPr>
            <a:spLocks noChangeArrowheads="1"/>
          </p:cNvSpPr>
          <p:nvPr/>
        </p:nvSpPr>
        <p:spPr bwMode="auto">
          <a:xfrm>
            <a:off x="6183313" y="4364038"/>
            <a:ext cx="2235200" cy="304800"/>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0791" name="Rectangle 44"/>
          <p:cNvSpPr>
            <a:spLocks noChangeArrowheads="1"/>
          </p:cNvSpPr>
          <p:nvPr/>
        </p:nvSpPr>
        <p:spPr bwMode="auto">
          <a:xfrm>
            <a:off x="6183313" y="4364038"/>
            <a:ext cx="2235200" cy="30480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0792" name="Rectangle 45"/>
          <p:cNvSpPr>
            <a:spLocks noChangeArrowheads="1"/>
          </p:cNvSpPr>
          <p:nvPr/>
        </p:nvSpPr>
        <p:spPr bwMode="auto">
          <a:xfrm>
            <a:off x="6397625" y="4356100"/>
            <a:ext cx="18669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200">
                <a:solidFill>
                  <a:srgbClr val="000000"/>
                </a:solidFill>
                <a:latin typeface="Arial" panose="020B0604020202020204" pitchFamily="34" charset="0"/>
                <a:ea typeface="MS PGothic" pitchFamily="34" charset="-128"/>
              </a:rPr>
              <a:t>Thread Warp 7</a:t>
            </a:r>
            <a:endParaRPr lang="en-US" altLang="zh-CN" sz="1800">
              <a:solidFill>
                <a:srgbClr val="000000"/>
              </a:solidFill>
              <a:latin typeface="Arial" panose="020B0604020202020204" pitchFamily="34" charset="0"/>
              <a:ea typeface="MS PGothic" pitchFamily="34" charset="-128"/>
            </a:endParaRPr>
          </a:p>
        </p:txBody>
      </p:sp>
      <p:sp>
        <p:nvSpPr>
          <p:cNvPr id="160793" name="Freeform 46"/>
          <p:cNvSpPr>
            <a:spLocks noEditPoints="1"/>
          </p:cNvSpPr>
          <p:nvPr/>
        </p:nvSpPr>
        <p:spPr bwMode="auto">
          <a:xfrm>
            <a:off x="4959350" y="3389313"/>
            <a:ext cx="1233488" cy="512762"/>
          </a:xfrm>
          <a:custGeom>
            <a:avLst/>
            <a:gdLst>
              <a:gd name="T0" fmla="*/ 2147483646 w 1204"/>
              <a:gd name="T1" fmla="*/ 2147483646 h 501"/>
              <a:gd name="T2" fmla="*/ 2147483646 w 1204"/>
              <a:gd name="T3" fmla="*/ 2147483646 h 501"/>
              <a:gd name="T4" fmla="*/ 2147483646 w 1204"/>
              <a:gd name="T5" fmla="*/ 2147483646 h 501"/>
              <a:gd name="T6" fmla="*/ 2147483646 w 1204"/>
              <a:gd name="T7" fmla="*/ 2147483646 h 501"/>
              <a:gd name="T8" fmla="*/ 2147483646 w 1204"/>
              <a:gd name="T9" fmla="*/ 2147483646 h 501"/>
              <a:gd name="T10" fmla="*/ 2147483646 w 1204"/>
              <a:gd name="T11" fmla="*/ 2147483646 h 501"/>
              <a:gd name="T12" fmla="*/ 2147483646 w 1204"/>
              <a:gd name="T13" fmla="*/ 2147483646 h 501"/>
              <a:gd name="T14" fmla="*/ 2147483646 w 1204"/>
              <a:gd name="T15" fmla="*/ 2147483646 h 501"/>
              <a:gd name="T16" fmla="*/ 2147483646 w 1204"/>
              <a:gd name="T17" fmla="*/ 2147483646 h 501"/>
              <a:gd name="T18" fmla="*/ 2147483646 w 1204"/>
              <a:gd name="T19" fmla="*/ 2147483646 h 501"/>
              <a:gd name="T20" fmla="*/ 2147483646 w 1204"/>
              <a:gd name="T21" fmla="*/ 2147483646 h 501"/>
              <a:gd name="T22" fmla="*/ 2147483646 w 1204"/>
              <a:gd name="T23" fmla="*/ 2147483646 h 501"/>
              <a:gd name="T24" fmla="*/ 2147483646 w 1204"/>
              <a:gd name="T25" fmla="*/ 2147483646 h 501"/>
              <a:gd name="T26" fmla="*/ 2147483646 w 1204"/>
              <a:gd name="T27" fmla="*/ 2147483646 h 501"/>
              <a:gd name="T28" fmla="*/ 2147483646 w 1204"/>
              <a:gd name="T29" fmla="*/ 2147483646 h 501"/>
              <a:gd name="T30" fmla="*/ 2147483646 w 1204"/>
              <a:gd name="T31" fmla="*/ 2147483646 h 501"/>
              <a:gd name="T32" fmla="*/ 2147483646 w 1204"/>
              <a:gd name="T33" fmla="*/ 2147483646 h 501"/>
              <a:gd name="T34" fmla="*/ 2147483646 w 1204"/>
              <a:gd name="T35" fmla="*/ 2147483646 h 501"/>
              <a:gd name="T36" fmla="*/ 2147483646 w 1204"/>
              <a:gd name="T37" fmla="*/ 2147483646 h 501"/>
              <a:gd name="T38" fmla="*/ 2147483646 w 1204"/>
              <a:gd name="T39" fmla="*/ 2147483646 h 501"/>
              <a:gd name="T40" fmla="*/ 2147483646 w 1204"/>
              <a:gd name="T41" fmla="*/ 2147483646 h 501"/>
              <a:gd name="T42" fmla="*/ 2147483646 w 1204"/>
              <a:gd name="T43" fmla="*/ 2147483646 h 501"/>
              <a:gd name="T44" fmla="*/ 2147483646 w 1204"/>
              <a:gd name="T45" fmla="*/ 2147483646 h 501"/>
              <a:gd name="T46" fmla="*/ 2147483646 w 1204"/>
              <a:gd name="T47" fmla="*/ 2147483646 h 501"/>
              <a:gd name="T48" fmla="*/ 2147483646 w 1204"/>
              <a:gd name="T49" fmla="*/ 2147483646 h 501"/>
              <a:gd name="T50" fmla="*/ 2147483646 w 1204"/>
              <a:gd name="T51" fmla="*/ 2147483646 h 501"/>
              <a:gd name="T52" fmla="*/ 2147483646 w 1204"/>
              <a:gd name="T53" fmla="*/ 2147483646 h 501"/>
              <a:gd name="T54" fmla="*/ 2147483646 w 1204"/>
              <a:gd name="T55" fmla="*/ 2147483646 h 501"/>
              <a:gd name="T56" fmla="*/ 2147483646 w 1204"/>
              <a:gd name="T57" fmla="*/ 2147483646 h 501"/>
              <a:gd name="T58" fmla="*/ 2147483646 w 1204"/>
              <a:gd name="T59" fmla="*/ 2147483646 h 501"/>
              <a:gd name="T60" fmla="*/ 2147483646 w 1204"/>
              <a:gd name="T61" fmla="*/ 2147483646 h 501"/>
              <a:gd name="T62" fmla="*/ 2147483646 w 1204"/>
              <a:gd name="T63" fmla="*/ 2147483646 h 501"/>
              <a:gd name="T64" fmla="*/ 2147483646 w 1204"/>
              <a:gd name="T65" fmla="*/ 2147483646 h 501"/>
              <a:gd name="T66" fmla="*/ 2147483646 w 1204"/>
              <a:gd name="T67" fmla="*/ 2147483646 h 501"/>
              <a:gd name="T68" fmla="*/ 2147483646 w 1204"/>
              <a:gd name="T69" fmla="*/ 2147483646 h 5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4"/>
              <a:gd name="T106" fmla="*/ 0 h 501"/>
              <a:gd name="T107" fmla="*/ 1204 w 1204"/>
              <a:gd name="T108" fmla="*/ 501 h 5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4" h="501">
                <a:moveTo>
                  <a:pt x="1198" y="16"/>
                </a:moveTo>
                <a:lnTo>
                  <a:pt x="1094" y="58"/>
                </a:lnTo>
                <a:cubicBezTo>
                  <a:pt x="1090" y="60"/>
                  <a:pt x="1086" y="58"/>
                  <a:pt x="1084" y="54"/>
                </a:cubicBezTo>
                <a:cubicBezTo>
                  <a:pt x="1082" y="50"/>
                  <a:pt x="1084" y="45"/>
                  <a:pt x="1088" y="44"/>
                </a:cubicBezTo>
                <a:lnTo>
                  <a:pt x="1192" y="1"/>
                </a:lnTo>
                <a:cubicBezTo>
                  <a:pt x="1196" y="0"/>
                  <a:pt x="1201" y="2"/>
                  <a:pt x="1202" y="6"/>
                </a:cubicBezTo>
                <a:cubicBezTo>
                  <a:pt x="1204" y="10"/>
                  <a:pt x="1202" y="15"/>
                  <a:pt x="1198" y="16"/>
                </a:cubicBezTo>
                <a:close/>
                <a:moveTo>
                  <a:pt x="1020" y="89"/>
                </a:moveTo>
                <a:lnTo>
                  <a:pt x="1020" y="89"/>
                </a:lnTo>
                <a:cubicBezTo>
                  <a:pt x="1016" y="90"/>
                  <a:pt x="1011" y="88"/>
                  <a:pt x="1010" y="84"/>
                </a:cubicBezTo>
                <a:cubicBezTo>
                  <a:pt x="1008" y="80"/>
                  <a:pt x="1010" y="75"/>
                  <a:pt x="1014" y="74"/>
                </a:cubicBezTo>
                <a:cubicBezTo>
                  <a:pt x="1018" y="72"/>
                  <a:pt x="1023" y="74"/>
                  <a:pt x="1025" y="78"/>
                </a:cubicBezTo>
                <a:cubicBezTo>
                  <a:pt x="1026" y="82"/>
                  <a:pt x="1024" y="87"/>
                  <a:pt x="1020" y="89"/>
                </a:cubicBezTo>
                <a:close/>
                <a:moveTo>
                  <a:pt x="946" y="119"/>
                </a:moveTo>
                <a:lnTo>
                  <a:pt x="842" y="161"/>
                </a:lnTo>
                <a:cubicBezTo>
                  <a:pt x="838" y="163"/>
                  <a:pt x="834" y="161"/>
                  <a:pt x="832" y="157"/>
                </a:cubicBezTo>
                <a:cubicBezTo>
                  <a:pt x="830" y="153"/>
                  <a:pt x="832" y="148"/>
                  <a:pt x="836" y="146"/>
                </a:cubicBezTo>
                <a:lnTo>
                  <a:pt x="940" y="104"/>
                </a:lnTo>
                <a:cubicBezTo>
                  <a:pt x="944" y="102"/>
                  <a:pt x="949" y="104"/>
                  <a:pt x="950" y="108"/>
                </a:cubicBezTo>
                <a:cubicBezTo>
                  <a:pt x="952" y="112"/>
                  <a:pt x="950" y="117"/>
                  <a:pt x="946" y="119"/>
                </a:cubicBezTo>
                <a:close/>
                <a:moveTo>
                  <a:pt x="768" y="191"/>
                </a:moveTo>
                <a:lnTo>
                  <a:pt x="768" y="191"/>
                </a:lnTo>
                <a:cubicBezTo>
                  <a:pt x="764" y="193"/>
                  <a:pt x="759" y="191"/>
                  <a:pt x="758" y="187"/>
                </a:cubicBezTo>
                <a:cubicBezTo>
                  <a:pt x="756" y="183"/>
                  <a:pt x="758" y="178"/>
                  <a:pt x="762" y="176"/>
                </a:cubicBezTo>
                <a:cubicBezTo>
                  <a:pt x="766" y="175"/>
                  <a:pt x="771" y="177"/>
                  <a:pt x="773" y="181"/>
                </a:cubicBezTo>
                <a:cubicBezTo>
                  <a:pt x="774" y="185"/>
                  <a:pt x="772" y="190"/>
                  <a:pt x="768" y="191"/>
                </a:cubicBezTo>
                <a:close/>
                <a:moveTo>
                  <a:pt x="694" y="221"/>
                </a:moveTo>
                <a:lnTo>
                  <a:pt x="590" y="264"/>
                </a:lnTo>
                <a:cubicBezTo>
                  <a:pt x="586" y="265"/>
                  <a:pt x="582" y="263"/>
                  <a:pt x="580" y="259"/>
                </a:cubicBezTo>
                <a:cubicBezTo>
                  <a:pt x="578" y="255"/>
                  <a:pt x="580" y="250"/>
                  <a:pt x="584" y="249"/>
                </a:cubicBezTo>
                <a:lnTo>
                  <a:pt x="688" y="207"/>
                </a:lnTo>
                <a:cubicBezTo>
                  <a:pt x="692" y="205"/>
                  <a:pt x="697" y="207"/>
                  <a:pt x="699" y="211"/>
                </a:cubicBezTo>
                <a:cubicBezTo>
                  <a:pt x="700" y="215"/>
                  <a:pt x="698" y="220"/>
                  <a:pt x="694" y="221"/>
                </a:cubicBezTo>
                <a:close/>
                <a:moveTo>
                  <a:pt x="516" y="294"/>
                </a:moveTo>
                <a:lnTo>
                  <a:pt x="516" y="294"/>
                </a:lnTo>
                <a:cubicBezTo>
                  <a:pt x="512" y="295"/>
                  <a:pt x="508" y="293"/>
                  <a:pt x="506" y="289"/>
                </a:cubicBezTo>
                <a:cubicBezTo>
                  <a:pt x="504" y="285"/>
                  <a:pt x="506" y="281"/>
                  <a:pt x="510" y="279"/>
                </a:cubicBezTo>
                <a:cubicBezTo>
                  <a:pt x="514" y="277"/>
                  <a:pt x="519" y="279"/>
                  <a:pt x="521" y="283"/>
                </a:cubicBezTo>
                <a:cubicBezTo>
                  <a:pt x="522" y="288"/>
                  <a:pt x="520" y="292"/>
                  <a:pt x="516" y="294"/>
                </a:cubicBezTo>
                <a:close/>
                <a:moveTo>
                  <a:pt x="442" y="324"/>
                </a:moveTo>
                <a:lnTo>
                  <a:pt x="338" y="366"/>
                </a:lnTo>
                <a:cubicBezTo>
                  <a:pt x="334" y="368"/>
                  <a:pt x="330" y="366"/>
                  <a:pt x="328" y="362"/>
                </a:cubicBezTo>
                <a:cubicBezTo>
                  <a:pt x="326" y="358"/>
                  <a:pt x="328" y="353"/>
                  <a:pt x="332" y="351"/>
                </a:cubicBezTo>
                <a:lnTo>
                  <a:pt x="436" y="309"/>
                </a:lnTo>
                <a:cubicBezTo>
                  <a:pt x="440" y="307"/>
                  <a:pt x="445" y="309"/>
                  <a:pt x="447" y="314"/>
                </a:cubicBezTo>
                <a:cubicBezTo>
                  <a:pt x="448" y="318"/>
                  <a:pt x="446" y="322"/>
                  <a:pt x="442" y="324"/>
                </a:cubicBezTo>
                <a:close/>
                <a:moveTo>
                  <a:pt x="264" y="396"/>
                </a:moveTo>
                <a:lnTo>
                  <a:pt x="264" y="396"/>
                </a:lnTo>
                <a:cubicBezTo>
                  <a:pt x="260" y="398"/>
                  <a:pt x="256" y="396"/>
                  <a:pt x="254" y="392"/>
                </a:cubicBezTo>
                <a:cubicBezTo>
                  <a:pt x="252" y="388"/>
                  <a:pt x="254" y="383"/>
                  <a:pt x="258" y="382"/>
                </a:cubicBezTo>
                <a:cubicBezTo>
                  <a:pt x="263" y="380"/>
                  <a:pt x="267" y="382"/>
                  <a:pt x="269" y="386"/>
                </a:cubicBezTo>
                <a:cubicBezTo>
                  <a:pt x="270" y="390"/>
                  <a:pt x="268" y="395"/>
                  <a:pt x="264" y="396"/>
                </a:cubicBezTo>
                <a:close/>
                <a:moveTo>
                  <a:pt x="190" y="427"/>
                </a:moveTo>
                <a:lnTo>
                  <a:pt x="87" y="469"/>
                </a:lnTo>
                <a:cubicBezTo>
                  <a:pt x="82" y="470"/>
                  <a:pt x="78" y="468"/>
                  <a:pt x="76" y="464"/>
                </a:cubicBezTo>
                <a:cubicBezTo>
                  <a:pt x="74" y="460"/>
                  <a:pt x="76" y="456"/>
                  <a:pt x="81" y="454"/>
                </a:cubicBezTo>
                <a:lnTo>
                  <a:pt x="184" y="412"/>
                </a:lnTo>
                <a:cubicBezTo>
                  <a:pt x="188" y="410"/>
                  <a:pt x="193" y="412"/>
                  <a:pt x="195" y="416"/>
                </a:cubicBezTo>
                <a:cubicBezTo>
                  <a:pt x="196" y="420"/>
                  <a:pt x="194" y="425"/>
                  <a:pt x="190" y="427"/>
                </a:cubicBezTo>
                <a:close/>
                <a:moveTo>
                  <a:pt x="12" y="499"/>
                </a:moveTo>
                <a:lnTo>
                  <a:pt x="12" y="499"/>
                </a:lnTo>
                <a:cubicBezTo>
                  <a:pt x="8" y="501"/>
                  <a:pt x="4" y="499"/>
                  <a:pt x="2" y="494"/>
                </a:cubicBezTo>
                <a:cubicBezTo>
                  <a:pt x="0" y="490"/>
                  <a:pt x="2" y="486"/>
                  <a:pt x="7" y="484"/>
                </a:cubicBezTo>
                <a:cubicBezTo>
                  <a:pt x="11" y="482"/>
                  <a:pt x="15" y="484"/>
                  <a:pt x="17" y="489"/>
                </a:cubicBezTo>
                <a:cubicBezTo>
                  <a:pt x="19" y="493"/>
                  <a:pt x="17" y="497"/>
                  <a:pt x="12" y="499"/>
                </a:cubicBezTo>
                <a:close/>
              </a:path>
            </a:pathLst>
          </a:custGeom>
          <a:solidFill>
            <a:srgbClr val="000000"/>
          </a:solidFill>
          <a:ln w="15875">
            <a:solidFill>
              <a:srgbClr val="000000"/>
            </a:solidFill>
            <a:bevel/>
            <a:headEnd/>
            <a:tailEnd/>
          </a:ln>
        </p:spPr>
        <p:txBody>
          <a:bodyPr/>
          <a:lstStyle/>
          <a:p>
            <a:endParaRPr lang="zh-CN" altLang="en-US"/>
          </a:p>
        </p:txBody>
      </p:sp>
      <p:sp>
        <p:nvSpPr>
          <p:cNvPr id="160794" name="Freeform 47"/>
          <p:cNvSpPr>
            <a:spLocks noEditPoints="1"/>
          </p:cNvSpPr>
          <p:nvPr/>
        </p:nvSpPr>
        <p:spPr bwMode="auto">
          <a:xfrm>
            <a:off x="4978400" y="3694113"/>
            <a:ext cx="1214438" cy="1701800"/>
          </a:xfrm>
          <a:custGeom>
            <a:avLst/>
            <a:gdLst>
              <a:gd name="T0" fmla="*/ 2147483646 w 1185"/>
              <a:gd name="T1" fmla="*/ 2147483646 h 1662"/>
              <a:gd name="T2" fmla="*/ 2147483646 w 1185"/>
              <a:gd name="T3" fmla="*/ 2147483646 h 1662"/>
              <a:gd name="T4" fmla="*/ 2147483646 w 1185"/>
              <a:gd name="T5" fmla="*/ 2147483646 h 1662"/>
              <a:gd name="T6" fmla="*/ 2147483646 w 1185"/>
              <a:gd name="T7" fmla="*/ 2147483646 h 1662"/>
              <a:gd name="T8" fmla="*/ 2147483646 w 1185"/>
              <a:gd name="T9" fmla="*/ 2147483646 h 1662"/>
              <a:gd name="T10" fmla="*/ 2147483646 w 1185"/>
              <a:gd name="T11" fmla="*/ 2147483646 h 1662"/>
              <a:gd name="T12" fmla="*/ 2147483646 w 1185"/>
              <a:gd name="T13" fmla="*/ 2147483646 h 1662"/>
              <a:gd name="T14" fmla="*/ 2147483646 w 1185"/>
              <a:gd name="T15" fmla="*/ 2147483646 h 1662"/>
              <a:gd name="T16" fmla="*/ 2147483646 w 1185"/>
              <a:gd name="T17" fmla="*/ 2147483646 h 1662"/>
              <a:gd name="T18" fmla="*/ 2147483646 w 1185"/>
              <a:gd name="T19" fmla="*/ 2147483646 h 1662"/>
              <a:gd name="T20" fmla="*/ 2147483646 w 1185"/>
              <a:gd name="T21" fmla="*/ 2147483646 h 1662"/>
              <a:gd name="T22" fmla="*/ 2147483646 w 1185"/>
              <a:gd name="T23" fmla="*/ 2147483646 h 1662"/>
              <a:gd name="T24" fmla="*/ 2147483646 w 1185"/>
              <a:gd name="T25" fmla="*/ 2147483646 h 1662"/>
              <a:gd name="T26" fmla="*/ 2147483646 w 1185"/>
              <a:gd name="T27" fmla="*/ 2147483646 h 1662"/>
              <a:gd name="T28" fmla="*/ 2147483646 w 1185"/>
              <a:gd name="T29" fmla="*/ 2147483646 h 1662"/>
              <a:gd name="T30" fmla="*/ 2147483646 w 1185"/>
              <a:gd name="T31" fmla="*/ 2147483646 h 1662"/>
              <a:gd name="T32" fmla="*/ 2147483646 w 1185"/>
              <a:gd name="T33" fmla="*/ 2147483646 h 1662"/>
              <a:gd name="T34" fmla="*/ 2147483646 w 1185"/>
              <a:gd name="T35" fmla="*/ 2147483646 h 1662"/>
              <a:gd name="T36" fmla="*/ 2147483646 w 1185"/>
              <a:gd name="T37" fmla="*/ 2147483646 h 1662"/>
              <a:gd name="T38" fmla="*/ 2147483646 w 1185"/>
              <a:gd name="T39" fmla="*/ 2147483646 h 1662"/>
              <a:gd name="T40" fmla="*/ 2147483646 w 1185"/>
              <a:gd name="T41" fmla="*/ 2147483646 h 1662"/>
              <a:gd name="T42" fmla="*/ 2147483646 w 1185"/>
              <a:gd name="T43" fmla="*/ 2147483646 h 1662"/>
              <a:gd name="T44" fmla="*/ 2147483646 w 1185"/>
              <a:gd name="T45" fmla="*/ 2147483646 h 1662"/>
              <a:gd name="T46" fmla="*/ 2147483646 w 1185"/>
              <a:gd name="T47" fmla="*/ 2147483646 h 1662"/>
              <a:gd name="T48" fmla="*/ 2147483646 w 1185"/>
              <a:gd name="T49" fmla="*/ 2147483646 h 1662"/>
              <a:gd name="T50" fmla="*/ 2147483646 w 1185"/>
              <a:gd name="T51" fmla="*/ 2147483646 h 1662"/>
              <a:gd name="T52" fmla="*/ 2147483646 w 1185"/>
              <a:gd name="T53" fmla="*/ 2147483646 h 1662"/>
              <a:gd name="T54" fmla="*/ 2147483646 w 1185"/>
              <a:gd name="T55" fmla="*/ 2147483646 h 1662"/>
              <a:gd name="T56" fmla="*/ 2147483646 w 1185"/>
              <a:gd name="T57" fmla="*/ 2147483646 h 1662"/>
              <a:gd name="T58" fmla="*/ 2147483646 w 1185"/>
              <a:gd name="T59" fmla="*/ 2147483646 h 1662"/>
              <a:gd name="T60" fmla="*/ 2147483646 w 1185"/>
              <a:gd name="T61" fmla="*/ 2147483646 h 1662"/>
              <a:gd name="T62" fmla="*/ 2147483646 w 1185"/>
              <a:gd name="T63" fmla="*/ 2147483646 h 1662"/>
              <a:gd name="T64" fmla="*/ 2147483646 w 1185"/>
              <a:gd name="T65" fmla="*/ 2147483646 h 1662"/>
              <a:gd name="T66" fmla="*/ 2147483646 w 1185"/>
              <a:gd name="T67" fmla="*/ 2147483646 h 1662"/>
              <a:gd name="T68" fmla="*/ 2147483646 w 1185"/>
              <a:gd name="T69" fmla="*/ 2147483646 h 1662"/>
              <a:gd name="T70" fmla="*/ 2147483646 w 1185"/>
              <a:gd name="T71" fmla="*/ 2147483646 h 1662"/>
              <a:gd name="T72" fmla="*/ 2147483646 w 1185"/>
              <a:gd name="T73" fmla="*/ 2147483646 h 1662"/>
              <a:gd name="T74" fmla="*/ 2147483646 w 1185"/>
              <a:gd name="T75" fmla="*/ 2147483646 h 1662"/>
              <a:gd name="T76" fmla="*/ 2147483646 w 1185"/>
              <a:gd name="T77" fmla="*/ 2147483646 h 1662"/>
              <a:gd name="T78" fmla="*/ 2147483646 w 1185"/>
              <a:gd name="T79" fmla="*/ 2147483646 h 1662"/>
              <a:gd name="T80" fmla="*/ 2147483646 w 1185"/>
              <a:gd name="T81" fmla="*/ 2147483646 h 1662"/>
              <a:gd name="T82" fmla="*/ 2147483646 w 1185"/>
              <a:gd name="T83" fmla="*/ 2147483646 h 1662"/>
              <a:gd name="T84" fmla="*/ 2147483646 w 1185"/>
              <a:gd name="T85" fmla="*/ 2147483646 h 1662"/>
              <a:gd name="T86" fmla="*/ 2147483646 w 1185"/>
              <a:gd name="T87" fmla="*/ 2147483646 h 1662"/>
              <a:gd name="T88" fmla="*/ 2147483646 w 1185"/>
              <a:gd name="T89" fmla="*/ 2147483646 h 1662"/>
              <a:gd name="T90" fmla="*/ 2147483646 w 1185"/>
              <a:gd name="T91" fmla="*/ 2147483646 h 1662"/>
              <a:gd name="T92" fmla="*/ 2147483646 w 1185"/>
              <a:gd name="T93" fmla="*/ 2147483646 h 1662"/>
              <a:gd name="T94" fmla="*/ 2147483646 w 1185"/>
              <a:gd name="T95" fmla="*/ 2147483646 h 1662"/>
              <a:gd name="T96" fmla="*/ 2147483646 w 1185"/>
              <a:gd name="T97" fmla="*/ 2147483646 h 1662"/>
              <a:gd name="T98" fmla="*/ 2147483646 w 1185"/>
              <a:gd name="T99" fmla="*/ 2147483646 h 1662"/>
              <a:gd name="T100" fmla="*/ 2147483646 w 1185"/>
              <a:gd name="T101" fmla="*/ 2147483646 h 1662"/>
              <a:gd name="T102" fmla="*/ 2147483646 w 1185"/>
              <a:gd name="T103" fmla="*/ 2147483646 h 16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5"/>
              <a:gd name="T157" fmla="*/ 0 h 1662"/>
              <a:gd name="T158" fmla="*/ 1185 w 1185"/>
              <a:gd name="T159" fmla="*/ 1662 h 16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5" h="1662">
                <a:moveTo>
                  <a:pt x="1183" y="13"/>
                </a:moveTo>
                <a:lnTo>
                  <a:pt x="1118" y="105"/>
                </a:lnTo>
                <a:cubicBezTo>
                  <a:pt x="1115" y="108"/>
                  <a:pt x="1110" y="109"/>
                  <a:pt x="1107" y="107"/>
                </a:cubicBezTo>
                <a:cubicBezTo>
                  <a:pt x="1103" y="104"/>
                  <a:pt x="1102" y="99"/>
                  <a:pt x="1105" y="95"/>
                </a:cubicBezTo>
                <a:lnTo>
                  <a:pt x="1169" y="4"/>
                </a:lnTo>
                <a:cubicBezTo>
                  <a:pt x="1172" y="0"/>
                  <a:pt x="1177" y="0"/>
                  <a:pt x="1181" y="2"/>
                </a:cubicBezTo>
                <a:cubicBezTo>
                  <a:pt x="1184" y="5"/>
                  <a:pt x="1185" y="10"/>
                  <a:pt x="1183" y="13"/>
                </a:cubicBezTo>
                <a:close/>
                <a:moveTo>
                  <a:pt x="1071" y="170"/>
                </a:moveTo>
                <a:lnTo>
                  <a:pt x="1071" y="170"/>
                </a:lnTo>
                <a:cubicBezTo>
                  <a:pt x="1069" y="173"/>
                  <a:pt x="1064" y="174"/>
                  <a:pt x="1060" y="172"/>
                </a:cubicBezTo>
                <a:cubicBezTo>
                  <a:pt x="1057" y="169"/>
                  <a:pt x="1056" y="164"/>
                  <a:pt x="1058" y="161"/>
                </a:cubicBezTo>
                <a:cubicBezTo>
                  <a:pt x="1061" y="157"/>
                  <a:pt x="1066" y="156"/>
                  <a:pt x="1070" y="159"/>
                </a:cubicBezTo>
                <a:cubicBezTo>
                  <a:pt x="1073" y="161"/>
                  <a:pt x="1074" y="166"/>
                  <a:pt x="1071" y="170"/>
                </a:cubicBezTo>
                <a:close/>
                <a:moveTo>
                  <a:pt x="1025" y="235"/>
                </a:moveTo>
                <a:lnTo>
                  <a:pt x="960" y="326"/>
                </a:lnTo>
                <a:cubicBezTo>
                  <a:pt x="958" y="330"/>
                  <a:pt x="953" y="331"/>
                  <a:pt x="949" y="328"/>
                </a:cubicBezTo>
                <a:cubicBezTo>
                  <a:pt x="945" y="326"/>
                  <a:pt x="945" y="321"/>
                  <a:pt x="947" y="317"/>
                </a:cubicBezTo>
                <a:lnTo>
                  <a:pt x="1012" y="226"/>
                </a:lnTo>
                <a:cubicBezTo>
                  <a:pt x="1015" y="222"/>
                  <a:pt x="1020" y="221"/>
                  <a:pt x="1023" y="224"/>
                </a:cubicBezTo>
                <a:cubicBezTo>
                  <a:pt x="1027" y="226"/>
                  <a:pt x="1028" y="231"/>
                  <a:pt x="1025" y="235"/>
                </a:cubicBezTo>
                <a:close/>
                <a:moveTo>
                  <a:pt x="914" y="392"/>
                </a:moveTo>
                <a:lnTo>
                  <a:pt x="914" y="392"/>
                </a:lnTo>
                <a:cubicBezTo>
                  <a:pt x="911" y="395"/>
                  <a:pt x="906" y="396"/>
                  <a:pt x="903" y="394"/>
                </a:cubicBezTo>
                <a:cubicBezTo>
                  <a:pt x="899" y="391"/>
                  <a:pt x="898" y="386"/>
                  <a:pt x="901" y="382"/>
                </a:cubicBezTo>
                <a:cubicBezTo>
                  <a:pt x="903" y="379"/>
                  <a:pt x="908" y="378"/>
                  <a:pt x="912" y="381"/>
                </a:cubicBezTo>
                <a:cubicBezTo>
                  <a:pt x="916" y="383"/>
                  <a:pt x="917" y="388"/>
                  <a:pt x="914" y="392"/>
                </a:cubicBezTo>
                <a:close/>
                <a:moveTo>
                  <a:pt x="868" y="457"/>
                </a:moveTo>
                <a:lnTo>
                  <a:pt x="803" y="548"/>
                </a:lnTo>
                <a:cubicBezTo>
                  <a:pt x="800" y="552"/>
                  <a:pt x="795" y="553"/>
                  <a:pt x="792" y="550"/>
                </a:cubicBezTo>
                <a:cubicBezTo>
                  <a:pt x="788" y="548"/>
                  <a:pt x="787" y="543"/>
                  <a:pt x="790" y="539"/>
                </a:cubicBezTo>
                <a:lnTo>
                  <a:pt x="855" y="448"/>
                </a:lnTo>
                <a:cubicBezTo>
                  <a:pt x="857" y="444"/>
                  <a:pt x="862" y="443"/>
                  <a:pt x="866" y="446"/>
                </a:cubicBezTo>
                <a:cubicBezTo>
                  <a:pt x="869" y="448"/>
                  <a:pt x="870" y="453"/>
                  <a:pt x="868" y="457"/>
                </a:cubicBezTo>
                <a:close/>
                <a:moveTo>
                  <a:pt x="756" y="614"/>
                </a:moveTo>
                <a:lnTo>
                  <a:pt x="756" y="614"/>
                </a:lnTo>
                <a:cubicBezTo>
                  <a:pt x="754" y="617"/>
                  <a:pt x="749" y="618"/>
                  <a:pt x="745" y="615"/>
                </a:cubicBezTo>
                <a:cubicBezTo>
                  <a:pt x="742" y="613"/>
                  <a:pt x="741" y="608"/>
                  <a:pt x="743" y="604"/>
                </a:cubicBezTo>
                <a:cubicBezTo>
                  <a:pt x="746" y="601"/>
                  <a:pt x="751" y="600"/>
                  <a:pt x="755" y="602"/>
                </a:cubicBezTo>
                <a:cubicBezTo>
                  <a:pt x="758" y="605"/>
                  <a:pt x="759" y="610"/>
                  <a:pt x="756" y="614"/>
                </a:cubicBezTo>
                <a:close/>
                <a:moveTo>
                  <a:pt x="710" y="679"/>
                </a:moveTo>
                <a:lnTo>
                  <a:pt x="645" y="770"/>
                </a:lnTo>
                <a:cubicBezTo>
                  <a:pt x="643" y="774"/>
                  <a:pt x="638" y="775"/>
                  <a:pt x="634" y="772"/>
                </a:cubicBezTo>
                <a:cubicBezTo>
                  <a:pt x="631" y="769"/>
                  <a:pt x="630" y="764"/>
                  <a:pt x="632" y="761"/>
                </a:cubicBezTo>
                <a:lnTo>
                  <a:pt x="697" y="669"/>
                </a:lnTo>
                <a:cubicBezTo>
                  <a:pt x="700" y="666"/>
                  <a:pt x="705" y="665"/>
                  <a:pt x="708" y="668"/>
                </a:cubicBezTo>
                <a:cubicBezTo>
                  <a:pt x="712" y="670"/>
                  <a:pt x="713" y="675"/>
                  <a:pt x="710" y="679"/>
                </a:cubicBezTo>
                <a:close/>
                <a:moveTo>
                  <a:pt x="599" y="835"/>
                </a:moveTo>
                <a:lnTo>
                  <a:pt x="599" y="835"/>
                </a:lnTo>
                <a:cubicBezTo>
                  <a:pt x="596" y="839"/>
                  <a:pt x="591" y="840"/>
                  <a:pt x="588" y="837"/>
                </a:cubicBezTo>
                <a:cubicBezTo>
                  <a:pt x="584" y="835"/>
                  <a:pt x="583" y="830"/>
                  <a:pt x="586" y="826"/>
                </a:cubicBezTo>
                <a:cubicBezTo>
                  <a:pt x="589" y="822"/>
                  <a:pt x="594" y="822"/>
                  <a:pt x="597" y="824"/>
                </a:cubicBezTo>
                <a:cubicBezTo>
                  <a:pt x="601" y="827"/>
                  <a:pt x="602" y="832"/>
                  <a:pt x="599" y="835"/>
                </a:cubicBezTo>
                <a:close/>
                <a:moveTo>
                  <a:pt x="553" y="901"/>
                </a:moveTo>
                <a:lnTo>
                  <a:pt x="488" y="992"/>
                </a:lnTo>
                <a:cubicBezTo>
                  <a:pt x="485" y="995"/>
                  <a:pt x="480" y="996"/>
                  <a:pt x="477" y="994"/>
                </a:cubicBezTo>
                <a:cubicBezTo>
                  <a:pt x="473" y="991"/>
                  <a:pt x="472" y="986"/>
                  <a:pt x="475" y="983"/>
                </a:cubicBezTo>
                <a:lnTo>
                  <a:pt x="540" y="891"/>
                </a:lnTo>
                <a:cubicBezTo>
                  <a:pt x="542" y="888"/>
                  <a:pt x="547" y="887"/>
                  <a:pt x="551" y="889"/>
                </a:cubicBezTo>
                <a:cubicBezTo>
                  <a:pt x="554" y="892"/>
                  <a:pt x="555" y="897"/>
                  <a:pt x="553" y="901"/>
                </a:cubicBezTo>
                <a:close/>
                <a:moveTo>
                  <a:pt x="442" y="1057"/>
                </a:moveTo>
                <a:lnTo>
                  <a:pt x="442" y="1057"/>
                </a:lnTo>
                <a:cubicBezTo>
                  <a:pt x="439" y="1061"/>
                  <a:pt x="434" y="1062"/>
                  <a:pt x="430" y="1059"/>
                </a:cubicBezTo>
                <a:cubicBezTo>
                  <a:pt x="427" y="1056"/>
                  <a:pt x="426" y="1051"/>
                  <a:pt x="429" y="1048"/>
                </a:cubicBezTo>
                <a:cubicBezTo>
                  <a:pt x="431" y="1044"/>
                  <a:pt x="436" y="1043"/>
                  <a:pt x="440" y="1046"/>
                </a:cubicBezTo>
                <a:cubicBezTo>
                  <a:pt x="443" y="1049"/>
                  <a:pt x="444" y="1054"/>
                  <a:pt x="442" y="1057"/>
                </a:cubicBezTo>
                <a:close/>
                <a:moveTo>
                  <a:pt x="395" y="1122"/>
                </a:moveTo>
                <a:lnTo>
                  <a:pt x="330" y="1214"/>
                </a:lnTo>
                <a:cubicBezTo>
                  <a:pt x="328" y="1217"/>
                  <a:pt x="323" y="1218"/>
                  <a:pt x="319" y="1216"/>
                </a:cubicBezTo>
                <a:cubicBezTo>
                  <a:pt x="316" y="1213"/>
                  <a:pt x="315" y="1208"/>
                  <a:pt x="317" y="1204"/>
                </a:cubicBezTo>
                <a:lnTo>
                  <a:pt x="382" y="1113"/>
                </a:lnTo>
                <a:cubicBezTo>
                  <a:pt x="385" y="1109"/>
                  <a:pt x="390" y="1109"/>
                  <a:pt x="393" y="1111"/>
                </a:cubicBezTo>
                <a:cubicBezTo>
                  <a:pt x="397" y="1114"/>
                  <a:pt x="398" y="1119"/>
                  <a:pt x="395" y="1122"/>
                </a:cubicBezTo>
                <a:close/>
                <a:moveTo>
                  <a:pt x="284" y="1279"/>
                </a:moveTo>
                <a:lnTo>
                  <a:pt x="284" y="1279"/>
                </a:lnTo>
                <a:cubicBezTo>
                  <a:pt x="282" y="1283"/>
                  <a:pt x="277" y="1283"/>
                  <a:pt x="273" y="1281"/>
                </a:cubicBezTo>
                <a:cubicBezTo>
                  <a:pt x="269" y="1278"/>
                  <a:pt x="269" y="1273"/>
                  <a:pt x="271" y="1270"/>
                </a:cubicBezTo>
                <a:cubicBezTo>
                  <a:pt x="274" y="1266"/>
                  <a:pt x="279" y="1265"/>
                  <a:pt x="282" y="1268"/>
                </a:cubicBezTo>
                <a:cubicBezTo>
                  <a:pt x="286" y="1270"/>
                  <a:pt x="287" y="1275"/>
                  <a:pt x="284" y="1279"/>
                </a:cubicBezTo>
                <a:close/>
                <a:moveTo>
                  <a:pt x="238" y="1344"/>
                </a:moveTo>
                <a:lnTo>
                  <a:pt x="173" y="1436"/>
                </a:lnTo>
                <a:cubicBezTo>
                  <a:pt x="170" y="1439"/>
                  <a:pt x="165" y="1440"/>
                  <a:pt x="162" y="1437"/>
                </a:cubicBezTo>
                <a:cubicBezTo>
                  <a:pt x="158" y="1435"/>
                  <a:pt x="157" y="1430"/>
                  <a:pt x="160" y="1426"/>
                </a:cubicBezTo>
                <a:lnTo>
                  <a:pt x="225" y="1335"/>
                </a:lnTo>
                <a:cubicBezTo>
                  <a:pt x="227" y="1331"/>
                  <a:pt x="232" y="1330"/>
                  <a:pt x="236" y="1333"/>
                </a:cubicBezTo>
                <a:cubicBezTo>
                  <a:pt x="240" y="1336"/>
                  <a:pt x="240" y="1341"/>
                  <a:pt x="238" y="1344"/>
                </a:cubicBezTo>
                <a:close/>
                <a:moveTo>
                  <a:pt x="127" y="1501"/>
                </a:moveTo>
                <a:lnTo>
                  <a:pt x="127" y="1501"/>
                </a:lnTo>
                <a:cubicBezTo>
                  <a:pt x="124" y="1504"/>
                  <a:pt x="119" y="1505"/>
                  <a:pt x="116" y="1503"/>
                </a:cubicBezTo>
                <a:cubicBezTo>
                  <a:pt x="112" y="1500"/>
                  <a:pt x="111" y="1495"/>
                  <a:pt x="114" y="1491"/>
                </a:cubicBezTo>
                <a:cubicBezTo>
                  <a:pt x="116" y="1488"/>
                  <a:pt x="121" y="1487"/>
                  <a:pt x="125" y="1490"/>
                </a:cubicBezTo>
                <a:cubicBezTo>
                  <a:pt x="128" y="1492"/>
                  <a:pt x="129" y="1497"/>
                  <a:pt x="127" y="1501"/>
                </a:cubicBezTo>
                <a:close/>
                <a:moveTo>
                  <a:pt x="80" y="1566"/>
                </a:moveTo>
                <a:lnTo>
                  <a:pt x="16" y="1657"/>
                </a:lnTo>
                <a:cubicBezTo>
                  <a:pt x="13" y="1661"/>
                  <a:pt x="8" y="1662"/>
                  <a:pt x="4" y="1659"/>
                </a:cubicBezTo>
                <a:cubicBezTo>
                  <a:pt x="1" y="1657"/>
                  <a:pt x="0" y="1652"/>
                  <a:pt x="3" y="1648"/>
                </a:cubicBezTo>
                <a:lnTo>
                  <a:pt x="67" y="1557"/>
                </a:lnTo>
                <a:cubicBezTo>
                  <a:pt x="70" y="1553"/>
                  <a:pt x="75" y="1552"/>
                  <a:pt x="78" y="1555"/>
                </a:cubicBezTo>
                <a:cubicBezTo>
                  <a:pt x="82" y="1557"/>
                  <a:pt x="83" y="1562"/>
                  <a:pt x="80" y="1566"/>
                </a:cubicBezTo>
                <a:close/>
              </a:path>
            </a:pathLst>
          </a:custGeom>
          <a:solidFill>
            <a:srgbClr val="000000"/>
          </a:solidFill>
          <a:ln w="15875">
            <a:solidFill>
              <a:srgbClr val="000000"/>
            </a:solidFill>
            <a:bevel/>
            <a:headEnd/>
            <a:tailEnd/>
          </a:ln>
        </p:spPr>
        <p:txBody>
          <a:bodyPr/>
          <a:lstStyle/>
          <a:p>
            <a:endParaRPr lang="zh-CN" altLang="en-US"/>
          </a:p>
        </p:txBody>
      </p:sp>
      <p:sp>
        <p:nvSpPr>
          <p:cNvPr id="160795" name="Rectangle 48"/>
          <p:cNvSpPr>
            <a:spLocks noChangeArrowheads="1"/>
          </p:cNvSpPr>
          <p:nvPr/>
        </p:nvSpPr>
        <p:spPr bwMode="auto">
          <a:xfrm>
            <a:off x="495300" y="3894138"/>
            <a:ext cx="4470400" cy="1524000"/>
          </a:xfrm>
          <a:prstGeom prst="rect">
            <a:avLst/>
          </a:prstGeom>
          <a:solidFill>
            <a:srgbClr val="FFB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600">
              <a:solidFill>
                <a:srgbClr val="000000"/>
              </a:solidFill>
              <a:latin typeface="Arial" panose="020B0604020202020204" pitchFamily="34" charset="0"/>
              <a:ea typeface="MS PGothic" pitchFamily="34" charset="-128"/>
            </a:endParaRPr>
          </a:p>
        </p:txBody>
      </p:sp>
      <p:sp>
        <p:nvSpPr>
          <p:cNvPr id="160796" name="Rectangle 49"/>
          <p:cNvSpPr>
            <a:spLocks noChangeArrowheads="1"/>
          </p:cNvSpPr>
          <p:nvPr/>
        </p:nvSpPr>
        <p:spPr bwMode="auto">
          <a:xfrm>
            <a:off x="495300" y="3894138"/>
            <a:ext cx="4470400" cy="152400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2000">
              <a:solidFill>
                <a:srgbClr val="000000"/>
              </a:solidFill>
              <a:latin typeface="Arial" panose="020B0604020202020204" pitchFamily="34" charset="0"/>
              <a:ea typeface="MS PGothic" pitchFamily="34" charset="-128"/>
            </a:endParaRPr>
          </a:p>
        </p:txBody>
      </p:sp>
      <p:sp>
        <p:nvSpPr>
          <p:cNvPr id="160797" name="Rectangle 50"/>
          <p:cNvSpPr>
            <a:spLocks noChangeArrowheads="1"/>
          </p:cNvSpPr>
          <p:nvPr/>
        </p:nvSpPr>
        <p:spPr bwMode="auto">
          <a:xfrm>
            <a:off x="593725" y="3979863"/>
            <a:ext cx="1335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Thread Warp</a:t>
            </a:r>
          </a:p>
        </p:txBody>
      </p:sp>
      <p:sp>
        <p:nvSpPr>
          <p:cNvPr id="160798" name="Rectangle 51"/>
          <p:cNvSpPr>
            <a:spLocks noChangeArrowheads="1"/>
          </p:cNvSpPr>
          <p:nvPr/>
        </p:nvSpPr>
        <p:spPr bwMode="auto">
          <a:xfrm>
            <a:off x="801688" y="4383088"/>
            <a:ext cx="812800" cy="831850"/>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2000">
              <a:solidFill>
                <a:srgbClr val="000000"/>
              </a:solidFill>
              <a:latin typeface="Arial" panose="020B0604020202020204" pitchFamily="34" charset="0"/>
              <a:ea typeface="MS PGothic" pitchFamily="34" charset="-128"/>
            </a:endParaRPr>
          </a:p>
        </p:txBody>
      </p:sp>
      <p:sp>
        <p:nvSpPr>
          <p:cNvPr id="160799" name="Rectangle 52"/>
          <p:cNvSpPr>
            <a:spLocks noChangeArrowheads="1"/>
          </p:cNvSpPr>
          <p:nvPr/>
        </p:nvSpPr>
        <p:spPr bwMode="auto">
          <a:xfrm>
            <a:off x="801688" y="4383088"/>
            <a:ext cx="812800" cy="83185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2000">
              <a:solidFill>
                <a:srgbClr val="000000"/>
              </a:solidFill>
              <a:latin typeface="Arial" panose="020B0604020202020204" pitchFamily="34" charset="0"/>
              <a:ea typeface="MS PGothic" pitchFamily="34" charset="-128"/>
            </a:endParaRPr>
          </a:p>
        </p:txBody>
      </p:sp>
      <p:sp>
        <p:nvSpPr>
          <p:cNvPr id="160800" name="Rectangle 53"/>
          <p:cNvSpPr>
            <a:spLocks noChangeArrowheads="1"/>
          </p:cNvSpPr>
          <p:nvPr/>
        </p:nvSpPr>
        <p:spPr bwMode="auto">
          <a:xfrm>
            <a:off x="889000" y="4389438"/>
            <a:ext cx="641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Scalar</a:t>
            </a:r>
          </a:p>
        </p:txBody>
      </p:sp>
      <p:sp>
        <p:nvSpPr>
          <p:cNvPr id="160801" name="Rectangle 54"/>
          <p:cNvSpPr>
            <a:spLocks noChangeArrowheads="1"/>
          </p:cNvSpPr>
          <p:nvPr/>
        </p:nvSpPr>
        <p:spPr bwMode="auto">
          <a:xfrm>
            <a:off x="855663" y="4651375"/>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Thread</a:t>
            </a:r>
          </a:p>
        </p:txBody>
      </p:sp>
      <p:sp>
        <p:nvSpPr>
          <p:cNvPr id="160802" name="Rectangle 55"/>
          <p:cNvSpPr>
            <a:spLocks noChangeArrowheads="1"/>
          </p:cNvSpPr>
          <p:nvPr/>
        </p:nvSpPr>
        <p:spPr bwMode="auto">
          <a:xfrm>
            <a:off x="1101725" y="4930775"/>
            <a:ext cx="25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W</a:t>
            </a:r>
          </a:p>
        </p:txBody>
      </p:sp>
      <p:sp>
        <p:nvSpPr>
          <p:cNvPr id="160803" name="Rectangle 56"/>
          <p:cNvSpPr>
            <a:spLocks noChangeArrowheads="1"/>
          </p:cNvSpPr>
          <p:nvPr/>
        </p:nvSpPr>
        <p:spPr bwMode="auto">
          <a:xfrm>
            <a:off x="1614488" y="4383088"/>
            <a:ext cx="811212" cy="831850"/>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2000">
              <a:solidFill>
                <a:srgbClr val="000000"/>
              </a:solidFill>
              <a:latin typeface="Arial" panose="020B0604020202020204" pitchFamily="34" charset="0"/>
              <a:ea typeface="MS PGothic" pitchFamily="34" charset="-128"/>
            </a:endParaRPr>
          </a:p>
        </p:txBody>
      </p:sp>
      <p:sp>
        <p:nvSpPr>
          <p:cNvPr id="160804" name="Rectangle 57"/>
          <p:cNvSpPr>
            <a:spLocks noChangeArrowheads="1"/>
          </p:cNvSpPr>
          <p:nvPr/>
        </p:nvSpPr>
        <p:spPr bwMode="auto">
          <a:xfrm>
            <a:off x="1614488" y="4383088"/>
            <a:ext cx="811212" cy="83185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2000">
              <a:solidFill>
                <a:srgbClr val="000000"/>
              </a:solidFill>
              <a:latin typeface="Arial" panose="020B0604020202020204" pitchFamily="34" charset="0"/>
              <a:ea typeface="MS PGothic" pitchFamily="34" charset="-128"/>
            </a:endParaRPr>
          </a:p>
        </p:txBody>
      </p:sp>
      <p:sp>
        <p:nvSpPr>
          <p:cNvPr id="160805" name="Rectangle 58"/>
          <p:cNvSpPr>
            <a:spLocks noChangeArrowheads="1"/>
          </p:cNvSpPr>
          <p:nvPr/>
        </p:nvSpPr>
        <p:spPr bwMode="auto">
          <a:xfrm>
            <a:off x="1692275" y="4389438"/>
            <a:ext cx="641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Scalar</a:t>
            </a:r>
          </a:p>
        </p:txBody>
      </p:sp>
      <p:sp>
        <p:nvSpPr>
          <p:cNvPr id="160806" name="Rectangle 59"/>
          <p:cNvSpPr>
            <a:spLocks noChangeArrowheads="1"/>
          </p:cNvSpPr>
          <p:nvPr/>
        </p:nvSpPr>
        <p:spPr bwMode="auto">
          <a:xfrm>
            <a:off x="1658938" y="4651375"/>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Thread</a:t>
            </a:r>
          </a:p>
        </p:txBody>
      </p:sp>
      <p:sp>
        <p:nvSpPr>
          <p:cNvPr id="160807" name="Rectangle 60"/>
          <p:cNvSpPr>
            <a:spLocks noChangeArrowheads="1"/>
          </p:cNvSpPr>
          <p:nvPr/>
        </p:nvSpPr>
        <p:spPr bwMode="auto">
          <a:xfrm>
            <a:off x="1938338" y="4930775"/>
            <a:ext cx="185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X</a:t>
            </a:r>
          </a:p>
        </p:txBody>
      </p:sp>
      <p:sp>
        <p:nvSpPr>
          <p:cNvPr id="160808" name="Rectangle 61"/>
          <p:cNvSpPr>
            <a:spLocks noChangeArrowheads="1"/>
          </p:cNvSpPr>
          <p:nvPr/>
        </p:nvSpPr>
        <p:spPr bwMode="auto">
          <a:xfrm>
            <a:off x="2425700" y="4383088"/>
            <a:ext cx="812800" cy="831850"/>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2000">
              <a:solidFill>
                <a:srgbClr val="000000"/>
              </a:solidFill>
              <a:latin typeface="Arial" panose="020B0604020202020204" pitchFamily="34" charset="0"/>
              <a:ea typeface="MS PGothic" pitchFamily="34" charset="-128"/>
            </a:endParaRPr>
          </a:p>
        </p:txBody>
      </p:sp>
      <p:sp>
        <p:nvSpPr>
          <p:cNvPr id="160809" name="Rectangle 62"/>
          <p:cNvSpPr>
            <a:spLocks noChangeArrowheads="1"/>
          </p:cNvSpPr>
          <p:nvPr/>
        </p:nvSpPr>
        <p:spPr bwMode="auto">
          <a:xfrm>
            <a:off x="2425700" y="4383088"/>
            <a:ext cx="812800" cy="83185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2000">
              <a:solidFill>
                <a:srgbClr val="000000"/>
              </a:solidFill>
              <a:latin typeface="Arial" panose="020B0604020202020204" pitchFamily="34" charset="0"/>
              <a:ea typeface="MS PGothic" pitchFamily="34" charset="-128"/>
            </a:endParaRPr>
          </a:p>
        </p:txBody>
      </p:sp>
      <p:sp>
        <p:nvSpPr>
          <p:cNvPr id="160810" name="Rectangle 63"/>
          <p:cNvSpPr>
            <a:spLocks noChangeArrowheads="1"/>
          </p:cNvSpPr>
          <p:nvPr/>
        </p:nvSpPr>
        <p:spPr bwMode="auto">
          <a:xfrm>
            <a:off x="2511425" y="4389438"/>
            <a:ext cx="641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Scalar</a:t>
            </a:r>
          </a:p>
        </p:txBody>
      </p:sp>
      <p:sp>
        <p:nvSpPr>
          <p:cNvPr id="160811" name="Rectangle 64"/>
          <p:cNvSpPr>
            <a:spLocks noChangeArrowheads="1"/>
          </p:cNvSpPr>
          <p:nvPr/>
        </p:nvSpPr>
        <p:spPr bwMode="auto">
          <a:xfrm>
            <a:off x="2478088" y="4651375"/>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Thread</a:t>
            </a:r>
          </a:p>
        </p:txBody>
      </p:sp>
      <p:sp>
        <p:nvSpPr>
          <p:cNvPr id="160812" name="Rectangle 65"/>
          <p:cNvSpPr>
            <a:spLocks noChangeArrowheads="1"/>
          </p:cNvSpPr>
          <p:nvPr/>
        </p:nvSpPr>
        <p:spPr bwMode="auto">
          <a:xfrm>
            <a:off x="2757488" y="4930775"/>
            <a:ext cx="185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Y</a:t>
            </a:r>
          </a:p>
        </p:txBody>
      </p:sp>
      <p:sp>
        <p:nvSpPr>
          <p:cNvPr id="160813" name="Rectangle 66"/>
          <p:cNvSpPr>
            <a:spLocks noChangeArrowheads="1"/>
          </p:cNvSpPr>
          <p:nvPr/>
        </p:nvSpPr>
        <p:spPr bwMode="auto">
          <a:xfrm>
            <a:off x="3949700" y="4383088"/>
            <a:ext cx="812800" cy="831850"/>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2000">
              <a:solidFill>
                <a:srgbClr val="000000"/>
              </a:solidFill>
              <a:latin typeface="Arial" panose="020B0604020202020204" pitchFamily="34" charset="0"/>
              <a:ea typeface="MS PGothic" pitchFamily="34" charset="-128"/>
            </a:endParaRPr>
          </a:p>
        </p:txBody>
      </p:sp>
      <p:sp>
        <p:nvSpPr>
          <p:cNvPr id="160814" name="Rectangle 67"/>
          <p:cNvSpPr>
            <a:spLocks noChangeArrowheads="1"/>
          </p:cNvSpPr>
          <p:nvPr/>
        </p:nvSpPr>
        <p:spPr bwMode="auto">
          <a:xfrm>
            <a:off x="3949700" y="4383088"/>
            <a:ext cx="812800" cy="83185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2000">
              <a:solidFill>
                <a:srgbClr val="000000"/>
              </a:solidFill>
              <a:latin typeface="Arial" panose="020B0604020202020204" pitchFamily="34" charset="0"/>
              <a:ea typeface="MS PGothic" pitchFamily="34" charset="-128"/>
            </a:endParaRPr>
          </a:p>
        </p:txBody>
      </p:sp>
      <p:sp>
        <p:nvSpPr>
          <p:cNvPr id="160815" name="Rectangle 68"/>
          <p:cNvSpPr>
            <a:spLocks noChangeArrowheads="1"/>
          </p:cNvSpPr>
          <p:nvPr/>
        </p:nvSpPr>
        <p:spPr bwMode="auto">
          <a:xfrm>
            <a:off x="4037013" y="4389438"/>
            <a:ext cx="641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Scalar</a:t>
            </a:r>
          </a:p>
        </p:txBody>
      </p:sp>
      <p:sp>
        <p:nvSpPr>
          <p:cNvPr id="160816" name="Rectangle 69"/>
          <p:cNvSpPr>
            <a:spLocks noChangeArrowheads="1"/>
          </p:cNvSpPr>
          <p:nvPr/>
        </p:nvSpPr>
        <p:spPr bwMode="auto">
          <a:xfrm>
            <a:off x="4003675" y="4651375"/>
            <a:ext cx="725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Thread</a:t>
            </a:r>
          </a:p>
        </p:txBody>
      </p:sp>
      <p:sp>
        <p:nvSpPr>
          <p:cNvPr id="160817" name="Rectangle 70"/>
          <p:cNvSpPr>
            <a:spLocks noChangeArrowheads="1"/>
          </p:cNvSpPr>
          <p:nvPr/>
        </p:nvSpPr>
        <p:spPr bwMode="auto">
          <a:xfrm>
            <a:off x="4281488" y="4930775"/>
            <a:ext cx="157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Z</a:t>
            </a:r>
          </a:p>
        </p:txBody>
      </p:sp>
      <p:sp>
        <p:nvSpPr>
          <p:cNvPr id="160818" name="Freeform 71"/>
          <p:cNvSpPr>
            <a:spLocks/>
          </p:cNvSpPr>
          <p:nvPr/>
        </p:nvSpPr>
        <p:spPr bwMode="auto">
          <a:xfrm>
            <a:off x="3340100" y="4783138"/>
            <a:ext cx="50800" cy="50800"/>
          </a:xfrm>
          <a:custGeom>
            <a:avLst/>
            <a:gdLst>
              <a:gd name="T0" fmla="*/ 0 w 49"/>
              <a:gd name="T1" fmla="*/ 2147483646 h 49"/>
              <a:gd name="T2" fmla="*/ 2147483646 w 49"/>
              <a:gd name="T3" fmla="*/ 0 h 49"/>
              <a:gd name="T4" fmla="*/ 2147483646 w 49"/>
              <a:gd name="T5" fmla="*/ 2147483646 h 49"/>
              <a:gd name="T6" fmla="*/ 2147483646 w 49"/>
              <a:gd name="T7" fmla="*/ 2147483646 h 49"/>
              <a:gd name="T8" fmla="*/ 2147483646 w 49"/>
              <a:gd name="T9" fmla="*/ 2147483646 h 49"/>
              <a:gd name="T10" fmla="*/ 0 w 49"/>
              <a:gd name="T11" fmla="*/ 2147483646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4" y="0"/>
                </a:cubicBezTo>
                <a:cubicBezTo>
                  <a:pt x="38" y="0"/>
                  <a:pt x="49" y="11"/>
                  <a:pt x="49" y="25"/>
                </a:cubicBezTo>
                <a:cubicBezTo>
                  <a:pt x="49" y="25"/>
                  <a:pt x="49" y="25"/>
                  <a:pt x="49" y="25"/>
                </a:cubicBezTo>
                <a:cubicBezTo>
                  <a:pt x="49" y="38"/>
                  <a:pt x="38" y="49"/>
                  <a:pt x="24" y="49"/>
                </a:cubicBezTo>
                <a:cubicBezTo>
                  <a:pt x="11" y="49"/>
                  <a:pt x="0" y="38"/>
                  <a:pt x="0" y="25"/>
                </a:cubicBezTo>
              </a:path>
            </a:pathLst>
          </a:custGeom>
          <a:solidFill>
            <a:srgbClr val="000000"/>
          </a:solidFill>
          <a:ln w="0">
            <a:solidFill>
              <a:srgbClr val="000000"/>
            </a:solidFill>
            <a:round/>
            <a:headEnd/>
            <a:tailEnd/>
          </a:ln>
        </p:spPr>
        <p:txBody>
          <a:bodyPr/>
          <a:lstStyle/>
          <a:p>
            <a:endParaRPr lang="zh-CN" altLang="en-US"/>
          </a:p>
        </p:txBody>
      </p:sp>
      <p:sp>
        <p:nvSpPr>
          <p:cNvPr id="160819" name="Freeform 72"/>
          <p:cNvSpPr>
            <a:spLocks/>
          </p:cNvSpPr>
          <p:nvPr/>
        </p:nvSpPr>
        <p:spPr bwMode="auto">
          <a:xfrm>
            <a:off x="3340100" y="4783138"/>
            <a:ext cx="50800" cy="50800"/>
          </a:xfrm>
          <a:custGeom>
            <a:avLst/>
            <a:gdLst>
              <a:gd name="T0" fmla="*/ 0 w 32"/>
              <a:gd name="T1" fmla="*/ 2147483646 h 32"/>
              <a:gd name="T2" fmla="*/ 2147483646 w 32"/>
              <a:gd name="T3" fmla="*/ 0 h 32"/>
              <a:gd name="T4" fmla="*/ 2147483646 w 32"/>
              <a:gd name="T5" fmla="*/ 2147483646 h 32"/>
              <a:gd name="T6" fmla="*/ 2147483646 w 32"/>
              <a:gd name="T7" fmla="*/ 2147483646 h 32"/>
              <a:gd name="T8" fmla="*/ 2147483646 w 32"/>
              <a:gd name="T9" fmla="*/ 2147483646 h 32"/>
              <a:gd name="T10" fmla="*/ 0 w 32"/>
              <a:gd name="T11" fmla="*/ 2147483646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cubicBezTo>
                  <a:pt x="0" y="7"/>
                  <a:pt x="7" y="0"/>
                  <a:pt x="16" y="0"/>
                </a:cubicBezTo>
                <a:cubicBezTo>
                  <a:pt x="25" y="0"/>
                  <a:pt x="32" y="7"/>
                  <a:pt x="32" y="16"/>
                </a:cubicBezTo>
                <a:cubicBezTo>
                  <a:pt x="32" y="16"/>
                  <a:pt x="32" y="16"/>
                  <a:pt x="32" y="16"/>
                </a:cubicBezTo>
                <a:cubicBezTo>
                  <a:pt x="32" y="25"/>
                  <a:pt x="25" y="32"/>
                  <a:pt x="16" y="32"/>
                </a:cubicBezTo>
                <a:cubicBezTo>
                  <a:pt x="7" y="32"/>
                  <a:pt x="0" y="25"/>
                  <a:pt x="0" y="1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820" name="Freeform 73"/>
          <p:cNvSpPr>
            <a:spLocks/>
          </p:cNvSpPr>
          <p:nvPr/>
        </p:nvSpPr>
        <p:spPr bwMode="auto">
          <a:xfrm>
            <a:off x="3543300" y="4783138"/>
            <a:ext cx="50800" cy="50800"/>
          </a:xfrm>
          <a:custGeom>
            <a:avLst/>
            <a:gdLst>
              <a:gd name="T0" fmla="*/ 0 w 49"/>
              <a:gd name="T1" fmla="*/ 2147483646 h 49"/>
              <a:gd name="T2" fmla="*/ 2147483646 w 49"/>
              <a:gd name="T3" fmla="*/ 0 h 49"/>
              <a:gd name="T4" fmla="*/ 2147483646 w 49"/>
              <a:gd name="T5" fmla="*/ 2147483646 h 49"/>
              <a:gd name="T6" fmla="*/ 2147483646 w 49"/>
              <a:gd name="T7" fmla="*/ 2147483646 h 49"/>
              <a:gd name="T8" fmla="*/ 2147483646 w 49"/>
              <a:gd name="T9" fmla="*/ 2147483646 h 49"/>
              <a:gd name="T10" fmla="*/ 0 w 49"/>
              <a:gd name="T11" fmla="*/ 2147483646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5" y="0"/>
                </a:cubicBezTo>
                <a:cubicBezTo>
                  <a:pt x="38" y="0"/>
                  <a:pt x="49" y="11"/>
                  <a:pt x="49" y="25"/>
                </a:cubicBezTo>
                <a:cubicBezTo>
                  <a:pt x="49" y="25"/>
                  <a:pt x="49" y="25"/>
                  <a:pt x="49" y="25"/>
                </a:cubicBezTo>
                <a:cubicBezTo>
                  <a:pt x="49" y="38"/>
                  <a:pt x="38"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zh-CN" altLang="en-US"/>
          </a:p>
        </p:txBody>
      </p:sp>
      <p:sp>
        <p:nvSpPr>
          <p:cNvPr id="160821" name="Freeform 74"/>
          <p:cNvSpPr>
            <a:spLocks/>
          </p:cNvSpPr>
          <p:nvPr/>
        </p:nvSpPr>
        <p:spPr bwMode="auto">
          <a:xfrm>
            <a:off x="3543300" y="4783138"/>
            <a:ext cx="50800" cy="50800"/>
          </a:xfrm>
          <a:custGeom>
            <a:avLst/>
            <a:gdLst>
              <a:gd name="T0" fmla="*/ 0 w 32"/>
              <a:gd name="T1" fmla="*/ 2147483646 h 32"/>
              <a:gd name="T2" fmla="*/ 2147483646 w 32"/>
              <a:gd name="T3" fmla="*/ 0 h 32"/>
              <a:gd name="T4" fmla="*/ 2147483646 w 32"/>
              <a:gd name="T5" fmla="*/ 2147483646 h 32"/>
              <a:gd name="T6" fmla="*/ 2147483646 w 32"/>
              <a:gd name="T7" fmla="*/ 2147483646 h 32"/>
              <a:gd name="T8" fmla="*/ 2147483646 w 32"/>
              <a:gd name="T9" fmla="*/ 2147483646 h 32"/>
              <a:gd name="T10" fmla="*/ 0 w 32"/>
              <a:gd name="T11" fmla="*/ 2147483646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cubicBezTo>
                  <a:pt x="0" y="7"/>
                  <a:pt x="7" y="0"/>
                  <a:pt x="16" y="0"/>
                </a:cubicBezTo>
                <a:cubicBezTo>
                  <a:pt x="25" y="0"/>
                  <a:pt x="32" y="7"/>
                  <a:pt x="32" y="16"/>
                </a:cubicBezTo>
                <a:cubicBezTo>
                  <a:pt x="32" y="16"/>
                  <a:pt x="32" y="16"/>
                  <a:pt x="32" y="16"/>
                </a:cubicBezTo>
                <a:cubicBezTo>
                  <a:pt x="32" y="25"/>
                  <a:pt x="25" y="32"/>
                  <a:pt x="16" y="32"/>
                </a:cubicBezTo>
                <a:cubicBezTo>
                  <a:pt x="7" y="32"/>
                  <a:pt x="0" y="25"/>
                  <a:pt x="0" y="1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822" name="Freeform 75"/>
          <p:cNvSpPr>
            <a:spLocks/>
          </p:cNvSpPr>
          <p:nvPr/>
        </p:nvSpPr>
        <p:spPr bwMode="auto">
          <a:xfrm>
            <a:off x="3746500" y="4783138"/>
            <a:ext cx="50800" cy="50800"/>
          </a:xfrm>
          <a:custGeom>
            <a:avLst/>
            <a:gdLst>
              <a:gd name="T0" fmla="*/ 0 w 50"/>
              <a:gd name="T1" fmla="*/ 2147483646 h 49"/>
              <a:gd name="T2" fmla="*/ 2147483646 w 50"/>
              <a:gd name="T3" fmla="*/ 0 h 49"/>
              <a:gd name="T4" fmla="*/ 2147483646 w 50"/>
              <a:gd name="T5" fmla="*/ 2147483646 h 49"/>
              <a:gd name="T6" fmla="*/ 2147483646 w 50"/>
              <a:gd name="T7" fmla="*/ 2147483646 h 49"/>
              <a:gd name="T8" fmla="*/ 2147483646 w 50"/>
              <a:gd name="T9" fmla="*/ 2147483646 h 49"/>
              <a:gd name="T10" fmla="*/ 0 w 50"/>
              <a:gd name="T11" fmla="*/ 2147483646 h 49"/>
              <a:gd name="T12" fmla="*/ 0 60000 65536"/>
              <a:gd name="T13" fmla="*/ 0 60000 65536"/>
              <a:gd name="T14" fmla="*/ 0 60000 65536"/>
              <a:gd name="T15" fmla="*/ 0 60000 65536"/>
              <a:gd name="T16" fmla="*/ 0 60000 65536"/>
              <a:gd name="T17" fmla="*/ 0 60000 65536"/>
              <a:gd name="T18" fmla="*/ 0 w 50"/>
              <a:gd name="T19" fmla="*/ 0 h 49"/>
              <a:gd name="T20" fmla="*/ 50 w 5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0" h="49">
                <a:moveTo>
                  <a:pt x="0" y="25"/>
                </a:moveTo>
                <a:cubicBezTo>
                  <a:pt x="0" y="11"/>
                  <a:pt x="11" y="0"/>
                  <a:pt x="25" y="0"/>
                </a:cubicBezTo>
                <a:cubicBezTo>
                  <a:pt x="39" y="0"/>
                  <a:pt x="50" y="11"/>
                  <a:pt x="50" y="25"/>
                </a:cubicBezTo>
                <a:cubicBezTo>
                  <a:pt x="50" y="25"/>
                  <a:pt x="50" y="25"/>
                  <a:pt x="50" y="25"/>
                </a:cubicBezTo>
                <a:cubicBezTo>
                  <a:pt x="50" y="38"/>
                  <a:pt x="39"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zh-CN" altLang="en-US"/>
          </a:p>
        </p:txBody>
      </p:sp>
      <p:sp>
        <p:nvSpPr>
          <p:cNvPr id="160823" name="Freeform 76"/>
          <p:cNvSpPr>
            <a:spLocks/>
          </p:cNvSpPr>
          <p:nvPr/>
        </p:nvSpPr>
        <p:spPr bwMode="auto">
          <a:xfrm>
            <a:off x="3746500" y="4783138"/>
            <a:ext cx="50800" cy="50800"/>
          </a:xfrm>
          <a:custGeom>
            <a:avLst/>
            <a:gdLst>
              <a:gd name="T0" fmla="*/ 0 w 32"/>
              <a:gd name="T1" fmla="*/ 2147483646 h 32"/>
              <a:gd name="T2" fmla="*/ 2147483646 w 32"/>
              <a:gd name="T3" fmla="*/ 0 h 32"/>
              <a:gd name="T4" fmla="*/ 2147483646 w 32"/>
              <a:gd name="T5" fmla="*/ 2147483646 h 32"/>
              <a:gd name="T6" fmla="*/ 2147483646 w 32"/>
              <a:gd name="T7" fmla="*/ 2147483646 h 32"/>
              <a:gd name="T8" fmla="*/ 2147483646 w 32"/>
              <a:gd name="T9" fmla="*/ 2147483646 h 32"/>
              <a:gd name="T10" fmla="*/ 0 w 32"/>
              <a:gd name="T11" fmla="*/ 2147483646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cubicBezTo>
                  <a:pt x="0" y="7"/>
                  <a:pt x="7" y="0"/>
                  <a:pt x="16" y="0"/>
                </a:cubicBezTo>
                <a:cubicBezTo>
                  <a:pt x="25" y="0"/>
                  <a:pt x="32" y="7"/>
                  <a:pt x="32" y="16"/>
                </a:cubicBezTo>
                <a:cubicBezTo>
                  <a:pt x="32" y="16"/>
                  <a:pt x="32" y="16"/>
                  <a:pt x="32" y="16"/>
                </a:cubicBezTo>
                <a:cubicBezTo>
                  <a:pt x="32" y="25"/>
                  <a:pt x="25" y="32"/>
                  <a:pt x="16" y="32"/>
                </a:cubicBezTo>
                <a:cubicBezTo>
                  <a:pt x="7" y="32"/>
                  <a:pt x="0" y="25"/>
                  <a:pt x="0" y="1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824" name="Rectangle 77"/>
          <p:cNvSpPr>
            <a:spLocks noChangeArrowheads="1"/>
          </p:cNvSpPr>
          <p:nvPr/>
        </p:nvSpPr>
        <p:spPr bwMode="auto">
          <a:xfrm>
            <a:off x="2997200" y="3894138"/>
            <a:ext cx="1968500" cy="417512"/>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2000">
              <a:solidFill>
                <a:srgbClr val="000000"/>
              </a:solidFill>
              <a:latin typeface="Arial" panose="020B0604020202020204" pitchFamily="34" charset="0"/>
              <a:ea typeface="MS PGothic" pitchFamily="34" charset="-128"/>
            </a:endParaRPr>
          </a:p>
        </p:txBody>
      </p:sp>
      <p:sp>
        <p:nvSpPr>
          <p:cNvPr id="160825" name="Rectangle 78"/>
          <p:cNvSpPr>
            <a:spLocks noChangeArrowheads="1"/>
          </p:cNvSpPr>
          <p:nvPr/>
        </p:nvSpPr>
        <p:spPr bwMode="auto">
          <a:xfrm>
            <a:off x="2997200" y="3894138"/>
            <a:ext cx="1968500" cy="417512"/>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2000">
              <a:solidFill>
                <a:srgbClr val="000000"/>
              </a:solidFill>
              <a:latin typeface="Arial" panose="020B0604020202020204" pitchFamily="34" charset="0"/>
              <a:ea typeface="MS PGothic" pitchFamily="34" charset="-128"/>
            </a:endParaRPr>
          </a:p>
        </p:txBody>
      </p:sp>
      <p:sp>
        <p:nvSpPr>
          <p:cNvPr id="160826" name="Rectangle 79"/>
          <p:cNvSpPr>
            <a:spLocks noChangeArrowheads="1"/>
          </p:cNvSpPr>
          <p:nvPr/>
        </p:nvSpPr>
        <p:spPr bwMode="auto">
          <a:xfrm>
            <a:off x="2997200" y="3889375"/>
            <a:ext cx="195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eaLnBrk="1" hangingPunct="1">
              <a:lnSpc>
                <a:spcPct val="100000"/>
              </a:lnSpc>
              <a:spcBef>
                <a:spcPct val="0"/>
              </a:spcBef>
              <a:buFontTx/>
              <a:buNone/>
            </a:pPr>
            <a:r>
              <a:rPr lang="en-US" altLang="zh-CN" sz="2000" b="1">
                <a:solidFill>
                  <a:srgbClr val="FF0000"/>
                </a:solidFill>
                <a:latin typeface="Arial" panose="020B0604020202020204" pitchFamily="34" charset="0"/>
                <a:ea typeface="MS PGothic" pitchFamily="34" charset="-128"/>
              </a:rPr>
              <a:t>Common PC</a:t>
            </a:r>
          </a:p>
        </p:txBody>
      </p:sp>
      <p:sp>
        <p:nvSpPr>
          <p:cNvPr id="160827" name="Rectangle 80"/>
          <p:cNvSpPr>
            <a:spLocks noChangeArrowheads="1"/>
          </p:cNvSpPr>
          <p:nvPr/>
        </p:nvSpPr>
        <p:spPr bwMode="auto">
          <a:xfrm>
            <a:off x="5981700" y="5018088"/>
            <a:ext cx="2640013" cy="4508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0828" name="Rectangle 81"/>
          <p:cNvSpPr>
            <a:spLocks noChangeArrowheads="1"/>
          </p:cNvSpPr>
          <p:nvPr/>
        </p:nvSpPr>
        <p:spPr bwMode="auto">
          <a:xfrm>
            <a:off x="5981700" y="5018088"/>
            <a:ext cx="2640013" cy="45085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0829" name="Rectangle 82"/>
          <p:cNvSpPr>
            <a:spLocks noChangeArrowheads="1"/>
          </p:cNvSpPr>
          <p:nvPr/>
        </p:nvSpPr>
        <p:spPr bwMode="auto">
          <a:xfrm>
            <a:off x="6397625" y="5094288"/>
            <a:ext cx="18494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200" b="1">
                <a:solidFill>
                  <a:srgbClr val="000000"/>
                </a:solidFill>
                <a:latin typeface="Arial" panose="020B0604020202020204" pitchFamily="34" charset="0"/>
                <a:ea typeface="MS PGothic" pitchFamily="34" charset="-128"/>
              </a:rPr>
              <a:t>SIMD Pipeline</a:t>
            </a:r>
            <a:endParaRPr lang="en-US" altLang="zh-CN" sz="1800">
              <a:solidFill>
                <a:srgbClr val="000000"/>
              </a:solidFill>
              <a:latin typeface="Arial" panose="020B0604020202020204" pitchFamily="34" charset="0"/>
              <a:ea typeface="MS PGothic" pitchFamily="34" charset="-128"/>
            </a:endParaRPr>
          </a:p>
        </p:txBody>
      </p:sp>
      <p:sp>
        <p:nvSpPr>
          <p:cNvPr id="2" name="日期占位符 1"/>
          <p:cNvSpPr>
            <a:spLocks noGrp="1"/>
          </p:cNvSpPr>
          <p:nvPr>
            <p:ph type="dt" sz="half" idx="10"/>
          </p:nvPr>
        </p:nvSpPr>
        <p:spPr/>
        <p:txBody>
          <a:bodyPr/>
          <a:lstStyle/>
          <a:p>
            <a:fld id="{499DC7CD-631C-48F9-835D-13EF788A466F}"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Tree>
    <p:extLst>
      <p:ext uri="{BB962C8B-B14F-4D97-AF65-F5344CB8AC3E}">
        <p14:creationId xmlns:p14="http://schemas.microsoft.com/office/powerpoint/2010/main" val="322808142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标题 1"/>
          <p:cNvSpPr>
            <a:spLocks noGrp="1"/>
          </p:cNvSpPr>
          <p:nvPr>
            <p:ph type="title"/>
          </p:nvPr>
        </p:nvSpPr>
        <p:spPr/>
        <p:txBody>
          <a:bodyPr/>
          <a:lstStyle/>
          <a:p>
            <a:r>
              <a:rPr lang="en-US" altLang="zh-CN" sz="3600" b="1" smtClean="0">
                <a:solidFill>
                  <a:srgbClr val="FF0000"/>
                </a:solidFill>
              </a:rPr>
              <a:t>SIMD Array Processing vs. VLIW</a:t>
            </a:r>
            <a:endParaRPr lang="zh-CN" altLang="en-US" sz="3600" b="1" smtClean="0">
              <a:solidFill>
                <a:srgbClr val="FF0000"/>
              </a:solidFill>
            </a:endParaRPr>
          </a:p>
        </p:txBody>
      </p:sp>
      <p:sp>
        <p:nvSpPr>
          <p:cNvPr id="112643" name="内容占位符 2"/>
          <p:cNvSpPr>
            <a:spLocks noGrp="1"/>
          </p:cNvSpPr>
          <p:nvPr>
            <p:ph idx="1"/>
          </p:nvPr>
        </p:nvSpPr>
        <p:spPr>
          <a:xfrm>
            <a:off x="310203" y="1258432"/>
            <a:ext cx="8533546" cy="1061687"/>
          </a:xfrm>
        </p:spPr>
        <p:txBody>
          <a:bodyPr>
            <a:normAutofit/>
          </a:bodyPr>
          <a:lstStyle/>
          <a:p>
            <a:r>
              <a:rPr lang="en-US" altLang="zh-CN" dirty="0" smtClean="0"/>
              <a:t>VLIW: </a:t>
            </a:r>
            <a:r>
              <a:rPr lang="zh-CN" altLang="en-US" dirty="0" smtClean="0"/>
              <a:t>多个独立的操作由编译器封装在一起</a:t>
            </a:r>
            <a:endParaRPr lang="en-US" altLang="zh-CN" dirty="0" smtClean="0"/>
          </a:p>
          <a:p>
            <a:endParaRPr lang="zh-CN" altLang="en-US" dirty="0" smtClean="0"/>
          </a:p>
        </p:txBody>
      </p:sp>
      <p:sp>
        <p:nvSpPr>
          <p:cNvPr id="4" name="日期占位符 3"/>
          <p:cNvSpPr>
            <a:spLocks noGrp="1"/>
          </p:cNvSpPr>
          <p:nvPr>
            <p:ph type="dt" sz="half" idx="10"/>
          </p:nvPr>
        </p:nvSpPr>
        <p:spPr/>
        <p:txBody>
          <a:bodyPr/>
          <a:lstStyle/>
          <a:p>
            <a:pPr>
              <a:defRPr/>
            </a:pPr>
            <a:fld id="{BC572A52-41FC-4898-8E29-9C3AA4CA844E}" type="datetime1">
              <a:rPr lang="en-US" altLang="zh-CN" smtClean="0"/>
              <a:t>5/13/2019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112646"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892944B4-F063-4FD1-8836-47F7BC5D7EA3}"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4</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11264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202" y="2380847"/>
            <a:ext cx="81915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068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normAutofit/>
          </a:bodyPr>
          <a:lstStyle/>
          <a:p>
            <a:r>
              <a:rPr lang="en-US" altLang="zh-CN" sz="3600" smtClean="0"/>
              <a:t>Warp Instruction Level Parallelism</a:t>
            </a:r>
          </a:p>
        </p:txBody>
      </p:sp>
      <p:sp>
        <p:nvSpPr>
          <p:cNvPr id="3" name="日期占位符 2"/>
          <p:cNvSpPr>
            <a:spLocks noGrp="1"/>
          </p:cNvSpPr>
          <p:nvPr>
            <p:ph type="dt" sz="half" idx="10"/>
          </p:nvPr>
        </p:nvSpPr>
        <p:spPr/>
        <p:txBody>
          <a:bodyPr/>
          <a:lstStyle/>
          <a:p>
            <a:fld id="{07AEC7AD-DBB0-4513-9AC8-BA1983F176C2}" type="datetime1">
              <a:rPr lang="en-US" altLang="zh-CN" smtClean="0"/>
              <a:t>5/13/2019</a:t>
            </a:fld>
            <a:endParaRPr lang="zh-CN" altLang="en-US"/>
          </a:p>
        </p:txBody>
      </p:sp>
      <p:sp>
        <p:nvSpPr>
          <p:cNvPr id="4" name="页脚占位符 3"/>
          <p:cNvSpPr>
            <a:spLocks noGrp="1"/>
          </p:cNvSpPr>
          <p:nvPr>
            <p:ph type="ftr" sz="quarter" idx="11"/>
          </p:nvPr>
        </p:nvSpPr>
        <p:spPr/>
        <p:txBody>
          <a:bodyPr/>
          <a:lstStyle/>
          <a:p>
            <a:r>
              <a:rPr lang="zh-CN" altLang="en-US" smtClean="0"/>
              <a:t>中国科学技术大学</a:t>
            </a:r>
            <a:endParaRPr lang="zh-CN" altLang="en-US" dirty="0"/>
          </a:p>
        </p:txBody>
      </p:sp>
      <p:sp>
        <p:nvSpPr>
          <p:cNvPr id="168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0"/>
              </a:spcBef>
              <a:buFontTx/>
              <a:buNone/>
            </a:pPr>
            <a:fld id="{0C369A7D-3A1C-4F44-AACB-5C698373A1A5}" type="slidenum">
              <a:rPr lang="en-US" altLang="zh-CN" sz="1600" smtClean="0">
                <a:solidFill>
                  <a:srgbClr val="000000"/>
                </a:solidFill>
                <a:latin typeface="Garamond" panose="02020404030301010803" pitchFamily="18" charset="0"/>
                <a:ea typeface="MS PGothic" pitchFamily="34" charset="-128"/>
              </a:rPr>
              <a:pPr algn="ctr">
                <a:lnSpc>
                  <a:spcPct val="100000"/>
                </a:lnSpc>
                <a:spcBef>
                  <a:spcPct val="0"/>
                </a:spcBef>
                <a:buFontTx/>
                <a:buNone/>
              </a:pPr>
              <a:t>40</a:t>
            </a:fld>
            <a:endParaRPr lang="en-US" altLang="zh-CN" sz="1600" smtClean="0">
              <a:solidFill>
                <a:srgbClr val="000000"/>
              </a:solidFill>
              <a:latin typeface="Garamond" panose="02020404030301010803" pitchFamily="18" charset="0"/>
              <a:ea typeface="MS PGothic" pitchFamily="34" charset="-128"/>
            </a:endParaRPr>
          </a:p>
        </p:txBody>
      </p:sp>
      <p:sp>
        <p:nvSpPr>
          <p:cNvPr id="168963" name="Content Placeholder 2"/>
          <p:cNvSpPr>
            <a:spLocks noGrp="1"/>
          </p:cNvSpPr>
          <p:nvPr>
            <p:ph idx="4294967295"/>
          </p:nvPr>
        </p:nvSpPr>
        <p:spPr>
          <a:xfrm>
            <a:off x="0" y="996950"/>
            <a:ext cx="8610600" cy="5194300"/>
          </a:xfrm>
        </p:spPr>
        <p:txBody>
          <a:bodyPr/>
          <a:lstStyle/>
          <a:p>
            <a:pPr>
              <a:buFontTx/>
              <a:buNone/>
            </a:pPr>
            <a:r>
              <a:rPr lang="en-US" altLang="ko-KR" sz="2000" smtClean="0">
                <a:ea typeface="Gulim" pitchFamily="34" charset="-127"/>
              </a:rPr>
              <a:t>Can overlap execution of multiple instructions</a:t>
            </a:r>
          </a:p>
          <a:p>
            <a:pPr lvl="1"/>
            <a:r>
              <a:rPr lang="en-US" altLang="ko-KR" sz="1600" smtClean="0">
                <a:ea typeface="Gulim" pitchFamily="34" charset="-127"/>
              </a:rPr>
              <a:t>Example machine has 32 threads per warp and 8 lanes</a:t>
            </a:r>
          </a:p>
          <a:p>
            <a:pPr lvl="1"/>
            <a:r>
              <a:rPr lang="en-US" altLang="ko-KR" sz="1600" smtClean="0">
                <a:ea typeface="Gulim" pitchFamily="34" charset="-127"/>
              </a:rPr>
              <a:t>Completes 24 operations/cycle while issuing 1 warp/cycle</a:t>
            </a:r>
          </a:p>
          <a:p>
            <a:pPr lvl="1"/>
            <a:endParaRPr lang="en-US" altLang="ko-KR" sz="1600" smtClean="0">
              <a:ea typeface="Gulim" pitchFamily="34" charset="-127"/>
            </a:endParaRPr>
          </a:p>
          <a:p>
            <a:endParaRPr lang="en-US" altLang="zh-CN" smtClean="0"/>
          </a:p>
        </p:txBody>
      </p:sp>
      <p:grpSp>
        <p:nvGrpSpPr>
          <p:cNvPr id="2" name="Group 2"/>
          <p:cNvGrpSpPr>
            <a:grpSpLocks/>
          </p:cNvGrpSpPr>
          <p:nvPr/>
        </p:nvGrpSpPr>
        <p:grpSpPr bwMode="auto">
          <a:xfrm>
            <a:off x="685800" y="3589338"/>
            <a:ext cx="3276600" cy="1598612"/>
            <a:chOff x="432" y="2113"/>
            <a:chExt cx="2064" cy="1007"/>
          </a:xfrm>
        </p:grpSpPr>
        <p:grpSp>
          <p:nvGrpSpPr>
            <p:cNvPr id="169473" name="Group 3"/>
            <p:cNvGrpSpPr>
              <a:grpSpLocks/>
            </p:cNvGrpSpPr>
            <p:nvPr/>
          </p:nvGrpSpPr>
          <p:grpSpPr bwMode="auto">
            <a:xfrm>
              <a:off x="960" y="2352"/>
              <a:ext cx="1536" cy="768"/>
              <a:chOff x="480" y="2352"/>
              <a:chExt cx="1536" cy="768"/>
            </a:xfrm>
          </p:grpSpPr>
          <p:grpSp>
            <p:nvGrpSpPr>
              <p:cNvPr id="169475" name="Group 7"/>
              <p:cNvGrpSpPr>
                <a:grpSpLocks/>
              </p:cNvGrpSpPr>
              <p:nvPr/>
            </p:nvGrpSpPr>
            <p:grpSpPr bwMode="auto">
              <a:xfrm>
                <a:off x="1824" y="2352"/>
                <a:ext cx="192" cy="192"/>
                <a:chOff x="1824" y="2352"/>
                <a:chExt cx="192" cy="192"/>
              </a:xfrm>
            </p:grpSpPr>
            <p:sp>
              <p:nvSpPr>
                <p:cNvPr id="169570" name="Rectangle 5"/>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71" name="Oval 6"/>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sp>
            <p:nvSpPr>
              <p:cNvPr id="169476" name="Rectangle 7"/>
              <p:cNvSpPr>
                <a:spLocks noChangeArrowheads="1"/>
              </p:cNvSpPr>
              <p:nvPr/>
            </p:nvSpPr>
            <p:spPr bwMode="auto">
              <a:xfrm>
                <a:off x="480" y="2352"/>
                <a:ext cx="1536" cy="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nvGrpSpPr>
              <p:cNvPr id="169477" name="Group 8"/>
              <p:cNvGrpSpPr>
                <a:grpSpLocks/>
              </p:cNvGrpSpPr>
              <p:nvPr/>
            </p:nvGrpSpPr>
            <p:grpSpPr bwMode="auto">
              <a:xfrm>
                <a:off x="1824" y="2544"/>
                <a:ext cx="192" cy="192"/>
                <a:chOff x="1824" y="2352"/>
                <a:chExt cx="192" cy="192"/>
              </a:xfrm>
            </p:grpSpPr>
            <p:sp>
              <p:nvSpPr>
                <p:cNvPr id="169568" name="Rectangle 9"/>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69" name="Oval 10"/>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78" name="Group 11"/>
              <p:cNvGrpSpPr>
                <a:grpSpLocks/>
              </p:cNvGrpSpPr>
              <p:nvPr/>
            </p:nvGrpSpPr>
            <p:grpSpPr bwMode="auto">
              <a:xfrm>
                <a:off x="1824" y="2736"/>
                <a:ext cx="192" cy="192"/>
                <a:chOff x="1824" y="2352"/>
                <a:chExt cx="192" cy="192"/>
              </a:xfrm>
            </p:grpSpPr>
            <p:sp>
              <p:nvSpPr>
                <p:cNvPr id="169566" name="Rectangle 12"/>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67" name="Oval 13"/>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79" name="Group 14"/>
              <p:cNvGrpSpPr>
                <a:grpSpLocks/>
              </p:cNvGrpSpPr>
              <p:nvPr/>
            </p:nvGrpSpPr>
            <p:grpSpPr bwMode="auto">
              <a:xfrm>
                <a:off x="1824" y="2928"/>
                <a:ext cx="192" cy="192"/>
                <a:chOff x="1824" y="2352"/>
                <a:chExt cx="192" cy="192"/>
              </a:xfrm>
            </p:grpSpPr>
            <p:sp>
              <p:nvSpPr>
                <p:cNvPr id="169564" name="Rectangle 15"/>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65" name="Oval 16"/>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80" name="Group 17"/>
              <p:cNvGrpSpPr>
                <a:grpSpLocks/>
              </p:cNvGrpSpPr>
              <p:nvPr/>
            </p:nvGrpSpPr>
            <p:grpSpPr bwMode="auto">
              <a:xfrm>
                <a:off x="1632" y="2352"/>
                <a:ext cx="192" cy="192"/>
                <a:chOff x="1824" y="2352"/>
                <a:chExt cx="192" cy="192"/>
              </a:xfrm>
            </p:grpSpPr>
            <p:sp>
              <p:nvSpPr>
                <p:cNvPr id="169562" name="Rectangle 18"/>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63" name="Oval 19"/>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81" name="Group 20"/>
              <p:cNvGrpSpPr>
                <a:grpSpLocks/>
              </p:cNvGrpSpPr>
              <p:nvPr/>
            </p:nvGrpSpPr>
            <p:grpSpPr bwMode="auto">
              <a:xfrm>
                <a:off x="1632" y="2544"/>
                <a:ext cx="192" cy="192"/>
                <a:chOff x="1824" y="2352"/>
                <a:chExt cx="192" cy="192"/>
              </a:xfrm>
            </p:grpSpPr>
            <p:sp>
              <p:nvSpPr>
                <p:cNvPr id="169560" name="Rectangle 21"/>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61" name="Oval 22"/>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82" name="Group 23"/>
              <p:cNvGrpSpPr>
                <a:grpSpLocks/>
              </p:cNvGrpSpPr>
              <p:nvPr/>
            </p:nvGrpSpPr>
            <p:grpSpPr bwMode="auto">
              <a:xfrm>
                <a:off x="1632" y="2736"/>
                <a:ext cx="192" cy="192"/>
                <a:chOff x="1824" y="2352"/>
                <a:chExt cx="192" cy="192"/>
              </a:xfrm>
            </p:grpSpPr>
            <p:sp>
              <p:nvSpPr>
                <p:cNvPr id="169558" name="Rectangle 24"/>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59" name="Oval 25"/>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83" name="Group 26"/>
              <p:cNvGrpSpPr>
                <a:grpSpLocks/>
              </p:cNvGrpSpPr>
              <p:nvPr/>
            </p:nvGrpSpPr>
            <p:grpSpPr bwMode="auto">
              <a:xfrm>
                <a:off x="1632" y="2928"/>
                <a:ext cx="192" cy="192"/>
                <a:chOff x="1824" y="2352"/>
                <a:chExt cx="192" cy="192"/>
              </a:xfrm>
            </p:grpSpPr>
            <p:sp>
              <p:nvSpPr>
                <p:cNvPr id="169556" name="Rectangle 27"/>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57" name="Oval 28"/>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84" name="Group 29"/>
              <p:cNvGrpSpPr>
                <a:grpSpLocks/>
              </p:cNvGrpSpPr>
              <p:nvPr/>
            </p:nvGrpSpPr>
            <p:grpSpPr bwMode="auto">
              <a:xfrm>
                <a:off x="1440" y="2352"/>
                <a:ext cx="192" cy="192"/>
                <a:chOff x="1824" y="2352"/>
                <a:chExt cx="192" cy="192"/>
              </a:xfrm>
            </p:grpSpPr>
            <p:sp>
              <p:nvSpPr>
                <p:cNvPr id="169554" name="Rectangle 30"/>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55" name="Oval 31"/>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85" name="Group 32"/>
              <p:cNvGrpSpPr>
                <a:grpSpLocks/>
              </p:cNvGrpSpPr>
              <p:nvPr/>
            </p:nvGrpSpPr>
            <p:grpSpPr bwMode="auto">
              <a:xfrm>
                <a:off x="1440" y="2544"/>
                <a:ext cx="192" cy="192"/>
                <a:chOff x="1824" y="2352"/>
                <a:chExt cx="192" cy="192"/>
              </a:xfrm>
            </p:grpSpPr>
            <p:sp>
              <p:nvSpPr>
                <p:cNvPr id="169552" name="Rectangle 33"/>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53" name="Oval 34"/>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86" name="Group 35"/>
              <p:cNvGrpSpPr>
                <a:grpSpLocks/>
              </p:cNvGrpSpPr>
              <p:nvPr/>
            </p:nvGrpSpPr>
            <p:grpSpPr bwMode="auto">
              <a:xfrm>
                <a:off x="1440" y="2736"/>
                <a:ext cx="192" cy="192"/>
                <a:chOff x="1824" y="2352"/>
                <a:chExt cx="192" cy="192"/>
              </a:xfrm>
            </p:grpSpPr>
            <p:sp>
              <p:nvSpPr>
                <p:cNvPr id="169550" name="Rectangle 36"/>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51" name="Oval 37"/>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87" name="Group 38"/>
              <p:cNvGrpSpPr>
                <a:grpSpLocks/>
              </p:cNvGrpSpPr>
              <p:nvPr/>
            </p:nvGrpSpPr>
            <p:grpSpPr bwMode="auto">
              <a:xfrm>
                <a:off x="1440" y="2928"/>
                <a:ext cx="192" cy="192"/>
                <a:chOff x="1824" y="2352"/>
                <a:chExt cx="192" cy="192"/>
              </a:xfrm>
            </p:grpSpPr>
            <p:sp>
              <p:nvSpPr>
                <p:cNvPr id="169548" name="Rectangle 39"/>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49" name="Oval 40"/>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88" name="Group 41"/>
              <p:cNvGrpSpPr>
                <a:grpSpLocks/>
              </p:cNvGrpSpPr>
              <p:nvPr/>
            </p:nvGrpSpPr>
            <p:grpSpPr bwMode="auto">
              <a:xfrm>
                <a:off x="1248" y="2352"/>
                <a:ext cx="192" cy="192"/>
                <a:chOff x="1824" y="2352"/>
                <a:chExt cx="192" cy="192"/>
              </a:xfrm>
            </p:grpSpPr>
            <p:sp>
              <p:nvSpPr>
                <p:cNvPr id="169546" name="Rectangle 42"/>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47" name="Oval 43"/>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89" name="Group 44"/>
              <p:cNvGrpSpPr>
                <a:grpSpLocks/>
              </p:cNvGrpSpPr>
              <p:nvPr/>
            </p:nvGrpSpPr>
            <p:grpSpPr bwMode="auto">
              <a:xfrm>
                <a:off x="1248" y="2544"/>
                <a:ext cx="192" cy="192"/>
                <a:chOff x="1824" y="2352"/>
                <a:chExt cx="192" cy="192"/>
              </a:xfrm>
            </p:grpSpPr>
            <p:sp>
              <p:nvSpPr>
                <p:cNvPr id="169544" name="Rectangle 45"/>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45" name="Oval 46"/>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90" name="Group 47"/>
              <p:cNvGrpSpPr>
                <a:grpSpLocks/>
              </p:cNvGrpSpPr>
              <p:nvPr/>
            </p:nvGrpSpPr>
            <p:grpSpPr bwMode="auto">
              <a:xfrm>
                <a:off x="1248" y="2736"/>
                <a:ext cx="192" cy="192"/>
                <a:chOff x="1824" y="2352"/>
                <a:chExt cx="192" cy="192"/>
              </a:xfrm>
            </p:grpSpPr>
            <p:sp>
              <p:nvSpPr>
                <p:cNvPr id="169542" name="Rectangle 48"/>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43" name="Oval 49"/>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91" name="Group 50"/>
              <p:cNvGrpSpPr>
                <a:grpSpLocks/>
              </p:cNvGrpSpPr>
              <p:nvPr/>
            </p:nvGrpSpPr>
            <p:grpSpPr bwMode="auto">
              <a:xfrm>
                <a:off x="1248" y="2928"/>
                <a:ext cx="192" cy="192"/>
                <a:chOff x="1824" y="2352"/>
                <a:chExt cx="192" cy="192"/>
              </a:xfrm>
            </p:grpSpPr>
            <p:sp>
              <p:nvSpPr>
                <p:cNvPr id="169540" name="Rectangle 51"/>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41" name="Oval 52"/>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92" name="Group 53"/>
              <p:cNvGrpSpPr>
                <a:grpSpLocks/>
              </p:cNvGrpSpPr>
              <p:nvPr/>
            </p:nvGrpSpPr>
            <p:grpSpPr bwMode="auto">
              <a:xfrm>
                <a:off x="1056" y="2352"/>
                <a:ext cx="192" cy="192"/>
                <a:chOff x="1824" y="2352"/>
                <a:chExt cx="192" cy="192"/>
              </a:xfrm>
            </p:grpSpPr>
            <p:sp>
              <p:nvSpPr>
                <p:cNvPr id="169538" name="Rectangle 54"/>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39" name="Oval 55"/>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93" name="Group 56"/>
              <p:cNvGrpSpPr>
                <a:grpSpLocks/>
              </p:cNvGrpSpPr>
              <p:nvPr/>
            </p:nvGrpSpPr>
            <p:grpSpPr bwMode="auto">
              <a:xfrm>
                <a:off x="1056" y="2544"/>
                <a:ext cx="192" cy="192"/>
                <a:chOff x="1824" y="2352"/>
                <a:chExt cx="192" cy="192"/>
              </a:xfrm>
            </p:grpSpPr>
            <p:sp>
              <p:nvSpPr>
                <p:cNvPr id="169536" name="Rectangle 57"/>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37" name="Oval 58"/>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94" name="Group 59"/>
              <p:cNvGrpSpPr>
                <a:grpSpLocks/>
              </p:cNvGrpSpPr>
              <p:nvPr/>
            </p:nvGrpSpPr>
            <p:grpSpPr bwMode="auto">
              <a:xfrm>
                <a:off x="1056" y="2736"/>
                <a:ext cx="192" cy="192"/>
                <a:chOff x="1824" y="2352"/>
                <a:chExt cx="192" cy="192"/>
              </a:xfrm>
            </p:grpSpPr>
            <p:sp>
              <p:nvSpPr>
                <p:cNvPr id="169534" name="Rectangle 60"/>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35" name="Oval 61"/>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95" name="Group 62"/>
              <p:cNvGrpSpPr>
                <a:grpSpLocks/>
              </p:cNvGrpSpPr>
              <p:nvPr/>
            </p:nvGrpSpPr>
            <p:grpSpPr bwMode="auto">
              <a:xfrm>
                <a:off x="1056" y="2928"/>
                <a:ext cx="192" cy="192"/>
                <a:chOff x="1824" y="2352"/>
                <a:chExt cx="192" cy="192"/>
              </a:xfrm>
            </p:grpSpPr>
            <p:sp>
              <p:nvSpPr>
                <p:cNvPr id="169532" name="Rectangle 63"/>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33" name="Oval 64"/>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96" name="Group 65"/>
              <p:cNvGrpSpPr>
                <a:grpSpLocks/>
              </p:cNvGrpSpPr>
              <p:nvPr/>
            </p:nvGrpSpPr>
            <p:grpSpPr bwMode="auto">
              <a:xfrm>
                <a:off x="864" y="2352"/>
                <a:ext cx="192" cy="192"/>
                <a:chOff x="1824" y="2352"/>
                <a:chExt cx="192" cy="192"/>
              </a:xfrm>
            </p:grpSpPr>
            <p:sp>
              <p:nvSpPr>
                <p:cNvPr id="169530" name="Rectangle 66"/>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31" name="Oval 67"/>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97" name="Group 68"/>
              <p:cNvGrpSpPr>
                <a:grpSpLocks/>
              </p:cNvGrpSpPr>
              <p:nvPr/>
            </p:nvGrpSpPr>
            <p:grpSpPr bwMode="auto">
              <a:xfrm>
                <a:off x="864" y="2544"/>
                <a:ext cx="192" cy="192"/>
                <a:chOff x="1824" y="2352"/>
                <a:chExt cx="192" cy="192"/>
              </a:xfrm>
            </p:grpSpPr>
            <p:sp>
              <p:nvSpPr>
                <p:cNvPr id="169528" name="Rectangle 69"/>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29" name="Oval 70"/>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98" name="Group 71"/>
              <p:cNvGrpSpPr>
                <a:grpSpLocks/>
              </p:cNvGrpSpPr>
              <p:nvPr/>
            </p:nvGrpSpPr>
            <p:grpSpPr bwMode="auto">
              <a:xfrm>
                <a:off x="864" y="2736"/>
                <a:ext cx="192" cy="192"/>
                <a:chOff x="1824" y="2352"/>
                <a:chExt cx="192" cy="192"/>
              </a:xfrm>
            </p:grpSpPr>
            <p:sp>
              <p:nvSpPr>
                <p:cNvPr id="169526" name="Rectangle 72"/>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27" name="Oval 73"/>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99" name="Group 74"/>
              <p:cNvGrpSpPr>
                <a:grpSpLocks/>
              </p:cNvGrpSpPr>
              <p:nvPr/>
            </p:nvGrpSpPr>
            <p:grpSpPr bwMode="auto">
              <a:xfrm>
                <a:off x="864" y="2928"/>
                <a:ext cx="192" cy="192"/>
                <a:chOff x="1824" y="2352"/>
                <a:chExt cx="192" cy="192"/>
              </a:xfrm>
            </p:grpSpPr>
            <p:sp>
              <p:nvSpPr>
                <p:cNvPr id="169524" name="Rectangle 75"/>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25" name="Oval 76"/>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500" name="Group 77"/>
              <p:cNvGrpSpPr>
                <a:grpSpLocks/>
              </p:cNvGrpSpPr>
              <p:nvPr/>
            </p:nvGrpSpPr>
            <p:grpSpPr bwMode="auto">
              <a:xfrm>
                <a:off x="672" y="2352"/>
                <a:ext cx="192" cy="192"/>
                <a:chOff x="1824" y="2352"/>
                <a:chExt cx="192" cy="192"/>
              </a:xfrm>
            </p:grpSpPr>
            <p:sp>
              <p:nvSpPr>
                <p:cNvPr id="169522" name="Rectangle 78"/>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23" name="Oval 79"/>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501" name="Group 80"/>
              <p:cNvGrpSpPr>
                <a:grpSpLocks/>
              </p:cNvGrpSpPr>
              <p:nvPr/>
            </p:nvGrpSpPr>
            <p:grpSpPr bwMode="auto">
              <a:xfrm>
                <a:off x="672" y="2544"/>
                <a:ext cx="192" cy="192"/>
                <a:chOff x="1824" y="2352"/>
                <a:chExt cx="192" cy="192"/>
              </a:xfrm>
            </p:grpSpPr>
            <p:sp>
              <p:nvSpPr>
                <p:cNvPr id="169520" name="Rectangle 81"/>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21" name="Oval 82"/>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502" name="Group 83"/>
              <p:cNvGrpSpPr>
                <a:grpSpLocks/>
              </p:cNvGrpSpPr>
              <p:nvPr/>
            </p:nvGrpSpPr>
            <p:grpSpPr bwMode="auto">
              <a:xfrm>
                <a:off x="672" y="2736"/>
                <a:ext cx="192" cy="192"/>
                <a:chOff x="1824" y="2352"/>
                <a:chExt cx="192" cy="192"/>
              </a:xfrm>
            </p:grpSpPr>
            <p:sp>
              <p:nvSpPr>
                <p:cNvPr id="169518" name="Rectangle 84"/>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19" name="Oval 85"/>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503" name="Group 86"/>
              <p:cNvGrpSpPr>
                <a:grpSpLocks/>
              </p:cNvGrpSpPr>
              <p:nvPr/>
            </p:nvGrpSpPr>
            <p:grpSpPr bwMode="auto">
              <a:xfrm>
                <a:off x="672" y="2928"/>
                <a:ext cx="192" cy="192"/>
                <a:chOff x="1824" y="2352"/>
                <a:chExt cx="192" cy="192"/>
              </a:xfrm>
            </p:grpSpPr>
            <p:sp>
              <p:nvSpPr>
                <p:cNvPr id="169516" name="Rectangle 87"/>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17" name="Oval 88"/>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504" name="Group 89"/>
              <p:cNvGrpSpPr>
                <a:grpSpLocks/>
              </p:cNvGrpSpPr>
              <p:nvPr/>
            </p:nvGrpSpPr>
            <p:grpSpPr bwMode="auto">
              <a:xfrm>
                <a:off x="480" y="2352"/>
                <a:ext cx="192" cy="192"/>
                <a:chOff x="1824" y="2352"/>
                <a:chExt cx="192" cy="192"/>
              </a:xfrm>
            </p:grpSpPr>
            <p:sp>
              <p:nvSpPr>
                <p:cNvPr id="169514" name="Rectangle 90"/>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15" name="Oval 91"/>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505" name="Group 92"/>
              <p:cNvGrpSpPr>
                <a:grpSpLocks/>
              </p:cNvGrpSpPr>
              <p:nvPr/>
            </p:nvGrpSpPr>
            <p:grpSpPr bwMode="auto">
              <a:xfrm>
                <a:off x="480" y="2544"/>
                <a:ext cx="192" cy="192"/>
                <a:chOff x="1824" y="2352"/>
                <a:chExt cx="192" cy="192"/>
              </a:xfrm>
            </p:grpSpPr>
            <p:sp>
              <p:nvSpPr>
                <p:cNvPr id="169512" name="Rectangle 93"/>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13" name="Oval 94"/>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506" name="Group 95"/>
              <p:cNvGrpSpPr>
                <a:grpSpLocks/>
              </p:cNvGrpSpPr>
              <p:nvPr/>
            </p:nvGrpSpPr>
            <p:grpSpPr bwMode="auto">
              <a:xfrm>
                <a:off x="480" y="2736"/>
                <a:ext cx="192" cy="192"/>
                <a:chOff x="1824" y="2352"/>
                <a:chExt cx="192" cy="192"/>
              </a:xfrm>
            </p:grpSpPr>
            <p:sp>
              <p:nvSpPr>
                <p:cNvPr id="169510" name="Rectangle 96"/>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11" name="Oval 97"/>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507" name="Group 98"/>
              <p:cNvGrpSpPr>
                <a:grpSpLocks/>
              </p:cNvGrpSpPr>
              <p:nvPr/>
            </p:nvGrpSpPr>
            <p:grpSpPr bwMode="auto">
              <a:xfrm>
                <a:off x="480" y="2928"/>
                <a:ext cx="192" cy="192"/>
                <a:chOff x="1824" y="2352"/>
                <a:chExt cx="192" cy="192"/>
              </a:xfrm>
            </p:grpSpPr>
            <p:sp>
              <p:nvSpPr>
                <p:cNvPr id="169508" name="Rectangle 99"/>
                <p:cNvSpPr>
                  <a:spLocks noChangeArrowheads="1"/>
                </p:cNvSpPr>
                <p:nvPr/>
              </p:nvSpPr>
              <p:spPr bwMode="auto">
                <a:xfrm>
                  <a:off x="1824" y="2352"/>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509" name="Oval 100"/>
                <p:cNvSpPr>
                  <a:spLocks noChangeArrowheads="1"/>
                </p:cNvSpPr>
                <p:nvPr/>
              </p:nvSpPr>
              <p:spPr bwMode="auto">
                <a:xfrm>
                  <a:off x="1872" y="2400"/>
                  <a:ext cx="96" cy="96"/>
                </a:xfrm>
                <a:prstGeom prst="ellipse">
                  <a:avLst/>
                </a:prstGeom>
                <a:solidFill>
                  <a:srgbClr val="FFFF66"/>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sp>
          <p:nvSpPr>
            <p:cNvPr id="169474" name="AutoShape 101"/>
            <p:cNvSpPr>
              <a:spLocks noChangeArrowheads="1"/>
            </p:cNvSpPr>
            <p:nvPr/>
          </p:nvSpPr>
          <p:spPr bwMode="auto">
            <a:xfrm>
              <a:off x="432" y="2113"/>
              <a:ext cx="529" cy="462"/>
            </a:xfrm>
            <a:prstGeom prst="rightArrow">
              <a:avLst>
                <a:gd name="adj1" fmla="val 50000"/>
                <a:gd name="adj2" fmla="val 30825"/>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W3</a:t>
              </a:r>
            </a:p>
          </p:txBody>
        </p:sp>
      </p:grpSp>
      <p:grpSp>
        <p:nvGrpSpPr>
          <p:cNvPr id="43429" name="Group 104"/>
          <p:cNvGrpSpPr>
            <a:grpSpLocks/>
          </p:cNvGrpSpPr>
          <p:nvPr/>
        </p:nvGrpSpPr>
        <p:grpSpPr bwMode="auto">
          <a:xfrm>
            <a:off x="685800" y="2419350"/>
            <a:ext cx="3276600" cy="1549400"/>
            <a:chOff x="432" y="1376"/>
            <a:chExt cx="2064" cy="976"/>
          </a:xfrm>
        </p:grpSpPr>
        <p:grpSp>
          <p:nvGrpSpPr>
            <p:cNvPr id="169374" name="Group 105"/>
            <p:cNvGrpSpPr>
              <a:grpSpLocks/>
            </p:cNvGrpSpPr>
            <p:nvPr/>
          </p:nvGrpSpPr>
          <p:grpSpPr bwMode="auto">
            <a:xfrm>
              <a:off x="960" y="1584"/>
              <a:ext cx="1536" cy="768"/>
              <a:chOff x="480" y="1584"/>
              <a:chExt cx="1536" cy="768"/>
            </a:xfrm>
          </p:grpSpPr>
          <p:grpSp>
            <p:nvGrpSpPr>
              <p:cNvPr id="169376" name="Group 106"/>
              <p:cNvGrpSpPr>
                <a:grpSpLocks/>
              </p:cNvGrpSpPr>
              <p:nvPr/>
            </p:nvGrpSpPr>
            <p:grpSpPr bwMode="auto">
              <a:xfrm>
                <a:off x="1824" y="1584"/>
                <a:ext cx="192" cy="192"/>
                <a:chOff x="1824" y="1584"/>
                <a:chExt cx="192" cy="192"/>
              </a:xfrm>
            </p:grpSpPr>
            <p:sp>
              <p:nvSpPr>
                <p:cNvPr id="169471" name="Rectangle 107"/>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72" name="Oval 108"/>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sp>
            <p:nvSpPr>
              <p:cNvPr id="169377" name="Rectangle 109"/>
              <p:cNvSpPr>
                <a:spLocks noChangeArrowheads="1"/>
              </p:cNvSpPr>
              <p:nvPr/>
            </p:nvSpPr>
            <p:spPr bwMode="auto">
              <a:xfrm>
                <a:off x="480" y="1584"/>
                <a:ext cx="1536" cy="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nvGrpSpPr>
              <p:cNvPr id="169378" name="Group 110"/>
              <p:cNvGrpSpPr>
                <a:grpSpLocks/>
              </p:cNvGrpSpPr>
              <p:nvPr/>
            </p:nvGrpSpPr>
            <p:grpSpPr bwMode="auto">
              <a:xfrm>
                <a:off x="1824" y="1776"/>
                <a:ext cx="192" cy="192"/>
                <a:chOff x="1824" y="1584"/>
                <a:chExt cx="192" cy="192"/>
              </a:xfrm>
            </p:grpSpPr>
            <p:sp>
              <p:nvSpPr>
                <p:cNvPr id="169469" name="Rectangle 111"/>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70" name="Oval 112"/>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79" name="Group 113"/>
              <p:cNvGrpSpPr>
                <a:grpSpLocks/>
              </p:cNvGrpSpPr>
              <p:nvPr/>
            </p:nvGrpSpPr>
            <p:grpSpPr bwMode="auto">
              <a:xfrm>
                <a:off x="1824" y="1968"/>
                <a:ext cx="192" cy="192"/>
                <a:chOff x="1824" y="1584"/>
                <a:chExt cx="192" cy="192"/>
              </a:xfrm>
            </p:grpSpPr>
            <p:sp>
              <p:nvSpPr>
                <p:cNvPr id="169467" name="Rectangle 114"/>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68" name="Oval 115"/>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80" name="Group 116"/>
              <p:cNvGrpSpPr>
                <a:grpSpLocks/>
              </p:cNvGrpSpPr>
              <p:nvPr/>
            </p:nvGrpSpPr>
            <p:grpSpPr bwMode="auto">
              <a:xfrm>
                <a:off x="1824" y="2160"/>
                <a:ext cx="192" cy="192"/>
                <a:chOff x="1824" y="1584"/>
                <a:chExt cx="192" cy="192"/>
              </a:xfrm>
            </p:grpSpPr>
            <p:sp>
              <p:nvSpPr>
                <p:cNvPr id="169465" name="Rectangle 117"/>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66" name="Oval 118"/>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81" name="Group 119"/>
              <p:cNvGrpSpPr>
                <a:grpSpLocks/>
              </p:cNvGrpSpPr>
              <p:nvPr/>
            </p:nvGrpSpPr>
            <p:grpSpPr bwMode="auto">
              <a:xfrm>
                <a:off x="1632" y="1584"/>
                <a:ext cx="192" cy="192"/>
                <a:chOff x="1824" y="1584"/>
                <a:chExt cx="192" cy="192"/>
              </a:xfrm>
            </p:grpSpPr>
            <p:sp>
              <p:nvSpPr>
                <p:cNvPr id="169463" name="Rectangle 120"/>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64" name="Oval 121"/>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82" name="Group 122"/>
              <p:cNvGrpSpPr>
                <a:grpSpLocks/>
              </p:cNvGrpSpPr>
              <p:nvPr/>
            </p:nvGrpSpPr>
            <p:grpSpPr bwMode="auto">
              <a:xfrm>
                <a:off x="1632" y="1776"/>
                <a:ext cx="192" cy="192"/>
                <a:chOff x="1824" y="1584"/>
                <a:chExt cx="192" cy="192"/>
              </a:xfrm>
            </p:grpSpPr>
            <p:sp>
              <p:nvSpPr>
                <p:cNvPr id="169461" name="Rectangle 123"/>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62" name="Oval 124"/>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83" name="Group 125"/>
              <p:cNvGrpSpPr>
                <a:grpSpLocks/>
              </p:cNvGrpSpPr>
              <p:nvPr/>
            </p:nvGrpSpPr>
            <p:grpSpPr bwMode="auto">
              <a:xfrm>
                <a:off x="1632" y="1968"/>
                <a:ext cx="192" cy="192"/>
                <a:chOff x="1824" y="1584"/>
                <a:chExt cx="192" cy="192"/>
              </a:xfrm>
            </p:grpSpPr>
            <p:sp>
              <p:nvSpPr>
                <p:cNvPr id="169459" name="Rectangle 126"/>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60" name="Oval 127"/>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84" name="Group 128"/>
              <p:cNvGrpSpPr>
                <a:grpSpLocks/>
              </p:cNvGrpSpPr>
              <p:nvPr/>
            </p:nvGrpSpPr>
            <p:grpSpPr bwMode="auto">
              <a:xfrm>
                <a:off x="1632" y="2160"/>
                <a:ext cx="192" cy="192"/>
                <a:chOff x="1824" y="1584"/>
                <a:chExt cx="192" cy="192"/>
              </a:xfrm>
            </p:grpSpPr>
            <p:sp>
              <p:nvSpPr>
                <p:cNvPr id="169457" name="Rectangle 129"/>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58" name="Oval 130"/>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85" name="Group 131"/>
              <p:cNvGrpSpPr>
                <a:grpSpLocks/>
              </p:cNvGrpSpPr>
              <p:nvPr/>
            </p:nvGrpSpPr>
            <p:grpSpPr bwMode="auto">
              <a:xfrm>
                <a:off x="1440" y="1584"/>
                <a:ext cx="192" cy="192"/>
                <a:chOff x="1824" y="1584"/>
                <a:chExt cx="192" cy="192"/>
              </a:xfrm>
            </p:grpSpPr>
            <p:sp>
              <p:nvSpPr>
                <p:cNvPr id="169455" name="Rectangle 132"/>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56" name="Oval 133"/>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86" name="Group 134"/>
              <p:cNvGrpSpPr>
                <a:grpSpLocks/>
              </p:cNvGrpSpPr>
              <p:nvPr/>
            </p:nvGrpSpPr>
            <p:grpSpPr bwMode="auto">
              <a:xfrm>
                <a:off x="1440" y="1776"/>
                <a:ext cx="192" cy="192"/>
                <a:chOff x="1824" y="1584"/>
                <a:chExt cx="192" cy="192"/>
              </a:xfrm>
            </p:grpSpPr>
            <p:sp>
              <p:nvSpPr>
                <p:cNvPr id="169453" name="Rectangle 135"/>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54" name="Oval 136"/>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87" name="Group 137"/>
              <p:cNvGrpSpPr>
                <a:grpSpLocks/>
              </p:cNvGrpSpPr>
              <p:nvPr/>
            </p:nvGrpSpPr>
            <p:grpSpPr bwMode="auto">
              <a:xfrm>
                <a:off x="1440" y="1968"/>
                <a:ext cx="192" cy="192"/>
                <a:chOff x="1824" y="1584"/>
                <a:chExt cx="192" cy="192"/>
              </a:xfrm>
            </p:grpSpPr>
            <p:sp>
              <p:nvSpPr>
                <p:cNvPr id="169451" name="Rectangle 138"/>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52" name="Oval 139"/>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88" name="Group 140"/>
              <p:cNvGrpSpPr>
                <a:grpSpLocks/>
              </p:cNvGrpSpPr>
              <p:nvPr/>
            </p:nvGrpSpPr>
            <p:grpSpPr bwMode="auto">
              <a:xfrm>
                <a:off x="1440" y="2160"/>
                <a:ext cx="192" cy="192"/>
                <a:chOff x="1824" y="1584"/>
                <a:chExt cx="192" cy="192"/>
              </a:xfrm>
            </p:grpSpPr>
            <p:sp>
              <p:nvSpPr>
                <p:cNvPr id="169449" name="Rectangle 141"/>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50" name="Oval 142"/>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89" name="Group 143"/>
              <p:cNvGrpSpPr>
                <a:grpSpLocks/>
              </p:cNvGrpSpPr>
              <p:nvPr/>
            </p:nvGrpSpPr>
            <p:grpSpPr bwMode="auto">
              <a:xfrm>
                <a:off x="1248" y="1584"/>
                <a:ext cx="192" cy="192"/>
                <a:chOff x="1824" y="1584"/>
                <a:chExt cx="192" cy="192"/>
              </a:xfrm>
            </p:grpSpPr>
            <p:sp>
              <p:nvSpPr>
                <p:cNvPr id="169447" name="Rectangle 144"/>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48" name="Oval 145"/>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90" name="Group 146"/>
              <p:cNvGrpSpPr>
                <a:grpSpLocks/>
              </p:cNvGrpSpPr>
              <p:nvPr/>
            </p:nvGrpSpPr>
            <p:grpSpPr bwMode="auto">
              <a:xfrm>
                <a:off x="1248" y="1776"/>
                <a:ext cx="192" cy="192"/>
                <a:chOff x="1824" y="1584"/>
                <a:chExt cx="192" cy="192"/>
              </a:xfrm>
            </p:grpSpPr>
            <p:sp>
              <p:nvSpPr>
                <p:cNvPr id="169445" name="Rectangle 147"/>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46" name="Oval 148"/>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91" name="Group 149"/>
              <p:cNvGrpSpPr>
                <a:grpSpLocks/>
              </p:cNvGrpSpPr>
              <p:nvPr/>
            </p:nvGrpSpPr>
            <p:grpSpPr bwMode="auto">
              <a:xfrm>
                <a:off x="1248" y="1968"/>
                <a:ext cx="192" cy="192"/>
                <a:chOff x="1824" y="1584"/>
                <a:chExt cx="192" cy="192"/>
              </a:xfrm>
            </p:grpSpPr>
            <p:sp>
              <p:nvSpPr>
                <p:cNvPr id="169443" name="Rectangle 150"/>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44" name="Oval 151"/>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92" name="Group 152"/>
              <p:cNvGrpSpPr>
                <a:grpSpLocks/>
              </p:cNvGrpSpPr>
              <p:nvPr/>
            </p:nvGrpSpPr>
            <p:grpSpPr bwMode="auto">
              <a:xfrm>
                <a:off x="1248" y="2160"/>
                <a:ext cx="192" cy="192"/>
                <a:chOff x="1824" y="1584"/>
                <a:chExt cx="192" cy="192"/>
              </a:xfrm>
            </p:grpSpPr>
            <p:sp>
              <p:nvSpPr>
                <p:cNvPr id="169441" name="Rectangle 153"/>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42" name="Oval 154"/>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93" name="Group 155"/>
              <p:cNvGrpSpPr>
                <a:grpSpLocks/>
              </p:cNvGrpSpPr>
              <p:nvPr/>
            </p:nvGrpSpPr>
            <p:grpSpPr bwMode="auto">
              <a:xfrm>
                <a:off x="1056" y="1584"/>
                <a:ext cx="192" cy="192"/>
                <a:chOff x="1824" y="1584"/>
                <a:chExt cx="192" cy="192"/>
              </a:xfrm>
            </p:grpSpPr>
            <p:sp>
              <p:nvSpPr>
                <p:cNvPr id="169439" name="Rectangle 156"/>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40" name="Oval 157"/>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94" name="Group 158"/>
              <p:cNvGrpSpPr>
                <a:grpSpLocks/>
              </p:cNvGrpSpPr>
              <p:nvPr/>
            </p:nvGrpSpPr>
            <p:grpSpPr bwMode="auto">
              <a:xfrm>
                <a:off x="1056" y="1776"/>
                <a:ext cx="192" cy="192"/>
                <a:chOff x="1824" y="1584"/>
                <a:chExt cx="192" cy="192"/>
              </a:xfrm>
            </p:grpSpPr>
            <p:sp>
              <p:nvSpPr>
                <p:cNvPr id="169437" name="Rectangle 159"/>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38" name="Oval 160"/>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95" name="Group 161"/>
              <p:cNvGrpSpPr>
                <a:grpSpLocks/>
              </p:cNvGrpSpPr>
              <p:nvPr/>
            </p:nvGrpSpPr>
            <p:grpSpPr bwMode="auto">
              <a:xfrm>
                <a:off x="1056" y="1968"/>
                <a:ext cx="192" cy="192"/>
                <a:chOff x="1824" y="1584"/>
                <a:chExt cx="192" cy="192"/>
              </a:xfrm>
            </p:grpSpPr>
            <p:sp>
              <p:nvSpPr>
                <p:cNvPr id="169435" name="Rectangle 162"/>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36" name="Oval 163"/>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96" name="Group 164"/>
              <p:cNvGrpSpPr>
                <a:grpSpLocks/>
              </p:cNvGrpSpPr>
              <p:nvPr/>
            </p:nvGrpSpPr>
            <p:grpSpPr bwMode="auto">
              <a:xfrm>
                <a:off x="1056" y="2160"/>
                <a:ext cx="192" cy="192"/>
                <a:chOff x="1824" y="1584"/>
                <a:chExt cx="192" cy="192"/>
              </a:xfrm>
            </p:grpSpPr>
            <p:sp>
              <p:nvSpPr>
                <p:cNvPr id="169433" name="Rectangle 165"/>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34" name="Oval 166"/>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97" name="Group 167"/>
              <p:cNvGrpSpPr>
                <a:grpSpLocks/>
              </p:cNvGrpSpPr>
              <p:nvPr/>
            </p:nvGrpSpPr>
            <p:grpSpPr bwMode="auto">
              <a:xfrm>
                <a:off x="864" y="1584"/>
                <a:ext cx="192" cy="192"/>
                <a:chOff x="1824" y="1584"/>
                <a:chExt cx="192" cy="192"/>
              </a:xfrm>
            </p:grpSpPr>
            <p:sp>
              <p:nvSpPr>
                <p:cNvPr id="169431" name="Rectangle 168"/>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32" name="Oval 169"/>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98" name="Group 170"/>
              <p:cNvGrpSpPr>
                <a:grpSpLocks/>
              </p:cNvGrpSpPr>
              <p:nvPr/>
            </p:nvGrpSpPr>
            <p:grpSpPr bwMode="auto">
              <a:xfrm>
                <a:off x="864" y="1776"/>
                <a:ext cx="192" cy="192"/>
                <a:chOff x="1824" y="1584"/>
                <a:chExt cx="192" cy="192"/>
              </a:xfrm>
            </p:grpSpPr>
            <p:sp>
              <p:nvSpPr>
                <p:cNvPr id="169429" name="Rectangle 171"/>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30" name="Oval 172"/>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399" name="Group 173"/>
              <p:cNvGrpSpPr>
                <a:grpSpLocks/>
              </p:cNvGrpSpPr>
              <p:nvPr/>
            </p:nvGrpSpPr>
            <p:grpSpPr bwMode="auto">
              <a:xfrm>
                <a:off x="864" y="1968"/>
                <a:ext cx="192" cy="192"/>
                <a:chOff x="1824" y="1584"/>
                <a:chExt cx="192" cy="192"/>
              </a:xfrm>
            </p:grpSpPr>
            <p:sp>
              <p:nvSpPr>
                <p:cNvPr id="169427" name="Rectangle 174"/>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28" name="Oval 175"/>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00" name="Group 176"/>
              <p:cNvGrpSpPr>
                <a:grpSpLocks/>
              </p:cNvGrpSpPr>
              <p:nvPr/>
            </p:nvGrpSpPr>
            <p:grpSpPr bwMode="auto">
              <a:xfrm>
                <a:off x="864" y="2160"/>
                <a:ext cx="192" cy="192"/>
                <a:chOff x="1824" y="1584"/>
                <a:chExt cx="192" cy="192"/>
              </a:xfrm>
            </p:grpSpPr>
            <p:sp>
              <p:nvSpPr>
                <p:cNvPr id="169425" name="Rectangle 177"/>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26" name="Oval 178"/>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01" name="Group 179"/>
              <p:cNvGrpSpPr>
                <a:grpSpLocks/>
              </p:cNvGrpSpPr>
              <p:nvPr/>
            </p:nvGrpSpPr>
            <p:grpSpPr bwMode="auto">
              <a:xfrm>
                <a:off x="672" y="1584"/>
                <a:ext cx="192" cy="192"/>
                <a:chOff x="1824" y="1584"/>
                <a:chExt cx="192" cy="192"/>
              </a:xfrm>
            </p:grpSpPr>
            <p:sp>
              <p:nvSpPr>
                <p:cNvPr id="169423" name="Rectangle 180"/>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24" name="Oval 181"/>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02" name="Group 182"/>
              <p:cNvGrpSpPr>
                <a:grpSpLocks/>
              </p:cNvGrpSpPr>
              <p:nvPr/>
            </p:nvGrpSpPr>
            <p:grpSpPr bwMode="auto">
              <a:xfrm>
                <a:off x="672" y="1776"/>
                <a:ext cx="192" cy="192"/>
                <a:chOff x="1824" y="1584"/>
                <a:chExt cx="192" cy="192"/>
              </a:xfrm>
            </p:grpSpPr>
            <p:sp>
              <p:nvSpPr>
                <p:cNvPr id="169421" name="Rectangle 183"/>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22" name="Oval 184"/>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03" name="Group 185"/>
              <p:cNvGrpSpPr>
                <a:grpSpLocks/>
              </p:cNvGrpSpPr>
              <p:nvPr/>
            </p:nvGrpSpPr>
            <p:grpSpPr bwMode="auto">
              <a:xfrm>
                <a:off x="672" y="1968"/>
                <a:ext cx="192" cy="192"/>
                <a:chOff x="1824" y="1584"/>
                <a:chExt cx="192" cy="192"/>
              </a:xfrm>
            </p:grpSpPr>
            <p:sp>
              <p:nvSpPr>
                <p:cNvPr id="169419" name="Rectangle 186"/>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20" name="Oval 187"/>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04" name="Group 188"/>
              <p:cNvGrpSpPr>
                <a:grpSpLocks/>
              </p:cNvGrpSpPr>
              <p:nvPr/>
            </p:nvGrpSpPr>
            <p:grpSpPr bwMode="auto">
              <a:xfrm>
                <a:off x="672" y="2160"/>
                <a:ext cx="192" cy="192"/>
                <a:chOff x="1824" y="1584"/>
                <a:chExt cx="192" cy="192"/>
              </a:xfrm>
            </p:grpSpPr>
            <p:sp>
              <p:nvSpPr>
                <p:cNvPr id="169417" name="Rectangle 189"/>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18" name="Oval 190"/>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05" name="Group 191"/>
              <p:cNvGrpSpPr>
                <a:grpSpLocks/>
              </p:cNvGrpSpPr>
              <p:nvPr/>
            </p:nvGrpSpPr>
            <p:grpSpPr bwMode="auto">
              <a:xfrm>
                <a:off x="480" y="1584"/>
                <a:ext cx="192" cy="192"/>
                <a:chOff x="1824" y="1584"/>
                <a:chExt cx="192" cy="192"/>
              </a:xfrm>
            </p:grpSpPr>
            <p:sp>
              <p:nvSpPr>
                <p:cNvPr id="169415" name="Rectangle 192"/>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16" name="Oval 193"/>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06" name="Group 194"/>
              <p:cNvGrpSpPr>
                <a:grpSpLocks/>
              </p:cNvGrpSpPr>
              <p:nvPr/>
            </p:nvGrpSpPr>
            <p:grpSpPr bwMode="auto">
              <a:xfrm>
                <a:off x="480" y="1776"/>
                <a:ext cx="192" cy="192"/>
                <a:chOff x="1824" y="1584"/>
                <a:chExt cx="192" cy="192"/>
              </a:xfrm>
            </p:grpSpPr>
            <p:sp>
              <p:nvSpPr>
                <p:cNvPr id="169413" name="Rectangle 195"/>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14" name="Oval 196"/>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07" name="Group 197"/>
              <p:cNvGrpSpPr>
                <a:grpSpLocks/>
              </p:cNvGrpSpPr>
              <p:nvPr/>
            </p:nvGrpSpPr>
            <p:grpSpPr bwMode="auto">
              <a:xfrm>
                <a:off x="480" y="1968"/>
                <a:ext cx="192" cy="192"/>
                <a:chOff x="1824" y="1584"/>
                <a:chExt cx="192" cy="192"/>
              </a:xfrm>
            </p:grpSpPr>
            <p:sp>
              <p:nvSpPr>
                <p:cNvPr id="169411" name="Rectangle 198"/>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12" name="Oval 199"/>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408" name="Group 200"/>
              <p:cNvGrpSpPr>
                <a:grpSpLocks/>
              </p:cNvGrpSpPr>
              <p:nvPr/>
            </p:nvGrpSpPr>
            <p:grpSpPr bwMode="auto">
              <a:xfrm>
                <a:off x="480" y="2160"/>
                <a:ext cx="192" cy="192"/>
                <a:chOff x="1824" y="1584"/>
                <a:chExt cx="192" cy="192"/>
              </a:xfrm>
            </p:grpSpPr>
            <p:sp>
              <p:nvSpPr>
                <p:cNvPr id="169409" name="Rectangle 201"/>
                <p:cNvSpPr>
                  <a:spLocks noChangeArrowheads="1"/>
                </p:cNvSpPr>
                <p:nvPr/>
              </p:nvSpPr>
              <p:spPr bwMode="auto">
                <a:xfrm>
                  <a:off x="1824" y="158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410" name="Oval 202"/>
                <p:cNvSpPr>
                  <a:spLocks noChangeArrowheads="1"/>
                </p:cNvSpPr>
                <p:nvPr/>
              </p:nvSpPr>
              <p:spPr bwMode="auto">
                <a:xfrm>
                  <a:off x="1872" y="1632"/>
                  <a:ext cx="96" cy="96"/>
                </a:xfrm>
                <a:prstGeom prst="ellipse">
                  <a:avLst/>
                </a:prstGeom>
                <a:solidFill>
                  <a:schemeClr val="accent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sp>
          <p:nvSpPr>
            <p:cNvPr id="169375" name="AutoShape 203"/>
            <p:cNvSpPr>
              <a:spLocks noChangeArrowheads="1"/>
            </p:cNvSpPr>
            <p:nvPr/>
          </p:nvSpPr>
          <p:spPr bwMode="auto">
            <a:xfrm>
              <a:off x="432" y="1376"/>
              <a:ext cx="529" cy="462"/>
            </a:xfrm>
            <a:prstGeom prst="rightArrow">
              <a:avLst>
                <a:gd name="adj1" fmla="val 50000"/>
                <a:gd name="adj2" fmla="val 30825"/>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W0</a:t>
              </a:r>
            </a:p>
          </p:txBody>
        </p:sp>
      </p:grpSp>
      <p:grpSp>
        <p:nvGrpSpPr>
          <p:cNvPr id="43529" name="Group 204"/>
          <p:cNvGrpSpPr>
            <a:grpSpLocks/>
          </p:cNvGrpSpPr>
          <p:nvPr/>
        </p:nvGrpSpPr>
        <p:grpSpPr bwMode="auto">
          <a:xfrm>
            <a:off x="3200400" y="2674938"/>
            <a:ext cx="3200400" cy="1598612"/>
            <a:chOff x="2016" y="1537"/>
            <a:chExt cx="2016" cy="1007"/>
          </a:xfrm>
        </p:grpSpPr>
        <p:grpSp>
          <p:nvGrpSpPr>
            <p:cNvPr id="169275" name="Group 205"/>
            <p:cNvGrpSpPr>
              <a:grpSpLocks/>
            </p:cNvGrpSpPr>
            <p:nvPr/>
          </p:nvGrpSpPr>
          <p:grpSpPr bwMode="auto">
            <a:xfrm>
              <a:off x="2496" y="1776"/>
              <a:ext cx="1536" cy="768"/>
              <a:chOff x="2016" y="1776"/>
              <a:chExt cx="1536" cy="768"/>
            </a:xfrm>
          </p:grpSpPr>
          <p:grpSp>
            <p:nvGrpSpPr>
              <p:cNvPr id="169277" name="Group 206"/>
              <p:cNvGrpSpPr>
                <a:grpSpLocks/>
              </p:cNvGrpSpPr>
              <p:nvPr/>
            </p:nvGrpSpPr>
            <p:grpSpPr bwMode="auto">
              <a:xfrm>
                <a:off x="2016" y="1776"/>
                <a:ext cx="192" cy="192"/>
                <a:chOff x="2016" y="1776"/>
                <a:chExt cx="192" cy="192"/>
              </a:xfrm>
            </p:grpSpPr>
            <p:sp>
              <p:nvSpPr>
                <p:cNvPr id="169372" name="Rectangle 207"/>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73" name="Freeform 208"/>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sp>
            <p:nvSpPr>
              <p:cNvPr id="169278" name="Rectangle 209"/>
              <p:cNvSpPr>
                <a:spLocks noChangeArrowheads="1"/>
              </p:cNvSpPr>
              <p:nvPr/>
            </p:nvSpPr>
            <p:spPr bwMode="auto">
              <a:xfrm>
                <a:off x="2016" y="1776"/>
                <a:ext cx="1536" cy="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nvGrpSpPr>
              <p:cNvPr id="169279" name="Group 210"/>
              <p:cNvGrpSpPr>
                <a:grpSpLocks/>
              </p:cNvGrpSpPr>
              <p:nvPr/>
            </p:nvGrpSpPr>
            <p:grpSpPr bwMode="auto">
              <a:xfrm>
                <a:off x="2016" y="1968"/>
                <a:ext cx="192" cy="192"/>
                <a:chOff x="2016" y="1776"/>
                <a:chExt cx="192" cy="192"/>
              </a:xfrm>
            </p:grpSpPr>
            <p:sp>
              <p:nvSpPr>
                <p:cNvPr id="169370" name="Rectangle 211"/>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71" name="Freeform 212"/>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80" name="Group 213"/>
              <p:cNvGrpSpPr>
                <a:grpSpLocks/>
              </p:cNvGrpSpPr>
              <p:nvPr/>
            </p:nvGrpSpPr>
            <p:grpSpPr bwMode="auto">
              <a:xfrm>
                <a:off x="2016" y="2160"/>
                <a:ext cx="192" cy="192"/>
                <a:chOff x="2016" y="1776"/>
                <a:chExt cx="192" cy="192"/>
              </a:xfrm>
            </p:grpSpPr>
            <p:sp>
              <p:nvSpPr>
                <p:cNvPr id="169368" name="Rectangle 214"/>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69" name="Freeform 215"/>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81" name="Group 216"/>
              <p:cNvGrpSpPr>
                <a:grpSpLocks/>
              </p:cNvGrpSpPr>
              <p:nvPr/>
            </p:nvGrpSpPr>
            <p:grpSpPr bwMode="auto">
              <a:xfrm>
                <a:off x="2016" y="2352"/>
                <a:ext cx="192" cy="192"/>
                <a:chOff x="2016" y="1776"/>
                <a:chExt cx="192" cy="192"/>
              </a:xfrm>
            </p:grpSpPr>
            <p:sp>
              <p:nvSpPr>
                <p:cNvPr id="169366" name="Rectangle 217"/>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67" name="Freeform 218"/>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82" name="Group 219"/>
              <p:cNvGrpSpPr>
                <a:grpSpLocks/>
              </p:cNvGrpSpPr>
              <p:nvPr/>
            </p:nvGrpSpPr>
            <p:grpSpPr bwMode="auto">
              <a:xfrm>
                <a:off x="2208" y="1776"/>
                <a:ext cx="192" cy="192"/>
                <a:chOff x="2016" y="1776"/>
                <a:chExt cx="192" cy="192"/>
              </a:xfrm>
            </p:grpSpPr>
            <p:sp>
              <p:nvSpPr>
                <p:cNvPr id="169364" name="Rectangle 220"/>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65" name="Freeform 221"/>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83" name="Group 222"/>
              <p:cNvGrpSpPr>
                <a:grpSpLocks/>
              </p:cNvGrpSpPr>
              <p:nvPr/>
            </p:nvGrpSpPr>
            <p:grpSpPr bwMode="auto">
              <a:xfrm>
                <a:off x="2208" y="1968"/>
                <a:ext cx="192" cy="192"/>
                <a:chOff x="2016" y="1776"/>
                <a:chExt cx="192" cy="192"/>
              </a:xfrm>
            </p:grpSpPr>
            <p:sp>
              <p:nvSpPr>
                <p:cNvPr id="169362" name="Rectangle 223"/>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63" name="Freeform 224"/>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84" name="Group 225"/>
              <p:cNvGrpSpPr>
                <a:grpSpLocks/>
              </p:cNvGrpSpPr>
              <p:nvPr/>
            </p:nvGrpSpPr>
            <p:grpSpPr bwMode="auto">
              <a:xfrm>
                <a:off x="2208" y="2160"/>
                <a:ext cx="192" cy="192"/>
                <a:chOff x="2016" y="1776"/>
                <a:chExt cx="192" cy="192"/>
              </a:xfrm>
            </p:grpSpPr>
            <p:sp>
              <p:nvSpPr>
                <p:cNvPr id="169360" name="Rectangle 226"/>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61" name="Freeform 227"/>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85" name="Group 228"/>
              <p:cNvGrpSpPr>
                <a:grpSpLocks/>
              </p:cNvGrpSpPr>
              <p:nvPr/>
            </p:nvGrpSpPr>
            <p:grpSpPr bwMode="auto">
              <a:xfrm>
                <a:off x="2208" y="2352"/>
                <a:ext cx="192" cy="192"/>
                <a:chOff x="2016" y="1776"/>
                <a:chExt cx="192" cy="192"/>
              </a:xfrm>
            </p:grpSpPr>
            <p:sp>
              <p:nvSpPr>
                <p:cNvPr id="169358" name="Rectangle 229"/>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59" name="Freeform 230"/>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86" name="Group 231"/>
              <p:cNvGrpSpPr>
                <a:grpSpLocks/>
              </p:cNvGrpSpPr>
              <p:nvPr/>
            </p:nvGrpSpPr>
            <p:grpSpPr bwMode="auto">
              <a:xfrm>
                <a:off x="2400" y="1776"/>
                <a:ext cx="192" cy="192"/>
                <a:chOff x="2016" y="1776"/>
                <a:chExt cx="192" cy="192"/>
              </a:xfrm>
            </p:grpSpPr>
            <p:sp>
              <p:nvSpPr>
                <p:cNvPr id="169356" name="Rectangle 232"/>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57" name="Freeform 233"/>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87" name="Group 234"/>
              <p:cNvGrpSpPr>
                <a:grpSpLocks/>
              </p:cNvGrpSpPr>
              <p:nvPr/>
            </p:nvGrpSpPr>
            <p:grpSpPr bwMode="auto">
              <a:xfrm>
                <a:off x="2400" y="1968"/>
                <a:ext cx="192" cy="192"/>
                <a:chOff x="2016" y="1776"/>
                <a:chExt cx="192" cy="192"/>
              </a:xfrm>
            </p:grpSpPr>
            <p:sp>
              <p:nvSpPr>
                <p:cNvPr id="169354" name="Rectangle 235"/>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55" name="Freeform 236"/>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88" name="Group 237"/>
              <p:cNvGrpSpPr>
                <a:grpSpLocks/>
              </p:cNvGrpSpPr>
              <p:nvPr/>
            </p:nvGrpSpPr>
            <p:grpSpPr bwMode="auto">
              <a:xfrm>
                <a:off x="2400" y="2160"/>
                <a:ext cx="192" cy="192"/>
                <a:chOff x="2016" y="1776"/>
                <a:chExt cx="192" cy="192"/>
              </a:xfrm>
            </p:grpSpPr>
            <p:sp>
              <p:nvSpPr>
                <p:cNvPr id="169352" name="Rectangle 238"/>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53" name="Freeform 239"/>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89" name="Group 240"/>
              <p:cNvGrpSpPr>
                <a:grpSpLocks/>
              </p:cNvGrpSpPr>
              <p:nvPr/>
            </p:nvGrpSpPr>
            <p:grpSpPr bwMode="auto">
              <a:xfrm>
                <a:off x="2400" y="2352"/>
                <a:ext cx="192" cy="192"/>
                <a:chOff x="2016" y="1776"/>
                <a:chExt cx="192" cy="192"/>
              </a:xfrm>
            </p:grpSpPr>
            <p:sp>
              <p:nvSpPr>
                <p:cNvPr id="169350" name="Rectangle 241"/>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51" name="Freeform 242"/>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90" name="Group 243"/>
              <p:cNvGrpSpPr>
                <a:grpSpLocks/>
              </p:cNvGrpSpPr>
              <p:nvPr/>
            </p:nvGrpSpPr>
            <p:grpSpPr bwMode="auto">
              <a:xfrm>
                <a:off x="2592" y="1776"/>
                <a:ext cx="192" cy="192"/>
                <a:chOff x="2016" y="1776"/>
                <a:chExt cx="192" cy="192"/>
              </a:xfrm>
            </p:grpSpPr>
            <p:sp>
              <p:nvSpPr>
                <p:cNvPr id="169348" name="Rectangle 244"/>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49" name="Freeform 245"/>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91" name="Group 246"/>
              <p:cNvGrpSpPr>
                <a:grpSpLocks/>
              </p:cNvGrpSpPr>
              <p:nvPr/>
            </p:nvGrpSpPr>
            <p:grpSpPr bwMode="auto">
              <a:xfrm>
                <a:off x="2592" y="1968"/>
                <a:ext cx="192" cy="192"/>
                <a:chOff x="2016" y="1776"/>
                <a:chExt cx="192" cy="192"/>
              </a:xfrm>
            </p:grpSpPr>
            <p:sp>
              <p:nvSpPr>
                <p:cNvPr id="169346" name="Rectangle 247"/>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47" name="Freeform 248"/>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92" name="Group 249"/>
              <p:cNvGrpSpPr>
                <a:grpSpLocks/>
              </p:cNvGrpSpPr>
              <p:nvPr/>
            </p:nvGrpSpPr>
            <p:grpSpPr bwMode="auto">
              <a:xfrm>
                <a:off x="2592" y="2160"/>
                <a:ext cx="192" cy="192"/>
                <a:chOff x="2016" y="1776"/>
                <a:chExt cx="192" cy="192"/>
              </a:xfrm>
            </p:grpSpPr>
            <p:sp>
              <p:nvSpPr>
                <p:cNvPr id="169344" name="Rectangle 250"/>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45" name="Freeform 251"/>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93" name="Group 252"/>
              <p:cNvGrpSpPr>
                <a:grpSpLocks/>
              </p:cNvGrpSpPr>
              <p:nvPr/>
            </p:nvGrpSpPr>
            <p:grpSpPr bwMode="auto">
              <a:xfrm>
                <a:off x="2592" y="2352"/>
                <a:ext cx="192" cy="192"/>
                <a:chOff x="2016" y="1776"/>
                <a:chExt cx="192" cy="192"/>
              </a:xfrm>
            </p:grpSpPr>
            <p:sp>
              <p:nvSpPr>
                <p:cNvPr id="169342" name="Rectangle 253"/>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43" name="Freeform 254"/>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94" name="Group 255"/>
              <p:cNvGrpSpPr>
                <a:grpSpLocks/>
              </p:cNvGrpSpPr>
              <p:nvPr/>
            </p:nvGrpSpPr>
            <p:grpSpPr bwMode="auto">
              <a:xfrm>
                <a:off x="2784" y="1776"/>
                <a:ext cx="192" cy="192"/>
                <a:chOff x="2016" y="1776"/>
                <a:chExt cx="192" cy="192"/>
              </a:xfrm>
            </p:grpSpPr>
            <p:sp>
              <p:nvSpPr>
                <p:cNvPr id="169340" name="Rectangle 256"/>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41" name="Freeform 257"/>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95" name="Group 258"/>
              <p:cNvGrpSpPr>
                <a:grpSpLocks/>
              </p:cNvGrpSpPr>
              <p:nvPr/>
            </p:nvGrpSpPr>
            <p:grpSpPr bwMode="auto">
              <a:xfrm>
                <a:off x="2784" y="1968"/>
                <a:ext cx="192" cy="192"/>
                <a:chOff x="2016" y="1776"/>
                <a:chExt cx="192" cy="192"/>
              </a:xfrm>
            </p:grpSpPr>
            <p:sp>
              <p:nvSpPr>
                <p:cNvPr id="169338" name="Rectangle 259"/>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39" name="Freeform 260"/>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96" name="Group 261"/>
              <p:cNvGrpSpPr>
                <a:grpSpLocks/>
              </p:cNvGrpSpPr>
              <p:nvPr/>
            </p:nvGrpSpPr>
            <p:grpSpPr bwMode="auto">
              <a:xfrm>
                <a:off x="2784" y="2160"/>
                <a:ext cx="192" cy="192"/>
                <a:chOff x="2016" y="1776"/>
                <a:chExt cx="192" cy="192"/>
              </a:xfrm>
            </p:grpSpPr>
            <p:sp>
              <p:nvSpPr>
                <p:cNvPr id="169336" name="Rectangle 262"/>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37" name="Freeform 263"/>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97" name="Group 264"/>
              <p:cNvGrpSpPr>
                <a:grpSpLocks/>
              </p:cNvGrpSpPr>
              <p:nvPr/>
            </p:nvGrpSpPr>
            <p:grpSpPr bwMode="auto">
              <a:xfrm>
                <a:off x="2784" y="2352"/>
                <a:ext cx="192" cy="192"/>
                <a:chOff x="2016" y="1776"/>
                <a:chExt cx="192" cy="192"/>
              </a:xfrm>
            </p:grpSpPr>
            <p:sp>
              <p:nvSpPr>
                <p:cNvPr id="169334" name="Rectangle 265"/>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35" name="Freeform 266"/>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98" name="Group 267"/>
              <p:cNvGrpSpPr>
                <a:grpSpLocks/>
              </p:cNvGrpSpPr>
              <p:nvPr/>
            </p:nvGrpSpPr>
            <p:grpSpPr bwMode="auto">
              <a:xfrm>
                <a:off x="2976" y="1776"/>
                <a:ext cx="192" cy="192"/>
                <a:chOff x="2016" y="1776"/>
                <a:chExt cx="192" cy="192"/>
              </a:xfrm>
            </p:grpSpPr>
            <p:sp>
              <p:nvSpPr>
                <p:cNvPr id="169332" name="Rectangle 268"/>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33" name="Freeform 269"/>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299" name="Group 270"/>
              <p:cNvGrpSpPr>
                <a:grpSpLocks/>
              </p:cNvGrpSpPr>
              <p:nvPr/>
            </p:nvGrpSpPr>
            <p:grpSpPr bwMode="auto">
              <a:xfrm>
                <a:off x="2976" y="1968"/>
                <a:ext cx="192" cy="192"/>
                <a:chOff x="2016" y="1776"/>
                <a:chExt cx="192" cy="192"/>
              </a:xfrm>
            </p:grpSpPr>
            <p:sp>
              <p:nvSpPr>
                <p:cNvPr id="169330" name="Rectangle 271"/>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31" name="Freeform 272"/>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300" name="Group 273"/>
              <p:cNvGrpSpPr>
                <a:grpSpLocks/>
              </p:cNvGrpSpPr>
              <p:nvPr/>
            </p:nvGrpSpPr>
            <p:grpSpPr bwMode="auto">
              <a:xfrm>
                <a:off x="2976" y="2160"/>
                <a:ext cx="192" cy="192"/>
                <a:chOff x="2016" y="1776"/>
                <a:chExt cx="192" cy="192"/>
              </a:xfrm>
            </p:grpSpPr>
            <p:sp>
              <p:nvSpPr>
                <p:cNvPr id="169328" name="Rectangle 274"/>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29" name="Freeform 275"/>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301" name="Group 276"/>
              <p:cNvGrpSpPr>
                <a:grpSpLocks/>
              </p:cNvGrpSpPr>
              <p:nvPr/>
            </p:nvGrpSpPr>
            <p:grpSpPr bwMode="auto">
              <a:xfrm>
                <a:off x="2976" y="2352"/>
                <a:ext cx="192" cy="192"/>
                <a:chOff x="2016" y="1776"/>
                <a:chExt cx="192" cy="192"/>
              </a:xfrm>
            </p:grpSpPr>
            <p:sp>
              <p:nvSpPr>
                <p:cNvPr id="169326" name="Rectangle 277"/>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27" name="Freeform 278"/>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302" name="Group 279"/>
              <p:cNvGrpSpPr>
                <a:grpSpLocks/>
              </p:cNvGrpSpPr>
              <p:nvPr/>
            </p:nvGrpSpPr>
            <p:grpSpPr bwMode="auto">
              <a:xfrm>
                <a:off x="3168" y="1776"/>
                <a:ext cx="192" cy="192"/>
                <a:chOff x="2016" y="1776"/>
                <a:chExt cx="192" cy="192"/>
              </a:xfrm>
            </p:grpSpPr>
            <p:sp>
              <p:nvSpPr>
                <p:cNvPr id="169324" name="Rectangle 280"/>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25" name="Freeform 281"/>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303" name="Group 282"/>
              <p:cNvGrpSpPr>
                <a:grpSpLocks/>
              </p:cNvGrpSpPr>
              <p:nvPr/>
            </p:nvGrpSpPr>
            <p:grpSpPr bwMode="auto">
              <a:xfrm>
                <a:off x="3168" y="1968"/>
                <a:ext cx="192" cy="192"/>
                <a:chOff x="2016" y="1776"/>
                <a:chExt cx="192" cy="192"/>
              </a:xfrm>
            </p:grpSpPr>
            <p:sp>
              <p:nvSpPr>
                <p:cNvPr id="169322" name="Rectangle 283"/>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23" name="Freeform 284"/>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304" name="Group 285"/>
              <p:cNvGrpSpPr>
                <a:grpSpLocks/>
              </p:cNvGrpSpPr>
              <p:nvPr/>
            </p:nvGrpSpPr>
            <p:grpSpPr bwMode="auto">
              <a:xfrm>
                <a:off x="3168" y="2160"/>
                <a:ext cx="192" cy="192"/>
                <a:chOff x="2016" y="1776"/>
                <a:chExt cx="192" cy="192"/>
              </a:xfrm>
            </p:grpSpPr>
            <p:sp>
              <p:nvSpPr>
                <p:cNvPr id="169320" name="Rectangle 286"/>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21" name="Freeform 287"/>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305" name="Group 288"/>
              <p:cNvGrpSpPr>
                <a:grpSpLocks/>
              </p:cNvGrpSpPr>
              <p:nvPr/>
            </p:nvGrpSpPr>
            <p:grpSpPr bwMode="auto">
              <a:xfrm>
                <a:off x="3168" y="2352"/>
                <a:ext cx="192" cy="192"/>
                <a:chOff x="2016" y="1776"/>
                <a:chExt cx="192" cy="192"/>
              </a:xfrm>
            </p:grpSpPr>
            <p:sp>
              <p:nvSpPr>
                <p:cNvPr id="169318" name="Rectangle 289"/>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19" name="Freeform 290"/>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306" name="Group 291"/>
              <p:cNvGrpSpPr>
                <a:grpSpLocks/>
              </p:cNvGrpSpPr>
              <p:nvPr/>
            </p:nvGrpSpPr>
            <p:grpSpPr bwMode="auto">
              <a:xfrm>
                <a:off x="3360" y="1776"/>
                <a:ext cx="192" cy="192"/>
                <a:chOff x="2016" y="1776"/>
                <a:chExt cx="192" cy="192"/>
              </a:xfrm>
            </p:grpSpPr>
            <p:sp>
              <p:nvSpPr>
                <p:cNvPr id="169316" name="Rectangle 292"/>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17" name="Freeform 293"/>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307" name="Group 294"/>
              <p:cNvGrpSpPr>
                <a:grpSpLocks/>
              </p:cNvGrpSpPr>
              <p:nvPr/>
            </p:nvGrpSpPr>
            <p:grpSpPr bwMode="auto">
              <a:xfrm>
                <a:off x="3360" y="1968"/>
                <a:ext cx="192" cy="192"/>
                <a:chOff x="2016" y="1776"/>
                <a:chExt cx="192" cy="192"/>
              </a:xfrm>
            </p:grpSpPr>
            <p:sp>
              <p:nvSpPr>
                <p:cNvPr id="169314" name="Rectangle 295"/>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15" name="Freeform 296"/>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308" name="Group 297"/>
              <p:cNvGrpSpPr>
                <a:grpSpLocks/>
              </p:cNvGrpSpPr>
              <p:nvPr/>
            </p:nvGrpSpPr>
            <p:grpSpPr bwMode="auto">
              <a:xfrm>
                <a:off x="3360" y="2160"/>
                <a:ext cx="192" cy="192"/>
                <a:chOff x="2016" y="1776"/>
                <a:chExt cx="192" cy="192"/>
              </a:xfrm>
            </p:grpSpPr>
            <p:sp>
              <p:nvSpPr>
                <p:cNvPr id="169312" name="Rectangle 298"/>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13" name="Freeform 299"/>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nvGrpSpPr>
              <p:cNvPr id="169309" name="Group 300"/>
              <p:cNvGrpSpPr>
                <a:grpSpLocks/>
              </p:cNvGrpSpPr>
              <p:nvPr/>
            </p:nvGrpSpPr>
            <p:grpSpPr bwMode="auto">
              <a:xfrm>
                <a:off x="3360" y="2352"/>
                <a:ext cx="192" cy="192"/>
                <a:chOff x="2016" y="1776"/>
                <a:chExt cx="192" cy="192"/>
              </a:xfrm>
            </p:grpSpPr>
            <p:sp>
              <p:nvSpPr>
                <p:cNvPr id="169310" name="Rectangle 301"/>
                <p:cNvSpPr>
                  <a:spLocks noChangeArrowheads="1"/>
                </p:cNvSpPr>
                <p:nvPr/>
              </p:nvSpPr>
              <p:spPr bwMode="auto">
                <a:xfrm>
                  <a:off x="2016" y="177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311" name="Freeform 302"/>
                <p:cNvSpPr>
                  <a:spLocks/>
                </p:cNvSpPr>
                <p:nvPr/>
              </p:nvSpPr>
              <p:spPr bwMode="auto">
                <a:xfrm>
                  <a:off x="2064" y="1824"/>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chemeClr val="hlink"/>
                </a:solidFill>
                <a:ln w="3175">
                  <a:solidFill>
                    <a:schemeClr val="tx1"/>
                  </a:solidFill>
                  <a:round/>
                  <a:headEnd/>
                  <a:tailEnd/>
                </a:ln>
              </p:spPr>
              <p:txBody>
                <a:bodyPr wrap="none" anchor="ctr">
                  <a:spAutoFit/>
                </a:bodyPr>
                <a:lstStyle/>
                <a:p>
                  <a:endParaRPr lang="zh-CN" altLang="en-US"/>
                </a:p>
              </p:txBody>
            </p:sp>
          </p:grpSp>
        </p:grpSp>
        <p:sp>
          <p:nvSpPr>
            <p:cNvPr id="169276" name="AutoShape 303"/>
            <p:cNvSpPr>
              <a:spLocks noChangeArrowheads="1"/>
            </p:cNvSpPr>
            <p:nvPr/>
          </p:nvSpPr>
          <p:spPr bwMode="auto">
            <a:xfrm>
              <a:off x="2016" y="1537"/>
              <a:ext cx="481" cy="462"/>
            </a:xfrm>
            <a:prstGeom prst="rightArrow">
              <a:avLst>
                <a:gd name="adj1" fmla="val 50000"/>
                <a:gd name="adj2" fmla="val 28028"/>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W1</a:t>
              </a:r>
            </a:p>
          </p:txBody>
        </p:sp>
      </p:grpSp>
      <p:grpSp>
        <p:nvGrpSpPr>
          <p:cNvPr id="43627" name="Group 304"/>
          <p:cNvGrpSpPr>
            <a:grpSpLocks/>
          </p:cNvGrpSpPr>
          <p:nvPr/>
        </p:nvGrpSpPr>
        <p:grpSpPr bwMode="auto">
          <a:xfrm>
            <a:off x="3200400" y="3894138"/>
            <a:ext cx="3200400" cy="1598612"/>
            <a:chOff x="2016" y="2305"/>
            <a:chExt cx="2016" cy="1007"/>
          </a:xfrm>
        </p:grpSpPr>
        <p:grpSp>
          <p:nvGrpSpPr>
            <p:cNvPr id="169176" name="Group 305"/>
            <p:cNvGrpSpPr>
              <a:grpSpLocks/>
            </p:cNvGrpSpPr>
            <p:nvPr/>
          </p:nvGrpSpPr>
          <p:grpSpPr bwMode="auto">
            <a:xfrm>
              <a:off x="2496" y="2544"/>
              <a:ext cx="1536" cy="768"/>
              <a:chOff x="2016" y="2544"/>
              <a:chExt cx="1536" cy="768"/>
            </a:xfrm>
          </p:grpSpPr>
          <p:grpSp>
            <p:nvGrpSpPr>
              <p:cNvPr id="169178" name="Group 306"/>
              <p:cNvGrpSpPr>
                <a:grpSpLocks/>
              </p:cNvGrpSpPr>
              <p:nvPr/>
            </p:nvGrpSpPr>
            <p:grpSpPr bwMode="auto">
              <a:xfrm>
                <a:off x="2016" y="2544"/>
                <a:ext cx="192" cy="192"/>
                <a:chOff x="2016" y="2544"/>
                <a:chExt cx="192" cy="192"/>
              </a:xfrm>
            </p:grpSpPr>
            <p:sp>
              <p:nvSpPr>
                <p:cNvPr id="169273" name="Rectangle 307"/>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74" name="Freeform 308"/>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sp>
            <p:nvSpPr>
              <p:cNvPr id="169179" name="Rectangle 309"/>
              <p:cNvSpPr>
                <a:spLocks noChangeArrowheads="1"/>
              </p:cNvSpPr>
              <p:nvPr/>
            </p:nvSpPr>
            <p:spPr bwMode="auto">
              <a:xfrm>
                <a:off x="2016" y="2544"/>
                <a:ext cx="1536" cy="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nvGrpSpPr>
              <p:cNvPr id="169180" name="Group 310"/>
              <p:cNvGrpSpPr>
                <a:grpSpLocks/>
              </p:cNvGrpSpPr>
              <p:nvPr/>
            </p:nvGrpSpPr>
            <p:grpSpPr bwMode="auto">
              <a:xfrm>
                <a:off x="2016" y="2736"/>
                <a:ext cx="192" cy="192"/>
                <a:chOff x="2016" y="2544"/>
                <a:chExt cx="192" cy="192"/>
              </a:xfrm>
            </p:grpSpPr>
            <p:sp>
              <p:nvSpPr>
                <p:cNvPr id="169271" name="Rectangle 311"/>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72" name="Freeform 312"/>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81" name="Group 313"/>
              <p:cNvGrpSpPr>
                <a:grpSpLocks/>
              </p:cNvGrpSpPr>
              <p:nvPr/>
            </p:nvGrpSpPr>
            <p:grpSpPr bwMode="auto">
              <a:xfrm>
                <a:off x="2016" y="2928"/>
                <a:ext cx="192" cy="192"/>
                <a:chOff x="2016" y="2544"/>
                <a:chExt cx="192" cy="192"/>
              </a:xfrm>
            </p:grpSpPr>
            <p:sp>
              <p:nvSpPr>
                <p:cNvPr id="169269" name="Rectangle 314"/>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70" name="Freeform 315"/>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82" name="Group 316"/>
              <p:cNvGrpSpPr>
                <a:grpSpLocks/>
              </p:cNvGrpSpPr>
              <p:nvPr/>
            </p:nvGrpSpPr>
            <p:grpSpPr bwMode="auto">
              <a:xfrm>
                <a:off x="2016" y="3120"/>
                <a:ext cx="192" cy="192"/>
                <a:chOff x="2016" y="2544"/>
                <a:chExt cx="192" cy="192"/>
              </a:xfrm>
            </p:grpSpPr>
            <p:sp>
              <p:nvSpPr>
                <p:cNvPr id="169267" name="Rectangle 317"/>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68" name="Freeform 318"/>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83" name="Group 319"/>
              <p:cNvGrpSpPr>
                <a:grpSpLocks/>
              </p:cNvGrpSpPr>
              <p:nvPr/>
            </p:nvGrpSpPr>
            <p:grpSpPr bwMode="auto">
              <a:xfrm>
                <a:off x="2208" y="2544"/>
                <a:ext cx="192" cy="192"/>
                <a:chOff x="2016" y="2544"/>
                <a:chExt cx="192" cy="192"/>
              </a:xfrm>
            </p:grpSpPr>
            <p:sp>
              <p:nvSpPr>
                <p:cNvPr id="169265" name="Rectangle 320"/>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66" name="Freeform 321"/>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84" name="Group 322"/>
              <p:cNvGrpSpPr>
                <a:grpSpLocks/>
              </p:cNvGrpSpPr>
              <p:nvPr/>
            </p:nvGrpSpPr>
            <p:grpSpPr bwMode="auto">
              <a:xfrm>
                <a:off x="2208" y="2736"/>
                <a:ext cx="192" cy="192"/>
                <a:chOff x="2016" y="2544"/>
                <a:chExt cx="192" cy="192"/>
              </a:xfrm>
            </p:grpSpPr>
            <p:sp>
              <p:nvSpPr>
                <p:cNvPr id="169263" name="Rectangle 323"/>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64" name="Freeform 324"/>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85" name="Group 325"/>
              <p:cNvGrpSpPr>
                <a:grpSpLocks/>
              </p:cNvGrpSpPr>
              <p:nvPr/>
            </p:nvGrpSpPr>
            <p:grpSpPr bwMode="auto">
              <a:xfrm>
                <a:off x="2208" y="2928"/>
                <a:ext cx="192" cy="192"/>
                <a:chOff x="2016" y="2544"/>
                <a:chExt cx="192" cy="192"/>
              </a:xfrm>
            </p:grpSpPr>
            <p:sp>
              <p:nvSpPr>
                <p:cNvPr id="169261" name="Rectangle 326"/>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62" name="Freeform 327"/>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86" name="Group 328"/>
              <p:cNvGrpSpPr>
                <a:grpSpLocks/>
              </p:cNvGrpSpPr>
              <p:nvPr/>
            </p:nvGrpSpPr>
            <p:grpSpPr bwMode="auto">
              <a:xfrm>
                <a:off x="2208" y="3120"/>
                <a:ext cx="192" cy="192"/>
                <a:chOff x="2016" y="2544"/>
                <a:chExt cx="192" cy="192"/>
              </a:xfrm>
            </p:grpSpPr>
            <p:sp>
              <p:nvSpPr>
                <p:cNvPr id="169259" name="Rectangle 329"/>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60" name="Freeform 330"/>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87" name="Group 331"/>
              <p:cNvGrpSpPr>
                <a:grpSpLocks/>
              </p:cNvGrpSpPr>
              <p:nvPr/>
            </p:nvGrpSpPr>
            <p:grpSpPr bwMode="auto">
              <a:xfrm>
                <a:off x="2400" y="2544"/>
                <a:ext cx="192" cy="192"/>
                <a:chOff x="2016" y="2544"/>
                <a:chExt cx="192" cy="192"/>
              </a:xfrm>
            </p:grpSpPr>
            <p:sp>
              <p:nvSpPr>
                <p:cNvPr id="169257" name="Rectangle 332"/>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58" name="Freeform 333"/>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88" name="Group 334"/>
              <p:cNvGrpSpPr>
                <a:grpSpLocks/>
              </p:cNvGrpSpPr>
              <p:nvPr/>
            </p:nvGrpSpPr>
            <p:grpSpPr bwMode="auto">
              <a:xfrm>
                <a:off x="2400" y="2736"/>
                <a:ext cx="192" cy="192"/>
                <a:chOff x="2016" y="2544"/>
                <a:chExt cx="192" cy="192"/>
              </a:xfrm>
            </p:grpSpPr>
            <p:sp>
              <p:nvSpPr>
                <p:cNvPr id="169255" name="Rectangle 335"/>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56" name="Freeform 336"/>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89" name="Group 337"/>
              <p:cNvGrpSpPr>
                <a:grpSpLocks/>
              </p:cNvGrpSpPr>
              <p:nvPr/>
            </p:nvGrpSpPr>
            <p:grpSpPr bwMode="auto">
              <a:xfrm>
                <a:off x="2400" y="2928"/>
                <a:ext cx="192" cy="192"/>
                <a:chOff x="2016" y="2544"/>
                <a:chExt cx="192" cy="192"/>
              </a:xfrm>
            </p:grpSpPr>
            <p:sp>
              <p:nvSpPr>
                <p:cNvPr id="169253" name="Rectangle 338"/>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54" name="Freeform 339"/>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90" name="Group 340"/>
              <p:cNvGrpSpPr>
                <a:grpSpLocks/>
              </p:cNvGrpSpPr>
              <p:nvPr/>
            </p:nvGrpSpPr>
            <p:grpSpPr bwMode="auto">
              <a:xfrm>
                <a:off x="2400" y="3120"/>
                <a:ext cx="192" cy="192"/>
                <a:chOff x="2016" y="2544"/>
                <a:chExt cx="192" cy="192"/>
              </a:xfrm>
            </p:grpSpPr>
            <p:sp>
              <p:nvSpPr>
                <p:cNvPr id="169251" name="Rectangle 341"/>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52" name="Freeform 342"/>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91" name="Group 343"/>
              <p:cNvGrpSpPr>
                <a:grpSpLocks/>
              </p:cNvGrpSpPr>
              <p:nvPr/>
            </p:nvGrpSpPr>
            <p:grpSpPr bwMode="auto">
              <a:xfrm>
                <a:off x="2592" y="2544"/>
                <a:ext cx="192" cy="192"/>
                <a:chOff x="2016" y="2544"/>
                <a:chExt cx="192" cy="192"/>
              </a:xfrm>
            </p:grpSpPr>
            <p:sp>
              <p:nvSpPr>
                <p:cNvPr id="169249" name="Rectangle 344"/>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50" name="Freeform 345"/>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92" name="Group 346"/>
              <p:cNvGrpSpPr>
                <a:grpSpLocks/>
              </p:cNvGrpSpPr>
              <p:nvPr/>
            </p:nvGrpSpPr>
            <p:grpSpPr bwMode="auto">
              <a:xfrm>
                <a:off x="2592" y="2736"/>
                <a:ext cx="192" cy="192"/>
                <a:chOff x="2016" y="2544"/>
                <a:chExt cx="192" cy="192"/>
              </a:xfrm>
            </p:grpSpPr>
            <p:sp>
              <p:nvSpPr>
                <p:cNvPr id="169247" name="Rectangle 347"/>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48" name="Freeform 348"/>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93" name="Group 349"/>
              <p:cNvGrpSpPr>
                <a:grpSpLocks/>
              </p:cNvGrpSpPr>
              <p:nvPr/>
            </p:nvGrpSpPr>
            <p:grpSpPr bwMode="auto">
              <a:xfrm>
                <a:off x="2592" y="2928"/>
                <a:ext cx="192" cy="192"/>
                <a:chOff x="2016" y="2544"/>
                <a:chExt cx="192" cy="192"/>
              </a:xfrm>
            </p:grpSpPr>
            <p:sp>
              <p:nvSpPr>
                <p:cNvPr id="169245" name="Rectangle 350"/>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46" name="Freeform 351"/>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94" name="Group 352"/>
              <p:cNvGrpSpPr>
                <a:grpSpLocks/>
              </p:cNvGrpSpPr>
              <p:nvPr/>
            </p:nvGrpSpPr>
            <p:grpSpPr bwMode="auto">
              <a:xfrm>
                <a:off x="2592" y="3120"/>
                <a:ext cx="192" cy="192"/>
                <a:chOff x="2016" y="2544"/>
                <a:chExt cx="192" cy="192"/>
              </a:xfrm>
            </p:grpSpPr>
            <p:sp>
              <p:nvSpPr>
                <p:cNvPr id="169243" name="Rectangle 353"/>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44" name="Freeform 354"/>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95" name="Group 355"/>
              <p:cNvGrpSpPr>
                <a:grpSpLocks/>
              </p:cNvGrpSpPr>
              <p:nvPr/>
            </p:nvGrpSpPr>
            <p:grpSpPr bwMode="auto">
              <a:xfrm>
                <a:off x="2784" y="2544"/>
                <a:ext cx="192" cy="192"/>
                <a:chOff x="2016" y="2544"/>
                <a:chExt cx="192" cy="192"/>
              </a:xfrm>
            </p:grpSpPr>
            <p:sp>
              <p:nvSpPr>
                <p:cNvPr id="169241" name="Rectangle 356"/>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42" name="Freeform 357"/>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96" name="Group 358"/>
              <p:cNvGrpSpPr>
                <a:grpSpLocks/>
              </p:cNvGrpSpPr>
              <p:nvPr/>
            </p:nvGrpSpPr>
            <p:grpSpPr bwMode="auto">
              <a:xfrm>
                <a:off x="2784" y="2736"/>
                <a:ext cx="192" cy="192"/>
                <a:chOff x="2016" y="2544"/>
                <a:chExt cx="192" cy="192"/>
              </a:xfrm>
            </p:grpSpPr>
            <p:sp>
              <p:nvSpPr>
                <p:cNvPr id="169239" name="Rectangle 359"/>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40" name="Freeform 360"/>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97" name="Group 361"/>
              <p:cNvGrpSpPr>
                <a:grpSpLocks/>
              </p:cNvGrpSpPr>
              <p:nvPr/>
            </p:nvGrpSpPr>
            <p:grpSpPr bwMode="auto">
              <a:xfrm>
                <a:off x="2784" y="2928"/>
                <a:ext cx="192" cy="192"/>
                <a:chOff x="2016" y="2544"/>
                <a:chExt cx="192" cy="192"/>
              </a:xfrm>
            </p:grpSpPr>
            <p:sp>
              <p:nvSpPr>
                <p:cNvPr id="169237" name="Rectangle 362"/>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38" name="Freeform 363"/>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98" name="Group 364"/>
              <p:cNvGrpSpPr>
                <a:grpSpLocks/>
              </p:cNvGrpSpPr>
              <p:nvPr/>
            </p:nvGrpSpPr>
            <p:grpSpPr bwMode="auto">
              <a:xfrm>
                <a:off x="2784" y="3120"/>
                <a:ext cx="192" cy="192"/>
                <a:chOff x="2016" y="2544"/>
                <a:chExt cx="192" cy="192"/>
              </a:xfrm>
            </p:grpSpPr>
            <p:sp>
              <p:nvSpPr>
                <p:cNvPr id="169235" name="Rectangle 365"/>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36" name="Freeform 366"/>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199" name="Group 367"/>
              <p:cNvGrpSpPr>
                <a:grpSpLocks/>
              </p:cNvGrpSpPr>
              <p:nvPr/>
            </p:nvGrpSpPr>
            <p:grpSpPr bwMode="auto">
              <a:xfrm>
                <a:off x="2976" y="2544"/>
                <a:ext cx="192" cy="192"/>
                <a:chOff x="2016" y="2544"/>
                <a:chExt cx="192" cy="192"/>
              </a:xfrm>
            </p:grpSpPr>
            <p:sp>
              <p:nvSpPr>
                <p:cNvPr id="169233" name="Rectangle 368"/>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34" name="Freeform 369"/>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200" name="Group 370"/>
              <p:cNvGrpSpPr>
                <a:grpSpLocks/>
              </p:cNvGrpSpPr>
              <p:nvPr/>
            </p:nvGrpSpPr>
            <p:grpSpPr bwMode="auto">
              <a:xfrm>
                <a:off x="2976" y="2736"/>
                <a:ext cx="192" cy="192"/>
                <a:chOff x="2016" y="2544"/>
                <a:chExt cx="192" cy="192"/>
              </a:xfrm>
            </p:grpSpPr>
            <p:sp>
              <p:nvSpPr>
                <p:cNvPr id="169231" name="Rectangle 371"/>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32" name="Freeform 372"/>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201" name="Group 373"/>
              <p:cNvGrpSpPr>
                <a:grpSpLocks/>
              </p:cNvGrpSpPr>
              <p:nvPr/>
            </p:nvGrpSpPr>
            <p:grpSpPr bwMode="auto">
              <a:xfrm>
                <a:off x="2976" y="2928"/>
                <a:ext cx="192" cy="192"/>
                <a:chOff x="2016" y="2544"/>
                <a:chExt cx="192" cy="192"/>
              </a:xfrm>
            </p:grpSpPr>
            <p:sp>
              <p:nvSpPr>
                <p:cNvPr id="169229" name="Rectangle 374"/>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30" name="Freeform 375"/>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202" name="Group 376"/>
              <p:cNvGrpSpPr>
                <a:grpSpLocks/>
              </p:cNvGrpSpPr>
              <p:nvPr/>
            </p:nvGrpSpPr>
            <p:grpSpPr bwMode="auto">
              <a:xfrm>
                <a:off x="2976" y="3120"/>
                <a:ext cx="192" cy="192"/>
                <a:chOff x="2016" y="2544"/>
                <a:chExt cx="192" cy="192"/>
              </a:xfrm>
            </p:grpSpPr>
            <p:sp>
              <p:nvSpPr>
                <p:cNvPr id="169227" name="Rectangle 377"/>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28" name="Freeform 378"/>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203" name="Group 379"/>
              <p:cNvGrpSpPr>
                <a:grpSpLocks/>
              </p:cNvGrpSpPr>
              <p:nvPr/>
            </p:nvGrpSpPr>
            <p:grpSpPr bwMode="auto">
              <a:xfrm>
                <a:off x="3168" y="2544"/>
                <a:ext cx="192" cy="192"/>
                <a:chOff x="2016" y="2544"/>
                <a:chExt cx="192" cy="192"/>
              </a:xfrm>
            </p:grpSpPr>
            <p:sp>
              <p:nvSpPr>
                <p:cNvPr id="169225" name="Rectangle 380"/>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26" name="Freeform 381"/>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204" name="Group 382"/>
              <p:cNvGrpSpPr>
                <a:grpSpLocks/>
              </p:cNvGrpSpPr>
              <p:nvPr/>
            </p:nvGrpSpPr>
            <p:grpSpPr bwMode="auto">
              <a:xfrm>
                <a:off x="3168" y="2736"/>
                <a:ext cx="192" cy="192"/>
                <a:chOff x="2016" y="2544"/>
                <a:chExt cx="192" cy="192"/>
              </a:xfrm>
            </p:grpSpPr>
            <p:sp>
              <p:nvSpPr>
                <p:cNvPr id="169223" name="Rectangle 383"/>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24" name="Freeform 384"/>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205" name="Group 385"/>
              <p:cNvGrpSpPr>
                <a:grpSpLocks/>
              </p:cNvGrpSpPr>
              <p:nvPr/>
            </p:nvGrpSpPr>
            <p:grpSpPr bwMode="auto">
              <a:xfrm>
                <a:off x="3168" y="2928"/>
                <a:ext cx="192" cy="192"/>
                <a:chOff x="2016" y="2544"/>
                <a:chExt cx="192" cy="192"/>
              </a:xfrm>
            </p:grpSpPr>
            <p:sp>
              <p:nvSpPr>
                <p:cNvPr id="169221" name="Rectangle 386"/>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22" name="Freeform 387"/>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206" name="Group 388"/>
              <p:cNvGrpSpPr>
                <a:grpSpLocks/>
              </p:cNvGrpSpPr>
              <p:nvPr/>
            </p:nvGrpSpPr>
            <p:grpSpPr bwMode="auto">
              <a:xfrm>
                <a:off x="3168" y="3120"/>
                <a:ext cx="192" cy="192"/>
                <a:chOff x="2016" y="2544"/>
                <a:chExt cx="192" cy="192"/>
              </a:xfrm>
            </p:grpSpPr>
            <p:sp>
              <p:nvSpPr>
                <p:cNvPr id="169219" name="Rectangle 389"/>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20" name="Freeform 390"/>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207" name="Group 391"/>
              <p:cNvGrpSpPr>
                <a:grpSpLocks/>
              </p:cNvGrpSpPr>
              <p:nvPr/>
            </p:nvGrpSpPr>
            <p:grpSpPr bwMode="auto">
              <a:xfrm>
                <a:off x="3360" y="2544"/>
                <a:ext cx="192" cy="192"/>
                <a:chOff x="2016" y="2544"/>
                <a:chExt cx="192" cy="192"/>
              </a:xfrm>
            </p:grpSpPr>
            <p:sp>
              <p:nvSpPr>
                <p:cNvPr id="169217" name="Rectangle 392"/>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18" name="Freeform 393"/>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208" name="Group 394"/>
              <p:cNvGrpSpPr>
                <a:grpSpLocks/>
              </p:cNvGrpSpPr>
              <p:nvPr/>
            </p:nvGrpSpPr>
            <p:grpSpPr bwMode="auto">
              <a:xfrm>
                <a:off x="3360" y="2736"/>
                <a:ext cx="192" cy="192"/>
                <a:chOff x="2016" y="2544"/>
                <a:chExt cx="192" cy="192"/>
              </a:xfrm>
            </p:grpSpPr>
            <p:sp>
              <p:nvSpPr>
                <p:cNvPr id="169215" name="Rectangle 395"/>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16" name="Freeform 396"/>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209" name="Group 397"/>
              <p:cNvGrpSpPr>
                <a:grpSpLocks/>
              </p:cNvGrpSpPr>
              <p:nvPr/>
            </p:nvGrpSpPr>
            <p:grpSpPr bwMode="auto">
              <a:xfrm>
                <a:off x="3360" y="2928"/>
                <a:ext cx="192" cy="192"/>
                <a:chOff x="2016" y="2544"/>
                <a:chExt cx="192" cy="192"/>
              </a:xfrm>
            </p:grpSpPr>
            <p:sp>
              <p:nvSpPr>
                <p:cNvPr id="169213" name="Rectangle 398"/>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14" name="Freeform 399"/>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nvGrpSpPr>
              <p:cNvPr id="169210" name="Group 400"/>
              <p:cNvGrpSpPr>
                <a:grpSpLocks/>
              </p:cNvGrpSpPr>
              <p:nvPr/>
            </p:nvGrpSpPr>
            <p:grpSpPr bwMode="auto">
              <a:xfrm>
                <a:off x="3360" y="3120"/>
                <a:ext cx="192" cy="192"/>
                <a:chOff x="2016" y="2544"/>
                <a:chExt cx="192" cy="192"/>
              </a:xfrm>
            </p:grpSpPr>
            <p:sp>
              <p:nvSpPr>
                <p:cNvPr id="169211" name="Rectangle 401"/>
                <p:cNvSpPr>
                  <a:spLocks noChangeArrowheads="1"/>
                </p:cNvSpPr>
                <p:nvPr/>
              </p:nvSpPr>
              <p:spPr bwMode="auto">
                <a:xfrm>
                  <a:off x="2016" y="2544"/>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212" name="Freeform 402"/>
                <p:cNvSpPr>
                  <a:spLocks/>
                </p:cNvSpPr>
                <p:nvPr/>
              </p:nvSpPr>
              <p:spPr bwMode="auto">
                <a:xfrm>
                  <a:off x="2064" y="2592"/>
                  <a:ext cx="96" cy="96"/>
                </a:xfrm>
                <a:custGeom>
                  <a:avLst/>
                  <a:gdLst>
                    <a:gd name="T0" fmla="*/ 0 w 96"/>
                    <a:gd name="T1" fmla="*/ 96 h 96"/>
                    <a:gd name="T2" fmla="*/ 96 w 96"/>
                    <a:gd name="T3" fmla="*/ 96 h 96"/>
                    <a:gd name="T4" fmla="*/ 48 w 96"/>
                    <a:gd name="T5" fmla="*/ 0 h 96"/>
                    <a:gd name="T6" fmla="*/ 0 w 96"/>
                    <a:gd name="T7" fmla="*/ 96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96"/>
                      </a:moveTo>
                      <a:lnTo>
                        <a:pt x="96" y="96"/>
                      </a:lnTo>
                      <a:lnTo>
                        <a:pt x="48" y="0"/>
                      </a:lnTo>
                      <a:lnTo>
                        <a:pt x="0" y="96"/>
                      </a:lnTo>
                      <a:close/>
                    </a:path>
                  </a:pathLst>
                </a:custGeom>
                <a:solidFill>
                  <a:srgbClr val="9966FF"/>
                </a:solidFill>
                <a:ln w="3175">
                  <a:solidFill>
                    <a:schemeClr val="tx1"/>
                  </a:solidFill>
                  <a:round/>
                  <a:headEnd/>
                  <a:tailEnd/>
                </a:ln>
              </p:spPr>
              <p:txBody>
                <a:bodyPr wrap="none" anchor="ctr">
                  <a:spAutoFit/>
                </a:bodyPr>
                <a:lstStyle/>
                <a:p>
                  <a:endParaRPr lang="zh-CN" altLang="en-US"/>
                </a:p>
              </p:txBody>
            </p:sp>
          </p:grpSp>
        </p:grpSp>
        <p:sp>
          <p:nvSpPr>
            <p:cNvPr id="169177" name="AutoShape 403"/>
            <p:cNvSpPr>
              <a:spLocks noChangeArrowheads="1"/>
            </p:cNvSpPr>
            <p:nvPr/>
          </p:nvSpPr>
          <p:spPr bwMode="auto">
            <a:xfrm>
              <a:off x="2016" y="2305"/>
              <a:ext cx="481" cy="462"/>
            </a:xfrm>
            <a:prstGeom prst="rightArrow">
              <a:avLst>
                <a:gd name="adj1" fmla="val 50000"/>
                <a:gd name="adj2" fmla="val 28028"/>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W4</a:t>
              </a:r>
            </a:p>
          </p:txBody>
        </p:sp>
      </p:grpSp>
      <p:grpSp>
        <p:nvGrpSpPr>
          <p:cNvPr id="43033" name="Group 404"/>
          <p:cNvGrpSpPr>
            <a:grpSpLocks/>
          </p:cNvGrpSpPr>
          <p:nvPr/>
        </p:nvGrpSpPr>
        <p:grpSpPr bwMode="auto">
          <a:xfrm>
            <a:off x="5638800" y="3055938"/>
            <a:ext cx="3200400" cy="1522412"/>
            <a:chOff x="3552" y="1777"/>
            <a:chExt cx="2016" cy="959"/>
          </a:xfrm>
        </p:grpSpPr>
        <p:grpSp>
          <p:nvGrpSpPr>
            <p:cNvPr id="169077" name="Group 405"/>
            <p:cNvGrpSpPr>
              <a:grpSpLocks/>
            </p:cNvGrpSpPr>
            <p:nvPr/>
          </p:nvGrpSpPr>
          <p:grpSpPr bwMode="auto">
            <a:xfrm>
              <a:off x="4032" y="1968"/>
              <a:ext cx="1536" cy="768"/>
              <a:chOff x="3552" y="1968"/>
              <a:chExt cx="1536" cy="768"/>
            </a:xfrm>
          </p:grpSpPr>
          <p:sp>
            <p:nvSpPr>
              <p:cNvPr id="169079" name="Rectangle 406"/>
              <p:cNvSpPr>
                <a:spLocks noChangeArrowheads="1"/>
              </p:cNvSpPr>
              <p:nvPr/>
            </p:nvSpPr>
            <p:spPr bwMode="auto">
              <a:xfrm>
                <a:off x="3552" y="1968"/>
                <a:ext cx="1536" cy="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nvGrpSpPr>
              <p:cNvPr id="169080" name="Group 407"/>
              <p:cNvGrpSpPr>
                <a:grpSpLocks/>
              </p:cNvGrpSpPr>
              <p:nvPr/>
            </p:nvGrpSpPr>
            <p:grpSpPr bwMode="auto">
              <a:xfrm>
                <a:off x="3552" y="1968"/>
                <a:ext cx="192" cy="192"/>
                <a:chOff x="3552" y="1968"/>
                <a:chExt cx="192" cy="192"/>
              </a:xfrm>
            </p:grpSpPr>
            <p:sp>
              <p:nvSpPr>
                <p:cNvPr id="169174" name="Rectangle 408"/>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75" name="Rectangle 409"/>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81" name="Group 410"/>
              <p:cNvGrpSpPr>
                <a:grpSpLocks/>
              </p:cNvGrpSpPr>
              <p:nvPr/>
            </p:nvGrpSpPr>
            <p:grpSpPr bwMode="auto">
              <a:xfrm>
                <a:off x="3552" y="2160"/>
                <a:ext cx="192" cy="192"/>
                <a:chOff x="3552" y="1968"/>
                <a:chExt cx="192" cy="192"/>
              </a:xfrm>
            </p:grpSpPr>
            <p:sp>
              <p:nvSpPr>
                <p:cNvPr id="169172" name="Rectangle 411"/>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73" name="Rectangle 412"/>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82" name="Group 413"/>
              <p:cNvGrpSpPr>
                <a:grpSpLocks/>
              </p:cNvGrpSpPr>
              <p:nvPr/>
            </p:nvGrpSpPr>
            <p:grpSpPr bwMode="auto">
              <a:xfrm>
                <a:off x="3552" y="2352"/>
                <a:ext cx="192" cy="192"/>
                <a:chOff x="3552" y="1968"/>
                <a:chExt cx="192" cy="192"/>
              </a:xfrm>
            </p:grpSpPr>
            <p:sp>
              <p:nvSpPr>
                <p:cNvPr id="169170" name="Rectangle 414"/>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71" name="Rectangle 415"/>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83" name="Group 416"/>
              <p:cNvGrpSpPr>
                <a:grpSpLocks/>
              </p:cNvGrpSpPr>
              <p:nvPr/>
            </p:nvGrpSpPr>
            <p:grpSpPr bwMode="auto">
              <a:xfrm>
                <a:off x="3552" y="2544"/>
                <a:ext cx="192" cy="192"/>
                <a:chOff x="3552" y="1968"/>
                <a:chExt cx="192" cy="192"/>
              </a:xfrm>
            </p:grpSpPr>
            <p:sp>
              <p:nvSpPr>
                <p:cNvPr id="169168" name="Rectangle 417"/>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69" name="Rectangle 418"/>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84" name="Group 419"/>
              <p:cNvGrpSpPr>
                <a:grpSpLocks/>
              </p:cNvGrpSpPr>
              <p:nvPr/>
            </p:nvGrpSpPr>
            <p:grpSpPr bwMode="auto">
              <a:xfrm>
                <a:off x="3744" y="1968"/>
                <a:ext cx="192" cy="192"/>
                <a:chOff x="3552" y="1968"/>
                <a:chExt cx="192" cy="192"/>
              </a:xfrm>
            </p:grpSpPr>
            <p:sp>
              <p:nvSpPr>
                <p:cNvPr id="169166" name="Rectangle 420"/>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67" name="Rectangle 421"/>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85" name="Group 422"/>
              <p:cNvGrpSpPr>
                <a:grpSpLocks/>
              </p:cNvGrpSpPr>
              <p:nvPr/>
            </p:nvGrpSpPr>
            <p:grpSpPr bwMode="auto">
              <a:xfrm>
                <a:off x="3744" y="2160"/>
                <a:ext cx="192" cy="192"/>
                <a:chOff x="3552" y="1968"/>
                <a:chExt cx="192" cy="192"/>
              </a:xfrm>
            </p:grpSpPr>
            <p:sp>
              <p:nvSpPr>
                <p:cNvPr id="169164" name="Rectangle 423"/>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65" name="Rectangle 424"/>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86" name="Group 425"/>
              <p:cNvGrpSpPr>
                <a:grpSpLocks/>
              </p:cNvGrpSpPr>
              <p:nvPr/>
            </p:nvGrpSpPr>
            <p:grpSpPr bwMode="auto">
              <a:xfrm>
                <a:off x="3744" y="2352"/>
                <a:ext cx="192" cy="192"/>
                <a:chOff x="3552" y="1968"/>
                <a:chExt cx="192" cy="192"/>
              </a:xfrm>
            </p:grpSpPr>
            <p:sp>
              <p:nvSpPr>
                <p:cNvPr id="169162" name="Rectangle 426"/>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63" name="Rectangle 427"/>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87" name="Group 428"/>
              <p:cNvGrpSpPr>
                <a:grpSpLocks/>
              </p:cNvGrpSpPr>
              <p:nvPr/>
            </p:nvGrpSpPr>
            <p:grpSpPr bwMode="auto">
              <a:xfrm>
                <a:off x="3744" y="2544"/>
                <a:ext cx="192" cy="192"/>
                <a:chOff x="3552" y="1968"/>
                <a:chExt cx="192" cy="192"/>
              </a:xfrm>
            </p:grpSpPr>
            <p:sp>
              <p:nvSpPr>
                <p:cNvPr id="169160" name="Rectangle 429"/>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61" name="Rectangle 430"/>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88" name="Group 431"/>
              <p:cNvGrpSpPr>
                <a:grpSpLocks/>
              </p:cNvGrpSpPr>
              <p:nvPr/>
            </p:nvGrpSpPr>
            <p:grpSpPr bwMode="auto">
              <a:xfrm>
                <a:off x="3936" y="1968"/>
                <a:ext cx="192" cy="192"/>
                <a:chOff x="3552" y="1968"/>
                <a:chExt cx="192" cy="192"/>
              </a:xfrm>
            </p:grpSpPr>
            <p:sp>
              <p:nvSpPr>
                <p:cNvPr id="169158" name="Rectangle 432"/>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59" name="Rectangle 433"/>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89" name="Group 434"/>
              <p:cNvGrpSpPr>
                <a:grpSpLocks/>
              </p:cNvGrpSpPr>
              <p:nvPr/>
            </p:nvGrpSpPr>
            <p:grpSpPr bwMode="auto">
              <a:xfrm>
                <a:off x="3936" y="2160"/>
                <a:ext cx="192" cy="192"/>
                <a:chOff x="3552" y="1968"/>
                <a:chExt cx="192" cy="192"/>
              </a:xfrm>
            </p:grpSpPr>
            <p:sp>
              <p:nvSpPr>
                <p:cNvPr id="169156" name="Rectangle 435"/>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57" name="Rectangle 436"/>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90" name="Group 437"/>
              <p:cNvGrpSpPr>
                <a:grpSpLocks/>
              </p:cNvGrpSpPr>
              <p:nvPr/>
            </p:nvGrpSpPr>
            <p:grpSpPr bwMode="auto">
              <a:xfrm>
                <a:off x="3936" y="2352"/>
                <a:ext cx="192" cy="192"/>
                <a:chOff x="3552" y="1968"/>
                <a:chExt cx="192" cy="192"/>
              </a:xfrm>
            </p:grpSpPr>
            <p:sp>
              <p:nvSpPr>
                <p:cNvPr id="169154" name="Rectangle 438"/>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55" name="Rectangle 439"/>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91" name="Group 440"/>
              <p:cNvGrpSpPr>
                <a:grpSpLocks/>
              </p:cNvGrpSpPr>
              <p:nvPr/>
            </p:nvGrpSpPr>
            <p:grpSpPr bwMode="auto">
              <a:xfrm>
                <a:off x="3936" y="2544"/>
                <a:ext cx="192" cy="192"/>
                <a:chOff x="3552" y="1968"/>
                <a:chExt cx="192" cy="192"/>
              </a:xfrm>
            </p:grpSpPr>
            <p:sp>
              <p:nvSpPr>
                <p:cNvPr id="169152" name="Rectangle 441"/>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53" name="Rectangle 442"/>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92" name="Group 443"/>
              <p:cNvGrpSpPr>
                <a:grpSpLocks/>
              </p:cNvGrpSpPr>
              <p:nvPr/>
            </p:nvGrpSpPr>
            <p:grpSpPr bwMode="auto">
              <a:xfrm>
                <a:off x="4128" y="1968"/>
                <a:ext cx="192" cy="192"/>
                <a:chOff x="3552" y="1968"/>
                <a:chExt cx="192" cy="192"/>
              </a:xfrm>
            </p:grpSpPr>
            <p:sp>
              <p:nvSpPr>
                <p:cNvPr id="169150" name="Rectangle 444"/>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51" name="Rectangle 445"/>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93" name="Group 446"/>
              <p:cNvGrpSpPr>
                <a:grpSpLocks/>
              </p:cNvGrpSpPr>
              <p:nvPr/>
            </p:nvGrpSpPr>
            <p:grpSpPr bwMode="auto">
              <a:xfrm>
                <a:off x="4128" y="2160"/>
                <a:ext cx="192" cy="192"/>
                <a:chOff x="3552" y="1968"/>
                <a:chExt cx="192" cy="192"/>
              </a:xfrm>
            </p:grpSpPr>
            <p:sp>
              <p:nvSpPr>
                <p:cNvPr id="169148" name="Rectangle 447"/>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49" name="Rectangle 448"/>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94" name="Group 449"/>
              <p:cNvGrpSpPr>
                <a:grpSpLocks/>
              </p:cNvGrpSpPr>
              <p:nvPr/>
            </p:nvGrpSpPr>
            <p:grpSpPr bwMode="auto">
              <a:xfrm>
                <a:off x="4128" y="2352"/>
                <a:ext cx="192" cy="192"/>
                <a:chOff x="3552" y="1968"/>
                <a:chExt cx="192" cy="192"/>
              </a:xfrm>
            </p:grpSpPr>
            <p:sp>
              <p:nvSpPr>
                <p:cNvPr id="169146" name="Rectangle 450"/>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47" name="Rectangle 451"/>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95" name="Group 452"/>
              <p:cNvGrpSpPr>
                <a:grpSpLocks/>
              </p:cNvGrpSpPr>
              <p:nvPr/>
            </p:nvGrpSpPr>
            <p:grpSpPr bwMode="auto">
              <a:xfrm>
                <a:off x="4128" y="2544"/>
                <a:ext cx="192" cy="192"/>
                <a:chOff x="3552" y="1968"/>
                <a:chExt cx="192" cy="192"/>
              </a:xfrm>
            </p:grpSpPr>
            <p:sp>
              <p:nvSpPr>
                <p:cNvPr id="169144" name="Rectangle 453"/>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45" name="Rectangle 454"/>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96" name="Group 455"/>
              <p:cNvGrpSpPr>
                <a:grpSpLocks/>
              </p:cNvGrpSpPr>
              <p:nvPr/>
            </p:nvGrpSpPr>
            <p:grpSpPr bwMode="auto">
              <a:xfrm>
                <a:off x="4320" y="1968"/>
                <a:ext cx="192" cy="192"/>
                <a:chOff x="3552" y="1968"/>
                <a:chExt cx="192" cy="192"/>
              </a:xfrm>
            </p:grpSpPr>
            <p:sp>
              <p:nvSpPr>
                <p:cNvPr id="169142" name="Rectangle 456"/>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43" name="Rectangle 457"/>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97" name="Group 458"/>
              <p:cNvGrpSpPr>
                <a:grpSpLocks/>
              </p:cNvGrpSpPr>
              <p:nvPr/>
            </p:nvGrpSpPr>
            <p:grpSpPr bwMode="auto">
              <a:xfrm>
                <a:off x="4320" y="2160"/>
                <a:ext cx="192" cy="192"/>
                <a:chOff x="3552" y="1968"/>
                <a:chExt cx="192" cy="192"/>
              </a:xfrm>
            </p:grpSpPr>
            <p:sp>
              <p:nvSpPr>
                <p:cNvPr id="169140" name="Rectangle 459"/>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41" name="Rectangle 460"/>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98" name="Group 461"/>
              <p:cNvGrpSpPr>
                <a:grpSpLocks/>
              </p:cNvGrpSpPr>
              <p:nvPr/>
            </p:nvGrpSpPr>
            <p:grpSpPr bwMode="auto">
              <a:xfrm>
                <a:off x="4320" y="2352"/>
                <a:ext cx="192" cy="192"/>
                <a:chOff x="3552" y="1968"/>
                <a:chExt cx="192" cy="192"/>
              </a:xfrm>
            </p:grpSpPr>
            <p:sp>
              <p:nvSpPr>
                <p:cNvPr id="169138" name="Rectangle 462"/>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39" name="Rectangle 463"/>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99" name="Group 464"/>
              <p:cNvGrpSpPr>
                <a:grpSpLocks/>
              </p:cNvGrpSpPr>
              <p:nvPr/>
            </p:nvGrpSpPr>
            <p:grpSpPr bwMode="auto">
              <a:xfrm>
                <a:off x="4320" y="2544"/>
                <a:ext cx="192" cy="192"/>
                <a:chOff x="3552" y="1968"/>
                <a:chExt cx="192" cy="192"/>
              </a:xfrm>
            </p:grpSpPr>
            <p:sp>
              <p:nvSpPr>
                <p:cNvPr id="169136" name="Rectangle 465"/>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37" name="Rectangle 466"/>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100" name="Group 467"/>
              <p:cNvGrpSpPr>
                <a:grpSpLocks/>
              </p:cNvGrpSpPr>
              <p:nvPr/>
            </p:nvGrpSpPr>
            <p:grpSpPr bwMode="auto">
              <a:xfrm>
                <a:off x="4512" y="1968"/>
                <a:ext cx="192" cy="192"/>
                <a:chOff x="3552" y="1968"/>
                <a:chExt cx="192" cy="192"/>
              </a:xfrm>
            </p:grpSpPr>
            <p:sp>
              <p:nvSpPr>
                <p:cNvPr id="169134" name="Rectangle 468"/>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35" name="Rectangle 469"/>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101" name="Group 470"/>
              <p:cNvGrpSpPr>
                <a:grpSpLocks/>
              </p:cNvGrpSpPr>
              <p:nvPr/>
            </p:nvGrpSpPr>
            <p:grpSpPr bwMode="auto">
              <a:xfrm>
                <a:off x="4512" y="2160"/>
                <a:ext cx="192" cy="192"/>
                <a:chOff x="3552" y="1968"/>
                <a:chExt cx="192" cy="192"/>
              </a:xfrm>
            </p:grpSpPr>
            <p:sp>
              <p:nvSpPr>
                <p:cNvPr id="169132" name="Rectangle 471"/>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33" name="Rectangle 472"/>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102" name="Group 473"/>
              <p:cNvGrpSpPr>
                <a:grpSpLocks/>
              </p:cNvGrpSpPr>
              <p:nvPr/>
            </p:nvGrpSpPr>
            <p:grpSpPr bwMode="auto">
              <a:xfrm>
                <a:off x="4512" y="2352"/>
                <a:ext cx="192" cy="192"/>
                <a:chOff x="3552" y="1968"/>
                <a:chExt cx="192" cy="192"/>
              </a:xfrm>
            </p:grpSpPr>
            <p:sp>
              <p:nvSpPr>
                <p:cNvPr id="169130" name="Rectangle 474"/>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31" name="Rectangle 475"/>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103" name="Group 476"/>
              <p:cNvGrpSpPr>
                <a:grpSpLocks/>
              </p:cNvGrpSpPr>
              <p:nvPr/>
            </p:nvGrpSpPr>
            <p:grpSpPr bwMode="auto">
              <a:xfrm>
                <a:off x="4512" y="2544"/>
                <a:ext cx="192" cy="192"/>
                <a:chOff x="3552" y="1968"/>
                <a:chExt cx="192" cy="192"/>
              </a:xfrm>
            </p:grpSpPr>
            <p:sp>
              <p:nvSpPr>
                <p:cNvPr id="169128" name="Rectangle 477"/>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29" name="Rectangle 478"/>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104" name="Group 479"/>
              <p:cNvGrpSpPr>
                <a:grpSpLocks/>
              </p:cNvGrpSpPr>
              <p:nvPr/>
            </p:nvGrpSpPr>
            <p:grpSpPr bwMode="auto">
              <a:xfrm>
                <a:off x="4704" y="1968"/>
                <a:ext cx="192" cy="192"/>
                <a:chOff x="3552" y="1968"/>
                <a:chExt cx="192" cy="192"/>
              </a:xfrm>
            </p:grpSpPr>
            <p:sp>
              <p:nvSpPr>
                <p:cNvPr id="169126" name="Rectangle 480"/>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27" name="Rectangle 481"/>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105" name="Group 482"/>
              <p:cNvGrpSpPr>
                <a:grpSpLocks/>
              </p:cNvGrpSpPr>
              <p:nvPr/>
            </p:nvGrpSpPr>
            <p:grpSpPr bwMode="auto">
              <a:xfrm>
                <a:off x="4704" y="2160"/>
                <a:ext cx="192" cy="192"/>
                <a:chOff x="3552" y="1968"/>
                <a:chExt cx="192" cy="192"/>
              </a:xfrm>
            </p:grpSpPr>
            <p:sp>
              <p:nvSpPr>
                <p:cNvPr id="169124" name="Rectangle 483"/>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25" name="Rectangle 484"/>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106" name="Group 485"/>
              <p:cNvGrpSpPr>
                <a:grpSpLocks/>
              </p:cNvGrpSpPr>
              <p:nvPr/>
            </p:nvGrpSpPr>
            <p:grpSpPr bwMode="auto">
              <a:xfrm>
                <a:off x="4704" y="2352"/>
                <a:ext cx="192" cy="192"/>
                <a:chOff x="3552" y="1968"/>
                <a:chExt cx="192" cy="192"/>
              </a:xfrm>
            </p:grpSpPr>
            <p:sp>
              <p:nvSpPr>
                <p:cNvPr id="169122" name="Rectangle 486"/>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23" name="Rectangle 487"/>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107" name="Group 488"/>
              <p:cNvGrpSpPr>
                <a:grpSpLocks/>
              </p:cNvGrpSpPr>
              <p:nvPr/>
            </p:nvGrpSpPr>
            <p:grpSpPr bwMode="auto">
              <a:xfrm>
                <a:off x="4704" y="2544"/>
                <a:ext cx="192" cy="192"/>
                <a:chOff x="3552" y="1968"/>
                <a:chExt cx="192" cy="192"/>
              </a:xfrm>
            </p:grpSpPr>
            <p:sp>
              <p:nvSpPr>
                <p:cNvPr id="169120" name="Rectangle 489"/>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21" name="Rectangle 490"/>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108" name="Group 491"/>
              <p:cNvGrpSpPr>
                <a:grpSpLocks/>
              </p:cNvGrpSpPr>
              <p:nvPr/>
            </p:nvGrpSpPr>
            <p:grpSpPr bwMode="auto">
              <a:xfrm>
                <a:off x="4896" y="1968"/>
                <a:ext cx="192" cy="192"/>
                <a:chOff x="3552" y="1968"/>
                <a:chExt cx="192" cy="192"/>
              </a:xfrm>
            </p:grpSpPr>
            <p:sp>
              <p:nvSpPr>
                <p:cNvPr id="169118" name="Rectangle 492"/>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19" name="Rectangle 493"/>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109" name="Group 494"/>
              <p:cNvGrpSpPr>
                <a:grpSpLocks/>
              </p:cNvGrpSpPr>
              <p:nvPr/>
            </p:nvGrpSpPr>
            <p:grpSpPr bwMode="auto">
              <a:xfrm>
                <a:off x="4896" y="2160"/>
                <a:ext cx="192" cy="192"/>
                <a:chOff x="3552" y="1968"/>
                <a:chExt cx="192" cy="192"/>
              </a:xfrm>
            </p:grpSpPr>
            <p:sp>
              <p:nvSpPr>
                <p:cNvPr id="169116" name="Rectangle 495"/>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17" name="Rectangle 496"/>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110" name="Group 497"/>
              <p:cNvGrpSpPr>
                <a:grpSpLocks/>
              </p:cNvGrpSpPr>
              <p:nvPr/>
            </p:nvGrpSpPr>
            <p:grpSpPr bwMode="auto">
              <a:xfrm>
                <a:off x="4896" y="2352"/>
                <a:ext cx="192" cy="192"/>
                <a:chOff x="3552" y="1968"/>
                <a:chExt cx="192" cy="192"/>
              </a:xfrm>
            </p:grpSpPr>
            <p:sp>
              <p:nvSpPr>
                <p:cNvPr id="169114" name="Rectangle 498"/>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15" name="Rectangle 499"/>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111" name="Group 500"/>
              <p:cNvGrpSpPr>
                <a:grpSpLocks/>
              </p:cNvGrpSpPr>
              <p:nvPr/>
            </p:nvGrpSpPr>
            <p:grpSpPr bwMode="auto">
              <a:xfrm>
                <a:off x="4896" y="2544"/>
                <a:ext cx="192" cy="192"/>
                <a:chOff x="3552" y="1968"/>
                <a:chExt cx="192" cy="192"/>
              </a:xfrm>
            </p:grpSpPr>
            <p:sp>
              <p:nvSpPr>
                <p:cNvPr id="169112" name="Rectangle 501"/>
                <p:cNvSpPr>
                  <a:spLocks noChangeArrowheads="1"/>
                </p:cNvSpPr>
                <p:nvPr/>
              </p:nvSpPr>
              <p:spPr bwMode="auto">
                <a:xfrm>
                  <a:off x="3552" y="1968"/>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113" name="Rectangle 502"/>
                <p:cNvSpPr>
                  <a:spLocks noChangeArrowheads="1"/>
                </p:cNvSpPr>
                <p:nvPr/>
              </p:nvSpPr>
              <p:spPr bwMode="auto">
                <a:xfrm>
                  <a:off x="3600" y="2016"/>
                  <a:ext cx="96" cy="96"/>
                </a:xfrm>
                <a:prstGeom prst="rect">
                  <a:avLst/>
                </a:prstGeom>
                <a:solidFill>
                  <a:schemeClr val="accent2"/>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sp>
          <p:nvSpPr>
            <p:cNvPr id="169078" name="AutoShape 503"/>
            <p:cNvSpPr>
              <a:spLocks noChangeArrowheads="1"/>
            </p:cNvSpPr>
            <p:nvPr/>
          </p:nvSpPr>
          <p:spPr bwMode="auto">
            <a:xfrm>
              <a:off x="3552" y="1777"/>
              <a:ext cx="481" cy="462"/>
            </a:xfrm>
            <a:prstGeom prst="rightArrow">
              <a:avLst>
                <a:gd name="adj1" fmla="val 50000"/>
                <a:gd name="adj2" fmla="val 28028"/>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W2</a:t>
              </a:r>
            </a:p>
          </p:txBody>
        </p:sp>
      </p:grpSp>
      <p:grpSp>
        <p:nvGrpSpPr>
          <p:cNvPr id="43133" name="Group 504"/>
          <p:cNvGrpSpPr>
            <a:grpSpLocks/>
          </p:cNvGrpSpPr>
          <p:nvPr/>
        </p:nvGrpSpPr>
        <p:grpSpPr bwMode="auto">
          <a:xfrm>
            <a:off x="5638800" y="4275138"/>
            <a:ext cx="3200400" cy="1522412"/>
            <a:chOff x="3552" y="2545"/>
            <a:chExt cx="2016" cy="959"/>
          </a:xfrm>
        </p:grpSpPr>
        <p:grpSp>
          <p:nvGrpSpPr>
            <p:cNvPr id="168978" name="Group 505"/>
            <p:cNvGrpSpPr>
              <a:grpSpLocks/>
            </p:cNvGrpSpPr>
            <p:nvPr/>
          </p:nvGrpSpPr>
          <p:grpSpPr bwMode="auto">
            <a:xfrm>
              <a:off x="4032" y="2736"/>
              <a:ext cx="1536" cy="768"/>
              <a:chOff x="3552" y="2736"/>
              <a:chExt cx="1536" cy="768"/>
            </a:xfrm>
          </p:grpSpPr>
          <p:sp>
            <p:nvSpPr>
              <p:cNvPr id="168980" name="Rectangle 506"/>
              <p:cNvSpPr>
                <a:spLocks noChangeArrowheads="1"/>
              </p:cNvSpPr>
              <p:nvPr/>
            </p:nvSpPr>
            <p:spPr bwMode="auto">
              <a:xfrm>
                <a:off x="3552" y="2736"/>
                <a:ext cx="1536" cy="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nvGrpSpPr>
              <p:cNvPr id="168981" name="Group 507"/>
              <p:cNvGrpSpPr>
                <a:grpSpLocks/>
              </p:cNvGrpSpPr>
              <p:nvPr/>
            </p:nvGrpSpPr>
            <p:grpSpPr bwMode="auto">
              <a:xfrm>
                <a:off x="3552" y="2736"/>
                <a:ext cx="192" cy="192"/>
                <a:chOff x="3552" y="2736"/>
                <a:chExt cx="192" cy="192"/>
              </a:xfrm>
            </p:grpSpPr>
            <p:sp>
              <p:nvSpPr>
                <p:cNvPr id="169075" name="Rectangle 508"/>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76" name="Rectangle 509"/>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82" name="Group 510"/>
              <p:cNvGrpSpPr>
                <a:grpSpLocks/>
              </p:cNvGrpSpPr>
              <p:nvPr/>
            </p:nvGrpSpPr>
            <p:grpSpPr bwMode="auto">
              <a:xfrm>
                <a:off x="3552" y="2928"/>
                <a:ext cx="192" cy="192"/>
                <a:chOff x="3552" y="2736"/>
                <a:chExt cx="192" cy="192"/>
              </a:xfrm>
            </p:grpSpPr>
            <p:sp>
              <p:nvSpPr>
                <p:cNvPr id="169073" name="Rectangle 511"/>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74" name="Rectangle 512"/>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83" name="Group 513"/>
              <p:cNvGrpSpPr>
                <a:grpSpLocks/>
              </p:cNvGrpSpPr>
              <p:nvPr/>
            </p:nvGrpSpPr>
            <p:grpSpPr bwMode="auto">
              <a:xfrm>
                <a:off x="3552" y="3120"/>
                <a:ext cx="192" cy="192"/>
                <a:chOff x="3552" y="2736"/>
                <a:chExt cx="192" cy="192"/>
              </a:xfrm>
            </p:grpSpPr>
            <p:sp>
              <p:nvSpPr>
                <p:cNvPr id="169071" name="Rectangle 514"/>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72" name="Rectangle 515"/>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84" name="Group 516"/>
              <p:cNvGrpSpPr>
                <a:grpSpLocks/>
              </p:cNvGrpSpPr>
              <p:nvPr/>
            </p:nvGrpSpPr>
            <p:grpSpPr bwMode="auto">
              <a:xfrm>
                <a:off x="3552" y="3312"/>
                <a:ext cx="192" cy="192"/>
                <a:chOff x="3552" y="2736"/>
                <a:chExt cx="192" cy="192"/>
              </a:xfrm>
            </p:grpSpPr>
            <p:sp>
              <p:nvSpPr>
                <p:cNvPr id="169069" name="Rectangle 517"/>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70" name="Rectangle 518"/>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85" name="Group 519"/>
              <p:cNvGrpSpPr>
                <a:grpSpLocks/>
              </p:cNvGrpSpPr>
              <p:nvPr/>
            </p:nvGrpSpPr>
            <p:grpSpPr bwMode="auto">
              <a:xfrm>
                <a:off x="3744" y="2736"/>
                <a:ext cx="192" cy="192"/>
                <a:chOff x="3552" y="2736"/>
                <a:chExt cx="192" cy="192"/>
              </a:xfrm>
            </p:grpSpPr>
            <p:sp>
              <p:nvSpPr>
                <p:cNvPr id="169067" name="Rectangle 520"/>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68" name="Rectangle 521"/>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86" name="Group 522"/>
              <p:cNvGrpSpPr>
                <a:grpSpLocks/>
              </p:cNvGrpSpPr>
              <p:nvPr/>
            </p:nvGrpSpPr>
            <p:grpSpPr bwMode="auto">
              <a:xfrm>
                <a:off x="3744" y="2928"/>
                <a:ext cx="192" cy="192"/>
                <a:chOff x="3552" y="2736"/>
                <a:chExt cx="192" cy="192"/>
              </a:xfrm>
            </p:grpSpPr>
            <p:sp>
              <p:nvSpPr>
                <p:cNvPr id="169065" name="Rectangle 523"/>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66" name="Rectangle 524"/>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87" name="Group 525"/>
              <p:cNvGrpSpPr>
                <a:grpSpLocks/>
              </p:cNvGrpSpPr>
              <p:nvPr/>
            </p:nvGrpSpPr>
            <p:grpSpPr bwMode="auto">
              <a:xfrm>
                <a:off x="3744" y="3120"/>
                <a:ext cx="192" cy="192"/>
                <a:chOff x="3552" y="2736"/>
                <a:chExt cx="192" cy="192"/>
              </a:xfrm>
            </p:grpSpPr>
            <p:sp>
              <p:nvSpPr>
                <p:cNvPr id="169063" name="Rectangle 526"/>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64" name="Rectangle 527"/>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88" name="Group 528"/>
              <p:cNvGrpSpPr>
                <a:grpSpLocks/>
              </p:cNvGrpSpPr>
              <p:nvPr/>
            </p:nvGrpSpPr>
            <p:grpSpPr bwMode="auto">
              <a:xfrm>
                <a:off x="3744" y="3312"/>
                <a:ext cx="192" cy="192"/>
                <a:chOff x="3552" y="2736"/>
                <a:chExt cx="192" cy="192"/>
              </a:xfrm>
            </p:grpSpPr>
            <p:sp>
              <p:nvSpPr>
                <p:cNvPr id="169061" name="Rectangle 529"/>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62" name="Rectangle 530"/>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89" name="Group 531"/>
              <p:cNvGrpSpPr>
                <a:grpSpLocks/>
              </p:cNvGrpSpPr>
              <p:nvPr/>
            </p:nvGrpSpPr>
            <p:grpSpPr bwMode="auto">
              <a:xfrm>
                <a:off x="3936" y="2736"/>
                <a:ext cx="192" cy="192"/>
                <a:chOff x="3552" y="2736"/>
                <a:chExt cx="192" cy="192"/>
              </a:xfrm>
            </p:grpSpPr>
            <p:sp>
              <p:nvSpPr>
                <p:cNvPr id="169059" name="Rectangle 532"/>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60" name="Rectangle 533"/>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90" name="Group 534"/>
              <p:cNvGrpSpPr>
                <a:grpSpLocks/>
              </p:cNvGrpSpPr>
              <p:nvPr/>
            </p:nvGrpSpPr>
            <p:grpSpPr bwMode="auto">
              <a:xfrm>
                <a:off x="3936" y="2928"/>
                <a:ext cx="192" cy="192"/>
                <a:chOff x="3552" y="2736"/>
                <a:chExt cx="192" cy="192"/>
              </a:xfrm>
            </p:grpSpPr>
            <p:sp>
              <p:nvSpPr>
                <p:cNvPr id="169057" name="Rectangle 535"/>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58" name="Rectangle 536"/>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91" name="Group 537"/>
              <p:cNvGrpSpPr>
                <a:grpSpLocks/>
              </p:cNvGrpSpPr>
              <p:nvPr/>
            </p:nvGrpSpPr>
            <p:grpSpPr bwMode="auto">
              <a:xfrm>
                <a:off x="3936" y="3120"/>
                <a:ext cx="192" cy="192"/>
                <a:chOff x="3552" y="2736"/>
                <a:chExt cx="192" cy="192"/>
              </a:xfrm>
            </p:grpSpPr>
            <p:sp>
              <p:nvSpPr>
                <p:cNvPr id="169055" name="Rectangle 538"/>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56" name="Rectangle 539"/>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92" name="Group 540"/>
              <p:cNvGrpSpPr>
                <a:grpSpLocks/>
              </p:cNvGrpSpPr>
              <p:nvPr/>
            </p:nvGrpSpPr>
            <p:grpSpPr bwMode="auto">
              <a:xfrm>
                <a:off x="3936" y="3312"/>
                <a:ext cx="192" cy="192"/>
                <a:chOff x="3552" y="2736"/>
                <a:chExt cx="192" cy="192"/>
              </a:xfrm>
            </p:grpSpPr>
            <p:sp>
              <p:nvSpPr>
                <p:cNvPr id="169053" name="Rectangle 541"/>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54" name="Rectangle 542"/>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93" name="Group 543"/>
              <p:cNvGrpSpPr>
                <a:grpSpLocks/>
              </p:cNvGrpSpPr>
              <p:nvPr/>
            </p:nvGrpSpPr>
            <p:grpSpPr bwMode="auto">
              <a:xfrm>
                <a:off x="4128" y="2736"/>
                <a:ext cx="192" cy="192"/>
                <a:chOff x="3552" y="2736"/>
                <a:chExt cx="192" cy="192"/>
              </a:xfrm>
            </p:grpSpPr>
            <p:sp>
              <p:nvSpPr>
                <p:cNvPr id="169051" name="Rectangle 544"/>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52" name="Rectangle 545"/>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94" name="Group 546"/>
              <p:cNvGrpSpPr>
                <a:grpSpLocks/>
              </p:cNvGrpSpPr>
              <p:nvPr/>
            </p:nvGrpSpPr>
            <p:grpSpPr bwMode="auto">
              <a:xfrm>
                <a:off x="4128" y="2928"/>
                <a:ext cx="192" cy="192"/>
                <a:chOff x="3552" y="2736"/>
                <a:chExt cx="192" cy="192"/>
              </a:xfrm>
            </p:grpSpPr>
            <p:sp>
              <p:nvSpPr>
                <p:cNvPr id="169049" name="Rectangle 547"/>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50" name="Rectangle 548"/>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95" name="Group 549"/>
              <p:cNvGrpSpPr>
                <a:grpSpLocks/>
              </p:cNvGrpSpPr>
              <p:nvPr/>
            </p:nvGrpSpPr>
            <p:grpSpPr bwMode="auto">
              <a:xfrm>
                <a:off x="4128" y="3120"/>
                <a:ext cx="192" cy="192"/>
                <a:chOff x="3552" y="2736"/>
                <a:chExt cx="192" cy="192"/>
              </a:xfrm>
            </p:grpSpPr>
            <p:sp>
              <p:nvSpPr>
                <p:cNvPr id="169047" name="Rectangle 550"/>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48" name="Rectangle 551"/>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96" name="Group 552"/>
              <p:cNvGrpSpPr>
                <a:grpSpLocks/>
              </p:cNvGrpSpPr>
              <p:nvPr/>
            </p:nvGrpSpPr>
            <p:grpSpPr bwMode="auto">
              <a:xfrm>
                <a:off x="4128" y="3312"/>
                <a:ext cx="192" cy="192"/>
                <a:chOff x="3552" y="2736"/>
                <a:chExt cx="192" cy="192"/>
              </a:xfrm>
            </p:grpSpPr>
            <p:sp>
              <p:nvSpPr>
                <p:cNvPr id="169045" name="Rectangle 553"/>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46" name="Rectangle 554"/>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97" name="Group 555"/>
              <p:cNvGrpSpPr>
                <a:grpSpLocks/>
              </p:cNvGrpSpPr>
              <p:nvPr/>
            </p:nvGrpSpPr>
            <p:grpSpPr bwMode="auto">
              <a:xfrm>
                <a:off x="4320" y="2736"/>
                <a:ext cx="192" cy="192"/>
                <a:chOff x="3552" y="2736"/>
                <a:chExt cx="192" cy="192"/>
              </a:xfrm>
            </p:grpSpPr>
            <p:sp>
              <p:nvSpPr>
                <p:cNvPr id="169043" name="Rectangle 556"/>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44" name="Rectangle 557"/>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98" name="Group 558"/>
              <p:cNvGrpSpPr>
                <a:grpSpLocks/>
              </p:cNvGrpSpPr>
              <p:nvPr/>
            </p:nvGrpSpPr>
            <p:grpSpPr bwMode="auto">
              <a:xfrm>
                <a:off x="4320" y="2928"/>
                <a:ext cx="192" cy="192"/>
                <a:chOff x="3552" y="2736"/>
                <a:chExt cx="192" cy="192"/>
              </a:xfrm>
            </p:grpSpPr>
            <p:sp>
              <p:nvSpPr>
                <p:cNvPr id="169041" name="Rectangle 559"/>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42" name="Rectangle 560"/>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8999" name="Group 561"/>
              <p:cNvGrpSpPr>
                <a:grpSpLocks/>
              </p:cNvGrpSpPr>
              <p:nvPr/>
            </p:nvGrpSpPr>
            <p:grpSpPr bwMode="auto">
              <a:xfrm>
                <a:off x="4320" y="3120"/>
                <a:ext cx="192" cy="192"/>
                <a:chOff x="3552" y="2736"/>
                <a:chExt cx="192" cy="192"/>
              </a:xfrm>
            </p:grpSpPr>
            <p:sp>
              <p:nvSpPr>
                <p:cNvPr id="169039" name="Rectangle 562"/>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40" name="Rectangle 563"/>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00" name="Group 564"/>
              <p:cNvGrpSpPr>
                <a:grpSpLocks/>
              </p:cNvGrpSpPr>
              <p:nvPr/>
            </p:nvGrpSpPr>
            <p:grpSpPr bwMode="auto">
              <a:xfrm>
                <a:off x="4320" y="3312"/>
                <a:ext cx="192" cy="192"/>
                <a:chOff x="3552" y="2736"/>
                <a:chExt cx="192" cy="192"/>
              </a:xfrm>
            </p:grpSpPr>
            <p:sp>
              <p:nvSpPr>
                <p:cNvPr id="169037" name="Rectangle 565"/>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38" name="Rectangle 566"/>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01" name="Group 567"/>
              <p:cNvGrpSpPr>
                <a:grpSpLocks/>
              </p:cNvGrpSpPr>
              <p:nvPr/>
            </p:nvGrpSpPr>
            <p:grpSpPr bwMode="auto">
              <a:xfrm>
                <a:off x="4512" y="2736"/>
                <a:ext cx="192" cy="192"/>
                <a:chOff x="3552" y="2736"/>
                <a:chExt cx="192" cy="192"/>
              </a:xfrm>
            </p:grpSpPr>
            <p:sp>
              <p:nvSpPr>
                <p:cNvPr id="169035" name="Rectangle 568"/>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36" name="Rectangle 569"/>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02" name="Group 570"/>
              <p:cNvGrpSpPr>
                <a:grpSpLocks/>
              </p:cNvGrpSpPr>
              <p:nvPr/>
            </p:nvGrpSpPr>
            <p:grpSpPr bwMode="auto">
              <a:xfrm>
                <a:off x="4512" y="2928"/>
                <a:ext cx="192" cy="192"/>
                <a:chOff x="3552" y="2736"/>
                <a:chExt cx="192" cy="192"/>
              </a:xfrm>
            </p:grpSpPr>
            <p:sp>
              <p:nvSpPr>
                <p:cNvPr id="169033" name="Rectangle 571"/>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34" name="Rectangle 572"/>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03" name="Group 573"/>
              <p:cNvGrpSpPr>
                <a:grpSpLocks/>
              </p:cNvGrpSpPr>
              <p:nvPr/>
            </p:nvGrpSpPr>
            <p:grpSpPr bwMode="auto">
              <a:xfrm>
                <a:off x="4512" y="3120"/>
                <a:ext cx="192" cy="192"/>
                <a:chOff x="3552" y="2736"/>
                <a:chExt cx="192" cy="192"/>
              </a:xfrm>
            </p:grpSpPr>
            <p:sp>
              <p:nvSpPr>
                <p:cNvPr id="169031" name="Rectangle 574"/>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32" name="Rectangle 575"/>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04" name="Group 576"/>
              <p:cNvGrpSpPr>
                <a:grpSpLocks/>
              </p:cNvGrpSpPr>
              <p:nvPr/>
            </p:nvGrpSpPr>
            <p:grpSpPr bwMode="auto">
              <a:xfrm>
                <a:off x="4512" y="3312"/>
                <a:ext cx="192" cy="192"/>
                <a:chOff x="3552" y="2736"/>
                <a:chExt cx="192" cy="192"/>
              </a:xfrm>
            </p:grpSpPr>
            <p:sp>
              <p:nvSpPr>
                <p:cNvPr id="169029" name="Rectangle 577"/>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30" name="Rectangle 578"/>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05" name="Group 579"/>
              <p:cNvGrpSpPr>
                <a:grpSpLocks/>
              </p:cNvGrpSpPr>
              <p:nvPr/>
            </p:nvGrpSpPr>
            <p:grpSpPr bwMode="auto">
              <a:xfrm>
                <a:off x="4704" y="2736"/>
                <a:ext cx="192" cy="192"/>
                <a:chOff x="3552" y="2736"/>
                <a:chExt cx="192" cy="192"/>
              </a:xfrm>
            </p:grpSpPr>
            <p:sp>
              <p:nvSpPr>
                <p:cNvPr id="169027" name="Rectangle 580"/>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28" name="Rectangle 581"/>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06" name="Group 582"/>
              <p:cNvGrpSpPr>
                <a:grpSpLocks/>
              </p:cNvGrpSpPr>
              <p:nvPr/>
            </p:nvGrpSpPr>
            <p:grpSpPr bwMode="auto">
              <a:xfrm>
                <a:off x="4704" y="2928"/>
                <a:ext cx="192" cy="192"/>
                <a:chOff x="3552" y="2736"/>
                <a:chExt cx="192" cy="192"/>
              </a:xfrm>
            </p:grpSpPr>
            <p:sp>
              <p:nvSpPr>
                <p:cNvPr id="169025" name="Rectangle 583"/>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26" name="Rectangle 584"/>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07" name="Group 585"/>
              <p:cNvGrpSpPr>
                <a:grpSpLocks/>
              </p:cNvGrpSpPr>
              <p:nvPr/>
            </p:nvGrpSpPr>
            <p:grpSpPr bwMode="auto">
              <a:xfrm>
                <a:off x="4704" y="3120"/>
                <a:ext cx="192" cy="192"/>
                <a:chOff x="3552" y="2736"/>
                <a:chExt cx="192" cy="192"/>
              </a:xfrm>
            </p:grpSpPr>
            <p:sp>
              <p:nvSpPr>
                <p:cNvPr id="169023" name="Rectangle 586"/>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24" name="Rectangle 587"/>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08" name="Group 588"/>
              <p:cNvGrpSpPr>
                <a:grpSpLocks/>
              </p:cNvGrpSpPr>
              <p:nvPr/>
            </p:nvGrpSpPr>
            <p:grpSpPr bwMode="auto">
              <a:xfrm>
                <a:off x="4704" y="3312"/>
                <a:ext cx="192" cy="192"/>
                <a:chOff x="3552" y="2736"/>
                <a:chExt cx="192" cy="192"/>
              </a:xfrm>
            </p:grpSpPr>
            <p:sp>
              <p:nvSpPr>
                <p:cNvPr id="169021" name="Rectangle 589"/>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22" name="Rectangle 590"/>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09" name="Group 591"/>
              <p:cNvGrpSpPr>
                <a:grpSpLocks/>
              </p:cNvGrpSpPr>
              <p:nvPr/>
            </p:nvGrpSpPr>
            <p:grpSpPr bwMode="auto">
              <a:xfrm>
                <a:off x="4896" y="2736"/>
                <a:ext cx="192" cy="192"/>
                <a:chOff x="3552" y="2736"/>
                <a:chExt cx="192" cy="192"/>
              </a:xfrm>
            </p:grpSpPr>
            <p:sp>
              <p:nvSpPr>
                <p:cNvPr id="169019" name="Rectangle 592"/>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20" name="Rectangle 593"/>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10" name="Group 594"/>
              <p:cNvGrpSpPr>
                <a:grpSpLocks/>
              </p:cNvGrpSpPr>
              <p:nvPr/>
            </p:nvGrpSpPr>
            <p:grpSpPr bwMode="auto">
              <a:xfrm>
                <a:off x="4896" y="2928"/>
                <a:ext cx="192" cy="192"/>
                <a:chOff x="3552" y="2736"/>
                <a:chExt cx="192" cy="192"/>
              </a:xfrm>
            </p:grpSpPr>
            <p:sp>
              <p:nvSpPr>
                <p:cNvPr id="169017" name="Rectangle 595"/>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18" name="Rectangle 596"/>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11" name="Group 597"/>
              <p:cNvGrpSpPr>
                <a:grpSpLocks/>
              </p:cNvGrpSpPr>
              <p:nvPr/>
            </p:nvGrpSpPr>
            <p:grpSpPr bwMode="auto">
              <a:xfrm>
                <a:off x="4896" y="3120"/>
                <a:ext cx="192" cy="192"/>
                <a:chOff x="3552" y="2736"/>
                <a:chExt cx="192" cy="192"/>
              </a:xfrm>
            </p:grpSpPr>
            <p:sp>
              <p:nvSpPr>
                <p:cNvPr id="169015" name="Rectangle 598"/>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16" name="Rectangle 599"/>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nvGrpSpPr>
              <p:cNvPr id="169012" name="Group 600"/>
              <p:cNvGrpSpPr>
                <a:grpSpLocks/>
              </p:cNvGrpSpPr>
              <p:nvPr/>
            </p:nvGrpSpPr>
            <p:grpSpPr bwMode="auto">
              <a:xfrm>
                <a:off x="4896" y="3312"/>
                <a:ext cx="192" cy="192"/>
                <a:chOff x="3552" y="2736"/>
                <a:chExt cx="192" cy="192"/>
              </a:xfrm>
            </p:grpSpPr>
            <p:sp>
              <p:nvSpPr>
                <p:cNvPr id="169013" name="Rectangle 601"/>
                <p:cNvSpPr>
                  <a:spLocks noChangeArrowheads="1"/>
                </p:cNvSpPr>
                <p:nvPr/>
              </p:nvSpPr>
              <p:spPr bwMode="auto">
                <a:xfrm>
                  <a:off x="3552" y="2736"/>
                  <a:ext cx="192" cy="19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9014" name="Rectangle 602"/>
                <p:cNvSpPr>
                  <a:spLocks noChangeArrowheads="1"/>
                </p:cNvSpPr>
                <p:nvPr/>
              </p:nvSpPr>
              <p:spPr bwMode="auto">
                <a:xfrm>
                  <a:off x="3600" y="2784"/>
                  <a:ext cx="96" cy="96"/>
                </a:xfrm>
                <a:prstGeom prst="rect">
                  <a:avLst/>
                </a:prstGeom>
                <a:solidFill>
                  <a:srgbClr val="FF00FF"/>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grpSp>
        </p:grpSp>
        <p:sp>
          <p:nvSpPr>
            <p:cNvPr id="168979" name="AutoShape 603"/>
            <p:cNvSpPr>
              <a:spLocks noChangeArrowheads="1"/>
            </p:cNvSpPr>
            <p:nvPr/>
          </p:nvSpPr>
          <p:spPr bwMode="auto">
            <a:xfrm>
              <a:off x="3552" y="2545"/>
              <a:ext cx="481" cy="462"/>
            </a:xfrm>
            <a:prstGeom prst="rightArrow">
              <a:avLst>
                <a:gd name="adj1" fmla="val 50000"/>
                <a:gd name="adj2" fmla="val 28028"/>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W5</a:t>
              </a:r>
            </a:p>
          </p:txBody>
        </p:sp>
      </p:grpSp>
      <p:sp>
        <p:nvSpPr>
          <p:cNvPr id="168971" name="Text Box 604"/>
          <p:cNvSpPr txBox="1">
            <a:spLocks noChangeArrowheads="1"/>
          </p:cNvSpPr>
          <p:nvPr/>
        </p:nvSpPr>
        <p:spPr bwMode="auto">
          <a:xfrm>
            <a:off x="2097088" y="2230438"/>
            <a:ext cx="1274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Load Unit</a:t>
            </a:r>
          </a:p>
        </p:txBody>
      </p:sp>
      <p:sp>
        <p:nvSpPr>
          <p:cNvPr id="168972" name="Text Box 605"/>
          <p:cNvSpPr txBox="1">
            <a:spLocks noChangeArrowheads="1"/>
          </p:cNvSpPr>
          <p:nvPr/>
        </p:nvSpPr>
        <p:spPr bwMode="auto">
          <a:xfrm>
            <a:off x="4384675" y="2230438"/>
            <a:ext cx="1622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Multiply Unit</a:t>
            </a:r>
          </a:p>
        </p:txBody>
      </p:sp>
      <p:sp>
        <p:nvSpPr>
          <p:cNvPr id="168973" name="Text Box 606"/>
          <p:cNvSpPr txBox="1">
            <a:spLocks noChangeArrowheads="1"/>
          </p:cNvSpPr>
          <p:nvPr/>
        </p:nvSpPr>
        <p:spPr bwMode="auto">
          <a:xfrm>
            <a:off x="7045325" y="2230438"/>
            <a:ext cx="1169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Add Unit</a:t>
            </a:r>
          </a:p>
        </p:txBody>
      </p:sp>
      <p:sp>
        <p:nvSpPr>
          <p:cNvPr id="168974" name="Line 607"/>
          <p:cNvSpPr>
            <a:spLocks noChangeShapeType="1"/>
          </p:cNvSpPr>
          <p:nvPr/>
        </p:nvSpPr>
        <p:spPr bwMode="auto">
          <a:xfrm>
            <a:off x="228600" y="313055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8975" name="Text Box 608"/>
          <p:cNvSpPr txBox="1">
            <a:spLocks noChangeArrowheads="1"/>
          </p:cNvSpPr>
          <p:nvPr/>
        </p:nvSpPr>
        <p:spPr bwMode="auto">
          <a:xfrm>
            <a:off x="231775" y="3373438"/>
            <a:ext cx="695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solidFill>
                  <a:srgbClr val="000000"/>
                </a:solidFill>
                <a:latin typeface="Verdana" panose="020B0604030504040204" pitchFamily="34" charset="0"/>
                <a:ea typeface="Gulim" pitchFamily="34" charset="-127"/>
              </a:rPr>
              <a:t>time</a:t>
            </a:r>
          </a:p>
        </p:txBody>
      </p:sp>
      <p:sp>
        <p:nvSpPr>
          <p:cNvPr id="168976" name="AutoShape 609"/>
          <p:cNvSpPr>
            <a:spLocks noChangeArrowheads="1"/>
          </p:cNvSpPr>
          <p:nvPr/>
        </p:nvSpPr>
        <p:spPr bwMode="auto">
          <a:xfrm>
            <a:off x="838200" y="5588000"/>
            <a:ext cx="1449388" cy="612775"/>
          </a:xfrm>
          <a:prstGeom prst="rightArrow">
            <a:avLst>
              <a:gd name="adj1" fmla="val 50000"/>
              <a:gd name="adj2" fmla="val 36848"/>
            </a:avLst>
          </a:prstGeom>
          <a:solidFill>
            <a:schemeClr val="bg1"/>
          </a:solidFill>
          <a:ln w="38100">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i="1">
                <a:solidFill>
                  <a:srgbClr val="000000"/>
                </a:solidFill>
                <a:latin typeface="Verdana" panose="020B0604030504040204" pitchFamily="34" charset="0"/>
                <a:ea typeface="Gulim" pitchFamily="34" charset="-127"/>
              </a:rPr>
              <a:t>Warp issue</a:t>
            </a:r>
          </a:p>
        </p:txBody>
      </p:sp>
      <p:sp>
        <p:nvSpPr>
          <p:cNvPr id="168977" name="TextBox 610"/>
          <p:cNvSpPr txBox="1">
            <a:spLocks noChangeArrowheads="1"/>
          </p:cNvSpPr>
          <p:nvPr/>
        </p:nvSpPr>
        <p:spPr bwMode="auto">
          <a:xfrm>
            <a:off x="152400" y="6535738"/>
            <a:ext cx="1738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000">
                <a:solidFill>
                  <a:srgbClr val="000000"/>
                </a:solidFill>
                <a:latin typeface="Arial" panose="020B0604020202020204" pitchFamily="34" charset="0"/>
                <a:ea typeface="MS PGothic" pitchFamily="34" charset="-128"/>
              </a:rPr>
              <a:t>Slide credit: Krste Asanovic</a:t>
            </a:r>
          </a:p>
        </p:txBody>
      </p:sp>
    </p:spTree>
    <p:extLst>
      <p:ext uri="{BB962C8B-B14F-4D97-AF65-F5344CB8AC3E}">
        <p14:creationId xmlns:p14="http://schemas.microsoft.com/office/powerpoint/2010/main" val="25482702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4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35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30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36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3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normAutofit fontScale="90000"/>
          </a:bodyPr>
          <a:lstStyle/>
          <a:p>
            <a:r>
              <a:rPr lang="en-US" altLang="zh-CN" smtClean="0"/>
              <a:t>Latency Hiding via Warp-Level FGMT</a:t>
            </a:r>
          </a:p>
        </p:txBody>
      </p:sp>
      <p:sp>
        <p:nvSpPr>
          <p:cNvPr id="163843" name="Content Placeholder 2"/>
          <p:cNvSpPr>
            <a:spLocks noGrp="1"/>
          </p:cNvSpPr>
          <p:nvPr>
            <p:ph idx="1"/>
          </p:nvPr>
        </p:nvSpPr>
        <p:spPr>
          <a:xfrm>
            <a:off x="339634" y="1244192"/>
            <a:ext cx="4135529" cy="5051833"/>
          </a:xfrm>
        </p:spPr>
        <p:txBody>
          <a:bodyPr>
            <a:normAutofit fontScale="70000" lnSpcReduction="20000"/>
          </a:bodyPr>
          <a:lstStyle/>
          <a:p>
            <a:pPr>
              <a:lnSpc>
                <a:spcPct val="120000"/>
              </a:lnSpc>
            </a:pPr>
            <a:r>
              <a:rPr lang="en-US" altLang="zh-CN" dirty="0" smtClean="0"/>
              <a:t>Warp: </a:t>
            </a:r>
            <a:r>
              <a:rPr lang="zh-CN" altLang="en-US" dirty="0" smtClean="0"/>
              <a:t>一组执行相同指令的线程（作用于不同的数据元素）</a:t>
            </a:r>
            <a:endParaRPr lang="en-US" altLang="zh-CN" dirty="0" smtClean="0"/>
          </a:p>
          <a:p>
            <a:pPr>
              <a:lnSpc>
                <a:spcPct val="120000"/>
              </a:lnSpc>
            </a:pPr>
            <a:r>
              <a:rPr lang="en-CA" altLang="ja-JP" dirty="0" smtClean="0"/>
              <a:t>Fine-grained multithreading</a:t>
            </a:r>
          </a:p>
          <a:p>
            <a:pPr lvl="1">
              <a:lnSpc>
                <a:spcPct val="120000"/>
              </a:lnSpc>
            </a:pPr>
            <a:r>
              <a:rPr lang="zh-CN" altLang="en-US" dirty="0" smtClean="0"/>
              <a:t>流水线上每次执行每个线程的一条指令</a:t>
            </a:r>
            <a:r>
              <a:rPr lang="en-US" altLang="zh-CN" dirty="0" smtClean="0"/>
              <a:t> (No interlocking)</a:t>
            </a:r>
          </a:p>
          <a:p>
            <a:pPr lvl="1">
              <a:lnSpc>
                <a:spcPct val="120000"/>
              </a:lnSpc>
            </a:pPr>
            <a:r>
              <a:rPr lang="zh-CN" altLang="en-US" dirty="0" smtClean="0"/>
              <a:t>通过</a:t>
            </a:r>
            <a:r>
              <a:rPr lang="en-US" altLang="zh-CN" dirty="0" smtClean="0"/>
              <a:t>warp</a:t>
            </a:r>
            <a:r>
              <a:rPr lang="zh-CN" altLang="en-US" dirty="0" smtClean="0"/>
              <a:t>的交叉执行来隐藏延时</a:t>
            </a:r>
            <a:endParaRPr lang="en-US" altLang="zh-CN" dirty="0" smtClean="0"/>
          </a:p>
          <a:p>
            <a:pPr>
              <a:lnSpc>
                <a:spcPct val="120000"/>
              </a:lnSpc>
            </a:pPr>
            <a:r>
              <a:rPr lang="zh-CN" altLang="en-US" dirty="0" smtClean="0"/>
              <a:t>所有线程的寄存器值保存在寄存器文件中</a:t>
            </a:r>
            <a:endParaRPr lang="en-US" altLang="zh-CN" dirty="0" smtClean="0"/>
          </a:p>
          <a:p>
            <a:pPr>
              <a:lnSpc>
                <a:spcPct val="120000"/>
              </a:lnSpc>
            </a:pPr>
            <a:r>
              <a:rPr lang="en-US" altLang="zh-CN" dirty="0" smtClean="0"/>
              <a:t>FGMT </a:t>
            </a:r>
            <a:r>
              <a:rPr lang="zh-CN" altLang="en-US" dirty="0" smtClean="0"/>
              <a:t>可以容忍长延时</a:t>
            </a:r>
            <a:endParaRPr lang="en-US" altLang="zh-CN" dirty="0" smtClean="0"/>
          </a:p>
          <a:p>
            <a:pPr lvl="1">
              <a:lnSpc>
                <a:spcPct val="120000"/>
              </a:lnSpc>
            </a:pPr>
            <a:r>
              <a:rPr lang="en-US" altLang="zh-CN" dirty="0" smtClean="0"/>
              <a:t>Millions of pixels </a:t>
            </a:r>
          </a:p>
          <a:p>
            <a:pPr lvl="1">
              <a:lnSpc>
                <a:spcPct val="120000"/>
              </a:lnSpc>
            </a:pPr>
            <a:endParaRPr lang="en-CA" altLang="ja-JP" dirty="0" smtClean="0"/>
          </a:p>
          <a:p>
            <a:pPr>
              <a:lnSpc>
                <a:spcPct val="120000"/>
              </a:lnSpc>
            </a:pPr>
            <a:endParaRPr lang="en-US" altLang="zh-CN" dirty="0" smtClean="0"/>
          </a:p>
          <a:p>
            <a:pPr>
              <a:lnSpc>
                <a:spcPct val="120000"/>
              </a:lnSpc>
            </a:pPr>
            <a:endParaRPr lang="en-US" altLang="zh-CN" dirty="0" smtClean="0"/>
          </a:p>
        </p:txBody>
      </p:sp>
      <p:sp>
        <p:nvSpPr>
          <p:cNvPr id="2" name="日期占位符 1"/>
          <p:cNvSpPr>
            <a:spLocks noGrp="1"/>
          </p:cNvSpPr>
          <p:nvPr>
            <p:ph type="dt" sz="half" idx="10"/>
          </p:nvPr>
        </p:nvSpPr>
        <p:spPr/>
        <p:txBody>
          <a:bodyPr/>
          <a:lstStyle/>
          <a:p>
            <a:fld id="{C12ACA02-5864-4678-B01B-086D5D77C044}"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grpSp>
        <p:nvGrpSpPr>
          <p:cNvPr id="163845" name="Group 4"/>
          <p:cNvGrpSpPr>
            <a:grpSpLocks/>
          </p:cNvGrpSpPr>
          <p:nvPr/>
        </p:nvGrpSpPr>
        <p:grpSpPr bwMode="auto">
          <a:xfrm>
            <a:off x="4725988" y="1585913"/>
            <a:ext cx="3870325" cy="4456112"/>
            <a:chOff x="2976" y="950"/>
            <a:chExt cx="2438" cy="2807"/>
          </a:xfrm>
        </p:grpSpPr>
        <p:sp>
          <p:nvSpPr>
            <p:cNvPr id="163847" name="AutoShape 5"/>
            <p:cNvSpPr>
              <a:spLocks noChangeAspect="1" noChangeArrowheads="1" noTextEdit="1"/>
            </p:cNvSpPr>
            <p:nvPr/>
          </p:nvSpPr>
          <p:spPr bwMode="auto">
            <a:xfrm>
              <a:off x="2976" y="960"/>
              <a:ext cx="240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48" name="Rectangle 6"/>
            <p:cNvSpPr>
              <a:spLocks noChangeArrowheads="1"/>
            </p:cNvSpPr>
            <p:nvPr/>
          </p:nvSpPr>
          <p:spPr bwMode="auto">
            <a:xfrm>
              <a:off x="3079" y="1735"/>
              <a:ext cx="1125" cy="194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49" name="Rectangle 7"/>
            <p:cNvSpPr>
              <a:spLocks noChangeArrowheads="1"/>
            </p:cNvSpPr>
            <p:nvPr/>
          </p:nvSpPr>
          <p:spPr bwMode="auto">
            <a:xfrm>
              <a:off x="3079" y="1735"/>
              <a:ext cx="1125" cy="1949"/>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50" name="Rectangle 8"/>
            <p:cNvSpPr>
              <a:spLocks noChangeArrowheads="1"/>
            </p:cNvSpPr>
            <p:nvPr/>
          </p:nvSpPr>
          <p:spPr bwMode="auto">
            <a:xfrm>
              <a:off x="3166" y="2038"/>
              <a:ext cx="951" cy="1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51" name="Rectangle 9"/>
            <p:cNvSpPr>
              <a:spLocks noChangeArrowheads="1"/>
            </p:cNvSpPr>
            <p:nvPr/>
          </p:nvSpPr>
          <p:spPr bwMode="auto">
            <a:xfrm>
              <a:off x="3166" y="2038"/>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52" name="Rectangle 10"/>
            <p:cNvSpPr>
              <a:spLocks noChangeArrowheads="1"/>
            </p:cNvSpPr>
            <p:nvPr/>
          </p:nvSpPr>
          <p:spPr bwMode="auto">
            <a:xfrm>
              <a:off x="3444" y="2035"/>
              <a:ext cx="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Decode</a:t>
              </a:r>
              <a:endParaRPr lang="en-US" altLang="zh-CN" sz="1800">
                <a:solidFill>
                  <a:srgbClr val="000000"/>
                </a:solidFill>
                <a:latin typeface="Arial" panose="020B0604020202020204" pitchFamily="34" charset="0"/>
                <a:ea typeface="MS PGothic" pitchFamily="34" charset="-128"/>
              </a:endParaRPr>
            </a:p>
          </p:txBody>
        </p:sp>
        <p:sp>
          <p:nvSpPr>
            <p:cNvPr id="163853" name="Rectangle 11"/>
            <p:cNvSpPr>
              <a:spLocks noChangeArrowheads="1"/>
            </p:cNvSpPr>
            <p:nvPr/>
          </p:nvSpPr>
          <p:spPr bwMode="auto">
            <a:xfrm>
              <a:off x="3166" y="2255"/>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54" name="Rectangle 12"/>
            <p:cNvSpPr>
              <a:spLocks noChangeArrowheads="1"/>
            </p:cNvSpPr>
            <p:nvPr/>
          </p:nvSpPr>
          <p:spPr bwMode="auto">
            <a:xfrm>
              <a:off x="3166" y="2255"/>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55" name="Rectangle 13"/>
            <p:cNvSpPr>
              <a:spLocks noChangeArrowheads="1"/>
            </p:cNvSpPr>
            <p:nvPr/>
          </p:nvSpPr>
          <p:spPr bwMode="auto">
            <a:xfrm rot="5400000">
              <a:off x="3215" y="2287"/>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R</a:t>
              </a:r>
              <a:endParaRPr lang="en-US" altLang="zh-CN" sz="1800">
                <a:solidFill>
                  <a:srgbClr val="000000"/>
                </a:solidFill>
                <a:latin typeface="Arial" panose="020B0604020202020204" pitchFamily="34" charset="0"/>
                <a:ea typeface="MS PGothic" pitchFamily="34" charset="-128"/>
              </a:endParaRPr>
            </a:p>
          </p:txBody>
        </p:sp>
        <p:sp>
          <p:nvSpPr>
            <p:cNvPr id="163856" name="Rectangle 14"/>
            <p:cNvSpPr>
              <a:spLocks noChangeArrowheads="1"/>
            </p:cNvSpPr>
            <p:nvPr/>
          </p:nvSpPr>
          <p:spPr bwMode="auto">
            <a:xfrm rot="5400000">
              <a:off x="3222" y="2350"/>
              <a:ext cx="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F</a:t>
              </a:r>
              <a:endParaRPr lang="en-US" altLang="zh-CN" sz="1800">
                <a:solidFill>
                  <a:srgbClr val="000000"/>
                </a:solidFill>
                <a:latin typeface="Arial" panose="020B0604020202020204" pitchFamily="34" charset="0"/>
                <a:ea typeface="MS PGothic" pitchFamily="34" charset="-128"/>
              </a:endParaRPr>
            </a:p>
          </p:txBody>
        </p:sp>
        <p:sp>
          <p:nvSpPr>
            <p:cNvPr id="163857" name="Rectangle 15"/>
            <p:cNvSpPr>
              <a:spLocks noChangeArrowheads="1"/>
            </p:cNvSpPr>
            <p:nvPr/>
          </p:nvSpPr>
          <p:spPr bwMode="auto">
            <a:xfrm>
              <a:off x="3944" y="2255"/>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58" name="Rectangle 16"/>
            <p:cNvSpPr>
              <a:spLocks noChangeArrowheads="1"/>
            </p:cNvSpPr>
            <p:nvPr/>
          </p:nvSpPr>
          <p:spPr bwMode="auto">
            <a:xfrm>
              <a:off x="3944" y="2255"/>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59" name="Rectangle 17"/>
            <p:cNvSpPr>
              <a:spLocks noChangeArrowheads="1"/>
            </p:cNvSpPr>
            <p:nvPr/>
          </p:nvSpPr>
          <p:spPr bwMode="auto">
            <a:xfrm rot="5400000">
              <a:off x="3997" y="2280"/>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R</a:t>
              </a:r>
              <a:endParaRPr lang="en-US" altLang="zh-CN" sz="1800">
                <a:solidFill>
                  <a:srgbClr val="000000"/>
                </a:solidFill>
                <a:latin typeface="Arial" panose="020B0604020202020204" pitchFamily="34" charset="0"/>
                <a:ea typeface="MS PGothic" pitchFamily="34" charset="-128"/>
              </a:endParaRPr>
            </a:p>
          </p:txBody>
        </p:sp>
        <p:sp>
          <p:nvSpPr>
            <p:cNvPr id="163860" name="Rectangle 18"/>
            <p:cNvSpPr>
              <a:spLocks noChangeArrowheads="1"/>
            </p:cNvSpPr>
            <p:nvPr/>
          </p:nvSpPr>
          <p:spPr bwMode="auto">
            <a:xfrm rot="5400000">
              <a:off x="4004" y="2343"/>
              <a:ext cx="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F</a:t>
              </a:r>
              <a:endParaRPr lang="en-US" altLang="zh-CN" sz="1800">
                <a:solidFill>
                  <a:srgbClr val="000000"/>
                </a:solidFill>
                <a:latin typeface="Arial" panose="020B0604020202020204" pitchFamily="34" charset="0"/>
                <a:ea typeface="MS PGothic" pitchFamily="34" charset="-128"/>
              </a:endParaRPr>
            </a:p>
          </p:txBody>
        </p:sp>
        <p:sp>
          <p:nvSpPr>
            <p:cNvPr id="163861" name="Rectangle 19"/>
            <p:cNvSpPr>
              <a:spLocks noChangeArrowheads="1"/>
            </p:cNvSpPr>
            <p:nvPr/>
          </p:nvSpPr>
          <p:spPr bwMode="auto">
            <a:xfrm>
              <a:off x="3425" y="2255"/>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62" name="Rectangle 20"/>
            <p:cNvSpPr>
              <a:spLocks noChangeArrowheads="1"/>
            </p:cNvSpPr>
            <p:nvPr/>
          </p:nvSpPr>
          <p:spPr bwMode="auto">
            <a:xfrm>
              <a:off x="3425" y="2255"/>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63" name="Rectangle 21"/>
            <p:cNvSpPr>
              <a:spLocks noChangeArrowheads="1"/>
            </p:cNvSpPr>
            <p:nvPr/>
          </p:nvSpPr>
          <p:spPr bwMode="auto">
            <a:xfrm rot="5400000">
              <a:off x="3481" y="2287"/>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R</a:t>
              </a:r>
              <a:endParaRPr lang="en-US" altLang="zh-CN" sz="1800">
                <a:solidFill>
                  <a:srgbClr val="000000"/>
                </a:solidFill>
                <a:latin typeface="Arial" panose="020B0604020202020204" pitchFamily="34" charset="0"/>
                <a:ea typeface="MS PGothic" pitchFamily="34" charset="-128"/>
              </a:endParaRPr>
            </a:p>
          </p:txBody>
        </p:sp>
        <p:sp>
          <p:nvSpPr>
            <p:cNvPr id="163864" name="Rectangle 22"/>
            <p:cNvSpPr>
              <a:spLocks noChangeArrowheads="1"/>
            </p:cNvSpPr>
            <p:nvPr/>
          </p:nvSpPr>
          <p:spPr bwMode="auto">
            <a:xfrm rot="5400000">
              <a:off x="3488" y="2350"/>
              <a:ext cx="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F</a:t>
              </a:r>
              <a:endParaRPr lang="en-US" altLang="zh-CN" sz="1800">
                <a:solidFill>
                  <a:srgbClr val="000000"/>
                </a:solidFill>
                <a:latin typeface="Arial" panose="020B0604020202020204" pitchFamily="34" charset="0"/>
                <a:ea typeface="MS PGothic" pitchFamily="34" charset="-128"/>
              </a:endParaRPr>
            </a:p>
          </p:txBody>
        </p:sp>
        <p:sp>
          <p:nvSpPr>
            <p:cNvPr id="163865" name="Line 23"/>
            <p:cNvSpPr>
              <a:spLocks noChangeShapeType="1"/>
            </p:cNvSpPr>
            <p:nvPr/>
          </p:nvSpPr>
          <p:spPr bwMode="auto">
            <a:xfrm>
              <a:off x="3641" y="1951"/>
              <a:ext cx="1" cy="3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866" name="Freeform 24"/>
            <p:cNvSpPr>
              <a:spLocks/>
            </p:cNvSpPr>
            <p:nvPr/>
          </p:nvSpPr>
          <p:spPr bwMode="auto">
            <a:xfrm>
              <a:off x="3606" y="1967"/>
              <a:ext cx="71" cy="71"/>
            </a:xfrm>
            <a:custGeom>
              <a:avLst/>
              <a:gdLst>
                <a:gd name="T0" fmla="*/ 0 w 164"/>
                <a:gd name="T1" fmla="*/ 0 h 164"/>
                <a:gd name="T2" fmla="*/ 0 w 164"/>
                <a:gd name="T3" fmla="*/ 0 h 164"/>
                <a:gd name="T4" fmla="*/ 0 w 164"/>
                <a:gd name="T5" fmla="*/ 0 h 164"/>
                <a:gd name="T6" fmla="*/ 0 w 164"/>
                <a:gd name="T7" fmla="*/ 0 h 164"/>
                <a:gd name="T8" fmla="*/ 0 60000 65536"/>
                <a:gd name="T9" fmla="*/ 0 60000 65536"/>
                <a:gd name="T10" fmla="*/ 0 60000 65536"/>
                <a:gd name="T11" fmla="*/ 0 60000 65536"/>
                <a:gd name="T12" fmla="*/ 0 w 164"/>
                <a:gd name="T13" fmla="*/ 0 h 164"/>
                <a:gd name="T14" fmla="*/ 164 w 164"/>
                <a:gd name="T15" fmla="*/ 164 h 164"/>
              </a:gdLst>
              <a:ahLst/>
              <a:cxnLst>
                <a:cxn ang="T8">
                  <a:pos x="T0" y="T1"/>
                </a:cxn>
                <a:cxn ang="T9">
                  <a:pos x="T2" y="T3"/>
                </a:cxn>
                <a:cxn ang="T10">
                  <a:pos x="T4" y="T5"/>
                </a:cxn>
                <a:cxn ang="T11">
                  <a:pos x="T6" y="T7"/>
                </a:cxn>
              </a:cxnLst>
              <a:rect l="T12" t="T13" r="T14" b="T15"/>
              <a:pathLst>
                <a:path w="164" h="164">
                  <a:moveTo>
                    <a:pt x="82" y="164"/>
                  </a:moveTo>
                  <a:lnTo>
                    <a:pt x="0" y="0"/>
                  </a:lnTo>
                  <a:cubicBezTo>
                    <a:pt x="52" y="26"/>
                    <a:pt x="113" y="26"/>
                    <a:pt x="164" y="0"/>
                  </a:cubicBezTo>
                  <a:lnTo>
                    <a:pt x="82" y="164"/>
                  </a:lnTo>
                  <a:close/>
                </a:path>
              </a:pathLst>
            </a:custGeom>
            <a:solidFill>
              <a:srgbClr val="000000"/>
            </a:solidFill>
            <a:ln w="0">
              <a:solidFill>
                <a:srgbClr val="000000"/>
              </a:solidFill>
              <a:round/>
              <a:headEnd/>
              <a:tailEnd/>
            </a:ln>
          </p:spPr>
          <p:txBody>
            <a:bodyPr/>
            <a:lstStyle/>
            <a:p>
              <a:endParaRPr lang="zh-CN" altLang="en-US"/>
            </a:p>
          </p:txBody>
        </p:sp>
        <p:sp>
          <p:nvSpPr>
            <p:cNvPr id="163867" name="Rectangle 25"/>
            <p:cNvSpPr>
              <a:spLocks noChangeArrowheads="1"/>
            </p:cNvSpPr>
            <p:nvPr/>
          </p:nvSpPr>
          <p:spPr bwMode="auto">
            <a:xfrm>
              <a:off x="3166" y="2601"/>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68" name="Rectangle 26"/>
            <p:cNvSpPr>
              <a:spLocks noChangeArrowheads="1"/>
            </p:cNvSpPr>
            <p:nvPr/>
          </p:nvSpPr>
          <p:spPr bwMode="auto">
            <a:xfrm>
              <a:off x="3166" y="2601"/>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69" name="Rectangle 27"/>
            <p:cNvSpPr>
              <a:spLocks noChangeArrowheads="1"/>
            </p:cNvSpPr>
            <p:nvPr/>
          </p:nvSpPr>
          <p:spPr bwMode="auto">
            <a:xfrm rot="5400000">
              <a:off x="3219" y="2605"/>
              <a:ext cx="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A</a:t>
              </a:r>
              <a:endParaRPr lang="en-US" altLang="zh-CN" sz="1800">
                <a:solidFill>
                  <a:srgbClr val="000000"/>
                </a:solidFill>
                <a:latin typeface="Arial" panose="020B0604020202020204" pitchFamily="34" charset="0"/>
                <a:ea typeface="MS PGothic" pitchFamily="34" charset="-128"/>
              </a:endParaRPr>
            </a:p>
          </p:txBody>
        </p:sp>
        <p:sp>
          <p:nvSpPr>
            <p:cNvPr id="163870" name="Rectangle 28"/>
            <p:cNvSpPr>
              <a:spLocks noChangeArrowheads="1"/>
            </p:cNvSpPr>
            <p:nvPr/>
          </p:nvSpPr>
          <p:spPr bwMode="auto">
            <a:xfrm rot="5400000">
              <a:off x="3225" y="266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L</a:t>
              </a:r>
              <a:endParaRPr lang="en-US" altLang="zh-CN" sz="1800">
                <a:solidFill>
                  <a:srgbClr val="000000"/>
                </a:solidFill>
                <a:latin typeface="Arial" panose="020B0604020202020204" pitchFamily="34" charset="0"/>
                <a:ea typeface="MS PGothic" pitchFamily="34" charset="-128"/>
              </a:endParaRPr>
            </a:p>
          </p:txBody>
        </p:sp>
        <p:sp>
          <p:nvSpPr>
            <p:cNvPr id="163871" name="Rectangle 29"/>
            <p:cNvSpPr>
              <a:spLocks noChangeArrowheads="1"/>
            </p:cNvSpPr>
            <p:nvPr/>
          </p:nvSpPr>
          <p:spPr bwMode="auto">
            <a:xfrm rot="5400000">
              <a:off x="3215" y="2726"/>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U</a:t>
              </a:r>
              <a:endParaRPr lang="en-US" altLang="zh-CN" sz="1800">
                <a:solidFill>
                  <a:srgbClr val="000000"/>
                </a:solidFill>
                <a:latin typeface="Arial" panose="020B0604020202020204" pitchFamily="34" charset="0"/>
                <a:ea typeface="MS PGothic" pitchFamily="34" charset="-128"/>
              </a:endParaRPr>
            </a:p>
          </p:txBody>
        </p:sp>
        <p:sp>
          <p:nvSpPr>
            <p:cNvPr id="163872" name="Rectangle 30"/>
            <p:cNvSpPr>
              <a:spLocks noChangeArrowheads="1"/>
            </p:cNvSpPr>
            <p:nvPr/>
          </p:nvSpPr>
          <p:spPr bwMode="auto">
            <a:xfrm>
              <a:off x="3425" y="2601"/>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73" name="Rectangle 31"/>
            <p:cNvSpPr>
              <a:spLocks noChangeArrowheads="1"/>
            </p:cNvSpPr>
            <p:nvPr/>
          </p:nvSpPr>
          <p:spPr bwMode="auto">
            <a:xfrm>
              <a:off x="3425" y="2601"/>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74" name="Rectangle 32"/>
            <p:cNvSpPr>
              <a:spLocks noChangeArrowheads="1"/>
            </p:cNvSpPr>
            <p:nvPr/>
          </p:nvSpPr>
          <p:spPr bwMode="auto">
            <a:xfrm rot="5400000">
              <a:off x="3485" y="2605"/>
              <a:ext cx="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A</a:t>
              </a:r>
              <a:endParaRPr lang="en-US" altLang="zh-CN" sz="1800">
                <a:solidFill>
                  <a:srgbClr val="000000"/>
                </a:solidFill>
                <a:latin typeface="Arial" panose="020B0604020202020204" pitchFamily="34" charset="0"/>
                <a:ea typeface="MS PGothic" pitchFamily="34" charset="-128"/>
              </a:endParaRPr>
            </a:p>
          </p:txBody>
        </p:sp>
        <p:sp>
          <p:nvSpPr>
            <p:cNvPr id="163875" name="Rectangle 33"/>
            <p:cNvSpPr>
              <a:spLocks noChangeArrowheads="1"/>
            </p:cNvSpPr>
            <p:nvPr/>
          </p:nvSpPr>
          <p:spPr bwMode="auto">
            <a:xfrm rot="5400000">
              <a:off x="3491" y="266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L</a:t>
              </a:r>
              <a:endParaRPr lang="en-US" altLang="zh-CN" sz="1800">
                <a:solidFill>
                  <a:srgbClr val="000000"/>
                </a:solidFill>
                <a:latin typeface="Arial" panose="020B0604020202020204" pitchFamily="34" charset="0"/>
                <a:ea typeface="MS PGothic" pitchFamily="34" charset="-128"/>
              </a:endParaRPr>
            </a:p>
          </p:txBody>
        </p:sp>
        <p:sp>
          <p:nvSpPr>
            <p:cNvPr id="163876" name="Rectangle 34"/>
            <p:cNvSpPr>
              <a:spLocks noChangeArrowheads="1"/>
            </p:cNvSpPr>
            <p:nvPr/>
          </p:nvSpPr>
          <p:spPr bwMode="auto">
            <a:xfrm rot="5400000">
              <a:off x="3481" y="2726"/>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U</a:t>
              </a:r>
              <a:endParaRPr lang="en-US" altLang="zh-CN" sz="1800">
                <a:solidFill>
                  <a:srgbClr val="000000"/>
                </a:solidFill>
                <a:latin typeface="Arial" panose="020B0604020202020204" pitchFamily="34" charset="0"/>
                <a:ea typeface="MS PGothic" pitchFamily="34" charset="-128"/>
              </a:endParaRPr>
            </a:p>
          </p:txBody>
        </p:sp>
        <p:sp>
          <p:nvSpPr>
            <p:cNvPr id="163877" name="Rectangle 35"/>
            <p:cNvSpPr>
              <a:spLocks noChangeArrowheads="1"/>
            </p:cNvSpPr>
            <p:nvPr/>
          </p:nvSpPr>
          <p:spPr bwMode="auto">
            <a:xfrm>
              <a:off x="3944" y="2601"/>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78" name="Rectangle 36"/>
            <p:cNvSpPr>
              <a:spLocks noChangeArrowheads="1"/>
            </p:cNvSpPr>
            <p:nvPr/>
          </p:nvSpPr>
          <p:spPr bwMode="auto">
            <a:xfrm>
              <a:off x="3944" y="2601"/>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79" name="Rectangle 37"/>
            <p:cNvSpPr>
              <a:spLocks noChangeArrowheads="1"/>
            </p:cNvSpPr>
            <p:nvPr/>
          </p:nvSpPr>
          <p:spPr bwMode="auto">
            <a:xfrm rot="5400000">
              <a:off x="4001" y="2605"/>
              <a:ext cx="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A</a:t>
              </a:r>
              <a:endParaRPr lang="en-US" altLang="zh-CN" sz="1800">
                <a:solidFill>
                  <a:srgbClr val="000000"/>
                </a:solidFill>
                <a:latin typeface="Arial" panose="020B0604020202020204" pitchFamily="34" charset="0"/>
                <a:ea typeface="MS PGothic" pitchFamily="34" charset="-128"/>
              </a:endParaRPr>
            </a:p>
          </p:txBody>
        </p:sp>
        <p:sp>
          <p:nvSpPr>
            <p:cNvPr id="163880" name="Rectangle 38"/>
            <p:cNvSpPr>
              <a:spLocks noChangeArrowheads="1"/>
            </p:cNvSpPr>
            <p:nvPr/>
          </p:nvSpPr>
          <p:spPr bwMode="auto">
            <a:xfrm rot="5400000">
              <a:off x="4007" y="266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L</a:t>
              </a:r>
              <a:endParaRPr lang="en-US" altLang="zh-CN" sz="1800">
                <a:solidFill>
                  <a:srgbClr val="000000"/>
                </a:solidFill>
                <a:latin typeface="Arial" panose="020B0604020202020204" pitchFamily="34" charset="0"/>
                <a:ea typeface="MS PGothic" pitchFamily="34" charset="-128"/>
              </a:endParaRPr>
            </a:p>
          </p:txBody>
        </p:sp>
        <p:sp>
          <p:nvSpPr>
            <p:cNvPr id="163881" name="Rectangle 39"/>
            <p:cNvSpPr>
              <a:spLocks noChangeArrowheads="1"/>
            </p:cNvSpPr>
            <p:nvPr/>
          </p:nvSpPr>
          <p:spPr bwMode="auto">
            <a:xfrm rot="5400000">
              <a:off x="3997" y="2726"/>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U</a:t>
              </a:r>
              <a:endParaRPr lang="en-US" altLang="zh-CN" sz="1800">
                <a:solidFill>
                  <a:srgbClr val="000000"/>
                </a:solidFill>
                <a:latin typeface="Arial" panose="020B0604020202020204" pitchFamily="34" charset="0"/>
                <a:ea typeface="MS PGothic" pitchFamily="34" charset="-128"/>
              </a:endParaRPr>
            </a:p>
          </p:txBody>
        </p:sp>
        <p:sp>
          <p:nvSpPr>
            <p:cNvPr id="163882" name="Line 40"/>
            <p:cNvSpPr>
              <a:spLocks noChangeShapeType="1"/>
            </p:cNvSpPr>
            <p:nvPr/>
          </p:nvSpPr>
          <p:spPr bwMode="auto">
            <a:xfrm>
              <a:off x="3252" y="2515"/>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883" name="Freeform 41"/>
            <p:cNvSpPr>
              <a:spLocks/>
            </p:cNvSpPr>
            <p:nvPr/>
          </p:nvSpPr>
          <p:spPr bwMode="auto">
            <a:xfrm>
              <a:off x="3221" y="2539"/>
              <a:ext cx="63" cy="62"/>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endParaRPr lang="zh-CN" altLang="en-US"/>
            </a:p>
          </p:txBody>
        </p:sp>
        <p:sp>
          <p:nvSpPr>
            <p:cNvPr id="163884" name="Line 42"/>
            <p:cNvSpPr>
              <a:spLocks noChangeShapeType="1"/>
            </p:cNvSpPr>
            <p:nvPr/>
          </p:nvSpPr>
          <p:spPr bwMode="auto">
            <a:xfrm>
              <a:off x="3512" y="2515"/>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885" name="Freeform 43"/>
            <p:cNvSpPr>
              <a:spLocks/>
            </p:cNvSpPr>
            <p:nvPr/>
          </p:nvSpPr>
          <p:spPr bwMode="auto">
            <a:xfrm>
              <a:off x="3481" y="2539"/>
              <a:ext cx="62" cy="62"/>
            </a:xfrm>
            <a:custGeom>
              <a:avLst/>
              <a:gdLst>
                <a:gd name="T0" fmla="*/ 0 w 142"/>
                <a:gd name="T1" fmla="*/ 0 h 143"/>
                <a:gd name="T2" fmla="*/ 0 w 142"/>
                <a:gd name="T3" fmla="*/ 0 h 143"/>
                <a:gd name="T4" fmla="*/ 0 w 142"/>
                <a:gd name="T5" fmla="*/ 0 h 143"/>
                <a:gd name="T6" fmla="*/ 0 w 142"/>
                <a:gd name="T7" fmla="*/ 0 h 143"/>
                <a:gd name="T8" fmla="*/ 0 60000 65536"/>
                <a:gd name="T9" fmla="*/ 0 60000 65536"/>
                <a:gd name="T10" fmla="*/ 0 60000 65536"/>
                <a:gd name="T11" fmla="*/ 0 60000 65536"/>
                <a:gd name="T12" fmla="*/ 0 w 142"/>
                <a:gd name="T13" fmla="*/ 0 h 143"/>
                <a:gd name="T14" fmla="*/ 142 w 142"/>
                <a:gd name="T15" fmla="*/ 143 h 143"/>
              </a:gdLst>
              <a:ahLst/>
              <a:cxnLst>
                <a:cxn ang="T8">
                  <a:pos x="T0" y="T1"/>
                </a:cxn>
                <a:cxn ang="T9">
                  <a:pos x="T2" y="T3"/>
                </a:cxn>
                <a:cxn ang="T10">
                  <a:pos x="T4" y="T5"/>
                </a:cxn>
                <a:cxn ang="T11">
                  <a:pos x="T6" y="T7"/>
                </a:cxn>
              </a:cxnLst>
              <a:rect l="T12" t="T13" r="T14" b="T15"/>
              <a:pathLst>
                <a:path w="142" h="143">
                  <a:moveTo>
                    <a:pt x="71" y="143"/>
                  </a:moveTo>
                  <a:lnTo>
                    <a:pt x="0" y="0"/>
                  </a:lnTo>
                  <a:cubicBezTo>
                    <a:pt x="44" y="22"/>
                    <a:pt x="97" y="22"/>
                    <a:pt x="142" y="0"/>
                  </a:cubicBezTo>
                  <a:lnTo>
                    <a:pt x="71" y="143"/>
                  </a:lnTo>
                  <a:close/>
                </a:path>
              </a:pathLst>
            </a:custGeom>
            <a:solidFill>
              <a:srgbClr val="000000"/>
            </a:solidFill>
            <a:ln w="0">
              <a:solidFill>
                <a:srgbClr val="000000"/>
              </a:solidFill>
              <a:round/>
              <a:headEnd/>
              <a:tailEnd/>
            </a:ln>
          </p:spPr>
          <p:txBody>
            <a:bodyPr/>
            <a:lstStyle/>
            <a:p>
              <a:endParaRPr lang="zh-CN" altLang="en-US"/>
            </a:p>
          </p:txBody>
        </p:sp>
        <p:sp>
          <p:nvSpPr>
            <p:cNvPr id="163886" name="Line 44"/>
            <p:cNvSpPr>
              <a:spLocks noChangeShapeType="1"/>
            </p:cNvSpPr>
            <p:nvPr/>
          </p:nvSpPr>
          <p:spPr bwMode="auto">
            <a:xfrm>
              <a:off x="4030" y="2515"/>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887" name="Freeform 45"/>
            <p:cNvSpPr>
              <a:spLocks/>
            </p:cNvSpPr>
            <p:nvPr/>
          </p:nvSpPr>
          <p:spPr bwMode="auto">
            <a:xfrm>
              <a:off x="3999" y="2539"/>
              <a:ext cx="63" cy="62"/>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endParaRPr lang="zh-CN" altLang="en-US"/>
            </a:p>
          </p:txBody>
        </p:sp>
        <p:sp>
          <p:nvSpPr>
            <p:cNvPr id="163888" name="Line 46"/>
            <p:cNvSpPr>
              <a:spLocks noChangeShapeType="1"/>
            </p:cNvSpPr>
            <p:nvPr/>
          </p:nvSpPr>
          <p:spPr bwMode="auto">
            <a:xfrm>
              <a:off x="3252" y="2168"/>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889" name="Freeform 47"/>
            <p:cNvSpPr>
              <a:spLocks/>
            </p:cNvSpPr>
            <p:nvPr/>
          </p:nvSpPr>
          <p:spPr bwMode="auto">
            <a:xfrm>
              <a:off x="3221" y="2192"/>
              <a:ext cx="63" cy="63"/>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3"/>
                    <a:pt x="98" y="23"/>
                    <a:pt x="143" y="0"/>
                  </a:cubicBezTo>
                  <a:lnTo>
                    <a:pt x="71" y="143"/>
                  </a:lnTo>
                  <a:close/>
                </a:path>
              </a:pathLst>
            </a:custGeom>
            <a:solidFill>
              <a:srgbClr val="000000"/>
            </a:solidFill>
            <a:ln w="0">
              <a:solidFill>
                <a:srgbClr val="000000"/>
              </a:solidFill>
              <a:round/>
              <a:headEnd/>
              <a:tailEnd/>
            </a:ln>
          </p:spPr>
          <p:txBody>
            <a:bodyPr/>
            <a:lstStyle/>
            <a:p>
              <a:endParaRPr lang="zh-CN" altLang="en-US"/>
            </a:p>
          </p:txBody>
        </p:sp>
        <p:sp>
          <p:nvSpPr>
            <p:cNvPr id="163890" name="Line 48"/>
            <p:cNvSpPr>
              <a:spLocks noChangeShapeType="1"/>
            </p:cNvSpPr>
            <p:nvPr/>
          </p:nvSpPr>
          <p:spPr bwMode="auto">
            <a:xfrm>
              <a:off x="3512" y="2168"/>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891" name="Freeform 49"/>
            <p:cNvSpPr>
              <a:spLocks/>
            </p:cNvSpPr>
            <p:nvPr/>
          </p:nvSpPr>
          <p:spPr bwMode="auto">
            <a:xfrm>
              <a:off x="3481" y="2192"/>
              <a:ext cx="62" cy="63"/>
            </a:xfrm>
            <a:custGeom>
              <a:avLst/>
              <a:gdLst>
                <a:gd name="T0" fmla="*/ 0 w 142"/>
                <a:gd name="T1" fmla="*/ 0 h 143"/>
                <a:gd name="T2" fmla="*/ 0 w 142"/>
                <a:gd name="T3" fmla="*/ 0 h 143"/>
                <a:gd name="T4" fmla="*/ 0 w 142"/>
                <a:gd name="T5" fmla="*/ 0 h 143"/>
                <a:gd name="T6" fmla="*/ 0 w 142"/>
                <a:gd name="T7" fmla="*/ 0 h 143"/>
                <a:gd name="T8" fmla="*/ 0 60000 65536"/>
                <a:gd name="T9" fmla="*/ 0 60000 65536"/>
                <a:gd name="T10" fmla="*/ 0 60000 65536"/>
                <a:gd name="T11" fmla="*/ 0 60000 65536"/>
                <a:gd name="T12" fmla="*/ 0 w 142"/>
                <a:gd name="T13" fmla="*/ 0 h 143"/>
                <a:gd name="T14" fmla="*/ 142 w 142"/>
                <a:gd name="T15" fmla="*/ 143 h 143"/>
              </a:gdLst>
              <a:ahLst/>
              <a:cxnLst>
                <a:cxn ang="T8">
                  <a:pos x="T0" y="T1"/>
                </a:cxn>
                <a:cxn ang="T9">
                  <a:pos x="T2" y="T3"/>
                </a:cxn>
                <a:cxn ang="T10">
                  <a:pos x="T4" y="T5"/>
                </a:cxn>
                <a:cxn ang="T11">
                  <a:pos x="T6" y="T7"/>
                </a:cxn>
              </a:cxnLst>
              <a:rect l="T12" t="T13" r="T14" b="T15"/>
              <a:pathLst>
                <a:path w="142" h="143">
                  <a:moveTo>
                    <a:pt x="71" y="143"/>
                  </a:moveTo>
                  <a:lnTo>
                    <a:pt x="0" y="0"/>
                  </a:lnTo>
                  <a:cubicBezTo>
                    <a:pt x="44" y="23"/>
                    <a:pt x="97" y="23"/>
                    <a:pt x="142" y="0"/>
                  </a:cubicBezTo>
                  <a:lnTo>
                    <a:pt x="71" y="143"/>
                  </a:lnTo>
                  <a:close/>
                </a:path>
              </a:pathLst>
            </a:custGeom>
            <a:solidFill>
              <a:srgbClr val="000000"/>
            </a:solidFill>
            <a:ln w="0">
              <a:solidFill>
                <a:srgbClr val="000000"/>
              </a:solidFill>
              <a:round/>
              <a:headEnd/>
              <a:tailEnd/>
            </a:ln>
          </p:spPr>
          <p:txBody>
            <a:bodyPr/>
            <a:lstStyle/>
            <a:p>
              <a:endParaRPr lang="zh-CN" altLang="en-US"/>
            </a:p>
          </p:txBody>
        </p:sp>
        <p:sp>
          <p:nvSpPr>
            <p:cNvPr id="163892" name="Line 50"/>
            <p:cNvSpPr>
              <a:spLocks noChangeShapeType="1"/>
            </p:cNvSpPr>
            <p:nvPr/>
          </p:nvSpPr>
          <p:spPr bwMode="auto">
            <a:xfrm>
              <a:off x="4030" y="2168"/>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893" name="Freeform 51"/>
            <p:cNvSpPr>
              <a:spLocks/>
            </p:cNvSpPr>
            <p:nvPr/>
          </p:nvSpPr>
          <p:spPr bwMode="auto">
            <a:xfrm>
              <a:off x="3999" y="2192"/>
              <a:ext cx="63" cy="63"/>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3"/>
                    <a:pt x="98" y="23"/>
                    <a:pt x="143" y="0"/>
                  </a:cubicBezTo>
                  <a:lnTo>
                    <a:pt x="71" y="143"/>
                  </a:lnTo>
                  <a:close/>
                </a:path>
              </a:pathLst>
            </a:custGeom>
            <a:solidFill>
              <a:srgbClr val="000000"/>
            </a:solidFill>
            <a:ln w="0">
              <a:solidFill>
                <a:srgbClr val="000000"/>
              </a:solidFill>
              <a:round/>
              <a:headEnd/>
              <a:tailEnd/>
            </a:ln>
          </p:spPr>
          <p:txBody>
            <a:bodyPr/>
            <a:lstStyle/>
            <a:p>
              <a:endParaRPr lang="zh-CN" altLang="en-US"/>
            </a:p>
          </p:txBody>
        </p:sp>
        <p:sp>
          <p:nvSpPr>
            <p:cNvPr id="163894" name="Rectangle 52"/>
            <p:cNvSpPr>
              <a:spLocks noChangeArrowheads="1"/>
            </p:cNvSpPr>
            <p:nvPr/>
          </p:nvSpPr>
          <p:spPr bwMode="auto">
            <a:xfrm>
              <a:off x="3166" y="2948"/>
              <a:ext cx="951" cy="1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95" name="Rectangle 53"/>
            <p:cNvSpPr>
              <a:spLocks noChangeArrowheads="1"/>
            </p:cNvSpPr>
            <p:nvPr/>
          </p:nvSpPr>
          <p:spPr bwMode="auto">
            <a:xfrm>
              <a:off x="3166" y="2948"/>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896" name="Rectangle 54"/>
            <p:cNvSpPr>
              <a:spLocks noChangeArrowheads="1"/>
            </p:cNvSpPr>
            <p:nvPr/>
          </p:nvSpPr>
          <p:spPr bwMode="auto">
            <a:xfrm>
              <a:off x="3416" y="2942"/>
              <a:ext cx="47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D-Cache</a:t>
              </a:r>
              <a:endParaRPr lang="en-US" altLang="zh-CN" sz="1800">
                <a:solidFill>
                  <a:srgbClr val="000000"/>
                </a:solidFill>
                <a:latin typeface="Arial" panose="020B0604020202020204" pitchFamily="34" charset="0"/>
                <a:ea typeface="MS PGothic" pitchFamily="34" charset="-128"/>
              </a:endParaRPr>
            </a:p>
          </p:txBody>
        </p:sp>
        <p:sp>
          <p:nvSpPr>
            <p:cNvPr id="163897" name="Line 55"/>
            <p:cNvSpPr>
              <a:spLocks noChangeShapeType="1"/>
            </p:cNvSpPr>
            <p:nvPr/>
          </p:nvSpPr>
          <p:spPr bwMode="auto">
            <a:xfrm>
              <a:off x="3252" y="2861"/>
              <a:ext cx="1" cy="4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898" name="Freeform 56"/>
            <p:cNvSpPr>
              <a:spLocks/>
            </p:cNvSpPr>
            <p:nvPr/>
          </p:nvSpPr>
          <p:spPr bwMode="auto">
            <a:xfrm>
              <a:off x="3221" y="2886"/>
              <a:ext cx="63" cy="62"/>
            </a:xfrm>
            <a:custGeom>
              <a:avLst/>
              <a:gdLst>
                <a:gd name="T0" fmla="*/ 0 w 143"/>
                <a:gd name="T1" fmla="*/ 0 h 143"/>
                <a:gd name="T2" fmla="*/ 0 w 143"/>
                <a:gd name="T3" fmla="*/ 0 h 143"/>
                <a:gd name="T4" fmla="*/ 0 w 143"/>
                <a:gd name="T5" fmla="*/ 0 h 143"/>
                <a:gd name="T6" fmla="*/ 0 w 143"/>
                <a:gd name="T7" fmla="*/ 0 h 143"/>
                <a:gd name="T8" fmla="*/ 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endParaRPr lang="zh-CN" altLang="en-US"/>
            </a:p>
          </p:txBody>
        </p:sp>
        <p:sp>
          <p:nvSpPr>
            <p:cNvPr id="163899" name="Line 57"/>
            <p:cNvSpPr>
              <a:spLocks noChangeShapeType="1"/>
            </p:cNvSpPr>
            <p:nvPr/>
          </p:nvSpPr>
          <p:spPr bwMode="auto">
            <a:xfrm>
              <a:off x="3512" y="2861"/>
              <a:ext cx="1" cy="4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900" name="Freeform 58"/>
            <p:cNvSpPr>
              <a:spLocks/>
            </p:cNvSpPr>
            <p:nvPr/>
          </p:nvSpPr>
          <p:spPr bwMode="auto">
            <a:xfrm>
              <a:off x="3481" y="2886"/>
              <a:ext cx="62" cy="62"/>
            </a:xfrm>
            <a:custGeom>
              <a:avLst/>
              <a:gdLst>
                <a:gd name="T0" fmla="*/ 0 w 142"/>
                <a:gd name="T1" fmla="*/ 0 h 143"/>
                <a:gd name="T2" fmla="*/ 0 w 142"/>
                <a:gd name="T3" fmla="*/ 0 h 143"/>
                <a:gd name="T4" fmla="*/ 0 w 142"/>
                <a:gd name="T5" fmla="*/ 0 h 143"/>
                <a:gd name="T6" fmla="*/ 0 w 142"/>
                <a:gd name="T7" fmla="*/ 0 h 143"/>
                <a:gd name="T8" fmla="*/ 0 w 142"/>
                <a:gd name="T9" fmla="*/ 0 h 143"/>
                <a:gd name="T10" fmla="*/ 0 60000 65536"/>
                <a:gd name="T11" fmla="*/ 0 60000 65536"/>
                <a:gd name="T12" fmla="*/ 0 60000 65536"/>
                <a:gd name="T13" fmla="*/ 0 60000 65536"/>
                <a:gd name="T14" fmla="*/ 0 60000 65536"/>
                <a:gd name="T15" fmla="*/ 0 w 142"/>
                <a:gd name="T16" fmla="*/ 0 h 143"/>
                <a:gd name="T17" fmla="*/ 142 w 142"/>
                <a:gd name="T18" fmla="*/ 143 h 143"/>
              </a:gdLst>
              <a:ahLst/>
              <a:cxnLst>
                <a:cxn ang="T10">
                  <a:pos x="T0" y="T1"/>
                </a:cxn>
                <a:cxn ang="T11">
                  <a:pos x="T2" y="T3"/>
                </a:cxn>
                <a:cxn ang="T12">
                  <a:pos x="T4" y="T5"/>
                </a:cxn>
                <a:cxn ang="T13">
                  <a:pos x="T6" y="T7"/>
                </a:cxn>
                <a:cxn ang="T14">
                  <a:pos x="T8" y="T9"/>
                </a:cxn>
              </a:cxnLst>
              <a:rect l="T15" t="T16" r="T17" b="T18"/>
              <a:pathLst>
                <a:path w="142" h="143">
                  <a:moveTo>
                    <a:pt x="71" y="143"/>
                  </a:moveTo>
                  <a:lnTo>
                    <a:pt x="0" y="0"/>
                  </a:lnTo>
                  <a:cubicBezTo>
                    <a:pt x="44" y="22"/>
                    <a:pt x="97" y="22"/>
                    <a:pt x="142" y="0"/>
                  </a:cubicBezTo>
                  <a:lnTo>
                    <a:pt x="71" y="143"/>
                  </a:lnTo>
                  <a:close/>
                </a:path>
              </a:pathLst>
            </a:custGeom>
            <a:solidFill>
              <a:srgbClr val="000000"/>
            </a:solidFill>
            <a:ln w="0">
              <a:solidFill>
                <a:srgbClr val="000000"/>
              </a:solidFill>
              <a:round/>
              <a:headEnd/>
              <a:tailEnd/>
            </a:ln>
          </p:spPr>
          <p:txBody>
            <a:bodyPr/>
            <a:lstStyle/>
            <a:p>
              <a:endParaRPr lang="zh-CN" altLang="en-US"/>
            </a:p>
          </p:txBody>
        </p:sp>
        <p:sp>
          <p:nvSpPr>
            <p:cNvPr id="163901" name="Line 59"/>
            <p:cNvSpPr>
              <a:spLocks noChangeShapeType="1"/>
            </p:cNvSpPr>
            <p:nvPr/>
          </p:nvSpPr>
          <p:spPr bwMode="auto">
            <a:xfrm>
              <a:off x="4030" y="2861"/>
              <a:ext cx="1" cy="4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902" name="Freeform 60"/>
            <p:cNvSpPr>
              <a:spLocks/>
            </p:cNvSpPr>
            <p:nvPr/>
          </p:nvSpPr>
          <p:spPr bwMode="auto">
            <a:xfrm>
              <a:off x="3999" y="2886"/>
              <a:ext cx="63" cy="62"/>
            </a:xfrm>
            <a:custGeom>
              <a:avLst/>
              <a:gdLst>
                <a:gd name="T0" fmla="*/ 0 w 143"/>
                <a:gd name="T1" fmla="*/ 0 h 143"/>
                <a:gd name="T2" fmla="*/ 0 w 143"/>
                <a:gd name="T3" fmla="*/ 0 h 143"/>
                <a:gd name="T4" fmla="*/ 0 w 143"/>
                <a:gd name="T5" fmla="*/ 0 h 143"/>
                <a:gd name="T6" fmla="*/ 0 w 143"/>
                <a:gd name="T7" fmla="*/ 0 h 143"/>
                <a:gd name="T8" fmla="*/ 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endParaRPr lang="zh-CN" altLang="en-US"/>
            </a:p>
          </p:txBody>
        </p:sp>
        <p:sp>
          <p:nvSpPr>
            <p:cNvPr id="163903" name="Freeform 61"/>
            <p:cNvSpPr>
              <a:spLocks/>
            </p:cNvSpPr>
            <p:nvPr/>
          </p:nvSpPr>
          <p:spPr bwMode="auto">
            <a:xfrm>
              <a:off x="3339" y="3294"/>
              <a:ext cx="605" cy="87"/>
            </a:xfrm>
            <a:custGeom>
              <a:avLst/>
              <a:gdLst>
                <a:gd name="T0" fmla="*/ 0 w 605"/>
                <a:gd name="T1" fmla="*/ 0 h 87"/>
                <a:gd name="T2" fmla="*/ 605 w 605"/>
                <a:gd name="T3" fmla="*/ 0 h 87"/>
                <a:gd name="T4" fmla="*/ 504 w 605"/>
                <a:gd name="T5" fmla="*/ 87 h 87"/>
                <a:gd name="T6" fmla="*/ 101 w 605"/>
                <a:gd name="T7" fmla="*/ 87 h 87"/>
                <a:gd name="T8" fmla="*/ 0 w 605"/>
                <a:gd name="T9" fmla="*/ 0 h 87"/>
                <a:gd name="T10" fmla="*/ 0 60000 65536"/>
                <a:gd name="T11" fmla="*/ 0 60000 65536"/>
                <a:gd name="T12" fmla="*/ 0 60000 65536"/>
                <a:gd name="T13" fmla="*/ 0 60000 65536"/>
                <a:gd name="T14" fmla="*/ 0 60000 65536"/>
                <a:gd name="T15" fmla="*/ 0 w 605"/>
                <a:gd name="T16" fmla="*/ 0 h 87"/>
                <a:gd name="T17" fmla="*/ 605 w 605"/>
                <a:gd name="T18" fmla="*/ 87 h 87"/>
              </a:gdLst>
              <a:ahLst/>
              <a:cxnLst>
                <a:cxn ang="T10">
                  <a:pos x="T0" y="T1"/>
                </a:cxn>
                <a:cxn ang="T11">
                  <a:pos x="T2" y="T3"/>
                </a:cxn>
                <a:cxn ang="T12">
                  <a:pos x="T4" y="T5"/>
                </a:cxn>
                <a:cxn ang="T13">
                  <a:pos x="T6" y="T7"/>
                </a:cxn>
                <a:cxn ang="T14">
                  <a:pos x="T8" y="T9"/>
                </a:cxn>
              </a:cxnLst>
              <a:rect l="T15" t="T16" r="T17" b="T18"/>
              <a:pathLst>
                <a:path w="605" h="87">
                  <a:moveTo>
                    <a:pt x="0" y="0"/>
                  </a:moveTo>
                  <a:lnTo>
                    <a:pt x="605" y="0"/>
                  </a:lnTo>
                  <a:lnTo>
                    <a:pt x="504" y="87"/>
                  </a:lnTo>
                  <a:lnTo>
                    <a:pt x="101" y="87"/>
                  </a:lnTo>
                  <a:lnTo>
                    <a:pt x="0" y="0"/>
                  </a:ln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04" name="Line 62"/>
            <p:cNvSpPr>
              <a:spLocks noChangeShapeType="1"/>
            </p:cNvSpPr>
            <p:nvPr/>
          </p:nvSpPr>
          <p:spPr bwMode="auto">
            <a:xfrm>
              <a:off x="3641" y="3381"/>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905" name="Freeform 63"/>
            <p:cNvSpPr>
              <a:spLocks/>
            </p:cNvSpPr>
            <p:nvPr/>
          </p:nvSpPr>
          <p:spPr bwMode="auto">
            <a:xfrm>
              <a:off x="3610" y="3405"/>
              <a:ext cx="63" cy="63"/>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3"/>
                    <a:pt x="98" y="23"/>
                    <a:pt x="143" y="0"/>
                  </a:cubicBezTo>
                  <a:lnTo>
                    <a:pt x="71" y="143"/>
                  </a:lnTo>
                  <a:close/>
                </a:path>
              </a:pathLst>
            </a:custGeom>
            <a:solidFill>
              <a:srgbClr val="000000"/>
            </a:solidFill>
            <a:ln w="0">
              <a:solidFill>
                <a:srgbClr val="000000"/>
              </a:solidFill>
              <a:round/>
              <a:headEnd/>
              <a:tailEnd/>
            </a:ln>
          </p:spPr>
          <p:txBody>
            <a:bodyPr/>
            <a:lstStyle/>
            <a:p>
              <a:endParaRPr lang="zh-CN" altLang="en-US"/>
            </a:p>
          </p:txBody>
        </p:sp>
        <p:sp>
          <p:nvSpPr>
            <p:cNvPr id="163906" name="Rectangle 64"/>
            <p:cNvSpPr>
              <a:spLocks noChangeArrowheads="1"/>
            </p:cNvSpPr>
            <p:nvPr/>
          </p:nvSpPr>
          <p:spPr bwMode="auto">
            <a:xfrm>
              <a:off x="4376" y="3403"/>
              <a:ext cx="952" cy="130"/>
            </a:xfrm>
            <a:prstGeom prst="rect">
              <a:avLst/>
            </a:prstGeom>
            <a:solidFill>
              <a:srgbClr val="B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07" name="Rectangle 65"/>
            <p:cNvSpPr>
              <a:spLocks noChangeArrowheads="1"/>
            </p:cNvSpPr>
            <p:nvPr/>
          </p:nvSpPr>
          <p:spPr bwMode="auto">
            <a:xfrm>
              <a:off x="4376" y="3403"/>
              <a:ext cx="952"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08" name="Rectangle 66"/>
            <p:cNvSpPr>
              <a:spLocks noChangeArrowheads="1"/>
            </p:cNvSpPr>
            <p:nvPr/>
          </p:nvSpPr>
          <p:spPr bwMode="auto">
            <a:xfrm>
              <a:off x="4470" y="3396"/>
              <a:ext cx="8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Thread Warp 6</a:t>
              </a:r>
              <a:endParaRPr lang="en-US" altLang="zh-CN" sz="1800">
                <a:solidFill>
                  <a:srgbClr val="000000"/>
                </a:solidFill>
                <a:latin typeface="Arial" panose="020B0604020202020204" pitchFamily="34" charset="0"/>
                <a:ea typeface="MS PGothic" pitchFamily="34" charset="-128"/>
              </a:endParaRPr>
            </a:p>
          </p:txBody>
        </p:sp>
        <p:sp>
          <p:nvSpPr>
            <p:cNvPr id="163909" name="Rectangle 67"/>
            <p:cNvSpPr>
              <a:spLocks noChangeArrowheads="1"/>
            </p:cNvSpPr>
            <p:nvPr/>
          </p:nvSpPr>
          <p:spPr bwMode="auto">
            <a:xfrm>
              <a:off x="4376" y="2991"/>
              <a:ext cx="952" cy="130"/>
            </a:xfrm>
            <a:prstGeom prst="rect">
              <a:avLst/>
            </a:prstGeom>
            <a:solidFill>
              <a:srgbClr val="D5E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10" name="Rectangle 68"/>
            <p:cNvSpPr>
              <a:spLocks noChangeArrowheads="1"/>
            </p:cNvSpPr>
            <p:nvPr/>
          </p:nvSpPr>
          <p:spPr bwMode="auto">
            <a:xfrm>
              <a:off x="4376" y="2991"/>
              <a:ext cx="952"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11" name="Rectangle 69"/>
            <p:cNvSpPr>
              <a:spLocks noChangeArrowheads="1"/>
            </p:cNvSpPr>
            <p:nvPr/>
          </p:nvSpPr>
          <p:spPr bwMode="auto">
            <a:xfrm>
              <a:off x="4470" y="2984"/>
              <a:ext cx="8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Thread Warp 1</a:t>
              </a:r>
              <a:endParaRPr lang="en-US" altLang="zh-CN" sz="1800">
                <a:solidFill>
                  <a:srgbClr val="000000"/>
                </a:solidFill>
                <a:latin typeface="Arial" panose="020B0604020202020204" pitchFamily="34" charset="0"/>
                <a:ea typeface="MS PGothic" pitchFamily="34" charset="-128"/>
              </a:endParaRPr>
            </a:p>
          </p:txBody>
        </p:sp>
        <p:sp>
          <p:nvSpPr>
            <p:cNvPr id="163912" name="Rectangle 70"/>
            <p:cNvSpPr>
              <a:spLocks noChangeArrowheads="1"/>
            </p:cNvSpPr>
            <p:nvPr/>
          </p:nvSpPr>
          <p:spPr bwMode="auto">
            <a:xfrm>
              <a:off x="4376" y="3121"/>
              <a:ext cx="952" cy="130"/>
            </a:xfrm>
            <a:prstGeom prst="rect">
              <a:avLst/>
            </a:prstGeom>
            <a:solidFill>
              <a:srgbClr val="EAF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13" name="Rectangle 71"/>
            <p:cNvSpPr>
              <a:spLocks noChangeArrowheads="1"/>
            </p:cNvSpPr>
            <p:nvPr/>
          </p:nvSpPr>
          <p:spPr bwMode="auto">
            <a:xfrm>
              <a:off x="4376" y="3121"/>
              <a:ext cx="952"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14" name="Rectangle 72"/>
            <p:cNvSpPr>
              <a:spLocks noChangeArrowheads="1"/>
            </p:cNvSpPr>
            <p:nvPr/>
          </p:nvSpPr>
          <p:spPr bwMode="auto">
            <a:xfrm>
              <a:off x="4470" y="3117"/>
              <a:ext cx="8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Thread Warp 2</a:t>
              </a:r>
              <a:endParaRPr lang="en-US" altLang="zh-CN" sz="1800">
                <a:solidFill>
                  <a:srgbClr val="000000"/>
                </a:solidFill>
                <a:latin typeface="Arial" panose="020B0604020202020204" pitchFamily="34" charset="0"/>
                <a:ea typeface="MS PGothic" pitchFamily="34" charset="-128"/>
              </a:endParaRPr>
            </a:p>
          </p:txBody>
        </p:sp>
        <p:sp>
          <p:nvSpPr>
            <p:cNvPr id="163915" name="Freeform 73"/>
            <p:cNvSpPr>
              <a:spLocks/>
            </p:cNvSpPr>
            <p:nvPr/>
          </p:nvSpPr>
          <p:spPr bwMode="auto">
            <a:xfrm>
              <a:off x="4117" y="2905"/>
              <a:ext cx="735" cy="108"/>
            </a:xfrm>
            <a:custGeom>
              <a:avLst/>
              <a:gdLst>
                <a:gd name="T0" fmla="*/ 0 w 1685"/>
                <a:gd name="T1" fmla="*/ 0 h 248"/>
                <a:gd name="T2" fmla="*/ 0 w 1685"/>
                <a:gd name="T3" fmla="*/ 0 h 248"/>
                <a:gd name="T4" fmla="*/ 0 w 1685"/>
                <a:gd name="T5" fmla="*/ 0 h 248"/>
                <a:gd name="T6" fmla="*/ 0 w 1685"/>
                <a:gd name="T7" fmla="*/ 0 h 248"/>
                <a:gd name="T8" fmla="*/ 0 w 1685"/>
                <a:gd name="T9" fmla="*/ 0 h 248"/>
                <a:gd name="T10" fmla="*/ 0 w 1685"/>
                <a:gd name="T11" fmla="*/ 0 h 248"/>
                <a:gd name="T12" fmla="*/ 0 w 1685"/>
                <a:gd name="T13" fmla="*/ 0 h 248"/>
                <a:gd name="T14" fmla="*/ 0 w 1685"/>
                <a:gd name="T15" fmla="*/ 0 h 248"/>
                <a:gd name="T16" fmla="*/ 0 w 1685"/>
                <a:gd name="T17" fmla="*/ 0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5"/>
                <a:gd name="T28" fmla="*/ 0 h 248"/>
                <a:gd name="T29" fmla="*/ 1685 w 1685"/>
                <a:gd name="T30" fmla="*/ 248 h 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5" h="248">
                  <a:moveTo>
                    <a:pt x="1685" y="198"/>
                  </a:moveTo>
                  <a:lnTo>
                    <a:pt x="1685" y="99"/>
                  </a:lnTo>
                  <a:cubicBezTo>
                    <a:pt x="1685" y="44"/>
                    <a:pt x="1640" y="0"/>
                    <a:pt x="1586" y="0"/>
                  </a:cubicBezTo>
                  <a:lnTo>
                    <a:pt x="520" y="0"/>
                  </a:lnTo>
                  <a:cubicBezTo>
                    <a:pt x="452" y="0"/>
                    <a:pt x="396" y="55"/>
                    <a:pt x="396" y="124"/>
                  </a:cubicBezTo>
                  <a:cubicBezTo>
                    <a:pt x="396" y="192"/>
                    <a:pt x="341" y="248"/>
                    <a:pt x="272" y="248"/>
                  </a:cubicBezTo>
                  <a:lnTo>
                    <a:pt x="0" y="248"/>
                  </a:ln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16" name="Freeform 74"/>
            <p:cNvSpPr>
              <a:spLocks/>
            </p:cNvSpPr>
            <p:nvPr/>
          </p:nvSpPr>
          <p:spPr bwMode="auto">
            <a:xfrm>
              <a:off x="4821" y="2929"/>
              <a:ext cx="62" cy="62"/>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2" y="143"/>
                  </a:moveTo>
                  <a:lnTo>
                    <a:pt x="0" y="0"/>
                  </a:lnTo>
                  <a:cubicBezTo>
                    <a:pt x="45" y="23"/>
                    <a:pt x="98" y="23"/>
                    <a:pt x="143" y="0"/>
                  </a:cubicBezTo>
                  <a:lnTo>
                    <a:pt x="72" y="143"/>
                  </a:lnTo>
                  <a:close/>
                </a:path>
              </a:pathLst>
            </a:custGeom>
            <a:solidFill>
              <a:srgbClr val="000000"/>
            </a:solidFill>
            <a:ln w="0">
              <a:solidFill>
                <a:srgbClr val="000000"/>
              </a:solidFill>
              <a:round/>
              <a:headEnd/>
              <a:tailEnd/>
            </a:ln>
          </p:spPr>
          <p:txBody>
            <a:bodyPr/>
            <a:lstStyle/>
            <a:p>
              <a:endParaRPr lang="zh-CN" altLang="en-US"/>
            </a:p>
          </p:txBody>
        </p:sp>
        <p:sp>
          <p:nvSpPr>
            <p:cNvPr id="163917" name="Freeform 75"/>
            <p:cNvSpPr>
              <a:spLocks/>
            </p:cNvSpPr>
            <p:nvPr/>
          </p:nvSpPr>
          <p:spPr bwMode="auto">
            <a:xfrm>
              <a:off x="4841" y="3273"/>
              <a:ext cx="22" cy="21"/>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4"/>
                  </a:moveTo>
                  <a:cubicBezTo>
                    <a:pt x="0" y="11"/>
                    <a:pt x="11" y="0"/>
                    <a:pt x="25" y="0"/>
                  </a:cubicBezTo>
                  <a:cubicBezTo>
                    <a:pt x="38" y="0"/>
                    <a:pt x="49" y="11"/>
                    <a:pt x="49" y="24"/>
                  </a:cubicBezTo>
                  <a:cubicBezTo>
                    <a:pt x="49" y="24"/>
                    <a:pt x="49" y="24"/>
                    <a:pt x="49" y="24"/>
                  </a:cubicBezTo>
                  <a:cubicBezTo>
                    <a:pt x="49" y="38"/>
                    <a:pt x="38" y="49"/>
                    <a:pt x="25" y="49"/>
                  </a:cubicBezTo>
                  <a:cubicBezTo>
                    <a:pt x="11" y="49"/>
                    <a:pt x="0" y="38"/>
                    <a:pt x="0" y="24"/>
                  </a:cubicBezTo>
                </a:path>
              </a:pathLst>
            </a:custGeom>
            <a:solidFill>
              <a:srgbClr val="000000"/>
            </a:solidFill>
            <a:ln w="0">
              <a:solidFill>
                <a:srgbClr val="000000"/>
              </a:solidFill>
              <a:round/>
              <a:headEnd/>
              <a:tailEnd/>
            </a:ln>
          </p:spPr>
          <p:txBody>
            <a:bodyPr/>
            <a:lstStyle/>
            <a:p>
              <a:endParaRPr lang="zh-CN" altLang="en-US"/>
            </a:p>
          </p:txBody>
        </p:sp>
        <p:sp>
          <p:nvSpPr>
            <p:cNvPr id="163918" name="Freeform 76"/>
            <p:cNvSpPr>
              <a:spLocks/>
            </p:cNvSpPr>
            <p:nvPr/>
          </p:nvSpPr>
          <p:spPr bwMode="auto">
            <a:xfrm>
              <a:off x="4841" y="3273"/>
              <a:ext cx="22" cy="21"/>
            </a:xfrm>
            <a:custGeom>
              <a:avLst/>
              <a:gdLst>
                <a:gd name="T0" fmla="*/ 0 w 22"/>
                <a:gd name="T1" fmla="*/ 10 h 21"/>
                <a:gd name="T2" fmla="*/ 11 w 22"/>
                <a:gd name="T3" fmla="*/ 0 h 21"/>
                <a:gd name="T4" fmla="*/ 22 w 22"/>
                <a:gd name="T5" fmla="*/ 10 h 21"/>
                <a:gd name="T6" fmla="*/ 22 w 22"/>
                <a:gd name="T7" fmla="*/ 10 h 21"/>
                <a:gd name="T8" fmla="*/ 11 w 22"/>
                <a:gd name="T9" fmla="*/ 21 h 21"/>
                <a:gd name="T10" fmla="*/ 0 w 22"/>
                <a:gd name="T11" fmla="*/ 10 h 21"/>
                <a:gd name="T12" fmla="*/ 0 60000 65536"/>
                <a:gd name="T13" fmla="*/ 0 60000 65536"/>
                <a:gd name="T14" fmla="*/ 0 60000 65536"/>
                <a:gd name="T15" fmla="*/ 0 60000 65536"/>
                <a:gd name="T16" fmla="*/ 0 60000 65536"/>
                <a:gd name="T17" fmla="*/ 0 60000 65536"/>
                <a:gd name="T18" fmla="*/ 0 w 22"/>
                <a:gd name="T19" fmla="*/ 0 h 21"/>
                <a:gd name="T20" fmla="*/ 22 w 2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2" h="21">
                  <a:moveTo>
                    <a:pt x="0" y="10"/>
                  </a:moveTo>
                  <a:cubicBezTo>
                    <a:pt x="0" y="5"/>
                    <a:pt x="5" y="0"/>
                    <a:pt x="11" y="0"/>
                  </a:cubicBezTo>
                  <a:cubicBezTo>
                    <a:pt x="17" y="0"/>
                    <a:pt x="22" y="5"/>
                    <a:pt x="22" y="10"/>
                  </a:cubicBezTo>
                  <a:cubicBezTo>
                    <a:pt x="22" y="10"/>
                    <a:pt x="22" y="10"/>
                    <a:pt x="22" y="10"/>
                  </a:cubicBezTo>
                  <a:cubicBezTo>
                    <a:pt x="22" y="17"/>
                    <a:pt x="17" y="21"/>
                    <a:pt x="11" y="21"/>
                  </a:cubicBezTo>
                  <a:cubicBezTo>
                    <a:pt x="5" y="21"/>
                    <a:pt x="0" y="17"/>
                    <a:pt x="0" y="10"/>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19" name="Line 77"/>
            <p:cNvSpPr>
              <a:spLocks noChangeShapeType="1"/>
            </p:cNvSpPr>
            <p:nvPr/>
          </p:nvSpPr>
          <p:spPr bwMode="auto">
            <a:xfrm>
              <a:off x="3512" y="3078"/>
              <a:ext cx="1" cy="16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920" name="Freeform 78"/>
            <p:cNvSpPr>
              <a:spLocks/>
            </p:cNvSpPr>
            <p:nvPr/>
          </p:nvSpPr>
          <p:spPr bwMode="auto">
            <a:xfrm>
              <a:off x="3481" y="3232"/>
              <a:ext cx="62" cy="62"/>
            </a:xfrm>
            <a:custGeom>
              <a:avLst/>
              <a:gdLst>
                <a:gd name="T0" fmla="*/ 0 w 142"/>
                <a:gd name="T1" fmla="*/ 0 h 143"/>
                <a:gd name="T2" fmla="*/ 0 w 142"/>
                <a:gd name="T3" fmla="*/ 0 h 143"/>
                <a:gd name="T4" fmla="*/ 0 w 142"/>
                <a:gd name="T5" fmla="*/ 0 h 143"/>
                <a:gd name="T6" fmla="*/ 0 w 142"/>
                <a:gd name="T7" fmla="*/ 0 h 143"/>
                <a:gd name="T8" fmla="*/ 0 w 142"/>
                <a:gd name="T9" fmla="*/ 0 h 143"/>
                <a:gd name="T10" fmla="*/ 0 60000 65536"/>
                <a:gd name="T11" fmla="*/ 0 60000 65536"/>
                <a:gd name="T12" fmla="*/ 0 60000 65536"/>
                <a:gd name="T13" fmla="*/ 0 60000 65536"/>
                <a:gd name="T14" fmla="*/ 0 60000 65536"/>
                <a:gd name="T15" fmla="*/ 0 w 142"/>
                <a:gd name="T16" fmla="*/ 0 h 143"/>
                <a:gd name="T17" fmla="*/ 142 w 142"/>
                <a:gd name="T18" fmla="*/ 143 h 143"/>
              </a:gdLst>
              <a:ahLst/>
              <a:cxnLst>
                <a:cxn ang="T10">
                  <a:pos x="T0" y="T1"/>
                </a:cxn>
                <a:cxn ang="T11">
                  <a:pos x="T2" y="T3"/>
                </a:cxn>
                <a:cxn ang="T12">
                  <a:pos x="T4" y="T5"/>
                </a:cxn>
                <a:cxn ang="T13">
                  <a:pos x="T6" y="T7"/>
                </a:cxn>
                <a:cxn ang="T14">
                  <a:pos x="T8" y="T9"/>
                </a:cxn>
              </a:cxnLst>
              <a:rect l="T15" t="T16" r="T17" b="T18"/>
              <a:pathLst>
                <a:path w="142" h="143">
                  <a:moveTo>
                    <a:pt x="71" y="143"/>
                  </a:moveTo>
                  <a:lnTo>
                    <a:pt x="0" y="0"/>
                  </a:lnTo>
                  <a:cubicBezTo>
                    <a:pt x="44" y="23"/>
                    <a:pt x="97" y="23"/>
                    <a:pt x="142" y="0"/>
                  </a:cubicBezTo>
                  <a:lnTo>
                    <a:pt x="71" y="143"/>
                  </a:lnTo>
                  <a:close/>
                </a:path>
              </a:pathLst>
            </a:custGeom>
            <a:solidFill>
              <a:srgbClr val="000000"/>
            </a:solidFill>
            <a:ln w="0">
              <a:solidFill>
                <a:srgbClr val="000000"/>
              </a:solidFill>
              <a:round/>
              <a:headEnd/>
              <a:tailEnd/>
            </a:ln>
          </p:spPr>
          <p:txBody>
            <a:bodyPr/>
            <a:lstStyle/>
            <a:p>
              <a:endParaRPr lang="zh-CN" altLang="en-US"/>
            </a:p>
          </p:txBody>
        </p:sp>
        <p:sp>
          <p:nvSpPr>
            <p:cNvPr id="163921" name="Freeform 79"/>
            <p:cNvSpPr>
              <a:spLocks/>
            </p:cNvSpPr>
            <p:nvPr/>
          </p:nvSpPr>
          <p:spPr bwMode="auto">
            <a:xfrm>
              <a:off x="4269" y="2991"/>
              <a:ext cx="86" cy="542"/>
            </a:xfrm>
            <a:custGeom>
              <a:avLst/>
              <a:gdLst>
                <a:gd name="T0" fmla="*/ 0 w 198"/>
                <a:gd name="T1" fmla="*/ 0 h 1241"/>
                <a:gd name="T2" fmla="*/ 0 w 198"/>
                <a:gd name="T3" fmla="*/ 0 h 1241"/>
                <a:gd name="T4" fmla="*/ 0 w 198"/>
                <a:gd name="T5" fmla="*/ 0 h 1241"/>
                <a:gd name="T6" fmla="*/ 0 w 198"/>
                <a:gd name="T7" fmla="*/ 0 h 1241"/>
                <a:gd name="T8" fmla="*/ 0 w 198"/>
                <a:gd name="T9" fmla="*/ 0 h 1241"/>
                <a:gd name="T10" fmla="*/ 0 w 198"/>
                <a:gd name="T11" fmla="*/ 0 h 1241"/>
                <a:gd name="T12" fmla="*/ 0 w 198"/>
                <a:gd name="T13" fmla="*/ 0 h 1241"/>
                <a:gd name="T14" fmla="*/ 0 w 198"/>
                <a:gd name="T15" fmla="*/ 0 h 1241"/>
                <a:gd name="T16" fmla="*/ 0 w 198"/>
                <a:gd name="T17" fmla="*/ 0 h 1241"/>
                <a:gd name="T18" fmla="*/ 0 w 198"/>
                <a:gd name="T19" fmla="*/ 0 h 1241"/>
                <a:gd name="T20" fmla="*/ 0 w 198"/>
                <a:gd name="T21" fmla="*/ 0 h 1241"/>
                <a:gd name="T22" fmla="*/ 0 w 198"/>
                <a:gd name="T23" fmla="*/ 0 h 1241"/>
                <a:gd name="T24" fmla="*/ 0 w 198"/>
                <a:gd name="T25" fmla="*/ 0 h 1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
                <a:gd name="T40" fmla="*/ 0 h 1241"/>
                <a:gd name="T41" fmla="*/ 198 w 198"/>
                <a:gd name="T42" fmla="*/ 1241 h 1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 h="1241">
                  <a:moveTo>
                    <a:pt x="198" y="0"/>
                  </a:moveTo>
                  <a:cubicBezTo>
                    <a:pt x="143" y="0"/>
                    <a:pt x="99" y="45"/>
                    <a:pt x="99" y="99"/>
                  </a:cubicBezTo>
                  <a:cubicBezTo>
                    <a:pt x="99" y="99"/>
                    <a:pt x="99" y="99"/>
                    <a:pt x="99" y="99"/>
                  </a:cubicBezTo>
                  <a:lnTo>
                    <a:pt x="99" y="248"/>
                  </a:lnTo>
                  <a:cubicBezTo>
                    <a:pt x="99" y="303"/>
                    <a:pt x="54" y="348"/>
                    <a:pt x="0" y="348"/>
                  </a:cubicBezTo>
                  <a:cubicBezTo>
                    <a:pt x="0" y="348"/>
                    <a:pt x="0" y="348"/>
                    <a:pt x="0" y="348"/>
                  </a:cubicBezTo>
                  <a:cubicBezTo>
                    <a:pt x="54" y="348"/>
                    <a:pt x="99" y="392"/>
                    <a:pt x="99" y="447"/>
                  </a:cubicBezTo>
                  <a:cubicBezTo>
                    <a:pt x="99" y="447"/>
                    <a:pt x="99" y="447"/>
                    <a:pt x="99" y="447"/>
                  </a:cubicBezTo>
                  <a:lnTo>
                    <a:pt x="99" y="1142"/>
                  </a:lnTo>
                  <a:cubicBezTo>
                    <a:pt x="99" y="1197"/>
                    <a:pt x="143" y="1241"/>
                    <a:pt x="198" y="1241"/>
                  </a:cubicBezTo>
                  <a:cubicBezTo>
                    <a:pt x="198" y="1241"/>
                    <a:pt x="198" y="1241"/>
                    <a:pt x="198" y="1241"/>
                  </a:cubicBez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22" name="Freeform 80"/>
            <p:cNvSpPr>
              <a:spLocks/>
            </p:cNvSpPr>
            <p:nvPr/>
          </p:nvSpPr>
          <p:spPr bwMode="auto">
            <a:xfrm>
              <a:off x="3728" y="3146"/>
              <a:ext cx="544" cy="101"/>
            </a:xfrm>
            <a:custGeom>
              <a:avLst/>
              <a:gdLst>
                <a:gd name="T0" fmla="*/ 544 w 544"/>
                <a:gd name="T1" fmla="*/ 0 h 101"/>
                <a:gd name="T2" fmla="*/ 0 w 544"/>
                <a:gd name="T3" fmla="*/ 0 h 101"/>
                <a:gd name="T4" fmla="*/ 0 w 544"/>
                <a:gd name="T5" fmla="*/ 101 h 101"/>
                <a:gd name="T6" fmla="*/ 0 60000 65536"/>
                <a:gd name="T7" fmla="*/ 0 60000 65536"/>
                <a:gd name="T8" fmla="*/ 0 60000 65536"/>
                <a:gd name="T9" fmla="*/ 0 w 544"/>
                <a:gd name="T10" fmla="*/ 0 h 101"/>
                <a:gd name="T11" fmla="*/ 544 w 544"/>
                <a:gd name="T12" fmla="*/ 101 h 101"/>
              </a:gdLst>
              <a:ahLst/>
              <a:cxnLst>
                <a:cxn ang="T6">
                  <a:pos x="T0" y="T1"/>
                </a:cxn>
                <a:cxn ang="T7">
                  <a:pos x="T2" y="T3"/>
                </a:cxn>
                <a:cxn ang="T8">
                  <a:pos x="T4" y="T5"/>
                </a:cxn>
              </a:cxnLst>
              <a:rect l="T9" t="T10" r="T11" b="T12"/>
              <a:pathLst>
                <a:path w="544" h="101">
                  <a:moveTo>
                    <a:pt x="544" y="0"/>
                  </a:moveTo>
                  <a:lnTo>
                    <a:pt x="0" y="0"/>
                  </a:lnTo>
                  <a:lnTo>
                    <a:pt x="0" y="101"/>
                  </a:ln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23" name="Freeform 81"/>
            <p:cNvSpPr>
              <a:spLocks/>
            </p:cNvSpPr>
            <p:nvPr/>
          </p:nvSpPr>
          <p:spPr bwMode="auto">
            <a:xfrm>
              <a:off x="3697" y="3232"/>
              <a:ext cx="62" cy="62"/>
            </a:xfrm>
            <a:custGeom>
              <a:avLst/>
              <a:gdLst>
                <a:gd name="T0" fmla="*/ 0 w 143"/>
                <a:gd name="T1" fmla="*/ 0 h 143"/>
                <a:gd name="T2" fmla="*/ 0 w 143"/>
                <a:gd name="T3" fmla="*/ 0 h 143"/>
                <a:gd name="T4" fmla="*/ 0 w 143"/>
                <a:gd name="T5" fmla="*/ 0 h 143"/>
                <a:gd name="T6" fmla="*/ 0 w 143"/>
                <a:gd name="T7" fmla="*/ 0 h 143"/>
                <a:gd name="T8" fmla="*/ 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2" y="143"/>
                  </a:moveTo>
                  <a:lnTo>
                    <a:pt x="0" y="0"/>
                  </a:lnTo>
                  <a:cubicBezTo>
                    <a:pt x="45" y="23"/>
                    <a:pt x="98" y="23"/>
                    <a:pt x="143" y="0"/>
                  </a:cubicBezTo>
                  <a:lnTo>
                    <a:pt x="72" y="143"/>
                  </a:lnTo>
                  <a:close/>
                </a:path>
              </a:pathLst>
            </a:custGeom>
            <a:solidFill>
              <a:srgbClr val="000000"/>
            </a:solidFill>
            <a:ln w="0">
              <a:solidFill>
                <a:srgbClr val="000000"/>
              </a:solidFill>
              <a:round/>
              <a:headEnd/>
              <a:tailEnd/>
            </a:ln>
          </p:spPr>
          <p:txBody>
            <a:bodyPr/>
            <a:lstStyle/>
            <a:p>
              <a:endParaRPr lang="zh-CN" altLang="en-US"/>
            </a:p>
          </p:txBody>
        </p:sp>
        <p:sp>
          <p:nvSpPr>
            <p:cNvPr id="163924" name="Rectangle 82"/>
            <p:cNvSpPr>
              <a:spLocks noChangeArrowheads="1"/>
            </p:cNvSpPr>
            <p:nvPr/>
          </p:nvSpPr>
          <p:spPr bwMode="auto">
            <a:xfrm>
              <a:off x="3842" y="3152"/>
              <a:ext cx="20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200">
                  <a:solidFill>
                    <a:srgbClr val="000000"/>
                  </a:solidFill>
                  <a:latin typeface="Arial" panose="020B0604020202020204" pitchFamily="34" charset="0"/>
                  <a:ea typeface="MS PGothic" pitchFamily="34" charset="-128"/>
                </a:rPr>
                <a:t>Data</a:t>
              </a:r>
              <a:endParaRPr lang="en-US" altLang="zh-CN" sz="1800">
                <a:solidFill>
                  <a:srgbClr val="000000"/>
                </a:solidFill>
                <a:latin typeface="Arial" panose="020B0604020202020204" pitchFamily="34" charset="0"/>
                <a:ea typeface="MS PGothic" pitchFamily="34" charset="-128"/>
              </a:endParaRPr>
            </a:p>
          </p:txBody>
        </p:sp>
        <p:sp>
          <p:nvSpPr>
            <p:cNvPr id="163925" name="Rectangle 83"/>
            <p:cNvSpPr>
              <a:spLocks noChangeArrowheads="1"/>
            </p:cNvSpPr>
            <p:nvPr/>
          </p:nvSpPr>
          <p:spPr bwMode="auto">
            <a:xfrm>
              <a:off x="3185" y="3110"/>
              <a:ext cx="30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200">
                  <a:solidFill>
                    <a:srgbClr val="000000"/>
                  </a:solidFill>
                  <a:latin typeface="Arial" panose="020B0604020202020204" pitchFamily="34" charset="0"/>
                  <a:ea typeface="MS PGothic" pitchFamily="34" charset="-128"/>
                </a:rPr>
                <a:t>All Hit?</a:t>
              </a:r>
              <a:endParaRPr lang="en-US" altLang="zh-CN" sz="1800">
                <a:solidFill>
                  <a:srgbClr val="000000"/>
                </a:solidFill>
                <a:latin typeface="Arial" panose="020B0604020202020204" pitchFamily="34" charset="0"/>
                <a:ea typeface="MS PGothic" pitchFamily="34" charset="-128"/>
              </a:endParaRPr>
            </a:p>
          </p:txBody>
        </p:sp>
        <p:sp>
          <p:nvSpPr>
            <p:cNvPr id="163926" name="Rectangle 84"/>
            <p:cNvSpPr>
              <a:spLocks noChangeArrowheads="1"/>
            </p:cNvSpPr>
            <p:nvPr/>
          </p:nvSpPr>
          <p:spPr bwMode="auto">
            <a:xfrm>
              <a:off x="4421" y="2782"/>
              <a:ext cx="25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200">
                  <a:solidFill>
                    <a:srgbClr val="000000"/>
                  </a:solidFill>
                  <a:latin typeface="Arial" panose="020B0604020202020204" pitchFamily="34" charset="0"/>
                  <a:ea typeface="MS PGothic" pitchFamily="34" charset="-128"/>
                </a:rPr>
                <a:t>Miss?</a:t>
              </a:r>
              <a:endParaRPr lang="en-US" altLang="zh-CN" sz="1800">
                <a:solidFill>
                  <a:srgbClr val="000000"/>
                </a:solidFill>
                <a:latin typeface="Arial" panose="020B0604020202020204" pitchFamily="34" charset="0"/>
                <a:ea typeface="MS PGothic" pitchFamily="34" charset="-128"/>
              </a:endParaRPr>
            </a:p>
          </p:txBody>
        </p:sp>
        <p:sp>
          <p:nvSpPr>
            <p:cNvPr id="163927" name="Freeform 85"/>
            <p:cNvSpPr>
              <a:spLocks/>
            </p:cNvSpPr>
            <p:nvPr/>
          </p:nvSpPr>
          <p:spPr bwMode="auto">
            <a:xfrm>
              <a:off x="4841" y="3316"/>
              <a:ext cx="22" cy="22"/>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5" y="0"/>
                  </a:cubicBezTo>
                  <a:cubicBezTo>
                    <a:pt x="38" y="0"/>
                    <a:pt x="49" y="11"/>
                    <a:pt x="49" y="25"/>
                  </a:cubicBezTo>
                  <a:cubicBezTo>
                    <a:pt x="49" y="25"/>
                    <a:pt x="49" y="25"/>
                    <a:pt x="49" y="25"/>
                  </a:cubicBezTo>
                  <a:cubicBezTo>
                    <a:pt x="49" y="38"/>
                    <a:pt x="38"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zh-CN" altLang="en-US"/>
            </a:p>
          </p:txBody>
        </p:sp>
        <p:sp>
          <p:nvSpPr>
            <p:cNvPr id="163928" name="Freeform 86"/>
            <p:cNvSpPr>
              <a:spLocks/>
            </p:cNvSpPr>
            <p:nvPr/>
          </p:nvSpPr>
          <p:spPr bwMode="auto">
            <a:xfrm>
              <a:off x="4841" y="3316"/>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29" name="Freeform 87"/>
            <p:cNvSpPr>
              <a:spLocks/>
            </p:cNvSpPr>
            <p:nvPr/>
          </p:nvSpPr>
          <p:spPr bwMode="auto">
            <a:xfrm>
              <a:off x="4841" y="3359"/>
              <a:ext cx="22"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5" y="0"/>
                  </a:cubicBezTo>
                  <a:cubicBezTo>
                    <a:pt x="38" y="0"/>
                    <a:pt x="49" y="11"/>
                    <a:pt x="49" y="25"/>
                  </a:cubicBezTo>
                  <a:cubicBezTo>
                    <a:pt x="49" y="25"/>
                    <a:pt x="49" y="25"/>
                    <a:pt x="49" y="25"/>
                  </a:cubicBezTo>
                  <a:cubicBezTo>
                    <a:pt x="49" y="39"/>
                    <a:pt x="38" y="50"/>
                    <a:pt x="25" y="50"/>
                  </a:cubicBezTo>
                  <a:cubicBezTo>
                    <a:pt x="11" y="50"/>
                    <a:pt x="0" y="39"/>
                    <a:pt x="0" y="25"/>
                  </a:cubicBezTo>
                </a:path>
              </a:pathLst>
            </a:custGeom>
            <a:solidFill>
              <a:srgbClr val="000000"/>
            </a:solidFill>
            <a:ln w="0">
              <a:solidFill>
                <a:srgbClr val="000000"/>
              </a:solidFill>
              <a:round/>
              <a:headEnd/>
              <a:tailEnd/>
            </a:ln>
          </p:spPr>
          <p:txBody>
            <a:bodyPr/>
            <a:lstStyle/>
            <a:p>
              <a:endParaRPr lang="zh-CN" altLang="en-US"/>
            </a:p>
          </p:txBody>
        </p:sp>
        <p:sp>
          <p:nvSpPr>
            <p:cNvPr id="163930" name="Freeform 88"/>
            <p:cNvSpPr>
              <a:spLocks/>
            </p:cNvSpPr>
            <p:nvPr/>
          </p:nvSpPr>
          <p:spPr bwMode="auto">
            <a:xfrm>
              <a:off x="4841" y="3359"/>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31" name="Rectangle 89"/>
            <p:cNvSpPr>
              <a:spLocks noChangeArrowheads="1"/>
            </p:cNvSpPr>
            <p:nvPr/>
          </p:nvSpPr>
          <p:spPr bwMode="auto">
            <a:xfrm>
              <a:off x="4330" y="2496"/>
              <a:ext cx="9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b="1">
                  <a:solidFill>
                    <a:srgbClr val="000000"/>
                  </a:solidFill>
                  <a:latin typeface="Arial" panose="020B0604020202020204" pitchFamily="34" charset="0"/>
                  <a:ea typeface="MS PGothic" pitchFamily="34" charset="-128"/>
                </a:rPr>
                <a:t>Warps accessing</a:t>
              </a:r>
              <a:endParaRPr lang="en-US" altLang="zh-CN" sz="1800">
                <a:solidFill>
                  <a:srgbClr val="000000"/>
                </a:solidFill>
                <a:latin typeface="Arial" panose="020B0604020202020204" pitchFamily="34" charset="0"/>
                <a:ea typeface="MS PGothic" pitchFamily="34" charset="-128"/>
              </a:endParaRPr>
            </a:p>
          </p:txBody>
        </p:sp>
        <p:sp>
          <p:nvSpPr>
            <p:cNvPr id="163932" name="Rectangle 90"/>
            <p:cNvSpPr>
              <a:spLocks noChangeArrowheads="1"/>
            </p:cNvSpPr>
            <p:nvPr/>
          </p:nvSpPr>
          <p:spPr bwMode="auto">
            <a:xfrm>
              <a:off x="4372" y="2635"/>
              <a:ext cx="104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b="1">
                  <a:solidFill>
                    <a:srgbClr val="000000"/>
                  </a:solidFill>
                  <a:latin typeface="Arial" panose="020B0604020202020204" pitchFamily="34" charset="0"/>
                  <a:ea typeface="MS PGothic" pitchFamily="34" charset="-128"/>
                </a:rPr>
                <a:t>memory hierarchy</a:t>
              </a:r>
              <a:endParaRPr lang="en-US" altLang="zh-CN" sz="1800">
                <a:solidFill>
                  <a:srgbClr val="000000"/>
                </a:solidFill>
                <a:latin typeface="Arial" panose="020B0604020202020204" pitchFamily="34" charset="0"/>
                <a:ea typeface="MS PGothic" pitchFamily="34" charset="-128"/>
              </a:endParaRPr>
            </a:p>
          </p:txBody>
        </p:sp>
        <p:sp>
          <p:nvSpPr>
            <p:cNvPr id="163933" name="Rectangle 91"/>
            <p:cNvSpPr>
              <a:spLocks noChangeArrowheads="1"/>
            </p:cNvSpPr>
            <p:nvPr/>
          </p:nvSpPr>
          <p:spPr bwMode="auto">
            <a:xfrm>
              <a:off x="3079" y="998"/>
              <a:ext cx="1125" cy="69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34" name="Rectangle 92"/>
            <p:cNvSpPr>
              <a:spLocks noChangeArrowheads="1"/>
            </p:cNvSpPr>
            <p:nvPr/>
          </p:nvSpPr>
          <p:spPr bwMode="auto">
            <a:xfrm>
              <a:off x="3079" y="998"/>
              <a:ext cx="1125" cy="694"/>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35" name="Rectangle 93"/>
            <p:cNvSpPr>
              <a:spLocks noChangeArrowheads="1"/>
            </p:cNvSpPr>
            <p:nvPr/>
          </p:nvSpPr>
          <p:spPr bwMode="auto">
            <a:xfrm>
              <a:off x="3166" y="1085"/>
              <a:ext cx="951" cy="130"/>
            </a:xfrm>
            <a:prstGeom prst="rect">
              <a:avLst/>
            </a:prstGeom>
            <a:solidFill>
              <a:srgbClr val="FFB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36" name="Rectangle 94"/>
            <p:cNvSpPr>
              <a:spLocks noChangeArrowheads="1"/>
            </p:cNvSpPr>
            <p:nvPr/>
          </p:nvSpPr>
          <p:spPr bwMode="auto">
            <a:xfrm>
              <a:off x="3166" y="1085"/>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37" name="Rectangle 95"/>
            <p:cNvSpPr>
              <a:spLocks noChangeArrowheads="1"/>
            </p:cNvSpPr>
            <p:nvPr/>
          </p:nvSpPr>
          <p:spPr bwMode="auto">
            <a:xfrm>
              <a:off x="3255" y="1078"/>
              <a:ext cx="8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Thread Warp 3</a:t>
              </a:r>
              <a:endParaRPr lang="en-US" altLang="zh-CN" sz="1800">
                <a:solidFill>
                  <a:srgbClr val="000000"/>
                </a:solidFill>
                <a:latin typeface="Arial" panose="020B0604020202020204" pitchFamily="34" charset="0"/>
                <a:ea typeface="MS PGothic" pitchFamily="34" charset="-128"/>
              </a:endParaRPr>
            </a:p>
          </p:txBody>
        </p:sp>
        <p:sp>
          <p:nvSpPr>
            <p:cNvPr id="163938" name="Rectangle 96"/>
            <p:cNvSpPr>
              <a:spLocks noChangeArrowheads="1"/>
            </p:cNvSpPr>
            <p:nvPr/>
          </p:nvSpPr>
          <p:spPr bwMode="auto">
            <a:xfrm>
              <a:off x="3166" y="1215"/>
              <a:ext cx="951" cy="130"/>
            </a:xfrm>
            <a:prstGeom prst="rect">
              <a:avLst/>
            </a:prstGeom>
            <a:solidFill>
              <a:srgbClr val="F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39" name="Rectangle 97"/>
            <p:cNvSpPr>
              <a:spLocks noChangeArrowheads="1"/>
            </p:cNvSpPr>
            <p:nvPr/>
          </p:nvSpPr>
          <p:spPr bwMode="auto">
            <a:xfrm>
              <a:off x="3166" y="1215"/>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40" name="Rectangle 98"/>
            <p:cNvSpPr>
              <a:spLocks noChangeArrowheads="1"/>
            </p:cNvSpPr>
            <p:nvPr/>
          </p:nvSpPr>
          <p:spPr bwMode="auto">
            <a:xfrm>
              <a:off x="3255" y="1211"/>
              <a:ext cx="8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Thread Warp 8</a:t>
              </a:r>
              <a:endParaRPr lang="en-US" altLang="zh-CN" sz="1800">
                <a:solidFill>
                  <a:srgbClr val="000000"/>
                </a:solidFill>
                <a:latin typeface="Arial" panose="020B0604020202020204" pitchFamily="34" charset="0"/>
                <a:ea typeface="MS PGothic" pitchFamily="34" charset="-128"/>
              </a:endParaRPr>
            </a:p>
          </p:txBody>
        </p:sp>
        <p:sp>
          <p:nvSpPr>
            <p:cNvPr id="163941" name="Freeform 99"/>
            <p:cNvSpPr>
              <a:spLocks/>
            </p:cNvSpPr>
            <p:nvPr/>
          </p:nvSpPr>
          <p:spPr bwMode="auto">
            <a:xfrm>
              <a:off x="3631" y="1367"/>
              <a:ext cx="21" cy="21"/>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4" y="0"/>
                  </a:cubicBezTo>
                  <a:cubicBezTo>
                    <a:pt x="38" y="0"/>
                    <a:pt x="49" y="11"/>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zh-CN" altLang="en-US"/>
            </a:p>
          </p:txBody>
        </p:sp>
        <p:sp>
          <p:nvSpPr>
            <p:cNvPr id="163942" name="Freeform 100"/>
            <p:cNvSpPr>
              <a:spLocks/>
            </p:cNvSpPr>
            <p:nvPr/>
          </p:nvSpPr>
          <p:spPr bwMode="auto">
            <a:xfrm>
              <a:off x="3631" y="1367"/>
              <a:ext cx="21" cy="21"/>
            </a:xfrm>
            <a:custGeom>
              <a:avLst/>
              <a:gdLst>
                <a:gd name="T0" fmla="*/ 0 w 21"/>
                <a:gd name="T1" fmla="*/ 11 h 21"/>
                <a:gd name="T2" fmla="*/ 10 w 21"/>
                <a:gd name="T3" fmla="*/ 0 h 21"/>
                <a:gd name="T4" fmla="*/ 21 w 21"/>
                <a:gd name="T5" fmla="*/ 11 h 21"/>
                <a:gd name="T6" fmla="*/ 21 w 21"/>
                <a:gd name="T7" fmla="*/ 11 h 21"/>
                <a:gd name="T8" fmla="*/ 10 w 21"/>
                <a:gd name="T9" fmla="*/ 21 h 21"/>
                <a:gd name="T10" fmla="*/ 0 w 21"/>
                <a:gd name="T11" fmla="*/ 11 h 21"/>
                <a:gd name="T12" fmla="*/ 0 60000 65536"/>
                <a:gd name="T13" fmla="*/ 0 60000 65536"/>
                <a:gd name="T14" fmla="*/ 0 60000 65536"/>
                <a:gd name="T15" fmla="*/ 0 60000 65536"/>
                <a:gd name="T16" fmla="*/ 0 60000 65536"/>
                <a:gd name="T17" fmla="*/ 0 60000 65536"/>
                <a:gd name="T18" fmla="*/ 0 w 21"/>
                <a:gd name="T19" fmla="*/ 0 h 21"/>
                <a:gd name="T20" fmla="*/ 21 w 2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1" h="21">
                  <a:moveTo>
                    <a:pt x="0" y="11"/>
                  </a:moveTo>
                  <a:cubicBezTo>
                    <a:pt x="0" y="4"/>
                    <a:pt x="5" y="0"/>
                    <a:pt x="10" y="0"/>
                  </a:cubicBezTo>
                  <a:cubicBezTo>
                    <a:pt x="16" y="0"/>
                    <a:pt x="21" y="4"/>
                    <a:pt x="21" y="11"/>
                  </a:cubicBezTo>
                  <a:cubicBezTo>
                    <a:pt x="21" y="11"/>
                    <a:pt x="21" y="11"/>
                    <a:pt x="21" y="11"/>
                  </a:cubicBezTo>
                  <a:cubicBezTo>
                    <a:pt x="21" y="17"/>
                    <a:pt x="16" y="21"/>
                    <a:pt x="10" y="21"/>
                  </a:cubicBezTo>
                  <a:cubicBezTo>
                    <a:pt x="5" y="21"/>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43" name="Freeform 101"/>
            <p:cNvSpPr>
              <a:spLocks/>
            </p:cNvSpPr>
            <p:nvPr/>
          </p:nvSpPr>
          <p:spPr bwMode="auto">
            <a:xfrm>
              <a:off x="3631" y="1410"/>
              <a:ext cx="21"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4" y="0"/>
                  </a:cubicBezTo>
                  <a:cubicBezTo>
                    <a:pt x="38" y="0"/>
                    <a:pt x="49" y="11"/>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zh-CN" altLang="en-US"/>
            </a:p>
          </p:txBody>
        </p:sp>
        <p:sp>
          <p:nvSpPr>
            <p:cNvPr id="163944" name="Freeform 102"/>
            <p:cNvSpPr>
              <a:spLocks/>
            </p:cNvSpPr>
            <p:nvPr/>
          </p:nvSpPr>
          <p:spPr bwMode="auto">
            <a:xfrm>
              <a:off x="3631" y="1410"/>
              <a:ext cx="21" cy="22"/>
            </a:xfrm>
            <a:custGeom>
              <a:avLst/>
              <a:gdLst>
                <a:gd name="T0" fmla="*/ 0 w 21"/>
                <a:gd name="T1" fmla="*/ 11 h 22"/>
                <a:gd name="T2" fmla="*/ 10 w 21"/>
                <a:gd name="T3" fmla="*/ 0 h 22"/>
                <a:gd name="T4" fmla="*/ 21 w 21"/>
                <a:gd name="T5" fmla="*/ 11 h 22"/>
                <a:gd name="T6" fmla="*/ 21 w 21"/>
                <a:gd name="T7" fmla="*/ 11 h 22"/>
                <a:gd name="T8" fmla="*/ 10 w 21"/>
                <a:gd name="T9" fmla="*/ 22 h 22"/>
                <a:gd name="T10" fmla="*/ 0 w 21"/>
                <a:gd name="T11" fmla="*/ 11 h 22"/>
                <a:gd name="T12" fmla="*/ 0 60000 65536"/>
                <a:gd name="T13" fmla="*/ 0 60000 65536"/>
                <a:gd name="T14" fmla="*/ 0 60000 65536"/>
                <a:gd name="T15" fmla="*/ 0 60000 65536"/>
                <a:gd name="T16" fmla="*/ 0 60000 65536"/>
                <a:gd name="T17" fmla="*/ 0 60000 65536"/>
                <a:gd name="T18" fmla="*/ 0 w 21"/>
                <a:gd name="T19" fmla="*/ 0 h 22"/>
                <a:gd name="T20" fmla="*/ 21 w 2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1" h="22">
                  <a:moveTo>
                    <a:pt x="0" y="11"/>
                  </a:moveTo>
                  <a:cubicBezTo>
                    <a:pt x="0" y="5"/>
                    <a:pt x="5" y="0"/>
                    <a:pt x="10" y="0"/>
                  </a:cubicBezTo>
                  <a:cubicBezTo>
                    <a:pt x="16" y="0"/>
                    <a:pt x="21" y="5"/>
                    <a:pt x="21" y="11"/>
                  </a:cubicBezTo>
                  <a:cubicBezTo>
                    <a:pt x="21" y="11"/>
                    <a:pt x="21" y="11"/>
                    <a:pt x="21" y="11"/>
                  </a:cubicBezTo>
                  <a:cubicBezTo>
                    <a:pt x="21" y="17"/>
                    <a:pt x="16" y="22"/>
                    <a:pt x="10"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45" name="Freeform 103"/>
            <p:cNvSpPr>
              <a:spLocks/>
            </p:cNvSpPr>
            <p:nvPr/>
          </p:nvSpPr>
          <p:spPr bwMode="auto">
            <a:xfrm>
              <a:off x="3631" y="1453"/>
              <a:ext cx="21" cy="22"/>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4"/>
                  </a:moveTo>
                  <a:cubicBezTo>
                    <a:pt x="0" y="11"/>
                    <a:pt x="11" y="0"/>
                    <a:pt x="24" y="0"/>
                  </a:cubicBezTo>
                  <a:cubicBezTo>
                    <a:pt x="38" y="0"/>
                    <a:pt x="49" y="11"/>
                    <a:pt x="49" y="24"/>
                  </a:cubicBezTo>
                  <a:cubicBezTo>
                    <a:pt x="49" y="24"/>
                    <a:pt x="49" y="24"/>
                    <a:pt x="49" y="24"/>
                  </a:cubicBezTo>
                  <a:cubicBezTo>
                    <a:pt x="49" y="38"/>
                    <a:pt x="38" y="49"/>
                    <a:pt x="24" y="49"/>
                  </a:cubicBezTo>
                  <a:cubicBezTo>
                    <a:pt x="11" y="49"/>
                    <a:pt x="0" y="38"/>
                    <a:pt x="0" y="24"/>
                  </a:cubicBezTo>
                </a:path>
              </a:pathLst>
            </a:custGeom>
            <a:solidFill>
              <a:srgbClr val="000000"/>
            </a:solidFill>
            <a:ln w="0">
              <a:solidFill>
                <a:srgbClr val="000000"/>
              </a:solidFill>
              <a:round/>
              <a:headEnd/>
              <a:tailEnd/>
            </a:ln>
          </p:spPr>
          <p:txBody>
            <a:bodyPr/>
            <a:lstStyle/>
            <a:p>
              <a:endParaRPr lang="zh-CN" altLang="en-US"/>
            </a:p>
          </p:txBody>
        </p:sp>
        <p:sp>
          <p:nvSpPr>
            <p:cNvPr id="163946" name="Freeform 104"/>
            <p:cNvSpPr>
              <a:spLocks/>
            </p:cNvSpPr>
            <p:nvPr/>
          </p:nvSpPr>
          <p:spPr bwMode="auto">
            <a:xfrm>
              <a:off x="3631" y="1453"/>
              <a:ext cx="21" cy="22"/>
            </a:xfrm>
            <a:custGeom>
              <a:avLst/>
              <a:gdLst>
                <a:gd name="T0" fmla="*/ 0 w 21"/>
                <a:gd name="T1" fmla="*/ 11 h 22"/>
                <a:gd name="T2" fmla="*/ 10 w 21"/>
                <a:gd name="T3" fmla="*/ 0 h 22"/>
                <a:gd name="T4" fmla="*/ 21 w 21"/>
                <a:gd name="T5" fmla="*/ 11 h 22"/>
                <a:gd name="T6" fmla="*/ 21 w 21"/>
                <a:gd name="T7" fmla="*/ 11 h 22"/>
                <a:gd name="T8" fmla="*/ 10 w 21"/>
                <a:gd name="T9" fmla="*/ 22 h 22"/>
                <a:gd name="T10" fmla="*/ 0 w 21"/>
                <a:gd name="T11" fmla="*/ 11 h 22"/>
                <a:gd name="T12" fmla="*/ 0 60000 65536"/>
                <a:gd name="T13" fmla="*/ 0 60000 65536"/>
                <a:gd name="T14" fmla="*/ 0 60000 65536"/>
                <a:gd name="T15" fmla="*/ 0 60000 65536"/>
                <a:gd name="T16" fmla="*/ 0 60000 65536"/>
                <a:gd name="T17" fmla="*/ 0 60000 65536"/>
                <a:gd name="T18" fmla="*/ 0 w 21"/>
                <a:gd name="T19" fmla="*/ 0 h 22"/>
                <a:gd name="T20" fmla="*/ 21 w 2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1" h="22">
                  <a:moveTo>
                    <a:pt x="0" y="11"/>
                  </a:moveTo>
                  <a:cubicBezTo>
                    <a:pt x="0" y="5"/>
                    <a:pt x="5" y="0"/>
                    <a:pt x="10" y="0"/>
                  </a:cubicBezTo>
                  <a:cubicBezTo>
                    <a:pt x="16" y="0"/>
                    <a:pt x="21" y="5"/>
                    <a:pt x="21" y="11"/>
                  </a:cubicBezTo>
                  <a:cubicBezTo>
                    <a:pt x="21" y="11"/>
                    <a:pt x="21" y="11"/>
                    <a:pt x="21" y="11"/>
                  </a:cubicBezTo>
                  <a:cubicBezTo>
                    <a:pt x="21" y="17"/>
                    <a:pt x="16" y="22"/>
                    <a:pt x="10"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47" name="Line 105"/>
            <p:cNvSpPr>
              <a:spLocks noChangeShapeType="1"/>
            </p:cNvSpPr>
            <p:nvPr/>
          </p:nvSpPr>
          <p:spPr bwMode="auto">
            <a:xfrm>
              <a:off x="3641" y="1627"/>
              <a:ext cx="1" cy="14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948" name="Freeform 106"/>
            <p:cNvSpPr>
              <a:spLocks/>
            </p:cNvSpPr>
            <p:nvPr/>
          </p:nvSpPr>
          <p:spPr bwMode="auto">
            <a:xfrm>
              <a:off x="3606" y="1750"/>
              <a:ext cx="71" cy="72"/>
            </a:xfrm>
            <a:custGeom>
              <a:avLst/>
              <a:gdLst>
                <a:gd name="T0" fmla="*/ 0 w 164"/>
                <a:gd name="T1" fmla="*/ 0 h 165"/>
                <a:gd name="T2" fmla="*/ 0 w 164"/>
                <a:gd name="T3" fmla="*/ 0 h 165"/>
                <a:gd name="T4" fmla="*/ 0 w 164"/>
                <a:gd name="T5" fmla="*/ 0 h 165"/>
                <a:gd name="T6" fmla="*/ 0 w 164"/>
                <a:gd name="T7" fmla="*/ 0 h 165"/>
                <a:gd name="T8" fmla="*/ 0 w 164"/>
                <a:gd name="T9" fmla="*/ 0 h 165"/>
                <a:gd name="T10" fmla="*/ 0 60000 65536"/>
                <a:gd name="T11" fmla="*/ 0 60000 65536"/>
                <a:gd name="T12" fmla="*/ 0 60000 65536"/>
                <a:gd name="T13" fmla="*/ 0 60000 65536"/>
                <a:gd name="T14" fmla="*/ 0 60000 65536"/>
                <a:gd name="T15" fmla="*/ 0 w 164"/>
                <a:gd name="T16" fmla="*/ 0 h 165"/>
                <a:gd name="T17" fmla="*/ 164 w 164"/>
                <a:gd name="T18" fmla="*/ 165 h 165"/>
              </a:gdLst>
              <a:ahLst/>
              <a:cxnLst>
                <a:cxn ang="T10">
                  <a:pos x="T0" y="T1"/>
                </a:cxn>
                <a:cxn ang="T11">
                  <a:pos x="T2" y="T3"/>
                </a:cxn>
                <a:cxn ang="T12">
                  <a:pos x="T4" y="T5"/>
                </a:cxn>
                <a:cxn ang="T13">
                  <a:pos x="T6" y="T7"/>
                </a:cxn>
                <a:cxn ang="T14">
                  <a:pos x="T8" y="T9"/>
                </a:cxn>
              </a:cxnLst>
              <a:rect l="T15" t="T16" r="T17" b="T18"/>
              <a:pathLst>
                <a:path w="164" h="165">
                  <a:moveTo>
                    <a:pt x="82" y="165"/>
                  </a:moveTo>
                  <a:lnTo>
                    <a:pt x="0" y="0"/>
                  </a:lnTo>
                  <a:cubicBezTo>
                    <a:pt x="52" y="26"/>
                    <a:pt x="113" y="26"/>
                    <a:pt x="164" y="0"/>
                  </a:cubicBezTo>
                  <a:lnTo>
                    <a:pt x="82" y="165"/>
                  </a:lnTo>
                  <a:close/>
                </a:path>
              </a:pathLst>
            </a:custGeom>
            <a:solidFill>
              <a:srgbClr val="000000"/>
            </a:solidFill>
            <a:ln w="0">
              <a:solidFill>
                <a:srgbClr val="000000"/>
              </a:solidFill>
              <a:round/>
              <a:headEnd/>
              <a:tailEnd/>
            </a:ln>
          </p:spPr>
          <p:txBody>
            <a:bodyPr/>
            <a:lstStyle/>
            <a:p>
              <a:endParaRPr lang="zh-CN" altLang="en-US"/>
            </a:p>
          </p:txBody>
        </p:sp>
        <p:sp>
          <p:nvSpPr>
            <p:cNvPr id="163949" name="Freeform 107"/>
            <p:cNvSpPr>
              <a:spLocks/>
            </p:cNvSpPr>
            <p:nvPr/>
          </p:nvSpPr>
          <p:spPr bwMode="auto">
            <a:xfrm>
              <a:off x="2993" y="950"/>
              <a:ext cx="648" cy="2807"/>
            </a:xfrm>
            <a:custGeom>
              <a:avLst/>
              <a:gdLst>
                <a:gd name="T0" fmla="*/ 648 w 648"/>
                <a:gd name="T1" fmla="*/ 5371 h 2751"/>
                <a:gd name="T2" fmla="*/ 648 w 648"/>
                <a:gd name="T3" fmla="*/ 5679 h 2751"/>
                <a:gd name="T4" fmla="*/ 0 w 648"/>
                <a:gd name="T5" fmla="*/ 5679 h 2751"/>
                <a:gd name="T6" fmla="*/ 0 w 648"/>
                <a:gd name="T7" fmla="*/ 0 h 2751"/>
                <a:gd name="T8" fmla="*/ 648 w 648"/>
                <a:gd name="T9" fmla="*/ 0 h 2751"/>
                <a:gd name="T10" fmla="*/ 648 w 648"/>
                <a:gd name="T11" fmla="*/ 114 h 2751"/>
                <a:gd name="T12" fmla="*/ 0 60000 65536"/>
                <a:gd name="T13" fmla="*/ 0 60000 65536"/>
                <a:gd name="T14" fmla="*/ 0 60000 65536"/>
                <a:gd name="T15" fmla="*/ 0 60000 65536"/>
                <a:gd name="T16" fmla="*/ 0 60000 65536"/>
                <a:gd name="T17" fmla="*/ 0 60000 65536"/>
                <a:gd name="T18" fmla="*/ 0 w 648"/>
                <a:gd name="T19" fmla="*/ 0 h 2751"/>
                <a:gd name="T20" fmla="*/ 648 w 648"/>
                <a:gd name="T21" fmla="*/ 2751 h 2751"/>
              </a:gdLst>
              <a:ahLst/>
              <a:cxnLst>
                <a:cxn ang="T12">
                  <a:pos x="T0" y="T1"/>
                </a:cxn>
                <a:cxn ang="T13">
                  <a:pos x="T2" y="T3"/>
                </a:cxn>
                <a:cxn ang="T14">
                  <a:pos x="T4" y="T5"/>
                </a:cxn>
                <a:cxn ang="T15">
                  <a:pos x="T6" y="T7"/>
                </a:cxn>
                <a:cxn ang="T16">
                  <a:pos x="T8" y="T9"/>
                </a:cxn>
                <a:cxn ang="T17">
                  <a:pos x="T10" y="T11"/>
                </a:cxn>
              </a:cxnLst>
              <a:rect l="T18" t="T19" r="T20" b="T21"/>
              <a:pathLst>
                <a:path w="648" h="2751">
                  <a:moveTo>
                    <a:pt x="648" y="2600"/>
                  </a:moveTo>
                  <a:lnTo>
                    <a:pt x="648" y="2751"/>
                  </a:lnTo>
                  <a:lnTo>
                    <a:pt x="0" y="2751"/>
                  </a:lnTo>
                  <a:lnTo>
                    <a:pt x="0" y="0"/>
                  </a:lnTo>
                  <a:lnTo>
                    <a:pt x="648" y="0"/>
                  </a:lnTo>
                  <a:lnTo>
                    <a:pt x="648" y="58"/>
                  </a:lnTo>
                </a:path>
              </a:pathLst>
            </a:cu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50" name="Freeform 108"/>
            <p:cNvSpPr>
              <a:spLocks/>
            </p:cNvSpPr>
            <p:nvPr/>
          </p:nvSpPr>
          <p:spPr bwMode="auto">
            <a:xfrm>
              <a:off x="3606" y="1018"/>
              <a:ext cx="71" cy="72"/>
            </a:xfrm>
            <a:custGeom>
              <a:avLst/>
              <a:gdLst>
                <a:gd name="T0" fmla="*/ 0 w 164"/>
                <a:gd name="T1" fmla="*/ 0 h 165"/>
                <a:gd name="T2" fmla="*/ 0 w 164"/>
                <a:gd name="T3" fmla="*/ 0 h 165"/>
                <a:gd name="T4" fmla="*/ 0 w 164"/>
                <a:gd name="T5" fmla="*/ 0 h 165"/>
                <a:gd name="T6" fmla="*/ 0 w 164"/>
                <a:gd name="T7" fmla="*/ 0 h 165"/>
                <a:gd name="T8" fmla="*/ 0 w 164"/>
                <a:gd name="T9" fmla="*/ 0 h 165"/>
                <a:gd name="T10" fmla="*/ 0 60000 65536"/>
                <a:gd name="T11" fmla="*/ 0 60000 65536"/>
                <a:gd name="T12" fmla="*/ 0 60000 65536"/>
                <a:gd name="T13" fmla="*/ 0 60000 65536"/>
                <a:gd name="T14" fmla="*/ 0 60000 65536"/>
                <a:gd name="T15" fmla="*/ 0 w 164"/>
                <a:gd name="T16" fmla="*/ 0 h 165"/>
                <a:gd name="T17" fmla="*/ 164 w 164"/>
                <a:gd name="T18" fmla="*/ 165 h 165"/>
              </a:gdLst>
              <a:ahLst/>
              <a:cxnLst>
                <a:cxn ang="T10">
                  <a:pos x="T0" y="T1"/>
                </a:cxn>
                <a:cxn ang="T11">
                  <a:pos x="T2" y="T3"/>
                </a:cxn>
                <a:cxn ang="T12">
                  <a:pos x="T4" y="T5"/>
                </a:cxn>
                <a:cxn ang="T13">
                  <a:pos x="T6" y="T7"/>
                </a:cxn>
                <a:cxn ang="T14">
                  <a:pos x="T8" y="T9"/>
                </a:cxn>
              </a:cxnLst>
              <a:rect l="T15" t="T16" r="T17" b="T18"/>
              <a:pathLst>
                <a:path w="164" h="165">
                  <a:moveTo>
                    <a:pt x="82" y="165"/>
                  </a:moveTo>
                  <a:lnTo>
                    <a:pt x="0" y="0"/>
                  </a:lnTo>
                  <a:cubicBezTo>
                    <a:pt x="52" y="26"/>
                    <a:pt x="113" y="26"/>
                    <a:pt x="164" y="0"/>
                  </a:cubicBezTo>
                  <a:lnTo>
                    <a:pt x="82" y="165"/>
                  </a:lnTo>
                  <a:close/>
                </a:path>
              </a:pathLst>
            </a:custGeom>
            <a:solidFill>
              <a:srgbClr val="000000"/>
            </a:solidFill>
            <a:ln w="0">
              <a:solidFill>
                <a:srgbClr val="000000"/>
              </a:solidFill>
              <a:round/>
              <a:headEnd/>
              <a:tailEnd/>
            </a:ln>
          </p:spPr>
          <p:txBody>
            <a:bodyPr/>
            <a:lstStyle/>
            <a:p>
              <a:endParaRPr lang="zh-CN" altLang="en-US"/>
            </a:p>
          </p:txBody>
        </p:sp>
        <p:sp>
          <p:nvSpPr>
            <p:cNvPr id="163951" name="Rectangle 109"/>
            <p:cNvSpPr>
              <a:spLocks noChangeArrowheads="1"/>
            </p:cNvSpPr>
            <p:nvPr/>
          </p:nvSpPr>
          <p:spPr bwMode="auto">
            <a:xfrm>
              <a:off x="3166" y="3468"/>
              <a:ext cx="951" cy="1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52" name="Rectangle 110"/>
            <p:cNvSpPr>
              <a:spLocks noChangeArrowheads="1"/>
            </p:cNvSpPr>
            <p:nvPr/>
          </p:nvSpPr>
          <p:spPr bwMode="auto">
            <a:xfrm>
              <a:off x="3166" y="3468"/>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53" name="Rectangle 111"/>
            <p:cNvSpPr>
              <a:spLocks noChangeArrowheads="1"/>
            </p:cNvSpPr>
            <p:nvPr/>
          </p:nvSpPr>
          <p:spPr bwMode="auto">
            <a:xfrm>
              <a:off x="3388" y="3459"/>
              <a:ext cx="5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Writeback</a:t>
              </a:r>
              <a:endParaRPr lang="en-US" altLang="zh-CN" sz="1800">
                <a:solidFill>
                  <a:srgbClr val="000000"/>
                </a:solidFill>
                <a:latin typeface="Arial" panose="020B0604020202020204" pitchFamily="34" charset="0"/>
                <a:ea typeface="MS PGothic" pitchFamily="34" charset="-128"/>
              </a:endParaRPr>
            </a:p>
          </p:txBody>
        </p:sp>
        <p:sp>
          <p:nvSpPr>
            <p:cNvPr id="163954" name="Rectangle 112"/>
            <p:cNvSpPr>
              <a:spLocks noChangeArrowheads="1"/>
            </p:cNvSpPr>
            <p:nvPr/>
          </p:nvSpPr>
          <p:spPr bwMode="auto">
            <a:xfrm>
              <a:off x="4344" y="1023"/>
              <a:ext cx="91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b="1">
                  <a:solidFill>
                    <a:srgbClr val="000000"/>
                  </a:solidFill>
                  <a:latin typeface="Arial" panose="020B0604020202020204" pitchFamily="34" charset="0"/>
                  <a:ea typeface="MS PGothic" pitchFamily="34" charset="-128"/>
                </a:rPr>
                <a:t>Warps available</a:t>
              </a:r>
              <a:endParaRPr lang="en-US" altLang="zh-CN" sz="1800">
                <a:solidFill>
                  <a:srgbClr val="000000"/>
                </a:solidFill>
                <a:latin typeface="Arial" panose="020B0604020202020204" pitchFamily="34" charset="0"/>
                <a:ea typeface="MS PGothic" pitchFamily="34" charset="-128"/>
              </a:endParaRPr>
            </a:p>
          </p:txBody>
        </p:sp>
        <p:sp>
          <p:nvSpPr>
            <p:cNvPr id="163955" name="Rectangle 113"/>
            <p:cNvSpPr>
              <a:spLocks noChangeArrowheads="1"/>
            </p:cNvSpPr>
            <p:nvPr/>
          </p:nvSpPr>
          <p:spPr bwMode="auto">
            <a:xfrm>
              <a:off x="4435" y="1162"/>
              <a:ext cx="82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b="1">
                  <a:solidFill>
                    <a:srgbClr val="000000"/>
                  </a:solidFill>
                  <a:latin typeface="Arial" panose="020B0604020202020204" pitchFamily="34" charset="0"/>
                  <a:ea typeface="MS PGothic" pitchFamily="34" charset="-128"/>
                </a:rPr>
                <a:t>for scheduling</a:t>
              </a:r>
              <a:endParaRPr lang="en-US" altLang="zh-CN" sz="1800">
                <a:solidFill>
                  <a:srgbClr val="000000"/>
                </a:solidFill>
                <a:latin typeface="Arial" panose="020B0604020202020204" pitchFamily="34" charset="0"/>
                <a:ea typeface="MS PGothic" pitchFamily="34" charset="-128"/>
              </a:endParaRPr>
            </a:p>
          </p:txBody>
        </p:sp>
        <p:sp>
          <p:nvSpPr>
            <p:cNvPr id="163956" name="Freeform 114"/>
            <p:cNvSpPr>
              <a:spLocks/>
            </p:cNvSpPr>
            <p:nvPr/>
          </p:nvSpPr>
          <p:spPr bwMode="auto">
            <a:xfrm>
              <a:off x="3674" y="2374"/>
              <a:ext cx="21"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2"/>
                    <a:pt x="11" y="0"/>
                    <a:pt x="24" y="0"/>
                  </a:cubicBezTo>
                  <a:cubicBezTo>
                    <a:pt x="38" y="0"/>
                    <a:pt x="49" y="12"/>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zh-CN" altLang="en-US"/>
            </a:p>
          </p:txBody>
        </p:sp>
        <p:sp>
          <p:nvSpPr>
            <p:cNvPr id="163957" name="Freeform 115"/>
            <p:cNvSpPr>
              <a:spLocks/>
            </p:cNvSpPr>
            <p:nvPr/>
          </p:nvSpPr>
          <p:spPr bwMode="auto">
            <a:xfrm>
              <a:off x="3674" y="2374"/>
              <a:ext cx="21" cy="22"/>
            </a:xfrm>
            <a:custGeom>
              <a:avLst/>
              <a:gdLst>
                <a:gd name="T0" fmla="*/ 0 w 21"/>
                <a:gd name="T1" fmla="*/ 11 h 22"/>
                <a:gd name="T2" fmla="*/ 10 w 21"/>
                <a:gd name="T3" fmla="*/ 0 h 22"/>
                <a:gd name="T4" fmla="*/ 21 w 21"/>
                <a:gd name="T5" fmla="*/ 11 h 22"/>
                <a:gd name="T6" fmla="*/ 21 w 21"/>
                <a:gd name="T7" fmla="*/ 11 h 22"/>
                <a:gd name="T8" fmla="*/ 10 w 21"/>
                <a:gd name="T9" fmla="*/ 22 h 22"/>
                <a:gd name="T10" fmla="*/ 0 w 21"/>
                <a:gd name="T11" fmla="*/ 11 h 22"/>
                <a:gd name="T12" fmla="*/ 0 60000 65536"/>
                <a:gd name="T13" fmla="*/ 0 60000 65536"/>
                <a:gd name="T14" fmla="*/ 0 60000 65536"/>
                <a:gd name="T15" fmla="*/ 0 60000 65536"/>
                <a:gd name="T16" fmla="*/ 0 60000 65536"/>
                <a:gd name="T17" fmla="*/ 0 60000 65536"/>
                <a:gd name="T18" fmla="*/ 0 w 21"/>
                <a:gd name="T19" fmla="*/ 0 h 22"/>
                <a:gd name="T20" fmla="*/ 21 w 2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1" h="22">
                  <a:moveTo>
                    <a:pt x="0" y="11"/>
                  </a:moveTo>
                  <a:cubicBezTo>
                    <a:pt x="0" y="5"/>
                    <a:pt x="5" y="0"/>
                    <a:pt x="10" y="0"/>
                  </a:cubicBezTo>
                  <a:cubicBezTo>
                    <a:pt x="17" y="0"/>
                    <a:pt x="21" y="5"/>
                    <a:pt x="21" y="11"/>
                  </a:cubicBezTo>
                  <a:cubicBezTo>
                    <a:pt x="21" y="11"/>
                    <a:pt x="21" y="11"/>
                    <a:pt x="21" y="11"/>
                  </a:cubicBezTo>
                  <a:cubicBezTo>
                    <a:pt x="21" y="17"/>
                    <a:pt x="17" y="22"/>
                    <a:pt x="10"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58" name="Freeform 116"/>
            <p:cNvSpPr>
              <a:spLocks/>
            </p:cNvSpPr>
            <p:nvPr/>
          </p:nvSpPr>
          <p:spPr bwMode="auto">
            <a:xfrm>
              <a:off x="3760" y="2374"/>
              <a:ext cx="22"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2"/>
                    <a:pt x="11" y="0"/>
                    <a:pt x="25" y="0"/>
                  </a:cubicBezTo>
                  <a:cubicBezTo>
                    <a:pt x="38" y="0"/>
                    <a:pt x="49" y="12"/>
                    <a:pt x="49" y="25"/>
                  </a:cubicBezTo>
                  <a:cubicBezTo>
                    <a:pt x="49" y="25"/>
                    <a:pt x="49" y="25"/>
                    <a:pt x="49" y="25"/>
                  </a:cubicBezTo>
                  <a:cubicBezTo>
                    <a:pt x="49" y="39"/>
                    <a:pt x="38" y="50"/>
                    <a:pt x="25" y="50"/>
                  </a:cubicBezTo>
                  <a:cubicBezTo>
                    <a:pt x="11" y="50"/>
                    <a:pt x="0" y="39"/>
                    <a:pt x="0" y="25"/>
                  </a:cubicBezTo>
                </a:path>
              </a:pathLst>
            </a:custGeom>
            <a:solidFill>
              <a:srgbClr val="000000"/>
            </a:solidFill>
            <a:ln w="0">
              <a:solidFill>
                <a:srgbClr val="000000"/>
              </a:solidFill>
              <a:round/>
              <a:headEnd/>
              <a:tailEnd/>
            </a:ln>
          </p:spPr>
          <p:txBody>
            <a:bodyPr/>
            <a:lstStyle/>
            <a:p>
              <a:endParaRPr lang="zh-CN" altLang="en-US"/>
            </a:p>
          </p:txBody>
        </p:sp>
        <p:sp>
          <p:nvSpPr>
            <p:cNvPr id="163959" name="Freeform 117"/>
            <p:cNvSpPr>
              <a:spLocks/>
            </p:cNvSpPr>
            <p:nvPr/>
          </p:nvSpPr>
          <p:spPr bwMode="auto">
            <a:xfrm>
              <a:off x="3760" y="2374"/>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60" name="Freeform 118"/>
            <p:cNvSpPr>
              <a:spLocks/>
            </p:cNvSpPr>
            <p:nvPr/>
          </p:nvSpPr>
          <p:spPr bwMode="auto">
            <a:xfrm>
              <a:off x="3847" y="2374"/>
              <a:ext cx="22" cy="22"/>
            </a:xfrm>
            <a:custGeom>
              <a:avLst/>
              <a:gdLst>
                <a:gd name="T0" fmla="*/ 0 w 50"/>
                <a:gd name="T1" fmla="*/ 0 h 50"/>
                <a:gd name="T2" fmla="*/ 0 w 50"/>
                <a:gd name="T3" fmla="*/ 0 h 50"/>
                <a:gd name="T4" fmla="*/ 0 w 50"/>
                <a:gd name="T5" fmla="*/ 0 h 50"/>
                <a:gd name="T6" fmla="*/ 0 w 50"/>
                <a:gd name="T7" fmla="*/ 0 h 50"/>
                <a:gd name="T8" fmla="*/ 0 w 50"/>
                <a:gd name="T9" fmla="*/ 0 h 50"/>
                <a:gd name="T10" fmla="*/ 0 w 50"/>
                <a:gd name="T11" fmla="*/ 0 h 50"/>
                <a:gd name="T12" fmla="*/ 0 60000 65536"/>
                <a:gd name="T13" fmla="*/ 0 60000 65536"/>
                <a:gd name="T14" fmla="*/ 0 60000 65536"/>
                <a:gd name="T15" fmla="*/ 0 60000 65536"/>
                <a:gd name="T16" fmla="*/ 0 60000 65536"/>
                <a:gd name="T17" fmla="*/ 0 60000 65536"/>
                <a:gd name="T18" fmla="*/ 0 w 50"/>
                <a:gd name="T19" fmla="*/ 0 h 50"/>
                <a:gd name="T20" fmla="*/ 50 w 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50" h="50">
                  <a:moveTo>
                    <a:pt x="0" y="25"/>
                  </a:moveTo>
                  <a:cubicBezTo>
                    <a:pt x="0" y="12"/>
                    <a:pt x="11" y="0"/>
                    <a:pt x="25" y="0"/>
                  </a:cubicBezTo>
                  <a:cubicBezTo>
                    <a:pt x="39" y="0"/>
                    <a:pt x="50" y="12"/>
                    <a:pt x="50" y="25"/>
                  </a:cubicBezTo>
                  <a:cubicBezTo>
                    <a:pt x="50" y="25"/>
                    <a:pt x="50" y="25"/>
                    <a:pt x="50" y="25"/>
                  </a:cubicBezTo>
                  <a:cubicBezTo>
                    <a:pt x="50" y="39"/>
                    <a:pt x="39" y="50"/>
                    <a:pt x="25" y="50"/>
                  </a:cubicBezTo>
                  <a:cubicBezTo>
                    <a:pt x="11" y="50"/>
                    <a:pt x="0" y="39"/>
                    <a:pt x="0" y="25"/>
                  </a:cubicBezTo>
                </a:path>
              </a:pathLst>
            </a:custGeom>
            <a:solidFill>
              <a:srgbClr val="000000"/>
            </a:solidFill>
            <a:ln w="0">
              <a:solidFill>
                <a:srgbClr val="000000"/>
              </a:solidFill>
              <a:round/>
              <a:headEnd/>
              <a:tailEnd/>
            </a:ln>
          </p:spPr>
          <p:txBody>
            <a:bodyPr/>
            <a:lstStyle/>
            <a:p>
              <a:endParaRPr lang="zh-CN" altLang="en-US"/>
            </a:p>
          </p:txBody>
        </p:sp>
        <p:sp>
          <p:nvSpPr>
            <p:cNvPr id="163961" name="Freeform 119"/>
            <p:cNvSpPr>
              <a:spLocks/>
            </p:cNvSpPr>
            <p:nvPr/>
          </p:nvSpPr>
          <p:spPr bwMode="auto">
            <a:xfrm>
              <a:off x="3847" y="2374"/>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62" name="Freeform 120"/>
            <p:cNvSpPr>
              <a:spLocks/>
            </p:cNvSpPr>
            <p:nvPr/>
          </p:nvSpPr>
          <p:spPr bwMode="auto">
            <a:xfrm>
              <a:off x="3674" y="2721"/>
              <a:ext cx="21" cy="21"/>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4" y="0"/>
                  </a:cubicBezTo>
                  <a:cubicBezTo>
                    <a:pt x="38" y="0"/>
                    <a:pt x="49" y="11"/>
                    <a:pt x="49" y="25"/>
                  </a:cubicBezTo>
                  <a:cubicBezTo>
                    <a:pt x="49" y="25"/>
                    <a:pt x="49" y="25"/>
                    <a:pt x="49" y="25"/>
                  </a:cubicBezTo>
                  <a:cubicBezTo>
                    <a:pt x="49" y="38"/>
                    <a:pt x="38" y="49"/>
                    <a:pt x="24" y="49"/>
                  </a:cubicBezTo>
                  <a:cubicBezTo>
                    <a:pt x="11" y="49"/>
                    <a:pt x="0" y="38"/>
                    <a:pt x="0" y="25"/>
                  </a:cubicBezTo>
                </a:path>
              </a:pathLst>
            </a:custGeom>
            <a:solidFill>
              <a:srgbClr val="000000"/>
            </a:solidFill>
            <a:ln w="0">
              <a:solidFill>
                <a:srgbClr val="000000"/>
              </a:solidFill>
              <a:round/>
              <a:headEnd/>
              <a:tailEnd/>
            </a:ln>
          </p:spPr>
          <p:txBody>
            <a:bodyPr/>
            <a:lstStyle/>
            <a:p>
              <a:endParaRPr lang="zh-CN" altLang="en-US"/>
            </a:p>
          </p:txBody>
        </p:sp>
        <p:sp>
          <p:nvSpPr>
            <p:cNvPr id="163963" name="Freeform 121"/>
            <p:cNvSpPr>
              <a:spLocks/>
            </p:cNvSpPr>
            <p:nvPr/>
          </p:nvSpPr>
          <p:spPr bwMode="auto">
            <a:xfrm>
              <a:off x="3674" y="2721"/>
              <a:ext cx="21" cy="21"/>
            </a:xfrm>
            <a:custGeom>
              <a:avLst/>
              <a:gdLst>
                <a:gd name="T0" fmla="*/ 0 w 21"/>
                <a:gd name="T1" fmla="*/ 11 h 21"/>
                <a:gd name="T2" fmla="*/ 10 w 21"/>
                <a:gd name="T3" fmla="*/ 0 h 21"/>
                <a:gd name="T4" fmla="*/ 21 w 21"/>
                <a:gd name="T5" fmla="*/ 11 h 21"/>
                <a:gd name="T6" fmla="*/ 21 w 21"/>
                <a:gd name="T7" fmla="*/ 11 h 21"/>
                <a:gd name="T8" fmla="*/ 10 w 21"/>
                <a:gd name="T9" fmla="*/ 21 h 21"/>
                <a:gd name="T10" fmla="*/ 0 w 21"/>
                <a:gd name="T11" fmla="*/ 11 h 21"/>
                <a:gd name="T12" fmla="*/ 0 60000 65536"/>
                <a:gd name="T13" fmla="*/ 0 60000 65536"/>
                <a:gd name="T14" fmla="*/ 0 60000 65536"/>
                <a:gd name="T15" fmla="*/ 0 60000 65536"/>
                <a:gd name="T16" fmla="*/ 0 60000 65536"/>
                <a:gd name="T17" fmla="*/ 0 60000 65536"/>
                <a:gd name="T18" fmla="*/ 0 w 21"/>
                <a:gd name="T19" fmla="*/ 0 h 21"/>
                <a:gd name="T20" fmla="*/ 21 w 2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1" h="21">
                  <a:moveTo>
                    <a:pt x="0" y="11"/>
                  </a:moveTo>
                  <a:cubicBezTo>
                    <a:pt x="0" y="4"/>
                    <a:pt x="5" y="0"/>
                    <a:pt x="10" y="0"/>
                  </a:cubicBezTo>
                  <a:cubicBezTo>
                    <a:pt x="17" y="0"/>
                    <a:pt x="21" y="4"/>
                    <a:pt x="21" y="11"/>
                  </a:cubicBezTo>
                  <a:cubicBezTo>
                    <a:pt x="21" y="11"/>
                    <a:pt x="21" y="11"/>
                    <a:pt x="21" y="11"/>
                  </a:cubicBezTo>
                  <a:cubicBezTo>
                    <a:pt x="21" y="16"/>
                    <a:pt x="17" y="21"/>
                    <a:pt x="10" y="21"/>
                  </a:cubicBezTo>
                  <a:cubicBezTo>
                    <a:pt x="5" y="21"/>
                    <a:pt x="0" y="16"/>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64" name="Freeform 122"/>
            <p:cNvSpPr>
              <a:spLocks/>
            </p:cNvSpPr>
            <p:nvPr/>
          </p:nvSpPr>
          <p:spPr bwMode="auto">
            <a:xfrm>
              <a:off x="3760" y="2721"/>
              <a:ext cx="22" cy="21"/>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5" y="0"/>
                  </a:cubicBezTo>
                  <a:cubicBezTo>
                    <a:pt x="38" y="0"/>
                    <a:pt x="49" y="11"/>
                    <a:pt x="49" y="25"/>
                  </a:cubicBezTo>
                  <a:cubicBezTo>
                    <a:pt x="49" y="25"/>
                    <a:pt x="49" y="25"/>
                    <a:pt x="49" y="25"/>
                  </a:cubicBezTo>
                  <a:cubicBezTo>
                    <a:pt x="49" y="38"/>
                    <a:pt x="38"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zh-CN" altLang="en-US"/>
            </a:p>
          </p:txBody>
        </p:sp>
        <p:sp>
          <p:nvSpPr>
            <p:cNvPr id="163965" name="Freeform 123"/>
            <p:cNvSpPr>
              <a:spLocks/>
            </p:cNvSpPr>
            <p:nvPr/>
          </p:nvSpPr>
          <p:spPr bwMode="auto">
            <a:xfrm>
              <a:off x="3760" y="2721"/>
              <a:ext cx="22" cy="21"/>
            </a:xfrm>
            <a:custGeom>
              <a:avLst/>
              <a:gdLst>
                <a:gd name="T0" fmla="*/ 0 w 22"/>
                <a:gd name="T1" fmla="*/ 11 h 21"/>
                <a:gd name="T2" fmla="*/ 11 w 22"/>
                <a:gd name="T3" fmla="*/ 0 h 21"/>
                <a:gd name="T4" fmla="*/ 22 w 22"/>
                <a:gd name="T5" fmla="*/ 11 h 21"/>
                <a:gd name="T6" fmla="*/ 22 w 22"/>
                <a:gd name="T7" fmla="*/ 11 h 21"/>
                <a:gd name="T8" fmla="*/ 11 w 22"/>
                <a:gd name="T9" fmla="*/ 21 h 21"/>
                <a:gd name="T10" fmla="*/ 0 w 22"/>
                <a:gd name="T11" fmla="*/ 11 h 21"/>
                <a:gd name="T12" fmla="*/ 0 60000 65536"/>
                <a:gd name="T13" fmla="*/ 0 60000 65536"/>
                <a:gd name="T14" fmla="*/ 0 60000 65536"/>
                <a:gd name="T15" fmla="*/ 0 60000 65536"/>
                <a:gd name="T16" fmla="*/ 0 60000 65536"/>
                <a:gd name="T17" fmla="*/ 0 60000 65536"/>
                <a:gd name="T18" fmla="*/ 0 w 22"/>
                <a:gd name="T19" fmla="*/ 0 h 21"/>
                <a:gd name="T20" fmla="*/ 22 w 2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2" h="21">
                  <a:moveTo>
                    <a:pt x="0" y="11"/>
                  </a:moveTo>
                  <a:cubicBezTo>
                    <a:pt x="0" y="4"/>
                    <a:pt x="5" y="0"/>
                    <a:pt x="11" y="0"/>
                  </a:cubicBezTo>
                  <a:cubicBezTo>
                    <a:pt x="17" y="0"/>
                    <a:pt x="22" y="4"/>
                    <a:pt x="22" y="11"/>
                  </a:cubicBezTo>
                  <a:cubicBezTo>
                    <a:pt x="22" y="11"/>
                    <a:pt x="22" y="11"/>
                    <a:pt x="22" y="11"/>
                  </a:cubicBezTo>
                  <a:cubicBezTo>
                    <a:pt x="22" y="16"/>
                    <a:pt x="17" y="21"/>
                    <a:pt x="11" y="21"/>
                  </a:cubicBezTo>
                  <a:cubicBezTo>
                    <a:pt x="5" y="21"/>
                    <a:pt x="0" y="16"/>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66" name="Freeform 124"/>
            <p:cNvSpPr>
              <a:spLocks/>
            </p:cNvSpPr>
            <p:nvPr/>
          </p:nvSpPr>
          <p:spPr bwMode="auto">
            <a:xfrm>
              <a:off x="3847" y="2721"/>
              <a:ext cx="22" cy="21"/>
            </a:xfrm>
            <a:custGeom>
              <a:avLst/>
              <a:gdLst>
                <a:gd name="T0" fmla="*/ 0 w 50"/>
                <a:gd name="T1" fmla="*/ 0 h 49"/>
                <a:gd name="T2" fmla="*/ 0 w 50"/>
                <a:gd name="T3" fmla="*/ 0 h 49"/>
                <a:gd name="T4" fmla="*/ 0 w 50"/>
                <a:gd name="T5" fmla="*/ 0 h 49"/>
                <a:gd name="T6" fmla="*/ 0 w 50"/>
                <a:gd name="T7" fmla="*/ 0 h 49"/>
                <a:gd name="T8" fmla="*/ 0 w 50"/>
                <a:gd name="T9" fmla="*/ 0 h 49"/>
                <a:gd name="T10" fmla="*/ 0 w 50"/>
                <a:gd name="T11" fmla="*/ 0 h 49"/>
                <a:gd name="T12" fmla="*/ 0 60000 65536"/>
                <a:gd name="T13" fmla="*/ 0 60000 65536"/>
                <a:gd name="T14" fmla="*/ 0 60000 65536"/>
                <a:gd name="T15" fmla="*/ 0 60000 65536"/>
                <a:gd name="T16" fmla="*/ 0 60000 65536"/>
                <a:gd name="T17" fmla="*/ 0 60000 65536"/>
                <a:gd name="T18" fmla="*/ 0 w 50"/>
                <a:gd name="T19" fmla="*/ 0 h 49"/>
                <a:gd name="T20" fmla="*/ 50 w 5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0" h="49">
                  <a:moveTo>
                    <a:pt x="0" y="25"/>
                  </a:moveTo>
                  <a:cubicBezTo>
                    <a:pt x="0" y="11"/>
                    <a:pt x="11" y="0"/>
                    <a:pt x="25" y="0"/>
                  </a:cubicBezTo>
                  <a:cubicBezTo>
                    <a:pt x="39" y="0"/>
                    <a:pt x="50" y="11"/>
                    <a:pt x="50" y="25"/>
                  </a:cubicBezTo>
                  <a:cubicBezTo>
                    <a:pt x="50" y="25"/>
                    <a:pt x="50" y="25"/>
                    <a:pt x="50" y="25"/>
                  </a:cubicBezTo>
                  <a:cubicBezTo>
                    <a:pt x="50" y="38"/>
                    <a:pt x="39"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zh-CN" altLang="en-US"/>
            </a:p>
          </p:txBody>
        </p:sp>
        <p:sp>
          <p:nvSpPr>
            <p:cNvPr id="163967" name="Freeform 125"/>
            <p:cNvSpPr>
              <a:spLocks/>
            </p:cNvSpPr>
            <p:nvPr/>
          </p:nvSpPr>
          <p:spPr bwMode="auto">
            <a:xfrm>
              <a:off x="3847" y="2721"/>
              <a:ext cx="22" cy="21"/>
            </a:xfrm>
            <a:custGeom>
              <a:avLst/>
              <a:gdLst>
                <a:gd name="T0" fmla="*/ 0 w 22"/>
                <a:gd name="T1" fmla="*/ 11 h 21"/>
                <a:gd name="T2" fmla="*/ 11 w 22"/>
                <a:gd name="T3" fmla="*/ 0 h 21"/>
                <a:gd name="T4" fmla="*/ 22 w 22"/>
                <a:gd name="T5" fmla="*/ 11 h 21"/>
                <a:gd name="T6" fmla="*/ 22 w 22"/>
                <a:gd name="T7" fmla="*/ 11 h 21"/>
                <a:gd name="T8" fmla="*/ 11 w 22"/>
                <a:gd name="T9" fmla="*/ 21 h 21"/>
                <a:gd name="T10" fmla="*/ 0 w 22"/>
                <a:gd name="T11" fmla="*/ 11 h 21"/>
                <a:gd name="T12" fmla="*/ 0 60000 65536"/>
                <a:gd name="T13" fmla="*/ 0 60000 65536"/>
                <a:gd name="T14" fmla="*/ 0 60000 65536"/>
                <a:gd name="T15" fmla="*/ 0 60000 65536"/>
                <a:gd name="T16" fmla="*/ 0 60000 65536"/>
                <a:gd name="T17" fmla="*/ 0 60000 65536"/>
                <a:gd name="T18" fmla="*/ 0 w 22"/>
                <a:gd name="T19" fmla="*/ 0 h 21"/>
                <a:gd name="T20" fmla="*/ 22 w 2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2" h="21">
                  <a:moveTo>
                    <a:pt x="0" y="11"/>
                  </a:moveTo>
                  <a:cubicBezTo>
                    <a:pt x="0" y="4"/>
                    <a:pt x="5" y="0"/>
                    <a:pt x="11" y="0"/>
                  </a:cubicBezTo>
                  <a:cubicBezTo>
                    <a:pt x="17" y="0"/>
                    <a:pt x="22" y="4"/>
                    <a:pt x="22" y="11"/>
                  </a:cubicBezTo>
                  <a:cubicBezTo>
                    <a:pt x="22" y="11"/>
                    <a:pt x="22" y="11"/>
                    <a:pt x="22" y="11"/>
                  </a:cubicBezTo>
                  <a:cubicBezTo>
                    <a:pt x="22" y="16"/>
                    <a:pt x="17" y="21"/>
                    <a:pt x="11" y="21"/>
                  </a:cubicBezTo>
                  <a:cubicBezTo>
                    <a:pt x="5" y="21"/>
                    <a:pt x="0" y="16"/>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3968" name="Rectangle 126"/>
            <p:cNvSpPr>
              <a:spLocks noChangeArrowheads="1"/>
            </p:cNvSpPr>
            <p:nvPr/>
          </p:nvSpPr>
          <p:spPr bwMode="auto">
            <a:xfrm>
              <a:off x="3166" y="1497"/>
              <a:ext cx="951" cy="130"/>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69" name="Rectangle 127"/>
            <p:cNvSpPr>
              <a:spLocks noChangeArrowheads="1"/>
            </p:cNvSpPr>
            <p:nvPr/>
          </p:nvSpPr>
          <p:spPr bwMode="auto">
            <a:xfrm>
              <a:off x="3166" y="1497"/>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70" name="Rectangle 128"/>
            <p:cNvSpPr>
              <a:spLocks noChangeArrowheads="1"/>
            </p:cNvSpPr>
            <p:nvPr/>
          </p:nvSpPr>
          <p:spPr bwMode="auto">
            <a:xfrm>
              <a:off x="3255" y="1490"/>
              <a:ext cx="8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Thread Warp 7</a:t>
              </a:r>
              <a:endParaRPr lang="en-US" altLang="zh-CN" sz="1800">
                <a:solidFill>
                  <a:srgbClr val="000000"/>
                </a:solidFill>
                <a:latin typeface="Arial" panose="020B0604020202020204" pitchFamily="34" charset="0"/>
                <a:ea typeface="MS PGothic" pitchFamily="34" charset="-128"/>
              </a:endParaRPr>
            </a:p>
          </p:txBody>
        </p:sp>
        <p:sp>
          <p:nvSpPr>
            <p:cNvPr id="163971" name="Rectangle 129"/>
            <p:cNvSpPr>
              <a:spLocks noChangeArrowheads="1"/>
            </p:cNvSpPr>
            <p:nvPr/>
          </p:nvSpPr>
          <p:spPr bwMode="auto">
            <a:xfrm>
              <a:off x="3166" y="1822"/>
              <a:ext cx="951" cy="12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72" name="Rectangle 130"/>
            <p:cNvSpPr>
              <a:spLocks noChangeArrowheads="1"/>
            </p:cNvSpPr>
            <p:nvPr/>
          </p:nvSpPr>
          <p:spPr bwMode="auto">
            <a:xfrm>
              <a:off x="3166" y="1822"/>
              <a:ext cx="951" cy="129"/>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3973" name="Rectangle 131"/>
            <p:cNvSpPr>
              <a:spLocks noChangeArrowheads="1"/>
            </p:cNvSpPr>
            <p:nvPr/>
          </p:nvSpPr>
          <p:spPr bwMode="auto">
            <a:xfrm>
              <a:off x="3465" y="1818"/>
              <a:ext cx="3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a:solidFill>
                    <a:srgbClr val="000000"/>
                  </a:solidFill>
                  <a:latin typeface="Arial" panose="020B0604020202020204" pitchFamily="34" charset="0"/>
                  <a:ea typeface="MS PGothic" pitchFamily="34" charset="-128"/>
                </a:rPr>
                <a:t>I-Fetch</a:t>
              </a:r>
              <a:endParaRPr lang="en-US" altLang="zh-CN" sz="1800">
                <a:solidFill>
                  <a:srgbClr val="000000"/>
                </a:solidFill>
                <a:latin typeface="Arial" panose="020B0604020202020204" pitchFamily="34" charset="0"/>
                <a:ea typeface="MS PGothic" pitchFamily="34" charset="-128"/>
              </a:endParaRPr>
            </a:p>
          </p:txBody>
        </p:sp>
        <p:sp>
          <p:nvSpPr>
            <p:cNvPr id="163974" name="Rectangle 132"/>
            <p:cNvSpPr>
              <a:spLocks noChangeArrowheads="1"/>
            </p:cNvSpPr>
            <p:nvPr/>
          </p:nvSpPr>
          <p:spPr bwMode="auto">
            <a:xfrm>
              <a:off x="4421" y="1560"/>
              <a:ext cx="79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500" b="1">
                  <a:solidFill>
                    <a:srgbClr val="000000"/>
                  </a:solidFill>
                  <a:latin typeface="Arial" panose="020B0604020202020204" pitchFamily="34" charset="0"/>
                  <a:ea typeface="MS PGothic" pitchFamily="34" charset="-128"/>
                </a:rPr>
                <a:t>SIMD Pipeline</a:t>
              </a:r>
              <a:endParaRPr lang="en-US" altLang="zh-CN" sz="1800">
                <a:solidFill>
                  <a:srgbClr val="000000"/>
                </a:solidFill>
                <a:latin typeface="Arial" panose="020B0604020202020204" pitchFamily="34" charset="0"/>
                <a:ea typeface="MS PGothic" pitchFamily="34" charset="-128"/>
              </a:endParaRPr>
            </a:p>
          </p:txBody>
        </p:sp>
        <p:sp>
          <p:nvSpPr>
            <p:cNvPr id="163975" name="Line 133"/>
            <p:cNvSpPr>
              <a:spLocks noChangeShapeType="1"/>
            </p:cNvSpPr>
            <p:nvPr/>
          </p:nvSpPr>
          <p:spPr bwMode="auto">
            <a:xfrm flipV="1">
              <a:off x="4204" y="1648"/>
              <a:ext cx="172" cy="87"/>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63846" name="TextBox 134"/>
          <p:cNvSpPr txBox="1">
            <a:spLocks noChangeArrowheads="1"/>
          </p:cNvSpPr>
          <p:nvPr/>
        </p:nvSpPr>
        <p:spPr bwMode="auto">
          <a:xfrm>
            <a:off x="152400" y="6535738"/>
            <a:ext cx="1544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000">
                <a:solidFill>
                  <a:srgbClr val="000000"/>
                </a:solidFill>
                <a:latin typeface="Arial" panose="020B0604020202020204" pitchFamily="34" charset="0"/>
                <a:ea typeface="MS PGothic" pitchFamily="34" charset="-128"/>
              </a:rPr>
              <a:t>Slide credit: Tor Aamodt</a:t>
            </a:r>
          </a:p>
        </p:txBody>
      </p:sp>
    </p:spTree>
    <p:extLst>
      <p:ext uri="{BB962C8B-B14F-4D97-AF65-F5344CB8AC3E}">
        <p14:creationId xmlns:p14="http://schemas.microsoft.com/office/powerpoint/2010/main" val="1381692536"/>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normAutofit fontScale="90000"/>
          </a:bodyPr>
          <a:lstStyle/>
          <a:p>
            <a:r>
              <a:rPr lang="en-US" altLang="zh-CN" smtClean="0"/>
              <a:t>Warp-based SIMD vs. Traditional SIMD</a:t>
            </a:r>
          </a:p>
        </p:txBody>
      </p:sp>
      <p:sp>
        <p:nvSpPr>
          <p:cNvPr id="176131" name="Content Placeholder 2"/>
          <p:cNvSpPr>
            <a:spLocks noGrp="1"/>
          </p:cNvSpPr>
          <p:nvPr>
            <p:ph idx="1"/>
          </p:nvPr>
        </p:nvSpPr>
        <p:spPr/>
        <p:txBody>
          <a:bodyPr>
            <a:normAutofit fontScale="70000" lnSpcReduction="20000"/>
          </a:bodyPr>
          <a:lstStyle/>
          <a:p>
            <a:pPr>
              <a:lnSpc>
                <a:spcPct val="120000"/>
              </a:lnSpc>
            </a:pPr>
            <a:r>
              <a:rPr lang="zh-CN" altLang="en-US" dirty="0" smtClean="0"/>
              <a:t>传统的</a:t>
            </a:r>
            <a:r>
              <a:rPr lang="en-US" altLang="zh-CN" dirty="0" smtClean="0"/>
              <a:t>SIMD</a:t>
            </a:r>
            <a:r>
              <a:rPr lang="zh-CN" altLang="en-US" dirty="0" smtClean="0"/>
              <a:t>仅包含一个线程</a:t>
            </a:r>
            <a:r>
              <a:rPr lang="en-US" altLang="zh-CN" dirty="0" smtClean="0"/>
              <a:t> </a:t>
            </a:r>
          </a:p>
          <a:p>
            <a:pPr lvl="1">
              <a:lnSpc>
                <a:spcPct val="120000"/>
              </a:lnSpc>
            </a:pPr>
            <a:r>
              <a:rPr lang="en-US" altLang="zh-CN" dirty="0" smtClean="0"/>
              <a:t>Lock step: </a:t>
            </a:r>
            <a:r>
              <a:rPr lang="zh-CN" altLang="en-US" dirty="0" smtClean="0"/>
              <a:t>一条向量指令执行完，然后启动下一条向量指令</a:t>
            </a:r>
            <a:endParaRPr lang="en-US" altLang="zh-CN" dirty="0" smtClean="0"/>
          </a:p>
          <a:p>
            <a:pPr lvl="1">
              <a:lnSpc>
                <a:spcPct val="120000"/>
              </a:lnSpc>
            </a:pPr>
            <a:r>
              <a:rPr lang="zh-CN" altLang="en-US" dirty="0" smtClean="0"/>
              <a:t>编程模型为</a:t>
            </a:r>
            <a:r>
              <a:rPr lang="en-US" altLang="zh-CN" dirty="0" smtClean="0"/>
              <a:t>SIMD (no extra threads) </a:t>
            </a:r>
            <a:r>
              <a:rPr lang="en-US" altLang="zh-CN" dirty="0" smtClean="0">
                <a:sym typeface="Wingdings" panose="05000000000000000000" pitchFamily="2" charset="2"/>
              </a:rPr>
              <a:t> SW </a:t>
            </a:r>
            <a:r>
              <a:rPr lang="zh-CN" altLang="en-US" dirty="0" smtClean="0">
                <a:sym typeface="Wingdings" panose="05000000000000000000" pitchFamily="2" charset="2"/>
              </a:rPr>
              <a:t>需要知道向量长度</a:t>
            </a:r>
            <a:endParaRPr lang="en-US" altLang="zh-CN" dirty="0" smtClean="0"/>
          </a:p>
          <a:p>
            <a:pPr lvl="1">
              <a:lnSpc>
                <a:spcPct val="120000"/>
              </a:lnSpc>
            </a:pPr>
            <a:r>
              <a:rPr lang="en-US" altLang="zh-CN" dirty="0" smtClean="0"/>
              <a:t>ISA </a:t>
            </a:r>
            <a:r>
              <a:rPr lang="zh-CN" altLang="en-US" dirty="0" smtClean="0"/>
              <a:t>包含</a:t>
            </a:r>
            <a:r>
              <a:rPr lang="en-US" altLang="zh-CN" dirty="0" smtClean="0"/>
              <a:t>vector/SIMD</a:t>
            </a:r>
            <a:r>
              <a:rPr lang="zh-CN" altLang="en-US" dirty="0" smtClean="0"/>
              <a:t>指令</a:t>
            </a:r>
            <a:endParaRPr lang="en-US" altLang="zh-CN" dirty="0" smtClean="0"/>
          </a:p>
          <a:p>
            <a:pPr lvl="1">
              <a:lnSpc>
                <a:spcPct val="120000"/>
              </a:lnSpc>
            </a:pPr>
            <a:endParaRPr lang="en-US" altLang="zh-CN" dirty="0" smtClean="0"/>
          </a:p>
          <a:p>
            <a:pPr>
              <a:lnSpc>
                <a:spcPct val="120000"/>
              </a:lnSpc>
            </a:pPr>
            <a:r>
              <a:rPr lang="en-US" altLang="zh-CN" dirty="0" smtClean="0"/>
              <a:t>Warp-based SIMD </a:t>
            </a:r>
            <a:r>
              <a:rPr lang="zh-CN" altLang="en-US" dirty="0" smtClean="0"/>
              <a:t>由多个标量线程构成，以</a:t>
            </a:r>
            <a:r>
              <a:rPr lang="en-US" altLang="zh-CN" dirty="0" smtClean="0"/>
              <a:t>SIMD</a:t>
            </a:r>
            <a:r>
              <a:rPr lang="zh-CN" altLang="en-US" dirty="0" smtClean="0"/>
              <a:t>方式执行</a:t>
            </a:r>
            <a:r>
              <a:rPr lang="en-US" altLang="zh-CN" dirty="0" smtClean="0"/>
              <a:t> (</a:t>
            </a:r>
            <a:r>
              <a:rPr lang="zh-CN" altLang="en-US" dirty="0" smtClean="0"/>
              <a:t>即所有的线程执行相同的指令</a:t>
            </a:r>
            <a:r>
              <a:rPr lang="en-US" altLang="zh-CN" dirty="0" smtClean="0"/>
              <a:t>)</a:t>
            </a:r>
          </a:p>
          <a:p>
            <a:pPr lvl="1">
              <a:lnSpc>
                <a:spcPct val="120000"/>
              </a:lnSpc>
            </a:pPr>
            <a:r>
              <a:rPr lang="zh-CN" altLang="en-US" dirty="0" smtClean="0"/>
              <a:t>不需要</a:t>
            </a:r>
            <a:r>
              <a:rPr lang="en-US" altLang="zh-CN" dirty="0" smtClean="0"/>
              <a:t>lock step</a:t>
            </a:r>
          </a:p>
          <a:p>
            <a:pPr lvl="1">
              <a:lnSpc>
                <a:spcPct val="120000"/>
              </a:lnSpc>
            </a:pPr>
            <a:r>
              <a:rPr lang="zh-CN" altLang="en-US" dirty="0" smtClean="0"/>
              <a:t>每个线程可以单独对待</a:t>
            </a:r>
            <a:r>
              <a:rPr lang="en-US" altLang="zh-CN" dirty="0" smtClean="0"/>
              <a:t>(</a:t>
            </a:r>
            <a:r>
              <a:rPr lang="zh-CN" altLang="en-US" dirty="0" smtClean="0"/>
              <a:t>即可以映射到不同的</a:t>
            </a:r>
            <a:r>
              <a:rPr lang="en-US" altLang="zh-CN" dirty="0" smtClean="0"/>
              <a:t>warp</a:t>
            </a:r>
            <a:r>
              <a:rPr lang="zh-CN" altLang="en-US" dirty="0" smtClean="0"/>
              <a:t>中），编程模型不是</a:t>
            </a:r>
            <a:r>
              <a:rPr lang="en-US" altLang="zh-CN" dirty="0" smtClean="0"/>
              <a:t>SIMD</a:t>
            </a:r>
          </a:p>
          <a:p>
            <a:pPr lvl="2">
              <a:lnSpc>
                <a:spcPct val="120000"/>
              </a:lnSpc>
            </a:pPr>
            <a:r>
              <a:rPr lang="en-US" altLang="zh-CN" dirty="0" smtClean="0"/>
              <a:t>SW </a:t>
            </a:r>
            <a:r>
              <a:rPr lang="zh-CN" altLang="en-US" dirty="0" smtClean="0"/>
              <a:t>不必知道向量长度</a:t>
            </a:r>
            <a:endParaRPr lang="en-US" altLang="zh-CN" dirty="0" smtClean="0"/>
          </a:p>
          <a:p>
            <a:pPr lvl="2">
              <a:lnSpc>
                <a:spcPct val="120000"/>
              </a:lnSpc>
            </a:pPr>
            <a:r>
              <a:rPr lang="zh-CN" altLang="en-US" dirty="0" smtClean="0"/>
              <a:t>多个线程可以动态构成</a:t>
            </a:r>
            <a:r>
              <a:rPr lang="en-US" altLang="zh-CN" dirty="0" smtClean="0"/>
              <a:t>warp</a:t>
            </a:r>
          </a:p>
          <a:p>
            <a:pPr lvl="1">
              <a:lnSpc>
                <a:spcPct val="120000"/>
              </a:lnSpc>
            </a:pPr>
            <a:r>
              <a:rPr lang="en-US" altLang="zh-CN" dirty="0" smtClean="0"/>
              <a:t>ISA</a:t>
            </a:r>
            <a:r>
              <a:rPr lang="zh-CN" altLang="en-US" dirty="0" smtClean="0"/>
              <a:t>是标量</a:t>
            </a:r>
            <a:r>
              <a:rPr lang="en-US" altLang="zh-CN" dirty="0" smtClean="0"/>
              <a:t>ISA </a:t>
            </a:r>
            <a:r>
              <a:rPr lang="en-US" altLang="zh-CN" dirty="0" smtClean="0">
                <a:sym typeface="Wingdings" panose="05000000000000000000" pitchFamily="2" charset="2"/>
              </a:rPr>
              <a:t> </a:t>
            </a:r>
            <a:r>
              <a:rPr lang="zh-CN" altLang="en-US" dirty="0" smtClean="0">
                <a:sym typeface="Wingdings" panose="05000000000000000000" pitchFamily="2" charset="2"/>
              </a:rPr>
              <a:t>可以动态形成逻辑上的向量指令</a:t>
            </a:r>
            <a:endParaRPr lang="en-US" altLang="zh-CN" dirty="0" smtClean="0">
              <a:sym typeface="Wingdings" panose="05000000000000000000" pitchFamily="2" charset="2"/>
            </a:endParaRPr>
          </a:p>
          <a:p>
            <a:pPr lvl="1">
              <a:lnSpc>
                <a:spcPct val="120000"/>
              </a:lnSpc>
            </a:pPr>
            <a:r>
              <a:rPr lang="zh-CN" altLang="en-US" dirty="0" smtClean="0">
                <a:sym typeface="Wingdings" panose="05000000000000000000" pitchFamily="2" charset="2"/>
              </a:rPr>
              <a:t>是一种在</a:t>
            </a:r>
            <a:r>
              <a:rPr lang="en-US" altLang="zh-CN" dirty="0" smtClean="0">
                <a:sym typeface="Wingdings" panose="05000000000000000000" pitchFamily="2" charset="2"/>
              </a:rPr>
              <a:t>SIMD</a:t>
            </a:r>
            <a:r>
              <a:rPr lang="zh-CN" altLang="en-US" dirty="0" smtClean="0">
                <a:sym typeface="Wingdings" panose="05000000000000000000" pitchFamily="2" charset="2"/>
              </a:rPr>
              <a:t>硬件上实现的</a:t>
            </a:r>
            <a:r>
              <a:rPr lang="en-US" altLang="zh-CN" dirty="0" smtClean="0">
                <a:sym typeface="Wingdings" panose="05000000000000000000" pitchFamily="2" charset="2"/>
              </a:rPr>
              <a:t>SPMD</a:t>
            </a:r>
            <a:r>
              <a:rPr lang="zh-CN" altLang="en-US" dirty="0" smtClean="0">
                <a:sym typeface="Wingdings" panose="05000000000000000000" pitchFamily="2" charset="2"/>
              </a:rPr>
              <a:t>编程模型</a:t>
            </a:r>
            <a:endParaRPr lang="en-US" altLang="zh-CN" dirty="0" smtClean="0"/>
          </a:p>
        </p:txBody>
      </p:sp>
      <p:sp>
        <p:nvSpPr>
          <p:cNvPr id="2" name="日期占位符 1"/>
          <p:cNvSpPr>
            <a:spLocks noGrp="1"/>
          </p:cNvSpPr>
          <p:nvPr>
            <p:ph type="dt" sz="half" idx="10"/>
          </p:nvPr>
        </p:nvSpPr>
        <p:spPr/>
        <p:txBody>
          <a:bodyPr/>
          <a:lstStyle/>
          <a:p>
            <a:fld id="{1704BEC4-1F1C-43EE-98D3-05F813316099}"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42</a:t>
            </a:fld>
            <a:endParaRPr lang="zh-CN" altLang="en-US" dirty="0"/>
          </a:p>
        </p:txBody>
      </p:sp>
    </p:spTree>
    <p:extLst>
      <p:ext uri="{BB962C8B-B14F-4D97-AF65-F5344CB8AC3E}">
        <p14:creationId xmlns:p14="http://schemas.microsoft.com/office/powerpoint/2010/main" val="225901963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US" altLang="zh-CN" sz="3600" smtClean="0"/>
              <a:t>Warp Execution (Recall the Slide)</a:t>
            </a:r>
          </a:p>
        </p:txBody>
      </p:sp>
      <p:sp>
        <p:nvSpPr>
          <p:cNvPr id="2" name="日期占位符 1"/>
          <p:cNvSpPr>
            <a:spLocks noGrp="1"/>
          </p:cNvSpPr>
          <p:nvPr>
            <p:ph type="dt" sz="half" idx="10"/>
          </p:nvPr>
        </p:nvSpPr>
        <p:spPr/>
        <p:txBody>
          <a:bodyPr/>
          <a:lstStyle/>
          <a:p>
            <a:fld id="{236174B1-3B43-46FD-970C-A30EBC5C7C18}"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1658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gn="ctr">
              <a:lnSpc>
                <a:spcPct val="100000"/>
              </a:lnSpc>
              <a:spcBef>
                <a:spcPct val="0"/>
              </a:spcBef>
              <a:buFontTx/>
              <a:buNone/>
            </a:pPr>
            <a:fld id="{B37E49E7-AF46-4A9F-8F2C-F9F779DF8E6F}" type="slidenum">
              <a:rPr lang="en-US" altLang="zh-CN" sz="1600" smtClean="0">
                <a:solidFill>
                  <a:srgbClr val="000000"/>
                </a:solidFill>
                <a:latin typeface="Garamond" panose="02020404030301010803" pitchFamily="18" charset="0"/>
                <a:ea typeface="MS PGothic" pitchFamily="34" charset="-128"/>
              </a:rPr>
              <a:pPr algn="ctr">
                <a:lnSpc>
                  <a:spcPct val="100000"/>
                </a:lnSpc>
                <a:spcBef>
                  <a:spcPct val="0"/>
                </a:spcBef>
                <a:buFontTx/>
                <a:buNone/>
              </a:pPr>
              <a:t>43</a:t>
            </a:fld>
            <a:endParaRPr lang="en-US" altLang="zh-CN" sz="1600" smtClean="0">
              <a:solidFill>
                <a:srgbClr val="000000"/>
              </a:solidFill>
              <a:latin typeface="Garamond" panose="02020404030301010803" pitchFamily="18" charset="0"/>
              <a:ea typeface="MS PGothic" pitchFamily="34" charset="-128"/>
            </a:endParaRPr>
          </a:p>
        </p:txBody>
      </p:sp>
      <p:sp>
        <p:nvSpPr>
          <p:cNvPr id="165892" name="Text Box 3"/>
          <p:cNvSpPr txBox="1">
            <a:spLocks noChangeArrowheads="1"/>
          </p:cNvSpPr>
          <p:nvPr/>
        </p:nvSpPr>
        <p:spPr bwMode="auto">
          <a:xfrm>
            <a:off x="914400" y="963613"/>
            <a:ext cx="633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a:solidFill>
                  <a:srgbClr val="000000"/>
                </a:solidFill>
                <a:latin typeface="Verdana" panose="020B0604030504040204" pitchFamily="34" charset="0"/>
                <a:ea typeface="Gulim" pitchFamily="34" charset="-127"/>
              </a:rPr>
              <a:t>32-thread warp executing ADD A[tid],B[tid] </a:t>
            </a:r>
            <a:r>
              <a:rPr lang="en-US" altLang="ko-KR" sz="1800">
                <a:solidFill>
                  <a:srgbClr val="000000"/>
                </a:solidFill>
                <a:latin typeface="Verdana" panose="020B0604030504040204" pitchFamily="34" charset="0"/>
                <a:ea typeface="Gulim" pitchFamily="34" charset="-127"/>
                <a:sym typeface="Wingdings" panose="05000000000000000000" pitchFamily="2" charset="2"/>
              </a:rPr>
              <a:t> C[tid]</a:t>
            </a:r>
            <a:endParaRPr lang="en-US" altLang="ko-KR" sz="1800">
              <a:solidFill>
                <a:srgbClr val="000000"/>
              </a:solidFill>
              <a:latin typeface="Verdana" panose="020B0604030504040204" pitchFamily="34" charset="0"/>
              <a:ea typeface="Gulim" pitchFamily="34" charset="-127"/>
            </a:endParaRPr>
          </a:p>
        </p:txBody>
      </p:sp>
      <p:grpSp>
        <p:nvGrpSpPr>
          <p:cNvPr id="165893" name="Group 4"/>
          <p:cNvGrpSpPr>
            <a:grpSpLocks/>
          </p:cNvGrpSpPr>
          <p:nvPr/>
        </p:nvGrpSpPr>
        <p:grpSpPr bwMode="auto">
          <a:xfrm>
            <a:off x="693738" y="1408113"/>
            <a:ext cx="2741612" cy="4816475"/>
            <a:chOff x="480" y="816"/>
            <a:chExt cx="1727" cy="3034"/>
          </a:xfrm>
        </p:grpSpPr>
        <p:grpSp>
          <p:nvGrpSpPr>
            <p:cNvPr id="166010" name="Group 5"/>
            <p:cNvGrpSpPr>
              <a:grpSpLocks/>
            </p:cNvGrpSpPr>
            <p:nvPr/>
          </p:nvGrpSpPr>
          <p:grpSpPr bwMode="auto">
            <a:xfrm>
              <a:off x="658" y="1882"/>
              <a:ext cx="798" cy="1968"/>
              <a:chOff x="815" y="1402"/>
              <a:chExt cx="798" cy="1968"/>
            </a:xfrm>
          </p:grpSpPr>
          <p:sp>
            <p:nvSpPr>
              <p:cNvPr id="166013" name="Freeform 6"/>
              <p:cNvSpPr>
                <a:spLocks/>
              </p:cNvSpPr>
              <p:nvPr/>
            </p:nvSpPr>
            <p:spPr bwMode="auto">
              <a:xfrm>
                <a:off x="960" y="2352"/>
                <a:ext cx="576" cy="672"/>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672"/>
                  <a:gd name="T26" fmla="*/ 576 w 57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672">
                    <a:moveTo>
                      <a:pt x="0" y="0"/>
                    </a:moveTo>
                    <a:lnTo>
                      <a:pt x="144" y="672"/>
                    </a:lnTo>
                    <a:lnTo>
                      <a:pt x="450" y="672"/>
                    </a:lnTo>
                    <a:lnTo>
                      <a:pt x="576" y="0"/>
                    </a:lnTo>
                    <a:lnTo>
                      <a:pt x="336" y="0"/>
                    </a:lnTo>
                    <a:lnTo>
                      <a:pt x="288" y="96"/>
                    </a:lnTo>
                    <a:lnTo>
                      <a:pt x="240"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166014" name="Group 10"/>
              <p:cNvGrpSpPr>
                <a:grpSpLocks/>
              </p:cNvGrpSpPr>
              <p:nvPr/>
            </p:nvGrpSpPr>
            <p:grpSpPr bwMode="auto">
              <a:xfrm>
                <a:off x="960" y="2928"/>
                <a:ext cx="626" cy="48"/>
                <a:chOff x="1536" y="2256"/>
                <a:chExt cx="626" cy="48"/>
              </a:xfrm>
            </p:grpSpPr>
            <p:sp>
              <p:nvSpPr>
                <p:cNvPr id="166037" name="Rectangle 8"/>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038" name="Freeform 9"/>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6039" name="Line 10"/>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015" name="Group 11"/>
              <p:cNvGrpSpPr>
                <a:grpSpLocks/>
              </p:cNvGrpSpPr>
              <p:nvPr/>
            </p:nvGrpSpPr>
            <p:grpSpPr bwMode="auto">
              <a:xfrm>
                <a:off x="960" y="2448"/>
                <a:ext cx="626" cy="48"/>
                <a:chOff x="1536" y="2256"/>
                <a:chExt cx="626" cy="48"/>
              </a:xfrm>
            </p:grpSpPr>
            <p:sp>
              <p:nvSpPr>
                <p:cNvPr id="166034" name="Rectangle 12"/>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035" name="Freeform 13"/>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6036" name="Line 14"/>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016" name="Group 15"/>
              <p:cNvGrpSpPr>
                <a:grpSpLocks/>
              </p:cNvGrpSpPr>
              <p:nvPr/>
            </p:nvGrpSpPr>
            <p:grpSpPr bwMode="auto">
              <a:xfrm>
                <a:off x="960" y="2688"/>
                <a:ext cx="626" cy="48"/>
                <a:chOff x="1536" y="2256"/>
                <a:chExt cx="626" cy="48"/>
              </a:xfrm>
            </p:grpSpPr>
            <p:sp>
              <p:nvSpPr>
                <p:cNvPr id="166031" name="Rectangle 16"/>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032" name="Freeform 17"/>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6033" name="Line 18"/>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166017" name="Text Box 19"/>
              <p:cNvSpPr txBox="1">
                <a:spLocks noChangeArrowheads="1"/>
              </p:cNvSpPr>
              <p:nvPr/>
            </p:nvSpPr>
            <p:spPr bwMode="auto">
              <a:xfrm>
                <a:off x="1055" y="269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C[1]</a:t>
                </a:r>
              </a:p>
            </p:txBody>
          </p:sp>
          <p:sp>
            <p:nvSpPr>
              <p:cNvPr id="166018" name="Text Box 20"/>
              <p:cNvSpPr txBox="1">
                <a:spLocks noChangeArrowheads="1"/>
              </p:cNvSpPr>
              <p:nvPr/>
            </p:nvSpPr>
            <p:spPr bwMode="auto">
              <a:xfrm>
                <a:off x="1055" y="245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C[2]</a:t>
                </a:r>
              </a:p>
            </p:txBody>
          </p:sp>
          <p:sp>
            <p:nvSpPr>
              <p:cNvPr id="166019" name="Text Box 21"/>
              <p:cNvSpPr txBox="1">
                <a:spLocks noChangeArrowheads="1"/>
              </p:cNvSpPr>
              <p:nvPr/>
            </p:nvSpPr>
            <p:spPr bwMode="auto">
              <a:xfrm>
                <a:off x="1055" y="317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C[0]</a:t>
                </a:r>
              </a:p>
            </p:txBody>
          </p:sp>
          <p:sp>
            <p:nvSpPr>
              <p:cNvPr id="166020" name="Line 22"/>
              <p:cNvSpPr>
                <a:spLocks noChangeShapeType="1"/>
              </p:cNvSpPr>
              <p:nvPr/>
            </p:nvSpPr>
            <p:spPr bwMode="auto">
              <a:xfrm>
                <a:off x="1248" y="3024"/>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021" name="Line 23"/>
              <p:cNvSpPr>
                <a:spLocks noChangeShapeType="1"/>
              </p:cNvSpPr>
              <p:nvPr/>
            </p:nvSpPr>
            <p:spPr bwMode="auto">
              <a:xfrm>
                <a:off x="1440"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022" name="Line 24"/>
              <p:cNvSpPr>
                <a:spLocks noChangeShapeType="1"/>
              </p:cNvSpPr>
              <p:nvPr/>
            </p:nvSpPr>
            <p:spPr bwMode="auto">
              <a:xfrm>
                <a:off x="1056"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023" name="Text Box 25"/>
              <p:cNvSpPr txBox="1">
                <a:spLocks noChangeArrowheads="1"/>
              </p:cNvSpPr>
              <p:nvPr/>
            </p:nvSpPr>
            <p:spPr bwMode="auto">
              <a:xfrm>
                <a:off x="815" y="1978"/>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A[3]</a:t>
                </a:r>
              </a:p>
            </p:txBody>
          </p:sp>
          <p:sp>
            <p:nvSpPr>
              <p:cNvPr id="166024" name="Text Box 26"/>
              <p:cNvSpPr txBox="1">
                <a:spLocks noChangeArrowheads="1"/>
              </p:cNvSpPr>
              <p:nvPr/>
            </p:nvSpPr>
            <p:spPr bwMode="auto">
              <a:xfrm>
                <a:off x="1247" y="1978"/>
                <a:ext cx="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B[3]</a:t>
                </a:r>
              </a:p>
            </p:txBody>
          </p:sp>
          <p:sp>
            <p:nvSpPr>
              <p:cNvPr id="166025" name="Text Box 27"/>
              <p:cNvSpPr txBox="1">
                <a:spLocks noChangeArrowheads="1"/>
              </p:cNvSpPr>
              <p:nvPr/>
            </p:nvSpPr>
            <p:spPr bwMode="auto">
              <a:xfrm>
                <a:off x="815" y="1786"/>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A[4]</a:t>
                </a:r>
              </a:p>
            </p:txBody>
          </p:sp>
          <p:sp>
            <p:nvSpPr>
              <p:cNvPr id="166026" name="Text Box 28"/>
              <p:cNvSpPr txBox="1">
                <a:spLocks noChangeArrowheads="1"/>
              </p:cNvSpPr>
              <p:nvPr/>
            </p:nvSpPr>
            <p:spPr bwMode="auto">
              <a:xfrm>
                <a:off x="1247" y="1786"/>
                <a:ext cx="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B[4]</a:t>
                </a:r>
              </a:p>
            </p:txBody>
          </p:sp>
          <p:sp>
            <p:nvSpPr>
              <p:cNvPr id="166027" name="Text Box 29"/>
              <p:cNvSpPr txBox="1">
                <a:spLocks noChangeArrowheads="1"/>
              </p:cNvSpPr>
              <p:nvPr/>
            </p:nvSpPr>
            <p:spPr bwMode="auto">
              <a:xfrm>
                <a:off x="815" y="1594"/>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A[5]</a:t>
                </a:r>
              </a:p>
            </p:txBody>
          </p:sp>
          <p:sp>
            <p:nvSpPr>
              <p:cNvPr id="166028" name="Text Box 30"/>
              <p:cNvSpPr txBox="1">
                <a:spLocks noChangeArrowheads="1"/>
              </p:cNvSpPr>
              <p:nvPr/>
            </p:nvSpPr>
            <p:spPr bwMode="auto">
              <a:xfrm>
                <a:off x="1247" y="1594"/>
                <a:ext cx="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B[5]</a:t>
                </a:r>
              </a:p>
            </p:txBody>
          </p:sp>
          <p:sp>
            <p:nvSpPr>
              <p:cNvPr id="166029" name="Text Box 31"/>
              <p:cNvSpPr txBox="1">
                <a:spLocks noChangeArrowheads="1"/>
              </p:cNvSpPr>
              <p:nvPr/>
            </p:nvSpPr>
            <p:spPr bwMode="auto">
              <a:xfrm>
                <a:off x="815" y="1402"/>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A[6]</a:t>
                </a:r>
              </a:p>
            </p:txBody>
          </p:sp>
          <p:sp>
            <p:nvSpPr>
              <p:cNvPr id="166030" name="Text Box 32"/>
              <p:cNvSpPr txBox="1">
                <a:spLocks noChangeArrowheads="1"/>
              </p:cNvSpPr>
              <p:nvPr/>
            </p:nvSpPr>
            <p:spPr bwMode="auto">
              <a:xfrm>
                <a:off x="1247" y="1402"/>
                <a:ext cx="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B[6]</a:t>
                </a:r>
              </a:p>
            </p:txBody>
          </p:sp>
        </p:grpSp>
        <p:sp>
          <p:nvSpPr>
            <p:cNvPr id="166011" name="Line 33"/>
            <p:cNvSpPr>
              <a:spLocks noChangeShapeType="1"/>
            </p:cNvSpPr>
            <p:nvPr/>
          </p:nvSpPr>
          <p:spPr bwMode="auto">
            <a:xfrm flipH="1">
              <a:off x="1152" y="816"/>
              <a:ext cx="1008" cy="10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012" name="Oval 34"/>
            <p:cNvSpPr>
              <a:spLocks noChangeArrowheads="1"/>
            </p:cNvSpPr>
            <p:nvPr/>
          </p:nvSpPr>
          <p:spPr bwMode="auto">
            <a:xfrm>
              <a:off x="480" y="954"/>
              <a:ext cx="1727" cy="630"/>
            </a:xfrm>
            <a:prstGeom prst="ellipse">
              <a:avLst/>
            </a:prstGeom>
            <a:solidFill>
              <a:schemeClr val="bg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i="1">
                  <a:solidFill>
                    <a:srgbClr val="000000"/>
                  </a:solidFill>
                  <a:latin typeface="Verdana" panose="020B0604030504040204" pitchFamily="34" charset="0"/>
                  <a:ea typeface="Gulim" pitchFamily="34" charset="-127"/>
                </a:rPr>
                <a:t>Execution using one pipelined functional unit</a:t>
              </a:r>
            </a:p>
          </p:txBody>
        </p:sp>
      </p:grpSp>
      <p:grpSp>
        <p:nvGrpSpPr>
          <p:cNvPr id="165894" name="Group 35"/>
          <p:cNvGrpSpPr>
            <a:grpSpLocks/>
          </p:cNvGrpSpPr>
          <p:nvPr/>
        </p:nvGrpSpPr>
        <p:grpSpPr bwMode="auto">
          <a:xfrm>
            <a:off x="3130550" y="1408113"/>
            <a:ext cx="5341938" cy="4816475"/>
            <a:chOff x="2015" y="816"/>
            <a:chExt cx="3365" cy="3034"/>
          </a:xfrm>
        </p:grpSpPr>
        <p:grpSp>
          <p:nvGrpSpPr>
            <p:cNvPr id="165896" name="Group 36"/>
            <p:cNvGrpSpPr>
              <a:grpSpLocks/>
            </p:cNvGrpSpPr>
            <p:nvPr/>
          </p:nvGrpSpPr>
          <p:grpSpPr bwMode="auto">
            <a:xfrm>
              <a:off x="2015" y="1882"/>
              <a:ext cx="869" cy="1968"/>
              <a:chOff x="780" y="1402"/>
              <a:chExt cx="869" cy="1968"/>
            </a:xfrm>
          </p:grpSpPr>
          <p:sp>
            <p:nvSpPr>
              <p:cNvPr id="165983" name="Freeform 37"/>
              <p:cNvSpPr>
                <a:spLocks/>
              </p:cNvSpPr>
              <p:nvPr/>
            </p:nvSpPr>
            <p:spPr bwMode="auto">
              <a:xfrm>
                <a:off x="960" y="2352"/>
                <a:ext cx="576" cy="672"/>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672"/>
                  <a:gd name="T26" fmla="*/ 576 w 57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672">
                    <a:moveTo>
                      <a:pt x="0" y="0"/>
                    </a:moveTo>
                    <a:lnTo>
                      <a:pt x="144" y="672"/>
                    </a:lnTo>
                    <a:lnTo>
                      <a:pt x="450" y="672"/>
                    </a:lnTo>
                    <a:lnTo>
                      <a:pt x="576" y="0"/>
                    </a:lnTo>
                    <a:lnTo>
                      <a:pt x="336" y="0"/>
                    </a:lnTo>
                    <a:lnTo>
                      <a:pt x="288" y="96"/>
                    </a:lnTo>
                    <a:lnTo>
                      <a:pt x="240"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165984" name="Group 38"/>
              <p:cNvGrpSpPr>
                <a:grpSpLocks/>
              </p:cNvGrpSpPr>
              <p:nvPr/>
            </p:nvGrpSpPr>
            <p:grpSpPr bwMode="auto">
              <a:xfrm>
                <a:off x="960" y="2928"/>
                <a:ext cx="626" cy="48"/>
                <a:chOff x="1536" y="2256"/>
                <a:chExt cx="626" cy="48"/>
              </a:xfrm>
            </p:grpSpPr>
            <p:sp>
              <p:nvSpPr>
                <p:cNvPr id="166007" name="Rectangle 39"/>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008" name="Freeform 40"/>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6009" name="Line 4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5985" name="Group 42"/>
              <p:cNvGrpSpPr>
                <a:grpSpLocks/>
              </p:cNvGrpSpPr>
              <p:nvPr/>
            </p:nvGrpSpPr>
            <p:grpSpPr bwMode="auto">
              <a:xfrm>
                <a:off x="960" y="2448"/>
                <a:ext cx="626" cy="48"/>
                <a:chOff x="1536" y="2256"/>
                <a:chExt cx="626" cy="48"/>
              </a:xfrm>
            </p:grpSpPr>
            <p:sp>
              <p:nvSpPr>
                <p:cNvPr id="166004" name="Rectangle 4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005" name="Freeform 44"/>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6006" name="Line 4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5986" name="Group 46"/>
              <p:cNvGrpSpPr>
                <a:grpSpLocks/>
              </p:cNvGrpSpPr>
              <p:nvPr/>
            </p:nvGrpSpPr>
            <p:grpSpPr bwMode="auto">
              <a:xfrm>
                <a:off x="960" y="2688"/>
                <a:ext cx="626" cy="48"/>
                <a:chOff x="1536" y="2256"/>
                <a:chExt cx="626" cy="48"/>
              </a:xfrm>
            </p:grpSpPr>
            <p:sp>
              <p:nvSpPr>
                <p:cNvPr id="166001" name="Rectangle 47"/>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002" name="Freeform 48"/>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6003" name="Line 49"/>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165987" name="Text Box 50"/>
              <p:cNvSpPr txBox="1">
                <a:spLocks noChangeArrowheads="1"/>
              </p:cNvSpPr>
              <p:nvPr/>
            </p:nvSpPr>
            <p:spPr bwMode="auto">
              <a:xfrm>
                <a:off x="1055" y="269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C[4]</a:t>
                </a:r>
              </a:p>
            </p:txBody>
          </p:sp>
          <p:sp>
            <p:nvSpPr>
              <p:cNvPr id="165988" name="Text Box 51"/>
              <p:cNvSpPr txBox="1">
                <a:spLocks noChangeArrowheads="1"/>
              </p:cNvSpPr>
              <p:nvPr/>
            </p:nvSpPr>
            <p:spPr bwMode="auto">
              <a:xfrm>
                <a:off x="1055" y="245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C[8]</a:t>
                </a:r>
              </a:p>
            </p:txBody>
          </p:sp>
          <p:sp>
            <p:nvSpPr>
              <p:cNvPr id="165989" name="Text Box 52"/>
              <p:cNvSpPr txBox="1">
                <a:spLocks noChangeArrowheads="1"/>
              </p:cNvSpPr>
              <p:nvPr/>
            </p:nvSpPr>
            <p:spPr bwMode="auto">
              <a:xfrm>
                <a:off x="1055" y="317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C[0]</a:t>
                </a:r>
              </a:p>
            </p:txBody>
          </p:sp>
          <p:sp>
            <p:nvSpPr>
              <p:cNvPr id="165990" name="Line 53"/>
              <p:cNvSpPr>
                <a:spLocks noChangeShapeType="1"/>
              </p:cNvSpPr>
              <p:nvPr/>
            </p:nvSpPr>
            <p:spPr bwMode="auto">
              <a:xfrm>
                <a:off x="1248" y="3024"/>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5991" name="Line 54"/>
              <p:cNvSpPr>
                <a:spLocks noChangeShapeType="1"/>
              </p:cNvSpPr>
              <p:nvPr/>
            </p:nvSpPr>
            <p:spPr bwMode="auto">
              <a:xfrm>
                <a:off x="1440"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5992" name="Line 55"/>
              <p:cNvSpPr>
                <a:spLocks noChangeShapeType="1"/>
              </p:cNvSpPr>
              <p:nvPr/>
            </p:nvSpPr>
            <p:spPr bwMode="auto">
              <a:xfrm>
                <a:off x="1056"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5993" name="Text Box 56"/>
              <p:cNvSpPr txBox="1">
                <a:spLocks noChangeArrowheads="1"/>
              </p:cNvSpPr>
              <p:nvPr/>
            </p:nvSpPr>
            <p:spPr bwMode="auto">
              <a:xfrm>
                <a:off x="780"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A[12]</a:t>
                </a:r>
              </a:p>
            </p:txBody>
          </p:sp>
          <p:sp>
            <p:nvSpPr>
              <p:cNvPr id="165994" name="Text Box 57"/>
              <p:cNvSpPr txBox="1">
                <a:spLocks noChangeArrowheads="1"/>
              </p:cNvSpPr>
              <p:nvPr/>
            </p:nvSpPr>
            <p:spPr bwMode="auto">
              <a:xfrm>
                <a:off x="1212"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B[12]</a:t>
                </a:r>
              </a:p>
            </p:txBody>
          </p:sp>
          <p:sp>
            <p:nvSpPr>
              <p:cNvPr id="165995" name="Text Box 58"/>
              <p:cNvSpPr txBox="1">
                <a:spLocks noChangeArrowheads="1"/>
              </p:cNvSpPr>
              <p:nvPr/>
            </p:nvSpPr>
            <p:spPr bwMode="auto">
              <a:xfrm>
                <a:off x="780"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A[16]</a:t>
                </a:r>
              </a:p>
            </p:txBody>
          </p:sp>
          <p:sp>
            <p:nvSpPr>
              <p:cNvPr id="165996" name="Text Box 59"/>
              <p:cNvSpPr txBox="1">
                <a:spLocks noChangeArrowheads="1"/>
              </p:cNvSpPr>
              <p:nvPr/>
            </p:nvSpPr>
            <p:spPr bwMode="auto">
              <a:xfrm>
                <a:off x="1212"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B[16]</a:t>
                </a:r>
              </a:p>
            </p:txBody>
          </p:sp>
          <p:sp>
            <p:nvSpPr>
              <p:cNvPr id="165997" name="Text Box 60"/>
              <p:cNvSpPr txBox="1">
                <a:spLocks noChangeArrowheads="1"/>
              </p:cNvSpPr>
              <p:nvPr/>
            </p:nvSpPr>
            <p:spPr bwMode="auto">
              <a:xfrm>
                <a:off x="780"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A[20]</a:t>
                </a:r>
              </a:p>
            </p:txBody>
          </p:sp>
          <p:sp>
            <p:nvSpPr>
              <p:cNvPr id="165998" name="Text Box 61"/>
              <p:cNvSpPr txBox="1">
                <a:spLocks noChangeArrowheads="1"/>
              </p:cNvSpPr>
              <p:nvPr/>
            </p:nvSpPr>
            <p:spPr bwMode="auto">
              <a:xfrm>
                <a:off x="1212"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B[20]</a:t>
                </a:r>
              </a:p>
            </p:txBody>
          </p:sp>
          <p:sp>
            <p:nvSpPr>
              <p:cNvPr id="165999" name="Text Box 62"/>
              <p:cNvSpPr txBox="1">
                <a:spLocks noChangeArrowheads="1"/>
              </p:cNvSpPr>
              <p:nvPr/>
            </p:nvSpPr>
            <p:spPr bwMode="auto">
              <a:xfrm>
                <a:off x="780"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A[24]</a:t>
                </a:r>
              </a:p>
            </p:txBody>
          </p:sp>
          <p:sp>
            <p:nvSpPr>
              <p:cNvPr id="166000" name="Text Box 63"/>
              <p:cNvSpPr txBox="1">
                <a:spLocks noChangeArrowheads="1"/>
              </p:cNvSpPr>
              <p:nvPr/>
            </p:nvSpPr>
            <p:spPr bwMode="auto">
              <a:xfrm>
                <a:off x="1212"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B[24]</a:t>
                </a:r>
              </a:p>
            </p:txBody>
          </p:sp>
        </p:grpSp>
        <p:grpSp>
          <p:nvGrpSpPr>
            <p:cNvPr id="165897" name="Group 64"/>
            <p:cNvGrpSpPr>
              <a:grpSpLocks/>
            </p:cNvGrpSpPr>
            <p:nvPr/>
          </p:nvGrpSpPr>
          <p:grpSpPr bwMode="auto">
            <a:xfrm>
              <a:off x="2879" y="1882"/>
              <a:ext cx="869" cy="1968"/>
              <a:chOff x="780" y="1402"/>
              <a:chExt cx="869" cy="1968"/>
            </a:xfrm>
          </p:grpSpPr>
          <p:sp>
            <p:nvSpPr>
              <p:cNvPr id="165956" name="Freeform 65"/>
              <p:cNvSpPr>
                <a:spLocks/>
              </p:cNvSpPr>
              <p:nvPr/>
            </p:nvSpPr>
            <p:spPr bwMode="auto">
              <a:xfrm>
                <a:off x="960" y="2352"/>
                <a:ext cx="576" cy="672"/>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672"/>
                  <a:gd name="T26" fmla="*/ 576 w 57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672">
                    <a:moveTo>
                      <a:pt x="0" y="0"/>
                    </a:moveTo>
                    <a:lnTo>
                      <a:pt x="144" y="672"/>
                    </a:lnTo>
                    <a:lnTo>
                      <a:pt x="450" y="672"/>
                    </a:lnTo>
                    <a:lnTo>
                      <a:pt x="576" y="0"/>
                    </a:lnTo>
                    <a:lnTo>
                      <a:pt x="336" y="0"/>
                    </a:lnTo>
                    <a:lnTo>
                      <a:pt x="288" y="96"/>
                    </a:lnTo>
                    <a:lnTo>
                      <a:pt x="240"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165957" name="Group 66"/>
              <p:cNvGrpSpPr>
                <a:grpSpLocks/>
              </p:cNvGrpSpPr>
              <p:nvPr/>
            </p:nvGrpSpPr>
            <p:grpSpPr bwMode="auto">
              <a:xfrm>
                <a:off x="960" y="2928"/>
                <a:ext cx="626" cy="48"/>
                <a:chOff x="1536" y="2256"/>
                <a:chExt cx="626" cy="48"/>
              </a:xfrm>
            </p:grpSpPr>
            <p:sp>
              <p:nvSpPr>
                <p:cNvPr id="165980" name="Rectangle 67"/>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5981" name="Freeform 68"/>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5982" name="Line 69"/>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5958" name="Group 70"/>
              <p:cNvGrpSpPr>
                <a:grpSpLocks/>
              </p:cNvGrpSpPr>
              <p:nvPr/>
            </p:nvGrpSpPr>
            <p:grpSpPr bwMode="auto">
              <a:xfrm>
                <a:off x="960" y="2448"/>
                <a:ext cx="626" cy="48"/>
                <a:chOff x="1536" y="2256"/>
                <a:chExt cx="626" cy="48"/>
              </a:xfrm>
            </p:grpSpPr>
            <p:sp>
              <p:nvSpPr>
                <p:cNvPr id="165977" name="Rectangle 71"/>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5978" name="Freeform 72"/>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5979" name="Line 73"/>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5959" name="Group 74"/>
              <p:cNvGrpSpPr>
                <a:grpSpLocks/>
              </p:cNvGrpSpPr>
              <p:nvPr/>
            </p:nvGrpSpPr>
            <p:grpSpPr bwMode="auto">
              <a:xfrm>
                <a:off x="960" y="2688"/>
                <a:ext cx="626" cy="48"/>
                <a:chOff x="1536" y="2256"/>
                <a:chExt cx="626" cy="48"/>
              </a:xfrm>
            </p:grpSpPr>
            <p:sp>
              <p:nvSpPr>
                <p:cNvPr id="165974" name="Rectangle 7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5975" name="Freeform 76"/>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5976" name="Line 7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165960" name="Text Box 78"/>
              <p:cNvSpPr txBox="1">
                <a:spLocks noChangeArrowheads="1"/>
              </p:cNvSpPr>
              <p:nvPr/>
            </p:nvSpPr>
            <p:spPr bwMode="auto">
              <a:xfrm>
                <a:off x="1055" y="269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C[5]</a:t>
                </a:r>
              </a:p>
            </p:txBody>
          </p:sp>
          <p:sp>
            <p:nvSpPr>
              <p:cNvPr id="165961" name="Text Box 79"/>
              <p:cNvSpPr txBox="1">
                <a:spLocks noChangeArrowheads="1"/>
              </p:cNvSpPr>
              <p:nvPr/>
            </p:nvSpPr>
            <p:spPr bwMode="auto">
              <a:xfrm>
                <a:off x="1055" y="245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C[9]</a:t>
                </a:r>
              </a:p>
            </p:txBody>
          </p:sp>
          <p:sp>
            <p:nvSpPr>
              <p:cNvPr id="165962" name="Text Box 80"/>
              <p:cNvSpPr txBox="1">
                <a:spLocks noChangeArrowheads="1"/>
              </p:cNvSpPr>
              <p:nvPr/>
            </p:nvSpPr>
            <p:spPr bwMode="auto">
              <a:xfrm>
                <a:off x="1055" y="317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C[1]</a:t>
                </a:r>
              </a:p>
            </p:txBody>
          </p:sp>
          <p:sp>
            <p:nvSpPr>
              <p:cNvPr id="165963" name="Line 81"/>
              <p:cNvSpPr>
                <a:spLocks noChangeShapeType="1"/>
              </p:cNvSpPr>
              <p:nvPr/>
            </p:nvSpPr>
            <p:spPr bwMode="auto">
              <a:xfrm>
                <a:off x="1248" y="3024"/>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5964" name="Line 82"/>
              <p:cNvSpPr>
                <a:spLocks noChangeShapeType="1"/>
              </p:cNvSpPr>
              <p:nvPr/>
            </p:nvSpPr>
            <p:spPr bwMode="auto">
              <a:xfrm>
                <a:off x="1440"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5965" name="Line 83"/>
              <p:cNvSpPr>
                <a:spLocks noChangeShapeType="1"/>
              </p:cNvSpPr>
              <p:nvPr/>
            </p:nvSpPr>
            <p:spPr bwMode="auto">
              <a:xfrm>
                <a:off x="1056"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5966" name="Text Box 84"/>
              <p:cNvSpPr txBox="1">
                <a:spLocks noChangeArrowheads="1"/>
              </p:cNvSpPr>
              <p:nvPr/>
            </p:nvSpPr>
            <p:spPr bwMode="auto">
              <a:xfrm>
                <a:off x="780"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A[13]</a:t>
                </a:r>
              </a:p>
            </p:txBody>
          </p:sp>
          <p:sp>
            <p:nvSpPr>
              <p:cNvPr id="165967" name="Text Box 85"/>
              <p:cNvSpPr txBox="1">
                <a:spLocks noChangeArrowheads="1"/>
              </p:cNvSpPr>
              <p:nvPr/>
            </p:nvSpPr>
            <p:spPr bwMode="auto">
              <a:xfrm>
                <a:off x="1212"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B[13]</a:t>
                </a:r>
              </a:p>
            </p:txBody>
          </p:sp>
          <p:sp>
            <p:nvSpPr>
              <p:cNvPr id="165968" name="Text Box 86"/>
              <p:cNvSpPr txBox="1">
                <a:spLocks noChangeArrowheads="1"/>
              </p:cNvSpPr>
              <p:nvPr/>
            </p:nvSpPr>
            <p:spPr bwMode="auto">
              <a:xfrm>
                <a:off x="780"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A[17]</a:t>
                </a:r>
              </a:p>
            </p:txBody>
          </p:sp>
          <p:sp>
            <p:nvSpPr>
              <p:cNvPr id="165969" name="Text Box 87"/>
              <p:cNvSpPr txBox="1">
                <a:spLocks noChangeArrowheads="1"/>
              </p:cNvSpPr>
              <p:nvPr/>
            </p:nvSpPr>
            <p:spPr bwMode="auto">
              <a:xfrm>
                <a:off x="1212"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B[17]</a:t>
                </a:r>
              </a:p>
            </p:txBody>
          </p:sp>
          <p:sp>
            <p:nvSpPr>
              <p:cNvPr id="165970" name="Text Box 88"/>
              <p:cNvSpPr txBox="1">
                <a:spLocks noChangeArrowheads="1"/>
              </p:cNvSpPr>
              <p:nvPr/>
            </p:nvSpPr>
            <p:spPr bwMode="auto">
              <a:xfrm>
                <a:off x="780"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A[21]</a:t>
                </a:r>
              </a:p>
            </p:txBody>
          </p:sp>
          <p:sp>
            <p:nvSpPr>
              <p:cNvPr id="165971" name="Text Box 89"/>
              <p:cNvSpPr txBox="1">
                <a:spLocks noChangeArrowheads="1"/>
              </p:cNvSpPr>
              <p:nvPr/>
            </p:nvSpPr>
            <p:spPr bwMode="auto">
              <a:xfrm>
                <a:off x="1212"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B[21]</a:t>
                </a:r>
              </a:p>
            </p:txBody>
          </p:sp>
          <p:sp>
            <p:nvSpPr>
              <p:cNvPr id="165972" name="Text Box 90"/>
              <p:cNvSpPr txBox="1">
                <a:spLocks noChangeArrowheads="1"/>
              </p:cNvSpPr>
              <p:nvPr/>
            </p:nvSpPr>
            <p:spPr bwMode="auto">
              <a:xfrm>
                <a:off x="780"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A[25]</a:t>
                </a:r>
              </a:p>
            </p:txBody>
          </p:sp>
          <p:sp>
            <p:nvSpPr>
              <p:cNvPr id="165973" name="Text Box 91"/>
              <p:cNvSpPr txBox="1">
                <a:spLocks noChangeArrowheads="1"/>
              </p:cNvSpPr>
              <p:nvPr/>
            </p:nvSpPr>
            <p:spPr bwMode="auto">
              <a:xfrm>
                <a:off x="1212"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B[25]</a:t>
                </a:r>
              </a:p>
            </p:txBody>
          </p:sp>
        </p:grpSp>
        <p:grpSp>
          <p:nvGrpSpPr>
            <p:cNvPr id="165898" name="Group 92"/>
            <p:cNvGrpSpPr>
              <a:grpSpLocks/>
            </p:cNvGrpSpPr>
            <p:nvPr/>
          </p:nvGrpSpPr>
          <p:grpSpPr bwMode="auto">
            <a:xfrm>
              <a:off x="3695" y="1882"/>
              <a:ext cx="869" cy="1968"/>
              <a:chOff x="780" y="1402"/>
              <a:chExt cx="869" cy="1968"/>
            </a:xfrm>
          </p:grpSpPr>
          <p:sp>
            <p:nvSpPr>
              <p:cNvPr id="165929" name="Freeform 93"/>
              <p:cNvSpPr>
                <a:spLocks/>
              </p:cNvSpPr>
              <p:nvPr/>
            </p:nvSpPr>
            <p:spPr bwMode="auto">
              <a:xfrm>
                <a:off x="960" y="2352"/>
                <a:ext cx="576" cy="672"/>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672"/>
                  <a:gd name="T26" fmla="*/ 576 w 57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672">
                    <a:moveTo>
                      <a:pt x="0" y="0"/>
                    </a:moveTo>
                    <a:lnTo>
                      <a:pt x="144" y="672"/>
                    </a:lnTo>
                    <a:lnTo>
                      <a:pt x="450" y="672"/>
                    </a:lnTo>
                    <a:lnTo>
                      <a:pt x="576" y="0"/>
                    </a:lnTo>
                    <a:lnTo>
                      <a:pt x="336" y="0"/>
                    </a:lnTo>
                    <a:lnTo>
                      <a:pt x="288" y="96"/>
                    </a:lnTo>
                    <a:lnTo>
                      <a:pt x="240"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165930" name="Group 94"/>
              <p:cNvGrpSpPr>
                <a:grpSpLocks/>
              </p:cNvGrpSpPr>
              <p:nvPr/>
            </p:nvGrpSpPr>
            <p:grpSpPr bwMode="auto">
              <a:xfrm>
                <a:off x="960" y="2928"/>
                <a:ext cx="626" cy="48"/>
                <a:chOff x="1536" y="2256"/>
                <a:chExt cx="626" cy="48"/>
              </a:xfrm>
            </p:grpSpPr>
            <p:sp>
              <p:nvSpPr>
                <p:cNvPr id="165953" name="Rectangle 9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5954" name="Freeform 96"/>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5955" name="Line 9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5931" name="Group 98"/>
              <p:cNvGrpSpPr>
                <a:grpSpLocks/>
              </p:cNvGrpSpPr>
              <p:nvPr/>
            </p:nvGrpSpPr>
            <p:grpSpPr bwMode="auto">
              <a:xfrm>
                <a:off x="960" y="2448"/>
                <a:ext cx="626" cy="48"/>
                <a:chOff x="1536" y="2256"/>
                <a:chExt cx="626" cy="48"/>
              </a:xfrm>
            </p:grpSpPr>
            <p:sp>
              <p:nvSpPr>
                <p:cNvPr id="165950" name="Rectangle 99"/>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5951" name="Freeform 100"/>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5952" name="Line 10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5932" name="Group 102"/>
              <p:cNvGrpSpPr>
                <a:grpSpLocks/>
              </p:cNvGrpSpPr>
              <p:nvPr/>
            </p:nvGrpSpPr>
            <p:grpSpPr bwMode="auto">
              <a:xfrm>
                <a:off x="960" y="2688"/>
                <a:ext cx="626" cy="48"/>
                <a:chOff x="1536" y="2256"/>
                <a:chExt cx="626" cy="48"/>
              </a:xfrm>
            </p:grpSpPr>
            <p:sp>
              <p:nvSpPr>
                <p:cNvPr id="165947" name="Rectangle 10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5948" name="Freeform 104"/>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5949" name="Line 10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165933" name="Text Box 106"/>
              <p:cNvSpPr txBox="1">
                <a:spLocks noChangeArrowheads="1"/>
              </p:cNvSpPr>
              <p:nvPr/>
            </p:nvSpPr>
            <p:spPr bwMode="auto">
              <a:xfrm>
                <a:off x="1055" y="269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C[6]</a:t>
                </a:r>
              </a:p>
            </p:txBody>
          </p:sp>
          <p:sp>
            <p:nvSpPr>
              <p:cNvPr id="165934" name="Text Box 107"/>
              <p:cNvSpPr txBox="1">
                <a:spLocks noChangeArrowheads="1"/>
              </p:cNvSpPr>
              <p:nvPr/>
            </p:nvSpPr>
            <p:spPr bwMode="auto">
              <a:xfrm>
                <a:off x="1020" y="2458"/>
                <a:ext cx="4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C[10]</a:t>
                </a:r>
              </a:p>
            </p:txBody>
          </p:sp>
          <p:sp>
            <p:nvSpPr>
              <p:cNvPr id="165935" name="Text Box 108"/>
              <p:cNvSpPr txBox="1">
                <a:spLocks noChangeArrowheads="1"/>
              </p:cNvSpPr>
              <p:nvPr/>
            </p:nvSpPr>
            <p:spPr bwMode="auto">
              <a:xfrm>
                <a:off x="1055" y="317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C[2]</a:t>
                </a:r>
              </a:p>
            </p:txBody>
          </p:sp>
          <p:sp>
            <p:nvSpPr>
              <p:cNvPr id="165936" name="Line 109"/>
              <p:cNvSpPr>
                <a:spLocks noChangeShapeType="1"/>
              </p:cNvSpPr>
              <p:nvPr/>
            </p:nvSpPr>
            <p:spPr bwMode="auto">
              <a:xfrm>
                <a:off x="1248" y="3024"/>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5937" name="Line 110"/>
              <p:cNvSpPr>
                <a:spLocks noChangeShapeType="1"/>
              </p:cNvSpPr>
              <p:nvPr/>
            </p:nvSpPr>
            <p:spPr bwMode="auto">
              <a:xfrm>
                <a:off x="1440"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5938" name="Line 111"/>
              <p:cNvSpPr>
                <a:spLocks noChangeShapeType="1"/>
              </p:cNvSpPr>
              <p:nvPr/>
            </p:nvSpPr>
            <p:spPr bwMode="auto">
              <a:xfrm>
                <a:off x="1056"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5939" name="Text Box 112"/>
              <p:cNvSpPr txBox="1">
                <a:spLocks noChangeArrowheads="1"/>
              </p:cNvSpPr>
              <p:nvPr/>
            </p:nvSpPr>
            <p:spPr bwMode="auto">
              <a:xfrm>
                <a:off x="780"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A[14]</a:t>
                </a:r>
              </a:p>
            </p:txBody>
          </p:sp>
          <p:sp>
            <p:nvSpPr>
              <p:cNvPr id="165940" name="Text Box 113"/>
              <p:cNvSpPr txBox="1">
                <a:spLocks noChangeArrowheads="1"/>
              </p:cNvSpPr>
              <p:nvPr/>
            </p:nvSpPr>
            <p:spPr bwMode="auto">
              <a:xfrm>
                <a:off x="1212"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B[14]</a:t>
                </a:r>
              </a:p>
            </p:txBody>
          </p:sp>
          <p:sp>
            <p:nvSpPr>
              <p:cNvPr id="165941" name="Text Box 114"/>
              <p:cNvSpPr txBox="1">
                <a:spLocks noChangeArrowheads="1"/>
              </p:cNvSpPr>
              <p:nvPr/>
            </p:nvSpPr>
            <p:spPr bwMode="auto">
              <a:xfrm>
                <a:off x="780"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A[18]</a:t>
                </a:r>
              </a:p>
            </p:txBody>
          </p:sp>
          <p:sp>
            <p:nvSpPr>
              <p:cNvPr id="165942" name="Text Box 115"/>
              <p:cNvSpPr txBox="1">
                <a:spLocks noChangeArrowheads="1"/>
              </p:cNvSpPr>
              <p:nvPr/>
            </p:nvSpPr>
            <p:spPr bwMode="auto">
              <a:xfrm>
                <a:off x="1212"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B[18]</a:t>
                </a:r>
              </a:p>
            </p:txBody>
          </p:sp>
          <p:sp>
            <p:nvSpPr>
              <p:cNvPr id="165943" name="Text Box 116"/>
              <p:cNvSpPr txBox="1">
                <a:spLocks noChangeArrowheads="1"/>
              </p:cNvSpPr>
              <p:nvPr/>
            </p:nvSpPr>
            <p:spPr bwMode="auto">
              <a:xfrm>
                <a:off x="780"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A[22]</a:t>
                </a:r>
              </a:p>
            </p:txBody>
          </p:sp>
          <p:sp>
            <p:nvSpPr>
              <p:cNvPr id="165944" name="Text Box 117"/>
              <p:cNvSpPr txBox="1">
                <a:spLocks noChangeArrowheads="1"/>
              </p:cNvSpPr>
              <p:nvPr/>
            </p:nvSpPr>
            <p:spPr bwMode="auto">
              <a:xfrm>
                <a:off x="1212"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B[22]</a:t>
                </a:r>
              </a:p>
            </p:txBody>
          </p:sp>
          <p:sp>
            <p:nvSpPr>
              <p:cNvPr id="165945" name="Text Box 118"/>
              <p:cNvSpPr txBox="1">
                <a:spLocks noChangeArrowheads="1"/>
              </p:cNvSpPr>
              <p:nvPr/>
            </p:nvSpPr>
            <p:spPr bwMode="auto">
              <a:xfrm>
                <a:off x="780"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A[26]</a:t>
                </a:r>
              </a:p>
            </p:txBody>
          </p:sp>
          <p:sp>
            <p:nvSpPr>
              <p:cNvPr id="165946" name="Text Box 119"/>
              <p:cNvSpPr txBox="1">
                <a:spLocks noChangeArrowheads="1"/>
              </p:cNvSpPr>
              <p:nvPr/>
            </p:nvSpPr>
            <p:spPr bwMode="auto">
              <a:xfrm>
                <a:off x="1212"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B[26]</a:t>
                </a:r>
              </a:p>
            </p:txBody>
          </p:sp>
        </p:grpSp>
        <p:grpSp>
          <p:nvGrpSpPr>
            <p:cNvPr id="165899" name="Group 120"/>
            <p:cNvGrpSpPr>
              <a:grpSpLocks/>
            </p:cNvGrpSpPr>
            <p:nvPr/>
          </p:nvGrpSpPr>
          <p:grpSpPr bwMode="auto">
            <a:xfrm>
              <a:off x="4511" y="1882"/>
              <a:ext cx="869" cy="1968"/>
              <a:chOff x="780" y="1402"/>
              <a:chExt cx="869" cy="1968"/>
            </a:xfrm>
          </p:grpSpPr>
          <p:sp>
            <p:nvSpPr>
              <p:cNvPr id="165902" name="Freeform 121"/>
              <p:cNvSpPr>
                <a:spLocks/>
              </p:cNvSpPr>
              <p:nvPr/>
            </p:nvSpPr>
            <p:spPr bwMode="auto">
              <a:xfrm>
                <a:off x="960" y="2352"/>
                <a:ext cx="576" cy="672"/>
              </a:xfrm>
              <a:custGeom>
                <a:avLst/>
                <a:gdLst>
                  <a:gd name="T0" fmla="*/ 0 w 576"/>
                  <a:gd name="T1" fmla="*/ 0 h 672"/>
                  <a:gd name="T2" fmla="*/ 144 w 576"/>
                  <a:gd name="T3" fmla="*/ 672 h 672"/>
                  <a:gd name="T4" fmla="*/ 450 w 576"/>
                  <a:gd name="T5" fmla="*/ 672 h 672"/>
                  <a:gd name="T6" fmla="*/ 576 w 576"/>
                  <a:gd name="T7" fmla="*/ 0 h 672"/>
                  <a:gd name="T8" fmla="*/ 336 w 576"/>
                  <a:gd name="T9" fmla="*/ 0 h 672"/>
                  <a:gd name="T10" fmla="*/ 288 w 576"/>
                  <a:gd name="T11" fmla="*/ 96 h 672"/>
                  <a:gd name="T12" fmla="*/ 240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672"/>
                  <a:gd name="T26" fmla="*/ 576 w 57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672">
                    <a:moveTo>
                      <a:pt x="0" y="0"/>
                    </a:moveTo>
                    <a:lnTo>
                      <a:pt x="144" y="672"/>
                    </a:lnTo>
                    <a:lnTo>
                      <a:pt x="450" y="672"/>
                    </a:lnTo>
                    <a:lnTo>
                      <a:pt x="576" y="0"/>
                    </a:lnTo>
                    <a:lnTo>
                      <a:pt x="336" y="0"/>
                    </a:lnTo>
                    <a:lnTo>
                      <a:pt x="288" y="96"/>
                    </a:lnTo>
                    <a:lnTo>
                      <a:pt x="240"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165903" name="Group 122"/>
              <p:cNvGrpSpPr>
                <a:grpSpLocks/>
              </p:cNvGrpSpPr>
              <p:nvPr/>
            </p:nvGrpSpPr>
            <p:grpSpPr bwMode="auto">
              <a:xfrm>
                <a:off x="960" y="2928"/>
                <a:ext cx="626" cy="48"/>
                <a:chOff x="1536" y="2256"/>
                <a:chExt cx="626" cy="48"/>
              </a:xfrm>
            </p:grpSpPr>
            <p:sp>
              <p:nvSpPr>
                <p:cNvPr id="165926" name="Rectangle 12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5927" name="Freeform 124"/>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5928" name="Line 12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5904" name="Group 126"/>
              <p:cNvGrpSpPr>
                <a:grpSpLocks/>
              </p:cNvGrpSpPr>
              <p:nvPr/>
            </p:nvGrpSpPr>
            <p:grpSpPr bwMode="auto">
              <a:xfrm>
                <a:off x="960" y="2448"/>
                <a:ext cx="626" cy="48"/>
                <a:chOff x="1536" y="2256"/>
                <a:chExt cx="626" cy="48"/>
              </a:xfrm>
            </p:grpSpPr>
            <p:sp>
              <p:nvSpPr>
                <p:cNvPr id="165923" name="Rectangle 127"/>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5924" name="Freeform 128"/>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5925" name="Line 129"/>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5905" name="Group 130"/>
              <p:cNvGrpSpPr>
                <a:grpSpLocks/>
              </p:cNvGrpSpPr>
              <p:nvPr/>
            </p:nvGrpSpPr>
            <p:grpSpPr bwMode="auto">
              <a:xfrm>
                <a:off x="960" y="2688"/>
                <a:ext cx="626" cy="48"/>
                <a:chOff x="1536" y="2256"/>
                <a:chExt cx="626" cy="48"/>
              </a:xfrm>
            </p:grpSpPr>
            <p:sp>
              <p:nvSpPr>
                <p:cNvPr id="165920" name="Rectangle 131"/>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5921" name="Freeform 132"/>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5922" name="Line 133"/>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165906" name="Text Box 134"/>
              <p:cNvSpPr txBox="1">
                <a:spLocks noChangeArrowheads="1"/>
              </p:cNvSpPr>
              <p:nvPr/>
            </p:nvSpPr>
            <p:spPr bwMode="auto">
              <a:xfrm>
                <a:off x="1055" y="269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C[7]</a:t>
                </a:r>
              </a:p>
            </p:txBody>
          </p:sp>
          <p:sp>
            <p:nvSpPr>
              <p:cNvPr id="165907" name="Text Box 135"/>
              <p:cNvSpPr txBox="1">
                <a:spLocks noChangeArrowheads="1"/>
              </p:cNvSpPr>
              <p:nvPr/>
            </p:nvSpPr>
            <p:spPr bwMode="auto">
              <a:xfrm>
                <a:off x="1020" y="2458"/>
                <a:ext cx="4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C[11]</a:t>
                </a:r>
              </a:p>
            </p:txBody>
          </p:sp>
          <p:sp>
            <p:nvSpPr>
              <p:cNvPr id="165908" name="Text Box 136"/>
              <p:cNvSpPr txBox="1">
                <a:spLocks noChangeArrowheads="1"/>
              </p:cNvSpPr>
              <p:nvPr/>
            </p:nvSpPr>
            <p:spPr bwMode="auto">
              <a:xfrm>
                <a:off x="1055" y="3178"/>
                <a:ext cx="3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C[3]</a:t>
                </a:r>
              </a:p>
            </p:txBody>
          </p:sp>
          <p:sp>
            <p:nvSpPr>
              <p:cNvPr id="165909" name="Line 137"/>
              <p:cNvSpPr>
                <a:spLocks noChangeShapeType="1"/>
              </p:cNvSpPr>
              <p:nvPr/>
            </p:nvSpPr>
            <p:spPr bwMode="auto">
              <a:xfrm>
                <a:off x="1248" y="3024"/>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5910" name="Line 138"/>
              <p:cNvSpPr>
                <a:spLocks noChangeShapeType="1"/>
              </p:cNvSpPr>
              <p:nvPr/>
            </p:nvSpPr>
            <p:spPr bwMode="auto">
              <a:xfrm>
                <a:off x="1440"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5911" name="Line 139"/>
              <p:cNvSpPr>
                <a:spLocks noChangeShapeType="1"/>
              </p:cNvSpPr>
              <p:nvPr/>
            </p:nvSpPr>
            <p:spPr bwMode="auto">
              <a:xfrm>
                <a:off x="1056" y="22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5912" name="Text Box 140"/>
              <p:cNvSpPr txBox="1">
                <a:spLocks noChangeArrowheads="1"/>
              </p:cNvSpPr>
              <p:nvPr/>
            </p:nvSpPr>
            <p:spPr bwMode="auto">
              <a:xfrm>
                <a:off x="780"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A[15]</a:t>
                </a:r>
              </a:p>
            </p:txBody>
          </p:sp>
          <p:sp>
            <p:nvSpPr>
              <p:cNvPr id="165913" name="Text Box 141"/>
              <p:cNvSpPr txBox="1">
                <a:spLocks noChangeArrowheads="1"/>
              </p:cNvSpPr>
              <p:nvPr/>
            </p:nvSpPr>
            <p:spPr bwMode="auto">
              <a:xfrm>
                <a:off x="1212" y="1978"/>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B[15]</a:t>
                </a:r>
              </a:p>
            </p:txBody>
          </p:sp>
          <p:sp>
            <p:nvSpPr>
              <p:cNvPr id="165914" name="Text Box 142"/>
              <p:cNvSpPr txBox="1">
                <a:spLocks noChangeArrowheads="1"/>
              </p:cNvSpPr>
              <p:nvPr/>
            </p:nvSpPr>
            <p:spPr bwMode="auto">
              <a:xfrm>
                <a:off x="780"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A[19]</a:t>
                </a:r>
              </a:p>
            </p:txBody>
          </p:sp>
          <p:sp>
            <p:nvSpPr>
              <p:cNvPr id="165915" name="Text Box 143"/>
              <p:cNvSpPr txBox="1">
                <a:spLocks noChangeArrowheads="1"/>
              </p:cNvSpPr>
              <p:nvPr/>
            </p:nvSpPr>
            <p:spPr bwMode="auto">
              <a:xfrm>
                <a:off x="1212" y="1786"/>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B[19]</a:t>
                </a:r>
              </a:p>
            </p:txBody>
          </p:sp>
          <p:sp>
            <p:nvSpPr>
              <p:cNvPr id="165916" name="Text Box 144"/>
              <p:cNvSpPr txBox="1">
                <a:spLocks noChangeArrowheads="1"/>
              </p:cNvSpPr>
              <p:nvPr/>
            </p:nvSpPr>
            <p:spPr bwMode="auto">
              <a:xfrm>
                <a:off x="780"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A[23]</a:t>
                </a:r>
              </a:p>
            </p:txBody>
          </p:sp>
          <p:sp>
            <p:nvSpPr>
              <p:cNvPr id="165917" name="Text Box 145"/>
              <p:cNvSpPr txBox="1">
                <a:spLocks noChangeArrowheads="1"/>
              </p:cNvSpPr>
              <p:nvPr/>
            </p:nvSpPr>
            <p:spPr bwMode="auto">
              <a:xfrm>
                <a:off x="1212" y="1594"/>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B[23]</a:t>
                </a:r>
              </a:p>
            </p:txBody>
          </p:sp>
          <p:sp>
            <p:nvSpPr>
              <p:cNvPr id="165918" name="Text Box 146"/>
              <p:cNvSpPr txBox="1">
                <a:spLocks noChangeArrowheads="1"/>
              </p:cNvSpPr>
              <p:nvPr/>
            </p:nvSpPr>
            <p:spPr bwMode="auto">
              <a:xfrm>
                <a:off x="780"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A[27]</a:t>
                </a:r>
              </a:p>
            </p:txBody>
          </p:sp>
          <p:sp>
            <p:nvSpPr>
              <p:cNvPr id="165919" name="Text Box 147"/>
              <p:cNvSpPr txBox="1">
                <a:spLocks noChangeArrowheads="1"/>
              </p:cNvSpPr>
              <p:nvPr/>
            </p:nvSpPr>
            <p:spPr bwMode="auto">
              <a:xfrm>
                <a:off x="1212" y="1402"/>
                <a:ext cx="4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B[27]</a:t>
                </a:r>
              </a:p>
            </p:txBody>
          </p:sp>
        </p:grpSp>
        <p:sp>
          <p:nvSpPr>
            <p:cNvPr id="165900" name="Line 148"/>
            <p:cNvSpPr>
              <a:spLocks noChangeShapeType="1"/>
            </p:cNvSpPr>
            <p:nvPr/>
          </p:nvSpPr>
          <p:spPr bwMode="auto">
            <a:xfrm>
              <a:off x="2736" y="816"/>
              <a:ext cx="912" cy="100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5901" name="Oval 149"/>
            <p:cNvSpPr>
              <a:spLocks noChangeArrowheads="1"/>
            </p:cNvSpPr>
            <p:nvPr/>
          </p:nvSpPr>
          <p:spPr bwMode="auto">
            <a:xfrm flipH="1">
              <a:off x="2307" y="954"/>
              <a:ext cx="1727" cy="630"/>
            </a:xfrm>
            <a:prstGeom prst="ellipse">
              <a:avLst/>
            </a:prstGeom>
            <a:solidFill>
              <a:schemeClr val="bg1"/>
            </a:solidFill>
            <a:ln w="3175">
              <a:solidFill>
                <a:schemeClr val="tx1"/>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i="1">
                  <a:solidFill>
                    <a:srgbClr val="000000"/>
                  </a:solidFill>
                  <a:latin typeface="Verdana" panose="020B0604030504040204" pitchFamily="34" charset="0"/>
                  <a:ea typeface="Gulim" pitchFamily="34" charset="-127"/>
                </a:rPr>
                <a:t>Execution using four pipelined functional units</a:t>
              </a:r>
            </a:p>
          </p:txBody>
        </p:sp>
      </p:grpSp>
      <p:sp>
        <p:nvSpPr>
          <p:cNvPr id="165895" name="TextBox 151"/>
          <p:cNvSpPr txBox="1">
            <a:spLocks noChangeArrowheads="1"/>
          </p:cNvSpPr>
          <p:nvPr/>
        </p:nvSpPr>
        <p:spPr bwMode="auto">
          <a:xfrm>
            <a:off x="152400" y="6535738"/>
            <a:ext cx="1738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000">
                <a:solidFill>
                  <a:srgbClr val="000000"/>
                </a:solidFill>
                <a:latin typeface="Arial" panose="020B0604020202020204" pitchFamily="34" charset="0"/>
                <a:ea typeface="MS PGothic" pitchFamily="34" charset="-128"/>
              </a:rPr>
              <a:t>Slide credit: Krste Asanovic</a:t>
            </a:r>
          </a:p>
        </p:txBody>
      </p:sp>
    </p:spTree>
    <p:extLst>
      <p:ext uri="{BB962C8B-B14F-4D97-AF65-F5344CB8AC3E}">
        <p14:creationId xmlns:p14="http://schemas.microsoft.com/office/powerpoint/2010/main" val="419038467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dirty="0" smtClean="0"/>
              <a:t>SIMD Execution Unit Structure</a:t>
            </a:r>
            <a:endParaRPr lang="zh-CN" altLang="en-US" dirty="0"/>
          </a:p>
        </p:txBody>
      </p:sp>
      <p:sp>
        <p:nvSpPr>
          <p:cNvPr id="2" name="日期占位符 1"/>
          <p:cNvSpPr>
            <a:spLocks noGrp="1"/>
          </p:cNvSpPr>
          <p:nvPr>
            <p:ph type="dt" sz="half" idx="10"/>
          </p:nvPr>
        </p:nvSpPr>
        <p:spPr/>
        <p:txBody>
          <a:bodyPr/>
          <a:lstStyle/>
          <a:p>
            <a:fld id="{45064DDA-5DD4-4E0E-9010-C474DF570E76}"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166916" name="Freeform 3"/>
          <p:cNvSpPr>
            <a:spLocks/>
          </p:cNvSpPr>
          <p:nvPr/>
        </p:nvSpPr>
        <p:spPr bwMode="auto">
          <a:xfrm>
            <a:off x="1477963" y="4114800"/>
            <a:ext cx="914400" cy="10668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672"/>
              <a:gd name="T26" fmla="*/ 576 w 57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672">
                <a:moveTo>
                  <a:pt x="0" y="0"/>
                </a:moveTo>
                <a:lnTo>
                  <a:pt x="144" y="672"/>
                </a:lnTo>
                <a:lnTo>
                  <a:pt x="450" y="672"/>
                </a:lnTo>
                <a:lnTo>
                  <a:pt x="576" y="0"/>
                </a:lnTo>
                <a:lnTo>
                  <a:pt x="336" y="0"/>
                </a:lnTo>
                <a:lnTo>
                  <a:pt x="288" y="96"/>
                </a:lnTo>
                <a:lnTo>
                  <a:pt x="240"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166917" name="Group 4"/>
          <p:cNvGrpSpPr>
            <a:grpSpLocks/>
          </p:cNvGrpSpPr>
          <p:nvPr/>
        </p:nvGrpSpPr>
        <p:grpSpPr bwMode="auto">
          <a:xfrm>
            <a:off x="1477963" y="5029200"/>
            <a:ext cx="993775" cy="76200"/>
            <a:chOff x="1536" y="2256"/>
            <a:chExt cx="626" cy="48"/>
          </a:xfrm>
        </p:grpSpPr>
        <p:sp>
          <p:nvSpPr>
            <p:cNvPr id="167082" name="Rectangle 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83" name="Freeform 6"/>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84" name="Line 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18" name="Group 8"/>
          <p:cNvGrpSpPr>
            <a:grpSpLocks/>
          </p:cNvGrpSpPr>
          <p:nvPr/>
        </p:nvGrpSpPr>
        <p:grpSpPr bwMode="auto">
          <a:xfrm>
            <a:off x="1477963" y="4267200"/>
            <a:ext cx="993775" cy="76200"/>
            <a:chOff x="1536" y="2256"/>
            <a:chExt cx="626" cy="48"/>
          </a:xfrm>
        </p:grpSpPr>
        <p:sp>
          <p:nvSpPr>
            <p:cNvPr id="167079" name="Rectangle 9"/>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80" name="Freeform 10"/>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81" name="Line 1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19" name="Group 12"/>
          <p:cNvGrpSpPr>
            <a:grpSpLocks/>
          </p:cNvGrpSpPr>
          <p:nvPr/>
        </p:nvGrpSpPr>
        <p:grpSpPr bwMode="auto">
          <a:xfrm>
            <a:off x="1477963" y="4648200"/>
            <a:ext cx="993775" cy="76200"/>
            <a:chOff x="1536" y="2256"/>
            <a:chExt cx="626" cy="48"/>
          </a:xfrm>
        </p:grpSpPr>
        <p:sp>
          <p:nvSpPr>
            <p:cNvPr id="167076" name="Rectangle 1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77" name="Freeform 14"/>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78" name="Line 1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166920" name="Line 16"/>
          <p:cNvSpPr>
            <a:spLocks noChangeShapeType="1"/>
          </p:cNvSpPr>
          <p:nvPr/>
        </p:nvSpPr>
        <p:spPr bwMode="auto">
          <a:xfrm>
            <a:off x="2239963" y="38862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21" name="Line 17"/>
          <p:cNvSpPr>
            <a:spLocks noChangeShapeType="1"/>
          </p:cNvSpPr>
          <p:nvPr/>
        </p:nvSpPr>
        <p:spPr bwMode="auto">
          <a:xfrm>
            <a:off x="1630363" y="38862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22" name="Freeform 18"/>
          <p:cNvSpPr>
            <a:spLocks/>
          </p:cNvSpPr>
          <p:nvPr/>
        </p:nvSpPr>
        <p:spPr bwMode="auto">
          <a:xfrm flipV="1">
            <a:off x="1477963" y="1524000"/>
            <a:ext cx="914400" cy="10668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672"/>
              <a:gd name="T26" fmla="*/ 576 w 57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672">
                <a:moveTo>
                  <a:pt x="0" y="0"/>
                </a:moveTo>
                <a:lnTo>
                  <a:pt x="144" y="672"/>
                </a:lnTo>
                <a:lnTo>
                  <a:pt x="450" y="672"/>
                </a:lnTo>
                <a:lnTo>
                  <a:pt x="576" y="0"/>
                </a:lnTo>
                <a:lnTo>
                  <a:pt x="336" y="0"/>
                </a:lnTo>
                <a:lnTo>
                  <a:pt x="288" y="96"/>
                </a:lnTo>
                <a:lnTo>
                  <a:pt x="240"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166923" name="Group 19"/>
          <p:cNvGrpSpPr>
            <a:grpSpLocks/>
          </p:cNvGrpSpPr>
          <p:nvPr/>
        </p:nvGrpSpPr>
        <p:grpSpPr bwMode="auto">
          <a:xfrm flipV="1">
            <a:off x="1477963" y="1600200"/>
            <a:ext cx="993775" cy="76200"/>
            <a:chOff x="1536" y="2256"/>
            <a:chExt cx="626" cy="48"/>
          </a:xfrm>
        </p:grpSpPr>
        <p:sp>
          <p:nvSpPr>
            <p:cNvPr id="167073" name="Rectangle 20"/>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74" name="Freeform 21"/>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75" name="Line 22"/>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24" name="Group 23"/>
          <p:cNvGrpSpPr>
            <a:grpSpLocks/>
          </p:cNvGrpSpPr>
          <p:nvPr/>
        </p:nvGrpSpPr>
        <p:grpSpPr bwMode="auto">
          <a:xfrm flipV="1">
            <a:off x="1477963" y="2362200"/>
            <a:ext cx="993775" cy="76200"/>
            <a:chOff x="1536" y="2256"/>
            <a:chExt cx="626" cy="48"/>
          </a:xfrm>
        </p:grpSpPr>
        <p:sp>
          <p:nvSpPr>
            <p:cNvPr id="167070" name="Rectangle 24"/>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71" name="Freeform 25"/>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72" name="Line 26"/>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25" name="Group 27"/>
          <p:cNvGrpSpPr>
            <a:grpSpLocks/>
          </p:cNvGrpSpPr>
          <p:nvPr/>
        </p:nvGrpSpPr>
        <p:grpSpPr bwMode="auto">
          <a:xfrm flipV="1">
            <a:off x="1477963" y="1981200"/>
            <a:ext cx="993775" cy="76200"/>
            <a:chOff x="1536" y="2256"/>
            <a:chExt cx="626" cy="48"/>
          </a:xfrm>
        </p:grpSpPr>
        <p:sp>
          <p:nvSpPr>
            <p:cNvPr id="167067" name="Rectangle 28"/>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68" name="Freeform 29"/>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69" name="Line 30"/>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166926" name="Line 31"/>
          <p:cNvSpPr>
            <a:spLocks noChangeShapeType="1"/>
          </p:cNvSpPr>
          <p:nvPr/>
        </p:nvSpPr>
        <p:spPr bwMode="auto">
          <a:xfrm flipV="1">
            <a:off x="2239963" y="25908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27" name="Line 32"/>
          <p:cNvSpPr>
            <a:spLocks noChangeShapeType="1"/>
          </p:cNvSpPr>
          <p:nvPr/>
        </p:nvSpPr>
        <p:spPr bwMode="auto">
          <a:xfrm flipV="1">
            <a:off x="1630363" y="25908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28" name="Rectangle 33"/>
          <p:cNvSpPr>
            <a:spLocks noChangeArrowheads="1"/>
          </p:cNvSpPr>
          <p:nvPr/>
        </p:nvSpPr>
        <p:spPr bwMode="auto">
          <a:xfrm>
            <a:off x="1173163"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929" name="Freeform 34"/>
          <p:cNvSpPr>
            <a:spLocks/>
          </p:cNvSpPr>
          <p:nvPr/>
        </p:nvSpPr>
        <p:spPr bwMode="auto">
          <a:xfrm>
            <a:off x="1935163" y="3886200"/>
            <a:ext cx="685800" cy="14478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 name="T12" fmla="*/ 0 w 432"/>
              <a:gd name="T13" fmla="*/ 0 h 912"/>
              <a:gd name="T14" fmla="*/ 432 w 432"/>
              <a:gd name="T15" fmla="*/ 912 h 912"/>
            </a:gdLst>
            <a:ahLst/>
            <a:cxnLst>
              <a:cxn ang="T8">
                <a:pos x="T0" y="T1"/>
              </a:cxn>
              <a:cxn ang="T9">
                <a:pos x="T2" y="T3"/>
              </a:cxn>
              <a:cxn ang="T10">
                <a:pos x="T4" y="T5"/>
              </a:cxn>
              <a:cxn ang="T11">
                <a:pos x="T6" y="T7"/>
              </a:cxn>
            </a:cxnLst>
            <a:rect l="T12" t="T13" r="T14" b="T15"/>
            <a:pathLst>
              <a:path w="432" h="912">
                <a:moveTo>
                  <a:pt x="0" y="816"/>
                </a:moveTo>
                <a:lnTo>
                  <a:pt x="0" y="912"/>
                </a:lnTo>
                <a:lnTo>
                  <a:pt x="432" y="912"/>
                </a:lnTo>
                <a:lnTo>
                  <a:pt x="432" y="0"/>
                </a:lnTo>
              </a:path>
            </a:pathLst>
          </a:custGeom>
          <a:noFill/>
          <a:ln w="31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166930" name="Freeform 35"/>
          <p:cNvSpPr>
            <a:spLocks/>
          </p:cNvSpPr>
          <p:nvPr/>
        </p:nvSpPr>
        <p:spPr bwMode="auto">
          <a:xfrm flipV="1">
            <a:off x="1935163" y="1371600"/>
            <a:ext cx="685800" cy="14478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 name="T12" fmla="*/ 0 w 432"/>
              <a:gd name="T13" fmla="*/ 0 h 912"/>
              <a:gd name="T14" fmla="*/ 432 w 432"/>
              <a:gd name="T15" fmla="*/ 912 h 912"/>
            </a:gdLst>
            <a:ahLst/>
            <a:cxnLst>
              <a:cxn ang="T8">
                <a:pos x="T0" y="T1"/>
              </a:cxn>
              <a:cxn ang="T9">
                <a:pos x="T2" y="T3"/>
              </a:cxn>
              <a:cxn ang="T10">
                <a:pos x="T4" y="T5"/>
              </a:cxn>
              <a:cxn ang="T11">
                <a:pos x="T6" y="T7"/>
              </a:cxn>
            </a:cxnLst>
            <a:rect l="T12" t="T13" r="T14" b="T15"/>
            <a:pathLst>
              <a:path w="432" h="912">
                <a:moveTo>
                  <a:pt x="0" y="816"/>
                </a:moveTo>
                <a:lnTo>
                  <a:pt x="0" y="912"/>
                </a:lnTo>
                <a:lnTo>
                  <a:pt x="432" y="912"/>
                </a:lnTo>
                <a:lnTo>
                  <a:pt x="432" y="0"/>
                </a:lnTo>
              </a:path>
            </a:pathLst>
          </a:custGeom>
          <a:noFill/>
          <a:ln w="31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166931" name="Line 36"/>
          <p:cNvSpPr>
            <a:spLocks noChangeShapeType="1"/>
          </p:cNvSpPr>
          <p:nvPr/>
        </p:nvSpPr>
        <p:spPr bwMode="auto">
          <a:xfrm flipV="1">
            <a:off x="1249363" y="3886200"/>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32" name="Line 37"/>
          <p:cNvSpPr>
            <a:spLocks noChangeShapeType="1"/>
          </p:cNvSpPr>
          <p:nvPr/>
        </p:nvSpPr>
        <p:spPr bwMode="auto">
          <a:xfrm>
            <a:off x="1401763" y="3886200"/>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33" name="Freeform 38"/>
          <p:cNvSpPr>
            <a:spLocks/>
          </p:cNvSpPr>
          <p:nvPr/>
        </p:nvSpPr>
        <p:spPr bwMode="auto">
          <a:xfrm>
            <a:off x="3382963" y="4114800"/>
            <a:ext cx="914400" cy="10668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672"/>
              <a:gd name="T26" fmla="*/ 576 w 57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672">
                <a:moveTo>
                  <a:pt x="0" y="0"/>
                </a:moveTo>
                <a:lnTo>
                  <a:pt x="144" y="672"/>
                </a:lnTo>
                <a:lnTo>
                  <a:pt x="450" y="672"/>
                </a:lnTo>
                <a:lnTo>
                  <a:pt x="576" y="0"/>
                </a:lnTo>
                <a:lnTo>
                  <a:pt x="336" y="0"/>
                </a:lnTo>
                <a:lnTo>
                  <a:pt x="288" y="96"/>
                </a:lnTo>
                <a:lnTo>
                  <a:pt x="240"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166934" name="Group 39"/>
          <p:cNvGrpSpPr>
            <a:grpSpLocks/>
          </p:cNvGrpSpPr>
          <p:nvPr/>
        </p:nvGrpSpPr>
        <p:grpSpPr bwMode="auto">
          <a:xfrm>
            <a:off x="3382963" y="5029200"/>
            <a:ext cx="993775" cy="76200"/>
            <a:chOff x="1536" y="2256"/>
            <a:chExt cx="626" cy="48"/>
          </a:xfrm>
        </p:grpSpPr>
        <p:sp>
          <p:nvSpPr>
            <p:cNvPr id="167064" name="Rectangle 40"/>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65" name="Freeform 41"/>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66" name="Line 42"/>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35" name="Group 43"/>
          <p:cNvGrpSpPr>
            <a:grpSpLocks/>
          </p:cNvGrpSpPr>
          <p:nvPr/>
        </p:nvGrpSpPr>
        <p:grpSpPr bwMode="auto">
          <a:xfrm>
            <a:off x="3382963" y="4267200"/>
            <a:ext cx="993775" cy="76200"/>
            <a:chOff x="1536" y="2256"/>
            <a:chExt cx="626" cy="48"/>
          </a:xfrm>
        </p:grpSpPr>
        <p:sp>
          <p:nvSpPr>
            <p:cNvPr id="167061" name="Rectangle 44"/>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62" name="Freeform 45"/>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63" name="Line 46"/>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36" name="Group 47"/>
          <p:cNvGrpSpPr>
            <a:grpSpLocks/>
          </p:cNvGrpSpPr>
          <p:nvPr/>
        </p:nvGrpSpPr>
        <p:grpSpPr bwMode="auto">
          <a:xfrm>
            <a:off x="3382963" y="4648200"/>
            <a:ext cx="993775" cy="76200"/>
            <a:chOff x="1536" y="2256"/>
            <a:chExt cx="626" cy="48"/>
          </a:xfrm>
        </p:grpSpPr>
        <p:sp>
          <p:nvSpPr>
            <p:cNvPr id="167058" name="Rectangle 48"/>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59" name="Freeform 49"/>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60" name="Line 50"/>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166937" name="Line 51"/>
          <p:cNvSpPr>
            <a:spLocks noChangeShapeType="1"/>
          </p:cNvSpPr>
          <p:nvPr/>
        </p:nvSpPr>
        <p:spPr bwMode="auto">
          <a:xfrm>
            <a:off x="4144963" y="38862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38" name="Line 52"/>
          <p:cNvSpPr>
            <a:spLocks noChangeShapeType="1"/>
          </p:cNvSpPr>
          <p:nvPr/>
        </p:nvSpPr>
        <p:spPr bwMode="auto">
          <a:xfrm>
            <a:off x="3535363" y="38862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39" name="Freeform 53"/>
          <p:cNvSpPr>
            <a:spLocks/>
          </p:cNvSpPr>
          <p:nvPr/>
        </p:nvSpPr>
        <p:spPr bwMode="auto">
          <a:xfrm flipV="1">
            <a:off x="3382963" y="1524000"/>
            <a:ext cx="914400" cy="10668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672"/>
              <a:gd name="T26" fmla="*/ 576 w 57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672">
                <a:moveTo>
                  <a:pt x="0" y="0"/>
                </a:moveTo>
                <a:lnTo>
                  <a:pt x="144" y="672"/>
                </a:lnTo>
                <a:lnTo>
                  <a:pt x="450" y="672"/>
                </a:lnTo>
                <a:lnTo>
                  <a:pt x="576" y="0"/>
                </a:lnTo>
                <a:lnTo>
                  <a:pt x="336" y="0"/>
                </a:lnTo>
                <a:lnTo>
                  <a:pt x="288" y="96"/>
                </a:lnTo>
                <a:lnTo>
                  <a:pt x="240"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166940" name="Group 54"/>
          <p:cNvGrpSpPr>
            <a:grpSpLocks/>
          </p:cNvGrpSpPr>
          <p:nvPr/>
        </p:nvGrpSpPr>
        <p:grpSpPr bwMode="auto">
          <a:xfrm flipV="1">
            <a:off x="3382963" y="1600200"/>
            <a:ext cx="993775" cy="76200"/>
            <a:chOff x="1536" y="2256"/>
            <a:chExt cx="626" cy="48"/>
          </a:xfrm>
        </p:grpSpPr>
        <p:sp>
          <p:nvSpPr>
            <p:cNvPr id="167055" name="Rectangle 5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56" name="Freeform 56"/>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57" name="Line 5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41" name="Group 58"/>
          <p:cNvGrpSpPr>
            <a:grpSpLocks/>
          </p:cNvGrpSpPr>
          <p:nvPr/>
        </p:nvGrpSpPr>
        <p:grpSpPr bwMode="auto">
          <a:xfrm flipV="1">
            <a:off x="3382963" y="2362200"/>
            <a:ext cx="993775" cy="76200"/>
            <a:chOff x="1536" y="2256"/>
            <a:chExt cx="626" cy="48"/>
          </a:xfrm>
        </p:grpSpPr>
        <p:sp>
          <p:nvSpPr>
            <p:cNvPr id="167052" name="Rectangle 59"/>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53" name="Freeform 60"/>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54" name="Line 6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42" name="Group 62"/>
          <p:cNvGrpSpPr>
            <a:grpSpLocks/>
          </p:cNvGrpSpPr>
          <p:nvPr/>
        </p:nvGrpSpPr>
        <p:grpSpPr bwMode="auto">
          <a:xfrm flipV="1">
            <a:off x="3382963" y="1981200"/>
            <a:ext cx="993775" cy="76200"/>
            <a:chOff x="1536" y="2256"/>
            <a:chExt cx="626" cy="48"/>
          </a:xfrm>
        </p:grpSpPr>
        <p:sp>
          <p:nvSpPr>
            <p:cNvPr id="167049" name="Rectangle 6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50" name="Freeform 64"/>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51" name="Line 6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166943" name="Line 66"/>
          <p:cNvSpPr>
            <a:spLocks noChangeShapeType="1"/>
          </p:cNvSpPr>
          <p:nvPr/>
        </p:nvSpPr>
        <p:spPr bwMode="auto">
          <a:xfrm flipV="1">
            <a:off x="4144963" y="25908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44" name="Line 67"/>
          <p:cNvSpPr>
            <a:spLocks noChangeShapeType="1"/>
          </p:cNvSpPr>
          <p:nvPr/>
        </p:nvSpPr>
        <p:spPr bwMode="auto">
          <a:xfrm flipV="1">
            <a:off x="3535363" y="25908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45" name="Rectangle 68"/>
          <p:cNvSpPr>
            <a:spLocks noChangeArrowheads="1"/>
          </p:cNvSpPr>
          <p:nvPr/>
        </p:nvSpPr>
        <p:spPr bwMode="auto">
          <a:xfrm>
            <a:off x="3078163"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946" name="Freeform 69"/>
          <p:cNvSpPr>
            <a:spLocks/>
          </p:cNvSpPr>
          <p:nvPr/>
        </p:nvSpPr>
        <p:spPr bwMode="auto">
          <a:xfrm>
            <a:off x="3840163" y="3886200"/>
            <a:ext cx="685800" cy="14478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 name="T12" fmla="*/ 0 w 432"/>
              <a:gd name="T13" fmla="*/ 0 h 912"/>
              <a:gd name="T14" fmla="*/ 432 w 432"/>
              <a:gd name="T15" fmla="*/ 912 h 912"/>
            </a:gdLst>
            <a:ahLst/>
            <a:cxnLst>
              <a:cxn ang="T8">
                <a:pos x="T0" y="T1"/>
              </a:cxn>
              <a:cxn ang="T9">
                <a:pos x="T2" y="T3"/>
              </a:cxn>
              <a:cxn ang="T10">
                <a:pos x="T4" y="T5"/>
              </a:cxn>
              <a:cxn ang="T11">
                <a:pos x="T6" y="T7"/>
              </a:cxn>
            </a:cxnLst>
            <a:rect l="T12" t="T13" r="T14" b="T15"/>
            <a:pathLst>
              <a:path w="432" h="912">
                <a:moveTo>
                  <a:pt x="0" y="816"/>
                </a:moveTo>
                <a:lnTo>
                  <a:pt x="0" y="912"/>
                </a:lnTo>
                <a:lnTo>
                  <a:pt x="432" y="912"/>
                </a:lnTo>
                <a:lnTo>
                  <a:pt x="432" y="0"/>
                </a:lnTo>
              </a:path>
            </a:pathLst>
          </a:custGeom>
          <a:noFill/>
          <a:ln w="31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166947" name="Freeform 70"/>
          <p:cNvSpPr>
            <a:spLocks/>
          </p:cNvSpPr>
          <p:nvPr/>
        </p:nvSpPr>
        <p:spPr bwMode="auto">
          <a:xfrm flipV="1">
            <a:off x="3840163" y="1371600"/>
            <a:ext cx="685800" cy="14478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 name="T12" fmla="*/ 0 w 432"/>
              <a:gd name="T13" fmla="*/ 0 h 912"/>
              <a:gd name="T14" fmla="*/ 432 w 432"/>
              <a:gd name="T15" fmla="*/ 912 h 912"/>
            </a:gdLst>
            <a:ahLst/>
            <a:cxnLst>
              <a:cxn ang="T8">
                <a:pos x="T0" y="T1"/>
              </a:cxn>
              <a:cxn ang="T9">
                <a:pos x="T2" y="T3"/>
              </a:cxn>
              <a:cxn ang="T10">
                <a:pos x="T4" y="T5"/>
              </a:cxn>
              <a:cxn ang="T11">
                <a:pos x="T6" y="T7"/>
              </a:cxn>
            </a:cxnLst>
            <a:rect l="T12" t="T13" r="T14" b="T15"/>
            <a:pathLst>
              <a:path w="432" h="912">
                <a:moveTo>
                  <a:pt x="0" y="816"/>
                </a:moveTo>
                <a:lnTo>
                  <a:pt x="0" y="912"/>
                </a:lnTo>
                <a:lnTo>
                  <a:pt x="432" y="912"/>
                </a:lnTo>
                <a:lnTo>
                  <a:pt x="432" y="0"/>
                </a:lnTo>
              </a:path>
            </a:pathLst>
          </a:custGeom>
          <a:noFill/>
          <a:ln w="31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166948" name="Line 71"/>
          <p:cNvSpPr>
            <a:spLocks noChangeShapeType="1"/>
          </p:cNvSpPr>
          <p:nvPr/>
        </p:nvSpPr>
        <p:spPr bwMode="auto">
          <a:xfrm flipV="1">
            <a:off x="3154363" y="3886200"/>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49" name="Line 72"/>
          <p:cNvSpPr>
            <a:spLocks noChangeShapeType="1"/>
          </p:cNvSpPr>
          <p:nvPr/>
        </p:nvSpPr>
        <p:spPr bwMode="auto">
          <a:xfrm>
            <a:off x="3306763" y="3886200"/>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50" name="Freeform 73"/>
          <p:cNvSpPr>
            <a:spLocks/>
          </p:cNvSpPr>
          <p:nvPr/>
        </p:nvSpPr>
        <p:spPr bwMode="auto">
          <a:xfrm>
            <a:off x="5287963" y="4114800"/>
            <a:ext cx="914400" cy="10668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672"/>
              <a:gd name="T26" fmla="*/ 576 w 57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672">
                <a:moveTo>
                  <a:pt x="0" y="0"/>
                </a:moveTo>
                <a:lnTo>
                  <a:pt x="144" y="672"/>
                </a:lnTo>
                <a:lnTo>
                  <a:pt x="450" y="672"/>
                </a:lnTo>
                <a:lnTo>
                  <a:pt x="576" y="0"/>
                </a:lnTo>
                <a:lnTo>
                  <a:pt x="336" y="0"/>
                </a:lnTo>
                <a:lnTo>
                  <a:pt x="288" y="96"/>
                </a:lnTo>
                <a:lnTo>
                  <a:pt x="240"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166951" name="Group 74"/>
          <p:cNvGrpSpPr>
            <a:grpSpLocks/>
          </p:cNvGrpSpPr>
          <p:nvPr/>
        </p:nvGrpSpPr>
        <p:grpSpPr bwMode="auto">
          <a:xfrm>
            <a:off x="5287963" y="5029200"/>
            <a:ext cx="993775" cy="76200"/>
            <a:chOff x="1536" y="2256"/>
            <a:chExt cx="626" cy="48"/>
          </a:xfrm>
        </p:grpSpPr>
        <p:sp>
          <p:nvSpPr>
            <p:cNvPr id="167046" name="Rectangle 7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47" name="Freeform 76"/>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48" name="Line 7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52" name="Group 78"/>
          <p:cNvGrpSpPr>
            <a:grpSpLocks/>
          </p:cNvGrpSpPr>
          <p:nvPr/>
        </p:nvGrpSpPr>
        <p:grpSpPr bwMode="auto">
          <a:xfrm>
            <a:off x="5287963" y="4267200"/>
            <a:ext cx="993775" cy="76200"/>
            <a:chOff x="1536" y="2256"/>
            <a:chExt cx="626" cy="48"/>
          </a:xfrm>
        </p:grpSpPr>
        <p:sp>
          <p:nvSpPr>
            <p:cNvPr id="167043" name="Rectangle 79"/>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44" name="Freeform 80"/>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45" name="Line 8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53" name="Group 82"/>
          <p:cNvGrpSpPr>
            <a:grpSpLocks/>
          </p:cNvGrpSpPr>
          <p:nvPr/>
        </p:nvGrpSpPr>
        <p:grpSpPr bwMode="auto">
          <a:xfrm>
            <a:off x="5287963" y="4648200"/>
            <a:ext cx="993775" cy="76200"/>
            <a:chOff x="1536" y="2256"/>
            <a:chExt cx="626" cy="48"/>
          </a:xfrm>
        </p:grpSpPr>
        <p:sp>
          <p:nvSpPr>
            <p:cNvPr id="167040" name="Rectangle 8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41" name="Freeform 84"/>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42" name="Line 8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166954" name="Line 86"/>
          <p:cNvSpPr>
            <a:spLocks noChangeShapeType="1"/>
          </p:cNvSpPr>
          <p:nvPr/>
        </p:nvSpPr>
        <p:spPr bwMode="auto">
          <a:xfrm>
            <a:off x="6049963" y="38862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55" name="Line 87"/>
          <p:cNvSpPr>
            <a:spLocks noChangeShapeType="1"/>
          </p:cNvSpPr>
          <p:nvPr/>
        </p:nvSpPr>
        <p:spPr bwMode="auto">
          <a:xfrm>
            <a:off x="5440363" y="38862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56" name="Freeform 88"/>
          <p:cNvSpPr>
            <a:spLocks/>
          </p:cNvSpPr>
          <p:nvPr/>
        </p:nvSpPr>
        <p:spPr bwMode="auto">
          <a:xfrm flipV="1">
            <a:off x="5287963" y="1524000"/>
            <a:ext cx="914400" cy="10668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672"/>
              <a:gd name="T26" fmla="*/ 576 w 57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672">
                <a:moveTo>
                  <a:pt x="0" y="0"/>
                </a:moveTo>
                <a:lnTo>
                  <a:pt x="144" y="672"/>
                </a:lnTo>
                <a:lnTo>
                  <a:pt x="450" y="672"/>
                </a:lnTo>
                <a:lnTo>
                  <a:pt x="576" y="0"/>
                </a:lnTo>
                <a:lnTo>
                  <a:pt x="336" y="0"/>
                </a:lnTo>
                <a:lnTo>
                  <a:pt x="288" y="96"/>
                </a:lnTo>
                <a:lnTo>
                  <a:pt x="240"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166957" name="Group 89"/>
          <p:cNvGrpSpPr>
            <a:grpSpLocks/>
          </p:cNvGrpSpPr>
          <p:nvPr/>
        </p:nvGrpSpPr>
        <p:grpSpPr bwMode="auto">
          <a:xfrm flipV="1">
            <a:off x="5287963" y="1600200"/>
            <a:ext cx="993775" cy="76200"/>
            <a:chOff x="1536" y="2256"/>
            <a:chExt cx="626" cy="48"/>
          </a:xfrm>
        </p:grpSpPr>
        <p:sp>
          <p:nvSpPr>
            <p:cNvPr id="167037" name="Rectangle 90"/>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38" name="Freeform 91"/>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39" name="Line 92"/>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58" name="Group 93"/>
          <p:cNvGrpSpPr>
            <a:grpSpLocks/>
          </p:cNvGrpSpPr>
          <p:nvPr/>
        </p:nvGrpSpPr>
        <p:grpSpPr bwMode="auto">
          <a:xfrm flipV="1">
            <a:off x="5287963" y="2362200"/>
            <a:ext cx="993775" cy="76200"/>
            <a:chOff x="1536" y="2256"/>
            <a:chExt cx="626" cy="48"/>
          </a:xfrm>
        </p:grpSpPr>
        <p:sp>
          <p:nvSpPr>
            <p:cNvPr id="167034" name="Rectangle 94"/>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35" name="Freeform 95"/>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36" name="Line 96"/>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59" name="Group 97"/>
          <p:cNvGrpSpPr>
            <a:grpSpLocks/>
          </p:cNvGrpSpPr>
          <p:nvPr/>
        </p:nvGrpSpPr>
        <p:grpSpPr bwMode="auto">
          <a:xfrm flipV="1">
            <a:off x="5287963" y="1981200"/>
            <a:ext cx="993775" cy="76200"/>
            <a:chOff x="1536" y="2256"/>
            <a:chExt cx="626" cy="48"/>
          </a:xfrm>
        </p:grpSpPr>
        <p:sp>
          <p:nvSpPr>
            <p:cNvPr id="167031" name="Rectangle 98"/>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32" name="Freeform 99"/>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33" name="Line 100"/>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166960" name="Line 101"/>
          <p:cNvSpPr>
            <a:spLocks noChangeShapeType="1"/>
          </p:cNvSpPr>
          <p:nvPr/>
        </p:nvSpPr>
        <p:spPr bwMode="auto">
          <a:xfrm flipV="1">
            <a:off x="6049963" y="25908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61" name="Line 102"/>
          <p:cNvSpPr>
            <a:spLocks noChangeShapeType="1"/>
          </p:cNvSpPr>
          <p:nvPr/>
        </p:nvSpPr>
        <p:spPr bwMode="auto">
          <a:xfrm flipV="1">
            <a:off x="5440363" y="25908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62" name="Rectangle 103"/>
          <p:cNvSpPr>
            <a:spLocks noChangeArrowheads="1"/>
          </p:cNvSpPr>
          <p:nvPr/>
        </p:nvSpPr>
        <p:spPr bwMode="auto">
          <a:xfrm>
            <a:off x="4983163"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963" name="Freeform 104"/>
          <p:cNvSpPr>
            <a:spLocks/>
          </p:cNvSpPr>
          <p:nvPr/>
        </p:nvSpPr>
        <p:spPr bwMode="auto">
          <a:xfrm>
            <a:off x="5745163" y="3886200"/>
            <a:ext cx="685800" cy="14478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 name="T12" fmla="*/ 0 w 432"/>
              <a:gd name="T13" fmla="*/ 0 h 912"/>
              <a:gd name="T14" fmla="*/ 432 w 432"/>
              <a:gd name="T15" fmla="*/ 912 h 912"/>
            </a:gdLst>
            <a:ahLst/>
            <a:cxnLst>
              <a:cxn ang="T8">
                <a:pos x="T0" y="T1"/>
              </a:cxn>
              <a:cxn ang="T9">
                <a:pos x="T2" y="T3"/>
              </a:cxn>
              <a:cxn ang="T10">
                <a:pos x="T4" y="T5"/>
              </a:cxn>
              <a:cxn ang="T11">
                <a:pos x="T6" y="T7"/>
              </a:cxn>
            </a:cxnLst>
            <a:rect l="T12" t="T13" r="T14" b="T15"/>
            <a:pathLst>
              <a:path w="432" h="912">
                <a:moveTo>
                  <a:pt x="0" y="816"/>
                </a:moveTo>
                <a:lnTo>
                  <a:pt x="0" y="912"/>
                </a:lnTo>
                <a:lnTo>
                  <a:pt x="432" y="912"/>
                </a:lnTo>
                <a:lnTo>
                  <a:pt x="432" y="0"/>
                </a:lnTo>
              </a:path>
            </a:pathLst>
          </a:custGeom>
          <a:noFill/>
          <a:ln w="31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166964" name="Freeform 105"/>
          <p:cNvSpPr>
            <a:spLocks/>
          </p:cNvSpPr>
          <p:nvPr/>
        </p:nvSpPr>
        <p:spPr bwMode="auto">
          <a:xfrm flipV="1">
            <a:off x="5745163" y="1371600"/>
            <a:ext cx="685800" cy="14478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 name="T12" fmla="*/ 0 w 432"/>
              <a:gd name="T13" fmla="*/ 0 h 912"/>
              <a:gd name="T14" fmla="*/ 432 w 432"/>
              <a:gd name="T15" fmla="*/ 912 h 912"/>
            </a:gdLst>
            <a:ahLst/>
            <a:cxnLst>
              <a:cxn ang="T8">
                <a:pos x="T0" y="T1"/>
              </a:cxn>
              <a:cxn ang="T9">
                <a:pos x="T2" y="T3"/>
              </a:cxn>
              <a:cxn ang="T10">
                <a:pos x="T4" y="T5"/>
              </a:cxn>
              <a:cxn ang="T11">
                <a:pos x="T6" y="T7"/>
              </a:cxn>
            </a:cxnLst>
            <a:rect l="T12" t="T13" r="T14" b="T15"/>
            <a:pathLst>
              <a:path w="432" h="912">
                <a:moveTo>
                  <a:pt x="0" y="816"/>
                </a:moveTo>
                <a:lnTo>
                  <a:pt x="0" y="912"/>
                </a:lnTo>
                <a:lnTo>
                  <a:pt x="432" y="912"/>
                </a:lnTo>
                <a:lnTo>
                  <a:pt x="432" y="0"/>
                </a:lnTo>
              </a:path>
            </a:pathLst>
          </a:custGeom>
          <a:noFill/>
          <a:ln w="31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166965" name="Line 106"/>
          <p:cNvSpPr>
            <a:spLocks noChangeShapeType="1"/>
          </p:cNvSpPr>
          <p:nvPr/>
        </p:nvSpPr>
        <p:spPr bwMode="auto">
          <a:xfrm flipV="1">
            <a:off x="5059363" y="3886200"/>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66" name="Line 107"/>
          <p:cNvSpPr>
            <a:spLocks noChangeShapeType="1"/>
          </p:cNvSpPr>
          <p:nvPr/>
        </p:nvSpPr>
        <p:spPr bwMode="auto">
          <a:xfrm>
            <a:off x="5211763" y="3886200"/>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67" name="Freeform 108"/>
          <p:cNvSpPr>
            <a:spLocks/>
          </p:cNvSpPr>
          <p:nvPr/>
        </p:nvSpPr>
        <p:spPr bwMode="auto">
          <a:xfrm>
            <a:off x="7192963" y="4114800"/>
            <a:ext cx="914400" cy="10668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672"/>
              <a:gd name="T26" fmla="*/ 576 w 57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672">
                <a:moveTo>
                  <a:pt x="0" y="0"/>
                </a:moveTo>
                <a:lnTo>
                  <a:pt x="144" y="672"/>
                </a:lnTo>
                <a:lnTo>
                  <a:pt x="450" y="672"/>
                </a:lnTo>
                <a:lnTo>
                  <a:pt x="576" y="0"/>
                </a:lnTo>
                <a:lnTo>
                  <a:pt x="336" y="0"/>
                </a:lnTo>
                <a:lnTo>
                  <a:pt x="288" y="96"/>
                </a:lnTo>
                <a:lnTo>
                  <a:pt x="240"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166968" name="Group 109"/>
          <p:cNvGrpSpPr>
            <a:grpSpLocks/>
          </p:cNvGrpSpPr>
          <p:nvPr/>
        </p:nvGrpSpPr>
        <p:grpSpPr bwMode="auto">
          <a:xfrm>
            <a:off x="7192963" y="5029200"/>
            <a:ext cx="993775" cy="76200"/>
            <a:chOff x="1536" y="2256"/>
            <a:chExt cx="626" cy="48"/>
          </a:xfrm>
        </p:grpSpPr>
        <p:sp>
          <p:nvSpPr>
            <p:cNvPr id="167028" name="Rectangle 110"/>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29" name="Freeform 111"/>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30" name="Line 112"/>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69" name="Group 113"/>
          <p:cNvGrpSpPr>
            <a:grpSpLocks/>
          </p:cNvGrpSpPr>
          <p:nvPr/>
        </p:nvGrpSpPr>
        <p:grpSpPr bwMode="auto">
          <a:xfrm>
            <a:off x="7192963" y="4267200"/>
            <a:ext cx="993775" cy="76200"/>
            <a:chOff x="1536" y="2256"/>
            <a:chExt cx="626" cy="48"/>
          </a:xfrm>
        </p:grpSpPr>
        <p:sp>
          <p:nvSpPr>
            <p:cNvPr id="167025" name="Rectangle 114"/>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26" name="Freeform 115"/>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27" name="Line 116"/>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70" name="Group 117"/>
          <p:cNvGrpSpPr>
            <a:grpSpLocks/>
          </p:cNvGrpSpPr>
          <p:nvPr/>
        </p:nvGrpSpPr>
        <p:grpSpPr bwMode="auto">
          <a:xfrm>
            <a:off x="7192963" y="4648200"/>
            <a:ext cx="993775" cy="76200"/>
            <a:chOff x="1536" y="2256"/>
            <a:chExt cx="626" cy="48"/>
          </a:xfrm>
        </p:grpSpPr>
        <p:sp>
          <p:nvSpPr>
            <p:cNvPr id="167022" name="Rectangle 118"/>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23" name="Freeform 119"/>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24" name="Line 120"/>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166971" name="Line 121"/>
          <p:cNvSpPr>
            <a:spLocks noChangeShapeType="1"/>
          </p:cNvSpPr>
          <p:nvPr/>
        </p:nvSpPr>
        <p:spPr bwMode="auto">
          <a:xfrm>
            <a:off x="7954963" y="38862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72" name="Line 122"/>
          <p:cNvSpPr>
            <a:spLocks noChangeShapeType="1"/>
          </p:cNvSpPr>
          <p:nvPr/>
        </p:nvSpPr>
        <p:spPr bwMode="auto">
          <a:xfrm>
            <a:off x="7345363" y="38862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73" name="Freeform 123"/>
          <p:cNvSpPr>
            <a:spLocks/>
          </p:cNvSpPr>
          <p:nvPr/>
        </p:nvSpPr>
        <p:spPr bwMode="auto">
          <a:xfrm flipV="1">
            <a:off x="7192963" y="1524000"/>
            <a:ext cx="914400" cy="1066800"/>
          </a:xfrm>
          <a:custGeom>
            <a:avLst/>
            <a:gdLst>
              <a:gd name="T0" fmla="*/ 0 w 576"/>
              <a:gd name="T1" fmla="*/ 0 h 672"/>
              <a:gd name="T2" fmla="*/ 2147483646 w 576"/>
              <a:gd name="T3" fmla="*/ 2147483646 h 672"/>
              <a:gd name="T4" fmla="*/ 2147483646 w 576"/>
              <a:gd name="T5" fmla="*/ 2147483646 h 672"/>
              <a:gd name="T6" fmla="*/ 2147483646 w 576"/>
              <a:gd name="T7" fmla="*/ 0 h 672"/>
              <a:gd name="T8" fmla="*/ 2147483646 w 576"/>
              <a:gd name="T9" fmla="*/ 0 h 672"/>
              <a:gd name="T10" fmla="*/ 2147483646 w 576"/>
              <a:gd name="T11" fmla="*/ 2147483646 h 672"/>
              <a:gd name="T12" fmla="*/ 2147483646 w 576"/>
              <a:gd name="T13" fmla="*/ 0 h 672"/>
              <a:gd name="T14" fmla="*/ 0 w 57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672"/>
              <a:gd name="T26" fmla="*/ 576 w 57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672">
                <a:moveTo>
                  <a:pt x="0" y="0"/>
                </a:moveTo>
                <a:lnTo>
                  <a:pt x="144" y="672"/>
                </a:lnTo>
                <a:lnTo>
                  <a:pt x="450" y="672"/>
                </a:lnTo>
                <a:lnTo>
                  <a:pt x="576" y="0"/>
                </a:lnTo>
                <a:lnTo>
                  <a:pt x="336" y="0"/>
                </a:lnTo>
                <a:lnTo>
                  <a:pt x="288" y="96"/>
                </a:lnTo>
                <a:lnTo>
                  <a:pt x="240" y="0"/>
                </a:lnTo>
                <a:lnTo>
                  <a:pt x="0" y="0"/>
                </a:lnTo>
                <a:close/>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grpSp>
        <p:nvGrpSpPr>
          <p:cNvPr id="166974" name="Group 124"/>
          <p:cNvGrpSpPr>
            <a:grpSpLocks/>
          </p:cNvGrpSpPr>
          <p:nvPr/>
        </p:nvGrpSpPr>
        <p:grpSpPr bwMode="auto">
          <a:xfrm flipV="1">
            <a:off x="7192963" y="1600200"/>
            <a:ext cx="993775" cy="76200"/>
            <a:chOff x="1536" y="2256"/>
            <a:chExt cx="626" cy="48"/>
          </a:xfrm>
        </p:grpSpPr>
        <p:sp>
          <p:nvSpPr>
            <p:cNvPr id="167019" name="Rectangle 125"/>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20" name="Freeform 126"/>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21" name="Line 127"/>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75" name="Group 128"/>
          <p:cNvGrpSpPr>
            <a:grpSpLocks/>
          </p:cNvGrpSpPr>
          <p:nvPr/>
        </p:nvGrpSpPr>
        <p:grpSpPr bwMode="auto">
          <a:xfrm flipV="1">
            <a:off x="7192963" y="2362200"/>
            <a:ext cx="993775" cy="76200"/>
            <a:chOff x="1536" y="2256"/>
            <a:chExt cx="626" cy="48"/>
          </a:xfrm>
        </p:grpSpPr>
        <p:sp>
          <p:nvSpPr>
            <p:cNvPr id="167016" name="Rectangle 129"/>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17" name="Freeform 130"/>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18" name="Line 131"/>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grpSp>
        <p:nvGrpSpPr>
          <p:cNvPr id="166976" name="Group 132"/>
          <p:cNvGrpSpPr>
            <a:grpSpLocks/>
          </p:cNvGrpSpPr>
          <p:nvPr/>
        </p:nvGrpSpPr>
        <p:grpSpPr bwMode="auto">
          <a:xfrm flipV="1">
            <a:off x="7192963" y="1981200"/>
            <a:ext cx="993775" cy="76200"/>
            <a:chOff x="1536" y="2256"/>
            <a:chExt cx="626" cy="48"/>
          </a:xfrm>
        </p:grpSpPr>
        <p:sp>
          <p:nvSpPr>
            <p:cNvPr id="167013" name="Rectangle 133"/>
            <p:cNvSpPr>
              <a:spLocks noChangeArrowheads="1"/>
            </p:cNvSpPr>
            <p:nvPr/>
          </p:nvSpPr>
          <p:spPr bwMode="auto">
            <a:xfrm>
              <a:off x="1536" y="2256"/>
              <a:ext cx="576" cy="48"/>
            </a:xfrm>
            <a:prstGeom prst="rect">
              <a:avLst/>
            </a:prstGeom>
            <a:solidFill>
              <a:schemeClr val="bg1"/>
            </a:solidFill>
            <a:ln w="317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14" name="Freeform 134"/>
            <p:cNvSpPr>
              <a:spLocks/>
            </p:cNvSpPr>
            <p:nvPr/>
          </p:nvSpPr>
          <p:spPr bwMode="auto">
            <a:xfrm>
              <a:off x="2064" y="2256"/>
              <a:ext cx="48" cy="48"/>
            </a:xfrm>
            <a:custGeom>
              <a:avLst/>
              <a:gdLst>
                <a:gd name="T0" fmla="*/ 48 w 48"/>
                <a:gd name="T1" fmla="*/ 1 h 96"/>
                <a:gd name="T2" fmla="*/ 0 w 48"/>
                <a:gd name="T3" fmla="*/ 1 h 96"/>
                <a:gd name="T4" fmla="*/ 48 w 48"/>
                <a:gd name="T5" fmla="*/ 0 h 96"/>
                <a:gd name="T6" fmla="*/ 48 w 48"/>
                <a:gd name="T7" fmla="*/ 1 h 96"/>
                <a:gd name="T8" fmla="*/ 0 60000 65536"/>
                <a:gd name="T9" fmla="*/ 0 60000 65536"/>
                <a:gd name="T10" fmla="*/ 0 60000 65536"/>
                <a:gd name="T11" fmla="*/ 0 60000 65536"/>
                <a:gd name="T12" fmla="*/ 0 w 48"/>
                <a:gd name="T13" fmla="*/ 0 h 96"/>
                <a:gd name="T14" fmla="*/ 48 w 48"/>
                <a:gd name="T15" fmla="*/ 96 h 96"/>
              </a:gdLst>
              <a:ahLst/>
              <a:cxnLst>
                <a:cxn ang="T8">
                  <a:pos x="T0" y="T1"/>
                </a:cxn>
                <a:cxn ang="T9">
                  <a:pos x="T2" y="T3"/>
                </a:cxn>
                <a:cxn ang="T10">
                  <a:pos x="T4" y="T5"/>
                </a:cxn>
                <a:cxn ang="T11">
                  <a:pos x="T6" y="T7"/>
                </a:cxn>
              </a:cxnLst>
              <a:rect l="T12" t="T13" r="T14" b="T15"/>
              <a:pathLst>
                <a:path w="48" h="96">
                  <a:moveTo>
                    <a:pt x="48" y="96"/>
                  </a:moveTo>
                  <a:lnTo>
                    <a:pt x="0" y="48"/>
                  </a:lnTo>
                  <a:lnTo>
                    <a:pt x="48" y="0"/>
                  </a:lnTo>
                  <a:lnTo>
                    <a:pt x="48" y="96"/>
                  </a:lnTo>
                  <a:close/>
                </a:path>
              </a:pathLst>
            </a:custGeom>
            <a:solidFill>
              <a:schemeClr val="bg1"/>
            </a:solidFill>
            <a:ln w="3175">
              <a:solidFill>
                <a:schemeClr val="tx1"/>
              </a:solidFill>
              <a:round/>
              <a:headEnd/>
              <a:tailEnd/>
            </a:ln>
          </p:spPr>
          <p:txBody>
            <a:bodyPr anchor="ctr">
              <a:spAutoFit/>
            </a:bodyPr>
            <a:lstStyle/>
            <a:p>
              <a:endParaRPr lang="zh-CN" altLang="en-US"/>
            </a:p>
          </p:txBody>
        </p:sp>
        <p:sp>
          <p:nvSpPr>
            <p:cNvPr id="167015" name="Line 135"/>
            <p:cNvSpPr>
              <a:spLocks noChangeShapeType="1"/>
            </p:cNvSpPr>
            <p:nvPr/>
          </p:nvSpPr>
          <p:spPr bwMode="auto">
            <a:xfrm>
              <a:off x="2114" y="2280"/>
              <a:ext cx="4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166977" name="Line 136"/>
          <p:cNvSpPr>
            <a:spLocks noChangeShapeType="1"/>
          </p:cNvSpPr>
          <p:nvPr/>
        </p:nvSpPr>
        <p:spPr bwMode="auto">
          <a:xfrm flipV="1">
            <a:off x="7954963" y="25908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78" name="Line 137"/>
          <p:cNvSpPr>
            <a:spLocks noChangeShapeType="1"/>
          </p:cNvSpPr>
          <p:nvPr/>
        </p:nvSpPr>
        <p:spPr bwMode="auto">
          <a:xfrm flipV="1">
            <a:off x="7345363" y="2590800"/>
            <a:ext cx="0" cy="2286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79" name="Rectangle 138"/>
          <p:cNvSpPr>
            <a:spLocks noChangeArrowheads="1"/>
          </p:cNvSpPr>
          <p:nvPr/>
        </p:nvSpPr>
        <p:spPr bwMode="auto">
          <a:xfrm>
            <a:off x="6888163"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980" name="Freeform 139"/>
          <p:cNvSpPr>
            <a:spLocks/>
          </p:cNvSpPr>
          <p:nvPr/>
        </p:nvSpPr>
        <p:spPr bwMode="auto">
          <a:xfrm>
            <a:off x="7650163" y="3886200"/>
            <a:ext cx="685800" cy="14478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 name="T12" fmla="*/ 0 w 432"/>
              <a:gd name="T13" fmla="*/ 0 h 912"/>
              <a:gd name="T14" fmla="*/ 432 w 432"/>
              <a:gd name="T15" fmla="*/ 912 h 912"/>
            </a:gdLst>
            <a:ahLst/>
            <a:cxnLst>
              <a:cxn ang="T8">
                <a:pos x="T0" y="T1"/>
              </a:cxn>
              <a:cxn ang="T9">
                <a:pos x="T2" y="T3"/>
              </a:cxn>
              <a:cxn ang="T10">
                <a:pos x="T4" y="T5"/>
              </a:cxn>
              <a:cxn ang="T11">
                <a:pos x="T6" y="T7"/>
              </a:cxn>
            </a:cxnLst>
            <a:rect l="T12" t="T13" r="T14" b="T15"/>
            <a:pathLst>
              <a:path w="432" h="912">
                <a:moveTo>
                  <a:pt x="0" y="816"/>
                </a:moveTo>
                <a:lnTo>
                  <a:pt x="0" y="912"/>
                </a:lnTo>
                <a:lnTo>
                  <a:pt x="432" y="912"/>
                </a:lnTo>
                <a:lnTo>
                  <a:pt x="432" y="0"/>
                </a:lnTo>
              </a:path>
            </a:pathLst>
          </a:custGeom>
          <a:noFill/>
          <a:ln w="31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166981" name="Freeform 140"/>
          <p:cNvSpPr>
            <a:spLocks/>
          </p:cNvSpPr>
          <p:nvPr/>
        </p:nvSpPr>
        <p:spPr bwMode="auto">
          <a:xfrm flipV="1">
            <a:off x="7650163" y="1371600"/>
            <a:ext cx="685800" cy="1447800"/>
          </a:xfrm>
          <a:custGeom>
            <a:avLst/>
            <a:gdLst>
              <a:gd name="T0" fmla="*/ 0 w 432"/>
              <a:gd name="T1" fmla="*/ 2147483646 h 912"/>
              <a:gd name="T2" fmla="*/ 0 w 432"/>
              <a:gd name="T3" fmla="*/ 2147483646 h 912"/>
              <a:gd name="T4" fmla="*/ 2147483646 w 432"/>
              <a:gd name="T5" fmla="*/ 2147483646 h 912"/>
              <a:gd name="T6" fmla="*/ 2147483646 w 432"/>
              <a:gd name="T7" fmla="*/ 0 h 912"/>
              <a:gd name="T8" fmla="*/ 0 60000 65536"/>
              <a:gd name="T9" fmla="*/ 0 60000 65536"/>
              <a:gd name="T10" fmla="*/ 0 60000 65536"/>
              <a:gd name="T11" fmla="*/ 0 60000 65536"/>
              <a:gd name="T12" fmla="*/ 0 w 432"/>
              <a:gd name="T13" fmla="*/ 0 h 912"/>
              <a:gd name="T14" fmla="*/ 432 w 432"/>
              <a:gd name="T15" fmla="*/ 912 h 912"/>
            </a:gdLst>
            <a:ahLst/>
            <a:cxnLst>
              <a:cxn ang="T8">
                <a:pos x="T0" y="T1"/>
              </a:cxn>
              <a:cxn ang="T9">
                <a:pos x="T2" y="T3"/>
              </a:cxn>
              <a:cxn ang="T10">
                <a:pos x="T4" y="T5"/>
              </a:cxn>
              <a:cxn ang="T11">
                <a:pos x="T6" y="T7"/>
              </a:cxn>
            </a:cxnLst>
            <a:rect l="T12" t="T13" r="T14" b="T15"/>
            <a:pathLst>
              <a:path w="432" h="912">
                <a:moveTo>
                  <a:pt x="0" y="816"/>
                </a:moveTo>
                <a:lnTo>
                  <a:pt x="0" y="912"/>
                </a:lnTo>
                <a:lnTo>
                  <a:pt x="432" y="912"/>
                </a:lnTo>
                <a:lnTo>
                  <a:pt x="432" y="0"/>
                </a:lnTo>
              </a:path>
            </a:pathLst>
          </a:custGeom>
          <a:noFill/>
          <a:ln w="31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sp>
        <p:nvSpPr>
          <p:cNvPr id="166982" name="Line 141"/>
          <p:cNvSpPr>
            <a:spLocks noChangeShapeType="1"/>
          </p:cNvSpPr>
          <p:nvPr/>
        </p:nvSpPr>
        <p:spPr bwMode="auto">
          <a:xfrm flipV="1">
            <a:off x="6964363" y="3886200"/>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6983" name="Line 142"/>
          <p:cNvSpPr>
            <a:spLocks noChangeShapeType="1"/>
          </p:cNvSpPr>
          <p:nvPr/>
        </p:nvSpPr>
        <p:spPr bwMode="auto">
          <a:xfrm>
            <a:off x="7116763" y="3886200"/>
            <a:ext cx="0" cy="1981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grpSp>
        <p:nvGrpSpPr>
          <p:cNvPr id="166984" name="Group 143"/>
          <p:cNvGrpSpPr>
            <a:grpSpLocks/>
          </p:cNvGrpSpPr>
          <p:nvPr/>
        </p:nvGrpSpPr>
        <p:grpSpPr bwMode="auto">
          <a:xfrm>
            <a:off x="-44450" y="1143000"/>
            <a:ext cx="2894013" cy="4495800"/>
            <a:chOff x="193" y="816"/>
            <a:chExt cx="1823" cy="2832"/>
          </a:xfrm>
        </p:grpSpPr>
        <p:sp>
          <p:nvSpPr>
            <p:cNvPr id="167010" name="AutoShape 144"/>
            <p:cNvSpPr>
              <a:spLocks noChangeArrowheads="1"/>
            </p:cNvSpPr>
            <p:nvPr/>
          </p:nvSpPr>
          <p:spPr bwMode="auto">
            <a:xfrm>
              <a:off x="864" y="816"/>
              <a:ext cx="1152" cy="2736"/>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11" name="Line 145"/>
            <p:cNvSpPr>
              <a:spLocks noChangeShapeType="1"/>
            </p:cNvSpPr>
            <p:nvPr/>
          </p:nvSpPr>
          <p:spPr bwMode="auto">
            <a:xfrm flipH="1">
              <a:off x="576" y="3312"/>
              <a:ext cx="286" cy="15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67012" name="Text Box 146"/>
            <p:cNvSpPr txBox="1">
              <a:spLocks noChangeArrowheads="1"/>
            </p:cNvSpPr>
            <p:nvPr/>
          </p:nvSpPr>
          <p:spPr bwMode="auto">
            <a:xfrm>
              <a:off x="193" y="3417"/>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solidFill>
                    <a:srgbClr val="996600"/>
                  </a:solidFill>
                  <a:latin typeface="Verdana" panose="020B0604030504040204" pitchFamily="34" charset="0"/>
                  <a:ea typeface="Gulim" pitchFamily="34" charset="-127"/>
                </a:rPr>
                <a:t>Lane</a:t>
              </a:r>
            </a:p>
          </p:txBody>
        </p:sp>
      </p:grpSp>
      <p:grpSp>
        <p:nvGrpSpPr>
          <p:cNvPr id="166985" name="Group 147"/>
          <p:cNvGrpSpPr>
            <a:grpSpLocks/>
          </p:cNvGrpSpPr>
          <p:nvPr/>
        </p:nvGrpSpPr>
        <p:grpSpPr bwMode="auto">
          <a:xfrm>
            <a:off x="1173163" y="852488"/>
            <a:ext cx="7391400" cy="1814512"/>
            <a:chOff x="960" y="633"/>
            <a:chExt cx="4656" cy="1143"/>
          </a:xfrm>
        </p:grpSpPr>
        <p:sp>
          <p:nvSpPr>
            <p:cNvPr id="167007" name="AutoShape 148"/>
            <p:cNvSpPr>
              <a:spLocks noChangeArrowheads="1"/>
            </p:cNvSpPr>
            <p:nvPr/>
          </p:nvSpPr>
          <p:spPr bwMode="auto">
            <a:xfrm>
              <a:off x="960" y="912"/>
              <a:ext cx="4656" cy="864"/>
            </a:xfrm>
            <a:prstGeom prst="roundRect">
              <a:avLst>
                <a:gd name="adj" fmla="val 16667"/>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08" name="Line 149"/>
            <p:cNvSpPr>
              <a:spLocks noChangeShapeType="1"/>
            </p:cNvSpPr>
            <p:nvPr/>
          </p:nvSpPr>
          <p:spPr bwMode="auto">
            <a:xfrm flipV="1">
              <a:off x="3504" y="768"/>
              <a:ext cx="240" cy="144"/>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167009" name="Text Box 150"/>
            <p:cNvSpPr txBox="1">
              <a:spLocks noChangeArrowheads="1"/>
            </p:cNvSpPr>
            <p:nvPr/>
          </p:nvSpPr>
          <p:spPr bwMode="auto">
            <a:xfrm>
              <a:off x="3736" y="633"/>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solidFill>
                    <a:srgbClr val="CC9900"/>
                  </a:solidFill>
                  <a:latin typeface="Verdana" panose="020B0604030504040204" pitchFamily="34" charset="0"/>
                  <a:ea typeface="Gulim" pitchFamily="34" charset="-127"/>
                </a:rPr>
                <a:t>Functional Unit</a:t>
              </a:r>
            </a:p>
          </p:txBody>
        </p:sp>
      </p:grpSp>
      <p:sp>
        <p:nvSpPr>
          <p:cNvPr id="166986" name="Text Box 151"/>
          <p:cNvSpPr txBox="1">
            <a:spLocks noChangeArrowheads="1"/>
          </p:cNvSpPr>
          <p:nvPr/>
        </p:nvSpPr>
        <p:spPr bwMode="auto">
          <a:xfrm>
            <a:off x="-26988" y="2209800"/>
            <a:ext cx="11985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en-US" altLang="ko-KR" sz="1600" i="1">
              <a:solidFill>
                <a:srgbClr val="0000FF"/>
              </a:solidFill>
              <a:latin typeface="Verdana" panose="020B0604030504040204" pitchFamily="34" charset="0"/>
              <a:ea typeface="Gulim" pitchFamily="34" charset="-127"/>
            </a:endParaRPr>
          </a:p>
          <a:p>
            <a:pPr eaLnBrk="1" hangingPunct="1">
              <a:lnSpc>
                <a:spcPct val="100000"/>
              </a:lnSpc>
              <a:spcBef>
                <a:spcPct val="0"/>
              </a:spcBef>
              <a:buFontTx/>
              <a:buNone/>
            </a:pPr>
            <a:r>
              <a:rPr lang="en-US" altLang="ko-KR" sz="1600" i="1">
                <a:solidFill>
                  <a:srgbClr val="0000FF"/>
                </a:solidFill>
                <a:latin typeface="Verdana" panose="020B0604030504040204" pitchFamily="34" charset="0"/>
                <a:ea typeface="Gulim" pitchFamily="34" charset="-127"/>
              </a:rPr>
              <a:t>Registers</a:t>
            </a:r>
          </a:p>
          <a:p>
            <a:pPr eaLnBrk="1" hangingPunct="1">
              <a:lnSpc>
                <a:spcPct val="100000"/>
              </a:lnSpc>
              <a:spcBef>
                <a:spcPct val="0"/>
              </a:spcBef>
              <a:buFontTx/>
              <a:buNone/>
            </a:pPr>
            <a:r>
              <a:rPr lang="en-US" altLang="ko-KR" sz="1600" i="1">
                <a:solidFill>
                  <a:srgbClr val="0000FF"/>
                </a:solidFill>
                <a:latin typeface="Verdana" panose="020B0604030504040204" pitchFamily="34" charset="0"/>
                <a:ea typeface="Gulim" pitchFamily="34" charset="-127"/>
              </a:rPr>
              <a:t>for each </a:t>
            </a:r>
          </a:p>
          <a:p>
            <a:pPr eaLnBrk="1" hangingPunct="1">
              <a:lnSpc>
                <a:spcPct val="100000"/>
              </a:lnSpc>
              <a:spcBef>
                <a:spcPct val="0"/>
              </a:spcBef>
              <a:buFontTx/>
              <a:buNone/>
            </a:pPr>
            <a:r>
              <a:rPr lang="en-US" altLang="ko-KR" sz="1600" i="1">
                <a:solidFill>
                  <a:srgbClr val="0000FF"/>
                </a:solidFill>
                <a:latin typeface="Verdana" panose="020B0604030504040204" pitchFamily="34" charset="0"/>
                <a:ea typeface="Gulim" pitchFamily="34" charset="-127"/>
              </a:rPr>
              <a:t>Thread</a:t>
            </a:r>
          </a:p>
        </p:txBody>
      </p:sp>
      <p:sp>
        <p:nvSpPr>
          <p:cNvPr id="166987" name="Line 152"/>
          <p:cNvSpPr>
            <a:spLocks noChangeShapeType="1"/>
          </p:cNvSpPr>
          <p:nvPr/>
        </p:nvSpPr>
        <p:spPr bwMode="auto">
          <a:xfrm flipH="1" flipV="1">
            <a:off x="676275" y="3233738"/>
            <a:ext cx="496888" cy="1698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166988" name="Rectangle 153"/>
          <p:cNvSpPr>
            <a:spLocks noChangeArrowheads="1"/>
          </p:cNvSpPr>
          <p:nvPr/>
        </p:nvSpPr>
        <p:spPr bwMode="auto">
          <a:xfrm>
            <a:off x="1096963" y="5867400"/>
            <a:ext cx="7315200" cy="533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800" i="1">
                <a:solidFill>
                  <a:srgbClr val="000000"/>
                </a:solidFill>
                <a:latin typeface="Verdana" panose="020B0604030504040204" pitchFamily="34" charset="0"/>
                <a:ea typeface="Gulim" pitchFamily="34" charset="-127"/>
              </a:rPr>
              <a:t>Memory Subsystem</a:t>
            </a:r>
          </a:p>
        </p:txBody>
      </p:sp>
      <p:sp>
        <p:nvSpPr>
          <p:cNvPr id="166989" name="Text Box 154"/>
          <p:cNvSpPr txBox="1">
            <a:spLocks noChangeArrowheads="1"/>
          </p:cNvSpPr>
          <p:nvPr/>
        </p:nvSpPr>
        <p:spPr bwMode="auto">
          <a:xfrm>
            <a:off x="1325563" y="2919413"/>
            <a:ext cx="13414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Registers for thread IDs</a:t>
            </a:r>
          </a:p>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0, 4, 8, …</a:t>
            </a:r>
          </a:p>
        </p:txBody>
      </p:sp>
      <p:sp>
        <p:nvSpPr>
          <p:cNvPr id="166990" name="Text Box 155"/>
          <p:cNvSpPr txBox="1">
            <a:spLocks noChangeArrowheads="1"/>
          </p:cNvSpPr>
          <p:nvPr/>
        </p:nvSpPr>
        <p:spPr bwMode="auto">
          <a:xfrm>
            <a:off x="3230563" y="2971800"/>
            <a:ext cx="15700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Registers for thread IDs</a:t>
            </a:r>
          </a:p>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1, 5, 9, …</a:t>
            </a:r>
          </a:p>
        </p:txBody>
      </p:sp>
      <p:sp>
        <p:nvSpPr>
          <p:cNvPr id="166991" name="Text Box 156"/>
          <p:cNvSpPr txBox="1">
            <a:spLocks noChangeArrowheads="1"/>
          </p:cNvSpPr>
          <p:nvPr/>
        </p:nvSpPr>
        <p:spPr bwMode="auto">
          <a:xfrm>
            <a:off x="5135563" y="2971800"/>
            <a:ext cx="14176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Registers for thread IDs</a:t>
            </a:r>
          </a:p>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2, 6, 10, …</a:t>
            </a:r>
          </a:p>
        </p:txBody>
      </p:sp>
      <p:sp>
        <p:nvSpPr>
          <p:cNvPr id="166992" name="Text Box 157"/>
          <p:cNvSpPr txBox="1">
            <a:spLocks noChangeArrowheads="1"/>
          </p:cNvSpPr>
          <p:nvPr/>
        </p:nvSpPr>
        <p:spPr bwMode="auto">
          <a:xfrm>
            <a:off x="7040563" y="2981325"/>
            <a:ext cx="14176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Registers for thread IDs</a:t>
            </a:r>
          </a:p>
          <a:p>
            <a:pPr eaLnBrk="1" hangingPunct="1">
              <a:lnSpc>
                <a:spcPct val="100000"/>
              </a:lnSpc>
              <a:spcBef>
                <a:spcPct val="0"/>
              </a:spcBef>
              <a:buFontTx/>
              <a:buNone/>
            </a:pPr>
            <a:r>
              <a:rPr lang="en-US" altLang="ko-KR" sz="1400">
                <a:solidFill>
                  <a:srgbClr val="000000"/>
                </a:solidFill>
                <a:latin typeface="Verdana" panose="020B0604030504040204" pitchFamily="34" charset="0"/>
                <a:ea typeface="Gulim" pitchFamily="34" charset="-127"/>
              </a:rPr>
              <a:t>3, 7, 11, …</a:t>
            </a:r>
          </a:p>
        </p:txBody>
      </p:sp>
      <p:sp>
        <p:nvSpPr>
          <p:cNvPr id="166993" name="TextBox 161"/>
          <p:cNvSpPr txBox="1">
            <a:spLocks noChangeArrowheads="1"/>
          </p:cNvSpPr>
          <p:nvPr/>
        </p:nvSpPr>
        <p:spPr bwMode="auto">
          <a:xfrm>
            <a:off x="152400" y="6535738"/>
            <a:ext cx="1738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000">
                <a:solidFill>
                  <a:srgbClr val="000000"/>
                </a:solidFill>
                <a:latin typeface="Arial" panose="020B0604020202020204" pitchFamily="34" charset="0"/>
                <a:ea typeface="MS PGothic" pitchFamily="34" charset="-128"/>
              </a:rPr>
              <a:t>Slide credit: Krste Asanovic</a:t>
            </a:r>
          </a:p>
        </p:txBody>
      </p:sp>
      <p:sp>
        <p:nvSpPr>
          <p:cNvPr id="166994" name="Rectangle 68"/>
          <p:cNvSpPr>
            <a:spLocks noChangeArrowheads="1"/>
          </p:cNvSpPr>
          <p:nvPr/>
        </p:nvSpPr>
        <p:spPr bwMode="auto">
          <a:xfrm>
            <a:off x="3124200"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995" name="Rectangle 68"/>
          <p:cNvSpPr>
            <a:spLocks noChangeArrowheads="1"/>
          </p:cNvSpPr>
          <p:nvPr/>
        </p:nvSpPr>
        <p:spPr bwMode="auto">
          <a:xfrm>
            <a:off x="3200400"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996" name="Rectangle 68"/>
          <p:cNvSpPr>
            <a:spLocks noChangeArrowheads="1"/>
          </p:cNvSpPr>
          <p:nvPr/>
        </p:nvSpPr>
        <p:spPr bwMode="auto">
          <a:xfrm>
            <a:off x="3276600"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997" name="Rectangle 103"/>
          <p:cNvSpPr>
            <a:spLocks noChangeArrowheads="1"/>
          </p:cNvSpPr>
          <p:nvPr/>
        </p:nvSpPr>
        <p:spPr bwMode="auto">
          <a:xfrm>
            <a:off x="5029200"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998" name="Rectangle 103"/>
          <p:cNvSpPr>
            <a:spLocks noChangeArrowheads="1"/>
          </p:cNvSpPr>
          <p:nvPr/>
        </p:nvSpPr>
        <p:spPr bwMode="auto">
          <a:xfrm>
            <a:off x="5105400"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6999" name="Rectangle 103"/>
          <p:cNvSpPr>
            <a:spLocks noChangeArrowheads="1"/>
          </p:cNvSpPr>
          <p:nvPr/>
        </p:nvSpPr>
        <p:spPr bwMode="auto">
          <a:xfrm>
            <a:off x="5181600"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00" name="Rectangle 103"/>
          <p:cNvSpPr>
            <a:spLocks noChangeArrowheads="1"/>
          </p:cNvSpPr>
          <p:nvPr/>
        </p:nvSpPr>
        <p:spPr bwMode="auto">
          <a:xfrm>
            <a:off x="6934200"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01" name="Rectangle 103"/>
          <p:cNvSpPr>
            <a:spLocks noChangeArrowheads="1"/>
          </p:cNvSpPr>
          <p:nvPr/>
        </p:nvSpPr>
        <p:spPr bwMode="auto">
          <a:xfrm>
            <a:off x="7010400"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02" name="Rectangle 103"/>
          <p:cNvSpPr>
            <a:spLocks noChangeArrowheads="1"/>
          </p:cNvSpPr>
          <p:nvPr/>
        </p:nvSpPr>
        <p:spPr bwMode="auto">
          <a:xfrm>
            <a:off x="7086600"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03" name="Rectangle 33"/>
          <p:cNvSpPr>
            <a:spLocks noChangeArrowheads="1"/>
          </p:cNvSpPr>
          <p:nvPr/>
        </p:nvSpPr>
        <p:spPr bwMode="auto">
          <a:xfrm>
            <a:off x="1219200"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04" name="Rectangle 33"/>
          <p:cNvSpPr>
            <a:spLocks noChangeArrowheads="1"/>
          </p:cNvSpPr>
          <p:nvPr/>
        </p:nvSpPr>
        <p:spPr bwMode="auto">
          <a:xfrm>
            <a:off x="1295400"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
        <p:nvSpPr>
          <p:cNvPr id="167005" name="Rectangle 33"/>
          <p:cNvSpPr>
            <a:spLocks noChangeArrowheads="1"/>
          </p:cNvSpPr>
          <p:nvPr/>
        </p:nvSpPr>
        <p:spPr bwMode="auto">
          <a:xfrm>
            <a:off x="1371600" y="2819400"/>
            <a:ext cx="1524000" cy="1066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endParaRPr lang="zh-CN" altLang="zh-CN" sz="1800">
              <a:solidFill>
                <a:srgbClr val="000000"/>
              </a:solidFill>
              <a:latin typeface="Arial" panose="020B0604020202020204" pitchFamily="34" charset="0"/>
              <a:ea typeface="MS PGothic" pitchFamily="34" charset="-128"/>
            </a:endParaRPr>
          </a:p>
        </p:txBody>
      </p:sp>
    </p:spTree>
    <p:extLst>
      <p:ext uri="{BB962C8B-B14F-4D97-AF65-F5344CB8AC3E}">
        <p14:creationId xmlns:p14="http://schemas.microsoft.com/office/powerpoint/2010/main" val="1486131048"/>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GPU Memory Hierarchy</a:t>
            </a:r>
            <a:endParaRPr lang="en-US" dirty="0"/>
          </a:p>
        </p:txBody>
      </p:sp>
      <p:sp>
        <p:nvSpPr>
          <p:cNvPr id="7" name="日期占位符 6"/>
          <p:cNvSpPr>
            <a:spLocks noGrp="1"/>
          </p:cNvSpPr>
          <p:nvPr>
            <p:ph type="dt" sz="half" idx="10"/>
          </p:nvPr>
        </p:nvSpPr>
        <p:spPr/>
        <p:txBody>
          <a:bodyPr/>
          <a:lstStyle/>
          <a:p>
            <a:pPr>
              <a:defRPr/>
            </a:pPr>
            <a:fld id="{11989322-CB4C-4D7E-8750-0958C8F69A85}" type="datetime1">
              <a:rPr lang="en-US" altLang="zh-CN" smtClean="0"/>
              <a:t>5/13/2019</a:t>
            </a:fld>
            <a:endParaRPr lang="zh-CN" altLang="en-US"/>
          </a:p>
        </p:txBody>
      </p:sp>
      <p:sp>
        <p:nvSpPr>
          <p:cNvPr id="8" name="页脚占位符 7"/>
          <p:cNvSpPr>
            <a:spLocks noGrp="1"/>
          </p:cNvSpPr>
          <p:nvPr>
            <p:ph type="ftr" sz="quarter" idx="11"/>
          </p:nvPr>
        </p:nvSpPr>
        <p:spPr/>
        <p:txBody>
          <a:bodyPr/>
          <a:lstStyle/>
          <a:p>
            <a:pPr>
              <a:defRPr/>
            </a:pPr>
            <a:r>
              <a:rPr lang="zh-CN" altLang="en-US" smtClean="0"/>
              <a:t>中国科学技术大学</a:t>
            </a:r>
            <a:endParaRPr lang="zh-CN" altLang="en-US"/>
          </a:p>
        </p:txBody>
      </p:sp>
      <p:sp>
        <p:nvSpPr>
          <p:cNvPr id="154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70B8ABB8-41E4-4EE1-8551-F973DA32B45F}" type="slidenum">
              <a:rPr lang="en-US" altLang="zh-CN"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45</a:t>
            </a:fld>
            <a:endParaRPr lang="en-US" altLang="zh-CN" sz="1200" smtClean="0">
              <a:solidFill>
                <a:srgbClr val="FBBA03"/>
              </a:solidFill>
              <a:latin typeface="Calibri" panose="020F0502020204030204" pitchFamily="34" charset="0"/>
              <a:ea typeface="宋体" panose="02010600030101010101" pitchFamily="2" charset="-122"/>
            </a:endParaRPr>
          </a:p>
        </p:txBody>
      </p:sp>
      <p:pic>
        <p:nvPicPr>
          <p:cNvPr id="1546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90600"/>
            <a:ext cx="54102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TextBox 5"/>
          <p:cNvSpPr txBox="1">
            <a:spLocks noChangeArrowheads="1"/>
          </p:cNvSpPr>
          <p:nvPr/>
        </p:nvSpPr>
        <p:spPr bwMode="auto">
          <a:xfrm>
            <a:off x="7239000" y="6019800"/>
            <a:ext cx="154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 Nvidia, 2010]</a:t>
            </a:r>
          </a:p>
        </p:txBody>
      </p:sp>
    </p:spTree>
    <p:extLst>
      <p:ext uri="{BB962C8B-B14F-4D97-AF65-F5344CB8AC3E}">
        <p14:creationId xmlns:p14="http://schemas.microsoft.com/office/powerpoint/2010/main" val="9556539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Title 2"/>
          <p:cNvSpPr>
            <a:spLocks noGrp="1"/>
          </p:cNvSpPr>
          <p:nvPr>
            <p:ph type="title"/>
          </p:nvPr>
        </p:nvSpPr>
        <p:spPr/>
        <p:txBody>
          <a:bodyPr>
            <a:normAutofit/>
          </a:bodyPr>
          <a:lstStyle/>
          <a:p>
            <a:r>
              <a:rPr lang="en-US" altLang="zh-CN" smtClean="0"/>
              <a:t>SIMT Memory Access</a:t>
            </a:r>
          </a:p>
        </p:txBody>
      </p:sp>
      <p:sp>
        <p:nvSpPr>
          <p:cNvPr id="2" name="日期占位符 1"/>
          <p:cNvSpPr>
            <a:spLocks noGrp="1"/>
          </p:cNvSpPr>
          <p:nvPr>
            <p:ph type="dt" sz="half" idx="10"/>
          </p:nvPr>
        </p:nvSpPr>
        <p:spPr/>
        <p:txBody>
          <a:bodyPr/>
          <a:lstStyle/>
          <a:p>
            <a:fld id="{435497AC-202E-433A-B5C2-6FFCDA20E64D}"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46</a:t>
            </a:fld>
            <a:endParaRPr lang="zh-CN" altLang="en-US" dirty="0"/>
          </a:p>
        </p:txBody>
      </p:sp>
      <p:sp>
        <p:nvSpPr>
          <p:cNvPr id="167938" name="Content Placeholder 1"/>
          <p:cNvSpPr>
            <a:spLocks noGrp="1"/>
          </p:cNvSpPr>
          <p:nvPr>
            <p:ph sz="quarter" idx="4294967295"/>
          </p:nvPr>
        </p:nvSpPr>
        <p:spPr>
          <a:xfrm>
            <a:off x="0" y="1363663"/>
            <a:ext cx="8610600" cy="4802187"/>
          </a:xfrm>
        </p:spPr>
        <p:txBody>
          <a:bodyPr/>
          <a:lstStyle/>
          <a:p>
            <a:r>
              <a:rPr lang="zh-CN" altLang="en-US" sz="2400" dirty="0" smtClean="0"/>
              <a:t>不同线程的相同指令使用线程</a:t>
            </a:r>
            <a:r>
              <a:rPr lang="en-US" altLang="zh-CN" sz="2400" dirty="0" smtClean="0"/>
              <a:t>id</a:t>
            </a:r>
            <a:r>
              <a:rPr lang="zh-CN" altLang="en-US" sz="2400" dirty="0" smtClean="0"/>
              <a:t>来存取不同的数据元素</a:t>
            </a:r>
            <a:endParaRPr lang="en-US" altLang="zh-CN" sz="2400" dirty="0" smtClean="0"/>
          </a:p>
        </p:txBody>
      </p:sp>
      <p:sp>
        <p:nvSpPr>
          <p:cNvPr id="167940" name="Content Placeholder 2"/>
          <p:cNvSpPr txBox="1">
            <a:spLocks/>
          </p:cNvSpPr>
          <p:nvPr/>
        </p:nvSpPr>
        <p:spPr bwMode="auto">
          <a:xfrm>
            <a:off x="947738" y="2217738"/>
            <a:ext cx="74342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ts val="700"/>
              </a:spcBef>
              <a:buClr>
                <a:srgbClr val="EB6841"/>
              </a:buClr>
              <a:buSzPct val="60000"/>
              <a:buFontTx/>
              <a:buNone/>
            </a:pPr>
            <a:r>
              <a:rPr lang="en-US" altLang="zh-CN" sz="2000">
                <a:solidFill>
                  <a:srgbClr val="000000"/>
                </a:solidFill>
                <a:latin typeface="Tahoma" panose="020B0604030504040204" pitchFamily="34" charset="0"/>
                <a:ea typeface="MS PGothic" pitchFamily="34" charset="-128"/>
              </a:rPr>
              <a:t>Let</a:t>
            </a:r>
            <a:r>
              <a:rPr lang="en-US" altLang="en-US" sz="2000">
                <a:solidFill>
                  <a:srgbClr val="000000"/>
                </a:solidFill>
                <a:latin typeface="Tahoma" panose="020B0604030504040204" pitchFamily="34" charset="0"/>
                <a:ea typeface="MS PGothic" pitchFamily="34" charset="-128"/>
              </a:rPr>
              <a:t>’</a:t>
            </a:r>
            <a:r>
              <a:rPr lang="en-US" altLang="zh-CN" sz="2000">
                <a:solidFill>
                  <a:srgbClr val="000000"/>
                </a:solidFill>
                <a:latin typeface="Tahoma" panose="020B0604030504040204" pitchFamily="34" charset="0"/>
                <a:ea typeface="MS PGothic" pitchFamily="34" charset="-128"/>
              </a:rPr>
              <a:t>s assume N=16, 4 threads per warp </a:t>
            </a:r>
            <a:r>
              <a:rPr lang="en-US" altLang="zh-CN" sz="2000">
                <a:solidFill>
                  <a:srgbClr val="000000"/>
                </a:solidFill>
                <a:latin typeface="Tahoma" panose="020B0604030504040204" pitchFamily="34" charset="0"/>
                <a:ea typeface="MS PGothic" pitchFamily="34" charset="-128"/>
                <a:sym typeface="Wingdings" panose="05000000000000000000" pitchFamily="2" charset="2"/>
              </a:rPr>
              <a:t> 4 warps </a:t>
            </a:r>
            <a:endParaRPr lang="en-US" altLang="zh-CN" sz="2000">
              <a:solidFill>
                <a:srgbClr val="000000"/>
              </a:solidFill>
              <a:latin typeface="Tahoma" panose="020B0604030504040204" pitchFamily="34" charset="0"/>
              <a:ea typeface="MS PGothic" pitchFamily="34" charset="-128"/>
            </a:endParaRPr>
          </a:p>
        </p:txBody>
      </p:sp>
      <p:sp>
        <p:nvSpPr>
          <p:cNvPr id="5" name="Rectangle 4"/>
          <p:cNvSpPr/>
          <p:nvPr/>
        </p:nvSpPr>
        <p:spPr>
          <a:xfrm>
            <a:off x="1017588" y="27590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0</a:t>
            </a:r>
          </a:p>
        </p:txBody>
      </p:sp>
      <p:sp>
        <p:nvSpPr>
          <p:cNvPr id="6" name="Rectangle 5"/>
          <p:cNvSpPr/>
          <p:nvPr/>
        </p:nvSpPr>
        <p:spPr>
          <a:xfrm>
            <a:off x="1406525" y="2759075"/>
            <a:ext cx="387350"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1</a:t>
            </a:r>
          </a:p>
        </p:txBody>
      </p:sp>
      <p:sp>
        <p:nvSpPr>
          <p:cNvPr id="7" name="Rectangle 6"/>
          <p:cNvSpPr/>
          <p:nvPr/>
        </p:nvSpPr>
        <p:spPr>
          <a:xfrm>
            <a:off x="1793875" y="27590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2</a:t>
            </a:r>
          </a:p>
        </p:txBody>
      </p:sp>
      <p:sp>
        <p:nvSpPr>
          <p:cNvPr id="8" name="Rectangle 7"/>
          <p:cNvSpPr/>
          <p:nvPr/>
        </p:nvSpPr>
        <p:spPr>
          <a:xfrm>
            <a:off x="2182813" y="27590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3</a:t>
            </a:r>
          </a:p>
        </p:txBody>
      </p:sp>
      <p:sp>
        <p:nvSpPr>
          <p:cNvPr id="9" name="Rectangle 8"/>
          <p:cNvSpPr/>
          <p:nvPr/>
        </p:nvSpPr>
        <p:spPr>
          <a:xfrm>
            <a:off x="498475"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0" name="Rectangle 9"/>
          <p:cNvSpPr/>
          <p:nvPr/>
        </p:nvSpPr>
        <p:spPr>
          <a:xfrm>
            <a:off x="887413" y="41179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1" name="Rectangle 10"/>
          <p:cNvSpPr/>
          <p:nvPr/>
        </p:nvSpPr>
        <p:spPr>
          <a:xfrm>
            <a:off x="1276350"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2" name="Rectangle 11"/>
          <p:cNvSpPr/>
          <p:nvPr/>
        </p:nvSpPr>
        <p:spPr>
          <a:xfrm>
            <a:off x="1665288" y="41179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3" name="Rectangle 12"/>
          <p:cNvSpPr/>
          <p:nvPr/>
        </p:nvSpPr>
        <p:spPr>
          <a:xfrm>
            <a:off x="2441575"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4" name="Rectangle 13"/>
          <p:cNvSpPr/>
          <p:nvPr/>
        </p:nvSpPr>
        <p:spPr>
          <a:xfrm>
            <a:off x="2830513" y="41179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5" name="Rectangle 14"/>
          <p:cNvSpPr/>
          <p:nvPr/>
        </p:nvSpPr>
        <p:spPr>
          <a:xfrm>
            <a:off x="3219450"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6" name="Rectangle 15"/>
          <p:cNvSpPr/>
          <p:nvPr/>
        </p:nvSpPr>
        <p:spPr>
          <a:xfrm>
            <a:off x="3608388" y="41179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7" name="Rectangle 16"/>
          <p:cNvSpPr/>
          <p:nvPr/>
        </p:nvSpPr>
        <p:spPr>
          <a:xfrm>
            <a:off x="4321175" y="4117975"/>
            <a:ext cx="387350"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8" name="Rectangle 17"/>
          <p:cNvSpPr/>
          <p:nvPr/>
        </p:nvSpPr>
        <p:spPr>
          <a:xfrm>
            <a:off x="4708525"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9" name="Rectangle 18"/>
          <p:cNvSpPr/>
          <p:nvPr/>
        </p:nvSpPr>
        <p:spPr>
          <a:xfrm>
            <a:off x="5097463" y="41179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20" name="Rectangle 19"/>
          <p:cNvSpPr/>
          <p:nvPr/>
        </p:nvSpPr>
        <p:spPr>
          <a:xfrm>
            <a:off x="5486400"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21" name="Rectangle 20"/>
          <p:cNvSpPr/>
          <p:nvPr/>
        </p:nvSpPr>
        <p:spPr>
          <a:xfrm>
            <a:off x="6264275" y="4117975"/>
            <a:ext cx="387350"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22" name="Rectangle 21"/>
          <p:cNvSpPr/>
          <p:nvPr/>
        </p:nvSpPr>
        <p:spPr>
          <a:xfrm>
            <a:off x="6651625"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23" name="Rectangle 22"/>
          <p:cNvSpPr/>
          <p:nvPr/>
        </p:nvSpPr>
        <p:spPr>
          <a:xfrm>
            <a:off x="7040563" y="41179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24" name="Rectangle 23"/>
          <p:cNvSpPr/>
          <p:nvPr/>
        </p:nvSpPr>
        <p:spPr>
          <a:xfrm>
            <a:off x="7429500"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25" name="Rectangle 24"/>
          <p:cNvSpPr/>
          <p:nvPr/>
        </p:nvSpPr>
        <p:spPr>
          <a:xfrm>
            <a:off x="2571750" y="27590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4</a:t>
            </a:r>
          </a:p>
        </p:txBody>
      </p:sp>
      <p:sp>
        <p:nvSpPr>
          <p:cNvPr id="26" name="Rectangle 25"/>
          <p:cNvSpPr/>
          <p:nvPr/>
        </p:nvSpPr>
        <p:spPr>
          <a:xfrm>
            <a:off x="2960688" y="27590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5</a:t>
            </a:r>
          </a:p>
        </p:txBody>
      </p:sp>
      <p:sp>
        <p:nvSpPr>
          <p:cNvPr id="27" name="Rectangle 26"/>
          <p:cNvSpPr/>
          <p:nvPr/>
        </p:nvSpPr>
        <p:spPr>
          <a:xfrm>
            <a:off x="3349625" y="2759075"/>
            <a:ext cx="387350"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6</a:t>
            </a:r>
          </a:p>
        </p:txBody>
      </p:sp>
      <p:sp>
        <p:nvSpPr>
          <p:cNvPr id="28" name="Rectangle 27"/>
          <p:cNvSpPr/>
          <p:nvPr/>
        </p:nvSpPr>
        <p:spPr>
          <a:xfrm>
            <a:off x="3736975" y="27590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7</a:t>
            </a:r>
          </a:p>
        </p:txBody>
      </p:sp>
      <p:sp>
        <p:nvSpPr>
          <p:cNvPr id="29" name="Rectangle 28"/>
          <p:cNvSpPr/>
          <p:nvPr/>
        </p:nvSpPr>
        <p:spPr>
          <a:xfrm>
            <a:off x="4125913" y="27590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8</a:t>
            </a:r>
          </a:p>
        </p:txBody>
      </p:sp>
      <p:sp>
        <p:nvSpPr>
          <p:cNvPr id="30" name="Rectangle 29"/>
          <p:cNvSpPr/>
          <p:nvPr/>
        </p:nvSpPr>
        <p:spPr>
          <a:xfrm>
            <a:off x="4514850" y="27590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9</a:t>
            </a:r>
          </a:p>
        </p:txBody>
      </p:sp>
      <p:sp>
        <p:nvSpPr>
          <p:cNvPr id="31" name="Rectangle 30"/>
          <p:cNvSpPr/>
          <p:nvPr/>
        </p:nvSpPr>
        <p:spPr>
          <a:xfrm>
            <a:off x="4903788" y="27590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10</a:t>
            </a:r>
          </a:p>
        </p:txBody>
      </p:sp>
      <p:sp>
        <p:nvSpPr>
          <p:cNvPr id="32" name="Rectangle 31"/>
          <p:cNvSpPr/>
          <p:nvPr/>
        </p:nvSpPr>
        <p:spPr>
          <a:xfrm>
            <a:off x="5292725" y="2759075"/>
            <a:ext cx="387350"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11</a:t>
            </a:r>
          </a:p>
        </p:txBody>
      </p:sp>
      <p:sp>
        <p:nvSpPr>
          <p:cNvPr id="33" name="Rectangle 32"/>
          <p:cNvSpPr/>
          <p:nvPr/>
        </p:nvSpPr>
        <p:spPr>
          <a:xfrm>
            <a:off x="5680075" y="27590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12</a:t>
            </a:r>
          </a:p>
        </p:txBody>
      </p:sp>
      <p:sp>
        <p:nvSpPr>
          <p:cNvPr id="34" name="Rectangle 33"/>
          <p:cNvSpPr/>
          <p:nvPr/>
        </p:nvSpPr>
        <p:spPr>
          <a:xfrm>
            <a:off x="6069013" y="27590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13</a:t>
            </a:r>
          </a:p>
        </p:txBody>
      </p:sp>
      <p:sp>
        <p:nvSpPr>
          <p:cNvPr id="35" name="Rectangle 34"/>
          <p:cNvSpPr/>
          <p:nvPr/>
        </p:nvSpPr>
        <p:spPr>
          <a:xfrm>
            <a:off x="6457950" y="27590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14</a:t>
            </a:r>
          </a:p>
        </p:txBody>
      </p:sp>
      <p:sp>
        <p:nvSpPr>
          <p:cNvPr id="36" name="Rectangle 35"/>
          <p:cNvSpPr/>
          <p:nvPr/>
        </p:nvSpPr>
        <p:spPr>
          <a:xfrm>
            <a:off x="6846888" y="27590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15</a:t>
            </a:r>
          </a:p>
        </p:txBody>
      </p:sp>
      <p:sp>
        <p:nvSpPr>
          <p:cNvPr id="37" name="Rectangle 36"/>
          <p:cNvSpPr/>
          <p:nvPr/>
        </p:nvSpPr>
        <p:spPr>
          <a:xfrm>
            <a:off x="1017588" y="32131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0</a:t>
            </a:r>
          </a:p>
        </p:txBody>
      </p:sp>
      <p:sp>
        <p:nvSpPr>
          <p:cNvPr id="38" name="Rectangle 37"/>
          <p:cNvSpPr/>
          <p:nvPr/>
        </p:nvSpPr>
        <p:spPr>
          <a:xfrm>
            <a:off x="1406525" y="3213100"/>
            <a:ext cx="387350"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1</a:t>
            </a:r>
          </a:p>
        </p:txBody>
      </p:sp>
      <p:sp>
        <p:nvSpPr>
          <p:cNvPr id="39" name="Rectangle 38"/>
          <p:cNvSpPr/>
          <p:nvPr/>
        </p:nvSpPr>
        <p:spPr>
          <a:xfrm>
            <a:off x="1793875" y="32131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2</a:t>
            </a:r>
          </a:p>
        </p:txBody>
      </p:sp>
      <p:sp>
        <p:nvSpPr>
          <p:cNvPr id="40" name="Rectangle 39"/>
          <p:cNvSpPr/>
          <p:nvPr/>
        </p:nvSpPr>
        <p:spPr>
          <a:xfrm>
            <a:off x="2182813" y="32131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3</a:t>
            </a:r>
          </a:p>
        </p:txBody>
      </p:sp>
      <p:sp>
        <p:nvSpPr>
          <p:cNvPr id="41" name="Rectangle 40"/>
          <p:cNvSpPr/>
          <p:nvPr/>
        </p:nvSpPr>
        <p:spPr>
          <a:xfrm>
            <a:off x="2571750" y="32131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4</a:t>
            </a:r>
          </a:p>
        </p:txBody>
      </p:sp>
      <p:sp>
        <p:nvSpPr>
          <p:cNvPr id="42" name="Rectangle 41"/>
          <p:cNvSpPr/>
          <p:nvPr/>
        </p:nvSpPr>
        <p:spPr>
          <a:xfrm>
            <a:off x="2960688" y="32131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5</a:t>
            </a:r>
          </a:p>
        </p:txBody>
      </p:sp>
      <p:sp>
        <p:nvSpPr>
          <p:cNvPr id="43" name="Rectangle 42"/>
          <p:cNvSpPr/>
          <p:nvPr/>
        </p:nvSpPr>
        <p:spPr>
          <a:xfrm>
            <a:off x="3349625" y="3213100"/>
            <a:ext cx="387350"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6</a:t>
            </a:r>
          </a:p>
        </p:txBody>
      </p:sp>
      <p:sp>
        <p:nvSpPr>
          <p:cNvPr id="44" name="Rectangle 43"/>
          <p:cNvSpPr/>
          <p:nvPr/>
        </p:nvSpPr>
        <p:spPr>
          <a:xfrm>
            <a:off x="3736975" y="32131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7</a:t>
            </a:r>
          </a:p>
        </p:txBody>
      </p:sp>
      <p:sp>
        <p:nvSpPr>
          <p:cNvPr id="45" name="Rectangle 44"/>
          <p:cNvSpPr/>
          <p:nvPr/>
        </p:nvSpPr>
        <p:spPr>
          <a:xfrm>
            <a:off x="4125913" y="32131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8</a:t>
            </a:r>
          </a:p>
        </p:txBody>
      </p:sp>
      <p:sp>
        <p:nvSpPr>
          <p:cNvPr id="46" name="Rectangle 45"/>
          <p:cNvSpPr/>
          <p:nvPr/>
        </p:nvSpPr>
        <p:spPr>
          <a:xfrm>
            <a:off x="4514850" y="32131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9</a:t>
            </a:r>
          </a:p>
        </p:txBody>
      </p:sp>
      <p:sp>
        <p:nvSpPr>
          <p:cNvPr id="47" name="Rectangle 46"/>
          <p:cNvSpPr/>
          <p:nvPr/>
        </p:nvSpPr>
        <p:spPr>
          <a:xfrm>
            <a:off x="4903788" y="32131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10</a:t>
            </a:r>
          </a:p>
        </p:txBody>
      </p:sp>
      <p:sp>
        <p:nvSpPr>
          <p:cNvPr id="48" name="Rectangle 47"/>
          <p:cNvSpPr/>
          <p:nvPr/>
        </p:nvSpPr>
        <p:spPr>
          <a:xfrm>
            <a:off x="5292725" y="3213100"/>
            <a:ext cx="387350"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11</a:t>
            </a:r>
          </a:p>
        </p:txBody>
      </p:sp>
      <p:sp>
        <p:nvSpPr>
          <p:cNvPr id="49" name="Rectangle 48"/>
          <p:cNvSpPr/>
          <p:nvPr/>
        </p:nvSpPr>
        <p:spPr>
          <a:xfrm>
            <a:off x="5680075" y="32131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12</a:t>
            </a:r>
          </a:p>
        </p:txBody>
      </p:sp>
      <p:sp>
        <p:nvSpPr>
          <p:cNvPr id="50" name="Rectangle 49"/>
          <p:cNvSpPr/>
          <p:nvPr/>
        </p:nvSpPr>
        <p:spPr>
          <a:xfrm>
            <a:off x="6069013" y="32131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13</a:t>
            </a:r>
          </a:p>
        </p:txBody>
      </p:sp>
      <p:sp>
        <p:nvSpPr>
          <p:cNvPr id="51" name="Rectangle 50"/>
          <p:cNvSpPr/>
          <p:nvPr/>
        </p:nvSpPr>
        <p:spPr>
          <a:xfrm>
            <a:off x="6457950" y="32131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14</a:t>
            </a:r>
          </a:p>
        </p:txBody>
      </p:sp>
      <p:sp>
        <p:nvSpPr>
          <p:cNvPr id="52" name="Rectangle 51"/>
          <p:cNvSpPr/>
          <p:nvPr/>
        </p:nvSpPr>
        <p:spPr>
          <a:xfrm>
            <a:off x="6846888" y="32131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15</a:t>
            </a:r>
          </a:p>
        </p:txBody>
      </p:sp>
      <p:sp>
        <p:nvSpPr>
          <p:cNvPr id="53" name="Rectangle 52"/>
          <p:cNvSpPr/>
          <p:nvPr/>
        </p:nvSpPr>
        <p:spPr>
          <a:xfrm>
            <a:off x="498475"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54" name="Rectangle 53"/>
          <p:cNvSpPr/>
          <p:nvPr/>
        </p:nvSpPr>
        <p:spPr>
          <a:xfrm>
            <a:off x="887413" y="45720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55" name="Rectangle 54"/>
          <p:cNvSpPr/>
          <p:nvPr/>
        </p:nvSpPr>
        <p:spPr>
          <a:xfrm>
            <a:off x="1276350"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56" name="Rectangle 55"/>
          <p:cNvSpPr/>
          <p:nvPr/>
        </p:nvSpPr>
        <p:spPr>
          <a:xfrm>
            <a:off x="1665288" y="45720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57" name="Rectangle 56"/>
          <p:cNvSpPr/>
          <p:nvPr/>
        </p:nvSpPr>
        <p:spPr>
          <a:xfrm>
            <a:off x="2441575"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58" name="Rectangle 57"/>
          <p:cNvSpPr/>
          <p:nvPr/>
        </p:nvSpPr>
        <p:spPr>
          <a:xfrm>
            <a:off x="2830513" y="45720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59" name="Rectangle 58"/>
          <p:cNvSpPr/>
          <p:nvPr/>
        </p:nvSpPr>
        <p:spPr>
          <a:xfrm>
            <a:off x="3219450"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60" name="Rectangle 59"/>
          <p:cNvSpPr/>
          <p:nvPr/>
        </p:nvSpPr>
        <p:spPr>
          <a:xfrm>
            <a:off x="3608388" y="45720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61" name="Rectangle 60"/>
          <p:cNvSpPr/>
          <p:nvPr/>
        </p:nvSpPr>
        <p:spPr>
          <a:xfrm>
            <a:off x="4321175" y="4572000"/>
            <a:ext cx="387350"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62" name="Rectangle 61"/>
          <p:cNvSpPr/>
          <p:nvPr/>
        </p:nvSpPr>
        <p:spPr>
          <a:xfrm>
            <a:off x="4708525"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63" name="Rectangle 62"/>
          <p:cNvSpPr/>
          <p:nvPr/>
        </p:nvSpPr>
        <p:spPr>
          <a:xfrm>
            <a:off x="5097463" y="45720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64" name="Rectangle 63"/>
          <p:cNvSpPr/>
          <p:nvPr/>
        </p:nvSpPr>
        <p:spPr>
          <a:xfrm>
            <a:off x="5486400"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65" name="Rectangle 64"/>
          <p:cNvSpPr/>
          <p:nvPr/>
        </p:nvSpPr>
        <p:spPr>
          <a:xfrm>
            <a:off x="6264275" y="4572000"/>
            <a:ext cx="387350"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66" name="Rectangle 65"/>
          <p:cNvSpPr/>
          <p:nvPr/>
        </p:nvSpPr>
        <p:spPr>
          <a:xfrm>
            <a:off x="6651625"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67" name="Rectangle 66"/>
          <p:cNvSpPr/>
          <p:nvPr/>
        </p:nvSpPr>
        <p:spPr>
          <a:xfrm>
            <a:off x="7040563" y="45720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68" name="Rectangle 67"/>
          <p:cNvSpPr/>
          <p:nvPr/>
        </p:nvSpPr>
        <p:spPr>
          <a:xfrm>
            <a:off x="7429500"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endParaRPr>
          </a:p>
        </p:txBody>
      </p:sp>
      <p:sp>
        <p:nvSpPr>
          <p:cNvPr id="168005" name="TextBox 70"/>
          <p:cNvSpPr txBox="1">
            <a:spLocks noChangeArrowheads="1"/>
          </p:cNvSpPr>
          <p:nvPr/>
        </p:nvSpPr>
        <p:spPr bwMode="auto">
          <a:xfrm>
            <a:off x="563563" y="2960688"/>
            <a:ext cx="3337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b="1">
                <a:solidFill>
                  <a:srgbClr val="000000"/>
                </a:solidFill>
                <a:latin typeface="Arial" panose="020B0604020202020204" pitchFamily="34" charset="0"/>
                <a:ea typeface="MS PGothic" pitchFamily="34" charset="-128"/>
              </a:rPr>
              <a:t>+</a:t>
            </a:r>
          </a:p>
        </p:txBody>
      </p:sp>
      <p:sp>
        <p:nvSpPr>
          <p:cNvPr id="168006" name="TextBox 73"/>
          <p:cNvSpPr txBox="1">
            <a:spLocks noChangeArrowheads="1"/>
          </p:cNvSpPr>
          <p:nvPr/>
        </p:nvSpPr>
        <p:spPr bwMode="auto">
          <a:xfrm>
            <a:off x="304800" y="4319588"/>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a:t>
            </a:r>
          </a:p>
        </p:txBody>
      </p:sp>
      <p:sp>
        <p:nvSpPr>
          <p:cNvPr id="168007" name="Freeform 10"/>
          <p:cNvSpPr>
            <a:spLocks/>
          </p:cNvSpPr>
          <p:nvPr/>
        </p:nvSpPr>
        <p:spPr bwMode="auto">
          <a:xfrm>
            <a:off x="563563" y="4068763"/>
            <a:ext cx="276225"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08" name="Freeform 11"/>
          <p:cNvSpPr>
            <a:spLocks/>
          </p:cNvSpPr>
          <p:nvPr/>
        </p:nvSpPr>
        <p:spPr bwMode="auto">
          <a:xfrm>
            <a:off x="952500" y="4068763"/>
            <a:ext cx="276225"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09" name="Freeform 12"/>
          <p:cNvSpPr>
            <a:spLocks/>
          </p:cNvSpPr>
          <p:nvPr/>
        </p:nvSpPr>
        <p:spPr bwMode="auto">
          <a:xfrm>
            <a:off x="1341438" y="4068763"/>
            <a:ext cx="276225"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10" name="Freeform 14"/>
          <p:cNvSpPr>
            <a:spLocks/>
          </p:cNvSpPr>
          <p:nvPr/>
        </p:nvSpPr>
        <p:spPr bwMode="auto">
          <a:xfrm>
            <a:off x="1793875" y="4068763"/>
            <a:ext cx="274638"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11" name="TextBox 79"/>
          <p:cNvSpPr txBox="1">
            <a:spLocks noChangeArrowheads="1"/>
          </p:cNvSpPr>
          <p:nvPr/>
        </p:nvSpPr>
        <p:spPr bwMode="auto">
          <a:xfrm>
            <a:off x="2247900" y="4319588"/>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a:t>
            </a:r>
          </a:p>
        </p:txBody>
      </p:sp>
      <p:sp>
        <p:nvSpPr>
          <p:cNvPr id="168012" name="Freeform 10"/>
          <p:cNvSpPr>
            <a:spLocks/>
          </p:cNvSpPr>
          <p:nvPr/>
        </p:nvSpPr>
        <p:spPr bwMode="auto">
          <a:xfrm>
            <a:off x="2506663" y="4068763"/>
            <a:ext cx="276225"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13" name="Freeform 11"/>
          <p:cNvSpPr>
            <a:spLocks/>
          </p:cNvSpPr>
          <p:nvPr/>
        </p:nvSpPr>
        <p:spPr bwMode="auto">
          <a:xfrm>
            <a:off x="2895600" y="4068763"/>
            <a:ext cx="276225"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14" name="Freeform 12"/>
          <p:cNvSpPr>
            <a:spLocks/>
          </p:cNvSpPr>
          <p:nvPr/>
        </p:nvSpPr>
        <p:spPr bwMode="auto">
          <a:xfrm>
            <a:off x="3284538" y="4068763"/>
            <a:ext cx="276225"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15" name="Freeform 14"/>
          <p:cNvSpPr>
            <a:spLocks/>
          </p:cNvSpPr>
          <p:nvPr/>
        </p:nvSpPr>
        <p:spPr bwMode="auto">
          <a:xfrm>
            <a:off x="3736975" y="4068763"/>
            <a:ext cx="274638"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16" name="TextBox 84"/>
          <p:cNvSpPr txBox="1">
            <a:spLocks noChangeArrowheads="1"/>
          </p:cNvSpPr>
          <p:nvPr/>
        </p:nvSpPr>
        <p:spPr bwMode="auto">
          <a:xfrm>
            <a:off x="4060825" y="4319588"/>
            <a:ext cx="334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a:t>
            </a:r>
          </a:p>
        </p:txBody>
      </p:sp>
      <p:sp>
        <p:nvSpPr>
          <p:cNvPr id="168017" name="Freeform 10"/>
          <p:cNvSpPr>
            <a:spLocks/>
          </p:cNvSpPr>
          <p:nvPr/>
        </p:nvSpPr>
        <p:spPr bwMode="auto">
          <a:xfrm>
            <a:off x="4321175" y="4068763"/>
            <a:ext cx="276225"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18" name="Freeform 11"/>
          <p:cNvSpPr>
            <a:spLocks/>
          </p:cNvSpPr>
          <p:nvPr/>
        </p:nvSpPr>
        <p:spPr bwMode="auto">
          <a:xfrm>
            <a:off x="4708525" y="4068763"/>
            <a:ext cx="276225"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19" name="Freeform 12"/>
          <p:cNvSpPr>
            <a:spLocks/>
          </p:cNvSpPr>
          <p:nvPr/>
        </p:nvSpPr>
        <p:spPr bwMode="auto">
          <a:xfrm>
            <a:off x="5097463" y="4068763"/>
            <a:ext cx="276225"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20" name="Freeform 14"/>
          <p:cNvSpPr>
            <a:spLocks/>
          </p:cNvSpPr>
          <p:nvPr/>
        </p:nvSpPr>
        <p:spPr bwMode="auto">
          <a:xfrm>
            <a:off x="5551488" y="4068763"/>
            <a:ext cx="274637"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21" name="TextBox 89"/>
          <p:cNvSpPr txBox="1">
            <a:spLocks noChangeArrowheads="1"/>
          </p:cNvSpPr>
          <p:nvPr/>
        </p:nvSpPr>
        <p:spPr bwMode="auto">
          <a:xfrm>
            <a:off x="5989638" y="4319588"/>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solidFill>
                  <a:srgbClr val="000000"/>
                </a:solidFill>
                <a:latin typeface="Arial" panose="020B0604020202020204" pitchFamily="34" charset="0"/>
                <a:ea typeface="MS PGothic" pitchFamily="34" charset="-128"/>
              </a:rPr>
              <a:t>+</a:t>
            </a:r>
          </a:p>
        </p:txBody>
      </p:sp>
      <p:sp>
        <p:nvSpPr>
          <p:cNvPr id="168022" name="Freeform 10"/>
          <p:cNvSpPr>
            <a:spLocks/>
          </p:cNvSpPr>
          <p:nvPr/>
        </p:nvSpPr>
        <p:spPr bwMode="auto">
          <a:xfrm>
            <a:off x="6248400" y="4068763"/>
            <a:ext cx="276225"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23" name="Freeform 11"/>
          <p:cNvSpPr>
            <a:spLocks/>
          </p:cNvSpPr>
          <p:nvPr/>
        </p:nvSpPr>
        <p:spPr bwMode="auto">
          <a:xfrm>
            <a:off x="6637338" y="4068763"/>
            <a:ext cx="276225"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24" name="Freeform 12"/>
          <p:cNvSpPr>
            <a:spLocks/>
          </p:cNvSpPr>
          <p:nvPr/>
        </p:nvSpPr>
        <p:spPr bwMode="auto">
          <a:xfrm>
            <a:off x="7026275" y="4068763"/>
            <a:ext cx="276225"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8025" name="Freeform 14"/>
          <p:cNvSpPr>
            <a:spLocks/>
          </p:cNvSpPr>
          <p:nvPr/>
        </p:nvSpPr>
        <p:spPr bwMode="auto">
          <a:xfrm>
            <a:off x="7478713" y="4068763"/>
            <a:ext cx="274637" cy="852487"/>
          </a:xfrm>
          <a:custGeom>
            <a:avLst/>
            <a:gdLst>
              <a:gd name="T0" fmla="*/ 2147483646 w 208"/>
              <a:gd name="T1" fmla="*/ 0 h 1536"/>
              <a:gd name="T2" fmla="*/ 2147483646 w 208"/>
              <a:gd name="T3" fmla="*/ 2147483646 h 1536"/>
              <a:gd name="T4" fmla="*/ 2147483646 w 208"/>
              <a:gd name="T5" fmla="*/ 2147483646 h 1536"/>
              <a:gd name="T6" fmla="*/ 2147483646 w 208"/>
              <a:gd name="T7" fmla="*/ 2147483646 h 1536"/>
              <a:gd name="T8" fmla="*/ 2147483646 w 208"/>
              <a:gd name="T9" fmla="*/ 2147483646 h 1536"/>
              <a:gd name="T10" fmla="*/ 2147483646 w 208"/>
              <a:gd name="T11" fmla="*/ 2147483646 h 1536"/>
              <a:gd name="T12" fmla="*/ 2147483646 w 208"/>
              <a:gd name="T13" fmla="*/ 2147483646 h 1536"/>
              <a:gd name="T14" fmla="*/ 2147483646 w 208"/>
              <a:gd name="T15" fmla="*/ 2147483646 h 1536"/>
              <a:gd name="T16" fmla="*/ 2147483646 w 208"/>
              <a:gd name="T17" fmla="*/ 2147483646 h 1536"/>
              <a:gd name="T18" fmla="*/ 2147483646 w 208"/>
              <a:gd name="T19" fmla="*/ 2147483646 h 1536"/>
              <a:gd name="T20" fmla="*/ 2147483646 w 208"/>
              <a:gd name="T21" fmla="*/ 214748364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95" name="Straight Connector 94"/>
          <p:cNvCxnSpPr/>
          <p:nvPr/>
        </p:nvCxnSpPr>
        <p:spPr>
          <a:xfrm rot="5400000">
            <a:off x="456407" y="3556793"/>
            <a:ext cx="603250" cy="519113"/>
          </a:xfrm>
          <a:prstGeom prst="line">
            <a:avLst/>
          </a:prstGeom>
        </p:spPr>
        <p:style>
          <a:lnRef idx="1">
            <a:schemeClr val="dk1"/>
          </a:lnRef>
          <a:fillRef idx="0">
            <a:schemeClr val="dk1"/>
          </a:fillRef>
          <a:effectRef idx="0">
            <a:schemeClr val="dk1"/>
          </a:effectRef>
          <a:fontRef idx="minor">
            <a:schemeClr val="tx1"/>
          </a:fontRef>
        </p:style>
      </p:cxnSp>
      <p:cxnSp>
        <p:nvCxnSpPr>
          <p:cNvPr id="96" name="Straight Connector 95"/>
          <p:cNvCxnSpPr/>
          <p:nvPr/>
        </p:nvCxnSpPr>
        <p:spPr>
          <a:xfrm rot="5400000">
            <a:off x="2011363" y="3557587"/>
            <a:ext cx="603250" cy="517525"/>
          </a:xfrm>
          <a:prstGeom prst="line">
            <a:avLst/>
          </a:prstGeom>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rot="5400000">
            <a:off x="2205038" y="3751262"/>
            <a:ext cx="603250" cy="130175"/>
          </a:xfrm>
          <a:prstGeom prst="line">
            <a:avLst/>
          </a:prstGeom>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rot="5400000">
            <a:off x="3752057" y="3694906"/>
            <a:ext cx="554038" cy="193675"/>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rot="16200000" flipH="1">
            <a:off x="3946525" y="3694113"/>
            <a:ext cx="554038" cy="195262"/>
          </a:xfrm>
          <a:prstGeom prst="line">
            <a:avLst/>
          </a:prstGeom>
        </p:spPr>
        <p:style>
          <a:lnRef idx="1">
            <a:schemeClr val="dk1"/>
          </a:lnRef>
          <a:fillRef idx="0">
            <a:schemeClr val="dk1"/>
          </a:fillRef>
          <a:effectRef idx="0">
            <a:schemeClr val="dk1"/>
          </a:effectRef>
          <a:fontRef idx="minor">
            <a:schemeClr val="tx1"/>
          </a:fontRef>
        </p:style>
      </p:cxnSp>
      <p:cxnSp>
        <p:nvCxnSpPr>
          <p:cNvPr id="100" name="Straight Connector 99"/>
          <p:cNvCxnSpPr/>
          <p:nvPr/>
        </p:nvCxnSpPr>
        <p:spPr>
          <a:xfrm rot="16200000" flipH="1">
            <a:off x="5703094" y="3556794"/>
            <a:ext cx="603250" cy="519112"/>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Connector 100"/>
          <p:cNvCxnSpPr/>
          <p:nvPr/>
        </p:nvCxnSpPr>
        <p:spPr>
          <a:xfrm rot="16200000" flipH="1">
            <a:off x="5476082" y="3718718"/>
            <a:ext cx="603250" cy="195263"/>
          </a:xfrm>
          <a:prstGeom prst="line">
            <a:avLst/>
          </a:prstGeom>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a:xfrm rot="16200000" flipH="1">
            <a:off x="7225507" y="3525043"/>
            <a:ext cx="603250" cy="582613"/>
          </a:xfrm>
          <a:prstGeom prst="line">
            <a:avLst/>
          </a:prstGeom>
        </p:spPr>
        <p:style>
          <a:lnRef idx="1">
            <a:schemeClr val="dk1"/>
          </a:lnRef>
          <a:fillRef idx="0">
            <a:schemeClr val="dk1"/>
          </a:fillRef>
          <a:effectRef idx="0">
            <a:schemeClr val="dk1"/>
          </a:effectRef>
          <a:fontRef idx="minor">
            <a:schemeClr val="tx1"/>
          </a:fontRef>
        </p:style>
      </p:cxnSp>
      <p:sp>
        <p:nvSpPr>
          <p:cNvPr id="168034" name="TextBox 134"/>
          <p:cNvSpPr txBox="1">
            <a:spLocks noChangeArrowheads="1"/>
          </p:cNvSpPr>
          <p:nvPr/>
        </p:nvSpPr>
        <p:spPr bwMode="auto">
          <a:xfrm>
            <a:off x="152400" y="6535738"/>
            <a:ext cx="1652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000">
                <a:solidFill>
                  <a:srgbClr val="000000"/>
                </a:solidFill>
                <a:latin typeface="Arial" panose="020B0604020202020204" pitchFamily="34" charset="0"/>
                <a:ea typeface="MS PGothic" pitchFamily="34" charset="-128"/>
              </a:rPr>
              <a:t>Slide credit: Hyesoon Kim</a:t>
            </a:r>
          </a:p>
        </p:txBody>
      </p:sp>
      <p:sp>
        <p:nvSpPr>
          <p:cNvPr id="168035" name="TextBox 1"/>
          <p:cNvSpPr txBox="1">
            <a:spLocks noChangeArrowheads="1"/>
          </p:cNvSpPr>
          <p:nvPr/>
        </p:nvSpPr>
        <p:spPr bwMode="auto">
          <a:xfrm>
            <a:off x="7391400" y="2743200"/>
            <a:ext cx="103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Arial" panose="020B0604020202020204" pitchFamily="34" charset="0"/>
                <a:ea typeface="MS PGothic" pitchFamily="34" charset="-128"/>
              </a:rPr>
              <a:t>Threads</a:t>
            </a:r>
          </a:p>
        </p:txBody>
      </p:sp>
      <p:sp>
        <p:nvSpPr>
          <p:cNvPr id="168036" name="TextBox 102"/>
          <p:cNvSpPr txBox="1">
            <a:spLocks noChangeArrowheads="1"/>
          </p:cNvSpPr>
          <p:nvPr/>
        </p:nvSpPr>
        <p:spPr bwMode="auto">
          <a:xfrm>
            <a:off x="7391400" y="3211513"/>
            <a:ext cx="167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Arial" panose="020B0604020202020204" pitchFamily="34" charset="0"/>
                <a:ea typeface="MS PGothic" pitchFamily="34" charset="-128"/>
              </a:rPr>
              <a:t>Data elements</a:t>
            </a:r>
          </a:p>
        </p:txBody>
      </p:sp>
      <p:sp>
        <p:nvSpPr>
          <p:cNvPr id="168037" name="TextBox 103"/>
          <p:cNvSpPr txBox="1">
            <a:spLocks noChangeArrowheads="1"/>
          </p:cNvSpPr>
          <p:nvPr/>
        </p:nvSpPr>
        <p:spPr bwMode="auto">
          <a:xfrm>
            <a:off x="450850" y="5029200"/>
            <a:ext cx="92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Arial" panose="020B0604020202020204" pitchFamily="34" charset="0"/>
                <a:ea typeface="MS PGothic" pitchFamily="34" charset="-128"/>
              </a:rPr>
              <a:t>Warp 0</a:t>
            </a:r>
          </a:p>
        </p:txBody>
      </p:sp>
      <p:sp>
        <p:nvSpPr>
          <p:cNvPr id="168038" name="TextBox 104"/>
          <p:cNvSpPr txBox="1">
            <a:spLocks noChangeArrowheads="1"/>
          </p:cNvSpPr>
          <p:nvPr/>
        </p:nvSpPr>
        <p:spPr bwMode="auto">
          <a:xfrm>
            <a:off x="2438400" y="5029200"/>
            <a:ext cx="92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Arial" panose="020B0604020202020204" pitchFamily="34" charset="0"/>
                <a:ea typeface="MS PGothic" pitchFamily="34" charset="-128"/>
              </a:rPr>
              <a:t>Warp 1</a:t>
            </a:r>
          </a:p>
        </p:txBody>
      </p:sp>
      <p:sp>
        <p:nvSpPr>
          <p:cNvPr id="168039" name="TextBox 105"/>
          <p:cNvSpPr txBox="1">
            <a:spLocks noChangeArrowheads="1"/>
          </p:cNvSpPr>
          <p:nvPr/>
        </p:nvSpPr>
        <p:spPr bwMode="auto">
          <a:xfrm>
            <a:off x="4267200" y="5029200"/>
            <a:ext cx="92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Arial" panose="020B0604020202020204" pitchFamily="34" charset="0"/>
                <a:ea typeface="MS PGothic" pitchFamily="34" charset="-128"/>
              </a:rPr>
              <a:t>Warp 2</a:t>
            </a:r>
          </a:p>
        </p:txBody>
      </p:sp>
      <p:sp>
        <p:nvSpPr>
          <p:cNvPr id="168040" name="TextBox 106"/>
          <p:cNvSpPr txBox="1">
            <a:spLocks noChangeArrowheads="1"/>
          </p:cNvSpPr>
          <p:nvPr/>
        </p:nvSpPr>
        <p:spPr bwMode="auto">
          <a:xfrm>
            <a:off x="6248400" y="5029200"/>
            <a:ext cx="92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Arial" panose="020B0604020202020204" pitchFamily="34" charset="0"/>
                <a:ea typeface="MS PGothic" pitchFamily="34" charset="-128"/>
              </a:rPr>
              <a:t>Warp 3</a:t>
            </a:r>
          </a:p>
        </p:txBody>
      </p:sp>
    </p:spTree>
    <p:extLst>
      <p:ext uri="{BB962C8B-B14F-4D97-AF65-F5344CB8AC3E}">
        <p14:creationId xmlns:p14="http://schemas.microsoft.com/office/powerpoint/2010/main" val="2537502542"/>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Summary-  </a:t>
            </a:r>
            <a:r>
              <a:rPr lang="zh-CN" altLang="en-US" smtClean="0"/>
              <a:t>向量处理机 </a:t>
            </a:r>
            <a:r>
              <a:rPr lang="en-US" altLang="zh-CN" smtClean="0"/>
              <a:t>vs. GPU</a:t>
            </a:r>
            <a:endParaRPr lang="zh-CN" altLang="en-US" dirty="0"/>
          </a:p>
        </p:txBody>
      </p:sp>
      <p:sp>
        <p:nvSpPr>
          <p:cNvPr id="3" name="内容占位符 2"/>
          <p:cNvSpPr>
            <a:spLocks noGrp="1"/>
          </p:cNvSpPr>
          <p:nvPr>
            <p:ph idx="1"/>
          </p:nvPr>
        </p:nvSpPr>
        <p:spPr>
          <a:xfrm>
            <a:off x="457200" y="1145221"/>
            <a:ext cx="8229600" cy="439739"/>
          </a:xfrm>
        </p:spPr>
        <p:txBody>
          <a:bodyPr>
            <a:normAutofit fontScale="85000" lnSpcReduction="20000"/>
          </a:bodyPr>
          <a:lstStyle/>
          <a:p>
            <a:r>
              <a:rPr lang="zh-CN" altLang="en-US" dirty="0" smtClean="0"/>
              <a:t>不同层次相近的术语比较</a:t>
            </a:r>
            <a:endParaRPr lang="zh-CN" altLang="en-US" dirty="0"/>
          </a:p>
        </p:txBody>
      </p:sp>
      <p:sp>
        <p:nvSpPr>
          <p:cNvPr id="4" name="日期占位符 3"/>
          <p:cNvSpPr>
            <a:spLocks noGrp="1"/>
          </p:cNvSpPr>
          <p:nvPr>
            <p:ph type="dt" sz="half" idx="10"/>
          </p:nvPr>
        </p:nvSpPr>
        <p:spPr/>
        <p:txBody>
          <a:bodyPr/>
          <a:lstStyle/>
          <a:p>
            <a:fld id="{998E2D00-E817-4FB7-8E40-533568E6F997}" type="datetime1">
              <a:rPr lang="en-US" altLang="zh-CN" smtClean="0"/>
              <a:t>5/13/2019</a:t>
            </a:fld>
            <a:endParaRPr lang="zh-CN" altLang="en-US"/>
          </a:p>
        </p:txBody>
      </p:sp>
      <p:sp>
        <p:nvSpPr>
          <p:cNvPr id="5" name="页脚占位符 4"/>
          <p:cNvSpPr>
            <a:spLocks noGrp="1"/>
          </p:cNvSpPr>
          <p:nvPr>
            <p:ph type="ftr" sz="quarter" idx="11"/>
          </p:nvPr>
        </p:nvSpPr>
        <p:spPr/>
        <p:txBody>
          <a:bodyPr/>
          <a:lstStyle/>
          <a:p>
            <a:r>
              <a:rPr lang="zh-CN" altLang="en-US" smtClean="0"/>
              <a:t>中国科学技术大学</a:t>
            </a:r>
            <a:endParaRPr lang="zh-CN" altLang="en-US"/>
          </a:p>
        </p:txBody>
      </p:sp>
      <p:sp>
        <p:nvSpPr>
          <p:cNvPr id="6" name="灯片编号占位符 5"/>
          <p:cNvSpPr>
            <a:spLocks noGrp="1"/>
          </p:cNvSpPr>
          <p:nvPr>
            <p:ph type="sldNum" sz="quarter" idx="12"/>
          </p:nvPr>
        </p:nvSpPr>
        <p:spPr/>
        <p:txBody>
          <a:bodyPr/>
          <a:lstStyle/>
          <a:p>
            <a:fld id="{53ED6BF9-6527-438A-891E-608CD71393A1}" type="slidenum">
              <a:rPr lang="zh-CN" altLang="en-US" smtClean="0"/>
              <a:pPr/>
              <a:t>47</a:t>
            </a:fld>
            <a:endParaRPr lang="zh-CN" altLang="en-US"/>
          </a:p>
        </p:txBody>
      </p:sp>
      <p:pic>
        <p:nvPicPr>
          <p:cNvPr id="7" name="图片 6"/>
          <p:cNvPicPr>
            <a:picLocks noChangeAspect="1"/>
          </p:cNvPicPr>
          <p:nvPr/>
        </p:nvPicPr>
        <p:blipFill>
          <a:blip r:embed="rId2"/>
          <a:stretch>
            <a:fillRect/>
          </a:stretch>
        </p:blipFill>
        <p:spPr>
          <a:xfrm>
            <a:off x="287382" y="1470145"/>
            <a:ext cx="8670789" cy="4573603"/>
          </a:xfrm>
          <a:prstGeom prst="rect">
            <a:avLst/>
          </a:prstGeom>
        </p:spPr>
      </p:pic>
    </p:spTree>
    <p:extLst>
      <p:ext uri="{BB962C8B-B14F-4D97-AF65-F5344CB8AC3E}">
        <p14:creationId xmlns:p14="http://schemas.microsoft.com/office/powerpoint/2010/main" val="1771103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r>
              <a:rPr lang="zh-CN" altLang="en-US" dirty="0" smtClean="0"/>
              <a:t>向量处理机 </a:t>
            </a:r>
            <a:r>
              <a:rPr lang="en-US" altLang="zh-CN" dirty="0" smtClean="0"/>
              <a:t>vs. GPU</a:t>
            </a:r>
            <a:endParaRPr lang="zh-CN" altLang="en-US" dirty="0"/>
          </a:p>
        </p:txBody>
      </p:sp>
      <p:sp>
        <p:nvSpPr>
          <p:cNvPr id="4" name="日期占位符 3"/>
          <p:cNvSpPr>
            <a:spLocks noGrp="1"/>
          </p:cNvSpPr>
          <p:nvPr>
            <p:ph type="dt" sz="half" idx="10"/>
          </p:nvPr>
        </p:nvSpPr>
        <p:spPr/>
        <p:txBody>
          <a:bodyPr/>
          <a:lstStyle/>
          <a:p>
            <a:pPr>
              <a:defRPr/>
            </a:pPr>
            <a:fld id="{341AEE31-F373-4CB6-957D-B19140D455FD}" type="datetime1">
              <a:rPr lang="en-US" altLang="zh-CN" smtClean="0"/>
              <a:t>5/13/2019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6" name="灯片编号占位符 5"/>
          <p:cNvSpPr>
            <a:spLocks noGrp="1"/>
          </p:cNvSpPr>
          <p:nvPr>
            <p:ph type="sldNum" sz="quarter" idx="12"/>
          </p:nvPr>
        </p:nvSpPr>
        <p:spPr/>
        <p:txBody>
          <a:bodyPr/>
          <a:lstStyle/>
          <a:p>
            <a:pPr>
              <a:defRPr/>
            </a:pPr>
            <a:fld id="{53ED6BF9-6527-438A-891E-608CD71393A1}" type="slidenum">
              <a:rPr lang="zh-CN" altLang="en-US" smtClean="0"/>
              <a:pPr>
                <a:defRPr/>
              </a:pPr>
              <a:t>48</a:t>
            </a:fld>
            <a:endParaRPr lang="zh-CN" altLang="en-US"/>
          </a:p>
        </p:txBody>
      </p:sp>
      <p:grpSp>
        <p:nvGrpSpPr>
          <p:cNvPr id="8" name="组合 7"/>
          <p:cNvGrpSpPr/>
          <p:nvPr/>
        </p:nvGrpSpPr>
        <p:grpSpPr>
          <a:xfrm>
            <a:off x="1345882" y="996178"/>
            <a:ext cx="6430872" cy="5360172"/>
            <a:chOff x="1345882" y="996178"/>
            <a:chExt cx="6096000" cy="4933950"/>
          </a:xfrm>
        </p:grpSpPr>
        <p:pic>
          <p:nvPicPr>
            <p:cNvPr id="3" name="图片 2"/>
            <p:cNvPicPr>
              <a:picLocks noChangeAspect="1"/>
            </p:cNvPicPr>
            <p:nvPr/>
          </p:nvPicPr>
          <p:blipFill>
            <a:blip r:embed="rId2"/>
            <a:stretch>
              <a:fillRect/>
            </a:stretch>
          </p:blipFill>
          <p:spPr>
            <a:xfrm>
              <a:off x="1345882" y="996178"/>
              <a:ext cx="6086475" cy="581025"/>
            </a:xfrm>
            <a:prstGeom prst="rect">
              <a:avLst/>
            </a:prstGeom>
          </p:spPr>
        </p:pic>
        <p:pic>
          <p:nvPicPr>
            <p:cNvPr id="7" name="图片 6"/>
            <p:cNvPicPr>
              <a:picLocks noChangeAspect="1"/>
            </p:cNvPicPr>
            <p:nvPr/>
          </p:nvPicPr>
          <p:blipFill>
            <a:blip r:embed="rId3"/>
            <a:stretch>
              <a:fillRect/>
            </a:stretch>
          </p:blipFill>
          <p:spPr>
            <a:xfrm>
              <a:off x="1345882" y="1577203"/>
              <a:ext cx="6096000" cy="4352925"/>
            </a:xfrm>
            <a:prstGeom prst="rect">
              <a:avLst/>
            </a:prstGeom>
          </p:spPr>
        </p:pic>
      </p:grpSp>
    </p:spTree>
    <p:extLst>
      <p:ext uri="{BB962C8B-B14F-4D97-AF65-F5344CB8AC3E}">
        <p14:creationId xmlns:p14="http://schemas.microsoft.com/office/powerpoint/2010/main" val="2674862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altLang="zh-CN" smtClean="0"/>
              <a:t>Acknowledgements</a:t>
            </a:r>
          </a:p>
        </p:txBody>
      </p:sp>
      <p:sp>
        <p:nvSpPr>
          <p:cNvPr id="198659" name="Rectangle 3"/>
          <p:cNvSpPr>
            <a:spLocks noGrp="1" noChangeArrowheads="1"/>
          </p:cNvSpPr>
          <p:nvPr>
            <p:ph idx="1"/>
          </p:nvPr>
        </p:nvSpPr>
        <p:spPr/>
        <p:txBody>
          <a:bodyPr>
            <a:normAutofit fontScale="85000" lnSpcReduction="20000"/>
          </a:bodyPr>
          <a:lstStyle/>
          <a:p>
            <a:r>
              <a:rPr lang="en-US" altLang="zh-CN" dirty="0" smtClean="0"/>
              <a:t>These slides contain material developed and copyright by:</a:t>
            </a:r>
          </a:p>
          <a:p>
            <a:pPr lvl="1"/>
            <a:r>
              <a:rPr lang="en-US" altLang="zh-CN" dirty="0" smtClean="0"/>
              <a:t>John </a:t>
            </a:r>
            <a:r>
              <a:rPr lang="en-US" altLang="zh-CN" dirty="0" err="1" smtClean="0"/>
              <a:t>Kubiatowicz</a:t>
            </a:r>
            <a:r>
              <a:rPr lang="en-US" altLang="zh-CN" dirty="0" smtClean="0"/>
              <a:t> (UCB)</a:t>
            </a:r>
          </a:p>
          <a:p>
            <a:pPr lvl="1"/>
            <a:r>
              <a:rPr lang="en-US" altLang="zh-CN" dirty="0" err="1" smtClean="0"/>
              <a:t>Krste</a:t>
            </a:r>
            <a:r>
              <a:rPr lang="en-US" altLang="zh-CN" dirty="0" smtClean="0"/>
              <a:t> </a:t>
            </a:r>
            <a:r>
              <a:rPr lang="en-US" altLang="zh-CN" dirty="0" err="1" smtClean="0"/>
              <a:t>Asanovic</a:t>
            </a:r>
            <a:r>
              <a:rPr lang="en-US" altLang="zh-CN" dirty="0" smtClean="0"/>
              <a:t> (UCB)</a:t>
            </a:r>
          </a:p>
          <a:p>
            <a:pPr lvl="1"/>
            <a:r>
              <a:rPr lang="en-US" altLang="zh-CN" dirty="0" smtClean="0"/>
              <a:t>John Hennessy (</a:t>
            </a:r>
            <a:r>
              <a:rPr lang="en-US" altLang="zh-CN" dirty="0" err="1" smtClean="0"/>
              <a:t>Standford</a:t>
            </a:r>
            <a:r>
              <a:rPr lang="en-US" altLang="zh-CN" dirty="0" smtClean="0"/>
              <a:t>)and David Patterson (UCB)</a:t>
            </a:r>
          </a:p>
          <a:p>
            <a:pPr lvl="1"/>
            <a:r>
              <a:rPr lang="en-US" altLang="zh-CN" dirty="0" err="1" smtClean="0"/>
              <a:t>Chenxi</a:t>
            </a:r>
            <a:r>
              <a:rPr lang="en-US" altLang="zh-CN" dirty="0" smtClean="0"/>
              <a:t> Zhang (</a:t>
            </a:r>
            <a:r>
              <a:rPr lang="en-US" altLang="zh-CN" dirty="0" err="1" smtClean="0"/>
              <a:t>Tongji</a:t>
            </a:r>
            <a:r>
              <a:rPr lang="en-US" altLang="zh-CN" dirty="0" smtClean="0"/>
              <a:t>)</a:t>
            </a:r>
          </a:p>
          <a:p>
            <a:pPr lvl="1"/>
            <a:r>
              <a:rPr lang="en-US" altLang="zh-CN" dirty="0" err="1" smtClean="0"/>
              <a:t>Muhamed</a:t>
            </a:r>
            <a:r>
              <a:rPr lang="en-US" altLang="zh-CN" dirty="0" smtClean="0"/>
              <a:t> </a:t>
            </a:r>
            <a:r>
              <a:rPr lang="en-US" altLang="zh-CN" dirty="0" err="1" smtClean="0"/>
              <a:t>Mudawar</a:t>
            </a:r>
            <a:r>
              <a:rPr lang="en-US" altLang="zh-CN" dirty="0" smtClean="0"/>
              <a:t> (KFUPM) </a:t>
            </a:r>
          </a:p>
          <a:p>
            <a:r>
              <a:rPr lang="en-US" altLang="zh-CN" dirty="0" smtClean="0"/>
              <a:t>UCB material derived from course CS152</a:t>
            </a:r>
            <a:r>
              <a:rPr lang="zh-CN" altLang="en-US" dirty="0" smtClean="0"/>
              <a:t>、</a:t>
            </a:r>
            <a:r>
              <a:rPr lang="en-US" altLang="zh-CN" dirty="0" smtClean="0"/>
              <a:t>CS252</a:t>
            </a:r>
            <a:r>
              <a:rPr lang="zh-CN" altLang="en-US" dirty="0" smtClean="0"/>
              <a:t>、</a:t>
            </a:r>
            <a:r>
              <a:rPr lang="en-US" altLang="zh-CN" dirty="0" smtClean="0"/>
              <a:t>CS61C</a:t>
            </a:r>
          </a:p>
          <a:p>
            <a:r>
              <a:rPr lang="en-US" altLang="zh-CN" dirty="0" smtClean="0"/>
              <a:t>KFUPM material derived from course COE501</a:t>
            </a:r>
            <a:r>
              <a:rPr lang="zh-CN" altLang="en-US" dirty="0" smtClean="0"/>
              <a:t>、</a:t>
            </a:r>
            <a:r>
              <a:rPr lang="en-US" altLang="zh-CN" dirty="0" smtClean="0"/>
              <a:t>COE502</a:t>
            </a:r>
          </a:p>
          <a:p>
            <a:pPr>
              <a:defRPr/>
            </a:pPr>
            <a:r>
              <a:rPr lang="en-US" altLang="zh-CN" dirty="0"/>
              <a:t>CMU Introduction to Computer Architecture</a:t>
            </a:r>
          </a:p>
          <a:p>
            <a:pPr marL="0" indent="0">
              <a:buNone/>
              <a:defRPr/>
            </a:pPr>
            <a:r>
              <a:rPr lang="en-US" altLang="zh-CN" dirty="0"/>
              <a:t>http://www.ece.cmu.edu/~ece447/</a:t>
            </a:r>
          </a:p>
          <a:p>
            <a:endParaRPr lang="en-US" altLang="zh-CN" dirty="0" smtClean="0"/>
          </a:p>
          <a:p>
            <a:endParaRPr lang="en-US" altLang="zh-CN" dirty="0" smtClean="0"/>
          </a:p>
        </p:txBody>
      </p:sp>
      <p:sp>
        <p:nvSpPr>
          <p:cNvPr id="2" name="日期占位符 1"/>
          <p:cNvSpPr>
            <a:spLocks noGrp="1"/>
          </p:cNvSpPr>
          <p:nvPr>
            <p:ph type="dt" sz="half" idx="10"/>
          </p:nvPr>
        </p:nvSpPr>
        <p:spPr/>
        <p:txBody>
          <a:bodyPr/>
          <a:lstStyle/>
          <a:p>
            <a:fld id="{921316A7-2C33-45C5-AE95-D7463CCA9DA1}" type="datetime1">
              <a:rPr lang="en-US" altLang="zh-CN" smtClean="0"/>
              <a:t>5/13/2019</a:t>
            </a:fld>
            <a:endParaRPr lang="zh-CN" altLang="en-US"/>
          </a:p>
        </p:txBody>
      </p:sp>
      <p:sp>
        <p:nvSpPr>
          <p:cNvPr id="3" name="页脚占位符 2"/>
          <p:cNvSpPr>
            <a:spLocks noGrp="1"/>
          </p:cNvSpPr>
          <p:nvPr>
            <p:ph type="ftr" sz="quarter" idx="11"/>
          </p:nvPr>
        </p:nvSpPr>
        <p:spPr/>
        <p:txBody>
          <a:bodyPr/>
          <a:lstStyle/>
          <a:p>
            <a:r>
              <a:rPr lang="zh-CN" altLang="en-US" smtClean="0"/>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49</a:t>
            </a:fld>
            <a:endParaRPr lang="zh-CN" altLang="en-US" dirty="0"/>
          </a:p>
        </p:txBody>
      </p:sp>
    </p:spTree>
    <p:extLst>
      <p:ext uri="{BB962C8B-B14F-4D97-AF65-F5344CB8AC3E}">
        <p14:creationId xmlns:p14="http://schemas.microsoft.com/office/powerpoint/2010/main" val="42905739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标题 1"/>
          <p:cNvSpPr>
            <a:spLocks noGrp="1"/>
          </p:cNvSpPr>
          <p:nvPr>
            <p:ph type="title"/>
          </p:nvPr>
        </p:nvSpPr>
        <p:spPr/>
        <p:txBody>
          <a:bodyPr/>
          <a:lstStyle/>
          <a:p>
            <a:r>
              <a:rPr lang="en-US" altLang="zh-CN" sz="3600" b="1" smtClean="0">
                <a:solidFill>
                  <a:srgbClr val="FF0000"/>
                </a:solidFill>
              </a:rPr>
              <a:t>SIMD Array Processing vs. VLIW</a:t>
            </a:r>
            <a:endParaRPr lang="zh-CN" altLang="en-US" sz="3600" b="1" smtClean="0">
              <a:solidFill>
                <a:srgbClr val="FF0000"/>
              </a:solidFill>
            </a:endParaRPr>
          </a:p>
        </p:txBody>
      </p:sp>
      <p:sp>
        <p:nvSpPr>
          <p:cNvPr id="113667" name="内容占位符 2"/>
          <p:cNvSpPr>
            <a:spLocks noGrp="1"/>
          </p:cNvSpPr>
          <p:nvPr>
            <p:ph idx="1"/>
          </p:nvPr>
        </p:nvSpPr>
        <p:spPr>
          <a:xfrm>
            <a:off x="457199" y="1258432"/>
            <a:ext cx="8372901" cy="543379"/>
          </a:xfrm>
        </p:spPr>
        <p:txBody>
          <a:bodyPr>
            <a:noAutofit/>
          </a:bodyPr>
          <a:lstStyle/>
          <a:p>
            <a:r>
              <a:rPr lang="en-US" altLang="zh-CN" sz="2400" dirty="0" smtClean="0"/>
              <a:t>Array processor: </a:t>
            </a:r>
            <a:r>
              <a:rPr lang="zh-CN" altLang="en-US" sz="2400" dirty="0" smtClean="0"/>
              <a:t>单个操作作用在多个不同的数据元素上</a:t>
            </a:r>
          </a:p>
        </p:txBody>
      </p:sp>
      <p:sp>
        <p:nvSpPr>
          <p:cNvPr id="4" name="日期占位符 3"/>
          <p:cNvSpPr>
            <a:spLocks noGrp="1"/>
          </p:cNvSpPr>
          <p:nvPr>
            <p:ph type="dt" sz="half" idx="10"/>
          </p:nvPr>
        </p:nvSpPr>
        <p:spPr/>
        <p:txBody>
          <a:bodyPr/>
          <a:lstStyle/>
          <a:p>
            <a:pPr>
              <a:defRPr/>
            </a:pPr>
            <a:fld id="{E6D15F53-E714-4AFE-913A-BA2BCEF2AB39}" type="datetime1">
              <a:rPr lang="en-US" altLang="zh-CN" smtClean="0"/>
              <a:t>5/13/2019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113670"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3B143A95-31ED-4249-A72D-14447822B38D}"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5</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113671"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100" y="1801812"/>
            <a:ext cx="72898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501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p:cNvSpPr>
          <p:nvPr>
            <p:ph type="title"/>
          </p:nvPr>
        </p:nvSpPr>
        <p:spPr/>
        <p:txBody>
          <a:bodyPr/>
          <a:lstStyle/>
          <a:p>
            <a:r>
              <a:rPr lang="en-US" altLang="zh-CN" sz="3200" b="1" smtClean="0">
                <a:solidFill>
                  <a:srgbClr val="FF0000"/>
                </a:solidFill>
              </a:rPr>
              <a:t>Vector/SIMD Processing Summary</a:t>
            </a:r>
            <a:endParaRPr lang="zh-CN" altLang="en-US" sz="3200" b="1" smtClean="0">
              <a:solidFill>
                <a:srgbClr val="FF0000"/>
              </a:solidFill>
            </a:endParaRPr>
          </a:p>
        </p:txBody>
      </p:sp>
      <p:sp>
        <p:nvSpPr>
          <p:cNvPr id="110595" name="内容占位符 2"/>
          <p:cNvSpPr>
            <a:spLocks noGrp="1"/>
          </p:cNvSpPr>
          <p:nvPr>
            <p:ph idx="1"/>
          </p:nvPr>
        </p:nvSpPr>
        <p:spPr>
          <a:xfrm>
            <a:off x="261257" y="1258432"/>
            <a:ext cx="8699863" cy="5051833"/>
          </a:xfrm>
        </p:spPr>
        <p:txBody>
          <a:bodyPr>
            <a:normAutofit lnSpcReduction="10000"/>
          </a:bodyPr>
          <a:lstStyle/>
          <a:p>
            <a:pPr algn="just"/>
            <a:r>
              <a:rPr lang="en-US" altLang="zh-CN" dirty="0" smtClean="0"/>
              <a:t>Vector/SIMD </a:t>
            </a:r>
            <a:r>
              <a:rPr lang="zh-CN" altLang="en-US" dirty="0" smtClean="0"/>
              <a:t>机器适合挖掘数据级并行</a:t>
            </a:r>
            <a:endParaRPr lang="en-US" altLang="zh-CN" dirty="0" smtClean="0"/>
          </a:p>
          <a:p>
            <a:pPr lvl="1"/>
            <a:r>
              <a:rPr lang="zh-CN" altLang="en-US" dirty="0" smtClean="0"/>
              <a:t>同样的操作作用于不同的数据元素</a:t>
            </a:r>
            <a:endParaRPr lang="en-US" altLang="zh-CN" dirty="0" smtClean="0"/>
          </a:p>
          <a:p>
            <a:pPr lvl="1"/>
            <a:r>
              <a:rPr lang="zh-CN" altLang="en-US" dirty="0" smtClean="0"/>
              <a:t>向量内的元素操作独立，可有效提高性能，简化设计</a:t>
            </a:r>
            <a:endParaRPr lang="en-US" altLang="zh-CN" dirty="0" smtClean="0"/>
          </a:p>
          <a:p>
            <a:r>
              <a:rPr lang="zh-CN" altLang="en-US" dirty="0" smtClean="0"/>
              <a:t>性能的提升受限于代码的向量化</a:t>
            </a:r>
            <a:endParaRPr lang="en-US" altLang="zh-CN" dirty="0" smtClean="0"/>
          </a:p>
          <a:p>
            <a:pPr lvl="1"/>
            <a:r>
              <a:rPr lang="zh-CN" altLang="en-US" dirty="0" smtClean="0"/>
              <a:t>标量操作限制了向量机的性能</a:t>
            </a:r>
            <a:endParaRPr lang="en-US" altLang="zh-CN" dirty="0" smtClean="0"/>
          </a:p>
          <a:p>
            <a:pPr lvl="1"/>
            <a:r>
              <a:rPr lang="en-US" altLang="zh-CN" dirty="0" smtClean="0">
                <a:latin typeface="Cambria Math" panose="02040503050406030204" pitchFamily="18" charset="0"/>
              </a:rPr>
              <a:t>Amdahl’s Law</a:t>
            </a:r>
          </a:p>
          <a:p>
            <a:r>
              <a:rPr lang="zh-CN" altLang="en-US" dirty="0" smtClean="0"/>
              <a:t> 很多</a:t>
            </a:r>
            <a:r>
              <a:rPr lang="en-US" altLang="zh-CN" dirty="0" smtClean="0"/>
              <a:t>ISA</a:t>
            </a:r>
            <a:r>
              <a:rPr lang="zh-CN" altLang="en-US" dirty="0" smtClean="0"/>
              <a:t>包含</a:t>
            </a:r>
            <a:r>
              <a:rPr lang="en-US" altLang="zh-CN" dirty="0" smtClean="0"/>
              <a:t>SIMD</a:t>
            </a:r>
            <a:r>
              <a:rPr lang="zh-CN" altLang="en-US" dirty="0" smtClean="0"/>
              <a:t>操作指令</a:t>
            </a:r>
            <a:endParaRPr lang="en-US" altLang="zh-CN" dirty="0" smtClean="0"/>
          </a:p>
          <a:p>
            <a:pPr lvl="1"/>
            <a:r>
              <a:rPr lang="en-US" altLang="zh-CN" dirty="0" smtClean="0">
                <a:latin typeface="Cambria Math" panose="02040503050406030204" pitchFamily="18" charset="0"/>
              </a:rPr>
              <a:t>Intel MMX/</a:t>
            </a:r>
            <a:r>
              <a:rPr lang="en-US" altLang="zh-CN" dirty="0" err="1" smtClean="0">
                <a:latin typeface="Cambria Math" panose="02040503050406030204" pitchFamily="18" charset="0"/>
              </a:rPr>
              <a:t>SSEn</a:t>
            </a:r>
            <a:r>
              <a:rPr lang="en-US" altLang="zh-CN" dirty="0" smtClean="0">
                <a:latin typeface="Cambria Math" panose="02040503050406030204" pitchFamily="18" charset="0"/>
              </a:rPr>
              <a:t>/AVX, PowerPC </a:t>
            </a:r>
            <a:r>
              <a:rPr lang="en-US" altLang="zh-CN" dirty="0" err="1" smtClean="0">
                <a:latin typeface="Cambria Math" panose="02040503050406030204" pitchFamily="18" charset="0"/>
              </a:rPr>
              <a:t>AltiVec</a:t>
            </a:r>
            <a:r>
              <a:rPr lang="en-US" altLang="zh-CN" dirty="0" smtClean="0">
                <a:latin typeface="Cambria Math" panose="02040503050406030204" pitchFamily="18" charset="0"/>
              </a:rPr>
              <a:t>, ARM Advanced SIMD</a:t>
            </a:r>
          </a:p>
          <a:p>
            <a:endParaRPr lang="zh-CN" altLang="en-US" dirty="0" smtClean="0"/>
          </a:p>
        </p:txBody>
      </p:sp>
      <p:sp>
        <p:nvSpPr>
          <p:cNvPr id="4" name="日期占位符 3"/>
          <p:cNvSpPr>
            <a:spLocks noGrp="1"/>
          </p:cNvSpPr>
          <p:nvPr>
            <p:ph type="dt" sz="half" idx="10"/>
          </p:nvPr>
        </p:nvSpPr>
        <p:spPr/>
        <p:txBody>
          <a:bodyPr/>
          <a:lstStyle/>
          <a:p>
            <a:pPr>
              <a:defRPr/>
            </a:pPr>
            <a:fld id="{8E69BCBD-FE7B-4ADA-9A84-AD4AA769D5A3}" type="datetime1">
              <a:rPr lang="en-US" altLang="zh-CN" smtClean="0"/>
              <a:t>5/13/2019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110598"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EACE7A3A-4EA9-4E48-B36D-E27E24124354}"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6</a:t>
            </a:fld>
            <a:endParaRPr lang="zh-CN" altLang="en-US" sz="1200" smtClean="0">
              <a:solidFill>
                <a:srgbClr val="898989"/>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8575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ko-KR" smtClean="0"/>
              <a:t>Multimedia Extensions (aka SIMD extensions)</a:t>
            </a:r>
            <a:endParaRPr lang="zh-CN" altLang="en-US" dirty="0"/>
          </a:p>
        </p:txBody>
      </p:sp>
      <p:sp>
        <p:nvSpPr>
          <p:cNvPr id="4" name="Rectangle 3"/>
          <p:cNvSpPr>
            <a:spLocks noGrp="1" noChangeArrowheads="1"/>
          </p:cNvSpPr>
          <p:nvPr>
            <p:ph idx="1"/>
          </p:nvPr>
        </p:nvSpPr>
        <p:spPr>
          <a:xfrm>
            <a:off x="457200" y="1258432"/>
            <a:ext cx="8359254" cy="5051833"/>
          </a:xfrm>
        </p:spPr>
        <p:txBody>
          <a:bodyPr>
            <a:normAutofit/>
          </a:bodyPr>
          <a:lstStyle/>
          <a:p>
            <a:r>
              <a:rPr lang="zh-CN" altLang="en-US" sz="2800" dirty="0" smtClean="0"/>
              <a:t>在已有的</a:t>
            </a:r>
            <a:r>
              <a:rPr lang="en-US" altLang="zh-CN" sz="2800" dirty="0" smtClean="0"/>
              <a:t>ISA</a:t>
            </a:r>
            <a:r>
              <a:rPr lang="zh-CN" altLang="en-US" sz="2800" dirty="0" smtClean="0"/>
              <a:t>中添加一些向量长度很短的向量操作指令</a:t>
            </a:r>
            <a:endParaRPr lang="en-US" altLang="ko-KR" sz="2800" dirty="0" smtClean="0"/>
          </a:p>
          <a:p>
            <a:r>
              <a:rPr lang="zh-CN" altLang="en-US" sz="2800" dirty="0" smtClean="0"/>
              <a:t>将已有的</a:t>
            </a:r>
            <a:r>
              <a:rPr lang="en-US" altLang="ko-KR" sz="2800" dirty="0" smtClean="0"/>
              <a:t> 64-bit </a:t>
            </a:r>
            <a:r>
              <a:rPr lang="zh-CN" altLang="en-US" sz="2800" dirty="0" smtClean="0"/>
              <a:t>寄存器拆分为</a:t>
            </a:r>
            <a:r>
              <a:rPr lang="en-US" altLang="ko-KR" sz="2800" dirty="0" smtClean="0"/>
              <a:t> 2x32b or 4x16b or 8x8b</a:t>
            </a:r>
          </a:p>
          <a:p>
            <a:pPr lvl="1"/>
            <a:r>
              <a:rPr lang="en-US" altLang="zh-CN" sz="2400" dirty="0" smtClean="0"/>
              <a:t>1957</a:t>
            </a:r>
            <a:r>
              <a:rPr lang="zh-CN" altLang="en-US" sz="2400" dirty="0" smtClean="0"/>
              <a:t>年，</a:t>
            </a:r>
            <a:r>
              <a:rPr lang="en-US" altLang="ko-KR" sz="2400" dirty="0" smtClean="0"/>
              <a:t>Lincoln Labs TX-2 </a:t>
            </a:r>
            <a:r>
              <a:rPr lang="zh-CN" altLang="en-US" sz="2400" dirty="0" smtClean="0"/>
              <a:t>将</a:t>
            </a:r>
            <a:r>
              <a:rPr lang="en-US" altLang="zh-CN" sz="2400" dirty="0" smtClean="0"/>
              <a:t>36bit </a:t>
            </a:r>
            <a:r>
              <a:rPr lang="en-US" altLang="zh-CN" sz="2400" dirty="0" err="1" smtClean="0"/>
              <a:t>datapath</a:t>
            </a:r>
            <a:r>
              <a:rPr lang="en-US" altLang="zh-CN" sz="2400" dirty="0" smtClean="0"/>
              <a:t> </a:t>
            </a:r>
            <a:r>
              <a:rPr lang="zh-CN" altLang="en-US" sz="2400" dirty="0" smtClean="0"/>
              <a:t>拆分为</a:t>
            </a:r>
            <a:r>
              <a:rPr lang="en-US" altLang="ko-KR" sz="2400" dirty="0" smtClean="0"/>
              <a:t>2x18b or 4x9b</a:t>
            </a:r>
          </a:p>
          <a:p>
            <a:pPr lvl="1"/>
            <a:r>
              <a:rPr lang="zh-CN" altLang="en-US" sz="2400" dirty="0" smtClean="0"/>
              <a:t>新的设计具有较宽的寄存器</a:t>
            </a:r>
            <a:endParaRPr lang="en-US" altLang="ko-KR" sz="2400" dirty="0" smtClean="0"/>
          </a:p>
          <a:p>
            <a:pPr lvl="2"/>
            <a:r>
              <a:rPr lang="en-US" altLang="ko-KR" sz="2000" dirty="0" smtClean="0"/>
              <a:t>128b for PowerPC </a:t>
            </a:r>
            <a:r>
              <a:rPr lang="en-US" altLang="ko-KR" sz="2000" dirty="0" err="1" smtClean="0"/>
              <a:t>Altivec</a:t>
            </a:r>
            <a:r>
              <a:rPr lang="en-US" altLang="ko-KR" sz="2000" dirty="0" smtClean="0"/>
              <a:t>, Intel SSE2/3/4 (</a:t>
            </a:r>
            <a:r>
              <a:rPr lang="en-US" altLang="zh-CN" sz="2000" dirty="0" err="1"/>
              <a:t>Sreaming</a:t>
            </a:r>
            <a:r>
              <a:rPr lang="en-US" altLang="zh-CN" sz="2000" dirty="0"/>
              <a:t> SIMD Extensions</a:t>
            </a:r>
            <a:r>
              <a:rPr lang="en-US" altLang="ko-KR" sz="2000" dirty="0" smtClean="0"/>
              <a:t>)</a:t>
            </a:r>
          </a:p>
          <a:p>
            <a:pPr lvl="2"/>
            <a:r>
              <a:rPr lang="en-US" altLang="ko-KR" sz="2000" dirty="0" smtClean="0"/>
              <a:t>256b for Intel AVX (Advanced Vector Extensions)</a:t>
            </a:r>
          </a:p>
          <a:p>
            <a:r>
              <a:rPr lang="zh-CN" altLang="en-US" sz="2800" dirty="0" smtClean="0"/>
              <a:t>单条指令可实现寄存器中所有向量元素的操作</a:t>
            </a:r>
            <a:endParaRPr lang="en-US" altLang="ko-KR" sz="2800" dirty="0" smtClean="0"/>
          </a:p>
        </p:txBody>
      </p:sp>
      <p:sp>
        <p:nvSpPr>
          <p:cNvPr id="7" name="日期占位符 6"/>
          <p:cNvSpPr>
            <a:spLocks noGrp="1"/>
          </p:cNvSpPr>
          <p:nvPr>
            <p:ph type="dt" sz="half" idx="10"/>
          </p:nvPr>
        </p:nvSpPr>
        <p:spPr/>
        <p:txBody>
          <a:bodyPr/>
          <a:lstStyle/>
          <a:p>
            <a:fld id="{29209CB3-69AB-4017-826C-954A08D64233}" type="datetime1">
              <a:rPr lang="en-US" altLang="zh-CN" smtClean="0"/>
              <a:t>5/13/2019</a:t>
            </a:fld>
            <a:endParaRPr lang="zh-CN" altLang="en-US"/>
          </a:p>
        </p:txBody>
      </p:sp>
      <p:sp>
        <p:nvSpPr>
          <p:cNvPr id="8" name="页脚占位符 7"/>
          <p:cNvSpPr>
            <a:spLocks noGrp="1"/>
          </p:cNvSpPr>
          <p:nvPr>
            <p:ph type="ftr" sz="quarter" idx="11"/>
          </p:nvPr>
        </p:nvSpPr>
        <p:spPr/>
        <p:txBody>
          <a:bodyPr/>
          <a:lstStyle/>
          <a:p>
            <a:r>
              <a:rPr lang="zh-CN" altLang="en-US" smtClean="0"/>
              <a:t>中国科学技术大学</a:t>
            </a:r>
            <a:endParaRPr lang="zh-CN" altLang="en-US" dirty="0"/>
          </a:p>
        </p:txBody>
      </p:sp>
      <p:sp>
        <p:nvSpPr>
          <p:cNvPr id="9" name="灯片编号占位符 8"/>
          <p:cNvSpPr>
            <a:spLocks noGrp="1"/>
          </p:cNvSpPr>
          <p:nvPr>
            <p:ph type="sldNum" sz="quarter" idx="12"/>
          </p:nvPr>
        </p:nvSpPr>
        <p:spPr/>
        <p:txBody>
          <a:bodyPr/>
          <a:lstStyle/>
          <a:p>
            <a:fld id="{8BD4F407-B401-4F27-B84C-F4D1FCFDF361}" type="slidenum">
              <a:rPr lang="zh-CN" altLang="en-US" smtClean="0"/>
              <a:pPr/>
              <a:t>7</a:t>
            </a:fld>
            <a:endParaRPr lang="zh-CN" altLang="en-US" dirty="0"/>
          </a:p>
        </p:txBody>
      </p:sp>
    </p:spTree>
    <p:extLst>
      <p:ext uri="{BB962C8B-B14F-4D97-AF65-F5344CB8AC3E}">
        <p14:creationId xmlns:p14="http://schemas.microsoft.com/office/powerpoint/2010/main" val="375758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r>
              <a:rPr lang="en-US" altLang="ko-KR" dirty="0" smtClean="0"/>
              <a:t>Multimedia Extensions (aka SIMD extensions)</a:t>
            </a:r>
          </a:p>
        </p:txBody>
      </p:sp>
      <p:sp>
        <p:nvSpPr>
          <p:cNvPr id="61" name="日期占位符 60"/>
          <p:cNvSpPr>
            <a:spLocks noGrp="1"/>
          </p:cNvSpPr>
          <p:nvPr>
            <p:ph type="dt" sz="quarter" idx="10"/>
          </p:nvPr>
        </p:nvSpPr>
        <p:spPr/>
        <p:txBody>
          <a:bodyPr/>
          <a:lstStyle/>
          <a:p>
            <a:fld id="{7769B8DC-6D30-487E-B2EC-2AC03C6838EE}" type="datetime1">
              <a:rPr lang="en-US" altLang="zh-CN" smtClean="0"/>
              <a:t>5/13/2019</a:t>
            </a:fld>
            <a:endParaRPr lang="zh-CN" altLang="en-US"/>
          </a:p>
        </p:txBody>
      </p:sp>
      <p:sp>
        <p:nvSpPr>
          <p:cNvPr id="62" name="页脚占位符 61"/>
          <p:cNvSpPr>
            <a:spLocks noGrp="1"/>
          </p:cNvSpPr>
          <p:nvPr>
            <p:ph type="ftr" sz="quarter" idx="11"/>
          </p:nvPr>
        </p:nvSpPr>
        <p:spPr/>
        <p:txBody>
          <a:bodyPr/>
          <a:lstStyle/>
          <a:p>
            <a:r>
              <a:rPr lang="zh-CN" altLang="en-US" smtClean="0"/>
              <a:t>中国科学技术大学</a:t>
            </a:r>
            <a:endParaRPr lang="zh-CN" altLang="en-US"/>
          </a:p>
        </p:txBody>
      </p:sp>
      <p:grpSp>
        <p:nvGrpSpPr>
          <p:cNvPr id="115717" name="Group 29"/>
          <p:cNvGrpSpPr>
            <a:grpSpLocks/>
          </p:cNvGrpSpPr>
          <p:nvPr/>
        </p:nvGrpSpPr>
        <p:grpSpPr bwMode="auto">
          <a:xfrm>
            <a:off x="762000" y="2119795"/>
            <a:ext cx="7924800" cy="400050"/>
            <a:chOff x="480" y="1091"/>
            <a:chExt cx="4992" cy="252"/>
          </a:xfrm>
        </p:grpSpPr>
        <p:sp>
          <p:nvSpPr>
            <p:cNvPr id="115770" name="Rectangle 12"/>
            <p:cNvSpPr>
              <a:spLocks noChangeArrowheads="1"/>
            </p:cNvSpPr>
            <p:nvPr/>
          </p:nvSpPr>
          <p:spPr bwMode="auto">
            <a:xfrm>
              <a:off x="480" y="1091"/>
              <a:ext cx="1248" cy="2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16b</a:t>
              </a:r>
            </a:p>
          </p:txBody>
        </p:sp>
        <p:sp>
          <p:nvSpPr>
            <p:cNvPr id="115771" name="Rectangle 13"/>
            <p:cNvSpPr>
              <a:spLocks noChangeArrowheads="1"/>
            </p:cNvSpPr>
            <p:nvPr/>
          </p:nvSpPr>
          <p:spPr bwMode="auto">
            <a:xfrm>
              <a:off x="1728" y="1091"/>
              <a:ext cx="1248" cy="2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16b</a:t>
              </a:r>
            </a:p>
          </p:txBody>
        </p:sp>
        <p:sp>
          <p:nvSpPr>
            <p:cNvPr id="115772" name="Rectangle 14"/>
            <p:cNvSpPr>
              <a:spLocks noChangeArrowheads="1"/>
            </p:cNvSpPr>
            <p:nvPr/>
          </p:nvSpPr>
          <p:spPr bwMode="auto">
            <a:xfrm>
              <a:off x="2976" y="1091"/>
              <a:ext cx="1248" cy="2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16b</a:t>
              </a:r>
            </a:p>
          </p:txBody>
        </p:sp>
        <p:sp>
          <p:nvSpPr>
            <p:cNvPr id="115773" name="Rectangle 15"/>
            <p:cNvSpPr>
              <a:spLocks noChangeArrowheads="1"/>
            </p:cNvSpPr>
            <p:nvPr/>
          </p:nvSpPr>
          <p:spPr bwMode="auto">
            <a:xfrm>
              <a:off x="4224" y="1091"/>
              <a:ext cx="1248" cy="2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16b</a:t>
              </a:r>
            </a:p>
          </p:txBody>
        </p:sp>
      </p:grpSp>
      <p:grpSp>
        <p:nvGrpSpPr>
          <p:cNvPr id="115718" name="Group 30"/>
          <p:cNvGrpSpPr>
            <a:grpSpLocks/>
          </p:cNvGrpSpPr>
          <p:nvPr/>
        </p:nvGrpSpPr>
        <p:grpSpPr bwMode="auto">
          <a:xfrm>
            <a:off x="762000" y="1662595"/>
            <a:ext cx="7924800" cy="400050"/>
            <a:chOff x="480" y="803"/>
            <a:chExt cx="4992" cy="252"/>
          </a:xfrm>
        </p:grpSpPr>
        <p:sp>
          <p:nvSpPr>
            <p:cNvPr id="115768" name="Rectangle 16"/>
            <p:cNvSpPr>
              <a:spLocks noChangeArrowheads="1"/>
            </p:cNvSpPr>
            <p:nvPr/>
          </p:nvSpPr>
          <p:spPr bwMode="auto">
            <a:xfrm>
              <a:off x="480" y="803"/>
              <a:ext cx="2496" cy="2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32b</a:t>
              </a:r>
            </a:p>
          </p:txBody>
        </p:sp>
        <p:sp>
          <p:nvSpPr>
            <p:cNvPr id="115769" name="Rectangle 17"/>
            <p:cNvSpPr>
              <a:spLocks noChangeArrowheads="1"/>
            </p:cNvSpPr>
            <p:nvPr/>
          </p:nvSpPr>
          <p:spPr bwMode="auto">
            <a:xfrm>
              <a:off x="2976" y="803"/>
              <a:ext cx="2496" cy="2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32b</a:t>
              </a:r>
            </a:p>
          </p:txBody>
        </p:sp>
      </p:grpSp>
      <p:sp>
        <p:nvSpPr>
          <p:cNvPr id="115719" name="Rectangle 18"/>
          <p:cNvSpPr>
            <a:spLocks noChangeArrowheads="1"/>
          </p:cNvSpPr>
          <p:nvPr/>
        </p:nvSpPr>
        <p:spPr bwMode="auto">
          <a:xfrm>
            <a:off x="762000" y="1206982"/>
            <a:ext cx="7924800" cy="4000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64b</a:t>
            </a:r>
          </a:p>
        </p:txBody>
      </p:sp>
      <p:grpSp>
        <p:nvGrpSpPr>
          <p:cNvPr id="115720" name="Group 28"/>
          <p:cNvGrpSpPr>
            <a:grpSpLocks/>
          </p:cNvGrpSpPr>
          <p:nvPr/>
        </p:nvGrpSpPr>
        <p:grpSpPr bwMode="auto">
          <a:xfrm>
            <a:off x="762000" y="2597632"/>
            <a:ext cx="7924800" cy="361950"/>
            <a:chOff x="480" y="1392"/>
            <a:chExt cx="4992" cy="228"/>
          </a:xfrm>
        </p:grpSpPr>
        <p:sp>
          <p:nvSpPr>
            <p:cNvPr id="115760" name="Rectangle 19"/>
            <p:cNvSpPr>
              <a:spLocks noChangeArrowheads="1"/>
            </p:cNvSpPr>
            <p:nvPr/>
          </p:nvSpPr>
          <p:spPr bwMode="auto">
            <a:xfrm>
              <a:off x="480" y="1392"/>
              <a:ext cx="624" cy="22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8b</a:t>
              </a:r>
            </a:p>
          </p:txBody>
        </p:sp>
        <p:sp>
          <p:nvSpPr>
            <p:cNvPr id="115761" name="Rectangle 20"/>
            <p:cNvSpPr>
              <a:spLocks noChangeArrowheads="1"/>
            </p:cNvSpPr>
            <p:nvPr/>
          </p:nvSpPr>
          <p:spPr bwMode="auto">
            <a:xfrm>
              <a:off x="1104" y="1392"/>
              <a:ext cx="624" cy="22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8b</a:t>
              </a:r>
            </a:p>
          </p:txBody>
        </p:sp>
        <p:sp>
          <p:nvSpPr>
            <p:cNvPr id="115762" name="Rectangle 21"/>
            <p:cNvSpPr>
              <a:spLocks noChangeArrowheads="1"/>
            </p:cNvSpPr>
            <p:nvPr/>
          </p:nvSpPr>
          <p:spPr bwMode="auto">
            <a:xfrm>
              <a:off x="1728" y="1392"/>
              <a:ext cx="624" cy="22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8b</a:t>
              </a:r>
            </a:p>
          </p:txBody>
        </p:sp>
        <p:sp>
          <p:nvSpPr>
            <p:cNvPr id="115763" name="Rectangle 22"/>
            <p:cNvSpPr>
              <a:spLocks noChangeArrowheads="1"/>
            </p:cNvSpPr>
            <p:nvPr/>
          </p:nvSpPr>
          <p:spPr bwMode="auto">
            <a:xfrm>
              <a:off x="2352" y="1392"/>
              <a:ext cx="624" cy="22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8b</a:t>
              </a:r>
            </a:p>
          </p:txBody>
        </p:sp>
        <p:sp>
          <p:nvSpPr>
            <p:cNvPr id="115764" name="Rectangle 23"/>
            <p:cNvSpPr>
              <a:spLocks noChangeArrowheads="1"/>
            </p:cNvSpPr>
            <p:nvPr/>
          </p:nvSpPr>
          <p:spPr bwMode="auto">
            <a:xfrm>
              <a:off x="2976" y="1392"/>
              <a:ext cx="624" cy="22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8b</a:t>
              </a:r>
            </a:p>
          </p:txBody>
        </p:sp>
        <p:sp>
          <p:nvSpPr>
            <p:cNvPr id="115765" name="Rectangle 24"/>
            <p:cNvSpPr>
              <a:spLocks noChangeArrowheads="1"/>
            </p:cNvSpPr>
            <p:nvPr/>
          </p:nvSpPr>
          <p:spPr bwMode="auto">
            <a:xfrm>
              <a:off x="3600" y="1392"/>
              <a:ext cx="624" cy="22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8b</a:t>
              </a:r>
            </a:p>
          </p:txBody>
        </p:sp>
        <p:sp>
          <p:nvSpPr>
            <p:cNvPr id="115766" name="Rectangle 25"/>
            <p:cNvSpPr>
              <a:spLocks noChangeArrowheads="1"/>
            </p:cNvSpPr>
            <p:nvPr/>
          </p:nvSpPr>
          <p:spPr bwMode="auto">
            <a:xfrm>
              <a:off x="4224" y="1392"/>
              <a:ext cx="624" cy="22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8b</a:t>
              </a:r>
            </a:p>
          </p:txBody>
        </p:sp>
        <p:sp>
          <p:nvSpPr>
            <p:cNvPr id="115767" name="Rectangle 26"/>
            <p:cNvSpPr>
              <a:spLocks noChangeArrowheads="1"/>
            </p:cNvSpPr>
            <p:nvPr/>
          </p:nvSpPr>
          <p:spPr bwMode="auto">
            <a:xfrm>
              <a:off x="4848" y="1392"/>
              <a:ext cx="624" cy="22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2000">
                  <a:latin typeface="Calibri" panose="020F0502020204030204" pitchFamily="34" charset="0"/>
                  <a:ea typeface="宋体" panose="02010600030101010101" pitchFamily="2" charset="-122"/>
                </a:rPr>
                <a:t>8b</a:t>
              </a:r>
            </a:p>
          </p:txBody>
        </p:sp>
      </p:grpSp>
      <p:grpSp>
        <p:nvGrpSpPr>
          <p:cNvPr id="115721" name="Group 59"/>
          <p:cNvGrpSpPr>
            <a:grpSpLocks/>
          </p:cNvGrpSpPr>
          <p:nvPr/>
        </p:nvGrpSpPr>
        <p:grpSpPr bwMode="auto">
          <a:xfrm>
            <a:off x="168275" y="3825683"/>
            <a:ext cx="8770938" cy="1741488"/>
            <a:chOff x="-8708" y="4643440"/>
            <a:chExt cx="8771708" cy="1741488"/>
          </a:xfrm>
        </p:grpSpPr>
        <p:grpSp>
          <p:nvGrpSpPr>
            <p:cNvPr id="115724" name="Group 31"/>
            <p:cNvGrpSpPr>
              <a:grpSpLocks/>
            </p:cNvGrpSpPr>
            <p:nvPr/>
          </p:nvGrpSpPr>
          <p:grpSpPr bwMode="auto">
            <a:xfrm>
              <a:off x="533400" y="4643440"/>
              <a:ext cx="7924800" cy="369888"/>
              <a:chOff x="480" y="1101"/>
              <a:chExt cx="4992" cy="233"/>
            </a:xfrm>
          </p:grpSpPr>
          <p:sp>
            <p:nvSpPr>
              <p:cNvPr id="115756" name="Rectangle 32"/>
              <p:cNvSpPr>
                <a:spLocks noChangeArrowheads="1"/>
              </p:cNvSpPr>
              <p:nvPr/>
            </p:nvSpPr>
            <p:spPr bwMode="auto">
              <a:xfrm>
                <a:off x="480" y="1101"/>
                <a:ext cx="1248" cy="2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16b</a:t>
                </a:r>
              </a:p>
            </p:txBody>
          </p:sp>
          <p:sp>
            <p:nvSpPr>
              <p:cNvPr id="115757" name="Rectangle 33"/>
              <p:cNvSpPr>
                <a:spLocks noChangeArrowheads="1"/>
              </p:cNvSpPr>
              <p:nvPr/>
            </p:nvSpPr>
            <p:spPr bwMode="auto">
              <a:xfrm>
                <a:off x="1728" y="1101"/>
                <a:ext cx="1248" cy="2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16b</a:t>
                </a:r>
              </a:p>
            </p:txBody>
          </p:sp>
          <p:sp>
            <p:nvSpPr>
              <p:cNvPr id="115758" name="Rectangle 34"/>
              <p:cNvSpPr>
                <a:spLocks noChangeArrowheads="1"/>
              </p:cNvSpPr>
              <p:nvPr/>
            </p:nvSpPr>
            <p:spPr bwMode="auto">
              <a:xfrm>
                <a:off x="2976" y="1101"/>
                <a:ext cx="1248" cy="2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16b</a:t>
                </a:r>
              </a:p>
            </p:txBody>
          </p:sp>
          <p:sp>
            <p:nvSpPr>
              <p:cNvPr id="115759" name="Rectangle 35"/>
              <p:cNvSpPr>
                <a:spLocks noChangeArrowheads="1"/>
              </p:cNvSpPr>
              <p:nvPr/>
            </p:nvSpPr>
            <p:spPr bwMode="auto">
              <a:xfrm>
                <a:off x="4224" y="1101"/>
                <a:ext cx="1248" cy="2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dirty="0">
                    <a:latin typeface="Calibri" panose="020F0502020204030204" pitchFamily="34" charset="0"/>
                    <a:ea typeface="宋体" panose="02010600030101010101" pitchFamily="2" charset="-122"/>
                  </a:rPr>
                  <a:t>16b</a:t>
                </a:r>
              </a:p>
            </p:txBody>
          </p:sp>
        </p:grpSp>
        <p:grpSp>
          <p:nvGrpSpPr>
            <p:cNvPr id="115725" name="Group 36"/>
            <p:cNvGrpSpPr>
              <a:grpSpLocks/>
            </p:cNvGrpSpPr>
            <p:nvPr/>
          </p:nvGrpSpPr>
          <p:grpSpPr bwMode="auto">
            <a:xfrm>
              <a:off x="838200" y="5100640"/>
              <a:ext cx="7924800" cy="369888"/>
              <a:chOff x="480" y="1101"/>
              <a:chExt cx="4992" cy="233"/>
            </a:xfrm>
          </p:grpSpPr>
          <p:sp>
            <p:nvSpPr>
              <p:cNvPr id="115752" name="Rectangle 37"/>
              <p:cNvSpPr>
                <a:spLocks noChangeArrowheads="1"/>
              </p:cNvSpPr>
              <p:nvPr/>
            </p:nvSpPr>
            <p:spPr bwMode="auto">
              <a:xfrm>
                <a:off x="480" y="1101"/>
                <a:ext cx="1248" cy="2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16b</a:t>
                </a:r>
              </a:p>
            </p:txBody>
          </p:sp>
          <p:sp>
            <p:nvSpPr>
              <p:cNvPr id="115753" name="Rectangle 38"/>
              <p:cNvSpPr>
                <a:spLocks noChangeArrowheads="1"/>
              </p:cNvSpPr>
              <p:nvPr/>
            </p:nvSpPr>
            <p:spPr bwMode="auto">
              <a:xfrm>
                <a:off x="1728" y="1101"/>
                <a:ext cx="1248" cy="2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16b</a:t>
                </a:r>
              </a:p>
            </p:txBody>
          </p:sp>
          <p:sp>
            <p:nvSpPr>
              <p:cNvPr id="115754" name="Rectangle 39"/>
              <p:cNvSpPr>
                <a:spLocks noChangeArrowheads="1"/>
              </p:cNvSpPr>
              <p:nvPr/>
            </p:nvSpPr>
            <p:spPr bwMode="auto">
              <a:xfrm>
                <a:off x="2976" y="1101"/>
                <a:ext cx="1248" cy="2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16b</a:t>
                </a:r>
              </a:p>
            </p:txBody>
          </p:sp>
          <p:sp>
            <p:nvSpPr>
              <p:cNvPr id="115755" name="Rectangle 40"/>
              <p:cNvSpPr>
                <a:spLocks noChangeArrowheads="1"/>
              </p:cNvSpPr>
              <p:nvPr/>
            </p:nvSpPr>
            <p:spPr bwMode="auto">
              <a:xfrm>
                <a:off x="4224" y="1101"/>
                <a:ext cx="1248" cy="2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16b</a:t>
                </a:r>
              </a:p>
            </p:txBody>
          </p:sp>
        </p:grpSp>
        <p:grpSp>
          <p:nvGrpSpPr>
            <p:cNvPr id="115726" name="Group 41"/>
            <p:cNvGrpSpPr>
              <a:grpSpLocks/>
            </p:cNvGrpSpPr>
            <p:nvPr/>
          </p:nvGrpSpPr>
          <p:grpSpPr bwMode="auto">
            <a:xfrm>
              <a:off x="533400" y="6015040"/>
              <a:ext cx="7924800" cy="369888"/>
              <a:chOff x="480" y="1101"/>
              <a:chExt cx="4992" cy="233"/>
            </a:xfrm>
          </p:grpSpPr>
          <p:sp>
            <p:nvSpPr>
              <p:cNvPr id="115748" name="Rectangle 42"/>
              <p:cNvSpPr>
                <a:spLocks noChangeArrowheads="1"/>
              </p:cNvSpPr>
              <p:nvPr/>
            </p:nvSpPr>
            <p:spPr bwMode="auto">
              <a:xfrm>
                <a:off x="480" y="1101"/>
                <a:ext cx="1248" cy="2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16b</a:t>
                </a:r>
              </a:p>
            </p:txBody>
          </p:sp>
          <p:sp>
            <p:nvSpPr>
              <p:cNvPr id="115749" name="Rectangle 43"/>
              <p:cNvSpPr>
                <a:spLocks noChangeArrowheads="1"/>
              </p:cNvSpPr>
              <p:nvPr/>
            </p:nvSpPr>
            <p:spPr bwMode="auto">
              <a:xfrm>
                <a:off x="1728" y="1101"/>
                <a:ext cx="1248" cy="2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16b</a:t>
                </a:r>
              </a:p>
            </p:txBody>
          </p:sp>
          <p:sp>
            <p:nvSpPr>
              <p:cNvPr id="115750" name="Rectangle 44"/>
              <p:cNvSpPr>
                <a:spLocks noChangeArrowheads="1"/>
              </p:cNvSpPr>
              <p:nvPr/>
            </p:nvSpPr>
            <p:spPr bwMode="auto">
              <a:xfrm>
                <a:off x="2976" y="1101"/>
                <a:ext cx="1248" cy="2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16b</a:t>
                </a:r>
              </a:p>
            </p:txBody>
          </p:sp>
          <p:sp>
            <p:nvSpPr>
              <p:cNvPr id="115751" name="Rectangle 45"/>
              <p:cNvSpPr>
                <a:spLocks noChangeArrowheads="1"/>
              </p:cNvSpPr>
              <p:nvPr/>
            </p:nvSpPr>
            <p:spPr bwMode="auto">
              <a:xfrm>
                <a:off x="4224" y="1101"/>
                <a:ext cx="1248" cy="2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16b</a:t>
                </a:r>
              </a:p>
            </p:txBody>
          </p:sp>
        </p:grpSp>
        <p:grpSp>
          <p:nvGrpSpPr>
            <p:cNvPr id="115727" name="Group 50"/>
            <p:cNvGrpSpPr>
              <a:grpSpLocks/>
            </p:cNvGrpSpPr>
            <p:nvPr/>
          </p:nvGrpSpPr>
          <p:grpSpPr bwMode="auto">
            <a:xfrm>
              <a:off x="1143000" y="4953000"/>
              <a:ext cx="762000" cy="1143000"/>
              <a:chOff x="720" y="3120"/>
              <a:chExt cx="480" cy="720"/>
            </a:xfrm>
          </p:grpSpPr>
          <p:sp>
            <p:nvSpPr>
              <p:cNvPr id="115744" name="Line 47"/>
              <p:cNvSpPr>
                <a:spLocks noChangeShapeType="1"/>
              </p:cNvSpPr>
              <p:nvPr/>
            </p:nvSpPr>
            <p:spPr bwMode="auto">
              <a:xfrm>
                <a:off x="720" y="3120"/>
                <a:ext cx="192"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115745" name="Line 48"/>
              <p:cNvSpPr>
                <a:spLocks noChangeShapeType="1"/>
              </p:cNvSpPr>
              <p:nvPr/>
            </p:nvSpPr>
            <p:spPr bwMode="auto">
              <a:xfrm flipH="1">
                <a:off x="1056" y="3408"/>
                <a:ext cx="144" cy="14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115746" name="Line 49"/>
              <p:cNvSpPr>
                <a:spLocks noChangeShapeType="1"/>
              </p:cNvSpPr>
              <p:nvPr/>
            </p:nvSpPr>
            <p:spPr bwMode="auto">
              <a:xfrm flipH="1">
                <a:off x="960" y="3696"/>
                <a:ext cx="0" cy="14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115747" name="Oval 46"/>
              <p:cNvSpPr>
                <a:spLocks noChangeArrowheads="1"/>
              </p:cNvSpPr>
              <p:nvPr/>
            </p:nvSpPr>
            <p:spPr bwMode="auto">
              <a:xfrm>
                <a:off x="864" y="3504"/>
                <a:ext cx="239" cy="218"/>
              </a:xfrm>
              <a:prstGeom prst="ellipse">
                <a:avLst/>
              </a:prstGeom>
              <a:solidFill>
                <a:schemeClr val="bg1"/>
              </a:solidFill>
              <a:ln w="25400">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a:t>
                </a:r>
              </a:p>
            </p:txBody>
          </p:sp>
        </p:grpSp>
        <p:grpSp>
          <p:nvGrpSpPr>
            <p:cNvPr id="115728" name="Group 51"/>
            <p:cNvGrpSpPr>
              <a:grpSpLocks/>
            </p:cNvGrpSpPr>
            <p:nvPr/>
          </p:nvGrpSpPr>
          <p:grpSpPr bwMode="auto">
            <a:xfrm>
              <a:off x="3124200" y="4953000"/>
              <a:ext cx="762000" cy="1143000"/>
              <a:chOff x="720" y="3120"/>
              <a:chExt cx="480" cy="720"/>
            </a:xfrm>
          </p:grpSpPr>
          <p:sp>
            <p:nvSpPr>
              <p:cNvPr id="115740" name="Line 52"/>
              <p:cNvSpPr>
                <a:spLocks noChangeShapeType="1"/>
              </p:cNvSpPr>
              <p:nvPr/>
            </p:nvSpPr>
            <p:spPr bwMode="auto">
              <a:xfrm>
                <a:off x="720" y="3120"/>
                <a:ext cx="192"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115741" name="Line 53"/>
              <p:cNvSpPr>
                <a:spLocks noChangeShapeType="1"/>
              </p:cNvSpPr>
              <p:nvPr/>
            </p:nvSpPr>
            <p:spPr bwMode="auto">
              <a:xfrm flipH="1">
                <a:off x="1056" y="3408"/>
                <a:ext cx="144" cy="14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115742" name="Line 54"/>
              <p:cNvSpPr>
                <a:spLocks noChangeShapeType="1"/>
              </p:cNvSpPr>
              <p:nvPr/>
            </p:nvSpPr>
            <p:spPr bwMode="auto">
              <a:xfrm flipH="1">
                <a:off x="960" y="3696"/>
                <a:ext cx="0" cy="14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115743" name="Oval 55"/>
              <p:cNvSpPr>
                <a:spLocks noChangeArrowheads="1"/>
              </p:cNvSpPr>
              <p:nvPr/>
            </p:nvSpPr>
            <p:spPr bwMode="auto">
              <a:xfrm>
                <a:off x="864" y="3504"/>
                <a:ext cx="239" cy="218"/>
              </a:xfrm>
              <a:prstGeom prst="ellipse">
                <a:avLst/>
              </a:prstGeom>
              <a:solidFill>
                <a:schemeClr val="bg1"/>
              </a:solidFill>
              <a:ln w="25400">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a:t>
                </a:r>
              </a:p>
            </p:txBody>
          </p:sp>
        </p:grpSp>
        <p:grpSp>
          <p:nvGrpSpPr>
            <p:cNvPr id="115729" name="Group 56"/>
            <p:cNvGrpSpPr>
              <a:grpSpLocks/>
            </p:cNvGrpSpPr>
            <p:nvPr/>
          </p:nvGrpSpPr>
          <p:grpSpPr bwMode="auto">
            <a:xfrm>
              <a:off x="5105400" y="4953000"/>
              <a:ext cx="762000" cy="1143000"/>
              <a:chOff x="720" y="3120"/>
              <a:chExt cx="480" cy="720"/>
            </a:xfrm>
          </p:grpSpPr>
          <p:sp>
            <p:nvSpPr>
              <p:cNvPr id="115736" name="Line 57"/>
              <p:cNvSpPr>
                <a:spLocks noChangeShapeType="1"/>
              </p:cNvSpPr>
              <p:nvPr/>
            </p:nvSpPr>
            <p:spPr bwMode="auto">
              <a:xfrm>
                <a:off x="720" y="3120"/>
                <a:ext cx="192"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115737" name="Line 58"/>
              <p:cNvSpPr>
                <a:spLocks noChangeShapeType="1"/>
              </p:cNvSpPr>
              <p:nvPr/>
            </p:nvSpPr>
            <p:spPr bwMode="auto">
              <a:xfrm flipH="1">
                <a:off x="1056" y="3408"/>
                <a:ext cx="144" cy="14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115738" name="Line 59"/>
              <p:cNvSpPr>
                <a:spLocks noChangeShapeType="1"/>
              </p:cNvSpPr>
              <p:nvPr/>
            </p:nvSpPr>
            <p:spPr bwMode="auto">
              <a:xfrm flipH="1">
                <a:off x="960" y="3696"/>
                <a:ext cx="0" cy="14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zh-CN" altLang="en-US"/>
              </a:p>
            </p:txBody>
          </p:sp>
          <p:sp>
            <p:nvSpPr>
              <p:cNvPr id="115739" name="Oval 60"/>
              <p:cNvSpPr>
                <a:spLocks noChangeArrowheads="1"/>
              </p:cNvSpPr>
              <p:nvPr/>
            </p:nvSpPr>
            <p:spPr bwMode="auto">
              <a:xfrm>
                <a:off x="864" y="3504"/>
                <a:ext cx="239" cy="218"/>
              </a:xfrm>
              <a:prstGeom prst="ellipse">
                <a:avLst/>
              </a:prstGeom>
              <a:solidFill>
                <a:schemeClr val="bg1"/>
              </a:solidFill>
              <a:ln w="25400">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a:t>
                </a:r>
              </a:p>
            </p:txBody>
          </p:sp>
        </p:grpSp>
        <p:grpSp>
          <p:nvGrpSpPr>
            <p:cNvPr id="115730" name="Group 61"/>
            <p:cNvGrpSpPr>
              <a:grpSpLocks/>
            </p:cNvGrpSpPr>
            <p:nvPr/>
          </p:nvGrpSpPr>
          <p:grpSpPr bwMode="auto">
            <a:xfrm>
              <a:off x="7086600" y="4953000"/>
              <a:ext cx="762000" cy="1143000"/>
              <a:chOff x="720" y="3120"/>
              <a:chExt cx="480" cy="720"/>
            </a:xfrm>
          </p:grpSpPr>
          <p:sp>
            <p:nvSpPr>
              <p:cNvPr id="115732" name="Line 62"/>
              <p:cNvSpPr>
                <a:spLocks noChangeShapeType="1"/>
              </p:cNvSpPr>
              <p:nvPr/>
            </p:nvSpPr>
            <p:spPr bwMode="auto">
              <a:xfrm>
                <a:off x="720" y="3120"/>
                <a:ext cx="192"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15733" name="Line 63"/>
              <p:cNvSpPr>
                <a:spLocks noChangeShapeType="1"/>
              </p:cNvSpPr>
              <p:nvPr/>
            </p:nvSpPr>
            <p:spPr bwMode="auto">
              <a:xfrm flipH="1">
                <a:off x="1056" y="3408"/>
                <a:ext cx="144" cy="14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15734" name="Line 64"/>
              <p:cNvSpPr>
                <a:spLocks noChangeShapeType="1"/>
              </p:cNvSpPr>
              <p:nvPr/>
            </p:nvSpPr>
            <p:spPr bwMode="auto">
              <a:xfrm flipH="1">
                <a:off x="960" y="3696"/>
                <a:ext cx="0" cy="14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15735" name="Oval 65"/>
              <p:cNvSpPr>
                <a:spLocks noChangeArrowheads="1"/>
              </p:cNvSpPr>
              <p:nvPr/>
            </p:nvSpPr>
            <p:spPr bwMode="auto">
              <a:xfrm>
                <a:off x="864" y="3504"/>
                <a:ext cx="239" cy="218"/>
              </a:xfrm>
              <a:prstGeom prst="ellipse">
                <a:avLst/>
              </a:prstGeom>
              <a:solidFill>
                <a:schemeClr val="bg1"/>
              </a:solidFill>
              <a:ln w="25400">
                <a:solidFill>
                  <a:schemeClr val="tx1"/>
                </a:solidFill>
                <a:round/>
                <a:headEnd/>
                <a:tailEnd/>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a:t>
                </a:r>
              </a:p>
            </p:txBody>
          </p:sp>
        </p:grpSp>
        <p:sp>
          <p:nvSpPr>
            <p:cNvPr id="115731" name="Text Box 66"/>
            <p:cNvSpPr txBox="1">
              <a:spLocks noChangeArrowheads="1"/>
            </p:cNvSpPr>
            <p:nvPr/>
          </p:nvSpPr>
          <p:spPr bwMode="auto">
            <a:xfrm>
              <a:off x="-8708" y="5622409"/>
              <a:ext cx="1252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00000"/>
                </a:lnSpc>
                <a:spcBef>
                  <a:spcPct val="0"/>
                </a:spcBef>
                <a:buFontTx/>
                <a:buNone/>
              </a:pPr>
              <a:r>
                <a:rPr lang="en-US" altLang="zh-CN" sz="1800">
                  <a:latin typeface="Calibri" panose="020F0502020204030204" pitchFamily="34" charset="0"/>
                  <a:ea typeface="宋体" panose="02010600030101010101" pitchFamily="2" charset="-122"/>
                </a:rPr>
                <a:t>4x16b adds</a:t>
              </a:r>
            </a:p>
          </p:txBody>
        </p:sp>
      </p:grpSp>
      <p:sp>
        <p:nvSpPr>
          <p:cNvPr id="8" name="灯片编号占位符 7"/>
          <p:cNvSpPr>
            <a:spLocks noGrp="1"/>
          </p:cNvSpPr>
          <p:nvPr>
            <p:ph type="sldNum" sz="quarter" idx="12"/>
          </p:nvPr>
        </p:nvSpPr>
        <p:spPr/>
        <p:txBody>
          <a:bodyPr/>
          <a:lstStyle/>
          <a:p>
            <a:fld id="{8BD4F407-B401-4F27-B84C-F4D1FCFDF361}" type="slidenum">
              <a:rPr lang="zh-CN" altLang="en-US" smtClean="0"/>
              <a:pPr/>
              <a:t>8</a:t>
            </a:fld>
            <a:endParaRPr lang="zh-CN" altLang="en-US" dirty="0"/>
          </a:p>
        </p:txBody>
      </p:sp>
    </p:spTree>
    <p:extLst>
      <p:ext uri="{BB962C8B-B14F-4D97-AF65-F5344CB8AC3E}">
        <p14:creationId xmlns:p14="http://schemas.microsoft.com/office/powerpoint/2010/main" val="1411808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标题 1"/>
          <p:cNvSpPr>
            <a:spLocks noGrp="1"/>
          </p:cNvSpPr>
          <p:nvPr>
            <p:ph type="title"/>
          </p:nvPr>
        </p:nvSpPr>
        <p:spPr>
          <a:xfrm>
            <a:off x="628650" y="254000"/>
            <a:ext cx="7886700" cy="827088"/>
          </a:xfrm>
        </p:spPr>
        <p:txBody>
          <a:bodyPr/>
          <a:lstStyle/>
          <a:p>
            <a:r>
              <a:rPr lang="en-US" altLang="zh-CN" smtClean="0">
                <a:solidFill>
                  <a:srgbClr val="FF0000"/>
                </a:solidFill>
              </a:rPr>
              <a:t>Intel Pentium MMX Operations</a:t>
            </a:r>
            <a:endParaRPr lang="zh-CN" altLang="en-US" smtClean="0">
              <a:solidFill>
                <a:srgbClr val="FF0000"/>
              </a:solidFill>
            </a:endParaRPr>
          </a:p>
        </p:txBody>
      </p:sp>
      <p:sp>
        <p:nvSpPr>
          <p:cNvPr id="117763" name="内容占位符 2"/>
          <p:cNvSpPr>
            <a:spLocks noGrp="1"/>
          </p:cNvSpPr>
          <p:nvPr>
            <p:ph idx="1"/>
          </p:nvPr>
        </p:nvSpPr>
        <p:spPr>
          <a:xfrm>
            <a:off x="628650" y="1204913"/>
            <a:ext cx="7886700" cy="1303337"/>
          </a:xfrm>
        </p:spPr>
        <p:txBody>
          <a:bodyPr>
            <a:normAutofit fontScale="85000" lnSpcReduction="10000"/>
          </a:bodyPr>
          <a:lstStyle/>
          <a:p>
            <a:r>
              <a:rPr lang="en-US" altLang="zh-CN" smtClean="0"/>
              <a:t>idea: </a:t>
            </a:r>
            <a:r>
              <a:rPr lang="zh-CN" altLang="en-US" smtClean="0"/>
              <a:t>一条指令操作同时作用于不同的数据元</a:t>
            </a:r>
            <a:endParaRPr lang="en-US" altLang="zh-CN" smtClean="0"/>
          </a:p>
          <a:p>
            <a:pPr lvl="1"/>
            <a:r>
              <a:rPr lang="zh-CN" altLang="en-US" smtClean="0"/>
              <a:t>全阵列处理</a:t>
            </a:r>
            <a:endParaRPr lang="en-US" altLang="zh-CN" smtClean="0"/>
          </a:p>
          <a:p>
            <a:pPr lvl="1"/>
            <a:r>
              <a:rPr lang="zh-CN" altLang="en-US" smtClean="0"/>
              <a:t>用于多媒体操作</a:t>
            </a:r>
            <a:endParaRPr lang="en-US" altLang="zh-CN" smtClean="0"/>
          </a:p>
          <a:p>
            <a:endParaRPr lang="zh-CN" altLang="en-US" smtClean="0"/>
          </a:p>
        </p:txBody>
      </p:sp>
      <p:sp>
        <p:nvSpPr>
          <p:cNvPr id="4" name="日期占位符 3"/>
          <p:cNvSpPr>
            <a:spLocks noGrp="1"/>
          </p:cNvSpPr>
          <p:nvPr>
            <p:ph type="dt" sz="quarter" idx="10"/>
          </p:nvPr>
        </p:nvSpPr>
        <p:spPr/>
        <p:txBody>
          <a:bodyPr/>
          <a:lstStyle/>
          <a:p>
            <a:pPr>
              <a:defRPr/>
            </a:pPr>
            <a:fld id="{F6F9A480-F696-4D3B-8A34-640A10B8E349}" type="datetime1">
              <a:rPr lang="en-US" altLang="zh-CN" smtClean="0"/>
              <a:t>5/13/2019</a:t>
            </a:fld>
            <a:endParaRPr lang="zh-CN" altLang="en-US"/>
          </a:p>
        </p:txBody>
      </p:sp>
      <p:sp>
        <p:nvSpPr>
          <p:cNvPr id="5" name="页脚占位符 4"/>
          <p:cNvSpPr>
            <a:spLocks noGrp="1"/>
          </p:cNvSpPr>
          <p:nvPr>
            <p:ph type="ftr" sz="quarter" idx="11"/>
          </p:nvPr>
        </p:nvSpPr>
        <p:spPr/>
        <p:txBody>
          <a:bodyPr/>
          <a:lstStyle/>
          <a:p>
            <a:pPr>
              <a:defRPr/>
            </a:pPr>
            <a:r>
              <a:rPr lang="zh-CN" altLang="en-US" smtClean="0"/>
              <a:t>中国科学技术大学</a:t>
            </a:r>
            <a:endParaRPr lang="zh-CN" altLang="en-US"/>
          </a:p>
        </p:txBody>
      </p:sp>
      <p:sp>
        <p:nvSpPr>
          <p:cNvPr id="117766" name="灯片编号占位符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buFontTx/>
              <a:buNone/>
            </a:pPr>
            <a:fld id="{3BDE6B87-0E7B-4AF2-83BC-FAC2892197B7}" type="slidenum">
              <a:rPr lang="zh-CN" altLang="en-US" sz="1200" smtClean="0">
                <a:solidFill>
                  <a:srgbClr val="898989"/>
                </a:solidFill>
                <a:latin typeface="Calibri" panose="020F0502020204030204" pitchFamily="34" charset="0"/>
                <a:ea typeface="宋体" panose="02010600030101010101" pitchFamily="2" charset="-122"/>
              </a:rPr>
              <a:pPr>
                <a:lnSpc>
                  <a:spcPct val="100000"/>
                </a:lnSpc>
                <a:spcBef>
                  <a:spcPct val="0"/>
                </a:spcBef>
                <a:buFontTx/>
                <a:buNone/>
              </a:pPr>
              <a:t>9</a:t>
            </a:fld>
            <a:endParaRPr lang="zh-CN" altLang="en-US" sz="1200" smtClean="0">
              <a:solidFill>
                <a:srgbClr val="898989"/>
              </a:solidFill>
              <a:latin typeface="Calibri" panose="020F0502020204030204" pitchFamily="34" charset="0"/>
              <a:ea typeface="宋体" panose="02010600030101010101" pitchFamily="2" charset="-122"/>
            </a:endParaRPr>
          </a:p>
        </p:txBody>
      </p:sp>
      <p:pic>
        <p:nvPicPr>
          <p:cNvPr id="11776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0" y="2508250"/>
            <a:ext cx="3675063"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8" name="矩形 7"/>
          <p:cNvSpPr>
            <a:spLocks noChangeArrowheads="1"/>
          </p:cNvSpPr>
          <p:nvPr/>
        </p:nvSpPr>
        <p:spPr bwMode="auto">
          <a:xfrm>
            <a:off x="4202113" y="2657475"/>
            <a:ext cx="46974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1pPr>
            <a:lvl2pPr marL="1028700" indent="-285750">
              <a:lnSpc>
                <a:spcPct val="90000"/>
              </a:lnSpc>
              <a:spcBef>
                <a:spcPts val="500"/>
              </a:spcBef>
              <a:buFont typeface="微软雅黑" panose="020B0503020204020204" pitchFamily="34" charset="-122"/>
              <a:buChar char="−"/>
              <a:defRPr sz="2400">
                <a:solidFill>
                  <a:schemeClr val="tx1"/>
                </a:solidFill>
                <a:latin typeface="微软雅黑" panose="020B0503020204020204" pitchFamily="34" charset="-122"/>
                <a:ea typeface="微软雅黑" panose="020B0503020204020204" pitchFamily="34" charset="-122"/>
              </a:defRPr>
            </a:lvl2pPr>
            <a:lvl3pPr marL="1143000" indent="-228600">
              <a:lnSpc>
                <a:spcPct val="90000"/>
              </a:lnSpc>
              <a:spcBef>
                <a:spcPts val="500"/>
              </a:spcBef>
              <a:buFont typeface="Wingdings" panose="05000000000000000000" pitchFamily="2" charset="2"/>
              <a:buChar char="ü"/>
              <a:defRPr sz="2000">
                <a:solidFill>
                  <a:schemeClr val="tx1"/>
                </a:solidFill>
                <a:latin typeface="微软雅黑" panose="020B0503020204020204" pitchFamily="34" charset="-122"/>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微软雅黑" panose="020B0503020204020204" pitchFamily="34" charset="-122"/>
              </a:defRPr>
            </a:lvl9pPr>
          </a:lstStyle>
          <a:p>
            <a:pPr>
              <a:lnSpc>
                <a:spcPct val="100000"/>
              </a:lnSpc>
              <a:spcBef>
                <a:spcPct val="0"/>
              </a:spcBef>
            </a:pPr>
            <a:r>
              <a:rPr lang="en-US" altLang="zh-CN" sz="2400">
                <a:solidFill>
                  <a:srgbClr val="0036A2"/>
                </a:solidFill>
                <a:latin typeface="Arial" panose="020B0604020202020204" pitchFamily="34" charset="0"/>
                <a:ea typeface="MS PGothic" pitchFamily="34" charset="-128"/>
              </a:rPr>
              <a:t>No VLEN register</a:t>
            </a:r>
            <a:endParaRPr lang="en-US" altLang="zh-CN" sz="3200">
              <a:solidFill>
                <a:srgbClr val="0036A2"/>
              </a:solidFill>
              <a:latin typeface="MS PGothic" pitchFamily="34" charset="-128"/>
              <a:ea typeface="MS PGothic" pitchFamily="34" charset="-128"/>
            </a:endParaRPr>
          </a:p>
          <a:p>
            <a:pPr>
              <a:lnSpc>
                <a:spcPct val="100000"/>
              </a:lnSpc>
              <a:spcBef>
                <a:spcPct val="0"/>
              </a:spcBef>
            </a:pPr>
            <a:r>
              <a:rPr lang="en-US" altLang="zh-CN" sz="2400">
                <a:solidFill>
                  <a:srgbClr val="0036A2"/>
                </a:solidFill>
                <a:latin typeface="Arial" panose="020B0604020202020204" pitchFamily="34" charset="0"/>
                <a:ea typeface="MS PGothic" pitchFamily="34" charset="-128"/>
              </a:rPr>
              <a:t>Opcode determines data type:</a:t>
            </a:r>
            <a:endParaRPr lang="en-US" altLang="zh-CN" sz="3200">
              <a:solidFill>
                <a:srgbClr val="0036A2"/>
              </a:solidFill>
              <a:latin typeface="MS PGothic" pitchFamily="34" charset="-128"/>
              <a:ea typeface="MS PGothic" pitchFamily="34" charset="-128"/>
            </a:endParaRPr>
          </a:p>
          <a:p>
            <a:pPr lvl="1">
              <a:lnSpc>
                <a:spcPct val="100000"/>
              </a:lnSpc>
              <a:spcBef>
                <a:spcPct val="0"/>
              </a:spcBef>
            </a:pPr>
            <a:r>
              <a:rPr lang="en-US" altLang="zh-CN" sz="1800">
                <a:solidFill>
                  <a:srgbClr val="000000"/>
                </a:solidFill>
                <a:latin typeface="Arial" panose="020B0604020202020204" pitchFamily="34" charset="0"/>
                <a:ea typeface="MS PGothic" pitchFamily="34" charset="-128"/>
              </a:rPr>
              <a:t>8 8-bit bytes</a:t>
            </a:r>
            <a:endParaRPr lang="en-US" altLang="zh-CN" sz="2800">
              <a:solidFill>
                <a:srgbClr val="000000"/>
              </a:solidFill>
              <a:latin typeface="MS PGothic" pitchFamily="34" charset="-128"/>
              <a:ea typeface="MS PGothic" pitchFamily="34" charset="-128"/>
            </a:endParaRPr>
          </a:p>
          <a:p>
            <a:pPr lvl="1">
              <a:lnSpc>
                <a:spcPct val="100000"/>
              </a:lnSpc>
              <a:spcBef>
                <a:spcPct val="0"/>
              </a:spcBef>
            </a:pPr>
            <a:r>
              <a:rPr lang="en-US" altLang="zh-CN" sz="1800">
                <a:solidFill>
                  <a:srgbClr val="000000"/>
                </a:solidFill>
                <a:latin typeface="Arial" panose="020B0604020202020204" pitchFamily="34" charset="0"/>
                <a:ea typeface="MS PGothic" pitchFamily="34" charset="-128"/>
              </a:rPr>
              <a:t>4 16-bit words</a:t>
            </a:r>
            <a:endParaRPr lang="en-US" altLang="zh-CN" sz="2800">
              <a:solidFill>
                <a:srgbClr val="000000"/>
              </a:solidFill>
              <a:latin typeface="MS PGothic" pitchFamily="34" charset="-128"/>
              <a:ea typeface="MS PGothic" pitchFamily="34" charset="-128"/>
            </a:endParaRPr>
          </a:p>
          <a:p>
            <a:pPr lvl="1">
              <a:lnSpc>
                <a:spcPct val="100000"/>
              </a:lnSpc>
              <a:spcBef>
                <a:spcPct val="0"/>
              </a:spcBef>
            </a:pPr>
            <a:r>
              <a:rPr lang="en-US" altLang="zh-CN" sz="1800">
                <a:solidFill>
                  <a:srgbClr val="000000"/>
                </a:solidFill>
                <a:latin typeface="Arial" panose="020B0604020202020204" pitchFamily="34" charset="0"/>
                <a:ea typeface="MS PGothic" pitchFamily="34" charset="-128"/>
              </a:rPr>
              <a:t>2 32-bit doublewords</a:t>
            </a:r>
            <a:endParaRPr lang="en-US" altLang="zh-CN" sz="2800">
              <a:solidFill>
                <a:srgbClr val="000000"/>
              </a:solidFill>
              <a:latin typeface="MS PGothic" pitchFamily="34" charset="-128"/>
              <a:ea typeface="MS PGothic" pitchFamily="34" charset="-128"/>
            </a:endParaRPr>
          </a:p>
          <a:p>
            <a:pPr lvl="1">
              <a:lnSpc>
                <a:spcPct val="100000"/>
              </a:lnSpc>
              <a:spcBef>
                <a:spcPct val="0"/>
              </a:spcBef>
            </a:pPr>
            <a:r>
              <a:rPr lang="en-US" altLang="zh-CN" sz="1800">
                <a:solidFill>
                  <a:srgbClr val="000000"/>
                </a:solidFill>
                <a:latin typeface="Arial" panose="020B0604020202020204" pitchFamily="34" charset="0"/>
                <a:ea typeface="MS PGothic" pitchFamily="34" charset="-128"/>
              </a:rPr>
              <a:t>1 64-bit quadword</a:t>
            </a:r>
            <a:endParaRPr lang="en-US" altLang="zh-CN" sz="2800">
              <a:solidFill>
                <a:srgbClr val="000000"/>
              </a:solidFill>
              <a:latin typeface="MS PGothic" pitchFamily="34" charset="-128"/>
              <a:ea typeface="MS PGothic" pitchFamily="34" charset="-128"/>
            </a:endParaRPr>
          </a:p>
          <a:p>
            <a:pPr>
              <a:lnSpc>
                <a:spcPct val="100000"/>
              </a:lnSpc>
              <a:spcBef>
                <a:spcPct val="0"/>
              </a:spcBef>
            </a:pPr>
            <a:r>
              <a:rPr lang="en-US" altLang="zh-CN" sz="2400">
                <a:solidFill>
                  <a:srgbClr val="0036A2"/>
                </a:solidFill>
                <a:latin typeface="Arial" panose="020B0604020202020204" pitchFamily="34" charset="0"/>
                <a:ea typeface="MS PGothic" pitchFamily="34" charset="-128"/>
              </a:rPr>
              <a:t>Stride always equal to 1.</a:t>
            </a:r>
            <a:endParaRPr lang="en-US" altLang="zh-CN" sz="3200">
              <a:solidFill>
                <a:srgbClr val="0036A2"/>
              </a:solidFill>
              <a:latin typeface="MS PGothic" pitchFamily="34" charset="-128"/>
              <a:ea typeface="MS PGothic" pitchFamily="34" charset="-128"/>
            </a:endParaRPr>
          </a:p>
        </p:txBody>
      </p:sp>
    </p:spTree>
    <p:extLst>
      <p:ext uri="{BB962C8B-B14F-4D97-AF65-F5344CB8AC3E}">
        <p14:creationId xmlns:p14="http://schemas.microsoft.com/office/powerpoint/2010/main" val="653919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5555</TotalTime>
  <Words>3912</Words>
  <Application>Microsoft Office PowerPoint</Application>
  <PresentationFormat>全屏显示(4:3)</PresentationFormat>
  <Paragraphs>947</Paragraphs>
  <Slides>49</Slides>
  <Notes>22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49</vt:i4>
      </vt:variant>
    </vt:vector>
  </HeadingPairs>
  <TitlesOfParts>
    <vt:vector size="70" baseType="lpstr">
      <vt:lpstr>AppleMyungjo</vt:lpstr>
      <vt:lpstr>Arial  </vt:lpstr>
      <vt:lpstr>Gulim</vt:lpstr>
      <vt:lpstr>Gulim</vt:lpstr>
      <vt:lpstr>ＭＳ Ｐゴシック</vt:lpstr>
      <vt:lpstr>ＭＳ Ｐゴシック</vt:lpstr>
      <vt:lpstr>游ゴシック</vt:lpstr>
      <vt:lpstr>等线</vt:lpstr>
      <vt:lpstr>黑体</vt:lpstr>
      <vt:lpstr>宋体</vt:lpstr>
      <vt:lpstr>微软雅黑</vt:lpstr>
      <vt:lpstr>Arial</vt:lpstr>
      <vt:lpstr>Calibri</vt:lpstr>
      <vt:lpstr>Cambria Math</vt:lpstr>
      <vt:lpstr>Courier New</vt:lpstr>
      <vt:lpstr>Franklin Gothic Book</vt:lpstr>
      <vt:lpstr>Garamond</vt:lpstr>
      <vt:lpstr>Tahoma</vt:lpstr>
      <vt:lpstr>Verdana</vt:lpstr>
      <vt:lpstr>Wingdings</vt:lpstr>
      <vt:lpstr>自定义设计方案</vt:lpstr>
      <vt:lpstr>计算机体系结构</vt:lpstr>
      <vt:lpstr>05/13-Review</vt:lpstr>
      <vt:lpstr>Array vs. Vector Processors</vt:lpstr>
      <vt:lpstr>SIMD Array Processing vs. VLIW</vt:lpstr>
      <vt:lpstr>SIMD Array Processing vs. VLIW</vt:lpstr>
      <vt:lpstr>Vector/SIMD Processing Summary</vt:lpstr>
      <vt:lpstr>Multimedia Extensions (aka SIMD extensions)</vt:lpstr>
      <vt:lpstr>Multimedia Extensions (aka SIMD extensions)</vt:lpstr>
      <vt:lpstr>Intel Pentium MMX Operations</vt:lpstr>
      <vt:lpstr>MMX Example: Image Overlaying (I)</vt:lpstr>
      <vt:lpstr>MMX Example: Image Overlaying (II)</vt:lpstr>
      <vt:lpstr>Multimedia Extensions versus Vectors</vt:lpstr>
      <vt:lpstr>GPU</vt:lpstr>
      <vt:lpstr>Graphics Processing Units (GPUs)</vt:lpstr>
      <vt:lpstr>General-Purpose GPUs (GP-GPUs)</vt:lpstr>
      <vt:lpstr>Using CPU+GPU Architecture</vt:lpstr>
      <vt:lpstr>GPU: a multithreaded  coprocessor </vt:lpstr>
      <vt:lpstr>GPUs are SIMD Engines Underneath</vt:lpstr>
      <vt:lpstr>How Can You Exploit Parallelism Here?</vt:lpstr>
      <vt:lpstr>Prog. Model 1: Sequential (SISD)</vt:lpstr>
      <vt:lpstr>Prog. Model 2: Data Parallel (SIMD)</vt:lpstr>
      <vt:lpstr>Prog. Model 3: Multithreaded</vt:lpstr>
      <vt:lpstr>Prog. Model 3: Multithreaded</vt:lpstr>
      <vt:lpstr>SPMD</vt:lpstr>
      <vt:lpstr>A GPU is a SIMD (SIMT) Machine</vt:lpstr>
      <vt:lpstr>Threads and Blocks</vt:lpstr>
      <vt:lpstr>Programmer’s View of Execution</vt:lpstr>
      <vt:lpstr>PowerPoint 演示文稿</vt:lpstr>
      <vt:lpstr>Hardware Execution Model</vt:lpstr>
      <vt:lpstr>Simplified CUDA Programming Model</vt:lpstr>
      <vt:lpstr>NVIDIA Instruction Set Arch.</vt:lpstr>
      <vt:lpstr>CUDA kernel maps to Grid of Blocks</vt:lpstr>
      <vt:lpstr>Thread blocks execute on an SM Thread instructions execute on a core</vt:lpstr>
      <vt:lpstr>CUDA：“Single Instruction, Multiple Thread”</vt:lpstr>
      <vt:lpstr>PowerPoint 演示文稿</vt:lpstr>
      <vt:lpstr>SPMD on SIMT Machine</vt:lpstr>
      <vt:lpstr>SIMD vs. SIMT Execution Model</vt:lpstr>
      <vt:lpstr>Multithreading of Warps </vt:lpstr>
      <vt:lpstr>Warps and Warp-Level FGMT</vt:lpstr>
      <vt:lpstr>Warp Instruction Level Parallelism</vt:lpstr>
      <vt:lpstr>Latency Hiding via Warp-Level FGMT</vt:lpstr>
      <vt:lpstr>Warp-based SIMD vs. Traditional SIMD</vt:lpstr>
      <vt:lpstr>Warp Execution (Recall the Slide)</vt:lpstr>
      <vt:lpstr>SIMD Execution Unit Structure</vt:lpstr>
      <vt:lpstr>GPU Memory Hierarchy</vt:lpstr>
      <vt:lpstr>SIMT Memory Access</vt:lpstr>
      <vt:lpstr>Summary-  向量处理机 vs. GPU</vt:lpstr>
      <vt:lpstr>Summary-向量处理机 vs. GPU</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第6章</dc:title>
  <dc:creator>zhou</dc:creator>
  <cp:lastModifiedBy>xhzhou</cp:lastModifiedBy>
  <cp:revision>301</cp:revision>
  <dcterms:created xsi:type="dcterms:W3CDTF">2018-12-10T01:16:13Z</dcterms:created>
  <dcterms:modified xsi:type="dcterms:W3CDTF">2019-05-13T01:02:19Z</dcterms:modified>
</cp:coreProperties>
</file>