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63" r:id="rId10"/>
    <p:sldId id="264" r:id="rId11"/>
    <p:sldId id="265" r:id="rId12"/>
    <p:sldId id="266" r:id="rId13"/>
    <p:sldId id="271" r:id="rId14"/>
    <p:sldId id="267" r:id="rId15"/>
    <p:sldId id="268" r:id="rId16"/>
    <p:sldId id="269" r:id="rId17"/>
    <p:sldId id="273" r:id="rId18"/>
    <p:sldId id="270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1" autoAdjust="0"/>
    <p:restoredTop sz="86370" autoAdjust="0"/>
  </p:normalViewPr>
  <p:slideViewPr>
    <p:cSldViewPr>
      <p:cViewPr varScale="1">
        <p:scale>
          <a:sx n="77" d="100"/>
          <a:sy n="77" d="100"/>
        </p:scale>
        <p:origin x="-16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2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0AE4-9C61-43B1-A08E-0B93B6052A58}" type="datetimeFigureOut">
              <a:rPr lang="zh-CN" altLang="en-US" smtClean="0"/>
              <a:t>2014/2/19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4C7B-5C40-4EA3-A151-32DDB65A4B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0AE4-9C61-43B1-A08E-0B93B6052A58}" type="datetimeFigureOut">
              <a:rPr lang="zh-CN" altLang="en-US" smtClean="0"/>
              <a:t>2014/2/19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4C7B-5C40-4EA3-A151-32DDB65A4BD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0AE4-9C61-43B1-A08E-0B93B6052A58}" type="datetimeFigureOut">
              <a:rPr lang="zh-CN" altLang="en-US" smtClean="0"/>
              <a:t>2014/2/19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4C7B-5C40-4EA3-A151-32DDB65A4B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82820AE4-9C61-43B1-A08E-0B93B6052A58}" type="datetimeFigureOut">
              <a:rPr lang="zh-CN" altLang="en-US" smtClean="0"/>
              <a:t>2014/2/19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4C7B-5C40-4EA3-A151-32DDB65A4B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0AE4-9C61-43B1-A08E-0B93B6052A58}" type="datetimeFigureOut">
              <a:rPr lang="zh-CN" altLang="en-US" smtClean="0"/>
              <a:t>2014/2/19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4C7B-5C40-4EA3-A151-32DDB65A4B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0AE4-9C61-43B1-A08E-0B93B6052A58}" type="datetimeFigureOut">
              <a:rPr lang="zh-CN" altLang="en-US" smtClean="0"/>
              <a:t>2014/2/19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4C7B-5C40-4EA3-A151-32DDB65A4B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0AE4-9C61-43B1-A08E-0B93B6052A58}" type="datetimeFigureOut">
              <a:rPr lang="zh-CN" altLang="en-US" smtClean="0"/>
              <a:t>2014/2/19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4C7B-5C40-4EA3-A151-32DDB65A4B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0AE4-9C61-43B1-A08E-0B93B6052A58}" type="datetimeFigureOut">
              <a:rPr lang="zh-CN" altLang="en-US" smtClean="0"/>
              <a:t>2014/2/19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4C7B-5C40-4EA3-A151-32DDB65A4B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0AE4-9C61-43B1-A08E-0B93B6052A58}" type="datetimeFigureOut">
              <a:rPr lang="zh-CN" altLang="en-US" smtClean="0"/>
              <a:t>2014/2/19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4C7B-5C40-4EA3-A151-32DDB65A4B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0AE4-9C61-43B1-A08E-0B93B6052A58}" type="datetimeFigureOut">
              <a:rPr lang="zh-CN" altLang="en-US" smtClean="0"/>
              <a:t>2014/2/19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4C7B-5C40-4EA3-A151-32DDB65A4B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0AE4-9C61-43B1-A08E-0B93B6052A58}" type="datetimeFigureOut">
              <a:rPr lang="zh-CN" altLang="en-US" smtClean="0"/>
              <a:t>2014/2/19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4C7B-5C40-4EA3-A151-32DDB65A4B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82820AE4-9C61-43B1-A08E-0B93B6052A58}" type="datetimeFigureOut">
              <a:rPr lang="zh-CN" altLang="en-US" smtClean="0"/>
              <a:t>2014/2/19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88BD4C7B-5C40-4EA3-A151-32DDB65A4BD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s-book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illiamstallings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ustc@mail.ustc.edu.cn" TargetMode="External"/><Relationship Id="rId2" Type="http://schemas.openxmlformats.org/officeDocument/2006/relationships/hyperlink" Target="mailto:lszq@mail.ustc.edu.c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操作系统原理与设计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课程介绍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陈香兰</a:t>
            </a:r>
            <a:endParaRPr lang="en-US" altLang="zh-CN" dirty="0" smtClean="0"/>
          </a:p>
          <a:p>
            <a:r>
              <a:rPr lang="zh-CN" altLang="en-US" dirty="0" smtClean="0"/>
              <a:t>中国科学技术大学 计算机学院</a:t>
            </a:r>
            <a:endParaRPr lang="en-US" altLang="zh-CN" dirty="0" smtClean="0"/>
          </a:p>
          <a:p>
            <a:r>
              <a:rPr lang="en-US" altLang="zh-CN" dirty="0" smtClean="0"/>
              <a:t>2014</a:t>
            </a:r>
            <a:r>
              <a:rPr lang="zh-CN" altLang="en-US" dirty="0" smtClean="0"/>
              <a:t>年</a:t>
            </a:r>
            <a:r>
              <a:rPr lang="en-US" altLang="zh-CN" dirty="0" smtClean="0"/>
              <a:t>2</a:t>
            </a:r>
            <a:r>
              <a:rPr lang="zh-CN" altLang="en-US" dirty="0" smtClean="0"/>
              <a:t>月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67784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教材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（恐龙书）</a:t>
            </a:r>
            <a:r>
              <a:rPr lang="en-US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Operating System Concepts, by </a:t>
            </a:r>
            <a:r>
              <a:rPr lang="en-US" altLang="zh-CN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Avi</a:t>
            </a:r>
            <a:r>
              <a:rPr lang="en-US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Silberschatz</a:t>
            </a:r>
            <a:r>
              <a:rPr lang="en-US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Peter Baer Galvin, and Greg Gagne.</a:t>
            </a:r>
          </a:p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教材主页：</a:t>
            </a:r>
            <a:r>
              <a:rPr lang="en-US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2"/>
              </a:rPr>
              <a:t>http://www.os-book.com/</a:t>
            </a:r>
            <a:r>
              <a:rPr lang="en-US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</a:p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弗吉尼亚大学，北卡罗来纳州立大学，</a:t>
            </a:r>
            <a:r>
              <a:rPr lang="en-US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RICE</a:t>
            </a:r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，斯坦福，加州伯克利，</a:t>
            </a:r>
            <a:r>
              <a:rPr lang="en-US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CMU</a:t>
            </a:r>
          </a:p>
          <a:p>
            <a:pPr rtl="0"/>
            <a:endParaRPr lang="en-US" altLang="zh-CN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教材出版情况：</a:t>
            </a:r>
          </a:p>
          <a:p>
            <a:pPr lvl="1"/>
            <a:r>
              <a:rPr lang="zh-CN" alt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国外：最新版为第</a:t>
            </a:r>
            <a:r>
              <a:rPr lang="en-US" altLang="zh-CN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zh-CN" alt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版，</a:t>
            </a:r>
            <a:r>
              <a:rPr lang="en-US" altLang="zh-CN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John Wiley &amp; Sons, Inc.</a:t>
            </a:r>
            <a:r>
              <a:rPr lang="zh-CN" alt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en-US" altLang="zh-CN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ISBN0-470-12872-0</a:t>
            </a:r>
            <a:r>
              <a:rPr lang="zh-CN" alt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</a:t>
            </a:r>
            <a:endParaRPr lang="en-US" altLang="zh-CN" sz="2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CN" alt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国内：最新为第</a:t>
            </a:r>
            <a:r>
              <a:rPr lang="en-US" altLang="zh-CN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</a:t>
            </a:r>
            <a:r>
              <a:rPr lang="zh-CN" alt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版影印（卓越价：</a:t>
            </a:r>
            <a:r>
              <a:rPr lang="en-US" altLang="zh-CN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¥55.30</a:t>
            </a:r>
            <a:r>
              <a:rPr lang="zh-CN" alt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）、第</a:t>
            </a:r>
            <a:r>
              <a:rPr lang="en-US" altLang="zh-CN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zh-CN" alt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版翻译（卓越价：</a:t>
            </a:r>
            <a:r>
              <a:rPr lang="en-US" altLang="zh-CN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¥49.50</a:t>
            </a:r>
            <a:r>
              <a:rPr lang="zh-CN" alt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），高教出版社。</a:t>
            </a:r>
            <a:endParaRPr lang="en-US" altLang="zh-CN" sz="2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大多数同学：使用中文教材，建议尝试英文教材</a:t>
            </a:r>
          </a:p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上课：主要使用中文＋配合英文术语</a:t>
            </a:r>
          </a:p>
        </p:txBody>
      </p:sp>
    </p:spTree>
    <p:extLst>
      <p:ext uri="{BB962C8B-B14F-4D97-AF65-F5344CB8AC3E}">
        <p14:creationId xmlns:p14="http://schemas.microsoft.com/office/powerpoint/2010/main" val="4019896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参考书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rtl="0"/>
            <a:r>
              <a:rPr lang="en-US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Andrew S. </a:t>
            </a:r>
            <a:r>
              <a:rPr lang="en-US" altLang="zh-CN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Tanenbaum</a:t>
            </a:r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en-US" altLang="zh-CN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Morderns</a:t>
            </a:r>
            <a:r>
              <a:rPr lang="en-US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Operating Systems</a:t>
            </a:r>
          </a:p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（影印版，翻译版）</a:t>
            </a:r>
          </a:p>
          <a:p>
            <a:pPr rtl="0"/>
            <a:endParaRPr lang="en-US" altLang="zh-CN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r>
              <a:rPr lang="en-US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William Stallings</a:t>
            </a:r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en-US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Operating Systems: Internals and Design Principles</a:t>
            </a:r>
          </a:p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（影印版，翻译版）</a:t>
            </a:r>
          </a:p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教材主页：</a:t>
            </a:r>
            <a:r>
              <a:rPr lang="en-US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2"/>
              </a:rPr>
              <a:t>http://williamstallings.com/</a:t>
            </a:r>
            <a:endParaRPr lang="en-US" altLang="zh-CN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endParaRPr lang="en-US" altLang="zh-CN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汤子瀛等，计算机操作系统，西安电子科技大学出版社</a:t>
            </a:r>
          </a:p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等等</a:t>
            </a:r>
          </a:p>
        </p:txBody>
      </p:sp>
    </p:spTree>
    <p:extLst>
      <p:ext uri="{BB962C8B-B14F-4D97-AF65-F5344CB8AC3E}">
        <p14:creationId xmlns:p14="http://schemas.microsoft.com/office/powerpoint/2010/main" val="1601827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课程组成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CN" altLang="en-US" b="1" dirty="0"/>
              <a:t>理论课部分</a:t>
            </a:r>
            <a:r>
              <a:rPr lang="zh-CN" altLang="en-US" b="1" dirty="0" smtClean="0"/>
              <a:t>：</a:t>
            </a:r>
            <a:r>
              <a:rPr lang="en-US" altLang="zh-CN" b="1" dirty="0" smtClean="0"/>
              <a:t>60</a:t>
            </a:r>
            <a:r>
              <a:rPr lang="zh-CN" altLang="en-US" b="1" dirty="0" smtClean="0"/>
              <a:t>学时</a:t>
            </a:r>
            <a:r>
              <a:rPr lang="en-US" altLang="zh-CN" b="1" dirty="0" smtClean="0"/>
              <a:t>=2</a:t>
            </a:r>
            <a:r>
              <a:rPr lang="zh-CN" altLang="en-US" b="1" dirty="0" smtClean="0"/>
              <a:t>学时*</a:t>
            </a:r>
            <a:r>
              <a:rPr lang="en-US" altLang="zh-CN" b="1" dirty="0" smtClean="0"/>
              <a:t>2</a:t>
            </a:r>
            <a:r>
              <a:rPr lang="zh-CN" altLang="en-US" b="1" dirty="0" smtClean="0"/>
              <a:t>次*</a:t>
            </a:r>
            <a:r>
              <a:rPr lang="en-US" altLang="zh-CN" b="1" dirty="0" smtClean="0"/>
              <a:t>15</a:t>
            </a:r>
            <a:r>
              <a:rPr lang="zh-CN" altLang="en-US" b="1" dirty="0" smtClean="0"/>
              <a:t>周</a:t>
            </a:r>
            <a:endParaRPr lang="zh-CN" altLang="en-US" b="1" dirty="0"/>
          </a:p>
          <a:p>
            <a:r>
              <a:rPr lang="zh-CN" altLang="en-US" dirty="0" smtClean="0"/>
              <a:t>课后阅读</a:t>
            </a:r>
            <a:endParaRPr lang="en-US" altLang="zh-CN" dirty="0"/>
          </a:p>
          <a:p>
            <a:r>
              <a:rPr lang="zh-CN" altLang="en-US" b="1" dirty="0"/>
              <a:t>作业</a:t>
            </a:r>
            <a:r>
              <a:rPr lang="zh-CN" altLang="en-US" b="1" dirty="0" smtClean="0"/>
              <a:t>：</a:t>
            </a:r>
            <a:endParaRPr lang="en-US" altLang="zh-CN" b="1" dirty="0" smtClean="0"/>
          </a:p>
          <a:p>
            <a:pPr lvl="1"/>
            <a:r>
              <a:rPr lang="zh-CN" altLang="en-US" dirty="0" smtClean="0"/>
              <a:t>随</a:t>
            </a:r>
            <a:r>
              <a:rPr lang="zh-CN" altLang="en-US" dirty="0"/>
              <a:t>章</a:t>
            </a:r>
            <a:r>
              <a:rPr lang="zh-CN" altLang="en-US" dirty="0" smtClean="0"/>
              <a:t>布置，可能有课堂作业</a:t>
            </a:r>
            <a:endParaRPr lang="en-US" altLang="zh-CN" dirty="0"/>
          </a:p>
          <a:p>
            <a:pPr lvl="1"/>
            <a:r>
              <a:rPr lang="zh-CN" altLang="en-US" dirty="0" smtClean="0"/>
              <a:t>每</a:t>
            </a:r>
            <a:r>
              <a:rPr lang="en-US" altLang="zh-CN" dirty="0" smtClean="0"/>
              <a:t>2</a:t>
            </a:r>
            <a:r>
              <a:rPr lang="zh-CN" altLang="en-US" dirty="0" smtClean="0"/>
              <a:t>周交一次（周三），</a:t>
            </a:r>
            <a:r>
              <a:rPr lang="zh-CN" altLang="en-US" dirty="0"/>
              <a:t>不接受迟交的</a:t>
            </a:r>
            <a:r>
              <a:rPr lang="zh-CN" altLang="en-US" dirty="0" smtClean="0"/>
              <a:t>作业（不迟于周三晚上</a:t>
            </a:r>
            <a:r>
              <a:rPr lang="en-US" altLang="zh-CN" dirty="0" smtClean="0"/>
              <a:t>9</a:t>
            </a:r>
            <a:r>
              <a:rPr lang="zh-CN" altLang="en-US" dirty="0" smtClean="0"/>
              <a:t>点）</a:t>
            </a:r>
            <a:endParaRPr lang="en-US" altLang="zh-CN" dirty="0"/>
          </a:p>
          <a:p>
            <a:r>
              <a:rPr lang="zh-CN" altLang="en-US" b="1" dirty="0"/>
              <a:t>上机实验</a:t>
            </a:r>
            <a:r>
              <a:rPr lang="zh-CN" altLang="en-US" b="1" dirty="0" smtClean="0"/>
              <a:t>：</a:t>
            </a:r>
            <a:endParaRPr lang="en-US" altLang="zh-CN" b="1" dirty="0"/>
          </a:p>
          <a:p>
            <a:pPr lvl="1"/>
            <a:r>
              <a:rPr lang="zh-CN" altLang="en-US" dirty="0"/>
              <a:t>随课程进展布置，具体要求在布置的时候</a:t>
            </a:r>
            <a:r>
              <a:rPr lang="zh-CN" altLang="en-US" dirty="0" smtClean="0"/>
              <a:t>宣布</a:t>
            </a:r>
            <a:endParaRPr lang="en-US" altLang="zh-CN" dirty="0"/>
          </a:p>
          <a:p>
            <a:pPr lvl="1"/>
            <a:r>
              <a:rPr lang="zh-CN" altLang="en-US" dirty="0"/>
              <a:t>上机作业检查：根据实验时间安排，由助教</a:t>
            </a:r>
            <a:r>
              <a:rPr lang="zh-CN" altLang="en-US" dirty="0" smtClean="0"/>
              <a:t>进行</a:t>
            </a:r>
            <a:endParaRPr lang="en-US" altLang="zh-CN" dirty="0"/>
          </a:p>
          <a:p>
            <a:pPr lvl="1"/>
            <a:r>
              <a:rPr lang="zh-CN" altLang="en-US" dirty="0"/>
              <a:t>上机报告根据要求时间提交，不接受迟交的</a:t>
            </a:r>
            <a:r>
              <a:rPr lang="zh-CN" altLang="en-US" dirty="0" smtClean="0"/>
              <a:t>报告</a:t>
            </a:r>
            <a:endParaRPr lang="en-US" altLang="zh-CN" dirty="0"/>
          </a:p>
          <a:p>
            <a:r>
              <a:rPr lang="zh-CN" altLang="en-US" dirty="0" smtClean="0"/>
              <a:t>源代码</a:t>
            </a:r>
            <a:r>
              <a:rPr lang="zh-CN" altLang="en-US" dirty="0" smtClean="0"/>
              <a:t>分析</a:t>
            </a:r>
            <a:endParaRPr lang="en-US" altLang="zh-CN" dirty="0" smtClean="0"/>
          </a:p>
          <a:p>
            <a:r>
              <a:rPr lang="zh-CN" altLang="en-US" dirty="0"/>
              <a:t>视频作业</a:t>
            </a:r>
            <a:endParaRPr lang="en-US" altLang="zh-CN" dirty="0"/>
          </a:p>
          <a:p>
            <a:r>
              <a:rPr lang="zh-CN" altLang="en-US" dirty="0"/>
              <a:t>习题</a:t>
            </a:r>
            <a:r>
              <a:rPr lang="zh-CN" altLang="en-US" dirty="0" smtClean="0"/>
              <a:t>课</a:t>
            </a:r>
            <a:endParaRPr lang="en-US" altLang="zh-CN" dirty="0"/>
          </a:p>
          <a:p>
            <a:r>
              <a:rPr lang="zh-CN" altLang="en-US" dirty="0"/>
              <a:t>复习和</a:t>
            </a:r>
            <a:r>
              <a:rPr lang="zh-CN" altLang="en-US" dirty="0" smtClean="0"/>
              <a:t>答疑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588590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作业和实验提交形式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平时作业：书面（</a:t>
            </a:r>
            <a:r>
              <a:rPr lang="zh-CN" altLang="en-US" dirty="0" smtClean="0"/>
              <a:t>手写）</a:t>
            </a:r>
            <a:endParaRPr lang="en-US" altLang="zh-CN" dirty="0" smtClean="0"/>
          </a:p>
          <a:p>
            <a:r>
              <a:rPr lang="zh-CN" altLang="en-US" dirty="0" smtClean="0"/>
              <a:t>上机作业：演示</a:t>
            </a:r>
            <a:r>
              <a:rPr lang="en-US" altLang="zh-CN" dirty="0" smtClean="0"/>
              <a:t>+</a:t>
            </a:r>
            <a:r>
              <a:rPr lang="zh-CN" altLang="en-US" dirty="0" smtClean="0"/>
              <a:t>口头说明</a:t>
            </a:r>
            <a:r>
              <a:rPr lang="en-US" altLang="zh-CN" dirty="0" smtClean="0"/>
              <a:t>+</a:t>
            </a:r>
            <a:r>
              <a:rPr lang="zh-CN" altLang="en-US" dirty="0" smtClean="0"/>
              <a:t>书面报告（电子），个别可以考虑</a:t>
            </a:r>
            <a:r>
              <a:rPr lang="zh-CN" altLang="en-US" dirty="0" smtClean="0"/>
              <a:t>视频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视频作业：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4-5</a:t>
            </a:r>
            <a:r>
              <a:rPr lang="zh-CN" altLang="en-US" dirty="0" smtClean="0"/>
              <a:t>人一组，每组选择一个题目</a:t>
            </a:r>
            <a:endParaRPr lang="en-US" altLang="zh-CN" dirty="0" smtClean="0"/>
          </a:p>
          <a:p>
            <a:pPr lvl="1"/>
            <a:r>
              <a:rPr lang="zh-CN" altLang="en-US" dirty="0"/>
              <a:t>时</a:t>
            </a:r>
            <a:r>
              <a:rPr lang="zh-CN" altLang="en-US" dirty="0" smtClean="0"/>
              <a:t>长：</a:t>
            </a:r>
            <a:r>
              <a:rPr lang="en-US" altLang="zh-CN" dirty="0" smtClean="0"/>
              <a:t>5-10</a:t>
            </a:r>
            <a:r>
              <a:rPr lang="zh-CN" altLang="en-US" dirty="0" smtClean="0"/>
              <a:t>分钟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学期快结束时</a:t>
            </a:r>
            <a:r>
              <a:rPr lang="zh-CN" altLang="en-US" dirty="0" smtClean="0"/>
              <a:t>在课堂播放，或</a:t>
            </a:r>
            <a:r>
              <a:rPr lang="en-US" altLang="zh-CN" smtClean="0"/>
              <a:t>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93908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成绩评定方式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理论考试：</a:t>
            </a:r>
            <a:r>
              <a:rPr lang="en-US" altLang="zh-CN" dirty="0" smtClean="0"/>
              <a:t>50%</a:t>
            </a:r>
          </a:p>
          <a:p>
            <a:r>
              <a:rPr lang="zh-CN" altLang="en-US" dirty="0" smtClean="0"/>
              <a:t>平时作业：</a:t>
            </a:r>
            <a:r>
              <a:rPr lang="en-US" altLang="zh-CN" dirty="0" smtClean="0"/>
              <a:t>15%</a:t>
            </a:r>
          </a:p>
          <a:p>
            <a:r>
              <a:rPr lang="zh-CN" altLang="en-US" dirty="0" smtClean="0"/>
              <a:t>上机实验等：</a:t>
            </a:r>
            <a:r>
              <a:rPr lang="en-US" altLang="zh-CN" dirty="0" smtClean="0"/>
              <a:t>35%</a:t>
            </a:r>
          </a:p>
          <a:p>
            <a:r>
              <a:rPr lang="zh-CN" altLang="en-US" dirty="0" smtClean="0"/>
              <a:t>到课、课堂表现、学生互评：</a:t>
            </a:r>
            <a:r>
              <a:rPr lang="en-US" altLang="zh-CN" dirty="0" smtClean="0"/>
              <a:t>5%</a:t>
            </a:r>
          </a:p>
        </p:txBody>
      </p:sp>
    </p:spTree>
    <p:extLst>
      <p:ext uri="{BB962C8B-B14F-4D97-AF65-F5344CB8AC3E}">
        <p14:creationId xmlns:p14="http://schemas.microsoft.com/office/powerpoint/2010/main" val="1462562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上机实验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在虚拟机上</a:t>
            </a:r>
            <a:r>
              <a:rPr lang="zh-CN" altLang="en-US" dirty="0" smtClean="0"/>
              <a:t>安装</a:t>
            </a:r>
            <a:r>
              <a:rPr lang="en-US" altLang="zh-CN" dirty="0" err="1" smtClean="0"/>
              <a:t>KUbuntu</a:t>
            </a:r>
            <a:r>
              <a:rPr lang="zh-CN" altLang="en-US" dirty="0" smtClean="0"/>
              <a:t>操作系统</a:t>
            </a:r>
            <a:endParaRPr lang="zh-CN" altLang="en-US" dirty="0"/>
          </a:p>
          <a:p>
            <a:pPr marL="971550" lvl="1" indent="-514350">
              <a:buFont typeface="+mj-lt"/>
              <a:buAutoNum type="arabicPeriod"/>
            </a:pPr>
            <a:r>
              <a:rPr lang="zh-CN" altLang="en-US" dirty="0" smtClean="0"/>
              <a:t>熟悉使用</a:t>
            </a:r>
            <a:r>
              <a:rPr lang="en-US" altLang="zh-CN" dirty="0" smtClean="0"/>
              <a:t>Linux</a:t>
            </a:r>
            <a:r>
              <a:rPr lang="zh-CN" altLang="en-US" dirty="0" smtClean="0"/>
              <a:t>操作系统</a:t>
            </a:r>
            <a:endParaRPr lang="en-US" altLang="zh-CN" dirty="0" smtClean="0"/>
          </a:p>
          <a:p>
            <a:pPr marL="971550" lvl="1" indent="-514350">
              <a:buFont typeface="+mj-lt"/>
              <a:buAutoNum type="arabicPeriod"/>
            </a:pPr>
            <a:r>
              <a:rPr lang="zh-CN" altLang="en-US" dirty="0" smtClean="0"/>
              <a:t>熟悉</a:t>
            </a:r>
            <a:r>
              <a:rPr lang="en-US" altLang="zh-CN" dirty="0" smtClean="0"/>
              <a:t>Linux</a:t>
            </a:r>
            <a:r>
              <a:rPr lang="zh-CN" altLang="en-US" dirty="0" smtClean="0"/>
              <a:t>下</a:t>
            </a:r>
            <a:r>
              <a:rPr lang="zh-CN" altLang="en-US" dirty="0"/>
              <a:t>的软件安装</a:t>
            </a:r>
            <a:r>
              <a:rPr lang="zh-CN" altLang="en-US" dirty="0" smtClean="0"/>
              <a:t>方法</a:t>
            </a:r>
            <a:endParaRPr lang="en-US" altLang="zh-CN" dirty="0" smtClean="0"/>
          </a:p>
          <a:p>
            <a:pPr marL="971550" lvl="1" indent="-514350">
              <a:buFont typeface="+mj-lt"/>
              <a:buAutoNum type="arabicPeriod"/>
            </a:pPr>
            <a:r>
              <a:rPr lang="zh-CN" altLang="en-US" dirty="0" smtClean="0"/>
              <a:t>随着</a:t>
            </a:r>
            <a:r>
              <a:rPr lang="zh-CN" altLang="en-US" dirty="0"/>
              <a:t>实验进行，安装各种开发工具和合用的软件。典型的开发环境</a:t>
            </a:r>
            <a:r>
              <a:rPr lang="zh-CN" altLang="en-US" dirty="0" smtClean="0"/>
              <a:t>，例如：</a:t>
            </a:r>
            <a:endParaRPr lang="en-US" altLang="zh-CN" dirty="0" smtClean="0"/>
          </a:p>
          <a:p>
            <a:pPr marL="1371600" lvl="2" indent="-514350"/>
            <a:r>
              <a:rPr lang="zh-CN" altLang="en-US" dirty="0" smtClean="0"/>
              <a:t>集成</a:t>
            </a:r>
            <a:r>
              <a:rPr lang="zh-CN" altLang="en-US" dirty="0"/>
              <a:t>开发</a:t>
            </a:r>
            <a:r>
              <a:rPr lang="zh-CN" altLang="en-US" dirty="0" smtClean="0"/>
              <a:t>环境</a:t>
            </a:r>
            <a:r>
              <a:rPr lang="en-US" altLang="zh-CN" dirty="0" smtClean="0"/>
              <a:t>eclipse C</a:t>
            </a:r>
            <a:r>
              <a:rPr lang="zh-CN" altLang="en-US" dirty="0" smtClean="0"/>
              <a:t>等</a:t>
            </a:r>
            <a:endParaRPr lang="en-US" altLang="zh-CN" dirty="0" smtClean="0"/>
          </a:p>
          <a:p>
            <a:pPr marL="1371600" lvl="2" indent="-514350"/>
            <a:r>
              <a:rPr lang="zh-CN" altLang="en-US" dirty="0" smtClean="0"/>
              <a:t>编辑器</a:t>
            </a:r>
            <a:r>
              <a:rPr lang="zh-CN" altLang="en-US" dirty="0"/>
              <a:t>＋编译工具</a:t>
            </a:r>
            <a:r>
              <a:rPr lang="zh-CN" altLang="en-US" dirty="0" smtClean="0"/>
              <a:t>链</a:t>
            </a:r>
            <a:endParaRPr lang="en-US" altLang="zh-CN" dirty="0" smtClean="0"/>
          </a:p>
          <a:p>
            <a:pPr marL="971550" lvl="1" indent="-514350">
              <a:buFont typeface="+mj-lt"/>
              <a:buAutoNum type="arabicPeriod"/>
            </a:pPr>
            <a:r>
              <a:rPr lang="zh-CN" altLang="en-US" dirty="0" smtClean="0"/>
              <a:t>熟悉</a:t>
            </a:r>
            <a:r>
              <a:rPr lang="en-US" altLang="zh-CN" dirty="0" smtClean="0"/>
              <a:t>Linux</a:t>
            </a:r>
            <a:r>
              <a:rPr lang="zh-CN" altLang="en-US" dirty="0" smtClean="0"/>
              <a:t>下</a:t>
            </a:r>
            <a:r>
              <a:rPr lang="zh-CN" altLang="en-US" dirty="0"/>
              <a:t>的文档工具、网络相关软件</a:t>
            </a:r>
            <a:r>
              <a:rPr lang="zh-CN" altLang="en-US" dirty="0" smtClean="0"/>
              <a:t>等</a:t>
            </a:r>
            <a:endParaRPr lang="en-US" altLang="zh-CN" dirty="0" smtClean="0"/>
          </a:p>
          <a:p>
            <a:pPr marL="971550" lvl="1" indent="-514350">
              <a:buFont typeface="+mj-lt"/>
              <a:buAutoNum type="arabicPeriod"/>
            </a:pPr>
            <a:r>
              <a:rPr lang="zh-CN" altLang="en-US" dirty="0" smtClean="0"/>
              <a:t>学习</a:t>
            </a:r>
            <a:r>
              <a:rPr lang="zh-CN" altLang="en-US" dirty="0"/>
              <a:t>编写简单</a:t>
            </a:r>
            <a:r>
              <a:rPr lang="zh-CN" altLang="en-US" dirty="0" smtClean="0"/>
              <a:t>的</a:t>
            </a:r>
            <a:r>
              <a:rPr lang="en-US" altLang="zh-CN" dirty="0" smtClean="0"/>
              <a:t>shell</a:t>
            </a:r>
            <a:r>
              <a:rPr lang="zh-CN" altLang="en-US" dirty="0" smtClean="0"/>
              <a:t>脚本</a:t>
            </a:r>
            <a:endParaRPr lang="en-US" altLang="zh-CN" dirty="0" smtClean="0"/>
          </a:p>
          <a:p>
            <a:pPr marL="971550" lvl="1" indent="-514350">
              <a:buFont typeface="+mj-lt"/>
              <a:buAutoNum type="arabicPeriod"/>
            </a:pPr>
            <a:r>
              <a:rPr lang="zh-CN" altLang="en-US" dirty="0" smtClean="0"/>
              <a:t>学会</a:t>
            </a:r>
            <a:r>
              <a:rPr lang="zh-CN" altLang="en-US" dirty="0"/>
              <a:t>将自己的数据与系统分离（随时可以重新安装系统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13593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随着课程章节的进行，完成算法验证类实验，包括</a:t>
            </a:r>
          </a:p>
          <a:p>
            <a:pPr lvl="1"/>
            <a:r>
              <a:rPr lang="zh-CN" alt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进程调度算法</a:t>
            </a:r>
          </a:p>
          <a:p>
            <a:pPr lvl="1"/>
            <a:r>
              <a:rPr lang="zh-CN" alt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内存管理算法</a:t>
            </a:r>
          </a:p>
          <a:p>
            <a:pPr lvl="1"/>
            <a:r>
              <a:rPr lang="zh-CN" alt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助教将提供标准输入</a:t>
            </a:r>
          </a:p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操作系统启动体验</a:t>
            </a:r>
          </a:p>
          <a:p>
            <a:pPr lvl="1"/>
            <a:r>
              <a:rPr lang="zh-CN" alt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提供一个操作系统</a:t>
            </a:r>
          </a:p>
          <a:p>
            <a:pPr lvl="1"/>
            <a:r>
              <a:rPr lang="zh-CN" alt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提供一个启动加载程序</a:t>
            </a:r>
          </a:p>
          <a:p>
            <a:pPr lvl="1"/>
            <a:r>
              <a:rPr lang="zh-CN" alt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提供一个模拟器</a:t>
            </a:r>
            <a:r>
              <a:rPr lang="en-US" altLang="zh-CN" sz="2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bochs</a:t>
            </a:r>
            <a:endParaRPr lang="en-US" altLang="zh-CN" dirty="0"/>
          </a:p>
          <a:p>
            <a:pPr lvl="1"/>
            <a:r>
              <a:rPr lang="zh-CN" alt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能够在</a:t>
            </a:r>
            <a:r>
              <a:rPr lang="en-US" altLang="zh-CN" sz="2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bochs</a:t>
            </a:r>
            <a:r>
              <a:rPr lang="zh-CN" alt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上利用启动记载程序加载操作系统运行</a:t>
            </a:r>
            <a:endParaRPr lang="en-US" altLang="zh-CN" sz="2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源代码阅读体验</a:t>
            </a:r>
            <a:endParaRPr lang="en-US" altLang="zh-CN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CN" alt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选择开源操作系统的某个模块，进行分析并验证</a:t>
            </a:r>
            <a:endParaRPr lang="en-US" altLang="zh-CN" sz="2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5451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本课程的重要性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在课程设置上：必修，</a:t>
            </a:r>
            <a:r>
              <a:rPr lang="en-US" altLang="zh-CN" dirty="0" smtClean="0"/>
              <a:t>4</a:t>
            </a:r>
            <a:r>
              <a:rPr lang="zh-CN" altLang="en-US" dirty="0" smtClean="0"/>
              <a:t>个学分</a:t>
            </a:r>
            <a:endParaRPr lang="en-US" altLang="zh-CN" dirty="0" smtClean="0"/>
          </a:p>
          <a:p>
            <a:r>
              <a:rPr lang="zh-CN" altLang="en-US" dirty="0" smtClean="0"/>
              <a:t>在年级安排上：大二下</a:t>
            </a:r>
            <a:endParaRPr lang="en-US" altLang="zh-CN" dirty="0" smtClean="0"/>
          </a:p>
          <a:p>
            <a:r>
              <a:rPr lang="zh-CN" altLang="en-US" dirty="0" smtClean="0"/>
              <a:t>在计算机系统中：承上启下</a:t>
            </a:r>
            <a:endParaRPr lang="en-US" altLang="zh-CN" dirty="0" smtClean="0"/>
          </a:p>
          <a:p>
            <a:r>
              <a:rPr lang="zh-CN" altLang="en-US" dirty="0" smtClean="0"/>
              <a:t>在课程内容上：理论与实践并重；培养自学能力。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9832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小结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“教学相长”</a:t>
            </a:r>
          </a:p>
          <a:p>
            <a:pPr marL="0" indent="0" algn="r" rtl="0">
              <a:buNone/>
            </a:pPr>
            <a:r>
              <a:rPr lang="en-US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——《</a:t>
            </a:r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礼记</a:t>
            </a:r>
            <a:r>
              <a:rPr lang="en-US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</a:t>
            </a:r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学记</a:t>
            </a:r>
            <a:r>
              <a:rPr lang="en-US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》</a:t>
            </a:r>
          </a:p>
          <a:p>
            <a:pPr rtl="0"/>
            <a:endParaRPr lang="en-US" altLang="zh-CN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“路漫漫其修远兮</a:t>
            </a:r>
            <a:r>
              <a:rPr lang="en-US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吾将上下而求索。”</a:t>
            </a:r>
          </a:p>
          <a:p>
            <a:pPr marL="0" indent="0" algn="r" rtl="0">
              <a:buNone/>
            </a:pPr>
            <a:r>
              <a:rPr lang="en-US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屈原</a:t>
            </a:r>
            <a:r>
              <a:rPr lang="en-US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《</a:t>
            </a:r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离骚</a:t>
            </a:r>
            <a:r>
              <a:rPr lang="en-US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》</a:t>
            </a:r>
          </a:p>
          <a:p>
            <a:pPr rtl="0"/>
            <a:endParaRPr lang="en-US" altLang="zh-CN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“千里之行，始于足下”</a:t>
            </a:r>
          </a:p>
          <a:p>
            <a:pPr marL="0" indent="0" algn="r" rtl="0">
              <a:buNone/>
            </a:pPr>
            <a:r>
              <a:rPr lang="en-US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——《</a:t>
            </a:r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老子</a:t>
            </a:r>
            <a:r>
              <a:rPr lang="en-US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》</a:t>
            </a:r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第六十四章</a:t>
            </a:r>
            <a:endParaRPr lang="en-US" altLang="zh-CN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 algn="r" rtl="0">
              <a:buNone/>
            </a:pPr>
            <a:endParaRPr lang="en-US" altLang="zh-CN" dirty="0"/>
          </a:p>
          <a:p>
            <a:pPr marL="0" indent="0" algn="r" rtl="0">
              <a:buNone/>
            </a:pPr>
            <a:endParaRPr lang="zh-CN" altLang="en-US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 algn="ctr" rtl="0">
              <a:buNone/>
            </a:pPr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谢谢！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43787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主要内容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zh-CN" altLang="en-US" dirty="0" smtClean="0"/>
              <a:t>人员情况</a:t>
            </a:r>
            <a:endParaRPr lang="en-US" altLang="zh-CN" dirty="0" smtClean="0"/>
          </a:p>
          <a:p>
            <a:pPr marL="742950" lvl="1" indent="-342900"/>
            <a:r>
              <a:rPr lang="zh-CN" altLang="en-US" dirty="0" smtClean="0"/>
              <a:t>学生、任课老师、助教</a:t>
            </a:r>
          </a:p>
          <a:p>
            <a:pPr marL="342900" lvl="0" indent="-342900"/>
            <a:r>
              <a:rPr lang="zh-CN" altLang="en-US" dirty="0" smtClean="0"/>
              <a:t>课程情况</a:t>
            </a:r>
            <a:endParaRPr lang="en-US" altLang="zh-CN" dirty="0" smtClean="0"/>
          </a:p>
          <a:p>
            <a:pPr marL="742950" lvl="1" indent="-342900"/>
            <a:r>
              <a:rPr lang="zh-CN" altLang="en-US" dirty="0" smtClean="0"/>
              <a:t>课程内容</a:t>
            </a:r>
            <a:endParaRPr lang="en-US" altLang="zh-CN" dirty="0" smtClean="0"/>
          </a:p>
          <a:p>
            <a:pPr marL="742950" lvl="1" indent="-342900"/>
            <a:r>
              <a:rPr lang="zh-CN" altLang="en-US" dirty="0" smtClean="0"/>
              <a:t>教科书和参考书</a:t>
            </a:r>
            <a:endParaRPr lang="en-US" altLang="zh-CN" dirty="0" smtClean="0"/>
          </a:p>
          <a:p>
            <a:pPr marL="742950" lvl="1" indent="-342900"/>
            <a:r>
              <a:rPr lang="zh-CN" altLang="en-US" dirty="0" smtClean="0"/>
              <a:t>课程组成和成绩评定方式</a:t>
            </a:r>
            <a:endParaRPr lang="en-US" altLang="zh-CN" dirty="0" smtClean="0"/>
          </a:p>
          <a:p>
            <a:pPr marL="742950" lvl="1" indent="-342900"/>
            <a:r>
              <a:rPr lang="zh-CN" altLang="en-US" dirty="0" smtClean="0"/>
              <a:t>课程实验情况</a:t>
            </a:r>
            <a:endParaRPr lang="en-US" altLang="zh-CN" dirty="0" smtClean="0"/>
          </a:p>
          <a:p>
            <a:pPr marL="342900" lvl="0" indent="-342900"/>
            <a:r>
              <a:rPr lang="zh-CN" altLang="en-US" dirty="0" smtClean="0"/>
              <a:t>小结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954541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学生情况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必修</a:t>
            </a:r>
            <a:endParaRPr lang="en-US" altLang="zh-CN" dirty="0" smtClean="0"/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学期：大</a:t>
            </a:r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二</a:t>
            </a:r>
            <a:r>
              <a:rPr lang="zh-CN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下</a:t>
            </a:r>
            <a:endParaRPr lang="zh-CN" altLang="zh-CN" sz="3200" dirty="0" smtClean="0">
              <a:effectLst/>
            </a:endParaRPr>
          </a:p>
          <a:p>
            <a:r>
              <a:rPr lang="zh-CN" altLang="en-US" dirty="0" smtClean="0"/>
              <a:t>年级：</a:t>
            </a:r>
            <a:r>
              <a:rPr lang="en-US" altLang="zh-CN" dirty="0" smtClean="0"/>
              <a:t>12</a:t>
            </a:r>
            <a:r>
              <a:rPr lang="zh-CN" altLang="en-US" dirty="0" smtClean="0"/>
              <a:t>级</a:t>
            </a:r>
            <a:endParaRPr lang="en-US" altLang="zh-CN" dirty="0" smtClean="0"/>
          </a:p>
          <a:p>
            <a:r>
              <a:rPr lang="zh-CN" altLang="en-US" dirty="0" smtClean="0"/>
              <a:t>人数：目前大约</a:t>
            </a:r>
            <a:r>
              <a:rPr lang="en-US" altLang="zh-CN" dirty="0" smtClean="0"/>
              <a:t>90</a:t>
            </a:r>
            <a:r>
              <a:rPr lang="zh-CN" altLang="en-US" dirty="0" smtClean="0"/>
              <a:t>人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801966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zh-CN" alt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任课老师信息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 rtl="0"/>
            <a:r>
              <a:rPr lang="zh-CN" alt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陈香兰，博士，讲师</a:t>
            </a:r>
            <a:endParaRPr lang="en-US" altLang="zh-CN" sz="4400" kern="1200" dirty="0" smtClean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pPr lvl="1"/>
            <a:r>
              <a:rPr lang="en-US" altLang="zh-CN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95</a:t>
            </a:r>
            <a:r>
              <a:rPr lang="zh-CN" alt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级本科，</a:t>
            </a:r>
            <a:r>
              <a:rPr lang="en-US" altLang="zh-CN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00</a:t>
            </a:r>
            <a:r>
              <a:rPr lang="zh-CN" alt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级硕博；本校计算机系，软件与理论专业</a:t>
            </a:r>
            <a:endParaRPr lang="en-US" altLang="zh-CN" sz="4000" kern="1200" dirty="0" smtClean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pPr lvl="1"/>
            <a:r>
              <a:rPr lang="zh-CN" alt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研究方向：操作系统等</a:t>
            </a:r>
            <a:endParaRPr lang="en-US" altLang="zh-CN" sz="4000" kern="1200" dirty="0" smtClean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pPr lvl="1"/>
            <a:endParaRPr lang="en-US" altLang="zh-CN" sz="4400" kern="1200" dirty="0" smtClean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pPr lvl="0" rtl="0"/>
            <a:r>
              <a:rPr lang="zh-CN" alt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教过的课程：</a:t>
            </a:r>
          </a:p>
          <a:p>
            <a:pPr lvl="1"/>
            <a:r>
              <a:rPr lang="en-US" altLang="zh-CN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《</a:t>
            </a:r>
            <a:r>
              <a:rPr lang="zh-CN" alt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操作系统基本原理</a:t>
            </a:r>
            <a:r>
              <a:rPr lang="en-US" altLang="zh-CN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》</a:t>
            </a:r>
            <a:endParaRPr lang="zh-CN" altLang="en-US" sz="4000" kern="1200" dirty="0" smtClean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pPr lvl="1"/>
            <a:r>
              <a:rPr lang="zh-CN" alt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研</a:t>
            </a:r>
            <a:r>
              <a:rPr lang="en-US" altLang="zh-CN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《Linux</a:t>
            </a:r>
            <a:r>
              <a:rPr lang="zh-CN" alt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操作系统分析</a:t>
            </a:r>
            <a:r>
              <a:rPr lang="en-US" altLang="zh-CN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》《</a:t>
            </a:r>
            <a:r>
              <a:rPr lang="zh-CN" alt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嵌入式操作系统</a:t>
            </a:r>
            <a:r>
              <a:rPr lang="en-US" altLang="zh-CN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》《</a:t>
            </a:r>
            <a:r>
              <a:rPr lang="zh-CN" alt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安全操作系统</a:t>
            </a:r>
            <a:r>
              <a:rPr lang="en-US" altLang="zh-CN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》</a:t>
            </a:r>
          </a:p>
          <a:p>
            <a:pPr lvl="1"/>
            <a:r>
              <a:rPr lang="en-US" altLang="zh-CN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《Linux</a:t>
            </a:r>
            <a:r>
              <a:rPr lang="zh-CN" alt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操作系统源代码导读</a:t>
            </a:r>
            <a:r>
              <a:rPr lang="en-US" altLang="zh-CN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》</a:t>
            </a:r>
            <a:r>
              <a:rPr lang="zh-CN" alt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（选）</a:t>
            </a:r>
            <a:endParaRPr lang="en-US" altLang="zh-CN" sz="4400" kern="1200" dirty="0" smtClean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pPr lvl="0" rtl="0"/>
            <a:r>
              <a:rPr lang="zh-CN" alt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课程主页：</a:t>
            </a:r>
            <a:r>
              <a:rPr lang="en-US" altLang="zh-CN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staff.ustc.edu.cn/</a:t>
            </a:r>
            <a:r>
              <a:rPr lang="en-US" altLang="zh-CN" sz="4400" kern="1200" dirty="0" err="1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xlanchen</a:t>
            </a:r>
            <a:endParaRPr lang="en-US" altLang="zh-CN" sz="4400" kern="1200" dirty="0" smtClean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2786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rtl="0"/>
            <a:r>
              <a:rPr lang="zh-CN" alt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联系方式：</a:t>
            </a:r>
          </a:p>
          <a:p>
            <a:pPr lvl="1"/>
            <a:r>
              <a:rPr lang="zh-CN" alt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地点：电三</a:t>
            </a:r>
            <a:r>
              <a:rPr lang="en-US" altLang="zh-CN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421</a:t>
            </a:r>
          </a:p>
          <a:p>
            <a:pPr lvl="1"/>
            <a:r>
              <a:rPr lang="zh-CN" alt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电话：</a:t>
            </a:r>
            <a:r>
              <a:rPr lang="en-US" altLang="zh-CN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0551</a:t>
            </a:r>
            <a:r>
              <a:rPr lang="zh-CN" alt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－</a:t>
            </a:r>
            <a:r>
              <a:rPr lang="en-US" altLang="zh-CN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3606864</a:t>
            </a:r>
            <a:r>
              <a:rPr lang="zh-CN" alt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－</a:t>
            </a:r>
            <a:r>
              <a:rPr lang="en-US" altLang="zh-CN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83</a:t>
            </a:r>
          </a:p>
          <a:p>
            <a:pPr lvl="1"/>
            <a:r>
              <a:rPr lang="en-US" altLang="zh-CN" sz="4000" dirty="0" smtClean="0"/>
              <a:t>Email</a:t>
            </a:r>
            <a:r>
              <a:rPr lang="zh-CN" altLang="en-US" sz="4000" dirty="0" smtClean="0"/>
              <a:t>：</a:t>
            </a:r>
            <a:r>
              <a:rPr lang="en-US" altLang="zh-CN" sz="4400" dirty="0" smtClean="0"/>
              <a:t>xlanchen@ustc.edu.cn</a:t>
            </a:r>
            <a:endParaRPr lang="en-US" altLang="zh-CN" sz="4400" dirty="0"/>
          </a:p>
          <a:p>
            <a:pPr lvl="0" rtl="0"/>
            <a:endParaRPr lang="en-US" altLang="zh-CN" sz="4400" kern="1200" dirty="0" smtClean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pPr lvl="0" rtl="0"/>
            <a:r>
              <a:rPr lang="zh-CN" alt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课程接待日：</a:t>
            </a:r>
            <a:endParaRPr lang="en-US" altLang="zh-CN" sz="4400" kern="1200" dirty="0" smtClean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pPr lvl="1"/>
            <a:r>
              <a:rPr lang="zh-CN" alt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周三下午课后在实验室</a:t>
            </a:r>
            <a:endParaRPr lang="en-US" altLang="zh-CN" sz="4000" kern="1200" dirty="0" smtClean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pPr lvl="1"/>
            <a:r>
              <a:rPr lang="zh-CN" alt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请先电话</a:t>
            </a:r>
            <a:r>
              <a:rPr lang="en-US" altLang="zh-CN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/email/</a:t>
            </a:r>
            <a:r>
              <a:rPr lang="zh-CN" alt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当面预约</a:t>
            </a:r>
          </a:p>
        </p:txBody>
      </p:sp>
    </p:spTree>
    <p:extLst>
      <p:ext uri="{BB962C8B-B14F-4D97-AF65-F5344CB8AC3E}">
        <p14:creationId xmlns:p14="http://schemas.microsoft.com/office/powerpoint/2010/main" val="4195011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助教情况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刘松，</a:t>
            </a:r>
            <a:r>
              <a:rPr lang="en-US" altLang="zh-CN" dirty="0" smtClean="0"/>
              <a:t>13</a:t>
            </a:r>
            <a:r>
              <a:rPr lang="zh-CN" altLang="en-US" dirty="0" smtClean="0"/>
              <a:t>级研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电话：</a:t>
            </a:r>
            <a:r>
              <a:rPr lang="en-US" altLang="zh-CN" dirty="0" smtClean="0"/>
              <a:t>15255139910</a:t>
            </a:r>
          </a:p>
          <a:p>
            <a:pPr lvl="2"/>
            <a:r>
              <a:rPr lang="en-US" altLang="zh-CN" dirty="0" smtClean="0"/>
              <a:t>Email</a:t>
            </a:r>
            <a:r>
              <a:rPr lang="zh-CN" altLang="en-US" dirty="0" smtClean="0"/>
              <a:t>：</a:t>
            </a:r>
            <a:r>
              <a:rPr lang="en-US" altLang="zh-CN" dirty="0" smtClean="0">
                <a:hlinkClick r:id="rId2"/>
              </a:rPr>
              <a:t>lszq@mail.ustc.edu.cn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王篁，博士生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电话：</a:t>
            </a:r>
            <a:r>
              <a:rPr lang="en-US" altLang="zh-CN" dirty="0" smtClean="0"/>
              <a:t>15855120182</a:t>
            </a:r>
          </a:p>
          <a:p>
            <a:pPr lvl="2"/>
            <a:r>
              <a:rPr lang="en-US" altLang="zh-CN" dirty="0" smtClean="0"/>
              <a:t>Email</a:t>
            </a:r>
            <a:r>
              <a:rPr lang="zh-CN" altLang="en-US" dirty="0" smtClean="0"/>
              <a:t>：</a:t>
            </a:r>
            <a:r>
              <a:rPr lang="en-US" altLang="zh-CN" dirty="0" smtClean="0">
                <a:hlinkClick r:id="rId3"/>
              </a:rPr>
              <a:t>ustc@mail.ustc.edu.cn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073383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课程情况：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zh-CN" altLang="en-US" sz="3300" dirty="0"/>
              <a:t>本</a:t>
            </a:r>
            <a:r>
              <a:rPr lang="zh-CN" altLang="en-US" sz="3300" dirty="0" smtClean="0"/>
              <a:t>课程是计算机</a:t>
            </a:r>
            <a:r>
              <a:rPr lang="zh-CN" altLang="en-US" sz="3300" dirty="0"/>
              <a:t>专业学生</a:t>
            </a:r>
            <a:r>
              <a:rPr lang="zh-CN" altLang="en-US" sz="3300" b="1" dirty="0">
                <a:solidFill>
                  <a:srgbClr val="FF0000"/>
                </a:solidFill>
              </a:rPr>
              <a:t>必修的核心专业基础课</a:t>
            </a:r>
            <a:r>
              <a:rPr lang="zh-CN" altLang="en-US" sz="3300" dirty="0" smtClean="0"/>
              <a:t>之一</a:t>
            </a:r>
            <a:r>
              <a:rPr lang="zh-CN" altLang="en-US" sz="3300" dirty="0"/>
              <a:t>。</a:t>
            </a:r>
            <a:endParaRPr lang="en-US" altLang="zh-CN" sz="33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zh-CN" altLang="en-US" sz="2900" dirty="0"/>
              <a:t>是一门涉及较多硬件知识的计算机</a:t>
            </a:r>
            <a:r>
              <a:rPr lang="zh-CN" altLang="en-US" sz="2900" b="1" dirty="0">
                <a:solidFill>
                  <a:srgbClr val="FF0000"/>
                </a:solidFill>
              </a:rPr>
              <a:t>系统软件</a:t>
            </a:r>
            <a:r>
              <a:rPr lang="zh-CN" altLang="en-US" sz="2900" dirty="0"/>
              <a:t>课程。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zh-CN" altLang="en-US" sz="2900" dirty="0"/>
              <a:t>在计算机软硬件课程设置上，它起着承上启下的作用。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zh-CN" altLang="en-US" sz="2900" dirty="0"/>
              <a:t>操作系统对计算机系统资源实施管理，是所有其他软件与计算机硬件的唯一接口，所有用户在使用计算机时都要得到操作系统提供的服务。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zh-CN" altLang="en-US" sz="2900" dirty="0" smtClean="0"/>
              <a:t>通过</a:t>
            </a:r>
            <a:r>
              <a:rPr lang="zh-CN" altLang="en-US" sz="2900" dirty="0"/>
              <a:t>本课程的学习，能够理解操作系统的基本概念和主要功能。培养分析问题、解决问题的能力以及独立承担专门技术工作的能力</a:t>
            </a:r>
            <a:r>
              <a:rPr lang="zh-CN" altLang="en-US" sz="2900" dirty="0" smtClean="0"/>
              <a:t>。</a:t>
            </a:r>
            <a:endParaRPr lang="zh-CN" altLang="en-US" sz="2900" dirty="0"/>
          </a:p>
        </p:txBody>
      </p:sp>
    </p:spTree>
    <p:extLst>
      <p:ext uri="{BB962C8B-B14F-4D97-AF65-F5344CB8AC3E}">
        <p14:creationId xmlns:p14="http://schemas.microsoft.com/office/powerpoint/2010/main" val="3090261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 dirty="0" smtClean="0"/>
              <a:t>先修课：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数据结构、汇编语言、</a:t>
            </a:r>
            <a:r>
              <a:rPr lang="en-US" altLang="zh-CN" dirty="0" smtClean="0"/>
              <a:t>C</a:t>
            </a:r>
            <a:r>
              <a:rPr lang="zh-CN" altLang="en-US" dirty="0" smtClean="0"/>
              <a:t>语言、计算机系统结构</a:t>
            </a:r>
          </a:p>
          <a:p>
            <a:r>
              <a:rPr lang="zh-CN" altLang="en-US" b="1" dirty="0" smtClean="0"/>
              <a:t>课程组成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理论课＋课后阅读＋书面作业＋上机实验＋源码分析</a:t>
            </a:r>
            <a:endParaRPr lang="en-US" altLang="zh-CN" dirty="0" smtClean="0"/>
          </a:p>
          <a:p>
            <a:r>
              <a:rPr lang="zh-CN" altLang="en-US" dirty="0" smtClean="0"/>
              <a:t>课件：中文为主，部分英文</a:t>
            </a:r>
            <a:endParaRPr lang="en-US" altLang="zh-CN" dirty="0" smtClean="0"/>
          </a:p>
          <a:p>
            <a:r>
              <a:rPr lang="zh-CN" altLang="en-US" dirty="0" smtClean="0"/>
              <a:t>上课时间：三（</a:t>
            </a:r>
            <a:r>
              <a:rPr lang="en-US" altLang="zh-CN" dirty="0" smtClean="0"/>
              <a:t>6</a:t>
            </a:r>
            <a:r>
              <a:rPr lang="zh-CN" altLang="en-US" dirty="0" smtClean="0"/>
              <a:t>，</a:t>
            </a:r>
            <a:r>
              <a:rPr lang="en-US" altLang="zh-CN" dirty="0" smtClean="0"/>
              <a:t>7</a:t>
            </a:r>
            <a:r>
              <a:rPr lang="zh-CN" altLang="en-US" dirty="0" smtClean="0"/>
              <a:t>）；五（</a:t>
            </a:r>
            <a:r>
              <a:rPr lang="en-US" altLang="zh-CN" dirty="0" smtClean="0"/>
              <a:t>3</a:t>
            </a:r>
            <a:r>
              <a:rPr lang="zh-CN" altLang="en-US" dirty="0" smtClean="0"/>
              <a:t>，</a:t>
            </a:r>
            <a:r>
              <a:rPr lang="en-US" altLang="zh-CN" dirty="0" smtClean="0"/>
              <a:t>4</a:t>
            </a:r>
            <a:r>
              <a:rPr lang="zh-CN" altLang="en-US" dirty="0" smtClean="0"/>
              <a:t>，</a:t>
            </a:r>
            <a:r>
              <a:rPr lang="en-US" altLang="zh-CN" dirty="0" smtClean="0"/>
              <a:t>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周次：</a:t>
            </a:r>
            <a:r>
              <a:rPr lang="en-US" altLang="zh-CN" dirty="0" smtClean="0"/>
              <a:t>15</a:t>
            </a:r>
            <a:r>
              <a:rPr lang="zh-CN" altLang="en-US" dirty="0" smtClean="0"/>
              <a:t>周</a:t>
            </a:r>
            <a:endParaRPr lang="en-US" altLang="zh-CN" dirty="0" smtClean="0"/>
          </a:p>
          <a:p>
            <a:r>
              <a:rPr lang="zh-CN" altLang="en-US" dirty="0" smtClean="0"/>
              <a:t>教室：</a:t>
            </a:r>
            <a:r>
              <a:rPr lang="en-US" altLang="zh-CN" dirty="0" smtClean="0"/>
              <a:t>3324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1016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课程内容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课程简介</a:t>
            </a:r>
            <a:endParaRPr lang="en-US" altLang="zh-CN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操作系统概述</a:t>
            </a:r>
            <a:endParaRPr lang="en-US" altLang="zh-CN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操作系统结构</a:t>
            </a:r>
            <a:endParaRPr lang="en-US" altLang="zh-CN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进程管理</a:t>
            </a:r>
            <a:endParaRPr lang="en-US" altLang="zh-CN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线程</a:t>
            </a:r>
            <a:endParaRPr lang="en-US" altLang="zh-CN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调度</a:t>
            </a:r>
            <a:endParaRPr lang="en-US" altLang="zh-CN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同步</a:t>
            </a:r>
            <a:endParaRPr lang="en-US" altLang="zh-CN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死锁</a:t>
            </a:r>
          </a:p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内存管理</a:t>
            </a:r>
          </a:p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虚存</a:t>
            </a:r>
          </a:p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外存管理</a:t>
            </a:r>
          </a:p>
          <a:p>
            <a:pPr rtl="0"/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文件系统</a:t>
            </a:r>
          </a:p>
          <a:p>
            <a:pPr rtl="0"/>
            <a:r>
              <a:rPr lang="en-US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I/O</a:t>
            </a:r>
            <a:r>
              <a:rPr lang="zh-CN" alt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管理</a:t>
            </a:r>
          </a:p>
        </p:txBody>
      </p:sp>
    </p:spTree>
    <p:extLst>
      <p:ext uri="{BB962C8B-B14F-4D97-AF65-F5344CB8AC3E}">
        <p14:creationId xmlns:p14="http://schemas.microsoft.com/office/powerpoint/2010/main" val="37471048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71</TotalTime>
  <Words>870</Words>
  <Application>Microsoft Office PowerPoint</Application>
  <PresentationFormat>全屏显示(4:3)</PresentationFormat>
  <Paragraphs>157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暗香扑面</vt:lpstr>
      <vt:lpstr>操作系统原理与设计 课程介绍</vt:lpstr>
      <vt:lpstr>主要内容</vt:lpstr>
      <vt:lpstr>学生情况</vt:lpstr>
      <vt:lpstr>任课老师信息</vt:lpstr>
      <vt:lpstr>PowerPoint 演示文稿</vt:lpstr>
      <vt:lpstr>助教情况</vt:lpstr>
      <vt:lpstr>课程情况：</vt:lpstr>
      <vt:lpstr>PowerPoint 演示文稿</vt:lpstr>
      <vt:lpstr>课程内容</vt:lpstr>
      <vt:lpstr>教材</vt:lpstr>
      <vt:lpstr>参考书</vt:lpstr>
      <vt:lpstr>课程组成</vt:lpstr>
      <vt:lpstr>作业和实验提交形式</vt:lpstr>
      <vt:lpstr>成绩评定方式</vt:lpstr>
      <vt:lpstr>上机实验</vt:lpstr>
      <vt:lpstr>PowerPoint 演示文稿</vt:lpstr>
      <vt:lpstr>本课程的重要性</vt:lpstr>
      <vt:lpstr>小结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操作系统原理与设计 课程介绍</dc:title>
  <dc:creator>salmon</dc:creator>
  <cp:lastModifiedBy>salmon</cp:lastModifiedBy>
  <cp:revision>42</cp:revision>
  <dcterms:created xsi:type="dcterms:W3CDTF">2014-02-19T02:38:35Z</dcterms:created>
  <dcterms:modified xsi:type="dcterms:W3CDTF">2014-02-19T05:44:05Z</dcterms:modified>
</cp:coreProperties>
</file>