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974" r:id="rId2"/>
    <p:sldId id="975" r:id="rId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703F"/>
    <a:srgbClr val="907259"/>
    <a:srgbClr val="FFDAC4"/>
    <a:srgbClr val="FBFEFC"/>
    <a:srgbClr val="FF9900"/>
    <a:srgbClr val="CC3300"/>
    <a:srgbClr val="FF5050"/>
    <a:srgbClr val="2DA338"/>
    <a:srgbClr val="894C27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8603FDC-E32A-4AB5-989C-0864C3EAD2B8}" styleName="主题样式 2 - 强调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0" autoAdjust="0"/>
    <p:restoredTop sz="92182" autoAdjust="0"/>
  </p:normalViewPr>
  <p:slideViewPr>
    <p:cSldViewPr>
      <p:cViewPr varScale="1">
        <p:scale>
          <a:sx n="98" d="100"/>
          <a:sy n="98" d="100"/>
        </p:scale>
        <p:origin x="4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14E8F-6C1E-43B4-A13F-947D00F440F3}" type="datetimeFigureOut">
              <a:rPr lang="zh-CN" altLang="en-US" smtClean="0"/>
              <a:pPr/>
              <a:t>2026/6/15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AA6F6-751B-4A0C-9AFA-78FCB582E0C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95C2EC-19BA-4B95-AA96-965D43217725}" type="datetimeFigureOut">
              <a:rPr lang="zh-CN" altLang="en-US" smtClean="0"/>
              <a:pPr/>
              <a:t>2026/6/15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B508FE-5A24-4550-80FA-FA5F4761C63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508FE-5A24-4550-80FA-FA5F4761C63A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9573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B508FE-5A24-4550-80FA-FA5F4761C63A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625143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31EA0-3047-4D55-A71F-4DDA6A363E58}" type="datetime1">
              <a:rPr lang="zh-CN" altLang="en-US" smtClean="0"/>
              <a:pPr/>
              <a:t>2026/6/15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F22EFF-7080-4047-8D92-650D7FF305BC}" type="datetime1">
              <a:rPr lang="zh-CN" altLang="en-US" smtClean="0"/>
              <a:pPr/>
              <a:t>2026/6/15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69D82E-BA37-4896-AC2F-84EC10F70926}" type="datetime1">
              <a:rPr lang="zh-CN" altLang="en-US" smtClean="0"/>
              <a:pPr/>
              <a:t>2026/6/15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14865-C0E4-4698-9307-DC2DA63832D0}" type="datetime1">
              <a:rPr lang="zh-CN" altLang="en-US" smtClean="0"/>
              <a:pPr/>
              <a:t>2026/6/15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EA4AA-7408-4B0B-AD37-F13909354FF3}" type="datetime1">
              <a:rPr lang="zh-CN" altLang="en-US" smtClean="0"/>
              <a:pPr/>
              <a:t>2026/6/15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C72B6-164D-4125-B86F-FE8DEEFE30A7}" type="datetime1">
              <a:rPr lang="zh-CN" altLang="en-US" smtClean="0"/>
              <a:pPr/>
              <a:t>2026/6/15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527B3-2479-4012-BF09-4764FBFACFEA}" type="datetime1">
              <a:rPr lang="zh-CN" altLang="en-US" smtClean="0"/>
              <a:pPr/>
              <a:t>2026/6/15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E9C24-0876-4AB5-8E4E-DA39FE9F05AB}" type="datetime1">
              <a:rPr lang="zh-CN" altLang="en-US" smtClean="0"/>
              <a:pPr/>
              <a:t>2026/6/15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23F01-4318-43DF-9336-40325FABDFF9}" type="datetime1">
              <a:rPr lang="zh-CN" altLang="en-US" smtClean="0"/>
              <a:pPr/>
              <a:t>2026/6/15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7D6DAE-26E1-4398-86A3-B9AD35304C08}" type="datetime1">
              <a:rPr lang="zh-CN" altLang="en-US" smtClean="0"/>
              <a:pPr/>
              <a:t>2026/6/15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70710-94FE-4900-AA1E-F55745DECC97}" type="datetime1">
              <a:rPr lang="zh-CN" altLang="en-US" smtClean="0"/>
              <a:pPr/>
              <a:t>2026/6/15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5F1E1-58E4-476D-A117-46766B6C9387}" type="datetime1">
              <a:rPr lang="zh-CN" altLang="en-US" smtClean="0"/>
              <a:pPr/>
              <a:t>2026/6/15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1.png"/><Relationship Id="rId13" Type="http://schemas.openxmlformats.org/officeDocument/2006/relationships/image" Target="../media/image900.png"/><Relationship Id="rId18" Type="http://schemas.openxmlformats.org/officeDocument/2006/relationships/image" Target="../media/image930.png"/><Relationship Id="rId3" Type="http://schemas.openxmlformats.org/officeDocument/2006/relationships/image" Target="../media/image920.png"/><Relationship Id="rId21" Type="http://schemas.openxmlformats.org/officeDocument/2006/relationships/image" Target="../media/image860.png"/><Relationship Id="rId7" Type="http://schemas.openxmlformats.org/officeDocument/2006/relationships/image" Target="../media/image310.png"/><Relationship Id="rId12" Type="http://schemas.openxmlformats.org/officeDocument/2006/relationships/image" Target="../media/image840.png"/><Relationship Id="rId17" Type="http://schemas.openxmlformats.org/officeDocument/2006/relationships/image" Target="../media/image141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210.png"/><Relationship Id="rId20" Type="http://schemas.openxmlformats.org/officeDocument/2006/relationships/image" Target="../media/image9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20.png"/><Relationship Id="rId11" Type="http://schemas.openxmlformats.org/officeDocument/2006/relationships/image" Target="../media/image700.png"/><Relationship Id="rId5" Type="http://schemas.openxmlformats.org/officeDocument/2006/relationships/image" Target="../media/image110.png"/><Relationship Id="rId15" Type="http://schemas.openxmlformats.org/officeDocument/2006/relationships/image" Target="../media/image830.png"/><Relationship Id="rId23" Type="http://schemas.openxmlformats.org/officeDocument/2006/relationships/image" Target="../media/image98.png"/><Relationship Id="rId10" Type="http://schemas.openxmlformats.org/officeDocument/2006/relationships/image" Target="../media/image610.png"/><Relationship Id="rId19" Type="http://schemas.openxmlformats.org/officeDocument/2006/relationships/image" Target="../media/image170.png"/><Relationship Id="rId4" Type="http://schemas.openxmlformats.org/officeDocument/2006/relationships/image" Target="../media/image810.png"/><Relationship Id="rId9" Type="http://schemas.openxmlformats.org/officeDocument/2006/relationships/image" Target="../media/image500.png"/><Relationship Id="rId14" Type="http://schemas.openxmlformats.org/officeDocument/2006/relationships/image" Target="../media/image100.png"/><Relationship Id="rId22" Type="http://schemas.openxmlformats.org/officeDocument/2006/relationships/image" Target="../media/image91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png"/><Relationship Id="rId13" Type="http://schemas.openxmlformats.org/officeDocument/2006/relationships/image" Target="../media/image109.png"/><Relationship Id="rId18" Type="http://schemas.openxmlformats.org/officeDocument/2006/relationships/image" Target="../media/image115.png"/><Relationship Id="rId26" Type="http://schemas.openxmlformats.org/officeDocument/2006/relationships/image" Target="../media/image123.png"/><Relationship Id="rId3" Type="http://schemas.openxmlformats.org/officeDocument/2006/relationships/image" Target="../media/image680.png"/><Relationship Id="rId21" Type="http://schemas.openxmlformats.org/officeDocument/2006/relationships/image" Target="../media/image118.png"/><Relationship Id="rId7" Type="http://schemas.openxmlformats.org/officeDocument/2006/relationships/image" Target="../media/image103.png"/><Relationship Id="rId12" Type="http://schemas.openxmlformats.org/officeDocument/2006/relationships/image" Target="../media/image108.png"/><Relationship Id="rId17" Type="http://schemas.openxmlformats.org/officeDocument/2006/relationships/image" Target="../media/image114.png"/><Relationship Id="rId25" Type="http://schemas.openxmlformats.org/officeDocument/2006/relationships/image" Target="../media/image122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13.png"/><Relationship Id="rId20" Type="http://schemas.openxmlformats.org/officeDocument/2006/relationships/image" Target="../media/image1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2.png"/><Relationship Id="rId11" Type="http://schemas.openxmlformats.org/officeDocument/2006/relationships/image" Target="../media/image107.png"/><Relationship Id="rId24" Type="http://schemas.openxmlformats.org/officeDocument/2006/relationships/image" Target="../media/image121.png"/><Relationship Id="rId5" Type="http://schemas.openxmlformats.org/officeDocument/2006/relationships/image" Target="../media/image101.png"/><Relationship Id="rId15" Type="http://schemas.openxmlformats.org/officeDocument/2006/relationships/image" Target="../media/image112.png"/><Relationship Id="rId23" Type="http://schemas.openxmlformats.org/officeDocument/2006/relationships/image" Target="../media/image120.png"/><Relationship Id="rId10" Type="http://schemas.openxmlformats.org/officeDocument/2006/relationships/image" Target="../media/image106.png"/><Relationship Id="rId19" Type="http://schemas.openxmlformats.org/officeDocument/2006/relationships/image" Target="../media/image116.png"/><Relationship Id="rId4" Type="http://schemas.openxmlformats.org/officeDocument/2006/relationships/image" Target="../media/image99.png"/><Relationship Id="rId9" Type="http://schemas.openxmlformats.org/officeDocument/2006/relationships/image" Target="../media/image105.png"/><Relationship Id="rId14" Type="http://schemas.openxmlformats.org/officeDocument/2006/relationships/image" Target="../media/image111.png"/><Relationship Id="rId22" Type="http://schemas.openxmlformats.org/officeDocument/2006/relationships/image" Target="../media/image1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4" name="文本框 23"/>
              <p:cNvSpPr txBox="1"/>
              <p:nvPr/>
            </p:nvSpPr>
            <p:spPr>
              <a:xfrm>
                <a:off x="5805107" y="3344211"/>
                <a:ext cx="2691333" cy="54406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  <a:prstDash val="dash"/>
              </a:ln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1400" dirty="0"/>
                  <a:t>注</a:t>
                </a:r>
                <a:r>
                  <a:rPr lang="en-US" altLang="zh-CN" sz="1400" dirty="0"/>
                  <a:t>:</a:t>
                </a:r>
                <a:r>
                  <a:rPr lang="zh-CN" altLang="en-US" sz="1400" dirty="0"/>
                  <a:t>右</a:t>
                </a:r>
                <a14:m>
                  <m:oMath xmlns:m="http://schemas.openxmlformats.org/officeDocument/2006/math">
                    <m:r>
                      <a:rPr lang="zh-CN" altLang="en-US" sz="1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正交</m:t>
                    </m:r>
                    <m:r>
                      <a:rPr lang="zh-CN" altLang="en-US" sz="1400" i="1" dirty="0">
                        <a:latin typeface="Cambria Math" panose="02040503050406030204" pitchFamily="18" charset="0"/>
                      </a:rPr>
                      <m:t>不变</m:t>
                    </m:r>
                    <m:r>
                      <a:rPr lang="en-US" altLang="zh-CN" sz="1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𝑋𝑂</m:t>
                    </m:r>
                    <m:r>
                      <a:rPr lang="en-US" altLang="zh-CN" sz="1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sz="1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altLang="zh-CN" sz="1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CN" sz="1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𝑂</m:t>
                    </m:r>
                    <m:r>
                      <a:rPr lang="en-US" altLang="zh-CN" sz="1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zh-CN" altLang="en-US" sz="1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𝒪</m:t>
                    </m:r>
                    <m:d>
                      <m:dPr>
                        <m:ctrlPr>
                          <a:rPr lang="en-US" altLang="zh-CN" sz="1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1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𝑝</m:t>
                        </m:r>
                      </m:e>
                    </m:d>
                  </m:oMath>
                </a14:m>
                <a:endParaRPr lang="en-US" altLang="zh-CN" sz="1400" i="1" dirty="0">
                  <a:solidFill>
                    <a:schemeClr val="tx1"/>
                  </a:solidFill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zh-CN" altLang="en-US" sz="1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⇔</m:t>
                    </m:r>
                    <m:r>
                      <m:rPr>
                        <m:sty m:val="p"/>
                      </m:rPr>
                      <a:rPr lang="zh-CN" altLang="en-US" sz="1400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Σ</m:t>
                    </m:r>
                    <m:r>
                      <a:rPr lang="en-US" altLang="zh-CN" sz="1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sz="1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CN" altLang="en-US" sz="1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p>
                        <m:r>
                          <a:rPr lang="en-US" altLang="zh-CN" sz="1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zh-CN" altLang="en-US" sz="1400" i="1" dirty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zh-CN" sz="1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altLang="zh-CN" sz="1400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en-US" altLang="zh-CN" sz="1400" i="1" dirty="0">
                    <a:solidFill>
                      <a:schemeClr val="tx1"/>
                    </a:solidFill>
                  </a:rPr>
                  <a:t> </a:t>
                </a:r>
                <a:r>
                  <a:rPr lang="en-US" altLang="zh-CN" sz="1400" dirty="0">
                    <a:solidFill>
                      <a:schemeClr val="tx1"/>
                    </a:solidFill>
                  </a:rPr>
                  <a:t>(</a:t>
                </a:r>
                <a14:m>
                  <m:oMath xmlns:m="http://schemas.openxmlformats.org/officeDocument/2006/math">
                    <m:r>
                      <a:rPr lang="en-US" altLang="zh-CN" sz="1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zh-CN" altLang="en-US" sz="1400" dirty="0">
                    <a:solidFill>
                      <a:schemeClr val="tx1"/>
                    </a:solidFill>
                  </a:rPr>
                  <a:t>行向量球对称</a:t>
                </a:r>
                <a:r>
                  <a:rPr lang="en-US" altLang="zh-CN" sz="1400" dirty="0">
                    <a:solidFill>
                      <a:schemeClr val="tx1"/>
                    </a:solidFill>
                  </a:rPr>
                  <a:t>)</a:t>
                </a:r>
              </a:p>
            </p:txBody>
          </p:sp>
        </mc:Choice>
        <mc:Fallback xmlns="">
          <p:sp>
            <p:nvSpPr>
              <p:cNvPr id="24" name="文本框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05107" y="3344211"/>
                <a:ext cx="2691333" cy="544060"/>
              </a:xfrm>
              <a:prstGeom prst="rect">
                <a:avLst/>
              </a:prstGeom>
              <a:blipFill>
                <a:blip r:embed="rId3"/>
                <a:stretch>
                  <a:fillRect l="-679" t="-4494" b="-8989"/>
                </a:stretch>
              </a:blipFill>
              <a:ln>
                <a:noFill/>
                <a:prstDash val="dash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矩形 37"/>
              <p:cNvSpPr/>
              <p:nvPr/>
            </p:nvSpPr>
            <p:spPr>
              <a:xfrm>
                <a:off x="3681499" y="3356776"/>
                <a:ext cx="2024470" cy="487506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  <a:prstDash val="dash"/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CN" altLang="en-US" sz="1400" b="1" dirty="0" smtClean="0">
                        <a:latin typeface="Cambria Math" panose="02040503050406030204" pitchFamily="18" charset="0"/>
                      </a:rPr>
                      <m:t>𝛍</m:t>
                    </m:r>
                    <m:r>
                      <a:rPr lang="en-US" altLang="zh-CN" sz="1400" b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sz="1400" b="1" dirty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altLang="zh-CN" sz="1400" b="1" i="0" dirty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altLang="zh-CN" sz="1200" b="1" i="0" dirty="0">
                    <a:latin typeface="Cambria Math" panose="02040503050406030204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altLang="zh-CN" sz="1200" b="0" i="1" dirty="0" smtClean="0">
                        <a:latin typeface="Cambria Math" panose="02040503050406030204" pitchFamily="18" charset="0"/>
                      </a:rPr>
                      <m:t>𝐻𝑋</m:t>
                    </m:r>
                    <m:r>
                      <a:rPr lang="en-US" altLang="zh-CN" sz="12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sz="1200" b="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altLang="zh-CN" sz="1200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CN" sz="1200" b="0" i="1" dirty="0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altLang="zh-CN" sz="1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zh-CN" altLang="en-US" sz="1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𝒪</m:t>
                    </m:r>
                    <m:r>
                      <a:rPr lang="en-US" altLang="zh-CN" sz="1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zh-CN" sz="1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altLang="zh-CN" sz="1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sz="1200" i="1" dirty="0"/>
              </a:p>
              <a:p>
                <a:r>
                  <a:rPr lang="en-US" altLang="zh-CN" sz="1200" dirty="0"/>
                  <a:t>                   </a:t>
                </a:r>
                <a14:m>
                  <m:oMath xmlns:m="http://schemas.openxmlformats.org/officeDocument/2006/math">
                    <m:r>
                      <a:rPr lang="en-US" altLang="zh-CN" sz="1200" i="1" dirty="0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zh-CN" altLang="en-US" sz="1200" dirty="0"/>
                  <a:t>列向量球对称</a:t>
                </a:r>
                <a:endParaRPr lang="en-US" altLang="zh-CN" sz="1200" dirty="0"/>
              </a:p>
            </p:txBody>
          </p:sp>
        </mc:Choice>
        <mc:Fallback xmlns="">
          <p:sp>
            <p:nvSpPr>
              <p:cNvPr id="38" name="矩形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1499" y="3356776"/>
                <a:ext cx="2024470" cy="487506"/>
              </a:xfrm>
              <a:prstGeom prst="rect">
                <a:avLst/>
              </a:prstGeom>
              <a:blipFill>
                <a:blip r:embed="rId4"/>
                <a:stretch>
                  <a:fillRect b="-7500"/>
                </a:stretch>
              </a:blipFill>
              <a:ln>
                <a:noFill/>
                <a:prstDash val="dash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本框 3"/>
              <p:cNvSpPr txBox="1"/>
              <p:nvPr/>
            </p:nvSpPr>
            <p:spPr>
              <a:xfrm>
                <a:off x="3050771" y="2299345"/>
                <a:ext cx="2682149" cy="1007327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en-US" altLang="zh-CN" b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1" dirty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b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b="1" i="0" dirty="0" smtClean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altLang="zh-CN" b="1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1" dirty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b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en-US" altLang="zh-CN" b="1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altLang="zh-CN" b="0" i="0" dirty="0" smtClean="0">
                        <a:latin typeface="Cambria Math" panose="02040503050406030204" pitchFamily="18" charset="0"/>
                      </a:rPr>
                      <m:t>iid</m:t>
                    </m:r>
                    <m:r>
                      <a:rPr lang="en-US" altLang="zh-CN" b="1" i="0" dirty="0" smtClean="0">
                        <a:latin typeface="Cambria Math" panose="02040503050406030204" pitchFamily="18" charset="0"/>
                      </a:rPr>
                      <m:t> ~</m:t>
                    </m:r>
                    <m:sSub>
                      <m:sSubPr>
                        <m:ctrlPr>
                          <a:rPr lang="en-US" altLang="zh-CN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d>
                      <m:dPr>
                        <m:ctrlPr>
                          <a:rPr lang="en-US" altLang="zh-CN" b="1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zh-CN" altLang="en-US" b="1" dirty="0">
                            <a:latin typeface="Cambria Math" panose="02040503050406030204" pitchFamily="18" charset="0"/>
                          </a:rPr>
                          <m:t>𝛍</m:t>
                        </m:r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m:rPr>
                            <m:sty m:val="p"/>
                          </m:rPr>
                          <a:rPr lang="zh-CN" altLang="en-US" b="0" i="0" dirty="0" smtClean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</m:d>
                    <m:r>
                      <a:rPr lang="en-US" altLang="zh-CN" b="1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zh-CN" altLang="en-US" b="1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altLang="zh-CN" b="1" i="1" dirty="0">
                  <a:latin typeface="Cambria Math" panose="02040503050406030204" pitchFamily="18" charset="0"/>
                </a:endParaRPr>
              </a:p>
              <a:p>
                <a:r>
                  <a:rPr lang="zh-CN" altLang="en-US" dirty="0"/>
                  <a:t>矩阵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=(</m:t>
                    </m:r>
                    <m:sSub>
                      <m:sSubPr>
                        <m:ctrlPr>
                          <a:rPr lang="en-US" altLang="zh-CN" b="1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1" dirty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b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b="1" dirty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altLang="zh-CN" b="1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1" dirty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b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  <m:sSup>
                      <m:sSupPr>
                        <m:ctrlPr>
                          <a:rPr lang="en-US" altLang="zh-CN" b="1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b="1" i="1" dirty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CN" b="1" i="1" dirty="0"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p>
                  </m:oMath>
                </a14:m>
                <a:endParaRPr lang="en-US" altLang="zh-CN" b="1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zh-CN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altLang="zh-CN" b="1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b="1" dirty="0"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  <m:sub>
                              <m:d>
                                <m:dPr>
                                  <m:ctrlPr>
                                    <a:rPr lang="en-US" altLang="zh-CN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i="1" dirty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</m:sub>
                          </m:sSub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altLang="zh-CN" b="1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b="1" dirty="0"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  <m:sub>
                              <m:d>
                                <m:dPr>
                                  <m:ctrlPr>
                                    <a:rPr lang="en-US" altLang="zh-CN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i="1" dirty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</m:d>
                            </m:sub>
                          </m:sSub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文本框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0771" y="2299345"/>
                <a:ext cx="2682149" cy="100732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/>
              <p:cNvSpPr txBox="1"/>
              <p:nvPr/>
            </p:nvSpPr>
            <p:spPr>
              <a:xfrm>
                <a:off x="3025084" y="3939567"/>
                <a:ext cx="2664296" cy="764505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CN" sz="16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1600" i="1" dirty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altLang="zh-CN" sz="1600" b="1" i="1" dirty="0">
                              <a:latin typeface="Cambria Math" panose="02040503050406030204" pitchFamily="18" charset="0"/>
                            </a:rPr>
                            <m:t>⊤</m:t>
                          </m:r>
                        </m:sup>
                      </m:sSup>
                      <m:r>
                        <a:rPr lang="en-US" altLang="zh-CN" sz="1600" b="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CN" sz="1600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altLang="zh-CN" sz="1600" b="1" i="1" dirty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CN" sz="1600" i="1" dirty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altLang="zh-CN" sz="1600" i="1" dirty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altLang="zh-CN" sz="1600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altLang="zh-CN" sz="1600" b="1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600" b="1" dirty="0"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  <m:sub>
                              <m:r>
                                <a:rPr lang="en-US" altLang="zh-CN" sz="1600" i="1" dirty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n-US" altLang="zh-CN" sz="1600" i="1" dirty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altLang="zh-CN" sz="1600" b="1" dirty="0"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  <m:sub>
                              <m:r>
                                <a:rPr lang="en-US" altLang="zh-CN" sz="1600" i="1" dirty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en-US" altLang="zh-CN" sz="1600" b="1" i="1" dirty="0">
                                  <a:latin typeface="Cambria Math" panose="02040503050406030204" pitchFamily="18" charset="0"/>
                                </a:rPr>
                                <m:t>⊤ </m:t>
                              </m:r>
                            </m:sup>
                          </m:sSubSup>
                        </m:e>
                      </m:nary>
                      <m:r>
                        <a:rPr lang="en-US" altLang="zh-CN" sz="1600" b="1" i="0" dirty="0" smtClean="0">
                          <a:latin typeface="Cambria Math" panose="02040503050406030204" pitchFamily="18" charset="0"/>
                        </a:rPr>
                        <m:t>~</m:t>
                      </m:r>
                      <m:sSub>
                        <m:sSubPr>
                          <m:ctrlPr>
                            <a:rPr lang="en-US" altLang="zh-CN" sz="1600" i="1" dirty="0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00" b="0" i="1" dirty="0" smtClean="0">
                              <a:latin typeface="Cambria Math" panose="02040503050406030204" pitchFamily="18" charset="0"/>
                            </a:rPr>
                            <m:t>𝑊</m:t>
                          </m:r>
                        </m:e>
                        <m:sub>
                          <m:r>
                            <a:rPr lang="en-US" altLang="zh-CN" sz="1600" b="0" i="1" dirty="0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en-US" altLang="zh-CN" sz="1600" b="1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CN" sz="1600" b="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altLang="zh-CN" sz="1600" b="0" i="1" dirty="0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zh-CN" altLang="en-US" sz="1600" b="0" i="0" dirty="0" smtClean="0">
                          <a:latin typeface="Cambria Math" panose="02040503050406030204" pitchFamily="18" charset="0"/>
                        </a:rPr>
                        <m:t>Σ</m:t>
                      </m:r>
                      <m:r>
                        <a:rPr lang="en-US" altLang="zh-CN" sz="1600" b="1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600" b="1" dirty="0"/>
              </a:p>
            </p:txBody>
          </p:sp>
        </mc:Choice>
        <mc:Fallback xmlns=""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5084" y="3939567"/>
                <a:ext cx="2664296" cy="76450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952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矩形 18"/>
              <p:cNvSpPr/>
              <p:nvPr/>
            </p:nvSpPr>
            <p:spPr>
              <a:xfrm>
                <a:off x="6227076" y="1791597"/>
                <a:ext cx="2441086" cy="1242841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b="1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1" dirty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  <m:sub>
                        <m:d>
                          <m:dPr>
                            <m:ctrlPr>
                              <a:rPr lang="en-US" altLang="zh-CN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CN" i="1" dirty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e>
                        </m:d>
                      </m:sub>
                    </m:sSub>
                    <m:r>
                      <a:rPr lang="en-US" altLang="zh-CN" b="0" i="1" dirty="0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1" dirty="0">
                            <a:latin typeface="Cambria Math" panose="02040503050406030204" pitchFamily="18" charset="0"/>
                          </a:rPr>
                          <m:t>𝐮</m:t>
                        </m:r>
                      </m:e>
                      <m:sub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sSub>
                      <m:sSubPr>
                        <m:ctrlP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altLang="zh-CN" b="0" i="1" dirty="0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1" dirty="0">
                            <a:latin typeface="Cambria Math" panose="02040503050406030204" pitchFamily="18" charset="0"/>
                          </a:rPr>
                          <m:t>𝐮</m:t>
                        </m:r>
                      </m:e>
                      <m:sub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zh-CN" altLang="en-US" b="0" dirty="0">
                    <a:latin typeface="Cambria Math" panose="02040503050406030204" pitchFamily="18" charset="0"/>
                  </a:rPr>
                  <a:t>与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zh-CN" altLang="en-US" dirty="0">
                    <a:latin typeface="Cambria Math" panose="02040503050406030204" pitchFamily="18" charset="0"/>
                  </a:rPr>
                  <a:t>独立</a:t>
                </a:r>
                <a:endParaRPr lang="en-US" altLang="zh-CN" b="0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altLang="zh-CN" b="0" i="1" dirty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en-US" altLang="zh-CN" b="0" i="1" dirty="0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  <m:sup>
                          <m:r>
                            <a:rPr lang="en-US" altLang="zh-CN" b="0" i="1" dirty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en-US" altLang="zh-CN" b="1" i="1" dirty="0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altLang="zh-CN" b="1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‖"/>
                              <m:endChr m:val="‖"/>
                              <m:ctrlPr>
                                <a:rPr lang="en-US" altLang="zh-CN" b="1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altLang="zh-CN" b="1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zh-CN" b="1" dirty="0">
                                      <a:latin typeface="Cambria Math" panose="02040503050406030204" pitchFamily="18" charset="0"/>
                                    </a:rPr>
                                    <m:t>𝐱</m:t>
                                  </m:r>
                                </m:e>
                                <m:sub>
                                  <m:d>
                                    <m:dPr>
                                      <m:ctrlPr>
                                        <a:rPr lang="en-US" altLang="zh-CN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CN" i="1" dirty="0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e>
                                  </m:d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altLang="zh-CN" b="1" i="1" dirty="0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altLang="zh-CN" b="1" i="0" dirty="0" smtClean="0">
                          <a:latin typeface="Cambria Math" panose="02040503050406030204" pitchFamily="18" charset="0"/>
                        </a:rPr>
                        <m:t>~</m:t>
                      </m:r>
                      <m:sSub>
                        <m:sSub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zh-CN" altLang="en-US" i="1" dirty="0">
                              <a:latin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𝑗𝑗</m:t>
                          </m:r>
                        </m:sub>
                      </m:sSub>
                      <m:sSubSup>
                        <m:sSubSupPr>
                          <m:ctrlPr>
                            <a:rPr lang="en-US" altLang="zh-CN" i="1" dirty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zh-CN" altLang="en-US" b="0" i="1" dirty="0" smtClean="0">
                              <a:latin typeface="Cambria Math" panose="02040503050406030204" pitchFamily="18" charset="0"/>
                            </a:rPr>
                            <m:t>𝜒</m:t>
                          </m:r>
                        </m:e>
                        <m:sub>
                          <m:r>
                            <a:rPr lang="en-US" altLang="zh-CN" b="0" i="1" dirty="0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  <m:sup>
                          <m:r>
                            <a:rPr lang="en-US" altLang="zh-CN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altLang="zh-CN" i="0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b="1" dirty="0">
                            <a:latin typeface="Cambria Math" panose="02040503050406030204" pitchFamily="18" charset="0"/>
                          </a:rPr>
                          <m:t>𝐮</m:t>
                        </m:r>
                      </m:e>
                      <m:sub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altLang="zh-CN" b="1" i="0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altLang="zh-CN" b="1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altLang="zh-CN" b="1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b="1" dirty="0">
                                <a:latin typeface="Cambria Math" panose="02040503050406030204" pitchFamily="18" charset="0"/>
                              </a:rPr>
                              <m:t>𝐱</m:t>
                            </m:r>
                          </m:e>
                          <m:sub>
                            <m:d>
                              <m:dPr>
                                <m:ctrlPr>
                                  <a:rPr lang="en-US" altLang="zh-CN" i="1" dirty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zh-CN" i="1" dirty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e>
                            </m:d>
                          </m:sub>
                        </m:sSub>
                      </m:num>
                      <m:den>
                        <m:d>
                          <m:dPr>
                            <m:begChr m:val="‖"/>
                            <m:endChr m:val="‖"/>
                            <m:ctrlPr>
                              <a:rPr lang="en-US" altLang="zh-CN" b="1" i="1" dirty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altLang="zh-CN" b="1" i="1" dirty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altLang="zh-CN" b="1" dirty="0">
                                    <a:latin typeface="Cambria Math" panose="02040503050406030204" pitchFamily="18" charset="0"/>
                                  </a:rPr>
                                  <m:t>𝐱</m:t>
                                </m:r>
                              </m:e>
                              <m:sub>
                                <m:d>
                                  <m:dPr>
                                    <m:ctrlPr>
                                      <a:rPr lang="en-US" altLang="zh-CN" i="1" dirty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CN" i="1" dirty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</m:sub>
                            </m:sSub>
                          </m:e>
                        </m:d>
                      </m:den>
                    </m:f>
                  </m:oMath>
                </a14:m>
                <a:r>
                  <a:rPr lang="en-US" altLang="zh-CN" b="1" dirty="0"/>
                  <a:t> </a:t>
                </a:r>
                <a14:m>
                  <m:oMath xmlns:m="http://schemas.openxmlformats.org/officeDocument/2006/math">
                    <m:r>
                      <a:rPr lang="en-US" altLang="zh-CN" b="1" dirty="0"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altLang="zh-CN" i="1" dirty="0"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altLang="zh-CN" b="1" dirty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p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altLang="zh-CN" b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19" name="矩形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7076" y="1791597"/>
                <a:ext cx="2441086" cy="1242841"/>
              </a:xfrm>
              <a:prstGeom prst="rect">
                <a:avLst/>
              </a:prstGeom>
              <a:blipFill>
                <a:blip r:embed="rId7"/>
                <a:stretch>
                  <a:fillRect t="-3883" b="-97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文本框 32"/>
              <p:cNvSpPr txBox="1"/>
              <p:nvPr/>
            </p:nvSpPr>
            <p:spPr>
              <a:xfrm>
                <a:off x="6227076" y="648939"/>
                <a:ext cx="2441086" cy="907941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olid"/>
              </a:ln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600"/>
                  </a:spcAft>
                </a:pPr>
                <a:r>
                  <a:rPr lang="en-US" altLang="zh-CN" sz="1600" b="1" dirty="0">
                    <a:latin typeface="Cambria Math" panose="02040503050406030204" pitchFamily="18" charset="0"/>
                  </a:rPr>
                  <a:t> </a:t>
                </a:r>
                <a:r>
                  <a:rPr lang="zh-CN" altLang="en-US" sz="1600" dirty="0">
                    <a:latin typeface="Cambria Math" panose="02040503050406030204" pitchFamily="18" charset="0"/>
                  </a:rPr>
                  <a:t>一般球对称分布刻画：</a:t>
                </a:r>
                <a:endParaRPr lang="en-US" altLang="zh-CN" sz="1600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altLang="zh-CN" sz="1600" b="1" dirty="0" smtClean="0">
                        <a:latin typeface="Cambria Math" panose="02040503050406030204" pitchFamily="18" charset="0"/>
                      </a:rPr>
                      <m:t>𝐱</m:t>
                    </m:r>
                    <m:r>
                      <a:rPr lang="en-US" altLang="zh-CN" sz="1600" b="1" i="1" dirty="0" smtClean="0">
                        <a:latin typeface="Cambria Math" panose="02040503050406030204" pitchFamily="18" charset="0"/>
                      </a:rPr>
                      <m:t>~</m:t>
                    </m:r>
                  </m:oMath>
                </a14:m>
                <a:r>
                  <a:rPr lang="zh-CN" altLang="en-US" sz="1600" dirty="0"/>
                  <a:t>球对称分布</a:t>
                </a:r>
                <a14:m>
                  <m:oMath xmlns:m="http://schemas.openxmlformats.org/officeDocument/2006/math">
                    <m:r>
                      <a:rPr lang="en-US" altLang="zh-CN" sz="1600" b="1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</m:t>
                    </m:r>
                    <m:r>
                      <a:rPr lang="en-US" altLang="zh-CN" sz="1600" b="1" dirty="0">
                        <a:latin typeface="Cambria Math" panose="02040503050406030204" pitchFamily="18" charset="0"/>
                      </a:rPr>
                      <m:t>𝐱</m:t>
                    </m:r>
                    <m:r>
                      <a:rPr lang="en-US" altLang="zh-CN" sz="1600" b="0" i="0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sz="1600" b="1" i="0" dirty="0">
                        <a:latin typeface="Cambria Math" panose="02040503050406030204" pitchFamily="18" charset="0"/>
                      </a:rPr>
                      <m:t>𝐮</m:t>
                    </m:r>
                    <m:r>
                      <a:rPr lang="en-US" altLang="zh-CN" sz="1600" b="0" i="1" dirty="0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altLang="zh-CN" sz="1600" b="0" i="1" dirty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altLang="zh-CN" sz="1600" b="1" dirty="0"/>
                  <a:t> </a:t>
                </a:r>
                <a14:m>
                  <m:oMath xmlns:m="http://schemas.openxmlformats.org/officeDocument/2006/math">
                    <m:r>
                      <a:rPr lang="en-US" altLang="zh-CN" sz="1600" b="1" dirty="0">
                        <a:latin typeface="Cambria Math" panose="02040503050406030204" pitchFamily="18" charset="0"/>
                      </a:rPr>
                      <m:t>𝐮</m:t>
                    </m:r>
                    <m:r>
                      <a:rPr lang="en-US" altLang="zh-CN" sz="1600" b="1" dirty="0"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altLang="zh-CN" sz="1600" i="1" dirty="0"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altLang="zh-CN" sz="1600" b="1" dirty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altLang="zh-CN" sz="16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1600" i="1" dirty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p>
                        <m:r>
                          <a:rPr lang="en-US" altLang="zh-CN" sz="1600" i="1" dirty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zh-CN" sz="1600" i="1" dirty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altLang="zh-CN" sz="1600" b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zh-CN" altLang="en-US" sz="1600" dirty="0"/>
                  <a:t>与</a:t>
                </a:r>
                <a14:m>
                  <m:oMath xmlns:m="http://schemas.openxmlformats.org/officeDocument/2006/math">
                    <m:r>
                      <a:rPr lang="en-US" altLang="zh-CN" sz="1600" i="1" dirty="0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zh-CN" altLang="en-US" sz="1600" dirty="0"/>
                  <a:t>独立</a:t>
                </a:r>
                <a:endParaRPr lang="en-US" sz="1600" dirty="0"/>
              </a:p>
            </p:txBody>
          </p:sp>
        </mc:Choice>
        <mc:Fallback xmlns="">
          <p:sp>
            <p:nvSpPr>
              <p:cNvPr id="33" name="文本框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7076" y="648939"/>
                <a:ext cx="2441086" cy="907941"/>
              </a:xfrm>
              <a:prstGeom prst="rect">
                <a:avLst/>
              </a:prstGeom>
              <a:blipFill>
                <a:blip r:embed="rId8"/>
                <a:stretch>
                  <a:fillRect t="-2667" b="-5333"/>
                </a:stretch>
              </a:blipFill>
              <a:ln w="3175">
                <a:solidFill>
                  <a:schemeClr val="tx1"/>
                </a:solidFill>
                <a:prstDash val="soli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文本框 33"/>
              <p:cNvSpPr txBox="1"/>
              <p:nvPr/>
            </p:nvSpPr>
            <p:spPr>
              <a:xfrm>
                <a:off x="6689708" y="1731446"/>
                <a:ext cx="23457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400" i="1" dirty="0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34" name="文本框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9708" y="1731446"/>
                <a:ext cx="234578" cy="307777"/>
              </a:xfrm>
              <a:prstGeom prst="rect">
                <a:avLst/>
              </a:prstGeom>
              <a:blipFill>
                <a:blip r:embed="rId9"/>
                <a:stretch>
                  <a:fillRect r="-10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6" name="直接箭头连接符 35"/>
          <p:cNvCxnSpPr/>
          <p:nvPr/>
        </p:nvCxnSpPr>
        <p:spPr>
          <a:xfrm>
            <a:off x="8627560" y="3117521"/>
            <a:ext cx="0" cy="69896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文本框 36"/>
              <p:cNvSpPr txBox="1"/>
              <p:nvPr/>
            </p:nvSpPr>
            <p:spPr>
              <a:xfrm>
                <a:off x="6238628" y="3937866"/>
                <a:ext cx="2551787" cy="59830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  <a:prstDash val="solid"/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altLang="zh-CN" sz="1400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1400" i="1" dirty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altLang="zh-CN" sz="1400" b="1" i="1" dirty="0">
                              <a:latin typeface="Cambria Math" panose="02040503050406030204" pitchFamily="18" charset="0"/>
                            </a:rPr>
                            <m:t>⊤</m:t>
                          </m:r>
                        </m:sup>
                      </m:sSup>
                      <m:r>
                        <a:rPr lang="en-US" altLang="zh-CN" sz="1400" i="1" dirty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CN" sz="1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zh-CN" sz="14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CN" sz="1400" b="1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Sup>
                                <m:sSubSupPr>
                                  <m:ctrlPr>
                                    <a:rPr lang="en-US" altLang="zh-CN" sz="1400" b="1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CN" sz="1400" b="1" dirty="0">
                                      <a:latin typeface="Cambria Math" panose="02040503050406030204" pitchFamily="18" charset="0"/>
                                    </a:rPr>
                                    <m:t>𝐱</m:t>
                                  </m:r>
                                </m:e>
                                <m:sub>
                                  <m:r>
                                    <a:rPr lang="en-US" altLang="zh-CN" sz="1400" b="1" i="1" dirty="0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altLang="zh-CN" sz="1400" b="0" i="1" dirty="0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altLang="zh-CN" sz="1400" b="1" i="1" dirty="0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sub>
                                <m:sup>
                                  <m:r>
                                    <a:rPr lang="en-US" altLang="zh-CN" sz="1400" b="1" i="1" dirty="0">
                                      <a:latin typeface="Cambria Math" panose="02040503050406030204" pitchFamily="18" charset="0"/>
                                    </a:rPr>
                                    <m:t>⊤</m:t>
                                  </m:r>
                                </m:sup>
                              </m:sSubSup>
                              <m:r>
                                <a:rPr lang="en-US" altLang="zh-CN" sz="1400" b="1" dirty="0"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  <m:sub>
                              <m:d>
                                <m:dPr>
                                  <m:ctrlPr>
                                    <a:rPr lang="en-US" altLang="zh-CN" sz="14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400" b="0" i="1" dirty="0" smtClean="0">
                                      <a:latin typeface="Cambria Math" panose="02040503050406030204" pitchFamily="18" charset="0"/>
                                    </a:rPr>
                                    <m:t>𝑗</m:t>
                                  </m:r>
                                </m:e>
                              </m:d>
                            </m:sub>
                          </m:sSub>
                        </m:e>
                      </m:d>
                      <m:r>
                        <a:rPr lang="en-US" altLang="zh-CN" sz="1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zh-CN" sz="14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CN" sz="1400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Sup>
                                <m:sSubSupPr>
                                  <m:ctrlPr>
                                    <a:rPr lang="en-US" altLang="zh-CN" sz="14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altLang="zh-CN" sz="1400" b="1" dirty="0">
                                      <a:latin typeface="Cambria Math" panose="02040503050406030204" pitchFamily="18" charset="0"/>
                                    </a:rPr>
                                    <m:t>𝐮</m:t>
                                  </m:r>
                                </m:e>
                                <m:sub>
                                  <m:r>
                                    <a:rPr lang="en-US" altLang="zh-CN" sz="1400" i="1" dirty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en-US" altLang="zh-CN" sz="1400" b="1" i="1" dirty="0">
                                      <a:latin typeface="Cambria Math" panose="02040503050406030204" pitchFamily="18" charset="0"/>
                                    </a:rPr>
                                    <m:t>⊤</m:t>
                                  </m:r>
                                </m:sup>
                              </m:sSubSup>
                              <m:r>
                                <a:rPr lang="en-US" altLang="zh-CN" sz="1400" b="1" dirty="0">
                                  <a:latin typeface="Cambria Math" panose="02040503050406030204" pitchFamily="18" charset="0"/>
                                </a:rPr>
                                <m:t>𝐮</m:t>
                              </m:r>
                            </m:e>
                            <m:sub>
                              <m:r>
                                <a:rPr lang="en-US" altLang="zh-CN" sz="1400" i="1" dirty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CN" sz="1400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400" i="1" dirty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altLang="zh-CN" sz="1400" b="0" i="1" dirty="0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altLang="zh-CN" sz="1400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400" i="1" dirty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altLang="zh-CN" sz="1400" i="1" dirty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600" b="1" dirty="0"/>
              </a:p>
              <a:p>
                <a:r>
                  <a:rPr lang="zh-CN" altLang="en-US" sz="1600" dirty="0"/>
                  <a:t>列向量</a:t>
                </a:r>
                <a:r>
                  <a:rPr lang="en-US" altLang="zh-CN" sz="1600" dirty="0"/>
                  <a:t>(</a:t>
                </a:r>
                <a:r>
                  <a:rPr lang="zh-CN" altLang="en-US" sz="1600" dirty="0"/>
                  <a:t>变量</a:t>
                </a:r>
                <a:r>
                  <a:rPr lang="en-US" altLang="zh-CN" sz="1600" dirty="0"/>
                  <a:t>)</a:t>
                </a:r>
                <a:r>
                  <a:rPr lang="zh-CN" altLang="en-US" sz="1600" dirty="0"/>
                  <a:t>之间的内积</a:t>
                </a:r>
                <a:endParaRPr lang="en-US" sz="1600" dirty="0"/>
              </a:p>
            </p:txBody>
          </p:sp>
        </mc:Choice>
        <mc:Fallback xmlns="">
          <p:sp>
            <p:nvSpPr>
              <p:cNvPr id="37" name="文本框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8628" y="3937866"/>
                <a:ext cx="2551787" cy="598305"/>
              </a:xfrm>
              <a:prstGeom prst="rect">
                <a:avLst/>
              </a:prstGeom>
              <a:blipFill>
                <a:blip r:embed="rId10"/>
                <a:stretch>
                  <a:fillRect l="-950" b="-12000"/>
                </a:stretch>
              </a:blipFill>
              <a:ln>
                <a:solidFill>
                  <a:schemeClr val="tx1"/>
                </a:solidFill>
                <a:prstDash val="soli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4" name="直接箭头连接符 43"/>
          <p:cNvCxnSpPr/>
          <p:nvPr/>
        </p:nvCxnSpPr>
        <p:spPr>
          <a:xfrm>
            <a:off x="5685613" y="4258696"/>
            <a:ext cx="526264" cy="11231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2" name="文本框 51"/>
              <p:cNvSpPr txBox="1"/>
              <p:nvPr/>
            </p:nvSpPr>
            <p:spPr>
              <a:xfrm>
                <a:off x="7956376" y="857841"/>
                <a:ext cx="23457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400" i="1" dirty="0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52" name="文本框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6376" y="857841"/>
                <a:ext cx="234578" cy="307777"/>
              </a:xfrm>
              <a:prstGeom prst="rect">
                <a:avLst/>
              </a:prstGeom>
              <a:blipFill>
                <a:blip r:embed="rId11"/>
                <a:stretch>
                  <a:fillRect r="-102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文本框 56"/>
              <p:cNvSpPr txBox="1"/>
              <p:nvPr/>
            </p:nvSpPr>
            <p:spPr>
              <a:xfrm>
                <a:off x="390390" y="2574287"/>
                <a:ext cx="1960115" cy="37677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altLang="zh-CN" dirty="0"/>
                  <a:t>MLE:</a:t>
                </a:r>
                <a14:m>
                  <m:oMath xmlns:m="http://schemas.openxmlformats.org/officeDocument/2006/math">
                    <m:r>
                      <a:rPr lang="en-US" altLang="zh-CN" b="0" i="0" dirty="0" smtClean="0"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̂"/>
                        <m:ctrlPr>
                          <a:rPr lang="zh-CN" altLang="en-US" b="1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zh-CN" altLang="en-US" b="1" dirty="0">
                            <a:latin typeface="Cambria Math" panose="02040503050406030204" pitchFamily="18" charset="0"/>
                          </a:rPr>
                          <m:t>𝛍</m:t>
                        </m:r>
                      </m:e>
                    </m:acc>
                    <m:r>
                      <a:rPr lang="en-US" altLang="zh-CN" b="1" i="1" dirty="0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̅"/>
                        <m:ctrlPr>
                          <a:rPr lang="en-US" altLang="zh-CN" b="1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CN" b="1" dirty="0">
                            <a:latin typeface="Cambria Math" panose="02040503050406030204" pitchFamily="18" charset="0"/>
                          </a:rPr>
                          <m:t>𝐱</m:t>
                        </m:r>
                      </m:e>
                    </m:acc>
                  </m:oMath>
                </a14:m>
                <a:r>
                  <a:rPr lang="en-US" altLang="zh-CN" b="1" dirty="0"/>
                  <a:t>,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zh-CN" altLang="en-US" i="1" dirty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CN" b="0" i="0" dirty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zh-CN" altLang="en-US" dirty="0">
                            <a:latin typeface="Cambria Math" panose="02040503050406030204" pitchFamily="18" charset="0"/>
                          </a:rPr>
                          <m:t>Σ</m:t>
                        </m:r>
                      </m:e>
                    </m:acc>
                    <m:r>
                      <a:rPr lang="en-US" altLang="zh-CN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b="0" i="1" dirty="0" smtClean="0">
                        <a:latin typeface="Cambria Math" panose="02040503050406030204" pitchFamily="18" charset="0"/>
                      </a:rPr>
                      <m:t>𝑆</m:t>
                    </m:r>
                  </m:oMath>
                </a14:m>
                <a:endParaRPr lang="en-US" i="1" dirty="0"/>
              </a:p>
            </p:txBody>
          </p:sp>
        </mc:Choice>
        <mc:Fallback xmlns="">
          <p:sp>
            <p:nvSpPr>
              <p:cNvPr id="57" name="文本框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390" y="2574287"/>
                <a:ext cx="1960115" cy="376770"/>
              </a:xfrm>
              <a:prstGeom prst="rect">
                <a:avLst/>
              </a:prstGeom>
              <a:blipFill>
                <a:blip r:embed="rId12"/>
                <a:stretch>
                  <a:fillRect l="-2160" t="-3125" b="-2343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9" name="直接箭头连接符 58"/>
          <p:cNvCxnSpPr/>
          <p:nvPr/>
        </p:nvCxnSpPr>
        <p:spPr>
          <a:xfrm>
            <a:off x="1364159" y="2971726"/>
            <a:ext cx="6288" cy="8315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文本框 59"/>
              <p:cNvSpPr txBox="1"/>
              <p:nvPr/>
            </p:nvSpPr>
            <p:spPr>
              <a:xfrm>
                <a:off x="390390" y="3806863"/>
                <a:ext cx="2350040" cy="615553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zh-CN" altLang="en-US" dirty="0">
                    <a:latin typeface="Cambria Math" panose="02040503050406030204" pitchFamily="18" charset="0"/>
                  </a:rPr>
                  <a:t>极大似然</a:t>
                </a:r>
                <a14:m>
                  <m:oMath xmlns:m="http://schemas.openxmlformats.org/officeDocument/2006/math">
                    <m:r>
                      <a:rPr lang="zh-CN" altLang="en-US" i="1" smtClean="0">
                        <a:latin typeface="Cambria Math" panose="02040503050406030204" pitchFamily="18" charset="0"/>
                      </a:rPr>
                      <m:t>⇔</m:t>
                    </m:r>
                  </m:oMath>
                </a14:m>
                <a:r>
                  <a:rPr lang="zh-CN" altLang="en-US" dirty="0">
                    <a:latin typeface="Cambria Math" panose="02040503050406030204" pitchFamily="18" charset="0"/>
                  </a:rPr>
                  <a:t>极小化：</a:t>
                </a:r>
                <a:endParaRPr lang="en-US" altLang="zh-CN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altLang="zh-CN" sz="16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CN" sz="160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d>
                            <m:dPr>
                              <m:begChr m:val="|"/>
                              <m:endChr m:val="|"/>
                              <m:ctrlPr>
                                <a:rPr lang="en-US" altLang="zh-CN" sz="16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el-GR" altLang="zh-CN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Σ</m:t>
                              </m:r>
                              <m:r>
                                <a:rPr lang="en-US" altLang="zh-CN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zh-CN" altLang="en-US" sz="1600" b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𝛉</m:t>
                              </m:r>
                              <m:r>
                                <a:rPr lang="en-US" altLang="zh-CN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e>
                      </m:func>
                      <m:r>
                        <a:rPr lang="en-US" altLang="zh-CN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en-US" altLang="zh-CN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𝑡𝑟</m:t>
                      </m:r>
                      <m:r>
                        <a:rPr lang="en-US" altLang="zh-CN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sSup>
                        <m:sSupPr>
                          <m:ctrlPr>
                            <a:rPr lang="en-US" altLang="zh-CN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altLang="zh-CN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  <m:r>
                            <a:rPr lang="en-US" altLang="zh-CN" sz="16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zh-CN" altLang="en-US" sz="16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𝛉</m:t>
                          </m:r>
                          <m:r>
                            <a:rPr lang="en-US" altLang="zh-CN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altLang="zh-CN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  <m:r>
                        <a:rPr lang="en-US" altLang="zh-CN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  <m:r>
                        <a:rPr lang="en-US" altLang="zh-CN" sz="16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altLang="zh-CN" sz="1600" dirty="0"/>
              </a:p>
            </p:txBody>
          </p:sp>
        </mc:Choice>
        <mc:Fallback xmlns="">
          <p:sp>
            <p:nvSpPr>
              <p:cNvPr id="60" name="文本框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390" y="3806863"/>
                <a:ext cx="2350040" cy="615553"/>
              </a:xfrm>
              <a:prstGeom prst="rect">
                <a:avLst/>
              </a:prstGeom>
              <a:blipFill>
                <a:blip r:embed="rId13"/>
                <a:stretch>
                  <a:fillRect l="-1804" t="-5825" b="-3883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1" name="文本框 60"/>
              <p:cNvSpPr txBox="1"/>
              <p:nvPr/>
            </p:nvSpPr>
            <p:spPr>
              <a:xfrm>
                <a:off x="1409838" y="1654163"/>
                <a:ext cx="118161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1400" dirty="0"/>
                  <a:t>假设线性结构</a:t>
                </a:r>
                <a14:m>
                  <m:oMath xmlns:m="http://schemas.openxmlformats.org/officeDocument/2006/math">
                    <m:r>
                      <a:rPr lang="zh-CN" altLang="en-US" sz="1400" b="1" dirty="0" smtClean="0">
                        <a:latin typeface="Cambria Math" panose="02040503050406030204" pitchFamily="18" charset="0"/>
                      </a:rPr>
                      <m:t>𝛍</m:t>
                    </m:r>
                    <m:r>
                      <a:rPr lang="en-US" altLang="zh-CN" sz="1400" b="1" i="0" dirty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sz="1400" b="1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1400" b="0" i="1" dirty="0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US" altLang="zh-CN" sz="1400" b="1" i="1" dirty="0"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p>
                    <m:r>
                      <a:rPr lang="en-US" altLang="zh-CN" sz="1400" b="1" i="0" dirty="0" smtClean="0">
                        <a:latin typeface="Cambria Math" panose="02040503050406030204" pitchFamily="18" charset="0"/>
                      </a:rPr>
                      <m:t>𝐳</m:t>
                    </m:r>
                  </m:oMath>
                </a14:m>
                <a:endParaRPr lang="en-US" sz="1400" dirty="0"/>
              </a:p>
            </p:txBody>
          </p:sp>
        </mc:Choice>
        <mc:Fallback xmlns="">
          <p:sp>
            <p:nvSpPr>
              <p:cNvPr id="61" name="文本框 6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9838" y="1654163"/>
                <a:ext cx="1181617" cy="523220"/>
              </a:xfrm>
              <a:prstGeom prst="rect">
                <a:avLst/>
              </a:prstGeom>
              <a:blipFill>
                <a:blip r:embed="rId14"/>
                <a:stretch>
                  <a:fillRect l="-1546" t="-1163" b="-930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8" name="直接箭头连接符 67"/>
          <p:cNvCxnSpPr/>
          <p:nvPr/>
        </p:nvCxnSpPr>
        <p:spPr>
          <a:xfrm>
            <a:off x="4292516" y="3387501"/>
            <a:ext cx="0" cy="56753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接箭头连接符 69"/>
          <p:cNvCxnSpPr/>
          <p:nvPr/>
        </p:nvCxnSpPr>
        <p:spPr>
          <a:xfrm flipV="1">
            <a:off x="4260078" y="1850058"/>
            <a:ext cx="1" cy="3968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文本框 71"/>
          <p:cNvSpPr txBox="1"/>
          <p:nvPr/>
        </p:nvSpPr>
        <p:spPr>
          <a:xfrm>
            <a:off x="1365075" y="3068199"/>
            <a:ext cx="13953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/>
              <a:t>协方差结构约束</a:t>
            </a:r>
            <a:r>
              <a:rPr lang="en-US" altLang="zh-CN" sz="1400" dirty="0"/>
              <a:t>(</a:t>
            </a:r>
            <a:r>
              <a:rPr lang="zh-CN" altLang="en-US" sz="1400" dirty="0"/>
              <a:t>因子模型，假设检验</a:t>
            </a:r>
            <a:r>
              <a:rPr lang="en-US" altLang="zh-CN" sz="1400" dirty="0"/>
              <a:t>)</a:t>
            </a:r>
            <a:endParaRPr lang="en-US" sz="1400" dirty="0"/>
          </a:p>
        </p:txBody>
      </p:sp>
      <p:sp>
        <p:nvSpPr>
          <p:cNvPr id="77" name="文本框 76"/>
          <p:cNvSpPr txBox="1"/>
          <p:nvPr/>
        </p:nvSpPr>
        <p:spPr>
          <a:xfrm>
            <a:off x="585444" y="1115666"/>
            <a:ext cx="1570190" cy="369332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txBody>
          <a:bodyPr wrap="square" rtlCol="0">
            <a:spAutoFit/>
          </a:bodyPr>
          <a:lstStyle/>
          <a:p>
            <a:r>
              <a:rPr lang="zh-CN" altLang="en-US" dirty="0"/>
              <a:t>多元线性模型</a:t>
            </a:r>
            <a:endParaRPr lang="en-US" dirty="0"/>
          </a:p>
        </p:txBody>
      </p:sp>
      <p:cxnSp>
        <p:nvCxnSpPr>
          <p:cNvPr id="85" name="直接箭头连接符 84"/>
          <p:cNvCxnSpPr/>
          <p:nvPr/>
        </p:nvCxnSpPr>
        <p:spPr>
          <a:xfrm flipV="1">
            <a:off x="1370447" y="1580963"/>
            <a:ext cx="0" cy="90617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7" name="矩形 86"/>
              <p:cNvSpPr/>
              <p:nvPr/>
            </p:nvSpPr>
            <p:spPr>
              <a:xfrm>
                <a:off x="3661143" y="1963391"/>
                <a:ext cx="2043173" cy="3028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CN" altLang="en-US" sz="1400" b="1" dirty="0" smtClean="0">
                        <a:latin typeface="Cambria Math" panose="02040503050406030204" pitchFamily="18" charset="0"/>
                      </a:rPr>
                      <m:t>𝛍</m:t>
                    </m:r>
                    <m:r>
                      <a:rPr lang="en-US" altLang="zh-CN" sz="1400" b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sz="1400" b="1" dirty="0"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altLang="zh-CN" sz="1400" b="1" i="0" dirty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altLang="zh-CN" sz="1200" b="1" i="0" dirty="0">
                    <a:latin typeface="Cambria Math" panose="02040503050406030204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n-US" altLang="zh-CN" sz="1200" b="0" i="1" dirty="0" smtClean="0">
                        <a:latin typeface="Cambria Math" panose="02040503050406030204" pitchFamily="18" charset="0"/>
                      </a:rPr>
                      <m:t>𝐻𝑋</m:t>
                    </m:r>
                    <m:r>
                      <a:rPr lang="en-US" altLang="zh-CN" sz="1200" b="0" i="1" dirty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sz="1200" b="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altLang="zh-CN" sz="1200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CN" sz="1200" b="0" i="1" dirty="0" smtClean="0">
                        <a:latin typeface="Cambria Math" panose="02040503050406030204" pitchFamily="18" charset="0"/>
                      </a:rPr>
                      <m:t>𝐻</m:t>
                    </m:r>
                    <m:r>
                      <a:rPr lang="en-US" altLang="zh-CN" sz="1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zh-CN" altLang="en-US" sz="1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𝒪</m:t>
                    </m:r>
                    <m:r>
                      <a:rPr lang="en-US" altLang="zh-CN" sz="1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en-US" altLang="zh-CN" sz="1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n-US" altLang="zh-CN" sz="1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sz="1200" i="1" dirty="0"/>
              </a:p>
            </p:txBody>
          </p:sp>
        </mc:Choice>
        <mc:Fallback xmlns="">
          <p:sp>
            <p:nvSpPr>
              <p:cNvPr id="87" name="矩形 8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1143" y="1963391"/>
                <a:ext cx="2043173" cy="302840"/>
              </a:xfrm>
              <a:prstGeom prst="rect">
                <a:avLst/>
              </a:prstGeom>
              <a:blipFill>
                <a:blip r:embed="rId15"/>
                <a:stretch>
                  <a:fillRect b="-8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直接箭头连接符 13"/>
          <p:cNvCxnSpPr/>
          <p:nvPr/>
        </p:nvCxnSpPr>
        <p:spPr>
          <a:xfrm>
            <a:off x="4472283" y="4674444"/>
            <a:ext cx="0" cy="424311"/>
          </a:xfrm>
          <a:prstGeom prst="straightConnector1">
            <a:avLst/>
          </a:prstGeom>
          <a:ln w="31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文本框 14"/>
              <p:cNvSpPr txBox="1"/>
              <p:nvPr/>
            </p:nvSpPr>
            <p:spPr>
              <a:xfrm>
                <a:off x="3879577" y="5098755"/>
                <a:ext cx="2132583" cy="923330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zh-CN" altLang="en-US" dirty="0"/>
                  <a:t>两正态样本</a:t>
                </a:r>
                <a:r>
                  <a:rPr lang="en-US" altLang="zh-CN" sz="1600" dirty="0" err="1"/>
                  <a:t>Hotelling</a:t>
                </a:r>
                <a:r>
                  <a:rPr lang="en-US" altLang="zh-CN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b="0" i="1" dirty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p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zh-CN" altLang="en-US" dirty="0"/>
                  <a:t>精确检验。原假设下服从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𝑐𝐹</m:t>
                    </m:r>
                  </m:oMath>
                </a14:m>
                <a:r>
                  <a:rPr lang="zh-CN" altLang="en-US" dirty="0"/>
                  <a:t> 。</a:t>
                </a:r>
                <a:endParaRPr lang="en-US" dirty="0"/>
              </a:p>
            </p:txBody>
          </p:sp>
        </mc:Choice>
        <mc:Fallback xmlns="">
          <p:sp>
            <p:nvSpPr>
              <p:cNvPr id="15" name="文本框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9577" y="5098755"/>
                <a:ext cx="2132583" cy="923330"/>
              </a:xfrm>
              <a:prstGeom prst="rect">
                <a:avLst/>
              </a:prstGeom>
              <a:blipFill>
                <a:blip r:embed="rId16"/>
                <a:stretch>
                  <a:fillRect l="-1989" t="-4545" b="-6494"/>
                </a:stretch>
              </a:blipFill>
              <a:ln w="952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直接箭头连接符 20"/>
          <p:cNvCxnSpPr/>
          <p:nvPr/>
        </p:nvCxnSpPr>
        <p:spPr>
          <a:xfrm flipH="1" flipV="1">
            <a:off x="7324751" y="1580963"/>
            <a:ext cx="8164" cy="2203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矩形 38"/>
              <p:cNvSpPr/>
              <p:nvPr/>
            </p:nvSpPr>
            <p:spPr>
              <a:xfrm>
                <a:off x="3068624" y="896821"/>
                <a:ext cx="2664296" cy="945643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i="1" dirty="0">
                    <a:latin typeface="Cambria Math" panose="02040503050406030204" pitchFamily="18" charset="0"/>
                  </a:rPr>
                  <a:t> </a:t>
                </a:r>
                <a:r>
                  <a:rPr lang="zh-CN" altLang="en-US" dirty="0">
                    <a:latin typeface="Cambria Math" panose="02040503050406030204" pitchFamily="18" charset="0"/>
                  </a:rPr>
                  <a:t>的第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𝑗</m:t>
                    </m:r>
                  </m:oMath>
                </a14:m>
                <a:r>
                  <a:rPr lang="zh-CN" altLang="en-US" dirty="0">
                    <a:latin typeface="Cambria Math" panose="02040503050406030204" pitchFamily="18" charset="0"/>
                  </a:rPr>
                  <a:t>列</a:t>
                </a:r>
                <a:endParaRPr lang="en-US" altLang="zh-CN" b="1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b="1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b="1" dirty="0"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  <m:sub>
                          <m:d>
                            <m:dPr>
                              <m:ctrlP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</m:e>
                          </m:d>
                        </m:sub>
                      </m:sSub>
                      <m:r>
                        <a:rPr lang="en-US" altLang="zh-CN" b="1" i="1" dirty="0">
                          <a:latin typeface="Cambria Math" panose="02040503050406030204" pitchFamily="18" charset="0"/>
                        </a:rPr>
                        <m:t>~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 </m:t>
                      </m:r>
                      <m:sSub>
                        <m:sSub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𝑁</m:t>
                          </m:r>
                        </m:e>
                        <m:sub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altLang="zh-CN" b="1" i="1" dirty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CN" b="1" dirty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altLang="zh-CN" i="1" dirty="0"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altLang="zh-CN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zh-CN" altLang="en-US" i="1" dirty="0">
                                  <a:latin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altLang="zh-CN" i="1" dirty="0">
                                  <a:latin typeface="Cambria Math" panose="02040503050406030204" pitchFamily="18" charset="0"/>
                                </a:rPr>
                                <m:t>𝑗𝑗</m:t>
                              </m:r>
                            </m:sub>
                          </m:sSub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altLang="zh-CN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en-US" altLang="zh-CN" b="1" i="1" dirty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1600" b="1" dirty="0"/>
              </a:p>
              <a:p>
                <a:r>
                  <a:rPr lang="zh-CN" altLang="en-US" dirty="0"/>
                  <a:t>球对称分布</a:t>
                </a:r>
                <a:endParaRPr lang="en-US" sz="1600" b="1" dirty="0"/>
              </a:p>
            </p:txBody>
          </p:sp>
        </mc:Choice>
        <mc:Fallback xmlns="">
          <p:sp>
            <p:nvSpPr>
              <p:cNvPr id="39" name="矩形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8624" y="896821"/>
                <a:ext cx="2664296" cy="945643"/>
              </a:xfrm>
              <a:prstGeom prst="rect">
                <a:avLst/>
              </a:prstGeom>
              <a:blipFill>
                <a:blip r:embed="rId17"/>
                <a:stretch>
                  <a:fillRect l="-1595" t="-3822" b="-6369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6" name="直接箭头连接符 45"/>
          <p:cNvCxnSpPr/>
          <p:nvPr/>
        </p:nvCxnSpPr>
        <p:spPr>
          <a:xfrm>
            <a:off x="5747457" y="1731446"/>
            <a:ext cx="464420" cy="5678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矩形 46"/>
              <p:cNvSpPr/>
              <p:nvPr/>
            </p:nvSpPr>
            <p:spPr>
              <a:xfrm>
                <a:off x="6248872" y="5148697"/>
                <a:ext cx="2459126" cy="925574"/>
              </a:xfrm>
              <a:prstGeom prst="rect">
                <a:avLst/>
              </a:prstGeom>
              <a:ln>
                <a:solidFill>
                  <a:schemeClr val="tx1"/>
                </a:solidFill>
                <a:prstDash val="solid"/>
              </a:ln>
            </p:spPr>
            <p:txBody>
              <a:bodyPr wrap="square">
                <a:spAutoFit/>
              </a:bodyPr>
              <a:lstStyle/>
              <a:p>
                <a:r>
                  <a:rPr lang="zh-CN" altLang="en-US" sz="1600" dirty="0"/>
                  <a:t>样本相关系数矩阵</a:t>
                </a:r>
                <a:r>
                  <a:rPr lang="en-US" altLang="zh-CN" sz="1600" dirty="0"/>
                  <a:t>(</a:t>
                </a:r>
                <a14:m>
                  <m:oMath xmlns:m="http://schemas.openxmlformats.org/officeDocument/2006/math">
                    <m:r>
                      <a:rPr lang="zh-CN" altLang="en-US" sz="1600" b="1" dirty="0">
                        <a:latin typeface="Cambria Math" panose="02040503050406030204" pitchFamily="18" charset="0"/>
                      </a:rPr>
                      <m:t>𝛍</m:t>
                    </m:r>
                    <m:r>
                      <a:rPr lang="en-US" altLang="zh-CN" sz="1600" b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sz="1600" b="1" dirty="0">
                        <a:latin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altLang="zh-CN" sz="1600" dirty="0"/>
                  <a:t>)</a:t>
                </a:r>
                <a:endParaRPr lang="en-US" altLang="zh-CN" sz="1600" i="1" dirty="0">
                  <a:latin typeface="Cambria Math" panose="02040503050406030204" pitchFamily="18" charset="0"/>
                </a:endParaRPr>
              </a:p>
              <a:p>
                <a:r>
                  <a:rPr lang="en-US" altLang="zh-CN" sz="1600" dirty="0"/>
                  <a:t>     </a:t>
                </a:r>
                <a14:m>
                  <m:oMath xmlns:m="http://schemas.openxmlformats.org/officeDocument/2006/math">
                    <m:r>
                      <a:rPr lang="en-US" altLang="zh-CN" sz="1600" i="1" dirty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en-US" altLang="zh-CN" sz="1600" i="1" dirty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altLang="zh-CN" sz="16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CN" sz="1600" i="1" dirty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sSubSup>
                              <m:sSubSupPr>
                                <m:ctrlPr>
                                  <a:rPr lang="en-US" altLang="zh-CN" sz="1600" i="1" dirty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zh-CN" sz="1600" b="1" dirty="0">
                                    <a:latin typeface="Cambria Math" panose="02040503050406030204" pitchFamily="18" charset="0"/>
                                  </a:rPr>
                                  <m:t>𝐮</m:t>
                                </m:r>
                              </m:e>
                              <m:sub>
                                <m:r>
                                  <a:rPr lang="en-US" altLang="zh-CN" sz="1600" i="1" dirty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  <m:sup>
                                <m:r>
                                  <a:rPr lang="en-US" altLang="zh-CN" sz="1600" b="1" i="1" dirty="0">
                                    <a:latin typeface="Cambria Math" panose="02040503050406030204" pitchFamily="18" charset="0"/>
                                  </a:rPr>
                                  <m:t>⊤</m:t>
                                </m:r>
                              </m:sup>
                            </m:sSubSup>
                            <m:r>
                              <a:rPr lang="en-US" altLang="zh-CN" sz="1600" b="1" dirty="0">
                                <a:latin typeface="Cambria Math" panose="02040503050406030204" pitchFamily="18" charset="0"/>
                              </a:rPr>
                              <m:t>𝐮</m:t>
                            </m:r>
                          </m:e>
                          <m:sub>
                            <m:r>
                              <a:rPr lang="en-US" altLang="zh-CN" sz="1600" i="1" dirty="0">
                                <a:latin typeface="Cambria Math" panose="02040503050406030204" pitchFamily="18" charset="0"/>
                              </a:rPr>
                              <m:t>𝑗</m:t>
                            </m:r>
                          </m:sub>
                        </m:sSub>
                      </m:e>
                    </m:d>
                    <m:r>
                      <a:rPr lang="en-US" altLang="zh-CN" sz="16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/(</m:t>
                    </m:r>
                    <m:r>
                      <a:rPr lang="en-US" altLang="zh-CN" sz="16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altLang="zh-CN" sz="1600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−1)</m:t>
                    </m:r>
                  </m:oMath>
                </a14:m>
                <a:r>
                  <a:rPr lang="en-US" altLang="zh-CN" sz="1600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  </a:t>
                </a:r>
                <a:endParaRPr lang="en-US" altLang="zh-CN" sz="1600" i="1" dirty="0">
                  <a:latin typeface="Cambria Math" panose="02040503050406030204" pitchFamily="18" charset="0"/>
                </a:endParaRPr>
              </a:p>
              <a:p>
                <a:r>
                  <a:rPr lang="zh-CN" altLang="en-US" sz="1600" dirty="0"/>
                  <a:t>其中</a:t>
                </a:r>
                <a14:m>
                  <m:oMath xmlns:m="http://schemas.openxmlformats.org/officeDocument/2006/math">
                    <m:r>
                      <a:rPr lang="en-US" altLang="zh-CN" sz="1600" dirty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altLang="zh-CN" sz="16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600" b="1" dirty="0">
                            <a:latin typeface="Cambria Math" panose="02040503050406030204" pitchFamily="18" charset="0"/>
                          </a:rPr>
                          <m:t>𝐮</m:t>
                        </m:r>
                      </m:e>
                      <m:sub>
                        <m:r>
                          <a:rPr lang="en-US" altLang="zh-CN" sz="1600" i="1" dirty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zh-CN" sz="1600" i="1" dirty="0">
                        <a:latin typeface="Cambria Math" panose="02040503050406030204" pitchFamily="18" charset="0"/>
                      </a:rPr>
                      <m:t>,…,</m:t>
                    </m:r>
                    <m:sSub>
                      <m:sSubPr>
                        <m:ctrlPr>
                          <a:rPr lang="en-US" altLang="zh-CN" sz="1600" i="1" dirty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CN" sz="1600" b="1" dirty="0">
                            <a:latin typeface="Cambria Math" panose="02040503050406030204" pitchFamily="18" charset="0"/>
                          </a:rPr>
                          <m:t>𝐮</m:t>
                        </m:r>
                      </m:e>
                      <m:sub>
                        <m:r>
                          <a:rPr lang="en-US" altLang="zh-CN" sz="1600" i="1" dirty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en-US" altLang="zh-CN" sz="1600" b="1" dirty="0"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altLang="zh-CN" sz="1600" i="1" dirty="0">
                        <a:latin typeface="Cambria Math" panose="02040503050406030204" pitchFamily="18" charset="0"/>
                      </a:rPr>
                      <m:t>𝑈</m:t>
                    </m:r>
                    <m:r>
                      <a:rPr lang="en-US" altLang="zh-CN" sz="1600" b="1" dirty="0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altLang="zh-CN" sz="16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sz="1600" i="1" dirty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p>
                        <m:r>
                          <a:rPr lang="en-US" altLang="zh-CN" sz="1600" i="1" dirty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altLang="zh-CN" sz="1600" i="1" dirty="0"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  <m:r>
                      <a:rPr lang="en-US" altLang="zh-CN" sz="1600" b="1" dirty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1600" b="1" dirty="0"/>
              </a:p>
            </p:txBody>
          </p:sp>
        </mc:Choice>
        <mc:Fallback xmlns="">
          <p:sp>
            <p:nvSpPr>
              <p:cNvPr id="47" name="矩形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872" y="5148697"/>
                <a:ext cx="2459126" cy="925574"/>
              </a:xfrm>
              <a:prstGeom prst="rect">
                <a:avLst/>
              </a:prstGeom>
              <a:blipFill>
                <a:blip r:embed="rId18"/>
                <a:stretch>
                  <a:fillRect l="-988" t="-2614" b="-654"/>
                </a:stretch>
              </a:blipFill>
              <a:ln>
                <a:solidFill>
                  <a:schemeClr val="tx1"/>
                </a:solidFill>
                <a:prstDash val="soli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8" name="直接箭头连接符 47"/>
          <p:cNvCxnSpPr/>
          <p:nvPr/>
        </p:nvCxnSpPr>
        <p:spPr>
          <a:xfrm flipH="1">
            <a:off x="8594774" y="4622912"/>
            <a:ext cx="4370" cy="43904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矩形 49"/>
              <p:cNvSpPr/>
              <p:nvPr/>
            </p:nvSpPr>
            <p:spPr>
              <a:xfrm>
                <a:off x="2290109" y="2492997"/>
                <a:ext cx="821059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1600" b="1" dirty="0" smtClean="0">
                          <a:latin typeface="Cambria Math" panose="02040503050406030204" pitchFamily="18" charset="0"/>
                        </a:rPr>
                        <m:t>𝛍</m:t>
                      </m:r>
                      <m:r>
                        <a:rPr lang="en-US" altLang="zh-CN" sz="16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</m:t>
                      </m:r>
                      <m:r>
                        <a:rPr lang="en-US" altLang="zh-CN" sz="1600" b="1" i="0" dirty="0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50" name="矩形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0109" y="2492997"/>
                <a:ext cx="821059" cy="338554"/>
              </a:xfrm>
              <a:prstGeom prst="rect">
                <a:avLst/>
              </a:prstGeom>
              <a:blipFill>
                <a:blip r:embed="rId19"/>
                <a:stretch>
                  <a:fillRect b="-18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1" name="直接箭头连接符 50"/>
          <p:cNvCxnSpPr/>
          <p:nvPr/>
        </p:nvCxnSpPr>
        <p:spPr>
          <a:xfrm flipH="1">
            <a:off x="2448129" y="2821694"/>
            <a:ext cx="571354" cy="336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直接箭头连接符 52"/>
          <p:cNvCxnSpPr/>
          <p:nvPr/>
        </p:nvCxnSpPr>
        <p:spPr>
          <a:xfrm>
            <a:off x="1370539" y="4458036"/>
            <a:ext cx="4130" cy="43281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文本框 53"/>
              <p:cNvSpPr txBox="1"/>
              <p:nvPr/>
            </p:nvSpPr>
            <p:spPr>
              <a:xfrm>
                <a:off x="340423" y="4933693"/>
                <a:ext cx="3151458" cy="1404039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1600" dirty="0"/>
                  <a:t>关于正态分布的一般检验方法：</a:t>
                </a:r>
                <a:endParaRPr lang="en-US" altLang="zh-CN" sz="1600" dirty="0"/>
              </a:p>
              <a:p>
                <a:r>
                  <a:rPr lang="en-US" altLang="zh-CN" sz="1600" dirty="0"/>
                  <a:t>Wilks/</a:t>
                </a:r>
                <a:r>
                  <a:rPr lang="zh-CN" altLang="en-US" sz="1600" dirty="0"/>
                  <a:t>似然比检验</a:t>
                </a:r>
                <a:r>
                  <a:rPr lang="en-US" altLang="zh-CN" sz="1600" dirty="0"/>
                  <a:t>(</a:t>
                </a:r>
                <a:r>
                  <a:rPr lang="zh-CN" altLang="en-US" sz="1600" dirty="0"/>
                  <a:t>近似检验</a:t>
                </a:r>
                <a:r>
                  <a:rPr lang="en-US" altLang="zh-CN" sz="1600" dirty="0"/>
                  <a:t>)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sz="1400" i="1" dirty="0" smtClean="0">
                          <a:latin typeface="Cambria Math" panose="02040503050406030204" pitchFamily="18" charset="0"/>
                        </a:rPr>
                        <m:t>−2</m:t>
                      </m:r>
                      <m:r>
                        <m:rPr>
                          <m:sty m:val="p"/>
                        </m:rPr>
                        <a:rPr lang="en-US" altLang="zh-CN" sz="1400" i="1" dirty="0" smtClean="0">
                          <a:latin typeface="Cambria Math" panose="02040503050406030204" pitchFamily="18" charset="0"/>
                        </a:rPr>
                        <m:t>log</m:t>
                      </m:r>
                      <m:d>
                        <m:dPr>
                          <m:ctrlPr>
                            <a:rPr lang="en-US" altLang="zh-CN" sz="140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zh-CN" sz="1400" i="1" dirty="0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en-US" altLang="zh-CN" sz="14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limLow>
                                    <m:limLowPr>
                                      <m:ctrlPr>
                                        <a:rPr lang="en-US" altLang="zh-CN" sz="140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limLow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altLang="zh-CN" sz="1400" i="0" dirty="0" smtClean="0">
                                          <a:latin typeface="Cambria Math" panose="02040503050406030204" pitchFamily="18" charset="0"/>
                                        </a:rPr>
                                        <m:t>max</m:t>
                                      </m:r>
                                    </m:e>
                                    <m:lim>
                                      <m:r>
                                        <a:rPr lang="en-US" altLang="zh-CN" sz="1400" b="0" i="1" dirty="0" smtClean="0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  <m:r>
                                        <a:rPr lang="en-US" altLang="zh-CN" sz="1400" b="0" i="1" dirty="0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lim>
                                  </m:limLow>
                                </m:fName>
                                <m:e>
                                  <m:r>
                                    <a:rPr lang="en-US" altLang="zh-CN" sz="1400" b="0" i="1" dirty="0" smtClean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</m:func>
                            </m:num>
                            <m:den>
                              <m:func>
                                <m:funcPr>
                                  <m:ctrlPr>
                                    <a:rPr lang="en-US" altLang="zh-CN" sz="14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limLow>
                                    <m:limLowPr>
                                      <m:ctrlPr>
                                        <a:rPr lang="en-US" altLang="zh-CN" sz="1400" i="1" dirty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limLow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n-US" altLang="zh-CN" sz="1400" dirty="0">
                                          <a:latin typeface="Cambria Math" panose="02040503050406030204" pitchFamily="18" charset="0"/>
                                        </a:rPr>
                                        <m:t>max</m:t>
                                      </m:r>
                                    </m:e>
                                    <m:lim>
                                      <m:r>
                                        <a:rPr lang="en-US" altLang="zh-CN" sz="1400" i="1" dirty="0">
                                          <a:latin typeface="Cambria Math" panose="02040503050406030204" pitchFamily="18" charset="0"/>
                                        </a:rPr>
                                        <m:t>𝐻</m:t>
                                      </m:r>
                                      <m:r>
                                        <a:rPr lang="en-US" altLang="zh-CN" sz="1400" b="0" i="1" dirty="0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lim>
                                  </m:limLow>
                                </m:fName>
                                <m:e>
                                  <m:r>
                                    <a:rPr lang="en-US" altLang="zh-CN" sz="1400" i="1" dirty="0">
                                      <a:latin typeface="Cambria Math" panose="02040503050406030204" pitchFamily="18" charset="0"/>
                                    </a:rPr>
                                    <m:t>𝐿</m:t>
                                  </m:r>
                                </m:e>
                              </m:func>
                            </m:den>
                          </m:f>
                        </m:e>
                      </m:d>
                      <m:r>
                        <a:rPr lang="en-US" altLang="zh-CN" sz="1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sz="1400" b="0" i="1" dirty="0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m:rPr>
                          <m:sty m:val="p"/>
                        </m:rPr>
                        <a:rPr lang="en-US" altLang="zh-CN" sz="1400" i="1" dirty="0">
                          <a:latin typeface="Cambria Math" panose="02040503050406030204" pitchFamily="18" charset="0"/>
                        </a:rPr>
                        <m:t>log</m:t>
                      </m:r>
                      <m:d>
                        <m:dPr>
                          <m:ctrlPr>
                            <a:rPr lang="en-US" altLang="zh-CN" sz="1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altLang="zh-CN" sz="1400" i="1" dirty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1400" b="0" i="1" dirty="0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US" altLang="zh-CN" sz="140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altLang="zh-CN" sz="1400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m:rPr>
                                          <m:sty m:val="p"/>
                                        </m:rPr>
                                        <a:rPr lang="el-GR" altLang="zh-CN" sz="1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Σ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altLang="zh-CN" sz="1400" b="0" i="1" dirty="0" smtClean="0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altLang="zh-CN" sz="1400" b="0" i="1" dirty="0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num>
                            <m:den>
                              <m:r>
                                <a:rPr lang="en-US" altLang="zh-CN" sz="1400" i="1" dirty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r>
                                <a:rPr lang="en-US" altLang="zh-CN" sz="1400" i="1" dirty="0">
                                  <a:latin typeface="Cambria Math" panose="02040503050406030204" pitchFamily="18" charset="0"/>
                                </a:rPr>
                                <m:t>𝑆</m:t>
                              </m:r>
                              <m:r>
                                <a:rPr lang="en-US" altLang="zh-CN" sz="1400" i="1" dirty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</m:den>
                          </m:f>
                        </m:e>
                      </m:d>
                      <m:groupChr>
                        <m:groupChrPr>
                          <m:chr m:val="→"/>
                          <m:vertJc m:val="bot"/>
                          <m:ctrlPr>
                            <a:rPr lang="en-US" altLang="zh-CN" sz="1400" i="1" dirty="0" smtClean="0">
                              <a:latin typeface="Cambria Math" panose="02040503050406030204" pitchFamily="18" charset="0"/>
                            </a:rPr>
                          </m:ctrlPr>
                        </m:groupChrPr>
                        <m:e>
                          <m:r>
                            <m:rPr>
                              <m:brk m:alnAt="2"/>
                            </m:rPr>
                            <a:rPr lang="en-US" altLang="zh-CN" sz="1400" b="0" i="1" dirty="0" smtClean="0">
                              <a:latin typeface="Cambria Math" panose="02040503050406030204" pitchFamily="18" charset="0"/>
                            </a:rPr>
                            <m:t>𝐻</m:t>
                          </m:r>
                          <m:r>
                            <a:rPr lang="en-US" altLang="zh-CN" sz="1400" b="0" i="1" dirty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groupChr>
                      <m:sSubSup>
                        <m:sSubSupPr>
                          <m:ctrlPr>
                            <a:rPr lang="en-US" altLang="zh-CN" sz="1400" i="1" dirty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zh-CN" altLang="en-US" sz="1400" i="1" dirty="0" smtClean="0">
                              <a:latin typeface="Cambria Math" panose="02040503050406030204" pitchFamily="18" charset="0"/>
                            </a:rPr>
                            <m:t>𝜒</m:t>
                          </m:r>
                        </m:e>
                        <m:sub>
                          <m:r>
                            <a:rPr lang="en-US" altLang="zh-CN" sz="1400" b="0" i="1" dirty="0" smtClean="0">
                              <a:latin typeface="Cambria Math" panose="02040503050406030204" pitchFamily="18" charset="0"/>
                            </a:rPr>
                            <m:t>𝑑𝑓</m:t>
                          </m:r>
                        </m:sub>
                        <m:sup>
                          <m:r>
                            <a:rPr lang="en-US" altLang="zh-CN" sz="1400" b="0" i="1" dirty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altLang="zh-CN" sz="1600" i="1" dirty="0">
                  <a:latin typeface="Cambria Math" panose="02040503050406030204" pitchFamily="18" charset="0"/>
                </a:endParaRPr>
              </a:p>
              <a:p>
                <a:r>
                  <a:rPr lang="en-US" altLang="zh-CN" sz="1400" dirty="0" err="1">
                    <a:latin typeface="Cambria Math" panose="02040503050406030204" pitchFamily="18" charset="0"/>
                  </a:rPr>
                  <a:t>df</a:t>
                </a:r>
                <a:r>
                  <a:rPr lang="en-US" altLang="zh-CN" sz="1400" dirty="0">
                    <a:latin typeface="Cambria Math" panose="02040503050406030204" pitchFamily="18" charset="0"/>
                  </a:rPr>
                  <a:t>: H1,H0</a:t>
                </a:r>
                <a:r>
                  <a:rPr lang="zh-CN" altLang="en-US" sz="1400" dirty="0">
                    <a:latin typeface="Cambria Math" panose="02040503050406030204" pitchFamily="18" charset="0"/>
                  </a:rPr>
                  <a:t>下参数个数之差。</a:t>
                </a:r>
                <a:endParaRPr lang="en-US" altLang="zh-CN" sz="1400" dirty="0"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54" name="文本框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423" y="4933693"/>
                <a:ext cx="3151458" cy="1404039"/>
              </a:xfrm>
              <a:prstGeom prst="rect">
                <a:avLst/>
              </a:prstGeom>
              <a:blipFill>
                <a:blip r:embed="rId20"/>
                <a:stretch>
                  <a:fillRect l="-963" t="-1717" b="-858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/>
              <p:cNvSpPr txBox="1"/>
              <p:nvPr/>
            </p:nvSpPr>
            <p:spPr>
              <a:xfrm>
                <a:off x="4523049" y="1871246"/>
                <a:ext cx="199266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i="1" dirty="0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1100" dirty="0"/>
              </a:p>
            </p:txBody>
          </p:sp>
        </mc:Choice>
        <mc:Fallback xmlns="">
          <p:sp>
            <p:nvSpPr>
              <p:cNvPr id="3" name="文本框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3049" y="1871246"/>
                <a:ext cx="199266" cy="261610"/>
              </a:xfrm>
              <a:prstGeom prst="rect">
                <a:avLst/>
              </a:prstGeom>
              <a:blipFill>
                <a:blip r:embed="rId21"/>
                <a:stretch>
                  <a:fillRect r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文本框 40"/>
              <p:cNvSpPr txBox="1"/>
              <p:nvPr/>
            </p:nvSpPr>
            <p:spPr>
              <a:xfrm>
                <a:off x="4499992" y="3311406"/>
                <a:ext cx="336983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i="1" dirty="0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1100" dirty="0"/>
              </a:p>
            </p:txBody>
          </p:sp>
        </mc:Choice>
        <mc:Fallback xmlns="">
          <p:sp>
            <p:nvSpPr>
              <p:cNvPr id="41" name="文本框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992" y="3311406"/>
                <a:ext cx="336983" cy="261610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文本框 10"/>
              <p:cNvSpPr txBox="1"/>
              <p:nvPr/>
            </p:nvSpPr>
            <p:spPr>
              <a:xfrm>
                <a:off x="7218559" y="3249001"/>
                <a:ext cx="21602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文本框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8559" y="3249001"/>
                <a:ext cx="216024" cy="276999"/>
              </a:xfrm>
              <a:prstGeom prst="rect">
                <a:avLst/>
              </a:prstGeom>
              <a:blipFill>
                <a:blip r:embed="rId23"/>
                <a:stretch>
                  <a:fillRect r="-8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文本框 41">
            <a:extLst>
              <a:ext uri="{FF2B5EF4-FFF2-40B4-BE49-F238E27FC236}">
                <a16:creationId xmlns:a16="http://schemas.microsoft.com/office/drawing/2014/main" id="{F34C85FA-83FB-4370-8EFC-F74450039F76}"/>
              </a:ext>
            </a:extLst>
          </p:cNvPr>
          <p:cNvSpPr txBox="1"/>
          <p:nvPr/>
        </p:nvSpPr>
        <p:spPr>
          <a:xfrm>
            <a:off x="107504" y="87500"/>
            <a:ext cx="315145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1-10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讲 </a:t>
            </a:r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(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多元正态</a:t>
            </a:r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90393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38" grpId="0" animBg="1"/>
      <p:bldP spid="5" grpId="0" animBg="1"/>
      <p:bldP spid="19" grpId="0" animBg="1"/>
      <p:bldP spid="33" grpId="0" animBg="1"/>
      <p:bldP spid="34" grpId="0"/>
      <p:bldP spid="37" grpId="0" animBg="1"/>
      <p:bldP spid="52" grpId="0"/>
      <p:bldP spid="57" grpId="0" animBg="1"/>
      <p:bldP spid="60" grpId="0" animBg="1"/>
      <p:bldP spid="61" grpId="0"/>
      <p:bldP spid="72" grpId="0"/>
      <p:bldP spid="77" grpId="0" animBg="1"/>
      <p:bldP spid="87" grpId="0"/>
      <p:bldP spid="15" grpId="0" animBg="1"/>
      <p:bldP spid="39" grpId="0" animBg="1"/>
      <p:bldP spid="47" grpId="0" animBg="1"/>
      <p:bldP spid="50" grpId="0"/>
      <p:bldP spid="54" grpId="0" animBg="1"/>
      <p:bldP spid="3" grpId="0"/>
      <p:bldP spid="41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7" name="矩形 6"/>
              <p:cNvSpPr/>
              <p:nvPr/>
            </p:nvSpPr>
            <p:spPr>
              <a:xfrm rot="3028591">
                <a:off x="1373555" y="1627306"/>
                <a:ext cx="113350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CN" altLang="en-US" sz="14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变量</m:t>
                    </m:r>
                  </m:oMath>
                </a14:m>
                <a:r>
                  <a:rPr lang="zh-CN" altLang="en-US" sz="1400" dirty="0"/>
                  <a:t>间的内积</a:t>
                </a:r>
                <a:r>
                  <a:rPr lang="en-US" altLang="zh-CN" sz="1400" dirty="0"/>
                  <a:t>/</a:t>
                </a:r>
                <a:r>
                  <a:rPr lang="zh-CN" altLang="en-US" sz="1400" dirty="0"/>
                  <a:t>相似度</a:t>
                </a:r>
                <a:endParaRPr lang="en-US" sz="1400" dirty="0"/>
              </a:p>
            </p:txBody>
          </p:sp>
        </mc:Choice>
        <mc:Fallback xmlns="">
          <p:sp>
            <p:nvSpPr>
              <p:cNvPr id="7" name="矩形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028591">
                <a:off x="1373555" y="1627306"/>
                <a:ext cx="1133502" cy="523220"/>
              </a:xfrm>
              <a:prstGeom prst="rect">
                <a:avLst/>
              </a:prstGeom>
              <a:blipFill>
                <a:blip r:embed="rId3"/>
                <a:stretch>
                  <a:fillRect l="-432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直接箭头连接符 10"/>
          <p:cNvCxnSpPr/>
          <p:nvPr/>
        </p:nvCxnSpPr>
        <p:spPr>
          <a:xfrm flipV="1">
            <a:off x="1981033" y="952299"/>
            <a:ext cx="603887" cy="1117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矩形 12"/>
              <p:cNvSpPr/>
              <p:nvPr/>
            </p:nvSpPr>
            <p:spPr>
              <a:xfrm>
                <a:off x="2596640" y="698905"/>
                <a:ext cx="1618974" cy="623376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spcBef>
                    <a:spcPts val="600"/>
                  </a:spcBef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zh-CN" altLang="en-US" sz="1600" i="1">
                          <a:latin typeface="Cambria Math" panose="02040503050406030204" pitchFamily="18" charset="0"/>
                        </a:rPr>
                        <m:t>特征</m:t>
                      </m:r>
                      <m:r>
                        <m:rPr>
                          <m:nor/>
                        </m:rPr>
                        <a:rPr lang="zh-CN" altLang="en-US" sz="1600" dirty="0"/>
                        <m:t>向量</m:t>
                      </m:r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algn="ctr"/>
                <a:r>
                  <a:rPr lang="zh-CN" altLang="en-US" sz="1200" dirty="0"/>
                  <a:t>刻画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200">
                        <a:latin typeface="Cambria Math" panose="02040503050406030204" pitchFamily="18" charset="0"/>
                      </a:rPr>
                      <m:t>C</m:t>
                    </m:r>
                    <m:d>
                      <m:d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1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⊤</m:t>
                            </m:r>
                          </m:sup>
                        </m:sSup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altLang="zh-CN" sz="1200" i="1" smtClean="0">
                        <a:latin typeface="Cambria Math" panose="02040503050406030204" pitchFamily="18" charset="0"/>
                      </a:rPr>
                      <m:t>C</m:t>
                    </m:r>
                    <m:r>
                      <a:rPr lang="en-US" sz="1200" i="1">
                        <a:latin typeface="Cambria Math" panose="02040503050406030204" pitchFamily="18" charset="0"/>
                      </a:rPr>
                      <m:t>(</m:t>
                    </m:r>
                    <m:sSup>
                      <m:sSup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⊤</m:t>
                        </m:r>
                      </m:sup>
                    </m:sSup>
                    <m:r>
                      <a:rPr lang="en-US" sz="12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1200" dirty="0"/>
              </a:p>
            </p:txBody>
          </p:sp>
        </mc:Choice>
        <mc:Fallback xmlns="">
          <p:sp>
            <p:nvSpPr>
              <p:cNvPr id="13" name="矩形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6640" y="698905"/>
                <a:ext cx="1618974" cy="623376"/>
              </a:xfrm>
              <a:prstGeom prst="rect">
                <a:avLst/>
              </a:prstGeom>
              <a:blipFill>
                <a:blip r:embed="rId4"/>
                <a:stretch>
                  <a:fillRect b="-4808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文本框 15"/>
              <p:cNvSpPr txBox="1"/>
              <p:nvPr/>
            </p:nvSpPr>
            <p:spPr>
              <a:xfrm>
                <a:off x="5501745" y="735904"/>
                <a:ext cx="1164857" cy="58477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1600" i="1" smtClean="0">
                          <a:latin typeface="Cambria Math" panose="02040503050406030204" pitchFamily="18" charset="0"/>
                        </a:rPr>
                        <m:t>主成分</m:t>
                      </m:r>
                      <m:r>
                        <m:rPr>
                          <m:sty m:val="p"/>
                        </m:rPr>
                        <a:rPr lang="en-US" altLang="zh-CN" sz="1600" i="1">
                          <a:latin typeface="Cambria Math" panose="02040503050406030204" pitchFamily="18" charset="0"/>
                        </a:rPr>
                        <m:t>PC</m:t>
                      </m:r>
                    </m:oMath>
                  </m:oMathPara>
                </a14:m>
                <a:endParaRPr lang="en-US" sz="16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  <m:r>
                        <a:rPr lang="en-US" altLang="zh-CN" sz="16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sz="1600" i="1" dirty="0" smtClean="0">
                          <a:latin typeface="Cambria Math" panose="02040503050406030204" pitchFamily="18" charset="0"/>
                        </a:rPr>
                        <m:t>𝑋𝑉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16" name="文本框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1745" y="735904"/>
                <a:ext cx="1164857" cy="58477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直接箭头连接符 20"/>
          <p:cNvCxnSpPr/>
          <p:nvPr/>
        </p:nvCxnSpPr>
        <p:spPr>
          <a:xfrm flipH="1">
            <a:off x="1675645" y="2832617"/>
            <a:ext cx="754385" cy="98688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矩形 23"/>
              <p:cNvSpPr/>
              <p:nvPr/>
            </p:nvSpPr>
            <p:spPr>
              <a:xfrm rot="18623149">
                <a:off x="1276232" y="2891689"/>
                <a:ext cx="1107082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zh-CN" altLang="en-US" sz="14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样本</m:t>
                    </m:r>
                  </m:oMath>
                </a14:m>
                <a:r>
                  <a:rPr lang="zh-CN" altLang="en-US" sz="1400" dirty="0"/>
                  <a:t>间的内积</a:t>
                </a:r>
                <a:r>
                  <a:rPr lang="en-US" altLang="zh-CN" sz="1400" dirty="0"/>
                  <a:t>/</a:t>
                </a:r>
                <a:r>
                  <a:rPr lang="zh-CN" altLang="en-US" sz="1400" dirty="0"/>
                  <a:t>相似度</a:t>
                </a:r>
                <a:endParaRPr lang="en-US" sz="1400" dirty="0"/>
              </a:p>
            </p:txBody>
          </p:sp>
        </mc:Choice>
        <mc:Fallback xmlns="">
          <p:sp>
            <p:nvSpPr>
              <p:cNvPr id="24" name="矩形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623149">
                <a:off x="1276232" y="2891689"/>
                <a:ext cx="1107082" cy="523220"/>
              </a:xfrm>
              <a:prstGeom prst="rect">
                <a:avLst/>
              </a:prstGeom>
              <a:blipFill>
                <a:blip r:embed="rId6"/>
                <a:stretch>
                  <a:fillRect b="-307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文本框 25"/>
              <p:cNvSpPr txBox="1"/>
              <p:nvPr/>
            </p:nvSpPr>
            <p:spPr>
              <a:xfrm>
                <a:off x="1158992" y="3875354"/>
                <a:ext cx="818017" cy="369332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𝑋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⊤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" name="文本框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8992" y="3875354"/>
                <a:ext cx="818017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矩形 26"/>
              <p:cNvSpPr/>
              <p:nvPr/>
            </p:nvSpPr>
            <p:spPr>
              <a:xfrm>
                <a:off x="2652738" y="3751458"/>
                <a:ext cx="1619798" cy="600164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1600" i="1">
                          <a:latin typeface="Cambria Math" panose="02040503050406030204" pitchFamily="18" charset="0"/>
                        </a:rPr>
                        <m:t>特征</m:t>
                      </m:r>
                      <m:r>
                        <m:rPr>
                          <m:nor/>
                        </m:rPr>
                        <a:rPr lang="zh-CN" altLang="en-US" sz="1600" dirty="0"/>
                        <m:t>向量</m:t>
                      </m:r>
                      <m:sSub>
                        <m:sSub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6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algn="ctr"/>
                <a:r>
                  <a:rPr lang="zh-CN" altLang="en-US" sz="1200" dirty="0"/>
                  <a:t>刻画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1200">
                        <a:latin typeface="Cambria Math" panose="02040503050406030204" pitchFamily="18" charset="0"/>
                      </a:rPr>
                      <m:t>C</m:t>
                    </m:r>
                    <m:d>
                      <m:dPr>
                        <m:ctrlPr>
                          <a:rPr lang="en-US" sz="12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200" i="1">
                            <a:latin typeface="Cambria Math" panose="02040503050406030204" pitchFamily="18" charset="0"/>
                          </a:rPr>
                          <m:t>𝑋</m:t>
                        </m:r>
                        <m:sSup>
                          <m:sSupPr>
                            <m:ctrlPr>
                              <a:rPr lang="en-US" sz="12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sz="1200" i="1">
                                <a:latin typeface="Cambria Math" panose="02040503050406030204" pitchFamily="18" charset="0"/>
                              </a:rPr>
                              <m:t>⊤</m:t>
                            </m:r>
                          </m:sup>
                        </m:sSup>
                      </m:e>
                    </m:d>
                    <m:r>
                      <a:rPr lang="en-US" sz="12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200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1200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200" i="1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12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1200" dirty="0"/>
              </a:p>
            </p:txBody>
          </p:sp>
        </mc:Choice>
        <mc:Fallback xmlns="">
          <p:sp>
            <p:nvSpPr>
              <p:cNvPr id="27" name="矩形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2738" y="3751458"/>
                <a:ext cx="1619798" cy="600164"/>
              </a:xfrm>
              <a:prstGeom prst="rect">
                <a:avLst/>
              </a:prstGeom>
              <a:blipFill>
                <a:blip r:embed="rId8"/>
                <a:stretch>
                  <a:fillRect b="-3960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矩形 33"/>
              <p:cNvSpPr/>
              <p:nvPr/>
            </p:nvSpPr>
            <p:spPr>
              <a:xfrm>
                <a:off x="5531008" y="3698825"/>
                <a:ext cx="1163988" cy="584775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zh-CN" altLang="en-US" sz="1600" dirty="0"/>
                  <a:t>主成分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16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sub>
                    </m:sSub>
                    <m:r>
                      <a:rPr lang="en-US" altLang="zh-CN" sz="16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sz="1600" i="1" dirty="0">
                        <a:latin typeface="Cambria Math" panose="02040503050406030204" pitchFamily="18" charset="0"/>
                      </a:rPr>
                      <m:t>𝑈𝐷</m:t>
                    </m:r>
                  </m:oMath>
                </a14:m>
                <a:endParaRPr lang="en-US" sz="1600" dirty="0"/>
              </a:p>
            </p:txBody>
          </p:sp>
        </mc:Choice>
        <mc:Fallback xmlns="">
          <p:sp>
            <p:nvSpPr>
              <p:cNvPr id="34" name="矩形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1008" y="3698825"/>
                <a:ext cx="1163988" cy="584775"/>
              </a:xfrm>
              <a:prstGeom prst="rect">
                <a:avLst/>
              </a:prstGeom>
              <a:blipFill>
                <a:blip r:embed="rId9"/>
                <a:stretch>
                  <a:fillRect l="-2073" t="-204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矩形 38"/>
              <p:cNvSpPr/>
              <p:nvPr/>
            </p:nvSpPr>
            <p:spPr>
              <a:xfrm>
                <a:off x="5211138" y="2103738"/>
                <a:ext cx="1624431" cy="692497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 algn="ctr">
                  <a:spcAft>
                    <a:spcPts val="600"/>
                  </a:spcAft>
                </a:pPr>
                <a:r>
                  <a:rPr lang="zh-CN" altLang="en-US" sz="1600" b="0" dirty="0"/>
                  <a:t>奇异值分解</a:t>
                </a:r>
                <a14:m>
                  <m:oMath xmlns:m="http://schemas.openxmlformats.org/officeDocument/2006/math">
                    <m:r>
                      <a:rPr lang="en-US" sz="1600" b="0" i="1" dirty="0" smtClean="0">
                        <a:latin typeface="Cambria Math" panose="02040503050406030204" pitchFamily="18" charset="0"/>
                      </a:rPr>
                      <m:t>𝑆𝑉𝐷</m:t>
                    </m:r>
                  </m:oMath>
                </a14:m>
                <a:endParaRPr lang="en-US" sz="16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altLang="zh-CN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i="1" dirty="0">
                          <a:latin typeface="Cambria Math" panose="02040503050406030204" pitchFamily="18" charset="0"/>
                        </a:rPr>
                        <m:t>𝑈𝐷</m:t>
                      </m:r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⊤</m:t>
                          </m:r>
                        </m:sup>
                      </m:sSup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39" name="矩形 3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1138" y="2103738"/>
                <a:ext cx="1624431" cy="69249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1" name="直接箭头连接符 50"/>
          <p:cNvCxnSpPr/>
          <p:nvPr/>
        </p:nvCxnSpPr>
        <p:spPr>
          <a:xfrm>
            <a:off x="5990615" y="4321466"/>
            <a:ext cx="2503" cy="757561"/>
          </a:xfrm>
          <a:prstGeom prst="straightConnector1">
            <a:avLst/>
          </a:prstGeom>
          <a:ln w="190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矩形 53"/>
          <p:cNvSpPr/>
          <p:nvPr/>
        </p:nvSpPr>
        <p:spPr>
          <a:xfrm>
            <a:off x="5985927" y="4382512"/>
            <a:ext cx="506081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rgbClr val="0070C0"/>
                </a:solidFill>
              </a:rPr>
              <a:t>降维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99" name="矩形 98"/>
          <p:cNvSpPr/>
          <p:nvPr/>
        </p:nvSpPr>
        <p:spPr>
          <a:xfrm>
            <a:off x="951305" y="5211857"/>
            <a:ext cx="1104580" cy="1077218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zh-CN" sz="1600" dirty="0">
                <a:solidFill>
                  <a:srgbClr val="0070C0"/>
                </a:solidFill>
              </a:rPr>
              <a:t>(</a:t>
            </a:r>
            <a:r>
              <a:rPr lang="zh-CN" altLang="en-US" sz="1600" dirty="0">
                <a:solidFill>
                  <a:srgbClr val="0070C0"/>
                </a:solidFill>
              </a:rPr>
              <a:t>主观或欧氏</a:t>
            </a:r>
            <a:r>
              <a:rPr lang="en-US" altLang="zh-CN" sz="1600" dirty="0">
                <a:solidFill>
                  <a:srgbClr val="0070C0"/>
                </a:solidFill>
              </a:rPr>
              <a:t>)</a:t>
            </a:r>
            <a:r>
              <a:rPr lang="zh-CN" altLang="en-US" sz="1600" dirty="0">
                <a:solidFill>
                  <a:srgbClr val="0070C0"/>
                </a:solidFill>
              </a:rPr>
              <a:t>相似度矩阵</a:t>
            </a:r>
            <a:r>
              <a:rPr lang="en-US" altLang="zh-CN" sz="1600" dirty="0">
                <a:solidFill>
                  <a:srgbClr val="0070C0"/>
                </a:solidFill>
              </a:rPr>
              <a:t>S/</a:t>
            </a:r>
            <a:r>
              <a:rPr lang="zh-CN" altLang="en-US" sz="1600" dirty="0">
                <a:solidFill>
                  <a:srgbClr val="0070C0"/>
                </a:solidFill>
              </a:rPr>
              <a:t>距离矩阵</a:t>
            </a:r>
            <a:r>
              <a:rPr lang="en-US" altLang="zh-CN" sz="1600" dirty="0">
                <a:solidFill>
                  <a:srgbClr val="0070C0"/>
                </a:solidFill>
              </a:rPr>
              <a:t>D</a:t>
            </a:r>
            <a:endParaRPr lang="en-US" sz="1600" dirty="0">
              <a:solidFill>
                <a:srgbClr val="0070C0"/>
              </a:solidFill>
            </a:endParaRPr>
          </a:p>
        </p:txBody>
      </p:sp>
      <p:cxnSp>
        <p:nvCxnSpPr>
          <p:cNvPr id="100" name="直接箭头连接符 99"/>
          <p:cNvCxnSpPr/>
          <p:nvPr/>
        </p:nvCxnSpPr>
        <p:spPr>
          <a:xfrm>
            <a:off x="2165097" y="6048674"/>
            <a:ext cx="1075529" cy="17"/>
          </a:xfrm>
          <a:prstGeom prst="straightConnector1">
            <a:avLst/>
          </a:prstGeom>
          <a:ln w="12700">
            <a:headEnd type="none" w="med" len="med"/>
            <a:tailEnd type="arrow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2" name="矩形 101"/>
              <p:cNvSpPr/>
              <p:nvPr/>
            </p:nvSpPr>
            <p:spPr>
              <a:xfrm>
                <a:off x="5553378" y="5116805"/>
                <a:ext cx="1191522" cy="830997"/>
              </a:xfrm>
              <a:prstGeom prst="rect">
                <a:avLst/>
              </a:prstGeom>
              <a:ln>
                <a:solidFill>
                  <a:schemeClr val="accent1"/>
                </a:solidFill>
              </a:ln>
            </p:spPr>
            <p:txBody>
              <a:bodyPr wrap="square">
                <a:spAutoFit/>
              </a:bodyPr>
              <a:lstStyle/>
              <a:p>
                <a:r>
                  <a:rPr lang="zh-CN" altLang="en-US" sz="1600" dirty="0">
                    <a:solidFill>
                      <a:srgbClr val="0070C0"/>
                    </a:solidFill>
                  </a:rPr>
                  <a:t>低维表示</a:t>
                </a:r>
                <a:endParaRPr lang="en-US" altLang="zh-CN" sz="1600" dirty="0">
                  <a:solidFill>
                    <a:srgbClr val="0070C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altLang="zh-CN" sz="1600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altLang="zh-CN" sz="16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altLang="zh-CN" sz="16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sSub>
                        <m:sSubPr>
                          <m:ctrlPr>
                            <a:rPr lang="en-US" altLang="zh-CN" sz="16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00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𝐷</m:t>
                          </m:r>
                        </m:e>
                        <m:sub>
                          <m:r>
                            <a:rPr lang="en-US" altLang="zh-CN" sz="1600" b="0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en-US" sz="1600" dirty="0">
                  <a:solidFill>
                    <a:srgbClr val="0070C0"/>
                  </a:solidFill>
                </a:endParaRPr>
              </a:p>
              <a:p>
                <a:r>
                  <a:rPr lang="en-US" altLang="zh-CN" sz="1600" dirty="0">
                    <a:solidFill>
                      <a:srgbClr val="0070C0"/>
                    </a:solidFill>
                  </a:rPr>
                  <a:t>biplot</a:t>
                </a:r>
                <a:endParaRPr lang="en-US" sz="16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02" name="矩形 10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3378" y="5116805"/>
                <a:ext cx="1191522" cy="830997"/>
              </a:xfrm>
              <a:prstGeom prst="rect">
                <a:avLst/>
              </a:prstGeom>
              <a:blipFill>
                <a:blip r:embed="rId11"/>
                <a:stretch>
                  <a:fillRect l="-2538" t="-2878" b="-7194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6" name="直接箭头连接符 105"/>
          <p:cNvCxnSpPr>
            <a:stCxn id="34" idx="1"/>
          </p:cNvCxnSpPr>
          <p:nvPr/>
        </p:nvCxnSpPr>
        <p:spPr>
          <a:xfrm flipH="1" flipV="1">
            <a:off x="4604002" y="2832617"/>
            <a:ext cx="927006" cy="115859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直接箭头连接符 111"/>
          <p:cNvCxnSpPr/>
          <p:nvPr/>
        </p:nvCxnSpPr>
        <p:spPr>
          <a:xfrm flipH="1">
            <a:off x="4465313" y="4283600"/>
            <a:ext cx="1036432" cy="802859"/>
          </a:xfrm>
          <a:prstGeom prst="straightConnector1">
            <a:avLst/>
          </a:prstGeom>
          <a:ln w="190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矩形 114"/>
          <p:cNvSpPr/>
          <p:nvPr/>
        </p:nvSpPr>
        <p:spPr>
          <a:xfrm>
            <a:off x="3281409" y="5114310"/>
            <a:ext cx="1800585" cy="58477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1600" dirty="0">
                <a:solidFill>
                  <a:srgbClr val="0070C0"/>
                </a:solidFill>
              </a:rPr>
              <a:t>聚类：相似的物体聚集为一类。</a:t>
            </a:r>
            <a:endParaRPr lang="en-US" sz="1600" dirty="0">
              <a:solidFill>
                <a:srgbClr val="0070C0"/>
              </a:solidFill>
            </a:endParaRPr>
          </a:p>
        </p:txBody>
      </p:sp>
      <p:cxnSp>
        <p:nvCxnSpPr>
          <p:cNvPr id="68" name="直接箭头连接符 67"/>
          <p:cNvCxnSpPr/>
          <p:nvPr/>
        </p:nvCxnSpPr>
        <p:spPr>
          <a:xfrm>
            <a:off x="4272536" y="4026489"/>
            <a:ext cx="1235561" cy="647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直接箭头连接符 89"/>
          <p:cNvCxnSpPr/>
          <p:nvPr/>
        </p:nvCxnSpPr>
        <p:spPr>
          <a:xfrm>
            <a:off x="3334755" y="4402591"/>
            <a:ext cx="6668" cy="683868"/>
          </a:xfrm>
          <a:prstGeom prst="straightConnector1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直接箭头连接符 115"/>
          <p:cNvCxnSpPr/>
          <p:nvPr/>
        </p:nvCxnSpPr>
        <p:spPr>
          <a:xfrm>
            <a:off x="6891602" y="2619906"/>
            <a:ext cx="589264" cy="666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7" name="矩形 116"/>
              <p:cNvSpPr/>
              <p:nvPr/>
            </p:nvSpPr>
            <p:spPr>
              <a:xfrm>
                <a:off x="7517788" y="2398624"/>
                <a:ext cx="1178528" cy="338554"/>
              </a:xfrm>
              <a:prstGeom prst="rect">
                <a:avLst/>
              </a:prstGeom>
              <a:ln>
                <a:solidFill>
                  <a:schemeClr val="tx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p>
                          <m:r>
                            <a:rPr lang="en-US" sz="1600" i="1">
                              <a:latin typeface="Cambria Math" panose="02040503050406030204" pitchFamily="18" charset="0"/>
                            </a:rPr>
                            <m:t>⊤</m:t>
                          </m:r>
                        </m:sup>
                      </m:sSup>
                      <m:r>
                        <a:rPr lang="en-US" sz="1600" i="1">
                          <a:latin typeface="Cambria Math" panose="02040503050406030204" pitchFamily="18" charset="0"/>
                        </a:rPr>
                        <m:t>𝑋𝑉</m:t>
                      </m:r>
                      <m:r>
                        <a:rPr lang="en-US" altLang="zh-CN" sz="1600" i="1" dirty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zh-CN" sz="1600" i="1" dirty="0">
                          <a:latin typeface="Cambria Math" panose="02040503050406030204" pitchFamily="18" charset="0"/>
                        </a:rPr>
                        <m:t>𝐷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117" name="矩形 1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7788" y="2398624"/>
                <a:ext cx="1178528" cy="33855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0" name="直接箭头连接符 119"/>
          <p:cNvCxnSpPr/>
          <p:nvPr/>
        </p:nvCxnSpPr>
        <p:spPr>
          <a:xfrm>
            <a:off x="7786007" y="4253297"/>
            <a:ext cx="0" cy="893898"/>
          </a:xfrm>
          <a:prstGeom prst="straightConnector1">
            <a:avLst/>
          </a:prstGeom>
          <a:ln w="190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1" name="矩形 130"/>
              <p:cNvSpPr/>
              <p:nvPr/>
            </p:nvSpPr>
            <p:spPr>
              <a:xfrm>
                <a:off x="7001753" y="5191841"/>
                <a:ext cx="1890552" cy="830997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160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zh-CN" altLang="en-US" sz="1600" dirty="0">
                    <a:solidFill>
                      <a:srgbClr val="00B050"/>
                    </a:solidFill>
                  </a:rPr>
                  <a:t>做奇异值分解：</a:t>
                </a:r>
                <a:endParaRPr lang="en-US" sz="1600" dirty="0">
                  <a:solidFill>
                    <a:srgbClr val="00B05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16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𝑈𝐷</m:t>
                      </m:r>
                      <m:sSup>
                        <m:sSupPr>
                          <m:ctrlP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⊤</m:t>
                          </m:r>
                        </m:sup>
                      </m:sSup>
                    </m:oMath>
                  </m:oMathPara>
                </a14:m>
                <a:endParaRPr lang="en-US" sz="1600" i="1" dirty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6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⇒</m:t>
                          </m:r>
                          <m:r>
                            <a:rPr lang="en-US" sz="16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𝐷</m:t>
                          </m:r>
                          <m:r>
                            <a:rPr lang="en-US" sz="16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p>
                          <m:r>
                            <a:rPr lang="en-US" sz="16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⊤</m:t>
                          </m:r>
                        </m:sup>
                      </m:sSup>
                      <m:r>
                        <a:rPr lang="en-US" sz="160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16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en-US" sz="16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131" name="矩形 1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1753" y="5191841"/>
                <a:ext cx="1890552" cy="830997"/>
              </a:xfrm>
              <a:prstGeom prst="rect">
                <a:avLst/>
              </a:prstGeom>
              <a:blipFill>
                <a:blip r:embed="rId13"/>
                <a:stretch>
                  <a:fillRect t="-2899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2" name="矩形 121"/>
              <p:cNvSpPr/>
              <p:nvPr/>
            </p:nvSpPr>
            <p:spPr>
              <a:xfrm>
                <a:off x="7813395" y="4462836"/>
                <a:ext cx="535540" cy="33855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600" b="1" i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𝐂𝐂𝐀</m:t>
                      </m:r>
                    </m:oMath>
                  </m:oMathPara>
                </a14:m>
                <a:endParaRPr lang="en-US" altLang="zh-CN" sz="1600" b="1" dirty="0">
                  <a:solidFill>
                    <a:srgbClr val="00B050"/>
                  </a:solidFill>
                  <a:latin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22" name="矩形 1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3395" y="4462836"/>
                <a:ext cx="535540" cy="33855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直接箭头连接符 9"/>
          <p:cNvCxnSpPr/>
          <p:nvPr/>
        </p:nvCxnSpPr>
        <p:spPr>
          <a:xfrm>
            <a:off x="4253625" y="999469"/>
            <a:ext cx="124812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/>
          <p:nvPr/>
        </p:nvCxnSpPr>
        <p:spPr>
          <a:xfrm>
            <a:off x="2106844" y="5431065"/>
            <a:ext cx="1091788" cy="0"/>
          </a:xfrm>
          <a:prstGeom prst="straightConnector1">
            <a:avLst/>
          </a:prstGeom>
          <a:ln w="127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4" name="文本框 43"/>
              <p:cNvSpPr txBox="1"/>
              <p:nvPr/>
            </p:nvSpPr>
            <p:spPr>
              <a:xfrm>
                <a:off x="7142202" y="1136769"/>
                <a:ext cx="1464169" cy="107721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1600" dirty="0">
                    <a:solidFill>
                      <a:schemeClr val="tx1"/>
                    </a:solidFill>
                  </a:rPr>
                  <a:t>因子分析</a:t>
                </a:r>
                <a:endParaRPr lang="en-US" altLang="zh-CN" sz="1600" dirty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600" b="1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𝐱</m:t>
                          </m:r>
                        </m:e>
                        <m:sub>
                          <m:r>
                            <a:rPr lang="en-US" altLang="zh-CN" sz="1600" b="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zh-CN" sz="16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zh-CN" sz="16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</m:t>
                      </m:r>
                      <m:sSub>
                        <m:sSubPr>
                          <m:ctrlPr>
                            <a:rPr lang="en-US" altLang="zh-CN" sz="1600" b="1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600" b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𝐟</m:t>
                          </m:r>
                        </m:e>
                        <m:sub>
                          <m:r>
                            <a:rPr lang="en-US" altLang="zh-CN" sz="16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zh-CN" sz="16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zh-CN" altLang="en-US" sz="1600" b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𝛆</m:t>
                      </m:r>
                    </m:oMath>
                  </m:oMathPara>
                </a14:m>
                <a:endParaRPr lang="en-US" sz="1600" dirty="0">
                  <a:solidFill>
                    <a:schemeClr val="tx1"/>
                  </a:solidFill>
                </a:endParaRPr>
              </a:p>
              <a:p>
                <a:r>
                  <a:rPr lang="zh-CN" altLang="en-US" sz="1600" dirty="0"/>
                  <a:t>协方差结构</a:t>
                </a:r>
                <a:endParaRPr lang="en-US" sz="1600" dirty="0">
                  <a:solidFill>
                    <a:schemeClr val="tx1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16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</m:t>
                      </m:r>
                      <m:sSup>
                        <m:sSupPr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e>
                        <m:sup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⊤</m:t>
                          </m:r>
                        </m:sup>
                      </m:sSup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Ψ</m:t>
                      </m:r>
                    </m:oMath>
                  </m:oMathPara>
                </a14:m>
                <a:endParaRPr lang="en-US" sz="16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4" name="文本框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2202" y="1136769"/>
                <a:ext cx="1464169" cy="1077218"/>
              </a:xfrm>
              <a:prstGeom prst="rect">
                <a:avLst/>
              </a:prstGeom>
              <a:blipFill>
                <a:blip r:embed="rId15"/>
                <a:stretch>
                  <a:fillRect l="-2066" t="-2235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7" name="文本框 86"/>
              <p:cNvSpPr txBox="1"/>
              <p:nvPr/>
            </p:nvSpPr>
            <p:spPr>
              <a:xfrm rot="3151923">
                <a:off x="4649098" y="3211478"/>
                <a:ext cx="996378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40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  <m:r>
                        <a:rPr lang="en-US" altLang="zh-CN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zh-CN" sz="1400" b="0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𝑌</m:t>
                      </m:r>
                      <m:sSup>
                        <m:sSup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en-US" sz="1400" i="1">
                              <a:latin typeface="Cambria Math" panose="02040503050406030204" pitchFamily="18" charset="0"/>
                            </a:rPr>
                            <m:t>⊤</m:t>
                          </m:r>
                        </m:sup>
                      </m:sSup>
                    </m:oMath>
                  </m:oMathPara>
                </a14:m>
                <a:endParaRPr lang="en-US" sz="1400" dirty="0"/>
              </a:p>
            </p:txBody>
          </p:sp>
        </mc:Choice>
        <mc:Fallback xmlns="">
          <p:sp>
            <p:nvSpPr>
              <p:cNvPr id="87" name="文本框 8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3151923">
                <a:off x="4649098" y="3211478"/>
                <a:ext cx="996378" cy="30777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6" name="直接箭头连接符 65"/>
          <p:cNvCxnSpPr>
            <a:endCxn id="26" idx="2"/>
          </p:cNvCxnSpPr>
          <p:nvPr/>
        </p:nvCxnSpPr>
        <p:spPr>
          <a:xfrm flipV="1">
            <a:off x="1566854" y="4244686"/>
            <a:ext cx="1147" cy="8858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7" name="文本框 66"/>
              <p:cNvSpPr txBox="1"/>
              <p:nvPr/>
            </p:nvSpPr>
            <p:spPr>
              <a:xfrm>
                <a:off x="545114" y="4462836"/>
                <a:ext cx="11135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14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≥</m:t>
                      </m:r>
                      <m:r>
                        <a:rPr lang="en-US" sz="1400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zh-CN" altLang="en-US" sz="1400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可表</m:t>
                      </m:r>
                    </m:oMath>
                  </m:oMathPara>
                </a14:m>
                <a:endParaRPr lang="en-US" altLang="zh-CN" sz="1400" i="1" dirty="0">
                  <a:solidFill>
                    <a:srgbClr val="0070C0"/>
                  </a:solidFill>
                  <a:latin typeface="Cambria Math" panose="02040503050406030204" pitchFamily="18" charset="0"/>
                </a:endParaRPr>
              </a:p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CN" altLang="en-US" sz="1400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示为</m:t>
                      </m:r>
                      <m:r>
                        <a:rPr lang="en-US" sz="14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𝑋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sz="14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⊤</m:t>
                          </m:r>
                        </m:sup>
                      </m:sSup>
                    </m:oMath>
                  </m:oMathPara>
                </a14:m>
                <a:endParaRPr lang="en-US" sz="1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67" name="文本框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114" y="4462836"/>
                <a:ext cx="1113544" cy="523220"/>
              </a:xfrm>
              <a:prstGeom prst="rect">
                <a:avLst/>
              </a:prstGeom>
              <a:blipFill>
                <a:blip r:embed="rId17"/>
                <a:stretch>
                  <a:fillRect b="-232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矩形 1"/>
              <p:cNvSpPr/>
              <p:nvPr/>
            </p:nvSpPr>
            <p:spPr>
              <a:xfrm>
                <a:off x="2459063" y="2107642"/>
                <a:ext cx="2088069" cy="679417"/>
              </a:xfrm>
              <a:prstGeom prst="rect">
                <a:avLst/>
              </a:prstGeom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7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7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1700" i="1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17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US" sz="1700" i="1"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en-US" sz="1700" i="1">
                          <a:latin typeface="Cambria Math" panose="02040503050406030204" pitchFamily="18" charset="0"/>
                        </a:rPr>
                        <m:t>=(</m:t>
                      </m:r>
                      <m:sSub>
                        <m:sSubPr>
                          <m:ctrlPr>
                            <a:rPr lang="en-US" altLang="zh-CN" sz="1700" b="1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700" b="1" dirty="0"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  <m:sub>
                          <m:r>
                            <a:rPr lang="en-US" altLang="zh-CN" sz="1700" i="1" dirty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zh-CN" sz="1700" b="1" dirty="0">
                          <a:latin typeface="Cambria Math" panose="02040503050406030204" pitchFamily="18" charset="0"/>
                        </a:rPr>
                        <m:t>,…,</m:t>
                      </m:r>
                      <m:sSub>
                        <m:sSubPr>
                          <m:ctrlPr>
                            <a:rPr lang="en-US" altLang="zh-CN" sz="1700" b="1" i="1" dirty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700" b="1" dirty="0">
                              <a:latin typeface="Cambria Math" panose="02040503050406030204" pitchFamily="18" charset="0"/>
                            </a:rPr>
                            <m:t>𝐱</m:t>
                          </m:r>
                        </m:e>
                        <m:sub>
                          <m:r>
                            <a:rPr lang="en-US" altLang="zh-CN" sz="1700" i="1" dirty="0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sSup>
                        <m:sSupPr>
                          <m:ctrlPr>
                            <a:rPr lang="en-US" altLang="zh-CN" sz="1700" b="1" i="1" dirty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1700" b="1" i="1" dirty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altLang="zh-CN" sz="1700" b="1" i="1" dirty="0">
                              <a:latin typeface="Cambria Math" panose="02040503050406030204" pitchFamily="18" charset="0"/>
                            </a:rPr>
                            <m:t>⊤</m:t>
                          </m:r>
                        </m:sup>
                      </m:sSup>
                    </m:oMath>
                  </m:oMathPara>
                </a14:m>
                <a:endParaRPr lang="en-US" altLang="zh-CN" sz="1700" b="1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CN" sz="1700" i="1" dirty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altLang="zh-CN" sz="17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altLang="zh-CN" sz="1700" b="1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700" b="1" dirty="0"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  <m:sub>
                              <m:d>
                                <m:dPr>
                                  <m:ctrlPr>
                                    <a:rPr lang="en-US" altLang="zh-CN" sz="17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700" i="1" dirty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</m:sub>
                          </m:sSub>
                          <m:r>
                            <a:rPr lang="en-US" altLang="zh-CN" sz="1700" i="1" dirty="0">
                              <a:latin typeface="Cambria Math" panose="020405030504060302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altLang="zh-CN" sz="1700" b="1" i="1" dirty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CN" sz="1700" b="1" dirty="0">
                                  <a:latin typeface="Cambria Math" panose="02040503050406030204" pitchFamily="18" charset="0"/>
                                </a:rPr>
                                <m:t>𝐱</m:t>
                              </m:r>
                            </m:e>
                            <m:sub>
                              <m:d>
                                <m:dPr>
                                  <m:ctrlPr>
                                    <a:rPr lang="en-US" altLang="zh-CN" sz="1700" i="1" dirty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CN" sz="1700" i="1" dirty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</m:d>
                            </m:sub>
                          </m:sSub>
                        </m:e>
                      </m:d>
                    </m:oMath>
                  </m:oMathPara>
                </a14:m>
                <a:endParaRPr lang="en-US" altLang="zh-CN" sz="1700" dirty="0"/>
              </a:p>
            </p:txBody>
          </p:sp>
        </mc:Choice>
        <mc:Fallback xmlns="">
          <p:sp>
            <p:nvSpPr>
              <p:cNvPr id="2" name="矩形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59063" y="2107642"/>
                <a:ext cx="2088069" cy="67941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文本框 71"/>
              <p:cNvSpPr txBox="1"/>
              <p:nvPr/>
            </p:nvSpPr>
            <p:spPr>
              <a:xfrm>
                <a:off x="1153591" y="782052"/>
                <a:ext cx="815722" cy="369332"/>
              </a:xfrm>
              <a:prstGeom prst="rect">
                <a:avLst/>
              </a:prstGeom>
              <a:ln/>
            </p:spPr>
            <p:style>
              <a:lnRef idx="1">
                <a:schemeClr val="accent2"/>
              </a:lnRef>
              <a:fillRef idx="3">
                <a:schemeClr val="accent2"/>
              </a:fillRef>
              <a:effectRef idx="2">
                <a:schemeClr val="accent2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⊤</m:t>
                          </m:r>
                        </m:sup>
                      </m:sSup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𝑋</m:t>
                      </m:r>
                    </m:oMath>
                  </m:oMathPara>
                </a14:m>
                <a:endParaRPr lang="en-US" b="0" dirty="0"/>
              </a:p>
            </p:txBody>
          </p:sp>
        </mc:Choice>
        <mc:Fallback xmlns="">
          <p:sp>
            <p:nvSpPr>
              <p:cNvPr id="72" name="文本框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3591" y="782052"/>
                <a:ext cx="815722" cy="36933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3" name="直接箭头连接符 72"/>
          <p:cNvCxnSpPr/>
          <p:nvPr/>
        </p:nvCxnSpPr>
        <p:spPr>
          <a:xfrm flipH="1" flipV="1">
            <a:off x="1697433" y="1207715"/>
            <a:ext cx="731081" cy="861986"/>
          </a:xfrm>
          <a:prstGeom prst="straightConnector1">
            <a:avLst/>
          </a:prstGeom>
          <a:ln>
            <a:headEnd type="none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4" name="矩形 73"/>
              <p:cNvSpPr/>
              <p:nvPr/>
            </p:nvSpPr>
            <p:spPr>
              <a:xfrm>
                <a:off x="4382292" y="764704"/>
                <a:ext cx="841052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1400" i="1" dirty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zh-CN" altLang="en-US" sz="1400" dirty="0"/>
                  <a:t>中心化</a:t>
                </a:r>
                <a:endParaRPr lang="en-US" sz="1400" dirty="0"/>
              </a:p>
            </p:txBody>
          </p:sp>
        </mc:Choice>
        <mc:Fallback xmlns="">
          <p:sp>
            <p:nvSpPr>
              <p:cNvPr id="74" name="矩形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2292" y="764704"/>
                <a:ext cx="841052" cy="307777"/>
              </a:xfrm>
              <a:prstGeom prst="rect">
                <a:avLst/>
              </a:prstGeom>
              <a:blipFill>
                <a:blip r:embed="rId20"/>
                <a:stretch>
                  <a:fillRect t="-5882" r="-725" b="-1568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3" name="直接箭头连接符 82"/>
          <p:cNvCxnSpPr/>
          <p:nvPr/>
        </p:nvCxnSpPr>
        <p:spPr>
          <a:xfrm flipH="1">
            <a:off x="3886447" y="1320906"/>
            <a:ext cx="1501015" cy="712408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4" name="文本框 83"/>
              <p:cNvSpPr txBox="1"/>
              <p:nvPr/>
            </p:nvSpPr>
            <p:spPr>
              <a:xfrm rot="20260702">
                <a:off x="3993809" y="1348488"/>
                <a:ext cx="1510405" cy="5568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spcAft>
                    <a:spcPts val="200"/>
                  </a:spcAft>
                </a:pPr>
                <a:r>
                  <a:rPr lang="zh-CN" altLang="en-US" sz="1400" dirty="0">
                    <a:solidFill>
                      <a:schemeClr val="accent6">
                        <a:lumMod val="75000"/>
                      </a:schemeClr>
                    </a:solidFill>
                  </a:rPr>
                  <a:t>解码</a:t>
                </a:r>
                <a:r>
                  <a:rPr lang="en-US" altLang="zh-CN" sz="1400" dirty="0">
                    <a:solidFill>
                      <a:schemeClr val="accent6">
                        <a:lumMod val="75000"/>
                      </a:schemeClr>
                    </a:solidFill>
                  </a:rPr>
                  <a:t>:</a:t>
                </a:r>
                <a:r>
                  <a:rPr lang="zh-CN" altLang="en-US" sz="1400" dirty="0">
                    <a:solidFill>
                      <a:schemeClr val="accent6">
                        <a:lumMod val="75000"/>
                      </a:schemeClr>
                    </a:solidFill>
                  </a:rPr>
                  <a:t>重新表示</a:t>
                </a:r>
                <a14:m>
                  <m:oMath xmlns:m="http://schemas.openxmlformats.org/officeDocument/2006/math">
                    <m:r>
                      <a:rPr lang="en-US" altLang="zh-CN" sz="1400" i="1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endParaRPr lang="en-US" sz="1400" dirty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altLang="zh-CN" sz="140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  <m:r>
                        <a:rPr lang="en-US" altLang="zh-CN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altLang="zh-CN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𝑌</m:t>
                      </m:r>
                      <m:sSup>
                        <m:sSupPr>
                          <m:ctrlPr>
                            <a:rPr lang="en-US" sz="1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p>
                          <m:r>
                            <a:rPr lang="en-US" sz="1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⊤</m:t>
                          </m:r>
                        </m:sup>
                      </m:sSup>
                      <m:r>
                        <a:rPr lang="en-US" sz="1400" i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b>
                        <m:sSubPr>
                          <m:ctrlPr>
                            <a:rPr lang="en-US" sz="140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sSubSup>
                        <m:sSubSupPr>
                          <m:ctrlPr>
                            <a:rPr lang="en-US" sz="140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4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</m:sub>
                        <m:sup>
                          <m:r>
                            <a:rPr lang="en-US" sz="1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⊤</m:t>
                          </m:r>
                        </m:sup>
                      </m:sSubSup>
                    </m:oMath>
                  </m:oMathPara>
                </a14:m>
                <a:endParaRPr lang="en-US" sz="1400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4" name="文本框 8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0260702">
                <a:off x="3993809" y="1348488"/>
                <a:ext cx="1510405" cy="556884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3" name="矩形 92"/>
              <p:cNvSpPr/>
              <p:nvPr/>
            </p:nvSpPr>
            <p:spPr>
              <a:xfrm rot="21099802">
                <a:off x="6231634" y="1451622"/>
                <a:ext cx="877933" cy="6001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sz="1400" b="1" i="1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400" b="1" dirty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𝐱</m:t>
                          </m:r>
                        </m:e>
                        <m:sub>
                          <m:r>
                            <a:rPr lang="en-US" altLang="zh-CN" sz="1400" i="1" dirty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altLang="zh-CN" sz="1400" i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altLang="zh-CN" sz="1400" i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𝐿</m:t>
                      </m:r>
                      <m:sSub>
                        <m:sSubPr>
                          <m:ctrlPr>
                            <a:rPr lang="en-US" altLang="zh-CN" sz="1400" b="1" i="1" dirty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sz="1400" b="1" dirty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𝐟</m:t>
                          </m:r>
                        </m:e>
                        <m:sub>
                          <m:r>
                            <a:rPr lang="en-US" altLang="zh-CN" sz="1400" i="1" dirty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altLang="zh-CN" sz="1400" b="1" i="1" dirty="0">
                  <a:solidFill>
                    <a:schemeClr val="accent6">
                      <a:lumMod val="75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𝑋</m:t>
                      </m:r>
                      <m:r>
                        <a:rPr lang="en-US" altLang="zh-CN" sz="1400" i="1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n-US" altLang="zh-CN" sz="1400" b="0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𝐹</m:t>
                      </m:r>
                      <m:sSup>
                        <m:sSupPr>
                          <m:ctrlPr>
                            <a:rPr lang="en-US" altLang="zh-CN" sz="1400" b="0" i="1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1400" b="0" i="1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e>
                        <m:sup>
                          <m:r>
                            <a:rPr lang="en-US" sz="1400" i="1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⊤</m:t>
                          </m:r>
                        </m:sup>
                      </m:sSup>
                    </m:oMath>
                  </m:oMathPara>
                </a14:m>
                <a:endParaRPr lang="en-US" sz="1400" dirty="0">
                  <a:solidFill>
                    <a:schemeClr val="accent6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3" name="矩形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1099802">
                <a:off x="6231634" y="1451622"/>
                <a:ext cx="877933" cy="600164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4" name="直接箭头连接符 93"/>
          <p:cNvCxnSpPr/>
          <p:nvPr/>
        </p:nvCxnSpPr>
        <p:spPr>
          <a:xfrm flipH="1">
            <a:off x="4559183" y="1675378"/>
            <a:ext cx="2551902" cy="46889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直接箭头连接符 100"/>
          <p:cNvCxnSpPr/>
          <p:nvPr/>
        </p:nvCxnSpPr>
        <p:spPr>
          <a:xfrm flipV="1">
            <a:off x="1989336" y="4093641"/>
            <a:ext cx="675729" cy="84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下箭头 56"/>
          <p:cNvSpPr/>
          <p:nvPr/>
        </p:nvSpPr>
        <p:spPr>
          <a:xfrm>
            <a:off x="5841799" y="1404757"/>
            <a:ext cx="274012" cy="636004"/>
          </a:xfrm>
          <a:prstGeom prst="downArrow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上箭头 57"/>
          <p:cNvSpPr/>
          <p:nvPr/>
        </p:nvSpPr>
        <p:spPr>
          <a:xfrm>
            <a:off x="5857887" y="2954424"/>
            <a:ext cx="265046" cy="569629"/>
          </a:xfrm>
          <a:prstGeom prst="upArrow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7" name="直接箭头连接符 156"/>
          <p:cNvCxnSpPr/>
          <p:nvPr/>
        </p:nvCxnSpPr>
        <p:spPr>
          <a:xfrm>
            <a:off x="4443673" y="3261806"/>
            <a:ext cx="0" cy="1802159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文本框 157"/>
          <p:cNvSpPr txBox="1"/>
          <p:nvPr/>
        </p:nvSpPr>
        <p:spPr>
          <a:xfrm rot="5400000">
            <a:off x="3985267" y="3928604"/>
            <a:ext cx="11290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>
                <a:solidFill>
                  <a:schemeClr val="accent1"/>
                </a:solidFill>
              </a:rPr>
              <a:t>K-means</a:t>
            </a:r>
            <a:endParaRPr lang="en-US" sz="1400" b="1" dirty="0">
              <a:solidFill>
                <a:schemeClr val="accent1"/>
              </a:solidFill>
            </a:endParaRPr>
          </a:p>
        </p:txBody>
      </p:sp>
      <p:cxnSp>
        <p:nvCxnSpPr>
          <p:cNvPr id="29" name="直接连接符 28"/>
          <p:cNvCxnSpPr/>
          <p:nvPr/>
        </p:nvCxnSpPr>
        <p:spPr>
          <a:xfrm>
            <a:off x="519653" y="2715454"/>
            <a:ext cx="1261" cy="34691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>
            <a:off x="543928" y="5385566"/>
            <a:ext cx="29353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/>
          <p:nvPr/>
        </p:nvCxnSpPr>
        <p:spPr>
          <a:xfrm>
            <a:off x="543927" y="6167101"/>
            <a:ext cx="293533" cy="17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文本框 85"/>
          <p:cNvSpPr txBox="1"/>
          <p:nvPr/>
        </p:nvSpPr>
        <p:spPr>
          <a:xfrm>
            <a:off x="636155" y="2320055"/>
            <a:ext cx="16335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>
                <a:solidFill>
                  <a:srgbClr val="0070C0"/>
                </a:solidFill>
              </a:rPr>
              <a:t>数学距离矩阵</a:t>
            </a:r>
            <a:endParaRPr lang="en-US" altLang="zh-CN" sz="1600" dirty="0">
              <a:solidFill>
                <a:srgbClr val="0070C0"/>
              </a:solidFill>
            </a:endParaRPr>
          </a:p>
          <a:p>
            <a:r>
              <a:rPr lang="zh-CN" altLang="en-US" sz="1600" dirty="0">
                <a:solidFill>
                  <a:srgbClr val="0070C0"/>
                </a:solidFill>
              </a:rPr>
              <a:t>或相似度矩阵</a:t>
            </a:r>
            <a:endParaRPr lang="en-US" altLang="zh-CN" sz="1600" dirty="0">
              <a:solidFill>
                <a:srgbClr val="0070C0"/>
              </a:solidFill>
            </a:endParaRPr>
          </a:p>
          <a:p>
            <a:endParaRPr lang="en-US" sz="1600" dirty="0">
              <a:solidFill>
                <a:srgbClr val="0070C0"/>
              </a:solidFill>
            </a:endParaRPr>
          </a:p>
        </p:txBody>
      </p:sp>
      <p:cxnSp>
        <p:nvCxnSpPr>
          <p:cNvPr id="18" name="直接箭头连接符 17"/>
          <p:cNvCxnSpPr/>
          <p:nvPr/>
        </p:nvCxnSpPr>
        <p:spPr>
          <a:xfrm flipH="1">
            <a:off x="519653" y="2630917"/>
            <a:ext cx="1826925" cy="136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2" name="矩形 91"/>
              <p:cNvSpPr/>
              <p:nvPr/>
            </p:nvSpPr>
            <p:spPr>
              <a:xfrm>
                <a:off x="7354262" y="4646681"/>
                <a:ext cx="253596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92" name="矩形 9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4262" y="4646681"/>
                <a:ext cx="253596" cy="276999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6" name="文本框 95"/>
              <p:cNvSpPr txBox="1"/>
              <p:nvPr/>
            </p:nvSpPr>
            <p:spPr>
              <a:xfrm>
                <a:off x="6940402" y="3074734"/>
                <a:ext cx="1739040" cy="1125180"/>
              </a:xfrm>
              <a:prstGeom prst="rect">
                <a:avLst/>
              </a:prstGeom>
              <a:noFill/>
              <a:ln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zh-CN" altLang="en-US" sz="1600" dirty="0">
                    <a:solidFill>
                      <a:srgbClr val="00B050"/>
                    </a:solidFill>
                  </a:rPr>
                  <a:t>中心化数据矩阵</a:t>
                </a:r>
                <a14:m>
                  <m:oMath xmlns:m="http://schemas.openxmlformats.org/officeDocument/2006/math">
                    <m:r>
                      <a:rPr lang="en-US" altLang="zh-CN" sz="160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altLang="zh-CN" sz="160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altLang="zh-CN" sz="160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1600" dirty="0">
                    <a:solidFill>
                      <a:srgbClr val="00B050"/>
                    </a:solidFill>
                  </a:rPr>
                  <a:t>,</a:t>
                </a:r>
                <a:r>
                  <a:rPr lang="zh-CN" altLang="en-US" sz="1600" dirty="0">
                    <a:solidFill>
                      <a:srgbClr val="00B050"/>
                    </a:solidFill>
                  </a:rPr>
                  <a:t>标准化的协方差矩阵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sz="14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1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1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sz="1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⊤</m:t>
                            </m:r>
                          </m:sup>
                        </m:sSup>
                        <m:r>
                          <a:rPr lang="en-US" sz="1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1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1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1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  <m:sSup>
                      <m:sSupPr>
                        <m:ctrlPr>
                          <a:rPr lang="en-US" sz="1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1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⊤</m:t>
                        </m:r>
                      </m:sup>
                    </m:sSup>
                    <m:r>
                      <a:rPr lang="en-US" sz="1400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𝑌</m:t>
                    </m:r>
                    <m:sSup>
                      <m:sSupPr>
                        <m:ctrlPr>
                          <a:rPr lang="en-US" sz="1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sSup>
                          <m:sSupPr>
                            <m:ctrlPr>
                              <a:rPr lang="en-US" sz="1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1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𝑌</m:t>
                            </m:r>
                          </m:e>
                          <m:sup>
                            <m:r>
                              <a:rPr lang="en-US" sz="1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⊤</m:t>
                            </m:r>
                          </m:sup>
                        </m:sSup>
                        <m:r>
                          <a:rPr lang="en-US" sz="1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  <m:r>
                          <a:rPr lang="en-US" sz="1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1400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en-US" sz="1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1400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en-US" sz="16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96" name="文本框 9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0402" y="3074734"/>
                <a:ext cx="1739040" cy="1125180"/>
              </a:xfrm>
              <a:prstGeom prst="rect">
                <a:avLst/>
              </a:prstGeom>
              <a:blipFill>
                <a:blip r:embed="rId24"/>
                <a:stretch>
                  <a:fillRect l="-1742" t="-1070" b="-535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8" name="文本框 107"/>
          <p:cNvSpPr txBox="1"/>
          <p:nvPr/>
        </p:nvSpPr>
        <p:spPr>
          <a:xfrm>
            <a:off x="1870064" y="3609444"/>
            <a:ext cx="934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/>
              <a:t>embedding</a:t>
            </a:r>
            <a:endParaRPr lang="en-US" sz="1200" dirty="0"/>
          </a:p>
        </p:txBody>
      </p:sp>
      <p:cxnSp>
        <p:nvCxnSpPr>
          <p:cNvPr id="126" name="直接连接符 125"/>
          <p:cNvCxnSpPr/>
          <p:nvPr/>
        </p:nvCxnSpPr>
        <p:spPr>
          <a:xfrm flipV="1">
            <a:off x="4634862" y="2502935"/>
            <a:ext cx="512425" cy="10363"/>
          </a:xfrm>
          <a:prstGeom prst="line">
            <a:avLst/>
          </a:prstGeom>
          <a:ln>
            <a:headEnd type="arrow" w="med" len="med"/>
            <a:tailEnd type="arrow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9" name="矩形 128"/>
              <p:cNvSpPr/>
              <p:nvPr/>
            </p:nvSpPr>
            <p:spPr>
              <a:xfrm>
                <a:off x="2364481" y="2808561"/>
                <a:ext cx="2430483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zh-CN" altLang="en-US" sz="1400" dirty="0"/>
                  <a:t>行</a:t>
                </a:r>
                <a:r>
                  <a:rPr lang="en-US" altLang="zh-CN" sz="1400" dirty="0"/>
                  <a:t>: </a:t>
                </a:r>
                <a:r>
                  <a:rPr lang="zh-CN" altLang="en-US" sz="1400" dirty="0"/>
                  <a:t>样本</a:t>
                </a:r>
                <a:r>
                  <a:rPr lang="en-US" altLang="zh-CN" sz="1400" dirty="0"/>
                  <a:t>, </a:t>
                </a:r>
                <a:r>
                  <a:rPr lang="zh-CN" altLang="en-US" sz="1400" dirty="0"/>
                  <a:t>列</a:t>
                </a:r>
                <a:r>
                  <a:rPr lang="en-US" altLang="zh-CN" sz="1400" dirty="0"/>
                  <a:t>: </a:t>
                </a:r>
                <a:r>
                  <a:rPr lang="zh-CN" altLang="en-US" sz="1400" dirty="0"/>
                  <a:t>变量</a:t>
                </a:r>
                <a:r>
                  <a:rPr lang="en-US" altLang="zh-CN" sz="1400" dirty="0"/>
                  <a:t>rank(</a:t>
                </a:r>
                <a14:m>
                  <m:oMath xmlns:m="http://schemas.openxmlformats.org/officeDocument/2006/math">
                    <m:r>
                      <a:rPr lang="en-US" altLang="zh-CN" sz="1400" i="1" dirty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r>
                  <a:rPr lang="en-US" altLang="zh-CN" sz="1400" dirty="0"/>
                  <a:t>)</a:t>
                </a:r>
                <a14:m>
                  <m:oMath xmlns:m="http://schemas.openxmlformats.org/officeDocument/2006/math">
                    <m:r>
                      <a:rPr lang="en-US" altLang="zh-CN" sz="1400" i="1" dirty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sz="1400" i="1" dirty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endParaRPr lang="en-US" sz="1400" dirty="0"/>
              </a:p>
            </p:txBody>
          </p:sp>
        </mc:Choice>
        <mc:Fallback xmlns="">
          <p:sp>
            <p:nvSpPr>
              <p:cNvPr id="129" name="矩形 1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4481" y="2808561"/>
                <a:ext cx="2430483" cy="307777"/>
              </a:xfrm>
              <a:prstGeom prst="rect">
                <a:avLst/>
              </a:prstGeom>
              <a:blipFill>
                <a:blip r:embed="rId25"/>
                <a:stretch>
                  <a:fillRect l="-752" t="-8000" b="-2200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7" name="文本框 146"/>
          <p:cNvSpPr txBox="1"/>
          <p:nvPr/>
        </p:nvSpPr>
        <p:spPr>
          <a:xfrm>
            <a:off x="6791025" y="2315359"/>
            <a:ext cx="8679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/>
              <a:t>对角化</a:t>
            </a:r>
            <a:endParaRPr lang="en-US" sz="1400" dirty="0"/>
          </a:p>
        </p:txBody>
      </p:sp>
      <p:cxnSp>
        <p:nvCxnSpPr>
          <p:cNvPr id="150" name="肘形连接符 149"/>
          <p:cNvCxnSpPr/>
          <p:nvPr/>
        </p:nvCxnSpPr>
        <p:spPr>
          <a:xfrm rot="16200000" flipH="1">
            <a:off x="7475985" y="3783757"/>
            <a:ext cx="2524221" cy="71484"/>
          </a:xfrm>
          <a:prstGeom prst="bentConnector3">
            <a:avLst>
              <a:gd name="adj1" fmla="val -221"/>
            </a:avLst>
          </a:prstGeom>
          <a:ln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矩形 165"/>
          <p:cNvSpPr/>
          <p:nvPr/>
        </p:nvSpPr>
        <p:spPr>
          <a:xfrm>
            <a:off x="2293259" y="5758174"/>
            <a:ext cx="67839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altLang="zh-CN" sz="1600" b="1" dirty="0" err="1">
                <a:solidFill>
                  <a:srgbClr val="0070C0"/>
                </a:solidFill>
              </a:rPr>
              <a:t>cMDS</a:t>
            </a:r>
            <a:endParaRPr lang="en-US" altLang="zh-CN" sz="1600" b="1" dirty="0">
              <a:solidFill>
                <a:srgbClr val="0070C0"/>
              </a:solidFill>
            </a:endParaRPr>
          </a:p>
        </p:txBody>
      </p:sp>
      <p:sp>
        <p:nvSpPr>
          <p:cNvPr id="167" name="矩形 166"/>
          <p:cNvSpPr/>
          <p:nvPr/>
        </p:nvSpPr>
        <p:spPr>
          <a:xfrm>
            <a:off x="2138662" y="5116805"/>
            <a:ext cx="101181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600" b="1" dirty="0">
                <a:solidFill>
                  <a:schemeClr val="accent1"/>
                </a:solidFill>
              </a:rPr>
              <a:t>层次聚类</a:t>
            </a:r>
            <a:endParaRPr lang="en-US" altLang="zh-CN" sz="1600" b="1" dirty="0">
              <a:solidFill>
                <a:schemeClr val="accent1"/>
              </a:solidFill>
            </a:endParaRPr>
          </a:p>
          <a:p>
            <a:pPr>
              <a:spcAft>
                <a:spcPts val="600"/>
              </a:spcAft>
            </a:pPr>
            <a:r>
              <a:rPr lang="en-US" altLang="zh-CN" sz="1600" b="1" dirty="0">
                <a:solidFill>
                  <a:schemeClr val="accent1"/>
                </a:solidFill>
              </a:rPr>
              <a:t>K-</a:t>
            </a:r>
            <a:r>
              <a:rPr lang="en-US" altLang="zh-CN" sz="1600" b="1" dirty="0" err="1">
                <a:solidFill>
                  <a:schemeClr val="accent1"/>
                </a:solidFill>
              </a:rPr>
              <a:t>medoid</a:t>
            </a:r>
            <a:endParaRPr lang="en-US" altLang="zh-CN" sz="1600" b="1" dirty="0">
              <a:solidFill>
                <a:schemeClr val="accent1"/>
              </a:solidFill>
            </a:endParaRPr>
          </a:p>
        </p:txBody>
      </p:sp>
      <p:sp>
        <p:nvSpPr>
          <p:cNvPr id="171" name="矩形 170"/>
          <p:cNvSpPr/>
          <p:nvPr/>
        </p:nvSpPr>
        <p:spPr>
          <a:xfrm>
            <a:off x="3298622" y="5833621"/>
            <a:ext cx="1800585" cy="58477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zh-CN" altLang="en-US" sz="1600" dirty="0">
                <a:solidFill>
                  <a:srgbClr val="0070C0"/>
                </a:solidFill>
              </a:rPr>
              <a:t>配列</a:t>
            </a:r>
            <a:r>
              <a:rPr lang="en-US" altLang="zh-CN" sz="1600" dirty="0">
                <a:solidFill>
                  <a:srgbClr val="0070C0"/>
                </a:solidFill>
              </a:rPr>
              <a:t>/</a:t>
            </a:r>
            <a:r>
              <a:rPr lang="en-US" altLang="zh-CN" sz="1600" dirty="0" err="1">
                <a:solidFill>
                  <a:srgbClr val="0070C0"/>
                </a:solidFill>
              </a:rPr>
              <a:t>cMDS</a:t>
            </a:r>
            <a:r>
              <a:rPr lang="en-US" altLang="zh-CN" sz="1600" dirty="0">
                <a:solidFill>
                  <a:srgbClr val="0070C0"/>
                </a:solidFill>
              </a:rPr>
              <a:t>: </a:t>
            </a:r>
            <a:r>
              <a:rPr lang="zh-CN" altLang="en-US" sz="1600" dirty="0">
                <a:solidFill>
                  <a:srgbClr val="0070C0"/>
                </a:solidFill>
              </a:rPr>
              <a:t>排序或低维表示。</a:t>
            </a:r>
            <a:endParaRPr lang="en-US" sz="1600" dirty="0">
              <a:solidFill>
                <a:srgbClr val="0070C0"/>
              </a:solidFill>
            </a:endParaRPr>
          </a:p>
        </p:txBody>
      </p:sp>
      <p:cxnSp>
        <p:nvCxnSpPr>
          <p:cNvPr id="173" name="肘形连接符 172"/>
          <p:cNvCxnSpPr>
            <a:stCxn id="102" idx="2"/>
            <a:endCxn id="171" idx="3"/>
          </p:cNvCxnSpPr>
          <p:nvPr/>
        </p:nvCxnSpPr>
        <p:spPr>
          <a:xfrm rot="5400000">
            <a:off x="5535070" y="5511939"/>
            <a:ext cx="178207" cy="1049932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" name="文本框 173"/>
          <p:cNvSpPr txBox="1"/>
          <p:nvPr/>
        </p:nvSpPr>
        <p:spPr>
          <a:xfrm>
            <a:off x="1864770" y="451117"/>
            <a:ext cx="9798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dirty="0"/>
              <a:t>embedding</a:t>
            </a:r>
            <a:endParaRPr lang="en-US" sz="1200" dirty="0"/>
          </a:p>
        </p:txBody>
      </p:sp>
      <p:sp>
        <p:nvSpPr>
          <p:cNvPr id="3" name="矩形 2"/>
          <p:cNvSpPr/>
          <p:nvPr/>
        </p:nvSpPr>
        <p:spPr>
          <a:xfrm>
            <a:off x="2562748" y="4542818"/>
            <a:ext cx="913066" cy="338554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r>
              <a:rPr lang="zh-CN" altLang="en-US" sz="1600" b="1" dirty="0">
                <a:solidFill>
                  <a:srgbClr val="00B0F0"/>
                </a:solidFill>
              </a:rPr>
              <a:t>谱聚类</a:t>
            </a:r>
            <a:endParaRPr lang="en-US" altLang="zh-CN" sz="1600" b="1" dirty="0">
              <a:solidFill>
                <a:srgbClr val="00B0F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3508403" y="4535842"/>
            <a:ext cx="80502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600" b="1" dirty="0">
                <a:solidFill>
                  <a:srgbClr val="00B0F0"/>
                </a:solidFill>
              </a:rPr>
              <a:t>谱配列</a:t>
            </a:r>
            <a:endParaRPr lang="en-US" altLang="zh-CN" sz="1600" b="1" dirty="0">
              <a:solidFill>
                <a:srgbClr val="00B0F0"/>
              </a:solidFill>
            </a:endParaRPr>
          </a:p>
        </p:txBody>
      </p:sp>
      <p:cxnSp>
        <p:nvCxnSpPr>
          <p:cNvPr id="6" name="直接箭头连接符 5"/>
          <p:cNvCxnSpPr/>
          <p:nvPr/>
        </p:nvCxnSpPr>
        <p:spPr>
          <a:xfrm>
            <a:off x="3935352" y="4359392"/>
            <a:ext cx="24139" cy="1499878"/>
          </a:xfrm>
          <a:prstGeom prst="straightConnector1">
            <a:avLst/>
          </a:prstGeom>
          <a:ln w="190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矩形 7"/>
              <p:cNvSpPr/>
              <p:nvPr/>
            </p:nvSpPr>
            <p:spPr>
              <a:xfrm>
                <a:off x="6687429" y="6035092"/>
                <a:ext cx="2416751" cy="665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spcAft>
                    <a:spcPts val="6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𝐷</m:t>
                      </m:r>
                      <m:r>
                        <a:rPr lang="en-US" sz="1200" b="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12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sSup>
                                <m:sSupPr>
                                  <m:ctrlP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sSup>
                                    <m:sSupPr>
                                      <m:ctrlPr>
                                        <a:rPr lang="en-US" sz="1200" i="1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1200" i="1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r>
                                        <a:rPr lang="en-US" sz="1200" i="1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  <m:sup>
                                      <m:r>
                                        <a:rPr lang="en-US" sz="1200" i="1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⊤</m:t>
                                      </m:r>
                                    </m:sup>
                                  </m:sSup>
                                  <m: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  <m: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f>
                                    <m:fPr>
                                      <m:ctrlPr>
                                        <a:rPr lang="en-US" sz="1200" i="1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a:rPr lang="en-US" sz="1200" i="1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num>
                                    <m:den>
                                      <m:r>
                                        <a:rPr lang="en-US" sz="1200" i="1">
                                          <a:solidFill>
                                            <a:srgbClr val="00B05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den>
                                  </m:f>
                                </m:sup>
                              </m:sSup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𝑈</m:t>
                              </m:r>
                            </m:e>
                          </m:d>
                        </m:e>
                        <m:sup>
                          <m: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⊤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en-US" sz="120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𝑌</m:t>
                          </m:r>
                          <m:sSup>
                            <m:sSup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sSup>
                                <m:sSupPr>
                                  <m:ctrlP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e>
                                <m:sup>
                                  <m: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⊤</m:t>
                                  </m:r>
                                </m:sup>
                              </m:sSup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1200" i="1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den>
                              </m:f>
                            </m:sup>
                          </m:sSup>
                          <m:r>
                            <a:rPr lang="en-US" sz="1200" b="0" i="1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</m:d>
                    </m:oMath>
                  </m:oMathPara>
                </a14:m>
                <a:endParaRPr lang="en-US" sz="12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≜</m:t>
                      </m:r>
                      <m:sSup>
                        <m:sSupPr>
                          <m:ctrlP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begChr m:val="["/>
                              <m:endChr m:val="]"/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1200" b="0" i="1" smtClean="0">
                                      <a:solidFill>
                                        <a:srgbClr val="00B050"/>
                                      </a:solidFill>
                                      <a:latin typeface="Cambria Math" panose="02040503050406030204" pitchFamily="18" charset="0"/>
                                    </a:rPr>
                                    <m:t>𝑐𝑐𝑎</m:t>
                                  </m:r>
                                </m:sub>
                              </m:sSub>
                            </m:e>
                          </m:d>
                        </m:e>
                        <m:sup>
                          <m: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⊤</m:t>
                          </m:r>
                        </m:sup>
                      </m:sSup>
                      <m:d>
                        <m:dPr>
                          <m:begChr m:val="["/>
                          <m:endChr m:val="]"/>
                          <m:ctrlPr>
                            <a:rPr lang="en-US" sz="1200" i="1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0" i="1" smtClean="0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  <m:sub>
                              <m:r>
                                <a:rPr lang="en-US" sz="1200" i="1">
                                  <a:solidFill>
                                    <a:srgbClr val="00B050"/>
                                  </a:solidFill>
                                  <a:latin typeface="Cambria Math" panose="02040503050406030204" pitchFamily="18" charset="0"/>
                                </a:rPr>
                                <m:t>𝑐𝑐𝑎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8" name="矩形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7429" y="6035092"/>
                <a:ext cx="2416751" cy="665118"/>
              </a:xfrm>
              <a:prstGeom prst="rect">
                <a:avLst/>
              </a:prstGeom>
              <a:blipFill>
                <a:blip r:embed="rId2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直接箭头连接符 8"/>
          <p:cNvCxnSpPr/>
          <p:nvPr/>
        </p:nvCxnSpPr>
        <p:spPr>
          <a:xfrm>
            <a:off x="6721259" y="1207715"/>
            <a:ext cx="366185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文本框 69">
            <a:extLst>
              <a:ext uri="{FF2B5EF4-FFF2-40B4-BE49-F238E27FC236}">
                <a16:creationId xmlns:a16="http://schemas.microsoft.com/office/drawing/2014/main" id="{8054250A-A717-4FF1-9A50-ADCBF9965AF5}"/>
              </a:ext>
            </a:extLst>
          </p:cNvPr>
          <p:cNvSpPr txBox="1"/>
          <p:nvPr/>
        </p:nvSpPr>
        <p:spPr>
          <a:xfrm>
            <a:off x="87008" y="60071"/>
            <a:ext cx="26044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第</a:t>
            </a:r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11-23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讲</a:t>
            </a:r>
            <a:r>
              <a:rPr lang="en-US" altLang="zh-CN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(SVD)</a:t>
            </a:r>
            <a:r>
              <a:rPr lang="zh-CN" altLang="en-US" sz="20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DAA6EF4-7849-4A88-B1DA-01DE101A66D0}"/>
              </a:ext>
            </a:extLst>
          </p:cNvPr>
          <p:cNvSpPr txBox="1"/>
          <p:nvPr/>
        </p:nvSpPr>
        <p:spPr>
          <a:xfrm rot="5400000">
            <a:off x="-791822" y="5305188"/>
            <a:ext cx="21017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/>
              <a:t>低秩</a:t>
            </a:r>
            <a:r>
              <a:rPr lang="en-US" altLang="zh-CN" sz="1600" dirty="0"/>
              <a:t>/</a:t>
            </a:r>
            <a:r>
              <a:rPr lang="zh-CN" altLang="en-US" sz="1600" dirty="0"/>
              <a:t>低维</a:t>
            </a:r>
            <a:r>
              <a:rPr lang="en-US" altLang="zh-CN" sz="1600" dirty="0"/>
              <a:t>embedding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360789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3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5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7" fill="hold">
                      <p:stCondLst>
                        <p:cond delay="indefinite"/>
                      </p:stCondLst>
                      <p:childTnLst>
                        <p:par>
                          <p:cTn id="278" fill="hold">
                            <p:stCondLst>
                              <p:cond delay="0"/>
                            </p:stCondLst>
                            <p:childTnLst>
                              <p:par>
                                <p:cTn id="27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1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2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5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6" dur="500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1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1" fill="hold">
                      <p:stCondLst>
                        <p:cond delay="indefinite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 animBg="1"/>
      <p:bldP spid="16" grpId="0" animBg="1"/>
      <p:bldP spid="24" grpId="0"/>
      <p:bldP spid="26" grpId="0" animBg="1"/>
      <p:bldP spid="27" grpId="0" animBg="1"/>
      <p:bldP spid="34" grpId="0" animBg="1"/>
      <p:bldP spid="39" grpId="0" animBg="1"/>
      <p:bldP spid="54" grpId="0"/>
      <p:bldP spid="99" grpId="0" animBg="1"/>
      <p:bldP spid="102" grpId="0" animBg="1"/>
      <p:bldP spid="115" grpId="0" animBg="1"/>
      <p:bldP spid="117" grpId="0" animBg="1"/>
      <p:bldP spid="131" grpId="0" animBg="1"/>
      <p:bldP spid="122" grpId="0"/>
      <p:bldP spid="44" grpId="0" animBg="1"/>
      <p:bldP spid="87" grpId="0"/>
      <p:bldP spid="67" grpId="0"/>
      <p:bldP spid="72" grpId="0" animBg="1"/>
      <p:bldP spid="74" grpId="0"/>
      <p:bldP spid="84" grpId="0"/>
      <p:bldP spid="93" grpId="0"/>
      <p:bldP spid="57" grpId="0" animBg="1"/>
      <p:bldP spid="58" grpId="0" animBg="1"/>
      <p:bldP spid="158" grpId="0"/>
      <p:bldP spid="86" grpId="0"/>
      <p:bldP spid="92" grpId="0"/>
      <p:bldP spid="96" grpId="0" animBg="1"/>
      <p:bldP spid="108" grpId="0"/>
      <p:bldP spid="147" grpId="0"/>
      <p:bldP spid="166" grpId="0"/>
      <p:bldP spid="167" grpId="0"/>
      <p:bldP spid="171" grpId="0" animBg="1"/>
      <p:bldP spid="174" grpId="0"/>
      <p:bldP spid="3" grpId="0"/>
      <p:bldP spid="4" grpId="0"/>
      <p:bldP spid="8" grpId="0"/>
      <p:bldP spid="5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99611</TotalTime>
  <Words>519</Words>
  <Application>Microsoft Office PowerPoint</Application>
  <PresentationFormat>全屏显示(4:3)</PresentationFormat>
  <Paragraphs>99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微软雅黑</vt:lpstr>
      <vt:lpstr>Arial</vt:lpstr>
      <vt:lpstr>Calibri</vt:lpstr>
      <vt:lpstr>Cambria Math</vt:lpstr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yuan Yuan</dc:creator>
  <cp:lastModifiedBy>yang</cp:lastModifiedBy>
  <cp:revision>4046</cp:revision>
  <dcterms:created xsi:type="dcterms:W3CDTF">2017-08-18T15:13:31Z</dcterms:created>
  <dcterms:modified xsi:type="dcterms:W3CDTF">2026-06-15T13:06:14Z</dcterms:modified>
</cp:coreProperties>
</file>