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8" r:id="rId3"/>
    <p:sldId id="309" r:id="rId4"/>
    <p:sldId id="300" r:id="rId5"/>
    <p:sldId id="299" r:id="rId6"/>
    <p:sldId id="302" r:id="rId7"/>
    <p:sldId id="307" r:id="rId8"/>
    <p:sldId id="310" r:id="rId9"/>
    <p:sldId id="303" r:id="rId10"/>
    <p:sldId id="263"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58" r:id="rId45"/>
    <p:sldId id="259" r:id="rId46"/>
    <p:sldId id="260" r:id="rId47"/>
    <p:sldId id="26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B6FF"/>
    <a:srgbClr val="85FF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5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notesMaster" Target="notesMasters/notesMaster1.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viewProps" Target="viewProps.xml"/><Relationship Id="rId54"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408-7C89-8B4B-81D1-4F4F6102D216}" type="datetimeFigureOut">
              <a:rPr lang="en-US" smtClean="0"/>
              <a:t>11/7/11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BA0E6-BFA7-B74E-B544-6734AD22A110}" type="slidenum">
              <a:rPr lang="en-US" smtClean="0"/>
              <a:t>‹#›</a:t>
            </a:fld>
            <a:endParaRPr lang="en-US"/>
          </a:p>
        </p:txBody>
      </p:sp>
    </p:spTree>
    <p:extLst>
      <p:ext uri="{BB962C8B-B14F-4D97-AF65-F5344CB8AC3E}">
        <p14:creationId xmlns:p14="http://schemas.microsoft.com/office/powerpoint/2010/main" val="1507024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49" y="8685701"/>
            <a:ext cx="2972338" cy="456834"/>
          </a:xfrm>
          <a:prstGeom prst="rect">
            <a:avLst/>
          </a:prstGeom>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12</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74755"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74755"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74755"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74755"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49" y="8685701"/>
            <a:ext cx="2972338" cy="456834"/>
          </a:xfrm>
          <a:prstGeom prst="rect">
            <a:avLst/>
          </a:prstGeom>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39</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568" y="8682743"/>
            <a:ext cx="2971432" cy="461258"/>
          </a:xfrm>
          <a:prstGeom prst="rect">
            <a:avLst/>
          </a:prstGeom>
          <a:noFill/>
          <a:ln w="9525">
            <a:noFill/>
            <a:miter lim="800000"/>
            <a:headEnd/>
            <a:tailEnd/>
          </a:ln>
        </p:spPr>
        <p:txBody>
          <a:bodyPr lIns="97037" tIns="48516" rIns="97037" bIns="48516" anchor="b">
            <a:prstTxWarp prst="textNoShape">
              <a:avLst/>
            </a:prstTxWarp>
          </a:bodyPr>
          <a:lstStyle/>
          <a:p>
            <a:pPr algn="r" defTabSz="971334"/>
            <a:fld id="{C22CAC10-10AF-B943-AE42-B3BA5D99BED0}" type="slidenum">
              <a:rPr lang="en-GB" sz="1300">
                <a:latin typeface="Times New Roman" charset="0"/>
              </a:rPr>
              <a:pPr algn="r" defTabSz="971334"/>
              <a:t>40</a:t>
            </a:fld>
            <a:endParaRPr lang="en-GB" sz="1300" dirty="0">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5135" y="4343508"/>
            <a:ext cx="5027730" cy="4115014"/>
          </a:xfrm>
          <a:noFill/>
          <a:ln/>
        </p:spPr>
        <p:txBody>
          <a:bodyPr lIns="97037" tIns="48516" rIns="97037" bIns="48516"/>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4294967295"/>
          </p:nvPr>
        </p:nvSpPr>
        <p:spPr bwMode="auto">
          <a:xfrm>
            <a:off x="3884470" y="8686585"/>
            <a:ext cx="2972426" cy="455259"/>
          </a:xfrm>
          <a:prstGeom prst="rect">
            <a:avLst/>
          </a:prstGeom>
          <a:noFill/>
          <a:ln>
            <a:miter lim="800000"/>
            <a:headEnd/>
            <a:tailEnd/>
          </a:ln>
        </p:spPr>
        <p:txBody>
          <a:bodyPr>
            <a:prstTxWarp prst="textNoShape">
              <a:avLst/>
            </a:prstTxWarp>
          </a:bodyPr>
          <a:lstStyle/>
          <a:p>
            <a:fld id="{AE6315AA-65DE-CA43-B787-ED0D04F7A3F2}" type="slidenum">
              <a:rPr lang="en-US" sz="1300">
                <a:latin typeface="Times New Roman" charset="0"/>
                <a:ea typeface="ＭＳ Ｐゴシック" charset="-128"/>
                <a:cs typeface="ＭＳ Ｐゴシック" charset="-128"/>
              </a:rPr>
              <a:pPr/>
              <a:t>41</a:t>
            </a:fld>
            <a:endParaRPr lang="en-US" sz="1300">
              <a:latin typeface="Times New Roman" charset="0"/>
              <a:ea typeface="ＭＳ Ｐゴシック" charset="-128"/>
              <a:cs typeface="ＭＳ Ｐゴシック" charset="-128"/>
            </a:endParaRPr>
          </a:p>
        </p:txBody>
      </p:sp>
      <p:sp>
        <p:nvSpPr>
          <p:cNvPr id="46083" name="Rectangle 2"/>
          <p:cNvSpPr>
            <a:spLocks noGrp="1" noRot="1" noChangeAspect="1" noChangeArrowheads="1" noTextEdit="1"/>
          </p:cNvSpPr>
          <p:nvPr>
            <p:ph type="sldImg"/>
          </p:nvPr>
        </p:nvSpPr>
        <p:spPr>
          <a:xfrm>
            <a:off x="2264654" y="686124"/>
            <a:ext cx="2337527" cy="3428461"/>
          </a:xfrm>
          <a:ln/>
        </p:spPr>
      </p:sp>
      <p:sp>
        <p:nvSpPr>
          <p:cNvPr id="46084"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4294967295"/>
          </p:nvPr>
        </p:nvSpPr>
        <p:spPr bwMode="auto">
          <a:xfrm>
            <a:off x="3884470" y="8686585"/>
            <a:ext cx="2972426" cy="455259"/>
          </a:xfrm>
          <a:prstGeom prst="rect">
            <a:avLst/>
          </a:prstGeom>
          <a:noFill/>
          <a:ln>
            <a:miter lim="800000"/>
            <a:headEnd/>
            <a:tailEnd/>
          </a:ln>
        </p:spPr>
        <p:txBody>
          <a:bodyPr>
            <a:prstTxWarp prst="textNoShape">
              <a:avLst/>
            </a:prstTxWarp>
          </a:bodyPr>
          <a:lstStyle/>
          <a:p>
            <a:fld id="{DFAC378C-BC23-684F-ADDD-C25A1C32E380}" type="slidenum">
              <a:rPr lang="en-US" sz="1300">
                <a:latin typeface="Times New Roman" charset="0"/>
                <a:ea typeface="ＭＳ Ｐゴシック" charset="-128"/>
                <a:cs typeface="ＭＳ Ｐゴシック" charset="-128"/>
              </a:rPr>
              <a:pPr/>
              <a:t>42</a:t>
            </a:fld>
            <a:endParaRPr lang="en-US" sz="1300">
              <a:latin typeface="Times New Roman" charset="0"/>
              <a:ea typeface="ＭＳ Ｐゴシック" charset="-128"/>
              <a:cs typeface="ＭＳ Ｐゴシック" charset="-128"/>
            </a:endParaRPr>
          </a:p>
        </p:txBody>
      </p:sp>
      <p:sp>
        <p:nvSpPr>
          <p:cNvPr id="48131" name="Rectangle 2"/>
          <p:cNvSpPr>
            <a:spLocks noGrp="1" noRot="1" noChangeAspect="1" noChangeArrowheads="1" noTextEdit="1"/>
          </p:cNvSpPr>
          <p:nvPr>
            <p:ph type="sldImg"/>
          </p:nvPr>
        </p:nvSpPr>
        <p:spPr>
          <a:xfrm>
            <a:off x="2264654" y="686124"/>
            <a:ext cx="2337527" cy="3428461"/>
          </a:xfrm>
          <a:ln/>
        </p:spPr>
      </p:sp>
      <p:sp>
        <p:nvSpPr>
          <p:cNvPr id="48132"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4294967295"/>
          </p:nvPr>
        </p:nvSpPr>
        <p:spPr bwMode="auto">
          <a:xfrm>
            <a:off x="3884470" y="8686585"/>
            <a:ext cx="2972426" cy="455259"/>
          </a:xfrm>
          <a:prstGeom prst="rect">
            <a:avLst/>
          </a:prstGeom>
          <a:noFill/>
          <a:ln>
            <a:miter lim="800000"/>
            <a:headEnd/>
            <a:tailEnd/>
          </a:ln>
        </p:spPr>
        <p:txBody>
          <a:bodyPr>
            <a:prstTxWarp prst="textNoShape">
              <a:avLst/>
            </a:prstTxWarp>
          </a:bodyPr>
          <a:lstStyle/>
          <a:p>
            <a:fld id="{DFAC378C-BC23-684F-ADDD-C25A1C32E380}" type="slidenum">
              <a:rPr lang="en-US" sz="1300">
                <a:latin typeface="Times New Roman" charset="0"/>
                <a:ea typeface="ＭＳ Ｐゴシック" charset="-128"/>
                <a:cs typeface="ＭＳ Ｐゴシック" charset="-128"/>
              </a:rPr>
              <a:pPr/>
              <a:t>43</a:t>
            </a:fld>
            <a:endParaRPr lang="en-US" sz="1300">
              <a:latin typeface="Times New Roman" charset="0"/>
              <a:ea typeface="ＭＳ Ｐゴシック" charset="-128"/>
              <a:cs typeface="ＭＳ Ｐゴシック" charset="-128"/>
            </a:endParaRPr>
          </a:p>
        </p:txBody>
      </p:sp>
      <p:sp>
        <p:nvSpPr>
          <p:cNvPr id="48131" name="Rectangle 2"/>
          <p:cNvSpPr>
            <a:spLocks noGrp="1" noRot="1" noChangeAspect="1" noChangeArrowheads="1" noTextEdit="1"/>
          </p:cNvSpPr>
          <p:nvPr>
            <p:ph type="sldImg"/>
          </p:nvPr>
        </p:nvSpPr>
        <p:spPr>
          <a:xfrm>
            <a:off x="2264654" y="686124"/>
            <a:ext cx="2337527" cy="3428461"/>
          </a:xfrm>
          <a:ln/>
        </p:spPr>
      </p:sp>
      <p:sp>
        <p:nvSpPr>
          <p:cNvPr id="48132"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16387"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49" y="8685701"/>
            <a:ext cx="2972338" cy="456834"/>
          </a:xfrm>
          <a:prstGeom prst="rect">
            <a:avLst/>
          </a:prstGeom>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13</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16387"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49" y="8685701"/>
            <a:ext cx="2972338" cy="456834"/>
          </a:xfrm>
          <a:prstGeom prst="rect">
            <a:avLst/>
          </a:prstGeom>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14</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4294967295"/>
          </p:nvPr>
        </p:nvSpPr>
        <p:spPr bwMode="auto">
          <a:xfrm>
            <a:off x="3884470" y="8686585"/>
            <a:ext cx="2972426" cy="455259"/>
          </a:xfrm>
          <a:prstGeom prst="rect">
            <a:avLst/>
          </a:prstGeom>
          <a:noFill/>
          <a:ln>
            <a:miter lim="800000"/>
            <a:headEnd/>
            <a:tailEnd/>
          </a:ln>
        </p:spPr>
        <p:txBody>
          <a:bodyPr>
            <a:prstTxWarp prst="textNoShape">
              <a:avLst/>
            </a:prstTxWarp>
          </a:bodyPr>
          <a:lstStyle/>
          <a:p>
            <a:fld id="{4873BEF1-24FC-B24B-9620-9250DECDC8DB}" type="slidenum">
              <a:rPr lang="en-US" sz="1300">
                <a:latin typeface="Times New Roman" charset="0"/>
                <a:ea typeface="ＭＳ Ｐゴシック" charset="-128"/>
                <a:cs typeface="ＭＳ Ｐゴシック" charset="-128"/>
              </a:rPr>
              <a:pPr/>
              <a:t>23</a:t>
            </a:fld>
            <a:endParaRPr lang="en-US" sz="1300">
              <a:latin typeface="Times New Roman" charset="0"/>
              <a:ea typeface="ＭＳ Ｐゴシック" charset="-128"/>
              <a:cs typeface="ＭＳ Ｐゴシック" charset="-128"/>
            </a:endParaRPr>
          </a:p>
        </p:txBody>
      </p:sp>
      <p:sp>
        <p:nvSpPr>
          <p:cNvPr id="44035" name="Rectangle 2"/>
          <p:cNvSpPr>
            <a:spLocks noGrp="1" noRot="1" noChangeAspect="1" noChangeArrowheads="1" noTextEdit="1"/>
          </p:cNvSpPr>
          <p:nvPr>
            <p:ph type="sldImg"/>
          </p:nvPr>
        </p:nvSpPr>
        <p:spPr>
          <a:xfrm>
            <a:off x="2264654" y="686124"/>
            <a:ext cx="2337527" cy="3428461"/>
          </a:xfrm>
          <a:ln/>
        </p:spPr>
      </p:sp>
      <p:sp>
        <p:nvSpPr>
          <p:cNvPr id="44036"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568" y="8682743"/>
            <a:ext cx="2971432" cy="461258"/>
          </a:xfrm>
          <a:prstGeom prst="rect">
            <a:avLst/>
          </a:prstGeom>
          <a:noFill/>
          <a:ln w="9525">
            <a:noFill/>
            <a:miter lim="800000"/>
            <a:headEnd/>
            <a:tailEnd/>
          </a:ln>
        </p:spPr>
        <p:txBody>
          <a:bodyPr lIns="97037" tIns="48516" rIns="97037" bIns="48516" anchor="b">
            <a:prstTxWarp prst="textNoShape">
              <a:avLst/>
            </a:prstTxWarp>
          </a:bodyPr>
          <a:lstStyle/>
          <a:p>
            <a:pPr algn="r" defTabSz="971334"/>
            <a:fld id="{C22CAC10-10AF-B943-AE42-B3BA5D99BED0}" type="slidenum">
              <a:rPr lang="en-GB" sz="1300">
                <a:latin typeface="Times New Roman" charset="0"/>
              </a:rPr>
              <a:pPr algn="r" defTabSz="971334"/>
              <a:t>26</a:t>
            </a:fld>
            <a:endParaRPr lang="en-GB" sz="1300" dirty="0">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5135" y="4343508"/>
            <a:ext cx="5027730" cy="4115014"/>
          </a:xfrm>
          <a:noFill/>
          <a:ln/>
        </p:spPr>
        <p:txBody>
          <a:bodyPr lIns="97037" tIns="48516" rIns="97037" bIns="48516"/>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568" y="8682743"/>
            <a:ext cx="2971432" cy="461258"/>
          </a:xfrm>
          <a:prstGeom prst="rect">
            <a:avLst/>
          </a:prstGeom>
          <a:noFill/>
          <a:ln w="9525">
            <a:noFill/>
            <a:miter lim="800000"/>
            <a:headEnd/>
            <a:tailEnd/>
          </a:ln>
        </p:spPr>
        <p:txBody>
          <a:bodyPr lIns="97037" tIns="48516" rIns="97037" bIns="48516" anchor="b">
            <a:prstTxWarp prst="textNoShape">
              <a:avLst/>
            </a:prstTxWarp>
          </a:bodyPr>
          <a:lstStyle/>
          <a:p>
            <a:pPr algn="r" defTabSz="971334"/>
            <a:fld id="{C22CAC10-10AF-B943-AE42-B3BA5D99BED0}" type="slidenum">
              <a:rPr lang="en-GB" sz="1300">
                <a:latin typeface="Times New Roman" charset="0"/>
              </a:rPr>
              <a:pPr algn="r" defTabSz="971334"/>
              <a:t>27</a:t>
            </a:fld>
            <a:endParaRPr lang="en-GB" sz="1300" dirty="0">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5135" y="4343508"/>
            <a:ext cx="5027730" cy="4115014"/>
          </a:xfrm>
          <a:noFill/>
          <a:ln/>
        </p:spPr>
        <p:txBody>
          <a:bodyPr lIns="97037" tIns="48516" rIns="97037" bIns="48516"/>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568" y="8682743"/>
            <a:ext cx="2971432" cy="461258"/>
          </a:xfrm>
          <a:prstGeom prst="rect">
            <a:avLst/>
          </a:prstGeom>
          <a:noFill/>
          <a:ln w="9525">
            <a:noFill/>
            <a:miter lim="800000"/>
            <a:headEnd/>
            <a:tailEnd/>
          </a:ln>
        </p:spPr>
        <p:txBody>
          <a:bodyPr lIns="97037" tIns="48516" rIns="97037" bIns="48516" anchor="b">
            <a:prstTxWarp prst="textNoShape">
              <a:avLst/>
            </a:prstTxWarp>
          </a:bodyPr>
          <a:lstStyle/>
          <a:p>
            <a:pPr algn="r" defTabSz="971334"/>
            <a:fld id="{C22CAC10-10AF-B943-AE42-B3BA5D99BED0}" type="slidenum">
              <a:rPr lang="en-GB" sz="1300">
                <a:latin typeface="Times New Roman" charset="0"/>
              </a:rPr>
              <a:pPr algn="r" defTabSz="971334"/>
              <a:t>28</a:t>
            </a:fld>
            <a:endParaRPr lang="en-GB" sz="1300" dirty="0">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5135" y="4343508"/>
            <a:ext cx="5027730" cy="4115014"/>
          </a:xfrm>
          <a:noFill/>
          <a:ln/>
        </p:spPr>
        <p:txBody>
          <a:bodyPr lIns="97037" tIns="48516" rIns="97037" bIns="48516"/>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568" y="8682743"/>
            <a:ext cx="2971432" cy="461258"/>
          </a:xfrm>
          <a:prstGeom prst="rect">
            <a:avLst/>
          </a:prstGeom>
          <a:noFill/>
          <a:ln w="9525">
            <a:noFill/>
            <a:miter lim="800000"/>
            <a:headEnd/>
            <a:tailEnd/>
          </a:ln>
        </p:spPr>
        <p:txBody>
          <a:bodyPr lIns="97037" tIns="48516" rIns="97037" bIns="48516" anchor="b">
            <a:prstTxWarp prst="textNoShape">
              <a:avLst/>
            </a:prstTxWarp>
          </a:bodyPr>
          <a:lstStyle/>
          <a:p>
            <a:pPr algn="r" defTabSz="971334"/>
            <a:fld id="{C22CAC10-10AF-B943-AE42-B3BA5D99BED0}" type="slidenum">
              <a:rPr lang="en-GB" sz="1300">
                <a:latin typeface="Times New Roman" charset="0"/>
              </a:rPr>
              <a:pPr algn="r" defTabSz="971334"/>
              <a:t>29</a:t>
            </a:fld>
            <a:endParaRPr lang="en-GB" sz="1300" dirty="0">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5135" y="4343508"/>
            <a:ext cx="5027730" cy="4115014"/>
          </a:xfrm>
          <a:noFill/>
          <a:ln/>
        </p:spPr>
        <p:txBody>
          <a:bodyPr lIns="97037" tIns="48516" rIns="97037" bIns="48516"/>
          <a:lstStyle/>
          <a:p>
            <a:pPr eaLnBrk="1" hangingPunct="1"/>
            <a:endParaRPr lang="fr-FR">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2261340" y="686124"/>
            <a:ext cx="2337528" cy="3428461"/>
          </a:xfrm>
          <a:solidFill>
            <a:srgbClr val="FFFFFF"/>
          </a:solidFill>
          <a:ln/>
        </p:spPr>
      </p:sp>
      <p:sp>
        <p:nvSpPr>
          <p:cNvPr id="74755" name="Rectangle 3"/>
          <p:cNvSpPr>
            <a:spLocks noGrp="1" noChangeArrowheads="1"/>
          </p:cNvSpPr>
          <p:nvPr>
            <p:ph type="body" idx="1"/>
          </p:nvPr>
        </p:nvSpPr>
        <p:spPr>
          <a:xfrm>
            <a:off x="914253" y="4343293"/>
            <a:ext cx="5029495" cy="4114584"/>
          </a:xfrm>
          <a:solidFill>
            <a:srgbClr val="FFFFFF"/>
          </a:solidFill>
          <a:ln>
            <a:solidFill>
              <a:srgbClr val="000000"/>
            </a:solid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188BE-1F71-2248-95A9-53DA5AC71423}" type="datetimeFigureOut">
              <a:rPr lang="en-US" smtClean="0"/>
              <a:t>11/7/11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27236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188BE-1F71-2248-95A9-53DA5AC71423}" type="datetimeFigureOut">
              <a:rPr lang="en-US" smtClean="0"/>
              <a:t>11/7/11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55749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188BE-1F71-2248-95A9-53DA5AC71423}" type="datetimeFigureOut">
              <a:rPr lang="en-US" smtClean="0"/>
              <a:t>11/7/11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2881113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188BE-1F71-2248-95A9-53DA5AC71423}" type="datetimeFigureOut">
              <a:rPr lang="en-US" smtClean="0"/>
              <a:t>11/7/11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34137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188BE-1F71-2248-95A9-53DA5AC71423}" type="datetimeFigureOut">
              <a:rPr lang="en-US" smtClean="0"/>
              <a:t>11/7/11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143563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188BE-1F71-2248-95A9-53DA5AC71423}" type="datetimeFigureOut">
              <a:rPr lang="en-US" smtClean="0"/>
              <a:t>11/7/11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84866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188BE-1F71-2248-95A9-53DA5AC71423}" type="datetimeFigureOut">
              <a:rPr lang="en-US" smtClean="0"/>
              <a:t>11/7/11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1296371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188BE-1F71-2248-95A9-53DA5AC71423}" type="datetimeFigureOut">
              <a:rPr lang="en-US" smtClean="0"/>
              <a:t>11/7/11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112744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188BE-1F71-2248-95A9-53DA5AC71423}" type="datetimeFigureOut">
              <a:rPr lang="en-US" smtClean="0"/>
              <a:t>11/7/11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6924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188BE-1F71-2248-95A9-53DA5AC71423}" type="datetimeFigureOut">
              <a:rPr lang="en-US" smtClean="0"/>
              <a:t>11/7/11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249293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188BE-1F71-2248-95A9-53DA5AC71423}" type="datetimeFigureOut">
              <a:rPr lang="en-US" smtClean="0"/>
              <a:t>11/7/11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7031F-3985-8841-9F96-93325AFB8D2A}" type="slidenum">
              <a:rPr lang="en-US" smtClean="0"/>
              <a:t>‹#›</a:t>
            </a:fld>
            <a:endParaRPr lang="en-US"/>
          </a:p>
        </p:txBody>
      </p:sp>
    </p:spTree>
    <p:extLst>
      <p:ext uri="{BB962C8B-B14F-4D97-AF65-F5344CB8AC3E}">
        <p14:creationId xmlns:p14="http://schemas.microsoft.com/office/powerpoint/2010/main" val="1946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188BE-1F71-2248-95A9-53DA5AC71423}" type="datetimeFigureOut">
              <a:rPr lang="en-US" smtClean="0"/>
              <a:t>11/7/11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7031F-3985-8841-9F96-93325AFB8D2A}" type="slidenum">
              <a:rPr lang="en-US" smtClean="0"/>
              <a:t>‹#›</a:t>
            </a:fld>
            <a:endParaRPr lang="en-US"/>
          </a:p>
        </p:txBody>
      </p:sp>
    </p:spTree>
    <p:extLst>
      <p:ext uri="{BB962C8B-B14F-4D97-AF65-F5344CB8AC3E}">
        <p14:creationId xmlns:p14="http://schemas.microsoft.com/office/powerpoint/2010/main" val="371521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8.png"/><Relationship Id="rId5" Type="http://schemas.openxmlformats.org/officeDocument/2006/relationships/image" Target="../media/image50.png"/></Relationships>
</file>

<file path=ppt/slides/_rels/slide27.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1.png"/><Relationship Id="rId5" Type="http://schemas.openxmlformats.org/officeDocument/2006/relationships/image" Target="../media/image53.png"/></Relationships>
</file>

<file path=ppt/slides/_rels/slide28.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4.emf"/><Relationship Id="rId5"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8.png"/><Relationship Id="rId5"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3"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2.png"/><Relationship Id="rId5"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7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7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1.png"/><Relationship Id="rId5"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6613"/>
            <a:ext cx="7772400" cy="1470025"/>
          </a:xfrm>
        </p:spPr>
        <p:txBody>
          <a:bodyPr/>
          <a:lstStyle/>
          <a:p>
            <a:r>
              <a:rPr lang="en-US" dirty="0" smtClean="0"/>
              <a:t>Recent Results from ATLAS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Zhengguo ZHAO</a:t>
            </a:r>
          </a:p>
          <a:p>
            <a:r>
              <a:rPr lang="en-US" dirty="0" smtClean="0">
                <a:solidFill>
                  <a:schemeClr val="tx1"/>
                </a:solidFill>
              </a:rPr>
              <a:t>University of Science and Technology of China</a:t>
            </a:r>
            <a:endParaRPr lang="en-US" dirty="0">
              <a:solidFill>
                <a:schemeClr val="tx1"/>
              </a:solidFill>
            </a:endParaRPr>
          </a:p>
        </p:txBody>
      </p:sp>
    </p:spTree>
    <p:extLst>
      <p:ext uri="{BB962C8B-B14F-4D97-AF65-F5344CB8AC3E}">
        <p14:creationId xmlns:p14="http://schemas.microsoft.com/office/powerpoint/2010/main" val="38179852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a:spLocks noChangeArrowheads="1"/>
          </p:cNvSpPr>
          <p:nvPr/>
        </p:nvSpPr>
        <p:spPr bwMode="auto">
          <a:xfrm>
            <a:off x="0" y="1"/>
            <a:ext cx="9144000" cy="1015657"/>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ATLAS trigger: preserve </a:t>
            </a:r>
            <a:r>
              <a:rPr lang="en-US" sz="3600" dirty="0" err="1" smtClean="0">
                <a:solidFill>
                  <a:srgbClr val="800000"/>
                </a:solidFill>
              </a:rPr>
              <a:t>perf</a:t>
            </a:r>
            <a:r>
              <a:rPr lang="en-US" sz="3600" dirty="0" smtClean="0">
                <a:solidFill>
                  <a:srgbClr val="800000"/>
                </a:solidFill>
              </a:rPr>
              <a:t>. </a:t>
            </a:r>
            <a:r>
              <a:rPr lang="en-US" sz="3600" dirty="0" smtClean="0">
                <a:solidFill>
                  <a:srgbClr val="800000"/>
                </a:solidFill>
                <a:sym typeface="Wingdings"/>
              </a:rPr>
              <a:t>and </a:t>
            </a:r>
            <a:r>
              <a:rPr lang="en-US" sz="3600" dirty="0" smtClean="0">
                <a:solidFill>
                  <a:srgbClr val="800000"/>
                </a:solidFill>
              </a:rPr>
              <a:t>physics!</a:t>
            </a:r>
            <a:br>
              <a:rPr lang="en-US" sz="3600" dirty="0" smtClean="0">
                <a:solidFill>
                  <a:srgbClr val="800000"/>
                </a:solidFill>
              </a:rPr>
            </a:br>
            <a:r>
              <a:rPr lang="en-US" sz="2400" dirty="0" smtClean="0">
                <a:solidFill>
                  <a:srgbClr val="000090"/>
                </a:solidFill>
              </a:rPr>
              <a:t>Difficult e.g. to keep inclusive single lepton trigger at ~ 20 </a:t>
            </a:r>
            <a:r>
              <a:rPr lang="en-US" sz="2400" dirty="0" err="1" smtClean="0">
                <a:solidFill>
                  <a:srgbClr val="000090"/>
                </a:solidFill>
              </a:rPr>
              <a:t>GeV</a:t>
            </a:r>
            <a:r>
              <a:rPr lang="en-US" sz="2400" dirty="0" smtClean="0">
                <a:solidFill>
                  <a:srgbClr val="000090"/>
                </a:solidFill>
              </a:rPr>
              <a:t>!</a:t>
            </a:r>
            <a:endParaRPr lang="en-US" sz="2400" dirty="0">
              <a:solidFill>
                <a:srgbClr val="000090"/>
              </a:solidFill>
            </a:endParaRPr>
          </a:p>
        </p:txBody>
      </p:sp>
      <p:graphicFrame>
        <p:nvGraphicFramePr>
          <p:cNvPr id="7" name="Table 6"/>
          <p:cNvGraphicFramePr>
            <a:graphicFrameLocks noGrp="1"/>
          </p:cNvGraphicFramePr>
          <p:nvPr/>
        </p:nvGraphicFramePr>
        <p:xfrm>
          <a:off x="152401" y="1066800"/>
          <a:ext cx="8915400" cy="5515680"/>
        </p:xfrm>
        <a:graphic>
          <a:graphicData uri="http://schemas.openxmlformats.org/drawingml/2006/table">
            <a:tbl>
              <a:tblPr firstRow="1" bandRow="1">
                <a:tableStyleId>{1FECB4D8-DB02-4DC6-A0A2-4F2EBAE1DC90}</a:tableStyleId>
              </a:tblPr>
              <a:tblGrid>
                <a:gridCol w="1752599"/>
                <a:gridCol w="2667000"/>
                <a:gridCol w="1219200"/>
                <a:gridCol w="1219200"/>
                <a:gridCol w="990600"/>
                <a:gridCol w="1066801"/>
              </a:tblGrid>
              <a:tr h="457200">
                <a:tc rowSpan="2">
                  <a:txBody>
                    <a:bodyPr/>
                    <a:lstStyle/>
                    <a:p>
                      <a:pPr algn="ctr"/>
                      <a:r>
                        <a:rPr lang="en-US" sz="1600" b="1" dirty="0" smtClean="0">
                          <a:solidFill>
                            <a:srgbClr val="000000"/>
                          </a:solidFill>
                        </a:rPr>
                        <a:t>Trigger</a:t>
                      </a:r>
                      <a:r>
                        <a:rPr lang="en-US" sz="1600" b="1" baseline="0" dirty="0" smtClean="0">
                          <a:solidFill>
                            <a:srgbClr val="000000"/>
                          </a:solidFill>
                        </a:rPr>
                        <a:t> objects</a:t>
                      </a:r>
                      <a:endParaRPr lang="en-US" sz="1600" b="1" dirty="0">
                        <a:solidFill>
                          <a:srgbClr val="0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rowSpan="2">
                  <a:txBody>
                    <a:bodyPr/>
                    <a:lstStyle/>
                    <a:p>
                      <a:pPr algn="ctr"/>
                      <a:r>
                        <a:rPr lang="en-US" sz="1600" b="1" dirty="0" smtClean="0">
                          <a:solidFill>
                            <a:srgbClr val="000000"/>
                          </a:solidFill>
                        </a:rPr>
                        <a:t>Offline Selection</a:t>
                      </a:r>
                    </a:p>
                    <a:p>
                      <a:pPr algn="ctr"/>
                      <a:r>
                        <a:rPr lang="en-US" sz="1600" b="1" dirty="0" smtClean="0">
                          <a:solidFill>
                            <a:srgbClr val="000000"/>
                          </a:solidFill>
                        </a:rPr>
                        <a:t>(</a:t>
                      </a:r>
                      <a:r>
                        <a:rPr lang="en-US" sz="1600" b="1" dirty="0" err="1" smtClean="0">
                          <a:solidFill>
                            <a:srgbClr val="000000"/>
                          </a:solidFill>
                        </a:rPr>
                        <a:t>p</a:t>
                      </a:r>
                      <a:r>
                        <a:rPr lang="en-US" sz="1600" b="1" baseline="-25000" dirty="0" err="1" smtClean="0">
                          <a:solidFill>
                            <a:srgbClr val="000000"/>
                          </a:solidFill>
                        </a:rPr>
                        <a:t>T</a:t>
                      </a:r>
                      <a:r>
                        <a:rPr lang="en-US" sz="1600" b="1" dirty="0" smtClean="0">
                          <a:solidFill>
                            <a:srgbClr val="000000"/>
                          </a:solidFill>
                        </a:rPr>
                        <a:t> thresholds)</a:t>
                      </a:r>
                      <a:endParaRPr lang="en-US" sz="1600" b="1" dirty="0">
                        <a:solidFill>
                          <a:srgbClr val="0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gridSpan="2">
                  <a:txBody>
                    <a:bodyPr/>
                    <a:lstStyle/>
                    <a:p>
                      <a:pPr marL="0" marR="0" indent="0" algn="ctr" defTabSz="457168" rtl="0" eaLnBrk="1" fontAlgn="auto" latinLnBrk="0" hangingPunct="1">
                        <a:lnSpc>
                          <a:spcPct val="100000"/>
                        </a:lnSpc>
                        <a:spcBef>
                          <a:spcPts val="0"/>
                        </a:spcBef>
                        <a:spcAft>
                          <a:spcPts val="0"/>
                        </a:spcAft>
                        <a:buClrTx/>
                        <a:buSzTx/>
                        <a:buFontTx/>
                        <a:buNone/>
                        <a:tabLst/>
                        <a:defRPr/>
                      </a:pPr>
                      <a:r>
                        <a:rPr lang="en-US" sz="1600" b="1" dirty="0" smtClean="0">
                          <a:solidFill>
                            <a:schemeClr val="tx2"/>
                          </a:solidFill>
                        </a:rPr>
                        <a:t>Trigger Selection</a:t>
                      </a:r>
                    </a:p>
                    <a:p>
                      <a:pPr marL="0" marR="0" indent="0" algn="ctr" defTabSz="45716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hMerge="1">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rowSpan="2">
                  <a:txBody>
                    <a:bodyPr/>
                    <a:lstStyle/>
                    <a:p>
                      <a:pPr marL="0" marR="0" lvl="0" indent="0" algn="ctr" defTabSz="4571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L1 Rate   </a:t>
                      </a:r>
                    </a:p>
                    <a:p>
                      <a:pPr marL="0" marR="0" lvl="0" indent="0" algn="ctr" defTabSz="4571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(kHz)</a:t>
                      </a:r>
                      <a:endParaRPr lang="en-US" sz="1600" b="1" dirty="0" smtClean="0">
                        <a:solidFill>
                          <a:srgbClr val="000000"/>
                        </a:solidFill>
                      </a:endParaRPr>
                    </a:p>
                    <a:p>
                      <a:pPr algn="ctr"/>
                      <a:r>
                        <a:rPr lang="en-US" sz="1600" b="1" dirty="0" smtClean="0">
                          <a:solidFill>
                            <a:srgbClr val="800000"/>
                          </a:solidFill>
                        </a:rPr>
                        <a:t>at 3 10</a:t>
                      </a:r>
                      <a:r>
                        <a:rPr lang="en-US" sz="1600" b="1" baseline="30000" dirty="0" smtClean="0">
                          <a:solidFill>
                            <a:srgbClr val="800000"/>
                          </a:solidFill>
                        </a:rPr>
                        <a:t>33</a:t>
                      </a:r>
                      <a:endParaRPr lang="en-US" sz="1600" b="1" baseline="30000" dirty="0">
                        <a:solidFill>
                          <a:srgbClr val="8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rowSpan="2">
                  <a:txBody>
                    <a:bodyPr/>
                    <a:lstStyle/>
                    <a:p>
                      <a:pPr algn="ctr"/>
                      <a:r>
                        <a:rPr lang="en-US" sz="1600" b="1" dirty="0" smtClean="0">
                          <a:solidFill>
                            <a:schemeClr val="tx1"/>
                          </a:solidFill>
                        </a:rPr>
                        <a:t>EF Rate</a:t>
                      </a:r>
                      <a:r>
                        <a:rPr lang="en-US" sz="1600" b="1" baseline="0" dirty="0" smtClean="0">
                          <a:solidFill>
                            <a:schemeClr val="tx1"/>
                          </a:solidFill>
                        </a:rPr>
                        <a:t> (Hz)</a:t>
                      </a:r>
                    </a:p>
                    <a:p>
                      <a:pPr algn="ctr"/>
                      <a:r>
                        <a:rPr lang="en-US" sz="1600" b="1" baseline="0" dirty="0" smtClean="0">
                          <a:solidFill>
                            <a:srgbClr val="800000"/>
                          </a:solidFill>
                        </a:rPr>
                        <a:t>at 3 10</a:t>
                      </a:r>
                      <a:r>
                        <a:rPr lang="en-US" sz="1600" b="1" baseline="30000" dirty="0" smtClean="0">
                          <a:solidFill>
                            <a:srgbClr val="800000"/>
                          </a:solidFill>
                        </a:rPr>
                        <a:t>33</a:t>
                      </a:r>
                      <a:endParaRPr lang="en-US" sz="1600" b="1" baseline="30000" dirty="0">
                        <a:solidFill>
                          <a:srgbClr val="8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t>L1</a:t>
                      </a:r>
                      <a:endParaRPr lang="en-US" sz="1600" b="1" dirty="0"/>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t>EF</a:t>
                      </a:r>
                      <a:endParaRPr lang="en-US" sz="1600" b="1" dirty="0"/>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rowSpan="2">
                  <a:txBody>
                    <a:bodyPr/>
                    <a:lstStyle/>
                    <a:p>
                      <a:pPr algn="l"/>
                      <a:r>
                        <a:rPr lang="en-US" sz="1600" b="1" dirty="0" smtClean="0">
                          <a:solidFill>
                            <a:srgbClr val="660066"/>
                          </a:solidFill>
                        </a:rPr>
                        <a:t>Single leptons</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1600" b="1" dirty="0" smtClean="0">
                          <a:solidFill>
                            <a:srgbClr val="660066"/>
                          </a:solidFill>
                        </a:rPr>
                        <a:t>Single </a:t>
                      </a:r>
                      <a:r>
                        <a:rPr lang="en-US" sz="1600" b="1" dirty="0" err="1" smtClean="0">
                          <a:solidFill>
                            <a:srgbClr val="660066"/>
                          </a:solidFill>
                        </a:rPr>
                        <a:t>muon</a:t>
                      </a:r>
                      <a:r>
                        <a:rPr lang="en-US" sz="1600" b="1" baseline="0" dirty="0" smtClean="0">
                          <a:solidFill>
                            <a:srgbClr val="660066"/>
                          </a:solidFill>
                        </a:rPr>
                        <a:t> &gt; 20 </a:t>
                      </a:r>
                      <a:r>
                        <a:rPr lang="en-US" sz="1600" b="1" baseline="0"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11 </a:t>
                      </a:r>
                      <a:r>
                        <a:rPr lang="en-US" sz="1600" b="1"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18 </a:t>
                      </a:r>
                      <a:r>
                        <a:rPr lang="en-US" sz="1600" b="1"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8</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100</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vMerge="1">
                  <a:txBody>
                    <a:bodyPr/>
                    <a:lstStyle/>
                    <a:p>
                      <a:pPr algn="l"/>
                      <a:endParaRPr lang="en-US" sz="2000" dirty="0">
                        <a:solidFill>
                          <a:srgbClr val="660066"/>
                        </a:solidFill>
                      </a:endParaRPr>
                    </a:p>
                  </a:txBody>
                  <a:tcPr marT="93600" marB="936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1600" b="1" dirty="0" smtClean="0">
                          <a:solidFill>
                            <a:srgbClr val="660066"/>
                          </a:solidFill>
                        </a:rPr>
                        <a:t>Single electron &gt; 25 </a:t>
                      </a:r>
                      <a:r>
                        <a:rPr lang="en-US" sz="1600" b="1"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16 </a:t>
                      </a:r>
                      <a:r>
                        <a:rPr lang="en-US" sz="1600" b="1"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22 </a:t>
                      </a:r>
                      <a:r>
                        <a:rPr lang="en-US" sz="1600" b="1" dirty="0" err="1" smtClean="0">
                          <a:solidFill>
                            <a:srgbClr val="660066"/>
                          </a:solidFill>
                        </a:rPr>
                        <a:t>GeV</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9</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660066"/>
                          </a:solidFill>
                        </a:rPr>
                        <a:t>55</a:t>
                      </a:r>
                      <a:endParaRPr lang="en-US" sz="1600" b="1" dirty="0">
                        <a:solidFill>
                          <a:srgbClr val="66006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rowSpan="3">
                  <a:txBody>
                    <a:bodyPr/>
                    <a:lstStyle/>
                    <a:p>
                      <a:pPr algn="l"/>
                      <a:endParaRPr lang="en-US" sz="1600" b="1" dirty="0" smtClean="0">
                        <a:solidFill>
                          <a:srgbClr val="2B6322"/>
                        </a:solidFill>
                      </a:endParaRPr>
                    </a:p>
                    <a:p>
                      <a:pPr algn="l"/>
                      <a:r>
                        <a:rPr lang="en-US" sz="1600" b="1" dirty="0" smtClean="0">
                          <a:solidFill>
                            <a:srgbClr val="2B6322"/>
                          </a:solidFill>
                        </a:rPr>
                        <a:t>Two leptons </a:t>
                      </a:r>
                      <a:endParaRPr lang="el-GR" sz="1600" b="1" dirty="0" smtClean="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1600" b="1" dirty="0" smtClean="0">
                          <a:solidFill>
                            <a:srgbClr val="2B6322"/>
                          </a:solidFill>
                        </a:rPr>
                        <a:t>2 </a:t>
                      </a:r>
                      <a:r>
                        <a:rPr lang="en-US" sz="1600" b="1" dirty="0" err="1" smtClean="0">
                          <a:solidFill>
                            <a:srgbClr val="2B6322"/>
                          </a:solidFill>
                        </a:rPr>
                        <a:t>muons</a:t>
                      </a:r>
                      <a:r>
                        <a:rPr lang="en-US" sz="1600" b="1" dirty="0" smtClean="0">
                          <a:solidFill>
                            <a:srgbClr val="2B6322"/>
                          </a:solidFill>
                        </a:rPr>
                        <a:t> &gt; 4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11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15,10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6</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5</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solidFill>
                          <a:srgbClr val="2B6322"/>
                        </a:solidFill>
                      </a:endParaRPr>
                    </a:p>
                  </a:txBody>
                  <a:tcPr marT="93600" marB="936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2B6322"/>
                          </a:solidFill>
                        </a:rPr>
                        <a:t>2 electrons, &gt; 15</a:t>
                      </a:r>
                      <a:r>
                        <a:rPr lang="en-US" sz="1600" b="1" baseline="0" dirty="0" smtClean="0">
                          <a:solidFill>
                            <a:srgbClr val="2B6322"/>
                          </a:solidFill>
                        </a:rPr>
                        <a:t> </a:t>
                      </a:r>
                      <a:r>
                        <a:rPr lang="en-US" sz="1600" b="1" dirty="0" err="1" smtClean="0">
                          <a:solidFill>
                            <a:srgbClr val="2B6322"/>
                          </a:solidFill>
                        </a:rPr>
                        <a:t>GeV</a:t>
                      </a:r>
                      <a:endParaRPr lang="en-US" sz="1600" b="1" dirty="0" smtClean="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2x10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2x12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2</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1.3</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vMerge="1">
                  <a:txBody>
                    <a:bodyPr/>
                    <a:lstStyle/>
                    <a:p>
                      <a:pPr algn="l"/>
                      <a:endParaRPr lang="en-US" sz="2000" dirty="0">
                        <a:solidFill>
                          <a:srgbClr val="2B6322"/>
                        </a:solidFill>
                      </a:endParaRPr>
                    </a:p>
                  </a:txBody>
                  <a:tcPr marT="118800" marB="1188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600" b="1" dirty="0" smtClean="0">
                          <a:solidFill>
                            <a:srgbClr val="2B6322"/>
                          </a:solidFill>
                        </a:rPr>
                        <a:t>2</a:t>
                      </a:r>
                      <a:r>
                        <a:rPr lang="el-GR" sz="1600" b="1" dirty="0" smtClean="0">
                          <a:solidFill>
                            <a:srgbClr val="2B6322"/>
                          </a:solidFill>
                          <a:latin typeface="Symbol" charset="2"/>
                          <a:cs typeface="Symbol" charset="2"/>
                        </a:rPr>
                        <a:t> </a:t>
                      </a:r>
                      <a:r>
                        <a:rPr lang="en-US" sz="1600" b="1" dirty="0" err="1" smtClean="0">
                          <a:solidFill>
                            <a:srgbClr val="2B6322"/>
                          </a:solidFill>
                          <a:latin typeface="Symbol" charset="2"/>
                          <a:cs typeface="Symbol" charset="2"/>
                        </a:rPr>
                        <a:t>t</a:t>
                      </a:r>
                      <a:r>
                        <a:rPr lang="en-US" sz="1600" b="1" baseline="0" dirty="0" smtClean="0">
                          <a:solidFill>
                            <a:srgbClr val="2B6322"/>
                          </a:solidFill>
                          <a:latin typeface="Symbol" charset="2"/>
                          <a:cs typeface="Symbol" charset="2"/>
                        </a:rPr>
                        <a:t> </a:t>
                      </a:r>
                      <a:r>
                        <a:rPr lang="en-US" sz="1600" b="1" baseline="0" dirty="0" err="1" smtClean="0">
                          <a:solidFill>
                            <a:srgbClr val="2B6322"/>
                          </a:solidFill>
                          <a:sym typeface="Wingdings"/>
                        </a:rPr>
                        <a:t></a:t>
                      </a:r>
                      <a:r>
                        <a:rPr lang="en-US" sz="1600" b="1" baseline="0" dirty="0" smtClean="0">
                          <a:solidFill>
                            <a:srgbClr val="2B6322"/>
                          </a:solidFill>
                          <a:sym typeface="Wingdings"/>
                        </a:rPr>
                        <a:t> </a:t>
                      </a:r>
                      <a:r>
                        <a:rPr lang="en-US" sz="1600" b="1" baseline="0" dirty="0" err="1" smtClean="0">
                          <a:solidFill>
                            <a:srgbClr val="2B6322"/>
                          </a:solidFill>
                          <a:sym typeface="Wingdings"/>
                        </a:rPr>
                        <a:t>h</a:t>
                      </a:r>
                      <a:r>
                        <a:rPr lang="en-US" sz="1600" b="1" baseline="0" dirty="0" smtClean="0">
                          <a:solidFill>
                            <a:srgbClr val="2B6322"/>
                          </a:solidFill>
                        </a:rPr>
                        <a:t> &gt; 45, 30 </a:t>
                      </a:r>
                      <a:r>
                        <a:rPr lang="en-US" sz="1600" b="1" baseline="0" dirty="0" err="1" smtClean="0">
                          <a:solidFill>
                            <a:srgbClr val="2B6322"/>
                          </a:solidFill>
                        </a:rPr>
                        <a:t>GeV</a:t>
                      </a:r>
                      <a:endParaRPr lang="en-US" sz="1600" b="1" dirty="0" smtClean="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15,11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29,20 </a:t>
                      </a:r>
                      <a:r>
                        <a:rPr lang="en-US" sz="1600" b="1" dirty="0" err="1" smtClean="0">
                          <a:solidFill>
                            <a:srgbClr val="2B6322"/>
                          </a:solidFill>
                        </a:rPr>
                        <a:t>GeV</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7.5</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B6322"/>
                          </a:solidFill>
                        </a:rPr>
                        <a:t>15</a:t>
                      </a:r>
                      <a:endParaRPr lang="en-US" sz="1600" b="1" dirty="0">
                        <a:solidFill>
                          <a:srgbClr val="2B6322"/>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algn="l"/>
                      <a:r>
                        <a:rPr lang="en-US" sz="1600" b="1" dirty="0" smtClean="0">
                          <a:solidFill>
                            <a:srgbClr val="2E2791"/>
                          </a:solidFill>
                        </a:rPr>
                        <a:t>Two photons</a:t>
                      </a:r>
                      <a:endParaRPr lang="el-GR" sz="1600" b="1" dirty="0" smtClean="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2E2791"/>
                          </a:solidFill>
                        </a:rPr>
                        <a:t>2 photons,</a:t>
                      </a:r>
                      <a:r>
                        <a:rPr lang="en-US" sz="1600" b="1" baseline="0" dirty="0" smtClean="0">
                          <a:solidFill>
                            <a:srgbClr val="2E2791"/>
                          </a:solidFill>
                        </a:rPr>
                        <a:t> &gt; 25 </a:t>
                      </a:r>
                      <a:r>
                        <a:rPr lang="en-US" sz="1600" b="1" baseline="0" dirty="0" err="1" smtClean="0">
                          <a:solidFill>
                            <a:srgbClr val="2E2791"/>
                          </a:solidFill>
                        </a:rPr>
                        <a:t>GeV</a:t>
                      </a:r>
                      <a:endParaRPr lang="en-US" sz="1600" b="1" dirty="0" smtClean="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E2791"/>
                          </a:solidFill>
                        </a:rPr>
                        <a:t>2x12 </a:t>
                      </a:r>
                      <a:r>
                        <a:rPr lang="en-US" sz="1600" b="1" dirty="0" err="1" smtClean="0">
                          <a:solidFill>
                            <a:srgbClr val="2E2791"/>
                          </a:solidFill>
                        </a:rPr>
                        <a:t>GeV</a:t>
                      </a:r>
                      <a:endParaRPr lang="en-US" sz="1600" b="1" dirty="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E2791"/>
                          </a:solidFill>
                        </a:rPr>
                        <a:t>2x20 </a:t>
                      </a:r>
                      <a:r>
                        <a:rPr lang="en-US" sz="1600" b="1" dirty="0" err="1" smtClean="0">
                          <a:solidFill>
                            <a:srgbClr val="2E2791"/>
                          </a:solidFill>
                        </a:rPr>
                        <a:t>GeV</a:t>
                      </a:r>
                      <a:endParaRPr lang="en-US" sz="1600" b="1" dirty="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E2791"/>
                          </a:solidFill>
                        </a:rPr>
                        <a:t>3.5</a:t>
                      </a:r>
                      <a:endParaRPr lang="en-US" sz="1600" b="1" dirty="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2E2791"/>
                          </a:solidFill>
                        </a:rPr>
                        <a:t>5</a:t>
                      </a:r>
                      <a:endParaRPr lang="en-US" sz="1600" b="1" dirty="0">
                        <a:solidFill>
                          <a:srgbClr val="2E2791"/>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algn="l"/>
                      <a:r>
                        <a:rPr lang="en-US" sz="1600" b="1" dirty="0" err="1" smtClean="0">
                          <a:solidFill>
                            <a:srgbClr val="AC35A6"/>
                          </a:solidFill>
                        </a:rPr>
                        <a:t>E</a:t>
                      </a:r>
                      <a:r>
                        <a:rPr lang="en-US" sz="1600" b="1" baseline="-25000" dirty="0" err="1" smtClean="0">
                          <a:solidFill>
                            <a:srgbClr val="AC35A6"/>
                          </a:solidFill>
                        </a:rPr>
                        <a:t>T</a:t>
                      </a:r>
                      <a:r>
                        <a:rPr lang="en-US" sz="1600" b="1" baseline="30000" dirty="0" err="1" smtClean="0">
                          <a:solidFill>
                            <a:srgbClr val="AC35A6"/>
                          </a:solidFill>
                        </a:rPr>
                        <a:t>miss</a:t>
                      </a:r>
                      <a:endParaRPr lang="en-US" sz="1600" b="1" baseline="30000"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err="1" smtClean="0">
                          <a:solidFill>
                            <a:srgbClr val="AC35A6"/>
                          </a:solidFill>
                        </a:rPr>
                        <a:t>E</a:t>
                      </a:r>
                      <a:r>
                        <a:rPr lang="en-US" sz="1600" b="1" baseline="-25000" dirty="0" err="1" smtClean="0">
                          <a:solidFill>
                            <a:srgbClr val="AC35A6"/>
                          </a:solidFill>
                        </a:rPr>
                        <a:t>T</a:t>
                      </a:r>
                      <a:r>
                        <a:rPr lang="en-US" sz="1600" b="1" baseline="30000" dirty="0" err="1" smtClean="0">
                          <a:solidFill>
                            <a:srgbClr val="AC35A6"/>
                          </a:solidFill>
                        </a:rPr>
                        <a:t>miss</a:t>
                      </a:r>
                      <a:r>
                        <a:rPr lang="en-US" sz="1600" b="1" dirty="0" smtClean="0">
                          <a:solidFill>
                            <a:srgbClr val="AC35A6"/>
                          </a:solidFill>
                        </a:rPr>
                        <a:t> &gt; 170 </a:t>
                      </a:r>
                      <a:r>
                        <a:rPr lang="en-US" sz="1600" b="1" dirty="0" err="1" smtClean="0">
                          <a:solidFill>
                            <a:srgbClr val="AC35A6"/>
                          </a:solidFill>
                        </a:rPr>
                        <a:t>GeV</a:t>
                      </a:r>
                      <a:endParaRPr lang="en-US" sz="1600" b="1"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C35A6"/>
                          </a:solidFill>
                        </a:rPr>
                        <a:t>50 </a:t>
                      </a:r>
                      <a:r>
                        <a:rPr lang="en-US" sz="1600" b="1" dirty="0" err="1" smtClean="0">
                          <a:solidFill>
                            <a:srgbClr val="AC35A6"/>
                          </a:solidFill>
                        </a:rPr>
                        <a:t>GeV</a:t>
                      </a:r>
                      <a:endParaRPr lang="en-US" sz="1600" b="1"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C35A6"/>
                          </a:solidFill>
                        </a:rPr>
                        <a:t>70 </a:t>
                      </a:r>
                      <a:r>
                        <a:rPr lang="en-US" sz="1600" b="1" dirty="0" err="1" smtClean="0">
                          <a:solidFill>
                            <a:srgbClr val="AC35A6"/>
                          </a:solidFill>
                        </a:rPr>
                        <a:t>GeV</a:t>
                      </a:r>
                      <a:endParaRPr lang="en-US" sz="1600" b="1"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C35A6"/>
                          </a:solidFill>
                        </a:rPr>
                        <a:t>0.6</a:t>
                      </a:r>
                      <a:endParaRPr lang="en-US" sz="1600" b="1"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C35A6"/>
                          </a:solidFill>
                        </a:rPr>
                        <a:t>5</a:t>
                      </a:r>
                      <a:endParaRPr lang="en-US" sz="1600" b="1" dirty="0">
                        <a:solidFill>
                          <a:srgbClr val="AC35A6"/>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algn="l"/>
                      <a:r>
                        <a:rPr lang="en-US" sz="1600" b="1" dirty="0" smtClean="0">
                          <a:solidFill>
                            <a:srgbClr val="195B73"/>
                          </a:solidFill>
                        </a:rPr>
                        <a:t>Multi-jets</a:t>
                      </a:r>
                      <a:endParaRPr lang="en-US" sz="1600" b="1" dirty="0">
                        <a:solidFill>
                          <a:srgbClr val="195B73"/>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1600" b="1" dirty="0" smtClean="0">
                          <a:solidFill>
                            <a:srgbClr val="195B73"/>
                          </a:solidFill>
                        </a:rPr>
                        <a:t>5 jets</a:t>
                      </a:r>
                      <a:r>
                        <a:rPr lang="en-US" sz="1600" b="1" baseline="0" dirty="0" smtClean="0">
                          <a:solidFill>
                            <a:srgbClr val="195B73"/>
                          </a:solidFill>
                        </a:rPr>
                        <a:t>, &gt; 55 </a:t>
                      </a:r>
                      <a:r>
                        <a:rPr lang="en-US" sz="1600" b="1" baseline="0" dirty="0" err="1" smtClean="0">
                          <a:solidFill>
                            <a:srgbClr val="195B73"/>
                          </a:solidFill>
                        </a:rPr>
                        <a:t>GeV</a:t>
                      </a:r>
                      <a:endParaRPr lang="en-US" sz="1600" b="1" dirty="0">
                        <a:solidFill>
                          <a:srgbClr val="195B73"/>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195B73"/>
                          </a:solidFill>
                        </a:rPr>
                        <a:t>5x10 </a:t>
                      </a:r>
                      <a:r>
                        <a:rPr lang="en-US" sz="1600" b="1" dirty="0" err="1" smtClean="0">
                          <a:solidFill>
                            <a:srgbClr val="195B73"/>
                          </a:solidFill>
                        </a:rPr>
                        <a:t>GeV</a:t>
                      </a:r>
                      <a:endParaRPr lang="en-US" sz="1600" b="1" dirty="0">
                        <a:solidFill>
                          <a:srgbClr val="195B73"/>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195B73"/>
                          </a:solidFill>
                        </a:rPr>
                        <a:t>5x30 </a:t>
                      </a:r>
                      <a:r>
                        <a:rPr lang="en-US" sz="1600" b="1" dirty="0" err="1" smtClean="0">
                          <a:solidFill>
                            <a:srgbClr val="195B73"/>
                          </a:solidFill>
                        </a:rPr>
                        <a:t>GeV</a:t>
                      </a:r>
                      <a:endParaRPr lang="en-US" sz="1600" b="1" dirty="0">
                        <a:solidFill>
                          <a:srgbClr val="195B73"/>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195B73"/>
                          </a:solidFill>
                        </a:rPr>
                        <a:t>0.2</a:t>
                      </a:r>
                      <a:endParaRPr lang="en-US" sz="1600" b="1" dirty="0">
                        <a:solidFill>
                          <a:srgbClr val="195B73"/>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195B73"/>
                          </a:solidFill>
                        </a:rPr>
                        <a:t>9</a:t>
                      </a: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algn="l"/>
                      <a:r>
                        <a:rPr lang="en-US" sz="1600" b="1" dirty="0" smtClean="0">
                          <a:solidFill>
                            <a:srgbClr val="A74817"/>
                          </a:solidFill>
                        </a:rPr>
                        <a:t>Single</a:t>
                      </a:r>
                      <a:r>
                        <a:rPr lang="en-US" sz="1600" b="1" baseline="0" dirty="0" smtClean="0">
                          <a:solidFill>
                            <a:srgbClr val="A74817"/>
                          </a:solidFill>
                        </a:rPr>
                        <a:t> jet plus </a:t>
                      </a:r>
                      <a:r>
                        <a:rPr lang="en-US" sz="1600" b="1" baseline="0" dirty="0" err="1" smtClean="0">
                          <a:solidFill>
                            <a:srgbClr val="A74817"/>
                          </a:solidFill>
                        </a:rPr>
                        <a:t>E</a:t>
                      </a:r>
                      <a:r>
                        <a:rPr lang="en-US" sz="1600" b="1" baseline="-25000" dirty="0" err="1" smtClean="0">
                          <a:solidFill>
                            <a:srgbClr val="A74817"/>
                          </a:solidFill>
                        </a:rPr>
                        <a:t>T</a:t>
                      </a:r>
                      <a:r>
                        <a:rPr lang="en-US" sz="1600" b="1" baseline="30000" dirty="0" err="1" smtClean="0">
                          <a:solidFill>
                            <a:srgbClr val="A74817"/>
                          </a:solidFill>
                        </a:rPr>
                        <a:t>miss</a:t>
                      </a:r>
                      <a:endParaRPr lang="en-US" sz="1600" b="1" baseline="30000"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1600" b="1" dirty="0" smtClean="0">
                          <a:solidFill>
                            <a:srgbClr val="A74817"/>
                          </a:solidFill>
                        </a:rPr>
                        <a:t>Jet</a:t>
                      </a:r>
                      <a:r>
                        <a:rPr lang="en-US" sz="1600" b="1" baseline="0" dirty="0" smtClean="0">
                          <a:solidFill>
                            <a:srgbClr val="A74817"/>
                          </a:solidFill>
                        </a:rPr>
                        <a:t> </a:t>
                      </a:r>
                      <a:r>
                        <a:rPr lang="en-US" sz="1600" b="1" baseline="0" dirty="0" err="1" smtClean="0">
                          <a:solidFill>
                            <a:srgbClr val="A74817"/>
                          </a:solidFill>
                        </a:rPr>
                        <a:t>p</a:t>
                      </a:r>
                      <a:r>
                        <a:rPr lang="en-US" sz="1600" b="1" baseline="-25000" dirty="0" err="1" smtClean="0">
                          <a:solidFill>
                            <a:srgbClr val="A74817"/>
                          </a:solidFill>
                        </a:rPr>
                        <a:t>T</a:t>
                      </a:r>
                      <a:r>
                        <a:rPr lang="en-US" sz="1600" b="1" baseline="0" dirty="0" smtClean="0">
                          <a:solidFill>
                            <a:srgbClr val="A74817"/>
                          </a:solidFill>
                        </a:rPr>
                        <a:t> &gt; 130 </a:t>
                      </a:r>
                      <a:r>
                        <a:rPr lang="en-US" sz="1600" b="1" baseline="0" dirty="0" err="1" smtClean="0">
                          <a:solidFill>
                            <a:srgbClr val="A74817"/>
                          </a:solidFill>
                        </a:rPr>
                        <a:t>GeV</a:t>
                      </a:r>
                      <a:r>
                        <a:rPr lang="en-US" sz="1600" b="1" baseline="0" dirty="0" smtClean="0">
                          <a:solidFill>
                            <a:srgbClr val="A74817"/>
                          </a:solidFill>
                        </a:rPr>
                        <a:t> &amp; </a:t>
                      </a:r>
                    </a:p>
                    <a:p>
                      <a:pPr algn="l"/>
                      <a:r>
                        <a:rPr lang="en-US" sz="1600" b="1" baseline="0" dirty="0" err="1" smtClean="0">
                          <a:solidFill>
                            <a:srgbClr val="A74817"/>
                          </a:solidFill>
                        </a:rPr>
                        <a:t>E</a:t>
                      </a:r>
                      <a:r>
                        <a:rPr lang="en-US" sz="1600" b="1" baseline="-25000" dirty="0" err="1" smtClean="0">
                          <a:solidFill>
                            <a:srgbClr val="A74817"/>
                          </a:solidFill>
                        </a:rPr>
                        <a:t>T</a:t>
                      </a:r>
                      <a:r>
                        <a:rPr lang="en-US" sz="1600" b="1" baseline="30000" dirty="0" err="1" smtClean="0">
                          <a:solidFill>
                            <a:srgbClr val="A74817"/>
                          </a:solidFill>
                        </a:rPr>
                        <a:t>miss</a:t>
                      </a:r>
                      <a:r>
                        <a:rPr lang="en-US" sz="1600" b="1" baseline="0" dirty="0" smtClean="0">
                          <a:solidFill>
                            <a:srgbClr val="A74817"/>
                          </a:solidFill>
                        </a:rPr>
                        <a:t> &gt; 140 </a:t>
                      </a:r>
                      <a:r>
                        <a:rPr lang="en-US" sz="1600" b="1" baseline="0" dirty="0" err="1" smtClean="0">
                          <a:solidFill>
                            <a:srgbClr val="A74817"/>
                          </a:solidFill>
                        </a:rPr>
                        <a:t>GeV</a:t>
                      </a:r>
                      <a:endParaRPr lang="en-US" sz="1600" b="1"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74817"/>
                          </a:solidFill>
                        </a:rPr>
                        <a:t>50 </a:t>
                      </a:r>
                      <a:r>
                        <a:rPr lang="en-US" sz="1600" b="1" dirty="0" err="1" smtClean="0">
                          <a:solidFill>
                            <a:srgbClr val="A74817"/>
                          </a:solidFill>
                        </a:rPr>
                        <a:t>GeV</a:t>
                      </a:r>
                      <a:r>
                        <a:rPr lang="en-US" sz="1600" b="1" baseline="0" dirty="0" smtClean="0">
                          <a:solidFill>
                            <a:srgbClr val="A74817"/>
                          </a:solidFill>
                        </a:rPr>
                        <a:t> &amp; 35 </a:t>
                      </a:r>
                      <a:r>
                        <a:rPr lang="en-US" sz="1600" b="1" baseline="0" dirty="0" err="1" smtClean="0">
                          <a:solidFill>
                            <a:srgbClr val="A74817"/>
                          </a:solidFill>
                        </a:rPr>
                        <a:t>GeV</a:t>
                      </a:r>
                      <a:endParaRPr lang="en-US" sz="1600" b="1"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74817"/>
                          </a:solidFill>
                        </a:rPr>
                        <a:t>75 </a:t>
                      </a:r>
                      <a:r>
                        <a:rPr lang="en-US" sz="1600" b="1" dirty="0" err="1" smtClean="0">
                          <a:solidFill>
                            <a:srgbClr val="A74817"/>
                          </a:solidFill>
                        </a:rPr>
                        <a:t>GeV</a:t>
                      </a:r>
                      <a:r>
                        <a:rPr lang="en-US" sz="1600" b="1" dirty="0" smtClean="0">
                          <a:solidFill>
                            <a:srgbClr val="A74817"/>
                          </a:solidFill>
                        </a:rPr>
                        <a:t> &amp; 55 </a:t>
                      </a:r>
                      <a:r>
                        <a:rPr lang="en-US" sz="1600" b="1" dirty="0" err="1" smtClean="0">
                          <a:solidFill>
                            <a:srgbClr val="A74817"/>
                          </a:solidFill>
                        </a:rPr>
                        <a:t>GeV</a:t>
                      </a:r>
                      <a:endParaRPr lang="en-US" sz="1600" b="1"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74817"/>
                          </a:solidFill>
                        </a:rPr>
                        <a:t>0.8</a:t>
                      </a:r>
                      <a:endParaRPr lang="en-US" sz="1600" b="1"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A74817"/>
                          </a:solidFill>
                        </a:rPr>
                        <a:t>18</a:t>
                      </a:r>
                      <a:endParaRPr lang="en-US" sz="1600" b="1" dirty="0">
                        <a:solidFill>
                          <a:srgbClr val="A74817"/>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algn="ctr"/>
                      <a:r>
                        <a:rPr lang="en-US" sz="1600" b="1" dirty="0" smtClean="0">
                          <a:solidFill>
                            <a:srgbClr val="800000"/>
                          </a:solidFill>
                        </a:rPr>
                        <a:t>Total rate (peak)</a:t>
                      </a:r>
                      <a:endParaRPr lang="en-US" sz="1600" b="1" dirty="0">
                        <a:solidFill>
                          <a:srgbClr val="8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1800" b="1" dirty="0">
                        <a:solidFill>
                          <a:srgbClr val="8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1800" b="1" dirty="0">
                        <a:solidFill>
                          <a:srgbClr val="8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1800" b="1" dirty="0">
                        <a:solidFill>
                          <a:srgbClr val="800000"/>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800" b="1" dirty="0" smtClean="0">
                          <a:solidFill>
                            <a:srgbClr val="800000"/>
                          </a:solidFill>
                        </a:rPr>
                        <a:t>55 kHz</a:t>
                      </a:r>
                      <a:endParaRPr lang="en-US" sz="1800" b="1" dirty="0">
                        <a:solidFill>
                          <a:srgbClr val="8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800" b="1" dirty="0" smtClean="0">
                          <a:solidFill>
                            <a:srgbClr val="800000"/>
                          </a:solidFill>
                        </a:rPr>
                        <a:t>550 Hz</a:t>
                      </a:r>
                      <a:endParaRPr lang="en-US" sz="1800" b="1" dirty="0">
                        <a:solidFill>
                          <a:srgbClr val="800000"/>
                        </a:solidFill>
                      </a:endParaRPr>
                    </a:p>
                  </a:txBody>
                  <a:tcPr marT="90000" marB="9000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283796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83332" y="1676400"/>
            <a:ext cx="4660669" cy="4495800"/>
          </a:xfrm>
          <a:prstGeom prst="rect">
            <a:avLst/>
          </a:prstGeom>
        </p:spPr>
      </p:pic>
      <p:sp>
        <p:nvSpPr>
          <p:cNvPr id="39938" name="TextBox 11"/>
          <p:cNvSpPr txBox="1">
            <a:spLocks noChangeArrowheads="1"/>
          </p:cNvSpPr>
          <p:nvPr/>
        </p:nvSpPr>
        <p:spPr bwMode="auto">
          <a:xfrm>
            <a:off x="0" y="1"/>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Jet fragmentation measurements: a step towards improved JES?</a:t>
            </a:r>
            <a:endParaRPr lang="en-US" sz="2400" dirty="0">
              <a:solidFill>
                <a:srgbClr val="800000"/>
              </a:solidFill>
            </a:endParaRPr>
          </a:p>
        </p:txBody>
      </p:sp>
      <p:pic>
        <p:nvPicPr>
          <p:cNvPr id="8" name="Picture 7"/>
          <p:cNvPicPr>
            <a:picLocks noChangeAspect="1"/>
          </p:cNvPicPr>
          <p:nvPr/>
        </p:nvPicPr>
        <p:blipFill>
          <a:blip r:embed="rId3"/>
          <a:stretch>
            <a:fillRect/>
          </a:stretch>
        </p:blipFill>
        <p:spPr>
          <a:xfrm>
            <a:off x="4876800" y="6096000"/>
            <a:ext cx="4267200" cy="750439"/>
          </a:xfrm>
          <a:prstGeom prst="rect">
            <a:avLst/>
          </a:prstGeom>
        </p:spPr>
      </p:pic>
      <p:pic>
        <p:nvPicPr>
          <p:cNvPr id="9" name="Picture 8"/>
          <p:cNvPicPr>
            <a:picLocks noChangeAspect="1"/>
          </p:cNvPicPr>
          <p:nvPr/>
        </p:nvPicPr>
        <p:blipFill>
          <a:blip r:embed="rId4"/>
          <a:stretch>
            <a:fillRect/>
          </a:stretch>
        </p:blipFill>
        <p:spPr>
          <a:xfrm>
            <a:off x="0" y="1676400"/>
            <a:ext cx="4504074" cy="5181600"/>
          </a:xfrm>
          <a:prstGeom prst="rect">
            <a:avLst/>
          </a:prstGeom>
        </p:spPr>
      </p:pic>
      <p:sp>
        <p:nvSpPr>
          <p:cNvPr id="10" name="Text Placeholder 4"/>
          <p:cNvSpPr txBox="1">
            <a:spLocks/>
          </p:cNvSpPr>
          <p:nvPr/>
        </p:nvSpPr>
        <p:spPr>
          <a:xfrm>
            <a:off x="0" y="381000"/>
            <a:ext cx="9144000" cy="1295400"/>
          </a:xfrm>
          <a:prstGeom prst="rect">
            <a:avLst/>
          </a:prstGeom>
          <a:effectLst/>
        </p:spPr>
        <p:txBody>
          <a:bodyPr lIns="91433" tIns="45717" rIns="91433" bIns="45717" anchor="t">
            <a:scene3d>
              <a:camera prst="orthographicFront"/>
              <a:lightRig rig="chilly" dir="t"/>
            </a:scene3d>
            <a:sp3d extrusionH="6350">
              <a:extrusionClr>
                <a:schemeClr val="bg1"/>
              </a:extrusionClr>
            </a:sp3d>
          </a:bodyPr>
          <a:lstStyle/>
          <a:p>
            <a:pPr algn="l" fontAlgn="auto">
              <a:spcBef>
                <a:spcPts val="0"/>
              </a:spcBef>
              <a:spcAft>
                <a:spcPts val="0"/>
              </a:spcAft>
              <a:buSzPct val="80000"/>
              <a:defRPr/>
            </a:pPr>
            <a:r>
              <a:rPr lang="en-US" dirty="0" smtClean="0">
                <a:solidFill>
                  <a:srgbClr val="000090"/>
                </a:solidFill>
                <a:latin typeface="+mn-lt"/>
              </a:rPr>
              <a:t> Precise fragmentation function measurements now available and in good agreement with </a:t>
            </a:r>
            <a:r>
              <a:rPr lang="en-US" dirty="0" err="1" smtClean="0">
                <a:solidFill>
                  <a:srgbClr val="000090"/>
                </a:solidFill>
                <a:latin typeface="+mn-lt"/>
              </a:rPr>
              <a:t>eg</a:t>
            </a:r>
            <a:r>
              <a:rPr lang="en-US" dirty="0" smtClean="0">
                <a:solidFill>
                  <a:srgbClr val="000090"/>
                </a:solidFill>
                <a:latin typeface="+mn-lt"/>
              </a:rPr>
              <a:t> Pythia6 for 25 &lt; </a:t>
            </a:r>
            <a:r>
              <a:rPr lang="en-US" dirty="0" err="1" smtClean="0">
                <a:solidFill>
                  <a:srgbClr val="000090"/>
                </a:solidFill>
                <a:latin typeface="+mn-lt"/>
              </a:rPr>
              <a:t>p</a:t>
            </a:r>
            <a:r>
              <a:rPr lang="en-US" baseline="-25000" dirty="0" err="1" smtClean="0">
                <a:solidFill>
                  <a:srgbClr val="000090"/>
                </a:solidFill>
                <a:latin typeface="+mn-lt"/>
              </a:rPr>
              <a:t>T</a:t>
            </a:r>
            <a:r>
              <a:rPr lang="en-US" baseline="30000" dirty="0" err="1" smtClean="0">
                <a:solidFill>
                  <a:srgbClr val="000090"/>
                </a:solidFill>
                <a:latin typeface="+mn-lt"/>
              </a:rPr>
              <a:t>jet</a:t>
            </a:r>
            <a:r>
              <a:rPr lang="en-US" dirty="0" smtClean="0">
                <a:solidFill>
                  <a:srgbClr val="000090"/>
                </a:solidFill>
                <a:latin typeface="+mn-lt"/>
              </a:rPr>
              <a:t> &lt; 500 </a:t>
            </a:r>
            <a:r>
              <a:rPr lang="en-US" dirty="0" err="1" smtClean="0">
                <a:solidFill>
                  <a:srgbClr val="000090"/>
                </a:solidFill>
                <a:latin typeface="+mn-lt"/>
              </a:rPr>
              <a:t>GeV</a:t>
            </a:r>
            <a:r>
              <a:rPr lang="en-US" dirty="0" smtClean="0">
                <a:solidFill>
                  <a:srgbClr val="000090"/>
                </a:solidFill>
                <a:latin typeface="+mn-lt"/>
              </a:rPr>
              <a:t>. </a:t>
            </a:r>
          </a:p>
          <a:p>
            <a:pPr algn="l" fontAlgn="auto">
              <a:spcBef>
                <a:spcPts val="0"/>
              </a:spcBef>
              <a:spcAft>
                <a:spcPts val="0"/>
              </a:spcAft>
              <a:buSzPct val="80000"/>
              <a:defRPr/>
            </a:pPr>
            <a:r>
              <a:rPr lang="en-US" dirty="0" smtClean="0">
                <a:solidFill>
                  <a:srgbClr val="000090"/>
                </a:solidFill>
                <a:latin typeface="+mn-lt"/>
              </a:rPr>
              <a:t> None of the current generators nor tunes agree well with all the transverse measurements (</a:t>
            </a:r>
            <a:r>
              <a:rPr lang="en-US" dirty="0" err="1" smtClean="0">
                <a:solidFill>
                  <a:srgbClr val="000090"/>
                </a:solidFill>
                <a:latin typeface="+mn-lt"/>
              </a:rPr>
              <a:t>p</a:t>
            </a:r>
            <a:r>
              <a:rPr lang="en-US" baseline="-25000" dirty="0" err="1" smtClean="0">
                <a:solidFill>
                  <a:srgbClr val="000090"/>
                </a:solidFill>
                <a:latin typeface="+mn-lt"/>
              </a:rPr>
              <a:t>T</a:t>
            </a:r>
            <a:r>
              <a:rPr lang="en-US" baseline="30000" dirty="0" err="1" smtClean="0">
                <a:solidFill>
                  <a:srgbClr val="000090"/>
                </a:solidFill>
                <a:latin typeface="+mn-lt"/>
              </a:rPr>
              <a:t>rel</a:t>
            </a:r>
            <a:r>
              <a:rPr lang="en-US" dirty="0" smtClean="0">
                <a:solidFill>
                  <a:srgbClr val="000090"/>
                </a:solidFill>
                <a:latin typeface="+mn-lt"/>
              </a:rPr>
              <a:t>, </a:t>
            </a:r>
            <a:r>
              <a:rPr lang="en-US" dirty="0" err="1" smtClean="0">
                <a:solidFill>
                  <a:srgbClr val="000090"/>
                </a:solidFill>
                <a:latin typeface="+mn-lt"/>
              </a:rPr>
              <a:t>wrt</a:t>
            </a:r>
            <a:r>
              <a:rPr lang="en-US" dirty="0" smtClean="0">
                <a:solidFill>
                  <a:srgbClr val="000090"/>
                </a:solidFill>
                <a:latin typeface="+mn-lt"/>
              </a:rPr>
              <a:t> to jet axis, is shown below on the right) within their uncertainties.</a:t>
            </a:r>
            <a:endParaRPr lang="en-US" dirty="0" smtClean="0">
              <a:solidFill>
                <a:srgbClr val="008000"/>
              </a:solidFill>
              <a:latin typeface="+mn-lt"/>
            </a:endParaRPr>
          </a:p>
          <a:p>
            <a:pPr algn="l" fontAlgn="auto">
              <a:spcBef>
                <a:spcPts val="0"/>
              </a:spcBef>
              <a:spcAft>
                <a:spcPts val="0"/>
              </a:spcAft>
              <a:buSzPct val="80000"/>
              <a:defRPr/>
            </a:pPr>
            <a:r>
              <a:rPr lang="en-US" dirty="0" smtClean="0">
                <a:solidFill>
                  <a:srgbClr val="008000"/>
                </a:solidFill>
                <a:latin typeface="+mn-lt"/>
              </a:rPr>
              <a:t> Large difference between HERWIG++ and </a:t>
            </a:r>
            <a:r>
              <a:rPr lang="en-US" dirty="0" err="1" smtClean="0">
                <a:solidFill>
                  <a:srgbClr val="008000"/>
                </a:solidFill>
                <a:latin typeface="+mn-lt"/>
              </a:rPr>
              <a:t>Pythia</a:t>
            </a:r>
            <a:r>
              <a:rPr lang="en-US" dirty="0" smtClean="0">
                <a:solidFill>
                  <a:srgbClr val="008000"/>
                </a:solidFill>
                <a:latin typeface="+mn-lt"/>
              </a:rPr>
              <a:t> dominates JES uncertainty at high E</a:t>
            </a:r>
            <a:r>
              <a:rPr lang="en-US" baseline="-25000" dirty="0" smtClean="0">
                <a:solidFill>
                  <a:srgbClr val="008000"/>
                </a:solidFill>
                <a:latin typeface="+mn-lt"/>
              </a:rPr>
              <a:t>T</a:t>
            </a:r>
          </a:p>
        </p:txBody>
      </p:sp>
    </p:spTree>
    <p:extLst>
      <p:ext uri="{BB962C8B-B14F-4D97-AF65-F5344CB8AC3E}">
        <p14:creationId xmlns:p14="http://schemas.microsoft.com/office/powerpoint/2010/main" val="42088884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11"/>
          <p:cNvSpPr txBox="1">
            <a:spLocks noChangeArrowheads="1"/>
          </p:cNvSpPr>
          <p:nvPr/>
        </p:nvSpPr>
        <p:spPr bwMode="auto">
          <a:xfrm>
            <a:off x="0" y="1"/>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Photon measurements: physics and commissioning of H to </a:t>
            </a:r>
            <a:r>
              <a:rPr lang="en-US" sz="2400" dirty="0" err="1" smtClean="0">
                <a:solidFill>
                  <a:srgbClr val="800000"/>
                </a:solidFill>
                <a:latin typeface="Symbol" charset="2"/>
                <a:cs typeface="Symbol" charset="2"/>
              </a:rPr>
              <a:t>gg</a:t>
            </a:r>
            <a:r>
              <a:rPr lang="en-US" sz="2400" dirty="0" smtClean="0">
                <a:solidFill>
                  <a:srgbClr val="800000"/>
                </a:solidFill>
              </a:rPr>
              <a:t> search</a:t>
            </a:r>
            <a:endParaRPr lang="en-US" sz="2400" dirty="0">
              <a:solidFill>
                <a:srgbClr val="800000"/>
              </a:solidFill>
            </a:endParaRPr>
          </a:p>
        </p:txBody>
      </p:sp>
      <p:grpSp>
        <p:nvGrpSpPr>
          <p:cNvPr id="35" name="Group 34"/>
          <p:cNvGrpSpPr/>
          <p:nvPr/>
        </p:nvGrpSpPr>
        <p:grpSpPr>
          <a:xfrm>
            <a:off x="-19392" y="483459"/>
            <a:ext cx="9084714" cy="6095677"/>
            <a:chOff x="-19392" y="483459"/>
            <a:chExt cx="9084714" cy="6095677"/>
          </a:xfrm>
        </p:grpSpPr>
        <p:grpSp>
          <p:nvGrpSpPr>
            <p:cNvPr id="2" name="Group 21"/>
            <p:cNvGrpSpPr/>
            <p:nvPr/>
          </p:nvGrpSpPr>
          <p:grpSpPr>
            <a:xfrm>
              <a:off x="-19392" y="1412776"/>
              <a:ext cx="2103355" cy="5166360"/>
              <a:chOff x="52616" y="62840"/>
              <a:chExt cx="2103355" cy="5166360"/>
            </a:xfrm>
            <a:solidFill>
              <a:schemeClr val="bg1"/>
            </a:solidFill>
          </p:grpSpPr>
          <p:pic>
            <p:nvPicPr>
              <p:cNvPr id="11" name="Picture 1"/>
              <p:cNvPicPr preferRelativeResize="0">
                <a:picLocks noChangeAspect="1" noChangeArrowheads="1"/>
              </p:cNvPicPr>
              <p:nvPr/>
            </p:nvPicPr>
            <p:blipFill>
              <a:blip r:embed="rId3"/>
              <a:srcRect/>
              <a:stretch>
                <a:fillRect/>
              </a:stretch>
            </p:blipFill>
            <p:spPr bwMode="auto">
              <a:xfrm>
                <a:off x="52616" y="62840"/>
                <a:ext cx="1783080" cy="5166360"/>
              </a:xfrm>
              <a:prstGeom prst="rect">
                <a:avLst/>
              </a:prstGeom>
              <a:grpFill/>
              <a:ln w="9525">
                <a:noFill/>
                <a:miter lim="800000"/>
                <a:headEnd/>
                <a:tailEnd/>
              </a:ln>
            </p:spPr>
          </p:pic>
          <p:sp>
            <p:nvSpPr>
              <p:cNvPr id="15" name="Rectangle 14"/>
              <p:cNvSpPr/>
              <p:nvPr/>
            </p:nvSpPr>
            <p:spPr bwMode="auto">
              <a:xfrm>
                <a:off x="575648" y="4005064"/>
                <a:ext cx="828000" cy="28803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111" charset="0"/>
                </a:endParaRPr>
              </a:p>
            </p:txBody>
          </p:sp>
          <p:cxnSp>
            <p:nvCxnSpPr>
              <p:cNvPr id="18" name="Straight Connector 17"/>
              <p:cNvCxnSpPr/>
              <p:nvPr/>
            </p:nvCxnSpPr>
            <p:spPr bwMode="auto">
              <a:xfrm>
                <a:off x="539552" y="4293096"/>
                <a:ext cx="864096" cy="0"/>
              </a:xfrm>
              <a:prstGeom prst="line">
                <a:avLst/>
              </a:prstGeom>
              <a:grpFill/>
              <a:ln w="28575" cap="flat" cmpd="sng" algn="ctr">
                <a:solidFill>
                  <a:srgbClr val="3366FF"/>
                </a:solidFill>
                <a:prstDash val="solid"/>
                <a:round/>
                <a:headEnd type="none" w="med" len="med"/>
                <a:tailEnd type="none" w="med" len="med"/>
              </a:ln>
              <a:effectLst/>
            </p:spPr>
          </p:cxnSp>
          <p:sp>
            <p:nvSpPr>
              <p:cNvPr id="20" name="TextBox 19"/>
              <p:cNvSpPr txBox="1"/>
              <p:nvPr/>
            </p:nvSpPr>
            <p:spPr>
              <a:xfrm>
                <a:off x="683568" y="4062264"/>
                <a:ext cx="633507" cy="230832"/>
              </a:xfrm>
              <a:prstGeom prst="rect">
                <a:avLst/>
              </a:prstGeom>
              <a:grpFill/>
            </p:spPr>
            <p:txBody>
              <a:bodyPr wrap="none" rtlCol="0">
                <a:spAutoFit/>
              </a:bodyPr>
              <a:lstStyle/>
              <a:p>
                <a:r>
                  <a:rPr lang="en-US" sz="900" b="1" dirty="0">
                    <a:solidFill>
                      <a:srgbClr val="0000FF"/>
                    </a:solidFill>
                    <a:effectLst/>
                    <a:latin typeface="Comic Sans MS" pitchFamily="-111" charset="0"/>
                  </a:rPr>
                  <a:t>H </a:t>
                </a:r>
                <a:r>
                  <a:rPr lang="en-US" sz="900" b="1" dirty="0">
                    <a:solidFill>
                      <a:srgbClr val="0000FF"/>
                    </a:solidFill>
                    <a:effectLst/>
                    <a:latin typeface="Comic Sans MS" pitchFamily="-111" charset="0"/>
                    <a:sym typeface="Wingdings"/>
                  </a:rPr>
                  <a:t> </a:t>
                </a:r>
                <a:r>
                  <a:rPr lang="en-US" sz="900" b="1" dirty="0" err="1" smtClean="0">
                    <a:solidFill>
                      <a:srgbClr val="0000FF"/>
                    </a:solidFill>
                    <a:effectLst/>
                    <a:latin typeface="Lucida Grande"/>
                    <a:ea typeface="Lucida Grande"/>
                    <a:cs typeface="Lucida Grande"/>
                    <a:sym typeface="Wingdings"/>
                  </a:rPr>
                  <a:t>γγ</a:t>
                </a:r>
                <a:endParaRPr lang="en-US" sz="900" b="1" dirty="0">
                  <a:solidFill>
                    <a:srgbClr val="0000FF"/>
                  </a:solidFill>
                  <a:effectLst/>
                  <a:latin typeface="Comic Sans MS" pitchFamily="-111" charset="0"/>
                </a:endParaRPr>
              </a:p>
            </p:txBody>
          </p:sp>
          <p:sp>
            <p:nvSpPr>
              <p:cNvPr id="21" name="TextBox 20"/>
              <p:cNvSpPr txBox="1"/>
              <p:nvPr/>
            </p:nvSpPr>
            <p:spPr>
              <a:xfrm>
                <a:off x="827584" y="1151166"/>
                <a:ext cx="324102" cy="261610"/>
              </a:xfrm>
              <a:prstGeom prst="rect">
                <a:avLst/>
              </a:prstGeom>
              <a:grpFill/>
            </p:spPr>
            <p:txBody>
              <a:bodyPr wrap="none" rtlCol="0">
                <a:spAutoFit/>
              </a:bodyPr>
              <a:lstStyle/>
              <a:p>
                <a:r>
                  <a:rPr lang="en-US" sz="1100" b="1" dirty="0" err="1" smtClean="0">
                    <a:solidFill>
                      <a:srgbClr val="00CCFF"/>
                    </a:solidFill>
                    <a:effectLst/>
                  </a:rPr>
                  <a:t>jj</a:t>
                </a:r>
                <a:endParaRPr lang="en-US" sz="1100" b="1" dirty="0">
                  <a:solidFill>
                    <a:srgbClr val="00CCFF"/>
                  </a:solidFill>
                  <a:effectLst/>
                </a:endParaRPr>
              </a:p>
            </p:txBody>
          </p:sp>
          <p:sp>
            <p:nvSpPr>
              <p:cNvPr id="24" name="TextBox 23"/>
              <p:cNvSpPr txBox="1"/>
              <p:nvPr/>
            </p:nvSpPr>
            <p:spPr>
              <a:xfrm>
                <a:off x="755576" y="2132856"/>
                <a:ext cx="328072" cy="261610"/>
              </a:xfrm>
              <a:prstGeom prst="rect">
                <a:avLst/>
              </a:prstGeom>
              <a:grpFill/>
            </p:spPr>
            <p:txBody>
              <a:bodyPr wrap="none" rtlCol="0">
                <a:spAutoFit/>
              </a:bodyPr>
              <a:lstStyle/>
              <a:p>
                <a:r>
                  <a:rPr lang="en-US" sz="1100" b="1" dirty="0" err="1" smtClean="0">
                    <a:solidFill>
                      <a:srgbClr val="00CC33"/>
                    </a:solidFill>
                    <a:effectLst/>
                    <a:latin typeface="Lucida Grande"/>
                    <a:ea typeface="Lucida Grande"/>
                    <a:cs typeface="Lucida Grande"/>
                  </a:rPr>
                  <a:t>γ</a:t>
                </a:r>
                <a:r>
                  <a:rPr lang="en-US" sz="1100" b="1" dirty="0" err="1" smtClean="0">
                    <a:solidFill>
                      <a:srgbClr val="00CC33"/>
                    </a:solidFill>
                    <a:effectLst/>
                  </a:rPr>
                  <a:t>j</a:t>
                </a:r>
                <a:endParaRPr lang="en-US" sz="1100" b="1" dirty="0">
                  <a:solidFill>
                    <a:srgbClr val="00CC33"/>
                  </a:solidFill>
                  <a:effectLst/>
                </a:endParaRPr>
              </a:p>
            </p:txBody>
          </p:sp>
          <p:sp>
            <p:nvSpPr>
              <p:cNvPr id="25" name="TextBox 24"/>
              <p:cNvSpPr txBox="1"/>
              <p:nvPr/>
            </p:nvSpPr>
            <p:spPr>
              <a:xfrm>
                <a:off x="1342959" y="1264404"/>
                <a:ext cx="813012" cy="292388"/>
              </a:xfrm>
              <a:prstGeom prst="rect">
                <a:avLst/>
              </a:prstGeom>
              <a:grpFill/>
              <a:ln>
                <a:solidFill>
                  <a:schemeClr val="tx1"/>
                </a:solidFill>
              </a:ln>
            </p:spPr>
            <p:txBody>
              <a:bodyPr wrap="none" rtlCol="0">
                <a:spAutoFit/>
              </a:bodyPr>
              <a:lstStyle/>
              <a:p>
                <a:pPr>
                  <a:buNone/>
                </a:pPr>
                <a:r>
                  <a:rPr lang="en-US" sz="1300" dirty="0" smtClean="0">
                    <a:solidFill>
                      <a:srgbClr val="00CCFF"/>
                    </a:solidFill>
                    <a:effectLst/>
                  </a:rPr>
                  <a:t>~ 500 </a:t>
                </a:r>
                <a:r>
                  <a:rPr lang="en-US" sz="1300" dirty="0" err="1" smtClean="0">
                    <a:solidFill>
                      <a:srgbClr val="00CCFF"/>
                    </a:solidFill>
                    <a:effectLst/>
                    <a:latin typeface="Lucida Grande"/>
                    <a:ea typeface="Lucida Grande"/>
                    <a:cs typeface="Lucida Grande"/>
                  </a:rPr>
                  <a:t>μ</a:t>
                </a:r>
                <a:r>
                  <a:rPr lang="en-US" sz="1300" dirty="0" err="1" smtClean="0">
                    <a:solidFill>
                      <a:srgbClr val="00CCFF"/>
                    </a:solidFill>
                    <a:effectLst/>
                  </a:rPr>
                  <a:t>b</a:t>
                </a:r>
                <a:endParaRPr lang="en-US" sz="1300" dirty="0">
                  <a:solidFill>
                    <a:srgbClr val="00CCFF"/>
                  </a:solidFill>
                  <a:effectLst/>
                </a:endParaRPr>
              </a:p>
            </p:txBody>
          </p:sp>
          <p:sp>
            <p:nvSpPr>
              <p:cNvPr id="26" name="TextBox 25"/>
              <p:cNvSpPr txBox="1"/>
              <p:nvPr/>
            </p:nvSpPr>
            <p:spPr>
              <a:xfrm>
                <a:off x="1346459" y="2272516"/>
                <a:ext cx="806988" cy="292388"/>
              </a:xfrm>
              <a:prstGeom prst="rect">
                <a:avLst/>
              </a:prstGeom>
              <a:grpFill/>
              <a:ln>
                <a:solidFill>
                  <a:schemeClr val="tx1"/>
                </a:solidFill>
              </a:ln>
            </p:spPr>
            <p:txBody>
              <a:bodyPr wrap="none" rtlCol="0">
                <a:spAutoFit/>
              </a:bodyPr>
              <a:lstStyle/>
              <a:p>
                <a:pPr>
                  <a:buNone/>
                </a:pPr>
                <a:r>
                  <a:rPr lang="en-US" sz="1300" dirty="0" smtClean="0">
                    <a:solidFill>
                      <a:srgbClr val="00CC33"/>
                    </a:solidFill>
                    <a:effectLst/>
                  </a:rPr>
                  <a:t>~ 200 </a:t>
                </a:r>
                <a:r>
                  <a:rPr lang="en-US" sz="1300" dirty="0" err="1" smtClean="0">
                    <a:solidFill>
                      <a:srgbClr val="00CC33"/>
                    </a:solidFill>
                    <a:effectLst/>
                    <a:latin typeface="Lucida Grande"/>
                    <a:ea typeface="Lucida Grande"/>
                    <a:cs typeface="Lucida Grande"/>
                  </a:rPr>
                  <a:t>n</a:t>
                </a:r>
                <a:r>
                  <a:rPr lang="en-US" sz="1300" dirty="0" err="1" smtClean="0">
                    <a:solidFill>
                      <a:srgbClr val="00CC33"/>
                    </a:solidFill>
                    <a:effectLst/>
                  </a:rPr>
                  <a:t>b</a:t>
                </a:r>
                <a:endParaRPr lang="en-US" sz="1300" dirty="0">
                  <a:solidFill>
                    <a:srgbClr val="00CC33"/>
                  </a:solidFill>
                  <a:effectLst/>
                </a:endParaRPr>
              </a:p>
            </p:txBody>
          </p:sp>
          <p:sp>
            <p:nvSpPr>
              <p:cNvPr id="27" name="TextBox 26"/>
              <p:cNvSpPr txBox="1"/>
              <p:nvPr/>
            </p:nvSpPr>
            <p:spPr>
              <a:xfrm>
                <a:off x="1365785" y="3280628"/>
                <a:ext cx="724609" cy="292388"/>
              </a:xfrm>
              <a:prstGeom prst="rect">
                <a:avLst/>
              </a:prstGeom>
              <a:grpFill/>
              <a:ln>
                <a:solidFill>
                  <a:schemeClr val="tx1"/>
                </a:solidFill>
              </a:ln>
            </p:spPr>
            <p:txBody>
              <a:bodyPr wrap="none" rtlCol="0">
                <a:spAutoFit/>
              </a:bodyPr>
              <a:lstStyle/>
              <a:p>
                <a:pPr>
                  <a:buNone/>
                </a:pPr>
                <a:r>
                  <a:rPr lang="en-US" sz="1300" dirty="0" smtClean="0">
                    <a:solidFill>
                      <a:srgbClr val="CC66FF"/>
                    </a:solidFill>
                    <a:effectLst/>
                  </a:rPr>
                  <a:t>~ 30 </a:t>
                </a:r>
                <a:r>
                  <a:rPr lang="en-US" sz="1300" dirty="0" err="1" smtClean="0">
                    <a:solidFill>
                      <a:srgbClr val="CC66FF"/>
                    </a:solidFill>
                    <a:effectLst/>
                    <a:latin typeface="Lucida Grande"/>
                    <a:ea typeface="Lucida Grande"/>
                    <a:cs typeface="Lucida Grande"/>
                  </a:rPr>
                  <a:t>p</a:t>
                </a:r>
                <a:r>
                  <a:rPr lang="en-US" sz="1300" dirty="0" err="1" smtClean="0">
                    <a:solidFill>
                      <a:srgbClr val="CC66FF"/>
                    </a:solidFill>
                    <a:effectLst/>
                  </a:rPr>
                  <a:t>b</a:t>
                </a:r>
                <a:endParaRPr lang="en-US" sz="1300" dirty="0">
                  <a:solidFill>
                    <a:srgbClr val="CC66FF"/>
                  </a:solidFill>
                  <a:effectLst/>
                </a:endParaRPr>
              </a:p>
            </p:txBody>
          </p:sp>
          <p:sp>
            <p:nvSpPr>
              <p:cNvPr id="28" name="TextBox 27"/>
              <p:cNvSpPr txBox="1"/>
              <p:nvPr/>
            </p:nvSpPr>
            <p:spPr>
              <a:xfrm>
                <a:off x="1363835" y="4144724"/>
                <a:ext cx="683256" cy="292388"/>
              </a:xfrm>
              <a:prstGeom prst="rect">
                <a:avLst/>
              </a:prstGeom>
              <a:grpFill/>
              <a:ln>
                <a:solidFill>
                  <a:schemeClr val="tx1"/>
                </a:solidFill>
              </a:ln>
            </p:spPr>
            <p:txBody>
              <a:bodyPr wrap="none" rtlCol="0">
                <a:spAutoFit/>
              </a:bodyPr>
              <a:lstStyle/>
              <a:p>
                <a:pPr>
                  <a:buNone/>
                </a:pPr>
                <a:r>
                  <a:rPr lang="en-US" sz="1300" dirty="0" smtClean="0">
                    <a:solidFill>
                      <a:srgbClr val="0000FF"/>
                    </a:solidFill>
                    <a:effectLst/>
                  </a:rPr>
                  <a:t>~ 40 </a:t>
                </a:r>
                <a:r>
                  <a:rPr lang="en-US" sz="1300" dirty="0" err="1">
                    <a:solidFill>
                      <a:srgbClr val="0000FF"/>
                    </a:solidFill>
                    <a:effectLst/>
                    <a:latin typeface="Lucida Grande"/>
                    <a:ea typeface="Lucida Grande"/>
                    <a:cs typeface="Lucida Grande"/>
                  </a:rPr>
                  <a:t>f</a:t>
                </a:r>
                <a:r>
                  <a:rPr lang="en-US" sz="1300" dirty="0" err="1" smtClean="0">
                    <a:solidFill>
                      <a:srgbClr val="0000FF"/>
                    </a:solidFill>
                    <a:effectLst/>
                  </a:rPr>
                  <a:t>b</a:t>
                </a:r>
                <a:endParaRPr lang="en-US" sz="1300" dirty="0">
                  <a:solidFill>
                    <a:srgbClr val="0000FF"/>
                  </a:solidFill>
                  <a:effectLst/>
                </a:endParaRPr>
              </a:p>
            </p:txBody>
          </p:sp>
        </p:grpSp>
        <p:sp>
          <p:nvSpPr>
            <p:cNvPr id="31" name="TextBox 30"/>
            <p:cNvSpPr txBox="1"/>
            <p:nvPr/>
          </p:nvSpPr>
          <p:spPr>
            <a:xfrm>
              <a:off x="7848600" y="3867835"/>
              <a:ext cx="838691" cy="323165"/>
            </a:xfrm>
            <a:prstGeom prst="rect">
              <a:avLst/>
            </a:prstGeom>
            <a:solidFill>
              <a:srgbClr val="339900"/>
            </a:solidFill>
            <a:ln>
              <a:solidFill>
                <a:srgbClr val="000000"/>
              </a:solidFill>
            </a:ln>
          </p:spPr>
          <p:txBody>
            <a:bodyPr wrap="none" rtlCol="0">
              <a:spAutoFit/>
            </a:bodyPr>
            <a:lstStyle/>
            <a:p>
              <a:pPr>
                <a:buNone/>
              </a:pPr>
              <a:r>
                <a:rPr lang="en-US" sz="1500" dirty="0" err="1" smtClean="0">
                  <a:solidFill>
                    <a:srgbClr val="FFFF00"/>
                  </a:solidFill>
                  <a:effectLst/>
                </a:rPr>
                <a:t>η</a:t>
              </a:r>
              <a:r>
                <a:rPr lang="en-US" sz="1500" dirty="0" smtClean="0">
                  <a:solidFill>
                    <a:srgbClr val="FFFF00"/>
                  </a:solidFill>
                  <a:effectLst/>
                </a:rPr>
                <a:t>-strips</a:t>
              </a:r>
              <a:endParaRPr lang="en-US" sz="1500" dirty="0">
                <a:solidFill>
                  <a:srgbClr val="FFFF00"/>
                </a:solidFill>
                <a:effectLst/>
              </a:endParaRPr>
            </a:p>
          </p:txBody>
        </p:sp>
        <p:sp>
          <p:nvSpPr>
            <p:cNvPr id="38" name="TextBox 37"/>
            <p:cNvSpPr txBox="1"/>
            <p:nvPr/>
          </p:nvSpPr>
          <p:spPr>
            <a:xfrm>
              <a:off x="7103628" y="4526340"/>
              <a:ext cx="1941557" cy="1569660"/>
            </a:xfrm>
            <a:prstGeom prst="rect">
              <a:avLst/>
            </a:prstGeom>
            <a:solidFill>
              <a:schemeClr val="bg1">
                <a:lumMod val="95000"/>
              </a:schemeClr>
            </a:solidFill>
            <a:ln>
              <a:solidFill>
                <a:schemeClr val="tx1"/>
              </a:solidFill>
            </a:ln>
          </p:spPr>
          <p:txBody>
            <a:bodyPr wrap="none" rtlCol="0">
              <a:spAutoFit/>
            </a:bodyPr>
            <a:lstStyle/>
            <a:p>
              <a:pPr>
                <a:buNone/>
              </a:pP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err="1" smtClean="0">
                  <a:effectLst/>
                  <a:latin typeface="Lucida Grande"/>
                  <a:ea typeface="Lucida Grande"/>
                  <a:cs typeface="Lucida Grande"/>
                </a:rPr>
                <a:t>γ</a:t>
              </a:r>
              <a:r>
                <a:rPr lang="en-US" dirty="0" err="1" smtClean="0">
                  <a:effectLst/>
                </a:rPr>
                <a:t>j</a:t>
              </a:r>
              <a:r>
                <a:rPr lang="en-US" dirty="0">
                  <a:effectLst/>
                </a:rPr>
                <a:t>,</a:t>
              </a:r>
              <a:r>
                <a:rPr lang="en-US" dirty="0" smtClean="0">
                  <a:effectLst/>
                </a:rPr>
                <a:t> </a:t>
              </a:r>
              <a:r>
                <a:rPr lang="en-US" dirty="0" err="1" smtClean="0">
                  <a:effectLst/>
                </a:rPr>
                <a:t>jj</a:t>
              </a:r>
              <a:r>
                <a:rPr lang="en-US" dirty="0" smtClean="0">
                  <a:effectLst/>
                </a:rPr>
                <a:t>): huge </a:t>
              </a:r>
            </a:p>
            <a:p>
              <a:pPr>
                <a:buNone/>
              </a:pPr>
              <a:r>
                <a:rPr lang="en-US" dirty="0">
                  <a:effectLst/>
                </a:rPr>
                <a:t>u</a:t>
              </a:r>
              <a:r>
                <a:rPr lang="en-US" dirty="0" smtClean="0">
                  <a:effectLst/>
                </a:rPr>
                <a:t>ncertainties !!</a:t>
              </a:r>
            </a:p>
            <a:p>
              <a:pPr marL="285750" indent="-285750">
                <a:buNone/>
              </a:pPr>
              <a:r>
                <a:rPr lang="en-US" dirty="0">
                  <a:effectLst/>
                  <a:sym typeface="Wingdings"/>
                </a:rPr>
                <a:t>N</a:t>
              </a:r>
              <a:r>
                <a:rPr lang="en-US" dirty="0" smtClean="0">
                  <a:effectLst/>
                  <a:sym typeface="Wingdings"/>
                </a:rPr>
                <a:t>ot clear </a:t>
              </a:r>
              <a:r>
                <a:rPr lang="en-US" dirty="0" err="1">
                  <a:effectLst/>
                  <a:latin typeface="Lucida Grande"/>
                  <a:ea typeface="Lucida Grande"/>
                  <a:cs typeface="Lucida Grande"/>
                </a:rPr>
                <a:t>γ</a:t>
              </a:r>
              <a:r>
                <a:rPr lang="en-US" dirty="0" err="1">
                  <a:effectLst/>
                </a:rPr>
                <a:t>j</a:t>
              </a:r>
              <a:r>
                <a:rPr lang="en-US" dirty="0">
                  <a:effectLst/>
                </a:rPr>
                <a:t>, </a:t>
              </a:r>
              <a:r>
                <a:rPr lang="en-US" dirty="0" err="1">
                  <a:effectLst/>
                </a:rPr>
                <a:t>jj</a:t>
              </a:r>
              <a:endParaRPr lang="en-US" dirty="0" smtClean="0">
                <a:effectLst/>
                <a:sym typeface="Wingdings"/>
              </a:endParaRPr>
            </a:p>
            <a:p>
              <a:pPr>
                <a:buNone/>
              </a:pPr>
              <a:r>
                <a:rPr lang="en-US" dirty="0">
                  <a:effectLst/>
                  <a:sym typeface="Wingdings"/>
                </a:rPr>
                <a:t>c</a:t>
              </a:r>
              <a:r>
                <a:rPr lang="en-US" dirty="0" smtClean="0">
                  <a:effectLst/>
                  <a:sym typeface="Wingdings"/>
                </a:rPr>
                <a:t>ould be suppressed </a:t>
              </a:r>
            </a:p>
            <a:p>
              <a:pPr>
                <a:buNone/>
              </a:pPr>
              <a:r>
                <a:rPr lang="en-US" dirty="0" smtClean="0">
                  <a:effectLst/>
                  <a:sym typeface="Wingdings"/>
                </a:rPr>
                <a:t>until measured </a:t>
              </a:r>
            </a:p>
            <a:p>
              <a:pPr>
                <a:buNone/>
              </a:pPr>
              <a:r>
                <a:rPr lang="en-US" dirty="0" smtClean="0">
                  <a:effectLst/>
                  <a:sym typeface="Wingdings"/>
                </a:rPr>
                <a:t>with data.</a:t>
              </a:r>
              <a:endParaRPr lang="en-US" dirty="0">
                <a:effectLst/>
              </a:endParaRPr>
            </a:p>
          </p:txBody>
        </p:sp>
        <p:grpSp>
          <p:nvGrpSpPr>
            <p:cNvPr id="7" name="Group 1"/>
            <p:cNvGrpSpPr/>
            <p:nvPr/>
          </p:nvGrpSpPr>
          <p:grpSpPr>
            <a:xfrm>
              <a:off x="7452320" y="483459"/>
              <a:ext cx="1613002" cy="3318174"/>
              <a:chOff x="371512" y="404664"/>
              <a:chExt cx="1613002" cy="3318174"/>
            </a:xfrm>
          </p:grpSpPr>
          <p:pic>
            <p:nvPicPr>
              <p:cNvPr id="9" name="Picture 8"/>
              <p:cNvPicPr preferRelativeResize="0">
                <a:picLocks noChangeAspect="1"/>
              </p:cNvPicPr>
              <p:nvPr/>
            </p:nvPicPr>
            <p:blipFill>
              <a:blip r:embed="rId4"/>
              <a:stretch>
                <a:fillRect/>
              </a:stretch>
            </p:blipFill>
            <p:spPr>
              <a:xfrm>
                <a:off x="371512" y="2088752"/>
                <a:ext cx="1613002" cy="1634086"/>
              </a:xfrm>
              <a:prstGeom prst="rect">
                <a:avLst/>
              </a:prstGeom>
            </p:spPr>
          </p:pic>
          <p:pic>
            <p:nvPicPr>
              <p:cNvPr id="10" name="Picture 9"/>
              <p:cNvPicPr preferRelativeResize="0">
                <a:picLocks noChangeAspect="1"/>
              </p:cNvPicPr>
              <p:nvPr/>
            </p:nvPicPr>
            <p:blipFill>
              <a:blip r:embed="rId5"/>
              <a:stretch>
                <a:fillRect/>
              </a:stretch>
            </p:blipFill>
            <p:spPr>
              <a:xfrm>
                <a:off x="371512" y="476672"/>
                <a:ext cx="1613002" cy="1623613"/>
              </a:xfrm>
              <a:prstGeom prst="rect">
                <a:avLst/>
              </a:prstGeom>
            </p:spPr>
          </p:pic>
          <p:sp>
            <p:nvSpPr>
              <p:cNvPr id="16" name="TextBox 15"/>
              <p:cNvSpPr txBox="1"/>
              <p:nvPr/>
            </p:nvSpPr>
            <p:spPr>
              <a:xfrm>
                <a:off x="770034" y="404664"/>
                <a:ext cx="582211" cy="323165"/>
              </a:xfrm>
              <a:prstGeom prst="rect">
                <a:avLst/>
              </a:prstGeom>
              <a:solidFill>
                <a:srgbClr val="FFFFFF"/>
              </a:solidFill>
              <a:ln>
                <a:solidFill>
                  <a:srgbClr val="000000"/>
                </a:solidFill>
              </a:ln>
            </p:spPr>
            <p:txBody>
              <a:bodyPr wrap="none" rtlCol="0">
                <a:spAutoFit/>
              </a:bodyPr>
              <a:lstStyle/>
              <a:p>
                <a:pPr>
                  <a:buNone/>
                </a:pPr>
                <a:r>
                  <a:rPr lang="en-US" sz="1500" dirty="0" smtClean="0">
                    <a:effectLst/>
                  </a:rPr>
                  <a:t>Data</a:t>
                </a:r>
                <a:endParaRPr lang="en-US" sz="1500" dirty="0">
                  <a:effectLst/>
                </a:endParaRPr>
              </a:p>
            </p:txBody>
          </p:sp>
        </p:grpSp>
        <p:sp>
          <p:nvSpPr>
            <p:cNvPr id="5" name="TextBox 4"/>
            <p:cNvSpPr txBox="1"/>
            <p:nvPr/>
          </p:nvSpPr>
          <p:spPr>
            <a:xfrm>
              <a:off x="4648200" y="914400"/>
              <a:ext cx="2569934" cy="1400383"/>
            </a:xfrm>
            <a:prstGeom prst="rect">
              <a:avLst/>
            </a:prstGeom>
            <a:solidFill>
              <a:srgbClr val="339900"/>
            </a:solidFill>
            <a:ln>
              <a:solidFill>
                <a:srgbClr val="000000"/>
              </a:solidFill>
            </a:ln>
          </p:spPr>
          <p:txBody>
            <a:bodyPr wrap="none" rtlCol="0">
              <a:spAutoFit/>
            </a:bodyPr>
            <a:lstStyle/>
            <a:p>
              <a:pPr>
                <a:buNone/>
              </a:pPr>
              <a:r>
                <a:rPr lang="en-US" sz="1700" dirty="0" smtClean="0">
                  <a:solidFill>
                    <a:srgbClr val="FFFF00"/>
                  </a:solidFill>
                  <a:effectLst/>
                </a:rPr>
                <a:t>Determined choice of </a:t>
              </a:r>
            </a:p>
            <a:p>
              <a:pPr>
                <a:buNone/>
              </a:pPr>
              <a:r>
                <a:rPr lang="en-US" sz="1700" dirty="0">
                  <a:solidFill>
                    <a:srgbClr val="FFFF00"/>
                  </a:solidFill>
                  <a:effectLst/>
                </a:rPr>
                <a:t>f</a:t>
              </a:r>
              <a:r>
                <a:rPr lang="en-US" sz="1700" dirty="0" smtClean="0">
                  <a:solidFill>
                    <a:srgbClr val="FFFF00"/>
                  </a:solidFill>
                  <a:effectLst/>
                </a:rPr>
                <a:t>ine lateral segmentation</a:t>
              </a:r>
            </a:p>
            <a:p>
              <a:pPr>
                <a:buNone/>
              </a:pPr>
              <a:r>
                <a:rPr lang="en-US" sz="1700" dirty="0" smtClean="0">
                  <a:solidFill>
                    <a:srgbClr val="FFFF00"/>
                  </a:solidFill>
                  <a:effectLst/>
                </a:rPr>
                <a:t>(4mm strips) of the first</a:t>
              </a:r>
            </a:p>
            <a:p>
              <a:pPr>
                <a:buNone/>
              </a:pPr>
              <a:r>
                <a:rPr lang="en-US" sz="1700" dirty="0">
                  <a:solidFill>
                    <a:srgbClr val="FFFF00"/>
                  </a:solidFill>
                  <a:effectLst/>
                </a:rPr>
                <a:t>c</a:t>
              </a:r>
              <a:r>
                <a:rPr lang="en-US" sz="1700" dirty="0" smtClean="0">
                  <a:solidFill>
                    <a:srgbClr val="FFFF00"/>
                  </a:solidFill>
                  <a:effectLst/>
                </a:rPr>
                <a:t>ompartment of ATLAS</a:t>
              </a:r>
            </a:p>
            <a:p>
              <a:pPr>
                <a:buNone/>
              </a:pPr>
              <a:r>
                <a:rPr lang="en-US" sz="1700" dirty="0" smtClean="0">
                  <a:solidFill>
                    <a:srgbClr val="FFFF00"/>
                  </a:solidFill>
                  <a:effectLst/>
                </a:rPr>
                <a:t>EM calorimeter</a:t>
              </a:r>
              <a:endParaRPr lang="en-US" sz="1700" dirty="0">
                <a:solidFill>
                  <a:srgbClr val="FFFF00"/>
                </a:solidFill>
                <a:effectLst/>
              </a:endParaRPr>
            </a:p>
          </p:txBody>
        </p:sp>
        <p:cxnSp>
          <p:nvCxnSpPr>
            <p:cNvPr id="36" name="Straight Arrow Connector 35"/>
            <p:cNvCxnSpPr/>
            <p:nvPr/>
          </p:nvCxnSpPr>
          <p:spPr bwMode="auto">
            <a:xfrm>
              <a:off x="7086600" y="1676400"/>
              <a:ext cx="648072"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8" name="TextBox 7"/>
            <p:cNvSpPr txBox="1"/>
            <p:nvPr/>
          </p:nvSpPr>
          <p:spPr>
            <a:xfrm>
              <a:off x="1479000" y="1056382"/>
              <a:ext cx="2712000" cy="1077218"/>
            </a:xfrm>
            <a:prstGeom prst="rect">
              <a:avLst/>
            </a:prstGeom>
            <a:solidFill>
              <a:srgbClr val="CCFFFF"/>
            </a:solidFill>
            <a:ln>
              <a:solidFill>
                <a:srgbClr val="000000"/>
              </a:solidFill>
            </a:ln>
          </p:spPr>
          <p:txBody>
            <a:bodyPr wrap="none" rtlCol="0">
              <a:spAutoFit/>
            </a:bodyPr>
            <a:lstStyle/>
            <a:p>
              <a:pPr>
                <a:buNone/>
              </a:pPr>
              <a:r>
                <a:rPr lang="en-US" dirty="0" smtClean="0">
                  <a:effectLst/>
                </a:rPr>
                <a:t>Potentially huge background</a:t>
              </a:r>
            </a:p>
            <a:p>
              <a:pPr>
                <a:buNone/>
              </a:pPr>
              <a:r>
                <a:rPr lang="en-US" dirty="0">
                  <a:effectLst/>
                </a:rPr>
                <a:t>f</a:t>
              </a:r>
              <a:r>
                <a:rPr lang="en-US" dirty="0" smtClean="0">
                  <a:effectLst/>
                </a:rPr>
                <a:t>rom jets fragmenting into</a:t>
              </a:r>
            </a:p>
            <a:p>
              <a:pPr>
                <a:buNone/>
              </a:pPr>
              <a:r>
                <a:rPr lang="en-US" dirty="0" smtClean="0">
                  <a:effectLst/>
                </a:rPr>
                <a:t>a single hard </a:t>
              </a:r>
              <a:r>
                <a:rPr lang="en-US" dirty="0" smtClean="0">
                  <a:effectLst/>
                  <a:latin typeface="Lucida Grande"/>
                  <a:ea typeface="Lucida Grande"/>
                  <a:cs typeface="Lucida Grande"/>
                </a:rPr>
                <a:t>π</a:t>
              </a:r>
              <a:r>
                <a:rPr lang="en-US" baseline="30000" dirty="0" smtClean="0">
                  <a:effectLst/>
                </a:rPr>
                <a:t>0</a:t>
              </a:r>
            </a:p>
            <a:p>
              <a:pPr>
                <a:buNone/>
              </a:pPr>
              <a:r>
                <a:rPr lang="en-US" dirty="0" smtClean="0">
                  <a:effectLst/>
                  <a:latin typeface="Lucida Grande"/>
                  <a:ea typeface="Lucida Grande"/>
                  <a:cs typeface="Lucida Grande"/>
                  <a:sym typeface="Wingdings"/>
                </a:rPr>
                <a:t> </a:t>
              </a:r>
              <a:r>
                <a:rPr lang="en-US" dirty="0" smtClean="0">
                  <a:effectLst/>
                  <a:latin typeface="Lucida Grande"/>
                  <a:ea typeface="Lucida Grande"/>
                  <a:cs typeface="Lucida Grande"/>
                </a:rPr>
                <a:t>π</a:t>
              </a:r>
              <a:r>
                <a:rPr lang="en-US" baseline="30000" dirty="0" smtClean="0">
                  <a:effectLst/>
                </a:rPr>
                <a:t>0</a:t>
              </a:r>
              <a:r>
                <a:rPr lang="en-US" dirty="0" smtClean="0">
                  <a:effectLst/>
                </a:rPr>
                <a:t> fakes single photon</a:t>
              </a:r>
            </a:p>
          </p:txBody>
        </p:sp>
        <p:cxnSp>
          <p:nvCxnSpPr>
            <p:cNvPr id="19" name="Straight Arrow Connector 18"/>
            <p:cNvCxnSpPr/>
            <p:nvPr/>
          </p:nvCxnSpPr>
          <p:spPr bwMode="auto">
            <a:xfrm>
              <a:off x="4114800" y="1600200"/>
              <a:ext cx="648072"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61" name="Group 60"/>
          <p:cNvGrpSpPr/>
          <p:nvPr/>
        </p:nvGrpSpPr>
        <p:grpSpPr>
          <a:xfrm>
            <a:off x="0" y="1143000"/>
            <a:ext cx="9067800" cy="4800600"/>
            <a:chOff x="0" y="1981200"/>
            <a:chExt cx="9067800" cy="4800600"/>
          </a:xfrm>
        </p:grpSpPr>
        <p:grpSp>
          <p:nvGrpSpPr>
            <p:cNvPr id="62" name="Group 39"/>
            <p:cNvGrpSpPr/>
            <p:nvPr/>
          </p:nvGrpSpPr>
          <p:grpSpPr>
            <a:xfrm>
              <a:off x="4171256" y="2924944"/>
              <a:ext cx="4896544" cy="3816424"/>
              <a:chOff x="2195736" y="2924944"/>
              <a:chExt cx="4896544" cy="3816424"/>
            </a:xfrm>
          </p:grpSpPr>
          <p:grpSp>
            <p:nvGrpSpPr>
              <p:cNvPr id="65" name="Group 28"/>
              <p:cNvGrpSpPr/>
              <p:nvPr/>
            </p:nvGrpSpPr>
            <p:grpSpPr>
              <a:xfrm>
                <a:off x="2195736" y="2924944"/>
                <a:ext cx="4896544" cy="3816424"/>
                <a:chOff x="4355976" y="44624"/>
                <a:chExt cx="4896544" cy="3816424"/>
              </a:xfrm>
            </p:grpSpPr>
            <p:sp>
              <p:nvSpPr>
                <p:cNvPr id="67" name="Rectangle 66"/>
                <p:cNvSpPr/>
                <p:nvPr/>
              </p:nvSpPr>
              <p:spPr bwMode="auto">
                <a:xfrm>
                  <a:off x="4355976" y="44624"/>
                  <a:ext cx="4896544" cy="3816424"/>
                </a:xfrm>
                <a:prstGeom prst="rect">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68" name="TextBox 67"/>
                <p:cNvSpPr txBox="1"/>
                <p:nvPr/>
              </p:nvSpPr>
              <p:spPr>
                <a:xfrm>
                  <a:off x="4503103" y="116632"/>
                  <a:ext cx="4532010" cy="584776"/>
                </a:xfrm>
                <a:prstGeom prst="rect">
                  <a:avLst/>
                </a:prstGeom>
                <a:solidFill>
                  <a:schemeClr val="bg1"/>
                </a:solidFill>
                <a:ln>
                  <a:solidFill>
                    <a:srgbClr val="000000"/>
                  </a:solidFill>
                </a:ln>
              </p:spPr>
              <p:txBody>
                <a:bodyPr wrap="none" rtlCol="0">
                  <a:spAutoFit/>
                </a:bodyPr>
                <a:lstStyle/>
                <a:p>
                  <a:pPr>
                    <a:buNone/>
                  </a:pPr>
                  <a:r>
                    <a:rPr lang="en-US" dirty="0" err="1" smtClean="0">
                      <a:effectLst/>
                      <a:latin typeface="Lucida Grande"/>
                      <a:ea typeface="Lucida Grande"/>
                      <a:cs typeface="Lucida Grande"/>
                    </a:rPr>
                    <a:t>γγ</a:t>
                  </a:r>
                  <a:r>
                    <a:rPr lang="en-US" dirty="0" smtClean="0">
                      <a:effectLst/>
                    </a:rPr>
                    <a:t>, </a:t>
                  </a:r>
                  <a:r>
                    <a:rPr lang="en-US" dirty="0" err="1" smtClean="0">
                      <a:effectLst/>
                      <a:latin typeface="Lucida Grande"/>
                      <a:ea typeface="Lucida Grande"/>
                      <a:cs typeface="Lucida Grande"/>
                    </a:rPr>
                    <a:t>γ</a:t>
                  </a:r>
                  <a:r>
                    <a:rPr lang="en-US" dirty="0" err="1" smtClean="0">
                      <a:effectLst/>
                    </a:rPr>
                    <a:t>j</a:t>
                  </a:r>
                  <a:r>
                    <a:rPr lang="en-US" dirty="0" smtClean="0">
                      <a:effectLst/>
                    </a:rPr>
                    <a:t>, </a:t>
                  </a:r>
                  <a:r>
                    <a:rPr lang="en-US" dirty="0" err="1" smtClean="0">
                      <a:effectLst/>
                    </a:rPr>
                    <a:t>jj</a:t>
                  </a:r>
                  <a:r>
                    <a:rPr lang="en-US" dirty="0" smtClean="0">
                      <a:effectLst/>
                    </a:rPr>
                    <a:t> backgrounds estimated from data </a:t>
                  </a:r>
                </a:p>
                <a:p>
                  <a:pPr>
                    <a:buNone/>
                  </a:pPr>
                  <a:r>
                    <a:rPr lang="en-US" dirty="0">
                      <a:effectLst/>
                    </a:rPr>
                    <a:t>u</a:t>
                  </a:r>
                  <a:r>
                    <a:rPr lang="en-US" dirty="0" smtClean="0">
                      <a:effectLst/>
                    </a:rPr>
                    <a:t>sing control samples </a:t>
                  </a:r>
                  <a:r>
                    <a:rPr lang="en-US" dirty="0" smtClean="0">
                      <a:effectLst/>
                      <a:sym typeface="Wingdings"/>
                    </a:rPr>
                    <a:t> </a:t>
                  </a:r>
                  <a:r>
                    <a:rPr lang="en-US" dirty="0" err="1" smtClean="0">
                      <a:effectLst/>
                      <a:latin typeface="Lucida Grande"/>
                      <a:ea typeface="Lucida Grande"/>
                      <a:cs typeface="Lucida Grande"/>
                      <a:sym typeface="Wingdings"/>
                    </a:rPr>
                    <a:t>γ</a:t>
                  </a:r>
                  <a:r>
                    <a:rPr lang="en-US" dirty="0" err="1" smtClean="0">
                      <a:effectLst/>
                      <a:sym typeface="Wingdings"/>
                    </a:rPr>
                    <a:t>j</a:t>
                  </a:r>
                  <a:r>
                    <a:rPr lang="en-US" dirty="0" smtClean="0">
                      <a:effectLst/>
                      <a:sym typeface="Wingdings"/>
                    </a:rPr>
                    <a:t> </a:t>
                  </a:r>
                  <a:r>
                    <a:rPr lang="en-US" dirty="0">
                      <a:effectLst/>
                      <a:sym typeface="Wingdings"/>
                    </a:rPr>
                    <a:t>+</a:t>
                  </a:r>
                  <a:r>
                    <a:rPr lang="en-US" dirty="0" smtClean="0">
                      <a:effectLst/>
                      <a:sym typeface="Wingdings"/>
                    </a:rPr>
                    <a:t> </a:t>
                  </a:r>
                  <a:r>
                    <a:rPr lang="en-US" dirty="0" err="1" smtClean="0">
                      <a:effectLst/>
                      <a:sym typeface="Wingdings"/>
                    </a:rPr>
                    <a:t>jj</a:t>
                  </a:r>
                  <a:r>
                    <a:rPr lang="en-US" dirty="0" smtClean="0">
                      <a:effectLst/>
                      <a:sym typeface="Wingdings"/>
                    </a:rPr>
                    <a:t> &lt;&lt; </a:t>
                  </a:r>
                  <a:r>
                    <a:rPr lang="en-US" dirty="0" err="1" smtClean="0">
                      <a:effectLst/>
                      <a:latin typeface="Lucida Grande"/>
                      <a:ea typeface="Lucida Grande"/>
                      <a:cs typeface="Lucida Grande"/>
                      <a:sym typeface="Wingdings"/>
                    </a:rPr>
                    <a:t>γγ</a:t>
                  </a:r>
                  <a:r>
                    <a:rPr lang="en-US" dirty="0" smtClean="0">
                      <a:effectLst/>
                      <a:sym typeface="Wingdings"/>
                    </a:rPr>
                    <a:t> irreducible</a:t>
                  </a:r>
                  <a:endParaRPr lang="en-US" dirty="0">
                    <a:effectLst/>
                  </a:endParaRPr>
                </a:p>
              </p:txBody>
            </p:sp>
          </p:grpSp>
          <p:pic>
            <p:nvPicPr>
              <p:cNvPr id="66" name="Picture 65" descr="Gamgambgd_0911.png"/>
              <p:cNvPicPr>
                <a:picLocks noChangeAspect="1"/>
              </p:cNvPicPr>
              <p:nvPr/>
            </p:nvPicPr>
            <p:blipFill>
              <a:blip r:embed="rId6"/>
              <a:stretch>
                <a:fillRect/>
              </a:stretch>
            </p:blipFill>
            <p:spPr>
              <a:xfrm>
                <a:off x="2286000" y="3714751"/>
                <a:ext cx="4691527" cy="2990849"/>
              </a:xfrm>
              <a:prstGeom prst="rect">
                <a:avLst/>
              </a:prstGeom>
            </p:spPr>
          </p:pic>
        </p:grpSp>
        <p:pic>
          <p:nvPicPr>
            <p:cNvPr id="63" name="Picture 62"/>
            <p:cNvPicPr>
              <a:picLocks noChangeAspect="1"/>
            </p:cNvPicPr>
            <p:nvPr/>
          </p:nvPicPr>
          <p:blipFill>
            <a:blip r:embed="rId7"/>
            <a:stretch>
              <a:fillRect/>
            </a:stretch>
          </p:blipFill>
          <p:spPr>
            <a:xfrm>
              <a:off x="0" y="2781300"/>
              <a:ext cx="4178300" cy="4000500"/>
            </a:xfrm>
            <a:prstGeom prst="rect">
              <a:avLst/>
            </a:prstGeom>
          </p:spPr>
        </p:pic>
        <p:sp>
          <p:nvSpPr>
            <p:cNvPr id="64" name="Text Box 3"/>
            <p:cNvSpPr txBox="1">
              <a:spLocks noChangeArrowheads="1"/>
            </p:cNvSpPr>
            <p:nvPr/>
          </p:nvSpPr>
          <p:spPr bwMode="auto">
            <a:xfrm>
              <a:off x="1828800" y="1981200"/>
              <a:ext cx="4724400" cy="920759"/>
            </a:xfrm>
            <a:prstGeom prst="rect">
              <a:avLst/>
            </a:prstGeom>
            <a:noFill/>
            <a:ln w="28575">
              <a:noFill/>
              <a:miter lim="800000"/>
              <a:headEnd/>
              <a:tailEnd/>
            </a:ln>
          </p:spPr>
          <p:txBody>
            <a:bodyPr wrap="square" lIns="90482" tIns="44447" rIns="90482" bIns="44447">
              <a:prstTxWarp prst="textNoShape">
                <a:avLst/>
              </a:prstTxWarp>
              <a:spAutoFit/>
            </a:bodyPr>
            <a:lstStyle/>
            <a:p>
              <a:pPr>
                <a:buNone/>
              </a:pPr>
              <a:r>
                <a:rPr lang="en-US" sz="1800" dirty="0" smtClean="0">
                  <a:solidFill>
                    <a:srgbClr val="660066"/>
                  </a:solidFill>
                </a:rPr>
                <a:t>Photon purity versus ET: </a:t>
              </a:r>
            </a:p>
            <a:p>
              <a:pPr algn="l"/>
              <a:r>
                <a:rPr lang="en-US" sz="1800" dirty="0" smtClean="0">
                  <a:solidFill>
                    <a:srgbClr val="660066"/>
                  </a:solidFill>
                </a:rPr>
                <a:t> around 70-80% in H to </a:t>
              </a:r>
              <a:r>
                <a:rPr lang="en-US" sz="1800" dirty="0" err="1" smtClean="0">
                  <a:solidFill>
                    <a:srgbClr val="660066"/>
                  </a:solidFill>
                  <a:latin typeface="Symbol" charset="2"/>
                  <a:cs typeface="Symbol" charset="2"/>
                </a:rPr>
                <a:t>gg</a:t>
              </a:r>
              <a:r>
                <a:rPr lang="en-US" sz="1800" dirty="0" smtClean="0">
                  <a:solidFill>
                    <a:srgbClr val="660066"/>
                  </a:solidFill>
                </a:rPr>
                <a:t> range (25-40 </a:t>
              </a:r>
              <a:r>
                <a:rPr lang="en-US" sz="1800" dirty="0" err="1" smtClean="0">
                  <a:solidFill>
                    <a:srgbClr val="660066"/>
                  </a:solidFill>
                </a:rPr>
                <a:t>GeV</a:t>
              </a:r>
              <a:r>
                <a:rPr lang="en-US" sz="1800" dirty="0" smtClean="0">
                  <a:solidFill>
                    <a:srgbClr val="660066"/>
                  </a:solidFill>
                </a:rPr>
                <a:t>)</a:t>
              </a:r>
            </a:p>
            <a:p>
              <a:pPr algn="l"/>
              <a:r>
                <a:rPr lang="en-US" sz="1800" dirty="0" smtClean="0">
                  <a:solidFill>
                    <a:srgbClr val="660066"/>
                  </a:solidFill>
                </a:rPr>
                <a:t> above 90% at high E</a:t>
              </a:r>
              <a:r>
                <a:rPr lang="en-US" sz="1800" baseline="-25000" dirty="0" smtClean="0">
                  <a:solidFill>
                    <a:srgbClr val="660066"/>
                  </a:solidFill>
                </a:rPr>
                <a:t>T</a:t>
              </a:r>
            </a:p>
          </p:txBody>
        </p:sp>
      </p:grpSp>
      <p:grpSp>
        <p:nvGrpSpPr>
          <p:cNvPr id="55" name="Group 54"/>
          <p:cNvGrpSpPr/>
          <p:nvPr/>
        </p:nvGrpSpPr>
        <p:grpSpPr>
          <a:xfrm>
            <a:off x="2209800" y="3124200"/>
            <a:ext cx="4762717" cy="3456384"/>
            <a:chOff x="4345787" y="3429000"/>
            <a:chExt cx="4762717" cy="3456384"/>
          </a:xfrm>
        </p:grpSpPr>
        <p:sp>
          <p:nvSpPr>
            <p:cNvPr id="56" name="Rectangle 55"/>
            <p:cNvSpPr/>
            <p:nvPr/>
          </p:nvSpPr>
          <p:spPr bwMode="auto">
            <a:xfrm>
              <a:off x="4427984" y="3717032"/>
              <a:ext cx="4680520" cy="3168352"/>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pic>
          <p:nvPicPr>
            <p:cNvPr id="57" name="Picture 56" descr="z.png"/>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4644008" y="3933056"/>
              <a:ext cx="4125498" cy="2819822"/>
            </a:xfrm>
            <a:prstGeom prst="rect">
              <a:avLst/>
            </a:prstGeom>
            <a:ln>
              <a:solidFill>
                <a:srgbClr val="000000"/>
              </a:solidFill>
            </a:ln>
          </p:spPr>
        </p:pic>
        <p:sp>
          <p:nvSpPr>
            <p:cNvPr id="58" name="TextBox 57"/>
            <p:cNvSpPr txBox="1"/>
            <p:nvPr/>
          </p:nvSpPr>
          <p:spPr>
            <a:xfrm>
              <a:off x="7292889" y="4777407"/>
              <a:ext cx="1210588" cy="307777"/>
            </a:xfrm>
            <a:prstGeom prst="rect">
              <a:avLst/>
            </a:prstGeom>
            <a:solidFill>
              <a:schemeClr val="bg1">
                <a:lumMod val="95000"/>
              </a:schemeClr>
            </a:solidFill>
            <a:ln>
              <a:solidFill>
                <a:srgbClr val="000000"/>
              </a:solidFill>
            </a:ln>
          </p:spPr>
          <p:txBody>
            <a:bodyPr wrap="none" rtlCol="0">
              <a:spAutoFit/>
            </a:bodyPr>
            <a:lstStyle/>
            <a:p>
              <a:pPr>
                <a:buNone/>
              </a:pPr>
              <a:r>
                <a:rPr lang="en-US" sz="1400" dirty="0" err="1" smtClean="0">
                  <a:solidFill>
                    <a:srgbClr val="CC0000"/>
                  </a:solidFill>
                  <a:effectLst/>
                </a:rPr>
                <a:t>σ</a:t>
              </a:r>
              <a:r>
                <a:rPr lang="en-US" sz="1400" dirty="0" smtClean="0">
                  <a:solidFill>
                    <a:srgbClr val="CC0000"/>
                  </a:solidFill>
                  <a:effectLst/>
                </a:rPr>
                <a:t> (</a:t>
              </a:r>
              <a:r>
                <a:rPr lang="en-US" sz="1400" dirty="0" err="1" smtClean="0">
                  <a:solidFill>
                    <a:srgbClr val="CC0000"/>
                  </a:solidFill>
                  <a:effectLst/>
                </a:rPr>
                <a:t>z</a:t>
              </a:r>
              <a:r>
                <a:rPr lang="en-US" sz="1400" dirty="0" smtClean="0">
                  <a:solidFill>
                    <a:srgbClr val="CC0000"/>
                  </a:solidFill>
                  <a:effectLst/>
                </a:rPr>
                <a:t>) ~ 1.5 cm</a:t>
              </a:r>
              <a:endParaRPr lang="en-US" sz="1400" dirty="0">
                <a:solidFill>
                  <a:srgbClr val="CC0000"/>
                </a:solidFill>
                <a:effectLst/>
              </a:endParaRPr>
            </a:p>
          </p:txBody>
        </p:sp>
        <p:sp>
          <p:nvSpPr>
            <p:cNvPr id="59" name="TextBox 58"/>
            <p:cNvSpPr txBox="1"/>
            <p:nvPr/>
          </p:nvSpPr>
          <p:spPr>
            <a:xfrm>
              <a:off x="6553200" y="6505599"/>
              <a:ext cx="1691906" cy="307777"/>
            </a:xfrm>
            <a:prstGeom prst="rect">
              <a:avLst/>
            </a:prstGeom>
            <a:solidFill>
              <a:schemeClr val="bg1">
                <a:lumMod val="95000"/>
              </a:schemeClr>
            </a:solidFill>
            <a:ln>
              <a:solidFill>
                <a:srgbClr val="000000"/>
              </a:solidFill>
            </a:ln>
          </p:spPr>
          <p:txBody>
            <a:bodyPr wrap="none" rtlCol="0">
              <a:spAutoFit/>
            </a:bodyPr>
            <a:lstStyle/>
            <a:p>
              <a:pPr>
                <a:buNone/>
              </a:pPr>
              <a:r>
                <a:rPr lang="en-US" sz="1400" dirty="0" err="1" smtClean="0">
                  <a:solidFill>
                    <a:srgbClr val="CC0000"/>
                  </a:solidFill>
                  <a:latin typeface="Lucida Grande"/>
                  <a:ea typeface="Lucida Grande"/>
                  <a:cs typeface="Lucida Grande"/>
                </a:rPr>
                <a:t>z</a:t>
              </a:r>
              <a:r>
                <a:rPr lang="en-US" sz="1400" dirty="0" smtClean="0">
                  <a:solidFill>
                    <a:srgbClr val="CC0000"/>
                  </a:solidFill>
                  <a:effectLst/>
                  <a:latin typeface="Lucida Grande"/>
                  <a:ea typeface="Lucida Grande"/>
                  <a:cs typeface="Lucida Grande"/>
                </a:rPr>
                <a:t> (“γ</a:t>
              </a:r>
              <a:r>
                <a:rPr lang="en-US" sz="1400" baseline="-25000" dirty="0" smtClean="0">
                  <a:solidFill>
                    <a:srgbClr val="CC0000"/>
                  </a:solidFill>
                  <a:effectLst/>
                  <a:latin typeface="Lucida Grande"/>
                  <a:ea typeface="Lucida Grande"/>
                  <a:cs typeface="Lucida Grande"/>
                </a:rPr>
                <a:t>1</a:t>
              </a:r>
              <a:r>
                <a:rPr lang="en-US" sz="1400" dirty="0" smtClean="0">
                  <a:solidFill>
                    <a:srgbClr val="CC0000"/>
                  </a:solidFill>
                  <a:effectLst/>
                  <a:latin typeface="Lucida Grande"/>
                  <a:ea typeface="Lucida Grande"/>
                  <a:cs typeface="Lucida Grande"/>
                </a:rPr>
                <a:t>”) – </a:t>
              </a:r>
              <a:r>
                <a:rPr lang="en-US" sz="1400" dirty="0" err="1" smtClean="0">
                  <a:solidFill>
                    <a:srgbClr val="CC0000"/>
                  </a:solidFill>
                  <a:effectLst/>
                  <a:latin typeface="Lucida Grande"/>
                  <a:ea typeface="Lucida Grande"/>
                  <a:cs typeface="Lucida Grande"/>
                </a:rPr>
                <a:t>z</a:t>
              </a:r>
              <a:r>
                <a:rPr lang="en-US" sz="1400" dirty="0" smtClean="0">
                  <a:solidFill>
                    <a:srgbClr val="CC0000"/>
                  </a:solidFill>
                  <a:latin typeface="Lucida Grande"/>
                  <a:ea typeface="Lucida Grande"/>
                  <a:cs typeface="Lucida Grande"/>
                </a:rPr>
                <a:t> (”γ</a:t>
              </a:r>
              <a:r>
                <a:rPr lang="en-US" sz="1400" baseline="-25000" dirty="0" smtClean="0">
                  <a:solidFill>
                    <a:srgbClr val="CC0000"/>
                  </a:solidFill>
                  <a:effectLst/>
                  <a:latin typeface="Lucida Grande"/>
                  <a:ea typeface="Lucida Grande"/>
                  <a:cs typeface="Lucida Grande"/>
                </a:rPr>
                <a:t>2</a:t>
              </a:r>
              <a:r>
                <a:rPr lang="en-US" sz="1400" dirty="0" smtClean="0">
                  <a:solidFill>
                    <a:srgbClr val="CC0000"/>
                  </a:solidFill>
                  <a:latin typeface="Lucida Grande"/>
                  <a:ea typeface="Lucida Grande"/>
                  <a:cs typeface="Lucida Grande"/>
                </a:rPr>
                <a:t>”)</a:t>
              </a:r>
              <a:endParaRPr lang="en-US" sz="1400" dirty="0">
                <a:solidFill>
                  <a:srgbClr val="CC0000"/>
                </a:solidFill>
                <a:effectLst/>
              </a:endParaRPr>
            </a:p>
          </p:txBody>
        </p:sp>
        <p:sp>
          <p:nvSpPr>
            <p:cNvPr id="60" name="TextBox 59"/>
            <p:cNvSpPr txBox="1"/>
            <p:nvPr/>
          </p:nvSpPr>
          <p:spPr>
            <a:xfrm>
              <a:off x="4345787" y="3429000"/>
              <a:ext cx="4652035" cy="584776"/>
            </a:xfrm>
            <a:prstGeom prst="rect">
              <a:avLst/>
            </a:prstGeom>
            <a:solidFill>
              <a:schemeClr val="bg1">
                <a:lumMod val="95000"/>
              </a:schemeClr>
            </a:solidFill>
            <a:ln>
              <a:solidFill>
                <a:srgbClr val="000000"/>
              </a:solidFill>
            </a:ln>
          </p:spPr>
          <p:txBody>
            <a:bodyPr wrap="none" rtlCol="0">
              <a:spAutoFit/>
            </a:bodyPr>
            <a:lstStyle/>
            <a:p>
              <a:pPr>
                <a:buNone/>
              </a:pPr>
              <a:r>
                <a:rPr lang="en-US" dirty="0" smtClean="0">
                  <a:solidFill>
                    <a:srgbClr val="FF3300"/>
                  </a:solidFill>
                </a:rPr>
                <a:t>z</a:t>
              </a:r>
              <a:r>
                <a:rPr lang="en-US" dirty="0" smtClean="0">
                  <a:solidFill>
                    <a:srgbClr val="FF3300"/>
                  </a:solidFill>
                  <a:effectLst/>
                </a:rPr>
                <a:t>-vertex measurement from calorimeter “pointing”</a:t>
              </a:r>
            </a:p>
            <a:p>
              <a:pPr>
                <a:buNone/>
              </a:pPr>
              <a:r>
                <a:rPr lang="en-US" dirty="0" smtClean="0">
                  <a:solidFill>
                    <a:srgbClr val="FF3300"/>
                  </a:solidFill>
                </a:rPr>
                <a:t>using Z </a:t>
              </a:r>
              <a:r>
                <a:rPr lang="en-US" dirty="0" err="1" smtClean="0">
                  <a:solidFill>
                    <a:srgbClr val="FF3300"/>
                  </a:solidFill>
                  <a:sym typeface="Wingdings"/>
                </a:rPr>
                <a:t></a:t>
              </a:r>
              <a:r>
                <a:rPr lang="en-US" dirty="0" smtClean="0">
                  <a:solidFill>
                    <a:srgbClr val="FF3300"/>
                  </a:solidFill>
                  <a:sym typeface="Wingdings"/>
                </a:rPr>
                <a:t> </a:t>
              </a:r>
              <a:r>
                <a:rPr lang="en-US" dirty="0" err="1" smtClean="0">
                  <a:solidFill>
                    <a:srgbClr val="FF3300"/>
                  </a:solidFill>
                  <a:sym typeface="Wingdings"/>
                </a:rPr>
                <a:t>ee</a:t>
              </a:r>
              <a:r>
                <a:rPr lang="en-US" dirty="0" smtClean="0">
                  <a:solidFill>
                    <a:srgbClr val="FF3300"/>
                  </a:solidFill>
                  <a:sym typeface="Wingdings"/>
                </a:rPr>
                <a:t> decays: very robust against pile-up</a:t>
              </a:r>
              <a:endParaRPr lang="en-US" dirty="0" smtClean="0">
                <a:solidFill>
                  <a:srgbClr val="FF3300"/>
                </a:solidFill>
                <a:effectLst/>
              </a:endParaRPr>
            </a:p>
          </p:txBody>
        </p:sp>
      </p:grpSp>
    </p:spTree>
    <p:extLst>
      <p:ext uri="{BB962C8B-B14F-4D97-AF65-F5344CB8AC3E}">
        <p14:creationId xmlns:p14="http://schemas.microsoft.com/office/powerpoint/2010/main" val="3440450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p:cNvSpPr txBox="1">
            <a:spLocks noChangeArrowheads="1"/>
          </p:cNvSpPr>
          <p:nvPr/>
        </p:nvSpPr>
        <p:spPr bwMode="auto">
          <a:xfrm>
            <a:off x="0" y="1"/>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Photon measurements: reach also </a:t>
            </a:r>
            <a:r>
              <a:rPr lang="en-US" sz="2400" dirty="0" err="1" smtClean="0">
                <a:solidFill>
                  <a:srgbClr val="800000"/>
                </a:solidFill>
              </a:rPr>
              <a:t>TeV</a:t>
            </a:r>
            <a:r>
              <a:rPr lang="en-US" sz="2400" dirty="0" smtClean="0">
                <a:solidFill>
                  <a:srgbClr val="800000"/>
                </a:solidFill>
              </a:rPr>
              <a:t> scale by now!</a:t>
            </a:r>
            <a:endParaRPr lang="en-US" sz="2400" dirty="0">
              <a:solidFill>
                <a:srgbClr val="800000"/>
              </a:solidFill>
            </a:endParaRPr>
          </a:p>
        </p:txBody>
      </p:sp>
      <p:pic>
        <p:nvPicPr>
          <p:cNvPr id="44" name="Picture 43" descr="Photonspectrum_0911.png"/>
          <p:cNvPicPr>
            <a:picLocks noChangeAspect="1"/>
          </p:cNvPicPr>
          <p:nvPr/>
        </p:nvPicPr>
        <p:blipFill>
          <a:blip r:embed="rId3"/>
          <a:stretch>
            <a:fillRect/>
          </a:stretch>
        </p:blipFill>
        <p:spPr>
          <a:xfrm>
            <a:off x="304800" y="671787"/>
            <a:ext cx="8686800" cy="5957613"/>
          </a:xfrm>
          <a:prstGeom prst="rect">
            <a:avLst/>
          </a:prstGeom>
        </p:spPr>
      </p:pic>
      <p:grpSp>
        <p:nvGrpSpPr>
          <p:cNvPr id="47" name="Group 46"/>
          <p:cNvGrpSpPr/>
          <p:nvPr/>
        </p:nvGrpSpPr>
        <p:grpSpPr>
          <a:xfrm>
            <a:off x="0" y="381000"/>
            <a:ext cx="9144000" cy="6477000"/>
            <a:chOff x="0" y="381000"/>
            <a:chExt cx="9144000" cy="6477000"/>
          </a:xfrm>
        </p:grpSpPr>
        <p:pic>
          <p:nvPicPr>
            <p:cNvPr id="45" name="Picture 44" descr="Photon1TeV_0911.png"/>
            <p:cNvPicPr>
              <a:picLocks noChangeAspect="1"/>
            </p:cNvPicPr>
            <p:nvPr/>
          </p:nvPicPr>
          <p:blipFill>
            <a:blip r:embed="rId4"/>
            <a:stretch>
              <a:fillRect/>
            </a:stretch>
          </p:blipFill>
          <p:spPr>
            <a:xfrm>
              <a:off x="1981200" y="838200"/>
              <a:ext cx="6019800" cy="6019800"/>
            </a:xfrm>
            <a:prstGeom prst="rect">
              <a:avLst/>
            </a:prstGeom>
          </p:spPr>
        </p:pic>
        <p:sp>
          <p:nvSpPr>
            <p:cNvPr id="46" name="Text Placeholder 4"/>
            <p:cNvSpPr txBox="1">
              <a:spLocks/>
            </p:cNvSpPr>
            <p:nvPr/>
          </p:nvSpPr>
          <p:spPr>
            <a:xfrm>
              <a:off x="0" y="381000"/>
              <a:ext cx="9144000" cy="533400"/>
            </a:xfrm>
            <a:prstGeom prst="rect">
              <a:avLst/>
            </a:prstGeom>
            <a:effectLst/>
          </p:spPr>
          <p:txBody>
            <a:bodyPr lIns="91433" tIns="45717" rIns="91433" bIns="45717" anchor="t">
              <a:scene3d>
                <a:camera prst="orthographicFront"/>
                <a:lightRig rig="chilly" dir="t"/>
              </a:scene3d>
              <a:sp3d extrusionH="6350">
                <a:extrusionClr>
                  <a:schemeClr val="bg1"/>
                </a:extrusionClr>
              </a:sp3d>
            </a:bodyPr>
            <a:lstStyle/>
            <a:p>
              <a:pPr fontAlgn="auto">
                <a:spcBef>
                  <a:spcPts val="0"/>
                </a:spcBef>
                <a:spcAft>
                  <a:spcPts val="0"/>
                </a:spcAft>
                <a:buSzPct val="80000"/>
                <a:buNone/>
                <a:defRPr/>
              </a:pPr>
              <a:r>
                <a:rPr lang="en-US" sz="2200" dirty="0" smtClean="0">
                  <a:solidFill>
                    <a:srgbClr val="000090"/>
                  </a:solidFill>
                  <a:latin typeface="+mn-lt"/>
                </a:rPr>
                <a:t>Highest E</a:t>
              </a:r>
              <a:r>
                <a:rPr lang="en-US" sz="2200" baseline="-25000" dirty="0" smtClean="0">
                  <a:solidFill>
                    <a:srgbClr val="000090"/>
                  </a:solidFill>
                  <a:latin typeface="+mn-lt"/>
                </a:rPr>
                <a:t>T</a:t>
              </a:r>
              <a:r>
                <a:rPr lang="en-US" sz="2200" dirty="0" smtClean="0">
                  <a:solidFill>
                    <a:srgbClr val="000090"/>
                  </a:solidFill>
                  <a:latin typeface="+mn-lt"/>
                </a:rPr>
                <a:t> (960 </a:t>
              </a:r>
              <a:r>
                <a:rPr lang="en-US" sz="2200" dirty="0" err="1" smtClean="0">
                  <a:solidFill>
                    <a:srgbClr val="000090"/>
                  </a:solidFill>
                  <a:latin typeface="+mn-lt"/>
                </a:rPr>
                <a:t>GeV</a:t>
              </a:r>
              <a:r>
                <a:rPr lang="en-US" sz="2200" dirty="0" smtClean="0">
                  <a:solidFill>
                    <a:srgbClr val="000090"/>
                  </a:solidFill>
                  <a:latin typeface="+mn-lt"/>
                </a:rPr>
                <a:t>) unconverted photon observed to-date</a:t>
              </a:r>
              <a:endParaRPr lang="en-US" sz="2200" baseline="-25000" dirty="0" smtClean="0">
                <a:solidFill>
                  <a:srgbClr val="008000"/>
                </a:solidFill>
                <a:latin typeface="+mn-lt"/>
              </a:endParaRPr>
            </a:p>
          </p:txBody>
        </p:sp>
      </p:grpSp>
    </p:spTree>
    <p:extLst>
      <p:ext uri="{BB962C8B-B14F-4D97-AF65-F5344CB8AC3E}">
        <p14:creationId xmlns:p14="http://schemas.microsoft.com/office/powerpoint/2010/main" val="564623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496" y="1143000"/>
            <a:ext cx="5222304" cy="1754327"/>
          </a:xfrm>
          <a:prstGeom prst="rect">
            <a:avLst/>
          </a:prstGeom>
          <a:noFill/>
          <a:ln>
            <a:solidFill>
              <a:schemeClr val="tx1"/>
            </a:solidFill>
          </a:ln>
        </p:spPr>
        <p:txBody>
          <a:bodyPr wrap="square" rtlCol="0">
            <a:spAutoFit/>
          </a:bodyPr>
          <a:lstStyle/>
          <a:p>
            <a:pPr>
              <a:buNone/>
            </a:pPr>
            <a:r>
              <a:rPr lang="en-US" sz="1800" u="sng" dirty="0" smtClean="0">
                <a:solidFill>
                  <a:srgbClr val="000090"/>
                </a:solidFill>
                <a:effectLst/>
              </a:rPr>
              <a:t>Crucial experimental aspects</a:t>
            </a:r>
            <a:r>
              <a:rPr lang="en-US" sz="1800" dirty="0" smtClean="0">
                <a:solidFill>
                  <a:srgbClr val="000090"/>
                </a:solidFill>
                <a:effectLst/>
              </a:rPr>
              <a:t>: </a:t>
            </a:r>
          </a:p>
          <a:p>
            <a:pPr marL="285750" indent="-285750">
              <a:buNone/>
            </a:pPr>
            <a:r>
              <a:rPr lang="en-US" sz="1800" dirty="0" smtClean="0">
                <a:solidFill>
                  <a:srgbClr val="000090"/>
                </a:solidFill>
                <a:effectLst/>
              </a:rPr>
              <a:t>High lepton acceptance, reconstruction and identification efficiency down to lowest </a:t>
            </a:r>
            <a:r>
              <a:rPr lang="en-US" sz="1800" dirty="0" err="1" smtClean="0">
                <a:solidFill>
                  <a:srgbClr val="000090"/>
                </a:solidFill>
                <a:effectLst/>
              </a:rPr>
              <a:t>p</a:t>
            </a:r>
            <a:r>
              <a:rPr lang="en-US" sz="1800" baseline="-25000" dirty="0" err="1" smtClean="0">
                <a:solidFill>
                  <a:srgbClr val="000090"/>
                </a:solidFill>
                <a:effectLst/>
              </a:rPr>
              <a:t>T</a:t>
            </a:r>
            <a:r>
              <a:rPr lang="en-US" sz="1800" baseline="-25000" dirty="0" smtClean="0">
                <a:solidFill>
                  <a:srgbClr val="000090"/>
                </a:solidFill>
                <a:effectLst/>
              </a:rPr>
              <a:t> </a:t>
            </a:r>
          </a:p>
          <a:p>
            <a:pPr>
              <a:buNone/>
            </a:pPr>
            <a:r>
              <a:rPr lang="en-US" sz="1800" baseline="-25000" dirty="0">
                <a:solidFill>
                  <a:srgbClr val="000090"/>
                </a:solidFill>
                <a:effectLst/>
              </a:rPr>
              <a:t> </a:t>
            </a:r>
            <a:r>
              <a:rPr lang="en-US" sz="1800" dirty="0" smtClean="0">
                <a:solidFill>
                  <a:srgbClr val="000090"/>
                </a:solidFill>
                <a:effectLst/>
              </a:rPr>
              <a:t>    Present analysis: p</a:t>
            </a:r>
            <a:r>
              <a:rPr lang="en-US" sz="1800" baseline="-25000" dirty="0" smtClean="0">
                <a:solidFill>
                  <a:srgbClr val="000090"/>
                </a:solidFill>
                <a:effectLst/>
              </a:rPr>
              <a:t>T</a:t>
            </a:r>
            <a:r>
              <a:rPr lang="en-US" sz="1800" baseline="30000" dirty="0" smtClean="0">
                <a:solidFill>
                  <a:srgbClr val="000090"/>
                </a:solidFill>
                <a:effectLst/>
              </a:rPr>
              <a:t>1,2,3,4</a:t>
            </a:r>
            <a:r>
              <a:rPr lang="en-US" sz="1800" dirty="0" smtClean="0">
                <a:solidFill>
                  <a:srgbClr val="000090"/>
                </a:solidFill>
                <a:effectLst/>
              </a:rPr>
              <a:t> &gt; 20,20,7,7 </a:t>
            </a:r>
            <a:r>
              <a:rPr lang="en-US" sz="1800" dirty="0" err="1" smtClean="0">
                <a:solidFill>
                  <a:srgbClr val="000090"/>
                </a:solidFill>
                <a:effectLst/>
              </a:rPr>
              <a:t>GeV</a:t>
            </a:r>
            <a:endParaRPr lang="en-US" sz="1800" dirty="0" smtClean="0">
              <a:solidFill>
                <a:srgbClr val="000090"/>
              </a:solidFill>
              <a:effectLst/>
            </a:endParaRPr>
          </a:p>
          <a:p>
            <a:pPr marL="285750" indent="-285750">
              <a:buNone/>
            </a:pPr>
            <a:r>
              <a:rPr lang="en-US" sz="1800" dirty="0" smtClean="0">
                <a:solidFill>
                  <a:srgbClr val="000090"/>
                </a:solidFill>
              </a:rPr>
              <a:t>Nee</a:t>
            </a:r>
            <a:r>
              <a:rPr lang="en-US" sz="1800" dirty="0" smtClean="0">
                <a:solidFill>
                  <a:srgbClr val="000090"/>
                </a:solidFill>
                <a:effectLst/>
              </a:rPr>
              <a:t>d also </a:t>
            </a:r>
            <a:r>
              <a:rPr lang="en-US" sz="1800" dirty="0" smtClean="0">
                <a:solidFill>
                  <a:srgbClr val="000090"/>
                </a:solidFill>
              </a:rPr>
              <a:t>good</a:t>
            </a:r>
            <a:r>
              <a:rPr lang="en-US" sz="1800" dirty="0" smtClean="0">
                <a:solidFill>
                  <a:srgbClr val="000090"/>
                </a:solidFill>
                <a:effectLst/>
              </a:rPr>
              <a:t> mass resolution </a:t>
            </a:r>
          </a:p>
          <a:p>
            <a:pPr>
              <a:buNone/>
            </a:pPr>
            <a:r>
              <a:rPr lang="en-US" sz="1800" dirty="0" smtClean="0">
                <a:solidFill>
                  <a:srgbClr val="000090"/>
                </a:solidFill>
                <a:effectLst/>
              </a:rPr>
              <a:t>     (</a:t>
            </a:r>
            <a:r>
              <a:rPr lang="en-US" sz="1800" dirty="0">
                <a:solidFill>
                  <a:srgbClr val="000090"/>
                </a:solidFill>
                <a:effectLst/>
              </a:rPr>
              <a:t>presently 1.9 </a:t>
            </a:r>
            <a:r>
              <a:rPr lang="en-US" sz="1800" dirty="0" err="1">
                <a:solidFill>
                  <a:srgbClr val="000090"/>
                </a:solidFill>
                <a:effectLst/>
              </a:rPr>
              <a:t>GeV</a:t>
            </a:r>
            <a:r>
              <a:rPr lang="en-US" sz="1800" dirty="0" smtClean="0">
                <a:solidFill>
                  <a:srgbClr val="000090"/>
                </a:solidFill>
                <a:effectLst/>
              </a:rPr>
              <a:t> for H</a:t>
            </a:r>
            <a:r>
              <a:rPr lang="en-US" sz="1800" dirty="0">
                <a:solidFill>
                  <a:srgbClr val="000090"/>
                </a:solidFill>
                <a:effectLst/>
                <a:sym typeface="Wingdings"/>
              </a:rPr>
              <a:t> </a:t>
            </a:r>
            <a:r>
              <a:rPr lang="en-US" sz="1800" dirty="0" smtClean="0">
                <a:solidFill>
                  <a:srgbClr val="000090"/>
                </a:solidFill>
                <a:effectLst/>
                <a:sym typeface="Wingdings"/>
              </a:rPr>
              <a:t>4</a:t>
            </a:r>
            <a:r>
              <a:rPr lang="en-US" sz="1800" dirty="0" smtClean="0">
                <a:solidFill>
                  <a:srgbClr val="000090"/>
                </a:solidFill>
                <a:effectLst/>
                <a:latin typeface="Symbol" charset="2"/>
                <a:cs typeface="Symbol" charset="2"/>
                <a:sym typeface="Wingdings"/>
              </a:rPr>
              <a:t>m</a:t>
            </a:r>
            <a:r>
              <a:rPr lang="en-US" sz="1800" dirty="0" smtClean="0">
                <a:solidFill>
                  <a:srgbClr val="000090"/>
                </a:solidFill>
                <a:effectLst/>
                <a:sym typeface="Wingdings"/>
              </a:rPr>
              <a:t> for </a:t>
            </a:r>
            <a:r>
              <a:rPr lang="en-US" sz="1800" dirty="0" err="1">
                <a:solidFill>
                  <a:srgbClr val="000090"/>
                </a:solidFill>
                <a:effectLst/>
                <a:sym typeface="Wingdings"/>
              </a:rPr>
              <a:t>m</a:t>
            </a:r>
            <a:r>
              <a:rPr lang="en-US" sz="1800" baseline="-25000" dirty="0" err="1">
                <a:solidFill>
                  <a:srgbClr val="000090"/>
                </a:solidFill>
                <a:effectLst/>
                <a:sym typeface="Wingdings"/>
              </a:rPr>
              <a:t>H</a:t>
            </a:r>
            <a:r>
              <a:rPr lang="en-US" sz="1800" dirty="0">
                <a:solidFill>
                  <a:srgbClr val="000090"/>
                </a:solidFill>
                <a:effectLst/>
                <a:sym typeface="Wingdings"/>
              </a:rPr>
              <a:t>=</a:t>
            </a:r>
            <a:r>
              <a:rPr lang="en-US" sz="1800" dirty="0" smtClean="0">
                <a:solidFill>
                  <a:srgbClr val="000090"/>
                </a:solidFill>
                <a:effectLst/>
                <a:sym typeface="Wingdings"/>
              </a:rPr>
              <a:t>130 </a:t>
            </a:r>
            <a:r>
              <a:rPr lang="en-US" sz="1800" dirty="0" err="1" smtClean="0">
                <a:solidFill>
                  <a:srgbClr val="000090"/>
                </a:solidFill>
                <a:effectLst/>
                <a:sym typeface="Wingdings"/>
              </a:rPr>
              <a:t>GeV</a:t>
            </a:r>
            <a:r>
              <a:rPr lang="en-US" sz="1800" dirty="0" smtClean="0">
                <a:solidFill>
                  <a:srgbClr val="000090"/>
                </a:solidFill>
                <a:effectLst/>
                <a:sym typeface="Wingdings"/>
              </a:rPr>
              <a:t>)</a:t>
            </a:r>
            <a:endParaRPr lang="en-US" sz="1800" dirty="0">
              <a:solidFill>
                <a:srgbClr val="000090"/>
              </a:solidFill>
              <a:effectLst/>
            </a:endParaRPr>
          </a:p>
        </p:txBody>
      </p:sp>
      <p:pic>
        <p:nvPicPr>
          <p:cNvPr id="2" name="Picture 1" descr="h4l.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508" y="22710"/>
            <a:ext cx="3888996" cy="3478298"/>
          </a:xfrm>
          <a:prstGeom prst="rect">
            <a:avLst/>
          </a:prstGeom>
          <a:solidFill>
            <a:srgbClr val="336633"/>
          </a:solidFill>
          <a:ln w="76200" cmpd="sng">
            <a:solidFill>
              <a:srgbClr val="336633"/>
            </a:solidFill>
          </a:ln>
        </p:spPr>
      </p:pic>
      <p:sp>
        <p:nvSpPr>
          <p:cNvPr id="7" name="TextBox 6"/>
          <p:cNvSpPr txBox="1"/>
          <p:nvPr/>
        </p:nvSpPr>
        <p:spPr>
          <a:xfrm>
            <a:off x="7625646" y="476672"/>
            <a:ext cx="1574758" cy="523220"/>
          </a:xfrm>
          <a:prstGeom prst="rect">
            <a:avLst/>
          </a:prstGeom>
          <a:solidFill>
            <a:schemeClr val="bg1">
              <a:lumMod val="95000"/>
            </a:schemeClr>
          </a:solidFill>
          <a:ln>
            <a:solidFill>
              <a:srgbClr val="000000"/>
            </a:solidFill>
          </a:ln>
        </p:spPr>
        <p:txBody>
          <a:bodyPr wrap="none" rtlCol="0">
            <a:spAutoFit/>
          </a:bodyPr>
          <a:lstStyle/>
          <a:p>
            <a:pPr>
              <a:buNone/>
            </a:pPr>
            <a:r>
              <a:rPr lang="en-US" sz="1400" dirty="0" smtClean="0">
                <a:effectLst/>
              </a:rPr>
              <a:t>Data: 27 events</a:t>
            </a:r>
          </a:p>
          <a:p>
            <a:pPr>
              <a:buNone/>
            </a:pPr>
            <a:r>
              <a:rPr lang="en-US" sz="1400" dirty="0" smtClean="0">
                <a:effectLst/>
              </a:rPr>
              <a:t>Expected B : 24±4</a:t>
            </a:r>
            <a:endParaRPr lang="en-US" sz="1400" dirty="0">
              <a:effectLst/>
            </a:endParaRPr>
          </a:p>
        </p:txBody>
      </p:sp>
      <p:sp>
        <p:nvSpPr>
          <p:cNvPr id="17" name="TextBox 16"/>
          <p:cNvSpPr txBox="1"/>
          <p:nvPr/>
        </p:nvSpPr>
        <p:spPr>
          <a:xfrm>
            <a:off x="0" y="4303455"/>
            <a:ext cx="3810000" cy="2554545"/>
          </a:xfrm>
          <a:prstGeom prst="rect">
            <a:avLst/>
          </a:prstGeom>
          <a:solidFill>
            <a:schemeClr val="bg1">
              <a:lumMod val="95000"/>
            </a:schemeClr>
          </a:solidFill>
          <a:ln>
            <a:solidFill>
              <a:srgbClr val="000000"/>
            </a:solidFill>
          </a:ln>
        </p:spPr>
        <p:txBody>
          <a:bodyPr wrap="square" rtlCol="0">
            <a:spAutoFit/>
          </a:bodyPr>
          <a:lstStyle/>
          <a:p>
            <a:pPr>
              <a:buNone/>
            </a:pPr>
            <a:r>
              <a:rPr lang="en-US" sz="2000" dirty="0" smtClean="0">
                <a:solidFill>
                  <a:srgbClr val="660066"/>
                </a:solidFill>
                <a:effectLst/>
              </a:rPr>
              <a:t>J/</a:t>
            </a:r>
            <a:r>
              <a:rPr lang="en-US" sz="2000" dirty="0" smtClean="0">
                <a:solidFill>
                  <a:srgbClr val="660066"/>
                </a:solidFill>
                <a:effectLst/>
                <a:latin typeface="Lucida Grande"/>
                <a:ea typeface="Lucida Grande"/>
                <a:cs typeface="Lucida Grande"/>
              </a:rPr>
              <a:t>ψ sample contains both prompt and non-prompt </a:t>
            </a:r>
            <a:br>
              <a:rPr lang="en-US" sz="2000" dirty="0" smtClean="0">
                <a:solidFill>
                  <a:srgbClr val="660066"/>
                </a:solidFill>
                <a:effectLst/>
                <a:latin typeface="Lucida Grande"/>
                <a:ea typeface="Lucida Grande"/>
                <a:cs typeface="Lucida Grande"/>
              </a:rPr>
            </a:br>
            <a:r>
              <a:rPr lang="en-US" sz="2000" dirty="0" smtClean="0">
                <a:solidFill>
                  <a:srgbClr val="660066"/>
                </a:solidFill>
              </a:rPr>
              <a:t>J/</a:t>
            </a:r>
            <a:r>
              <a:rPr lang="en-US" sz="2000" dirty="0" smtClean="0">
                <a:solidFill>
                  <a:srgbClr val="660066"/>
                </a:solidFill>
                <a:latin typeface="Lucida Grande"/>
                <a:ea typeface="Lucida Grande"/>
                <a:cs typeface="Lucida Grande"/>
              </a:rPr>
              <a:t>ψ </a:t>
            </a:r>
            <a:r>
              <a:rPr lang="en-US" sz="2000" dirty="0" err="1" smtClean="0">
                <a:solidFill>
                  <a:srgbClr val="660066"/>
                </a:solidFill>
                <a:latin typeface="Lucida Grande"/>
                <a:ea typeface="Lucida Grande"/>
                <a:cs typeface="Lucida Grande"/>
                <a:sym typeface="Wingdings"/>
              </a:rPr>
              <a:t></a:t>
            </a:r>
            <a:r>
              <a:rPr lang="en-US" sz="2000" dirty="0" smtClean="0">
                <a:solidFill>
                  <a:srgbClr val="660066"/>
                </a:solidFill>
                <a:latin typeface="Lucida Grande"/>
                <a:ea typeface="Lucida Grande"/>
                <a:cs typeface="Lucida Grande"/>
                <a:sym typeface="Wingdings"/>
              </a:rPr>
              <a:t> </a:t>
            </a:r>
            <a:r>
              <a:rPr lang="en-US" sz="2000" dirty="0" err="1" smtClean="0">
                <a:solidFill>
                  <a:srgbClr val="660066"/>
                </a:solidFill>
                <a:latin typeface="Lucida Grande"/>
                <a:ea typeface="Lucida Grande"/>
                <a:cs typeface="Lucida Grande"/>
                <a:sym typeface="Wingdings"/>
              </a:rPr>
              <a:t>ee</a:t>
            </a:r>
            <a:r>
              <a:rPr lang="en-US" sz="2000" dirty="0" smtClean="0">
                <a:solidFill>
                  <a:srgbClr val="660066"/>
                </a:solidFill>
                <a:latin typeface="Lucida Grande"/>
                <a:ea typeface="Lucida Grande"/>
                <a:cs typeface="Lucida Grande"/>
                <a:sym typeface="Wingdings"/>
              </a:rPr>
              <a:t> decays</a:t>
            </a:r>
          </a:p>
          <a:p>
            <a:pPr>
              <a:buNone/>
            </a:pPr>
            <a:endParaRPr lang="en-US" sz="2000" dirty="0" smtClean="0">
              <a:solidFill>
                <a:srgbClr val="660066"/>
              </a:solidFill>
              <a:effectLst/>
              <a:latin typeface="Lucida Grande"/>
              <a:ea typeface="Lucida Grande"/>
              <a:cs typeface="Lucida Grande"/>
              <a:sym typeface="Wingdings"/>
            </a:endParaRPr>
          </a:p>
          <a:p>
            <a:pPr>
              <a:buNone/>
            </a:pPr>
            <a:r>
              <a:rPr lang="en-US" sz="2000" dirty="0" smtClean="0">
                <a:solidFill>
                  <a:srgbClr val="660066"/>
                </a:solidFill>
                <a:latin typeface="Lucida Grande"/>
                <a:ea typeface="Lucida Grande"/>
                <a:cs typeface="Lucida Grande"/>
                <a:sym typeface="Wingdings"/>
              </a:rPr>
              <a:t>Difficult analysis requiring very </a:t>
            </a:r>
            <a:r>
              <a:rPr lang="en-US" sz="2000" dirty="0" err="1" smtClean="0">
                <a:solidFill>
                  <a:srgbClr val="660066"/>
                </a:solidFill>
                <a:latin typeface="Lucida Grande"/>
                <a:ea typeface="Lucida Grande"/>
                <a:cs typeface="Lucida Grande"/>
                <a:sym typeface="Wingdings"/>
              </a:rPr>
              <a:t>performant</a:t>
            </a:r>
            <a:r>
              <a:rPr lang="en-US" sz="2000" dirty="0" smtClean="0">
                <a:solidFill>
                  <a:srgbClr val="660066"/>
                </a:solidFill>
                <a:latin typeface="Lucida Grande"/>
                <a:ea typeface="Lucida Grande"/>
                <a:cs typeface="Lucida Grande"/>
                <a:sym typeface="Wingdings"/>
              </a:rPr>
              <a:t> trigger and good control of backgrounds</a:t>
            </a:r>
            <a:endParaRPr lang="en-US" sz="2000" dirty="0">
              <a:solidFill>
                <a:srgbClr val="660066"/>
              </a:solidFill>
              <a:effectLst/>
            </a:endParaRPr>
          </a:p>
        </p:txBody>
      </p:sp>
      <p:sp>
        <p:nvSpPr>
          <p:cNvPr id="18" name="TextBox 11"/>
          <p:cNvSpPr txBox="1">
            <a:spLocks noChangeArrowheads="1"/>
          </p:cNvSpPr>
          <p:nvPr/>
        </p:nvSpPr>
        <p:spPr bwMode="auto">
          <a:xfrm>
            <a:off x="0" y="1"/>
            <a:ext cx="4953000" cy="1138767"/>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400" dirty="0">
                <a:solidFill>
                  <a:srgbClr val="800000"/>
                </a:solidFill>
              </a:rPr>
              <a:t>Electrons from J/</a:t>
            </a:r>
            <a:r>
              <a:rPr lang="en-US" sz="3400" dirty="0" err="1">
                <a:solidFill>
                  <a:srgbClr val="800000"/>
                </a:solidFill>
                <a:latin typeface="Symbol" charset="2"/>
                <a:ea typeface="Symbol" charset="2"/>
                <a:cs typeface="Symbol" charset="2"/>
              </a:rPr>
              <a:t>y</a:t>
            </a:r>
            <a:r>
              <a:rPr lang="en-US" sz="3400" dirty="0">
                <a:solidFill>
                  <a:srgbClr val="800000"/>
                </a:solidFill>
              </a:rPr>
              <a:t> </a:t>
            </a:r>
            <a:r>
              <a:rPr lang="en-US" sz="3400" dirty="0" smtClean="0">
                <a:solidFill>
                  <a:srgbClr val="800000"/>
                </a:solidFill>
              </a:rPr>
              <a:t>decay</a:t>
            </a:r>
          </a:p>
          <a:p>
            <a:pPr>
              <a:buFont typeface="Symbol" charset="2"/>
              <a:buNone/>
            </a:pPr>
            <a:r>
              <a:rPr lang="en-US" sz="3400" dirty="0" smtClean="0">
                <a:solidFill>
                  <a:srgbClr val="800000"/>
                </a:solidFill>
              </a:rPr>
              <a:t>and H to ZZ decays</a:t>
            </a:r>
            <a:endParaRPr lang="en-US" sz="3400" dirty="0">
              <a:solidFill>
                <a:srgbClr val="800000"/>
              </a:solidFill>
            </a:endParaRPr>
          </a:p>
        </p:txBody>
      </p:sp>
      <p:pic>
        <p:nvPicPr>
          <p:cNvPr id="16" name="Picture 15" descr="Jpsiee_eff_0911.png"/>
          <p:cNvPicPr>
            <a:picLocks noChangeAspect="1"/>
          </p:cNvPicPr>
          <p:nvPr/>
        </p:nvPicPr>
        <p:blipFill>
          <a:blip r:embed="rId4"/>
          <a:stretch>
            <a:fillRect/>
          </a:stretch>
        </p:blipFill>
        <p:spPr>
          <a:xfrm>
            <a:off x="4175853" y="3556000"/>
            <a:ext cx="4968147" cy="3302000"/>
          </a:xfrm>
          <a:prstGeom prst="rect">
            <a:avLst/>
          </a:prstGeom>
        </p:spPr>
      </p:pic>
      <p:cxnSp>
        <p:nvCxnSpPr>
          <p:cNvPr id="9" name="Straight Arrow Connector 8"/>
          <p:cNvCxnSpPr/>
          <p:nvPr/>
        </p:nvCxnSpPr>
        <p:spPr bwMode="auto">
          <a:xfrm>
            <a:off x="2590800" y="3581400"/>
            <a:ext cx="1981200" cy="13716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 name="TextBox 11"/>
          <p:cNvSpPr txBox="1"/>
          <p:nvPr/>
        </p:nvSpPr>
        <p:spPr>
          <a:xfrm>
            <a:off x="381000" y="2971800"/>
            <a:ext cx="3011061" cy="584776"/>
          </a:xfrm>
          <a:prstGeom prst="rect">
            <a:avLst/>
          </a:prstGeom>
          <a:noFill/>
          <a:ln>
            <a:solidFill>
              <a:schemeClr val="tx1"/>
            </a:solidFill>
          </a:ln>
        </p:spPr>
        <p:txBody>
          <a:bodyPr wrap="square" rtlCol="0">
            <a:spAutoFit/>
          </a:bodyPr>
          <a:lstStyle/>
          <a:p>
            <a:pPr>
              <a:buNone/>
            </a:pPr>
            <a:r>
              <a:rPr lang="en-US" dirty="0" smtClean="0">
                <a:effectLst/>
              </a:rPr>
              <a:t>Lepton efficiency from J/</a:t>
            </a:r>
            <a:r>
              <a:rPr lang="en-US" dirty="0" err="1" smtClean="0">
                <a:effectLst/>
                <a:latin typeface="Lucida Grande"/>
                <a:ea typeface="Lucida Grande"/>
                <a:cs typeface="Lucida Grande"/>
              </a:rPr>
              <a:t>ψ</a:t>
            </a:r>
            <a:r>
              <a:rPr lang="en-US" dirty="0" smtClean="0">
                <a:effectLst/>
              </a:rPr>
              <a:t> </a:t>
            </a:r>
            <a:r>
              <a:rPr lang="en-US" dirty="0" smtClean="0">
                <a:effectLst/>
                <a:sym typeface="Wingdings"/>
              </a:rPr>
              <a:t> </a:t>
            </a:r>
            <a:r>
              <a:rPr lang="en-US" dirty="0" err="1" smtClean="0">
                <a:effectLst/>
                <a:sym typeface="Wingdings"/>
              </a:rPr>
              <a:t>ll</a:t>
            </a:r>
            <a:r>
              <a:rPr lang="en-US" dirty="0" smtClean="0">
                <a:effectLst/>
                <a:sym typeface="Wingdings"/>
              </a:rPr>
              <a:t>,</a:t>
            </a:r>
          </a:p>
          <a:p>
            <a:pPr>
              <a:buNone/>
            </a:pPr>
            <a:r>
              <a:rPr lang="en-US" dirty="0" smtClean="0">
                <a:effectLst/>
                <a:sym typeface="Wingdings"/>
              </a:rPr>
              <a:t>W </a:t>
            </a:r>
            <a:r>
              <a:rPr lang="en-US" dirty="0" err="1">
                <a:effectLst/>
                <a:sym typeface="Wingdings"/>
              </a:rPr>
              <a:t>l</a:t>
            </a:r>
            <a:r>
              <a:rPr lang="en-US" dirty="0" err="1" smtClean="0">
                <a:effectLst/>
                <a:latin typeface="Lucida Grande"/>
                <a:ea typeface="Lucida Grande"/>
                <a:cs typeface="Lucida Grande"/>
                <a:sym typeface="Wingdings"/>
              </a:rPr>
              <a:t>ν</a:t>
            </a:r>
            <a:r>
              <a:rPr lang="en-US" dirty="0" smtClean="0">
                <a:effectLst/>
                <a:sym typeface="Wingdings"/>
              </a:rPr>
              <a:t>, Z </a:t>
            </a:r>
            <a:r>
              <a:rPr lang="en-US" dirty="0" err="1" smtClean="0">
                <a:effectLst/>
                <a:sym typeface="Wingdings"/>
              </a:rPr>
              <a:t>ll</a:t>
            </a:r>
            <a:r>
              <a:rPr lang="en-US" dirty="0" smtClean="0">
                <a:effectLst/>
                <a:sym typeface="Wingdings"/>
              </a:rPr>
              <a:t> data samples</a:t>
            </a:r>
          </a:p>
        </p:txBody>
      </p:sp>
    </p:spTree>
    <p:extLst>
      <p:ext uri="{BB962C8B-B14F-4D97-AF65-F5344CB8AC3E}">
        <p14:creationId xmlns:p14="http://schemas.microsoft.com/office/powerpoint/2010/main" val="24763010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1"/>
          <p:cNvSpPr txBox="1">
            <a:spLocks noChangeArrowheads="1"/>
          </p:cNvSpPr>
          <p:nvPr/>
        </p:nvSpPr>
        <p:spPr bwMode="auto">
          <a:xfrm>
            <a:off x="0" y="0"/>
            <a:ext cx="9144000" cy="584200"/>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200" dirty="0">
                <a:solidFill>
                  <a:srgbClr val="800000"/>
                </a:solidFill>
              </a:rPr>
              <a:t>Inclusive electrons at the LHC: a real challenge!</a:t>
            </a:r>
          </a:p>
        </p:txBody>
      </p:sp>
      <p:sp>
        <p:nvSpPr>
          <p:cNvPr id="10" name="Text Placeholder 4"/>
          <p:cNvSpPr txBox="1">
            <a:spLocks/>
          </p:cNvSpPr>
          <p:nvPr/>
        </p:nvSpPr>
        <p:spPr>
          <a:xfrm>
            <a:off x="0" y="228600"/>
            <a:ext cx="9144000" cy="2590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smtClean="0">
              <a:solidFill>
                <a:srgbClr val="660066"/>
              </a:solidFill>
              <a:latin typeface="+mn-lt"/>
            </a:endParaRPr>
          </a:p>
          <a:p>
            <a:pPr algn="l" fontAlgn="auto">
              <a:spcBef>
                <a:spcPts val="0"/>
              </a:spcBef>
              <a:spcAft>
                <a:spcPts val="0"/>
              </a:spcAft>
              <a:buSzPct val="80000"/>
              <a:defRPr/>
            </a:pPr>
            <a:r>
              <a:rPr lang="en-US" sz="1800" dirty="0" smtClean="0">
                <a:solidFill>
                  <a:srgbClr val="660066"/>
                </a:solidFill>
                <a:latin typeface="+mn-lt"/>
              </a:rPr>
              <a:t> TR </a:t>
            </a:r>
            <a:r>
              <a:rPr lang="en-US" sz="1800" dirty="0">
                <a:solidFill>
                  <a:srgbClr val="660066"/>
                </a:solidFill>
                <a:latin typeface="+mn-lt"/>
              </a:rPr>
              <a:t>ratio provides excellent discrimination between hadrons and electrons of any type. But it varies depending on how much jet activity is around</a:t>
            </a:r>
            <a:r>
              <a:rPr lang="en-US" sz="1800" dirty="0" smtClean="0">
                <a:solidFill>
                  <a:srgbClr val="660066"/>
                </a:solidFill>
                <a:latin typeface="+mn-lt"/>
              </a:rPr>
              <a:t>.</a:t>
            </a:r>
          </a:p>
          <a:p>
            <a:pPr algn="l" fontAlgn="auto">
              <a:spcBef>
                <a:spcPts val="0"/>
              </a:spcBef>
              <a:spcAft>
                <a:spcPts val="0"/>
              </a:spcAft>
              <a:buSzPct val="80000"/>
              <a:defRPr/>
            </a:pPr>
            <a:r>
              <a:rPr lang="en-US" sz="1800" dirty="0" smtClean="0">
                <a:solidFill>
                  <a:srgbClr val="660066"/>
                </a:solidFill>
                <a:latin typeface="+mn-lt"/>
              </a:rPr>
              <a:t> Presence of hit in B-layer provides excellent discrimination between electrons from conversions and any other charged particle track </a:t>
            </a:r>
          </a:p>
          <a:p>
            <a:pPr algn="l" fontAlgn="auto">
              <a:spcBef>
                <a:spcPts val="0"/>
              </a:spcBef>
              <a:spcAft>
                <a:spcPts val="0"/>
              </a:spcAft>
              <a:buSzPct val="80000"/>
              <a:defRPr/>
            </a:pPr>
            <a:r>
              <a:rPr lang="en-US" sz="1800" dirty="0" smtClean="0">
                <a:solidFill>
                  <a:srgbClr val="660066"/>
                </a:solidFill>
                <a:latin typeface="+mn-lt"/>
              </a:rPr>
              <a:t> </a:t>
            </a:r>
            <a:r>
              <a:rPr lang="en-US" sz="1800" dirty="0" smtClean="0">
                <a:solidFill>
                  <a:srgbClr val="000090"/>
                </a:solidFill>
                <a:latin typeface="+mn-lt"/>
              </a:rPr>
              <a:t>For the first time in a </a:t>
            </a:r>
            <a:r>
              <a:rPr lang="en-US" sz="1800" dirty="0" err="1" smtClean="0">
                <a:solidFill>
                  <a:srgbClr val="000090"/>
                </a:solidFill>
                <a:latin typeface="+mn-lt"/>
              </a:rPr>
              <a:t>hadron</a:t>
            </a:r>
            <a:r>
              <a:rPr lang="en-US" sz="1800" dirty="0" smtClean="0">
                <a:solidFill>
                  <a:srgbClr val="000090"/>
                </a:solidFill>
                <a:latin typeface="+mn-lt"/>
              </a:rPr>
              <a:t> collider, </a:t>
            </a:r>
            <a:r>
              <a:rPr lang="en-US" sz="1800" dirty="0" err="1" smtClean="0">
                <a:solidFill>
                  <a:srgbClr val="000090"/>
                </a:solidFill>
                <a:latin typeface="+mn-lt"/>
              </a:rPr>
              <a:t>fiducial</a:t>
            </a:r>
            <a:r>
              <a:rPr lang="en-US" sz="1800" dirty="0" smtClean="0">
                <a:solidFill>
                  <a:srgbClr val="000090"/>
                </a:solidFill>
                <a:latin typeface="+mn-lt"/>
              </a:rPr>
              <a:t> heavy-</a:t>
            </a:r>
            <a:r>
              <a:rPr lang="en-US" sz="1800" dirty="0" err="1" smtClean="0">
                <a:solidFill>
                  <a:srgbClr val="000090"/>
                </a:solidFill>
                <a:latin typeface="+mn-lt"/>
              </a:rPr>
              <a:t>flavour</a:t>
            </a:r>
            <a:r>
              <a:rPr lang="en-US" sz="1800" dirty="0" smtClean="0">
                <a:solidFill>
                  <a:srgbClr val="000090"/>
                </a:solidFill>
                <a:latin typeface="+mn-lt"/>
              </a:rPr>
              <a:t> cross-sections for inclusive electrons and </a:t>
            </a:r>
            <a:r>
              <a:rPr lang="en-US" sz="1800" dirty="0" err="1" smtClean="0">
                <a:solidFill>
                  <a:srgbClr val="000090"/>
                </a:solidFill>
                <a:latin typeface="+mn-lt"/>
              </a:rPr>
              <a:t>muons</a:t>
            </a:r>
            <a:r>
              <a:rPr lang="en-US" sz="1800" dirty="0" smtClean="0">
                <a:solidFill>
                  <a:srgbClr val="000090"/>
                </a:solidFill>
                <a:latin typeface="+mn-lt"/>
              </a:rPr>
              <a:t> are produced and compared to each other and to theory!</a:t>
            </a:r>
          </a:p>
          <a:p>
            <a:pPr algn="l" fontAlgn="auto">
              <a:spcBef>
                <a:spcPts val="0"/>
              </a:spcBef>
              <a:spcAft>
                <a:spcPts val="0"/>
              </a:spcAft>
              <a:buSzPct val="80000"/>
              <a:defRPr/>
            </a:pPr>
            <a:endParaRPr lang="en-US" sz="1800" dirty="0" smtClean="0">
              <a:solidFill>
                <a:srgbClr val="660066"/>
              </a:solidFill>
              <a:latin typeface="+mn-lt"/>
            </a:endParaRPr>
          </a:p>
          <a:p>
            <a:pPr algn="l" fontAlgn="auto">
              <a:spcBef>
                <a:spcPts val="0"/>
              </a:spcBef>
              <a:spcAft>
                <a:spcPts val="0"/>
              </a:spcAft>
              <a:buSzPct val="80000"/>
              <a:defRPr/>
            </a:pPr>
            <a:endParaRPr lang="en-US" sz="2000" dirty="0">
              <a:solidFill>
                <a:srgbClr val="660066"/>
              </a:solidFill>
              <a:latin typeface="+mn-lt"/>
            </a:endParaRPr>
          </a:p>
        </p:txBody>
      </p:sp>
      <p:pic>
        <p:nvPicPr>
          <p:cNvPr id="67588" name="Picture 6" descr="Inclusiveleptons_2.png"/>
          <p:cNvPicPr>
            <a:picLocks noChangeAspect="1"/>
          </p:cNvPicPr>
          <p:nvPr/>
        </p:nvPicPr>
        <p:blipFill>
          <a:blip r:embed="rId2"/>
          <a:srcRect/>
          <a:stretch>
            <a:fillRect/>
          </a:stretch>
        </p:blipFill>
        <p:spPr bwMode="auto">
          <a:xfrm>
            <a:off x="1" y="3505200"/>
            <a:ext cx="4511292" cy="3352800"/>
          </a:xfrm>
          <a:prstGeom prst="rect">
            <a:avLst/>
          </a:prstGeom>
          <a:noFill/>
          <a:ln w="9525">
            <a:noFill/>
            <a:miter lim="800000"/>
            <a:headEnd/>
            <a:tailEnd/>
          </a:ln>
        </p:spPr>
      </p:pic>
      <p:pic>
        <p:nvPicPr>
          <p:cNvPr id="5" name="Picture 4" descr="Inclusiveleptons_3.png"/>
          <p:cNvPicPr>
            <a:picLocks noChangeAspect="1"/>
          </p:cNvPicPr>
          <p:nvPr/>
        </p:nvPicPr>
        <p:blipFill>
          <a:blip r:embed="rId3"/>
          <a:srcRect/>
          <a:stretch>
            <a:fillRect/>
          </a:stretch>
        </p:blipFill>
        <p:spPr bwMode="auto">
          <a:xfrm>
            <a:off x="4614625" y="3505200"/>
            <a:ext cx="4529374" cy="3352799"/>
          </a:xfrm>
          <a:prstGeom prst="rect">
            <a:avLst/>
          </a:prstGeom>
          <a:noFill/>
          <a:ln w="9525">
            <a:noFill/>
            <a:miter lim="800000"/>
            <a:headEnd/>
            <a:tailEnd/>
          </a:ln>
        </p:spPr>
      </p:pic>
      <p:pic>
        <p:nvPicPr>
          <p:cNvPr id="6" name="Picture 7" descr="Inclusiveleptons_8.png"/>
          <p:cNvPicPr>
            <a:picLocks noChangeAspect="1"/>
          </p:cNvPicPr>
          <p:nvPr/>
        </p:nvPicPr>
        <p:blipFill>
          <a:blip r:embed="rId4"/>
          <a:srcRect/>
          <a:stretch>
            <a:fillRect/>
          </a:stretch>
        </p:blipFill>
        <p:spPr bwMode="auto">
          <a:xfrm>
            <a:off x="0" y="565151"/>
            <a:ext cx="4572000" cy="4394200"/>
          </a:xfrm>
          <a:prstGeom prst="rect">
            <a:avLst/>
          </a:prstGeom>
          <a:noFill/>
          <a:ln w="9525">
            <a:noFill/>
            <a:miter lim="800000"/>
            <a:headEnd/>
            <a:tailEnd/>
          </a:ln>
        </p:spPr>
      </p:pic>
    </p:spTree>
    <p:extLst>
      <p:ext uri="{BB962C8B-B14F-4D97-AF65-F5344CB8AC3E}">
        <p14:creationId xmlns:p14="http://schemas.microsoft.com/office/powerpoint/2010/main" val="31437956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1"/>
          <p:cNvSpPr txBox="1">
            <a:spLocks noChangeArrowheads="1"/>
          </p:cNvSpPr>
          <p:nvPr/>
        </p:nvSpPr>
        <p:spPr bwMode="auto">
          <a:xfrm>
            <a:off x="0" y="0"/>
            <a:ext cx="9144000" cy="584200"/>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200" dirty="0">
                <a:solidFill>
                  <a:srgbClr val="800000"/>
                </a:solidFill>
              </a:rPr>
              <a:t>Inclusive electrons at the LHC: a real challenge!</a:t>
            </a:r>
          </a:p>
        </p:txBody>
      </p:sp>
      <p:sp>
        <p:nvSpPr>
          <p:cNvPr id="10" name="Text Placeholder 4"/>
          <p:cNvSpPr txBox="1">
            <a:spLocks/>
          </p:cNvSpPr>
          <p:nvPr/>
        </p:nvSpPr>
        <p:spPr>
          <a:xfrm>
            <a:off x="0" y="228600"/>
            <a:ext cx="9144000" cy="2590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smtClean="0">
              <a:solidFill>
                <a:srgbClr val="660066"/>
              </a:solidFill>
              <a:latin typeface="+mn-lt"/>
            </a:endParaRPr>
          </a:p>
          <a:p>
            <a:pPr algn="l" fontAlgn="auto">
              <a:spcBef>
                <a:spcPts val="0"/>
              </a:spcBef>
              <a:spcAft>
                <a:spcPts val="0"/>
              </a:spcAft>
              <a:buSzPct val="80000"/>
              <a:defRPr/>
            </a:pPr>
            <a:r>
              <a:rPr lang="en-US" sz="1800" dirty="0" smtClean="0">
                <a:solidFill>
                  <a:srgbClr val="660066"/>
                </a:solidFill>
                <a:latin typeface="+mn-lt"/>
              </a:rPr>
              <a:t> TR </a:t>
            </a:r>
            <a:r>
              <a:rPr lang="en-US" sz="1800" dirty="0">
                <a:solidFill>
                  <a:srgbClr val="660066"/>
                </a:solidFill>
                <a:latin typeface="+mn-lt"/>
              </a:rPr>
              <a:t>ratio provides excellent discrimination between hadrons and electrons of any type. But it varies depending on how much jet activity is around</a:t>
            </a:r>
            <a:r>
              <a:rPr lang="en-US" sz="1800" dirty="0" smtClean="0">
                <a:solidFill>
                  <a:srgbClr val="660066"/>
                </a:solidFill>
                <a:latin typeface="+mn-lt"/>
              </a:rPr>
              <a:t>.</a:t>
            </a:r>
          </a:p>
          <a:p>
            <a:pPr algn="l" fontAlgn="auto">
              <a:spcBef>
                <a:spcPts val="0"/>
              </a:spcBef>
              <a:spcAft>
                <a:spcPts val="0"/>
              </a:spcAft>
              <a:buSzPct val="80000"/>
              <a:defRPr/>
            </a:pPr>
            <a:r>
              <a:rPr lang="en-US" sz="1800" dirty="0" smtClean="0">
                <a:solidFill>
                  <a:srgbClr val="660066"/>
                </a:solidFill>
                <a:latin typeface="+mn-lt"/>
              </a:rPr>
              <a:t> Presence of hit in B-layer provides excellent discrimination between electrons from conversions and any other charged particle track </a:t>
            </a:r>
          </a:p>
          <a:p>
            <a:pPr algn="l" fontAlgn="auto">
              <a:spcBef>
                <a:spcPts val="0"/>
              </a:spcBef>
              <a:spcAft>
                <a:spcPts val="0"/>
              </a:spcAft>
              <a:buSzPct val="80000"/>
              <a:defRPr/>
            </a:pPr>
            <a:r>
              <a:rPr lang="en-US" sz="1800" dirty="0" smtClean="0">
                <a:solidFill>
                  <a:srgbClr val="660066"/>
                </a:solidFill>
                <a:latin typeface="+mn-lt"/>
              </a:rPr>
              <a:t> </a:t>
            </a:r>
            <a:r>
              <a:rPr lang="en-US" sz="1800" dirty="0" smtClean="0">
                <a:solidFill>
                  <a:srgbClr val="000090"/>
                </a:solidFill>
                <a:latin typeface="+mn-lt"/>
              </a:rPr>
              <a:t>For the first time in a </a:t>
            </a:r>
            <a:r>
              <a:rPr lang="en-US" sz="1800" dirty="0" err="1" smtClean="0">
                <a:solidFill>
                  <a:srgbClr val="000090"/>
                </a:solidFill>
                <a:latin typeface="+mn-lt"/>
              </a:rPr>
              <a:t>hadron</a:t>
            </a:r>
            <a:r>
              <a:rPr lang="en-US" sz="1800" dirty="0" smtClean="0">
                <a:solidFill>
                  <a:srgbClr val="000090"/>
                </a:solidFill>
                <a:latin typeface="+mn-lt"/>
              </a:rPr>
              <a:t> collider, </a:t>
            </a:r>
            <a:r>
              <a:rPr lang="en-US" sz="1800" dirty="0" err="1" smtClean="0">
                <a:solidFill>
                  <a:srgbClr val="000090"/>
                </a:solidFill>
                <a:latin typeface="+mn-lt"/>
              </a:rPr>
              <a:t>fiducial</a:t>
            </a:r>
            <a:r>
              <a:rPr lang="en-US" sz="1800" dirty="0" smtClean="0">
                <a:solidFill>
                  <a:srgbClr val="000090"/>
                </a:solidFill>
                <a:latin typeface="+mn-lt"/>
              </a:rPr>
              <a:t> heavy-</a:t>
            </a:r>
            <a:r>
              <a:rPr lang="en-US" sz="1800" dirty="0" err="1" smtClean="0">
                <a:solidFill>
                  <a:srgbClr val="000090"/>
                </a:solidFill>
                <a:latin typeface="+mn-lt"/>
              </a:rPr>
              <a:t>flavour</a:t>
            </a:r>
            <a:r>
              <a:rPr lang="en-US" sz="1800" dirty="0" smtClean="0">
                <a:solidFill>
                  <a:srgbClr val="000090"/>
                </a:solidFill>
                <a:latin typeface="+mn-lt"/>
              </a:rPr>
              <a:t> cross-sections for inclusive electrons and </a:t>
            </a:r>
            <a:r>
              <a:rPr lang="en-US" sz="1800" dirty="0" err="1" smtClean="0">
                <a:solidFill>
                  <a:srgbClr val="000090"/>
                </a:solidFill>
                <a:latin typeface="+mn-lt"/>
              </a:rPr>
              <a:t>muons</a:t>
            </a:r>
            <a:r>
              <a:rPr lang="en-US" sz="1800" dirty="0" smtClean="0">
                <a:solidFill>
                  <a:srgbClr val="000090"/>
                </a:solidFill>
                <a:latin typeface="+mn-lt"/>
              </a:rPr>
              <a:t> are produced and compared to each other and to theory!</a:t>
            </a:r>
          </a:p>
          <a:p>
            <a:pPr algn="l" fontAlgn="auto">
              <a:spcBef>
                <a:spcPts val="0"/>
              </a:spcBef>
              <a:spcAft>
                <a:spcPts val="0"/>
              </a:spcAft>
              <a:buSzPct val="80000"/>
              <a:defRPr/>
            </a:pPr>
            <a:endParaRPr lang="en-US" sz="1800" dirty="0" smtClean="0">
              <a:solidFill>
                <a:srgbClr val="660066"/>
              </a:solidFill>
              <a:latin typeface="+mn-lt"/>
            </a:endParaRPr>
          </a:p>
          <a:p>
            <a:pPr algn="l" fontAlgn="auto">
              <a:spcBef>
                <a:spcPts val="0"/>
              </a:spcBef>
              <a:spcAft>
                <a:spcPts val="0"/>
              </a:spcAft>
              <a:buSzPct val="80000"/>
              <a:defRPr/>
            </a:pPr>
            <a:endParaRPr lang="en-US" sz="2000" dirty="0">
              <a:solidFill>
                <a:srgbClr val="660066"/>
              </a:solidFill>
              <a:latin typeface="+mn-lt"/>
            </a:endParaRPr>
          </a:p>
        </p:txBody>
      </p:sp>
      <p:pic>
        <p:nvPicPr>
          <p:cNvPr id="67588" name="Picture 6" descr="Inclusiveleptons_2.png"/>
          <p:cNvPicPr>
            <a:picLocks noChangeAspect="1"/>
          </p:cNvPicPr>
          <p:nvPr/>
        </p:nvPicPr>
        <p:blipFill>
          <a:blip r:embed="rId2"/>
          <a:srcRect/>
          <a:stretch>
            <a:fillRect/>
          </a:stretch>
        </p:blipFill>
        <p:spPr bwMode="auto">
          <a:xfrm>
            <a:off x="1" y="3505200"/>
            <a:ext cx="4511292" cy="3352800"/>
          </a:xfrm>
          <a:prstGeom prst="rect">
            <a:avLst/>
          </a:prstGeom>
          <a:noFill/>
          <a:ln w="9525">
            <a:noFill/>
            <a:miter lim="800000"/>
            <a:headEnd/>
            <a:tailEnd/>
          </a:ln>
        </p:spPr>
      </p:pic>
      <p:pic>
        <p:nvPicPr>
          <p:cNvPr id="5" name="Picture 4" descr="Inclusiveleptons_3.png"/>
          <p:cNvPicPr>
            <a:picLocks noChangeAspect="1"/>
          </p:cNvPicPr>
          <p:nvPr/>
        </p:nvPicPr>
        <p:blipFill>
          <a:blip r:embed="rId3"/>
          <a:srcRect/>
          <a:stretch>
            <a:fillRect/>
          </a:stretch>
        </p:blipFill>
        <p:spPr bwMode="auto">
          <a:xfrm>
            <a:off x="4614625" y="3505200"/>
            <a:ext cx="4529374" cy="3352799"/>
          </a:xfrm>
          <a:prstGeom prst="rect">
            <a:avLst/>
          </a:prstGeom>
          <a:noFill/>
          <a:ln w="9525">
            <a:noFill/>
            <a:miter lim="800000"/>
            <a:headEnd/>
            <a:tailEnd/>
          </a:ln>
        </p:spPr>
      </p:pic>
    </p:spTree>
    <p:extLst>
      <p:ext uri="{BB962C8B-B14F-4D97-AF65-F5344CB8AC3E}">
        <p14:creationId xmlns:p14="http://schemas.microsoft.com/office/powerpoint/2010/main" val="23225245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1"/>
          <p:cNvSpPr txBox="1">
            <a:spLocks noChangeArrowheads="1"/>
          </p:cNvSpPr>
          <p:nvPr/>
        </p:nvSpPr>
        <p:spPr bwMode="auto">
          <a:xfrm>
            <a:off x="0" y="0"/>
            <a:ext cx="9144000" cy="584200"/>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200" dirty="0">
                <a:solidFill>
                  <a:srgbClr val="800000"/>
                </a:solidFill>
              </a:rPr>
              <a:t>Inclusive</a:t>
            </a:r>
            <a:r>
              <a:rPr lang="en-US" sz="3200" dirty="0" smtClean="0">
                <a:solidFill>
                  <a:srgbClr val="800000"/>
                </a:solidFill>
              </a:rPr>
              <a:t> leptons </a:t>
            </a:r>
            <a:r>
              <a:rPr lang="en-US" sz="3200" dirty="0">
                <a:solidFill>
                  <a:srgbClr val="800000"/>
                </a:solidFill>
              </a:rPr>
              <a:t>at the LHC: final result</a:t>
            </a:r>
          </a:p>
        </p:txBody>
      </p:sp>
      <p:pic>
        <p:nvPicPr>
          <p:cNvPr id="72707" name="Picture 7" descr="Inclusiveleptons_8.png"/>
          <p:cNvPicPr>
            <a:picLocks noChangeAspect="1"/>
          </p:cNvPicPr>
          <p:nvPr/>
        </p:nvPicPr>
        <p:blipFill>
          <a:blip r:embed="rId2"/>
          <a:srcRect/>
          <a:stretch>
            <a:fillRect/>
          </a:stretch>
        </p:blipFill>
        <p:spPr bwMode="auto">
          <a:xfrm>
            <a:off x="0" y="565151"/>
            <a:ext cx="4572000" cy="4394200"/>
          </a:xfrm>
          <a:prstGeom prst="rect">
            <a:avLst/>
          </a:prstGeom>
          <a:noFill/>
          <a:ln w="9525">
            <a:noFill/>
            <a:miter lim="800000"/>
            <a:headEnd/>
            <a:tailEnd/>
          </a:ln>
        </p:spPr>
      </p:pic>
      <p:pic>
        <p:nvPicPr>
          <p:cNvPr id="72708" name="Picture 8" descr="Inclusiveleptons_9.png"/>
          <p:cNvPicPr>
            <a:picLocks noChangeAspect="1"/>
          </p:cNvPicPr>
          <p:nvPr/>
        </p:nvPicPr>
        <p:blipFill>
          <a:blip r:embed="rId3"/>
          <a:srcRect/>
          <a:stretch>
            <a:fillRect/>
          </a:stretch>
        </p:blipFill>
        <p:spPr bwMode="auto">
          <a:xfrm>
            <a:off x="4516439" y="533400"/>
            <a:ext cx="4643437" cy="4419600"/>
          </a:xfrm>
          <a:prstGeom prst="rect">
            <a:avLst/>
          </a:prstGeom>
          <a:noFill/>
          <a:ln w="9525">
            <a:noFill/>
            <a:miter lim="800000"/>
            <a:headEnd/>
            <a:tailEnd/>
          </a:ln>
        </p:spPr>
      </p:pic>
      <p:pic>
        <p:nvPicPr>
          <p:cNvPr id="72709" name="Picture 10"/>
          <p:cNvPicPr>
            <a:picLocks noChangeAspect="1"/>
          </p:cNvPicPr>
          <p:nvPr/>
        </p:nvPicPr>
        <p:blipFill>
          <a:blip r:embed="rId4"/>
          <a:srcRect/>
          <a:stretch>
            <a:fillRect/>
          </a:stretch>
        </p:blipFill>
        <p:spPr bwMode="auto">
          <a:xfrm>
            <a:off x="685800" y="5080000"/>
            <a:ext cx="6934200" cy="1778000"/>
          </a:xfrm>
          <a:prstGeom prst="rect">
            <a:avLst/>
          </a:prstGeom>
          <a:noFill/>
          <a:ln w="9525">
            <a:noFill/>
            <a:miter lim="800000"/>
            <a:headEnd/>
            <a:tailEnd/>
          </a:ln>
        </p:spPr>
      </p:pic>
    </p:spTree>
    <p:extLst>
      <p:ext uri="{BB962C8B-B14F-4D97-AF65-F5344CB8AC3E}">
        <p14:creationId xmlns:p14="http://schemas.microsoft.com/office/powerpoint/2010/main" val="30637836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SM physics: W/Z differential measurements</a:t>
            </a:r>
            <a:endParaRPr lang="en-US" sz="3600" dirty="0">
              <a:solidFill>
                <a:srgbClr val="800000"/>
              </a:solidFill>
            </a:endParaRPr>
          </a:p>
        </p:txBody>
      </p:sp>
      <p:grpSp>
        <p:nvGrpSpPr>
          <p:cNvPr id="17" name="Group 16"/>
          <p:cNvGrpSpPr/>
          <p:nvPr/>
        </p:nvGrpSpPr>
        <p:grpSpPr>
          <a:xfrm>
            <a:off x="5831160" y="658204"/>
            <a:ext cx="3312840" cy="6226366"/>
            <a:chOff x="5831160" y="658204"/>
            <a:chExt cx="3312840" cy="6226366"/>
          </a:xfrm>
        </p:grpSpPr>
        <p:pic>
          <p:nvPicPr>
            <p:cNvPr id="15" name="Picture 14" descr="Zrapidity2_0911.png"/>
            <p:cNvPicPr>
              <a:picLocks noChangeAspect="1"/>
            </p:cNvPicPr>
            <p:nvPr/>
          </p:nvPicPr>
          <p:blipFill>
            <a:blip r:embed="rId2"/>
            <a:stretch>
              <a:fillRect/>
            </a:stretch>
          </p:blipFill>
          <p:spPr>
            <a:xfrm>
              <a:off x="5831160" y="3886200"/>
              <a:ext cx="3312840" cy="2998370"/>
            </a:xfrm>
            <a:prstGeom prst="rect">
              <a:avLst/>
            </a:prstGeom>
          </p:spPr>
        </p:pic>
        <p:sp>
          <p:nvSpPr>
            <p:cNvPr id="7" name="TextBox 6"/>
            <p:cNvSpPr txBox="1"/>
            <p:nvPr/>
          </p:nvSpPr>
          <p:spPr>
            <a:xfrm>
              <a:off x="6689382" y="4419600"/>
              <a:ext cx="2454618" cy="584776"/>
            </a:xfrm>
            <a:prstGeom prst="rect">
              <a:avLst/>
            </a:prstGeom>
            <a:noFill/>
          </p:spPr>
          <p:txBody>
            <a:bodyPr wrap="none" rtlCol="0">
              <a:spAutoFit/>
            </a:bodyPr>
            <a:lstStyle/>
            <a:p>
              <a:pPr>
                <a:buNone/>
              </a:pPr>
              <a:r>
                <a:rPr lang="en-US" dirty="0" smtClean="0">
                  <a:solidFill>
                    <a:srgbClr val="0D27B5"/>
                  </a:solidFill>
                </a:rPr>
                <a:t>3376 Z to </a:t>
              </a:r>
              <a:r>
                <a:rPr lang="en-US" dirty="0" err="1" smtClean="0">
                  <a:solidFill>
                    <a:srgbClr val="0D27B5"/>
                  </a:solidFill>
                </a:rPr>
                <a:t>ee</a:t>
              </a:r>
              <a:r>
                <a:rPr lang="en-US" dirty="0" smtClean="0">
                  <a:solidFill>
                    <a:srgbClr val="0D27B5"/>
                  </a:solidFill>
                </a:rPr>
                <a:t> </a:t>
              </a:r>
              <a:br>
                <a:rPr lang="en-US" dirty="0" smtClean="0">
                  <a:solidFill>
                    <a:srgbClr val="0D27B5"/>
                  </a:solidFill>
                </a:rPr>
              </a:br>
              <a:r>
                <a:rPr lang="en-US" dirty="0" smtClean="0">
                  <a:solidFill>
                    <a:srgbClr val="0D27B5"/>
                  </a:solidFill>
                </a:rPr>
                <a:t>with one forward electron</a:t>
              </a:r>
              <a:endParaRPr lang="en-US" dirty="0">
                <a:solidFill>
                  <a:srgbClr val="0D27B5"/>
                </a:solidFill>
              </a:endParaRPr>
            </a:p>
          </p:txBody>
        </p:sp>
        <p:grpSp>
          <p:nvGrpSpPr>
            <p:cNvPr id="16" name="Group 15"/>
            <p:cNvGrpSpPr/>
            <p:nvPr/>
          </p:nvGrpSpPr>
          <p:grpSpPr>
            <a:xfrm>
              <a:off x="5867400" y="658204"/>
              <a:ext cx="3276600" cy="2999396"/>
              <a:chOff x="5867400" y="582004"/>
              <a:chExt cx="3276600" cy="2999396"/>
            </a:xfrm>
          </p:grpSpPr>
          <p:pic>
            <p:nvPicPr>
              <p:cNvPr id="14" name="Picture 13" descr="Zrapidity1_0911.png"/>
              <p:cNvPicPr>
                <a:picLocks noChangeAspect="1"/>
              </p:cNvPicPr>
              <p:nvPr/>
            </p:nvPicPr>
            <p:blipFill>
              <a:blip r:embed="rId3"/>
              <a:stretch>
                <a:fillRect/>
              </a:stretch>
            </p:blipFill>
            <p:spPr>
              <a:xfrm>
                <a:off x="5867400" y="582004"/>
                <a:ext cx="3276600" cy="2999396"/>
              </a:xfrm>
              <a:prstGeom prst="rect">
                <a:avLst/>
              </a:prstGeom>
            </p:spPr>
          </p:pic>
          <p:sp>
            <p:nvSpPr>
              <p:cNvPr id="9" name="TextBox 8"/>
              <p:cNvSpPr txBox="1"/>
              <p:nvPr/>
            </p:nvSpPr>
            <p:spPr>
              <a:xfrm>
                <a:off x="6472303" y="2539424"/>
                <a:ext cx="2443097" cy="584776"/>
              </a:xfrm>
              <a:prstGeom prst="rect">
                <a:avLst/>
              </a:prstGeom>
              <a:noFill/>
            </p:spPr>
            <p:txBody>
              <a:bodyPr wrap="none" rtlCol="0">
                <a:spAutoFit/>
              </a:bodyPr>
              <a:lstStyle/>
              <a:p>
                <a:pPr>
                  <a:buNone/>
                </a:pPr>
                <a:r>
                  <a:rPr lang="en-US" dirty="0" smtClean="0">
                    <a:solidFill>
                      <a:srgbClr val="0D27B5"/>
                    </a:solidFill>
                  </a:rPr>
                  <a:t>9725 Z to </a:t>
                </a:r>
                <a:r>
                  <a:rPr lang="en-US" dirty="0" err="1" smtClean="0">
                    <a:solidFill>
                      <a:srgbClr val="0D27B5"/>
                    </a:solidFill>
                  </a:rPr>
                  <a:t>ee</a:t>
                </a:r>
                <a:r>
                  <a:rPr lang="en-US" dirty="0" smtClean="0">
                    <a:solidFill>
                      <a:srgbClr val="0D27B5"/>
                    </a:solidFill>
                  </a:rPr>
                  <a:t> </a:t>
                </a:r>
                <a:br>
                  <a:rPr lang="en-US" dirty="0" smtClean="0">
                    <a:solidFill>
                      <a:srgbClr val="0D27B5"/>
                    </a:solidFill>
                  </a:rPr>
                </a:br>
                <a:r>
                  <a:rPr lang="en-US" dirty="0" smtClean="0">
                    <a:solidFill>
                      <a:srgbClr val="0D27B5"/>
                    </a:solidFill>
                  </a:rPr>
                  <a:t>with two central electrons</a:t>
                </a:r>
                <a:endParaRPr lang="en-US" dirty="0">
                  <a:solidFill>
                    <a:srgbClr val="0D27B5"/>
                  </a:solidFill>
                </a:endParaRPr>
              </a:p>
            </p:txBody>
          </p:sp>
        </p:grpSp>
      </p:grpSp>
      <p:pic>
        <p:nvPicPr>
          <p:cNvPr id="18" name="Picture 17"/>
          <p:cNvPicPr>
            <a:picLocks noChangeAspect="1"/>
          </p:cNvPicPr>
          <p:nvPr/>
        </p:nvPicPr>
        <p:blipFill>
          <a:blip r:embed="rId4"/>
          <a:stretch>
            <a:fillRect/>
          </a:stretch>
        </p:blipFill>
        <p:spPr>
          <a:xfrm>
            <a:off x="0" y="2743200"/>
            <a:ext cx="3373263" cy="4114800"/>
          </a:xfrm>
          <a:prstGeom prst="rect">
            <a:avLst/>
          </a:prstGeom>
        </p:spPr>
      </p:pic>
      <p:sp>
        <p:nvSpPr>
          <p:cNvPr id="10" name="Text Placeholder 4"/>
          <p:cNvSpPr txBox="1">
            <a:spLocks/>
          </p:cNvSpPr>
          <p:nvPr/>
        </p:nvSpPr>
        <p:spPr>
          <a:xfrm>
            <a:off x="0" y="304800"/>
            <a:ext cx="9144000" cy="36576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dirty="0">
              <a:solidFill>
                <a:srgbClr val="660066"/>
              </a:solidFill>
              <a:latin typeface="+mn-lt"/>
            </a:endParaRPr>
          </a:p>
          <a:p>
            <a:pPr algn="l" fontAlgn="auto">
              <a:spcBef>
                <a:spcPts val="0"/>
              </a:spcBef>
              <a:spcAft>
                <a:spcPts val="0"/>
              </a:spcAft>
              <a:buSzPct val="80000"/>
              <a:defRPr/>
            </a:pPr>
            <a:r>
              <a:rPr lang="en-US" dirty="0">
                <a:solidFill>
                  <a:srgbClr val="660066"/>
                </a:solidFill>
                <a:latin typeface="+mn-lt"/>
              </a:rPr>
              <a:t>  </a:t>
            </a:r>
            <a:r>
              <a:rPr lang="en-US" dirty="0" smtClean="0">
                <a:solidFill>
                  <a:srgbClr val="660066"/>
                </a:solidFill>
                <a:latin typeface="+mn-lt"/>
              </a:rPr>
              <a:t> Submitted for publication for 2010 data: excellent training for 2011 analysis which will be a precision test of theoretical predictions.  </a:t>
            </a:r>
            <a:br>
              <a:rPr lang="en-US" dirty="0" smtClean="0">
                <a:solidFill>
                  <a:srgbClr val="660066"/>
                </a:solidFill>
                <a:latin typeface="+mn-lt"/>
              </a:rPr>
            </a:br>
            <a:r>
              <a:rPr lang="en-US" dirty="0" smtClean="0">
                <a:solidFill>
                  <a:srgbClr val="660066"/>
                </a:solidFill>
                <a:latin typeface="+mn-lt"/>
              </a:rPr>
              <a:t>For 3 fb</a:t>
            </a:r>
            <a:r>
              <a:rPr lang="en-US" baseline="30000" dirty="0" smtClean="0">
                <a:solidFill>
                  <a:srgbClr val="660066"/>
                </a:solidFill>
                <a:latin typeface="+mn-lt"/>
              </a:rPr>
              <a:t>-1</a:t>
            </a:r>
            <a:r>
              <a:rPr lang="en-US" dirty="0" smtClean="0">
                <a:solidFill>
                  <a:srgbClr val="660066"/>
                </a:solidFill>
                <a:latin typeface="+mn-lt"/>
              </a:rPr>
              <a:t>, expect ~ 20M W to </a:t>
            </a:r>
            <a:r>
              <a:rPr lang="en-US" dirty="0" err="1" smtClean="0">
                <a:solidFill>
                  <a:srgbClr val="660066"/>
                </a:solidFill>
                <a:latin typeface="+mn-lt"/>
              </a:rPr>
              <a:t>l</a:t>
            </a:r>
            <a:r>
              <a:rPr lang="en-US" dirty="0" err="1" smtClean="0">
                <a:solidFill>
                  <a:srgbClr val="660066"/>
                </a:solidFill>
                <a:latin typeface="Symbol" charset="2"/>
                <a:cs typeface="Symbol" charset="2"/>
              </a:rPr>
              <a:t>n</a:t>
            </a:r>
            <a:r>
              <a:rPr lang="en-US" dirty="0" smtClean="0">
                <a:solidFill>
                  <a:srgbClr val="660066"/>
                </a:solidFill>
                <a:latin typeface="+mn-lt"/>
              </a:rPr>
              <a:t> decays, 1.7M Z to </a:t>
            </a:r>
            <a:r>
              <a:rPr lang="en-US" dirty="0" err="1" smtClean="0">
                <a:solidFill>
                  <a:srgbClr val="660066"/>
                </a:solidFill>
                <a:latin typeface="+mn-lt"/>
              </a:rPr>
              <a:t>ll</a:t>
            </a:r>
            <a:r>
              <a:rPr lang="en-US" dirty="0" smtClean="0">
                <a:solidFill>
                  <a:srgbClr val="660066"/>
                </a:solidFill>
                <a:latin typeface="+mn-lt"/>
              </a:rPr>
              <a:t> decays, and 0.5M Z to </a:t>
            </a:r>
            <a:r>
              <a:rPr lang="en-US" dirty="0" err="1" smtClean="0">
                <a:solidFill>
                  <a:srgbClr val="660066"/>
                </a:solidFill>
                <a:latin typeface="+mn-lt"/>
              </a:rPr>
              <a:t>ee</a:t>
            </a:r>
            <a:r>
              <a:rPr lang="en-US" dirty="0" smtClean="0">
                <a:solidFill>
                  <a:srgbClr val="660066"/>
                </a:solidFill>
                <a:latin typeface="+mn-lt"/>
              </a:rPr>
              <a:t> decays with one forward electron (2.5 &lt; |</a:t>
            </a:r>
            <a:r>
              <a:rPr lang="en-US" dirty="0" err="1" smtClean="0">
                <a:solidFill>
                  <a:srgbClr val="660066"/>
                </a:solidFill>
                <a:latin typeface="Symbol" charset="2"/>
                <a:cs typeface="Symbol" charset="2"/>
              </a:rPr>
              <a:t>h</a:t>
            </a:r>
            <a:r>
              <a:rPr lang="en-US" dirty="0" smtClean="0">
                <a:solidFill>
                  <a:srgbClr val="660066"/>
                </a:solidFill>
                <a:latin typeface="+mn-lt"/>
              </a:rPr>
              <a:t>| &lt; 4.9)</a:t>
            </a:r>
          </a:p>
          <a:p>
            <a:pPr algn="l" fontAlgn="auto">
              <a:spcBef>
                <a:spcPts val="0"/>
              </a:spcBef>
              <a:spcAft>
                <a:spcPts val="0"/>
              </a:spcAft>
              <a:buSzPct val="80000"/>
              <a:defRPr/>
            </a:pPr>
            <a:r>
              <a:rPr lang="en-US" dirty="0" smtClean="0">
                <a:solidFill>
                  <a:srgbClr val="660066"/>
                </a:solidFill>
                <a:latin typeface="+mn-lt"/>
              </a:rPr>
              <a:t> A certain number of interesting lessons learned already:</a:t>
            </a:r>
          </a:p>
          <a:p>
            <a:pPr lvl="1" algn="l" fontAlgn="auto">
              <a:spcBef>
                <a:spcPts val="0"/>
              </a:spcBef>
              <a:spcAft>
                <a:spcPts val="0"/>
              </a:spcAft>
              <a:buSzPct val="80000"/>
              <a:defRPr/>
            </a:pPr>
            <a:r>
              <a:rPr lang="en-US" dirty="0" smtClean="0">
                <a:solidFill>
                  <a:srgbClr val="660066"/>
                </a:solidFill>
                <a:latin typeface="+mn-lt"/>
              </a:rPr>
              <a:t> NNLO tools to predict </a:t>
            </a:r>
            <a:r>
              <a:rPr lang="en-US" dirty="0" err="1" smtClean="0">
                <a:solidFill>
                  <a:srgbClr val="660066"/>
                </a:solidFill>
                <a:latin typeface="+mn-lt"/>
              </a:rPr>
              <a:t>fiducial</a:t>
            </a:r>
            <a:r>
              <a:rPr lang="en-US" dirty="0" smtClean="0">
                <a:solidFill>
                  <a:srgbClr val="660066"/>
                </a:solidFill>
                <a:latin typeface="+mn-lt"/>
              </a:rPr>
              <a:t> cross-sections (FEWZ, DYNNLO) are extremely powerful and provide the means for more precise comparisons</a:t>
            </a:r>
          </a:p>
          <a:p>
            <a:pPr lvl="1" algn="l" fontAlgn="auto">
              <a:spcBef>
                <a:spcPts val="0"/>
              </a:spcBef>
              <a:spcAft>
                <a:spcPts val="0"/>
              </a:spcAft>
              <a:buSzPct val="80000"/>
              <a:defRPr/>
            </a:pPr>
            <a:r>
              <a:rPr lang="en-US" dirty="0" smtClean="0">
                <a:solidFill>
                  <a:srgbClr val="660066"/>
                </a:solidFill>
                <a:latin typeface="+mn-lt"/>
              </a:rPr>
              <a:t> Full set of differential distributions for W</a:t>
            </a:r>
            <a:r>
              <a:rPr lang="en-US" baseline="30000" dirty="0" smtClean="0">
                <a:solidFill>
                  <a:srgbClr val="660066"/>
                </a:solidFill>
                <a:latin typeface="+mn-lt"/>
              </a:rPr>
              <a:t>+</a:t>
            </a:r>
            <a:r>
              <a:rPr lang="en-US" dirty="0" smtClean="0">
                <a:solidFill>
                  <a:srgbClr val="660066"/>
                </a:solidFill>
                <a:latin typeface="+mn-lt"/>
              </a:rPr>
              <a:t>, W</a:t>
            </a:r>
            <a:r>
              <a:rPr lang="en-US" baseline="30000" dirty="0" smtClean="0">
                <a:solidFill>
                  <a:srgbClr val="660066"/>
                </a:solidFill>
                <a:latin typeface="+mn-lt"/>
              </a:rPr>
              <a:t>-</a:t>
            </a:r>
            <a:r>
              <a:rPr lang="en-US" dirty="0" smtClean="0">
                <a:solidFill>
                  <a:srgbClr val="660066"/>
                </a:solidFill>
                <a:latin typeface="+mn-lt"/>
              </a:rPr>
              <a:t>, and Z will provide strong constraints on theoretical predictions and in particular on </a:t>
            </a:r>
            <a:r>
              <a:rPr lang="en-US" dirty="0" err="1" smtClean="0">
                <a:solidFill>
                  <a:srgbClr val="660066"/>
                </a:solidFill>
                <a:latin typeface="+mn-lt"/>
              </a:rPr>
              <a:t>pdfs</a:t>
            </a:r>
            <a:endParaRPr lang="en-US" dirty="0" smtClean="0">
              <a:solidFill>
                <a:srgbClr val="660066"/>
              </a:solidFill>
              <a:latin typeface="+mn-lt"/>
            </a:endParaRPr>
          </a:p>
          <a:p>
            <a:pPr lvl="1" algn="l" fontAlgn="auto">
              <a:spcBef>
                <a:spcPts val="0"/>
              </a:spcBef>
              <a:spcAft>
                <a:spcPts val="0"/>
              </a:spcAft>
              <a:buSzPct val="80000"/>
              <a:defRPr/>
            </a:pPr>
            <a:r>
              <a:rPr lang="en-US" dirty="0" smtClean="0">
                <a:solidFill>
                  <a:srgbClr val="660066"/>
                </a:solidFill>
                <a:latin typeface="+mn-lt"/>
              </a:rPr>
              <a:t> Very promising for future, but measurements would benefit from decrease of experimental systematic uncertainties on efficiencies and </a:t>
            </a:r>
            <a:r>
              <a:rPr lang="en-US" dirty="0" err="1" smtClean="0">
                <a:solidFill>
                  <a:srgbClr val="660066"/>
                </a:solidFill>
                <a:latin typeface="+mn-lt"/>
              </a:rPr>
              <a:t>E</a:t>
            </a:r>
            <a:r>
              <a:rPr lang="en-US" baseline="-25000" dirty="0" err="1" smtClean="0">
                <a:solidFill>
                  <a:srgbClr val="660066"/>
                </a:solidFill>
                <a:latin typeface="+mn-lt"/>
              </a:rPr>
              <a:t>T</a:t>
            </a:r>
            <a:r>
              <a:rPr lang="en-US" baseline="30000" dirty="0" err="1" smtClean="0">
                <a:solidFill>
                  <a:srgbClr val="660066"/>
                </a:solidFill>
                <a:latin typeface="+mn-lt"/>
              </a:rPr>
              <a:t>miss</a:t>
            </a:r>
            <a:r>
              <a:rPr lang="en-US" dirty="0" smtClean="0">
                <a:solidFill>
                  <a:srgbClr val="660066"/>
                </a:solidFill>
                <a:latin typeface="+mn-lt"/>
              </a:rPr>
              <a:t> for ratios and also of luminosity for absolute measurements</a:t>
            </a:r>
          </a:p>
          <a:p>
            <a:pPr fontAlgn="auto">
              <a:spcBef>
                <a:spcPts val="0"/>
              </a:spcBef>
              <a:spcAft>
                <a:spcPts val="0"/>
              </a:spcAft>
              <a:buClr>
                <a:schemeClr val="accent4">
                  <a:lumMod val="50000"/>
                </a:schemeClr>
              </a:buClr>
              <a:buSzPct val="80000"/>
              <a:buFont typeface="Wingdings" charset="2"/>
              <a:buChar char="Ø"/>
              <a:defRPr/>
            </a:pPr>
            <a:endParaRPr lang="en-US" dirty="0">
              <a:solidFill>
                <a:srgbClr val="660066"/>
              </a:solidFill>
              <a:latin typeface="+mn-lt"/>
            </a:endParaRPr>
          </a:p>
        </p:txBody>
      </p:sp>
    </p:spTree>
    <p:extLst>
      <p:ext uri="{BB962C8B-B14F-4D97-AF65-F5344CB8AC3E}">
        <p14:creationId xmlns:p14="http://schemas.microsoft.com/office/powerpoint/2010/main" val="1906715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304800"/>
            <a:ext cx="9144000" cy="6553200"/>
            <a:chOff x="0" y="304800"/>
            <a:chExt cx="9144000" cy="6553200"/>
          </a:xfrm>
        </p:grpSpPr>
        <p:grpSp>
          <p:nvGrpSpPr>
            <p:cNvPr id="20" name="Group 19"/>
            <p:cNvGrpSpPr/>
            <p:nvPr/>
          </p:nvGrpSpPr>
          <p:grpSpPr>
            <a:xfrm>
              <a:off x="0" y="304800"/>
              <a:ext cx="9144000" cy="6553200"/>
              <a:chOff x="0" y="304800"/>
              <a:chExt cx="9144000" cy="6553200"/>
            </a:xfrm>
          </p:grpSpPr>
          <p:pic>
            <p:nvPicPr>
              <p:cNvPr id="21" name="Picture 20"/>
              <p:cNvPicPr>
                <a:picLocks noChangeAspect="1"/>
              </p:cNvPicPr>
              <p:nvPr/>
            </p:nvPicPr>
            <p:blipFill>
              <a:blip r:embed="rId2"/>
              <a:stretch>
                <a:fillRect/>
              </a:stretch>
            </p:blipFill>
            <p:spPr>
              <a:xfrm>
                <a:off x="0" y="985904"/>
                <a:ext cx="4648200" cy="5872096"/>
              </a:xfrm>
              <a:prstGeom prst="rect">
                <a:avLst/>
              </a:prstGeom>
            </p:spPr>
          </p:pic>
          <p:sp>
            <p:nvSpPr>
              <p:cNvPr id="22" name="Text Placeholder 4"/>
              <p:cNvSpPr txBox="1">
                <a:spLocks/>
              </p:cNvSpPr>
              <p:nvPr/>
            </p:nvSpPr>
            <p:spPr>
              <a:xfrm>
                <a:off x="0" y="304800"/>
                <a:ext cx="9144000" cy="1828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0D27B5"/>
                  </a:solidFill>
                  <a:latin typeface="+mn-lt"/>
                </a:endParaRPr>
              </a:p>
              <a:p>
                <a:pPr algn="l" fontAlgn="auto">
                  <a:spcBef>
                    <a:spcPts val="0"/>
                  </a:spcBef>
                  <a:spcAft>
                    <a:spcPts val="0"/>
                  </a:spcAft>
                  <a:buSzPct val="80000"/>
                  <a:defRPr/>
                </a:pPr>
                <a:r>
                  <a:rPr lang="en-US" sz="2000" dirty="0">
                    <a:solidFill>
                      <a:srgbClr val="0D27B5"/>
                    </a:solidFill>
                    <a:latin typeface="+mn-lt"/>
                  </a:rPr>
                  <a:t>  </a:t>
                </a:r>
                <a:r>
                  <a:rPr lang="en-US" sz="2000" dirty="0" smtClean="0">
                    <a:solidFill>
                      <a:srgbClr val="0D27B5"/>
                    </a:solidFill>
                    <a:latin typeface="+mn-lt"/>
                  </a:rPr>
                  <a:t> Already now, probe lepton universality with high accuracy compared to the PDG world average from LEP and </a:t>
                </a:r>
                <a:r>
                  <a:rPr lang="en-US" sz="2000" dirty="0" err="1" smtClean="0">
                    <a:solidFill>
                      <a:srgbClr val="0D27B5"/>
                    </a:solidFill>
                    <a:latin typeface="+mn-lt"/>
                  </a:rPr>
                  <a:t>TeVatron</a:t>
                </a:r>
                <a:r>
                  <a:rPr lang="en-US" sz="2000" dirty="0" smtClean="0">
                    <a:solidFill>
                      <a:srgbClr val="0D27B5"/>
                    </a:solidFill>
                    <a:latin typeface="+mn-lt"/>
                  </a:rPr>
                  <a:t> for W boson!</a:t>
                </a:r>
                <a:endParaRPr lang="en-US" sz="2000" dirty="0">
                  <a:solidFill>
                    <a:srgbClr val="0D27B5"/>
                  </a:solidFill>
                  <a:latin typeface="+mn-lt"/>
                </a:endParaRPr>
              </a:p>
            </p:txBody>
          </p:sp>
        </p:grpSp>
        <p:sp>
          <p:nvSpPr>
            <p:cNvPr id="12" name="TextBox 11"/>
            <p:cNvSpPr txBox="1"/>
            <p:nvPr/>
          </p:nvSpPr>
          <p:spPr>
            <a:xfrm>
              <a:off x="1132388" y="1524000"/>
              <a:ext cx="1122992" cy="307777"/>
            </a:xfrm>
            <a:prstGeom prst="rect">
              <a:avLst/>
            </a:prstGeom>
            <a:noFill/>
          </p:spPr>
          <p:txBody>
            <a:bodyPr wrap="none" rtlCol="0">
              <a:spAutoFit/>
            </a:bodyPr>
            <a:lstStyle/>
            <a:p>
              <a:pPr>
                <a:buNone/>
              </a:pPr>
              <a:r>
                <a:rPr lang="en-US" sz="1400" i="1" dirty="0" smtClean="0"/>
                <a:t>Preliminary</a:t>
              </a:r>
              <a:endParaRPr lang="en-US" sz="1400" i="1" dirty="0"/>
            </a:p>
          </p:txBody>
        </p:sp>
      </p:grpSp>
      <p:grpSp>
        <p:nvGrpSpPr>
          <p:cNvPr id="24" name="Group 23"/>
          <p:cNvGrpSpPr/>
          <p:nvPr/>
        </p:nvGrpSpPr>
        <p:grpSpPr>
          <a:xfrm>
            <a:off x="76200" y="1066800"/>
            <a:ext cx="9188450" cy="5791200"/>
            <a:chOff x="76200" y="1066800"/>
            <a:chExt cx="9188450" cy="5791200"/>
          </a:xfrm>
        </p:grpSpPr>
        <p:grpSp>
          <p:nvGrpSpPr>
            <p:cNvPr id="23" name="Group 22"/>
            <p:cNvGrpSpPr/>
            <p:nvPr/>
          </p:nvGrpSpPr>
          <p:grpSpPr>
            <a:xfrm>
              <a:off x="76200" y="1066800"/>
              <a:ext cx="9188450" cy="5791200"/>
              <a:chOff x="76200" y="1066800"/>
              <a:chExt cx="9188450" cy="5791200"/>
            </a:xfrm>
          </p:grpSpPr>
          <p:grpSp>
            <p:nvGrpSpPr>
              <p:cNvPr id="16" name="Group 15"/>
              <p:cNvGrpSpPr/>
              <p:nvPr/>
            </p:nvGrpSpPr>
            <p:grpSpPr>
              <a:xfrm>
                <a:off x="76200" y="1066800"/>
                <a:ext cx="9188450" cy="5791200"/>
                <a:chOff x="107950" y="1066800"/>
                <a:chExt cx="9188450" cy="5791200"/>
              </a:xfrm>
            </p:grpSpPr>
            <p:pic>
              <p:nvPicPr>
                <p:cNvPr id="14" name="Picture 13"/>
                <p:cNvPicPr>
                  <a:picLocks noChangeAspect="1"/>
                </p:cNvPicPr>
                <p:nvPr/>
              </p:nvPicPr>
              <p:blipFill>
                <a:blip r:embed="rId3"/>
                <a:stretch>
                  <a:fillRect/>
                </a:stretch>
              </p:blipFill>
              <p:spPr>
                <a:xfrm>
                  <a:off x="107950" y="2679700"/>
                  <a:ext cx="8928100" cy="4178300"/>
                </a:xfrm>
                <a:prstGeom prst="rect">
                  <a:avLst/>
                </a:prstGeom>
              </p:spPr>
            </p:pic>
            <p:sp>
              <p:nvSpPr>
                <p:cNvPr id="15" name="Text Placeholder 4"/>
                <p:cNvSpPr txBox="1">
                  <a:spLocks/>
                </p:cNvSpPr>
                <p:nvPr/>
              </p:nvSpPr>
              <p:spPr>
                <a:xfrm>
                  <a:off x="152400" y="1066800"/>
                  <a:ext cx="9144000" cy="1828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008000"/>
                    </a:solidFill>
                    <a:latin typeface="+mn-lt"/>
                  </a:endParaRPr>
                </a:p>
                <a:p>
                  <a:pPr algn="l" fontAlgn="auto">
                    <a:spcBef>
                      <a:spcPts val="0"/>
                    </a:spcBef>
                    <a:spcAft>
                      <a:spcPts val="0"/>
                    </a:spcAft>
                    <a:buSzPct val="80000"/>
                    <a:defRPr/>
                  </a:pPr>
                  <a:r>
                    <a:rPr lang="en-US" sz="2000" dirty="0">
                      <a:solidFill>
                        <a:srgbClr val="008000"/>
                      </a:solidFill>
                      <a:latin typeface="+mn-lt"/>
                    </a:rPr>
                    <a:t>  </a:t>
                  </a:r>
                  <a:r>
                    <a:rPr lang="en-US" sz="2000" dirty="0" smtClean="0">
                      <a:solidFill>
                        <a:srgbClr val="008000"/>
                      </a:solidFill>
                      <a:latin typeface="+mn-lt"/>
                    </a:rPr>
                    <a:t> Finally, the ratios of W to Z </a:t>
                  </a:r>
                  <a:r>
                    <a:rPr lang="en-US" sz="2000" dirty="0" err="1" smtClean="0">
                      <a:solidFill>
                        <a:srgbClr val="008000"/>
                      </a:solidFill>
                      <a:latin typeface="+mn-lt"/>
                    </a:rPr>
                    <a:t>fiducial</a:t>
                  </a:r>
                  <a:r>
                    <a:rPr lang="en-US" sz="2000" dirty="0" smtClean="0">
                      <a:solidFill>
                        <a:srgbClr val="008000"/>
                      </a:solidFill>
                      <a:latin typeface="+mn-lt"/>
                    </a:rPr>
                    <a:t> cross-sections have perhaps the highest potential for precision measurements in the future</a:t>
                  </a:r>
                  <a:endParaRPr lang="en-US" sz="2000" dirty="0">
                    <a:solidFill>
                      <a:srgbClr val="008000"/>
                    </a:solidFill>
                    <a:latin typeface="+mn-lt"/>
                  </a:endParaRPr>
                </a:p>
              </p:txBody>
            </p:sp>
          </p:grpSp>
          <p:sp>
            <p:nvSpPr>
              <p:cNvPr id="19" name="TextBox 18"/>
              <p:cNvSpPr txBox="1"/>
              <p:nvPr/>
            </p:nvSpPr>
            <p:spPr>
              <a:xfrm>
                <a:off x="5562600" y="3048000"/>
                <a:ext cx="1122992" cy="307777"/>
              </a:xfrm>
              <a:prstGeom prst="rect">
                <a:avLst/>
              </a:prstGeom>
              <a:noFill/>
            </p:spPr>
            <p:txBody>
              <a:bodyPr wrap="none" rtlCol="0">
                <a:spAutoFit/>
              </a:bodyPr>
              <a:lstStyle/>
              <a:p>
                <a:pPr>
                  <a:buNone/>
                </a:pPr>
                <a:r>
                  <a:rPr lang="en-US" sz="1400" i="1" dirty="0" smtClean="0"/>
                  <a:t>Preliminary</a:t>
                </a:r>
                <a:endParaRPr lang="en-US" sz="1400" i="1" dirty="0"/>
              </a:p>
            </p:txBody>
          </p:sp>
        </p:grpSp>
        <p:sp>
          <p:nvSpPr>
            <p:cNvPr id="18" name="TextBox 17"/>
            <p:cNvSpPr txBox="1"/>
            <p:nvPr/>
          </p:nvSpPr>
          <p:spPr>
            <a:xfrm>
              <a:off x="1676400" y="3048000"/>
              <a:ext cx="1122992" cy="307777"/>
            </a:xfrm>
            <a:prstGeom prst="rect">
              <a:avLst/>
            </a:prstGeom>
            <a:noFill/>
          </p:spPr>
          <p:txBody>
            <a:bodyPr wrap="none" rtlCol="0">
              <a:spAutoFit/>
            </a:bodyPr>
            <a:lstStyle/>
            <a:p>
              <a:pPr>
                <a:buNone/>
              </a:pPr>
              <a:r>
                <a:rPr lang="en-US" sz="1400" i="1" dirty="0" smtClean="0"/>
                <a:t>Preliminary</a:t>
              </a:r>
              <a:endParaRPr lang="en-US" sz="1400" i="1" dirty="0"/>
            </a:p>
          </p:txBody>
        </p:sp>
      </p:grpSp>
      <p:grpSp>
        <p:nvGrpSpPr>
          <p:cNvPr id="29" name="Group 28"/>
          <p:cNvGrpSpPr/>
          <p:nvPr/>
        </p:nvGrpSpPr>
        <p:grpSpPr>
          <a:xfrm>
            <a:off x="0" y="304800"/>
            <a:ext cx="9187791" cy="6527747"/>
            <a:chOff x="0" y="304800"/>
            <a:chExt cx="9187791" cy="6527747"/>
          </a:xfrm>
        </p:grpSpPr>
        <p:grpSp>
          <p:nvGrpSpPr>
            <p:cNvPr id="28" name="Group 27"/>
            <p:cNvGrpSpPr/>
            <p:nvPr/>
          </p:nvGrpSpPr>
          <p:grpSpPr>
            <a:xfrm>
              <a:off x="0" y="304800"/>
              <a:ext cx="9187791" cy="6527747"/>
              <a:chOff x="0" y="304800"/>
              <a:chExt cx="9187791" cy="6527747"/>
            </a:xfrm>
          </p:grpSpPr>
          <p:grpSp>
            <p:nvGrpSpPr>
              <p:cNvPr id="27" name="Group 26"/>
              <p:cNvGrpSpPr/>
              <p:nvPr/>
            </p:nvGrpSpPr>
            <p:grpSpPr>
              <a:xfrm>
                <a:off x="0" y="304800"/>
                <a:ext cx="9187791" cy="6527747"/>
                <a:chOff x="0" y="304800"/>
                <a:chExt cx="9187791" cy="6527747"/>
              </a:xfrm>
            </p:grpSpPr>
            <p:grpSp>
              <p:nvGrpSpPr>
                <p:cNvPr id="7" name="Group 6"/>
                <p:cNvGrpSpPr/>
                <p:nvPr/>
              </p:nvGrpSpPr>
              <p:grpSpPr>
                <a:xfrm>
                  <a:off x="0" y="304800"/>
                  <a:ext cx="9187791" cy="6527747"/>
                  <a:chOff x="0" y="304800"/>
                  <a:chExt cx="9187791" cy="6527747"/>
                </a:xfrm>
              </p:grpSpPr>
              <p:pic>
                <p:nvPicPr>
                  <p:cNvPr id="6" name="Picture 5"/>
                  <p:cNvPicPr>
                    <a:picLocks noChangeAspect="1"/>
                  </p:cNvPicPr>
                  <p:nvPr/>
                </p:nvPicPr>
                <p:blipFill>
                  <a:blip r:embed="rId4"/>
                  <a:stretch>
                    <a:fillRect/>
                  </a:stretch>
                </p:blipFill>
                <p:spPr>
                  <a:xfrm>
                    <a:off x="2967057" y="533400"/>
                    <a:ext cx="6220734" cy="6299147"/>
                  </a:xfrm>
                  <a:prstGeom prst="rect">
                    <a:avLst/>
                  </a:prstGeom>
                </p:spPr>
              </p:pic>
              <p:sp>
                <p:nvSpPr>
                  <p:cNvPr id="10" name="Text Placeholder 4"/>
                  <p:cNvSpPr txBox="1">
                    <a:spLocks/>
                  </p:cNvSpPr>
                  <p:nvPr/>
                </p:nvSpPr>
                <p:spPr>
                  <a:xfrm>
                    <a:off x="0" y="304800"/>
                    <a:ext cx="3505200" cy="63246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a:p>
                    <a:pPr algn="l" fontAlgn="auto">
                      <a:spcBef>
                        <a:spcPts val="0"/>
                      </a:spcBef>
                      <a:spcAft>
                        <a:spcPts val="0"/>
                      </a:spcAft>
                      <a:buSzPct val="80000"/>
                      <a:defRPr/>
                    </a:pPr>
                    <a:r>
                      <a:rPr lang="en-US" sz="2000" dirty="0">
                        <a:solidFill>
                          <a:srgbClr val="660066"/>
                        </a:solidFill>
                        <a:latin typeface="+mn-lt"/>
                      </a:rPr>
                      <a:t>  </a:t>
                    </a:r>
                    <a:r>
                      <a:rPr lang="en-US" sz="2000" dirty="0" smtClean="0">
                        <a:solidFill>
                          <a:srgbClr val="660066"/>
                        </a:solidFill>
                        <a:latin typeface="+mn-lt"/>
                      </a:rPr>
                      <a:t> </a:t>
                    </a:r>
                    <a:r>
                      <a:rPr lang="en-US" sz="2000" dirty="0" err="1" smtClean="0">
                        <a:solidFill>
                          <a:srgbClr val="660066"/>
                        </a:solidFill>
                        <a:latin typeface="+mn-lt"/>
                      </a:rPr>
                      <a:t>Fiducial</a:t>
                    </a:r>
                    <a:r>
                      <a:rPr lang="en-US" sz="2000" dirty="0" smtClean="0">
                        <a:solidFill>
                          <a:srgbClr val="660066"/>
                        </a:solidFill>
                        <a:latin typeface="+mn-lt"/>
                      </a:rPr>
                      <a:t> measurements provide already now a more precise test of QCD predictions, at least in terms of </a:t>
                    </a:r>
                    <a:r>
                      <a:rPr lang="en-US" sz="2000" dirty="0" err="1" smtClean="0">
                        <a:solidFill>
                          <a:srgbClr val="660066"/>
                        </a:solidFill>
                        <a:latin typeface="+mn-lt"/>
                      </a:rPr>
                      <a:t>pdfs</a:t>
                    </a:r>
                    <a:r>
                      <a:rPr lang="en-US" sz="2000" dirty="0" smtClean="0">
                        <a:solidFill>
                          <a:srgbClr val="660066"/>
                        </a:solidFill>
                        <a:latin typeface="+mn-lt"/>
                      </a:rPr>
                      <a:t>, than when they are corrected back to  the total cross-sections</a:t>
                    </a:r>
                  </a:p>
                  <a:p>
                    <a:pPr algn="l" fontAlgn="auto">
                      <a:spcBef>
                        <a:spcPts val="0"/>
                      </a:spcBef>
                      <a:spcAft>
                        <a:spcPts val="0"/>
                      </a:spcAft>
                      <a:buSzPct val="80000"/>
                      <a:defRPr/>
                    </a:pPr>
                    <a:endParaRPr lang="en-US" sz="2000" dirty="0" smtClean="0">
                      <a:solidFill>
                        <a:srgbClr val="660066"/>
                      </a:solidFill>
                      <a:latin typeface="+mn-lt"/>
                    </a:endParaRPr>
                  </a:p>
                  <a:p>
                    <a:pPr algn="l" fontAlgn="auto">
                      <a:spcBef>
                        <a:spcPts val="0"/>
                      </a:spcBef>
                      <a:spcAft>
                        <a:spcPts val="0"/>
                      </a:spcAft>
                      <a:buSzPct val="80000"/>
                      <a:defRPr/>
                    </a:pPr>
                    <a:r>
                      <a:rPr lang="en-US" sz="2000" dirty="0" smtClean="0">
                        <a:solidFill>
                          <a:srgbClr val="660066"/>
                        </a:solidFill>
                        <a:latin typeface="+mn-lt"/>
                      </a:rPr>
                      <a:t> Reducing the size of the error bars on the major axes of these ellipses will be a challenge for the next phase! </a:t>
                    </a:r>
                    <a:br>
                      <a:rPr lang="en-US" sz="2000" dirty="0" smtClean="0">
                        <a:solidFill>
                          <a:srgbClr val="660066"/>
                        </a:solidFill>
                        <a:latin typeface="+mn-lt"/>
                      </a:rPr>
                    </a:br>
                    <a:r>
                      <a:rPr lang="en-US" sz="2000" dirty="0" smtClean="0">
                        <a:solidFill>
                          <a:srgbClr val="008000"/>
                        </a:solidFill>
                        <a:latin typeface="+mn-lt"/>
                      </a:rPr>
                      <a:t>Note that the green one is dominated by the uncertainty on the luminosity measurement. </a:t>
                    </a:r>
                    <a:endParaRPr lang="en-US" sz="2000" dirty="0">
                      <a:solidFill>
                        <a:srgbClr val="008000"/>
                      </a:solidFill>
                      <a:latin typeface="+mn-lt"/>
                    </a:endParaRPr>
                  </a:p>
                </p:txBody>
              </p:sp>
            </p:grpSp>
            <p:sp>
              <p:nvSpPr>
                <p:cNvPr id="26" name="TextBox 25"/>
                <p:cNvSpPr txBox="1"/>
                <p:nvPr/>
              </p:nvSpPr>
              <p:spPr>
                <a:xfrm>
                  <a:off x="6477000" y="4038600"/>
                  <a:ext cx="989305" cy="276999"/>
                </a:xfrm>
                <a:prstGeom prst="rect">
                  <a:avLst/>
                </a:prstGeom>
                <a:noFill/>
              </p:spPr>
              <p:txBody>
                <a:bodyPr wrap="none" rtlCol="0">
                  <a:spAutoFit/>
                </a:bodyPr>
                <a:lstStyle/>
                <a:p>
                  <a:pPr>
                    <a:buNone/>
                  </a:pPr>
                  <a:r>
                    <a:rPr lang="en-US" sz="1200" i="1" dirty="0" smtClean="0"/>
                    <a:t>Preliminary</a:t>
                  </a:r>
                  <a:endParaRPr lang="en-US" sz="1200" i="1" dirty="0"/>
                </a:p>
              </p:txBody>
            </p:sp>
          </p:grpSp>
          <p:sp>
            <p:nvSpPr>
              <p:cNvPr id="25" name="TextBox 24"/>
              <p:cNvSpPr txBox="1"/>
              <p:nvPr/>
            </p:nvSpPr>
            <p:spPr>
              <a:xfrm>
                <a:off x="3810000" y="4038600"/>
                <a:ext cx="989305" cy="276999"/>
              </a:xfrm>
              <a:prstGeom prst="rect">
                <a:avLst/>
              </a:prstGeom>
              <a:noFill/>
            </p:spPr>
            <p:txBody>
              <a:bodyPr wrap="none" rtlCol="0">
                <a:spAutoFit/>
              </a:bodyPr>
              <a:lstStyle/>
              <a:p>
                <a:pPr>
                  <a:buNone/>
                </a:pPr>
                <a:r>
                  <a:rPr lang="en-US" sz="1200" i="1" dirty="0" smtClean="0"/>
                  <a:t>Preliminary</a:t>
                </a:r>
                <a:endParaRPr lang="en-US" sz="1200" i="1" dirty="0"/>
              </a:p>
            </p:txBody>
          </p:sp>
          <p:sp>
            <p:nvSpPr>
              <p:cNvPr id="17" name="TextBox 16"/>
              <p:cNvSpPr txBox="1"/>
              <p:nvPr/>
            </p:nvSpPr>
            <p:spPr>
              <a:xfrm>
                <a:off x="3810000" y="838200"/>
                <a:ext cx="989305" cy="276999"/>
              </a:xfrm>
              <a:prstGeom prst="rect">
                <a:avLst/>
              </a:prstGeom>
              <a:noFill/>
            </p:spPr>
            <p:txBody>
              <a:bodyPr wrap="none" rtlCol="0">
                <a:spAutoFit/>
              </a:bodyPr>
              <a:lstStyle/>
              <a:p>
                <a:pPr>
                  <a:buNone/>
                </a:pPr>
                <a:r>
                  <a:rPr lang="en-US" sz="1200" i="1" dirty="0" smtClean="0"/>
                  <a:t>Preliminary</a:t>
                </a:r>
                <a:endParaRPr lang="en-US" sz="1200" i="1" dirty="0"/>
              </a:p>
            </p:txBody>
          </p:sp>
        </p:grpSp>
        <p:sp>
          <p:nvSpPr>
            <p:cNvPr id="13" name="TextBox 12"/>
            <p:cNvSpPr txBox="1"/>
            <p:nvPr/>
          </p:nvSpPr>
          <p:spPr>
            <a:xfrm>
              <a:off x="6477000" y="838200"/>
              <a:ext cx="989305" cy="276999"/>
            </a:xfrm>
            <a:prstGeom prst="rect">
              <a:avLst/>
            </a:prstGeom>
            <a:noFill/>
          </p:spPr>
          <p:txBody>
            <a:bodyPr wrap="none" rtlCol="0">
              <a:spAutoFit/>
            </a:bodyPr>
            <a:lstStyle/>
            <a:p>
              <a:pPr>
                <a:buNone/>
              </a:pPr>
              <a:r>
                <a:rPr lang="en-US" sz="1200" i="1" dirty="0" smtClean="0"/>
                <a:t>Preliminary</a:t>
              </a:r>
              <a:endParaRPr lang="en-US" sz="1200" i="1" dirty="0"/>
            </a:p>
          </p:txBody>
        </p:sp>
      </p:grpSp>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SM physics: W/Z differential measurements</a:t>
            </a:r>
            <a:endParaRPr lang="en-US" sz="3600" dirty="0">
              <a:solidFill>
                <a:srgbClr val="800000"/>
              </a:solidFill>
            </a:endParaRPr>
          </a:p>
        </p:txBody>
      </p:sp>
    </p:spTree>
    <p:extLst>
      <p:ext uri="{BB962C8B-B14F-4D97-AF65-F5344CB8AC3E}">
        <p14:creationId xmlns:p14="http://schemas.microsoft.com/office/powerpoint/2010/main" val="2479957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accel="50000" decel="50000" fill="hold" nodeType="clickEffect">
                                  <p:stCondLst>
                                    <p:cond delay="0"/>
                                  </p:stCondLst>
                                  <p:childTnLst>
                                    <p:anim calcmode="lin" valueType="num">
                                      <p:cBhvr additive="base">
                                        <p:cTn id="24" dur="500"/>
                                        <p:tgtEl>
                                          <p:spTgt spid="30"/>
                                        </p:tgtEl>
                                        <p:attrNameLst>
                                          <p:attrName>ppt_x</p:attrName>
                                        </p:attrNameLst>
                                      </p:cBhvr>
                                      <p:tavLst>
                                        <p:tav tm="0">
                                          <p:val>
                                            <p:strVal val="ppt_x"/>
                                          </p:val>
                                        </p:tav>
                                        <p:tav tm="100000">
                                          <p:val>
                                            <p:strVal val="ppt_x"/>
                                          </p:val>
                                        </p:tav>
                                      </p:tavLst>
                                    </p:anim>
                                    <p:anim calcmode="lin" valueType="num">
                                      <p:cBhvr additive="base">
                                        <p:cTn id="25" dur="500"/>
                                        <p:tgtEl>
                                          <p:spTgt spid="30"/>
                                        </p:tgtEl>
                                        <p:attrNameLst>
                                          <p:attrName>ppt_y</p:attrName>
                                        </p:attrNameLst>
                                      </p:cBhvr>
                                      <p:tavLst>
                                        <p:tav tm="0">
                                          <p:val>
                                            <p:strVal val="ppt_y"/>
                                          </p:val>
                                        </p:tav>
                                        <p:tav tm="100000">
                                          <p:val>
                                            <p:strVal val="1+ppt_h/2"/>
                                          </p:val>
                                        </p:tav>
                                      </p:tavLst>
                                    </p:anim>
                                    <p:set>
                                      <p:cBhvr>
                                        <p:cTn id="26" dur="1" fill="hold">
                                          <p:stCondLst>
                                            <p:cond delay="499"/>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2899"/>
            <a:ext cx="9202214" cy="5575918"/>
          </a:xfrm>
          <a:prstGeom prst="rect">
            <a:avLst/>
          </a:prstGeom>
        </p:spPr>
      </p:pic>
      <p:sp>
        <p:nvSpPr>
          <p:cNvPr id="6" name="Rectangle 5"/>
          <p:cNvSpPr/>
          <p:nvPr/>
        </p:nvSpPr>
        <p:spPr>
          <a:xfrm>
            <a:off x="1341769" y="5811474"/>
            <a:ext cx="6186476" cy="830997"/>
          </a:xfrm>
          <a:prstGeom prst="rect">
            <a:avLst/>
          </a:prstGeom>
        </p:spPr>
        <p:txBody>
          <a:bodyPr wrap="square">
            <a:spAutoFit/>
          </a:bodyPr>
          <a:lstStyle/>
          <a:p>
            <a:r>
              <a:rPr lang="en-US" sz="2400" dirty="0"/>
              <a:t>Tunnel circumference: 27 km; diameter: 3.8 m</a:t>
            </a:r>
          </a:p>
          <a:p>
            <a:r>
              <a:rPr lang="en-US" sz="2400" dirty="0"/>
              <a:t>Depth: 70 – 140 m, inclined by ~1.4%</a:t>
            </a:r>
          </a:p>
        </p:txBody>
      </p:sp>
      <p:sp>
        <p:nvSpPr>
          <p:cNvPr id="7" name="TextBox 6"/>
          <p:cNvSpPr txBox="1"/>
          <p:nvPr/>
        </p:nvSpPr>
        <p:spPr>
          <a:xfrm>
            <a:off x="2443201" y="147783"/>
            <a:ext cx="3837860" cy="646331"/>
          </a:xfrm>
          <a:prstGeom prst="rect">
            <a:avLst/>
          </a:prstGeom>
          <a:noFill/>
        </p:spPr>
        <p:txBody>
          <a:bodyPr wrap="none" rtlCol="0">
            <a:spAutoFit/>
          </a:bodyPr>
          <a:lstStyle/>
          <a:p>
            <a:r>
              <a:rPr lang="en-US" sz="3600" dirty="0" smtClean="0">
                <a:solidFill>
                  <a:srgbClr val="FF0000"/>
                </a:solidFill>
              </a:rPr>
              <a:t>Experiments at LHC</a:t>
            </a:r>
            <a:endParaRPr lang="en-US" sz="3600" dirty="0">
              <a:solidFill>
                <a:srgbClr val="FF0000"/>
              </a:solidFill>
            </a:endParaRPr>
          </a:p>
        </p:txBody>
      </p:sp>
      <p:pic>
        <p:nvPicPr>
          <p:cNvPr id="10" name="Picture 9"/>
          <p:cNvPicPr>
            <a:picLocks noChangeAspect="1"/>
          </p:cNvPicPr>
          <p:nvPr/>
        </p:nvPicPr>
        <p:blipFill>
          <a:blip r:embed="rId3"/>
          <a:stretch>
            <a:fillRect/>
          </a:stretch>
        </p:blipFill>
        <p:spPr>
          <a:xfrm>
            <a:off x="6368888" y="4163833"/>
            <a:ext cx="2775112" cy="1534984"/>
          </a:xfrm>
          <a:prstGeom prst="rect">
            <a:avLst/>
          </a:prstGeom>
        </p:spPr>
      </p:pic>
    </p:spTree>
    <p:extLst>
      <p:ext uri="{BB962C8B-B14F-4D97-AF65-F5344CB8AC3E}">
        <p14:creationId xmlns:p14="http://schemas.microsoft.com/office/powerpoint/2010/main" val="370454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SM physics: measurement of </a:t>
            </a:r>
            <a:r>
              <a:rPr lang="en-US" sz="3600" dirty="0" err="1" smtClean="0">
                <a:solidFill>
                  <a:srgbClr val="800000"/>
                </a:solidFill>
              </a:rPr>
              <a:t>p</a:t>
            </a:r>
            <a:r>
              <a:rPr lang="en-US" sz="3600" baseline="-25000" dirty="0" err="1" smtClean="0">
                <a:solidFill>
                  <a:srgbClr val="800000"/>
                </a:solidFill>
              </a:rPr>
              <a:t>T</a:t>
            </a:r>
            <a:r>
              <a:rPr lang="en-US" sz="3600" baseline="30000" dirty="0" err="1" smtClean="0">
                <a:solidFill>
                  <a:srgbClr val="800000"/>
                </a:solidFill>
              </a:rPr>
              <a:t>Z</a:t>
            </a:r>
            <a:r>
              <a:rPr lang="en-US" sz="3600" dirty="0" smtClean="0">
                <a:solidFill>
                  <a:srgbClr val="800000"/>
                </a:solidFill>
              </a:rPr>
              <a:t> and </a:t>
            </a:r>
            <a:r>
              <a:rPr lang="en-US" sz="3600" dirty="0" err="1" smtClean="0">
                <a:solidFill>
                  <a:srgbClr val="800000"/>
                </a:solidFill>
              </a:rPr>
              <a:t>p</a:t>
            </a:r>
            <a:r>
              <a:rPr lang="en-US" sz="3600" baseline="-25000" dirty="0" err="1" smtClean="0">
                <a:solidFill>
                  <a:srgbClr val="800000"/>
                </a:solidFill>
              </a:rPr>
              <a:t>T</a:t>
            </a:r>
            <a:r>
              <a:rPr lang="en-US" sz="3600" baseline="30000" dirty="0" err="1" smtClean="0">
                <a:solidFill>
                  <a:srgbClr val="800000"/>
                </a:solidFill>
              </a:rPr>
              <a:t>W</a:t>
            </a:r>
            <a:endParaRPr lang="en-US" sz="3600" baseline="30000" dirty="0">
              <a:solidFill>
                <a:srgbClr val="800000"/>
              </a:solidFill>
            </a:endParaRPr>
          </a:p>
        </p:txBody>
      </p:sp>
      <p:sp>
        <p:nvSpPr>
          <p:cNvPr id="12" name="Text Placeholder 4"/>
          <p:cNvSpPr txBox="1">
            <a:spLocks/>
          </p:cNvSpPr>
          <p:nvPr/>
        </p:nvSpPr>
        <p:spPr>
          <a:xfrm>
            <a:off x="0" y="304800"/>
            <a:ext cx="9144000" cy="9906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a:p>
            <a:pPr algn="l" fontAlgn="auto">
              <a:spcBef>
                <a:spcPts val="0"/>
              </a:spcBef>
              <a:spcAft>
                <a:spcPts val="0"/>
              </a:spcAft>
              <a:buSzPct val="80000"/>
              <a:defRPr/>
            </a:pPr>
            <a:r>
              <a:rPr lang="en-US" sz="2000" dirty="0">
                <a:solidFill>
                  <a:srgbClr val="660066"/>
                </a:solidFill>
                <a:latin typeface="+mn-lt"/>
              </a:rPr>
              <a:t>  </a:t>
            </a:r>
            <a:r>
              <a:rPr lang="en-US" sz="2000" dirty="0" smtClean="0">
                <a:solidFill>
                  <a:srgbClr val="660066"/>
                </a:solidFill>
                <a:latin typeface="+mn-lt"/>
              </a:rPr>
              <a:t> Already a quite precise measurement for </a:t>
            </a:r>
            <a:r>
              <a:rPr lang="en-US" sz="2000" dirty="0" err="1" smtClean="0">
                <a:solidFill>
                  <a:srgbClr val="660066"/>
                </a:solidFill>
                <a:latin typeface="+mn-lt"/>
              </a:rPr>
              <a:t>p</a:t>
            </a:r>
            <a:r>
              <a:rPr lang="en-US" sz="2000" baseline="-25000" dirty="0" err="1" smtClean="0">
                <a:solidFill>
                  <a:srgbClr val="660066"/>
                </a:solidFill>
                <a:latin typeface="+mn-lt"/>
              </a:rPr>
              <a:t>T</a:t>
            </a:r>
            <a:r>
              <a:rPr lang="en-US" sz="2000" baseline="30000" dirty="0" err="1" smtClean="0">
                <a:solidFill>
                  <a:srgbClr val="660066"/>
                </a:solidFill>
                <a:latin typeface="+mn-lt"/>
              </a:rPr>
              <a:t>W</a:t>
            </a:r>
            <a:r>
              <a:rPr lang="en-US" sz="2000" dirty="0" smtClean="0">
                <a:solidFill>
                  <a:srgbClr val="660066"/>
                </a:solidFill>
                <a:latin typeface="+mn-lt"/>
              </a:rPr>
              <a:t>, with the </a:t>
            </a:r>
            <a:r>
              <a:rPr lang="en-US" sz="2000" dirty="0" err="1" smtClean="0">
                <a:solidFill>
                  <a:srgbClr val="660066"/>
                </a:solidFill>
                <a:latin typeface="+mn-lt"/>
              </a:rPr>
              <a:t>hadronic</a:t>
            </a:r>
            <a:r>
              <a:rPr lang="en-US" sz="2000" dirty="0" smtClean="0">
                <a:solidFill>
                  <a:srgbClr val="660066"/>
                </a:solidFill>
                <a:latin typeface="+mn-lt"/>
              </a:rPr>
              <a:t> recoil calibrated in terms of data to MC differences using the Z </a:t>
            </a:r>
            <a:r>
              <a:rPr lang="en-US" sz="2000" dirty="0" err="1" smtClean="0">
                <a:solidFill>
                  <a:srgbClr val="660066"/>
                </a:solidFill>
                <a:latin typeface="+mn-lt"/>
                <a:sym typeface="Wingdings"/>
              </a:rPr>
              <a:t></a:t>
            </a:r>
            <a:r>
              <a:rPr lang="en-US" sz="2000" dirty="0" smtClean="0">
                <a:solidFill>
                  <a:srgbClr val="660066"/>
                </a:solidFill>
                <a:latin typeface="+mn-lt"/>
                <a:sym typeface="Wingdings"/>
              </a:rPr>
              <a:t> </a:t>
            </a:r>
            <a:r>
              <a:rPr lang="en-US" sz="2000" dirty="0" err="1" smtClean="0">
                <a:solidFill>
                  <a:srgbClr val="660066"/>
                </a:solidFill>
                <a:latin typeface="+mn-lt"/>
                <a:sym typeface="Wingdings"/>
              </a:rPr>
              <a:t>ll</a:t>
            </a:r>
            <a:r>
              <a:rPr lang="en-US" sz="2000" dirty="0" smtClean="0">
                <a:solidFill>
                  <a:srgbClr val="660066"/>
                </a:solidFill>
                <a:latin typeface="+mn-lt"/>
                <a:sym typeface="Wingdings"/>
              </a:rPr>
              <a:t> decays</a:t>
            </a:r>
          </a:p>
          <a:p>
            <a:pPr algn="l" fontAlgn="auto">
              <a:spcBef>
                <a:spcPts val="0"/>
              </a:spcBef>
              <a:spcAft>
                <a:spcPts val="0"/>
              </a:spcAft>
              <a:buSzPct val="80000"/>
              <a:defRPr/>
            </a:pPr>
            <a:r>
              <a:rPr lang="en-US" sz="2000" dirty="0" smtClean="0">
                <a:solidFill>
                  <a:srgbClr val="660066"/>
                </a:solidFill>
                <a:latin typeface="+mn-lt"/>
                <a:sym typeface="Wingdings"/>
              </a:rPr>
              <a:t> Longer-term goal is a high-precision measurement of </a:t>
            </a:r>
            <a:r>
              <a:rPr lang="en-US" sz="2000" dirty="0" err="1" smtClean="0">
                <a:solidFill>
                  <a:srgbClr val="660066"/>
                </a:solidFill>
                <a:latin typeface="+mn-lt"/>
                <a:sym typeface="Wingdings"/>
              </a:rPr>
              <a:t>m</a:t>
            </a:r>
            <a:r>
              <a:rPr lang="en-US" sz="2000" baseline="-25000" dirty="0" err="1" smtClean="0">
                <a:solidFill>
                  <a:srgbClr val="660066"/>
                </a:solidFill>
                <a:latin typeface="+mn-lt"/>
                <a:sym typeface="Wingdings"/>
              </a:rPr>
              <a:t>W</a:t>
            </a:r>
            <a:r>
              <a:rPr lang="en-US" sz="2000" dirty="0" smtClean="0">
                <a:solidFill>
                  <a:srgbClr val="660066"/>
                </a:solidFill>
                <a:latin typeface="+mn-lt"/>
              </a:rPr>
              <a:t> </a:t>
            </a:r>
          </a:p>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p:txBody>
      </p:sp>
      <p:pic>
        <p:nvPicPr>
          <p:cNvPr id="13" name="Picture 12"/>
          <p:cNvPicPr>
            <a:picLocks noChangeAspect="1"/>
          </p:cNvPicPr>
          <p:nvPr/>
        </p:nvPicPr>
        <p:blipFill>
          <a:blip r:embed="rId2"/>
          <a:stretch>
            <a:fillRect/>
          </a:stretch>
        </p:blipFill>
        <p:spPr>
          <a:xfrm>
            <a:off x="38100" y="1592685"/>
            <a:ext cx="9105900" cy="5265316"/>
          </a:xfrm>
          <a:prstGeom prst="rect">
            <a:avLst/>
          </a:prstGeom>
        </p:spPr>
      </p:pic>
    </p:spTree>
    <p:extLst>
      <p:ext uri="{BB962C8B-B14F-4D97-AF65-F5344CB8AC3E}">
        <p14:creationId xmlns:p14="http://schemas.microsoft.com/office/powerpoint/2010/main" val="2693336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447800"/>
            <a:ext cx="4495800" cy="4274695"/>
          </a:xfrm>
          <a:prstGeom prst="rect">
            <a:avLst/>
          </a:prstGeom>
        </p:spPr>
      </p:pic>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600" dirty="0" smtClean="0">
                <a:solidFill>
                  <a:srgbClr val="800000"/>
                </a:solidFill>
              </a:rPr>
              <a:t>SM physics: measurement of </a:t>
            </a:r>
            <a:r>
              <a:rPr lang="en-US" sz="3600" dirty="0" err="1" smtClean="0">
                <a:solidFill>
                  <a:srgbClr val="800000"/>
                </a:solidFill>
              </a:rPr>
              <a:t>p</a:t>
            </a:r>
            <a:r>
              <a:rPr lang="en-US" sz="3600" baseline="-25000" dirty="0" err="1" smtClean="0">
                <a:solidFill>
                  <a:srgbClr val="800000"/>
                </a:solidFill>
              </a:rPr>
              <a:t>T</a:t>
            </a:r>
            <a:r>
              <a:rPr lang="en-US" sz="3600" baseline="30000" dirty="0" err="1" smtClean="0">
                <a:solidFill>
                  <a:srgbClr val="800000"/>
                </a:solidFill>
              </a:rPr>
              <a:t>Z</a:t>
            </a:r>
            <a:r>
              <a:rPr lang="en-US" sz="3600" dirty="0" smtClean="0">
                <a:solidFill>
                  <a:srgbClr val="800000"/>
                </a:solidFill>
              </a:rPr>
              <a:t> and </a:t>
            </a:r>
            <a:r>
              <a:rPr lang="en-US" sz="3600" dirty="0" err="1" smtClean="0">
                <a:solidFill>
                  <a:srgbClr val="800000"/>
                </a:solidFill>
              </a:rPr>
              <a:t>p</a:t>
            </a:r>
            <a:r>
              <a:rPr lang="en-US" sz="3600" baseline="-25000" dirty="0" err="1" smtClean="0">
                <a:solidFill>
                  <a:srgbClr val="800000"/>
                </a:solidFill>
              </a:rPr>
              <a:t>T</a:t>
            </a:r>
            <a:r>
              <a:rPr lang="en-US" sz="3600" baseline="30000" dirty="0" err="1" smtClean="0">
                <a:solidFill>
                  <a:srgbClr val="800000"/>
                </a:solidFill>
              </a:rPr>
              <a:t>W</a:t>
            </a:r>
            <a:endParaRPr lang="en-US" sz="3600" baseline="30000" dirty="0">
              <a:solidFill>
                <a:srgbClr val="800000"/>
              </a:solidFill>
            </a:endParaRPr>
          </a:p>
        </p:txBody>
      </p:sp>
      <p:sp>
        <p:nvSpPr>
          <p:cNvPr id="12" name="Text Placeholder 4"/>
          <p:cNvSpPr txBox="1">
            <a:spLocks/>
          </p:cNvSpPr>
          <p:nvPr/>
        </p:nvSpPr>
        <p:spPr>
          <a:xfrm>
            <a:off x="0" y="304800"/>
            <a:ext cx="9144000" cy="15240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1800" dirty="0">
              <a:solidFill>
                <a:srgbClr val="660066"/>
              </a:solidFill>
              <a:latin typeface="+mn-lt"/>
            </a:endParaRPr>
          </a:p>
          <a:p>
            <a:pPr algn="l" fontAlgn="auto">
              <a:spcBef>
                <a:spcPts val="0"/>
              </a:spcBef>
              <a:spcAft>
                <a:spcPts val="0"/>
              </a:spcAft>
              <a:buSzPct val="80000"/>
              <a:defRPr/>
            </a:pPr>
            <a:r>
              <a:rPr lang="en-US" sz="1800" dirty="0">
                <a:solidFill>
                  <a:srgbClr val="660066"/>
                </a:solidFill>
                <a:latin typeface="+mn-lt"/>
              </a:rPr>
              <a:t>  </a:t>
            </a:r>
            <a:r>
              <a:rPr lang="en-US" sz="1800" dirty="0" smtClean="0">
                <a:solidFill>
                  <a:srgbClr val="660066"/>
                </a:solidFill>
                <a:latin typeface="+mn-lt"/>
              </a:rPr>
              <a:t> Already a quite precise measurement for </a:t>
            </a:r>
            <a:r>
              <a:rPr lang="en-US" sz="1800" dirty="0" err="1" smtClean="0">
                <a:solidFill>
                  <a:srgbClr val="660066"/>
                </a:solidFill>
                <a:latin typeface="+mn-lt"/>
              </a:rPr>
              <a:t>p</a:t>
            </a:r>
            <a:r>
              <a:rPr lang="en-US" sz="1800" baseline="-25000" dirty="0" err="1" smtClean="0">
                <a:solidFill>
                  <a:srgbClr val="660066"/>
                </a:solidFill>
                <a:latin typeface="+mn-lt"/>
              </a:rPr>
              <a:t>T</a:t>
            </a:r>
            <a:r>
              <a:rPr lang="en-US" sz="1800" baseline="30000" dirty="0" err="1" smtClean="0">
                <a:solidFill>
                  <a:srgbClr val="660066"/>
                </a:solidFill>
                <a:latin typeface="+mn-lt"/>
              </a:rPr>
              <a:t>W</a:t>
            </a:r>
            <a:r>
              <a:rPr lang="en-US" sz="1800" dirty="0" smtClean="0">
                <a:solidFill>
                  <a:srgbClr val="660066"/>
                </a:solidFill>
                <a:latin typeface="+mn-lt"/>
              </a:rPr>
              <a:t>, with the unfolded </a:t>
            </a:r>
            <a:r>
              <a:rPr lang="en-US" sz="1800" dirty="0" err="1" smtClean="0">
                <a:solidFill>
                  <a:srgbClr val="660066"/>
                </a:solidFill>
                <a:latin typeface="+mn-lt"/>
              </a:rPr>
              <a:t>fiducial</a:t>
            </a:r>
            <a:r>
              <a:rPr lang="en-US" sz="1800" dirty="0" smtClean="0">
                <a:solidFill>
                  <a:srgbClr val="660066"/>
                </a:solidFill>
                <a:latin typeface="+mn-lt"/>
              </a:rPr>
              <a:t> distribution showing shape differences </a:t>
            </a:r>
            <a:r>
              <a:rPr lang="en-US" sz="1800" dirty="0" err="1" smtClean="0">
                <a:solidFill>
                  <a:srgbClr val="660066"/>
                </a:solidFill>
                <a:latin typeface="+mn-lt"/>
              </a:rPr>
              <a:t>wrt</a:t>
            </a:r>
            <a:r>
              <a:rPr lang="en-US" sz="1800" dirty="0" smtClean="0">
                <a:solidFill>
                  <a:srgbClr val="660066"/>
                </a:solidFill>
                <a:latin typeface="+mn-lt"/>
              </a:rPr>
              <a:t> certain models</a:t>
            </a:r>
            <a:endParaRPr lang="en-US" sz="1800" dirty="0" smtClean="0">
              <a:solidFill>
                <a:srgbClr val="660066"/>
              </a:solidFill>
              <a:latin typeface="+mn-lt"/>
              <a:sym typeface="Wingdings"/>
            </a:endParaRPr>
          </a:p>
          <a:p>
            <a:pPr algn="l" fontAlgn="auto">
              <a:spcBef>
                <a:spcPts val="0"/>
              </a:spcBef>
              <a:spcAft>
                <a:spcPts val="0"/>
              </a:spcAft>
              <a:buSzPct val="80000"/>
              <a:defRPr/>
            </a:pPr>
            <a:r>
              <a:rPr lang="en-US" sz="1800" dirty="0" smtClean="0">
                <a:solidFill>
                  <a:srgbClr val="660066"/>
                </a:solidFill>
                <a:latin typeface="+mn-lt"/>
                <a:sym typeface="Wingdings"/>
              </a:rPr>
              <a:t> As shown bottom right, the Z </a:t>
            </a:r>
            <a:r>
              <a:rPr lang="en-US" sz="1800" dirty="0" err="1" smtClean="0">
                <a:solidFill>
                  <a:srgbClr val="660066"/>
                </a:solidFill>
                <a:latin typeface="+mn-lt"/>
                <a:sym typeface="Wingdings"/>
              </a:rPr>
              <a:t></a:t>
            </a:r>
            <a:r>
              <a:rPr lang="en-US" sz="1800" dirty="0" smtClean="0">
                <a:solidFill>
                  <a:srgbClr val="660066"/>
                </a:solidFill>
                <a:latin typeface="+mn-lt"/>
                <a:sym typeface="Wingdings"/>
              </a:rPr>
              <a:t> </a:t>
            </a:r>
            <a:r>
              <a:rPr lang="en-US" sz="1800" dirty="0" err="1" smtClean="0">
                <a:solidFill>
                  <a:srgbClr val="660066"/>
                </a:solidFill>
                <a:latin typeface="+mn-lt"/>
                <a:sym typeface="Wingdings"/>
              </a:rPr>
              <a:t>ll</a:t>
            </a:r>
            <a:r>
              <a:rPr lang="en-US" sz="1800" dirty="0" smtClean="0">
                <a:solidFill>
                  <a:srgbClr val="660066"/>
                </a:solidFill>
                <a:latin typeface="+mn-lt"/>
                <a:sym typeface="Wingdings"/>
              </a:rPr>
              <a:t> and W </a:t>
            </a:r>
            <a:r>
              <a:rPr lang="en-US" sz="1800" dirty="0" err="1" smtClean="0">
                <a:solidFill>
                  <a:srgbClr val="660066"/>
                </a:solidFill>
                <a:latin typeface="+mn-lt"/>
                <a:sym typeface="Wingdings"/>
              </a:rPr>
              <a:t></a:t>
            </a:r>
            <a:r>
              <a:rPr lang="en-US" sz="1800" dirty="0" smtClean="0">
                <a:solidFill>
                  <a:srgbClr val="660066"/>
                </a:solidFill>
                <a:latin typeface="+mn-lt"/>
                <a:sym typeface="Wingdings"/>
              </a:rPr>
              <a:t> </a:t>
            </a:r>
            <a:r>
              <a:rPr lang="en-US" sz="1800" dirty="0" err="1" smtClean="0">
                <a:solidFill>
                  <a:srgbClr val="660066"/>
                </a:solidFill>
                <a:latin typeface="+mn-lt"/>
                <a:sym typeface="Wingdings"/>
              </a:rPr>
              <a:t>l</a:t>
            </a:r>
            <a:r>
              <a:rPr lang="en-US" sz="1800" dirty="0" err="1" smtClean="0">
                <a:solidFill>
                  <a:srgbClr val="660066"/>
                </a:solidFill>
                <a:latin typeface="Symbol" charset="2"/>
                <a:cs typeface="Symbol" charset="2"/>
                <a:sym typeface="Wingdings"/>
              </a:rPr>
              <a:t>n</a:t>
            </a:r>
            <a:r>
              <a:rPr lang="en-US" sz="1800" dirty="0" smtClean="0">
                <a:solidFill>
                  <a:srgbClr val="660066"/>
                </a:solidFill>
                <a:latin typeface="+mn-lt"/>
                <a:sym typeface="Wingdings"/>
              </a:rPr>
              <a:t> shapes agree perhaps better with each other than with any model</a:t>
            </a:r>
            <a:r>
              <a:rPr lang="en-US" sz="1800" dirty="0" smtClean="0">
                <a:solidFill>
                  <a:srgbClr val="660066"/>
                </a:solidFill>
                <a:latin typeface="+mn-lt"/>
              </a:rPr>
              <a:t> </a:t>
            </a:r>
          </a:p>
          <a:p>
            <a:pPr fontAlgn="auto">
              <a:spcBef>
                <a:spcPts val="0"/>
              </a:spcBef>
              <a:spcAft>
                <a:spcPts val="0"/>
              </a:spcAft>
              <a:buClr>
                <a:schemeClr val="accent4">
                  <a:lumMod val="50000"/>
                </a:schemeClr>
              </a:buClr>
              <a:buSzPct val="80000"/>
              <a:buFont typeface="Wingdings" charset="2"/>
              <a:buChar char="Ø"/>
              <a:defRPr/>
            </a:pPr>
            <a:endParaRPr lang="en-US" sz="1800" dirty="0">
              <a:solidFill>
                <a:srgbClr val="660066"/>
              </a:solidFill>
              <a:latin typeface="+mn-lt"/>
            </a:endParaRPr>
          </a:p>
        </p:txBody>
      </p:sp>
      <p:pic>
        <p:nvPicPr>
          <p:cNvPr id="6" name="Picture 5"/>
          <p:cNvPicPr>
            <a:picLocks noChangeAspect="1"/>
          </p:cNvPicPr>
          <p:nvPr/>
        </p:nvPicPr>
        <p:blipFill>
          <a:blip r:embed="rId3"/>
          <a:stretch>
            <a:fillRect/>
          </a:stretch>
        </p:blipFill>
        <p:spPr>
          <a:xfrm>
            <a:off x="4724400" y="1662674"/>
            <a:ext cx="4419600" cy="5195326"/>
          </a:xfrm>
          <a:prstGeom prst="rect">
            <a:avLst/>
          </a:prstGeom>
        </p:spPr>
      </p:pic>
      <p:sp>
        <p:nvSpPr>
          <p:cNvPr id="7" name="Rectangle 6"/>
          <p:cNvSpPr/>
          <p:nvPr/>
        </p:nvSpPr>
        <p:spPr>
          <a:xfrm>
            <a:off x="152400" y="5580727"/>
            <a:ext cx="4191000" cy="1277273"/>
          </a:xfrm>
          <a:prstGeom prst="rect">
            <a:avLst/>
          </a:prstGeom>
          <a:solidFill>
            <a:schemeClr val="bg1"/>
          </a:solidFill>
        </p:spPr>
        <p:txBody>
          <a:bodyPr wrap="square">
            <a:spAutoFit/>
          </a:bodyPr>
          <a:lstStyle/>
          <a:p>
            <a:pPr>
              <a:buNone/>
            </a:pPr>
            <a:r>
              <a:rPr lang="en-US" sz="1100" dirty="0" smtClean="0"/>
              <a:t>Ratio of the combined measurement and various predictions to the RESBOS prediction for the normalized differential cross section, using the </a:t>
            </a:r>
            <a:r>
              <a:rPr lang="en-US" sz="1100" dirty="0" err="1" smtClean="0"/>
              <a:t>O(alpha_s</a:t>
            </a:r>
            <a:r>
              <a:rPr lang="en-US" sz="1100" dirty="0" smtClean="0"/>
              <a:t>) and O(alpha_s^2) predictions from ALPGEN+HERWIG, MC@NLO, POWHEG+PYTHIA, PYTHIA, and SHERPA. The statistical uncertainties on the predicted distributions are negligible compared to the uncertainty on the measurement and are not shown.</a:t>
            </a:r>
            <a:endParaRPr lang="en-US" sz="1100" dirty="0"/>
          </a:p>
        </p:txBody>
      </p:sp>
    </p:spTree>
    <p:extLst>
      <p:ext uri="{BB962C8B-B14F-4D97-AF65-F5344CB8AC3E}">
        <p14:creationId xmlns:p14="http://schemas.microsoft.com/office/powerpoint/2010/main" val="26860360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plusbjet_0911.png"/>
          <p:cNvPicPr>
            <a:picLocks noChangeAspect="1"/>
          </p:cNvPicPr>
          <p:nvPr/>
        </p:nvPicPr>
        <p:blipFill>
          <a:blip r:embed="rId2"/>
          <a:stretch>
            <a:fillRect/>
          </a:stretch>
        </p:blipFill>
        <p:spPr>
          <a:xfrm>
            <a:off x="4038600" y="2507477"/>
            <a:ext cx="5105400" cy="3664723"/>
          </a:xfrm>
          <a:prstGeom prst="rect">
            <a:avLst/>
          </a:prstGeom>
        </p:spPr>
      </p:pic>
      <p:pic>
        <p:nvPicPr>
          <p:cNvPr id="8" name="Picture 7" descr="Zplusbjet_0911.png"/>
          <p:cNvPicPr>
            <a:picLocks noChangeAspect="1"/>
          </p:cNvPicPr>
          <p:nvPr/>
        </p:nvPicPr>
        <p:blipFill>
          <a:blip r:embed="rId3"/>
          <a:stretch>
            <a:fillRect/>
          </a:stretch>
        </p:blipFill>
        <p:spPr>
          <a:xfrm>
            <a:off x="1" y="2438400"/>
            <a:ext cx="4038600" cy="3874777"/>
          </a:xfrm>
          <a:prstGeom prst="rect">
            <a:avLst/>
          </a:prstGeom>
        </p:spPr>
      </p:pic>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600" dirty="0" smtClean="0">
                <a:solidFill>
                  <a:srgbClr val="800000"/>
                </a:solidFill>
              </a:rPr>
              <a:t>SM physics: measurement of W/</a:t>
            </a:r>
            <a:r>
              <a:rPr lang="en-US" sz="3600" dirty="0" err="1" smtClean="0">
                <a:solidFill>
                  <a:srgbClr val="800000"/>
                </a:solidFill>
              </a:rPr>
              <a:t>Z+b</a:t>
            </a:r>
            <a:r>
              <a:rPr lang="en-US" sz="3600" dirty="0" smtClean="0">
                <a:solidFill>
                  <a:srgbClr val="800000"/>
                </a:solidFill>
              </a:rPr>
              <a:t>-jets</a:t>
            </a:r>
            <a:endParaRPr lang="en-US" sz="3600" baseline="30000" dirty="0">
              <a:solidFill>
                <a:srgbClr val="800000"/>
              </a:solidFill>
            </a:endParaRPr>
          </a:p>
        </p:txBody>
      </p:sp>
      <p:sp>
        <p:nvSpPr>
          <p:cNvPr id="12" name="Text Placeholder 4"/>
          <p:cNvSpPr txBox="1">
            <a:spLocks/>
          </p:cNvSpPr>
          <p:nvPr/>
        </p:nvSpPr>
        <p:spPr>
          <a:xfrm>
            <a:off x="0" y="304800"/>
            <a:ext cx="9144000" cy="22860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1800" dirty="0">
              <a:solidFill>
                <a:srgbClr val="660066"/>
              </a:solidFill>
              <a:latin typeface="+mn-lt"/>
            </a:endParaRPr>
          </a:p>
          <a:p>
            <a:pPr algn="l" fontAlgn="auto">
              <a:spcBef>
                <a:spcPts val="0"/>
              </a:spcBef>
              <a:spcAft>
                <a:spcPts val="0"/>
              </a:spcAft>
              <a:buSzPct val="80000"/>
              <a:defRPr/>
            </a:pPr>
            <a:r>
              <a:rPr lang="en-US" sz="1800" dirty="0">
                <a:solidFill>
                  <a:srgbClr val="660066"/>
                </a:solidFill>
                <a:latin typeface="+mn-lt"/>
              </a:rPr>
              <a:t>  </a:t>
            </a:r>
            <a:r>
              <a:rPr lang="en-US" sz="1800" dirty="0" smtClean="0">
                <a:solidFill>
                  <a:srgbClr val="660066"/>
                </a:solidFill>
                <a:latin typeface="+mn-lt"/>
              </a:rPr>
              <a:t> A measurement known to be a severe test of QCD predictions of W/</a:t>
            </a:r>
            <a:r>
              <a:rPr lang="en-US" sz="1800" dirty="0" err="1" smtClean="0">
                <a:solidFill>
                  <a:srgbClr val="660066"/>
                </a:solidFill>
                <a:latin typeface="+mn-lt"/>
              </a:rPr>
              <a:t>Z+jets</a:t>
            </a:r>
            <a:r>
              <a:rPr lang="en-US" sz="1800" dirty="0" smtClean="0">
                <a:solidFill>
                  <a:srgbClr val="660066"/>
                </a:solidFill>
                <a:latin typeface="+mn-lt"/>
              </a:rPr>
              <a:t> at </a:t>
            </a:r>
            <a:r>
              <a:rPr lang="en-US" sz="1800" dirty="0" err="1" smtClean="0">
                <a:solidFill>
                  <a:srgbClr val="660066"/>
                </a:solidFill>
                <a:latin typeface="+mn-lt"/>
              </a:rPr>
              <a:t>hadron</a:t>
            </a:r>
            <a:r>
              <a:rPr lang="en-US" sz="1800" dirty="0" smtClean="0">
                <a:solidFill>
                  <a:srgbClr val="660066"/>
                </a:solidFill>
                <a:latin typeface="+mn-lt"/>
              </a:rPr>
              <a:t> colliders (first quantitative results from </a:t>
            </a:r>
            <a:r>
              <a:rPr lang="en-US" sz="1800" dirty="0" err="1" smtClean="0">
                <a:solidFill>
                  <a:srgbClr val="660066"/>
                </a:solidFill>
                <a:latin typeface="+mn-lt"/>
              </a:rPr>
              <a:t>TeVatron</a:t>
            </a:r>
            <a:r>
              <a:rPr lang="en-US" sz="1800" dirty="0" smtClean="0">
                <a:solidFill>
                  <a:srgbClr val="660066"/>
                </a:solidFill>
                <a:latin typeface="+mn-lt"/>
              </a:rPr>
              <a:t> rather recent and higher than expectations)</a:t>
            </a:r>
            <a:endParaRPr lang="en-US" sz="1800" dirty="0" smtClean="0">
              <a:solidFill>
                <a:srgbClr val="660066"/>
              </a:solidFill>
              <a:latin typeface="+mn-lt"/>
              <a:sym typeface="Wingdings"/>
            </a:endParaRPr>
          </a:p>
          <a:p>
            <a:pPr algn="l" fontAlgn="auto">
              <a:spcBef>
                <a:spcPts val="0"/>
              </a:spcBef>
              <a:spcAft>
                <a:spcPts val="0"/>
              </a:spcAft>
              <a:buSzPct val="80000"/>
              <a:defRPr/>
            </a:pPr>
            <a:r>
              <a:rPr lang="en-US" sz="1800" dirty="0" smtClean="0">
                <a:solidFill>
                  <a:srgbClr val="660066"/>
                </a:solidFill>
                <a:latin typeface="+mn-lt"/>
                <a:sym typeface="Wingdings"/>
              </a:rPr>
              <a:t> A prelude to the really interesting measurement of W/Z + 2 </a:t>
            </a:r>
            <a:r>
              <a:rPr lang="en-US" sz="1800" dirty="0" err="1" smtClean="0">
                <a:solidFill>
                  <a:srgbClr val="660066"/>
                </a:solidFill>
                <a:latin typeface="+mn-lt"/>
                <a:sym typeface="Wingdings"/>
              </a:rPr>
              <a:t>b</a:t>
            </a:r>
            <a:r>
              <a:rPr lang="en-US" sz="1800" dirty="0" smtClean="0">
                <a:solidFill>
                  <a:srgbClr val="660066"/>
                </a:solidFill>
                <a:latin typeface="+mn-lt"/>
                <a:sym typeface="Wingdings"/>
              </a:rPr>
              <a:t>-jets in view of Higgs-boson searches in the bb channel. Note that the QCD background at the LHC is much higher than at </a:t>
            </a:r>
            <a:r>
              <a:rPr lang="en-US" sz="1800" dirty="0" err="1" smtClean="0">
                <a:solidFill>
                  <a:srgbClr val="660066"/>
                </a:solidFill>
                <a:latin typeface="+mn-lt"/>
                <a:sym typeface="Wingdings"/>
              </a:rPr>
              <a:t>TeVatron</a:t>
            </a:r>
            <a:r>
              <a:rPr lang="en-US" sz="1800" dirty="0" smtClean="0">
                <a:solidFill>
                  <a:srgbClr val="660066"/>
                </a:solidFill>
                <a:latin typeface="+mn-lt"/>
                <a:sym typeface="Wingdings"/>
              </a:rPr>
              <a:t>, thereby posing severe problems to inclusive searches for the most sensitive </a:t>
            </a:r>
            <a:r>
              <a:rPr lang="en-US" sz="1800" dirty="0" err="1" smtClean="0">
                <a:solidFill>
                  <a:srgbClr val="660066"/>
                </a:solidFill>
                <a:latin typeface="+mn-lt"/>
                <a:sym typeface="Wingdings"/>
              </a:rPr>
              <a:t>TeVatron</a:t>
            </a:r>
            <a:r>
              <a:rPr lang="en-US" sz="1800" dirty="0" smtClean="0">
                <a:solidFill>
                  <a:srgbClr val="660066"/>
                </a:solidFill>
                <a:latin typeface="+mn-lt"/>
                <a:sym typeface="Wingdings"/>
              </a:rPr>
              <a:t> channels for a low-mass Higgs boson</a:t>
            </a:r>
            <a:endParaRPr lang="en-US" sz="1800" dirty="0" smtClean="0">
              <a:solidFill>
                <a:srgbClr val="660066"/>
              </a:solidFill>
              <a:latin typeface="+mn-lt"/>
            </a:endParaRPr>
          </a:p>
          <a:p>
            <a:pPr fontAlgn="auto">
              <a:spcBef>
                <a:spcPts val="0"/>
              </a:spcBef>
              <a:spcAft>
                <a:spcPts val="0"/>
              </a:spcAft>
              <a:buClr>
                <a:schemeClr val="accent4">
                  <a:lumMod val="50000"/>
                </a:schemeClr>
              </a:buClr>
              <a:buSzPct val="80000"/>
              <a:buFont typeface="Wingdings" charset="2"/>
              <a:buChar char="Ø"/>
              <a:defRPr/>
            </a:pPr>
            <a:endParaRPr lang="en-US" sz="1800" dirty="0">
              <a:solidFill>
                <a:srgbClr val="660066"/>
              </a:solidFill>
              <a:latin typeface="+mn-lt"/>
            </a:endParaRPr>
          </a:p>
        </p:txBody>
      </p:sp>
      <p:sp>
        <p:nvSpPr>
          <p:cNvPr id="10" name="TextBox 9"/>
          <p:cNvSpPr txBox="1"/>
          <p:nvPr/>
        </p:nvSpPr>
        <p:spPr>
          <a:xfrm>
            <a:off x="5079742" y="5943600"/>
            <a:ext cx="3609331" cy="707886"/>
          </a:xfrm>
          <a:prstGeom prst="rect">
            <a:avLst/>
          </a:prstGeom>
          <a:noFill/>
        </p:spPr>
        <p:txBody>
          <a:bodyPr wrap="none" rtlCol="0">
            <a:spAutoFit/>
          </a:bodyPr>
          <a:lstStyle/>
          <a:p>
            <a:pPr>
              <a:buNone/>
            </a:pPr>
            <a:r>
              <a:rPr lang="en-US" sz="2000" dirty="0" smtClean="0"/>
              <a:t>Measured </a:t>
            </a:r>
            <a:r>
              <a:rPr lang="en-US" sz="2000" dirty="0" err="1" smtClean="0"/>
              <a:t>fiducial</a:t>
            </a:r>
            <a:r>
              <a:rPr lang="en-US" sz="2000" dirty="0" smtClean="0"/>
              <a:t> cross-section </a:t>
            </a:r>
            <a:br>
              <a:rPr lang="en-US" sz="2000" dirty="0" smtClean="0"/>
            </a:br>
            <a:r>
              <a:rPr lang="en-US" sz="2000" dirty="0" smtClean="0"/>
              <a:t>for W </a:t>
            </a:r>
            <a:r>
              <a:rPr lang="en-US" sz="2000" dirty="0" err="1" smtClean="0">
                <a:sym typeface="Wingdings"/>
              </a:rPr>
              <a:t></a:t>
            </a:r>
            <a:r>
              <a:rPr lang="en-US" sz="2000" dirty="0" smtClean="0">
                <a:sym typeface="Wingdings"/>
              </a:rPr>
              <a:t> </a:t>
            </a:r>
            <a:r>
              <a:rPr lang="en-US" sz="2000" dirty="0" err="1" smtClean="0">
                <a:sym typeface="Wingdings"/>
              </a:rPr>
              <a:t>l</a:t>
            </a:r>
            <a:r>
              <a:rPr lang="en-US" sz="2000" dirty="0" err="1" smtClean="0">
                <a:solidFill>
                  <a:srgbClr val="473035"/>
                </a:solidFill>
                <a:latin typeface="Symbol" charset="2"/>
                <a:cs typeface="Symbol" charset="2"/>
                <a:sym typeface="Wingdings"/>
              </a:rPr>
              <a:t>n</a:t>
            </a:r>
            <a:r>
              <a:rPr lang="en-US" sz="2000" dirty="0" smtClean="0">
                <a:solidFill>
                  <a:srgbClr val="473035"/>
                </a:solidFill>
                <a:latin typeface="Symbol" charset="2"/>
                <a:cs typeface="Symbol" charset="2"/>
              </a:rPr>
              <a:t> </a:t>
            </a:r>
            <a:r>
              <a:rPr lang="en-US" sz="2000" dirty="0" smtClean="0"/>
              <a:t>+ ≥ 1 </a:t>
            </a:r>
            <a:r>
              <a:rPr lang="en-US" sz="2000" dirty="0" err="1" smtClean="0"/>
              <a:t>b</a:t>
            </a:r>
            <a:r>
              <a:rPr lang="en-US" sz="2000" dirty="0" smtClean="0"/>
              <a:t>-jet  </a:t>
            </a:r>
            <a:endParaRPr lang="en-US" sz="2000" dirty="0"/>
          </a:p>
        </p:txBody>
      </p:sp>
      <p:sp>
        <p:nvSpPr>
          <p:cNvPr id="11" name="TextBox 10"/>
          <p:cNvSpPr txBox="1"/>
          <p:nvPr/>
        </p:nvSpPr>
        <p:spPr>
          <a:xfrm>
            <a:off x="28383" y="6150114"/>
            <a:ext cx="4772217" cy="707886"/>
          </a:xfrm>
          <a:prstGeom prst="rect">
            <a:avLst/>
          </a:prstGeom>
          <a:solidFill>
            <a:schemeClr val="bg1"/>
          </a:solidFill>
        </p:spPr>
        <p:txBody>
          <a:bodyPr wrap="square" rtlCol="0">
            <a:spAutoFit/>
          </a:bodyPr>
          <a:lstStyle/>
          <a:p>
            <a:pPr>
              <a:buNone/>
            </a:pPr>
            <a:r>
              <a:rPr lang="en-US" sz="2000" dirty="0" smtClean="0"/>
              <a:t>Distribution of invariant mass of secondary vertex  for Z </a:t>
            </a:r>
            <a:r>
              <a:rPr lang="en-US" sz="2000" dirty="0" err="1" smtClean="0">
                <a:sym typeface="Wingdings"/>
              </a:rPr>
              <a:t></a:t>
            </a:r>
            <a:r>
              <a:rPr lang="en-US" sz="2000" dirty="0" smtClean="0">
                <a:sym typeface="Wingdings"/>
              </a:rPr>
              <a:t> </a:t>
            </a:r>
            <a:r>
              <a:rPr lang="en-US" sz="2000" dirty="0" err="1" smtClean="0">
                <a:sym typeface="Wingdings"/>
              </a:rPr>
              <a:t>ll</a:t>
            </a:r>
            <a:r>
              <a:rPr lang="en-US" sz="2000" dirty="0" smtClean="0">
                <a:solidFill>
                  <a:srgbClr val="473035"/>
                </a:solidFill>
                <a:latin typeface="Symbol" charset="2"/>
                <a:cs typeface="Symbol" charset="2"/>
              </a:rPr>
              <a:t> </a:t>
            </a:r>
            <a:r>
              <a:rPr lang="en-US" sz="2000" dirty="0" smtClean="0"/>
              <a:t>+ ≥ 1 </a:t>
            </a:r>
            <a:r>
              <a:rPr lang="en-US" sz="2000" dirty="0" err="1" smtClean="0"/>
              <a:t>b</a:t>
            </a:r>
            <a:r>
              <a:rPr lang="en-US" sz="2000" dirty="0" smtClean="0"/>
              <a:t>-jet  </a:t>
            </a:r>
            <a:endParaRPr lang="en-US" sz="2000" dirty="0"/>
          </a:p>
        </p:txBody>
      </p:sp>
    </p:spTree>
    <p:extLst>
      <p:ext uri="{BB962C8B-B14F-4D97-AF65-F5344CB8AC3E}">
        <p14:creationId xmlns:p14="http://schemas.microsoft.com/office/powerpoint/2010/main" val="3416307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201" y="44451"/>
            <a:ext cx="8424863" cy="6697663"/>
          </a:xfrm>
          <a:prstGeom prst="rect">
            <a:avLst/>
          </a:prstGeom>
          <a:noFill/>
          <a:ln w="9525" cap="flat" cmpd="sng" algn="ctr">
            <a:noFill/>
            <a:prstDash val="solid"/>
            <a:round/>
            <a:headEnd type="none" w="med" len="med"/>
            <a:tailEnd type="none" w="med" len="med"/>
          </a:ln>
          <a:effectLst/>
        </p:spPr>
        <p:txBody>
          <a:bodyPr lIns="91433" tIns="45717" rIns="91433" bIns="45717">
            <a:prstTxWarp prst="textNoShape">
              <a:avLst/>
            </a:prstTxWarp>
          </a:bodyPr>
          <a:lstStyle/>
          <a:p>
            <a:pPr algn="l">
              <a:buFontTx/>
              <a:buNone/>
              <a:defRPr/>
            </a:pPr>
            <a:endParaRPr lang="en-US" b="0" dirty="0">
              <a:effectLst>
                <a:outerShdw blurRad="38100" dist="38100" dir="2700000" algn="tl">
                  <a:srgbClr val="000000">
                    <a:alpha val="43137"/>
                  </a:srgbClr>
                </a:outerShdw>
              </a:effectLst>
              <a:latin typeface="Comic Sans MS" pitchFamily="-111" charset="0"/>
            </a:endParaRPr>
          </a:p>
        </p:txBody>
      </p:sp>
      <p:sp>
        <p:nvSpPr>
          <p:cNvPr id="43014" name="TextBox 7"/>
          <p:cNvSpPr txBox="1">
            <a:spLocks noChangeArrowheads="1"/>
          </p:cNvSpPr>
          <p:nvPr/>
        </p:nvSpPr>
        <p:spPr bwMode="auto">
          <a:xfrm>
            <a:off x="0" y="1"/>
            <a:ext cx="9144000" cy="609599"/>
          </a:xfrm>
          <a:prstGeom prst="rect">
            <a:avLst/>
          </a:prstGeom>
          <a:solidFill>
            <a:schemeClr val="bg1"/>
          </a:solidFill>
          <a:ln w="9525">
            <a:noFill/>
            <a:miter lim="800000"/>
            <a:headEnd/>
            <a:tailEnd/>
          </a:ln>
        </p:spPr>
        <p:txBody>
          <a:bodyPr lIns="91433" tIns="45717" rIns="91433" bIns="45717">
            <a:prstTxWarp prst="textNoShape">
              <a:avLst/>
            </a:prstTxWarp>
            <a:noAutofit/>
          </a:bodyPr>
          <a:lstStyle/>
          <a:p>
            <a:pPr>
              <a:buFont typeface="Symbol" charset="2"/>
              <a:buNone/>
            </a:pPr>
            <a:r>
              <a:rPr lang="en-US" sz="2400" dirty="0" smtClean="0">
                <a:solidFill>
                  <a:srgbClr val="800000"/>
                </a:solidFill>
              </a:rPr>
              <a:t>Summary of main SM </a:t>
            </a:r>
            <a:r>
              <a:rPr lang="en-US" sz="2400" dirty="0">
                <a:solidFill>
                  <a:srgbClr val="800000"/>
                </a:solidFill>
              </a:rPr>
              <a:t>EW</a:t>
            </a:r>
            <a:r>
              <a:rPr lang="en-US" sz="2400" dirty="0" smtClean="0">
                <a:solidFill>
                  <a:srgbClr val="800000"/>
                </a:solidFill>
              </a:rPr>
              <a:t> and top cross-section measurement</a:t>
            </a:r>
          </a:p>
          <a:p>
            <a:pPr>
              <a:buNone/>
            </a:pPr>
            <a:endParaRPr lang="en-US" sz="2400" dirty="0">
              <a:solidFill>
                <a:srgbClr val="800000"/>
              </a:solidFill>
            </a:endParaRPr>
          </a:p>
        </p:txBody>
      </p:sp>
      <p:grpSp>
        <p:nvGrpSpPr>
          <p:cNvPr id="10" name="Group 9"/>
          <p:cNvGrpSpPr/>
          <p:nvPr/>
        </p:nvGrpSpPr>
        <p:grpSpPr>
          <a:xfrm>
            <a:off x="228600" y="1295400"/>
            <a:ext cx="8686800" cy="5181600"/>
            <a:chOff x="454022" y="2133600"/>
            <a:chExt cx="7699377" cy="4495800"/>
          </a:xfrm>
        </p:grpSpPr>
        <p:pic>
          <p:nvPicPr>
            <p:cNvPr id="43015" name="Picture 8" descr="SMEWsummary_0911.pdf"/>
            <p:cNvPicPr>
              <a:picLocks noChangeAspect="1"/>
            </p:cNvPicPr>
            <p:nvPr/>
          </p:nvPicPr>
          <p:blipFill>
            <a:blip r:embed="rId3"/>
            <a:srcRect/>
            <a:stretch>
              <a:fillRect/>
            </a:stretch>
          </p:blipFill>
          <p:spPr bwMode="auto">
            <a:xfrm>
              <a:off x="454022" y="2133600"/>
              <a:ext cx="7699377" cy="4495800"/>
            </a:xfrm>
            <a:prstGeom prst="rect">
              <a:avLst/>
            </a:prstGeom>
            <a:noFill/>
            <a:ln w="9525">
              <a:noFill/>
              <a:miter lim="800000"/>
              <a:headEnd/>
              <a:tailEnd/>
            </a:ln>
          </p:spPr>
        </p:pic>
        <p:sp>
          <p:nvSpPr>
            <p:cNvPr id="6" name="Rectangle 5"/>
            <p:cNvSpPr/>
            <p:nvPr/>
          </p:nvSpPr>
          <p:spPr>
            <a:xfrm>
              <a:off x="4267200" y="5086290"/>
              <a:ext cx="762000" cy="347154"/>
            </a:xfrm>
            <a:prstGeom prst="rect">
              <a:avLst/>
            </a:prstGeom>
            <a:noFill/>
            <a:ln>
              <a:solidFill>
                <a:schemeClr val="tx1"/>
              </a:solidFill>
            </a:ln>
          </p:spPr>
          <p:txBody>
            <a:bodyPr wrap="square">
              <a:spAutoFit/>
            </a:bodyPr>
            <a:lstStyle/>
            <a:p>
              <a:pPr>
                <a:buNone/>
              </a:pPr>
              <a:r>
                <a:rPr lang="en-US" sz="2000" dirty="0" smtClean="0">
                  <a:solidFill>
                    <a:srgbClr val="008000"/>
                  </a:solidFill>
                  <a:effectLst/>
                </a:rPr>
                <a:t>~ 7%</a:t>
              </a:r>
              <a:endParaRPr lang="en-US" sz="2000" dirty="0">
                <a:solidFill>
                  <a:srgbClr val="008000"/>
                </a:solidFill>
                <a:effectLst/>
              </a:endParaRPr>
            </a:p>
          </p:txBody>
        </p:sp>
      </p:grpSp>
      <p:grpSp>
        <p:nvGrpSpPr>
          <p:cNvPr id="11" name="Group 10"/>
          <p:cNvGrpSpPr/>
          <p:nvPr/>
        </p:nvGrpSpPr>
        <p:grpSpPr>
          <a:xfrm>
            <a:off x="0" y="457200"/>
            <a:ext cx="9144000" cy="6400800"/>
            <a:chOff x="0" y="457200"/>
            <a:chExt cx="9144000" cy="6400800"/>
          </a:xfrm>
        </p:grpSpPr>
        <p:sp>
          <p:nvSpPr>
            <p:cNvPr id="12" name="TextBox 7"/>
            <p:cNvSpPr txBox="1">
              <a:spLocks noChangeArrowheads="1"/>
            </p:cNvSpPr>
            <p:nvPr/>
          </p:nvSpPr>
          <p:spPr bwMode="auto">
            <a:xfrm>
              <a:off x="0" y="457200"/>
              <a:ext cx="9144000" cy="1600199"/>
            </a:xfrm>
            <a:prstGeom prst="rect">
              <a:avLst/>
            </a:prstGeom>
            <a:solidFill>
              <a:schemeClr val="bg1"/>
            </a:solidFill>
            <a:ln w="9525">
              <a:noFill/>
              <a:miter lim="800000"/>
              <a:headEnd/>
              <a:tailEnd/>
            </a:ln>
          </p:spPr>
          <p:txBody>
            <a:bodyPr lIns="91433" tIns="45717" rIns="91433" bIns="45717">
              <a:prstTxWarp prst="textNoShape">
                <a:avLst/>
              </a:prstTxWarp>
              <a:noAutofit/>
            </a:bodyPr>
            <a:lstStyle/>
            <a:p>
              <a:pPr>
                <a:buNone/>
              </a:pPr>
              <a:r>
                <a:rPr lang="en-US" sz="2400" dirty="0" smtClean="0">
                  <a:solidFill>
                    <a:srgbClr val="660066"/>
                  </a:solidFill>
                </a:rPr>
                <a:t>Challenge theory now also with top measurements:</a:t>
              </a:r>
            </a:p>
            <a:p>
              <a:pPr lvl="1" algn="l"/>
              <a:r>
                <a:rPr lang="en-US" sz="2100" dirty="0" smtClean="0">
                  <a:solidFill>
                    <a:srgbClr val="000090"/>
                  </a:solidFill>
                </a:rPr>
                <a:t> theory at near NNLO: </a:t>
              </a:r>
              <a:r>
                <a:rPr lang="en-US" sz="2100" dirty="0" err="1" smtClean="0">
                  <a:solidFill>
                    <a:srgbClr val="000090"/>
                  </a:solidFill>
                  <a:latin typeface="Symbol" charset="2"/>
                  <a:cs typeface="Symbol" charset="2"/>
                </a:rPr>
                <a:t>s</a:t>
              </a:r>
              <a:r>
                <a:rPr lang="en-US" sz="2100" baseline="-25000" dirty="0" err="1" smtClean="0">
                  <a:solidFill>
                    <a:srgbClr val="000090"/>
                  </a:solidFill>
                </a:rPr>
                <a:t>tt</a:t>
              </a:r>
              <a:r>
                <a:rPr lang="en-US" sz="2100" dirty="0" smtClean="0">
                  <a:solidFill>
                    <a:srgbClr val="000090"/>
                  </a:solidFill>
                </a:rPr>
                <a:t> = 165 (+11,-16) </a:t>
              </a:r>
              <a:r>
                <a:rPr lang="en-US" sz="2100" dirty="0" err="1" smtClean="0">
                  <a:solidFill>
                    <a:srgbClr val="000090"/>
                  </a:solidFill>
                </a:rPr>
                <a:t>pb</a:t>
              </a:r>
              <a:r>
                <a:rPr lang="en-US" sz="2100" dirty="0" smtClean="0">
                  <a:solidFill>
                    <a:srgbClr val="000090"/>
                  </a:solidFill>
                </a:rPr>
                <a:t> for </a:t>
              </a:r>
              <a:r>
                <a:rPr lang="en-US" sz="2100" dirty="0" err="1" smtClean="0">
                  <a:solidFill>
                    <a:srgbClr val="000090"/>
                  </a:solidFill>
                </a:rPr>
                <a:t>m</a:t>
              </a:r>
              <a:r>
                <a:rPr lang="en-US" sz="2100" baseline="-25000" dirty="0" err="1" smtClean="0">
                  <a:solidFill>
                    <a:srgbClr val="000090"/>
                  </a:solidFill>
                </a:rPr>
                <a:t>top</a:t>
              </a:r>
              <a:r>
                <a:rPr lang="en-US" sz="2100" dirty="0" smtClean="0">
                  <a:solidFill>
                    <a:srgbClr val="000090"/>
                  </a:solidFill>
                </a:rPr>
                <a:t> = 172.5 </a:t>
              </a:r>
              <a:r>
                <a:rPr lang="en-US" sz="2100" dirty="0" err="1" smtClean="0">
                  <a:solidFill>
                    <a:srgbClr val="000090"/>
                  </a:solidFill>
                </a:rPr>
                <a:t>GeV</a:t>
              </a:r>
              <a:endParaRPr lang="en-US" sz="2100" dirty="0" smtClean="0">
                <a:solidFill>
                  <a:srgbClr val="000090"/>
                </a:solidFill>
              </a:endParaRPr>
            </a:p>
            <a:p>
              <a:pPr lvl="1" algn="l"/>
              <a:r>
                <a:rPr lang="en-US" sz="2100" dirty="0" smtClean="0">
                  <a:solidFill>
                    <a:srgbClr val="000090"/>
                  </a:solidFill>
                </a:rPr>
                <a:t> combined ATLAS measurements with 0.7 fb</a:t>
              </a:r>
              <a:r>
                <a:rPr lang="en-US" sz="2100" baseline="30000" dirty="0" smtClean="0">
                  <a:solidFill>
                    <a:srgbClr val="000090"/>
                  </a:solidFill>
                </a:rPr>
                <a:t>-1</a:t>
              </a:r>
              <a:r>
                <a:rPr lang="en-US" sz="2100" dirty="0" smtClean="0">
                  <a:solidFill>
                    <a:srgbClr val="000090"/>
                  </a:solidFill>
                </a:rPr>
                <a:t>: </a:t>
              </a:r>
              <a:br>
                <a:rPr lang="en-US" sz="2100" dirty="0" smtClean="0">
                  <a:solidFill>
                    <a:srgbClr val="000090"/>
                  </a:solidFill>
                </a:rPr>
              </a:br>
              <a:r>
                <a:rPr lang="en-US" sz="2100" dirty="0" smtClean="0">
                  <a:solidFill>
                    <a:srgbClr val="000090"/>
                  </a:solidFill>
                </a:rPr>
                <a:t>                                          </a:t>
              </a:r>
              <a:r>
                <a:rPr lang="en-US" sz="2100" dirty="0" err="1" smtClean="0">
                  <a:solidFill>
                    <a:srgbClr val="000090"/>
                  </a:solidFill>
                  <a:latin typeface="Symbol" charset="2"/>
                  <a:cs typeface="Symbol" charset="2"/>
                </a:rPr>
                <a:t>s</a:t>
              </a:r>
              <a:r>
                <a:rPr lang="en-US" sz="2100" baseline="-25000" dirty="0" err="1" smtClean="0">
                  <a:solidFill>
                    <a:srgbClr val="000090"/>
                  </a:solidFill>
                </a:rPr>
                <a:t>tt</a:t>
              </a:r>
              <a:r>
                <a:rPr lang="en-US" sz="2100" dirty="0" smtClean="0">
                  <a:solidFill>
                    <a:srgbClr val="000090"/>
                  </a:solidFill>
                </a:rPr>
                <a:t> = 179.0 ± 9.8 (</a:t>
              </a:r>
              <a:r>
                <a:rPr lang="en-US" sz="2100" dirty="0" err="1" smtClean="0">
                  <a:solidFill>
                    <a:srgbClr val="000090"/>
                  </a:solidFill>
                </a:rPr>
                <a:t>stat+syst</a:t>
              </a:r>
              <a:r>
                <a:rPr lang="en-US" sz="2100" dirty="0" smtClean="0">
                  <a:solidFill>
                    <a:srgbClr val="000090"/>
                  </a:solidFill>
                </a:rPr>
                <a:t>) ± 6.6 (</a:t>
              </a:r>
              <a:r>
                <a:rPr lang="en-US" sz="2100" dirty="0" err="1" smtClean="0">
                  <a:solidFill>
                    <a:srgbClr val="000090"/>
                  </a:solidFill>
                </a:rPr>
                <a:t>lumi</a:t>
              </a:r>
              <a:r>
                <a:rPr lang="en-US" sz="2100" dirty="0" smtClean="0">
                  <a:solidFill>
                    <a:srgbClr val="000090"/>
                  </a:solidFill>
                </a:rPr>
                <a:t>) </a:t>
              </a:r>
              <a:r>
                <a:rPr lang="en-US" sz="2100" dirty="0" err="1" smtClean="0">
                  <a:solidFill>
                    <a:srgbClr val="000090"/>
                  </a:solidFill>
                </a:rPr>
                <a:t>pb</a:t>
              </a:r>
              <a:endParaRPr lang="en-US" sz="2100" dirty="0" smtClean="0">
                <a:solidFill>
                  <a:srgbClr val="000090"/>
                </a:solidFill>
              </a:endParaRPr>
            </a:p>
            <a:p>
              <a:endParaRPr lang="en-US" sz="2400" dirty="0">
                <a:solidFill>
                  <a:srgbClr val="800000"/>
                </a:solidFill>
              </a:endParaRPr>
            </a:p>
          </p:txBody>
        </p:sp>
        <p:pic>
          <p:nvPicPr>
            <p:cNvPr id="13" name="Picture 12" descr="TopXsection.png"/>
            <p:cNvPicPr>
              <a:picLocks noChangeAspect="1"/>
            </p:cNvPicPr>
            <p:nvPr/>
          </p:nvPicPr>
          <p:blipFill>
            <a:blip r:embed="rId4"/>
            <a:stretch>
              <a:fillRect/>
            </a:stretch>
          </p:blipFill>
          <p:spPr>
            <a:xfrm>
              <a:off x="609600" y="1926803"/>
              <a:ext cx="7772400" cy="4931197"/>
            </a:xfrm>
            <a:prstGeom prst="rect">
              <a:avLst/>
            </a:prstGeom>
          </p:spPr>
        </p:pic>
      </p:grpSp>
    </p:spTree>
    <p:extLst>
      <p:ext uri="{BB962C8B-B14F-4D97-AF65-F5344CB8AC3E}">
        <p14:creationId xmlns:p14="http://schemas.microsoft.com/office/powerpoint/2010/main" val="333256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1"/>
          <p:cNvSpPr txBox="1">
            <a:spLocks noChangeArrowheads="1"/>
          </p:cNvSpPr>
          <p:nvPr/>
        </p:nvSpPr>
        <p:spPr bwMode="auto">
          <a:xfrm>
            <a:off x="0" y="1"/>
            <a:ext cx="9144000" cy="492436"/>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2600" dirty="0" smtClean="0">
                <a:solidFill>
                  <a:srgbClr val="800000"/>
                </a:solidFill>
              </a:rPr>
              <a:t>Top-quark physics: precision measurements on their way!</a:t>
            </a:r>
            <a:endParaRPr lang="en-US" sz="2600" baseline="30000" dirty="0">
              <a:solidFill>
                <a:srgbClr val="800000"/>
              </a:solidFill>
            </a:endParaRPr>
          </a:p>
        </p:txBody>
      </p:sp>
      <p:grpSp>
        <p:nvGrpSpPr>
          <p:cNvPr id="29" name="Group 28"/>
          <p:cNvGrpSpPr/>
          <p:nvPr/>
        </p:nvGrpSpPr>
        <p:grpSpPr>
          <a:xfrm>
            <a:off x="0" y="304800"/>
            <a:ext cx="9144000" cy="4572000"/>
            <a:chOff x="0" y="304800"/>
            <a:chExt cx="9144000" cy="4572000"/>
          </a:xfrm>
        </p:grpSpPr>
        <p:grpSp>
          <p:nvGrpSpPr>
            <p:cNvPr id="27" name="Group 26"/>
            <p:cNvGrpSpPr/>
            <p:nvPr/>
          </p:nvGrpSpPr>
          <p:grpSpPr>
            <a:xfrm>
              <a:off x="0" y="304800"/>
              <a:ext cx="9144000" cy="4572000"/>
              <a:chOff x="0" y="304800"/>
              <a:chExt cx="9144000" cy="4572000"/>
            </a:xfrm>
          </p:grpSpPr>
          <p:sp>
            <p:nvSpPr>
              <p:cNvPr id="12" name="Text Placeholder 4"/>
              <p:cNvSpPr txBox="1">
                <a:spLocks/>
              </p:cNvSpPr>
              <p:nvPr/>
            </p:nvSpPr>
            <p:spPr>
              <a:xfrm>
                <a:off x="0" y="304800"/>
                <a:ext cx="9144000" cy="11430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None/>
                  <a:defRPr/>
                </a:pPr>
                <a:endParaRPr lang="en-US" sz="1800" dirty="0" smtClean="0">
                  <a:solidFill>
                    <a:srgbClr val="660066"/>
                  </a:solidFill>
                  <a:latin typeface="+mn-lt"/>
                </a:endParaRPr>
              </a:p>
              <a:p>
                <a:pPr fontAlgn="auto">
                  <a:spcBef>
                    <a:spcPts val="0"/>
                  </a:spcBef>
                  <a:spcAft>
                    <a:spcPts val="0"/>
                  </a:spcAft>
                  <a:buSzPct val="80000"/>
                  <a:buNone/>
                  <a:defRPr/>
                </a:pPr>
                <a:r>
                  <a:rPr lang="en-US" sz="1800" dirty="0" smtClean="0">
                    <a:solidFill>
                      <a:srgbClr val="660066"/>
                    </a:solidFill>
                    <a:latin typeface="+mn-lt"/>
                  </a:rPr>
                  <a:t>Measurement of the top-quark mass now accurate to ~ 1.6%, </a:t>
                </a:r>
                <a:br>
                  <a:rPr lang="en-US" sz="1800" dirty="0" smtClean="0">
                    <a:solidFill>
                      <a:srgbClr val="660066"/>
                    </a:solidFill>
                    <a:latin typeface="+mn-lt"/>
                  </a:rPr>
                </a:br>
                <a:r>
                  <a:rPr lang="en-US" sz="1800" dirty="0" smtClean="0">
                    <a:solidFill>
                      <a:srgbClr val="660066"/>
                    </a:solidFill>
                    <a:latin typeface="+mn-lt"/>
                  </a:rPr>
                  <a:t>demonstrating the quality of the data and the maturity of the analysis</a:t>
                </a:r>
                <a:endParaRPr lang="en-US" sz="1800" dirty="0">
                  <a:solidFill>
                    <a:srgbClr val="660066"/>
                  </a:solidFill>
                  <a:latin typeface="+mn-lt"/>
                </a:endParaRPr>
              </a:p>
            </p:txBody>
          </p:sp>
          <p:pic>
            <p:nvPicPr>
              <p:cNvPr id="16" name="Picture 15" descr="topmass.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603234"/>
                <a:ext cx="4583398" cy="3273566"/>
              </a:xfrm>
              <a:prstGeom prst="rect">
                <a:avLst/>
              </a:prstGeom>
              <a:solidFill>
                <a:srgbClr val="FFFF00"/>
              </a:solidFill>
              <a:ln w="57150" cmpd="sng">
                <a:solidFill>
                  <a:srgbClr val="99CC66"/>
                </a:solidFill>
              </a:ln>
            </p:spPr>
          </p:pic>
        </p:grpSp>
        <p:sp>
          <p:nvSpPr>
            <p:cNvPr id="18" name="Oval 17"/>
            <p:cNvSpPr/>
            <p:nvPr/>
          </p:nvSpPr>
          <p:spPr bwMode="auto">
            <a:xfrm>
              <a:off x="6705600" y="3200400"/>
              <a:ext cx="721881" cy="235068"/>
            </a:xfrm>
            <a:prstGeom prst="ellipse">
              <a:avLst/>
            </a:prstGeom>
            <a:noFill/>
            <a:ln w="38100" cap="flat" cmpd="sng" algn="ctr">
              <a:solidFill>
                <a:srgbClr val="99CC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grpSp>
      <p:grpSp>
        <p:nvGrpSpPr>
          <p:cNvPr id="19" name="Group 4"/>
          <p:cNvGrpSpPr/>
          <p:nvPr/>
        </p:nvGrpSpPr>
        <p:grpSpPr>
          <a:xfrm>
            <a:off x="-36512" y="609600"/>
            <a:ext cx="6589712" cy="6203776"/>
            <a:chOff x="76562" y="949786"/>
            <a:chExt cx="5863590" cy="5863590"/>
          </a:xfrm>
        </p:grpSpPr>
        <p:pic>
          <p:nvPicPr>
            <p:cNvPr id="20" name="Picture 19" descr="top.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2" y="949786"/>
              <a:ext cx="5863590" cy="5863590"/>
            </a:xfrm>
            <a:prstGeom prst="rect">
              <a:avLst/>
            </a:prstGeom>
            <a:ln>
              <a:solidFill>
                <a:srgbClr val="FFFF00"/>
              </a:solidFill>
            </a:ln>
          </p:spPr>
        </p:pic>
        <p:sp>
          <p:nvSpPr>
            <p:cNvPr id="21" name="TextBox 20"/>
            <p:cNvSpPr txBox="1"/>
            <p:nvPr/>
          </p:nvSpPr>
          <p:spPr>
            <a:xfrm>
              <a:off x="1712519" y="1639833"/>
              <a:ext cx="304215" cy="261810"/>
            </a:xfrm>
            <a:prstGeom prst="rect">
              <a:avLst/>
            </a:prstGeom>
            <a:solidFill>
              <a:srgbClr val="FFFFCC"/>
            </a:solidFill>
            <a:ln>
              <a:solidFill>
                <a:schemeClr val="tx1"/>
              </a:solidFill>
            </a:ln>
          </p:spPr>
          <p:txBody>
            <a:bodyPr wrap="square" rtlCol="0">
              <a:spAutoFit/>
            </a:bodyPr>
            <a:lstStyle/>
            <a:p>
              <a:pPr>
                <a:buNone/>
              </a:pPr>
              <a:r>
                <a:rPr lang="en-US" sz="1200" dirty="0">
                  <a:effectLst/>
                </a:rPr>
                <a:t>e</a:t>
              </a:r>
              <a:r>
                <a:rPr lang="en-US" sz="1200" dirty="0" smtClean="0">
                  <a:effectLst/>
                </a:rPr>
                <a:t>-</a:t>
              </a:r>
              <a:endParaRPr lang="en-US" sz="1200" dirty="0">
                <a:effectLst/>
              </a:endParaRPr>
            </a:p>
          </p:txBody>
        </p:sp>
        <p:sp>
          <p:nvSpPr>
            <p:cNvPr id="22" name="TextBox 21"/>
            <p:cNvSpPr txBox="1"/>
            <p:nvPr/>
          </p:nvSpPr>
          <p:spPr>
            <a:xfrm>
              <a:off x="1160086" y="3933056"/>
              <a:ext cx="1056700" cy="290900"/>
            </a:xfrm>
            <a:prstGeom prst="rect">
              <a:avLst/>
            </a:prstGeom>
            <a:solidFill>
              <a:srgbClr val="FFFFCC"/>
            </a:solidFill>
            <a:ln>
              <a:solidFill>
                <a:schemeClr val="tx1"/>
              </a:solidFill>
            </a:ln>
          </p:spPr>
          <p:txBody>
            <a:bodyPr wrap="square" rtlCol="0">
              <a:spAutoFit/>
            </a:bodyPr>
            <a:lstStyle/>
            <a:p>
              <a:pPr>
                <a:buNone/>
              </a:pPr>
              <a:r>
                <a:rPr lang="en-US" sz="1400" dirty="0" smtClean="0">
                  <a:effectLst/>
                  <a:latin typeface="Lucida Grande"/>
                  <a:ea typeface="Lucida Grande"/>
                  <a:cs typeface="Lucida Grande"/>
                </a:rPr>
                <a:t>μ</a:t>
              </a:r>
              <a:r>
                <a:rPr lang="en-US" sz="1400" dirty="0" smtClean="0">
                  <a:effectLst/>
                </a:rPr>
                <a:t> inside jet</a:t>
              </a:r>
            </a:p>
          </p:txBody>
        </p:sp>
        <p:sp>
          <p:nvSpPr>
            <p:cNvPr id="23" name="TextBox 22"/>
            <p:cNvSpPr txBox="1"/>
            <p:nvPr/>
          </p:nvSpPr>
          <p:spPr>
            <a:xfrm>
              <a:off x="3196876" y="2504509"/>
              <a:ext cx="684803" cy="465440"/>
            </a:xfrm>
            <a:prstGeom prst="rect">
              <a:avLst/>
            </a:prstGeom>
            <a:solidFill>
              <a:srgbClr val="FFFFCC"/>
            </a:solidFill>
            <a:ln>
              <a:solidFill>
                <a:schemeClr val="tx1"/>
              </a:solidFill>
            </a:ln>
          </p:spPr>
          <p:txBody>
            <a:bodyPr wrap="square" rtlCol="0">
              <a:spAutoFit/>
            </a:bodyPr>
            <a:lstStyle/>
            <a:p>
              <a:pPr>
                <a:buNone/>
              </a:pPr>
              <a:r>
                <a:rPr lang="en-US" sz="1400" dirty="0" err="1" smtClean="0">
                  <a:effectLst/>
                </a:rPr>
                <a:t>E</a:t>
              </a:r>
              <a:r>
                <a:rPr lang="en-US" sz="1400" baseline="-25000" dirty="0" err="1">
                  <a:effectLst/>
                </a:rPr>
                <a:t>T</a:t>
              </a:r>
              <a:r>
                <a:rPr lang="en-US" sz="1400" baseline="30000" dirty="0" err="1" smtClean="0">
                  <a:effectLst/>
                </a:rPr>
                <a:t>miss</a:t>
              </a:r>
              <a:r>
                <a:rPr lang="en-US" sz="1400" baseline="30000" dirty="0" smtClean="0">
                  <a:effectLst/>
                </a:rPr>
                <a:t> </a:t>
              </a:r>
            </a:p>
            <a:p>
              <a:pPr>
                <a:buNone/>
              </a:pPr>
              <a:r>
                <a:rPr lang="en-US" sz="1200" dirty="0" smtClean="0">
                  <a:effectLst/>
                </a:rPr>
                <a:t>43 </a:t>
              </a:r>
              <a:r>
                <a:rPr lang="en-US" sz="1200" dirty="0" err="1" smtClean="0">
                  <a:effectLst/>
                </a:rPr>
                <a:t>GeV</a:t>
              </a:r>
              <a:endParaRPr lang="en-US" sz="1200" dirty="0">
                <a:effectLst/>
              </a:endParaRPr>
            </a:p>
          </p:txBody>
        </p:sp>
        <p:sp>
          <p:nvSpPr>
            <p:cNvPr id="24" name="TextBox 23"/>
            <p:cNvSpPr txBox="1"/>
            <p:nvPr/>
          </p:nvSpPr>
          <p:spPr>
            <a:xfrm>
              <a:off x="4198771" y="4293096"/>
              <a:ext cx="658141" cy="290900"/>
            </a:xfrm>
            <a:prstGeom prst="rect">
              <a:avLst/>
            </a:prstGeom>
            <a:solidFill>
              <a:srgbClr val="FFFFCC"/>
            </a:solidFill>
            <a:ln>
              <a:solidFill>
                <a:schemeClr val="tx1"/>
              </a:solidFill>
            </a:ln>
          </p:spPr>
          <p:txBody>
            <a:bodyPr wrap="square" rtlCol="0">
              <a:spAutoFit/>
            </a:bodyPr>
            <a:lstStyle/>
            <a:p>
              <a:pPr>
                <a:buNone/>
              </a:pPr>
              <a:r>
                <a:rPr lang="en-US" sz="1400" dirty="0">
                  <a:effectLst/>
                  <a:latin typeface="Comic Sans MS"/>
                  <a:ea typeface="Lucida Grande"/>
                  <a:cs typeface="Lucida Grande"/>
                </a:rPr>
                <a:t>b</a:t>
              </a:r>
              <a:r>
                <a:rPr lang="en-US" sz="1400" dirty="0" smtClean="0">
                  <a:effectLst/>
                  <a:latin typeface="Comic Sans MS"/>
                  <a:ea typeface="Lucida Grande"/>
                  <a:cs typeface="Lucida Grande"/>
                </a:rPr>
                <a:t>-jet</a:t>
              </a:r>
              <a:endParaRPr lang="en-US" sz="1400" dirty="0" smtClean="0">
                <a:effectLst/>
                <a:latin typeface="Comic Sans MS"/>
              </a:endParaRPr>
            </a:p>
          </p:txBody>
        </p:sp>
        <p:sp>
          <p:nvSpPr>
            <p:cNvPr id="25" name="TextBox 24"/>
            <p:cNvSpPr txBox="1"/>
            <p:nvPr/>
          </p:nvSpPr>
          <p:spPr>
            <a:xfrm>
              <a:off x="4061519" y="5127576"/>
              <a:ext cx="749198" cy="436349"/>
            </a:xfrm>
            <a:prstGeom prst="rect">
              <a:avLst/>
            </a:prstGeom>
            <a:solidFill>
              <a:srgbClr val="FFFFCC"/>
            </a:solidFill>
            <a:ln>
              <a:solidFill>
                <a:schemeClr val="tx1"/>
              </a:solidFill>
            </a:ln>
          </p:spPr>
          <p:txBody>
            <a:bodyPr wrap="square" rtlCol="0">
              <a:spAutoFit/>
            </a:bodyPr>
            <a:lstStyle/>
            <a:p>
              <a:pPr>
                <a:buNone/>
              </a:pPr>
              <a:r>
                <a:rPr lang="en-US" sz="1200" dirty="0">
                  <a:effectLst/>
                  <a:latin typeface="+mj-lt"/>
                  <a:ea typeface="Lucida Grande"/>
                  <a:cs typeface="Lucida Grande"/>
                </a:rPr>
                <a:t>p</a:t>
              </a:r>
              <a:r>
                <a:rPr lang="en-US" sz="1200" dirty="0" smtClean="0">
                  <a:effectLst/>
                  <a:latin typeface="+mj-lt"/>
                  <a:ea typeface="Lucida Grande"/>
                  <a:cs typeface="Lucida Grande"/>
                </a:rPr>
                <a:t>rimary </a:t>
              </a:r>
            </a:p>
            <a:p>
              <a:pPr>
                <a:buNone/>
              </a:pPr>
              <a:r>
                <a:rPr lang="en-US" sz="1200" dirty="0" smtClean="0">
                  <a:effectLst/>
                  <a:latin typeface="+mj-lt"/>
                  <a:ea typeface="Lucida Grande"/>
                  <a:cs typeface="Lucida Grande"/>
                </a:rPr>
                <a:t>vertex</a:t>
              </a:r>
              <a:endParaRPr lang="en-US" sz="1200" dirty="0" smtClean="0">
                <a:effectLst/>
                <a:latin typeface="+mj-lt"/>
              </a:endParaRPr>
            </a:p>
          </p:txBody>
        </p:sp>
        <p:sp>
          <p:nvSpPr>
            <p:cNvPr id="26" name="TextBox 25"/>
            <p:cNvSpPr txBox="1"/>
            <p:nvPr/>
          </p:nvSpPr>
          <p:spPr>
            <a:xfrm>
              <a:off x="5094605" y="5013176"/>
              <a:ext cx="710451" cy="436349"/>
            </a:xfrm>
            <a:prstGeom prst="rect">
              <a:avLst/>
            </a:prstGeom>
            <a:solidFill>
              <a:srgbClr val="FFFFCC"/>
            </a:solidFill>
            <a:ln>
              <a:solidFill>
                <a:schemeClr val="tx1"/>
              </a:solidFill>
            </a:ln>
          </p:spPr>
          <p:txBody>
            <a:bodyPr wrap="square" rtlCol="0">
              <a:spAutoFit/>
            </a:bodyPr>
            <a:lstStyle/>
            <a:p>
              <a:pPr>
                <a:buNone/>
              </a:pPr>
              <a:r>
                <a:rPr lang="en-US" sz="1200" dirty="0">
                  <a:effectLst/>
                  <a:latin typeface="+mj-lt"/>
                  <a:ea typeface="Lucida Grande"/>
                  <a:cs typeface="Lucida Grande"/>
                </a:rPr>
                <a:t>p</a:t>
              </a:r>
              <a:r>
                <a:rPr lang="en-US" sz="1200" dirty="0" smtClean="0">
                  <a:effectLst/>
                  <a:latin typeface="+mj-lt"/>
                  <a:ea typeface="Lucida Grande"/>
                  <a:cs typeface="Lucida Grande"/>
                </a:rPr>
                <a:t>ile-up</a:t>
              </a:r>
            </a:p>
            <a:p>
              <a:pPr>
                <a:buNone/>
              </a:pPr>
              <a:r>
                <a:rPr lang="en-US" sz="1200" dirty="0" smtClean="0">
                  <a:effectLst/>
                  <a:latin typeface="+mj-lt"/>
                  <a:ea typeface="Lucida Grande"/>
                  <a:cs typeface="Lucida Grande"/>
                </a:rPr>
                <a:t>vertex</a:t>
              </a:r>
              <a:endParaRPr lang="en-US" sz="1200" dirty="0" smtClean="0">
                <a:effectLst/>
                <a:latin typeface="+mj-lt"/>
              </a:endParaRPr>
            </a:p>
          </p:txBody>
        </p:sp>
      </p:grpSp>
    </p:spTree>
    <p:extLst>
      <p:ext uri="{BB962C8B-B14F-4D97-AF65-F5344CB8AC3E}">
        <p14:creationId xmlns:p14="http://schemas.microsoft.com/office/powerpoint/2010/main" val="574983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1"/>
          <p:cNvSpPr txBox="1">
            <a:spLocks noChangeArrowheads="1"/>
          </p:cNvSpPr>
          <p:nvPr/>
        </p:nvSpPr>
        <p:spPr bwMode="auto">
          <a:xfrm>
            <a:off x="0" y="1"/>
            <a:ext cx="9144000" cy="492436"/>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2600" dirty="0" smtClean="0">
                <a:solidFill>
                  <a:srgbClr val="800000"/>
                </a:solidFill>
              </a:rPr>
              <a:t>Top-quark physics: precision measurements on their way!</a:t>
            </a:r>
            <a:endParaRPr lang="en-US" sz="2600" baseline="30000" dirty="0">
              <a:solidFill>
                <a:srgbClr val="800000"/>
              </a:solidFill>
            </a:endParaRPr>
          </a:p>
        </p:txBody>
      </p:sp>
      <p:sp>
        <p:nvSpPr>
          <p:cNvPr id="12" name="Text Placeholder 4"/>
          <p:cNvSpPr txBox="1">
            <a:spLocks/>
          </p:cNvSpPr>
          <p:nvPr/>
        </p:nvSpPr>
        <p:spPr>
          <a:xfrm>
            <a:off x="0" y="304800"/>
            <a:ext cx="9144000" cy="23622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None/>
              <a:defRPr/>
            </a:pPr>
            <a:endParaRPr lang="en-US" sz="1800" dirty="0" smtClean="0">
              <a:solidFill>
                <a:srgbClr val="660066"/>
              </a:solidFill>
              <a:latin typeface="+mn-lt"/>
            </a:endParaRPr>
          </a:p>
          <a:p>
            <a:pPr fontAlgn="auto">
              <a:spcBef>
                <a:spcPts val="0"/>
              </a:spcBef>
              <a:spcAft>
                <a:spcPts val="0"/>
              </a:spcAft>
              <a:buSzPct val="80000"/>
              <a:buNone/>
              <a:defRPr/>
            </a:pPr>
            <a:r>
              <a:rPr lang="en-US" sz="1800" dirty="0" smtClean="0">
                <a:solidFill>
                  <a:srgbClr val="660066"/>
                </a:solidFill>
                <a:latin typeface="+mn-lt"/>
              </a:rPr>
              <a:t>Measurement of the W-boson </a:t>
            </a:r>
            <a:r>
              <a:rPr lang="en-US" sz="1800" dirty="0" err="1" smtClean="0">
                <a:solidFill>
                  <a:srgbClr val="660066"/>
                </a:solidFill>
                <a:latin typeface="+mn-lt"/>
              </a:rPr>
              <a:t>polarisation</a:t>
            </a:r>
            <a:r>
              <a:rPr lang="en-US" sz="1800" dirty="0" smtClean="0">
                <a:solidFill>
                  <a:srgbClr val="660066"/>
                </a:solidFill>
                <a:latin typeface="+mn-lt"/>
              </a:rPr>
              <a:t> in top quark decays:</a:t>
            </a:r>
          </a:p>
          <a:p>
            <a:pPr algn="l" fontAlgn="auto">
              <a:spcBef>
                <a:spcPts val="0"/>
              </a:spcBef>
              <a:spcAft>
                <a:spcPts val="0"/>
              </a:spcAft>
              <a:buSzPct val="80000"/>
              <a:defRPr/>
            </a:pPr>
            <a:r>
              <a:rPr lang="en-US" sz="1800" dirty="0" smtClean="0">
                <a:solidFill>
                  <a:srgbClr val="660066"/>
                </a:solidFill>
                <a:latin typeface="+mn-lt"/>
              </a:rPr>
              <a:t> </a:t>
            </a:r>
            <a:r>
              <a:rPr lang="en-US" sz="1800" dirty="0" smtClean="0">
                <a:solidFill>
                  <a:srgbClr val="000090"/>
                </a:solidFill>
                <a:latin typeface="+mn-lt"/>
              </a:rPr>
              <a:t>use ~ 7000 semi-</a:t>
            </a:r>
            <a:r>
              <a:rPr lang="en-US" sz="1800" dirty="0" err="1" smtClean="0">
                <a:solidFill>
                  <a:srgbClr val="000090"/>
                </a:solidFill>
                <a:latin typeface="+mn-lt"/>
              </a:rPr>
              <a:t>leptonic</a:t>
            </a:r>
            <a:r>
              <a:rPr lang="en-US" sz="1800" dirty="0" smtClean="0">
                <a:solidFill>
                  <a:srgbClr val="000090"/>
                </a:solidFill>
                <a:latin typeface="+mn-lt"/>
              </a:rPr>
              <a:t> and ~ 900 </a:t>
            </a:r>
            <a:r>
              <a:rPr lang="en-US" sz="1800" dirty="0" err="1" smtClean="0">
                <a:solidFill>
                  <a:srgbClr val="000090"/>
                </a:solidFill>
                <a:latin typeface="+mn-lt"/>
              </a:rPr>
              <a:t>dilepton</a:t>
            </a:r>
            <a:r>
              <a:rPr lang="en-US" sz="1800" dirty="0" smtClean="0">
                <a:solidFill>
                  <a:srgbClr val="000090"/>
                </a:solidFill>
                <a:latin typeface="+mn-lt"/>
              </a:rPr>
              <a:t> events (0.7 fb</a:t>
            </a:r>
            <a:r>
              <a:rPr lang="en-US" sz="1800" baseline="30000" dirty="0" smtClean="0">
                <a:solidFill>
                  <a:srgbClr val="000090"/>
                </a:solidFill>
                <a:latin typeface="+mn-lt"/>
              </a:rPr>
              <a:t>-1</a:t>
            </a:r>
            <a:r>
              <a:rPr lang="en-US" sz="1800" dirty="0" smtClean="0">
                <a:solidFill>
                  <a:srgbClr val="000090"/>
                </a:solidFill>
                <a:latin typeface="+mn-lt"/>
              </a:rPr>
              <a:t> dataset)</a:t>
            </a:r>
          </a:p>
          <a:p>
            <a:pPr algn="l" fontAlgn="auto">
              <a:spcBef>
                <a:spcPts val="0"/>
              </a:spcBef>
              <a:spcAft>
                <a:spcPts val="0"/>
              </a:spcAft>
              <a:buSzPct val="80000"/>
              <a:defRPr/>
            </a:pPr>
            <a:r>
              <a:rPr lang="en-US" sz="1800" dirty="0" smtClean="0">
                <a:solidFill>
                  <a:srgbClr val="000090"/>
                </a:solidFill>
                <a:latin typeface="+mn-lt"/>
              </a:rPr>
              <a:t> measure </a:t>
            </a:r>
            <a:r>
              <a:rPr lang="en-US" sz="1800" dirty="0" err="1" smtClean="0">
                <a:solidFill>
                  <a:srgbClr val="000090"/>
                </a:solidFill>
                <a:latin typeface="+mn-lt"/>
              </a:rPr>
              <a:t>helicity</a:t>
            </a:r>
            <a:r>
              <a:rPr lang="en-US" sz="1800" dirty="0" smtClean="0">
                <a:solidFill>
                  <a:srgbClr val="000090"/>
                </a:solidFill>
                <a:latin typeface="+mn-lt"/>
              </a:rPr>
              <a:t> fractions depending on W </a:t>
            </a:r>
            <a:r>
              <a:rPr lang="en-US" sz="1800" dirty="0" err="1" smtClean="0">
                <a:solidFill>
                  <a:srgbClr val="000090"/>
                </a:solidFill>
                <a:latin typeface="+mn-lt"/>
              </a:rPr>
              <a:t>polarisation</a:t>
            </a:r>
            <a:r>
              <a:rPr lang="en-US" sz="1800" dirty="0" smtClean="0">
                <a:solidFill>
                  <a:srgbClr val="000090"/>
                </a:solidFill>
                <a:latin typeface="+mn-lt"/>
              </a:rPr>
              <a:t>, extracted from </a:t>
            </a:r>
            <a:r>
              <a:rPr lang="en-US" sz="1800" dirty="0" err="1" smtClean="0">
                <a:solidFill>
                  <a:srgbClr val="000090"/>
                </a:solidFill>
                <a:latin typeface="+mn-lt"/>
              </a:rPr>
              <a:t>cos</a:t>
            </a:r>
            <a:r>
              <a:rPr lang="en-US" sz="1800" dirty="0" err="1" smtClean="0">
                <a:solidFill>
                  <a:srgbClr val="000090"/>
                </a:solidFill>
                <a:latin typeface="Symbol" charset="2"/>
                <a:cs typeface="Symbol" charset="2"/>
              </a:rPr>
              <a:t>q</a:t>
            </a:r>
            <a:r>
              <a:rPr lang="en-US" sz="1800" baseline="30000" dirty="0" smtClean="0">
                <a:solidFill>
                  <a:srgbClr val="000090"/>
                </a:solidFill>
                <a:latin typeface="+mn-lt"/>
              </a:rPr>
              <a:t>*</a:t>
            </a:r>
            <a:r>
              <a:rPr lang="en-US" sz="1800" dirty="0" smtClean="0">
                <a:solidFill>
                  <a:srgbClr val="000090"/>
                </a:solidFill>
                <a:latin typeface="+mn-lt"/>
              </a:rPr>
              <a:t> distribution between lepton and reversed </a:t>
            </a:r>
            <a:r>
              <a:rPr lang="en-US" sz="1800" dirty="0" err="1" smtClean="0">
                <a:solidFill>
                  <a:srgbClr val="000090"/>
                </a:solidFill>
                <a:latin typeface="+mn-lt"/>
              </a:rPr>
              <a:t>b</a:t>
            </a:r>
            <a:r>
              <a:rPr lang="en-US" sz="1800" dirty="0" smtClean="0">
                <a:solidFill>
                  <a:srgbClr val="000090"/>
                </a:solidFill>
                <a:latin typeface="+mn-lt"/>
              </a:rPr>
              <a:t>-quark in W-boson rest frame </a:t>
            </a:r>
          </a:p>
          <a:p>
            <a:pPr algn="l" fontAlgn="auto">
              <a:spcBef>
                <a:spcPts val="0"/>
              </a:spcBef>
              <a:spcAft>
                <a:spcPts val="0"/>
              </a:spcAft>
              <a:buSzPct val="80000"/>
              <a:defRPr/>
            </a:pPr>
            <a:r>
              <a:rPr lang="en-US" sz="1800" dirty="0" smtClean="0">
                <a:solidFill>
                  <a:srgbClr val="000090"/>
                </a:solidFill>
                <a:latin typeface="+mn-lt"/>
              </a:rPr>
              <a:t> NNLO QCD predictions are quite precise, e.g. F</a:t>
            </a:r>
            <a:r>
              <a:rPr lang="en-US" sz="1800" baseline="-25000" dirty="0" smtClean="0">
                <a:solidFill>
                  <a:srgbClr val="000090"/>
                </a:solidFill>
                <a:latin typeface="+mn-lt"/>
              </a:rPr>
              <a:t>0</a:t>
            </a:r>
            <a:r>
              <a:rPr lang="en-US" sz="1800" dirty="0" smtClean="0">
                <a:solidFill>
                  <a:srgbClr val="000090"/>
                </a:solidFill>
                <a:latin typeface="+mn-lt"/>
              </a:rPr>
              <a:t> = 0.687 ± 0.005 (longitudinal)</a:t>
            </a:r>
          </a:p>
          <a:p>
            <a:pPr algn="l" fontAlgn="auto">
              <a:spcBef>
                <a:spcPts val="0"/>
              </a:spcBef>
              <a:spcAft>
                <a:spcPts val="0"/>
              </a:spcAft>
              <a:buSzPct val="80000"/>
              <a:defRPr/>
            </a:pPr>
            <a:endParaRPr lang="en-US" sz="1800" dirty="0" smtClean="0">
              <a:solidFill>
                <a:srgbClr val="000090"/>
              </a:solidFill>
              <a:latin typeface="+mn-lt"/>
            </a:endParaRPr>
          </a:p>
          <a:p>
            <a:pPr algn="l" fontAlgn="auto">
              <a:spcBef>
                <a:spcPts val="0"/>
              </a:spcBef>
              <a:spcAft>
                <a:spcPts val="0"/>
              </a:spcAft>
              <a:buSzPct val="80000"/>
              <a:defRPr/>
            </a:pPr>
            <a:r>
              <a:rPr lang="en-US" sz="1800" dirty="0" smtClean="0">
                <a:solidFill>
                  <a:srgbClr val="008000"/>
                </a:solidFill>
                <a:latin typeface="+mn-lt"/>
              </a:rPr>
              <a:t> Measurement: F</a:t>
            </a:r>
            <a:r>
              <a:rPr lang="en-US" sz="1800" baseline="-25000" dirty="0" smtClean="0">
                <a:solidFill>
                  <a:srgbClr val="008000"/>
                </a:solidFill>
                <a:latin typeface="+mn-lt"/>
              </a:rPr>
              <a:t>0</a:t>
            </a:r>
            <a:r>
              <a:rPr lang="en-US" sz="1800" dirty="0" smtClean="0">
                <a:solidFill>
                  <a:srgbClr val="008000"/>
                </a:solidFill>
                <a:latin typeface="+mn-lt"/>
              </a:rPr>
              <a:t> = </a:t>
            </a:r>
            <a:r>
              <a:rPr lang="en-US" sz="1800" dirty="0" smtClean="0">
                <a:solidFill>
                  <a:srgbClr val="008000"/>
                </a:solidFill>
              </a:rPr>
              <a:t>0.75 ± 0.08 (</a:t>
            </a:r>
            <a:r>
              <a:rPr lang="en-US" sz="1800" dirty="0" err="1" smtClean="0">
                <a:solidFill>
                  <a:srgbClr val="008000"/>
                </a:solidFill>
              </a:rPr>
              <a:t>stat+syst</a:t>
            </a:r>
            <a:r>
              <a:rPr lang="en-US" sz="1800" dirty="0" smtClean="0">
                <a:solidFill>
                  <a:srgbClr val="008000"/>
                </a:solidFill>
              </a:rPr>
              <a:t>) </a:t>
            </a:r>
            <a:endParaRPr lang="en-US" sz="1800" dirty="0" smtClean="0">
              <a:solidFill>
                <a:srgbClr val="008000"/>
              </a:solidFill>
              <a:latin typeface="+mn-lt"/>
            </a:endParaRPr>
          </a:p>
          <a:p>
            <a:pPr algn="l" fontAlgn="auto">
              <a:spcBef>
                <a:spcPts val="0"/>
              </a:spcBef>
              <a:spcAft>
                <a:spcPts val="0"/>
              </a:spcAft>
              <a:buSzPct val="80000"/>
              <a:defRPr/>
            </a:pPr>
            <a:endParaRPr lang="en-US" sz="1800" dirty="0">
              <a:solidFill>
                <a:srgbClr val="660066"/>
              </a:solidFill>
              <a:latin typeface="+mn-lt"/>
            </a:endParaRPr>
          </a:p>
        </p:txBody>
      </p:sp>
      <p:pic>
        <p:nvPicPr>
          <p:cNvPr id="14" name="Picture 13"/>
          <p:cNvPicPr>
            <a:picLocks noChangeAspect="1"/>
          </p:cNvPicPr>
          <p:nvPr/>
        </p:nvPicPr>
        <p:blipFill>
          <a:blip r:embed="rId2"/>
          <a:stretch>
            <a:fillRect/>
          </a:stretch>
        </p:blipFill>
        <p:spPr>
          <a:xfrm>
            <a:off x="1130300" y="2667000"/>
            <a:ext cx="6108700" cy="3924300"/>
          </a:xfrm>
          <a:prstGeom prst="rect">
            <a:avLst/>
          </a:prstGeom>
        </p:spPr>
      </p:pic>
    </p:spTree>
    <p:extLst>
      <p:ext uri="{BB962C8B-B14F-4D97-AF65-F5344CB8AC3E}">
        <p14:creationId xmlns:p14="http://schemas.microsoft.com/office/powerpoint/2010/main" val="23619438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3"/>
          <p:cNvSpPr txBox="1">
            <a:spLocks noChangeArrowheads="1"/>
          </p:cNvSpPr>
          <p:nvPr/>
        </p:nvSpPr>
        <p:spPr bwMode="auto">
          <a:xfrm>
            <a:off x="3175" y="1098550"/>
            <a:ext cx="9140825" cy="523220"/>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Example: 0 lepton+ jets + </a:t>
            </a:r>
            <a:r>
              <a:rPr lang="en-US" sz="2100" dirty="0" err="1" smtClean="0">
                <a:solidFill>
                  <a:srgbClr val="660066"/>
                </a:solidFill>
                <a:latin typeface="Arial" charset="0"/>
              </a:rPr>
              <a:t>ETmiss</a:t>
            </a:r>
            <a:r>
              <a:rPr lang="en-US" sz="2100" dirty="0" smtClean="0">
                <a:solidFill>
                  <a:srgbClr val="660066"/>
                </a:solidFill>
                <a:latin typeface="Arial" charset="0"/>
              </a:rPr>
              <a:t> analysis, using  </a:t>
            </a:r>
            <a:r>
              <a:rPr lang="en-US" sz="2100" dirty="0" err="1">
                <a:solidFill>
                  <a:srgbClr val="660066"/>
                </a:solidFill>
                <a:latin typeface="Arial" charset="0"/>
              </a:rPr>
              <a:t>m</a:t>
            </a:r>
            <a:r>
              <a:rPr lang="en-US" sz="2100" b="1" baseline="-25000" dirty="0" err="1" smtClean="0">
                <a:solidFill>
                  <a:srgbClr val="660066"/>
                </a:solidFill>
                <a:latin typeface="Arial" charset="0"/>
              </a:rPr>
              <a:t>eff</a:t>
            </a:r>
            <a:r>
              <a:rPr lang="en-US" sz="2100" dirty="0" smtClean="0">
                <a:solidFill>
                  <a:srgbClr val="660066"/>
                </a:solidFill>
                <a:latin typeface="Arial" charset="0"/>
              </a:rPr>
              <a:t> </a:t>
            </a:r>
            <a:r>
              <a:rPr lang="en-US" sz="2100" dirty="0">
                <a:solidFill>
                  <a:srgbClr val="660066"/>
                </a:solidFill>
                <a:latin typeface="Arial" charset="0"/>
              </a:rPr>
              <a:t>=</a:t>
            </a:r>
            <a:r>
              <a:rPr lang="en-US" sz="2100" dirty="0" smtClean="0">
                <a:solidFill>
                  <a:srgbClr val="660066"/>
                </a:solidFill>
                <a:latin typeface="Arial" charset="0"/>
              </a:rPr>
              <a:t> </a:t>
            </a:r>
            <a:r>
              <a:rPr lang="en-US" sz="2100" dirty="0" err="1" smtClean="0">
                <a:solidFill>
                  <a:srgbClr val="660066"/>
                </a:solidFill>
                <a:latin typeface="Arial" charset="0"/>
              </a:rPr>
              <a:t>ETmiss</a:t>
            </a:r>
            <a:r>
              <a:rPr lang="en-US" sz="2100" dirty="0" smtClean="0">
                <a:solidFill>
                  <a:srgbClr val="660066"/>
                </a:solidFill>
                <a:latin typeface="Arial" charset="0"/>
              </a:rPr>
              <a:t> + H</a:t>
            </a:r>
            <a:r>
              <a:rPr lang="en-US" sz="2100" baseline="-25000" dirty="0" smtClean="0">
                <a:solidFill>
                  <a:srgbClr val="660066"/>
                </a:solidFill>
                <a:latin typeface="Arial" charset="0"/>
              </a:rPr>
              <a:t>T</a:t>
            </a:r>
            <a:endParaRPr lang="en-US" sz="2100" baseline="-25000" dirty="0">
              <a:solidFill>
                <a:srgbClr val="660066"/>
              </a:solidFill>
              <a:latin typeface="Arial" charset="0"/>
            </a:endParaRPr>
          </a:p>
        </p:txBody>
      </p:sp>
      <p:sp>
        <p:nvSpPr>
          <p:cNvPr id="98312" name="Rectangle 1032"/>
          <p:cNvSpPr>
            <a:spLocks noChangeArrowheads="1"/>
          </p:cNvSpPr>
          <p:nvPr/>
        </p:nvSpPr>
        <p:spPr bwMode="auto">
          <a:xfrm>
            <a:off x="4694238" y="5597525"/>
            <a:ext cx="392112"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3" name="Rectangle 1033"/>
          <p:cNvSpPr>
            <a:spLocks noChangeArrowheads="1"/>
          </p:cNvSpPr>
          <p:nvPr/>
        </p:nvSpPr>
        <p:spPr bwMode="auto">
          <a:xfrm>
            <a:off x="2089150" y="5551488"/>
            <a:ext cx="392113"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4" name="Rectangle 1034"/>
          <p:cNvSpPr>
            <a:spLocks noChangeArrowheads="1"/>
          </p:cNvSpPr>
          <p:nvPr/>
        </p:nvSpPr>
        <p:spPr bwMode="auto">
          <a:xfrm>
            <a:off x="2212975" y="1579563"/>
            <a:ext cx="184150" cy="458787"/>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98315" name="Text Box 1035"/>
          <p:cNvSpPr txBox="1">
            <a:spLocks noChangeArrowheads="1"/>
          </p:cNvSpPr>
          <p:nvPr/>
        </p:nvSpPr>
        <p:spPr bwMode="auto">
          <a:xfrm>
            <a:off x="0" y="1600200"/>
            <a:ext cx="3733800" cy="1745093"/>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b="1" u="sng" dirty="0" smtClean="0">
                <a:solidFill>
                  <a:schemeClr val="accent2"/>
                </a:solidFill>
                <a:latin typeface="Arial" charset="0"/>
              </a:rPr>
              <a:t>QCD background</a:t>
            </a:r>
            <a:r>
              <a:rPr lang="en-US" sz="1800" b="1" dirty="0" smtClean="0">
                <a:solidFill>
                  <a:schemeClr val="accent2"/>
                </a:solidFill>
                <a:latin typeface="Arial" charset="0"/>
              </a:rPr>
              <a:t/>
            </a:r>
            <a:br>
              <a:rPr lang="en-US" sz="1800" b="1" dirty="0" smtClean="0">
                <a:solidFill>
                  <a:schemeClr val="accent2"/>
                </a:solidFill>
                <a:latin typeface="Arial" charset="0"/>
              </a:rPr>
            </a:br>
            <a:r>
              <a:rPr lang="en-US" sz="1800" b="1" dirty="0" smtClean="0">
                <a:solidFill>
                  <a:schemeClr val="accent2"/>
                </a:solidFill>
                <a:latin typeface="Arial" charset="0"/>
              </a:rPr>
              <a:t>≥ 3-jet events with </a:t>
            </a:r>
            <a:br>
              <a:rPr lang="en-US" sz="1800" b="1" dirty="0" smtClean="0">
                <a:solidFill>
                  <a:schemeClr val="accent2"/>
                </a:solidFill>
                <a:latin typeface="Arial" charset="0"/>
              </a:rPr>
            </a:br>
            <a:r>
              <a:rPr lang="en-US" sz="1800" b="1" dirty="0" err="1" smtClean="0">
                <a:solidFill>
                  <a:schemeClr val="accent2"/>
                </a:solidFill>
                <a:latin typeface="Arial" charset="0"/>
              </a:rPr>
              <a:t>E</a:t>
            </a:r>
            <a:r>
              <a:rPr lang="en-US" sz="1800" b="1" baseline="-25000" dirty="0" err="1" smtClean="0">
                <a:solidFill>
                  <a:schemeClr val="accent2"/>
                </a:solidFill>
                <a:latin typeface="Arial" charset="0"/>
              </a:rPr>
              <a:t>T</a:t>
            </a:r>
            <a:r>
              <a:rPr lang="en-US" sz="1800" b="1" baseline="30000" dirty="0" err="1" smtClean="0">
                <a:solidFill>
                  <a:schemeClr val="accent2"/>
                </a:solidFill>
                <a:latin typeface="Arial" charset="0"/>
              </a:rPr>
              <a:t>miss</a:t>
            </a:r>
            <a:r>
              <a:rPr lang="en-US" sz="1800" b="1" dirty="0" smtClean="0">
                <a:solidFill>
                  <a:schemeClr val="accent2"/>
                </a:solidFill>
                <a:latin typeface="Arial" charset="0"/>
              </a:rPr>
              <a:t> &gt; 130 </a:t>
            </a:r>
            <a:r>
              <a:rPr lang="en-US" sz="1800" b="1" dirty="0" err="1" smtClean="0">
                <a:solidFill>
                  <a:schemeClr val="accent2"/>
                </a:solidFill>
                <a:latin typeface="Arial" charset="0"/>
              </a:rPr>
              <a:t>GeV</a:t>
            </a:r>
            <a:r>
              <a:rPr lang="en-US" sz="1800" b="1" dirty="0" smtClean="0">
                <a:solidFill>
                  <a:schemeClr val="accent2"/>
                </a:solidFill>
                <a:latin typeface="Arial" charset="0"/>
              </a:rPr>
              <a:t>, p</a:t>
            </a:r>
            <a:r>
              <a:rPr lang="en-US" sz="1800" b="1" baseline="-25000" dirty="0" smtClean="0">
                <a:solidFill>
                  <a:schemeClr val="accent2"/>
                </a:solidFill>
                <a:latin typeface="Arial" charset="0"/>
              </a:rPr>
              <a:t>T</a:t>
            </a:r>
            <a:r>
              <a:rPr lang="en-US" sz="1800" b="1" baseline="30000" dirty="0" smtClean="0">
                <a:solidFill>
                  <a:schemeClr val="accent2"/>
                </a:solidFill>
                <a:latin typeface="Arial" charset="0"/>
              </a:rPr>
              <a:t>j1</a:t>
            </a:r>
            <a:r>
              <a:rPr lang="en-US" sz="1800" b="1" dirty="0" smtClean="0">
                <a:solidFill>
                  <a:schemeClr val="accent2"/>
                </a:solidFill>
                <a:latin typeface="Arial" charset="0"/>
              </a:rPr>
              <a:t> &gt; 130 </a:t>
            </a:r>
            <a:r>
              <a:rPr lang="en-US" sz="1800" b="1" dirty="0" err="1" smtClean="0">
                <a:solidFill>
                  <a:schemeClr val="accent2"/>
                </a:solidFill>
                <a:latin typeface="Arial" charset="0"/>
              </a:rPr>
              <a:t>GeV</a:t>
            </a:r>
            <a:r>
              <a:rPr lang="en-US" sz="1800" b="1" dirty="0" smtClean="0">
                <a:solidFill>
                  <a:schemeClr val="accent2"/>
                </a:solidFill>
                <a:latin typeface="Arial" charset="0"/>
              </a:rPr>
              <a:t>, </a:t>
            </a:r>
            <a:r>
              <a:rPr lang="en-US" sz="1800" b="1" dirty="0" err="1" smtClean="0">
                <a:solidFill>
                  <a:schemeClr val="accent2"/>
                </a:solidFill>
                <a:latin typeface="Arial" charset="0"/>
              </a:rPr>
              <a:t>p</a:t>
            </a:r>
            <a:r>
              <a:rPr lang="en-US" sz="1800" b="1" baseline="-25000" dirty="0" err="1" smtClean="0">
                <a:solidFill>
                  <a:schemeClr val="accent2"/>
                </a:solidFill>
                <a:latin typeface="Arial" charset="0"/>
              </a:rPr>
              <a:t>T</a:t>
            </a:r>
            <a:r>
              <a:rPr lang="en-US" sz="1800" b="1" baseline="30000" dirty="0" err="1" smtClean="0">
                <a:solidFill>
                  <a:schemeClr val="accent2"/>
                </a:solidFill>
                <a:latin typeface="Arial" charset="0"/>
              </a:rPr>
              <a:t>j</a:t>
            </a:r>
            <a:r>
              <a:rPr lang="en-US" sz="1800" b="1" dirty="0" smtClean="0">
                <a:solidFill>
                  <a:schemeClr val="accent2"/>
                </a:solidFill>
                <a:latin typeface="Arial" charset="0"/>
              </a:rPr>
              <a:t> &gt; 40 </a:t>
            </a:r>
            <a:r>
              <a:rPr lang="en-US" sz="1800" b="1" dirty="0" err="1" smtClean="0">
                <a:solidFill>
                  <a:schemeClr val="accent2"/>
                </a:solidFill>
                <a:latin typeface="Arial" charset="0"/>
              </a:rPr>
              <a:t>GeV</a:t>
            </a:r>
            <a:r>
              <a:rPr lang="en-US" sz="1800" b="1" dirty="0" smtClean="0">
                <a:solidFill>
                  <a:schemeClr val="accent2"/>
                </a:solidFill>
                <a:latin typeface="Arial" charset="0"/>
              </a:rPr>
              <a:t> </a:t>
            </a:r>
            <a:r>
              <a:rPr lang="en-US" sz="1800" b="1" dirty="0" smtClean="0">
                <a:solidFill>
                  <a:srgbClr val="008000"/>
                </a:solidFill>
                <a:latin typeface="Arial" charset="0"/>
              </a:rPr>
              <a:t>and with </a:t>
            </a:r>
            <a:r>
              <a:rPr lang="en-US" sz="1800" b="1" dirty="0" smtClean="0">
                <a:solidFill>
                  <a:schemeClr val="accent2"/>
                </a:solidFill>
                <a:latin typeface="Arial" charset="0"/>
              </a:rPr>
              <a:t/>
            </a:r>
            <a:br>
              <a:rPr lang="en-US" sz="1800" b="1" dirty="0" smtClean="0">
                <a:solidFill>
                  <a:schemeClr val="accent2"/>
                </a:solidFill>
                <a:latin typeface="Arial" charset="0"/>
              </a:rPr>
            </a:br>
            <a:r>
              <a:rPr lang="en-US" sz="1800" b="1" dirty="0" err="1" smtClean="0">
                <a:solidFill>
                  <a:srgbClr val="008000"/>
                </a:solidFill>
                <a:latin typeface="Arial" charset="0"/>
              </a:rPr>
              <a:t>min[</a:t>
            </a:r>
            <a:r>
              <a:rPr lang="en-US" sz="1800" b="1" dirty="0" err="1" smtClean="0">
                <a:solidFill>
                  <a:srgbClr val="008000"/>
                </a:solidFill>
                <a:latin typeface="Symbol" charset="2"/>
                <a:cs typeface="Symbol" charset="2"/>
              </a:rPr>
              <a:t>Df</a:t>
            </a:r>
            <a:r>
              <a:rPr lang="en-US" sz="1800" b="1" dirty="0" err="1" smtClean="0">
                <a:solidFill>
                  <a:srgbClr val="008000"/>
                </a:solidFill>
                <a:latin typeface="Arial" charset="0"/>
              </a:rPr>
              <a:t>(p</a:t>
            </a:r>
            <a:r>
              <a:rPr lang="en-US" sz="1800" b="1" baseline="-25000" dirty="0" err="1" smtClean="0">
                <a:solidFill>
                  <a:srgbClr val="008000"/>
                </a:solidFill>
                <a:latin typeface="Arial" charset="0"/>
              </a:rPr>
              <a:t>T</a:t>
            </a:r>
            <a:r>
              <a:rPr lang="en-US" sz="1800" b="1" baseline="30000" dirty="0" err="1" smtClean="0">
                <a:solidFill>
                  <a:srgbClr val="008000"/>
                </a:solidFill>
                <a:latin typeface="Arial" charset="0"/>
              </a:rPr>
              <a:t>j</a:t>
            </a:r>
            <a:r>
              <a:rPr lang="en-US" sz="1800" b="1" dirty="0" err="1" smtClean="0">
                <a:solidFill>
                  <a:srgbClr val="008000"/>
                </a:solidFill>
                <a:latin typeface="Arial" charset="0"/>
              </a:rPr>
              <a:t>,ETmiss</a:t>
            </a:r>
            <a:r>
              <a:rPr lang="en-US" sz="1800" dirty="0" smtClean="0">
                <a:solidFill>
                  <a:srgbClr val="008000"/>
                </a:solidFill>
                <a:latin typeface="Arial" charset="0"/>
              </a:rPr>
              <a:t>)] &lt; 0.2</a:t>
            </a:r>
            <a:r>
              <a:rPr lang="en-US" sz="1800" b="1" dirty="0" smtClean="0">
                <a:solidFill>
                  <a:srgbClr val="008000"/>
                </a:solidFill>
                <a:latin typeface="Arial" charset="0"/>
              </a:rPr>
              <a:t> </a:t>
            </a:r>
            <a:endParaRPr lang="en-US" sz="1800" b="1" dirty="0">
              <a:solidFill>
                <a:srgbClr val="008000"/>
              </a:solidFill>
              <a:latin typeface="Arial" charset="0"/>
            </a:endParaRPr>
          </a:p>
        </p:txBody>
      </p:sp>
      <p:sp>
        <p:nvSpPr>
          <p:cNvPr id="98316" name="Text Box 1036"/>
          <p:cNvSpPr txBox="1">
            <a:spLocks noChangeArrowheads="1"/>
          </p:cNvSpPr>
          <p:nvPr/>
        </p:nvSpPr>
        <p:spPr bwMode="auto">
          <a:xfrm>
            <a:off x="3657600" y="1600200"/>
            <a:ext cx="2819400" cy="1745093"/>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u="sng" dirty="0" smtClean="0">
                <a:solidFill>
                  <a:schemeClr val="accent2"/>
                </a:solidFill>
                <a:latin typeface="Arial" charset="0"/>
              </a:rPr>
              <a:t>T</a:t>
            </a:r>
            <a:r>
              <a:rPr lang="en-US" sz="1800" b="1" u="sng" dirty="0" smtClean="0">
                <a:solidFill>
                  <a:schemeClr val="accent2"/>
                </a:solidFill>
                <a:latin typeface="Arial" charset="0"/>
              </a:rPr>
              <a:t>op-pair background</a:t>
            </a:r>
            <a:br>
              <a:rPr lang="en-US" sz="1800" b="1" u="sng" dirty="0" smtClean="0">
                <a:solidFill>
                  <a:schemeClr val="accent2"/>
                </a:solidFill>
                <a:latin typeface="Arial" charset="0"/>
              </a:rPr>
            </a:br>
            <a:r>
              <a:rPr lang="en-US" sz="1800" b="1" u="sng" dirty="0" smtClean="0">
                <a:solidFill>
                  <a:schemeClr val="accent2"/>
                </a:solidFill>
                <a:latin typeface="Arial" charset="0"/>
              </a:rPr>
              <a:t>≥ </a:t>
            </a:r>
            <a:r>
              <a:rPr lang="en-US" sz="1800" dirty="0" smtClean="0">
                <a:solidFill>
                  <a:schemeClr val="accent2"/>
                </a:solidFill>
                <a:latin typeface="Arial" charset="0"/>
              </a:rPr>
              <a:t>3-jet events as on left, </a:t>
            </a:r>
            <a:r>
              <a:rPr lang="en-US" sz="1800" dirty="0" smtClean="0">
                <a:solidFill>
                  <a:srgbClr val="008000"/>
                </a:solidFill>
                <a:latin typeface="Arial" charset="0"/>
              </a:rPr>
              <a:t>but with one </a:t>
            </a:r>
            <a:r>
              <a:rPr lang="en-US" sz="1800" dirty="0" err="1" smtClean="0">
                <a:solidFill>
                  <a:srgbClr val="008000"/>
                </a:solidFill>
                <a:latin typeface="Arial" charset="0"/>
              </a:rPr>
              <a:t>b</a:t>
            </a:r>
            <a:r>
              <a:rPr lang="en-US" sz="1800" dirty="0" smtClean="0">
                <a:solidFill>
                  <a:srgbClr val="008000"/>
                </a:solidFill>
                <a:latin typeface="Arial" charset="0"/>
              </a:rPr>
              <a:t>-jet and one lepton with </a:t>
            </a:r>
            <a:br>
              <a:rPr lang="en-US" sz="1800" dirty="0" smtClean="0">
                <a:solidFill>
                  <a:srgbClr val="008000"/>
                </a:solidFill>
                <a:latin typeface="Arial" charset="0"/>
              </a:rPr>
            </a:br>
            <a:r>
              <a:rPr lang="en-US" sz="1800" dirty="0" smtClean="0">
                <a:solidFill>
                  <a:srgbClr val="008000"/>
                </a:solidFill>
                <a:latin typeface="Arial" charset="0"/>
              </a:rPr>
              <a:t>30 &lt; </a:t>
            </a:r>
            <a:r>
              <a:rPr lang="en-US" sz="1800" dirty="0" err="1" smtClean="0">
                <a:solidFill>
                  <a:srgbClr val="008000"/>
                </a:solidFill>
                <a:latin typeface="Arial" charset="0"/>
              </a:rPr>
              <a:t>m</a:t>
            </a:r>
            <a:r>
              <a:rPr lang="en-US" sz="1800" baseline="-25000" dirty="0" err="1" smtClean="0">
                <a:solidFill>
                  <a:srgbClr val="008000"/>
                </a:solidFill>
                <a:latin typeface="Arial" charset="0"/>
              </a:rPr>
              <a:t>T</a:t>
            </a:r>
            <a:r>
              <a:rPr lang="en-US" sz="1800" baseline="30000" dirty="0" err="1" smtClean="0">
                <a:solidFill>
                  <a:srgbClr val="008000"/>
                </a:solidFill>
                <a:latin typeface="Arial" charset="0"/>
              </a:rPr>
              <a:t>l</a:t>
            </a:r>
            <a:r>
              <a:rPr lang="en-US" sz="1800" baseline="30000" dirty="0" err="1" smtClean="0">
                <a:solidFill>
                  <a:srgbClr val="008000"/>
                </a:solidFill>
                <a:latin typeface="Symbol" charset="2"/>
                <a:cs typeface="Symbol" charset="2"/>
              </a:rPr>
              <a:t>n</a:t>
            </a:r>
            <a:r>
              <a:rPr lang="en-US" sz="1800" dirty="0" smtClean="0">
                <a:solidFill>
                  <a:srgbClr val="008000"/>
                </a:solidFill>
                <a:latin typeface="Arial" charset="0"/>
              </a:rPr>
              <a:t> &lt; 100 </a:t>
            </a:r>
            <a:r>
              <a:rPr lang="en-US" sz="1800" dirty="0" err="1" smtClean="0">
                <a:solidFill>
                  <a:srgbClr val="008000"/>
                </a:solidFill>
                <a:latin typeface="Arial" charset="0"/>
              </a:rPr>
              <a:t>GeV</a:t>
            </a:r>
            <a:endParaRPr lang="en-US" sz="1800" b="1" dirty="0">
              <a:solidFill>
                <a:srgbClr val="008000"/>
              </a:solidFill>
              <a:latin typeface="Arial" charset="0"/>
            </a:endParaRPr>
          </a:p>
        </p:txBody>
      </p:sp>
      <p:sp>
        <p:nvSpPr>
          <p:cNvPr id="98317" name="Text Box 1037"/>
          <p:cNvSpPr txBox="1">
            <a:spLocks noChangeArrowheads="1"/>
          </p:cNvSpPr>
          <p:nvPr/>
        </p:nvSpPr>
        <p:spPr bwMode="auto">
          <a:xfrm>
            <a:off x="6553200" y="1676400"/>
            <a:ext cx="2590800" cy="1828193"/>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b="1" u="sng" dirty="0">
                <a:solidFill>
                  <a:schemeClr val="accent2"/>
                </a:solidFill>
                <a:latin typeface="Arial" charset="0"/>
              </a:rPr>
              <a:t>Z(-&gt;vv</a:t>
            </a:r>
            <a:r>
              <a:rPr lang="en-US" sz="1800" b="1" u="sng" dirty="0" smtClean="0">
                <a:solidFill>
                  <a:schemeClr val="accent2"/>
                </a:solidFill>
                <a:latin typeface="Arial" charset="0"/>
              </a:rPr>
              <a:t>) background </a:t>
            </a:r>
            <a:r>
              <a:rPr lang="en-US" sz="1800" b="1" dirty="0" smtClean="0">
                <a:solidFill>
                  <a:srgbClr val="008000"/>
                </a:solidFill>
                <a:latin typeface="Arial" charset="0"/>
              </a:rPr>
              <a:t>Mimic by replacing </a:t>
            </a:r>
            <a:br>
              <a:rPr lang="en-US" sz="1800" b="1" dirty="0" smtClean="0">
                <a:solidFill>
                  <a:srgbClr val="008000"/>
                </a:solidFill>
                <a:latin typeface="Arial" charset="0"/>
              </a:rPr>
            </a:br>
            <a:r>
              <a:rPr lang="en-US" sz="1800" b="1" dirty="0" smtClean="0">
                <a:solidFill>
                  <a:srgbClr val="008000"/>
                </a:solidFill>
                <a:latin typeface="Arial" charset="0"/>
              </a:rPr>
              <a:t>Z </a:t>
            </a:r>
            <a:r>
              <a:rPr lang="en-US" sz="1800" dirty="0" err="1" smtClean="0">
                <a:solidFill>
                  <a:srgbClr val="008000"/>
                </a:solidFill>
                <a:latin typeface="Arial" charset="0"/>
                <a:sym typeface="Wingdings"/>
              </a:rPr>
              <a:t></a:t>
            </a:r>
            <a:r>
              <a:rPr lang="en-US" sz="1800" dirty="0" smtClean="0">
                <a:solidFill>
                  <a:srgbClr val="008000"/>
                </a:solidFill>
                <a:latin typeface="Arial" charset="0"/>
              </a:rPr>
              <a:t> </a:t>
            </a:r>
            <a:r>
              <a:rPr lang="en-US" sz="1800" dirty="0" err="1" smtClean="0">
                <a:solidFill>
                  <a:srgbClr val="008000"/>
                </a:solidFill>
                <a:latin typeface="Symbol" charset="2"/>
                <a:cs typeface="Symbol" charset="2"/>
              </a:rPr>
              <a:t>nn</a:t>
            </a:r>
            <a:r>
              <a:rPr lang="en-US" sz="1800" b="1" dirty="0" smtClean="0">
                <a:solidFill>
                  <a:srgbClr val="008000"/>
                </a:solidFill>
                <a:latin typeface="Arial" charset="0"/>
              </a:rPr>
              <a:t> by </a:t>
            </a:r>
            <a:r>
              <a:rPr lang="en-US" sz="1800" dirty="0" smtClean="0">
                <a:solidFill>
                  <a:srgbClr val="008000"/>
                </a:solidFill>
                <a:latin typeface="Arial" charset="0"/>
              </a:rPr>
              <a:t>high-</a:t>
            </a:r>
            <a:r>
              <a:rPr lang="en-US" sz="1800" dirty="0" err="1" smtClean="0">
                <a:solidFill>
                  <a:srgbClr val="008000"/>
                </a:solidFill>
                <a:latin typeface="Arial" charset="0"/>
              </a:rPr>
              <a:t>p</a:t>
            </a:r>
            <a:r>
              <a:rPr lang="en-US" sz="1800" baseline="-25000" dirty="0" err="1" smtClean="0">
                <a:solidFill>
                  <a:srgbClr val="008000"/>
                </a:solidFill>
                <a:latin typeface="Arial" charset="0"/>
              </a:rPr>
              <a:t>T</a:t>
            </a:r>
            <a:r>
              <a:rPr lang="en-US" sz="1800" dirty="0" smtClean="0">
                <a:solidFill>
                  <a:srgbClr val="008000"/>
                </a:solidFill>
                <a:latin typeface="Arial" charset="0"/>
              </a:rPr>
              <a:t> photon or Z </a:t>
            </a:r>
            <a:r>
              <a:rPr lang="en-US" sz="1800" dirty="0" err="1" smtClean="0">
                <a:solidFill>
                  <a:srgbClr val="008000"/>
                </a:solidFill>
                <a:latin typeface="Arial" charset="0"/>
                <a:sym typeface="Wingdings"/>
              </a:rPr>
              <a:t></a:t>
            </a:r>
            <a:r>
              <a:rPr lang="en-US" sz="1800" dirty="0" smtClean="0">
                <a:solidFill>
                  <a:srgbClr val="008000"/>
                </a:solidFill>
                <a:latin typeface="Arial" charset="0"/>
                <a:sym typeface="Wingdings"/>
              </a:rPr>
              <a:t> </a:t>
            </a:r>
            <a:r>
              <a:rPr lang="en-US" sz="1800" dirty="0" err="1" smtClean="0">
                <a:solidFill>
                  <a:srgbClr val="008000"/>
                </a:solidFill>
                <a:latin typeface="Arial" charset="0"/>
                <a:sym typeface="Wingdings"/>
              </a:rPr>
              <a:t>ll</a:t>
            </a:r>
            <a:endParaRPr lang="en-US" sz="1800" b="1" u="sng" dirty="0" smtClean="0">
              <a:solidFill>
                <a:srgbClr val="008000"/>
              </a:solidFill>
              <a:latin typeface="Arial" charset="0"/>
            </a:endParaRPr>
          </a:p>
          <a:p>
            <a:pPr>
              <a:lnSpc>
                <a:spcPct val="120000"/>
              </a:lnSpc>
              <a:spcBef>
                <a:spcPct val="30000"/>
              </a:spcBef>
              <a:buNone/>
            </a:pPr>
            <a:endParaRPr lang="en-US" sz="1800" b="1" u="sng" dirty="0">
              <a:solidFill>
                <a:schemeClr val="accent2"/>
              </a:solidFill>
              <a:latin typeface="Arial" charset="0"/>
            </a:endParaRPr>
          </a:p>
        </p:txBody>
      </p:sp>
      <p:sp>
        <p:nvSpPr>
          <p:cNvPr id="98318" name="Text Box 1038"/>
          <p:cNvSpPr txBox="1">
            <a:spLocks noChangeArrowheads="1"/>
          </p:cNvSpPr>
          <p:nvPr/>
        </p:nvSpPr>
        <p:spPr bwMode="auto">
          <a:xfrm>
            <a:off x="0" y="6326009"/>
            <a:ext cx="9144000" cy="379591"/>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b="1" dirty="0">
                <a:solidFill>
                  <a:srgbClr val="660066"/>
                </a:solidFill>
                <a:latin typeface="Arial" charset="0"/>
              </a:rPr>
              <a:t>Yellow </a:t>
            </a:r>
            <a:r>
              <a:rPr lang="en-US" b="1" dirty="0" smtClean="0">
                <a:solidFill>
                  <a:srgbClr val="660066"/>
                </a:solidFill>
                <a:latin typeface="Arial" charset="0"/>
              </a:rPr>
              <a:t>band in ratio plots shows that agreement is good between data and MC</a:t>
            </a:r>
            <a:endParaRPr lang="en-US" b="1" dirty="0">
              <a:solidFill>
                <a:srgbClr val="660066"/>
              </a:solidFill>
              <a:latin typeface="Arial" charset="0"/>
            </a:endParaRPr>
          </a:p>
        </p:txBody>
      </p:sp>
      <p:pic>
        <p:nvPicPr>
          <p:cNvPr id="98319" name="Picture 1039" descr="figaux_06"/>
          <p:cNvPicPr>
            <a:picLocks noChangeAspect="1" noChangeArrowheads="1"/>
          </p:cNvPicPr>
          <p:nvPr/>
        </p:nvPicPr>
        <p:blipFill>
          <a:blip r:embed="rId3"/>
          <a:srcRect/>
          <a:stretch>
            <a:fillRect/>
          </a:stretch>
        </p:blipFill>
        <p:spPr bwMode="auto">
          <a:xfrm>
            <a:off x="6137249" y="3470275"/>
            <a:ext cx="3082951" cy="2854325"/>
          </a:xfrm>
          <a:prstGeom prst="rect">
            <a:avLst/>
          </a:prstGeom>
          <a:noFill/>
        </p:spPr>
      </p:pic>
      <p:pic>
        <p:nvPicPr>
          <p:cNvPr id="98320" name="Picture 1040" descr="figaux_10"/>
          <p:cNvPicPr>
            <a:picLocks noChangeAspect="1" noChangeArrowheads="1"/>
          </p:cNvPicPr>
          <p:nvPr/>
        </p:nvPicPr>
        <p:blipFill>
          <a:blip r:embed="rId4"/>
          <a:srcRect/>
          <a:stretch>
            <a:fillRect/>
          </a:stretch>
        </p:blipFill>
        <p:spPr bwMode="auto">
          <a:xfrm>
            <a:off x="3200400" y="3498850"/>
            <a:ext cx="3047999" cy="2822154"/>
          </a:xfrm>
          <a:prstGeom prst="rect">
            <a:avLst/>
          </a:prstGeom>
          <a:noFill/>
        </p:spPr>
      </p:pic>
      <p:pic>
        <p:nvPicPr>
          <p:cNvPr id="98321" name="Picture 1041" descr="figaux_08"/>
          <p:cNvPicPr>
            <a:picLocks noChangeAspect="1" noChangeArrowheads="1"/>
          </p:cNvPicPr>
          <p:nvPr/>
        </p:nvPicPr>
        <p:blipFill>
          <a:blip r:embed="rId5"/>
          <a:srcRect/>
          <a:stretch>
            <a:fillRect/>
          </a:stretch>
        </p:blipFill>
        <p:spPr bwMode="auto">
          <a:xfrm>
            <a:off x="93604" y="3352800"/>
            <a:ext cx="3030596" cy="2806573"/>
          </a:xfrm>
          <a:prstGeom prst="rect">
            <a:avLst/>
          </a:prstGeom>
          <a:noFill/>
        </p:spPr>
      </p:pic>
      <p:sp>
        <p:nvSpPr>
          <p:cNvPr id="15" name="TextBox 11"/>
          <p:cNvSpPr txBox="1">
            <a:spLocks noChangeArrowheads="1"/>
          </p:cNvSpPr>
          <p:nvPr/>
        </p:nvSpPr>
        <p:spPr bwMode="auto">
          <a:xfrm>
            <a:off x="0" y="1"/>
            <a:ext cx="9144000" cy="1077212"/>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200" dirty="0" smtClean="0">
                <a:solidFill>
                  <a:srgbClr val="800000"/>
                </a:solidFill>
              </a:rPr>
              <a:t>SUSY searches: </a:t>
            </a:r>
            <a:br>
              <a:rPr lang="en-US" sz="3200" dirty="0" smtClean="0">
                <a:solidFill>
                  <a:srgbClr val="800000"/>
                </a:solidFill>
              </a:rPr>
            </a:br>
            <a:r>
              <a:rPr lang="en-US" sz="3200" dirty="0" smtClean="0">
                <a:solidFill>
                  <a:srgbClr val="800000"/>
                </a:solidFill>
              </a:rPr>
              <a:t>progress on understanding of SM background</a:t>
            </a:r>
            <a:endParaRPr lang="en-US" sz="3200" baseline="30000" dirty="0">
              <a:solidFill>
                <a:srgbClr val="800000"/>
              </a:solidFill>
            </a:endParaRPr>
          </a:p>
        </p:txBody>
      </p:sp>
      <p:sp>
        <p:nvSpPr>
          <p:cNvPr id="16" name="TextBox 15"/>
          <p:cNvSpPr txBox="1"/>
          <p:nvPr/>
        </p:nvSpPr>
        <p:spPr>
          <a:xfrm>
            <a:off x="1992505" y="6031468"/>
            <a:ext cx="1207895" cy="369332"/>
          </a:xfrm>
          <a:prstGeom prst="rect">
            <a:avLst/>
          </a:prstGeom>
          <a:solidFill>
            <a:schemeClr val="bg1"/>
          </a:solidFill>
        </p:spPr>
        <p:txBody>
          <a:bodyPr wrap="none" rtlCol="0">
            <a:spAutoFit/>
          </a:bodyPr>
          <a:lstStyle/>
          <a:p>
            <a:pPr>
              <a:buNone/>
            </a:pPr>
            <a:r>
              <a:rPr lang="en-US" sz="1800" dirty="0" err="1" smtClean="0"/>
              <a:t>m</a:t>
            </a:r>
            <a:r>
              <a:rPr lang="en-US" sz="1800" baseline="-25000" dirty="0" err="1" smtClean="0"/>
              <a:t>eff</a:t>
            </a:r>
            <a:r>
              <a:rPr lang="en-US" sz="1800" dirty="0" smtClean="0"/>
              <a:t> (</a:t>
            </a:r>
            <a:r>
              <a:rPr lang="en-US" sz="1800" dirty="0" err="1" smtClean="0"/>
              <a:t>GeV</a:t>
            </a:r>
            <a:r>
              <a:rPr lang="en-US" sz="1800" dirty="0" smtClean="0"/>
              <a:t>)</a:t>
            </a:r>
            <a:endParaRPr lang="en-US" sz="1800" dirty="0"/>
          </a:p>
        </p:txBody>
      </p:sp>
      <p:sp>
        <p:nvSpPr>
          <p:cNvPr id="18" name="TextBox 17"/>
          <p:cNvSpPr txBox="1"/>
          <p:nvPr/>
        </p:nvSpPr>
        <p:spPr>
          <a:xfrm>
            <a:off x="5192905" y="6096000"/>
            <a:ext cx="1207895" cy="369332"/>
          </a:xfrm>
          <a:prstGeom prst="rect">
            <a:avLst/>
          </a:prstGeom>
          <a:solidFill>
            <a:schemeClr val="bg1"/>
          </a:solidFill>
        </p:spPr>
        <p:txBody>
          <a:bodyPr wrap="none" rtlCol="0">
            <a:spAutoFit/>
          </a:bodyPr>
          <a:lstStyle/>
          <a:p>
            <a:pPr>
              <a:buNone/>
            </a:pPr>
            <a:r>
              <a:rPr lang="en-US" sz="1800" dirty="0" err="1" smtClean="0"/>
              <a:t>m</a:t>
            </a:r>
            <a:r>
              <a:rPr lang="en-US" sz="1800" baseline="-25000" dirty="0" err="1" smtClean="0"/>
              <a:t>eff</a:t>
            </a:r>
            <a:r>
              <a:rPr lang="en-US" sz="1800" dirty="0" smtClean="0"/>
              <a:t> (</a:t>
            </a:r>
            <a:r>
              <a:rPr lang="en-US" sz="1800" dirty="0" err="1" smtClean="0"/>
              <a:t>GeV</a:t>
            </a:r>
            <a:r>
              <a:rPr lang="en-US" sz="1800" dirty="0" smtClean="0"/>
              <a:t>)</a:t>
            </a:r>
            <a:endParaRPr lang="en-US" sz="1800" dirty="0"/>
          </a:p>
        </p:txBody>
      </p:sp>
      <p:sp>
        <p:nvSpPr>
          <p:cNvPr id="19" name="TextBox 18"/>
          <p:cNvSpPr txBox="1"/>
          <p:nvPr/>
        </p:nvSpPr>
        <p:spPr>
          <a:xfrm>
            <a:off x="8012305" y="6107668"/>
            <a:ext cx="1207895" cy="369332"/>
          </a:xfrm>
          <a:prstGeom prst="rect">
            <a:avLst/>
          </a:prstGeom>
          <a:solidFill>
            <a:schemeClr val="bg1"/>
          </a:solidFill>
        </p:spPr>
        <p:txBody>
          <a:bodyPr wrap="none" rtlCol="0">
            <a:spAutoFit/>
          </a:bodyPr>
          <a:lstStyle/>
          <a:p>
            <a:pPr>
              <a:buNone/>
            </a:pPr>
            <a:r>
              <a:rPr lang="en-US" sz="1800" dirty="0" err="1" smtClean="0"/>
              <a:t>m</a:t>
            </a:r>
            <a:r>
              <a:rPr lang="en-US" sz="1800" baseline="-25000" dirty="0" err="1" smtClean="0"/>
              <a:t>eff</a:t>
            </a:r>
            <a:r>
              <a:rPr lang="en-US" sz="1800" dirty="0" smtClean="0"/>
              <a:t> (</a:t>
            </a:r>
            <a:r>
              <a:rPr lang="en-US" sz="1800" dirty="0" err="1" smtClean="0"/>
              <a:t>GeV</a:t>
            </a:r>
            <a:r>
              <a:rPr lang="en-US" sz="1800" dirty="0" smtClean="0"/>
              <a:t>)</a:t>
            </a:r>
            <a:endParaRPr lang="en-US" sz="1800" dirty="0"/>
          </a:p>
        </p:txBody>
      </p:sp>
    </p:spTree>
    <p:extLst>
      <p:ext uri="{BB962C8B-B14F-4D97-AF65-F5344CB8AC3E}">
        <p14:creationId xmlns:p14="http://schemas.microsoft.com/office/powerpoint/2010/main" val="501856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3"/>
          <p:cNvSpPr txBox="1">
            <a:spLocks noChangeArrowheads="1"/>
          </p:cNvSpPr>
          <p:nvPr/>
        </p:nvSpPr>
        <p:spPr bwMode="auto">
          <a:xfrm>
            <a:off x="3175" y="990600"/>
            <a:ext cx="9140825" cy="975652"/>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Other examples: stranger SUSY partners! </a:t>
            </a:r>
            <a:br>
              <a:rPr lang="en-US" sz="2100" dirty="0" smtClean="0">
                <a:solidFill>
                  <a:srgbClr val="660066"/>
                </a:solidFill>
                <a:latin typeface="Arial" charset="0"/>
              </a:rPr>
            </a:br>
            <a:r>
              <a:rPr lang="en-US" sz="2100" dirty="0" smtClean="0">
                <a:solidFill>
                  <a:srgbClr val="660066"/>
                </a:solidFill>
                <a:latin typeface="Arial" charset="0"/>
              </a:rPr>
              <a:t>Depend on good understanding of detector performance</a:t>
            </a:r>
            <a:endParaRPr lang="en-US" sz="2100" baseline="-25000" dirty="0">
              <a:solidFill>
                <a:srgbClr val="660066"/>
              </a:solidFill>
              <a:latin typeface="Arial" charset="0"/>
            </a:endParaRPr>
          </a:p>
        </p:txBody>
      </p:sp>
      <p:sp>
        <p:nvSpPr>
          <p:cNvPr id="98312" name="Rectangle 1032"/>
          <p:cNvSpPr>
            <a:spLocks noChangeArrowheads="1"/>
          </p:cNvSpPr>
          <p:nvPr/>
        </p:nvSpPr>
        <p:spPr bwMode="auto">
          <a:xfrm>
            <a:off x="4694238" y="5597525"/>
            <a:ext cx="392112"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3" name="Rectangle 1033"/>
          <p:cNvSpPr>
            <a:spLocks noChangeArrowheads="1"/>
          </p:cNvSpPr>
          <p:nvPr/>
        </p:nvSpPr>
        <p:spPr bwMode="auto">
          <a:xfrm>
            <a:off x="2089150" y="5551488"/>
            <a:ext cx="392113"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4" name="Rectangle 1034"/>
          <p:cNvSpPr>
            <a:spLocks noChangeArrowheads="1"/>
          </p:cNvSpPr>
          <p:nvPr/>
        </p:nvSpPr>
        <p:spPr bwMode="auto">
          <a:xfrm>
            <a:off x="2212975" y="1579563"/>
            <a:ext cx="184150" cy="458787"/>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15" name="TextBox 11"/>
          <p:cNvSpPr txBox="1">
            <a:spLocks noChangeArrowheads="1"/>
          </p:cNvSpPr>
          <p:nvPr/>
        </p:nvSpPr>
        <p:spPr bwMode="auto">
          <a:xfrm>
            <a:off x="0" y="1"/>
            <a:ext cx="9144000" cy="1077212"/>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200" dirty="0" smtClean="0">
                <a:solidFill>
                  <a:srgbClr val="800000"/>
                </a:solidFill>
              </a:rPr>
              <a:t>SUSY searches: </a:t>
            </a:r>
            <a:br>
              <a:rPr lang="en-US" sz="3200" dirty="0" smtClean="0">
                <a:solidFill>
                  <a:srgbClr val="800000"/>
                </a:solidFill>
              </a:rPr>
            </a:br>
            <a:r>
              <a:rPr lang="en-US" sz="3200" dirty="0" smtClean="0">
                <a:solidFill>
                  <a:srgbClr val="800000"/>
                </a:solidFill>
              </a:rPr>
              <a:t>progress on understanding of SM background</a:t>
            </a:r>
            <a:endParaRPr lang="en-US" sz="3200" baseline="30000" dirty="0">
              <a:solidFill>
                <a:srgbClr val="800000"/>
              </a:solidFill>
            </a:endParaRPr>
          </a:p>
        </p:txBody>
      </p:sp>
      <p:sp>
        <p:nvSpPr>
          <p:cNvPr id="19" name="Text Box 5"/>
          <p:cNvSpPr txBox="1">
            <a:spLocks noChangeArrowheads="1"/>
          </p:cNvSpPr>
          <p:nvPr/>
        </p:nvSpPr>
        <p:spPr bwMode="auto">
          <a:xfrm>
            <a:off x="152400" y="1828800"/>
            <a:ext cx="3124200" cy="1745093"/>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b="1" u="sng" dirty="0" smtClean="0">
                <a:solidFill>
                  <a:schemeClr val="accent2"/>
                </a:solidFill>
                <a:latin typeface="Arial" charset="0"/>
              </a:rPr>
              <a:t>Long-lived </a:t>
            </a:r>
            <a:r>
              <a:rPr lang="en-US" sz="1800" b="1" u="sng" dirty="0" err="1" smtClean="0">
                <a:solidFill>
                  <a:schemeClr val="accent2"/>
                </a:solidFill>
                <a:latin typeface="Arial" charset="0"/>
              </a:rPr>
              <a:t>neutralino</a:t>
            </a:r>
            <a:r>
              <a:rPr lang="en-US" sz="1800" u="sng" dirty="0" smtClean="0">
                <a:solidFill>
                  <a:schemeClr val="accent2"/>
                </a:solidFill>
                <a:latin typeface="Arial" charset="0"/>
              </a:rPr>
              <a:t>:</a:t>
            </a:r>
            <a:r>
              <a:rPr lang="en-US" sz="1800" b="1" u="sng" dirty="0" smtClean="0">
                <a:solidFill>
                  <a:schemeClr val="accent2"/>
                </a:solidFill>
                <a:latin typeface="Arial" charset="0"/>
              </a:rPr>
              <a:t> </a:t>
            </a:r>
            <a:r>
              <a:rPr lang="en-US" sz="1800" b="1" dirty="0" smtClean="0">
                <a:solidFill>
                  <a:schemeClr val="accent2"/>
                </a:solidFill>
                <a:latin typeface="Arial" charset="0"/>
              </a:rPr>
              <a:t/>
            </a:r>
            <a:br>
              <a:rPr lang="en-US" sz="1800" b="1" dirty="0" smtClean="0">
                <a:solidFill>
                  <a:schemeClr val="accent2"/>
                </a:solidFill>
                <a:latin typeface="Arial" charset="0"/>
              </a:rPr>
            </a:br>
            <a:r>
              <a:rPr lang="en-US" sz="1800" b="1" dirty="0" smtClean="0">
                <a:solidFill>
                  <a:schemeClr val="accent2"/>
                </a:solidFill>
                <a:latin typeface="Arial" charset="0"/>
              </a:rPr>
              <a:t>decay to two jets, displaced vertex with high track multiplicity </a:t>
            </a:r>
            <a:br>
              <a:rPr lang="en-US" sz="1800" b="1" dirty="0" smtClean="0">
                <a:solidFill>
                  <a:schemeClr val="accent2"/>
                </a:solidFill>
                <a:latin typeface="Arial" charset="0"/>
              </a:rPr>
            </a:br>
            <a:r>
              <a:rPr lang="en-US" sz="1800" b="1" dirty="0" smtClean="0">
                <a:solidFill>
                  <a:schemeClr val="accent2"/>
                </a:solidFill>
                <a:latin typeface="Arial" charset="0"/>
              </a:rPr>
              <a:t>(tracking, vertex </a:t>
            </a:r>
            <a:r>
              <a:rPr lang="en-US" sz="1800" b="1" dirty="0" err="1" smtClean="0">
                <a:solidFill>
                  <a:schemeClr val="accent2"/>
                </a:solidFill>
                <a:latin typeface="Arial" charset="0"/>
              </a:rPr>
              <a:t>reco</a:t>
            </a:r>
            <a:r>
              <a:rPr lang="en-US" sz="1800" b="1" dirty="0" smtClean="0">
                <a:solidFill>
                  <a:schemeClr val="accent2"/>
                </a:solidFill>
                <a:latin typeface="Arial" charset="0"/>
              </a:rPr>
              <a:t>.)</a:t>
            </a:r>
            <a:endParaRPr lang="en-US" sz="1800" b="1" dirty="0">
              <a:solidFill>
                <a:schemeClr val="accent2"/>
              </a:solidFill>
              <a:latin typeface="Arial" charset="0"/>
            </a:endParaRPr>
          </a:p>
        </p:txBody>
      </p:sp>
      <p:sp>
        <p:nvSpPr>
          <p:cNvPr id="20" name="Text Box 6"/>
          <p:cNvSpPr txBox="1">
            <a:spLocks noChangeArrowheads="1"/>
          </p:cNvSpPr>
          <p:nvPr/>
        </p:nvSpPr>
        <p:spPr bwMode="auto">
          <a:xfrm>
            <a:off x="3200400" y="2498771"/>
            <a:ext cx="2819400" cy="1006429"/>
          </a:xfrm>
          <a:prstGeom prst="rect">
            <a:avLst/>
          </a:prstGeom>
          <a:noFill/>
          <a:ln w="9525">
            <a:noFill/>
            <a:miter lim="800000"/>
            <a:headEnd/>
            <a:tailEnd/>
          </a:ln>
          <a:effectLst/>
        </p:spPr>
        <p:txBody>
          <a:bodyPr wrap="square">
            <a:prstTxWarp prst="textNoShape">
              <a:avLst/>
            </a:prstTxWarp>
            <a:spAutoFit/>
          </a:bodyPr>
          <a:lstStyle/>
          <a:p>
            <a:pPr>
              <a:lnSpc>
                <a:spcPct val="100000"/>
              </a:lnSpc>
              <a:spcBef>
                <a:spcPct val="30000"/>
              </a:spcBef>
              <a:buNone/>
            </a:pPr>
            <a:r>
              <a:rPr lang="en-US" sz="1800" b="1" dirty="0" err="1" smtClean="0">
                <a:solidFill>
                  <a:schemeClr val="accent2"/>
                </a:solidFill>
                <a:latin typeface="Arial" charset="0"/>
              </a:rPr>
              <a:t>Monojets</a:t>
            </a:r>
            <a:r>
              <a:rPr lang="en-US" sz="1800" b="1" dirty="0" smtClean="0">
                <a:solidFill>
                  <a:schemeClr val="accent2"/>
                </a:solidFill>
                <a:latin typeface="Arial" charset="0"/>
              </a:rPr>
              <a:t>: </a:t>
            </a:r>
          </a:p>
          <a:p>
            <a:pPr>
              <a:lnSpc>
                <a:spcPct val="100000"/>
              </a:lnSpc>
              <a:spcBef>
                <a:spcPct val="30000"/>
              </a:spcBef>
              <a:buNone/>
            </a:pPr>
            <a:r>
              <a:rPr lang="en-US" sz="1800" dirty="0" smtClean="0">
                <a:solidFill>
                  <a:schemeClr val="accent2"/>
                </a:solidFill>
                <a:latin typeface="Arial" charset="0"/>
              </a:rPr>
              <a:t>e</a:t>
            </a:r>
            <a:r>
              <a:rPr lang="en-US" sz="1800" b="1" dirty="0" smtClean="0">
                <a:solidFill>
                  <a:schemeClr val="accent2"/>
                </a:solidFill>
                <a:latin typeface="Arial" charset="0"/>
              </a:rPr>
              <a:t>fficiency of </a:t>
            </a:r>
            <a:r>
              <a:rPr lang="en-US" sz="1800" b="1" dirty="0" err="1" smtClean="0">
                <a:solidFill>
                  <a:schemeClr val="accent2"/>
                </a:solidFill>
                <a:latin typeface="Arial" charset="0"/>
              </a:rPr>
              <a:t>E</a:t>
            </a:r>
            <a:r>
              <a:rPr lang="en-US" sz="1800" b="1" baseline="-25000" dirty="0" err="1" smtClean="0">
                <a:solidFill>
                  <a:schemeClr val="accent2"/>
                </a:solidFill>
                <a:latin typeface="Arial" charset="0"/>
              </a:rPr>
              <a:t>T</a:t>
            </a:r>
            <a:r>
              <a:rPr lang="en-US" sz="1800" b="1" baseline="30000" dirty="0" err="1" smtClean="0">
                <a:solidFill>
                  <a:schemeClr val="accent2"/>
                </a:solidFill>
                <a:latin typeface="Arial" charset="0"/>
              </a:rPr>
              <a:t>miss</a:t>
            </a:r>
            <a:r>
              <a:rPr lang="en-US" sz="1800" b="1" dirty="0" smtClean="0">
                <a:solidFill>
                  <a:schemeClr val="accent2"/>
                </a:solidFill>
                <a:latin typeface="Arial" charset="0"/>
              </a:rPr>
              <a:t> turn</a:t>
            </a:r>
            <a:r>
              <a:rPr lang="en-US" sz="1800" b="1" dirty="0">
                <a:solidFill>
                  <a:schemeClr val="accent2"/>
                </a:solidFill>
                <a:latin typeface="Arial" charset="0"/>
              </a:rPr>
              <a:t>-</a:t>
            </a:r>
            <a:r>
              <a:rPr lang="en-US" sz="1800" b="1" dirty="0" smtClean="0">
                <a:solidFill>
                  <a:schemeClr val="accent2"/>
                </a:solidFill>
                <a:latin typeface="Arial" charset="0"/>
              </a:rPr>
              <a:t>on curve for trigger</a:t>
            </a:r>
            <a:endParaRPr lang="en-US" sz="1800" b="1" dirty="0">
              <a:solidFill>
                <a:schemeClr val="accent2"/>
              </a:solidFill>
              <a:latin typeface="Arial" charset="0"/>
            </a:endParaRPr>
          </a:p>
        </p:txBody>
      </p:sp>
      <p:sp>
        <p:nvSpPr>
          <p:cNvPr id="21" name="Text Box 7"/>
          <p:cNvSpPr txBox="1">
            <a:spLocks noChangeArrowheads="1"/>
          </p:cNvSpPr>
          <p:nvPr/>
        </p:nvSpPr>
        <p:spPr bwMode="auto">
          <a:xfrm>
            <a:off x="6019800" y="2819400"/>
            <a:ext cx="3089275" cy="675057"/>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b="1" u="sng" dirty="0">
                <a:solidFill>
                  <a:schemeClr val="accent2"/>
                </a:solidFill>
                <a:latin typeface="Arial" charset="0"/>
              </a:rPr>
              <a:t>Long</a:t>
            </a:r>
            <a:r>
              <a:rPr lang="en-US" b="1" u="sng" dirty="0" smtClean="0">
                <a:solidFill>
                  <a:schemeClr val="accent2"/>
                </a:solidFill>
                <a:latin typeface="Arial" charset="0"/>
              </a:rPr>
              <a:t>-</a:t>
            </a:r>
            <a:r>
              <a:rPr lang="en-US" u="sng" dirty="0">
                <a:solidFill>
                  <a:schemeClr val="accent2"/>
                </a:solidFill>
                <a:latin typeface="Arial" charset="0"/>
              </a:rPr>
              <a:t>l</a:t>
            </a:r>
            <a:r>
              <a:rPr lang="en-US" b="1" u="sng" dirty="0" smtClean="0">
                <a:solidFill>
                  <a:schemeClr val="accent2"/>
                </a:solidFill>
                <a:latin typeface="Arial" charset="0"/>
              </a:rPr>
              <a:t>ived isolated </a:t>
            </a:r>
            <a:r>
              <a:rPr lang="en-US" u="sng" dirty="0" err="1" smtClean="0">
                <a:solidFill>
                  <a:schemeClr val="accent2"/>
                </a:solidFill>
                <a:latin typeface="Arial" charset="0"/>
              </a:rPr>
              <a:t>slepton</a:t>
            </a:r>
            <a:r>
              <a:rPr lang="en-US" dirty="0" smtClean="0">
                <a:solidFill>
                  <a:schemeClr val="accent2"/>
                </a:solidFill>
                <a:latin typeface="Arial" charset="0"/>
              </a:rPr>
              <a:t>:</a:t>
            </a:r>
            <a:r>
              <a:rPr lang="en-US" b="1" dirty="0" smtClean="0">
                <a:solidFill>
                  <a:schemeClr val="accent2"/>
                </a:solidFill>
                <a:latin typeface="Arial" charset="0"/>
              </a:rPr>
              <a:t> timing </a:t>
            </a:r>
            <a:r>
              <a:rPr lang="en-US" b="1" dirty="0">
                <a:solidFill>
                  <a:schemeClr val="accent2"/>
                </a:solidFill>
                <a:latin typeface="Arial" charset="0"/>
              </a:rPr>
              <a:t>of</a:t>
            </a:r>
            <a:r>
              <a:rPr lang="en-US" b="1" dirty="0" smtClean="0">
                <a:solidFill>
                  <a:schemeClr val="accent2"/>
                </a:solidFill>
                <a:latin typeface="Arial" charset="0"/>
              </a:rPr>
              <a:t> </a:t>
            </a:r>
            <a:r>
              <a:rPr lang="en-US" dirty="0" err="1">
                <a:solidFill>
                  <a:schemeClr val="accent2"/>
                </a:solidFill>
                <a:latin typeface="Arial" charset="0"/>
              </a:rPr>
              <a:t>m</a:t>
            </a:r>
            <a:r>
              <a:rPr lang="en-US" b="1" dirty="0" err="1" smtClean="0">
                <a:solidFill>
                  <a:schemeClr val="accent2"/>
                </a:solidFill>
                <a:latin typeface="Arial" charset="0"/>
              </a:rPr>
              <a:t>uon</a:t>
            </a:r>
            <a:r>
              <a:rPr lang="en-US" b="1" dirty="0" smtClean="0">
                <a:solidFill>
                  <a:schemeClr val="accent2"/>
                </a:solidFill>
                <a:latin typeface="Arial" charset="0"/>
              </a:rPr>
              <a:t> </a:t>
            </a:r>
            <a:r>
              <a:rPr lang="en-US" dirty="0" smtClean="0">
                <a:solidFill>
                  <a:schemeClr val="accent2"/>
                </a:solidFill>
                <a:latin typeface="Arial" charset="0"/>
              </a:rPr>
              <a:t>s</a:t>
            </a:r>
            <a:r>
              <a:rPr lang="en-US" b="1" dirty="0" smtClean="0">
                <a:solidFill>
                  <a:schemeClr val="accent2"/>
                </a:solidFill>
                <a:latin typeface="Arial" charset="0"/>
              </a:rPr>
              <a:t>pect</a:t>
            </a:r>
            <a:r>
              <a:rPr lang="en-US" dirty="0" smtClean="0">
                <a:solidFill>
                  <a:schemeClr val="accent2"/>
                </a:solidFill>
                <a:latin typeface="Arial" charset="0"/>
              </a:rPr>
              <a:t>rometer</a:t>
            </a:r>
            <a:endParaRPr lang="en-US" b="1" dirty="0">
              <a:solidFill>
                <a:schemeClr val="accent2"/>
              </a:solidFill>
              <a:latin typeface="Arial" charset="0"/>
            </a:endParaRPr>
          </a:p>
        </p:txBody>
      </p:sp>
      <p:pic>
        <p:nvPicPr>
          <p:cNvPr id="22" name="Picture 8" descr="https://atlas.web.cern.ch/Atlas/GROUPS/PHYSICS/PAPERS/SUSY-2011-02/fig_05c.png"/>
          <p:cNvPicPr>
            <a:picLocks noChangeAspect="1" noChangeArrowheads="1"/>
          </p:cNvPicPr>
          <p:nvPr/>
        </p:nvPicPr>
        <p:blipFill>
          <a:blip r:embed="rId3"/>
          <a:srcRect/>
          <a:stretch>
            <a:fillRect/>
          </a:stretch>
        </p:blipFill>
        <p:spPr bwMode="auto">
          <a:xfrm>
            <a:off x="36513" y="3530600"/>
            <a:ext cx="3133725" cy="2482850"/>
          </a:xfrm>
          <a:prstGeom prst="rect">
            <a:avLst/>
          </a:prstGeom>
          <a:noFill/>
        </p:spPr>
      </p:pic>
      <p:pic>
        <p:nvPicPr>
          <p:cNvPr id="25" name="Picture 9" descr="https://atlas.web.cern.ch/Atlas/GROUPS/PHYSICS/CONFNOTES/ATLAS-CONF-2011-096/fig_01.png"/>
          <p:cNvPicPr>
            <a:picLocks noChangeAspect="1" noChangeArrowheads="1"/>
          </p:cNvPicPr>
          <p:nvPr/>
        </p:nvPicPr>
        <p:blipFill>
          <a:blip r:embed="rId4"/>
          <a:srcRect/>
          <a:stretch>
            <a:fillRect/>
          </a:stretch>
        </p:blipFill>
        <p:spPr bwMode="auto">
          <a:xfrm>
            <a:off x="3065463" y="3514725"/>
            <a:ext cx="3394075" cy="2466975"/>
          </a:xfrm>
          <a:prstGeom prst="rect">
            <a:avLst/>
          </a:prstGeom>
          <a:noFill/>
        </p:spPr>
      </p:pic>
      <p:pic>
        <p:nvPicPr>
          <p:cNvPr id="26" name="Picture 10" descr="https://atlas.web.cern.ch/Atlas/GROUPS/PHYSICS/PAPERS/susy-LLPMuonLike_01/fig_01a.png"/>
          <p:cNvPicPr>
            <a:picLocks noChangeAspect="1" noChangeArrowheads="1"/>
          </p:cNvPicPr>
          <p:nvPr/>
        </p:nvPicPr>
        <p:blipFill>
          <a:blip r:embed="rId5"/>
          <a:srcRect/>
          <a:stretch>
            <a:fillRect/>
          </a:stretch>
        </p:blipFill>
        <p:spPr bwMode="auto">
          <a:xfrm>
            <a:off x="6286500" y="3460750"/>
            <a:ext cx="2663825" cy="2559050"/>
          </a:xfrm>
          <a:prstGeom prst="rect">
            <a:avLst/>
          </a:prstGeom>
          <a:noFill/>
        </p:spPr>
      </p:pic>
      <p:sp>
        <p:nvSpPr>
          <p:cNvPr id="18" name="TextBox 17"/>
          <p:cNvSpPr txBox="1"/>
          <p:nvPr/>
        </p:nvSpPr>
        <p:spPr>
          <a:xfrm>
            <a:off x="228600" y="5726668"/>
            <a:ext cx="3377547" cy="369332"/>
          </a:xfrm>
          <a:prstGeom prst="rect">
            <a:avLst/>
          </a:prstGeom>
          <a:solidFill>
            <a:schemeClr val="bg1"/>
          </a:solidFill>
        </p:spPr>
        <p:txBody>
          <a:bodyPr wrap="none" rtlCol="0">
            <a:spAutoFit/>
          </a:bodyPr>
          <a:lstStyle/>
          <a:p>
            <a:pPr>
              <a:buNone/>
            </a:pPr>
            <a:r>
              <a:rPr lang="en-US" sz="1800" dirty="0" smtClean="0"/>
              <a:t>Radius of displaced vertex (mm)</a:t>
            </a:r>
            <a:endParaRPr lang="en-US" sz="1800" dirty="0"/>
          </a:p>
        </p:txBody>
      </p:sp>
      <p:sp>
        <p:nvSpPr>
          <p:cNvPr id="24" name="TextBox 23"/>
          <p:cNvSpPr txBox="1"/>
          <p:nvPr/>
        </p:nvSpPr>
        <p:spPr>
          <a:xfrm>
            <a:off x="4728738" y="5802868"/>
            <a:ext cx="1443462" cy="369332"/>
          </a:xfrm>
          <a:prstGeom prst="rect">
            <a:avLst/>
          </a:prstGeom>
          <a:solidFill>
            <a:schemeClr val="bg1"/>
          </a:solidFill>
        </p:spPr>
        <p:txBody>
          <a:bodyPr wrap="none" rtlCol="0">
            <a:spAutoFit/>
          </a:bodyPr>
          <a:lstStyle/>
          <a:p>
            <a:pPr>
              <a:buNone/>
            </a:pPr>
            <a:r>
              <a:rPr lang="en-US" sz="1800" dirty="0" err="1" smtClean="0"/>
              <a:t>E</a:t>
            </a:r>
            <a:r>
              <a:rPr lang="en-US" sz="1800" baseline="-25000" dirty="0" err="1" smtClean="0"/>
              <a:t>T</a:t>
            </a:r>
            <a:r>
              <a:rPr lang="en-US" sz="1800" baseline="30000" dirty="0" err="1" smtClean="0"/>
              <a:t>miss</a:t>
            </a:r>
            <a:r>
              <a:rPr lang="en-US" sz="1800" dirty="0" smtClean="0"/>
              <a:t> (</a:t>
            </a:r>
            <a:r>
              <a:rPr lang="en-US" sz="1800" dirty="0" err="1" smtClean="0"/>
              <a:t>GeV</a:t>
            </a:r>
            <a:r>
              <a:rPr lang="en-US" sz="1800" dirty="0" smtClean="0"/>
              <a:t>)</a:t>
            </a:r>
            <a:endParaRPr lang="en-US" sz="1800" dirty="0"/>
          </a:p>
        </p:txBody>
      </p:sp>
      <p:sp>
        <p:nvSpPr>
          <p:cNvPr id="23" name="TextBox 22"/>
          <p:cNvSpPr txBox="1"/>
          <p:nvPr/>
        </p:nvSpPr>
        <p:spPr>
          <a:xfrm>
            <a:off x="7543800" y="5791200"/>
            <a:ext cx="1353931" cy="369332"/>
          </a:xfrm>
          <a:prstGeom prst="rect">
            <a:avLst/>
          </a:prstGeom>
          <a:solidFill>
            <a:schemeClr val="bg1"/>
          </a:solidFill>
        </p:spPr>
        <p:txBody>
          <a:bodyPr wrap="none" rtlCol="0">
            <a:spAutoFit/>
          </a:bodyPr>
          <a:lstStyle/>
          <a:p>
            <a:pPr>
              <a:buNone/>
            </a:pPr>
            <a:r>
              <a:rPr lang="en-US" sz="1800" dirty="0" smtClean="0"/>
              <a:t>Measured </a:t>
            </a:r>
            <a:r>
              <a:rPr lang="en-US" sz="1800" dirty="0" err="1" smtClean="0">
                <a:latin typeface="Symbol" charset="2"/>
                <a:cs typeface="Symbol" charset="2"/>
              </a:rPr>
              <a:t>b</a:t>
            </a:r>
            <a:endParaRPr lang="en-US" sz="1800" dirty="0">
              <a:latin typeface="Symbol" charset="2"/>
              <a:cs typeface="Symbol" charset="2"/>
            </a:endParaRPr>
          </a:p>
        </p:txBody>
      </p:sp>
    </p:spTree>
    <p:extLst>
      <p:ext uri="{BB962C8B-B14F-4D97-AF65-F5344CB8AC3E}">
        <p14:creationId xmlns:p14="http://schemas.microsoft.com/office/powerpoint/2010/main" val="36725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2" name="Rectangle 1032"/>
          <p:cNvSpPr>
            <a:spLocks noChangeArrowheads="1"/>
          </p:cNvSpPr>
          <p:nvPr/>
        </p:nvSpPr>
        <p:spPr bwMode="auto">
          <a:xfrm>
            <a:off x="4694238" y="5597525"/>
            <a:ext cx="392112"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3" name="Rectangle 1033"/>
          <p:cNvSpPr>
            <a:spLocks noChangeArrowheads="1"/>
          </p:cNvSpPr>
          <p:nvPr/>
        </p:nvSpPr>
        <p:spPr bwMode="auto">
          <a:xfrm>
            <a:off x="2089150" y="5551488"/>
            <a:ext cx="392113"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4" name="Rectangle 1034"/>
          <p:cNvSpPr>
            <a:spLocks noChangeArrowheads="1"/>
          </p:cNvSpPr>
          <p:nvPr/>
        </p:nvSpPr>
        <p:spPr bwMode="auto">
          <a:xfrm>
            <a:off x="2212975" y="1579563"/>
            <a:ext cx="184150" cy="458787"/>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15" name="TextBox 11"/>
          <p:cNvSpPr txBox="1">
            <a:spLocks noChangeArrowheads="1"/>
          </p:cNvSpPr>
          <p:nvPr/>
        </p:nvSpPr>
        <p:spPr bwMode="auto">
          <a:xfrm>
            <a:off x="0" y="1"/>
            <a:ext cx="9144000" cy="584769"/>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200" dirty="0" smtClean="0">
                <a:solidFill>
                  <a:srgbClr val="800000"/>
                </a:solidFill>
              </a:rPr>
              <a:t>SUSY searches: quick overview of results</a:t>
            </a:r>
            <a:endParaRPr lang="en-US" sz="3200" baseline="30000" dirty="0">
              <a:solidFill>
                <a:srgbClr val="800000"/>
              </a:solidFill>
            </a:endParaRPr>
          </a:p>
        </p:txBody>
      </p:sp>
      <p:grpSp>
        <p:nvGrpSpPr>
          <p:cNvPr id="38" name="Group 37"/>
          <p:cNvGrpSpPr/>
          <p:nvPr/>
        </p:nvGrpSpPr>
        <p:grpSpPr>
          <a:xfrm>
            <a:off x="0" y="457200"/>
            <a:ext cx="9140825" cy="6400801"/>
            <a:chOff x="0" y="457200"/>
            <a:chExt cx="9140825" cy="6400801"/>
          </a:xfrm>
        </p:grpSpPr>
        <p:sp>
          <p:nvSpPr>
            <p:cNvPr id="98310" name="Text Box 3"/>
            <p:cNvSpPr txBox="1">
              <a:spLocks noChangeArrowheads="1"/>
            </p:cNvSpPr>
            <p:nvPr/>
          </p:nvSpPr>
          <p:spPr bwMode="auto">
            <a:xfrm>
              <a:off x="0" y="457200"/>
              <a:ext cx="9140825" cy="502702"/>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000" dirty="0" smtClean="0">
                  <a:solidFill>
                    <a:srgbClr val="660066"/>
                  </a:solidFill>
                  <a:latin typeface="Arial" charset="0"/>
                </a:rPr>
                <a:t>Excellent performance of </a:t>
              </a:r>
              <a:r>
                <a:rPr lang="en-US" sz="2000" dirty="0" err="1" smtClean="0">
                  <a:solidFill>
                    <a:srgbClr val="660066"/>
                  </a:solidFill>
                  <a:latin typeface="Arial" charset="0"/>
                </a:rPr>
                <a:t>E</a:t>
              </a:r>
              <a:r>
                <a:rPr lang="en-US" sz="2000" baseline="-25000" dirty="0" err="1" smtClean="0">
                  <a:solidFill>
                    <a:srgbClr val="660066"/>
                  </a:solidFill>
                  <a:latin typeface="Arial" charset="0"/>
                </a:rPr>
                <a:t>T</a:t>
              </a:r>
              <a:r>
                <a:rPr lang="en-US" sz="2000" baseline="30000" dirty="0" err="1" smtClean="0">
                  <a:solidFill>
                    <a:srgbClr val="660066"/>
                  </a:solidFill>
                  <a:latin typeface="Arial" charset="0"/>
                </a:rPr>
                <a:t>miss</a:t>
              </a:r>
              <a:r>
                <a:rPr lang="en-US" sz="2000" dirty="0" smtClean="0">
                  <a:solidFill>
                    <a:srgbClr val="660066"/>
                  </a:solidFill>
                  <a:latin typeface="Arial" charset="0"/>
                </a:rPr>
                <a:t> measurements even with high pile-up</a:t>
              </a:r>
            </a:p>
          </p:txBody>
        </p:sp>
        <p:grpSp>
          <p:nvGrpSpPr>
            <p:cNvPr id="17" name="Group 16"/>
            <p:cNvGrpSpPr/>
            <p:nvPr/>
          </p:nvGrpSpPr>
          <p:grpSpPr>
            <a:xfrm>
              <a:off x="0" y="3276601"/>
              <a:ext cx="4726386" cy="3581400"/>
              <a:chOff x="0" y="3573215"/>
              <a:chExt cx="4334942" cy="3284785"/>
            </a:xfrm>
          </p:grpSpPr>
          <p:pic>
            <p:nvPicPr>
              <p:cNvPr id="27" name="Picture 26" descr="met_2l2nu.eps"/>
              <p:cNvPicPr preferRelativeResize="0">
                <a:picLocks noChangeAspect="1"/>
              </p:cNvPicPr>
              <p:nvPr/>
            </p:nvPicPr>
            <p:blipFill>
              <a:blip r:embed="rId3"/>
              <a:stretch>
                <a:fillRect/>
              </a:stretch>
            </p:blipFill>
            <p:spPr>
              <a:xfrm>
                <a:off x="0" y="3746322"/>
                <a:ext cx="4334942" cy="3111678"/>
              </a:xfrm>
              <a:prstGeom prst="rect">
                <a:avLst/>
              </a:prstGeom>
              <a:ln>
                <a:solidFill>
                  <a:srgbClr val="000000"/>
                </a:solidFill>
              </a:ln>
            </p:spPr>
          </p:pic>
          <p:cxnSp>
            <p:nvCxnSpPr>
              <p:cNvPr id="28" name="Straight Arrow Connector 27"/>
              <p:cNvCxnSpPr/>
              <p:nvPr/>
            </p:nvCxnSpPr>
            <p:spPr bwMode="auto">
              <a:xfrm flipH="1">
                <a:off x="1094582" y="4193704"/>
                <a:ext cx="360040" cy="288032"/>
              </a:xfrm>
              <a:prstGeom prst="straightConnector1">
                <a:avLst/>
              </a:prstGeom>
              <a:solidFill>
                <a:schemeClr val="accent1"/>
              </a:solidFill>
              <a:ln w="28575" cap="flat" cmpd="sng" algn="ctr">
                <a:solidFill>
                  <a:srgbClr val="FF00CC"/>
                </a:solidFill>
                <a:prstDash val="solid"/>
                <a:round/>
                <a:headEnd type="none" w="med" len="med"/>
                <a:tailEnd type="arrow"/>
              </a:ln>
              <a:effectLst/>
            </p:spPr>
          </p:cxnSp>
          <p:sp>
            <p:nvSpPr>
              <p:cNvPr id="29" name="TextBox 28"/>
              <p:cNvSpPr txBox="1"/>
              <p:nvPr/>
            </p:nvSpPr>
            <p:spPr>
              <a:xfrm>
                <a:off x="1460293" y="3573215"/>
                <a:ext cx="1154196" cy="635144"/>
              </a:xfrm>
              <a:prstGeom prst="rect">
                <a:avLst/>
              </a:prstGeom>
              <a:solidFill>
                <a:schemeClr val="bg1"/>
              </a:solidFill>
              <a:ln>
                <a:solidFill>
                  <a:schemeClr val="tx1"/>
                </a:solidFill>
              </a:ln>
            </p:spPr>
            <p:txBody>
              <a:bodyPr wrap="square" rtlCol="0">
                <a:spAutoFit/>
              </a:bodyPr>
              <a:lstStyle/>
              <a:p>
                <a:pPr>
                  <a:buNone/>
                </a:pPr>
                <a:r>
                  <a:rPr lang="en-US" sz="1300" dirty="0" err="1" smtClean="0">
                    <a:solidFill>
                      <a:srgbClr val="FF00CC"/>
                    </a:solidFill>
                    <a:effectLst/>
                  </a:rPr>
                  <a:t>Z+jets</a:t>
                </a:r>
                <a:r>
                  <a:rPr lang="en-US" sz="1300" dirty="0" smtClean="0">
                    <a:solidFill>
                      <a:srgbClr val="FF00CC"/>
                    </a:solidFill>
                    <a:effectLst/>
                  </a:rPr>
                  <a:t> </a:t>
                </a:r>
              </a:p>
              <a:p>
                <a:pPr>
                  <a:buNone/>
                </a:pPr>
                <a:r>
                  <a:rPr lang="en-US" sz="1300" dirty="0" smtClean="0">
                    <a:solidFill>
                      <a:srgbClr val="FF00CC"/>
                    </a:solidFill>
                    <a:effectLst/>
                  </a:rPr>
                  <a:t>(</a:t>
                </a:r>
                <a:r>
                  <a:rPr lang="en-US" sz="1300" dirty="0" err="1" smtClean="0">
                    <a:solidFill>
                      <a:srgbClr val="FF00CC"/>
                    </a:solidFill>
                    <a:effectLst/>
                  </a:rPr>
                  <a:t>E</a:t>
                </a:r>
                <a:r>
                  <a:rPr lang="en-US" sz="1300" baseline="-25000" dirty="0" err="1" smtClean="0">
                    <a:solidFill>
                      <a:srgbClr val="FF00CC"/>
                    </a:solidFill>
                    <a:effectLst/>
                  </a:rPr>
                  <a:t>T</a:t>
                </a:r>
                <a:r>
                  <a:rPr lang="en-US" sz="1300" baseline="30000" dirty="0" err="1" smtClean="0">
                    <a:solidFill>
                      <a:srgbClr val="FF00CC"/>
                    </a:solidFill>
                    <a:effectLst/>
                  </a:rPr>
                  <a:t>miss</a:t>
                </a:r>
                <a:r>
                  <a:rPr lang="en-US" sz="1300" baseline="30000" dirty="0" smtClean="0">
                    <a:solidFill>
                      <a:srgbClr val="FF00CC"/>
                    </a:solidFill>
                    <a:effectLst/>
                  </a:rPr>
                  <a:t> </a:t>
                </a:r>
                <a:r>
                  <a:rPr lang="en-US" sz="1300" dirty="0" smtClean="0">
                    <a:solidFill>
                      <a:srgbClr val="FF00CC"/>
                    </a:solidFill>
                    <a:effectLst/>
                  </a:rPr>
                  <a:t>mainly </a:t>
                </a:r>
              </a:p>
              <a:p>
                <a:pPr>
                  <a:buNone/>
                </a:pPr>
                <a:r>
                  <a:rPr lang="en-US" sz="1300" dirty="0" smtClean="0">
                    <a:solidFill>
                      <a:srgbClr val="FF00CC"/>
                    </a:solidFill>
                    <a:effectLst/>
                  </a:rPr>
                  <a:t>from fakes)</a:t>
                </a:r>
                <a:endParaRPr lang="en-US" sz="1300" dirty="0">
                  <a:solidFill>
                    <a:srgbClr val="FF00CC"/>
                  </a:solidFill>
                  <a:effectLst/>
                </a:endParaRPr>
              </a:p>
            </p:txBody>
          </p:sp>
          <p:cxnSp>
            <p:nvCxnSpPr>
              <p:cNvPr id="30" name="Straight Arrow Connector 29"/>
              <p:cNvCxnSpPr/>
              <p:nvPr/>
            </p:nvCxnSpPr>
            <p:spPr bwMode="auto">
              <a:xfrm flipH="1">
                <a:off x="1656330" y="4841776"/>
                <a:ext cx="14316" cy="299645"/>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31" name="TextBox 30"/>
              <p:cNvSpPr txBox="1"/>
              <p:nvPr/>
            </p:nvSpPr>
            <p:spPr>
              <a:xfrm>
                <a:off x="1402922" y="4337720"/>
                <a:ext cx="915635" cy="451658"/>
              </a:xfrm>
              <a:prstGeom prst="rect">
                <a:avLst/>
              </a:prstGeom>
              <a:solidFill>
                <a:schemeClr val="bg1"/>
              </a:solidFill>
              <a:ln>
                <a:solidFill>
                  <a:schemeClr val="tx1"/>
                </a:solidFill>
              </a:ln>
            </p:spPr>
            <p:txBody>
              <a:bodyPr wrap="square" rtlCol="0">
                <a:spAutoFit/>
              </a:bodyPr>
              <a:lstStyle/>
              <a:p>
                <a:pPr>
                  <a:buNone/>
                </a:pPr>
                <a:r>
                  <a:rPr lang="en-US" sz="1300" dirty="0">
                    <a:solidFill>
                      <a:srgbClr val="0000FF"/>
                    </a:solidFill>
                    <a:effectLst/>
                  </a:rPr>
                  <a:t>t</a:t>
                </a:r>
                <a:r>
                  <a:rPr lang="en-US" sz="1300" dirty="0" smtClean="0">
                    <a:solidFill>
                      <a:srgbClr val="0000FF"/>
                    </a:solidFill>
                    <a:effectLst/>
                  </a:rPr>
                  <a:t>op (</a:t>
                </a:r>
                <a:r>
                  <a:rPr lang="en-US" sz="1300" dirty="0" err="1" smtClean="0">
                    <a:solidFill>
                      <a:srgbClr val="0000FF"/>
                    </a:solidFill>
                    <a:effectLst/>
                  </a:rPr>
                  <a:t>E</a:t>
                </a:r>
                <a:r>
                  <a:rPr lang="en-US" sz="1300" baseline="-25000" dirty="0" err="1">
                    <a:solidFill>
                      <a:srgbClr val="0000FF"/>
                    </a:solidFill>
                    <a:effectLst/>
                  </a:rPr>
                  <a:t>T</a:t>
                </a:r>
                <a:r>
                  <a:rPr lang="en-US" sz="1300" baseline="30000" dirty="0" err="1" smtClean="0">
                    <a:solidFill>
                      <a:srgbClr val="0000FF"/>
                    </a:solidFill>
                    <a:effectLst/>
                  </a:rPr>
                  <a:t>miss</a:t>
                </a:r>
                <a:endParaRPr lang="en-US" sz="1300" dirty="0" smtClean="0">
                  <a:solidFill>
                    <a:srgbClr val="0000FF"/>
                  </a:solidFill>
                  <a:effectLst/>
                </a:endParaRPr>
              </a:p>
              <a:p>
                <a:pPr>
                  <a:buNone/>
                </a:pPr>
                <a:r>
                  <a:rPr lang="en-US" sz="1300" dirty="0" smtClean="0">
                    <a:solidFill>
                      <a:srgbClr val="0000FF"/>
                    </a:solidFill>
                    <a:effectLst/>
                  </a:rPr>
                  <a:t>from </a:t>
                </a:r>
                <a:r>
                  <a:rPr lang="en-US" sz="1300" dirty="0" err="1" smtClean="0">
                    <a:solidFill>
                      <a:srgbClr val="0000FF"/>
                    </a:solidFill>
                    <a:effectLst/>
                    <a:latin typeface="Lucida Grande"/>
                    <a:ea typeface="Lucida Grande"/>
                    <a:cs typeface="Lucida Grande"/>
                  </a:rPr>
                  <a:t>ν</a:t>
                </a:r>
                <a:r>
                  <a:rPr lang="en-US" sz="1300" dirty="0" err="1" smtClean="0">
                    <a:solidFill>
                      <a:srgbClr val="0000FF"/>
                    </a:solidFill>
                    <a:effectLst/>
                  </a:rPr>
                  <a:t>‘s</a:t>
                </a:r>
                <a:r>
                  <a:rPr lang="en-US" sz="1300" dirty="0" smtClean="0">
                    <a:solidFill>
                      <a:srgbClr val="0000FF"/>
                    </a:solidFill>
                    <a:effectLst/>
                  </a:rPr>
                  <a:t>)</a:t>
                </a:r>
                <a:endParaRPr lang="en-US" sz="1300" dirty="0">
                  <a:solidFill>
                    <a:srgbClr val="0000FF"/>
                  </a:solidFill>
                  <a:effectLst/>
                </a:endParaRPr>
              </a:p>
            </p:txBody>
          </p:sp>
        </p:grpSp>
        <p:cxnSp>
          <p:nvCxnSpPr>
            <p:cNvPr id="32" name="Straight Arrow Connector 31"/>
            <p:cNvCxnSpPr/>
            <p:nvPr/>
          </p:nvCxnSpPr>
          <p:spPr bwMode="auto">
            <a:xfrm rot="5400000">
              <a:off x="1485900" y="3695700"/>
              <a:ext cx="236220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3" name="TextBox 32"/>
            <p:cNvSpPr txBox="1"/>
            <p:nvPr/>
          </p:nvSpPr>
          <p:spPr>
            <a:xfrm>
              <a:off x="0" y="1143000"/>
              <a:ext cx="4335929" cy="2031325"/>
            </a:xfrm>
            <a:prstGeom prst="rect">
              <a:avLst/>
            </a:prstGeom>
            <a:solidFill>
              <a:srgbClr val="FFFFFF"/>
            </a:solidFill>
            <a:ln>
              <a:noFill/>
            </a:ln>
          </p:spPr>
          <p:txBody>
            <a:bodyPr wrap="square" rtlCol="0">
              <a:spAutoFit/>
            </a:bodyPr>
            <a:lstStyle/>
            <a:p>
              <a:pPr>
                <a:buNone/>
              </a:pPr>
              <a:r>
                <a:rPr lang="en-US" sz="1800" dirty="0" err="1" smtClean="0">
                  <a:solidFill>
                    <a:srgbClr val="800000"/>
                  </a:solidFill>
                  <a:effectLst/>
                </a:rPr>
                <a:t>E</a:t>
              </a:r>
              <a:r>
                <a:rPr lang="en-US" sz="1800" baseline="-25000" dirty="0" err="1" smtClean="0">
                  <a:solidFill>
                    <a:srgbClr val="800000"/>
                  </a:solidFill>
                  <a:effectLst/>
                </a:rPr>
                <a:t>T</a:t>
              </a:r>
              <a:r>
                <a:rPr lang="en-US" sz="1800" baseline="30000" dirty="0" err="1" smtClean="0">
                  <a:solidFill>
                    <a:srgbClr val="800000"/>
                  </a:solidFill>
                  <a:effectLst/>
                </a:rPr>
                <a:t>miss</a:t>
              </a:r>
              <a:r>
                <a:rPr lang="en-US" sz="1800" dirty="0" smtClean="0">
                  <a:solidFill>
                    <a:srgbClr val="800000"/>
                  </a:solidFill>
                  <a:effectLst/>
                </a:rPr>
                <a:t> spectrum in data for events with</a:t>
              </a:r>
            </a:p>
            <a:p>
              <a:pPr>
                <a:buNone/>
              </a:pPr>
              <a:r>
                <a:rPr lang="en-US" sz="1800" dirty="0">
                  <a:solidFill>
                    <a:srgbClr val="800000"/>
                  </a:solidFill>
                  <a:effectLst/>
                </a:rPr>
                <a:t>a</a:t>
              </a:r>
              <a:r>
                <a:rPr lang="en-US" sz="1800" dirty="0" smtClean="0">
                  <a:solidFill>
                    <a:srgbClr val="800000"/>
                  </a:solidFill>
                  <a:effectLst/>
                </a:rPr>
                <a:t> lepton pair with </a:t>
              </a:r>
              <a:r>
                <a:rPr lang="en-US" sz="1800" dirty="0" err="1" smtClean="0">
                  <a:solidFill>
                    <a:srgbClr val="800000"/>
                  </a:solidFill>
                  <a:effectLst/>
                </a:rPr>
                <a:t>m</a:t>
              </a:r>
              <a:r>
                <a:rPr lang="en-US" sz="1800" baseline="-25000" dirty="0" err="1" smtClean="0">
                  <a:solidFill>
                    <a:srgbClr val="800000"/>
                  </a:solidFill>
                  <a:effectLst/>
                </a:rPr>
                <a:t>ll</a:t>
              </a:r>
              <a:r>
                <a:rPr lang="en-US" sz="1800" dirty="0" smtClean="0">
                  <a:solidFill>
                    <a:srgbClr val="800000"/>
                  </a:solidFill>
                  <a:effectLst/>
                </a:rPr>
                <a:t> ~ m </a:t>
              </a:r>
              <a:r>
                <a:rPr lang="en-US" sz="1800" baseline="-25000" dirty="0" smtClean="0">
                  <a:solidFill>
                    <a:srgbClr val="800000"/>
                  </a:solidFill>
                  <a:effectLst/>
                </a:rPr>
                <a:t>Z</a:t>
              </a:r>
              <a:r>
                <a:rPr lang="en-US" sz="1800" dirty="0" smtClean="0">
                  <a:solidFill>
                    <a:srgbClr val="800000"/>
                  </a:solidFill>
                  <a:effectLst/>
                </a:rPr>
                <a:t> well described </a:t>
              </a:r>
            </a:p>
            <a:p>
              <a:pPr>
                <a:buNone/>
              </a:pPr>
              <a:r>
                <a:rPr lang="en-US" sz="1800" dirty="0" smtClean="0">
                  <a:solidFill>
                    <a:srgbClr val="800000"/>
                  </a:solidFill>
                  <a:effectLst/>
                </a:rPr>
                <a:t>(over 5 orders of magnitude !) by various </a:t>
              </a:r>
            </a:p>
            <a:p>
              <a:pPr>
                <a:buNone/>
              </a:pPr>
              <a:r>
                <a:rPr lang="en-US" sz="1800" dirty="0">
                  <a:solidFill>
                    <a:srgbClr val="800000"/>
                  </a:solidFill>
                  <a:effectLst/>
                </a:rPr>
                <a:t>b</a:t>
              </a:r>
              <a:r>
                <a:rPr lang="en-US" sz="1800" dirty="0" smtClean="0">
                  <a:solidFill>
                    <a:srgbClr val="800000"/>
                  </a:solidFill>
                  <a:effectLst/>
                </a:rPr>
                <a:t>ackground components. </a:t>
              </a:r>
            </a:p>
            <a:p>
              <a:pPr>
                <a:buNone/>
              </a:pPr>
              <a:r>
                <a:rPr lang="en-US" sz="1800" dirty="0" smtClean="0">
                  <a:solidFill>
                    <a:srgbClr val="000090"/>
                  </a:solidFill>
                  <a:effectLst/>
                </a:rPr>
                <a:t>Note: dominated by real </a:t>
              </a:r>
              <a:r>
                <a:rPr lang="en-US" sz="1800" dirty="0" err="1">
                  <a:solidFill>
                    <a:srgbClr val="000090"/>
                  </a:solidFill>
                  <a:effectLst/>
                </a:rPr>
                <a:t>E</a:t>
              </a:r>
              <a:r>
                <a:rPr lang="en-US" sz="1800" baseline="-25000" dirty="0" err="1">
                  <a:solidFill>
                    <a:srgbClr val="000090"/>
                  </a:solidFill>
                  <a:effectLst/>
                </a:rPr>
                <a:t>T</a:t>
              </a:r>
              <a:r>
                <a:rPr lang="en-US" sz="1800" baseline="30000" dirty="0" err="1">
                  <a:solidFill>
                    <a:srgbClr val="000090"/>
                  </a:solidFill>
                  <a:effectLst/>
                </a:rPr>
                <a:t>miss</a:t>
              </a:r>
              <a:r>
                <a:rPr lang="en-US" sz="1800" dirty="0">
                  <a:solidFill>
                    <a:srgbClr val="000090"/>
                  </a:solidFill>
                  <a:effectLst/>
                </a:rPr>
                <a:t> </a:t>
              </a:r>
              <a:r>
                <a:rPr lang="en-US" sz="1800" dirty="0" smtClean="0">
                  <a:solidFill>
                    <a:srgbClr val="000090"/>
                  </a:solidFill>
                  <a:effectLst/>
                </a:rPr>
                <a:t> from </a:t>
              </a:r>
              <a:r>
                <a:rPr lang="en-US" sz="1800" dirty="0" err="1" smtClean="0">
                  <a:solidFill>
                    <a:srgbClr val="000090"/>
                  </a:solidFill>
                  <a:effectLst/>
                  <a:latin typeface="Lucida Grande"/>
                  <a:ea typeface="Lucida Grande"/>
                  <a:cs typeface="Lucida Grande"/>
                </a:rPr>
                <a:t>ν</a:t>
              </a:r>
              <a:r>
                <a:rPr lang="en-US" sz="1800" dirty="0" err="1" smtClean="0">
                  <a:solidFill>
                    <a:srgbClr val="000090"/>
                  </a:solidFill>
                  <a:effectLst/>
                </a:rPr>
                <a:t>’s</a:t>
              </a:r>
              <a:r>
                <a:rPr lang="en-US" sz="1800" dirty="0" smtClean="0">
                  <a:solidFill>
                    <a:srgbClr val="000090"/>
                  </a:solidFill>
                  <a:effectLst/>
                </a:rPr>
                <a:t> </a:t>
              </a:r>
            </a:p>
            <a:p>
              <a:pPr>
                <a:buNone/>
              </a:pPr>
              <a:r>
                <a:rPr lang="en-US" sz="1800" dirty="0" smtClean="0">
                  <a:solidFill>
                    <a:srgbClr val="000090"/>
                  </a:solidFill>
                  <a:effectLst/>
                </a:rPr>
                <a:t>already for </a:t>
              </a:r>
              <a:r>
                <a:rPr lang="en-US" sz="1800" dirty="0" err="1" smtClean="0">
                  <a:solidFill>
                    <a:srgbClr val="000090"/>
                  </a:solidFill>
                  <a:effectLst/>
                </a:rPr>
                <a:t>E</a:t>
              </a:r>
              <a:r>
                <a:rPr lang="en-US" sz="1800" baseline="-25000" dirty="0" err="1">
                  <a:solidFill>
                    <a:srgbClr val="000090"/>
                  </a:solidFill>
                  <a:effectLst/>
                </a:rPr>
                <a:t>T</a:t>
              </a:r>
              <a:r>
                <a:rPr lang="en-US" sz="1800" baseline="30000" dirty="0" err="1" smtClean="0">
                  <a:solidFill>
                    <a:srgbClr val="000090"/>
                  </a:solidFill>
                  <a:effectLst/>
                </a:rPr>
                <a:t>miss</a:t>
              </a:r>
              <a:r>
                <a:rPr lang="en-US" sz="1800" baseline="30000" dirty="0" smtClean="0">
                  <a:solidFill>
                    <a:srgbClr val="000090"/>
                  </a:solidFill>
                  <a:effectLst/>
                </a:rPr>
                <a:t> </a:t>
              </a:r>
              <a:r>
                <a:rPr lang="en-US" sz="1800" dirty="0" smtClean="0">
                  <a:solidFill>
                    <a:srgbClr val="000090"/>
                  </a:solidFill>
                  <a:effectLst/>
                </a:rPr>
                <a:t>~ 50 </a:t>
              </a:r>
              <a:r>
                <a:rPr lang="en-US" sz="1800" dirty="0" err="1" smtClean="0">
                  <a:solidFill>
                    <a:srgbClr val="000090"/>
                  </a:solidFill>
                  <a:effectLst/>
                </a:rPr>
                <a:t>GeV</a:t>
              </a:r>
              <a:endParaRPr lang="en-US" sz="1800" dirty="0" smtClean="0">
                <a:solidFill>
                  <a:srgbClr val="000090"/>
                </a:solidFill>
                <a:effectLst/>
              </a:endParaRPr>
            </a:p>
            <a:p>
              <a:pPr>
                <a:buNone/>
              </a:pPr>
              <a:r>
                <a:rPr lang="en-US" sz="1800" dirty="0" err="1" smtClean="0">
                  <a:solidFill>
                    <a:srgbClr val="000090"/>
                  </a:solidFill>
                  <a:effectLst/>
                  <a:sym typeface="Wingdings"/>
                </a:rPr>
                <a:t></a:t>
              </a:r>
              <a:r>
                <a:rPr lang="en-US" sz="1800" dirty="0" smtClean="0">
                  <a:solidFill>
                    <a:srgbClr val="000090"/>
                  </a:solidFill>
                  <a:effectLst/>
                  <a:sym typeface="Wingdings"/>
                </a:rPr>
                <a:t> </a:t>
              </a:r>
              <a:r>
                <a:rPr lang="en-US" sz="1800" dirty="0" smtClean="0">
                  <a:solidFill>
                    <a:srgbClr val="000090"/>
                  </a:solidFill>
                  <a:effectLst/>
                </a:rPr>
                <a:t>little tails from detector effects !</a:t>
              </a:r>
            </a:p>
          </p:txBody>
        </p:sp>
      </p:grpSp>
      <p:grpSp>
        <p:nvGrpSpPr>
          <p:cNvPr id="39" name="Group 38"/>
          <p:cNvGrpSpPr/>
          <p:nvPr/>
        </p:nvGrpSpPr>
        <p:grpSpPr>
          <a:xfrm>
            <a:off x="3175" y="792698"/>
            <a:ext cx="9140825" cy="6065302"/>
            <a:chOff x="3175" y="792698"/>
            <a:chExt cx="9140825" cy="6065302"/>
          </a:xfrm>
        </p:grpSpPr>
        <p:grpSp>
          <p:nvGrpSpPr>
            <p:cNvPr id="36" name="Group 35"/>
            <p:cNvGrpSpPr/>
            <p:nvPr/>
          </p:nvGrpSpPr>
          <p:grpSpPr>
            <a:xfrm>
              <a:off x="4740630" y="2236113"/>
              <a:ext cx="4403370" cy="4621887"/>
              <a:chOff x="4740630" y="2236113"/>
              <a:chExt cx="4403370" cy="4621887"/>
            </a:xfrm>
          </p:grpSpPr>
          <p:pic>
            <p:nvPicPr>
              <p:cNvPr id="16" name="Picture 15" descr="SUSY_zeroleptons_0911.png"/>
              <p:cNvPicPr>
                <a:picLocks noChangeAspect="1"/>
              </p:cNvPicPr>
              <p:nvPr/>
            </p:nvPicPr>
            <p:blipFill>
              <a:blip r:embed="rId4"/>
              <a:stretch>
                <a:fillRect/>
              </a:stretch>
            </p:blipFill>
            <p:spPr>
              <a:xfrm>
                <a:off x="4740630" y="2743200"/>
                <a:ext cx="4403370" cy="4114800"/>
              </a:xfrm>
              <a:prstGeom prst="rect">
                <a:avLst/>
              </a:prstGeom>
            </p:spPr>
          </p:pic>
          <p:sp>
            <p:nvSpPr>
              <p:cNvPr id="35" name="TextBox 34"/>
              <p:cNvSpPr txBox="1"/>
              <p:nvPr/>
            </p:nvSpPr>
            <p:spPr>
              <a:xfrm>
                <a:off x="5029200" y="2236113"/>
                <a:ext cx="3954929" cy="430887"/>
              </a:xfrm>
              <a:prstGeom prst="rect">
                <a:avLst/>
              </a:prstGeom>
              <a:solidFill>
                <a:srgbClr val="FFFFFF"/>
              </a:solidFill>
              <a:ln>
                <a:noFill/>
              </a:ln>
            </p:spPr>
            <p:txBody>
              <a:bodyPr wrap="square" rtlCol="0">
                <a:spAutoFit/>
              </a:bodyPr>
              <a:lstStyle/>
              <a:p>
                <a:pPr>
                  <a:buNone/>
                </a:pPr>
                <a:r>
                  <a:rPr lang="en-US" sz="2200" dirty="0" smtClean="0">
                    <a:solidFill>
                      <a:srgbClr val="800000"/>
                    </a:solidFill>
                    <a:effectLst/>
                  </a:rPr>
                  <a:t>Simplified SUSY model</a:t>
                </a:r>
              </a:p>
            </p:txBody>
          </p:sp>
        </p:grpSp>
        <p:sp>
          <p:nvSpPr>
            <p:cNvPr id="37" name="Text Box 3"/>
            <p:cNvSpPr txBox="1">
              <a:spLocks noChangeArrowheads="1"/>
            </p:cNvSpPr>
            <p:nvPr/>
          </p:nvSpPr>
          <p:spPr bwMode="auto">
            <a:xfrm>
              <a:off x="3175" y="792698"/>
              <a:ext cx="9140825" cy="502702"/>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000" dirty="0" smtClean="0">
                  <a:solidFill>
                    <a:srgbClr val="660066"/>
                  </a:solidFill>
                  <a:latin typeface="Arial" charset="0"/>
                </a:rPr>
                <a:t>Most sensitive channel: jets + </a:t>
              </a:r>
              <a:r>
                <a:rPr lang="en-US" sz="2000" dirty="0" err="1" smtClean="0">
                  <a:solidFill>
                    <a:srgbClr val="660066"/>
                  </a:solidFill>
                  <a:latin typeface="Arial" charset="0"/>
                </a:rPr>
                <a:t>E</a:t>
              </a:r>
              <a:r>
                <a:rPr lang="en-US" sz="2000" baseline="-25000" dirty="0" err="1" smtClean="0">
                  <a:solidFill>
                    <a:srgbClr val="660066"/>
                  </a:solidFill>
                  <a:latin typeface="Arial" charset="0"/>
                </a:rPr>
                <a:t>T</a:t>
              </a:r>
              <a:r>
                <a:rPr lang="en-US" sz="2000" baseline="30000" dirty="0" err="1" smtClean="0">
                  <a:solidFill>
                    <a:srgbClr val="660066"/>
                  </a:solidFill>
                  <a:latin typeface="Arial" charset="0"/>
                </a:rPr>
                <a:t>miss</a:t>
              </a:r>
              <a:r>
                <a:rPr lang="en-US" sz="2000" dirty="0" smtClean="0">
                  <a:solidFill>
                    <a:srgbClr val="660066"/>
                  </a:solidFill>
                  <a:latin typeface="Arial" charset="0"/>
                </a:rPr>
                <a:t> (no leptons)</a:t>
              </a:r>
            </a:p>
          </p:txBody>
        </p:sp>
      </p:grpSp>
      <p:grpSp>
        <p:nvGrpSpPr>
          <p:cNvPr id="42" name="Group 41"/>
          <p:cNvGrpSpPr/>
          <p:nvPr/>
        </p:nvGrpSpPr>
        <p:grpSpPr>
          <a:xfrm>
            <a:off x="3175" y="914400"/>
            <a:ext cx="9140825" cy="5943600"/>
            <a:chOff x="3175" y="914400"/>
            <a:chExt cx="9140825" cy="5943600"/>
          </a:xfrm>
        </p:grpSpPr>
        <p:sp>
          <p:nvSpPr>
            <p:cNvPr id="40" name="Text Box 3"/>
            <p:cNvSpPr txBox="1">
              <a:spLocks noChangeArrowheads="1"/>
            </p:cNvSpPr>
            <p:nvPr/>
          </p:nvSpPr>
          <p:spPr bwMode="auto">
            <a:xfrm>
              <a:off x="3175" y="914400"/>
              <a:ext cx="9140825" cy="933589"/>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000" dirty="0" smtClean="0">
                  <a:solidFill>
                    <a:srgbClr val="660066"/>
                  </a:solidFill>
                  <a:latin typeface="Arial" charset="0"/>
                </a:rPr>
                <a:t>Some have been heard to say: SUSY will be dead if </a:t>
              </a:r>
              <a:r>
                <a:rPr lang="en-US" sz="2000" dirty="0" err="1" smtClean="0">
                  <a:solidFill>
                    <a:srgbClr val="660066"/>
                  </a:solidFill>
                  <a:latin typeface="Arial" charset="0"/>
                </a:rPr>
                <a:t>m</a:t>
              </a:r>
              <a:r>
                <a:rPr lang="en-US" sz="2000" baseline="-25000" dirty="0" err="1" smtClean="0">
                  <a:solidFill>
                    <a:srgbClr val="660066"/>
                  </a:solidFill>
                  <a:latin typeface="Arial" charset="0"/>
                </a:rPr>
                <a:t>stop</a:t>
              </a:r>
              <a:r>
                <a:rPr lang="en-US" sz="2000" dirty="0" smtClean="0">
                  <a:solidFill>
                    <a:srgbClr val="660066"/>
                  </a:solidFill>
                  <a:latin typeface="Arial" charset="0"/>
                </a:rPr>
                <a:t> &gt; 1 </a:t>
              </a:r>
              <a:r>
                <a:rPr lang="en-US" sz="2000" dirty="0" err="1" smtClean="0">
                  <a:solidFill>
                    <a:srgbClr val="660066"/>
                  </a:solidFill>
                  <a:latin typeface="Arial" charset="0"/>
                </a:rPr>
                <a:t>TeV</a:t>
              </a:r>
              <a:r>
                <a:rPr lang="en-US" sz="2000" dirty="0" smtClean="0">
                  <a:solidFill>
                    <a:srgbClr val="660066"/>
                  </a:solidFill>
                  <a:latin typeface="Arial" charset="0"/>
                </a:rPr>
                <a:t>: </a:t>
              </a:r>
              <a:br>
                <a:rPr lang="en-US" sz="2000" dirty="0" smtClean="0">
                  <a:solidFill>
                    <a:srgbClr val="660066"/>
                  </a:solidFill>
                  <a:latin typeface="Arial" charset="0"/>
                </a:rPr>
              </a:br>
              <a:r>
                <a:rPr lang="en-US" sz="2000" dirty="0" smtClean="0">
                  <a:solidFill>
                    <a:srgbClr val="660066"/>
                  </a:solidFill>
                  <a:latin typeface="Arial" charset="0"/>
                </a:rPr>
                <a:t>a real challenge for the LHC and its experiments!</a:t>
              </a:r>
            </a:p>
          </p:txBody>
        </p:sp>
        <p:pic>
          <p:nvPicPr>
            <p:cNvPr id="41" name="Picture 40" descr="SUSY_stop_0911.png"/>
            <p:cNvPicPr>
              <a:picLocks noChangeAspect="1"/>
            </p:cNvPicPr>
            <p:nvPr/>
          </p:nvPicPr>
          <p:blipFill>
            <a:blip r:embed="rId5"/>
            <a:stretch>
              <a:fillRect/>
            </a:stretch>
          </p:blipFill>
          <p:spPr>
            <a:xfrm>
              <a:off x="990600" y="1855547"/>
              <a:ext cx="7239000" cy="5002453"/>
            </a:xfrm>
            <a:prstGeom prst="rect">
              <a:avLst/>
            </a:prstGeom>
          </p:spPr>
        </p:pic>
      </p:grpSp>
    </p:spTree>
    <p:extLst>
      <p:ext uri="{BB962C8B-B14F-4D97-AF65-F5344CB8AC3E}">
        <p14:creationId xmlns:p14="http://schemas.microsoft.com/office/powerpoint/2010/main" val="3242538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accel="50000" decel="50000" fill="hold" nodeType="clickEffect">
                                  <p:stCondLst>
                                    <p:cond delay="0"/>
                                  </p:stCondLst>
                                  <p:childTnLst>
                                    <p:anim calcmode="lin" valueType="num">
                                      <p:cBhvr additive="base">
                                        <p:cTn id="20" dur="500"/>
                                        <p:tgtEl>
                                          <p:spTgt spid="39"/>
                                        </p:tgtEl>
                                        <p:attrNameLst>
                                          <p:attrName>ppt_x</p:attrName>
                                        </p:attrNameLst>
                                      </p:cBhvr>
                                      <p:tavLst>
                                        <p:tav tm="0">
                                          <p:val>
                                            <p:strVal val="ppt_x"/>
                                          </p:val>
                                        </p:tav>
                                        <p:tav tm="100000">
                                          <p:val>
                                            <p:strVal val="ppt_x"/>
                                          </p:val>
                                        </p:tav>
                                      </p:tavLst>
                                    </p:anim>
                                    <p:anim calcmode="lin" valueType="num">
                                      <p:cBhvr additive="base">
                                        <p:cTn id="21" dur="500"/>
                                        <p:tgtEl>
                                          <p:spTgt spid="39"/>
                                        </p:tgtEl>
                                        <p:attrNameLst>
                                          <p:attrName>ppt_y</p:attrName>
                                        </p:attrNameLst>
                                      </p:cBhvr>
                                      <p:tavLst>
                                        <p:tav tm="0">
                                          <p:val>
                                            <p:strVal val="ppt_y"/>
                                          </p:val>
                                        </p:tav>
                                        <p:tav tm="100000">
                                          <p:val>
                                            <p:strVal val="1+ppt_h/2"/>
                                          </p:val>
                                        </p:tav>
                                      </p:tavLst>
                                    </p:anim>
                                    <p:set>
                                      <p:cBhvr>
                                        <p:cTn id="22" dur="1" fill="hold">
                                          <p:stCondLst>
                                            <p:cond delay="499"/>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2" name="Rectangle 1032"/>
          <p:cNvSpPr>
            <a:spLocks noChangeArrowheads="1"/>
          </p:cNvSpPr>
          <p:nvPr/>
        </p:nvSpPr>
        <p:spPr bwMode="auto">
          <a:xfrm>
            <a:off x="4694238" y="5597525"/>
            <a:ext cx="392112"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3" name="Rectangle 1033"/>
          <p:cNvSpPr>
            <a:spLocks noChangeArrowheads="1"/>
          </p:cNvSpPr>
          <p:nvPr/>
        </p:nvSpPr>
        <p:spPr bwMode="auto">
          <a:xfrm>
            <a:off x="2089150" y="5551488"/>
            <a:ext cx="392113"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4" name="Rectangle 1034"/>
          <p:cNvSpPr>
            <a:spLocks noChangeArrowheads="1"/>
          </p:cNvSpPr>
          <p:nvPr/>
        </p:nvSpPr>
        <p:spPr bwMode="auto">
          <a:xfrm>
            <a:off x="2212975" y="1579563"/>
            <a:ext cx="184150" cy="458787"/>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15" name="TextBox 11"/>
          <p:cNvSpPr txBox="1">
            <a:spLocks noChangeArrowheads="1"/>
          </p:cNvSpPr>
          <p:nvPr/>
        </p:nvSpPr>
        <p:spPr bwMode="auto">
          <a:xfrm>
            <a:off x="0" y="1"/>
            <a:ext cx="9144000" cy="492436"/>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2600" dirty="0" smtClean="0">
                <a:solidFill>
                  <a:srgbClr val="800000"/>
                </a:solidFill>
              </a:rPr>
              <a:t>Summary of BSM searches: look for your </a:t>
            </a:r>
            <a:r>
              <a:rPr lang="en-US" sz="2600" dirty="0" err="1" smtClean="0">
                <a:solidFill>
                  <a:srgbClr val="800000"/>
                </a:solidFill>
              </a:rPr>
              <a:t>favourite</a:t>
            </a:r>
            <a:r>
              <a:rPr lang="en-US" sz="2600" dirty="0" smtClean="0">
                <a:solidFill>
                  <a:srgbClr val="800000"/>
                </a:solidFill>
              </a:rPr>
              <a:t> signature!</a:t>
            </a:r>
            <a:endParaRPr lang="en-US" sz="2600" baseline="30000" dirty="0">
              <a:solidFill>
                <a:srgbClr val="800000"/>
              </a:solidFill>
            </a:endParaRPr>
          </a:p>
        </p:txBody>
      </p:sp>
      <p:pic>
        <p:nvPicPr>
          <p:cNvPr id="24" name="Picture 23" descr="SearchesSummary_0911.png"/>
          <p:cNvPicPr>
            <a:picLocks noChangeAspect="1"/>
          </p:cNvPicPr>
          <p:nvPr/>
        </p:nvPicPr>
        <p:blipFill>
          <a:blip r:embed="rId3"/>
          <a:stretch>
            <a:fillRect/>
          </a:stretch>
        </p:blipFill>
        <p:spPr>
          <a:xfrm>
            <a:off x="381000" y="613535"/>
            <a:ext cx="8382000" cy="6194022"/>
          </a:xfrm>
          <a:prstGeom prst="rect">
            <a:avLst/>
          </a:prstGeom>
        </p:spPr>
      </p:pic>
    </p:spTree>
    <p:extLst>
      <p:ext uri="{BB962C8B-B14F-4D97-AF65-F5344CB8AC3E}">
        <p14:creationId xmlns:p14="http://schemas.microsoft.com/office/powerpoint/2010/main" val="7278305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108364" y="201706"/>
            <a:ext cx="6580909" cy="739588"/>
          </a:xfrm>
        </p:spPr>
        <p:txBody>
          <a:bodyPr>
            <a:normAutofit fontScale="90000"/>
          </a:bodyPr>
          <a:lstStyle/>
          <a:p>
            <a:r>
              <a:rPr lang="en-US" dirty="0">
                <a:solidFill>
                  <a:srgbClr val="000000"/>
                </a:solidFill>
                <a:latin typeface="Comic Sans MS" charset="0"/>
              </a:rPr>
              <a:t>Collisions at the LHC</a:t>
            </a:r>
            <a:endParaRPr lang="el-GR" b="0" dirty="0">
              <a:solidFill>
                <a:srgbClr val="000000"/>
              </a:solidFill>
              <a:latin typeface="Comic Sans MS" charset="0"/>
            </a:endParaRPr>
          </a:p>
        </p:txBody>
      </p:sp>
      <p:sp>
        <p:nvSpPr>
          <p:cNvPr id="50179" name="Rectangle 3"/>
          <p:cNvSpPr>
            <a:spLocks noChangeArrowheads="1"/>
          </p:cNvSpPr>
          <p:nvPr/>
        </p:nvSpPr>
        <p:spPr bwMode="auto">
          <a:xfrm>
            <a:off x="8472921" y="4906777"/>
            <a:ext cx="0" cy="400110"/>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2600" b="1" dirty="0">
                <a:solidFill>
                  <a:srgbClr val="AA0008"/>
                </a:solidFill>
                <a:latin typeface="Helvetica" charset="0"/>
              </a:rPr>
              <a:t> </a:t>
            </a:r>
            <a:endParaRPr lang="en-US" sz="2800" dirty="0">
              <a:latin typeface="Times" charset="0"/>
            </a:endParaRPr>
          </a:p>
        </p:txBody>
      </p:sp>
      <p:grpSp>
        <p:nvGrpSpPr>
          <p:cNvPr id="2" name="Group 4"/>
          <p:cNvGrpSpPr>
            <a:grpSpLocks/>
          </p:cNvGrpSpPr>
          <p:nvPr/>
        </p:nvGrpSpPr>
        <p:grpSpPr bwMode="auto">
          <a:xfrm>
            <a:off x="138546" y="1075765"/>
            <a:ext cx="4232227" cy="5252757"/>
            <a:chOff x="204" y="600"/>
            <a:chExt cx="2665" cy="3309"/>
          </a:xfrm>
        </p:grpSpPr>
        <p:sp>
          <p:nvSpPr>
            <p:cNvPr id="50183" name="Rectangle 5"/>
            <p:cNvSpPr>
              <a:spLocks noChangeArrowheads="1"/>
            </p:cNvSpPr>
            <p:nvPr/>
          </p:nvSpPr>
          <p:spPr bwMode="auto">
            <a:xfrm>
              <a:off x="211" y="3503"/>
              <a:ext cx="440" cy="17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0000"/>
                  </a:solidFill>
                </a:rPr>
                <a:t>Particle</a:t>
              </a:r>
              <a:endParaRPr lang="en-US" sz="2800" dirty="0"/>
            </a:p>
          </p:txBody>
        </p:sp>
        <p:pic>
          <p:nvPicPr>
            <p:cNvPr id="50184" name="Picture 6"/>
            <p:cNvPicPr>
              <a:picLocks noChangeAspect="1" noChangeArrowheads="1"/>
            </p:cNvPicPr>
            <p:nvPr/>
          </p:nvPicPr>
          <p:blipFill>
            <a:blip r:embed="rId2"/>
            <a:srcRect/>
            <a:stretch>
              <a:fillRect/>
            </a:stretch>
          </p:blipFill>
          <p:spPr bwMode="auto">
            <a:xfrm>
              <a:off x="480" y="624"/>
              <a:ext cx="2327" cy="743"/>
            </a:xfrm>
            <a:prstGeom prst="rect">
              <a:avLst/>
            </a:prstGeom>
            <a:noFill/>
            <a:ln w="9525">
              <a:noFill/>
              <a:miter lim="800000"/>
              <a:headEnd/>
              <a:tailEnd/>
            </a:ln>
          </p:spPr>
        </p:pic>
        <p:pic>
          <p:nvPicPr>
            <p:cNvPr id="50185" name="Picture 7"/>
            <p:cNvPicPr>
              <a:picLocks noChangeAspect="1" noChangeArrowheads="1"/>
            </p:cNvPicPr>
            <p:nvPr/>
          </p:nvPicPr>
          <p:blipFill>
            <a:blip r:embed="rId3"/>
            <a:srcRect/>
            <a:stretch>
              <a:fillRect/>
            </a:stretch>
          </p:blipFill>
          <p:spPr bwMode="auto">
            <a:xfrm>
              <a:off x="594" y="2620"/>
              <a:ext cx="2103" cy="425"/>
            </a:xfrm>
            <a:prstGeom prst="rect">
              <a:avLst/>
            </a:prstGeom>
            <a:noFill/>
            <a:ln w="9525">
              <a:noFill/>
              <a:miter lim="800000"/>
              <a:headEnd/>
              <a:tailEnd/>
            </a:ln>
          </p:spPr>
        </p:pic>
        <p:pic>
          <p:nvPicPr>
            <p:cNvPr id="50186" name="Picture 8"/>
            <p:cNvPicPr>
              <a:picLocks noChangeAspect="1" noChangeArrowheads="1"/>
            </p:cNvPicPr>
            <p:nvPr/>
          </p:nvPicPr>
          <p:blipFill>
            <a:blip r:embed="rId4"/>
            <a:srcRect/>
            <a:stretch>
              <a:fillRect/>
            </a:stretch>
          </p:blipFill>
          <p:spPr bwMode="auto">
            <a:xfrm>
              <a:off x="488" y="1923"/>
              <a:ext cx="2337" cy="553"/>
            </a:xfrm>
            <a:prstGeom prst="rect">
              <a:avLst/>
            </a:prstGeom>
            <a:noFill/>
            <a:ln w="9525">
              <a:noFill/>
              <a:miter lim="800000"/>
              <a:headEnd/>
              <a:tailEnd/>
            </a:ln>
          </p:spPr>
        </p:pic>
        <p:sp>
          <p:nvSpPr>
            <p:cNvPr id="50187" name="Rectangle 9"/>
            <p:cNvSpPr>
              <a:spLocks noChangeArrowheads="1"/>
            </p:cNvSpPr>
            <p:nvPr/>
          </p:nvSpPr>
          <p:spPr bwMode="auto">
            <a:xfrm>
              <a:off x="2272" y="1002"/>
              <a:ext cx="2" cy="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0188" name="Oval 10"/>
            <p:cNvSpPr>
              <a:spLocks noChangeArrowheads="1"/>
            </p:cNvSpPr>
            <p:nvPr/>
          </p:nvSpPr>
          <p:spPr bwMode="auto">
            <a:xfrm>
              <a:off x="2274" y="1108"/>
              <a:ext cx="159" cy="144"/>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189" name="Oval 11"/>
            <p:cNvSpPr>
              <a:spLocks noChangeArrowheads="1"/>
            </p:cNvSpPr>
            <p:nvPr/>
          </p:nvSpPr>
          <p:spPr bwMode="auto">
            <a:xfrm>
              <a:off x="2276" y="1108"/>
              <a:ext cx="156" cy="144"/>
            </a:xfrm>
            <a:prstGeom prst="ellipse">
              <a:avLst/>
            </a:prstGeom>
            <a:noFill/>
            <a:ln w="15875">
              <a:solidFill>
                <a:srgbClr val="FFBD06"/>
              </a:solidFill>
              <a:round/>
              <a:headEnd/>
              <a:tailEnd/>
            </a:ln>
          </p:spPr>
          <p:txBody>
            <a:bodyPr>
              <a:prstTxWarp prst="textNoShape">
                <a:avLst/>
              </a:prstTxWarp>
            </a:bodyPr>
            <a:lstStyle/>
            <a:p>
              <a:endParaRPr lang="en-US"/>
            </a:p>
          </p:txBody>
        </p:sp>
        <p:sp>
          <p:nvSpPr>
            <p:cNvPr id="50190" name="Oval 12"/>
            <p:cNvSpPr>
              <a:spLocks noChangeArrowheads="1"/>
            </p:cNvSpPr>
            <p:nvPr/>
          </p:nvSpPr>
          <p:spPr bwMode="auto">
            <a:xfrm>
              <a:off x="2278" y="1110"/>
              <a:ext cx="152" cy="140"/>
            </a:xfrm>
            <a:prstGeom prst="ellipse">
              <a:avLst/>
            </a:prstGeom>
            <a:noFill/>
            <a:ln w="15875">
              <a:solidFill>
                <a:srgbClr val="FFBE0C"/>
              </a:solidFill>
              <a:round/>
              <a:headEnd/>
              <a:tailEnd/>
            </a:ln>
          </p:spPr>
          <p:txBody>
            <a:bodyPr>
              <a:prstTxWarp prst="textNoShape">
                <a:avLst/>
              </a:prstTxWarp>
            </a:bodyPr>
            <a:lstStyle/>
            <a:p>
              <a:endParaRPr lang="en-US"/>
            </a:p>
          </p:txBody>
        </p:sp>
        <p:sp>
          <p:nvSpPr>
            <p:cNvPr id="50191" name="Oval 13"/>
            <p:cNvSpPr>
              <a:spLocks noChangeArrowheads="1"/>
            </p:cNvSpPr>
            <p:nvPr/>
          </p:nvSpPr>
          <p:spPr bwMode="auto">
            <a:xfrm>
              <a:off x="2280" y="1112"/>
              <a:ext cx="148" cy="136"/>
            </a:xfrm>
            <a:prstGeom prst="ellipse">
              <a:avLst/>
            </a:prstGeom>
            <a:noFill/>
            <a:ln w="15875">
              <a:solidFill>
                <a:srgbClr val="FFC013"/>
              </a:solidFill>
              <a:round/>
              <a:headEnd/>
              <a:tailEnd/>
            </a:ln>
          </p:spPr>
          <p:txBody>
            <a:bodyPr>
              <a:prstTxWarp prst="textNoShape">
                <a:avLst/>
              </a:prstTxWarp>
            </a:bodyPr>
            <a:lstStyle/>
            <a:p>
              <a:endParaRPr lang="en-US"/>
            </a:p>
          </p:txBody>
        </p:sp>
        <p:sp>
          <p:nvSpPr>
            <p:cNvPr id="50192" name="Oval 14"/>
            <p:cNvSpPr>
              <a:spLocks noChangeArrowheads="1"/>
            </p:cNvSpPr>
            <p:nvPr/>
          </p:nvSpPr>
          <p:spPr bwMode="auto">
            <a:xfrm>
              <a:off x="2282" y="1113"/>
              <a:ext cx="144" cy="133"/>
            </a:xfrm>
            <a:prstGeom prst="ellipse">
              <a:avLst/>
            </a:prstGeom>
            <a:noFill/>
            <a:ln w="15875">
              <a:solidFill>
                <a:srgbClr val="FFC219"/>
              </a:solidFill>
              <a:round/>
              <a:headEnd/>
              <a:tailEnd/>
            </a:ln>
          </p:spPr>
          <p:txBody>
            <a:bodyPr>
              <a:prstTxWarp prst="textNoShape">
                <a:avLst/>
              </a:prstTxWarp>
            </a:bodyPr>
            <a:lstStyle/>
            <a:p>
              <a:endParaRPr lang="en-US"/>
            </a:p>
          </p:txBody>
        </p:sp>
        <p:sp>
          <p:nvSpPr>
            <p:cNvPr id="50193" name="Oval 15"/>
            <p:cNvSpPr>
              <a:spLocks noChangeArrowheads="1"/>
            </p:cNvSpPr>
            <p:nvPr/>
          </p:nvSpPr>
          <p:spPr bwMode="auto">
            <a:xfrm>
              <a:off x="2284" y="1115"/>
              <a:ext cx="140" cy="129"/>
            </a:xfrm>
            <a:prstGeom prst="ellipse">
              <a:avLst/>
            </a:prstGeom>
            <a:noFill/>
            <a:ln w="15875">
              <a:solidFill>
                <a:srgbClr val="FFC41F"/>
              </a:solidFill>
              <a:round/>
              <a:headEnd/>
              <a:tailEnd/>
            </a:ln>
          </p:spPr>
          <p:txBody>
            <a:bodyPr>
              <a:prstTxWarp prst="textNoShape">
                <a:avLst/>
              </a:prstTxWarp>
            </a:bodyPr>
            <a:lstStyle/>
            <a:p>
              <a:endParaRPr lang="en-US"/>
            </a:p>
          </p:txBody>
        </p:sp>
        <p:sp>
          <p:nvSpPr>
            <p:cNvPr id="50194" name="Oval 16"/>
            <p:cNvSpPr>
              <a:spLocks noChangeArrowheads="1"/>
            </p:cNvSpPr>
            <p:nvPr/>
          </p:nvSpPr>
          <p:spPr bwMode="auto">
            <a:xfrm>
              <a:off x="2286" y="1117"/>
              <a:ext cx="136" cy="125"/>
            </a:xfrm>
            <a:prstGeom prst="ellipse">
              <a:avLst/>
            </a:prstGeom>
            <a:noFill/>
            <a:ln w="15875">
              <a:solidFill>
                <a:srgbClr val="FFC526"/>
              </a:solidFill>
              <a:round/>
              <a:headEnd/>
              <a:tailEnd/>
            </a:ln>
          </p:spPr>
          <p:txBody>
            <a:bodyPr>
              <a:prstTxWarp prst="textNoShape">
                <a:avLst/>
              </a:prstTxWarp>
            </a:bodyPr>
            <a:lstStyle/>
            <a:p>
              <a:endParaRPr lang="en-US"/>
            </a:p>
          </p:txBody>
        </p:sp>
        <p:sp>
          <p:nvSpPr>
            <p:cNvPr id="50195" name="Oval 17"/>
            <p:cNvSpPr>
              <a:spLocks noChangeArrowheads="1"/>
            </p:cNvSpPr>
            <p:nvPr/>
          </p:nvSpPr>
          <p:spPr bwMode="auto">
            <a:xfrm>
              <a:off x="2288" y="1119"/>
              <a:ext cx="132" cy="121"/>
            </a:xfrm>
            <a:prstGeom prst="ellipse">
              <a:avLst/>
            </a:prstGeom>
            <a:noFill/>
            <a:ln w="15875">
              <a:solidFill>
                <a:srgbClr val="FFC72C"/>
              </a:solidFill>
              <a:round/>
              <a:headEnd/>
              <a:tailEnd/>
            </a:ln>
          </p:spPr>
          <p:txBody>
            <a:bodyPr>
              <a:prstTxWarp prst="textNoShape">
                <a:avLst/>
              </a:prstTxWarp>
            </a:bodyPr>
            <a:lstStyle/>
            <a:p>
              <a:endParaRPr lang="en-US"/>
            </a:p>
          </p:txBody>
        </p:sp>
        <p:sp>
          <p:nvSpPr>
            <p:cNvPr id="50196" name="Oval 18"/>
            <p:cNvSpPr>
              <a:spLocks noChangeArrowheads="1"/>
            </p:cNvSpPr>
            <p:nvPr/>
          </p:nvSpPr>
          <p:spPr bwMode="auto">
            <a:xfrm>
              <a:off x="2289" y="1121"/>
              <a:ext cx="129" cy="117"/>
            </a:xfrm>
            <a:prstGeom prst="ellipse">
              <a:avLst/>
            </a:prstGeom>
            <a:noFill/>
            <a:ln w="15875">
              <a:solidFill>
                <a:srgbClr val="FFC933"/>
              </a:solidFill>
              <a:round/>
              <a:headEnd/>
              <a:tailEnd/>
            </a:ln>
          </p:spPr>
          <p:txBody>
            <a:bodyPr>
              <a:prstTxWarp prst="textNoShape">
                <a:avLst/>
              </a:prstTxWarp>
            </a:bodyPr>
            <a:lstStyle/>
            <a:p>
              <a:endParaRPr lang="en-US"/>
            </a:p>
          </p:txBody>
        </p:sp>
        <p:sp>
          <p:nvSpPr>
            <p:cNvPr id="50197" name="Oval 19"/>
            <p:cNvSpPr>
              <a:spLocks noChangeArrowheads="1"/>
            </p:cNvSpPr>
            <p:nvPr/>
          </p:nvSpPr>
          <p:spPr bwMode="auto">
            <a:xfrm>
              <a:off x="2291" y="1123"/>
              <a:ext cx="125" cy="113"/>
            </a:xfrm>
            <a:prstGeom prst="ellipse">
              <a:avLst/>
            </a:prstGeom>
            <a:noFill/>
            <a:ln w="15875">
              <a:solidFill>
                <a:srgbClr val="FFCA39"/>
              </a:solidFill>
              <a:round/>
              <a:headEnd/>
              <a:tailEnd/>
            </a:ln>
          </p:spPr>
          <p:txBody>
            <a:bodyPr>
              <a:prstTxWarp prst="textNoShape">
                <a:avLst/>
              </a:prstTxWarp>
            </a:bodyPr>
            <a:lstStyle/>
            <a:p>
              <a:endParaRPr lang="en-US"/>
            </a:p>
          </p:txBody>
        </p:sp>
        <p:sp>
          <p:nvSpPr>
            <p:cNvPr id="50198" name="Oval 20"/>
            <p:cNvSpPr>
              <a:spLocks noChangeArrowheads="1"/>
            </p:cNvSpPr>
            <p:nvPr/>
          </p:nvSpPr>
          <p:spPr bwMode="auto">
            <a:xfrm>
              <a:off x="2293" y="1125"/>
              <a:ext cx="121" cy="109"/>
            </a:xfrm>
            <a:prstGeom prst="ellipse">
              <a:avLst/>
            </a:prstGeom>
            <a:noFill/>
            <a:ln w="15875">
              <a:solidFill>
                <a:srgbClr val="FFCC3F"/>
              </a:solidFill>
              <a:round/>
              <a:headEnd/>
              <a:tailEnd/>
            </a:ln>
          </p:spPr>
          <p:txBody>
            <a:bodyPr>
              <a:prstTxWarp prst="textNoShape">
                <a:avLst/>
              </a:prstTxWarp>
            </a:bodyPr>
            <a:lstStyle/>
            <a:p>
              <a:endParaRPr lang="en-US"/>
            </a:p>
          </p:txBody>
        </p:sp>
        <p:sp>
          <p:nvSpPr>
            <p:cNvPr id="50199" name="Oval 21"/>
            <p:cNvSpPr>
              <a:spLocks noChangeArrowheads="1"/>
            </p:cNvSpPr>
            <p:nvPr/>
          </p:nvSpPr>
          <p:spPr bwMode="auto">
            <a:xfrm>
              <a:off x="2295" y="1125"/>
              <a:ext cx="117" cy="107"/>
            </a:xfrm>
            <a:prstGeom prst="ellipse">
              <a:avLst/>
            </a:prstGeom>
            <a:noFill/>
            <a:ln w="15875">
              <a:solidFill>
                <a:srgbClr val="FFCE46"/>
              </a:solidFill>
              <a:round/>
              <a:headEnd/>
              <a:tailEnd/>
            </a:ln>
          </p:spPr>
          <p:txBody>
            <a:bodyPr>
              <a:prstTxWarp prst="textNoShape">
                <a:avLst/>
              </a:prstTxWarp>
            </a:bodyPr>
            <a:lstStyle/>
            <a:p>
              <a:endParaRPr lang="en-US"/>
            </a:p>
          </p:txBody>
        </p:sp>
        <p:sp>
          <p:nvSpPr>
            <p:cNvPr id="50200" name="Oval 22"/>
            <p:cNvSpPr>
              <a:spLocks noChangeArrowheads="1"/>
            </p:cNvSpPr>
            <p:nvPr/>
          </p:nvSpPr>
          <p:spPr bwMode="auto">
            <a:xfrm>
              <a:off x="2297" y="1127"/>
              <a:ext cx="113" cy="104"/>
            </a:xfrm>
            <a:prstGeom prst="ellipse">
              <a:avLst/>
            </a:prstGeom>
            <a:noFill/>
            <a:ln w="15875">
              <a:solidFill>
                <a:srgbClr val="FFD04C"/>
              </a:solidFill>
              <a:round/>
              <a:headEnd/>
              <a:tailEnd/>
            </a:ln>
          </p:spPr>
          <p:txBody>
            <a:bodyPr>
              <a:prstTxWarp prst="textNoShape">
                <a:avLst/>
              </a:prstTxWarp>
            </a:bodyPr>
            <a:lstStyle/>
            <a:p>
              <a:endParaRPr lang="en-US"/>
            </a:p>
          </p:txBody>
        </p:sp>
        <p:sp>
          <p:nvSpPr>
            <p:cNvPr id="50201" name="Oval 23"/>
            <p:cNvSpPr>
              <a:spLocks noChangeArrowheads="1"/>
            </p:cNvSpPr>
            <p:nvPr/>
          </p:nvSpPr>
          <p:spPr bwMode="auto">
            <a:xfrm>
              <a:off x="2299" y="1129"/>
              <a:ext cx="109" cy="100"/>
            </a:xfrm>
            <a:prstGeom prst="ellipse">
              <a:avLst/>
            </a:prstGeom>
            <a:noFill/>
            <a:ln w="15875">
              <a:solidFill>
                <a:srgbClr val="FFD153"/>
              </a:solidFill>
              <a:round/>
              <a:headEnd/>
              <a:tailEnd/>
            </a:ln>
          </p:spPr>
          <p:txBody>
            <a:bodyPr>
              <a:prstTxWarp prst="textNoShape">
                <a:avLst/>
              </a:prstTxWarp>
            </a:bodyPr>
            <a:lstStyle/>
            <a:p>
              <a:endParaRPr lang="en-US"/>
            </a:p>
          </p:txBody>
        </p:sp>
        <p:sp>
          <p:nvSpPr>
            <p:cNvPr id="50202" name="Oval 24"/>
            <p:cNvSpPr>
              <a:spLocks noChangeArrowheads="1"/>
            </p:cNvSpPr>
            <p:nvPr/>
          </p:nvSpPr>
          <p:spPr bwMode="auto">
            <a:xfrm>
              <a:off x="2301" y="1131"/>
              <a:ext cx="106" cy="98"/>
            </a:xfrm>
            <a:prstGeom prst="ellipse">
              <a:avLst/>
            </a:prstGeom>
            <a:noFill/>
            <a:ln w="15875">
              <a:solidFill>
                <a:srgbClr val="FFD359"/>
              </a:solidFill>
              <a:round/>
              <a:headEnd/>
              <a:tailEnd/>
            </a:ln>
          </p:spPr>
          <p:txBody>
            <a:bodyPr>
              <a:prstTxWarp prst="textNoShape">
                <a:avLst/>
              </a:prstTxWarp>
            </a:bodyPr>
            <a:lstStyle/>
            <a:p>
              <a:endParaRPr lang="en-US"/>
            </a:p>
          </p:txBody>
        </p:sp>
        <p:sp>
          <p:nvSpPr>
            <p:cNvPr id="50203" name="Oval 25"/>
            <p:cNvSpPr>
              <a:spLocks noChangeArrowheads="1"/>
            </p:cNvSpPr>
            <p:nvPr/>
          </p:nvSpPr>
          <p:spPr bwMode="auto">
            <a:xfrm>
              <a:off x="2303" y="1133"/>
              <a:ext cx="102" cy="94"/>
            </a:xfrm>
            <a:prstGeom prst="ellipse">
              <a:avLst/>
            </a:prstGeom>
            <a:noFill/>
            <a:ln w="15875">
              <a:solidFill>
                <a:srgbClr val="FFD55F"/>
              </a:solidFill>
              <a:round/>
              <a:headEnd/>
              <a:tailEnd/>
            </a:ln>
          </p:spPr>
          <p:txBody>
            <a:bodyPr>
              <a:prstTxWarp prst="textNoShape">
                <a:avLst/>
              </a:prstTxWarp>
            </a:bodyPr>
            <a:lstStyle/>
            <a:p>
              <a:endParaRPr lang="en-US"/>
            </a:p>
          </p:txBody>
        </p:sp>
        <p:sp>
          <p:nvSpPr>
            <p:cNvPr id="50204" name="Oval 26"/>
            <p:cNvSpPr>
              <a:spLocks noChangeArrowheads="1"/>
            </p:cNvSpPr>
            <p:nvPr/>
          </p:nvSpPr>
          <p:spPr bwMode="auto">
            <a:xfrm>
              <a:off x="2305" y="1135"/>
              <a:ext cx="98" cy="90"/>
            </a:xfrm>
            <a:prstGeom prst="ellipse">
              <a:avLst/>
            </a:prstGeom>
            <a:noFill/>
            <a:ln w="15875">
              <a:solidFill>
                <a:srgbClr val="FFD666"/>
              </a:solidFill>
              <a:round/>
              <a:headEnd/>
              <a:tailEnd/>
            </a:ln>
          </p:spPr>
          <p:txBody>
            <a:bodyPr>
              <a:prstTxWarp prst="textNoShape">
                <a:avLst/>
              </a:prstTxWarp>
            </a:bodyPr>
            <a:lstStyle/>
            <a:p>
              <a:endParaRPr lang="en-US"/>
            </a:p>
          </p:txBody>
        </p:sp>
        <p:sp>
          <p:nvSpPr>
            <p:cNvPr id="50205" name="Oval 27"/>
            <p:cNvSpPr>
              <a:spLocks noChangeArrowheads="1"/>
            </p:cNvSpPr>
            <p:nvPr/>
          </p:nvSpPr>
          <p:spPr bwMode="auto">
            <a:xfrm>
              <a:off x="2307" y="1136"/>
              <a:ext cx="94" cy="87"/>
            </a:xfrm>
            <a:prstGeom prst="ellipse">
              <a:avLst/>
            </a:prstGeom>
            <a:noFill/>
            <a:ln w="15875">
              <a:solidFill>
                <a:srgbClr val="FFD86C"/>
              </a:solidFill>
              <a:round/>
              <a:headEnd/>
              <a:tailEnd/>
            </a:ln>
          </p:spPr>
          <p:txBody>
            <a:bodyPr>
              <a:prstTxWarp prst="textNoShape">
                <a:avLst/>
              </a:prstTxWarp>
            </a:bodyPr>
            <a:lstStyle/>
            <a:p>
              <a:endParaRPr lang="en-US"/>
            </a:p>
          </p:txBody>
        </p:sp>
        <p:sp>
          <p:nvSpPr>
            <p:cNvPr id="50206" name="Oval 28"/>
            <p:cNvSpPr>
              <a:spLocks noChangeArrowheads="1"/>
            </p:cNvSpPr>
            <p:nvPr/>
          </p:nvSpPr>
          <p:spPr bwMode="auto">
            <a:xfrm>
              <a:off x="2309" y="1138"/>
              <a:ext cx="90" cy="83"/>
            </a:xfrm>
            <a:prstGeom prst="ellipse">
              <a:avLst/>
            </a:prstGeom>
            <a:noFill/>
            <a:ln w="15875">
              <a:solidFill>
                <a:srgbClr val="FFDA73"/>
              </a:solidFill>
              <a:round/>
              <a:headEnd/>
              <a:tailEnd/>
            </a:ln>
          </p:spPr>
          <p:txBody>
            <a:bodyPr>
              <a:prstTxWarp prst="textNoShape">
                <a:avLst/>
              </a:prstTxWarp>
            </a:bodyPr>
            <a:lstStyle/>
            <a:p>
              <a:endParaRPr lang="en-US"/>
            </a:p>
          </p:txBody>
        </p:sp>
        <p:sp>
          <p:nvSpPr>
            <p:cNvPr id="50207" name="Oval 29"/>
            <p:cNvSpPr>
              <a:spLocks noChangeArrowheads="1"/>
            </p:cNvSpPr>
            <p:nvPr/>
          </p:nvSpPr>
          <p:spPr bwMode="auto">
            <a:xfrm>
              <a:off x="2311" y="1140"/>
              <a:ext cx="86" cy="79"/>
            </a:xfrm>
            <a:prstGeom prst="ellipse">
              <a:avLst/>
            </a:prstGeom>
            <a:noFill/>
            <a:ln w="15875">
              <a:solidFill>
                <a:srgbClr val="FFDC79"/>
              </a:solidFill>
              <a:round/>
              <a:headEnd/>
              <a:tailEnd/>
            </a:ln>
          </p:spPr>
          <p:txBody>
            <a:bodyPr>
              <a:prstTxWarp prst="textNoShape">
                <a:avLst/>
              </a:prstTxWarp>
            </a:bodyPr>
            <a:lstStyle/>
            <a:p>
              <a:endParaRPr lang="en-US"/>
            </a:p>
          </p:txBody>
        </p:sp>
        <p:sp>
          <p:nvSpPr>
            <p:cNvPr id="50208" name="Oval 30"/>
            <p:cNvSpPr>
              <a:spLocks noChangeArrowheads="1"/>
            </p:cNvSpPr>
            <p:nvPr/>
          </p:nvSpPr>
          <p:spPr bwMode="auto">
            <a:xfrm>
              <a:off x="2312" y="1142"/>
              <a:ext cx="83" cy="75"/>
            </a:xfrm>
            <a:prstGeom prst="ellipse">
              <a:avLst/>
            </a:prstGeom>
            <a:noFill/>
            <a:ln w="15875">
              <a:solidFill>
                <a:srgbClr val="FFDD7F"/>
              </a:solidFill>
              <a:round/>
              <a:headEnd/>
              <a:tailEnd/>
            </a:ln>
          </p:spPr>
          <p:txBody>
            <a:bodyPr>
              <a:prstTxWarp prst="textNoShape">
                <a:avLst/>
              </a:prstTxWarp>
            </a:bodyPr>
            <a:lstStyle/>
            <a:p>
              <a:endParaRPr lang="en-US"/>
            </a:p>
          </p:txBody>
        </p:sp>
        <p:sp>
          <p:nvSpPr>
            <p:cNvPr id="50209" name="Oval 31"/>
            <p:cNvSpPr>
              <a:spLocks noChangeArrowheads="1"/>
            </p:cNvSpPr>
            <p:nvPr/>
          </p:nvSpPr>
          <p:spPr bwMode="auto">
            <a:xfrm>
              <a:off x="2314" y="1142"/>
              <a:ext cx="79" cy="73"/>
            </a:xfrm>
            <a:prstGeom prst="ellipse">
              <a:avLst/>
            </a:prstGeom>
            <a:noFill/>
            <a:ln w="15875">
              <a:solidFill>
                <a:srgbClr val="FFDF86"/>
              </a:solidFill>
              <a:round/>
              <a:headEnd/>
              <a:tailEnd/>
            </a:ln>
          </p:spPr>
          <p:txBody>
            <a:bodyPr>
              <a:prstTxWarp prst="textNoShape">
                <a:avLst/>
              </a:prstTxWarp>
            </a:bodyPr>
            <a:lstStyle/>
            <a:p>
              <a:endParaRPr lang="en-US"/>
            </a:p>
          </p:txBody>
        </p:sp>
        <p:sp>
          <p:nvSpPr>
            <p:cNvPr id="50210" name="Oval 32"/>
            <p:cNvSpPr>
              <a:spLocks noChangeArrowheads="1"/>
            </p:cNvSpPr>
            <p:nvPr/>
          </p:nvSpPr>
          <p:spPr bwMode="auto">
            <a:xfrm>
              <a:off x="2316" y="1144"/>
              <a:ext cx="75" cy="69"/>
            </a:xfrm>
            <a:prstGeom prst="ellipse">
              <a:avLst/>
            </a:prstGeom>
            <a:noFill/>
            <a:ln w="15875">
              <a:solidFill>
                <a:srgbClr val="FFE18C"/>
              </a:solidFill>
              <a:round/>
              <a:headEnd/>
              <a:tailEnd/>
            </a:ln>
          </p:spPr>
          <p:txBody>
            <a:bodyPr>
              <a:prstTxWarp prst="textNoShape">
                <a:avLst/>
              </a:prstTxWarp>
            </a:bodyPr>
            <a:lstStyle/>
            <a:p>
              <a:endParaRPr lang="en-US"/>
            </a:p>
          </p:txBody>
        </p:sp>
        <p:sp>
          <p:nvSpPr>
            <p:cNvPr id="50211" name="Oval 33"/>
            <p:cNvSpPr>
              <a:spLocks noChangeArrowheads="1"/>
            </p:cNvSpPr>
            <p:nvPr/>
          </p:nvSpPr>
          <p:spPr bwMode="auto">
            <a:xfrm>
              <a:off x="2318" y="1146"/>
              <a:ext cx="71" cy="65"/>
            </a:xfrm>
            <a:prstGeom prst="ellipse">
              <a:avLst/>
            </a:prstGeom>
            <a:noFill/>
            <a:ln w="15875">
              <a:solidFill>
                <a:srgbClr val="FFE293"/>
              </a:solidFill>
              <a:round/>
              <a:headEnd/>
              <a:tailEnd/>
            </a:ln>
          </p:spPr>
          <p:txBody>
            <a:bodyPr>
              <a:prstTxWarp prst="textNoShape">
                <a:avLst/>
              </a:prstTxWarp>
            </a:bodyPr>
            <a:lstStyle/>
            <a:p>
              <a:endParaRPr lang="en-US"/>
            </a:p>
          </p:txBody>
        </p:sp>
        <p:sp>
          <p:nvSpPr>
            <p:cNvPr id="50212" name="Oval 34"/>
            <p:cNvSpPr>
              <a:spLocks noChangeArrowheads="1"/>
            </p:cNvSpPr>
            <p:nvPr/>
          </p:nvSpPr>
          <p:spPr bwMode="auto">
            <a:xfrm>
              <a:off x="2320" y="1148"/>
              <a:ext cx="67" cy="61"/>
            </a:xfrm>
            <a:prstGeom prst="ellipse">
              <a:avLst/>
            </a:prstGeom>
            <a:noFill/>
            <a:ln w="15875">
              <a:solidFill>
                <a:srgbClr val="FFE499"/>
              </a:solidFill>
              <a:round/>
              <a:headEnd/>
              <a:tailEnd/>
            </a:ln>
          </p:spPr>
          <p:txBody>
            <a:bodyPr>
              <a:prstTxWarp prst="textNoShape">
                <a:avLst/>
              </a:prstTxWarp>
            </a:bodyPr>
            <a:lstStyle/>
            <a:p>
              <a:endParaRPr lang="en-US"/>
            </a:p>
          </p:txBody>
        </p:sp>
        <p:sp>
          <p:nvSpPr>
            <p:cNvPr id="50213" name="Oval 35"/>
            <p:cNvSpPr>
              <a:spLocks noChangeArrowheads="1"/>
            </p:cNvSpPr>
            <p:nvPr/>
          </p:nvSpPr>
          <p:spPr bwMode="auto">
            <a:xfrm>
              <a:off x="2322" y="1150"/>
              <a:ext cx="63" cy="58"/>
            </a:xfrm>
            <a:prstGeom prst="ellipse">
              <a:avLst/>
            </a:prstGeom>
            <a:noFill/>
            <a:ln w="15875">
              <a:solidFill>
                <a:srgbClr val="FFE69F"/>
              </a:solidFill>
              <a:round/>
              <a:headEnd/>
              <a:tailEnd/>
            </a:ln>
          </p:spPr>
          <p:txBody>
            <a:bodyPr>
              <a:prstTxWarp prst="textNoShape">
                <a:avLst/>
              </a:prstTxWarp>
            </a:bodyPr>
            <a:lstStyle/>
            <a:p>
              <a:endParaRPr lang="en-US"/>
            </a:p>
          </p:txBody>
        </p:sp>
        <p:sp>
          <p:nvSpPr>
            <p:cNvPr id="50214" name="Oval 36"/>
            <p:cNvSpPr>
              <a:spLocks noChangeArrowheads="1"/>
            </p:cNvSpPr>
            <p:nvPr/>
          </p:nvSpPr>
          <p:spPr bwMode="auto">
            <a:xfrm>
              <a:off x="2324" y="1152"/>
              <a:ext cx="60" cy="54"/>
            </a:xfrm>
            <a:prstGeom prst="ellipse">
              <a:avLst/>
            </a:prstGeom>
            <a:noFill/>
            <a:ln w="15875">
              <a:solidFill>
                <a:srgbClr val="FFE8A6"/>
              </a:solidFill>
              <a:round/>
              <a:headEnd/>
              <a:tailEnd/>
            </a:ln>
          </p:spPr>
          <p:txBody>
            <a:bodyPr>
              <a:prstTxWarp prst="textNoShape">
                <a:avLst/>
              </a:prstTxWarp>
            </a:bodyPr>
            <a:lstStyle/>
            <a:p>
              <a:endParaRPr lang="en-US"/>
            </a:p>
          </p:txBody>
        </p:sp>
        <p:sp>
          <p:nvSpPr>
            <p:cNvPr id="50215" name="Oval 37"/>
            <p:cNvSpPr>
              <a:spLocks noChangeArrowheads="1"/>
            </p:cNvSpPr>
            <p:nvPr/>
          </p:nvSpPr>
          <p:spPr bwMode="auto">
            <a:xfrm>
              <a:off x="2326" y="1154"/>
              <a:ext cx="56" cy="50"/>
            </a:xfrm>
            <a:prstGeom prst="ellipse">
              <a:avLst/>
            </a:prstGeom>
            <a:noFill/>
            <a:ln w="15875">
              <a:solidFill>
                <a:srgbClr val="FFE9AC"/>
              </a:solidFill>
              <a:round/>
              <a:headEnd/>
              <a:tailEnd/>
            </a:ln>
          </p:spPr>
          <p:txBody>
            <a:bodyPr>
              <a:prstTxWarp prst="textNoShape">
                <a:avLst/>
              </a:prstTxWarp>
            </a:bodyPr>
            <a:lstStyle/>
            <a:p>
              <a:endParaRPr lang="en-US"/>
            </a:p>
          </p:txBody>
        </p:sp>
        <p:sp>
          <p:nvSpPr>
            <p:cNvPr id="50216" name="Oval 38"/>
            <p:cNvSpPr>
              <a:spLocks noChangeArrowheads="1"/>
            </p:cNvSpPr>
            <p:nvPr/>
          </p:nvSpPr>
          <p:spPr bwMode="auto">
            <a:xfrm>
              <a:off x="2328" y="1156"/>
              <a:ext cx="52" cy="48"/>
            </a:xfrm>
            <a:prstGeom prst="ellipse">
              <a:avLst/>
            </a:prstGeom>
            <a:noFill/>
            <a:ln w="15875">
              <a:solidFill>
                <a:srgbClr val="FFEBB3"/>
              </a:solidFill>
              <a:round/>
              <a:headEnd/>
              <a:tailEnd/>
            </a:ln>
          </p:spPr>
          <p:txBody>
            <a:bodyPr>
              <a:prstTxWarp prst="textNoShape">
                <a:avLst/>
              </a:prstTxWarp>
            </a:bodyPr>
            <a:lstStyle/>
            <a:p>
              <a:endParaRPr lang="en-US"/>
            </a:p>
          </p:txBody>
        </p:sp>
        <p:sp>
          <p:nvSpPr>
            <p:cNvPr id="50217" name="Oval 39"/>
            <p:cNvSpPr>
              <a:spLocks noChangeArrowheads="1"/>
            </p:cNvSpPr>
            <p:nvPr/>
          </p:nvSpPr>
          <p:spPr bwMode="auto">
            <a:xfrm>
              <a:off x="2330" y="1158"/>
              <a:ext cx="48" cy="44"/>
            </a:xfrm>
            <a:prstGeom prst="ellipse">
              <a:avLst/>
            </a:prstGeom>
            <a:noFill/>
            <a:ln w="15875">
              <a:solidFill>
                <a:srgbClr val="FFEDB9"/>
              </a:solidFill>
              <a:round/>
              <a:headEnd/>
              <a:tailEnd/>
            </a:ln>
          </p:spPr>
          <p:txBody>
            <a:bodyPr>
              <a:prstTxWarp prst="textNoShape">
                <a:avLst/>
              </a:prstTxWarp>
            </a:bodyPr>
            <a:lstStyle/>
            <a:p>
              <a:endParaRPr lang="en-US"/>
            </a:p>
          </p:txBody>
        </p:sp>
        <p:sp>
          <p:nvSpPr>
            <p:cNvPr id="50218" name="Oval 40"/>
            <p:cNvSpPr>
              <a:spLocks noChangeArrowheads="1"/>
            </p:cNvSpPr>
            <p:nvPr/>
          </p:nvSpPr>
          <p:spPr bwMode="auto">
            <a:xfrm>
              <a:off x="2332" y="1160"/>
              <a:ext cx="44" cy="40"/>
            </a:xfrm>
            <a:prstGeom prst="ellipse">
              <a:avLst/>
            </a:prstGeom>
            <a:noFill/>
            <a:ln w="15875">
              <a:solidFill>
                <a:srgbClr val="FFEEBF"/>
              </a:solidFill>
              <a:round/>
              <a:headEnd/>
              <a:tailEnd/>
            </a:ln>
          </p:spPr>
          <p:txBody>
            <a:bodyPr>
              <a:prstTxWarp prst="textNoShape">
                <a:avLst/>
              </a:prstTxWarp>
            </a:bodyPr>
            <a:lstStyle/>
            <a:p>
              <a:endParaRPr lang="en-US"/>
            </a:p>
          </p:txBody>
        </p:sp>
        <p:sp>
          <p:nvSpPr>
            <p:cNvPr id="50219" name="Oval 41"/>
            <p:cNvSpPr>
              <a:spLocks noChangeArrowheads="1"/>
            </p:cNvSpPr>
            <p:nvPr/>
          </p:nvSpPr>
          <p:spPr bwMode="auto">
            <a:xfrm>
              <a:off x="2334" y="1160"/>
              <a:ext cx="40" cy="38"/>
            </a:xfrm>
            <a:prstGeom prst="ellipse">
              <a:avLst/>
            </a:prstGeom>
            <a:noFill/>
            <a:ln w="15875">
              <a:solidFill>
                <a:srgbClr val="FFF0C6"/>
              </a:solidFill>
              <a:round/>
              <a:headEnd/>
              <a:tailEnd/>
            </a:ln>
          </p:spPr>
          <p:txBody>
            <a:bodyPr>
              <a:prstTxWarp prst="textNoShape">
                <a:avLst/>
              </a:prstTxWarp>
            </a:bodyPr>
            <a:lstStyle/>
            <a:p>
              <a:endParaRPr lang="en-US"/>
            </a:p>
          </p:txBody>
        </p:sp>
        <p:sp>
          <p:nvSpPr>
            <p:cNvPr id="50220" name="Oval 42"/>
            <p:cNvSpPr>
              <a:spLocks noChangeArrowheads="1"/>
            </p:cNvSpPr>
            <p:nvPr/>
          </p:nvSpPr>
          <p:spPr bwMode="auto">
            <a:xfrm>
              <a:off x="2336" y="1161"/>
              <a:ext cx="36" cy="35"/>
            </a:xfrm>
            <a:prstGeom prst="ellipse">
              <a:avLst/>
            </a:prstGeom>
            <a:noFill/>
            <a:ln w="15875">
              <a:solidFill>
                <a:srgbClr val="FFF2CC"/>
              </a:solidFill>
              <a:round/>
              <a:headEnd/>
              <a:tailEnd/>
            </a:ln>
          </p:spPr>
          <p:txBody>
            <a:bodyPr>
              <a:prstTxWarp prst="textNoShape">
                <a:avLst/>
              </a:prstTxWarp>
            </a:bodyPr>
            <a:lstStyle/>
            <a:p>
              <a:endParaRPr lang="en-US"/>
            </a:p>
          </p:txBody>
        </p:sp>
        <p:sp>
          <p:nvSpPr>
            <p:cNvPr id="50221" name="Oval 43"/>
            <p:cNvSpPr>
              <a:spLocks noChangeArrowheads="1"/>
            </p:cNvSpPr>
            <p:nvPr/>
          </p:nvSpPr>
          <p:spPr bwMode="auto">
            <a:xfrm>
              <a:off x="2337" y="1163"/>
              <a:ext cx="33" cy="31"/>
            </a:xfrm>
            <a:prstGeom prst="ellipse">
              <a:avLst/>
            </a:prstGeom>
            <a:noFill/>
            <a:ln w="15875">
              <a:solidFill>
                <a:srgbClr val="FFF4D3"/>
              </a:solidFill>
              <a:round/>
              <a:headEnd/>
              <a:tailEnd/>
            </a:ln>
          </p:spPr>
          <p:txBody>
            <a:bodyPr>
              <a:prstTxWarp prst="textNoShape">
                <a:avLst/>
              </a:prstTxWarp>
            </a:bodyPr>
            <a:lstStyle/>
            <a:p>
              <a:endParaRPr lang="en-US"/>
            </a:p>
          </p:txBody>
        </p:sp>
        <p:sp>
          <p:nvSpPr>
            <p:cNvPr id="50222" name="Oval 44"/>
            <p:cNvSpPr>
              <a:spLocks noChangeArrowheads="1"/>
            </p:cNvSpPr>
            <p:nvPr/>
          </p:nvSpPr>
          <p:spPr bwMode="auto">
            <a:xfrm>
              <a:off x="2339" y="1165"/>
              <a:ext cx="29" cy="27"/>
            </a:xfrm>
            <a:prstGeom prst="ellipse">
              <a:avLst/>
            </a:prstGeom>
            <a:noFill/>
            <a:ln w="15875">
              <a:solidFill>
                <a:srgbClr val="FFF5D9"/>
              </a:solidFill>
              <a:round/>
              <a:headEnd/>
              <a:tailEnd/>
            </a:ln>
          </p:spPr>
          <p:txBody>
            <a:bodyPr>
              <a:prstTxWarp prst="textNoShape">
                <a:avLst/>
              </a:prstTxWarp>
            </a:bodyPr>
            <a:lstStyle/>
            <a:p>
              <a:endParaRPr lang="en-US"/>
            </a:p>
          </p:txBody>
        </p:sp>
        <p:sp>
          <p:nvSpPr>
            <p:cNvPr id="50223" name="Oval 45"/>
            <p:cNvSpPr>
              <a:spLocks noChangeArrowheads="1"/>
            </p:cNvSpPr>
            <p:nvPr/>
          </p:nvSpPr>
          <p:spPr bwMode="auto">
            <a:xfrm>
              <a:off x="2341" y="1167"/>
              <a:ext cx="25" cy="23"/>
            </a:xfrm>
            <a:prstGeom prst="ellipse">
              <a:avLst/>
            </a:prstGeom>
            <a:noFill/>
            <a:ln w="15875">
              <a:solidFill>
                <a:srgbClr val="FFF7DF"/>
              </a:solidFill>
              <a:round/>
              <a:headEnd/>
              <a:tailEnd/>
            </a:ln>
          </p:spPr>
          <p:txBody>
            <a:bodyPr>
              <a:prstTxWarp prst="textNoShape">
                <a:avLst/>
              </a:prstTxWarp>
            </a:bodyPr>
            <a:lstStyle/>
            <a:p>
              <a:endParaRPr lang="en-US"/>
            </a:p>
          </p:txBody>
        </p:sp>
        <p:sp>
          <p:nvSpPr>
            <p:cNvPr id="50224" name="Oval 46"/>
            <p:cNvSpPr>
              <a:spLocks noChangeArrowheads="1"/>
            </p:cNvSpPr>
            <p:nvPr/>
          </p:nvSpPr>
          <p:spPr bwMode="auto">
            <a:xfrm>
              <a:off x="2343" y="1169"/>
              <a:ext cx="21" cy="19"/>
            </a:xfrm>
            <a:prstGeom prst="ellipse">
              <a:avLst/>
            </a:prstGeom>
            <a:noFill/>
            <a:ln w="15875">
              <a:solidFill>
                <a:srgbClr val="FFF9E6"/>
              </a:solidFill>
              <a:round/>
              <a:headEnd/>
              <a:tailEnd/>
            </a:ln>
          </p:spPr>
          <p:txBody>
            <a:bodyPr>
              <a:prstTxWarp prst="textNoShape">
                <a:avLst/>
              </a:prstTxWarp>
            </a:bodyPr>
            <a:lstStyle/>
            <a:p>
              <a:endParaRPr lang="en-US"/>
            </a:p>
          </p:txBody>
        </p:sp>
        <p:sp>
          <p:nvSpPr>
            <p:cNvPr id="50225" name="Oval 47"/>
            <p:cNvSpPr>
              <a:spLocks noChangeArrowheads="1"/>
            </p:cNvSpPr>
            <p:nvPr/>
          </p:nvSpPr>
          <p:spPr bwMode="auto">
            <a:xfrm>
              <a:off x="2345" y="1171"/>
              <a:ext cx="17" cy="15"/>
            </a:xfrm>
            <a:prstGeom prst="ellipse">
              <a:avLst/>
            </a:prstGeom>
            <a:noFill/>
            <a:ln w="15875">
              <a:solidFill>
                <a:srgbClr val="FFFAEC"/>
              </a:solidFill>
              <a:round/>
              <a:headEnd/>
              <a:tailEnd/>
            </a:ln>
          </p:spPr>
          <p:txBody>
            <a:bodyPr>
              <a:prstTxWarp prst="textNoShape">
                <a:avLst/>
              </a:prstTxWarp>
            </a:bodyPr>
            <a:lstStyle/>
            <a:p>
              <a:endParaRPr lang="en-US"/>
            </a:p>
          </p:txBody>
        </p:sp>
        <p:sp>
          <p:nvSpPr>
            <p:cNvPr id="50226" name="Oval 48"/>
            <p:cNvSpPr>
              <a:spLocks noChangeArrowheads="1"/>
            </p:cNvSpPr>
            <p:nvPr/>
          </p:nvSpPr>
          <p:spPr bwMode="auto">
            <a:xfrm>
              <a:off x="2347" y="1173"/>
              <a:ext cx="13" cy="11"/>
            </a:xfrm>
            <a:prstGeom prst="ellipse">
              <a:avLst/>
            </a:prstGeom>
            <a:noFill/>
            <a:ln w="15875">
              <a:solidFill>
                <a:srgbClr val="FFFCF3"/>
              </a:solidFill>
              <a:round/>
              <a:headEnd/>
              <a:tailEnd/>
            </a:ln>
          </p:spPr>
          <p:txBody>
            <a:bodyPr>
              <a:prstTxWarp prst="textNoShape">
                <a:avLst/>
              </a:prstTxWarp>
            </a:bodyPr>
            <a:lstStyle/>
            <a:p>
              <a:endParaRPr lang="en-US"/>
            </a:p>
          </p:txBody>
        </p:sp>
        <p:sp>
          <p:nvSpPr>
            <p:cNvPr id="50227" name="Oval 49"/>
            <p:cNvSpPr>
              <a:spLocks noChangeArrowheads="1"/>
            </p:cNvSpPr>
            <p:nvPr/>
          </p:nvSpPr>
          <p:spPr bwMode="auto">
            <a:xfrm>
              <a:off x="2349" y="1175"/>
              <a:ext cx="10" cy="8"/>
            </a:xfrm>
            <a:prstGeom prst="ellipse">
              <a:avLst/>
            </a:prstGeom>
            <a:noFill/>
            <a:ln w="15875">
              <a:solidFill>
                <a:srgbClr val="FFFEF9"/>
              </a:solidFill>
              <a:round/>
              <a:headEnd/>
              <a:tailEnd/>
            </a:ln>
          </p:spPr>
          <p:txBody>
            <a:bodyPr>
              <a:prstTxWarp prst="textNoShape">
                <a:avLst/>
              </a:prstTxWarp>
            </a:bodyPr>
            <a:lstStyle/>
            <a:p>
              <a:endParaRPr lang="en-US"/>
            </a:p>
          </p:txBody>
        </p:sp>
        <p:sp>
          <p:nvSpPr>
            <p:cNvPr id="50228" name="Oval 50"/>
            <p:cNvSpPr>
              <a:spLocks noChangeArrowheads="1"/>
            </p:cNvSpPr>
            <p:nvPr/>
          </p:nvSpPr>
          <p:spPr bwMode="auto">
            <a:xfrm>
              <a:off x="2351" y="1177"/>
              <a:ext cx="6"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229" name="Oval 51"/>
            <p:cNvSpPr>
              <a:spLocks noChangeArrowheads="1"/>
            </p:cNvSpPr>
            <p:nvPr/>
          </p:nvSpPr>
          <p:spPr bwMode="auto">
            <a:xfrm>
              <a:off x="2274" y="1108"/>
              <a:ext cx="159" cy="144"/>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230" name="Rectangle 52"/>
            <p:cNvSpPr>
              <a:spLocks noChangeArrowheads="1"/>
            </p:cNvSpPr>
            <p:nvPr/>
          </p:nvSpPr>
          <p:spPr bwMode="auto">
            <a:xfrm>
              <a:off x="2552" y="913"/>
              <a:ext cx="2" cy="2"/>
            </a:xfrm>
            <a:prstGeom prst="rect">
              <a:avLst/>
            </a:prstGeom>
            <a:solidFill>
              <a:srgbClr val="2F12D5"/>
            </a:solidFill>
            <a:ln w="9525">
              <a:noFill/>
              <a:miter lim="800000"/>
              <a:headEnd/>
              <a:tailEnd/>
            </a:ln>
          </p:spPr>
          <p:txBody>
            <a:bodyPr>
              <a:prstTxWarp prst="textNoShape">
                <a:avLst/>
              </a:prstTxWarp>
            </a:bodyPr>
            <a:lstStyle/>
            <a:p>
              <a:endParaRPr lang="en-US"/>
            </a:p>
          </p:txBody>
        </p:sp>
        <p:sp>
          <p:nvSpPr>
            <p:cNvPr id="50231" name="Oval 53"/>
            <p:cNvSpPr>
              <a:spLocks noChangeArrowheads="1"/>
            </p:cNvSpPr>
            <p:nvPr/>
          </p:nvSpPr>
          <p:spPr bwMode="auto">
            <a:xfrm>
              <a:off x="2554" y="1019"/>
              <a:ext cx="160" cy="112"/>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232" name="Oval 54"/>
            <p:cNvSpPr>
              <a:spLocks noChangeArrowheads="1"/>
            </p:cNvSpPr>
            <p:nvPr/>
          </p:nvSpPr>
          <p:spPr bwMode="auto">
            <a:xfrm>
              <a:off x="2556" y="1019"/>
              <a:ext cx="156" cy="112"/>
            </a:xfrm>
            <a:prstGeom prst="ellipse">
              <a:avLst/>
            </a:prstGeom>
            <a:noFill/>
            <a:ln w="15875">
              <a:solidFill>
                <a:srgbClr val="FFBD06"/>
              </a:solidFill>
              <a:round/>
              <a:headEnd/>
              <a:tailEnd/>
            </a:ln>
          </p:spPr>
          <p:txBody>
            <a:bodyPr>
              <a:prstTxWarp prst="textNoShape">
                <a:avLst/>
              </a:prstTxWarp>
            </a:bodyPr>
            <a:lstStyle/>
            <a:p>
              <a:endParaRPr lang="en-US"/>
            </a:p>
          </p:txBody>
        </p:sp>
        <p:sp>
          <p:nvSpPr>
            <p:cNvPr id="50233" name="Oval 55"/>
            <p:cNvSpPr>
              <a:spLocks noChangeArrowheads="1"/>
            </p:cNvSpPr>
            <p:nvPr/>
          </p:nvSpPr>
          <p:spPr bwMode="auto">
            <a:xfrm>
              <a:off x="2558" y="1021"/>
              <a:ext cx="152" cy="108"/>
            </a:xfrm>
            <a:prstGeom prst="ellipse">
              <a:avLst/>
            </a:prstGeom>
            <a:noFill/>
            <a:ln w="15875">
              <a:solidFill>
                <a:srgbClr val="FFBE0C"/>
              </a:solidFill>
              <a:round/>
              <a:headEnd/>
              <a:tailEnd/>
            </a:ln>
          </p:spPr>
          <p:txBody>
            <a:bodyPr>
              <a:prstTxWarp prst="textNoShape">
                <a:avLst/>
              </a:prstTxWarp>
            </a:bodyPr>
            <a:lstStyle/>
            <a:p>
              <a:endParaRPr lang="en-US"/>
            </a:p>
          </p:txBody>
        </p:sp>
        <p:sp>
          <p:nvSpPr>
            <p:cNvPr id="50234" name="Oval 56"/>
            <p:cNvSpPr>
              <a:spLocks noChangeArrowheads="1"/>
            </p:cNvSpPr>
            <p:nvPr/>
          </p:nvSpPr>
          <p:spPr bwMode="auto">
            <a:xfrm>
              <a:off x="2560" y="1023"/>
              <a:ext cx="148" cy="104"/>
            </a:xfrm>
            <a:prstGeom prst="ellipse">
              <a:avLst/>
            </a:prstGeom>
            <a:noFill/>
            <a:ln w="15875">
              <a:solidFill>
                <a:srgbClr val="FFC013"/>
              </a:solidFill>
              <a:round/>
              <a:headEnd/>
              <a:tailEnd/>
            </a:ln>
          </p:spPr>
          <p:txBody>
            <a:bodyPr>
              <a:prstTxWarp prst="textNoShape">
                <a:avLst/>
              </a:prstTxWarp>
            </a:bodyPr>
            <a:lstStyle/>
            <a:p>
              <a:endParaRPr lang="en-US"/>
            </a:p>
          </p:txBody>
        </p:sp>
        <p:sp>
          <p:nvSpPr>
            <p:cNvPr id="50235" name="Oval 57"/>
            <p:cNvSpPr>
              <a:spLocks noChangeArrowheads="1"/>
            </p:cNvSpPr>
            <p:nvPr/>
          </p:nvSpPr>
          <p:spPr bwMode="auto">
            <a:xfrm>
              <a:off x="2562" y="1023"/>
              <a:ext cx="144" cy="104"/>
            </a:xfrm>
            <a:prstGeom prst="ellipse">
              <a:avLst/>
            </a:prstGeom>
            <a:noFill/>
            <a:ln w="15875">
              <a:solidFill>
                <a:srgbClr val="FFC219"/>
              </a:solidFill>
              <a:round/>
              <a:headEnd/>
              <a:tailEnd/>
            </a:ln>
          </p:spPr>
          <p:txBody>
            <a:bodyPr>
              <a:prstTxWarp prst="textNoShape">
                <a:avLst/>
              </a:prstTxWarp>
            </a:bodyPr>
            <a:lstStyle/>
            <a:p>
              <a:endParaRPr lang="en-US"/>
            </a:p>
          </p:txBody>
        </p:sp>
        <p:sp>
          <p:nvSpPr>
            <p:cNvPr id="50236" name="Oval 58"/>
            <p:cNvSpPr>
              <a:spLocks noChangeArrowheads="1"/>
            </p:cNvSpPr>
            <p:nvPr/>
          </p:nvSpPr>
          <p:spPr bwMode="auto">
            <a:xfrm>
              <a:off x="2564" y="1025"/>
              <a:ext cx="140" cy="100"/>
            </a:xfrm>
            <a:prstGeom prst="ellipse">
              <a:avLst/>
            </a:prstGeom>
            <a:noFill/>
            <a:ln w="15875">
              <a:solidFill>
                <a:srgbClr val="FFC41F"/>
              </a:solidFill>
              <a:round/>
              <a:headEnd/>
              <a:tailEnd/>
            </a:ln>
          </p:spPr>
          <p:txBody>
            <a:bodyPr>
              <a:prstTxWarp prst="textNoShape">
                <a:avLst/>
              </a:prstTxWarp>
            </a:bodyPr>
            <a:lstStyle/>
            <a:p>
              <a:endParaRPr lang="en-US"/>
            </a:p>
          </p:txBody>
        </p:sp>
        <p:sp>
          <p:nvSpPr>
            <p:cNvPr id="50237" name="Oval 59"/>
            <p:cNvSpPr>
              <a:spLocks noChangeArrowheads="1"/>
            </p:cNvSpPr>
            <p:nvPr/>
          </p:nvSpPr>
          <p:spPr bwMode="auto">
            <a:xfrm>
              <a:off x="2566" y="1027"/>
              <a:ext cx="136" cy="96"/>
            </a:xfrm>
            <a:prstGeom prst="ellipse">
              <a:avLst/>
            </a:prstGeom>
            <a:noFill/>
            <a:ln w="15875">
              <a:solidFill>
                <a:srgbClr val="FFC526"/>
              </a:solidFill>
              <a:round/>
              <a:headEnd/>
              <a:tailEnd/>
            </a:ln>
          </p:spPr>
          <p:txBody>
            <a:bodyPr>
              <a:prstTxWarp prst="textNoShape">
                <a:avLst/>
              </a:prstTxWarp>
            </a:bodyPr>
            <a:lstStyle/>
            <a:p>
              <a:endParaRPr lang="en-US"/>
            </a:p>
          </p:txBody>
        </p:sp>
        <p:sp>
          <p:nvSpPr>
            <p:cNvPr id="50238" name="Oval 60"/>
            <p:cNvSpPr>
              <a:spLocks noChangeArrowheads="1"/>
            </p:cNvSpPr>
            <p:nvPr/>
          </p:nvSpPr>
          <p:spPr bwMode="auto">
            <a:xfrm>
              <a:off x="2568" y="1027"/>
              <a:ext cx="132" cy="96"/>
            </a:xfrm>
            <a:prstGeom prst="ellipse">
              <a:avLst/>
            </a:prstGeom>
            <a:noFill/>
            <a:ln w="15875">
              <a:solidFill>
                <a:srgbClr val="FFC72C"/>
              </a:solidFill>
              <a:round/>
              <a:headEnd/>
              <a:tailEnd/>
            </a:ln>
          </p:spPr>
          <p:txBody>
            <a:bodyPr>
              <a:prstTxWarp prst="textNoShape">
                <a:avLst/>
              </a:prstTxWarp>
            </a:bodyPr>
            <a:lstStyle/>
            <a:p>
              <a:endParaRPr lang="en-US"/>
            </a:p>
          </p:txBody>
        </p:sp>
        <p:sp>
          <p:nvSpPr>
            <p:cNvPr id="50239" name="Oval 61"/>
            <p:cNvSpPr>
              <a:spLocks noChangeArrowheads="1"/>
            </p:cNvSpPr>
            <p:nvPr/>
          </p:nvSpPr>
          <p:spPr bwMode="auto">
            <a:xfrm>
              <a:off x="2570" y="1029"/>
              <a:ext cx="128" cy="92"/>
            </a:xfrm>
            <a:prstGeom prst="ellipse">
              <a:avLst/>
            </a:prstGeom>
            <a:noFill/>
            <a:ln w="15875">
              <a:solidFill>
                <a:srgbClr val="FFC933"/>
              </a:solidFill>
              <a:round/>
              <a:headEnd/>
              <a:tailEnd/>
            </a:ln>
          </p:spPr>
          <p:txBody>
            <a:bodyPr>
              <a:prstTxWarp prst="textNoShape">
                <a:avLst/>
              </a:prstTxWarp>
            </a:bodyPr>
            <a:lstStyle/>
            <a:p>
              <a:endParaRPr lang="en-US"/>
            </a:p>
          </p:txBody>
        </p:sp>
        <p:sp>
          <p:nvSpPr>
            <p:cNvPr id="50240" name="Oval 62"/>
            <p:cNvSpPr>
              <a:spLocks noChangeArrowheads="1"/>
            </p:cNvSpPr>
            <p:nvPr/>
          </p:nvSpPr>
          <p:spPr bwMode="auto">
            <a:xfrm>
              <a:off x="2572" y="1031"/>
              <a:ext cx="125" cy="88"/>
            </a:xfrm>
            <a:prstGeom prst="ellipse">
              <a:avLst/>
            </a:prstGeom>
            <a:noFill/>
            <a:ln w="15875">
              <a:solidFill>
                <a:srgbClr val="FFCA39"/>
              </a:solidFill>
              <a:round/>
              <a:headEnd/>
              <a:tailEnd/>
            </a:ln>
          </p:spPr>
          <p:txBody>
            <a:bodyPr>
              <a:prstTxWarp prst="textNoShape">
                <a:avLst/>
              </a:prstTxWarp>
            </a:bodyPr>
            <a:lstStyle/>
            <a:p>
              <a:endParaRPr lang="en-US"/>
            </a:p>
          </p:txBody>
        </p:sp>
        <p:sp>
          <p:nvSpPr>
            <p:cNvPr id="50241" name="Oval 63"/>
            <p:cNvSpPr>
              <a:spLocks noChangeArrowheads="1"/>
            </p:cNvSpPr>
            <p:nvPr/>
          </p:nvSpPr>
          <p:spPr bwMode="auto">
            <a:xfrm>
              <a:off x="2574" y="1033"/>
              <a:ext cx="121" cy="84"/>
            </a:xfrm>
            <a:prstGeom prst="ellipse">
              <a:avLst/>
            </a:prstGeom>
            <a:noFill/>
            <a:ln w="15875">
              <a:solidFill>
                <a:srgbClr val="FFCC3F"/>
              </a:solidFill>
              <a:round/>
              <a:headEnd/>
              <a:tailEnd/>
            </a:ln>
          </p:spPr>
          <p:txBody>
            <a:bodyPr>
              <a:prstTxWarp prst="textNoShape">
                <a:avLst/>
              </a:prstTxWarp>
            </a:bodyPr>
            <a:lstStyle/>
            <a:p>
              <a:endParaRPr lang="en-US"/>
            </a:p>
          </p:txBody>
        </p:sp>
        <p:sp>
          <p:nvSpPr>
            <p:cNvPr id="50242" name="Oval 64"/>
            <p:cNvSpPr>
              <a:spLocks noChangeArrowheads="1"/>
            </p:cNvSpPr>
            <p:nvPr/>
          </p:nvSpPr>
          <p:spPr bwMode="auto">
            <a:xfrm>
              <a:off x="2576" y="1033"/>
              <a:ext cx="117" cy="84"/>
            </a:xfrm>
            <a:prstGeom prst="ellipse">
              <a:avLst/>
            </a:prstGeom>
            <a:noFill/>
            <a:ln w="15875">
              <a:solidFill>
                <a:srgbClr val="FFCE46"/>
              </a:solidFill>
              <a:round/>
              <a:headEnd/>
              <a:tailEnd/>
            </a:ln>
          </p:spPr>
          <p:txBody>
            <a:bodyPr>
              <a:prstTxWarp prst="textNoShape">
                <a:avLst/>
              </a:prstTxWarp>
            </a:bodyPr>
            <a:lstStyle/>
            <a:p>
              <a:endParaRPr lang="en-US"/>
            </a:p>
          </p:txBody>
        </p:sp>
        <p:sp>
          <p:nvSpPr>
            <p:cNvPr id="50243" name="Oval 65"/>
            <p:cNvSpPr>
              <a:spLocks noChangeArrowheads="1"/>
            </p:cNvSpPr>
            <p:nvPr/>
          </p:nvSpPr>
          <p:spPr bwMode="auto">
            <a:xfrm>
              <a:off x="2577" y="1035"/>
              <a:ext cx="114" cy="80"/>
            </a:xfrm>
            <a:prstGeom prst="ellipse">
              <a:avLst/>
            </a:prstGeom>
            <a:noFill/>
            <a:ln w="15875">
              <a:solidFill>
                <a:srgbClr val="FFD04C"/>
              </a:solidFill>
              <a:round/>
              <a:headEnd/>
              <a:tailEnd/>
            </a:ln>
          </p:spPr>
          <p:txBody>
            <a:bodyPr>
              <a:prstTxWarp prst="textNoShape">
                <a:avLst/>
              </a:prstTxWarp>
            </a:bodyPr>
            <a:lstStyle/>
            <a:p>
              <a:endParaRPr lang="en-US"/>
            </a:p>
          </p:txBody>
        </p:sp>
        <p:sp>
          <p:nvSpPr>
            <p:cNvPr id="50244" name="Oval 66"/>
            <p:cNvSpPr>
              <a:spLocks noChangeArrowheads="1"/>
            </p:cNvSpPr>
            <p:nvPr/>
          </p:nvSpPr>
          <p:spPr bwMode="auto">
            <a:xfrm>
              <a:off x="2579" y="1037"/>
              <a:ext cx="110" cy="76"/>
            </a:xfrm>
            <a:prstGeom prst="ellipse">
              <a:avLst/>
            </a:prstGeom>
            <a:noFill/>
            <a:ln w="15875">
              <a:solidFill>
                <a:srgbClr val="FFD153"/>
              </a:solidFill>
              <a:round/>
              <a:headEnd/>
              <a:tailEnd/>
            </a:ln>
          </p:spPr>
          <p:txBody>
            <a:bodyPr>
              <a:prstTxWarp prst="textNoShape">
                <a:avLst/>
              </a:prstTxWarp>
            </a:bodyPr>
            <a:lstStyle/>
            <a:p>
              <a:endParaRPr lang="en-US"/>
            </a:p>
          </p:txBody>
        </p:sp>
        <p:sp>
          <p:nvSpPr>
            <p:cNvPr id="50245" name="Oval 67"/>
            <p:cNvSpPr>
              <a:spLocks noChangeArrowheads="1"/>
            </p:cNvSpPr>
            <p:nvPr/>
          </p:nvSpPr>
          <p:spPr bwMode="auto">
            <a:xfrm>
              <a:off x="2581" y="1037"/>
              <a:ext cx="106" cy="76"/>
            </a:xfrm>
            <a:prstGeom prst="ellipse">
              <a:avLst/>
            </a:prstGeom>
            <a:noFill/>
            <a:ln w="15875">
              <a:solidFill>
                <a:srgbClr val="FFD359"/>
              </a:solidFill>
              <a:round/>
              <a:headEnd/>
              <a:tailEnd/>
            </a:ln>
          </p:spPr>
          <p:txBody>
            <a:bodyPr>
              <a:prstTxWarp prst="textNoShape">
                <a:avLst/>
              </a:prstTxWarp>
            </a:bodyPr>
            <a:lstStyle/>
            <a:p>
              <a:endParaRPr lang="en-US"/>
            </a:p>
          </p:txBody>
        </p:sp>
        <p:sp>
          <p:nvSpPr>
            <p:cNvPr id="50246" name="Oval 68"/>
            <p:cNvSpPr>
              <a:spLocks noChangeArrowheads="1"/>
            </p:cNvSpPr>
            <p:nvPr/>
          </p:nvSpPr>
          <p:spPr bwMode="auto">
            <a:xfrm>
              <a:off x="2583" y="1039"/>
              <a:ext cx="102" cy="73"/>
            </a:xfrm>
            <a:prstGeom prst="ellipse">
              <a:avLst/>
            </a:prstGeom>
            <a:noFill/>
            <a:ln w="15875">
              <a:solidFill>
                <a:srgbClr val="FFD55F"/>
              </a:solidFill>
              <a:round/>
              <a:headEnd/>
              <a:tailEnd/>
            </a:ln>
          </p:spPr>
          <p:txBody>
            <a:bodyPr>
              <a:prstTxWarp prst="textNoShape">
                <a:avLst/>
              </a:prstTxWarp>
            </a:bodyPr>
            <a:lstStyle/>
            <a:p>
              <a:endParaRPr lang="en-US"/>
            </a:p>
          </p:txBody>
        </p:sp>
        <p:sp>
          <p:nvSpPr>
            <p:cNvPr id="50247" name="Oval 69"/>
            <p:cNvSpPr>
              <a:spLocks noChangeArrowheads="1"/>
            </p:cNvSpPr>
            <p:nvPr/>
          </p:nvSpPr>
          <p:spPr bwMode="auto">
            <a:xfrm>
              <a:off x="2585" y="1040"/>
              <a:ext cx="98" cy="70"/>
            </a:xfrm>
            <a:prstGeom prst="ellipse">
              <a:avLst/>
            </a:prstGeom>
            <a:noFill/>
            <a:ln w="15875">
              <a:solidFill>
                <a:srgbClr val="FFD666"/>
              </a:solidFill>
              <a:round/>
              <a:headEnd/>
              <a:tailEnd/>
            </a:ln>
          </p:spPr>
          <p:txBody>
            <a:bodyPr>
              <a:prstTxWarp prst="textNoShape">
                <a:avLst/>
              </a:prstTxWarp>
            </a:bodyPr>
            <a:lstStyle/>
            <a:p>
              <a:endParaRPr lang="en-US"/>
            </a:p>
          </p:txBody>
        </p:sp>
        <p:sp>
          <p:nvSpPr>
            <p:cNvPr id="50248" name="Oval 70"/>
            <p:cNvSpPr>
              <a:spLocks noChangeArrowheads="1"/>
            </p:cNvSpPr>
            <p:nvPr/>
          </p:nvSpPr>
          <p:spPr bwMode="auto">
            <a:xfrm>
              <a:off x="2587" y="1042"/>
              <a:ext cx="94" cy="66"/>
            </a:xfrm>
            <a:prstGeom prst="ellipse">
              <a:avLst/>
            </a:prstGeom>
            <a:noFill/>
            <a:ln w="15875">
              <a:solidFill>
                <a:srgbClr val="FFD86C"/>
              </a:solidFill>
              <a:round/>
              <a:headEnd/>
              <a:tailEnd/>
            </a:ln>
          </p:spPr>
          <p:txBody>
            <a:bodyPr>
              <a:prstTxWarp prst="textNoShape">
                <a:avLst/>
              </a:prstTxWarp>
            </a:bodyPr>
            <a:lstStyle/>
            <a:p>
              <a:endParaRPr lang="en-US"/>
            </a:p>
          </p:txBody>
        </p:sp>
        <p:sp>
          <p:nvSpPr>
            <p:cNvPr id="50249" name="Oval 71"/>
            <p:cNvSpPr>
              <a:spLocks noChangeArrowheads="1"/>
            </p:cNvSpPr>
            <p:nvPr/>
          </p:nvSpPr>
          <p:spPr bwMode="auto">
            <a:xfrm>
              <a:off x="2589" y="1042"/>
              <a:ext cx="90" cy="66"/>
            </a:xfrm>
            <a:prstGeom prst="ellipse">
              <a:avLst/>
            </a:prstGeom>
            <a:noFill/>
            <a:ln w="15875">
              <a:solidFill>
                <a:srgbClr val="FFDA73"/>
              </a:solidFill>
              <a:round/>
              <a:headEnd/>
              <a:tailEnd/>
            </a:ln>
          </p:spPr>
          <p:txBody>
            <a:bodyPr>
              <a:prstTxWarp prst="textNoShape">
                <a:avLst/>
              </a:prstTxWarp>
            </a:bodyPr>
            <a:lstStyle/>
            <a:p>
              <a:endParaRPr lang="en-US"/>
            </a:p>
          </p:txBody>
        </p:sp>
        <p:sp>
          <p:nvSpPr>
            <p:cNvPr id="50250" name="Oval 72"/>
            <p:cNvSpPr>
              <a:spLocks noChangeArrowheads="1"/>
            </p:cNvSpPr>
            <p:nvPr/>
          </p:nvSpPr>
          <p:spPr bwMode="auto">
            <a:xfrm>
              <a:off x="2591" y="1044"/>
              <a:ext cx="86" cy="62"/>
            </a:xfrm>
            <a:prstGeom prst="ellipse">
              <a:avLst/>
            </a:prstGeom>
            <a:noFill/>
            <a:ln w="15875">
              <a:solidFill>
                <a:srgbClr val="FFDC79"/>
              </a:solidFill>
              <a:round/>
              <a:headEnd/>
              <a:tailEnd/>
            </a:ln>
          </p:spPr>
          <p:txBody>
            <a:bodyPr>
              <a:prstTxWarp prst="textNoShape">
                <a:avLst/>
              </a:prstTxWarp>
            </a:bodyPr>
            <a:lstStyle/>
            <a:p>
              <a:endParaRPr lang="en-US"/>
            </a:p>
          </p:txBody>
        </p:sp>
        <p:sp>
          <p:nvSpPr>
            <p:cNvPr id="50251" name="Oval 73"/>
            <p:cNvSpPr>
              <a:spLocks noChangeArrowheads="1"/>
            </p:cNvSpPr>
            <p:nvPr/>
          </p:nvSpPr>
          <p:spPr bwMode="auto">
            <a:xfrm>
              <a:off x="2593" y="1046"/>
              <a:ext cx="82" cy="58"/>
            </a:xfrm>
            <a:prstGeom prst="ellipse">
              <a:avLst/>
            </a:prstGeom>
            <a:noFill/>
            <a:ln w="15875">
              <a:solidFill>
                <a:srgbClr val="FFDD7F"/>
              </a:solidFill>
              <a:round/>
              <a:headEnd/>
              <a:tailEnd/>
            </a:ln>
          </p:spPr>
          <p:txBody>
            <a:bodyPr>
              <a:prstTxWarp prst="textNoShape">
                <a:avLst/>
              </a:prstTxWarp>
            </a:bodyPr>
            <a:lstStyle/>
            <a:p>
              <a:endParaRPr lang="en-US"/>
            </a:p>
          </p:txBody>
        </p:sp>
        <p:sp>
          <p:nvSpPr>
            <p:cNvPr id="50252" name="Oval 74"/>
            <p:cNvSpPr>
              <a:spLocks noChangeArrowheads="1"/>
            </p:cNvSpPr>
            <p:nvPr/>
          </p:nvSpPr>
          <p:spPr bwMode="auto">
            <a:xfrm>
              <a:off x="2595" y="1046"/>
              <a:ext cx="78" cy="58"/>
            </a:xfrm>
            <a:prstGeom prst="ellipse">
              <a:avLst/>
            </a:prstGeom>
            <a:noFill/>
            <a:ln w="15875">
              <a:solidFill>
                <a:srgbClr val="FFDF86"/>
              </a:solidFill>
              <a:round/>
              <a:headEnd/>
              <a:tailEnd/>
            </a:ln>
          </p:spPr>
          <p:txBody>
            <a:bodyPr>
              <a:prstTxWarp prst="textNoShape">
                <a:avLst/>
              </a:prstTxWarp>
            </a:bodyPr>
            <a:lstStyle/>
            <a:p>
              <a:endParaRPr lang="en-US"/>
            </a:p>
          </p:txBody>
        </p:sp>
        <p:sp>
          <p:nvSpPr>
            <p:cNvPr id="50253" name="Oval 75"/>
            <p:cNvSpPr>
              <a:spLocks noChangeArrowheads="1"/>
            </p:cNvSpPr>
            <p:nvPr/>
          </p:nvSpPr>
          <p:spPr bwMode="auto">
            <a:xfrm>
              <a:off x="2597" y="1048"/>
              <a:ext cx="75" cy="54"/>
            </a:xfrm>
            <a:prstGeom prst="ellipse">
              <a:avLst/>
            </a:prstGeom>
            <a:noFill/>
            <a:ln w="15875">
              <a:solidFill>
                <a:srgbClr val="FFE18C"/>
              </a:solidFill>
              <a:round/>
              <a:headEnd/>
              <a:tailEnd/>
            </a:ln>
          </p:spPr>
          <p:txBody>
            <a:bodyPr>
              <a:prstTxWarp prst="textNoShape">
                <a:avLst/>
              </a:prstTxWarp>
            </a:bodyPr>
            <a:lstStyle/>
            <a:p>
              <a:endParaRPr lang="en-US"/>
            </a:p>
          </p:txBody>
        </p:sp>
        <p:sp>
          <p:nvSpPr>
            <p:cNvPr id="50254" name="Oval 76"/>
            <p:cNvSpPr>
              <a:spLocks noChangeArrowheads="1"/>
            </p:cNvSpPr>
            <p:nvPr/>
          </p:nvSpPr>
          <p:spPr bwMode="auto">
            <a:xfrm>
              <a:off x="2599" y="1050"/>
              <a:ext cx="71" cy="50"/>
            </a:xfrm>
            <a:prstGeom prst="ellipse">
              <a:avLst/>
            </a:prstGeom>
            <a:noFill/>
            <a:ln w="15875">
              <a:solidFill>
                <a:srgbClr val="FFE293"/>
              </a:solidFill>
              <a:round/>
              <a:headEnd/>
              <a:tailEnd/>
            </a:ln>
          </p:spPr>
          <p:txBody>
            <a:bodyPr>
              <a:prstTxWarp prst="textNoShape">
                <a:avLst/>
              </a:prstTxWarp>
            </a:bodyPr>
            <a:lstStyle/>
            <a:p>
              <a:endParaRPr lang="en-US"/>
            </a:p>
          </p:txBody>
        </p:sp>
        <p:sp>
          <p:nvSpPr>
            <p:cNvPr id="50255" name="Oval 77"/>
            <p:cNvSpPr>
              <a:spLocks noChangeArrowheads="1"/>
            </p:cNvSpPr>
            <p:nvPr/>
          </p:nvSpPr>
          <p:spPr bwMode="auto">
            <a:xfrm>
              <a:off x="2600" y="1050"/>
              <a:ext cx="68" cy="50"/>
            </a:xfrm>
            <a:prstGeom prst="ellipse">
              <a:avLst/>
            </a:prstGeom>
            <a:noFill/>
            <a:ln w="15875">
              <a:solidFill>
                <a:srgbClr val="FFE499"/>
              </a:solidFill>
              <a:round/>
              <a:headEnd/>
              <a:tailEnd/>
            </a:ln>
          </p:spPr>
          <p:txBody>
            <a:bodyPr>
              <a:prstTxWarp prst="textNoShape">
                <a:avLst/>
              </a:prstTxWarp>
            </a:bodyPr>
            <a:lstStyle/>
            <a:p>
              <a:endParaRPr lang="en-US"/>
            </a:p>
          </p:txBody>
        </p:sp>
        <p:sp>
          <p:nvSpPr>
            <p:cNvPr id="50256" name="Oval 78"/>
            <p:cNvSpPr>
              <a:spLocks noChangeArrowheads="1"/>
            </p:cNvSpPr>
            <p:nvPr/>
          </p:nvSpPr>
          <p:spPr bwMode="auto">
            <a:xfrm>
              <a:off x="2602" y="1052"/>
              <a:ext cx="64" cy="46"/>
            </a:xfrm>
            <a:prstGeom prst="ellipse">
              <a:avLst/>
            </a:prstGeom>
            <a:noFill/>
            <a:ln w="15875">
              <a:solidFill>
                <a:srgbClr val="FFE69F"/>
              </a:solidFill>
              <a:round/>
              <a:headEnd/>
              <a:tailEnd/>
            </a:ln>
          </p:spPr>
          <p:txBody>
            <a:bodyPr>
              <a:prstTxWarp prst="textNoShape">
                <a:avLst/>
              </a:prstTxWarp>
            </a:bodyPr>
            <a:lstStyle/>
            <a:p>
              <a:endParaRPr lang="en-US"/>
            </a:p>
          </p:txBody>
        </p:sp>
        <p:sp>
          <p:nvSpPr>
            <p:cNvPr id="50257" name="Oval 79"/>
            <p:cNvSpPr>
              <a:spLocks noChangeArrowheads="1"/>
            </p:cNvSpPr>
            <p:nvPr/>
          </p:nvSpPr>
          <p:spPr bwMode="auto">
            <a:xfrm>
              <a:off x="2604" y="1054"/>
              <a:ext cx="60" cy="42"/>
            </a:xfrm>
            <a:prstGeom prst="ellipse">
              <a:avLst/>
            </a:prstGeom>
            <a:noFill/>
            <a:ln w="15875">
              <a:solidFill>
                <a:srgbClr val="FFE8A6"/>
              </a:solidFill>
              <a:round/>
              <a:headEnd/>
              <a:tailEnd/>
            </a:ln>
          </p:spPr>
          <p:txBody>
            <a:bodyPr>
              <a:prstTxWarp prst="textNoShape">
                <a:avLst/>
              </a:prstTxWarp>
            </a:bodyPr>
            <a:lstStyle/>
            <a:p>
              <a:endParaRPr lang="en-US"/>
            </a:p>
          </p:txBody>
        </p:sp>
        <p:sp>
          <p:nvSpPr>
            <p:cNvPr id="50258" name="Oval 80"/>
            <p:cNvSpPr>
              <a:spLocks noChangeArrowheads="1"/>
            </p:cNvSpPr>
            <p:nvPr/>
          </p:nvSpPr>
          <p:spPr bwMode="auto">
            <a:xfrm>
              <a:off x="2606" y="1056"/>
              <a:ext cx="56" cy="38"/>
            </a:xfrm>
            <a:prstGeom prst="ellipse">
              <a:avLst/>
            </a:prstGeom>
            <a:noFill/>
            <a:ln w="15875">
              <a:solidFill>
                <a:srgbClr val="FFE9AC"/>
              </a:solidFill>
              <a:round/>
              <a:headEnd/>
              <a:tailEnd/>
            </a:ln>
          </p:spPr>
          <p:txBody>
            <a:bodyPr>
              <a:prstTxWarp prst="textNoShape">
                <a:avLst/>
              </a:prstTxWarp>
            </a:bodyPr>
            <a:lstStyle/>
            <a:p>
              <a:endParaRPr lang="en-US"/>
            </a:p>
          </p:txBody>
        </p:sp>
        <p:sp>
          <p:nvSpPr>
            <p:cNvPr id="50259" name="Oval 81"/>
            <p:cNvSpPr>
              <a:spLocks noChangeArrowheads="1"/>
            </p:cNvSpPr>
            <p:nvPr/>
          </p:nvSpPr>
          <p:spPr bwMode="auto">
            <a:xfrm>
              <a:off x="2608" y="1056"/>
              <a:ext cx="52" cy="38"/>
            </a:xfrm>
            <a:prstGeom prst="ellipse">
              <a:avLst/>
            </a:prstGeom>
            <a:noFill/>
            <a:ln w="15875">
              <a:solidFill>
                <a:srgbClr val="FFEBB3"/>
              </a:solidFill>
              <a:round/>
              <a:headEnd/>
              <a:tailEnd/>
            </a:ln>
          </p:spPr>
          <p:txBody>
            <a:bodyPr>
              <a:prstTxWarp prst="textNoShape">
                <a:avLst/>
              </a:prstTxWarp>
            </a:bodyPr>
            <a:lstStyle/>
            <a:p>
              <a:endParaRPr lang="en-US"/>
            </a:p>
          </p:txBody>
        </p:sp>
        <p:sp>
          <p:nvSpPr>
            <p:cNvPr id="50260" name="Oval 82"/>
            <p:cNvSpPr>
              <a:spLocks noChangeArrowheads="1"/>
            </p:cNvSpPr>
            <p:nvPr/>
          </p:nvSpPr>
          <p:spPr bwMode="auto">
            <a:xfrm>
              <a:off x="2610" y="1058"/>
              <a:ext cx="48" cy="34"/>
            </a:xfrm>
            <a:prstGeom prst="ellipse">
              <a:avLst/>
            </a:prstGeom>
            <a:noFill/>
            <a:ln w="15875">
              <a:solidFill>
                <a:srgbClr val="FFEDB9"/>
              </a:solidFill>
              <a:round/>
              <a:headEnd/>
              <a:tailEnd/>
            </a:ln>
          </p:spPr>
          <p:txBody>
            <a:bodyPr>
              <a:prstTxWarp prst="textNoShape">
                <a:avLst/>
              </a:prstTxWarp>
            </a:bodyPr>
            <a:lstStyle/>
            <a:p>
              <a:endParaRPr lang="en-US"/>
            </a:p>
          </p:txBody>
        </p:sp>
        <p:sp>
          <p:nvSpPr>
            <p:cNvPr id="50261" name="Oval 83"/>
            <p:cNvSpPr>
              <a:spLocks noChangeArrowheads="1"/>
            </p:cNvSpPr>
            <p:nvPr/>
          </p:nvSpPr>
          <p:spPr bwMode="auto">
            <a:xfrm>
              <a:off x="2612" y="1060"/>
              <a:ext cx="44" cy="30"/>
            </a:xfrm>
            <a:prstGeom prst="ellipse">
              <a:avLst/>
            </a:prstGeom>
            <a:noFill/>
            <a:ln w="15875">
              <a:solidFill>
                <a:srgbClr val="FFEEBF"/>
              </a:solidFill>
              <a:round/>
              <a:headEnd/>
              <a:tailEnd/>
            </a:ln>
          </p:spPr>
          <p:txBody>
            <a:bodyPr>
              <a:prstTxWarp prst="textNoShape">
                <a:avLst/>
              </a:prstTxWarp>
            </a:bodyPr>
            <a:lstStyle/>
            <a:p>
              <a:endParaRPr lang="en-US"/>
            </a:p>
          </p:txBody>
        </p:sp>
        <p:sp>
          <p:nvSpPr>
            <p:cNvPr id="50262" name="Oval 84"/>
            <p:cNvSpPr>
              <a:spLocks noChangeArrowheads="1"/>
            </p:cNvSpPr>
            <p:nvPr/>
          </p:nvSpPr>
          <p:spPr bwMode="auto">
            <a:xfrm>
              <a:off x="2614" y="1060"/>
              <a:ext cx="40" cy="30"/>
            </a:xfrm>
            <a:prstGeom prst="ellipse">
              <a:avLst/>
            </a:prstGeom>
            <a:noFill/>
            <a:ln w="15875">
              <a:solidFill>
                <a:srgbClr val="FFF0C6"/>
              </a:solidFill>
              <a:round/>
              <a:headEnd/>
              <a:tailEnd/>
            </a:ln>
          </p:spPr>
          <p:txBody>
            <a:bodyPr>
              <a:prstTxWarp prst="textNoShape">
                <a:avLst/>
              </a:prstTxWarp>
            </a:bodyPr>
            <a:lstStyle/>
            <a:p>
              <a:endParaRPr lang="en-US"/>
            </a:p>
          </p:txBody>
        </p:sp>
        <p:sp>
          <p:nvSpPr>
            <p:cNvPr id="50263" name="Oval 85"/>
            <p:cNvSpPr>
              <a:spLocks noChangeArrowheads="1"/>
            </p:cNvSpPr>
            <p:nvPr/>
          </p:nvSpPr>
          <p:spPr bwMode="auto">
            <a:xfrm>
              <a:off x="2616" y="1062"/>
              <a:ext cx="36" cy="26"/>
            </a:xfrm>
            <a:prstGeom prst="ellipse">
              <a:avLst/>
            </a:prstGeom>
            <a:noFill/>
            <a:ln w="15875">
              <a:solidFill>
                <a:srgbClr val="FFF2CC"/>
              </a:solidFill>
              <a:round/>
              <a:headEnd/>
              <a:tailEnd/>
            </a:ln>
          </p:spPr>
          <p:txBody>
            <a:bodyPr>
              <a:prstTxWarp prst="textNoShape">
                <a:avLst/>
              </a:prstTxWarp>
            </a:bodyPr>
            <a:lstStyle/>
            <a:p>
              <a:endParaRPr lang="en-US"/>
            </a:p>
          </p:txBody>
        </p:sp>
        <p:sp>
          <p:nvSpPr>
            <p:cNvPr id="50264" name="Oval 86"/>
            <p:cNvSpPr>
              <a:spLocks noChangeArrowheads="1"/>
            </p:cNvSpPr>
            <p:nvPr/>
          </p:nvSpPr>
          <p:spPr bwMode="auto">
            <a:xfrm>
              <a:off x="2618" y="1064"/>
              <a:ext cx="32" cy="23"/>
            </a:xfrm>
            <a:prstGeom prst="ellipse">
              <a:avLst/>
            </a:prstGeom>
            <a:noFill/>
            <a:ln w="15875">
              <a:solidFill>
                <a:srgbClr val="FFF4D3"/>
              </a:solidFill>
              <a:round/>
              <a:headEnd/>
              <a:tailEnd/>
            </a:ln>
          </p:spPr>
          <p:txBody>
            <a:bodyPr>
              <a:prstTxWarp prst="textNoShape">
                <a:avLst/>
              </a:prstTxWarp>
            </a:bodyPr>
            <a:lstStyle/>
            <a:p>
              <a:endParaRPr lang="en-US"/>
            </a:p>
          </p:txBody>
        </p:sp>
        <p:sp>
          <p:nvSpPr>
            <p:cNvPr id="50265" name="Oval 87"/>
            <p:cNvSpPr>
              <a:spLocks noChangeArrowheads="1"/>
            </p:cNvSpPr>
            <p:nvPr/>
          </p:nvSpPr>
          <p:spPr bwMode="auto">
            <a:xfrm>
              <a:off x="2620" y="1065"/>
              <a:ext cx="28" cy="20"/>
            </a:xfrm>
            <a:prstGeom prst="ellipse">
              <a:avLst/>
            </a:prstGeom>
            <a:noFill/>
            <a:ln w="15875">
              <a:solidFill>
                <a:srgbClr val="FFF5D9"/>
              </a:solidFill>
              <a:round/>
              <a:headEnd/>
              <a:tailEnd/>
            </a:ln>
          </p:spPr>
          <p:txBody>
            <a:bodyPr>
              <a:prstTxWarp prst="textNoShape">
                <a:avLst/>
              </a:prstTxWarp>
            </a:bodyPr>
            <a:lstStyle/>
            <a:p>
              <a:endParaRPr lang="en-US"/>
            </a:p>
          </p:txBody>
        </p:sp>
        <p:sp>
          <p:nvSpPr>
            <p:cNvPr id="50266" name="Oval 88"/>
            <p:cNvSpPr>
              <a:spLocks noChangeArrowheads="1"/>
            </p:cNvSpPr>
            <p:nvPr/>
          </p:nvSpPr>
          <p:spPr bwMode="auto">
            <a:xfrm>
              <a:off x="2622" y="1065"/>
              <a:ext cx="25" cy="20"/>
            </a:xfrm>
            <a:prstGeom prst="ellipse">
              <a:avLst/>
            </a:prstGeom>
            <a:noFill/>
            <a:ln w="15875">
              <a:solidFill>
                <a:srgbClr val="FFF7DF"/>
              </a:solidFill>
              <a:round/>
              <a:headEnd/>
              <a:tailEnd/>
            </a:ln>
          </p:spPr>
          <p:txBody>
            <a:bodyPr>
              <a:prstTxWarp prst="textNoShape">
                <a:avLst/>
              </a:prstTxWarp>
            </a:bodyPr>
            <a:lstStyle/>
            <a:p>
              <a:endParaRPr lang="en-US"/>
            </a:p>
          </p:txBody>
        </p:sp>
        <p:sp>
          <p:nvSpPr>
            <p:cNvPr id="50267" name="Oval 89"/>
            <p:cNvSpPr>
              <a:spLocks noChangeArrowheads="1"/>
            </p:cNvSpPr>
            <p:nvPr/>
          </p:nvSpPr>
          <p:spPr bwMode="auto">
            <a:xfrm>
              <a:off x="2624" y="1067"/>
              <a:ext cx="21" cy="16"/>
            </a:xfrm>
            <a:prstGeom prst="ellipse">
              <a:avLst/>
            </a:prstGeom>
            <a:noFill/>
            <a:ln w="15875">
              <a:solidFill>
                <a:srgbClr val="FFF9E6"/>
              </a:solidFill>
              <a:round/>
              <a:headEnd/>
              <a:tailEnd/>
            </a:ln>
          </p:spPr>
          <p:txBody>
            <a:bodyPr>
              <a:prstTxWarp prst="textNoShape">
                <a:avLst/>
              </a:prstTxWarp>
            </a:bodyPr>
            <a:lstStyle/>
            <a:p>
              <a:endParaRPr lang="en-US"/>
            </a:p>
          </p:txBody>
        </p:sp>
        <p:sp>
          <p:nvSpPr>
            <p:cNvPr id="50268" name="Oval 90"/>
            <p:cNvSpPr>
              <a:spLocks noChangeArrowheads="1"/>
            </p:cNvSpPr>
            <p:nvPr/>
          </p:nvSpPr>
          <p:spPr bwMode="auto">
            <a:xfrm>
              <a:off x="2625" y="1069"/>
              <a:ext cx="18" cy="12"/>
            </a:xfrm>
            <a:prstGeom prst="ellipse">
              <a:avLst/>
            </a:prstGeom>
            <a:noFill/>
            <a:ln w="15875">
              <a:solidFill>
                <a:srgbClr val="FFFAEC"/>
              </a:solidFill>
              <a:round/>
              <a:headEnd/>
              <a:tailEnd/>
            </a:ln>
          </p:spPr>
          <p:txBody>
            <a:bodyPr>
              <a:prstTxWarp prst="textNoShape">
                <a:avLst/>
              </a:prstTxWarp>
            </a:bodyPr>
            <a:lstStyle/>
            <a:p>
              <a:endParaRPr lang="en-US"/>
            </a:p>
          </p:txBody>
        </p:sp>
        <p:sp>
          <p:nvSpPr>
            <p:cNvPr id="50269" name="Oval 91"/>
            <p:cNvSpPr>
              <a:spLocks noChangeArrowheads="1"/>
            </p:cNvSpPr>
            <p:nvPr/>
          </p:nvSpPr>
          <p:spPr bwMode="auto">
            <a:xfrm>
              <a:off x="2627" y="1069"/>
              <a:ext cx="14" cy="12"/>
            </a:xfrm>
            <a:prstGeom prst="ellipse">
              <a:avLst/>
            </a:prstGeom>
            <a:noFill/>
            <a:ln w="15875">
              <a:solidFill>
                <a:srgbClr val="FFFCF3"/>
              </a:solidFill>
              <a:round/>
              <a:headEnd/>
              <a:tailEnd/>
            </a:ln>
          </p:spPr>
          <p:txBody>
            <a:bodyPr>
              <a:prstTxWarp prst="textNoShape">
                <a:avLst/>
              </a:prstTxWarp>
            </a:bodyPr>
            <a:lstStyle/>
            <a:p>
              <a:endParaRPr lang="en-US"/>
            </a:p>
          </p:txBody>
        </p:sp>
        <p:sp>
          <p:nvSpPr>
            <p:cNvPr id="50270" name="Oval 92"/>
            <p:cNvSpPr>
              <a:spLocks noChangeArrowheads="1"/>
            </p:cNvSpPr>
            <p:nvPr/>
          </p:nvSpPr>
          <p:spPr bwMode="auto">
            <a:xfrm>
              <a:off x="2629" y="1071"/>
              <a:ext cx="10" cy="8"/>
            </a:xfrm>
            <a:prstGeom prst="ellipse">
              <a:avLst/>
            </a:prstGeom>
            <a:noFill/>
            <a:ln w="15875">
              <a:solidFill>
                <a:srgbClr val="FFFEF9"/>
              </a:solidFill>
              <a:round/>
              <a:headEnd/>
              <a:tailEnd/>
            </a:ln>
          </p:spPr>
          <p:txBody>
            <a:bodyPr>
              <a:prstTxWarp prst="textNoShape">
                <a:avLst/>
              </a:prstTxWarp>
            </a:bodyPr>
            <a:lstStyle/>
            <a:p>
              <a:endParaRPr lang="en-US"/>
            </a:p>
          </p:txBody>
        </p:sp>
        <p:sp>
          <p:nvSpPr>
            <p:cNvPr id="50271" name="Oval 93"/>
            <p:cNvSpPr>
              <a:spLocks noChangeArrowheads="1"/>
            </p:cNvSpPr>
            <p:nvPr/>
          </p:nvSpPr>
          <p:spPr bwMode="auto">
            <a:xfrm>
              <a:off x="2631" y="1073"/>
              <a:ext cx="6"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272" name="Oval 94"/>
            <p:cNvSpPr>
              <a:spLocks noChangeArrowheads="1"/>
            </p:cNvSpPr>
            <p:nvPr/>
          </p:nvSpPr>
          <p:spPr bwMode="auto">
            <a:xfrm>
              <a:off x="2554" y="1019"/>
              <a:ext cx="160" cy="112"/>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273" name="Rectangle 95"/>
            <p:cNvSpPr>
              <a:spLocks noChangeArrowheads="1"/>
            </p:cNvSpPr>
            <p:nvPr/>
          </p:nvSpPr>
          <p:spPr bwMode="auto">
            <a:xfrm>
              <a:off x="2672" y="802"/>
              <a:ext cx="1" cy="2"/>
            </a:xfrm>
            <a:prstGeom prst="rect">
              <a:avLst/>
            </a:prstGeom>
            <a:solidFill>
              <a:srgbClr val="2F12D5"/>
            </a:solidFill>
            <a:ln w="9525">
              <a:noFill/>
              <a:miter lim="800000"/>
              <a:headEnd/>
              <a:tailEnd/>
            </a:ln>
          </p:spPr>
          <p:txBody>
            <a:bodyPr>
              <a:prstTxWarp prst="textNoShape">
                <a:avLst/>
              </a:prstTxWarp>
            </a:bodyPr>
            <a:lstStyle/>
            <a:p>
              <a:endParaRPr lang="en-US"/>
            </a:p>
          </p:txBody>
        </p:sp>
        <p:sp>
          <p:nvSpPr>
            <p:cNvPr id="50274" name="Oval 96"/>
            <p:cNvSpPr>
              <a:spLocks noChangeArrowheads="1"/>
            </p:cNvSpPr>
            <p:nvPr/>
          </p:nvSpPr>
          <p:spPr bwMode="auto">
            <a:xfrm>
              <a:off x="2673" y="908"/>
              <a:ext cx="89" cy="86"/>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275" name="Oval 97"/>
            <p:cNvSpPr>
              <a:spLocks noChangeArrowheads="1"/>
            </p:cNvSpPr>
            <p:nvPr/>
          </p:nvSpPr>
          <p:spPr bwMode="auto">
            <a:xfrm>
              <a:off x="2675" y="908"/>
              <a:ext cx="85" cy="84"/>
            </a:xfrm>
            <a:prstGeom prst="ellipse">
              <a:avLst/>
            </a:prstGeom>
            <a:noFill/>
            <a:ln w="15875">
              <a:solidFill>
                <a:srgbClr val="FFBE0B"/>
              </a:solidFill>
              <a:round/>
              <a:headEnd/>
              <a:tailEnd/>
            </a:ln>
          </p:spPr>
          <p:txBody>
            <a:bodyPr>
              <a:prstTxWarp prst="textNoShape">
                <a:avLst/>
              </a:prstTxWarp>
            </a:bodyPr>
            <a:lstStyle/>
            <a:p>
              <a:endParaRPr lang="en-US"/>
            </a:p>
          </p:txBody>
        </p:sp>
        <p:sp>
          <p:nvSpPr>
            <p:cNvPr id="50276" name="Oval 98"/>
            <p:cNvSpPr>
              <a:spLocks noChangeArrowheads="1"/>
            </p:cNvSpPr>
            <p:nvPr/>
          </p:nvSpPr>
          <p:spPr bwMode="auto">
            <a:xfrm>
              <a:off x="2677" y="910"/>
              <a:ext cx="81" cy="81"/>
            </a:xfrm>
            <a:prstGeom prst="ellipse">
              <a:avLst/>
            </a:prstGeom>
            <a:noFill/>
            <a:ln w="15875">
              <a:solidFill>
                <a:srgbClr val="FFC117"/>
              </a:solidFill>
              <a:round/>
              <a:headEnd/>
              <a:tailEnd/>
            </a:ln>
          </p:spPr>
          <p:txBody>
            <a:bodyPr>
              <a:prstTxWarp prst="textNoShape">
                <a:avLst/>
              </a:prstTxWarp>
            </a:bodyPr>
            <a:lstStyle/>
            <a:p>
              <a:endParaRPr lang="en-US"/>
            </a:p>
          </p:txBody>
        </p:sp>
        <p:sp>
          <p:nvSpPr>
            <p:cNvPr id="50277" name="Oval 99"/>
            <p:cNvSpPr>
              <a:spLocks noChangeArrowheads="1"/>
            </p:cNvSpPr>
            <p:nvPr/>
          </p:nvSpPr>
          <p:spPr bwMode="auto">
            <a:xfrm>
              <a:off x="2679" y="912"/>
              <a:ext cx="77" cy="77"/>
            </a:xfrm>
            <a:prstGeom prst="ellipse">
              <a:avLst/>
            </a:prstGeom>
            <a:noFill/>
            <a:ln w="15875">
              <a:solidFill>
                <a:srgbClr val="FFC422"/>
              </a:solidFill>
              <a:round/>
              <a:headEnd/>
              <a:tailEnd/>
            </a:ln>
          </p:spPr>
          <p:txBody>
            <a:bodyPr>
              <a:prstTxWarp prst="textNoShape">
                <a:avLst/>
              </a:prstTxWarp>
            </a:bodyPr>
            <a:lstStyle/>
            <a:p>
              <a:endParaRPr lang="en-US"/>
            </a:p>
          </p:txBody>
        </p:sp>
        <p:sp>
          <p:nvSpPr>
            <p:cNvPr id="50278" name="Oval 100"/>
            <p:cNvSpPr>
              <a:spLocks noChangeArrowheads="1"/>
            </p:cNvSpPr>
            <p:nvPr/>
          </p:nvSpPr>
          <p:spPr bwMode="auto">
            <a:xfrm>
              <a:off x="2681" y="914"/>
              <a:ext cx="73" cy="73"/>
            </a:xfrm>
            <a:prstGeom prst="ellipse">
              <a:avLst/>
            </a:prstGeom>
            <a:noFill/>
            <a:ln w="15875">
              <a:solidFill>
                <a:srgbClr val="FFC72E"/>
              </a:solidFill>
              <a:round/>
              <a:headEnd/>
              <a:tailEnd/>
            </a:ln>
          </p:spPr>
          <p:txBody>
            <a:bodyPr>
              <a:prstTxWarp prst="textNoShape">
                <a:avLst/>
              </a:prstTxWarp>
            </a:bodyPr>
            <a:lstStyle/>
            <a:p>
              <a:endParaRPr lang="en-US"/>
            </a:p>
          </p:txBody>
        </p:sp>
        <p:sp>
          <p:nvSpPr>
            <p:cNvPr id="50279" name="Oval 101"/>
            <p:cNvSpPr>
              <a:spLocks noChangeArrowheads="1"/>
            </p:cNvSpPr>
            <p:nvPr/>
          </p:nvSpPr>
          <p:spPr bwMode="auto">
            <a:xfrm>
              <a:off x="2683" y="916"/>
              <a:ext cx="69" cy="69"/>
            </a:xfrm>
            <a:prstGeom prst="ellipse">
              <a:avLst/>
            </a:prstGeom>
            <a:noFill/>
            <a:ln w="15875">
              <a:solidFill>
                <a:srgbClr val="FFCB3A"/>
              </a:solidFill>
              <a:round/>
              <a:headEnd/>
              <a:tailEnd/>
            </a:ln>
          </p:spPr>
          <p:txBody>
            <a:bodyPr>
              <a:prstTxWarp prst="textNoShape">
                <a:avLst/>
              </a:prstTxWarp>
            </a:bodyPr>
            <a:lstStyle/>
            <a:p>
              <a:endParaRPr lang="en-US"/>
            </a:p>
          </p:txBody>
        </p:sp>
        <p:sp>
          <p:nvSpPr>
            <p:cNvPr id="50280" name="Oval 102"/>
            <p:cNvSpPr>
              <a:spLocks noChangeArrowheads="1"/>
            </p:cNvSpPr>
            <p:nvPr/>
          </p:nvSpPr>
          <p:spPr bwMode="auto">
            <a:xfrm>
              <a:off x="2685" y="918"/>
              <a:ext cx="65" cy="65"/>
            </a:xfrm>
            <a:prstGeom prst="ellipse">
              <a:avLst/>
            </a:prstGeom>
            <a:noFill/>
            <a:ln w="15875">
              <a:solidFill>
                <a:srgbClr val="FFCE45"/>
              </a:solidFill>
              <a:round/>
              <a:headEnd/>
              <a:tailEnd/>
            </a:ln>
          </p:spPr>
          <p:txBody>
            <a:bodyPr>
              <a:prstTxWarp prst="textNoShape">
                <a:avLst/>
              </a:prstTxWarp>
            </a:bodyPr>
            <a:lstStyle/>
            <a:p>
              <a:endParaRPr lang="en-US"/>
            </a:p>
          </p:txBody>
        </p:sp>
        <p:sp>
          <p:nvSpPr>
            <p:cNvPr id="50281" name="Oval 103"/>
            <p:cNvSpPr>
              <a:spLocks noChangeArrowheads="1"/>
            </p:cNvSpPr>
            <p:nvPr/>
          </p:nvSpPr>
          <p:spPr bwMode="auto">
            <a:xfrm>
              <a:off x="2687" y="920"/>
              <a:ext cx="61" cy="61"/>
            </a:xfrm>
            <a:prstGeom prst="ellipse">
              <a:avLst/>
            </a:prstGeom>
            <a:noFill/>
            <a:ln w="15875">
              <a:solidFill>
                <a:srgbClr val="FFD151"/>
              </a:solidFill>
              <a:round/>
              <a:headEnd/>
              <a:tailEnd/>
            </a:ln>
          </p:spPr>
          <p:txBody>
            <a:bodyPr>
              <a:prstTxWarp prst="textNoShape">
                <a:avLst/>
              </a:prstTxWarp>
            </a:bodyPr>
            <a:lstStyle/>
            <a:p>
              <a:endParaRPr lang="en-US"/>
            </a:p>
          </p:txBody>
        </p:sp>
        <p:sp>
          <p:nvSpPr>
            <p:cNvPr id="50282" name="Oval 104"/>
            <p:cNvSpPr>
              <a:spLocks noChangeArrowheads="1"/>
            </p:cNvSpPr>
            <p:nvPr/>
          </p:nvSpPr>
          <p:spPr bwMode="auto">
            <a:xfrm>
              <a:off x="2689" y="921"/>
              <a:ext cx="57" cy="58"/>
            </a:xfrm>
            <a:prstGeom prst="ellipse">
              <a:avLst/>
            </a:prstGeom>
            <a:noFill/>
            <a:ln w="15875">
              <a:solidFill>
                <a:srgbClr val="FFD45D"/>
              </a:solidFill>
              <a:round/>
              <a:headEnd/>
              <a:tailEnd/>
            </a:ln>
          </p:spPr>
          <p:txBody>
            <a:bodyPr>
              <a:prstTxWarp prst="textNoShape">
                <a:avLst/>
              </a:prstTxWarp>
            </a:bodyPr>
            <a:lstStyle/>
            <a:p>
              <a:endParaRPr lang="en-US"/>
            </a:p>
          </p:txBody>
        </p:sp>
        <p:sp>
          <p:nvSpPr>
            <p:cNvPr id="50283" name="Oval 105"/>
            <p:cNvSpPr>
              <a:spLocks noChangeArrowheads="1"/>
            </p:cNvSpPr>
            <p:nvPr/>
          </p:nvSpPr>
          <p:spPr bwMode="auto">
            <a:xfrm>
              <a:off x="2691" y="923"/>
              <a:ext cx="54" cy="54"/>
            </a:xfrm>
            <a:prstGeom prst="ellipse">
              <a:avLst/>
            </a:prstGeom>
            <a:noFill/>
            <a:ln w="15875">
              <a:solidFill>
                <a:srgbClr val="FFD768"/>
              </a:solidFill>
              <a:round/>
              <a:headEnd/>
              <a:tailEnd/>
            </a:ln>
          </p:spPr>
          <p:txBody>
            <a:bodyPr>
              <a:prstTxWarp prst="textNoShape">
                <a:avLst/>
              </a:prstTxWarp>
            </a:bodyPr>
            <a:lstStyle/>
            <a:p>
              <a:endParaRPr lang="en-US"/>
            </a:p>
          </p:txBody>
        </p:sp>
        <p:sp>
          <p:nvSpPr>
            <p:cNvPr id="50284" name="Oval 106"/>
            <p:cNvSpPr>
              <a:spLocks noChangeArrowheads="1"/>
            </p:cNvSpPr>
            <p:nvPr/>
          </p:nvSpPr>
          <p:spPr bwMode="auto">
            <a:xfrm>
              <a:off x="2693" y="925"/>
              <a:ext cx="50" cy="50"/>
            </a:xfrm>
            <a:prstGeom prst="ellipse">
              <a:avLst/>
            </a:prstGeom>
            <a:noFill/>
            <a:ln w="15875">
              <a:solidFill>
                <a:srgbClr val="FFDA74"/>
              </a:solidFill>
              <a:round/>
              <a:headEnd/>
              <a:tailEnd/>
            </a:ln>
          </p:spPr>
          <p:txBody>
            <a:bodyPr>
              <a:prstTxWarp prst="textNoShape">
                <a:avLst/>
              </a:prstTxWarp>
            </a:bodyPr>
            <a:lstStyle/>
            <a:p>
              <a:endParaRPr lang="en-US"/>
            </a:p>
          </p:txBody>
        </p:sp>
        <p:sp>
          <p:nvSpPr>
            <p:cNvPr id="50285" name="Oval 107"/>
            <p:cNvSpPr>
              <a:spLocks noChangeArrowheads="1"/>
            </p:cNvSpPr>
            <p:nvPr/>
          </p:nvSpPr>
          <p:spPr bwMode="auto">
            <a:xfrm>
              <a:off x="2695" y="927"/>
              <a:ext cx="46" cy="46"/>
            </a:xfrm>
            <a:prstGeom prst="ellipse">
              <a:avLst/>
            </a:prstGeom>
            <a:noFill/>
            <a:ln w="15875">
              <a:solidFill>
                <a:srgbClr val="FFDD7F"/>
              </a:solidFill>
              <a:round/>
              <a:headEnd/>
              <a:tailEnd/>
            </a:ln>
          </p:spPr>
          <p:txBody>
            <a:bodyPr>
              <a:prstTxWarp prst="textNoShape">
                <a:avLst/>
              </a:prstTxWarp>
            </a:bodyPr>
            <a:lstStyle/>
            <a:p>
              <a:endParaRPr lang="en-US"/>
            </a:p>
          </p:txBody>
        </p:sp>
        <p:sp>
          <p:nvSpPr>
            <p:cNvPr id="50286" name="Oval 108"/>
            <p:cNvSpPr>
              <a:spLocks noChangeArrowheads="1"/>
            </p:cNvSpPr>
            <p:nvPr/>
          </p:nvSpPr>
          <p:spPr bwMode="auto">
            <a:xfrm>
              <a:off x="2697" y="929"/>
              <a:ext cx="42" cy="42"/>
            </a:xfrm>
            <a:prstGeom prst="ellipse">
              <a:avLst/>
            </a:prstGeom>
            <a:noFill/>
            <a:ln w="15875">
              <a:solidFill>
                <a:srgbClr val="FFE08B"/>
              </a:solidFill>
              <a:round/>
              <a:headEnd/>
              <a:tailEnd/>
            </a:ln>
          </p:spPr>
          <p:txBody>
            <a:bodyPr>
              <a:prstTxWarp prst="textNoShape">
                <a:avLst/>
              </a:prstTxWarp>
            </a:bodyPr>
            <a:lstStyle/>
            <a:p>
              <a:endParaRPr lang="en-US"/>
            </a:p>
          </p:txBody>
        </p:sp>
        <p:sp>
          <p:nvSpPr>
            <p:cNvPr id="50287" name="Oval 109"/>
            <p:cNvSpPr>
              <a:spLocks noChangeArrowheads="1"/>
            </p:cNvSpPr>
            <p:nvPr/>
          </p:nvSpPr>
          <p:spPr bwMode="auto">
            <a:xfrm>
              <a:off x="2698" y="931"/>
              <a:ext cx="39" cy="38"/>
            </a:xfrm>
            <a:prstGeom prst="ellipse">
              <a:avLst/>
            </a:prstGeom>
            <a:noFill/>
            <a:ln w="15875">
              <a:solidFill>
                <a:srgbClr val="FFE397"/>
              </a:solidFill>
              <a:round/>
              <a:headEnd/>
              <a:tailEnd/>
            </a:ln>
          </p:spPr>
          <p:txBody>
            <a:bodyPr>
              <a:prstTxWarp prst="textNoShape">
                <a:avLst/>
              </a:prstTxWarp>
            </a:bodyPr>
            <a:lstStyle/>
            <a:p>
              <a:endParaRPr lang="en-US"/>
            </a:p>
          </p:txBody>
        </p:sp>
        <p:sp>
          <p:nvSpPr>
            <p:cNvPr id="50288" name="Oval 110"/>
            <p:cNvSpPr>
              <a:spLocks noChangeArrowheads="1"/>
            </p:cNvSpPr>
            <p:nvPr/>
          </p:nvSpPr>
          <p:spPr bwMode="auto">
            <a:xfrm>
              <a:off x="2700" y="933"/>
              <a:ext cx="35" cy="35"/>
            </a:xfrm>
            <a:prstGeom prst="ellipse">
              <a:avLst/>
            </a:prstGeom>
            <a:noFill/>
            <a:ln w="15875">
              <a:solidFill>
                <a:srgbClr val="FFE7A2"/>
              </a:solidFill>
              <a:round/>
              <a:headEnd/>
              <a:tailEnd/>
            </a:ln>
          </p:spPr>
          <p:txBody>
            <a:bodyPr>
              <a:prstTxWarp prst="textNoShape">
                <a:avLst/>
              </a:prstTxWarp>
            </a:bodyPr>
            <a:lstStyle/>
            <a:p>
              <a:endParaRPr lang="en-US"/>
            </a:p>
          </p:txBody>
        </p:sp>
        <p:sp>
          <p:nvSpPr>
            <p:cNvPr id="50289" name="Oval 111"/>
            <p:cNvSpPr>
              <a:spLocks noChangeArrowheads="1"/>
            </p:cNvSpPr>
            <p:nvPr/>
          </p:nvSpPr>
          <p:spPr bwMode="auto">
            <a:xfrm>
              <a:off x="2702" y="935"/>
              <a:ext cx="31" cy="31"/>
            </a:xfrm>
            <a:prstGeom prst="ellipse">
              <a:avLst/>
            </a:prstGeom>
            <a:noFill/>
            <a:ln w="15875">
              <a:solidFill>
                <a:srgbClr val="FFEAAE"/>
              </a:solidFill>
              <a:round/>
              <a:headEnd/>
              <a:tailEnd/>
            </a:ln>
          </p:spPr>
          <p:txBody>
            <a:bodyPr>
              <a:prstTxWarp prst="textNoShape">
                <a:avLst/>
              </a:prstTxWarp>
            </a:bodyPr>
            <a:lstStyle/>
            <a:p>
              <a:endParaRPr lang="en-US"/>
            </a:p>
          </p:txBody>
        </p:sp>
        <p:sp>
          <p:nvSpPr>
            <p:cNvPr id="50290" name="Oval 112"/>
            <p:cNvSpPr>
              <a:spLocks noChangeArrowheads="1"/>
            </p:cNvSpPr>
            <p:nvPr/>
          </p:nvSpPr>
          <p:spPr bwMode="auto">
            <a:xfrm>
              <a:off x="2704" y="937"/>
              <a:ext cx="27" cy="27"/>
            </a:xfrm>
            <a:prstGeom prst="ellipse">
              <a:avLst/>
            </a:prstGeom>
            <a:noFill/>
            <a:ln w="15875">
              <a:solidFill>
                <a:srgbClr val="FFEDBA"/>
              </a:solidFill>
              <a:round/>
              <a:headEnd/>
              <a:tailEnd/>
            </a:ln>
          </p:spPr>
          <p:txBody>
            <a:bodyPr>
              <a:prstTxWarp prst="textNoShape">
                <a:avLst/>
              </a:prstTxWarp>
            </a:bodyPr>
            <a:lstStyle/>
            <a:p>
              <a:endParaRPr lang="en-US"/>
            </a:p>
          </p:txBody>
        </p:sp>
        <p:sp>
          <p:nvSpPr>
            <p:cNvPr id="50291" name="Oval 113"/>
            <p:cNvSpPr>
              <a:spLocks noChangeArrowheads="1"/>
            </p:cNvSpPr>
            <p:nvPr/>
          </p:nvSpPr>
          <p:spPr bwMode="auto">
            <a:xfrm>
              <a:off x="2706" y="939"/>
              <a:ext cx="23" cy="23"/>
            </a:xfrm>
            <a:prstGeom prst="ellipse">
              <a:avLst/>
            </a:prstGeom>
            <a:noFill/>
            <a:ln w="15875">
              <a:solidFill>
                <a:srgbClr val="FFF0C5"/>
              </a:solidFill>
              <a:round/>
              <a:headEnd/>
              <a:tailEnd/>
            </a:ln>
          </p:spPr>
          <p:txBody>
            <a:bodyPr>
              <a:prstTxWarp prst="textNoShape">
                <a:avLst/>
              </a:prstTxWarp>
            </a:bodyPr>
            <a:lstStyle/>
            <a:p>
              <a:endParaRPr lang="en-US"/>
            </a:p>
          </p:txBody>
        </p:sp>
        <p:sp>
          <p:nvSpPr>
            <p:cNvPr id="50292" name="Oval 114"/>
            <p:cNvSpPr>
              <a:spLocks noChangeArrowheads="1"/>
            </p:cNvSpPr>
            <p:nvPr/>
          </p:nvSpPr>
          <p:spPr bwMode="auto">
            <a:xfrm>
              <a:off x="2708" y="941"/>
              <a:ext cx="19" cy="19"/>
            </a:xfrm>
            <a:prstGeom prst="ellipse">
              <a:avLst/>
            </a:prstGeom>
            <a:noFill/>
            <a:ln w="15875">
              <a:solidFill>
                <a:srgbClr val="FFF3D1"/>
              </a:solidFill>
              <a:round/>
              <a:headEnd/>
              <a:tailEnd/>
            </a:ln>
          </p:spPr>
          <p:txBody>
            <a:bodyPr>
              <a:prstTxWarp prst="textNoShape">
                <a:avLst/>
              </a:prstTxWarp>
            </a:bodyPr>
            <a:lstStyle/>
            <a:p>
              <a:endParaRPr lang="en-US"/>
            </a:p>
          </p:txBody>
        </p:sp>
        <p:sp>
          <p:nvSpPr>
            <p:cNvPr id="50293" name="Oval 115"/>
            <p:cNvSpPr>
              <a:spLocks noChangeArrowheads="1"/>
            </p:cNvSpPr>
            <p:nvPr/>
          </p:nvSpPr>
          <p:spPr bwMode="auto">
            <a:xfrm>
              <a:off x="2710" y="943"/>
              <a:ext cx="15" cy="15"/>
            </a:xfrm>
            <a:prstGeom prst="ellipse">
              <a:avLst/>
            </a:prstGeom>
            <a:noFill/>
            <a:ln w="15875">
              <a:solidFill>
                <a:srgbClr val="FFF6DD"/>
              </a:solidFill>
              <a:round/>
              <a:headEnd/>
              <a:tailEnd/>
            </a:ln>
          </p:spPr>
          <p:txBody>
            <a:bodyPr>
              <a:prstTxWarp prst="textNoShape">
                <a:avLst/>
              </a:prstTxWarp>
            </a:bodyPr>
            <a:lstStyle/>
            <a:p>
              <a:endParaRPr lang="en-US"/>
            </a:p>
          </p:txBody>
        </p:sp>
        <p:sp>
          <p:nvSpPr>
            <p:cNvPr id="50294" name="Oval 116"/>
            <p:cNvSpPr>
              <a:spLocks noChangeArrowheads="1"/>
            </p:cNvSpPr>
            <p:nvPr/>
          </p:nvSpPr>
          <p:spPr bwMode="auto">
            <a:xfrm>
              <a:off x="2712" y="944"/>
              <a:ext cx="11" cy="12"/>
            </a:xfrm>
            <a:prstGeom prst="ellipse">
              <a:avLst/>
            </a:prstGeom>
            <a:noFill/>
            <a:ln w="15875">
              <a:solidFill>
                <a:srgbClr val="FFF9E8"/>
              </a:solidFill>
              <a:round/>
              <a:headEnd/>
              <a:tailEnd/>
            </a:ln>
          </p:spPr>
          <p:txBody>
            <a:bodyPr>
              <a:prstTxWarp prst="textNoShape">
                <a:avLst/>
              </a:prstTxWarp>
            </a:bodyPr>
            <a:lstStyle/>
            <a:p>
              <a:endParaRPr lang="en-US"/>
            </a:p>
          </p:txBody>
        </p:sp>
        <p:sp>
          <p:nvSpPr>
            <p:cNvPr id="50295" name="Oval 117"/>
            <p:cNvSpPr>
              <a:spLocks noChangeArrowheads="1"/>
            </p:cNvSpPr>
            <p:nvPr/>
          </p:nvSpPr>
          <p:spPr bwMode="auto">
            <a:xfrm>
              <a:off x="2714" y="946"/>
              <a:ext cx="7" cy="8"/>
            </a:xfrm>
            <a:prstGeom prst="ellipse">
              <a:avLst/>
            </a:prstGeom>
            <a:noFill/>
            <a:ln w="15875">
              <a:solidFill>
                <a:srgbClr val="FFFCF4"/>
              </a:solidFill>
              <a:round/>
              <a:headEnd/>
              <a:tailEnd/>
            </a:ln>
          </p:spPr>
          <p:txBody>
            <a:bodyPr>
              <a:prstTxWarp prst="textNoShape">
                <a:avLst/>
              </a:prstTxWarp>
            </a:bodyPr>
            <a:lstStyle/>
            <a:p>
              <a:endParaRPr lang="en-US"/>
            </a:p>
          </p:txBody>
        </p:sp>
        <p:sp>
          <p:nvSpPr>
            <p:cNvPr id="50296" name="Oval 118"/>
            <p:cNvSpPr>
              <a:spLocks noChangeArrowheads="1"/>
            </p:cNvSpPr>
            <p:nvPr/>
          </p:nvSpPr>
          <p:spPr bwMode="auto">
            <a:xfrm>
              <a:off x="2716" y="948"/>
              <a:ext cx="4"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297" name="Oval 119"/>
            <p:cNvSpPr>
              <a:spLocks noChangeArrowheads="1"/>
            </p:cNvSpPr>
            <p:nvPr/>
          </p:nvSpPr>
          <p:spPr bwMode="auto">
            <a:xfrm>
              <a:off x="2673" y="908"/>
              <a:ext cx="89" cy="86"/>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298" name="Rectangle 120"/>
            <p:cNvSpPr>
              <a:spLocks noChangeArrowheads="1"/>
            </p:cNvSpPr>
            <p:nvPr/>
          </p:nvSpPr>
          <p:spPr bwMode="auto">
            <a:xfrm>
              <a:off x="815" y="794"/>
              <a:ext cx="2" cy="2"/>
            </a:xfrm>
            <a:prstGeom prst="rect">
              <a:avLst/>
            </a:prstGeom>
            <a:solidFill>
              <a:srgbClr val="2F12D5"/>
            </a:solidFill>
            <a:ln w="9525">
              <a:noFill/>
              <a:miter lim="800000"/>
              <a:headEnd/>
              <a:tailEnd/>
            </a:ln>
          </p:spPr>
          <p:txBody>
            <a:bodyPr>
              <a:prstTxWarp prst="textNoShape">
                <a:avLst/>
              </a:prstTxWarp>
            </a:bodyPr>
            <a:lstStyle/>
            <a:p>
              <a:endParaRPr lang="en-US"/>
            </a:p>
          </p:txBody>
        </p:sp>
        <p:sp>
          <p:nvSpPr>
            <p:cNvPr id="50299" name="Oval 121"/>
            <p:cNvSpPr>
              <a:spLocks noChangeArrowheads="1"/>
            </p:cNvSpPr>
            <p:nvPr/>
          </p:nvSpPr>
          <p:spPr bwMode="auto">
            <a:xfrm>
              <a:off x="817" y="900"/>
              <a:ext cx="176" cy="119"/>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300" name="Oval 122"/>
            <p:cNvSpPr>
              <a:spLocks noChangeArrowheads="1"/>
            </p:cNvSpPr>
            <p:nvPr/>
          </p:nvSpPr>
          <p:spPr bwMode="auto">
            <a:xfrm>
              <a:off x="819" y="900"/>
              <a:ext cx="172" cy="119"/>
            </a:xfrm>
            <a:prstGeom prst="ellipse">
              <a:avLst/>
            </a:prstGeom>
            <a:noFill/>
            <a:ln w="15875">
              <a:solidFill>
                <a:srgbClr val="FFBD05"/>
              </a:solidFill>
              <a:round/>
              <a:headEnd/>
              <a:tailEnd/>
            </a:ln>
          </p:spPr>
          <p:txBody>
            <a:bodyPr>
              <a:prstTxWarp prst="textNoShape">
                <a:avLst/>
              </a:prstTxWarp>
            </a:bodyPr>
            <a:lstStyle/>
            <a:p>
              <a:endParaRPr lang="en-US"/>
            </a:p>
          </p:txBody>
        </p:sp>
        <p:sp>
          <p:nvSpPr>
            <p:cNvPr id="50301" name="Oval 123"/>
            <p:cNvSpPr>
              <a:spLocks noChangeArrowheads="1"/>
            </p:cNvSpPr>
            <p:nvPr/>
          </p:nvSpPr>
          <p:spPr bwMode="auto">
            <a:xfrm>
              <a:off x="821" y="902"/>
              <a:ext cx="169" cy="115"/>
            </a:xfrm>
            <a:prstGeom prst="ellipse">
              <a:avLst/>
            </a:prstGeom>
            <a:noFill/>
            <a:ln w="15875">
              <a:solidFill>
                <a:srgbClr val="FFBE0B"/>
              </a:solidFill>
              <a:round/>
              <a:headEnd/>
              <a:tailEnd/>
            </a:ln>
          </p:spPr>
          <p:txBody>
            <a:bodyPr>
              <a:prstTxWarp prst="textNoShape">
                <a:avLst/>
              </a:prstTxWarp>
            </a:bodyPr>
            <a:lstStyle/>
            <a:p>
              <a:endParaRPr lang="en-US"/>
            </a:p>
          </p:txBody>
        </p:sp>
        <p:sp>
          <p:nvSpPr>
            <p:cNvPr id="50302" name="Oval 124"/>
            <p:cNvSpPr>
              <a:spLocks noChangeArrowheads="1"/>
            </p:cNvSpPr>
            <p:nvPr/>
          </p:nvSpPr>
          <p:spPr bwMode="auto">
            <a:xfrm>
              <a:off x="822" y="904"/>
              <a:ext cx="166" cy="112"/>
            </a:xfrm>
            <a:prstGeom prst="ellipse">
              <a:avLst/>
            </a:prstGeom>
            <a:noFill/>
            <a:ln w="15875">
              <a:solidFill>
                <a:srgbClr val="FFC011"/>
              </a:solidFill>
              <a:round/>
              <a:headEnd/>
              <a:tailEnd/>
            </a:ln>
          </p:spPr>
          <p:txBody>
            <a:bodyPr>
              <a:prstTxWarp prst="textNoShape">
                <a:avLst/>
              </a:prstTxWarp>
            </a:bodyPr>
            <a:lstStyle/>
            <a:p>
              <a:endParaRPr lang="en-US"/>
            </a:p>
          </p:txBody>
        </p:sp>
        <p:sp>
          <p:nvSpPr>
            <p:cNvPr id="50303" name="Oval 125"/>
            <p:cNvSpPr>
              <a:spLocks noChangeArrowheads="1"/>
            </p:cNvSpPr>
            <p:nvPr/>
          </p:nvSpPr>
          <p:spPr bwMode="auto">
            <a:xfrm>
              <a:off x="824" y="904"/>
              <a:ext cx="162" cy="112"/>
            </a:xfrm>
            <a:prstGeom prst="ellipse">
              <a:avLst/>
            </a:prstGeom>
            <a:noFill/>
            <a:ln w="15875">
              <a:solidFill>
                <a:srgbClr val="FFC116"/>
              </a:solidFill>
              <a:round/>
              <a:headEnd/>
              <a:tailEnd/>
            </a:ln>
          </p:spPr>
          <p:txBody>
            <a:bodyPr>
              <a:prstTxWarp prst="textNoShape">
                <a:avLst/>
              </a:prstTxWarp>
            </a:bodyPr>
            <a:lstStyle/>
            <a:p>
              <a:endParaRPr lang="en-US"/>
            </a:p>
          </p:txBody>
        </p:sp>
        <p:sp>
          <p:nvSpPr>
            <p:cNvPr id="50304" name="Oval 126"/>
            <p:cNvSpPr>
              <a:spLocks noChangeArrowheads="1"/>
            </p:cNvSpPr>
            <p:nvPr/>
          </p:nvSpPr>
          <p:spPr bwMode="auto">
            <a:xfrm>
              <a:off x="826" y="906"/>
              <a:ext cx="158" cy="108"/>
            </a:xfrm>
            <a:prstGeom prst="ellipse">
              <a:avLst/>
            </a:prstGeom>
            <a:noFill/>
            <a:ln w="15875">
              <a:solidFill>
                <a:srgbClr val="FFC31C"/>
              </a:solidFill>
              <a:round/>
              <a:headEnd/>
              <a:tailEnd/>
            </a:ln>
          </p:spPr>
          <p:txBody>
            <a:bodyPr>
              <a:prstTxWarp prst="textNoShape">
                <a:avLst/>
              </a:prstTxWarp>
            </a:bodyPr>
            <a:lstStyle/>
            <a:p>
              <a:endParaRPr lang="en-US"/>
            </a:p>
          </p:txBody>
        </p:sp>
        <p:sp>
          <p:nvSpPr>
            <p:cNvPr id="50305" name="Oval 127"/>
            <p:cNvSpPr>
              <a:spLocks noChangeArrowheads="1"/>
            </p:cNvSpPr>
            <p:nvPr/>
          </p:nvSpPr>
          <p:spPr bwMode="auto">
            <a:xfrm>
              <a:off x="828" y="908"/>
              <a:ext cx="154" cy="104"/>
            </a:xfrm>
            <a:prstGeom prst="ellipse">
              <a:avLst/>
            </a:prstGeom>
            <a:noFill/>
            <a:ln w="15875">
              <a:solidFill>
                <a:srgbClr val="FFC422"/>
              </a:solidFill>
              <a:round/>
              <a:headEnd/>
              <a:tailEnd/>
            </a:ln>
          </p:spPr>
          <p:txBody>
            <a:bodyPr>
              <a:prstTxWarp prst="textNoShape">
                <a:avLst/>
              </a:prstTxWarp>
            </a:bodyPr>
            <a:lstStyle/>
            <a:p>
              <a:endParaRPr lang="en-US"/>
            </a:p>
          </p:txBody>
        </p:sp>
        <p:sp>
          <p:nvSpPr>
            <p:cNvPr id="50306" name="Oval 128"/>
            <p:cNvSpPr>
              <a:spLocks noChangeArrowheads="1"/>
            </p:cNvSpPr>
            <p:nvPr/>
          </p:nvSpPr>
          <p:spPr bwMode="auto">
            <a:xfrm>
              <a:off x="830" y="908"/>
              <a:ext cx="150" cy="104"/>
            </a:xfrm>
            <a:prstGeom prst="ellipse">
              <a:avLst/>
            </a:prstGeom>
            <a:noFill/>
            <a:ln w="15875">
              <a:solidFill>
                <a:srgbClr val="FFC627"/>
              </a:solidFill>
              <a:round/>
              <a:headEnd/>
              <a:tailEnd/>
            </a:ln>
          </p:spPr>
          <p:txBody>
            <a:bodyPr>
              <a:prstTxWarp prst="textNoShape">
                <a:avLst/>
              </a:prstTxWarp>
            </a:bodyPr>
            <a:lstStyle/>
            <a:p>
              <a:endParaRPr lang="en-US"/>
            </a:p>
          </p:txBody>
        </p:sp>
        <p:sp>
          <p:nvSpPr>
            <p:cNvPr id="50307" name="Oval 129"/>
            <p:cNvSpPr>
              <a:spLocks noChangeArrowheads="1"/>
            </p:cNvSpPr>
            <p:nvPr/>
          </p:nvSpPr>
          <p:spPr bwMode="auto">
            <a:xfrm>
              <a:off x="832" y="910"/>
              <a:ext cx="146" cy="100"/>
            </a:xfrm>
            <a:prstGeom prst="ellipse">
              <a:avLst/>
            </a:prstGeom>
            <a:noFill/>
            <a:ln w="15875">
              <a:solidFill>
                <a:srgbClr val="FFC72D"/>
              </a:solidFill>
              <a:round/>
              <a:headEnd/>
              <a:tailEnd/>
            </a:ln>
          </p:spPr>
          <p:txBody>
            <a:bodyPr>
              <a:prstTxWarp prst="textNoShape">
                <a:avLst/>
              </a:prstTxWarp>
            </a:bodyPr>
            <a:lstStyle/>
            <a:p>
              <a:endParaRPr lang="en-US"/>
            </a:p>
          </p:txBody>
        </p:sp>
        <p:sp>
          <p:nvSpPr>
            <p:cNvPr id="50308" name="Oval 130"/>
            <p:cNvSpPr>
              <a:spLocks noChangeArrowheads="1"/>
            </p:cNvSpPr>
            <p:nvPr/>
          </p:nvSpPr>
          <p:spPr bwMode="auto">
            <a:xfrm>
              <a:off x="834" y="912"/>
              <a:ext cx="142" cy="96"/>
            </a:xfrm>
            <a:prstGeom prst="ellipse">
              <a:avLst/>
            </a:prstGeom>
            <a:noFill/>
            <a:ln w="15875">
              <a:solidFill>
                <a:srgbClr val="FFC933"/>
              </a:solidFill>
              <a:round/>
              <a:headEnd/>
              <a:tailEnd/>
            </a:ln>
          </p:spPr>
          <p:txBody>
            <a:bodyPr>
              <a:prstTxWarp prst="textNoShape">
                <a:avLst/>
              </a:prstTxWarp>
            </a:bodyPr>
            <a:lstStyle/>
            <a:p>
              <a:endParaRPr lang="en-US"/>
            </a:p>
          </p:txBody>
        </p:sp>
        <p:sp>
          <p:nvSpPr>
            <p:cNvPr id="50309" name="Oval 131"/>
            <p:cNvSpPr>
              <a:spLocks noChangeArrowheads="1"/>
            </p:cNvSpPr>
            <p:nvPr/>
          </p:nvSpPr>
          <p:spPr bwMode="auto">
            <a:xfrm>
              <a:off x="836" y="912"/>
              <a:ext cx="138" cy="96"/>
            </a:xfrm>
            <a:prstGeom prst="ellipse">
              <a:avLst/>
            </a:prstGeom>
            <a:noFill/>
            <a:ln w="15875">
              <a:solidFill>
                <a:srgbClr val="FFCA38"/>
              </a:solidFill>
              <a:round/>
              <a:headEnd/>
              <a:tailEnd/>
            </a:ln>
          </p:spPr>
          <p:txBody>
            <a:bodyPr>
              <a:prstTxWarp prst="textNoShape">
                <a:avLst/>
              </a:prstTxWarp>
            </a:bodyPr>
            <a:lstStyle/>
            <a:p>
              <a:endParaRPr lang="en-US"/>
            </a:p>
          </p:txBody>
        </p:sp>
        <p:sp>
          <p:nvSpPr>
            <p:cNvPr id="50310" name="Oval 132"/>
            <p:cNvSpPr>
              <a:spLocks noChangeArrowheads="1"/>
            </p:cNvSpPr>
            <p:nvPr/>
          </p:nvSpPr>
          <p:spPr bwMode="auto">
            <a:xfrm>
              <a:off x="838" y="914"/>
              <a:ext cx="134" cy="92"/>
            </a:xfrm>
            <a:prstGeom prst="ellipse">
              <a:avLst/>
            </a:prstGeom>
            <a:noFill/>
            <a:ln w="15875">
              <a:solidFill>
                <a:srgbClr val="FFCC3E"/>
              </a:solidFill>
              <a:round/>
              <a:headEnd/>
              <a:tailEnd/>
            </a:ln>
          </p:spPr>
          <p:txBody>
            <a:bodyPr>
              <a:prstTxWarp prst="textNoShape">
                <a:avLst/>
              </a:prstTxWarp>
            </a:bodyPr>
            <a:lstStyle/>
            <a:p>
              <a:endParaRPr lang="en-US"/>
            </a:p>
          </p:txBody>
        </p:sp>
        <p:sp>
          <p:nvSpPr>
            <p:cNvPr id="50311" name="Oval 133"/>
            <p:cNvSpPr>
              <a:spLocks noChangeArrowheads="1"/>
            </p:cNvSpPr>
            <p:nvPr/>
          </p:nvSpPr>
          <p:spPr bwMode="auto">
            <a:xfrm>
              <a:off x="840" y="916"/>
              <a:ext cx="130" cy="88"/>
            </a:xfrm>
            <a:prstGeom prst="ellipse">
              <a:avLst/>
            </a:prstGeom>
            <a:noFill/>
            <a:ln w="15875">
              <a:solidFill>
                <a:srgbClr val="FFCD44"/>
              </a:solidFill>
              <a:round/>
              <a:headEnd/>
              <a:tailEnd/>
            </a:ln>
          </p:spPr>
          <p:txBody>
            <a:bodyPr>
              <a:prstTxWarp prst="textNoShape">
                <a:avLst/>
              </a:prstTxWarp>
            </a:bodyPr>
            <a:lstStyle/>
            <a:p>
              <a:endParaRPr lang="en-US"/>
            </a:p>
          </p:txBody>
        </p:sp>
        <p:sp>
          <p:nvSpPr>
            <p:cNvPr id="50312" name="Oval 134"/>
            <p:cNvSpPr>
              <a:spLocks noChangeArrowheads="1"/>
            </p:cNvSpPr>
            <p:nvPr/>
          </p:nvSpPr>
          <p:spPr bwMode="auto">
            <a:xfrm>
              <a:off x="842" y="916"/>
              <a:ext cx="126" cy="88"/>
            </a:xfrm>
            <a:prstGeom prst="ellipse">
              <a:avLst/>
            </a:prstGeom>
            <a:noFill/>
            <a:ln w="15875">
              <a:solidFill>
                <a:srgbClr val="FFCF49"/>
              </a:solidFill>
              <a:round/>
              <a:headEnd/>
              <a:tailEnd/>
            </a:ln>
          </p:spPr>
          <p:txBody>
            <a:bodyPr>
              <a:prstTxWarp prst="textNoShape">
                <a:avLst/>
              </a:prstTxWarp>
            </a:bodyPr>
            <a:lstStyle/>
            <a:p>
              <a:endParaRPr lang="en-US"/>
            </a:p>
          </p:txBody>
        </p:sp>
        <p:sp>
          <p:nvSpPr>
            <p:cNvPr id="50313" name="Oval 135"/>
            <p:cNvSpPr>
              <a:spLocks noChangeArrowheads="1"/>
            </p:cNvSpPr>
            <p:nvPr/>
          </p:nvSpPr>
          <p:spPr bwMode="auto">
            <a:xfrm>
              <a:off x="844" y="918"/>
              <a:ext cx="122" cy="84"/>
            </a:xfrm>
            <a:prstGeom prst="ellipse">
              <a:avLst/>
            </a:prstGeom>
            <a:noFill/>
            <a:ln w="15875">
              <a:solidFill>
                <a:srgbClr val="FFD04F"/>
              </a:solidFill>
              <a:round/>
              <a:headEnd/>
              <a:tailEnd/>
            </a:ln>
          </p:spPr>
          <p:txBody>
            <a:bodyPr>
              <a:prstTxWarp prst="textNoShape">
                <a:avLst/>
              </a:prstTxWarp>
            </a:bodyPr>
            <a:lstStyle/>
            <a:p>
              <a:endParaRPr lang="en-US"/>
            </a:p>
          </p:txBody>
        </p:sp>
        <p:sp>
          <p:nvSpPr>
            <p:cNvPr id="50314" name="Oval 136"/>
            <p:cNvSpPr>
              <a:spLocks noChangeArrowheads="1"/>
            </p:cNvSpPr>
            <p:nvPr/>
          </p:nvSpPr>
          <p:spPr bwMode="auto">
            <a:xfrm>
              <a:off x="846" y="920"/>
              <a:ext cx="119" cy="80"/>
            </a:xfrm>
            <a:prstGeom prst="ellipse">
              <a:avLst/>
            </a:prstGeom>
            <a:noFill/>
            <a:ln w="15875">
              <a:solidFill>
                <a:srgbClr val="FFD255"/>
              </a:solidFill>
              <a:round/>
              <a:headEnd/>
              <a:tailEnd/>
            </a:ln>
          </p:spPr>
          <p:txBody>
            <a:bodyPr>
              <a:prstTxWarp prst="textNoShape">
                <a:avLst/>
              </a:prstTxWarp>
            </a:bodyPr>
            <a:lstStyle/>
            <a:p>
              <a:endParaRPr lang="en-US"/>
            </a:p>
          </p:txBody>
        </p:sp>
        <p:sp>
          <p:nvSpPr>
            <p:cNvPr id="50315" name="Oval 137"/>
            <p:cNvSpPr>
              <a:spLocks noChangeArrowheads="1"/>
            </p:cNvSpPr>
            <p:nvPr/>
          </p:nvSpPr>
          <p:spPr bwMode="auto">
            <a:xfrm>
              <a:off x="847" y="920"/>
              <a:ext cx="116" cy="80"/>
            </a:xfrm>
            <a:prstGeom prst="ellipse">
              <a:avLst/>
            </a:prstGeom>
            <a:noFill/>
            <a:ln w="15875">
              <a:solidFill>
                <a:srgbClr val="FFD35B"/>
              </a:solidFill>
              <a:round/>
              <a:headEnd/>
              <a:tailEnd/>
            </a:ln>
          </p:spPr>
          <p:txBody>
            <a:bodyPr>
              <a:prstTxWarp prst="textNoShape">
                <a:avLst/>
              </a:prstTxWarp>
            </a:bodyPr>
            <a:lstStyle/>
            <a:p>
              <a:endParaRPr lang="en-US"/>
            </a:p>
          </p:txBody>
        </p:sp>
        <p:sp>
          <p:nvSpPr>
            <p:cNvPr id="50316" name="Oval 138"/>
            <p:cNvSpPr>
              <a:spLocks noChangeArrowheads="1"/>
            </p:cNvSpPr>
            <p:nvPr/>
          </p:nvSpPr>
          <p:spPr bwMode="auto">
            <a:xfrm>
              <a:off x="849" y="921"/>
              <a:ext cx="112" cy="77"/>
            </a:xfrm>
            <a:prstGeom prst="ellipse">
              <a:avLst/>
            </a:prstGeom>
            <a:noFill/>
            <a:ln w="15875">
              <a:solidFill>
                <a:srgbClr val="FFD560"/>
              </a:solidFill>
              <a:round/>
              <a:headEnd/>
              <a:tailEnd/>
            </a:ln>
          </p:spPr>
          <p:txBody>
            <a:bodyPr>
              <a:prstTxWarp prst="textNoShape">
                <a:avLst/>
              </a:prstTxWarp>
            </a:bodyPr>
            <a:lstStyle/>
            <a:p>
              <a:endParaRPr lang="en-US"/>
            </a:p>
          </p:txBody>
        </p:sp>
        <p:sp>
          <p:nvSpPr>
            <p:cNvPr id="50317" name="Oval 139"/>
            <p:cNvSpPr>
              <a:spLocks noChangeArrowheads="1"/>
            </p:cNvSpPr>
            <p:nvPr/>
          </p:nvSpPr>
          <p:spPr bwMode="auto">
            <a:xfrm>
              <a:off x="851" y="923"/>
              <a:ext cx="108" cy="73"/>
            </a:xfrm>
            <a:prstGeom prst="ellipse">
              <a:avLst/>
            </a:prstGeom>
            <a:noFill/>
            <a:ln w="15875">
              <a:solidFill>
                <a:srgbClr val="FFD666"/>
              </a:solidFill>
              <a:round/>
              <a:headEnd/>
              <a:tailEnd/>
            </a:ln>
          </p:spPr>
          <p:txBody>
            <a:bodyPr>
              <a:prstTxWarp prst="textNoShape">
                <a:avLst/>
              </a:prstTxWarp>
            </a:bodyPr>
            <a:lstStyle/>
            <a:p>
              <a:endParaRPr lang="en-US"/>
            </a:p>
          </p:txBody>
        </p:sp>
        <p:sp>
          <p:nvSpPr>
            <p:cNvPr id="50318" name="Oval 140"/>
            <p:cNvSpPr>
              <a:spLocks noChangeArrowheads="1"/>
            </p:cNvSpPr>
            <p:nvPr/>
          </p:nvSpPr>
          <p:spPr bwMode="auto">
            <a:xfrm>
              <a:off x="853" y="923"/>
              <a:ext cx="104" cy="73"/>
            </a:xfrm>
            <a:prstGeom prst="ellipse">
              <a:avLst/>
            </a:prstGeom>
            <a:noFill/>
            <a:ln w="15875">
              <a:solidFill>
                <a:srgbClr val="FFD86C"/>
              </a:solidFill>
              <a:round/>
              <a:headEnd/>
              <a:tailEnd/>
            </a:ln>
          </p:spPr>
          <p:txBody>
            <a:bodyPr>
              <a:prstTxWarp prst="textNoShape">
                <a:avLst/>
              </a:prstTxWarp>
            </a:bodyPr>
            <a:lstStyle/>
            <a:p>
              <a:endParaRPr lang="en-US"/>
            </a:p>
          </p:txBody>
        </p:sp>
        <p:sp>
          <p:nvSpPr>
            <p:cNvPr id="50319" name="Oval 141"/>
            <p:cNvSpPr>
              <a:spLocks noChangeArrowheads="1"/>
            </p:cNvSpPr>
            <p:nvPr/>
          </p:nvSpPr>
          <p:spPr bwMode="auto">
            <a:xfrm>
              <a:off x="855" y="925"/>
              <a:ext cx="100" cy="69"/>
            </a:xfrm>
            <a:prstGeom prst="ellipse">
              <a:avLst/>
            </a:prstGeom>
            <a:noFill/>
            <a:ln w="15875">
              <a:solidFill>
                <a:srgbClr val="FFD971"/>
              </a:solidFill>
              <a:round/>
              <a:headEnd/>
              <a:tailEnd/>
            </a:ln>
          </p:spPr>
          <p:txBody>
            <a:bodyPr>
              <a:prstTxWarp prst="textNoShape">
                <a:avLst/>
              </a:prstTxWarp>
            </a:bodyPr>
            <a:lstStyle/>
            <a:p>
              <a:endParaRPr lang="en-US"/>
            </a:p>
          </p:txBody>
        </p:sp>
        <p:sp>
          <p:nvSpPr>
            <p:cNvPr id="50320" name="Oval 142"/>
            <p:cNvSpPr>
              <a:spLocks noChangeArrowheads="1"/>
            </p:cNvSpPr>
            <p:nvPr/>
          </p:nvSpPr>
          <p:spPr bwMode="auto">
            <a:xfrm>
              <a:off x="857" y="927"/>
              <a:ext cx="96" cy="65"/>
            </a:xfrm>
            <a:prstGeom prst="ellipse">
              <a:avLst/>
            </a:prstGeom>
            <a:noFill/>
            <a:ln w="15875">
              <a:solidFill>
                <a:srgbClr val="FFDB77"/>
              </a:solidFill>
              <a:round/>
              <a:headEnd/>
              <a:tailEnd/>
            </a:ln>
          </p:spPr>
          <p:txBody>
            <a:bodyPr>
              <a:prstTxWarp prst="textNoShape">
                <a:avLst/>
              </a:prstTxWarp>
            </a:bodyPr>
            <a:lstStyle/>
            <a:p>
              <a:endParaRPr lang="en-US"/>
            </a:p>
          </p:txBody>
        </p:sp>
        <p:sp>
          <p:nvSpPr>
            <p:cNvPr id="50321" name="Oval 143"/>
            <p:cNvSpPr>
              <a:spLocks noChangeArrowheads="1"/>
            </p:cNvSpPr>
            <p:nvPr/>
          </p:nvSpPr>
          <p:spPr bwMode="auto">
            <a:xfrm>
              <a:off x="859" y="927"/>
              <a:ext cx="92" cy="65"/>
            </a:xfrm>
            <a:prstGeom prst="ellipse">
              <a:avLst/>
            </a:prstGeom>
            <a:noFill/>
            <a:ln w="15875">
              <a:solidFill>
                <a:srgbClr val="FFDC7D"/>
              </a:solidFill>
              <a:round/>
              <a:headEnd/>
              <a:tailEnd/>
            </a:ln>
          </p:spPr>
          <p:txBody>
            <a:bodyPr>
              <a:prstTxWarp prst="textNoShape">
                <a:avLst/>
              </a:prstTxWarp>
            </a:bodyPr>
            <a:lstStyle/>
            <a:p>
              <a:endParaRPr lang="en-US"/>
            </a:p>
          </p:txBody>
        </p:sp>
        <p:sp>
          <p:nvSpPr>
            <p:cNvPr id="50322" name="Oval 144"/>
            <p:cNvSpPr>
              <a:spLocks noChangeArrowheads="1"/>
            </p:cNvSpPr>
            <p:nvPr/>
          </p:nvSpPr>
          <p:spPr bwMode="auto">
            <a:xfrm>
              <a:off x="861" y="929"/>
              <a:ext cx="88" cy="62"/>
            </a:xfrm>
            <a:prstGeom prst="ellipse">
              <a:avLst/>
            </a:prstGeom>
            <a:noFill/>
            <a:ln w="15875">
              <a:solidFill>
                <a:srgbClr val="FFDE82"/>
              </a:solidFill>
              <a:round/>
              <a:headEnd/>
              <a:tailEnd/>
            </a:ln>
          </p:spPr>
          <p:txBody>
            <a:bodyPr>
              <a:prstTxWarp prst="textNoShape">
                <a:avLst/>
              </a:prstTxWarp>
            </a:bodyPr>
            <a:lstStyle/>
            <a:p>
              <a:endParaRPr lang="en-US"/>
            </a:p>
          </p:txBody>
        </p:sp>
        <p:sp>
          <p:nvSpPr>
            <p:cNvPr id="50323" name="Oval 145"/>
            <p:cNvSpPr>
              <a:spLocks noChangeArrowheads="1"/>
            </p:cNvSpPr>
            <p:nvPr/>
          </p:nvSpPr>
          <p:spPr bwMode="auto">
            <a:xfrm>
              <a:off x="863" y="931"/>
              <a:ext cx="84" cy="58"/>
            </a:xfrm>
            <a:prstGeom prst="ellipse">
              <a:avLst/>
            </a:prstGeom>
            <a:noFill/>
            <a:ln w="15875">
              <a:solidFill>
                <a:srgbClr val="FFE088"/>
              </a:solidFill>
              <a:round/>
              <a:headEnd/>
              <a:tailEnd/>
            </a:ln>
          </p:spPr>
          <p:txBody>
            <a:bodyPr>
              <a:prstTxWarp prst="textNoShape">
                <a:avLst/>
              </a:prstTxWarp>
            </a:bodyPr>
            <a:lstStyle/>
            <a:p>
              <a:endParaRPr lang="en-US"/>
            </a:p>
          </p:txBody>
        </p:sp>
        <p:sp>
          <p:nvSpPr>
            <p:cNvPr id="50324" name="Oval 146"/>
            <p:cNvSpPr>
              <a:spLocks noChangeArrowheads="1"/>
            </p:cNvSpPr>
            <p:nvPr/>
          </p:nvSpPr>
          <p:spPr bwMode="auto">
            <a:xfrm>
              <a:off x="865" y="931"/>
              <a:ext cx="80" cy="58"/>
            </a:xfrm>
            <a:prstGeom prst="ellipse">
              <a:avLst/>
            </a:prstGeom>
            <a:noFill/>
            <a:ln w="15875">
              <a:solidFill>
                <a:srgbClr val="FFE18E"/>
              </a:solidFill>
              <a:round/>
              <a:headEnd/>
              <a:tailEnd/>
            </a:ln>
          </p:spPr>
          <p:txBody>
            <a:bodyPr>
              <a:prstTxWarp prst="textNoShape">
                <a:avLst/>
              </a:prstTxWarp>
            </a:bodyPr>
            <a:lstStyle/>
            <a:p>
              <a:endParaRPr lang="en-US"/>
            </a:p>
          </p:txBody>
        </p:sp>
        <p:sp>
          <p:nvSpPr>
            <p:cNvPr id="50325" name="Oval 147"/>
            <p:cNvSpPr>
              <a:spLocks noChangeArrowheads="1"/>
            </p:cNvSpPr>
            <p:nvPr/>
          </p:nvSpPr>
          <p:spPr bwMode="auto">
            <a:xfrm>
              <a:off x="867" y="933"/>
              <a:ext cx="76" cy="54"/>
            </a:xfrm>
            <a:prstGeom prst="ellipse">
              <a:avLst/>
            </a:prstGeom>
            <a:noFill/>
            <a:ln w="15875">
              <a:solidFill>
                <a:srgbClr val="FFE393"/>
              </a:solidFill>
              <a:round/>
              <a:headEnd/>
              <a:tailEnd/>
            </a:ln>
          </p:spPr>
          <p:txBody>
            <a:bodyPr>
              <a:prstTxWarp prst="textNoShape">
                <a:avLst/>
              </a:prstTxWarp>
            </a:bodyPr>
            <a:lstStyle/>
            <a:p>
              <a:endParaRPr lang="en-US"/>
            </a:p>
          </p:txBody>
        </p:sp>
        <p:sp>
          <p:nvSpPr>
            <p:cNvPr id="50326" name="Oval 148"/>
            <p:cNvSpPr>
              <a:spLocks noChangeArrowheads="1"/>
            </p:cNvSpPr>
            <p:nvPr/>
          </p:nvSpPr>
          <p:spPr bwMode="auto">
            <a:xfrm>
              <a:off x="869" y="935"/>
              <a:ext cx="73" cy="50"/>
            </a:xfrm>
            <a:prstGeom prst="ellipse">
              <a:avLst/>
            </a:prstGeom>
            <a:noFill/>
            <a:ln w="15875">
              <a:solidFill>
                <a:srgbClr val="FFE499"/>
              </a:solidFill>
              <a:round/>
              <a:headEnd/>
              <a:tailEnd/>
            </a:ln>
          </p:spPr>
          <p:txBody>
            <a:bodyPr>
              <a:prstTxWarp prst="textNoShape">
                <a:avLst/>
              </a:prstTxWarp>
            </a:bodyPr>
            <a:lstStyle/>
            <a:p>
              <a:endParaRPr lang="en-US"/>
            </a:p>
          </p:txBody>
        </p:sp>
        <p:sp>
          <p:nvSpPr>
            <p:cNvPr id="50327" name="Oval 149"/>
            <p:cNvSpPr>
              <a:spLocks noChangeArrowheads="1"/>
            </p:cNvSpPr>
            <p:nvPr/>
          </p:nvSpPr>
          <p:spPr bwMode="auto">
            <a:xfrm>
              <a:off x="870" y="935"/>
              <a:ext cx="70" cy="50"/>
            </a:xfrm>
            <a:prstGeom prst="ellipse">
              <a:avLst/>
            </a:prstGeom>
            <a:noFill/>
            <a:ln w="15875">
              <a:solidFill>
                <a:srgbClr val="FFE69F"/>
              </a:solidFill>
              <a:round/>
              <a:headEnd/>
              <a:tailEnd/>
            </a:ln>
          </p:spPr>
          <p:txBody>
            <a:bodyPr>
              <a:prstTxWarp prst="textNoShape">
                <a:avLst/>
              </a:prstTxWarp>
            </a:bodyPr>
            <a:lstStyle/>
            <a:p>
              <a:endParaRPr lang="en-US"/>
            </a:p>
          </p:txBody>
        </p:sp>
        <p:sp>
          <p:nvSpPr>
            <p:cNvPr id="50328" name="Oval 150"/>
            <p:cNvSpPr>
              <a:spLocks noChangeArrowheads="1"/>
            </p:cNvSpPr>
            <p:nvPr/>
          </p:nvSpPr>
          <p:spPr bwMode="auto">
            <a:xfrm>
              <a:off x="872" y="937"/>
              <a:ext cx="66" cy="46"/>
            </a:xfrm>
            <a:prstGeom prst="ellipse">
              <a:avLst/>
            </a:prstGeom>
            <a:noFill/>
            <a:ln w="15875">
              <a:solidFill>
                <a:srgbClr val="FFE7A4"/>
              </a:solidFill>
              <a:round/>
              <a:headEnd/>
              <a:tailEnd/>
            </a:ln>
          </p:spPr>
          <p:txBody>
            <a:bodyPr>
              <a:prstTxWarp prst="textNoShape">
                <a:avLst/>
              </a:prstTxWarp>
            </a:bodyPr>
            <a:lstStyle/>
            <a:p>
              <a:endParaRPr lang="en-US"/>
            </a:p>
          </p:txBody>
        </p:sp>
        <p:sp>
          <p:nvSpPr>
            <p:cNvPr id="50329" name="Oval 151"/>
            <p:cNvSpPr>
              <a:spLocks noChangeArrowheads="1"/>
            </p:cNvSpPr>
            <p:nvPr/>
          </p:nvSpPr>
          <p:spPr bwMode="auto">
            <a:xfrm>
              <a:off x="874" y="939"/>
              <a:ext cx="62" cy="42"/>
            </a:xfrm>
            <a:prstGeom prst="ellipse">
              <a:avLst/>
            </a:prstGeom>
            <a:noFill/>
            <a:ln w="15875">
              <a:solidFill>
                <a:srgbClr val="FFE9AA"/>
              </a:solidFill>
              <a:round/>
              <a:headEnd/>
              <a:tailEnd/>
            </a:ln>
          </p:spPr>
          <p:txBody>
            <a:bodyPr>
              <a:prstTxWarp prst="textNoShape">
                <a:avLst/>
              </a:prstTxWarp>
            </a:bodyPr>
            <a:lstStyle/>
            <a:p>
              <a:endParaRPr lang="en-US"/>
            </a:p>
          </p:txBody>
        </p:sp>
        <p:sp>
          <p:nvSpPr>
            <p:cNvPr id="50330" name="Oval 152"/>
            <p:cNvSpPr>
              <a:spLocks noChangeArrowheads="1"/>
            </p:cNvSpPr>
            <p:nvPr/>
          </p:nvSpPr>
          <p:spPr bwMode="auto">
            <a:xfrm>
              <a:off x="876" y="939"/>
              <a:ext cx="58" cy="42"/>
            </a:xfrm>
            <a:prstGeom prst="ellipse">
              <a:avLst/>
            </a:prstGeom>
            <a:noFill/>
            <a:ln w="15875">
              <a:solidFill>
                <a:srgbClr val="FFEAB0"/>
              </a:solidFill>
              <a:round/>
              <a:headEnd/>
              <a:tailEnd/>
            </a:ln>
          </p:spPr>
          <p:txBody>
            <a:bodyPr>
              <a:prstTxWarp prst="textNoShape">
                <a:avLst/>
              </a:prstTxWarp>
            </a:bodyPr>
            <a:lstStyle/>
            <a:p>
              <a:endParaRPr lang="en-US"/>
            </a:p>
          </p:txBody>
        </p:sp>
        <p:sp>
          <p:nvSpPr>
            <p:cNvPr id="50331" name="Oval 153"/>
            <p:cNvSpPr>
              <a:spLocks noChangeArrowheads="1"/>
            </p:cNvSpPr>
            <p:nvPr/>
          </p:nvSpPr>
          <p:spPr bwMode="auto">
            <a:xfrm>
              <a:off x="878" y="941"/>
              <a:ext cx="54" cy="38"/>
            </a:xfrm>
            <a:prstGeom prst="ellipse">
              <a:avLst/>
            </a:prstGeom>
            <a:noFill/>
            <a:ln w="15875">
              <a:solidFill>
                <a:srgbClr val="FFECB6"/>
              </a:solidFill>
              <a:round/>
              <a:headEnd/>
              <a:tailEnd/>
            </a:ln>
          </p:spPr>
          <p:txBody>
            <a:bodyPr>
              <a:prstTxWarp prst="textNoShape">
                <a:avLst/>
              </a:prstTxWarp>
            </a:bodyPr>
            <a:lstStyle/>
            <a:p>
              <a:endParaRPr lang="en-US"/>
            </a:p>
          </p:txBody>
        </p:sp>
        <p:sp>
          <p:nvSpPr>
            <p:cNvPr id="50332" name="Oval 154"/>
            <p:cNvSpPr>
              <a:spLocks noChangeArrowheads="1"/>
            </p:cNvSpPr>
            <p:nvPr/>
          </p:nvSpPr>
          <p:spPr bwMode="auto">
            <a:xfrm>
              <a:off x="880" y="943"/>
              <a:ext cx="50" cy="34"/>
            </a:xfrm>
            <a:prstGeom prst="ellipse">
              <a:avLst/>
            </a:prstGeom>
            <a:noFill/>
            <a:ln w="15875">
              <a:solidFill>
                <a:srgbClr val="FFEDBB"/>
              </a:solidFill>
              <a:round/>
              <a:headEnd/>
              <a:tailEnd/>
            </a:ln>
          </p:spPr>
          <p:txBody>
            <a:bodyPr>
              <a:prstTxWarp prst="textNoShape">
                <a:avLst/>
              </a:prstTxWarp>
            </a:bodyPr>
            <a:lstStyle/>
            <a:p>
              <a:endParaRPr lang="en-US"/>
            </a:p>
          </p:txBody>
        </p:sp>
        <p:sp>
          <p:nvSpPr>
            <p:cNvPr id="50333" name="Oval 155"/>
            <p:cNvSpPr>
              <a:spLocks noChangeArrowheads="1"/>
            </p:cNvSpPr>
            <p:nvPr/>
          </p:nvSpPr>
          <p:spPr bwMode="auto">
            <a:xfrm>
              <a:off x="882" y="943"/>
              <a:ext cx="46" cy="34"/>
            </a:xfrm>
            <a:prstGeom prst="ellipse">
              <a:avLst/>
            </a:prstGeom>
            <a:noFill/>
            <a:ln w="15875">
              <a:solidFill>
                <a:srgbClr val="FFEFC1"/>
              </a:solidFill>
              <a:round/>
              <a:headEnd/>
              <a:tailEnd/>
            </a:ln>
          </p:spPr>
          <p:txBody>
            <a:bodyPr>
              <a:prstTxWarp prst="textNoShape">
                <a:avLst/>
              </a:prstTxWarp>
            </a:bodyPr>
            <a:lstStyle/>
            <a:p>
              <a:endParaRPr lang="en-US"/>
            </a:p>
          </p:txBody>
        </p:sp>
        <p:sp>
          <p:nvSpPr>
            <p:cNvPr id="50334" name="Oval 156"/>
            <p:cNvSpPr>
              <a:spLocks noChangeArrowheads="1"/>
            </p:cNvSpPr>
            <p:nvPr/>
          </p:nvSpPr>
          <p:spPr bwMode="auto">
            <a:xfrm>
              <a:off x="884" y="944"/>
              <a:ext cx="42" cy="31"/>
            </a:xfrm>
            <a:prstGeom prst="ellipse">
              <a:avLst/>
            </a:prstGeom>
            <a:noFill/>
            <a:ln w="15875">
              <a:solidFill>
                <a:srgbClr val="FFF0C7"/>
              </a:solidFill>
              <a:round/>
              <a:headEnd/>
              <a:tailEnd/>
            </a:ln>
          </p:spPr>
          <p:txBody>
            <a:bodyPr>
              <a:prstTxWarp prst="textNoShape">
                <a:avLst/>
              </a:prstTxWarp>
            </a:bodyPr>
            <a:lstStyle/>
            <a:p>
              <a:endParaRPr lang="en-US"/>
            </a:p>
          </p:txBody>
        </p:sp>
        <p:sp>
          <p:nvSpPr>
            <p:cNvPr id="50335" name="Oval 157"/>
            <p:cNvSpPr>
              <a:spLocks noChangeArrowheads="1"/>
            </p:cNvSpPr>
            <p:nvPr/>
          </p:nvSpPr>
          <p:spPr bwMode="auto">
            <a:xfrm>
              <a:off x="886" y="946"/>
              <a:ext cx="38" cy="27"/>
            </a:xfrm>
            <a:prstGeom prst="ellipse">
              <a:avLst/>
            </a:prstGeom>
            <a:noFill/>
            <a:ln w="15875">
              <a:solidFill>
                <a:srgbClr val="FFF2CC"/>
              </a:solidFill>
              <a:round/>
              <a:headEnd/>
              <a:tailEnd/>
            </a:ln>
          </p:spPr>
          <p:txBody>
            <a:bodyPr>
              <a:prstTxWarp prst="textNoShape">
                <a:avLst/>
              </a:prstTxWarp>
            </a:bodyPr>
            <a:lstStyle/>
            <a:p>
              <a:endParaRPr lang="en-US"/>
            </a:p>
          </p:txBody>
        </p:sp>
        <p:sp>
          <p:nvSpPr>
            <p:cNvPr id="50336" name="Oval 158"/>
            <p:cNvSpPr>
              <a:spLocks noChangeArrowheads="1"/>
            </p:cNvSpPr>
            <p:nvPr/>
          </p:nvSpPr>
          <p:spPr bwMode="auto">
            <a:xfrm>
              <a:off x="888" y="946"/>
              <a:ext cx="34" cy="27"/>
            </a:xfrm>
            <a:prstGeom prst="ellipse">
              <a:avLst/>
            </a:prstGeom>
            <a:noFill/>
            <a:ln w="15875">
              <a:solidFill>
                <a:srgbClr val="FFF3D2"/>
              </a:solidFill>
              <a:round/>
              <a:headEnd/>
              <a:tailEnd/>
            </a:ln>
          </p:spPr>
          <p:txBody>
            <a:bodyPr>
              <a:prstTxWarp prst="textNoShape">
                <a:avLst/>
              </a:prstTxWarp>
            </a:bodyPr>
            <a:lstStyle/>
            <a:p>
              <a:endParaRPr lang="en-US"/>
            </a:p>
          </p:txBody>
        </p:sp>
        <p:sp>
          <p:nvSpPr>
            <p:cNvPr id="50337" name="Oval 159"/>
            <p:cNvSpPr>
              <a:spLocks noChangeArrowheads="1"/>
            </p:cNvSpPr>
            <p:nvPr/>
          </p:nvSpPr>
          <p:spPr bwMode="auto">
            <a:xfrm>
              <a:off x="890" y="948"/>
              <a:ext cx="30" cy="23"/>
            </a:xfrm>
            <a:prstGeom prst="ellipse">
              <a:avLst/>
            </a:prstGeom>
            <a:noFill/>
            <a:ln w="15875">
              <a:solidFill>
                <a:srgbClr val="FFF5D8"/>
              </a:solidFill>
              <a:round/>
              <a:headEnd/>
              <a:tailEnd/>
            </a:ln>
          </p:spPr>
          <p:txBody>
            <a:bodyPr>
              <a:prstTxWarp prst="textNoShape">
                <a:avLst/>
              </a:prstTxWarp>
            </a:bodyPr>
            <a:lstStyle/>
            <a:p>
              <a:endParaRPr lang="en-US"/>
            </a:p>
          </p:txBody>
        </p:sp>
        <p:sp>
          <p:nvSpPr>
            <p:cNvPr id="50338" name="Oval 160"/>
            <p:cNvSpPr>
              <a:spLocks noChangeArrowheads="1"/>
            </p:cNvSpPr>
            <p:nvPr/>
          </p:nvSpPr>
          <p:spPr bwMode="auto">
            <a:xfrm>
              <a:off x="892" y="950"/>
              <a:ext cx="26" cy="19"/>
            </a:xfrm>
            <a:prstGeom prst="ellipse">
              <a:avLst/>
            </a:prstGeom>
            <a:noFill/>
            <a:ln w="15875">
              <a:solidFill>
                <a:srgbClr val="FFF6DD"/>
              </a:solidFill>
              <a:round/>
              <a:headEnd/>
              <a:tailEnd/>
            </a:ln>
          </p:spPr>
          <p:txBody>
            <a:bodyPr>
              <a:prstTxWarp prst="textNoShape">
                <a:avLst/>
              </a:prstTxWarp>
            </a:bodyPr>
            <a:lstStyle/>
            <a:p>
              <a:endParaRPr lang="en-US"/>
            </a:p>
          </p:txBody>
        </p:sp>
        <p:sp>
          <p:nvSpPr>
            <p:cNvPr id="50339" name="Oval 161"/>
            <p:cNvSpPr>
              <a:spLocks noChangeArrowheads="1"/>
            </p:cNvSpPr>
            <p:nvPr/>
          </p:nvSpPr>
          <p:spPr bwMode="auto">
            <a:xfrm>
              <a:off x="894" y="950"/>
              <a:ext cx="23" cy="19"/>
            </a:xfrm>
            <a:prstGeom prst="ellipse">
              <a:avLst/>
            </a:prstGeom>
            <a:noFill/>
            <a:ln w="15875">
              <a:solidFill>
                <a:srgbClr val="FFF8E3"/>
              </a:solidFill>
              <a:round/>
              <a:headEnd/>
              <a:tailEnd/>
            </a:ln>
          </p:spPr>
          <p:txBody>
            <a:bodyPr>
              <a:prstTxWarp prst="textNoShape">
                <a:avLst/>
              </a:prstTxWarp>
            </a:bodyPr>
            <a:lstStyle/>
            <a:p>
              <a:endParaRPr lang="en-US"/>
            </a:p>
          </p:txBody>
        </p:sp>
        <p:sp>
          <p:nvSpPr>
            <p:cNvPr id="50340" name="Oval 162"/>
            <p:cNvSpPr>
              <a:spLocks noChangeArrowheads="1"/>
            </p:cNvSpPr>
            <p:nvPr/>
          </p:nvSpPr>
          <p:spPr bwMode="auto">
            <a:xfrm>
              <a:off x="895" y="952"/>
              <a:ext cx="20" cy="16"/>
            </a:xfrm>
            <a:prstGeom prst="ellipse">
              <a:avLst/>
            </a:prstGeom>
            <a:noFill/>
            <a:ln w="15875">
              <a:solidFill>
                <a:srgbClr val="FFF9E9"/>
              </a:solidFill>
              <a:round/>
              <a:headEnd/>
              <a:tailEnd/>
            </a:ln>
          </p:spPr>
          <p:txBody>
            <a:bodyPr>
              <a:prstTxWarp prst="textNoShape">
                <a:avLst/>
              </a:prstTxWarp>
            </a:bodyPr>
            <a:lstStyle/>
            <a:p>
              <a:endParaRPr lang="en-US"/>
            </a:p>
          </p:txBody>
        </p:sp>
        <p:sp>
          <p:nvSpPr>
            <p:cNvPr id="50341" name="Oval 163"/>
            <p:cNvSpPr>
              <a:spLocks noChangeArrowheads="1"/>
            </p:cNvSpPr>
            <p:nvPr/>
          </p:nvSpPr>
          <p:spPr bwMode="auto">
            <a:xfrm>
              <a:off x="897" y="954"/>
              <a:ext cx="16" cy="12"/>
            </a:xfrm>
            <a:prstGeom prst="ellipse">
              <a:avLst/>
            </a:prstGeom>
            <a:noFill/>
            <a:ln w="15875">
              <a:solidFill>
                <a:srgbClr val="FFFBEE"/>
              </a:solidFill>
              <a:round/>
              <a:headEnd/>
              <a:tailEnd/>
            </a:ln>
          </p:spPr>
          <p:txBody>
            <a:bodyPr>
              <a:prstTxWarp prst="textNoShape">
                <a:avLst/>
              </a:prstTxWarp>
            </a:bodyPr>
            <a:lstStyle/>
            <a:p>
              <a:endParaRPr lang="en-US"/>
            </a:p>
          </p:txBody>
        </p:sp>
        <p:sp>
          <p:nvSpPr>
            <p:cNvPr id="50342" name="Oval 164"/>
            <p:cNvSpPr>
              <a:spLocks noChangeArrowheads="1"/>
            </p:cNvSpPr>
            <p:nvPr/>
          </p:nvSpPr>
          <p:spPr bwMode="auto">
            <a:xfrm>
              <a:off x="899" y="954"/>
              <a:ext cx="12" cy="12"/>
            </a:xfrm>
            <a:prstGeom prst="ellipse">
              <a:avLst/>
            </a:prstGeom>
            <a:noFill/>
            <a:ln w="15875">
              <a:solidFill>
                <a:srgbClr val="FFFCF4"/>
              </a:solidFill>
              <a:round/>
              <a:headEnd/>
              <a:tailEnd/>
            </a:ln>
          </p:spPr>
          <p:txBody>
            <a:bodyPr>
              <a:prstTxWarp prst="textNoShape">
                <a:avLst/>
              </a:prstTxWarp>
            </a:bodyPr>
            <a:lstStyle/>
            <a:p>
              <a:endParaRPr lang="en-US"/>
            </a:p>
          </p:txBody>
        </p:sp>
        <p:sp>
          <p:nvSpPr>
            <p:cNvPr id="50343" name="Oval 165"/>
            <p:cNvSpPr>
              <a:spLocks noChangeArrowheads="1"/>
            </p:cNvSpPr>
            <p:nvPr/>
          </p:nvSpPr>
          <p:spPr bwMode="auto">
            <a:xfrm>
              <a:off x="901" y="956"/>
              <a:ext cx="8" cy="8"/>
            </a:xfrm>
            <a:prstGeom prst="ellipse">
              <a:avLst/>
            </a:prstGeom>
            <a:noFill/>
            <a:ln w="15875">
              <a:solidFill>
                <a:srgbClr val="FFFEFA"/>
              </a:solidFill>
              <a:round/>
              <a:headEnd/>
              <a:tailEnd/>
            </a:ln>
          </p:spPr>
          <p:txBody>
            <a:bodyPr>
              <a:prstTxWarp prst="textNoShape">
                <a:avLst/>
              </a:prstTxWarp>
            </a:bodyPr>
            <a:lstStyle/>
            <a:p>
              <a:endParaRPr lang="en-US"/>
            </a:p>
          </p:txBody>
        </p:sp>
        <p:sp>
          <p:nvSpPr>
            <p:cNvPr id="50344" name="Oval 166"/>
            <p:cNvSpPr>
              <a:spLocks noChangeArrowheads="1"/>
            </p:cNvSpPr>
            <p:nvPr/>
          </p:nvSpPr>
          <p:spPr bwMode="auto">
            <a:xfrm>
              <a:off x="903" y="958"/>
              <a:ext cx="4"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345" name="Oval 167"/>
            <p:cNvSpPr>
              <a:spLocks noChangeArrowheads="1"/>
            </p:cNvSpPr>
            <p:nvPr/>
          </p:nvSpPr>
          <p:spPr bwMode="auto">
            <a:xfrm>
              <a:off x="817" y="900"/>
              <a:ext cx="176" cy="119"/>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346" name="Rectangle 168"/>
            <p:cNvSpPr>
              <a:spLocks noChangeArrowheads="1"/>
            </p:cNvSpPr>
            <p:nvPr/>
          </p:nvSpPr>
          <p:spPr bwMode="auto">
            <a:xfrm>
              <a:off x="623" y="706"/>
              <a:ext cx="2" cy="2"/>
            </a:xfrm>
            <a:prstGeom prst="rect">
              <a:avLst/>
            </a:prstGeom>
            <a:solidFill>
              <a:srgbClr val="2F12D5"/>
            </a:solidFill>
            <a:ln w="9525">
              <a:noFill/>
              <a:miter lim="800000"/>
              <a:headEnd/>
              <a:tailEnd/>
            </a:ln>
          </p:spPr>
          <p:txBody>
            <a:bodyPr>
              <a:prstTxWarp prst="textNoShape">
                <a:avLst/>
              </a:prstTxWarp>
            </a:bodyPr>
            <a:lstStyle/>
            <a:p>
              <a:endParaRPr lang="en-US"/>
            </a:p>
          </p:txBody>
        </p:sp>
        <p:sp>
          <p:nvSpPr>
            <p:cNvPr id="50347" name="Oval 169"/>
            <p:cNvSpPr>
              <a:spLocks noChangeArrowheads="1"/>
            </p:cNvSpPr>
            <p:nvPr/>
          </p:nvSpPr>
          <p:spPr bwMode="auto">
            <a:xfrm>
              <a:off x="625" y="812"/>
              <a:ext cx="144" cy="119"/>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348" name="Oval 170"/>
            <p:cNvSpPr>
              <a:spLocks noChangeArrowheads="1"/>
            </p:cNvSpPr>
            <p:nvPr/>
          </p:nvSpPr>
          <p:spPr bwMode="auto">
            <a:xfrm>
              <a:off x="627" y="812"/>
              <a:ext cx="140" cy="119"/>
            </a:xfrm>
            <a:prstGeom prst="ellipse">
              <a:avLst/>
            </a:prstGeom>
            <a:noFill/>
            <a:ln w="15875">
              <a:solidFill>
                <a:srgbClr val="FFBD07"/>
              </a:solidFill>
              <a:round/>
              <a:headEnd/>
              <a:tailEnd/>
            </a:ln>
          </p:spPr>
          <p:txBody>
            <a:bodyPr>
              <a:prstTxWarp prst="textNoShape">
                <a:avLst/>
              </a:prstTxWarp>
            </a:bodyPr>
            <a:lstStyle/>
            <a:p>
              <a:endParaRPr lang="en-US"/>
            </a:p>
          </p:txBody>
        </p:sp>
        <p:sp>
          <p:nvSpPr>
            <p:cNvPr id="50349" name="Oval 171"/>
            <p:cNvSpPr>
              <a:spLocks noChangeArrowheads="1"/>
            </p:cNvSpPr>
            <p:nvPr/>
          </p:nvSpPr>
          <p:spPr bwMode="auto">
            <a:xfrm>
              <a:off x="629" y="814"/>
              <a:ext cx="136" cy="115"/>
            </a:xfrm>
            <a:prstGeom prst="ellipse">
              <a:avLst/>
            </a:prstGeom>
            <a:noFill/>
            <a:ln w="15875">
              <a:solidFill>
                <a:srgbClr val="FFBF0E"/>
              </a:solidFill>
              <a:round/>
              <a:headEnd/>
              <a:tailEnd/>
            </a:ln>
          </p:spPr>
          <p:txBody>
            <a:bodyPr>
              <a:prstTxWarp prst="textNoShape">
                <a:avLst/>
              </a:prstTxWarp>
            </a:bodyPr>
            <a:lstStyle/>
            <a:p>
              <a:endParaRPr lang="en-US"/>
            </a:p>
          </p:txBody>
        </p:sp>
        <p:sp>
          <p:nvSpPr>
            <p:cNvPr id="50350" name="Oval 172"/>
            <p:cNvSpPr>
              <a:spLocks noChangeArrowheads="1"/>
            </p:cNvSpPr>
            <p:nvPr/>
          </p:nvSpPr>
          <p:spPr bwMode="auto">
            <a:xfrm>
              <a:off x="630" y="816"/>
              <a:ext cx="133" cy="111"/>
            </a:xfrm>
            <a:prstGeom prst="ellipse">
              <a:avLst/>
            </a:prstGeom>
            <a:noFill/>
            <a:ln w="15875">
              <a:solidFill>
                <a:srgbClr val="FFC115"/>
              </a:solidFill>
              <a:round/>
              <a:headEnd/>
              <a:tailEnd/>
            </a:ln>
          </p:spPr>
          <p:txBody>
            <a:bodyPr>
              <a:prstTxWarp prst="textNoShape">
                <a:avLst/>
              </a:prstTxWarp>
            </a:bodyPr>
            <a:lstStyle/>
            <a:p>
              <a:endParaRPr lang="en-US"/>
            </a:p>
          </p:txBody>
        </p:sp>
        <p:sp>
          <p:nvSpPr>
            <p:cNvPr id="50351" name="Oval 173"/>
            <p:cNvSpPr>
              <a:spLocks noChangeArrowheads="1"/>
            </p:cNvSpPr>
            <p:nvPr/>
          </p:nvSpPr>
          <p:spPr bwMode="auto">
            <a:xfrm>
              <a:off x="632" y="818"/>
              <a:ext cx="129" cy="107"/>
            </a:xfrm>
            <a:prstGeom prst="ellipse">
              <a:avLst/>
            </a:prstGeom>
            <a:noFill/>
            <a:ln w="15875">
              <a:solidFill>
                <a:srgbClr val="FFC31C"/>
              </a:solidFill>
              <a:round/>
              <a:headEnd/>
              <a:tailEnd/>
            </a:ln>
          </p:spPr>
          <p:txBody>
            <a:bodyPr>
              <a:prstTxWarp prst="textNoShape">
                <a:avLst/>
              </a:prstTxWarp>
            </a:bodyPr>
            <a:lstStyle/>
            <a:p>
              <a:endParaRPr lang="en-US"/>
            </a:p>
          </p:txBody>
        </p:sp>
        <p:sp>
          <p:nvSpPr>
            <p:cNvPr id="50352" name="Oval 174"/>
            <p:cNvSpPr>
              <a:spLocks noChangeArrowheads="1"/>
            </p:cNvSpPr>
            <p:nvPr/>
          </p:nvSpPr>
          <p:spPr bwMode="auto">
            <a:xfrm>
              <a:off x="634" y="820"/>
              <a:ext cx="125" cy="103"/>
            </a:xfrm>
            <a:prstGeom prst="ellipse">
              <a:avLst/>
            </a:prstGeom>
            <a:noFill/>
            <a:ln w="15875">
              <a:solidFill>
                <a:srgbClr val="FFC523"/>
              </a:solidFill>
              <a:round/>
              <a:headEnd/>
              <a:tailEnd/>
            </a:ln>
          </p:spPr>
          <p:txBody>
            <a:bodyPr>
              <a:prstTxWarp prst="textNoShape">
                <a:avLst/>
              </a:prstTxWarp>
            </a:bodyPr>
            <a:lstStyle/>
            <a:p>
              <a:endParaRPr lang="en-US"/>
            </a:p>
          </p:txBody>
        </p:sp>
        <p:sp>
          <p:nvSpPr>
            <p:cNvPr id="50353" name="Oval 175"/>
            <p:cNvSpPr>
              <a:spLocks noChangeArrowheads="1"/>
            </p:cNvSpPr>
            <p:nvPr/>
          </p:nvSpPr>
          <p:spPr bwMode="auto">
            <a:xfrm>
              <a:off x="636" y="822"/>
              <a:ext cx="121" cy="99"/>
            </a:xfrm>
            <a:prstGeom prst="ellipse">
              <a:avLst/>
            </a:prstGeom>
            <a:noFill/>
            <a:ln w="15875">
              <a:solidFill>
                <a:srgbClr val="FFC62A"/>
              </a:solidFill>
              <a:round/>
              <a:headEnd/>
              <a:tailEnd/>
            </a:ln>
          </p:spPr>
          <p:txBody>
            <a:bodyPr>
              <a:prstTxWarp prst="textNoShape">
                <a:avLst/>
              </a:prstTxWarp>
            </a:bodyPr>
            <a:lstStyle/>
            <a:p>
              <a:endParaRPr lang="en-US"/>
            </a:p>
          </p:txBody>
        </p:sp>
        <p:sp>
          <p:nvSpPr>
            <p:cNvPr id="50354" name="Oval 176"/>
            <p:cNvSpPr>
              <a:spLocks noChangeArrowheads="1"/>
            </p:cNvSpPr>
            <p:nvPr/>
          </p:nvSpPr>
          <p:spPr bwMode="auto">
            <a:xfrm>
              <a:off x="638" y="822"/>
              <a:ext cx="117" cy="99"/>
            </a:xfrm>
            <a:prstGeom prst="ellipse">
              <a:avLst/>
            </a:prstGeom>
            <a:noFill/>
            <a:ln w="15875">
              <a:solidFill>
                <a:srgbClr val="FFC831"/>
              </a:solidFill>
              <a:round/>
              <a:headEnd/>
              <a:tailEnd/>
            </a:ln>
          </p:spPr>
          <p:txBody>
            <a:bodyPr>
              <a:prstTxWarp prst="textNoShape">
                <a:avLst/>
              </a:prstTxWarp>
            </a:bodyPr>
            <a:lstStyle/>
            <a:p>
              <a:endParaRPr lang="en-US"/>
            </a:p>
          </p:txBody>
        </p:sp>
        <p:sp>
          <p:nvSpPr>
            <p:cNvPr id="50355" name="Oval 177"/>
            <p:cNvSpPr>
              <a:spLocks noChangeArrowheads="1"/>
            </p:cNvSpPr>
            <p:nvPr/>
          </p:nvSpPr>
          <p:spPr bwMode="auto">
            <a:xfrm>
              <a:off x="640" y="824"/>
              <a:ext cx="113" cy="96"/>
            </a:xfrm>
            <a:prstGeom prst="ellipse">
              <a:avLst/>
            </a:prstGeom>
            <a:noFill/>
            <a:ln w="15875">
              <a:solidFill>
                <a:srgbClr val="FFCA38"/>
              </a:solidFill>
              <a:round/>
              <a:headEnd/>
              <a:tailEnd/>
            </a:ln>
          </p:spPr>
          <p:txBody>
            <a:bodyPr>
              <a:prstTxWarp prst="textNoShape">
                <a:avLst/>
              </a:prstTxWarp>
            </a:bodyPr>
            <a:lstStyle/>
            <a:p>
              <a:endParaRPr lang="en-US"/>
            </a:p>
          </p:txBody>
        </p:sp>
        <p:sp>
          <p:nvSpPr>
            <p:cNvPr id="50356" name="Oval 178"/>
            <p:cNvSpPr>
              <a:spLocks noChangeArrowheads="1"/>
            </p:cNvSpPr>
            <p:nvPr/>
          </p:nvSpPr>
          <p:spPr bwMode="auto">
            <a:xfrm>
              <a:off x="642" y="825"/>
              <a:ext cx="109" cy="93"/>
            </a:xfrm>
            <a:prstGeom prst="ellipse">
              <a:avLst/>
            </a:prstGeom>
            <a:noFill/>
            <a:ln w="15875">
              <a:solidFill>
                <a:srgbClr val="FFCC3F"/>
              </a:solidFill>
              <a:round/>
              <a:headEnd/>
              <a:tailEnd/>
            </a:ln>
          </p:spPr>
          <p:txBody>
            <a:bodyPr>
              <a:prstTxWarp prst="textNoShape">
                <a:avLst/>
              </a:prstTxWarp>
            </a:bodyPr>
            <a:lstStyle/>
            <a:p>
              <a:endParaRPr lang="en-US"/>
            </a:p>
          </p:txBody>
        </p:sp>
        <p:sp>
          <p:nvSpPr>
            <p:cNvPr id="50357" name="Oval 179"/>
            <p:cNvSpPr>
              <a:spLocks noChangeArrowheads="1"/>
            </p:cNvSpPr>
            <p:nvPr/>
          </p:nvSpPr>
          <p:spPr bwMode="auto">
            <a:xfrm>
              <a:off x="644" y="827"/>
              <a:ext cx="105" cy="89"/>
            </a:xfrm>
            <a:prstGeom prst="ellipse">
              <a:avLst/>
            </a:prstGeom>
            <a:noFill/>
            <a:ln w="15875">
              <a:solidFill>
                <a:srgbClr val="FFCE47"/>
              </a:solidFill>
              <a:round/>
              <a:headEnd/>
              <a:tailEnd/>
            </a:ln>
          </p:spPr>
          <p:txBody>
            <a:bodyPr>
              <a:prstTxWarp prst="textNoShape">
                <a:avLst/>
              </a:prstTxWarp>
            </a:bodyPr>
            <a:lstStyle/>
            <a:p>
              <a:endParaRPr lang="en-US"/>
            </a:p>
          </p:txBody>
        </p:sp>
        <p:sp>
          <p:nvSpPr>
            <p:cNvPr id="50358" name="Oval 180"/>
            <p:cNvSpPr>
              <a:spLocks noChangeArrowheads="1"/>
            </p:cNvSpPr>
            <p:nvPr/>
          </p:nvSpPr>
          <p:spPr bwMode="auto">
            <a:xfrm>
              <a:off x="646" y="829"/>
              <a:ext cx="102" cy="85"/>
            </a:xfrm>
            <a:prstGeom prst="ellipse">
              <a:avLst/>
            </a:prstGeom>
            <a:noFill/>
            <a:ln w="15875">
              <a:solidFill>
                <a:srgbClr val="FFD04E"/>
              </a:solidFill>
              <a:round/>
              <a:headEnd/>
              <a:tailEnd/>
            </a:ln>
          </p:spPr>
          <p:txBody>
            <a:bodyPr>
              <a:prstTxWarp prst="textNoShape">
                <a:avLst/>
              </a:prstTxWarp>
            </a:bodyPr>
            <a:lstStyle/>
            <a:p>
              <a:endParaRPr lang="en-US"/>
            </a:p>
          </p:txBody>
        </p:sp>
        <p:sp>
          <p:nvSpPr>
            <p:cNvPr id="50359" name="Oval 181"/>
            <p:cNvSpPr>
              <a:spLocks noChangeArrowheads="1"/>
            </p:cNvSpPr>
            <p:nvPr/>
          </p:nvSpPr>
          <p:spPr bwMode="auto">
            <a:xfrm>
              <a:off x="648" y="831"/>
              <a:ext cx="98" cy="81"/>
            </a:xfrm>
            <a:prstGeom prst="ellipse">
              <a:avLst/>
            </a:prstGeom>
            <a:noFill/>
            <a:ln w="15875">
              <a:solidFill>
                <a:srgbClr val="FFD255"/>
              </a:solidFill>
              <a:round/>
              <a:headEnd/>
              <a:tailEnd/>
            </a:ln>
          </p:spPr>
          <p:txBody>
            <a:bodyPr>
              <a:prstTxWarp prst="textNoShape">
                <a:avLst/>
              </a:prstTxWarp>
            </a:bodyPr>
            <a:lstStyle/>
            <a:p>
              <a:endParaRPr lang="en-US"/>
            </a:p>
          </p:txBody>
        </p:sp>
        <p:sp>
          <p:nvSpPr>
            <p:cNvPr id="50360" name="Oval 182"/>
            <p:cNvSpPr>
              <a:spLocks noChangeArrowheads="1"/>
            </p:cNvSpPr>
            <p:nvPr/>
          </p:nvSpPr>
          <p:spPr bwMode="auto">
            <a:xfrm>
              <a:off x="650" y="831"/>
              <a:ext cx="94" cy="81"/>
            </a:xfrm>
            <a:prstGeom prst="ellipse">
              <a:avLst/>
            </a:prstGeom>
            <a:noFill/>
            <a:ln w="15875">
              <a:solidFill>
                <a:srgbClr val="FFD45C"/>
              </a:solidFill>
              <a:round/>
              <a:headEnd/>
              <a:tailEnd/>
            </a:ln>
          </p:spPr>
          <p:txBody>
            <a:bodyPr>
              <a:prstTxWarp prst="textNoShape">
                <a:avLst/>
              </a:prstTxWarp>
            </a:bodyPr>
            <a:lstStyle/>
            <a:p>
              <a:endParaRPr lang="en-US"/>
            </a:p>
          </p:txBody>
        </p:sp>
        <p:sp>
          <p:nvSpPr>
            <p:cNvPr id="50361" name="Oval 183"/>
            <p:cNvSpPr>
              <a:spLocks noChangeArrowheads="1"/>
            </p:cNvSpPr>
            <p:nvPr/>
          </p:nvSpPr>
          <p:spPr bwMode="auto">
            <a:xfrm>
              <a:off x="652" y="833"/>
              <a:ext cx="90" cy="77"/>
            </a:xfrm>
            <a:prstGeom prst="ellipse">
              <a:avLst/>
            </a:prstGeom>
            <a:noFill/>
            <a:ln w="15875">
              <a:solidFill>
                <a:srgbClr val="FFD663"/>
              </a:solidFill>
              <a:round/>
              <a:headEnd/>
              <a:tailEnd/>
            </a:ln>
          </p:spPr>
          <p:txBody>
            <a:bodyPr>
              <a:prstTxWarp prst="textNoShape">
                <a:avLst/>
              </a:prstTxWarp>
            </a:bodyPr>
            <a:lstStyle/>
            <a:p>
              <a:endParaRPr lang="en-US"/>
            </a:p>
          </p:txBody>
        </p:sp>
        <p:sp>
          <p:nvSpPr>
            <p:cNvPr id="50362" name="Oval 184"/>
            <p:cNvSpPr>
              <a:spLocks noChangeArrowheads="1"/>
            </p:cNvSpPr>
            <p:nvPr/>
          </p:nvSpPr>
          <p:spPr bwMode="auto">
            <a:xfrm>
              <a:off x="653" y="835"/>
              <a:ext cx="87" cy="73"/>
            </a:xfrm>
            <a:prstGeom prst="ellipse">
              <a:avLst/>
            </a:prstGeom>
            <a:noFill/>
            <a:ln w="15875">
              <a:solidFill>
                <a:srgbClr val="FFD86A"/>
              </a:solidFill>
              <a:round/>
              <a:headEnd/>
              <a:tailEnd/>
            </a:ln>
          </p:spPr>
          <p:txBody>
            <a:bodyPr>
              <a:prstTxWarp prst="textNoShape">
                <a:avLst/>
              </a:prstTxWarp>
            </a:bodyPr>
            <a:lstStyle/>
            <a:p>
              <a:endParaRPr lang="en-US"/>
            </a:p>
          </p:txBody>
        </p:sp>
        <p:sp>
          <p:nvSpPr>
            <p:cNvPr id="50363" name="Oval 185"/>
            <p:cNvSpPr>
              <a:spLocks noChangeArrowheads="1"/>
            </p:cNvSpPr>
            <p:nvPr/>
          </p:nvSpPr>
          <p:spPr bwMode="auto">
            <a:xfrm>
              <a:off x="655" y="837"/>
              <a:ext cx="83" cy="69"/>
            </a:xfrm>
            <a:prstGeom prst="ellipse">
              <a:avLst/>
            </a:prstGeom>
            <a:noFill/>
            <a:ln w="15875">
              <a:solidFill>
                <a:srgbClr val="FFD971"/>
              </a:solidFill>
              <a:round/>
              <a:headEnd/>
              <a:tailEnd/>
            </a:ln>
          </p:spPr>
          <p:txBody>
            <a:bodyPr>
              <a:prstTxWarp prst="textNoShape">
                <a:avLst/>
              </a:prstTxWarp>
            </a:bodyPr>
            <a:lstStyle/>
            <a:p>
              <a:endParaRPr lang="en-US"/>
            </a:p>
          </p:txBody>
        </p:sp>
        <p:sp>
          <p:nvSpPr>
            <p:cNvPr id="50364" name="Oval 186"/>
            <p:cNvSpPr>
              <a:spLocks noChangeArrowheads="1"/>
            </p:cNvSpPr>
            <p:nvPr/>
          </p:nvSpPr>
          <p:spPr bwMode="auto">
            <a:xfrm>
              <a:off x="657" y="839"/>
              <a:ext cx="79" cy="65"/>
            </a:xfrm>
            <a:prstGeom prst="ellipse">
              <a:avLst/>
            </a:prstGeom>
            <a:noFill/>
            <a:ln w="15875">
              <a:solidFill>
                <a:srgbClr val="FFDB78"/>
              </a:solidFill>
              <a:round/>
              <a:headEnd/>
              <a:tailEnd/>
            </a:ln>
          </p:spPr>
          <p:txBody>
            <a:bodyPr>
              <a:prstTxWarp prst="textNoShape">
                <a:avLst/>
              </a:prstTxWarp>
            </a:bodyPr>
            <a:lstStyle/>
            <a:p>
              <a:endParaRPr lang="en-US"/>
            </a:p>
          </p:txBody>
        </p:sp>
        <p:sp>
          <p:nvSpPr>
            <p:cNvPr id="50365" name="Oval 187"/>
            <p:cNvSpPr>
              <a:spLocks noChangeArrowheads="1"/>
            </p:cNvSpPr>
            <p:nvPr/>
          </p:nvSpPr>
          <p:spPr bwMode="auto">
            <a:xfrm>
              <a:off x="659" y="841"/>
              <a:ext cx="75" cy="61"/>
            </a:xfrm>
            <a:prstGeom prst="ellipse">
              <a:avLst/>
            </a:prstGeom>
            <a:noFill/>
            <a:ln w="15875">
              <a:solidFill>
                <a:srgbClr val="FFDD7F"/>
              </a:solidFill>
              <a:round/>
              <a:headEnd/>
              <a:tailEnd/>
            </a:ln>
          </p:spPr>
          <p:txBody>
            <a:bodyPr>
              <a:prstTxWarp prst="textNoShape">
                <a:avLst/>
              </a:prstTxWarp>
            </a:bodyPr>
            <a:lstStyle/>
            <a:p>
              <a:endParaRPr lang="en-US"/>
            </a:p>
          </p:txBody>
        </p:sp>
        <p:sp>
          <p:nvSpPr>
            <p:cNvPr id="50366" name="Oval 188"/>
            <p:cNvSpPr>
              <a:spLocks noChangeArrowheads="1"/>
            </p:cNvSpPr>
            <p:nvPr/>
          </p:nvSpPr>
          <p:spPr bwMode="auto">
            <a:xfrm>
              <a:off x="661" y="841"/>
              <a:ext cx="71" cy="61"/>
            </a:xfrm>
            <a:prstGeom prst="ellipse">
              <a:avLst/>
            </a:prstGeom>
            <a:noFill/>
            <a:ln w="15875">
              <a:solidFill>
                <a:srgbClr val="FFDF87"/>
              </a:solidFill>
              <a:round/>
              <a:headEnd/>
              <a:tailEnd/>
            </a:ln>
          </p:spPr>
          <p:txBody>
            <a:bodyPr>
              <a:prstTxWarp prst="textNoShape">
                <a:avLst/>
              </a:prstTxWarp>
            </a:bodyPr>
            <a:lstStyle/>
            <a:p>
              <a:endParaRPr lang="en-US"/>
            </a:p>
          </p:txBody>
        </p:sp>
        <p:sp>
          <p:nvSpPr>
            <p:cNvPr id="50367" name="Oval 189"/>
            <p:cNvSpPr>
              <a:spLocks noChangeArrowheads="1"/>
            </p:cNvSpPr>
            <p:nvPr/>
          </p:nvSpPr>
          <p:spPr bwMode="auto">
            <a:xfrm>
              <a:off x="663" y="843"/>
              <a:ext cx="67" cy="57"/>
            </a:xfrm>
            <a:prstGeom prst="ellipse">
              <a:avLst/>
            </a:prstGeom>
            <a:noFill/>
            <a:ln w="15875">
              <a:solidFill>
                <a:srgbClr val="FFE18E"/>
              </a:solidFill>
              <a:round/>
              <a:headEnd/>
              <a:tailEnd/>
            </a:ln>
          </p:spPr>
          <p:txBody>
            <a:bodyPr>
              <a:prstTxWarp prst="textNoShape">
                <a:avLst/>
              </a:prstTxWarp>
            </a:bodyPr>
            <a:lstStyle/>
            <a:p>
              <a:endParaRPr lang="en-US"/>
            </a:p>
          </p:txBody>
        </p:sp>
        <p:sp>
          <p:nvSpPr>
            <p:cNvPr id="50368" name="Oval 190"/>
            <p:cNvSpPr>
              <a:spLocks noChangeArrowheads="1"/>
            </p:cNvSpPr>
            <p:nvPr/>
          </p:nvSpPr>
          <p:spPr bwMode="auto">
            <a:xfrm>
              <a:off x="665" y="845"/>
              <a:ext cx="63" cy="53"/>
            </a:xfrm>
            <a:prstGeom prst="ellipse">
              <a:avLst/>
            </a:prstGeom>
            <a:noFill/>
            <a:ln w="15875">
              <a:solidFill>
                <a:srgbClr val="FFE395"/>
              </a:solidFill>
              <a:round/>
              <a:headEnd/>
              <a:tailEnd/>
            </a:ln>
          </p:spPr>
          <p:txBody>
            <a:bodyPr>
              <a:prstTxWarp prst="textNoShape">
                <a:avLst/>
              </a:prstTxWarp>
            </a:bodyPr>
            <a:lstStyle/>
            <a:p>
              <a:endParaRPr lang="en-US"/>
            </a:p>
          </p:txBody>
        </p:sp>
        <p:sp>
          <p:nvSpPr>
            <p:cNvPr id="50369" name="Oval 191"/>
            <p:cNvSpPr>
              <a:spLocks noChangeArrowheads="1"/>
            </p:cNvSpPr>
            <p:nvPr/>
          </p:nvSpPr>
          <p:spPr bwMode="auto">
            <a:xfrm>
              <a:off x="667" y="847"/>
              <a:ext cx="59" cy="49"/>
            </a:xfrm>
            <a:prstGeom prst="ellipse">
              <a:avLst/>
            </a:prstGeom>
            <a:noFill/>
            <a:ln w="15875">
              <a:solidFill>
                <a:srgbClr val="FFE59C"/>
              </a:solidFill>
              <a:round/>
              <a:headEnd/>
              <a:tailEnd/>
            </a:ln>
          </p:spPr>
          <p:txBody>
            <a:bodyPr>
              <a:prstTxWarp prst="textNoShape">
                <a:avLst/>
              </a:prstTxWarp>
            </a:bodyPr>
            <a:lstStyle/>
            <a:p>
              <a:endParaRPr lang="en-US"/>
            </a:p>
          </p:txBody>
        </p:sp>
        <p:sp>
          <p:nvSpPr>
            <p:cNvPr id="50370" name="Oval 192"/>
            <p:cNvSpPr>
              <a:spLocks noChangeArrowheads="1"/>
            </p:cNvSpPr>
            <p:nvPr/>
          </p:nvSpPr>
          <p:spPr bwMode="auto">
            <a:xfrm>
              <a:off x="669" y="848"/>
              <a:ext cx="56" cy="47"/>
            </a:xfrm>
            <a:prstGeom prst="ellipse">
              <a:avLst/>
            </a:prstGeom>
            <a:noFill/>
            <a:ln w="15875">
              <a:solidFill>
                <a:srgbClr val="FFE7A3"/>
              </a:solidFill>
              <a:round/>
              <a:headEnd/>
              <a:tailEnd/>
            </a:ln>
          </p:spPr>
          <p:txBody>
            <a:bodyPr>
              <a:prstTxWarp prst="textNoShape">
                <a:avLst/>
              </a:prstTxWarp>
            </a:bodyPr>
            <a:lstStyle/>
            <a:p>
              <a:endParaRPr lang="en-US"/>
            </a:p>
          </p:txBody>
        </p:sp>
        <p:sp>
          <p:nvSpPr>
            <p:cNvPr id="50371" name="Oval 193"/>
            <p:cNvSpPr>
              <a:spLocks noChangeArrowheads="1"/>
            </p:cNvSpPr>
            <p:nvPr/>
          </p:nvSpPr>
          <p:spPr bwMode="auto">
            <a:xfrm>
              <a:off x="671" y="850"/>
              <a:ext cx="52" cy="43"/>
            </a:xfrm>
            <a:prstGeom prst="ellipse">
              <a:avLst/>
            </a:prstGeom>
            <a:noFill/>
            <a:ln w="15875">
              <a:solidFill>
                <a:srgbClr val="FFE9AA"/>
              </a:solidFill>
              <a:round/>
              <a:headEnd/>
              <a:tailEnd/>
            </a:ln>
          </p:spPr>
          <p:txBody>
            <a:bodyPr>
              <a:prstTxWarp prst="textNoShape">
                <a:avLst/>
              </a:prstTxWarp>
            </a:bodyPr>
            <a:lstStyle/>
            <a:p>
              <a:endParaRPr lang="en-US"/>
            </a:p>
          </p:txBody>
        </p:sp>
        <p:sp>
          <p:nvSpPr>
            <p:cNvPr id="50372" name="Oval 194"/>
            <p:cNvSpPr>
              <a:spLocks noChangeArrowheads="1"/>
            </p:cNvSpPr>
            <p:nvPr/>
          </p:nvSpPr>
          <p:spPr bwMode="auto">
            <a:xfrm>
              <a:off x="673" y="850"/>
              <a:ext cx="48" cy="43"/>
            </a:xfrm>
            <a:prstGeom prst="ellipse">
              <a:avLst/>
            </a:prstGeom>
            <a:noFill/>
            <a:ln w="15875">
              <a:solidFill>
                <a:srgbClr val="FFEBB1"/>
              </a:solidFill>
              <a:round/>
              <a:headEnd/>
              <a:tailEnd/>
            </a:ln>
          </p:spPr>
          <p:txBody>
            <a:bodyPr>
              <a:prstTxWarp prst="textNoShape">
                <a:avLst/>
              </a:prstTxWarp>
            </a:bodyPr>
            <a:lstStyle/>
            <a:p>
              <a:endParaRPr lang="en-US"/>
            </a:p>
          </p:txBody>
        </p:sp>
        <p:sp>
          <p:nvSpPr>
            <p:cNvPr id="50373" name="Oval 195"/>
            <p:cNvSpPr>
              <a:spLocks noChangeArrowheads="1"/>
            </p:cNvSpPr>
            <p:nvPr/>
          </p:nvSpPr>
          <p:spPr bwMode="auto">
            <a:xfrm>
              <a:off x="675" y="852"/>
              <a:ext cx="44" cy="39"/>
            </a:xfrm>
            <a:prstGeom prst="ellipse">
              <a:avLst/>
            </a:prstGeom>
            <a:noFill/>
            <a:ln w="15875">
              <a:solidFill>
                <a:srgbClr val="FFECB8"/>
              </a:solidFill>
              <a:round/>
              <a:headEnd/>
              <a:tailEnd/>
            </a:ln>
          </p:spPr>
          <p:txBody>
            <a:bodyPr>
              <a:prstTxWarp prst="textNoShape">
                <a:avLst/>
              </a:prstTxWarp>
            </a:bodyPr>
            <a:lstStyle/>
            <a:p>
              <a:endParaRPr lang="en-US"/>
            </a:p>
          </p:txBody>
        </p:sp>
        <p:sp>
          <p:nvSpPr>
            <p:cNvPr id="50374" name="Oval 196"/>
            <p:cNvSpPr>
              <a:spLocks noChangeArrowheads="1"/>
            </p:cNvSpPr>
            <p:nvPr/>
          </p:nvSpPr>
          <p:spPr bwMode="auto">
            <a:xfrm>
              <a:off x="677" y="854"/>
              <a:ext cx="40" cy="35"/>
            </a:xfrm>
            <a:prstGeom prst="ellipse">
              <a:avLst/>
            </a:prstGeom>
            <a:noFill/>
            <a:ln w="15875">
              <a:solidFill>
                <a:srgbClr val="FFEEBF"/>
              </a:solidFill>
              <a:round/>
              <a:headEnd/>
              <a:tailEnd/>
            </a:ln>
          </p:spPr>
          <p:txBody>
            <a:bodyPr>
              <a:prstTxWarp prst="textNoShape">
                <a:avLst/>
              </a:prstTxWarp>
            </a:bodyPr>
            <a:lstStyle/>
            <a:p>
              <a:endParaRPr lang="en-US"/>
            </a:p>
          </p:txBody>
        </p:sp>
        <p:sp>
          <p:nvSpPr>
            <p:cNvPr id="50375" name="Oval 197"/>
            <p:cNvSpPr>
              <a:spLocks noChangeArrowheads="1"/>
            </p:cNvSpPr>
            <p:nvPr/>
          </p:nvSpPr>
          <p:spPr bwMode="auto">
            <a:xfrm>
              <a:off x="678" y="856"/>
              <a:ext cx="37" cy="31"/>
            </a:xfrm>
            <a:prstGeom prst="ellipse">
              <a:avLst/>
            </a:prstGeom>
            <a:noFill/>
            <a:ln w="15875">
              <a:solidFill>
                <a:srgbClr val="FFF0C7"/>
              </a:solidFill>
              <a:round/>
              <a:headEnd/>
              <a:tailEnd/>
            </a:ln>
          </p:spPr>
          <p:txBody>
            <a:bodyPr>
              <a:prstTxWarp prst="textNoShape">
                <a:avLst/>
              </a:prstTxWarp>
            </a:bodyPr>
            <a:lstStyle/>
            <a:p>
              <a:endParaRPr lang="en-US"/>
            </a:p>
          </p:txBody>
        </p:sp>
        <p:sp>
          <p:nvSpPr>
            <p:cNvPr id="50376" name="Oval 198"/>
            <p:cNvSpPr>
              <a:spLocks noChangeArrowheads="1"/>
            </p:cNvSpPr>
            <p:nvPr/>
          </p:nvSpPr>
          <p:spPr bwMode="auto">
            <a:xfrm>
              <a:off x="680" y="858"/>
              <a:ext cx="33" cy="27"/>
            </a:xfrm>
            <a:prstGeom prst="ellipse">
              <a:avLst/>
            </a:prstGeom>
            <a:noFill/>
            <a:ln w="15875">
              <a:solidFill>
                <a:srgbClr val="FFF2CE"/>
              </a:solidFill>
              <a:round/>
              <a:headEnd/>
              <a:tailEnd/>
            </a:ln>
          </p:spPr>
          <p:txBody>
            <a:bodyPr>
              <a:prstTxWarp prst="textNoShape">
                <a:avLst/>
              </a:prstTxWarp>
            </a:bodyPr>
            <a:lstStyle/>
            <a:p>
              <a:endParaRPr lang="en-US"/>
            </a:p>
          </p:txBody>
        </p:sp>
        <p:sp>
          <p:nvSpPr>
            <p:cNvPr id="50377" name="Oval 199"/>
            <p:cNvSpPr>
              <a:spLocks noChangeArrowheads="1"/>
            </p:cNvSpPr>
            <p:nvPr/>
          </p:nvSpPr>
          <p:spPr bwMode="auto">
            <a:xfrm>
              <a:off x="682" y="860"/>
              <a:ext cx="29" cy="23"/>
            </a:xfrm>
            <a:prstGeom prst="ellipse">
              <a:avLst/>
            </a:prstGeom>
            <a:noFill/>
            <a:ln w="15875">
              <a:solidFill>
                <a:srgbClr val="FFF4D5"/>
              </a:solidFill>
              <a:round/>
              <a:headEnd/>
              <a:tailEnd/>
            </a:ln>
          </p:spPr>
          <p:txBody>
            <a:bodyPr>
              <a:prstTxWarp prst="textNoShape">
                <a:avLst/>
              </a:prstTxWarp>
            </a:bodyPr>
            <a:lstStyle/>
            <a:p>
              <a:endParaRPr lang="en-US"/>
            </a:p>
          </p:txBody>
        </p:sp>
        <p:sp>
          <p:nvSpPr>
            <p:cNvPr id="50378" name="Oval 200"/>
            <p:cNvSpPr>
              <a:spLocks noChangeArrowheads="1"/>
            </p:cNvSpPr>
            <p:nvPr/>
          </p:nvSpPr>
          <p:spPr bwMode="auto">
            <a:xfrm>
              <a:off x="684" y="860"/>
              <a:ext cx="25" cy="23"/>
            </a:xfrm>
            <a:prstGeom prst="ellipse">
              <a:avLst/>
            </a:prstGeom>
            <a:noFill/>
            <a:ln w="15875">
              <a:solidFill>
                <a:srgbClr val="FFF6DC"/>
              </a:solidFill>
              <a:round/>
              <a:headEnd/>
              <a:tailEnd/>
            </a:ln>
          </p:spPr>
          <p:txBody>
            <a:bodyPr>
              <a:prstTxWarp prst="textNoShape">
                <a:avLst/>
              </a:prstTxWarp>
            </a:bodyPr>
            <a:lstStyle/>
            <a:p>
              <a:endParaRPr lang="en-US"/>
            </a:p>
          </p:txBody>
        </p:sp>
        <p:sp>
          <p:nvSpPr>
            <p:cNvPr id="50379" name="Oval 201"/>
            <p:cNvSpPr>
              <a:spLocks noChangeArrowheads="1"/>
            </p:cNvSpPr>
            <p:nvPr/>
          </p:nvSpPr>
          <p:spPr bwMode="auto">
            <a:xfrm>
              <a:off x="686" y="862"/>
              <a:ext cx="21" cy="19"/>
            </a:xfrm>
            <a:prstGeom prst="ellipse">
              <a:avLst/>
            </a:prstGeom>
            <a:noFill/>
            <a:ln w="15875">
              <a:solidFill>
                <a:srgbClr val="FFF8E3"/>
              </a:solidFill>
              <a:round/>
              <a:headEnd/>
              <a:tailEnd/>
            </a:ln>
          </p:spPr>
          <p:txBody>
            <a:bodyPr>
              <a:prstTxWarp prst="textNoShape">
                <a:avLst/>
              </a:prstTxWarp>
            </a:bodyPr>
            <a:lstStyle/>
            <a:p>
              <a:endParaRPr lang="en-US"/>
            </a:p>
          </p:txBody>
        </p:sp>
        <p:sp>
          <p:nvSpPr>
            <p:cNvPr id="50380" name="Oval 202"/>
            <p:cNvSpPr>
              <a:spLocks noChangeArrowheads="1"/>
            </p:cNvSpPr>
            <p:nvPr/>
          </p:nvSpPr>
          <p:spPr bwMode="auto">
            <a:xfrm>
              <a:off x="688" y="864"/>
              <a:ext cx="17" cy="15"/>
            </a:xfrm>
            <a:prstGeom prst="ellipse">
              <a:avLst/>
            </a:prstGeom>
            <a:noFill/>
            <a:ln w="15875">
              <a:solidFill>
                <a:srgbClr val="FFFAEA"/>
              </a:solidFill>
              <a:round/>
              <a:headEnd/>
              <a:tailEnd/>
            </a:ln>
          </p:spPr>
          <p:txBody>
            <a:bodyPr>
              <a:prstTxWarp prst="textNoShape">
                <a:avLst/>
              </a:prstTxWarp>
            </a:bodyPr>
            <a:lstStyle/>
            <a:p>
              <a:endParaRPr lang="en-US"/>
            </a:p>
          </p:txBody>
        </p:sp>
        <p:sp>
          <p:nvSpPr>
            <p:cNvPr id="50381" name="Oval 203"/>
            <p:cNvSpPr>
              <a:spLocks noChangeArrowheads="1"/>
            </p:cNvSpPr>
            <p:nvPr/>
          </p:nvSpPr>
          <p:spPr bwMode="auto">
            <a:xfrm>
              <a:off x="690" y="866"/>
              <a:ext cx="13" cy="11"/>
            </a:xfrm>
            <a:prstGeom prst="ellipse">
              <a:avLst/>
            </a:prstGeom>
            <a:noFill/>
            <a:ln w="15875">
              <a:solidFill>
                <a:srgbClr val="FFFCF1"/>
              </a:solidFill>
              <a:round/>
              <a:headEnd/>
              <a:tailEnd/>
            </a:ln>
          </p:spPr>
          <p:txBody>
            <a:bodyPr>
              <a:prstTxWarp prst="textNoShape">
                <a:avLst/>
              </a:prstTxWarp>
            </a:bodyPr>
            <a:lstStyle/>
            <a:p>
              <a:endParaRPr lang="en-US"/>
            </a:p>
          </p:txBody>
        </p:sp>
        <p:sp>
          <p:nvSpPr>
            <p:cNvPr id="50382" name="Oval 204"/>
            <p:cNvSpPr>
              <a:spLocks noChangeArrowheads="1"/>
            </p:cNvSpPr>
            <p:nvPr/>
          </p:nvSpPr>
          <p:spPr bwMode="auto">
            <a:xfrm>
              <a:off x="692" y="868"/>
              <a:ext cx="9" cy="7"/>
            </a:xfrm>
            <a:prstGeom prst="ellipse">
              <a:avLst/>
            </a:prstGeom>
            <a:noFill/>
            <a:ln w="15875">
              <a:solidFill>
                <a:srgbClr val="FFFEF8"/>
              </a:solidFill>
              <a:round/>
              <a:headEnd/>
              <a:tailEnd/>
            </a:ln>
          </p:spPr>
          <p:txBody>
            <a:bodyPr>
              <a:prstTxWarp prst="textNoShape">
                <a:avLst/>
              </a:prstTxWarp>
            </a:bodyPr>
            <a:lstStyle/>
            <a:p>
              <a:endParaRPr lang="en-US"/>
            </a:p>
          </p:txBody>
        </p:sp>
        <p:sp>
          <p:nvSpPr>
            <p:cNvPr id="50383" name="Oval 205"/>
            <p:cNvSpPr>
              <a:spLocks noChangeArrowheads="1"/>
            </p:cNvSpPr>
            <p:nvPr/>
          </p:nvSpPr>
          <p:spPr bwMode="auto">
            <a:xfrm>
              <a:off x="694" y="870"/>
              <a:ext cx="6" cy="3"/>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384" name="Oval 206"/>
            <p:cNvSpPr>
              <a:spLocks noChangeArrowheads="1"/>
            </p:cNvSpPr>
            <p:nvPr/>
          </p:nvSpPr>
          <p:spPr bwMode="auto">
            <a:xfrm>
              <a:off x="625" y="812"/>
              <a:ext cx="144" cy="119"/>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385" name="Rectangle 207"/>
            <p:cNvSpPr>
              <a:spLocks noChangeArrowheads="1"/>
            </p:cNvSpPr>
            <p:nvPr/>
          </p:nvSpPr>
          <p:spPr bwMode="auto">
            <a:xfrm>
              <a:off x="630" y="600"/>
              <a:ext cx="2" cy="2"/>
            </a:xfrm>
            <a:prstGeom prst="rect">
              <a:avLst/>
            </a:prstGeom>
            <a:solidFill>
              <a:srgbClr val="2F12D5"/>
            </a:solidFill>
            <a:ln w="9525">
              <a:noFill/>
              <a:miter lim="800000"/>
              <a:headEnd/>
              <a:tailEnd/>
            </a:ln>
          </p:spPr>
          <p:txBody>
            <a:bodyPr>
              <a:prstTxWarp prst="textNoShape">
                <a:avLst/>
              </a:prstTxWarp>
            </a:bodyPr>
            <a:lstStyle/>
            <a:p>
              <a:endParaRPr lang="en-US"/>
            </a:p>
          </p:txBody>
        </p:sp>
        <p:sp>
          <p:nvSpPr>
            <p:cNvPr id="50386" name="Oval 208"/>
            <p:cNvSpPr>
              <a:spLocks noChangeArrowheads="1"/>
            </p:cNvSpPr>
            <p:nvPr/>
          </p:nvSpPr>
          <p:spPr bwMode="auto">
            <a:xfrm>
              <a:off x="632" y="706"/>
              <a:ext cx="104" cy="66"/>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387" name="Oval 209"/>
            <p:cNvSpPr>
              <a:spLocks noChangeArrowheads="1"/>
            </p:cNvSpPr>
            <p:nvPr/>
          </p:nvSpPr>
          <p:spPr bwMode="auto">
            <a:xfrm>
              <a:off x="634" y="706"/>
              <a:ext cx="100" cy="66"/>
            </a:xfrm>
            <a:prstGeom prst="ellipse">
              <a:avLst/>
            </a:prstGeom>
            <a:noFill/>
            <a:ln w="15875">
              <a:solidFill>
                <a:srgbClr val="FFBE09"/>
              </a:solidFill>
              <a:round/>
              <a:headEnd/>
              <a:tailEnd/>
            </a:ln>
          </p:spPr>
          <p:txBody>
            <a:bodyPr>
              <a:prstTxWarp prst="textNoShape">
                <a:avLst/>
              </a:prstTxWarp>
            </a:bodyPr>
            <a:lstStyle/>
            <a:p>
              <a:endParaRPr lang="en-US"/>
            </a:p>
          </p:txBody>
        </p:sp>
        <p:sp>
          <p:nvSpPr>
            <p:cNvPr id="50388" name="Oval 210"/>
            <p:cNvSpPr>
              <a:spLocks noChangeArrowheads="1"/>
            </p:cNvSpPr>
            <p:nvPr/>
          </p:nvSpPr>
          <p:spPr bwMode="auto">
            <a:xfrm>
              <a:off x="636" y="708"/>
              <a:ext cx="96" cy="62"/>
            </a:xfrm>
            <a:prstGeom prst="ellipse">
              <a:avLst/>
            </a:prstGeom>
            <a:noFill/>
            <a:ln w="15875">
              <a:solidFill>
                <a:srgbClr val="FFC013"/>
              </a:solidFill>
              <a:round/>
              <a:headEnd/>
              <a:tailEnd/>
            </a:ln>
          </p:spPr>
          <p:txBody>
            <a:bodyPr>
              <a:prstTxWarp prst="textNoShape">
                <a:avLst/>
              </a:prstTxWarp>
            </a:bodyPr>
            <a:lstStyle/>
            <a:p>
              <a:endParaRPr lang="en-US"/>
            </a:p>
          </p:txBody>
        </p:sp>
        <p:sp>
          <p:nvSpPr>
            <p:cNvPr id="50389" name="Oval 211"/>
            <p:cNvSpPr>
              <a:spLocks noChangeArrowheads="1"/>
            </p:cNvSpPr>
            <p:nvPr/>
          </p:nvSpPr>
          <p:spPr bwMode="auto">
            <a:xfrm>
              <a:off x="638" y="708"/>
              <a:ext cx="92" cy="62"/>
            </a:xfrm>
            <a:prstGeom prst="ellipse">
              <a:avLst/>
            </a:prstGeom>
            <a:noFill/>
            <a:ln w="15875">
              <a:solidFill>
                <a:srgbClr val="FFC31D"/>
              </a:solidFill>
              <a:round/>
              <a:headEnd/>
              <a:tailEnd/>
            </a:ln>
          </p:spPr>
          <p:txBody>
            <a:bodyPr>
              <a:prstTxWarp prst="textNoShape">
                <a:avLst/>
              </a:prstTxWarp>
            </a:bodyPr>
            <a:lstStyle/>
            <a:p>
              <a:endParaRPr lang="en-US"/>
            </a:p>
          </p:txBody>
        </p:sp>
        <p:sp>
          <p:nvSpPr>
            <p:cNvPr id="50390" name="Oval 212"/>
            <p:cNvSpPr>
              <a:spLocks noChangeArrowheads="1"/>
            </p:cNvSpPr>
            <p:nvPr/>
          </p:nvSpPr>
          <p:spPr bwMode="auto">
            <a:xfrm>
              <a:off x="640" y="710"/>
              <a:ext cx="88" cy="58"/>
            </a:xfrm>
            <a:prstGeom prst="ellipse">
              <a:avLst/>
            </a:prstGeom>
            <a:noFill/>
            <a:ln w="15875">
              <a:solidFill>
                <a:srgbClr val="FFC627"/>
              </a:solidFill>
              <a:round/>
              <a:headEnd/>
              <a:tailEnd/>
            </a:ln>
          </p:spPr>
          <p:txBody>
            <a:bodyPr>
              <a:prstTxWarp prst="textNoShape">
                <a:avLst/>
              </a:prstTxWarp>
            </a:bodyPr>
            <a:lstStyle/>
            <a:p>
              <a:endParaRPr lang="en-US"/>
            </a:p>
          </p:txBody>
        </p:sp>
        <p:sp>
          <p:nvSpPr>
            <p:cNvPr id="50391" name="Oval 213"/>
            <p:cNvSpPr>
              <a:spLocks noChangeArrowheads="1"/>
            </p:cNvSpPr>
            <p:nvPr/>
          </p:nvSpPr>
          <p:spPr bwMode="auto">
            <a:xfrm>
              <a:off x="642" y="712"/>
              <a:ext cx="84" cy="54"/>
            </a:xfrm>
            <a:prstGeom prst="ellipse">
              <a:avLst/>
            </a:prstGeom>
            <a:noFill/>
            <a:ln w="15875">
              <a:solidFill>
                <a:srgbClr val="FFC831"/>
              </a:solidFill>
              <a:round/>
              <a:headEnd/>
              <a:tailEnd/>
            </a:ln>
          </p:spPr>
          <p:txBody>
            <a:bodyPr>
              <a:prstTxWarp prst="textNoShape">
                <a:avLst/>
              </a:prstTxWarp>
            </a:bodyPr>
            <a:lstStyle/>
            <a:p>
              <a:endParaRPr lang="en-US"/>
            </a:p>
          </p:txBody>
        </p:sp>
        <p:sp>
          <p:nvSpPr>
            <p:cNvPr id="50392" name="Oval 214"/>
            <p:cNvSpPr>
              <a:spLocks noChangeArrowheads="1"/>
            </p:cNvSpPr>
            <p:nvPr/>
          </p:nvSpPr>
          <p:spPr bwMode="auto">
            <a:xfrm>
              <a:off x="644" y="712"/>
              <a:ext cx="81" cy="54"/>
            </a:xfrm>
            <a:prstGeom prst="ellipse">
              <a:avLst/>
            </a:prstGeom>
            <a:noFill/>
            <a:ln w="15875">
              <a:solidFill>
                <a:srgbClr val="FFCB3B"/>
              </a:solidFill>
              <a:round/>
              <a:headEnd/>
              <a:tailEnd/>
            </a:ln>
          </p:spPr>
          <p:txBody>
            <a:bodyPr>
              <a:prstTxWarp prst="textNoShape">
                <a:avLst/>
              </a:prstTxWarp>
            </a:bodyPr>
            <a:lstStyle/>
            <a:p>
              <a:endParaRPr lang="en-US"/>
            </a:p>
          </p:txBody>
        </p:sp>
        <p:sp>
          <p:nvSpPr>
            <p:cNvPr id="50393" name="Oval 215"/>
            <p:cNvSpPr>
              <a:spLocks noChangeArrowheads="1"/>
            </p:cNvSpPr>
            <p:nvPr/>
          </p:nvSpPr>
          <p:spPr bwMode="auto">
            <a:xfrm>
              <a:off x="646" y="714"/>
              <a:ext cx="77" cy="50"/>
            </a:xfrm>
            <a:prstGeom prst="ellipse">
              <a:avLst/>
            </a:prstGeom>
            <a:noFill/>
            <a:ln w="15875">
              <a:solidFill>
                <a:srgbClr val="FFCD44"/>
              </a:solidFill>
              <a:round/>
              <a:headEnd/>
              <a:tailEnd/>
            </a:ln>
          </p:spPr>
          <p:txBody>
            <a:bodyPr>
              <a:prstTxWarp prst="textNoShape">
                <a:avLst/>
              </a:prstTxWarp>
            </a:bodyPr>
            <a:lstStyle/>
            <a:p>
              <a:endParaRPr lang="en-US"/>
            </a:p>
          </p:txBody>
        </p:sp>
        <p:sp>
          <p:nvSpPr>
            <p:cNvPr id="50394" name="Oval 216"/>
            <p:cNvSpPr>
              <a:spLocks noChangeArrowheads="1"/>
            </p:cNvSpPr>
            <p:nvPr/>
          </p:nvSpPr>
          <p:spPr bwMode="auto">
            <a:xfrm>
              <a:off x="648" y="716"/>
              <a:ext cx="73" cy="46"/>
            </a:xfrm>
            <a:prstGeom prst="ellipse">
              <a:avLst/>
            </a:prstGeom>
            <a:noFill/>
            <a:ln w="15875">
              <a:solidFill>
                <a:srgbClr val="FFD04E"/>
              </a:solidFill>
              <a:round/>
              <a:headEnd/>
              <a:tailEnd/>
            </a:ln>
          </p:spPr>
          <p:txBody>
            <a:bodyPr>
              <a:prstTxWarp prst="textNoShape">
                <a:avLst/>
              </a:prstTxWarp>
            </a:bodyPr>
            <a:lstStyle/>
            <a:p>
              <a:endParaRPr lang="en-US"/>
            </a:p>
          </p:txBody>
        </p:sp>
        <p:sp>
          <p:nvSpPr>
            <p:cNvPr id="50395" name="Oval 217"/>
            <p:cNvSpPr>
              <a:spLocks noChangeArrowheads="1"/>
            </p:cNvSpPr>
            <p:nvPr/>
          </p:nvSpPr>
          <p:spPr bwMode="auto">
            <a:xfrm>
              <a:off x="650" y="716"/>
              <a:ext cx="69" cy="46"/>
            </a:xfrm>
            <a:prstGeom prst="ellipse">
              <a:avLst/>
            </a:prstGeom>
            <a:noFill/>
            <a:ln w="15875">
              <a:solidFill>
                <a:srgbClr val="FFD358"/>
              </a:solidFill>
              <a:round/>
              <a:headEnd/>
              <a:tailEnd/>
            </a:ln>
          </p:spPr>
          <p:txBody>
            <a:bodyPr>
              <a:prstTxWarp prst="textNoShape">
                <a:avLst/>
              </a:prstTxWarp>
            </a:bodyPr>
            <a:lstStyle/>
            <a:p>
              <a:endParaRPr lang="en-US"/>
            </a:p>
          </p:txBody>
        </p:sp>
        <p:sp>
          <p:nvSpPr>
            <p:cNvPr id="50396" name="Oval 218"/>
            <p:cNvSpPr>
              <a:spLocks noChangeArrowheads="1"/>
            </p:cNvSpPr>
            <p:nvPr/>
          </p:nvSpPr>
          <p:spPr bwMode="auto">
            <a:xfrm>
              <a:off x="652" y="718"/>
              <a:ext cx="65" cy="42"/>
            </a:xfrm>
            <a:prstGeom prst="ellipse">
              <a:avLst/>
            </a:prstGeom>
            <a:noFill/>
            <a:ln w="15875">
              <a:solidFill>
                <a:srgbClr val="FFD562"/>
              </a:solidFill>
              <a:round/>
              <a:headEnd/>
              <a:tailEnd/>
            </a:ln>
          </p:spPr>
          <p:txBody>
            <a:bodyPr>
              <a:prstTxWarp prst="textNoShape">
                <a:avLst/>
              </a:prstTxWarp>
            </a:bodyPr>
            <a:lstStyle/>
            <a:p>
              <a:endParaRPr lang="en-US"/>
            </a:p>
          </p:txBody>
        </p:sp>
        <p:sp>
          <p:nvSpPr>
            <p:cNvPr id="50397" name="Oval 219"/>
            <p:cNvSpPr>
              <a:spLocks noChangeArrowheads="1"/>
            </p:cNvSpPr>
            <p:nvPr/>
          </p:nvSpPr>
          <p:spPr bwMode="auto">
            <a:xfrm>
              <a:off x="653" y="718"/>
              <a:ext cx="62" cy="42"/>
            </a:xfrm>
            <a:prstGeom prst="ellipse">
              <a:avLst/>
            </a:prstGeom>
            <a:noFill/>
            <a:ln w="15875">
              <a:solidFill>
                <a:srgbClr val="FFD86C"/>
              </a:solidFill>
              <a:round/>
              <a:headEnd/>
              <a:tailEnd/>
            </a:ln>
          </p:spPr>
          <p:txBody>
            <a:bodyPr>
              <a:prstTxWarp prst="textNoShape">
                <a:avLst/>
              </a:prstTxWarp>
            </a:bodyPr>
            <a:lstStyle/>
            <a:p>
              <a:endParaRPr lang="en-US"/>
            </a:p>
          </p:txBody>
        </p:sp>
        <p:sp>
          <p:nvSpPr>
            <p:cNvPr id="50398" name="Oval 220"/>
            <p:cNvSpPr>
              <a:spLocks noChangeArrowheads="1"/>
            </p:cNvSpPr>
            <p:nvPr/>
          </p:nvSpPr>
          <p:spPr bwMode="auto">
            <a:xfrm>
              <a:off x="655" y="720"/>
              <a:ext cx="58" cy="38"/>
            </a:xfrm>
            <a:prstGeom prst="ellipse">
              <a:avLst/>
            </a:prstGeom>
            <a:noFill/>
            <a:ln w="15875">
              <a:solidFill>
                <a:srgbClr val="FFDB76"/>
              </a:solidFill>
              <a:round/>
              <a:headEnd/>
              <a:tailEnd/>
            </a:ln>
          </p:spPr>
          <p:txBody>
            <a:bodyPr>
              <a:prstTxWarp prst="textNoShape">
                <a:avLst/>
              </a:prstTxWarp>
            </a:bodyPr>
            <a:lstStyle/>
            <a:p>
              <a:endParaRPr lang="en-US"/>
            </a:p>
          </p:txBody>
        </p:sp>
        <p:sp>
          <p:nvSpPr>
            <p:cNvPr id="50399" name="Oval 221"/>
            <p:cNvSpPr>
              <a:spLocks noChangeArrowheads="1"/>
            </p:cNvSpPr>
            <p:nvPr/>
          </p:nvSpPr>
          <p:spPr bwMode="auto">
            <a:xfrm>
              <a:off x="657" y="722"/>
              <a:ext cx="54" cy="34"/>
            </a:xfrm>
            <a:prstGeom prst="ellipse">
              <a:avLst/>
            </a:prstGeom>
            <a:noFill/>
            <a:ln w="15875">
              <a:solidFill>
                <a:srgbClr val="FFDD7F"/>
              </a:solidFill>
              <a:round/>
              <a:headEnd/>
              <a:tailEnd/>
            </a:ln>
          </p:spPr>
          <p:txBody>
            <a:bodyPr>
              <a:prstTxWarp prst="textNoShape">
                <a:avLst/>
              </a:prstTxWarp>
            </a:bodyPr>
            <a:lstStyle/>
            <a:p>
              <a:endParaRPr lang="en-US"/>
            </a:p>
          </p:txBody>
        </p:sp>
        <p:sp>
          <p:nvSpPr>
            <p:cNvPr id="50400" name="Oval 222"/>
            <p:cNvSpPr>
              <a:spLocks noChangeArrowheads="1"/>
            </p:cNvSpPr>
            <p:nvPr/>
          </p:nvSpPr>
          <p:spPr bwMode="auto">
            <a:xfrm>
              <a:off x="659" y="722"/>
              <a:ext cx="50" cy="34"/>
            </a:xfrm>
            <a:prstGeom prst="ellipse">
              <a:avLst/>
            </a:prstGeom>
            <a:noFill/>
            <a:ln w="15875">
              <a:solidFill>
                <a:srgbClr val="FFE089"/>
              </a:solidFill>
              <a:round/>
              <a:headEnd/>
              <a:tailEnd/>
            </a:ln>
          </p:spPr>
          <p:txBody>
            <a:bodyPr>
              <a:prstTxWarp prst="textNoShape">
                <a:avLst/>
              </a:prstTxWarp>
            </a:bodyPr>
            <a:lstStyle/>
            <a:p>
              <a:endParaRPr lang="en-US"/>
            </a:p>
          </p:txBody>
        </p:sp>
        <p:sp>
          <p:nvSpPr>
            <p:cNvPr id="50401" name="Oval 223"/>
            <p:cNvSpPr>
              <a:spLocks noChangeArrowheads="1"/>
            </p:cNvSpPr>
            <p:nvPr/>
          </p:nvSpPr>
          <p:spPr bwMode="auto">
            <a:xfrm>
              <a:off x="661" y="724"/>
              <a:ext cx="46" cy="30"/>
            </a:xfrm>
            <a:prstGeom prst="ellipse">
              <a:avLst/>
            </a:prstGeom>
            <a:noFill/>
            <a:ln w="15875">
              <a:solidFill>
                <a:srgbClr val="FFE393"/>
              </a:solidFill>
              <a:round/>
              <a:headEnd/>
              <a:tailEnd/>
            </a:ln>
          </p:spPr>
          <p:txBody>
            <a:bodyPr>
              <a:prstTxWarp prst="textNoShape">
                <a:avLst/>
              </a:prstTxWarp>
            </a:bodyPr>
            <a:lstStyle/>
            <a:p>
              <a:endParaRPr lang="en-US"/>
            </a:p>
          </p:txBody>
        </p:sp>
        <p:sp>
          <p:nvSpPr>
            <p:cNvPr id="50402" name="Oval 224"/>
            <p:cNvSpPr>
              <a:spLocks noChangeArrowheads="1"/>
            </p:cNvSpPr>
            <p:nvPr/>
          </p:nvSpPr>
          <p:spPr bwMode="auto">
            <a:xfrm>
              <a:off x="663" y="726"/>
              <a:ext cx="42" cy="26"/>
            </a:xfrm>
            <a:prstGeom prst="ellipse">
              <a:avLst/>
            </a:prstGeom>
            <a:noFill/>
            <a:ln w="15875">
              <a:solidFill>
                <a:srgbClr val="FFE59D"/>
              </a:solidFill>
              <a:round/>
              <a:headEnd/>
              <a:tailEnd/>
            </a:ln>
          </p:spPr>
          <p:txBody>
            <a:bodyPr>
              <a:prstTxWarp prst="textNoShape">
                <a:avLst/>
              </a:prstTxWarp>
            </a:bodyPr>
            <a:lstStyle/>
            <a:p>
              <a:endParaRPr lang="en-US"/>
            </a:p>
          </p:txBody>
        </p:sp>
        <p:sp>
          <p:nvSpPr>
            <p:cNvPr id="50403" name="Oval 225"/>
            <p:cNvSpPr>
              <a:spLocks noChangeArrowheads="1"/>
            </p:cNvSpPr>
            <p:nvPr/>
          </p:nvSpPr>
          <p:spPr bwMode="auto">
            <a:xfrm>
              <a:off x="665" y="726"/>
              <a:ext cx="38" cy="26"/>
            </a:xfrm>
            <a:prstGeom prst="ellipse">
              <a:avLst/>
            </a:prstGeom>
            <a:noFill/>
            <a:ln w="15875">
              <a:solidFill>
                <a:srgbClr val="FFE8A7"/>
              </a:solidFill>
              <a:round/>
              <a:headEnd/>
              <a:tailEnd/>
            </a:ln>
          </p:spPr>
          <p:txBody>
            <a:bodyPr>
              <a:prstTxWarp prst="textNoShape">
                <a:avLst/>
              </a:prstTxWarp>
            </a:bodyPr>
            <a:lstStyle/>
            <a:p>
              <a:endParaRPr lang="en-US"/>
            </a:p>
          </p:txBody>
        </p:sp>
        <p:sp>
          <p:nvSpPr>
            <p:cNvPr id="50404" name="Oval 226"/>
            <p:cNvSpPr>
              <a:spLocks noChangeArrowheads="1"/>
            </p:cNvSpPr>
            <p:nvPr/>
          </p:nvSpPr>
          <p:spPr bwMode="auto">
            <a:xfrm>
              <a:off x="667" y="727"/>
              <a:ext cx="34" cy="24"/>
            </a:xfrm>
            <a:prstGeom prst="ellipse">
              <a:avLst/>
            </a:prstGeom>
            <a:noFill/>
            <a:ln w="15875">
              <a:solidFill>
                <a:srgbClr val="FFEAB1"/>
              </a:solidFill>
              <a:round/>
              <a:headEnd/>
              <a:tailEnd/>
            </a:ln>
          </p:spPr>
          <p:txBody>
            <a:bodyPr>
              <a:prstTxWarp prst="textNoShape">
                <a:avLst/>
              </a:prstTxWarp>
            </a:bodyPr>
            <a:lstStyle/>
            <a:p>
              <a:endParaRPr lang="en-US"/>
            </a:p>
          </p:txBody>
        </p:sp>
        <p:sp>
          <p:nvSpPr>
            <p:cNvPr id="50405" name="Oval 227"/>
            <p:cNvSpPr>
              <a:spLocks noChangeArrowheads="1"/>
            </p:cNvSpPr>
            <p:nvPr/>
          </p:nvSpPr>
          <p:spPr bwMode="auto">
            <a:xfrm>
              <a:off x="669" y="727"/>
              <a:ext cx="31" cy="24"/>
            </a:xfrm>
            <a:prstGeom prst="ellipse">
              <a:avLst/>
            </a:prstGeom>
            <a:noFill/>
            <a:ln w="15875">
              <a:solidFill>
                <a:srgbClr val="FFEDBB"/>
              </a:solidFill>
              <a:round/>
              <a:headEnd/>
              <a:tailEnd/>
            </a:ln>
          </p:spPr>
          <p:txBody>
            <a:bodyPr>
              <a:prstTxWarp prst="textNoShape">
                <a:avLst/>
              </a:prstTxWarp>
            </a:bodyPr>
            <a:lstStyle/>
            <a:p>
              <a:endParaRPr lang="en-US"/>
            </a:p>
          </p:txBody>
        </p:sp>
        <p:sp>
          <p:nvSpPr>
            <p:cNvPr id="50406" name="Oval 228"/>
            <p:cNvSpPr>
              <a:spLocks noChangeArrowheads="1"/>
            </p:cNvSpPr>
            <p:nvPr/>
          </p:nvSpPr>
          <p:spPr bwMode="auto">
            <a:xfrm>
              <a:off x="671" y="729"/>
              <a:ext cx="27" cy="20"/>
            </a:xfrm>
            <a:prstGeom prst="ellipse">
              <a:avLst/>
            </a:prstGeom>
            <a:noFill/>
            <a:ln w="15875">
              <a:solidFill>
                <a:srgbClr val="FFF0C4"/>
              </a:solidFill>
              <a:round/>
              <a:headEnd/>
              <a:tailEnd/>
            </a:ln>
          </p:spPr>
          <p:txBody>
            <a:bodyPr>
              <a:prstTxWarp prst="textNoShape">
                <a:avLst/>
              </a:prstTxWarp>
            </a:bodyPr>
            <a:lstStyle/>
            <a:p>
              <a:endParaRPr lang="en-US"/>
            </a:p>
          </p:txBody>
        </p:sp>
        <p:sp>
          <p:nvSpPr>
            <p:cNvPr id="50407" name="Oval 229"/>
            <p:cNvSpPr>
              <a:spLocks noChangeArrowheads="1"/>
            </p:cNvSpPr>
            <p:nvPr/>
          </p:nvSpPr>
          <p:spPr bwMode="auto">
            <a:xfrm>
              <a:off x="673" y="731"/>
              <a:ext cx="23" cy="16"/>
            </a:xfrm>
            <a:prstGeom prst="ellipse">
              <a:avLst/>
            </a:prstGeom>
            <a:noFill/>
            <a:ln w="15875">
              <a:solidFill>
                <a:srgbClr val="FFF2CE"/>
              </a:solidFill>
              <a:round/>
              <a:headEnd/>
              <a:tailEnd/>
            </a:ln>
          </p:spPr>
          <p:txBody>
            <a:bodyPr>
              <a:prstTxWarp prst="textNoShape">
                <a:avLst/>
              </a:prstTxWarp>
            </a:bodyPr>
            <a:lstStyle/>
            <a:p>
              <a:endParaRPr lang="en-US"/>
            </a:p>
          </p:txBody>
        </p:sp>
        <p:sp>
          <p:nvSpPr>
            <p:cNvPr id="50408" name="Oval 230"/>
            <p:cNvSpPr>
              <a:spLocks noChangeArrowheads="1"/>
            </p:cNvSpPr>
            <p:nvPr/>
          </p:nvSpPr>
          <p:spPr bwMode="auto">
            <a:xfrm>
              <a:off x="675" y="731"/>
              <a:ext cx="19" cy="16"/>
            </a:xfrm>
            <a:prstGeom prst="ellipse">
              <a:avLst/>
            </a:prstGeom>
            <a:noFill/>
            <a:ln w="15875">
              <a:solidFill>
                <a:srgbClr val="FFF5D8"/>
              </a:solidFill>
              <a:round/>
              <a:headEnd/>
              <a:tailEnd/>
            </a:ln>
          </p:spPr>
          <p:txBody>
            <a:bodyPr>
              <a:prstTxWarp prst="textNoShape">
                <a:avLst/>
              </a:prstTxWarp>
            </a:bodyPr>
            <a:lstStyle/>
            <a:p>
              <a:endParaRPr lang="en-US"/>
            </a:p>
          </p:txBody>
        </p:sp>
        <p:sp>
          <p:nvSpPr>
            <p:cNvPr id="50409" name="Oval 231"/>
            <p:cNvSpPr>
              <a:spLocks noChangeArrowheads="1"/>
            </p:cNvSpPr>
            <p:nvPr/>
          </p:nvSpPr>
          <p:spPr bwMode="auto">
            <a:xfrm>
              <a:off x="677" y="733"/>
              <a:ext cx="15" cy="12"/>
            </a:xfrm>
            <a:prstGeom prst="ellipse">
              <a:avLst/>
            </a:prstGeom>
            <a:noFill/>
            <a:ln w="15875">
              <a:solidFill>
                <a:srgbClr val="FFF8E2"/>
              </a:solidFill>
              <a:round/>
              <a:headEnd/>
              <a:tailEnd/>
            </a:ln>
          </p:spPr>
          <p:txBody>
            <a:bodyPr>
              <a:prstTxWarp prst="textNoShape">
                <a:avLst/>
              </a:prstTxWarp>
            </a:bodyPr>
            <a:lstStyle/>
            <a:p>
              <a:endParaRPr lang="en-US"/>
            </a:p>
          </p:txBody>
        </p:sp>
        <p:sp>
          <p:nvSpPr>
            <p:cNvPr id="50410" name="Oval 232"/>
            <p:cNvSpPr>
              <a:spLocks noChangeArrowheads="1"/>
            </p:cNvSpPr>
            <p:nvPr/>
          </p:nvSpPr>
          <p:spPr bwMode="auto">
            <a:xfrm>
              <a:off x="678" y="735"/>
              <a:ext cx="12" cy="8"/>
            </a:xfrm>
            <a:prstGeom prst="ellipse">
              <a:avLst/>
            </a:prstGeom>
            <a:noFill/>
            <a:ln w="15875">
              <a:solidFill>
                <a:srgbClr val="FFFAEC"/>
              </a:solidFill>
              <a:round/>
              <a:headEnd/>
              <a:tailEnd/>
            </a:ln>
          </p:spPr>
          <p:txBody>
            <a:bodyPr>
              <a:prstTxWarp prst="textNoShape">
                <a:avLst/>
              </a:prstTxWarp>
            </a:bodyPr>
            <a:lstStyle/>
            <a:p>
              <a:endParaRPr lang="en-US"/>
            </a:p>
          </p:txBody>
        </p:sp>
        <p:sp>
          <p:nvSpPr>
            <p:cNvPr id="50411" name="Oval 233"/>
            <p:cNvSpPr>
              <a:spLocks noChangeArrowheads="1"/>
            </p:cNvSpPr>
            <p:nvPr/>
          </p:nvSpPr>
          <p:spPr bwMode="auto">
            <a:xfrm>
              <a:off x="680" y="735"/>
              <a:ext cx="8" cy="8"/>
            </a:xfrm>
            <a:prstGeom prst="ellipse">
              <a:avLst/>
            </a:prstGeom>
            <a:noFill/>
            <a:ln w="15875">
              <a:solidFill>
                <a:srgbClr val="FFFDF6"/>
              </a:solidFill>
              <a:round/>
              <a:headEnd/>
              <a:tailEnd/>
            </a:ln>
          </p:spPr>
          <p:txBody>
            <a:bodyPr>
              <a:prstTxWarp prst="textNoShape">
                <a:avLst/>
              </a:prstTxWarp>
            </a:bodyPr>
            <a:lstStyle/>
            <a:p>
              <a:endParaRPr lang="en-US"/>
            </a:p>
          </p:txBody>
        </p:sp>
        <p:sp>
          <p:nvSpPr>
            <p:cNvPr id="50412" name="Oval 234"/>
            <p:cNvSpPr>
              <a:spLocks noChangeArrowheads="1"/>
            </p:cNvSpPr>
            <p:nvPr/>
          </p:nvSpPr>
          <p:spPr bwMode="auto">
            <a:xfrm>
              <a:off x="682" y="737"/>
              <a:ext cx="4"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413" name="Oval 235"/>
            <p:cNvSpPr>
              <a:spLocks noChangeArrowheads="1"/>
            </p:cNvSpPr>
            <p:nvPr/>
          </p:nvSpPr>
          <p:spPr bwMode="auto">
            <a:xfrm>
              <a:off x="632" y="706"/>
              <a:ext cx="104" cy="66"/>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414" name="Rectangle 236"/>
            <p:cNvSpPr>
              <a:spLocks noChangeArrowheads="1"/>
            </p:cNvSpPr>
            <p:nvPr/>
          </p:nvSpPr>
          <p:spPr bwMode="auto">
            <a:xfrm>
              <a:off x="1665" y="3540"/>
              <a:ext cx="2" cy="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0415" name="Rectangle 237"/>
            <p:cNvSpPr>
              <a:spLocks noChangeArrowheads="1"/>
            </p:cNvSpPr>
            <p:nvPr/>
          </p:nvSpPr>
          <p:spPr bwMode="auto">
            <a:xfrm>
              <a:off x="1665" y="3540"/>
              <a:ext cx="2" cy="160"/>
            </a:xfrm>
            <a:prstGeom prst="rect">
              <a:avLst/>
            </a:prstGeom>
            <a:solidFill>
              <a:srgbClr val="FF000C"/>
            </a:solidFill>
            <a:ln w="9525">
              <a:noFill/>
              <a:miter lim="800000"/>
              <a:headEnd/>
              <a:tailEnd/>
            </a:ln>
          </p:spPr>
          <p:txBody>
            <a:bodyPr>
              <a:prstTxWarp prst="textNoShape">
                <a:avLst/>
              </a:prstTxWarp>
            </a:bodyPr>
            <a:lstStyle/>
            <a:p>
              <a:endParaRPr lang="en-US"/>
            </a:p>
          </p:txBody>
        </p:sp>
        <p:sp>
          <p:nvSpPr>
            <p:cNvPr id="50416" name="Rectangle 238"/>
            <p:cNvSpPr>
              <a:spLocks noChangeArrowheads="1"/>
            </p:cNvSpPr>
            <p:nvPr/>
          </p:nvSpPr>
          <p:spPr bwMode="auto">
            <a:xfrm>
              <a:off x="1675" y="3540"/>
              <a:ext cx="2" cy="160"/>
            </a:xfrm>
            <a:prstGeom prst="rect">
              <a:avLst/>
            </a:prstGeom>
            <a:solidFill>
              <a:srgbClr val="FF070C"/>
            </a:solidFill>
            <a:ln w="9525">
              <a:noFill/>
              <a:miter lim="800000"/>
              <a:headEnd/>
              <a:tailEnd/>
            </a:ln>
          </p:spPr>
          <p:txBody>
            <a:bodyPr>
              <a:prstTxWarp prst="textNoShape">
                <a:avLst/>
              </a:prstTxWarp>
            </a:bodyPr>
            <a:lstStyle/>
            <a:p>
              <a:endParaRPr lang="en-US"/>
            </a:p>
          </p:txBody>
        </p:sp>
        <p:sp>
          <p:nvSpPr>
            <p:cNvPr id="50417" name="Rectangle 239"/>
            <p:cNvSpPr>
              <a:spLocks noChangeArrowheads="1"/>
            </p:cNvSpPr>
            <p:nvPr/>
          </p:nvSpPr>
          <p:spPr bwMode="auto">
            <a:xfrm>
              <a:off x="1683" y="3540"/>
              <a:ext cx="2" cy="160"/>
            </a:xfrm>
            <a:prstGeom prst="rect">
              <a:avLst/>
            </a:prstGeom>
            <a:solidFill>
              <a:srgbClr val="FF0D0B"/>
            </a:solidFill>
            <a:ln w="9525">
              <a:noFill/>
              <a:miter lim="800000"/>
              <a:headEnd/>
              <a:tailEnd/>
            </a:ln>
          </p:spPr>
          <p:txBody>
            <a:bodyPr>
              <a:prstTxWarp prst="textNoShape">
                <a:avLst/>
              </a:prstTxWarp>
            </a:bodyPr>
            <a:lstStyle/>
            <a:p>
              <a:endParaRPr lang="en-US"/>
            </a:p>
          </p:txBody>
        </p:sp>
        <p:sp>
          <p:nvSpPr>
            <p:cNvPr id="50418" name="Rectangle 240"/>
            <p:cNvSpPr>
              <a:spLocks noChangeArrowheads="1"/>
            </p:cNvSpPr>
            <p:nvPr/>
          </p:nvSpPr>
          <p:spPr bwMode="auto">
            <a:xfrm>
              <a:off x="1696" y="3540"/>
              <a:ext cx="2" cy="160"/>
            </a:xfrm>
            <a:prstGeom prst="rect">
              <a:avLst/>
            </a:prstGeom>
            <a:solidFill>
              <a:srgbClr val="FF170A"/>
            </a:solidFill>
            <a:ln w="9525">
              <a:noFill/>
              <a:miter lim="800000"/>
              <a:headEnd/>
              <a:tailEnd/>
            </a:ln>
          </p:spPr>
          <p:txBody>
            <a:bodyPr>
              <a:prstTxWarp prst="textNoShape">
                <a:avLst/>
              </a:prstTxWarp>
            </a:bodyPr>
            <a:lstStyle/>
            <a:p>
              <a:endParaRPr lang="en-US"/>
            </a:p>
          </p:txBody>
        </p:sp>
        <p:sp>
          <p:nvSpPr>
            <p:cNvPr id="50419" name="Rectangle 241"/>
            <p:cNvSpPr>
              <a:spLocks noChangeArrowheads="1"/>
            </p:cNvSpPr>
            <p:nvPr/>
          </p:nvSpPr>
          <p:spPr bwMode="auto">
            <a:xfrm>
              <a:off x="1704" y="3540"/>
              <a:ext cx="2" cy="160"/>
            </a:xfrm>
            <a:prstGeom prst="rect">
              <a:avLst/>
            </a:prstGeom>
            <a:solidFill>
              <a:srgbClr val="FF1D0A"/>
            </a:solidFill>
            <a:ln w="9525">
              <a:noFill/>
              <a:miter lim="800000"/>
              <a:headEnd/>
              <a:tailEnd/>
            </a:ln>
          </p:spPr>
          <p:txBody>
            <a:bodyPr>
              <a:prstTxWarp prst="textNoShape">
                <a:avLst/>
              </a:prstTxWarp>
            </a:bodyPr>
            <a:lstStyle/>
            <a:p>
              <a:endParaRPr lang="en-US"/>
            </a:p>
          </p:txBody>
        </p:sp>
        <p:sp>
          <p:nvSpPr>
            <p:cNvPr id="50420" name="Rectangle 242"/>
            <p:cNvSpPr>
              <a:spLocks noChangeArrowheads="1"/>
            </p:cNvSpPr>
            <p:nvPr/>
          </p:nvSpPr>
          <p:spPr bwMode="auto">
            <a:xfrm>
              <a:off x="1706" y="3540"/>
              <a:ext cx="2" cy="160"/>
            </a:xfrm>
            <a:prstGeom prst="rect">
              <a:avLst/>
            </a:prstGeom>
            <a:solidFill>
              <a:srgbClr val="FF1E0A"/>
            </a:solidFill>
            <a:ln w="9525">
              <a:noFill/>
              <a:miter lim="800000"/>
              <a:headEnd/>
              <a:tailEnd/>
            </a:ln>
          </p:spPr>
          <p:txBody>
            <a:bodyPr>
              <a:prstTxWarp prst="textNoShape">
                <a:avLst/>
              </a:prstTxWarp>
            </a:bodyPr>
            <a:lstStyle/>
            <a:p>
              <a:endParaRPr lang="en-US"/>
            </a:p>
          </p:txBody>
        </p:sp>
        <p:sp>
          <p:nvSpPr>
            <p:cNvPr id="50421" name="Rectangle 243"/>
            <p:cNvSpPr>
              <a:spLocks noChangeArrowheads="1"/>
            </p:cNvSpPr>
            <p:nvPr/>
          </p:nvSpPr>
          <p:spPr bwMode="auto">
            <a:xfrm>
              <a:off x="1736" y="3540"/>
              <a:ext cx="2" cy="160"/>
            </a:xfrm>
            <a:prstGeom prst="rect">
              <a:avLst/>
            </a:prstGeom>
            <a:solidFill>
              <a:srgbClr val="FF3608"/>
            </a:solidFill>
            <a:ln w="9525">
              <a:noFill/>
              <a:miter lim="800000"/>
              <a:headEnd/>
              <a:tailEnd/>
            </a:ln>
          </p:spPr>
          <p:txBody>
            <a:bodyPr>
              <a:prstTxWarp prst="textNoShape">
                <a:avLst/>
              </a:prstTxWarp>
            </a:bodyPr>
            <a:lstStyle/>
            <a:p>
              <a:endParaRPr lang="en-US"/>
            </a:p>
          </p:txBody>
        </p:sp>
        <p:sp>
          <p:nvSpPr>
            <p:cNvPr id="50422" name="Rectangle 244"/>
            <p:cNvSpPr>
              <a:spLocks noChangeArrowheads="1"/>
            </p:cNvSpPr>
            <p:nvPr/>
          </p:nvSpPr>
          <p:spPr bwMode="auto">
            <a:xfrm>
              <a:off x="1744" y="3540"/>
              <a:ext cx="2" cy="160"/>
            </a:xfrm>
            <a:prstGeom prst="rect">
              <a:avLst/>
            </a:prstGeom>
            <a:solidFill>
              <a:srgbClr val="FF3C08"/>
            </a:solidFill>
            <a:ln w="9525">
              <a:noFill/>
              <a:miter lim="800000"/>
              <a:headEnd/>
              <a:tailEnd/>
            </a:ln>
          </p:spPr>
          <p:txBody>
            <a:bodyPr>
              <a:prstTxWarp prst="textNoShape">
                <a:avLst/>
              </a:prstTxWarp>
            </a:bodyPr>
            <a:lstStyle/>
            <a:p>
              <a:endParaRPr lang="en-US"/>
            </a:p>
          </p:txBody>
        </p:sp>
        <p:sp>
          <p:nvSpPr>
            <p:cNvPr id="50423" name="Rectangle 245"/>
            <p:cNvSpPr>
              <a:spLocks noChangeArrowheads="1"/>
            </p:cNvSpPr>
            <p:nvPr/>
          </p:nvSpPr>
          <p:spPr bwMode="auto">
            <a:xfrm>
              <a:off x="1752" y="3540"/>
              <a:ext cx="2" cy="160"/>
            </a:xfrm>
            <a:prstGeom prst="rect">
              <a:avLst/>
            </a:prstGeom>
            <a:solidFill>
              <a:srgbClr val="FF4108"/>
            </a:solidFill>
            <a:ln w="9525">
              <a:noFill/>
              <a:miter lim="800000"/>
              <a:headEnd/>
              <a:tailEnd/>
            </a:ln>
          </p:spPr>
          <p:txBody>
            <a:bodyPr>
              <a:prstTxWarp prst="textNoShape">
                <a:avLst/>
              </a:prstTxWarp>
            </a:bodyPr>
            <a:lstStyle/>
            <a:p>
              <a:endParaRPr lang="en-US"/>
            </a:p>
          </p:txBody>
        </p:sp>
        <p:sp>
          <p:nvSpPr>
            <p:cNvPr id="50424" name="Rectangle 246"/>
            <p:cNvSpPr>
              <a:spLocks noChangeArrowheads="1"/>
            </p:cNvSpPr>
            <p:nvPr/>
          </p:nvSpPr>
          <p:spPr bwMode="auto">
            <a:xfrm>
              <a:off x="1761" y="3540"/>
              <a:ext cx="2" cy="160"/>
            </a:xfrm>
            <a:prstGeom prst="rect">
              <a:avLst/>
            </a:prstGeom>
            <a:solidFill>
              <a:srgbClr val="FF4907"/>
            </a:solidFill>
            <a:ln w="9525">
              <a:noFill/>
              <a:miter lim="800000"/>
              <a:headEnd/>
              <a:tailEnd/>
            </a:ln>
          </p:spPr>
          <p:txBody>
            <a:bodyPr>
              <a:prstTxWarp prst="textNoShape">
                <a:avLst/>
              </a:prstTxWarp>
            </a:bodyPr>
            <a:lstStyle/>
            <a:p>
              <a:endParaRPr lang="en-US"/>
            </a:p>
          </p:txBody>
        </p:sp>
        <p:sp>
          <p:nvSpPr>
            <p:cNvPr id="50425" name="Rectangle 247"/>
            <p:cNvSpPr>
              <a:spLocks noChangeArrowheads="1"/>
            </p:cNvSpPr>
            <p:nvPr/>
          </p:nvSpPr>
          <p:spPr bwMode="auto">
            <a:xfrm>
              <a:off x="1779" y="3540"/>
              <a:ext cx="2" cy="160"/>
            </a:xfrm>
            <a:prstGeom prst="rect">
              <a:avLst/>
            </a:prstGeom>
            <a:solidFill>
              <a:srgbClr val="FF5606"/>
            </a:solidFill>
            <a:ln w="9525">
              <a:noFill/>
              <a:miter lim="800000"/>
              <a:headEnd/>
              <a:tailEnd/>
            </a:ln>
          </p:spPr>
          <p:txBody>
            <a:bodyPr>
              <a:prstTxWarp prst="textNoShape">
                <a:avLst/>
              </a:prstTxWarp>
            </a:bodyPr>
            <a:lstStyle/>
            <a:p>
              <a:endParaRPr lang="en-US"/>
            </a:p>
          </p:txBody>
        </p:sp>
        <p:sp>
          <p:nvSpPr>
            <p:cNvPr id="50426" name="Rectangle 248"/>
            <p:cNvSpPr>
              <a:spLocks noChangeArrowheads="1"/>
            </p:cNvSpPr>
            <p:nvPr/>
          </p:nvSpPr>
          <p:spPr bwMode="auto">
            <a:xfrm>
              <a:off x="1784" y="3540"/>
              <a:ext cx="2" cy="160"/>
            </a:xfrm>
            <a:prstGeom prst="rect">
              <a:avLst/>
            </a:prstGeom>
            <a:solidFill>
              <a:srgbClr val="FF5A06"/>
            </a:solidFill>
            <a:ln w="9525">
              <a:noFill/>
              <a:miter lim="800000"/>
              <a:headEnd/>
              <a:tailEnd/>
            </a:ln>
          </p:spPr>
          <p:txBody>
            <a:bodyPr>
              <a:prstTxWarp prst="textNoShape">
                <a:avLst/>
              </a:prstTxWarp>
            </a:bodyPr>
            <a:lstStyle/>
            <a:p>
              <a:endParaRPr lang="en-US"/>
            </a:p>
          </p:txBody>
        </p:sp>
        <p:sp>
          <p:nvSpPr>
            <p:cNvPr id="50427" name="Rectangle 249"/>
            <p:cNvSpPr>
              <a:spLocks noChangeArrowheads="1"/>
            </p:cNvSpPr>
            <p:nvPr/>
          </p:nvSpPr>
          <p:spPr bwMode="auto">
            <a:xfrm>
              <a:off x="1788" y="3540"/>
              <a:ext cx="2" cy="160"/>
            </a:xfrm>
            <a:prstGeom prst="rect">
              <a:avLst/>
            </a:prstGeom>
            <a:solidFill>
              <a:srgbClr val="FF5D06"/>
            </a:solidFill>
            <a:ln w="9525">
              <a:noFill/>
              <a:miter lim="800000"/>
              <a:headEnd/>
              <a:tailEnd/>
            </a:ln>
          </p:spPr>
          <p:txBody>
            <a:bodyPr>
              <a:prstTxWarp prst="textNoShape">
                <a:avLst/>
              </a:prstTxWarp>
            </a:bodyPr>
            <a:lstStyle/>
            <a:p>
              <a:endParaRPr lang="en-US"/>
            </a:p>
          </p:txBody>
        </p:sp>
        <p:sp>
          <p:nvSpPr>
            <p:cNvPr id="50428" name="Rectangle 250"/>
            <p:cNvSpPr>
              <a:spLocks noChangeArrowheads="1"/>
            </p:cNvSpPr>
            <p:nvPr/>
          </p:nvSpPr>
          <p:spPr bwMode="auto">
            <a:xfrm>
              <a:off x="1792" y="3540"/>
              <a:ext cx="2" cy="160"/>
            </a:xfrm>
            <a:prstGeom prst="rect">
              <a:avLst/>
            </a:prstGeom>
            <a:solidFill>
              <a:srgbClr val="FF6006"/>
            </a:solidFill>
            <a:ln w="9525">
              <a:noFill/>
              <a:miter lim="800000"/>
              <a:headEnd/>
              <a:tailEnd/>
            </a:ln>
          </p:spPr>
          <p:txBody>
            <a:bodyPr>
              <a:prstTxWarp prst="textNoShape">
                <a:avLst/>
              </a:prstTxWarp>
            </a:bodyPr>
            <a:lstStyle/>
            <a:p>
              <a:endParaRPr lang="en-US"/>
            </a:p>
          </p:txBody>
        </p:sp>
        <p:sp>
          <p:nvSpPr>
            <p:cNvPr id="50429" name="Rectangle 251"/>
            <p:cNvSpPr>
              <a:spLocks noChangeArrowheads="1"/>
            </p:cNvSpPr>
            <p:nvPr/>
          </p:nvSpPr>
          <p:spPr bwMode="auto">
            <a:xfrm>
              <a:off x="1802" y="3540"/>
              <a:ext cx="2" cy="160"/>
            </a:xfrm>
            <a:prstGeom prst="rect">
              <a:avLst/>
            </a:prstGeom>
            <a:solidFill>
              <a:srgbClr val="FF6805"/>
            </a:solidFill>
            <a:ln w="9525">
              <a:noFill/>
              <a:miter lim="800000"/>
              <a:headEnd/>
              <a:tailEnd/>
            </a:ln>
          </p:spPr>
          <p:txBody>
            <a:bodyPr>
              <a:prstTxWarp prst="textNoShape">
                <a:avLst/>
              </a:prstTxWarp>
            </a:bodyPr>
            <a:lstStyle/>
            <a:p>
              <a:endParaRPr lang="en-US"/>
            </a:p>
          </p:txBody>
        </p:sp>
        <p:sp>
          <p:nvSpPr>
            <p:cNvPr id="50430" name="Rectangle 252"/>
            <p:cNvSpPr>
              <a:spLocks noChangeArrowheads="1"/>
            </p:cNvSpPr>
            <p:nvPr/>
          </p:nvSpPr>
          <p:spPr bwMode="auto">
            <a:xfrm>
              <a:off x="1811" y="3540"/>
              <a:ext cx="2" cy="160"/>
            </a:xfrm>
            <a:prstGeom prst="rect">
              <a:avLst/>
            </a:prstGeom>
            <a:solidFill>
              <a:srgbClr val="FF6F05"/>
            </a:solidFill>
            <a:ln w="9525">
              <a:noFill/>
              <a:miter lim="800000"/>
              <a:headEnd/>
              <a:tailEnd/>
            </a:ln>
          </p:spPr>
          <p:txBody>
            <a:bodyPr>
              <a:prstTxWarp prst="textNoShape">
                <a:avLst/>
              </a:prstTxWarp>
            </a:bodyPr>
            <a:lstStyle/>
            <a:p>
              <a:endParaRPr lang="en-US"/>
            </a:p>
          </p:txBody>
        </p:sp>
        <p:sp>
          <p:nvSpPr>
            <p:cNvPr id="50431" name="Rectangle 253"/>
            <p:cNvSpPr>
              <a:spLocks noChangeArrowheads="1"/>
            </p:cNvSpPr>
            <p:nvPr/>
          </p:nvSpPr>
          <p:spPr bwMode="auto">
            <a:xfrm>
              <a:off x="1827" y="3540"/>
              <a:ext cx="2" cy="160"/>
            </a:xfrm>
            <a:prstGeom prst="rect">
              <a:avLst/>
            </a:prstGeom>
            <a:solidFill>
              <a:srgbClr val="FF7B04"/>
            </a:solidFill>
            <a:ln w="9525">
              <a:noFill/>
              <a:miter lim="800000"/>
              <a:headEnd/>
              <a:tailEnd/>
            </a:ln>
          </p:spPr>
          <p:txBody>
            <a:bodyPr>
              <a:prstTxWarp prst="textNoShape">
                <a:avLst/>
              </a:prstTxWarp>
            </a:bodyPr>
            <a:lstStyle/>
            <a:p>
              <a:endParaRPr lang="en-US"/>
            </a:p>
          </p:txBody>
        </p:sp>
        <p:sp>
          <p:nvSpPr>
            <p:cNvPr id="50432" name="Rectangle 254"/>
            <p:cNvSpPr>
              <a:spLocks noChangeArrowheads="1"/>
            </p:cNvSpPr>
            <p:nvPr/>
          </p:nvSpPr>
          <p:spPr bwMode="auto">
            <a:xfrm>
              <a:off x="1834" y="3540"/>
              <a:ext cx="2" cy="160"/>
            </a:xfrm>
            <a:prstGeom prst="rect">
              <a:avLst/>
            </a:prstGeom>
            <a:solidFill>
              <a:srgbClr val="FF8003"/>
            </a:solidFill>
            <a:ln w="9525">
              <a:noFill/>
              <a:miter lim="800000"/>
              <a:headEnd/>
              <a:tailEnd/>
            </a:ln>
          </p:spPr>
          <p:txBody>
            <a:bodyPr>
              <a:prstTxWarp prst="textNoShape">
                <a:avLst/>
              </a:prstTxWarp>
            </a:bodyPr>
            <a:lstStyle/>
            <a:p>
              <a:endParaRPr lang="en-US"/>
            </a:p>
          </p:txBody>
        </p:sp>
        <p:sp>
          <p:nvSpPr>
            <p:cNvPr id="50433" name="Rectangle 255"/>
            <p:cNvSpPr>
              <a:spLocks noChangeArrowheads="1"/>
            </p:cNvSpPr>
            <p:nvPr/>
          </p:nvSpPr>
          <p:spPr bwMode="auto">
            <a:xfrm>
              <a:off x="1836" y="3540"/>
              <a:ext cx="2" cy="160"/>
            </a:xfrm>
            <a:prstGeom prst="rect">
              <a:avLst/>
            </a:prstGeom>
            <a:solidFill>
              <a:srgbClr val="FF8203"/>
            </a:solidFill>
            <a:ln w="9525">
              <a:noFill/>
              <a:miter lim="800000"/>
              <a:headEnd/>
              <a:tailEnd/>
            </a:ln>
          </p:spPr>
          <p:txBody>
            <a:bodyPr>
              <a:prstTxWarp prst="textNoShape">
                <a:avLst/>
              </a:prstTxWarp>
            </a:bodyPr>
            <a:lstStyle/>
            <a:p>
              <a:endParaRPr lang="en-US"/>
            </a:p>
          </p:txBody>
        </p:sp>
        <p:sp>
          <p:nvSpPr>
            <p:cNvPr id="50434" name="Rectangle 256"/>
            <p:cNvSpPr>
              <a:spLocks noChangeArrowheads="1"/>
            </p:cNvSpPr>
            <p:nvPr/>
          </p:nvSpPr>
          <p:spPr bwMode="auto">
            <a:xfrm>
              <a:off x="1842" y="3540"/>
              <a:ext cx="2" cy="160"/>
            </a:xfrm>
            <a:prstGeom prst="rect">
              <a:avLst/>
            </a:prstGeom>
            <a:solidFill>
              <a:srgbClr val="FF8603"/>
            </a:solidFill>
            <a:ln w="9525">
              <a:noFill/>
              <a:miter lim="800000"/>
              <a:headEnd/>
              <a:tailEnd/>
            </a:ln>
          </p:spPr>
          <p:txBody>
            <a:bodyPr>
              <a:prstTxWarp prst="textNoShape">
                <a:avLst/>
              </a:prstTxWarp>
            </a:bodyPr>
            <a:lstStyle/>
            <a:p>
              <a:endParaRPr lang="en-US"/>
            </a:p>
          </p:txBody>
        </p:sp>
        <p:sp>
          <p:nvSpPr>
            <p:cNvPr id="50435" name="Rectangle 257"/>
            <p:cNvSpPr>
              <a:spLocks noChangeArrowheads="1"/>
            </p:cNvSpPr>
            <p:nvPr/>
          </p:nvSpPr>
          <p:spPr bwMode="auto">
            <a:xfrm>
              <a:off x="1859" y="3540"/>
              <a:ext cx="2" cy="160"/>
            </a:xfrm>
            <a:prstGeom prst="rect">
              <a:avLst/>
            </a:prstGeom>
            <a:solidFill>
              <a:srgbClr val="FF9302"/>
            </a:solidFill>
            <a:ln w="9525">
              <a:noFill/>
              <a:miter lim="800000"/>
              <a:headEnd/>
              <a:tailEnd/>
            </a:ln>
          </p:spPr>
          <p:txBody>
            <a:bodyPr>
              <a:prstTxWarp prst="textNoShape">
                <a:avLst/>
              </a:prstTxWarp>
            </a:bodyPr>
            <a:lstStyle/>
            <a:p>
              <a:endParaRPr lang="en-US"/>
            </a:p>
          </p:txBody>
        </p:sp>
        <p:sp>
          <p:nvSpPr>
            <p:cNvPr id="50436" name="Rectangle 258"/>
            <p:cNvSpPr>
              <a:spLocks noChangeArrowheads="1"/>
            </p:cNvSpPr>
            <p:nvPr/>
          </p:nvSpPr>
          <p:spPr bwMode="auto">
            <a:xfrm>
              <a:off x="1867" y="3540"/>
              <a:ext cx="2" cy="160"/>
            </a:xfrm>
            <a:prstGeom prst="rect">
              <a:avLst/>
            </a:prstGeom>
            <a:solidFill>
              <a:srgbClr val="FF9902"/>
            </a:solidFill>
            <a:ln w="9525">
              <a:noFill/>
              <a:miter lim="800000"/>
              <a:headEnd/>
              <a:tailEnd/>
            </a:ln>
          </p:spPr>
          <p:txBody>
            <a:bodyPr>
              <a:prstTxWarp prst="textNoShape">
                <a:avLst/>
              </a:prstTxWarp>
            </a:bodyPr>
            <a:lstStyle/>
            <a:p>
              <a:endParaRPr lang="en-US"/>
            </a:p>
          </p:txBody>
        </p:sp>
        <p:sp>
          <p:nvSpPr>
            <p:cNvPr id="50437" name="Rectangle 259"/>
            <p:cNvSpPr>
              <a:spLocks noChangeArrowheads="1"/>
            </p:cNvSpPr>
            <p:nvPr/>
          </p:nvSpPr>
          <p:spPr bwMode="auto">
            <a:xfrm>
              <a:off x="1873" y="3540"/>
              <a:ext cx="2" cy="160"/>
            </a:xfrm>
            <a:prstGeom prst="rect">
              <a:avLst/>
            </a:prstGeom>
            <a:solidFill>
              <a:srgbClr val="FF9E01"/>
            </a:solidFill>
            <a:ln w="9525">
              <a:noFill/>
              <a:miter lim="800000"/>
              <a:headEnd/>
              <a:tailEnd/>
            </a:ln>
          </p:spPr>
          <p:txBody>
            <a:bodyPr>
              <a:prstTxWarp prst="textNoShape">
                <a:avLst/>
              </a:prstTxWarp>
            </a:bodyPr>
            <a:lstStyle/>
            <a:p>
              <a:endParaRPr lang="en-US"/>
            </a:p>
          </p:txBody>
        </p:sp>
        <p:sp>
          <p:nvSpPr>
            <p:cNvPr id="50438" name="Rectangle 260"/>
            <p:cNvSpPr>
              <a:spLocks noChangeArrowheads="1"/>
            </p:cNvSpPr>
            <p:nvPr/>
          </p:nvSpPr>
          <p:spPr bwMode="auto">
            <a:xfrm>
              <a:off x="1875" y="3540"/>
              <a:ext cx="2" cy="160"/>
            </a:xfrm>
            <a:prstGeom prst="rect">
              <a:avLst/>
            </a:prstGeom>
            <a:solidFill>
              <a:srgbClr val="FF9F01"/>
            </a:solidFill>
            <a:ln w="9525">
              <a:noFill/>
              <a:miter lim="800000"/>
              <a:headEnd/>
              <a:tailEnd/>
            </a:ln>
          </p:spPr>
          <p:txBody>
            <a:bodyPr>
              <a:prstTxWarp prst="textNoShape">
                <a:avLst/>
              </a:prstTxWarp>
            </a:bodyPr>
            <a:lstStyle/>
            <a:p>
              <a:endParaRPr lang="en-US"/>
            </a:p>
          </p:txBody>
        </p:sp>
        <p:sp>
          <p:nvSpPr>
            <p:cNvPr id="50439" name="Rectangle 261"/>
            <p:cNvSpPr>
              <a:spLocks noChangeArrowheads="1"/>
            </p:cNvSpPr>
            <p:nvPr/>
          </p:nvSpPr>
          <p:spPr bwMode="auto">
            <a:xfrm>
              <a:off x="1880" y="3540"/>
              <a:ext cx="2" cy="160"/>
            </a:xfrm>
            <a:prstGeom prst="rect">
              <a:avLst/>
            </a:prstGeom>
            <a:solidFill>
              <a:srgbClr val="FFA401"/>
            </a:solidFill>
            <a:ln w="9525">
              <a:noFill/>
              <a:miter lim="800000"/>
              <a:headEnd/>
              <a:tailEnd/>
            </a:ln>
          </p:spPr>
          <p:txBody>
            <a:bodyPr>
              <a:prstTxWarp prst="textNoShape">
                <a:avLst/>
              </a:prstTxWarp>
            </a:bodyPr>
            <a:lstStyle/>
            <a:p>
              <a:endParaRPr lang="en-US"/>
            </a:p>
          </p:txBody>
        </p:sp>
        <p:sp>
          <p:nvSpPr>
            <p:cNvPr id="50440" name="Rectangle 262"/>
            <p:cNvSpPr>
              <a:spLocks noChangeArrowheads="1"/>
            </p:cNvSpPr>
            <p:nvPr/>
          </p:nvSpPr>
          <p:spPr bwMode="auto">
            <a:xfrm>
              <a:off x="1882" y="3540"/>
              <a:ext cx="2" cy="160"/>
            </a:xfrm>
            <a:prstGeom prst="rect">
              <a:avLst/>
            </a:prstGeom>
            <a:solidFill>
              <a:srgbClr val="FFA501"/>
            </a:solidFill>
            <a:ln w="9525">
              <a:noFill/>
              <a:miter lim="800000"/>
              <a:headEnd/>
              <a:tailEnd/>
            </a:ln>
          </p:spPr>
          <p:txBody>
            <a:bodyPr>
              <a:prstTxWarp prst="textNoShape">
                <a:avLst/>
              </a:prstTxWarp>
            </a:bodyPr>
            <a:lstStyle/>
            <a:p>
              <a:endParaRPr lang="en-US"/>
            </a:p>
          </p:txBody>
        </p:sp>
        <p:sp>
          <p:nvSpPr>
            <p:cNvPr id="50441" name="Rectangle 263"/>
            <p:cNvSpPr>
              <a:spLocks noChangeArrowheads="1"/>
            </p:cNvSpPr>
            <p:nvPr/>
          </p:nvSpPr>
          <p:spPr bwMode="auto">
            <a:xfrm>
              <a:off x="1884" y="3540"/>
              <a:ext cx="2" cy="160"/>
            </a:xfrm>
            <a:prstGeom prst="rect">
              <a:avLst/>
            </a:prstGeom>
            <a:solidFill>
              <a:srgbClr val="FFA601"/>
            </a:solidFill>
            <a:ln w="9525">
              <a:noFill/>
              <a:miter lim="800000"/>
              <a:headEnd/>
              <a:tailEnd/>
            </a:ln>
          </p:spPr>
          <p:txBody>
            <a:bodyPr>
              <a:prstTxWarp prst="textNoShape">
                <a:avLst/>
              </a:prstTxWarp>
            </a:bodyPr>
            <a:lstStyle/>
            <a:p>
              <a:endParaRPr lang="en-US"/>
            </a:p>
          </p:txBody>
        </p:sp>
        <p:sp>
          <p:nvSpPr>
            <p:cNvPr id="50442" name="Rectangle 264"/>
            <p:cNvSpPr>
              <a:spLocks noChangeArrowheads="1"/>
            </p:cNvSpPr>
            <p:nvPr/>
          </p:nvSpPr>
          <p:spPr bwMode="auto">
            <a:xfrm>
              <a:off x="1888" y="3540"/>
              <a:ext cx="2" cy="160"/>
            </a:xfrm>
            <a:prstGeom prst="rect">
              <a:avLst/>
            </a:prstGeom>
            <a:solidFill>
              <a:srgbClr val="FFA901"/>
            </a:solidFill>
            <a:ln w="9525">
              <a:noFill/>
              <a:miter lim="800000"/>
              <a:headEnd/>
              <a:tailEnd/>
            </a:ln>
          </p:spPr>
          <p:txBody>
            <a:bodyPr>
              <a:prstTxWarp prst="textNoShape">
                <a:avLst/>
              </a:prstTxWarp>
            </a:bodyPr>
            <a:lstStyle/>
            <a:p>
              <a:endParaRPr lang="en-US"/>
            </a:p>
          </p:txBody>
        </p:sp>
        <p:sp>
          <p:nvSpPr>
            <p:cNvPr id="50443" name="Rectangle 265"/>
            <p:cNvSpPr>
              <a:spLocks noChangeArrowheads="1"/>
            </p:cNvSpPr>
            <p:nvPr/>
          </p:nvSpPr>
          <p:spPr bwMode="auto">
            <a:xfrm>
              <a:off x="1890" y="3540"/>
              <a:ext cx="2" cy="160"/>
            </a:xfrm>
            <a:prstGeom prst="rect">
              <a:avLst/>
            </a:prstGeom>
            <a:solidFill>
              <a:srgbClr val="FFAB01"/>
            </a:solidFill>
            <a:ln w="9525">
              <a:noFill/>
              <a:miter lim="800000"/>
              <a:headEnd/>
              <a:tailEnd/>
            </a:ln>
          </p:spPr>
          <p:txBody>
            <a:bodyPr>
              <a:prstTxWarp prst="textNoShape">
                <a:avLst/>
              </a:prstTxWarp>
            </a:bodyPr>
            <a:lstStyle/>
            <a:p>
              <a:endParaRPr lang="en-US"/>
            </a:p>
          </p:txBody>
        </p:sp>
        <p:sp>
          <p:nvSpPr>
            <p:cNvPr id="50444" name="Rectangle 266"/>
            <p:cNvSpPr>
              <a:spLocks noChangeArrowheads="1"/>
            </p:cNvSpPr>
            <p:nvPr/>
          </p:nvSpPr>
          <p:spPr bwMode="auto">
            <a:xfrm>
              <a:off x="1896" y="3540"/>
              <a:ext cx="2" cy="160"/>
            </a:xfrm>
            <a:prstGeom prst="rect">
              <a:avLst/>
            </a:prstGeom>
            <a:solidFill>
              <a:srgbClr val="FFAF00"/>
            </a:solidFill>
            <a:ln w="9525">
              <a:noFill/>
              <a:miter lim="800000"/>
              <a:headEnd/>
              <a:tailEnd/>
            </a:ln>
          </p:spPr>
          <p:txBody>
            <a:bodyPr>
              <a:prstTxWarp prst="textNoShape">
                <a:avLst/>
              </a:prstTxWarp>
            </a:bodyPr>
            <a:lstStyle/>
            <a:p>
              <a:endParaRPr lang="en-US"/>
            </a:p>
          </p:txBody>
        </p:sp>
        <p:sp>
          <p:nvSpPr>
            <p:cNvPr id="50445" name="Rectangle 267"/>
            <p:cNvSpPr>
              <a:spLocks noChangeArrowheads="1"/>
            </p:cNvSpPr>
            <p:nvPr/>
          </p:nvSpPr>
          <p:spPr bwMode="auto">
            <a:xfrm>
              <a:off x="1900" y="3540"/>
              <a:ext cx="2" cy="160"/>
            </a:xfrm>
            <a:prstGeom prst="rect">
              <a:avLst/>
            </a:prstGeom>
            <a:solidFill>
              <a:srgbClr val="FFB200"/>
            </a:solidFill>
            <a:ln w="9525">
              <a:noFill/>
              <a:miter lim="800000"/>
              <a:headEnd/>
              <a:tailEnd/>
            </a:ln>
          </p:spPr>
          <p:txBody>
            <a:bodyPr>
              <a:prstTxWarp prst="textNoShape">
                <a:avLst/>
              </a:prstTxWarp>
            </a:bodyPr>
            <a:lstStyle/>
            <a:p>
              <a:endParaRPr lang="en-US"/>
            </a:p>
          </p:txBody>
        </p:sp>
        <p:sp>
          <p:nvSpPr>
            <p:cNvPr id="50446" name="Rectangle 268"/>
            <p:cNvSpPr>
              <a:spLocks noChangeArrowheads="1"/>
            </p:cNvSpPr>
            <p:nvPr/>
          </p:nvSpPr>
          <p:spPr bwMode="auto">
            <a:xfrm>
              <a:off x="1907" y="3540"/>
              <a:ext cx="2" cy="160"/>
            </a:xfrm>
            <a:prstGeom prst="rect">
              <a:avLst/>
            </a:prstGeom>
            <a:solidFill>
              <a:srgbClr val="FFB800"/>
            </a:solidFill>
            <a:ln w="9525">
              <a:noFill/>
              <a:miter lim="800000"/>
              <a:headEnd/>
              <a:tailEnd/>
            </a:ln>
          </p:spPr>
          <p:txBody>
            <a:bodyPr>
              <a:prstTxWarp prst="textNoShape">
                <a:avLst/>
              </a:prstTxWarp>
            </a:bodyPr>
            <a:lstStyle/>
            <a:p>
              <a:endParaRPr lang="en-US"/>
            </a:p>
          </p:txBody>
        </p:sp>
        <p:sp>
          <p:nvSpPr>
            <p:cNvPr id="50447" name="Rectangle 269"/>
            <p:cNvSpPr>
              <a:spLocks noChangeArrowheads="1"/>
            </p:cNvSpPr>
            <p:nvPr/>
          </p:nvSpPr>
          <p:spPr bwMode="auto">
            <a:xfrm>
              <a:off x="1450" y="3573"/>
              <a:ext cx="2" cy="336"/>
            </a:xfrm>
            <a:prstGeom prst="rect">
              <a:avLst/>
            </a:prstGeom>
            <a:solidFill>
              <a:srgbClr val="FF220A"/>
            </a:solidFill>
            <a:ln w="9525">
              <a:noFill/>
              <a:miter lim="800000"/>
              <a:headEnd/>
              <a:tailEnd/>
            </a:ln>
          </p:spPr>
          <p:txBody>
            <a:bodyPr>
              <a:prstTxWarp prst="textNoShape">
                <a:avLst/>
              </a:prstTxWarp>
            </a:bodyPr>
            <a:lstStyle/>
            <a:p>
              <a:endParaRPr lang="en-US"/>
            </a:p>
          </p:txBody>
        </p:sp>
        <p:sp>
          <p:nvSpPr>
            <p:cNvPr id="50448" name="Rectangle 270"/>
            <p:cNvSpPr>
              <a:spLocks noChangeArrowheads="1"/>
            </p:cNvSpPr>
            <p:nvPr/>
          </p:nvSpPr>
          <p:spPr bwMode="auto">
            <a:xfrm>
              <a:off x="1456" y="3573"/>
              <a:ext cx="2" cy="336"/>
            </a:xfrm>
            <a:prstGeom prst="rect">
              <a:avLst/>
            </a:prstGeom>
            <a:solidFill>
              <a:srgbClr val="FF2D09"/>
            </a:solidFill>
            <a:ln w="9525">
              <a:noFill/>
              <a:miter lim="800000"/>
              <a:headEnd/>
              <a:tailEnd/>
            </a:ln>
          </p:spPr>
          <p:txBody>
            <a:bodyPr>
              <a:prstTxWarp prst="textNoShape">
                <a:avLst/>
              </a:prstTxWarp>
            </a:bodyPr>
            <a:lstStyle/>
            <a:p>
              <a:endParaRPr lang="en-US"/>
            </a:p>
          </p:txBody>
        </p:sp>
        <p:sp>
          <p:nvSpPr>
            <p:cNvPr id="50449" name="Rectangle 271"/>
            <p:cNvSpPr>
              <a:spLocks noChangeArrowheads="1"/>
            </p:cNvSpPr>
            <p:nvPr/>
          </p:nvSpPr>
          <p:spPr bwMode="auto">
            <a:xfrm>
              <a:off x="1458" y="3573"/>
              <a:ext cx="2" cy="336"/>
            </a:xfrm>
            <a:prstGeom prst="rect">
              <a:avLst/>
            </a:prstGeom>
            <a:solidFill>
              <a:srgbClr val="FF3109"/>
            </a:solidFill>
            <a:ln w="9525">
              <a:noFill/>
              <a:miter lim="800000"/>
              <a:headEnd/>
              <a:tailEnd/>
            </a:ln>
          </p:spPr>
          <p:txBody>
            <a:bodyPr>
              <a:prstTxWarp prst="textNoShape">
                <a:avLst/>
              </a:prstTxWarp>
            </a:bodyPr>
            <a:lstStyle/>
            <a:p>
              <a:endParaRPr lang="en-US"/>
            </a:p>
          </p:txBody>
        </p:sp>
        <p:sp>
          <p:nvSpPr>
            <p:cNvPr id="50450" name="Rectangle 272"/>
            <p:cNvSpPr>
              <a:spLocks noChangeArrowheads="1"/>
            </p:cNvSpPr>
            <p:nvPr/>
          </p:nvSpPr>
          <p:spPr bwMode="auto">
            <a:xfrm>
              <a:off x="1464" y="3573"/>
              <a:ext cx="2" cy="336"/>
            </a:xfrm>
            <a:prstGeom prst="rect">
              <a:avLst/>
            </a:prstGeom>
            <a:solidFill>
              <a:srgbClr val="FF3D08"/>
            </a:solidFill>
            <a:ln w="9525">
              <a:noFill/>
              <a:miter lim="800000"/>
              <a:headEnd/>
              <a:tailEnd/>
            </a:ln>
          </p:spPr>
          <p:txBody>
            <a:bodyPr>
              <a:prstTxWarp prst="textNoShape">
                <a:avLst/>
              </a:prstTxWarp>
            </a:bodyPr>
            <a:lstStyle/>
            <a:p>
              <a:endParaRPr lang="en-US"/>
            </a:p>
          </p:txBody>
        </p:sp>
        <p:sp>
          <p:nvSpPr>
            <p:cNvPr id="50451" name="Rectangle 273"/>
            <p:cNvSpPr>
              <a:spLocks noChangeArrowheads="1"/>
            </p:cNvSpPr>
            <p:nvPr/>
          </p:nvSpPr>
          <p:spPr bwMode="auto">
            <a:xfrm>
              <a:off x="1500" y="3573"/>
              <a:ext cx="2" cy="336"/>
            </a:xfrm>
            <a:prstGeom prst="rect">
              <a:avLst/>
            </a:prstGeom>
            <a:solidFill>
              <a:srgbClr val="FF8503"/>
            </a:solidFill>
            <a:ln w="9525">
              <a:noFill/>
              <a:miter lim="800000"/>
              <a:headEnd/>
              <a:tailEnd/>
            </a:ln>
          </p:spPr>
          <p:txBody>
            <a:bodyPr>
              <a:prstTxWarp prst="textNoShape">
                <a:avLst/>
              </a:prstTxWarp>
            </a:bodyPr>
            <a:lstStyle/>
            <a:p>
              <a:endParaRPr lang="en-US"/>
            </a:p>
          </p:txBody>
        </p:sp>
        <p:sp>
          <p:nvSpPr>
            <p:cNvPr id="50452" name="Rectangle 274"/>
            <p:cNvSpPr>
              <a:spLocks noChangeArrowheads="1"/>
            </p:cNvSpPr>
            <p:nvPr/>
          </p:nvSpPr>
          <p:spPr bwMode="auto">
            <a:xfrm>
              <a:off x="1512" y="3573"/>
              <a:ext cx="2" cy="336"/>
            </a:xfrm>
            <a:prstGeom prst="rect">
              <a:avLst/>
            </a:prstGeom>
            <a:solidFill>
              <a:srgbClr val="FF9C02"/>
            </a:solidFill>
            <a:ln w="9525">
              <a:noFill/>
              <a:miter lim="800000"/>
              <a:headEnd/>
              <a:tailEnd/>
            </a:ln>
          </p:spPr>
          <p:txBody>
            <a:bodyPr>
              <a:prstTxWarp prst="textNoShape">
                <a:avLst/>
              </a:prstTxWarp>
            </a:bodyPr>
            <a:lstStyle/>
            <a:p>
              <a:endParaRPr lang="en-US"/>
            </a:p>
          </p:txBody>
        </p:sp>
        <p:sp>
          <p:nvSpPr>
            <p:cNvPr id="50453" name="Rectangle 275"/>
            <p:cNvSpPr>
              <a:spLocks noChangeArrowheads="1"/>
            </p:cNvSpPr>
            <p:nvPr/>
          </p:nvSpPr>
          <p:spPr bwMode="auto">
            <a:xfrm>
              <a:off x="204" y="2702"/>
              <a:ext cx="393" cy="17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0000"/>
                  </a:solidFill>
                </a:rPr>
                <a:t>Parton</a:t>
              </a:r>
              <a:endParaRPr lang="en-US" sz="2800" dirty="0"/>
            </a:p>
          </p:txBody>
        </p:sp>
        <p:sp>
          <p:nvSpPr>
            <p:cNvPr id="50454" name="Rectangle 276"/>
            <p:cNvSpPr>
              <a:spLocks noChangeArrowheads="1"/>
            </p:cNvSpPr>
            <p:nvPr/>
          </p:nvSpPr>
          <p:spPr bwMode="auto">
            <a:xfrm>
              <a:off x="443" y="2702"/>
              <a:ext cx="0" cy="271"/>
            </a:xfrm>
            <a:prstGeom prst="rect">
              <a:avLst/>
            </a:prstGeom>
            <a:noFill/>
            <a:ln w="9525">
              <a:noFill/>
              <a:miter lim="800000"/>
              <a:headEnd/>
              <a:tailEnd/>
            </a:ln>
          </p:spPr>
          <p:txBody>
            <a:bodyPr wrap="none" lIns="0" tIns="0" rIns="0" bIns="0">
              <a:prstTxWarp prst="textNoShape">
                <a:avLst/>
              </a:prstTxWarp>
              <a:spAutoFit/>
            </a:bodyPr>
            <a:lstStyle/>
            <a:p>
              <a:pPr defTabSz="914608"/>
              <a:endParaRPr lang="en-US" sz="2800" dirty="0">
                <a:latin typeface="Times" charset="0"/>
              </a:endParaRPr>
            </a:p>
          </p:txBody>
        </p:sp>
        <p:sp>
          <p:nvSpPr>
            <p:cNvPr id="50455" name="Rectangle 277"/>
            <p:cNvSpPr>
              <a:spLocks noChangeArrowheads="1"/>
            </p:cNvSpPr>
            <p:nvPr/>
          </p:nvSpPr>
          <p:spPr bwMode="auto">
            <a:xfrm>
              <a:off x="204" y="2871"/>
              <a:ext cx="650" cy="136"/>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b="1" dirty="0">
                  <a:solidFill>
                    <a:srgbClr val="000000"/>
                  </a:solidFill>
                  <a:latin typeface="Helvetica" charset="0"/>
                </a:rPr>
                <a:t>(</a:t>
              </a:r>
              <a:r>
                <a:rPr lang="en-US" sz="1400" dirty="0">
                  <a:solidFill>
                    <a:srgbClr val="000000"/>
                  </a:solidFill>
                </a:rPr>
                <a:t>quark, gluon</a:t>
              </a:r>
              <a:r>
                <a:rPr lang="en-US" sz="1400" b="1" dirty="0">
                  <a:solidFill>
                    <a:srgbClr val="000000"/>
                  </a:solidFill>
                  <a:latin typeface="Helvetica" charset="0"/>
                </a:rPr>
                <a:t>)</a:t>
              </a:r>
              <a:endParaRPr lang="en-US" sz="2800" dirty="0">
                <a:latin typeface="Times" charset="0"/>
              </a:endParaRPr>
            </a:p>
          </p:txBody>
        </p:sp>
        <p:sp>
          <p:nvSpPr>
            <p:cNvPr id="50456" name="Rectangle 278"/>
            <p:cNvSpPr>
              <a:spLocks noChangeArrowheads="1"/>
            </p:cNvSpPr>
            <p:nvPr/>
          </p:nvSpPr>
          <p:spPr bwMode="auto">
            <a:xfrm>
              <a:off x="211" y="2118"/>
              <a:ext cx="400" cy="17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0000"/>
                  </a:solidFill>
                </a:rPr>
                <a:t>Proton</a:t>
              </a:r>
              <a:endParaRPr lang="en-US" sz="2800" dirty="0"/>
            </a:p>
          </p:txBody>
        </p:sp>
        <p:pic>
          <p:nvPicPr>
            <p:cNvPr id="50457" name="Picture 279"/>
            <p:cNvPicPr>
              <a:picLocks noChangeAspect="1" noChangeArrowheads="1"/>
            </p:cNvPicPr>
            <p:nvPr/>
          </p:nvPicPr>
          <p:blipFill>
            <a:blip r:embed="rId5"/>
            <a:srcRect/>
            <a:stretch>
              <a:fillRect/>
            </a:stretch>
          </p:blipFill>
          <p:spPr bwMode="auto">
            <a:xfrm>
              <a:off x="521" y="1372"/>
              <a:ext cx="1016" cy="471"/>
            </a:xfrm>
            <a:prstGeom prst="rect">
              <a:avLst/>
            </a:prstGeom>
            <a:noFill/>
            <a:ln w="9525">
              <a:noFill/>
              <a:miter lim="800000"/>
              <a:headEnd/>
              <a:tailEnd/>
            </a:ln>
          </p:spPr>
        </p:pic>
        <p:pic>
          <p:nvPicPr>
            <p:cNvPr id="50458" name="Picture 280"/>
            <p:cNvPicPr>
              <a:picLocks noChangeAspect="1" noChangeArrowheads="1"/>
            </p:cNvPicPr>
            <p:nvPr/>
          </p:nvPicPr>
          <p:blipFill>
            <a:blip r:embed="rId5"/>
            <a:srcRect/>
            <a:stretch>
              <a:fillRect/>
            </a:stretch>
          </p:blipFill>
          <p:spPr bwMode="auto">
            <a:xfrm>
              <a:off x="1690" y="1388"/>
              <a:ext cx="1024" cy="480"/>
            </a:xfrm>
            <a:prstGeom prst="rect">
              <a:avLst/>
            </a:prstGeom>
            <a:noFill/>
            <a:ln w="9525">
              <a:noFill/>
              <a:miter lim="800000"/>
              <a:headEnd/>
              <a:tailEnd/>
            </a:ln>
          </p:spPr>
        </p:pic>
        <p:sp>
          <p:nvSpPr>
            <p:cNvPr id="50459" name="Line 281"/>
            <p:cNvSpPr>
              <a:spLocks noChangeShapeType="1"/>
            </p:cNvSpPr>
            <p:nvPr/>
          </p:nvSpPr>
          <p:spPr bwMode="auto">
            <a:xfrm flipH="1">
              <a:off x="1178" y="1612"/>
              <a:ext cx="88" cy="544"/>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0" name="Line 282"/>
            <p:cNvSpPr>
              <a:spLocks noChangeShapeType="1"/>
            </p:cNvSpPr>
            <p:nvPr/>
          </p:nvSpPr>
          <p:spPr bwMode="auto">
            <a:xfrm>
              <a:off x="1297" y="1612"/>
              <a:ext cx="257" cy="455"/>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1" name="Line 283"/>
            <p:cNvSpPr>
              <a:spLocks noChangeShapeType="1"/>
            </p:cNvSpPr>
            <p:nvPr/>
          </p:nvSpPr>
          <p:spPr bwMode="auto">
            <a:xfrm flipH="1">
              <a:off x="1729" y="1612"/>
              <a:ext cx="201" cy="464"/>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2" name="Line 284"/>
            <p:cNvSpPr>
              <a:spLocks noChangeShapeType="1"/>
            </p:cNvSpPr>
            <p:nvPr/>
          </p:nvSpPr>
          <p:spPr bwMode="auto">
            <a:xfrm>
              <a:off x="1953" y="1612"/>
              <a:ext cx="121" cy="473"/>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3" name="Line 285"/>
            <p:cNvSpPr>
              <a:spLocks noChangeShapeType="1"/>
            </p:cNvSpPr>
            <p:nvPr/>
          </p:nvSpPr>
          <p:spPr bwMode="auto">
            <a:xfrm flipH="1">
              <a:off x="1433" y="2949"/>
              <a:ext cx="136" cy="447"/>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4" name="Line 286"/>
            <p:cNvSpPr>
              <a:spLocks noChangeShapeType="1"/>
            </p:cNvSpPr>
            <p:nvPr/>
          </p:nvSpPr>
          <p:spPr bwMode="auto">
            <a:xfrm>
              <a:off x="1610" y="2949"/>
              <a:ext cx="25" cy="430"/>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5" name="Rectangle 287"/>
            <p:cNvSpPr>
              <a:spLocks noChangeArrowheads="1"/>
            </p:cNvSpPr>
            <p:nvPr/>
          </p:nvSpPr>
          <p:spPr bwMode="auto">
            <a:xfrm>
              <a:off x="1431" y="3298"/>
              <a:ext cx="2" cy="2"/>
            </a:xfrm>
            <a:prstGeom prst="rect">
              <a:avLst/>
            </a:prstGeom>
            <a:solidFill>
              <a:srgbClr val="000000"/>
            </a:solidFill>
            <a:ln w="9525">
              <a:noFill/>
              <a:miter lim="800000"/>
              <a:headEnd/>
              <a:tailEnd/>
            </a:ln>
          </p:spPr>
          <p:txBody>
            <a:bodyPr>
              <a:prstTxWarp prst="textNoShape">
                <a:avLst/>
              </a:prstTxWarp>
            </a:bodyPr>
            <a:lstStyle/>
            <a:p>
              <a:endParaRPr lang="en-US"/>
            </a:p>
          </p:txBody>
        </p:sp>
        <p:grpSp>
          <p:nvGrpSpPr>
            <p:cNvPr id="3" name="Group 288"/>
            <p:cNvGrpSpPr>
              <a:grpSpLocks/>
            </p:cNvGrpSpPr>
            <p:nvPr/>
          </p:nvGrpSpPr>
          <p:grpSpPr bwMode="auto">
            <a:xfrm>
              <a:off x="1107" y="3139"/>
              <a:ext cx="939" cy="737"/>
              <a:chOff x="1219" y="2948"/>
              <a:chExt cx="1273" cy="999"/>
            </a:xfrm>
          </p:grpSpPr>
          <p:sp>
            <p:nvSpPr>
              <p:cNvPr id="50690" name="Rectangle 289"/>
              <p:cNvSpPr>
                <a:spLocks noChangeArrowheads="1"/>
              </p:cNvSpPr>
              <p:nvPr/>
            </p:nvSpPr>
            <p:spPr bwMode="auto">
              <a:xfrm>
                <a:off x="1327" y="3083"/>
                <a:ext cx="35" cy="18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l</a:t>
                </a:r>
                <a:endParaRPr lang="en-US" sz="2800" dirty="0">
                  <a:latin typeface="Times" charset="0"/>
                </a:endParaRPr>
              </a:p>
            </p:txBody>
          </p:sp>
          <p:sp>
            <p:nvSpPr>
              <p:cNvPr id="50691" name="Rectangle 290"/>
              <p:cNvSpPr>
                <a:spLocks noChangeArrowheads="1"/>
              </p:cNvSpPr>
              <p:nvPr/>
            </p:nvSpPr>
            <p:spPr bwMode="auto">
              <a:xfrm>
                <a:off x="2128" y="2948"/>
                <a:ext cx="34" cy="18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l</a:t>
                </a:r>
                <a:endParaRPr lang="en-US" sz="2800" dirty="0">
                  <a:latin typeface="Times" charset="0"/>
                </a:endParaRPr>
              </a:p>
            </p:txBody>
          </p:sp>
          <p:sp>
            <p:nvSpPr>
              <p:cNvPr id="50692" name="Rectangle 291"/>
              <p:cNvSpPr>
                <a:spLocks noChangeArrowheads="1"/>
              </p:cNvSpPr>
              <p:nvPr/>
            </p:nvSpPr>
            <p:spPr bwMode="auto">
              <a:xfrm>
                <a:off x="2319" y="3763"/>
                <a:ext cx="173" cy="18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a:solidFill>
                      <a:srgbClr val="000000"/>
                    </a:solidFill>
                    <a:latin typeface="Helvetica" charset="0"/>
                  </a:rPr>
                  <a:t>jet</a:t>
                </a:r>
                <a:endParaRPr lang="en-US" sz="2800" dirty="0">
                  <a:latin typeface="Times" charset="0"/>
                </a:endParaRPr>
              </a:p>
            </p:txBody>
          </p:sp>
          <p:sp>
            <p:nvSpPr>
              <p:cNvPr id="50693" name="Rectangle 292"/>
              <p:cNvSpPr>
                <a:spLocks noChangeArrowheads="1"/>
              </p:cNvSpPr>
              <p:nvPr/>
            </p:nvSpPr>
            <p:spPr bwMode="auto">
              <a:xfrm>
                <a:off x="1298" y="3745"/>
                <a:ext cx="173" cy="18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a:solidFill>
                      <a:srgbClr val="000000"/>
                    </a:solidFill>
                    <a:latin typeface="Helvetica" charset="0"/>
                  </a:rPr>
                  <a:t>jet</a:t>
                </a:r>
                <a:endParaRPr lang="en-US" sz="2800" dirty="0">
                  <a:latin typeface="Times" charset="0"/>
                </a:endParaRPr>
              </a:p>
            </p:txBody>
          </p:sp>
          <p:sp>
            <p:nvSpPr>
              <p:cNvPr id="50694" name="Line 293"/>
              <p:cNvSpPr>
                <a:spLocks noChangeShapeType="1"/>
              </p:cNvSpPr>
              <p:nvPr/>
            </p:nvSpPr>
            <p:spPr bwMode="auto">
              <a:xfrm flipH="1" flipV="1">
                <a:off x="1269" y="3214"/>
                <a:ext cx="320" cy="6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95" name="Freeform 294"/>
              <p:cNvSpPr>
                <a:spLocks/>
              </p:cNvSpPr>
              <p:nvPr/>
            </p:nvSpPr>
            <p:spPr bwMode="auto">
              <a:xfrm>
                <a:off x="1219" y="3191"/>
                <a:ext cx="59" cy="54"/>
              </a:xfrm>
              <a:custGeom>
                <a:avLst/>
                <a:gdLst>
                  <a:gd name="T0" fmla="*/ 59 w 59"/>
                  <a:gd name="T1" fmla="*/ 27 h 54"/>
                  <a:gd name="T2" fmla="*/ 59 w 59"/>
                  <a:gd name="T3" fmla="*/ 0 h 54"/>
                  <a:gd name="T4" fmla="*/ 0 w 59"/>
                  <a:gd name="T5" fmla="*/ 15 h 54"/>
                  <a:gd name="T6" fmla="*/ 48 w 59"/>
                  <a:gd name="T7" fmla="*/ 54 h 54"/>
                  <a:gd name="T8" fmla="*/ 59 w 59"/>
                  <a:gd name="T9" fmla="*/ 27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59" y="27"/>
                    </a:moveTo>
                    <a:lnTo>
                      <a:pt x="59" y="0"/>
                    </a:lnTo>
                    <a:lnTo>
                      <a:pt x="0" y="15"/>
                    </a:lnTo>
                    <a:lnTo>
                      <a:pt x="48" y="54"/>
                    </a:lnTo>
                    <a:lnTo>
                      <a:pt x="59"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696" name="Freeform 295"/>
              <p:cNvSpPr>
                <a:spLocks/>
              </p:cNvSpPr>
              <p:nvPr/>
            </p:nvSpPr>
            <p:spPr bwMode="auto">
              <a:xfrm>
                <a:off x="2196" y="3022"/>
                <a:ext cx="62" cy="54"/>
              </a:xfrm>
              <a:custGeom>
                <a:avLst/>
                <a:gdLst>
                  <a:gd name="T0" fmla="*/ 12 w 62"/>
                  <a:gd name="T1" fmla="*/ 35 h 54"/>
                  <a:gd name="T2" fmla="*/ 31 w 62"/>
                  <a:gd name="T3" fmla="*/ 54 h 54"/>
                  <a:gd name="T4" fmla="*/ 62 w 62"/>
                  <a:gd name="T5" fmla="*/ 0 h 54"/>
                  <a:gd name="T6" fmla="*/ 0 w 62"/>
                  <a:gd name="T7" fmla="*/ 8 h 54"/>
                  <a:gd name="T8" fmla="*/ 12 w 62"/>
                  <a:gd name="T9" fmla="*/ 35 h 54"/>
                  <a:gd name="T10" fmla="*/ 0 60000 65536"/>
                  <a:gd name="T11" fmla="*/ 0 60000 65536"/>
                  <a:gd name="T12" fmla="*/ 0 60000 65536"/>
                  <a:gd name="T13" fmla="*/ 0 60000 65536"/>
                  <a:gd name="T14" fmla="*/ 0 60000 65536"/>
                  <a:gd name="T15" fmla="*/ 0 w 62"/>
                  <a:gd name="T16" fmla="*/ 0 h 54"/>
                  <a:gd name="T17" fmla="*/ 62 w 62"/>
                  <a:gd name="T18" fmla="*/ 54 h 54"/>
                </a:gdLst>
                <a:ahLst/>
                <a:cxnLst>
                  <a:cxn ang="T10">
                    <a:pos x="T0" y="T1"/>
                  </a:cxn>
                  <a:cxn ang="T11">
                    <a:pos x="T2" y="T3"/>
                  </a:cxn>
                  <a:cxn ang="T12">
                    <a:pos x="T4" y="T5"/>
                  </a:cxn>
                  <a:cxn ang="T13">
                    <a:pos x="T6" y="T7"/>
                  </a:cxn>
                  <a:cxn ang="T14">
                    <a:pos x="T8" y="T9"/>
                  </a:cxn>
                </a:cxnLst>
                <a:rect l="T15" t="T16" r="T17" b="T18"/>
                <a:pathLst>
                  <a:path w="62" h="54">
                    <a:moveTo>
                      <a:pt x="12" y="35"/>
                    </a:moveTo>
                    <a:lnTo>
                      <a:pt x="31" y="54"/>
                    </a:lnTo>
                    <a:lnTo>
                      <a:pt x="62" y="0"/>
                    </a:lnTo>
                    <a:lnTo>
                      <a:pt x="0" y="8"/>
                    </a:lnTo>
                    <a:lnTo>
                      <a:pt x="12" y="35"/>
                    </a:lnTo>
                    <a:close/>
                  </a:path>
                </a:pathLst>
              </a:custGeom>
              <a:solidFill>
                <a:srgbClr val="000000"/>
              </a:solidFill>
              <a:ln w="9525">
                <a:noFill/>
                <a:round/>
                <a:headEnd/>
                <a:tailEnd/>
              </a:ln>
            </p:spPr>
            <p:txBody>
              <a:bodyPr>
                <a:prstTxWarp prst="textNoShape">
                  <a:avLst/>
                </a:prstTxWarp>
              </a:bodyPr>
              <a:lstStyle/>
              <a:p>
                <a:endParaRPr lang="en-US"/>
              </a:p>
            </p:txBody>
          </p:sp>
          <p:sp>
            <p:nvSpPr>
              <p:cNvPr id="50697" name="Line 296"/>
              <p:cNvSpPr>
                <a:spLocks noChangeShapeType="1"/>
              </p:cNvSpPr>
              <p:nvPr/>
            </p:nvSpPr>
            <p:spPr bwMode="auto">
              <a:xfrm flipV="1">
                <a:off x="1950" y="3049"/>
                <a:ext cx="258" cy="17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98" name="Line 297"/>
              <p:cNvSpPr>
                <a:spLocks noChangeShapeType="1"/>
              </p:cNvSpPr>
              <p:nvPr/>
            </p:nvSpPr>
            <p:spPr bwMode="auto">
              <a:xfrm>
                <a:off x="2031" y="3491"/>
                <a:ext cx="159" cy="30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99" name="Freeform 298"/>
              <p:cNvSpPr>
                <a:spLocks/>
              </p:cNvSpPr>
              <p:nvPr/>
            </p:nvSpPr>
            <p:spPr bwMode="auto">
              <a:xfrm>
                <a:off x="2169" y="3784"/>
                <a:ext cx="50" cy="62"/>
              </a:xfrm>
              <a:custGeom>
                <a:avLst/>
                <a:gdLst>
                  <a:gd name="T0" fmla="*/ 21 w 50"/>
                  <a:gd name="T1" fmla="*/ 8 h 62"/>
                  <a:gd name="T2" fmla="*/ 0 w 50"/>
                  <a:gd name="T3" fmla="*/ 25 h 62"/>
                  <a:gd name="T4" fmla="*/ 50 w 50"/>
                  <a:gd name="T5" fmla="*/ 62 h 62"/>
                  <a:gd name="T6" fmla="*/ 48 w 50"/>
                  <a:gd name="T7" fmla="*/ 0 h 62"/>
                  <a:gd name="T8" fmla="*/ 21 w 50"/>
                  <a:gd name="T9" fmla="*/ 8 h 62"/>
                  <a:gd name="T10" fmla="*/ 0 60000 65536"/>
                  <a:gd name="T11" fmla="*/ 0 60000 65536"/>
                  <a:gd name="T12" fmla="*/ 0 60000 65536"/>
                  <a:gd name="T13" fmla="*/ 0 60000 65536"/>
                  <a:gd name="T14" fmla="*/ 0 60000 65536"/>
                  <a:gd name="T15" fmla="*/ 0 w 50"/>
                  <a:gd name="T16" fmla="*/ 0 h 62"/>
                  <a:gd name="T17" fmla="*/ 50 w 50"/>
                  <a:gd name="T18" fmla="*/ 62 h 62"/>
                </a:gdLst>
                <a:ahLst/>
                <a:cxnLst>
                  <a:cxn ang="T10">
                    <a:pos x="T0" y="T1"/>
                  </a:cxn>
                  <a:cxn ang="T11">
                    <a:pos x="T2" y="T3"/>
                  </a:cxn>
                  <a:cxn ang="T12">
                    <a:pos x="T4" y="T5"/>
                  </a:cxn>
                  <a:cxn ang="T13">
                    <a:pos x="T6" y="T7"/>
                  </a:cxn>
                  <a:cxn ang="T14">
                    <a:pos x="T8" y="T9"/>
                  </a:cxn>
                </a:cxnLst>
                <a:rect l="T15" t="T16" r="T17" b="T18"/>
                <a:pathLst>
                  <a:path w="50" h="62">
                    <a:moveTo>
                      <a:pt x="21" y="8"/>
                    </a:moveTo>
                    <a:lnTo>
                      <a:pt x="0" y="25"/>
                    </a:lnTo>
                    <a:lnTo>
                      <a:pt x="50" y="62"/>
                    </a:lnTo>
                    <a:lnTo>
                      <a:pt x="48" y="0"/>
                    </a:lnTo>
                    <a:lnTo>
                      <a:pt x="21" y="8"/>
                    </a:lnTo>
                    <a:close/>
                  </a:path>
                </a:pathLst>
              </a:custGeom>
              <a:solidFill>
                <a:srgbClr val="000000"/>
              </a:solidFill>
              <a:ln w="9525">
                <a:noFill/>
                <a:round/>
                <a:headEnd/>
                <a:tailEnd/>
              </a:ln>
            </p:spPr>
            <p:txBody>
              <a:bodyPr>
                <a:prstTxWarp prst="textNoShape">
                  <a:avLst/>
                </a:prstTxWarp>
              </a:bodyPr>
              <a:lstStyle/>
              <a:p>
                <a:endParaRPr lang="en-US"/>
              </a:p>
            </p:txBody>
          </p:sp>
          <p:sp>
            <p:nvSpPr>
              <p:cNvPr id="50700" name="Freeform 299"/>
              <p:cNvSpPr>
                <a:spLocks/>
              </p:cNvSpPr>
              <p:nvPr/>
            </p:nvSpPr>
            <p:spPr bwMode="auto">
              <a:xfrm>
                <a:off x="2284" y="3671"/>
                <a:ext cx="62" cy="54"/>
              </a:xfrm>
              <a:custGeom>
                <a:avLst/>
                <a:gdLst>
                  <a:gd name="T0" fmla="*/ 10 w 62"/>
                  <a:gd name="T1" fmla="*/ 21 h 54"/>
                  <a:gd name="T2" fmla="*/ 0 w 62"/>
                  <a:gd name="T3" fmla="*/ 48 h 54"/>
                  <a:gd name="T4" fmla="*/ 62 w 62"/>
                  <a:gd name="T5" fmla="*/ 54 h 54"/>
                  <a:gd name="T6" fmla="*/ 31 w 62"/>
                  <a:gd name="T7" fmla="*/ 0 h 54"/>
                  <a:gd name="T8" fmla="*/ 10 w 62"/>
                  <a:gd name="T9" fmla="*/ 21 h 54"/>
                  <a:gd name="T10" fmla="*/ 0 60000 65536"/>
                  <a:gd name="T11" fmla="*/ 0 60000 65536"/>
                  <a:gd name="T12" fmla="*/ 0 60000 65536"/>
                  <a:gd name="T13" fmla="*/ 0 60000 65536"/>
                  <a:gd name="T14" fmla="*/ 0 60000 65536"/>
                  <a:gd name="T15" fmla="*/ 0 w 62"/>
                  <a:gd name="T16" fmla="*/ 0 h 54"/>
                  <a:gd name="T17" fmla="*/ 62 w 62"/>
                  <a:gd name="T18" fmla="*/ 54 h 54"/>
                </a:gdLst>
                <a:ahLst/>
                <a:cxnLst>
                  <a:cxn ang="T10">
                    <a:pos x="T0" y="T1"/>
                  </a:cxn>
                  <a:cxn ang="T11">
                    <a:pos x="T2" y="T3"/>
                  </a:cxn>
                  <a:cxn ang="T12">
                    <a:pos x="T4" y="T5"/>
                  </a:cxn>
                  <a:cxn ang="T13">
                    <a:pos x="T6" y="T7"/>
                  </a:cxn>
                  <a:cxn ang="T14">
                    <a:pos x="T8" y="T9"/>
                  </a:cxn>
                </a:cxnLst>
                <a:rect l="T15" t="T16" r="T17" b="T18"/>
                <a:pathLst>
                  <a:path w="62" h="54">
                    <a:moveTo>
                      <a:pt x="10" y="21"/>
                    </a:moveTo>
                    <a:lnTo>
                      <a:pt x="0" y="48"/>
                    </a:lnTo>
                    <a:lnTo>
                      <a:pt x="62" y="54"/>
                    </a:lnTo>
                    <a:lnTo>
                      <a:pt x="31" y="0"/>
                    </a:lnTo>
                    <a:lnTo>
                      <a:pt x="10" y="21"/>
                    </a:lnTo>
                    <a:close/>
                  </a:path>
                </a:pathLst>
              </a:custGeom>
              <a:solidFill>
                <a:srgbClr val="000000"/>
              </a:solidFill>
              <a:ln w="9525">
                <a:noFill/>
                <a:round/>
                <a:headEnd/>
                <a:tailEnd/>
              </a:ln>
            </p:spPr>
            <p:txBody>
              <a:bodyPr>
                <a:prstTxWarp prst="textNoShape">
                  <a:avLst/>
                </a:prstTxWarp>
              </a:bodyPr>
              <a:lstStyle/>
              <a:p>
                <a:endParaRPr lang="en-US"/>
              </a:p>
            </p:txBody>
          </p:sp>
          <p:sp>
            <p:nvSpPr>
              <p:cNvPr id="50701" name="Line 300"/>
              <p:cNvSpPr>
                <a:spLocks noChangeShapeType="1"/>
              </p:cNvSpPr>
              <p:nvPr/>
            </p:nvSpPr>
            <p:spPr bwMode="auto">
              <a:xfrm>
                <a:off x="2071" y="3546"/>
                <a:ext cx="225" cy="14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702" name="Line 301"/>
              <p:cNvSpPr>
                <a:spLocks noChangeShapeType="1"/>
              </p:cNvSpPr>
              <p:nvPr/>
            </p:nvSpPr>
            <p:spPr bwMode="auto">
              <a:xfrm>
                <a:off x="2062" y="3514"/>
                <a:ext cx="259" cy="6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703" name="Freeform 302"/>
              <p:cNvSpPr>
                <a:spLocks/>
              </p:cNvSpPr>
              <p:nvPr/>
            </p:nvSpPr>
            <p:spPr bwMode="auto">
              <a:xfrm>
                <a:off x="2319" y="3552"/>
                <a:ext cx="60" cy="52"/>
              </a:xfrm>
              <a:custGeom>
                <a:avLst/>
                <a:gdLst>
                  <a:gd name="T0" fmla="*/ 0 w 60"/>
                  <a:gd name="T1" fmla="*/ 25 h 52"/>
                  <a:gd name="T2" fmla="*/ 0 w 60"/>
                  <a:gd name="T3" fmla="*/ 52 h 52"/>
                  <a:gd name="T4" fmla="*/ 60 w 60"/>
                  <a:gd name="T5" fmla="*/ 38 h 52"/>
                  <a:gd name="T6" fmla="*/ 12 w 60"/>
                  <a:gd name="T7" fmla="*/ 0 h 52"/>
                  <a:gd name="T8" fmla="*/ 0 w 60"/>
                  <a:gd name="T9" fmla="*/ 25 h 52"/>
                  <a:gd name="T10" fmla="*/ 0 60000 65536"/>
                  <a:gd name="T11" fmla="*/ 0 60000 65536"/>
                  <a:gd name="T12" fmla="*/ 0 60000 65536"/>
                  <a:gd name="T13" fmla="*/ 0 60000 65536"/>
                  <a:gd name="T14" fmla="*/ 0 60000 65536"/>
                  <a:gd name="T15" fmla="*/ 0 w 60"/>
                  <a:gd name="T16" fmla="*/ 0 h 52"/>
                  <a:gd name="T17" fmla="*/ 60 w 60"/>
                  <a:gd name="T18" fmla="*/ 52 h 52"/>
                </a:gdLst>
                <a:ahLst/>
                <a:cxnLst>
                  <a:cxn ang="T10">
                    <a:pos x="T0" y="T1"/>
                  </a:cxn>
                  <a:cxn ang="T11">
                    <a:pos x="T2" y="T3"/>
                  </a:cxn>
                  <a:cxn ang="T12">
                    <a:pos x="T4" y="T5"/>
                  </a:cxn>
                  <a:cxn ang="T13">
                    <a:pos x="T6" y="T7"/>
                  </a:cxn>
                  <a:cxn ang="T14">
                    <a:pos x="T8" y="T9"/>
                  </a:cxn>
                </a:cxnLst>
                <a:rect l="T15" t="T16" r="T17" b="T18"/>
                <a:pathLst>
                  <a:path w="60" h="52">
                    <a:moveTo>
                      <a:pt x="0" y="25"/>
                    </a:moveTo>
                    <a:lnTo>
                      <a:pt x="0" y="52"/>
                    </a:lnTo>
                    <a:lnTo>
                      <a:pt x="60" y="38"/>
                    </a:lnTo>
                    <a:lnTo>
                      <a:pt x="12" y="0"/>
                    </a:lnTo>
                    <a:lnTo>
                      <a:pt x="0" y="25"/>
                    </a:lnTo>
                    <a:close/>
                  </a:path>
                </a:pathLst>
              </a:custGeom>
              <a:solidFill>
                <a:srgbClr val="000000"/>
              </a:solidFill>
              <a:ln w="9525">
                <a:noFill/>
                <a:round/>
                <a:headEnd/>
                <a:tailEnd/>
              </a:ln>
            </p:spPr>
            <p:txBody>
              <a:bodyPr>
                <a:prstTxWarp prst="textNoShape">
                  <a:avLst/>
                </a:prstTxWarp>
              </a:bodyPr>
              <a:lstStyle/>
              <a:p>
                <a:endParaRPr lang="en-US"/>
              </a:p>
            </p:txBody>
          </p:sp>
          <p:sp>
            <p:nvSpPr>
              <p:cNvPr id="50704" name="Freeform 303"/>
              <p:cNvSpPr>
                <a:spLocks/>
              </p:cNvSpPr>
              <p:nvPr/>
            </p:nvSpPr>
            <p:spPr bwMode="auto">
              <a:xfrm>
                <a:off x="1872" y="3408"/>
                <a:ext cx="240" cy="152"/>
              </a:xfrm>
              <a:custGeom>
                <a:avLst/>
                <a:gdLst>
                  <a:gd name="T0" fmla="*/ 0 w 240"/>
                  <a:gd name="T1" fmla="*/ 25 h 152"/>
                  <a:gd name="T2" fmla="*/ 64 w 240"/>
                  <a:gd name="T3" fmla="*/ 89 h 152"/>
                  <a:gd name="T4" fmla="*/ 104 w 240"/>
                  <a:gd name="T5" fmla="*/ 137 h 152"/>
                  <a:gd name="T6" fmla="*/ 129 w 240"/>
                  <a:gd name="T7" fmla="*/ 152 h 152"/>
                  <a:gd name="T8" fmla="*/ 185 w 240"/>
                  <a:gd name="T9" fmla="*/ 152 h 152"/>
                  <a:gd name="T10" fmla="*/ 217 w 240"/>
                  <a:gd name="T11" fmla="*/ 144 h 152"/>
                  <a:gd name="T12" fmla="*/ 233 w 240"/>
                  <a:gd name="T13" fmla="*/ 129 h 152"/>
                  <a:gd name="T14" fmla="*/ 240 w 240"/>
                  <a:gd name="T15" fmla="*/ 89 h 152"/>
                  <a:gd name="T16" fmla="*/ 217 w 240"/>
                  <a:gd name="T17" fmla="*/ 48 h 152"/>
                  <a:gd name="T18" fmla="*/ 129 w 240"/>
                  <a:gd name="T19" fmla="*/ 0 h 152"/>
                  <a:gd name="T20" fmla="*/ 169 w 240"/>
                  <a:gd name="T21" fmla="*/ 48 h 152"/>
                  <a:gd name="T22" fmla="*/ 56 w 240"/>
                  <a:gd name="T23" fmla="*/ 0 h 152"/>
                  <a:gd name="T24" fmla="*/ 112 w 240"/>
                  <a:gd name="T25" fmla="*/ 56 h 152"/>
                  <a:gd name="T26" fmla="*/ 89 w 240"/>
                  <a:gd name="T27" fmla="*/ 48 h 152"/>
                  <a:gd name="T28" fmla="*/ 64 w 240"/>
                  <a:gd name="T29" fmla="*/ 48 h 152"/>
                  <a:gd name="T30" fmla="*/ 16 w 240"/>
                  <a:gd name="T31" fmla="*/ 25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0"/>
                  <a:gd name="T49" fmla="*/ 0 h 152"/>
                  <a:gd name="T50" fmla="*/ 240 w 240"/>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0" h="152">
                    <a:moveTo>
                      <a:pt x="0" y="25"/>
                    </a:moveTo>
                    <a:lnTo>
                      <a:pt x="64" y="89"/>
                    </a:lnTo>
                    <a:lnTo>
                      <a:pt x="104" y="137"/>
                    </a:lnTo>
                    <a:lnTo>
                      <a:pt x="129" y="152"/>
                    </a:lnTo>
                    <a:lnTo>
                      <a:pt x="185" y="152"/>
                    </a:lnTo>
                    <a:lnTo>
                      <a:pt x="217" y="144"/>
                    </a:lnTo>
                    <a:lnTo>
                      <a:pt x="233" y="129"/>
                    </a:lnTo>
                    <a:lnTo>
                      <a:pt x="240" y="89"/>
                    </a:lnTo>
                    <a:lnTo>
                      <a:pt x="217" y="48"/>
                    </a:lnTo>
                    <a:lnTo>
                      <a:pt x="129" y="0"/>
                    </a:lnTo>
                    <a:lnTo>
                      <a:pt x="169" y="48"/>
                    </a:lnTo>
                    <a:lnTo>
                      <a:pt x="56" y="0"/>
                    </a:lnTo>
                    <a:lnTo>
                      <a:pt x="112" y="56"/>
                    </a:lnTo>
                    <a:lnTo>
                      <a:pt x="89" y="48"/>
                    </a:lnTo>
                    <a:lnTo>
                      <a:pt x="64" y="48"/>
                    </a:lnTo>
                    <a:lnTo>
                      <a:pt x="16" y="25"/>
                    </a:lnTo>
                  </a:path>
                </a:pathLst>
              </a:custGeom>
              <a:solidFill>
                <a:srgbClr val="FF6600"/>
              </a:solidFill>
              <a:ln w="3175">
                <a:solidFill>
                  <a:srgbClr val="FFCC00"/>
                </a:solidFill>
                <a:round/>
                <a:headEnd/>
                <a:tailEnd/>
              </a:ln>
            </p:spPr>
            <p:txBody>
              <a:bodyPr>
                <a:prstTxWarp prst="textNoShape">
                  <a:avLst/>
                </a:prstTxWarp>
              </a:bodyPr>
              <a:lstStyle/>
              <a:p>
                <a:endParaRPr lang="en-US"/>
              </a:p>
            </p:txBody>
          </p:sp>
          <p:sp>
            <p:nvSpPr>
              <p:cNvPr id="50705" name="Line 304"/>
              <p:cNvSpPr>
                <a:spLocks noChangeShapeType="1"/>
              </p:cNvSpPr>
              <p:nvPr/>
            </p:nvSpPr>
            <p:spPr bwMode="auto">
              <a:xfrm flipH="1">
                <a:off x="1547" y="3625"/>
                <a:ext cx="179" cy="20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706" name="Freeform 305"/>
              <p:cNvSpPr>
                <a:spLocks/>
              </p:cNvSpPr>
              <p:nvPr/>
            </p:nvSpPr>
            <p:spPr bwMode="auto">
              <a:xfrm>
                <a:off x="1515" y="3819"/>
                <a:ext cx="55" cy="59"/>
              </a:xfrm>
              <a:custGeom>
                <a:avLst/>
                <a:gdLst>
                  <a:gd name="T0" fmla="*/ 40 w 55"/>
                  <a:gd name="T1" fmla="*/ 13 h 59"/>
                  <a:gd name="T2" fmla="*/ 15 w 55"/>
                  <a:gd name="T3" fmla="*/ 0 h 59"/>
                  <a:gd name="T4" fmla="*/ 0 w 55"/>
                  <a:gd name="T5" fmla="*/ 59 h 59"/>
                  <a:gd name="T6" fmla="*/ 55 w 55"/>
                  <a:gd name="T7" fmla="*/ 36 h 59"/>
                  <a:gd name="T8" fmla="*/ 40 w 55"/>
                  <a:gd name="T9" fmla="*/ 13 h 59"/>
                  <a:gd name="T10" fmla="*/ 0 60000 65536"/>
                  <a:gd name="T11" fmla="*/ 0 60000 65536"/>
                  <a:gd name="T12" fmla="*/ 0 60000 65536"/>
                  <a:gd name="T13" fmla="*/ 0 60000 65536"/>
                  <a:gd name="T14" fmla="*/ 0 60000 65536"/>
                  <a:gd name="T15" fmla="*/ 0 w 55"/>
                  <a:gd name="T16" fmla="*/ 0 h 59"/>
                  <a:gd name="T17" fmla="*/ 55 w 55"/>
                  <a:gd name="T18" fmla="*/ 59 h 59"/>
                </a:gdLst>
                <a:ahLst/>
                <a:cxnLst>
                  <a:cxn ang="T10">
                    <a:pos x="T0" y="T1"/>
                  </a:cxn>
                  <a:cxn ang="T11">
                    <a:pos x="T2" y="T3"/>
                  </a:cxn>
                  <a:cxn ang="T12">
                    <a:pos x="T4" y="T5"/>
                  </a:cxn>
                  <a:cxn ang="T13">
                    <a:pos x="T6" y="T7"/>
                  </a:cxn>
                  <a:cxn ang="T14">
                    <a:pos x="T8" y="T9"/>
                  </a:cxn>
                </a:cxnLst>
                <a:rect l="T15" t="T16" r="T17" b="T18"/>
                <a:pathLst>
                  <a:path w="55" h="59">
                    <a:moveTo>
                      <a:pt x="40" y="13"/>
                    </a:moveTo>
                    <a:lnTo>
                      <a:pt x="15" y="0"/>
                    </a:lnTo>
                    <a:lnTo>
                      <a:pt x="0" y="59"/>
                    </a:lnTo>
                    <a:lnTo>
                      <a:pt x="55" y="36"/>
                    </a:lnTo>
                    <a:lnTo>
                      <a:pt x="40" y="13"/>
                    </a:lnTo>
                    <a:close/>
                  </a:path>
                </a:pathLst>
              </a:custGeom>
              <a:solidFill>
                <a:srgbClr val="000000"/>
              </a:solidFill>
              <a:ln w="9525">
                <a:noFill/>
                <a:round/>
                <a:headEnd/>
                <a:tailEnd/>
              </a:ln>
            </p:spPr>
            <p:txBody>
              <a:bodyPr>
                <a:prstTxWarp prst="textNoShape">
                  <a:avLst/>
                </a:prstTxWarp>
              </a:bodyPr>
              <a:lstStyle/>
              <a:p>
                <a:endParaRPr lang="en-US"/>
              </a:p>
            </p:txBody>
          </p:sp>
          <p:sp>
            <p:nvSpPr>
              <p:cNvPr id="50707" name="Freeform 306"/>
              <p:cNvSpPr>
                <a:spLocks/>
              </p:cNvSpPr>
              <p:nvPr/>
            </p:nvSpPr>
            <p:spPr bwMode="auto">
              <a:xfrm>
                <a:off x="1560" y="3882"/>
                <a:ext cx="52" cy="59"/>
              </a:xfrm>
              <a:custGeom>
                <a:avLst/>
                <a:gdLst>
                  <a:gd name="T0" fmla="*/ 27 w 52"/>
                  <a:gd name="T1" fmla="*/ 2 h 59"/>
                  <a:gd name="T2" fmla="*/ 0 w 52"/>
                  <a:gd name="T3" fmla="*/ 0 h 59"/>
                  <a:gd name="T4" fmla="*/ 10 w 52"/>
                  <a:gd name="T5" fmla="*/ 59 h 59"/>
                  <a:gd name="T6" fmla="*/ 52 w 52"/>
                  <a:gd name="T7" fmla="*/ 15 h 59"/>
                  <a:gd name="T8" fmla="*/ 27 w 52"/>
                  <a:gd name="T9" fmla="*/ 2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7" y="2"/>
                    </a:moveTo>
                    <a:lnTo>
                      <a:pt x="0" y="0"/>
                    </a:lnTo>
                    <a:lnTo>
                      <a:pt x="10" y="59"/>
                    </a:lnTo>
                    <a:lnTo>
                      <a:pt x="52" y="15"/>
                    </a:lnTo>
                    <a:lnTo>
                      <a:pt x="27" y="2"/>
                    </a:lnTo>
                    <a:close/>
                  </a:path>
                </a:pathLst>
              </a:custGeom>
              <a:solidFill>
                <a:srgbClr val="000000"/>
              </a:solidFill>
              <a:ln w="9525">
                <a:noFill/>
                <a:round/>
                <a:headEnd/>
                <a:tailEnd/>
              </a:ln>
            </p:spPr>
            <p:txBody>
              <a:bodyPr>
                <a:prstTxWarp prst="textNoShape">
                  <a:avLst/>
                </a:prstTxWarp>
              </a:bodyPr>
              <a:lstStyle/>
              <a:p>
                <a:endParaRPr lang="en-US"/>
              </a:p>
            </p:txBody>
          </p:sp>
          <p:sp>
            <p:nvSpPr>
              <p:cNvPr id="50708" name="Line 307"/>
              <p:cNvSpPr>
                <a:spLocks noChangeShapeType="1"/>
              </p:cNvSpPr>
              <p:nvPr/>
            </p:nvSpPr>
            <p:spPr bwMode="auto">
              <a:xfrm flipH="1">
                <a:off x="1584" y="3673"/>
                <a:ext cx="101" cy="21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709" name="Line 308"/>
              <p:cNvSpPr>
                <a:spLocks noChangeShapeType="1"/>
              </p:cNvSpPr>
              <p:nvPr/>
            </p:nvSpPr>
            <p:spPr bwMode="auto">
              <a:xfrm flipH="1">
                <a:off x="1680" y="3665"/>
                <a:ext cx="23" cy="22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710" name="Freeform 309"/>
              <p:cNvSpPr>
                <a:spLocks/>
              </p:cNvSpPr>
              <p:nvPr/>
            </p:nvSpPr>
            <p:spPr bwMode="auto">
              <a:xfrm>
                <a:off x="1664" y="3864"/>
                <a:ext cx="54" cy="60"/>
              </a:xfrm>
              <a:custGeom>
                <a:avLst/>
                <a:gdLst>
                  <a:gd name="T0" fmla="*/ 27 w 54"/>
                  <a:gd name="T1" fmla="*/ 0 h 60"/>
                  <a:gd name="T2" fmla="*/ 0 w 54"/>
                  <a:gd name="T3" fmla="*/ 2 h 60"/>
                  <a:gd name="T4" fmla="*/ 21 w 54"/>
                  <a:gd name="T5" fmla="*/ 60 h 60"/>
                  <a:gd name="T6" fmla="*/ 54 w 54"/>
                  <a:gd name="T7" fmla="*/ 8 h 60"/>
                  <a:gd name="T8" fmla="*/ 27 w 54"/>
                  <a:gd name="T9" fmla="*/ 0 h 60"/>
                  <a:gd name="T10" fmla="*/ 0 60000 65536"/>
                  <a:gd name="T11" fmla="*/ 0 60000 65536"/>
                  <a:gd name="T12" fmla="*/ 0 60000 65536"/>
                  <a:gd name="T13" fmla="*/ 0 60000 65536"/>
                  <a:gd name="T14" fmla="*/ 0 60000 65536"/>
                  <a:gd name="T15" fmla="*/ 0 w 54"/>
                  <a:gd name="T16" fmla="*/ 0 h 60"/>
                  <a:gd name="T17" fmla="*/ 54 w 54"/>
                  <a:gd name="T18" fmla="*/ 60 h 60"/>
                </a:gdLst>
                <a:ahLst/>
                <a:cxnLst>
                  <a:cxn ang="T10">
                    <a:pos x="T0" y="T1"/>
                  </a:cxn>
                  <a:cxn ang="T11">
                    <a:pos x="T2" y="T3"/>
                  </a:cxn>
                  <a:cxn ang="T12">
                    <a:pos x="T4" y="T5"/>
                  </a:cxn>
                  <a:cxn ang="T13">
                    <a:pos x="T6" y="T7"/>
                  </a:cxn>
                  <a:cxn ang="T14">
                    <a:pos x="T8" y="T9"/>
                  </a:cxn>
                </a:cxnLst>
                <a:rect l="T15" t="T16" r="T17" b="T18"/>
                <a:pathLst>
                  <a:path w="54" h="60">
                    <a:moveTo>
                      <a:pt x="27" y="0"/>
                    </a:moveTo>
                    <a:lnTo>
                      <a:pt x="0" y="2"/>
                    </a:lnTo>
                    <a:lnTo>
                      <a:pt x="21" y="60"/>
                    </a:lnTo>
                    <a:lnTo>
                      <a:pt x="54" y="8"/>
                    </a:lnTo>
                    <a:lnTo>
                      <a:pt x="27" y="0"/>
                    </a:lnTo>
                    <a:close/>
                  </a:path>
                </a:pathLst>
              </a:custGeom>
              <a:solidFill>
                <a:srgbClr val="000000"/>
              </a:solidFill>
              <a:ln w="9525">
                <a:noFill/>
                <a:round/>
                <a:headEnd/>
                <a:tailEnd/>
              </a:ln>
            </p:spPr>
            <p:txBody>
              <a:bodyPr>
                <a:prstTxWarp prst="textNoShape">
                  <a:avLst/>
                </a:prstTxWarp>
              </a:bodyPr>
              <a:lstStyle/>
              <a:p>
                <a:endParaRPr lang="en-US"/>
              </a:p>
            </p:txBody>
          </p:sp>
          <p:sp>
            <p:nvSpPr>
              <p:cNvPr id="50711" name="Freeform 310"/>
              <p:cNvSpPr>
                <a:spLocks/>
              </p:cNvSpPr>
              <p:nvPr/>
            </p:nvSpPr>
            <p:spPr bwMode="auto">
              <a:xfrm>
                <a:off x="1680" y="3408"/>
                <a:ext cx="88" cy="328"/>
              </a:xfrm>
              <a:custGeom>
                <a:avLst/>
                <a:gdLst>
                  <a:gd name="T0" fmla="*/ 81 w 88"/>
                  <a:gd name="T1" fmla="*/ 0 h 328"/>
                  <a:gd name="T2" fmla="*/ 33 w 88"/>
                  <a:gd name="T3" fmla="*/ 88 h 328"/>
                  <a:gd name="T4" fmla="*/ 8 w 88"/>
                  <a:gd name="T5" fmla="*/ 129 h 328"/>
                  <a:gd name="T6" fmla="*/ 0 w 88"/>
                  <a:gd name="T7" fmla="*/ 167 h 328"/>
                  <a:gd name="T8" fmla="*/ 0 w 88"/>
                  <a:gd name="T9" fmla="*/ 240 h 328"/>
                  <a:gd name="T10" fmla="*/ 0 w 88"/>
                  <a:gd name="T11" fmla="*/ 273 h 328"/>
                  <a:gd name="T12" fmla="*/ 8 w 88"/>
                  <a:gd name="T13" fmla="*/ 313 h 328"/>
                  <a:gd name="T14" fmla="*/ 33 w 88"/>
                  <a:gd name="T15" fmla="*/ 328 h 328"/>
                  <a:gd name="T16" fmla="*/ 63 w 88"/>
                  <a:gd name="T17" fmla="*/ 280 h 328"/>
                  <a:gd name="T18" fmla="*/ 88 w 88"/>
                  <a:gd name="T19" fmla="*/ 167 h 328"/>
                  <a:gd name="T20" fmla="*/ 63 w 88"/>
                  <a:gd name="T21" fmla="*/ 215 h 328"/>
                  <a:gd name="T22" fmla="*/ 88 w 88"/>
                  <a:gd name="T23" fmla="*/ 71 h 328"/>
                  <a:gd name="T24" fmla="*/ 56 w 88"/>
                  <a:gd name="T25" fmla="*/ 144 h 328"/>
                  <a:gd name="T26" fmla="*/ 63 w 88"/>
                  <a:gd name="T27" fmla="*/ 111 h 328"/>
                  <a:gd name="T28" fmla="*/ 63 w 88"/>
                  <a:gd name="T29" fmla="*/ 88 h 328"/>
                  <a:gd name="T30" fmla="*/ 81 w 88"/>
                  <a:gd name="T31" fmla="*/ 8 h 3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328"/>
                  <a:gd name="T50" fmla="*/ 88 w 88"/>
                  <a:gd name="T51" fmla="*/ 328 h 3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328">
                    <a:moveTo>
                      <a:pt x="81" y="0"/>
                    </a:moveTo>
                    <a:lnTo>
                      <a:pt x="33" y="88"/>
                    </a:lnTo>
                    <a:lnTo>
                      <a:pt x="8" y="129"/>
                    </a:lnTo>
                    <a:lnTo>
                      <a:pt x="0" y="167"/>
                    </a:lnTo>
                    <a:lnTo>
                      <a:pt x="0" y="240"/>
                    </a:lnTo>
                    <a:lnTo>
                      <a:pt x="0" y="273"/>
                    </a:lnTo>
                    <a:lnTo>
                      <a:pt x="8" y="313"/>
                    </a:lnTo>
                    <a:lnTo>
                      <a:pt x="33" y="328"/>
                    </a:lnTo>
                    <a:lnTo>
                      <a:pt x="63" y="280"/>
                    </a:lnTo>
                    <a:lnTo>
                      <a:pt x="88" y="167"/>
                    </a:lnTo>
                    <a:lnTo>
                      <a:pt x="63" y="215"/>
                    </a:lnTo>
                    <a:lnTo>
                      <a:pt x="88" y="71"/>
                    </a:lnTo>
                    <a:lnTo>
                      <a:pt x="56" y="144"/>
                    </a:lnTo>
                    <a:lnTo>
                      <a:pt x="63" y="111"/>
                    </a:lnTo>
                    <a:lnTo>
                      <a:pt x="63" y="88"/>
                    </a:lnTo>
                    <a:lnTo>
                      <a:pt x="81" y="8"/>
                    </a:lnTo>
                  </a:path>
                </a:pathLst>
              </a:custGeom>
              <a:solidFill>
                <a:srgbClr val="FF6600"/>
              </a:solidFill>
              <a:ln w="3175">
                <a:solidFill>
                  <a:srgbClr val="000000"/>
                </a:solidFill>
                <a:round/>
                <a:headEnd/>
                <a:tailEnd/>
              </a:ln>
            </p:spPr>
            <p:txBody>
              <a:bodyPr>
                <a:prstTxWarp prst="textNoShape">
                  <a:avLst/>
                </a:prstTxWarp>
              </a:bodyPr>
              <a:lstStyle/>
              <a:p>
                <a:endParaRPr lang="en-US"/>
              </a:p>
            </p:txBody>
          </p:sp>
          <p:sp>
            <p:nvSpPr>
              <p:cNvPr id="50712" name="Oval 311"/>
              <p:cNvSpPr>
                <a:spLocks noChangeArrowheads="1"/>
              </p:cNvSpPr>
              <p:nvPr/>
            </p:nvSpPr>
            <p:spPr bwMode="auto">
              <a:xfrm>
                <a:off x="1670" y="3185"/>
                <a:ext cx="265" cy="256"/>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713" name="Oval 312"/>
              <p:cNvSpPr>
                <a:spLocks noChangeArrowheads="1"/>
              </p:cNvSpPr>
              <p:nvPr/>
            </p:nvSpPr>
            <p:spPr bwMode="auto">
              <a:xfrm>
                <a:off x="1672" y="3185"/>
                <a:ext cx="261" cy="256"/>
              </a:xfrm>
              <a:prstGeom prst="ellipse">
                <a:avLst/>
              </a:prstGeom>
              <a:noFill/>
              <a:ln w="15875">
                <a:solidFill>
                  <a:srgbClr val="FFB800"/>
                </a:solidFill>
                <a:round/>
                <a:headEnd/>
                <a:tailEnd/>
              </a:ln>
            </p:spPr>
            <p:txBody>
              <a:bodyPr>
                <a:prstTxWarp prst="textNoShape">
                  <a:avLst/>
                </a:prstTxWarp>
              </a:bodyPr>
              <a:lstStyle/>
              <a:p>
                <a:endParaRPr lang="en-US"/>
              </a:p>
            </p:txBody>
          </p:sp>
          <p:sp>
            <p:nvSpPr>
              <p:cNvPr id="50714" name="Oval 313"/>
              <p:cNvSpPr>
                <a:spLocks noChangeArrowheads="1"/>
              </p:cNvSpPr>
              <p:nvPr/>
            </p:nvSpPr>
            <p:spPr bwMode="auto">
              <a:xfrm>
                <a:off x="1674" y="3187"/>
                <a:ext cx="257" cy="252"/>
              </a:xfrm>
              <a:prstGeom prst="ellipse">
                <a:avLst/>
              </a:prstGeom>
              <a:noFill/>
              <a:ln w="15875">
                <a:solidFill>
                  <a:srgbClr val="FFB500"/>
                </a:solidFill>
                <a:round/>
                <a:headEnd/>
                <a:tailEnd/>
              </a:ln>
            </p:spPr>
            <p:txBody>
              <a:bodyPr>
                <a:prstTxWarp prst="textNoShape">
                  <a:avLst/>
                </a:prstTxWarp>
              </a:bodyPr>
              <a:lstStyle/>
              <a:p>
                <a:endParaRPr lang="en-US"/>
              </a:p>
            </p:txBody>
          </p:sp>
          <p:sp>
            <p:nvSpPr>
              <p:cNvPr id="50715" name="Oval 314"/>
              <p:cNvSpPr>
                <a:spLocks noChangeArrowheads="1"/>
              </p:cNvSpPr>
              <p:nvPr/>
            </p:nvSpPr>
            <p:spPr bwMode="auto">
              <a:xfrm>
                <a:off x="1676" y="3189"/>
                <a:ext cx="253" cy="248"/>
              </a:xfrm>
              <a:prstGeom prst="ellipse">
                <a:avLst/>
              </a:prstGeom>
              <a:noFill/>
              <a:ln w="15875">
                <a:solidFill>
                  <a:srgbClr val="FFB300"/>
                </a:solidFill>
                <a:round/>
                <a:headEnd/>
                <a:tailEnd/>
              </a:ln>
            </p:spPr>
            <p:txBody>
              <a:bodyPr>
                <a:prstTxWarp prst="textNoShape">
                  <a:avLst/>
                </a:prstTxWarp>
              </a:bodyPr>
              <a:lstStyle/>
              <a:p>
                <a:endParaRPr lang="en-US"/>
              </a:p>
            </p:txBody>
          </p:sp>
          <p:sp>
            <p:nvSpPr>
              <p:cNvPr id="50716" name="Oval 315"/>
              <p:cNvSpPr>
                <a:spLocks noChangeArrowheads="1"/>
              </p:cNvSpPr>
              <p:nvPr/>
            </p:nvSpPr>
            <p:spPr bwMode="auto">
              <a:xfrm>
                <a:off x="1678" y="3191"/>
                <a:ext cx="249" cy="244"/>
              </a:xfrm>
              <a:prstGeom prst="ellipse">
                <a:avLst/>
              </a:prstGeom>
              <a:noFill/>
              <a:ln w="15875">
                <a:solidFill>
                  <a:srgbClr val="FFB000"/>
                </a:solidFill>
                <a:round/>
                <a:headEnd/>
                <a:tailEnd/>
              </a:ln>
            </p:spPr>
            <p:txBody>
              <a:bodyPr>
                <a:prstTxWarp prst="textNoShape">
                  <a:avLst/>
                </a:prstTxWarp>
              </a:bodyPr>
              <a:lstStyle/>
              <a:p>
                <a:endParaRPr lang="en-US"/>
              </a:p>
            </p:txBody>
          </p:sp>
          <p:sp>
            <p:nvSpPr>
              <p:cNvPr id="50717" name="Oval 316"/>
              <p:cNvSpPr>
                <a:spLocks noChangeArrowheads="1"/>
              </p:cNvSpPr>
              <p:nvPr/>
            </p:nvSpPr>
            <p:spPr bwMode="auto">
              <a:xfrm>
                <a:off x="1680" y="3193"/>
                <a:ext cx="245" cy="240"/>
              </a:xfrm>
              <a:prstGeom prst="ellipse">
                <a:avLst/>
              </a:prstGeom>
              <a:noFill/>
              <a:ln w="15875">
                <a:solidFill>
                  <a:srgbClr val="FFAD00"/>
                </a:solidFill>
                <a:round/>
                <a:headEnd/>
                <a:tailEnd/>
              </a:ln>
            </p:spPr>
            <p:txBody>
              <a:bodyPr>
                <a:prstTxWarp prst="textNoShape">
                  <a:avLst/>
                </a:prstTxWarp>
              </a:bodyPr>
              <a:lstStyle/>
              <a:p>
                <a:endParaRPr lang="en-US"/>
              </a:p>
            </p:txBody>
          </p:sp>
          <p:sp>
            <p:nvSpPr>
              <p:cNvPr id="50718" name="Oval 317"/>
              <p:cNvSpPr>
                <a:spLocks noChangeArrowheads="1"/>
              </p:cNvSpPr>
              <p:nvPr/>
            </p:nvSpPr>
            <p:spPr bwMode="auto">
              <a:xfrm>
                <a:off x="1682" y="3195"/>
                <a:ext cx="242" cy="236"/>
              </a:xfrm>
              <a:prstGeom prst="ellipse">
                <a:avLst/>
              </a:prstGeom>
              <a:noFill/>
              <a:ln w="15875">
                <a:solidFill>
                  <a:srgbClr val="FFAA01"/>
                </a:solidFill>
                <a:round/>
                <a:headEnd/>
                <a:tailEnd/>
              </a:ln>
            </p:spPr>
            <p:txBody>
              <a:bodyPr>
                <a:prstTxWarp prst="textNoShape">
                  <a:avLst/>
                </a:prstTxWarp>
              </a:bodyPr>
              <a:lstStyle/>
              <a:p>
                <a:endParaRPr lang="en-US"/>
              </a:p>
            </p:txBody>
          </p:sp>
          <p:sp>
            <p:nvSpPr>
              <p:cNvPr id="50719" name="Oval 318"/>
              <p:cNvSpPr>
                <a:spLocks noChangeArrowheads="1"/>
              </p:cNvSpPr>
              <p:nvPr/>
            </p:nvSpPr>
            <p:spPr bwMode="auto">
              <a:xfrm>
                <a:off x="1684" y="3197"/>
                <a:ext cx="238" cy="232"/>
              </a:xfrm>
              <a:prstGeom prst="ellipse">
                <a:avLst/>
              </a:prstGeom>
              <a:noFill/>
              <a:ln w="15875">
                <a:solidFill>
                  <a:srgbClr val="FFA801"/>
                </a:solidFill>
                <a:round/>
                <a:headEnd/>
                <a:tailEnd/>
              </a:ln>
            </p:spPr>
            <p:txBody>
              <a:bodyPr>
                <a:prstTxWarp prst="textNoShape">
                  <a:avLst/>
                </a:prstTxWarp>
              </a:bodyPr>
              <a:lstStyle/>
              <a:p>
                <a:endParaRPr lang="en-US"/>
              </a:p>
            </p:txBody>
          </p:sp>
          <p:sp>
            <p:nvSpPr>
              <p:cNvPr id="50720" name="Oval 319"/>
              <p:cNvSpPr>
                <a:spLocks noChangeArrowheads="1"/>
              </p:cNvSpPr>
              <p:nvPr/>
            </p:nvSpPr>
            <p:spPr bwMode="auto">
              <a:xfrm>
                <a:off x="1685" y="3199"/>
                <a:ext cx="235" cy="228"/>
              </a:xfrm>
              <a:prstGeom prst="ellipse">
                <a:avLst/>
              </a:prstGeom>
              <a:noFill/>
              <a:ln w="15875">
                <a:solidFill>
                  <a:srgbClr val="FFA501"/>
                </a:solidFill>
                <a:round/>
                <a:headEnd/>
                <a:tailEnd/>
              </a:ln>
            </p:spPr>
            <p:txBody>
              <a:bodyPr>
                <a:prstTxWarp prst="textNoShape">
                  <a:avLst/>
                </a:prstTxWarp>
              </a:bodyPr>
              <a:lstStyle/>
              <a:p>
                <a:endParaRPr lang="en-US"/>
              </a:p>
            </p:txBody>
          </p:sp>
          <p:sp>
            <p:nvSpPr>
              <p:cNvPr id="50721" name="Oval 320"/>
              <p:cNvSpPr>
                <a:spLocks noChangeArrowheads="1"/>
              </p:cNvSpPr>
              <p:nvPr/>
            </p:nvSpPr>
            <p:spPr bwMode="auto">
              <a:xfrm>
                <a:off x="1687" y="3201"/>
                <a:ext cx="231" cy="224"/>
              </a:xfrm>
              <a:prstGeom prst="ellipse">
                <a:avLst/>
              </a:prstGeom>
              <a:noFill/>
              <a:ln w="15875">
                <a:solidFill>
                  <a:srgbClr val="FFA201"/>
                </a:solidFill>
                <a:round/>
                <a:headEnd/>
                <a:tailEnd/>
              </a:ln>
            </p:spPr>
            <p:txBody>
              <a:bodyPr>
                <a:prstTxWarp prst="textNoShape">
                  <a:avLst/>
                </a:prstTxWarp>
              </a:bodyPr>
              <a:lstStyle/>
              <a:p>
                <a:endParaRPr lang="en-US"/>
              </a:p>
            </p:txBody>
          </p:sp>
          <p:sp>
            <p:nvSpPr>
              <p:cNvPr id="50722" name="Oval 321"/>
              <p:cNvSpPr>
                <a:spLocks noChangeArrowheads="1"/>
              </p:cNvSpPr>
              <p:nvPr/>
            </p:nvSpPr>
            <p:spPr bwMode="auto">
              <a:xfrm>
                <a:off x="1689" y="3202"/>
                <a:ext cx="227" cy="221"/>
              </a:xfrm>
              <a:prstGeom prst="ellipse">
                <a:avLst/>
              </a:prstGeom>
              <a:noFill/>
              <a:ln w="15875">
                <a:solidFill>
                  <a:srgbClr val="FF9F01"/>
                </a:solidFill>
                <a:round/>
                <a:headEnd/>
                <a:tailEnd/>
              </a:ln>
            </p:spPr>
            <p:txBody>
              <a:bodyPr>
                <a:prstTxWarp prst="textNoShape">
                  <a:avLst/>
                </a:prstTxWarp>
              </a:bodyPr>
              <a:lstStyle/>
              <a:p>
                <a:endParaRPr lang="en-US"/>
              </a:p>
            </p:txBody>
          </p:sp>
          <p:sp>
            <p:nvSpPr>
              <p:cNvPr id="50723" name="Oval 322"/>
              <p:cNvSpPr>
                <a:spLocks noChangeArrowheads="1"/>
              </p:cNvSpPr>
              <p:nvPr/>
            </p:nvSpPr>
            <p:spPr bwMode="auto">
              <a:xfrm>
                <a:off x="1691" y="3204"/>
                <a:ext cx="223" cy="217"/>
              </a:xfrm>
              <a:prstGeom prst="ellipse">
                <a:avLst/>
              </a:prstGeom>
              <a:noFill/>
              <a:ln w="15875">
                <a:solidFill>
                  <a:srgbClr val="FF9D02"/>
                </a:solidFill>
                <a:round/>
                <a:headEnd/>
                <a:tailEnd/>
              </a:ln>
            </p:spPr>
            <p:txBody>
              <a:bodyPr>
                <a:prstTxWarp prst="textNoShape">
                  <a:avLst/>
                </a:prstTxWarp>
              </a:bodyPr>
              <a:lstStyle/>
              <a:p>
                <a:endParaRPr lang="en-US"/>
              </a:p>
            </p:txBody>
          </p:sp>
          <p:sp>
            <p:nvSpPr>
              <p:cNvPr id="50724" name="Oval 323"/>
              <p:cNvSpPr>
                <a:spLocks noChangeArrowheads="1"/>
              </p:cNvSpPr>
              <p:nvPr/>
            </p:nvSpPr>
            <p:spPr bwMode="auto">
              <a:xfrm>
                <a:off x="1693" y="3206"/>
                <a:ext cx="219" cy="213"/>
              </a:xfrm>
              <a:prstGeom prst="ellipse">
                <a:avLst/>
              </a:prstGeom>
              <a:noFill/>
              <a:ln w="15875">
                <a:solidFill>
                  <a:srgbClr val="FF9A02"/>
                </a:solidFill>
                <a:round/>
                <a:headEnd/>
                <a:tailEnd/>
              </a:ln>
            </p:spPr>
            <p:txBody>
              <a:bodyPr>
                <a:prstTxWarp prst="textNoShape">
                  <a:avLst/>
                </a:prstTxWarp>
              </a:bodyPr>
              <a:lstStyle/>
              <a:p>
                <a:endParaRPr lang="en-US"/>
              </a:p>
            </p:txBody>
          </p:sp>
          <p:sp>
            <p:nvSpPr>
              <p:cNvPr id="50725" name="Oval 324"/>
              <p:cNvSpPr>
                <a:spLocks noChangeArrowheads="1"/>
              </p:cNvSpPr>
              <p:nvPr/>
            </p:nvSpPr>
            <p:spPr bwMode="auto">
              <a:xfrm>
                <a:off x="1695" y="3208"/>
                <a:ext cx="215" cy="210"/>
              </a:xfrm>
              <a:prstGeom prst="ellipse">
                <a:avLst/>
              </a:prstGeom>
              <a:noFill/>
              <a:ln w="15875">
                <a:solidFill>
                  <a:srgbClr val="FF9702"/>
                </a:solidFill>
                <a:round/>
                <a:headEnd/>
                <a:tailEnd/>
              </a:ln>
            </p:spPr>
            <p:txBody>
              <a:bodyPr>
                <a:prstTxWarp prst="textNoShape">
                  <a:avLst/>
                </a:prstTxWarp>
              </a:bodyPr>
              <a:lstStyle/>
              <a:p>
                <a:endParaRPr lang="en-US"/>
              </a:p>
            </p:txBody>
          </p:sp>
          <p:sp>
            <p:nvSpPr>
              <p:cNvPr id="50726" name="Oval 325"/>
              <p:cNvSpPr>
                <a:spLocks noChangeArrowheads="1"/>
              </p:cNvSpPr>
              <p:nvPr/>
            </p:nvSpPr>
            <p:spPr bwMode="auto">
              <a:xfrm>
                <a:off x="1697" y="3210"/>
                <a:ext cx="211" cy="206"/>
              </a:xfrm>
              <a:prstGeom prst="ellipse">
                <a:avLst/>
              </a:prstGeom>
              <a:noFill/>
              <a:ln w="15875">
                <a:solidFill>
                  <a:srgbClr val="FF9402"/>
                </a:solidFill>
                <a:round/>
                <a:headEnd/>
                <a:tailEnd/>
              </a:ln>
            </p:spPr>
            <p:txBody>
              <a:bodyPr>
                <a:prstTxWarp prst="textNoShape">
                  <a:avLst/>
                </a:prstTxWarp>
              </a:bodyPr>
              <a:lstStyle/>
              <a:p>
                <a:endParaRPr lang="en-US"/>
              </a:p>
            </p:txBody>
          </p:sp>
          <p:sp>
            <p:nvSpPr>
              <p:cNvPr id="50727" name="Oval 326"/>
              <p:cNvSpPr>
                <a:spLocks noChangeArrowheads="1"/>
              </p:cNvSpPr>
              <p:nvPr/>
            </p:nvSpPr>
            <p:spPr bwMode="auto">
              <a:xfrm>
                <a:off x="1699" y="3212"/>
                <a:ext cx="207" cy="202"/>
              </a:xfrm>
              <a:prstGeom prst="ellipse">
                <a:avLst/>
              </a:prstGeom>
              <a:noFill/>
              <a:ln w="15875">
                <a:solidFill>
                  <a:srgbClr val="FF9202"/>
                </a:solidFill>
                <a:round/>
                <a:headEnd/>
                <a:tailEnd/>
              </a:ln>
            </p:spPr>
            <p:txBody>
              <a:bodyPr>
                <a:prstTxWarp prst="textNoShape">
                  <a:avLst/>
                </a:prstTxWarp>
              </a:bodyPr>
              <a:lstStyle/>
              <a:p>
                <a:endParaRPr lang="en-US"/>
              </a:p>
            </p:txBody>
          </p:sp>
          <p:sp>
            <p:nvSpPr>
              <p:cNvPr id="50728" name="Oval 327"/>
              <p:cNvSpPr>
                <a:spLocks noChangeArrowheads="1"/>
              </p:cNvSpPr>
              <p:nvPr/>
            </p:nvSpPr>
            <p:spPr bwMode="auto">
              <a:xfrm>
                <a:off x="1701" y="3214"/>
                <a:ext cx="203" cy="198"/>
              </a:xfrm>
              <a:prstGeom prst="ellipse">
                <a:avLst/>
              </a:prstGeom>
              <a:noFill/>
              <a:ln w="15875">
                <a:solidFill>
                  <a:srgbClr val="FF8F02"/>
                </a:solidFill>
                <a:round/>
                <a:headEnd/>
                <a:tailEnd/>
              </a:ln>
            </p:spPr>
            <p:txBody>
              <a:bodyPr>
                <a:prstTxWarp prst="textNoShape">
                  <a:avLst/>
                </a:prstTxWarp>
              </a:bodyPr>
              <a:lstStyle/>
              <a:p>
                <a:endParaRPr lang="en-US"/>
              </a:p>
            </p:txBody>
          </p:sp>
          <p:sp>
            <p:nvSpPr>
              <p:cNvPr id="50729" name="Oval 328"/>
              <p:cNvSpPr>
                <a:spLocks noChangeArrowheads="1"/>
              </p:cNvSpPr>
              <p:nvPr/>
            </p:nvSpPr>
            <p:spPr bwMode="auto">
              <a:xfrm>
                <a:off x="1703" y="3216"/>
                <a:ext cx="199" cy="194"/>
              </a:xfrm>
              <a:prstGeom prst="ellipse">
                <a:avLst/>
              </a:prstGeom>
              <a:noFill/>
              <a:ln w="15875">
                <a:solidFill>
                  <a:srgbClr val="FF8C03"/>
                </a:solidFill>
                <a:round/>
                <a:headEnd/>
                <a:tailEnd/>
              </a:ln>
            </p:spPr>
            <p:txBody>
              <a:bodyPr>
                <a:prstTxWarp prst="textNoShape">
                  <a:avLst/>
                </a:prstTxWarp>
              </a:bodyPr>
              <a:lstStyle/>
              <a:p>
                <a:endParaRPr lang="en-US"/>
              </a:p>
            </p:txBody>
          </p:sp>
          <p:sp>
            <p:nvSpPr>
              <p:cNvPr id="50730" name="Oval 329"/>
              <p:cNvSpPr>
                <a:spLocks noChangeArrowheads="1"/>
              </p:cNvSpPr>
              <p:nvPr/>
            </p:nvSpPr>
            <p:spPr bwMode="auto">
              <a:xfrm>
                <a:off x="1705" y="3218"/>
                <a:ext cx="195" cy="190"/>
              </a:xfrm>
              <a:prstGeom prst="ellipse">
                <a:avLst/>
              </a:prstGeom>
              <a:noFill/>
              <a:ln w="15875">
                <a:solidFill>
                  <a:srgbClr val="FF8903"/>
                </a:solidFill>
                <a:round/>
                <a:headEnd/>
                <a:tailEnd/>
              </a:ln>
            </p:spPr>
            <p:txBody>
              <a:bodyPr>
                <a:prstTxWarp prst="textNoShape">
                  <a:avLst/>
                </a:prstTxWarp>
              </a:bodyPr>
              <a:lstStyle/>
              <a:p>
                <a:endParaRPr lang="en-US"/>
              </a:p>
            </p:txBody>
          </p:sp>
          <p:sp>
            <p:nvSpPr>
              <p:cNvPr id="50731" name="Oval 330"/>
              <p:cNvSpPr>
                <a:spLocks noChangeArrowheads="1"/>
              </p:cNvSpPr>
              <p:nvPr/>
            </p:nvSpPr>
            <p:spPr bwMode="auto">
              <a:xfrm>
                <a:off x="1707" y="3220"/>
                <a:ext cx="192" cy="186"/>
              </a:xfrm>
              <a:prstGeom prst="ellipse">
                <a:avLst/>
              </a:prstGeom>
              <a:noFill/>
              <a:ln w="15875">
                <a:solidFill>
                  <a:srgbClr val="FF8703"/>
                </a:solidFill>
                <a:round/>
                <a:headEnd/>
                <a:tailEnd/>
              </a:ln>
            </p:spPr>
            <p:txBody>
              <a:bodyPr>
                <a:prstTxWarp prst="textNoShape">
                  <a:avLst/>
                </a:prstTxWarp>
              </a:bodyPr>
              <a:lstStyle/>
              <a:p>
                <a:endParaRPr lang="en-US"/>
              </a:p>
            </p:txBody>
          </p:sp>
          <p:sp>
            <p:nvSpPr>
              <p:cNvPr id="50732" name="Oval 331"/>
              <p:cNvSpPr>
                <a:spLocks noChangeArrowheads="1"/>
              </p:cNvSpPr>
              <p:nvPr/>
            </p:nvSpPr>
            <p:spPr bwMode="auto">
              <a:xfrm>
                <a:off x="1708" y="3222"/>
                <a:ext cx="189" cy="182"/>
              </a:xfrm>
              <a:prstGeom prst="ellipse">
                <a:avLst/>
              </a:prstGeom>
              <a:noFill/>
              <a:ln w="15875">
                <a:solidFill>
                  <a:srgbClr val="FF8403"/>
                </a:solidFill>
                <a:round/>
                <a:headEnd/>
                <a:tailEnd/>
              </a:ln>
            </p:spPr>
            <p:txBody>
              <a:bodyPr>
                <a:prstTxWarp prst="textNoShape">
                  <a:avLst/>
                </a:prstTxWarp>
              </a:bodyPr>
              <a:lstStyle/>
              <a:p>
                <a:endParaRPr lang="en-US"/>
              </a:p>
            </p:txBody>
          </p:sp>
          <p:sp>
            <p:nvSpPr>
              <p:cNvPr id="50733" name="Oval 332"/>
              <p:cNvSpPr>
                <a:spLocks noChangeArrowheads="1"/>
              </p:cNvSpPr>
              <p:nvPr/>
            </p:nvSpPr>
            <p:spPr bwMode="auto">
              <a:xfrm>
                <a:off x="1710" y="3224"/>
                <a:ext cx="185" cy="178"/>
              </a:xfrm>
              <a:prstGeom prst="ellipse">
                <a:avLst/>
              </a:prstGeom>
              <a:noFill/>
              <a:ln w="15875">
                <a:solidFill>
                  <a:srgbClr val="FF8103"/>
                </a:solidFill>
                <a:round/>
                <a:headEnd/>
                <a:tailEnd/>
              </a:ln>
            </p:spPr>
            <p:txBody>
              <a:bodyPr>
                <a:prstTxWarp prst="textNoShape">
                  <a:avLst/>
                </a:prstTxWarp>
              </a:bodyPr>
              <a:lstStyle/>
              <a:p>
                <a:endParaRPr lang="en-US"/>
              </a:p>
            </p:txBody>
          </p:sp>
          <p:sp>
            <p:nvSpPr>
              <p:cNvPr id="50734" name="Oval 333"/>
              <p:cNvSpPr>
                <a:spLocks noChangeArrowheads="1"/>
              </p:cNvSpPr>
              <p:nvPr/>
            </p:nvSpPr>
            <p:spPr bwMode="auto">
              <a:xfrm>
                <a:off x="1712" y="3226"/>
                <a:ext cx="181" cy="174"/>
              </a:xfrm>
              <a:prstGeom prst="ellipse">
                <a:avLst/>
              </a:prstGeom>
              <a:noFill/>
              <a:ln w="15875">
                <a:solidFill>
                  <a:srgbClr val="FF7E04"/>
                </a:solidFill>
                <a:round/>
                <a:headEnd/>
                <a:tailEnd/>
              </a:ln>
            </p:spPr>
            <p:txBody>
              <a:bodyPr>
                <a:prstTxWarp prst="textNoShape">
                  <a:avLst/>
                </a:prstTxWarp>
              </a:bodyPr>
              <a:lstStyle/>
              <a:p>
                <a:endParaRPr lang="en-US"/>
              </a:p>
            </p:txBody>
          </p:sp>
          <p:sp>
            <p:nvSpPr>
              <p:cNvPr id="50735" name="Oval 334"/>
              <p:cNvSpPr>
                <a:spLocks noChangeArrowheads="1"/>
              </p:cNvSpPr>
              <p:nvPr/>
            </p:nvSpPr>
            <p:spPr bwMode="auto">
              <a:xfrm>
                <a:off x="1714" y="3227"/>
                <a:ext cx="177" cy="171"/>
              </a:xfrm>
              <a:prstGeom prst="ellipse">
                <a:avLst/>
              </a:prstGeom>
              <a:noFill/>
              <a:ln w="15875">
                <a:solidFill>
                  <a:srgbClr val="FF7C04"/>
                </a:solidFill>
                <a:round/>
                <a:headEnd/>
                <a:tailEnd/>
              </a:ln>
            </p:spPr>
            <p:txBody>
              <a:bodyPr>
                <a:prstTxWarp prst="textNoShape">
                  <a:avLst/>
                </a:prstTxWarp>
              </a:bodyPr>
              <a:lstStyle/>
              <a:p>
                <a:endParaRPr lang="en-US"/>
              </a:p>
            </p:txBody>
          </p:sp>
          <p:sp>
            <p:nvSpPr>
              <p:cNvPr id="50736" name="Oval 335"/>
              <p:cNvSpPr>
                <a:spLocks noChangeArrowheads="1"/>
              </p:cNvSpPr>
              <p:nvPr/>
            </p:nvSpPr>
            <p:spPr bwMode="auto">
              <a:xfrm>
                <a:off x="1716" y="3227"/>
                <a:ext cx="173" cy="169"/>
              </a:xfrm>
              <a:prstGeom prst="ellipse">
                <a:avLst/>
              </a:prstGeom>
              <a:noFill/>
              <a:ln w="15875">
                <a:solidFill>
                  <a:srgbClr val="FF7904"/>
                </a:solidFill>
                <a:round/>
                <a:headEnd/>
                <a:tailEnd/>
              </a:ln>
            </p:spPr>
            <p:txBody>
              <a:bodyPr>
                <a:prstTxWarp prst="textNoShape">
                  <a:avLst/>
                </a:prstTxWarp>
              </a:bodyPr>
              <a:lstStyle/>
              <a:p>
                <a:endParaRPr lang="en-US"/>
              </a:p>
            </p:txBody>
          </p:sp>
          <p:sp>
            <p:nvSpPr>
              <p:cNvPr id="50737" name="Oval 336"/>
              <p:cNvSpPr>
                <a:spLocks noChangeArrowheads="1"/>
              </p:cNvSpPr>
              <p:nvPr/>
            </p:nvSpPr>
            <p:spPr bwMode="auto">
              <a:xfrm>
                <a:off x="1718" y="3229"/>
                <a:ext cx="169" cy="165"/>
              </a:xfrm>
              <a:prstGeom prst="ellipse">
                <a:avLst/>
              </a:prstGeom>
              <a:noFill/>
              <a:ln w="15875">
                <a:solidFill>
                  <a:srgbClr val="FF7604"/>
                </a:solidFill>
                <a:round/>
                <a:headEnd/>
                <a:tailEnd/>
              </a:ln>
            </p:spPr>
            <p:txBody>
              <a:bodyPr>
                <a:prstTxWarp prst="textNoShape">
                  <a:avLst/>
                </a:prstTxWarp>
              </a:bodyPr>
              <a:lstStyle/>
              <a:p>
                <a:endParaRPr lang="en-US"/>
              </a:p>
            </p:txBody>
          </p:sp>
          <p:sp>
            <p:nvSpPr>
              <p:cNvPr id="50738" name="Oval 337"/>
              <p:cNvSpPr>
                <a:spLocks noChangeArrowheads="1"/>
              </p:cNvSpPr>
              <p:nvPr/>
            </p:nvSpPr>
            <p:spPr bwMode="auto">
              <a:xfrm>
                <a:off x="1720" y="3231"/>
                <a:ext cx="165" cy="162"/>
              </a:xfrm>
              <a:prstGeom prst="ellipse">
                <a:avLst/>
              </a:prstGeom>
              <a:noFill/>
              <a:ln w="15875">
                <a:solidFill>
                  <a:srgbClr val="FF7304"/>
                </a:solidFill>
                <a:round/>
                <a:headEnd/>
                <a:tailEnd/>
              </a:ln>
            </p:spPr>
            <p:txBody>
              <a:bodyPr>
                <a:prstTxWarp prst="textNoShape">
                  <a:avLst/>
                </a:prstTxWarp>
              </a:bodyPr>
              <a:lstStyle/>
              <a:p>
                <a:endParaRPr lang="en-US"/>
              </a:p>
            </p:txBody>
          </p:sp>
          <p:sp>
            <p:nvSpPr>
              <p:cNvPr id="50739" name="Oval 338"/>
              <p:cNvSpPr>
                <a:spLocks noChangeArrowheads="1"/>
              </p:cNvSpPr>
              <p:nvPr/>
            </p:nvSpPr>
            <p:spPr bwMode="auto">
              <a:xfrm>
                <a:off x="1722" y="3233"/>
                <a:ext cx="161" cy="158"/>
              </a:xfrm>
              <a:prstGeom prst="ellipse">
                <a:avLst/>
              </a:prstGeom>
              <a:noFill/>
              <a:ln w="15875">
                <a:solidFill>
                  <a:srgbClr val="FF7104"/>
                </a:solidFill>
                <a:round/>
                <a:headEnd/>
                <a:tailEnd/>
              </a:ln>
            </p:spPr>
            <p:txBody>
              <a:bodyPr>
                <a:prstTxWarp prst="textNoShape">
                  <a:avLst/>
                </a:prstTxWarp>
              </a:bodyPr>
              <a:lstStyle/>
              <a:p>
                <a:endParaRPr lang="en-US"/>
              </a:p>
            </p:txBody>
          </p:sp>
          <p:sp>
            <p:nvSpPr>
              <p:cNvPr id="50740" name="Oval 339"/>
              <p:cNvSpPr>
                <a:spLocks noChangeArrowheads="1"/>
              </p:cNvSpPr>
              <p:nvPr/>
            </p:nvSpPr>
            <p:spPr bwMode="auto">
              <a:xfrm>
                <a:off x="1724" y="3235"/>
                <a:ext cx="157" cy="154"/>
              </a:xfrm>
              <a:prstGeom prst="ellipse">
                <a:avLst/>
              </a:prstGeom>
              <a:noFill/>
              <a:ln w="15875">
                <a:solidFill>
                  <a:srgbClr val="FF6E05"/>
                </a:solidFill>
                <a:round/>
                <a:headEnd/>
                <a:tailEnd/>
              </a:ln>
            </p:spPr>
            <p:txBody>
              <a:bodyPr>
                <a:prstTxWarp prst="textNoShape">
                  <a:avLst/>
                </a:prstTxWarp>
              </a:bodyPr>
              <a:lstStyle/>
              <a:p>
                <a:endParaRPr lang="en-US"/>
              </a:p>
            </p:txBody>
          </p:sp>
          <p:sp>
            <p:nvSpPr>
              <p:cNvPr id="50741" name="Oval 340"/>
              <p:cNvSpPr>
                <a:spLocks noChangeArrowheads="1"/>
              </p:cNvSpPr>
              <p:nvPr/>
            </p:nvSpPr>
            <p:spPr bwMode="auto">
              <a:xfrm>
                <a:off x="1726" y="3237"/>
                <a:ext cx="153" cy="150"/>
              </a:xfrm>
              <a:prstGeom prst="ellipse">
                <a:avLst/>
              </a:prstGeom>
              <a:noFill/>
              <a:ln w="15875">
                <a:solidFill>
                  <a:srgbClr val="FF6B05"/>
                </a:solidFill>
                <a:round/>
                <a:headEnd/>
                <a:tailEnd/>
              </a:ln>
            </p:spPr>
            <p:txBody>
              <a:bodyPr>
                <a:prstTxWarp prst="textNoShape">
                  <a:avLst/>
                </a:prstTxWarp>
              </a:bodyPr>
              <a:lstStyle/>
              <a:p>
                <a:endParaRPr lang="en-US"/>
              </a:p>
            </p:txBody>
          </p:sp>
          <p:sp>
            <p:nvSpPr>
              <p:cNvPr id="50742" name="Oval 341"/>
              <p:cNvSpPr>
                <a:spLocks noChangeArrowheads="1"/>
              </p:cNvSpPr>
              <p:nvPr/>
            </p:nvSpPr>
            <p:spPr bwMode="auto">
              <a:xfrm>
                <a:off x="1728" y="3239"/>
                <a:ext cx="149" cy="146"/>
              </a:xfrm>
              <a:prstGeom prst="ellipse">
                <a:avLst/>
              </a:prstGeom>
              <a:noFill/>
              <a:ln w="15875">
                <a:solidFill>
                  <a:srgbClr val="FF6805"/>
                </a:solidFill>
                <a:round/>
                <a:headEnd/>
                <a:tailEnd/>
              </a:ln>
            </p:spPr>
            <p:txBody>
              <a:bodyPr>
                <a:prstTxWarp prst="textNoShape">
                  <a:avLst/>
                </a:prstTxWarp>
              </a:bodyPr>
              <a:lstStyle/>
              <a:p>
                <a:endParaRPr lang="en-US"/>
              </a:p>
            </p:txBody>
          </p:sp>
          <p:sp>
            <p:nvSpPr>
              <p:cNvPr id="50743" name="Oval 342"/>
              <p:cNvSpPr>
                <a:spLocks noChangeArrowheads="1"/>
              </p:cNvSpPr>
              <p:nvPr/>
            </p:nvSpPr>
            <p:spPr bwMode="auto">
              <a:xfrm>
                <a:off x="1730" y="3241"/>
                <a:ext cx="146" cy="142"/>
              </a:xfrm>
              <a:prstGeom prst="ellipse">
                <a:avLst/>
              </a:prstGeom>
              <a:noFill/>
              <a:ln w="15875">
                <a:solidFill>
                  <a:srgbClr val="FF6605"/>
                </a:solidFill>
                <a:round/>
                <a:headEnd/>
                <a:tailEnd/>
              </a:ln>
            </p:spPr>
            <p:txBody>
              <a:bodyPr>
                <a:prstTxWarp prst="textNoShape">
                  <a:avLst/>
                </a:prstTxWarp>
              </a:bodyPr>
              <a:lstStyle/>
              <a:p>
                <a:endParaRPr lang="en-US"/>
              </a:p>
            </p:txBody>
          </p:sp>
          <p:sp>
            <p:nvSpPr>
              <p:cNvPr id="50744" name="Oval 343"/>
              <p:cNvSpPr>
                <a:spLocks noChangeArrowheads="1"/>
              </p:cNvSpPr>
              <p:nvPr/>
            </p:nvSpPr>
            <p:spPr bwMode="auto">
              <a:xfrm>
                <a:off x="1732" y="3243"/>
                <a:ext cx="142" cy="138"/>
              </a:xfrm>
              <a:prstGeom prst="ellipse">
                <a:avLst/>
              </a:prstGeom>
              <a:noFill/>
              <a:ln w="15875">
                <a:solidFill>
                  <a:srgbClr val="FF6305"/>
                </a:solidFill>
                <a:round/>
                <a:headEnd/>
                <a:tailEnd/>
              </a:ln>
            </p:spPr>
            <p:txBody>
              <a:bodyPr>
                <a:prstTxWarp prst="textNoShape">
                  <a:avLst/>
                </a:prstTxWarp>
              </a:bodyPr>
              <a:lstStyle/>
              <a:p>
                <a:endParaRPr lang="en-US"/>
              </a:p>
            </p:txBody>
          </p:sp>
          <p:sp>
            <p:nvSpPr>
              <p:cNvPr id="50745" name="Oval 344"/>
              <p:cNvSpPr>
                <a:spLocks noChangeArrowheads="1"/>
              </p:cNvSpPr>
              <p:nvPr/>
            </p:nvSpPr>
            <p:spPr bwMode="auto">
              <a:xfrm>
                <a:off x="1733" y="3245"/>
                <a:ext cx="139" cy="134"/>
              </a:xfrm>
              <a:prstGeom prst="ellipse">
                <a:avLst/>
              </a:prstGeom>
              <a:noFill/>
              <a:ln w="15875">
                <a:solidFill>
                  <a:srgbClr val="FF6006"/>
                </a:solidFill>
                <a:round/>
                <a:headEnd/>
                <a:tailEnd/>
              </a:ln>
            </p:spPr>
            <p:txBody>
              <a:bodyPr>
                <a:prstTxWarp prst="textNoShape">
                  <a:avLst/>
                </a:prstTxWarp>
              </a:bodyPr>
              <a:lstStyle/>
              <a:p>
                <a:endParaRPr lang="en-US"/>
              </a:p>
            </p:txBody>
          </p:sp>
          <p:sp>
            <p:nvSpPr>
              <p:cNvPr id="50746" name="Oval 345"/>
              <p:cNvSpPr>
                <a:spLocks noChangeArrowheads="1"/>
              </p:cNvSpPr>
              <p:nvPr/>
            </p:nvSpPr>
            <p:spPr bwMode="auto">
              <a:xfrm>
                <a:off x="1735" y="3247"/>
                <a:ext cx="135" cy="130"/>
              </a:xfrm>
              <a:prstGeom prst="ellipse">
                <a:avLst/>
              </a:prstGeom>
              <a:noFill/>
              <a:ln w="15875">
                <a:solidFill>
                  <a:srgbClr val="FF5D06"/>
                </a:solidFill>
                <a:round/>
                <a:headEnd/>
                <a:tailEnd/>
              </a:ln>
            </p:spPr>
            <p:txBody>
              <a:bodyPr>
                <a:prstTxWarp prst="textNoShape">
                  <a:avLst/>
                </a:prstTxWarp>
              </a:bodyPr>
              <a:lstStyle/>
              <a:p>
                <a:endParaRPr lang="en-US"/>
              </a:p>
            </p:txBody>
          </p:sp>
          <p:sp>
            <p:nvSpPr>
              <p:cNvPr id="50747" name="Oval 346"/>
              <p:cNvSpPr>
                <a:spLocks noChangeArrowheads="1"/>
              </p:cNvSpPr>
              <p:nvPr/>
            </p:nvSpPr>
            <p:spPr bwMode="auto">
              <a:xfrm>
                <a:off x="1737" y="3249"/>
                <a:ext cx="131" cy="128"/>
              </a:xfrm>
              <a:prstGeom prst="ellipse">
                <a:avLst/>
              </a:prstGeom>
              <a:noFill/>
              <a:ln w="15875">
                <a:solidFill>
                  <a:srgbClr val="FF5A06"/>
                </a:solidFill>
                <a:round/>
                <a:headEnd/>
                <a:tailEnd/>
              </a:ln>
            </p:spPr>
            <p:txBody>
              <a:bodyPr>
                <a:prstTxWarp prst="textNoShape">
                  <a:avLst/>
                </a:prstTxWarp>
              </a:bodyPr>
              <a:lstStyle/>
              <a:p>
                <a:endParaRPr lang="en-US"/>
              </a:p>
            </p:txBody>
          </p:sp>
          <p:sp>
            <p:nvSpPr>
              <p:cNvPr id="50748" name="Oval 347"/>
              <p:cNvSpPr>
                <a:spLocks noChangeArrowheads="1"/>
              </p:cNvSpPr>
              <p:nvPr/>
            </p:nvSpPr>
            <p:spPr bwMode="auto">
              <a:xfrm>
                <a:off x="1739" y="3250"/>
                <a:ext cx="127" cy="125"/>
              </a:xfrm>
              <a:prstGeom prst="ellipse">
                <a:avLst/>
              </a:prstGeom>
              <a:noFill/>
              <a:ln w="15875">
                <a:solidFill>
                  <a:srgbClr val="FF5806"/>
                </a:solidFill>
                <a:round/>
                <a:headEnd/>
                <a:tailEnd/>
              </a:ln>
            </p:spPr>
            <p:txBody>
              <a:bodyPr>
                <a:prstTxWarp prst="textNoShape">
                  <a:avLst/>
                </a:prstTxWarp>
              </a:bodyPr>
              <a:lstStyle/>
              <a:p>
                <a:endParaRPr lang="en-US"/>
              </a:p>
            </p:txBody>
          </p:sp>
          <p:sp>
            <p:nvSpPr>
              <p:cNvPr id="50749" name="Oval 348"/>
              <p:cNvSpPr>
                <a:spLocks noChangeArrowheads="1"/>
              </p:cNvSpPr>
              <p:nvPr/>
            </p:nvSpPr>
            <p:spPr bwMode="auto">
              <a:xfrm>
                <a:off x="1741" y="3252"/>
                <a:ext cx="123" cy="121"/>
              </a:xfrm>
              <a:prstGeom prst="ellipse">
                <a:avLst/>
              </a:prstGeom>
              <a:noFill/>
              <a:ln w="15875">
                <a:solidFill>
                  <a:srgbClr val="FF5506"/>
                </a:solidFill>
                <a:round/>
                <a:headEnd/>
                <a:tailEnd/>
              </a:ln>
            </p:spPr>
            <p:txBody>
              <a:bodyPr>
                <a:prstTxWarp prst="textNoShape">
                  <a:avLst/>
                </a:prstTxWarp>
              </a:bodyPr>
              <a:lstStyle/>
              <a:p>
                <a:endParaRPr lang="en-US"/>
              </a:p>
            </p:txBody>
          </p:sp>
          <p:sp>
            <p:nvSpPr>
              <p:cNvPr id="50750" name="Oval 349"/>
              <p:cNvSpPr>
                <a:spLocks noChangeArrowheads="1"/>
              </p:cNvSpPr>
              <p:nvPr/>
            </p:nvSpPr>
            <p:spPr bwMode="auto">
              <a:xfrm>
                <a:off x="1743" y="3254"/>
                <a:ext cx="119" cy="117"/>
              </a:xfrm>
              <a:prstGeom prst="ellipse">
                <a:avLst/>
              </a:prstGeom>
              <a:noFill/>
              <a:ln w="15875">
                <a:solidFill>
                  <a:srgbClr val="FF5207"/>
                </a:solidFill>
                <a:round/>
                <a:headEnd/>
                <a:tailEnd/>
              </a:ln>
            </p:spPr>
            <p:txBody>
              <a:bodyPr>
                <a:prstTxWarp prst="textNoShape">
                  <a:avLst/>
                </a:prstTxWarp>
              </a:bodyPr>
              <a:lstStyle/>
              <a:p>
                <a:endParaRPr lang="en-US"/>
              </a:p>
            </p:txBody>
          </p:sp>
          <p:sp>
            <p:nvSpPr>
              <p:cNvPr id="50751" name="Oval 350"/>
              <p:cNvSpPr>
                <a:spLocks noChangeArrowheads="1"/>
              </p:cNvSpPr>
              <p:nvPr/>
            </p:nvSpPr>
            <p:spPr bwMode="auto">
              <a:xfrm>
                <a:off x="1745" y="3256"/>
                <a:ext cx="115" cy="114"/>
              </a:xfrm>
              <a:prstGeom prst="ellipse">
                <a:avLst/>
              </a:prstGeom>
              <a:noFill/>
              <a:ln w="15875">
                <a:solidFill>
                  <a:srgbClr val="FF4F07"/>
                </a:solidFill>
                <a:round/>
                <a:headEnd/>
                <a:tailEnd/>
              </a:ln>
            </p:spPr>
            <p:txBody>
              <a:bodyPr>
                <a:prstTxWarp prst="textNoShape">
                  <a:avLst/>
                </a:prstTxWarp>
              </a:bodyPr>
              <a:lstStyle/>
              <a:p>
                <a:endParaRPr lang="en-US"/>
              </a:p>
            </p:txBody>
          </p:sp>
          <p:sp>
            <p:nvSpPr>
              <p:cNvPr id="50752" name="Oval 351"/>
              <p:cNvSpPr>
                <a:spLocks noChangeArrowheads="1"/>
              </p:cNvSpPr>
              <p:nvPr/>
            </p:nvSpPr>
            <p:spPr bwMode="auto">
              <a:xfrm>
                <a:off x="1747" y="3258"/>
                <a:ext cx="111" cy="110"/>
              </a:xfrm>
              <a:prstGeom prst="ellipse">
                <a:avLst/>
              </a:prstGeom>
              <a:noFill/>
              <a:ln w="15875">
                <a:solidFill>
                  <a:srgbClr val="FF4D07"/>
                </a:solidFill>
                <a:round/>
                <a:headEnd/>
                <a:tailEnd/>
              </a:ln>
            </p:spPr>
            <p:txBody>
              <a:bodyPr>
                <a:prstTxWarp prst="textNoShape">
                  <a:avLst/>
                </a:prstTxWarp>
              </a:bodyPr>
              <a:lstStyle/>
              <a:p>
                <a:endParaRPr lang="en-US"/>
              </a:p>
            </p:txBody>
          </p:sp>
          <p:sp>
            <p:nvSpPr>
              <p:cNvPr id="50753" name="Oval 352"/>
              <p:cNvSpPr>
                <a:spLocks noChangeArrowheads="1"/>
              </p:cNvSpPr>
              <p:nvPr/>
            </p:nvSpPr>
            <p:spPr bwMode="auto">
              <a:xfrm>
                <a:off x="1749" y="3260"/>
                <a:ext cx="107" cy="106"/>
              </a:xfrm>
              <a:prstGeom prst="ellipse">
                <a:avLst/>
              </a:prstGeom>
              <a:noFill/>
              <a:ln w="15875">
                <a:solidFill>
                  <a:srgbClr val="FF4A07"/>
                </a:solidFill>
                <a:round/>
                <a:headEnd/>
                <a:tailEnd/>
              </a:ln>
            </p:spPr>
            <p:txBody>
              <a:bodyPr>
                <a:prstTxWarp prst="textNoShape">
                  <a:avLst/>
                </a:prstTxWarp>
              </a:bodyPr>
              <a:lstStyle/>
              <a:p>
                <a:endParaRPr lang="en-US"/>
              </a:p>
            </p:txBody>
          </p:sp>
          <p:sp>
            <p:nvSpPr>
              <p:cNvPr id="50754" name="Oval 353"/>
              <p:cNvSpPr>
                <a:spLocks noChangeArrowheads="1"/>
              </p:cNvSpPr>
              <p:nvPr/>
            </p:nvSpPr>
            <p:spPr bwMode="auto">
              <a:xfrm>
                <a:off x="1751" y="3262"/>
                <a:ext cx="103" cy="102"/>
              </a:xfrm>
              <a:prstGeom prst="ellipse">
                <a:avLst/>
              </a:prstGeom>
              <a:noFill/>
              <a:ln w="15875">
                <a:solidFill>
                  <a:srgbClr val="FF4707"/>
                </a:solidFill>
                <a:round/>
                <a:headEnd/>
                <a:tailEnd/>
              </a:ln>
            </p:spPr>
            <p:txBody>
              <a:bodyPr>
                <a:prstTxWarp prst="textNoShape">
                  <a:avLst/>
                </a:prstTxWarp>
              </a:bodyPr>
              <a:lstStyle/>
              <a:p>
                <a:endParaRPr lang="en-US"/>
              </a:p>
            </p:txBody>
          </p:sp>
          <p:sp>
            <p:nvSpPr>
              <p:cNvPr id="50755" name="Oval 354"/>
              <p:cNvSpPr>
                <a:spLocks noChangeArrowheads="1"/>
              </p:cNvSpPr>
              <p:nvPr/>
            </p:nvSpPr>
            <p:spPr bwMode="auto">
              <a:xfrm>
                <a:off x="1753" y="3264"/>
                <a:ext cx="99" cy="98"/>
              </a:xfrm>
              <a:prstGeom prst="ellipse">
                <a:avLst/>
              </a:prstGeom>
              <a:noFill/>
              <a:ln w="15875">
                <a:solidFill>
                  <a:srgbClr val="FF4407"/>
                </a:solidFill>
                <a:round/>
                <a:headEnd/>
                <a:tailEnd/>
              </a:ln>
            </p:spPr>
            <p:txBody>
              <a:bodyPr>
                <a:prstTxWarp prst="textNoShape">
                  <a:avLst/>
                </a:prstTxWarp>
              </a:bodyPr>
              <a:lstStyle/>
              <a:p>
                <a:endParaRPr lang="en-US"/>
              </a:p>
            </p:txBody>
          </p:sp>
          <p:sp>
            <p:nvSpPr>
              <p:cNvPr id="50756" name="Oval 355"/>
              <p:cNvSpPr>
                <a:spLocks noChangeArrowheads="1"/>
              </p:cNvSpPr>
              <p:nvPr/>
            </p:nvSpPr>
            <p:spPr bwMode="auto">
              <a:xfrm>
                <a:off x="1755" y="3266"/>
                <a:ext cx="96" cy="94"/>
              </a:xfrm>
              <a:prstGeom prst="ellipse">
                <a:avLst/>
              </a:prstGeom>
              <a:noFill/>
              <a:ln w="15875">
                <a:solidFill>
                  <a:srgbClr val="FF4208"/>
                </a:solidFill>
                <a:round/>
                <a:headEnd/>
                <a:tailEnd/>
              </a:ln>
            </p:spPr>
            <p:txBody>
              <a:bodyPr>
                <a:prstTxWarp prst="textNoShape">
                  <a:avLst/>
                </a:prstTxWarp>
              </a:bodyPr>
              <a:lstStyle/>
              <a:p>
                <a:endParaRPr lang="en-US"/>
              </a:p>
            </p:txBody>
          </p:sp>
          <p:sp>
            <p:nvSpPr>
              <p:cNvPr id="50757" name="Oval 356"/>
              <p:cNvSpPr>
                <a:spLocks noChangeArrowheads="1"/>
              </p:cNvSpPr>
              <p:nvPr/>
            </p:nvSpPr>
            <p:spPr bwMode="auto">
              <a:xfrm>
                <a:off x="1756" y="3268"/>
                <a:ext cx="93" cy="90"/>
              </a:xfrm>
              <a:prstGeom prst="ellipse">
                <a:avLst/>
              </a:prstGeom>
              <a:noFill/>
              <a:ln w="15875">
                <a:solidFill>
                  <a:srgbClr val="FF3F08"/>
                </a:solidFill>
                <a:round/>
                <a:headEnd/>
                <a:tailEnd/>
              </a:ln>
            </p:spPr>
            <p:txBody>
              <a:bodyPr>
                <a:prstTxWarp prst="textNoShape">
                  <a:avLst/>
                </a:prstTxWarp>
              </a:bodyPr>
              <a:lstStyle/>
              <a:p>
                <a:endParaRPr lang="en-US"/>
              </a:p>
            </p:txBody>
          </p:sp>
          <p:sp>
            <p:nvSpPr>
              <p:cNvPr id="50758" name="Oval 357"/>
              <p:cNvSpPr>
                <a:spLocks noChangeArrowheads="1"/>
              </p:cNvSpPr>
              <p:nvPr/>
            </p:nvSpPr>
            <p:spPr bwMode="auto">
              <a:xfrm>
                <a:off x="1758" y="3270"/>
                <a:ext cx="89" cy="86"/>
              </a:xfrm>
              <a:prstGeom prst="ellipse">
                <a:avLst/>
              </a:prstGeom>
              <a:noFill/>
              <a:ln w="15875">
                <a:solidFill>
                  <a:srgbClr val="FF3C08"/>
                </a:solidFill>
                <a:round/>
                <a:headEnd/>
                <a:tailEnd/>
              </a:ln>
            </p:spPr>
            <p:txBody>
              <a:bodyPr>
                <a:prstTxWarp prst="textNoShape">
                  <a:avLst/>
                </a:prstTxWarp>
              </a:bodyPr>
              <a:lstStyle/>
              <a:p>
                <a:endParaRPr lang="en-US"/>
              </a:p>
            </p:txBody>
          </p:sp>
          <p:sp>
            <p:nvSpPr>
              <p:cNvPr id="50759" name="Oval 358"/>
              <p:cNvSpPr>
                <a:spLocks noChangeArrowheads="1"/>
              </p:cNvSpPr>
              <p:nvPr/>
            </p:nvSpPr>
            <p:spPr bwMode="auto">
              <a:xfrm>
                <a:off x="1760" y="3270"/>
                <a:ext cx="85" cy="84"/>
              </a:xfrm>
              <a:prstGeom prst="ellipse">
                <a:avLst/>
              </a:prstGeom>
              <a:noFill/>
              <a:ln w="15875">
                <a:solidFill>
                  <a:srgbClr val="FF3908"/>
                </a:solidFill>
                <a:round/>
                <a:headEnd/>
                <a:tailEnd/>
              </a:ln>
            </p:spPr>
            <p:txBody>
              <a:bodyPr>
                <a:prstTxWarp prst="textNoShape">
                  <a:avLst/>
                </a:prstTxWarp>
              </a:bodyPr>
              <a:lstStyle/>
              <a:p>
                <a:endParaRPr lang="en-US"/>
              </a:p>
            </p:txBody>
          </p:sp>
          <p:sp>
            <p:nvSpPr>
              <p:cNvPr id="50760" name="Oval 359"/>
              <p:cNvSpPr>
                <a:spLocks noChangeArrowheads="1"/>
              </p:cNvSpPr>
              <p:nvPr/>
            </p:nvSpPr>
            <p:spPr bwMode="auto">
              <a:xfrm>
                <a:off x="1762" y="3272"/>
                <a:ext cx="81" cy="80"/>
              </a:xfrm>
              <a:prstGeom prst="ellipse">
                <a:avLst/>
              </a:prstGeom>
              <a:noFill/>
              <a:ln w="15875">
                <a:solidFill>
                  <a:srgbClr val="FF3708"/>
                </a:solidFill>
                <a:round/>
                <a:headEnd/>
                <a:tailEnd/>
              </a:ln>
            </p:spPr>
            <p:txBody>
              <a:bodyPr>
                <a:prstTxWarp prst="textNoShape">
                  <a:avLst/>
                </a:prstTxWarp>
              </a:bodyPr>
              <a:lstStyle/>
              <a:p>
                <a:endParaRPr lang="en-US"/>
              </a:p>
            </p:txBody>
          </p:sp>
          <p:sp>
            <p:nvSpPr>
              <p:cNvPr id="50761" name="Oval 360"/>
              <p:cNvSpPr>
                <a:spLocks noChangeArrowheads="1"/>
              </p:cNvSpPr>
              <p:nvPr/>
            </p:nvSpPr>
            <p:spPr bwMode="auto">
              <a:xfrm>
                <a:off x="1764" y="3274"/>
                <a:ext cx="77" cy="76"/>
              </a:xfrm>
              <a:prstGeom prst="ellipse">
                <a:avLst/>
              </a:prstGeom>
              <a:noFill/>
              <a:ln w="15875">
                <a:solidFill>
                  <a:srgbClr val="FF3409"/>
                </a:solidFill>
                <a:round/>
                <a:headEnd/>
                <a:tailEnd/>
              </a:ln>
            </p:spPr>
            <p:txBody>
              <a:bodyPr>
                <a:prstTxWarp prst="textNoShape">
                  <a:avLst/>
                </a:prstTxWarp>
              </a:bodyPr>
              <a:lstStyle/>
              <a:p>
                <a:endParaRPr lang="en-US"/>
              </a:p>
            </p:txBody>
          </p:sp>
          <p:sp>
            <p:nvSpPr>
              <p:cNvPr id="50762" name="Oval 361"/>
              <p:cNvSpPr>
                <a:spLocks noChangeArrowheads="1"/>
              </p:cNvSpPr>
              <p:nvPr/>
            </p:nvSpPr>
            <p:spPr bwMode="auto">
              <a:xfrm>
                <a:off x="1766" y="3275"/>
                <a:ext cx="73" cy="73"/>
              </a:xfrm>
              <a:prstGeom prst="ellipse">
                <a:avLst/>
              </a:prstGeom>
              <a:noFill/>
              <a:ln w="15875">
                <a:solidFill>
                  <a:srgbClr val="FF3109"/>
                </a:solidFill>
                <a:round/>
                <a:headEnd/>
                <a:tailEnd/>
              </a:ln>
            </p:spPr>
            <p:txBody>
              <a:bodyPr>
                <a:prstTxWarp prst="textNoShape">
                  <a:avLst/>
                </a:prstTxWarp>
              </a:bodyPr>
              <a:lstStyle/>
              <a:p>
                <a:endParaRPr lang="en-US"/>
              </a:p>
            </p:txBody>
          </p:sp>
          <p:sp>
            <p:nvSpPr>
              <p:cNvPr id="50763" name="Oval 362"/>
              <p:cNvSpPr>
                <a:spLocks noChangeArrowheads="1"/>
              </p:cNvSpPr>
              <p:nvPr/>
            </p:nvSpPr>
            <p:spPr bwMode="auto">
              <a:xfrm>
                <a:off x="1768" y="3277"/>
                <a:ext cx="69" cy="69"/>
              </a:xfrm>
              <a:prstGeom prst="ellipse">
                <a:avLst/>
              </a:prstGeom>
              <a:noFill/>
              <a:ln w="15875">
                <a:solidFill>
                  <a:srgbClr val="FF2E09"/>
                </a:solidFill>
                <a:round/>
                <a:headEnd/>
                <a:tailEnd/>
              </a:ln>
            </p:spPr>
            <p:txBody>
              <a:bodyPr>
                <a:prstTxWarp prst="textNoShape">
                  <a:avLst/>
                </a:prstTxWarp>
              </a:bodyPr>
              <a:lstStyle/>
              <a:p>
                <a:endParaRPr lang="en-US"/>
              </a:p>
            </p:txBody>
          </p:sp>
          <p:sp>
            <p:nvSpPr>
              <p:cNvPr id="50764" name="Oval 363"/>
              <p:cNvSpPr>
                <a:spLocks noChangeArrowheads="1"/>
              </p:cNvSpPr>
              <p:nvPr/>
            </p:nvSpPr>
            <p:spPr bwMode="auto">
              <a:xfrm>
                <a:off x="1770" y="3279"/>
                <a:ext cx="65" cy="66"/>
              </a:xfrm>
              <a:prstGeom prst="ellipse">
                <a:avLst/>
              </a:prstGeom>
              <a:noFill/>
              <a:ln w="15875">
                <a:solidFill>
                  <a:srgbClr val="FF2C09"/>
                </a:solidFill>
                <a:round/>
                <a:headEnd/>
                <a:tailEnd/>
              </a:ln>
            </p:spPr>
            <p:txBody>
              <a:bodyPr>
                <a:prstTxWarp prst="textNoShape">
                  <a:avLst/>
                </a:prstTxWarp>
              </a:bodyPr>
              <a:lstStyle/>
              <a:p>
                <a:endParaRPr lang="en-US"/>
              </a:p>
            </p:txBody>
          </p:sp>
          <p:sp>
            <p:nvSpPr>
              <p:cNvPr id="50765" name="Oval 364"/>
              <p:cNvSpPr>
                <a:spLocks noChangeArrowheads="1"/>
              </p:cNvSpPr>
              <p:nvPr/>
            </p:nvSpPr>
            <p:spPr bwMode="auto">
              <a:xfrm>
                <a:off x="1772" y="3281"/>
                <a:ext cx="61" cy="62"/>
              </a:xfrm>
              <a:prstGeom prst="ellipse">
                <a:avLst/>
              </a:prstGeom>
              <a:noFill/>
              <a:ln w="15875">
                <a:solidFill>
                  <a:srgbClr val="FF2909"/>
                </a:solidFill>
                <a:round/>
                <a:headEnd/>
                <a:tailEnd/>
              </a:ln>
            </p:spPr>
            <p:txBody>
              <a:bodyPr>
                <a:prstTxWarp prst="textNoShape">
                  <a:avLst/>
                </a:prstTxWarp>
              </a:bodyPr>
              <a:lstStyle/>
              <a:p>
                <a:endParaRPr lang="en-US"/>
              </a:p>
            </p:txBody>
          </p:sp>
          <p:sp>
            <p:nvSpPr>
              <p:cNvPr id="50766" name="Oval 365"/>
              <p:cNvSpPr>
                <a:spLocks noChangeArrowheads="1"/>
              </p:cNvSpPr>
              <p:nvPr/>
            </p:nvSpPr>
            <p:spPr bwMode="auto">
              <a:xfrm>
                <a:off x="1774" y="3283"/>
                <a:ext cx="57" cy="58"/>
              </a:xfrm>
              <a:prstGeom prst="ellipse">
                <a:avLst/>
              </a:prstGeom>
              <a:noFill/>
              <a:ln w="15875">
                <a:solidFill>
                  <a:srgbClr val="FF2609"/>
                </a:solidFill>
                <a:round/>
                <a:headEnd/>
                <a:tailEnd/>
              </a:ln>
            </p:spPr>
            <p:txBody>
              <a:bodyPr>
                <a:prstTxWarp prst="textNoShape">
                  <a:avLst/>
                </a:prstTxWarp>
              </a:bodyPr>
              <a:lstStyle/>
              <a:p>
                <a:endParaRPr lang="en-US"/>
              </a:p>
            </p:txBody>
          </p:sp>
          <p:sp>
            <p:nvSpPr>
              <p:cNvPr id="50767" name="Oval 366"/>
              <p:cNvSpPr>
                <a:spLocks noChangeArrowheads="1"/>
              </p:cNvSpPr>
              <p:nvPr/>
            </p:nvSpPr>
            <p:spPr bwMode="auto">
              <a:xfrm>
                <a:off x="1776" y="3285"/>
                <a:ext cx="53" cy="54"/>
              </a:xfrm>
              <a:prstGeom prst="ellipse">
                <a:avLst/>
              </a:prstGeom>
              <a:noFill/>
              <a:ln w="15875">
                <a:solidFill>
                  <a:srgbClr val="FF230A"/>
                </a:solidFill>
                <a:round/>
                <a:headEnd/>
                <a:tailEnd/>
              </a:ln>
            </p:spPr>
            <p:txBody>
              <a:bodyPr>
                <a:prstTxWarp prst="textNoShape">
                  <a:avLst/>
                </a:prstTxWarp>
              </a:bodyPr>
              <a:lstStyle/>
              <a:p>
                <a:endParaRPr lang="en-US"/>
              </a:p>
            </p:txBody>
          </p:sp>
          <p:sp>
            <p:nvSpPr>
              <p:cNvPr id="50768" name="Oval 367"/>
              <p:cNvSpPr>
                <a:spLocks noChangeArrowheads="1"/>
              </p:cNvSpPr>
              <p:nvPr/>
            </p:nvSpPr>
            <p:spPr bwMode="auto">
              <a:xfrm>
                <a:off x="1778" y="3287"/>
                <a:ext cx="50" cy="50"/>
              </a:xfrm>
              <a:prstGeom prst="ellipse">
                <a:avLst/>
              </a:prstGeom>
              <a:noFill/>
              <a:ln w="15875">
                <a:solidFill>
                  <a:srgbClr val="FF210A"/>
                </a:solidFill>
                <a:round/>
                <a:headEnd/>
                <a:tailEnd/>
              </a:ln>
            </p:spPr>
            <p:txBody>
              <a:bodyPr>
                <a:prstTxWarp prst="textNoShape">
                  <a:avLst/>
                </a:prstTxWarp>
              </a:bodyPr>
              <a:lstStyle/>
              <a:p>
                <a:endParaRPr lang="en-US"/>
              </a:p>
            </p:txBody>
          </p:sp>
          <p:sp>
            <p:nvSpPr>
              <p:cNvPr id="50769" name="Oval 368"/>
              <p:cNvSpPr>
                <a:spLocks noChangeArrowheads="1"/>
              </p:cNvSpPr>
              <p:nvPr/>
            </p:nvSpPr>
            <p:spPr bwMode="auto">
              <a:xfrm>
                <a:off x="1780" y="3289"/>
                <a:ext cx="46" cy="46"/>
              </a:xfrm>
              <a:prstGeom prst="ellipse">
                <a:avLst/>
              </a:prstGeom>
              <a:noFill/>
              <a:ln w="15875">
                <a:solidFill>
                  <a:srgbClr val="FF1E0A"/>
                </a:solidFill>
                <a:round/>
                <a:headEnd/>
                <a:tailEnd/>
              </a:ln>
            </p:spPr>
            <p:txBody>
              <a:bodyPr>
                <a:prstTxWarp prst="textNoShape">
                  <a:avLst/>
                </a:prstTxWarp>
              </a:bodyPr>
              <a:lstStyle/>
              <a:p>
                <a:endParaRPr lang="en-US"/>
              </a:p>
            </p:txBody>
          </p:sp>
          <p:sp>
            <p:nvSpPr>
              <p:cNvPr id="50770" name="Oval 369"/>
              <p:cNvSpPr>
                <a:spLocks noChangeArrowheads="1"/>
              </p:cNvSpPr>
              <p:nvPr/>
            </p:nvSpPr>
            <p:spPr bwMode="auto">
              <a:xfrm>
                <a:off x="1781" y="3291"/>
                <a:ext cx="43" cy="42"/>
              </a:xfrm>
              <a:prstGeom prst="ellipse">
                <a:avLst/>
              </a:prstGeom>
              <a:noFill/>
              <a:ln w="15875">
                <a:solidFill>
                  <a:srgbClr val="FF1B0A"/>
                </a:solidFill>
                <a:round/>
                <a:headEnd/>
                <a:tailEnd/>
              </a:ln>
            </p:spPr>
            <p:txBody>
              <a:bodyPr>
                <a:prstTxWarp prst="textNoShape">
                  <a:avLst/>
                </a:prstTxWarp>
              </a:bodyPr>
              <a:lstStyle/>
              <a:p>
                <a:endParaRPr lang="en-US"/>
              </a:p>
            </p:txBody>
          </p:sp>
          <p:sp>
            <p:nvSpPr>
              <p:cNvPr id="50771" name="Oval 370"/>
              <p:cNvSpPr>
                <a:spLocks noChangeArrowheads="1"/>
              </p:cNvSpPr>
              <p:nvPr/>
            </p:nvSpPr>
            <p:spPr bwMode="auto">
              <a:xfrm>
                <a:off x="1783" y="3293"/>
                <a:ext cx="39" cy="38"/>
              </a:xfrm>
              <a:prstGeom prst="ellipse">
                <a:avLst/>
              </a:prstGeom>
              <a:noFill/>
              <a:ln w="15875">
                <a:solidFill>
                  <a:srgbClr val="FF180A"/>
                </a:solidFill>
                <a:round/>
                <a:headEnd/>
                <a:tailEnd/>
              </a:ln>
            </p:spPr>
            <p:txBody>
              <a:bodyPr>
                <a:prstTxWarp prst="textNoShape">
                  <a:avLst/>
                </a:prstTxWarp>
              </a:bodyPr>
              <a:lstStyle/>
              <a:p>
                <a:endParaRPr lang="en-US"/>
              </a:p>
            </p:txBody>
          </p:sp>
          <p:sp>
            <p:nvSpPr>
              <p:cNvPr id="50772" name="Oval 371"/>
              <p:cNvSpPr>
                <a:spLocks noChangeArrowheads="1"/>
              </p:cNvSpPr>
              <p:nvPr/>
            </p:nvSpPr>
            <p:spPr bwMode="auto">
              <a:xfrm>
                <a:off x="1785" y="3295"/>
                <a:ext cx="35" cy="34"/>
              </a:xfrm>
              <a:prstGeom prst="ellipse">
                <a:avLst/>
              </a:prstGeom>
              <a:noFill/>
              <a:ln w="15875">
                <a:solidFill>
                  <a:srgbClr val="FF160B"/>
                </a:solidFill>
                <a:round/>
                <a:headEnd/>
                <a:tailEnd/>
              </a:ln>
            </p:spPr>
            <p:txBody>
              <a:bodyPr>
                <a:prstTxWarp prst="textNoShape">
                  <a:avLst/>
                </a:prstTxWarp>
              </a:bodyPr>
              <a:lstStyle/>
              <a:p>
                <a:endParaRPr lang="en-US"/>
              </a:p>
            </p:txBody>
          </p:sp>
          <p:sp>
            <p:nvSpPr>
              <p:cNvPr id="50773" name="Oval 372"/>
              <p:cNvSpPr>
                <a:spLocks noChangeArrowheads="1"/>
              </p:cNvSpPr>
              <p:nvPr/>
            </p:nvSpPr>
            <p:spPr bwMode="auto">
              <a:xfrm>
                <a:off x="1787" y="3297"/>
                <a:ext cx="31" cy="30"/>
              </a:xfrm>
              <a:prstGeom prst="ellipse">
                <a:avLst/>
              </a:prstGeom>
              <a:noFill/>
              <a:ln w="15875">
                <a:solidFill>
                  <a:srgbClr val="FF130B"/>
                </a:solidFill>
                <a:round/>
                <a:headEnd/>
                <a:tailEnd/>
              </a:ln>
            </p:spPr>
            <p:txBody>
              <a:bodyPr>
                <a:prstTxWarp prst="textNoShape">
                  <a:avLst/>
                </a:prstTxWarp>
              </a:bodyPr>
              <a:lstStyle/>
              <a:p>
                <a:endParaRPr lang="en-US"/>
              </a:p>
            </p:txBody>
          </p:sp>
          <p:sp>
            <p:nvSpPr>
              <p:cNvPr id="50774" name="Oval 373"/>
              <p:cNvSpPr>
                <a:spLocks noChangeArrowheads="1"/>
              </p:cNvSpPr>
              <p:nvPr/>
            </p:nvSpPr>
            <p:spPr bwMode="auto">
              <a:xfrm>
                <a:off x="1789" y="3298"/>
                <a:ext cx="27" cy="27"/>
              </a:xfrm>
              <a:prstGeom prst="ellipse">
                <a:avLst/>
              </a:prstGeom>
              <a:noFill/>
              <a:ln w="15875">
                <a:solidFill>
                  <a:srgbClr val="FF100B"/>
                </a:solidFill>
                <a:round/>
                <a:headEnd/>
                <a:tailEnd/>
              </a:ln>
            </p:spPr>
            <p:txBody>
              <a:bodyPr>
                <a:prstTxWarp prst="textNoShape">
                  <a:avLst/>
                </a:prstTxWarp>
              </a:bodyPr>
              <a:lstStyle/>
              <a:p>
                <a:endParaRPr lang="en-US"/>
              </a:p>
            </p:txBody>
          </p:sp>
          <p:sp>
            <p:nvSpPr>
              <p:cNvPr id="50775" name="Oval 374"/>
              <p:cNvSpPr>
                <a:spLocks noChangeArrowheads="1"/>
              </p:cNvSpPr>
              <p:nvPr/>
            </p:nvSpPr>
            <p:spPr bwMode="auto">
              <a:xfrm>
                <a:off x="1791" y="3300"/>
                <a:ext cx="23" cy="23"/>
              </a:xfrm>
              <a:prstGeom prst="ellipse">
                <a:avLst/>
              </a:prstGeom>
              <a:noFill/>
              <a:ln w="15875">
                <a:solidFill>
                  <a:srgbClr val="FF0D0B"/>
                </a:solidFill>
                <a:round/>
                <a:headEnd/>
                <a:tailEnd/>
              </a:ln>
            </p:spPr>
            <p:txBody>
              <a:bodyPr>
                <a:prstTxWarp prst="textNoShape">
                  <a:avLst/>
                </a:prstTxWarp>
              </a:bodyPr>
              <a:lstStyle/>
              <a:p>
                <a:endParaRPr lang="en-US"/>
              </a:p>
            </p:txBody>
          </p:sp>
          <p:sp>
            <p:nvSpPr>
              <p:cNvPr id="50776" name="Oval 375"/>
              <p:cNvSpPr>
                <a:spLocks noChangeArrowheads="1"/>
              </p:cNvSpPr>
              <p:nvPr/>
            </p:nvSpPr>
            <p:spPr bwMode="auto">
              <a:xfrm>
                <a:off x="1793" y="3302"/>
                <a:ext cx="19" cy="20"/>
              </a:xfrm>
              <a:prstGeom prst="ellipse">
                <a:avLst/>
              </a:prstGeom>
              <a:noFill/>
              <a:ln w="15875">
                <a:solidFill>
                  <a:srgbClr val="FF0B0B"/>
                </a:solidFill>
                <a:round/>
                <a:headEnd/>
                <a:tailEnd/>
              </a:ln>
            </p:spPr>
            <p:txBody>
              <a:bodyPr>
                <a:prstTxWarp prst="textNoShape">
                  <a:avLst/>
                </a:prstTxWarp>
              </a:bodyPr>
              <a:lstStyle/>
              <a:p>
                <a:endParaRPr lang="en-US"/>
              </a:p>
            </p:txBody>
          </p:sp>
          <p:sp>
            <p:nvSpPr>
              <p:cNvPr id="50777" name="Oval 376"/>
              <p:cNvSpPr>
                <a:spLocks noChangeArrowheads="1"/>
              </p:cNvSpPr>
              <p:nvPr/>
            </p:nvSpPr>
            <p:spPr bwMode="auto">
              <a:xfrm>
                <a:off x="1795" y="3304"/>
                <a:ext cx="15" cy="16"/>
              </a:xfrm>
              <a:prstGeom prst="ellipse">
                <a:avLst/>
              </a:prstGeom>
              <a:noFill/>
              <a:ln w="15875">
                <a:solidFill>
                  <a:srgbClr val="FF080C"/>
                </a:solidFill>
                <a:round/>
                <a:headEnd/>
                <a:tailEnd/>
              </a:ln>
            </p:spPr>
            <p:txBody>
              <a:bodyPr>
                <a:prstTxWarp prst="textNoShape">
                  <a:avLst/>
                </a:prstTxWarp>
              </a:bodyPr>
              <a:lstStyle/>
              <a:p>
                <a:endParaRPr lang="en-US"/>
              </a:p>
            </p:txBody>
          </p:sp>
          <p:sp>
            <p:nvSpPr>
              <p:cNvPr id="50778" name="Oval 377"/>
              <p:cNvSpPr>
                <a:spLocks noChangeArrowheads="1"/>
              </p:cNvSpPr>
              <p:nvPr/>
            </p:nvSpPr>
            <p:spPr bwMode="auto">
              <a:xfrm>
                <a:off x="1797" y="3306"/>
                <a:ext cx="11" cy="12"/>
              </a:xfrm>
              <a:prstGeom prst="ellipse">
                <a:avLst/>
              </a:prstGeom>
              <a:noFill/>
              <a:ln w="15875">
                <a:solidFill>
                  <a:srgbClr val="FF050C"/>
                </a:solidFill>
                <a:round/>
                <a:headEnd/>
                <a:tailEnd/>
              </a:ln>
            </p:spPr>
            <p:txBody>
              <a:bodyPr>
                <a:prstTxWarp prst="textNoShape">
                  <a:avLst/>
                </a:prstTxWarp>
              </a:bodyPr>
              <a:lstStyle/>
              <a:p>
                <a:endParaRPr lang="en-US"/>
              </a:p>
            </p:txBody>
          </p:sp>
          <p:sp>
            <p:nvSpPr>
              <p:cNvPr id="50779" name="Oval 378"/>
              <p:cNvSpPr>
                <a:spLocks noChangeArrowheads="1"/>
              </p:cNvSpPr>
              <p:nvPr/>
            </p:nvSpPr>
            <p:spPr bwMode="auto">
              <a:xfrm>
                <a:off x="1799" y="3308"/>
                <a:ext cx="7" cy="8"/>
              </a:xfrm>
              <a:prstGeom prst="ellipse">
                <a:avLst/>
              </a:prstGeom>
              <a:noFill/>
              <a:ln w="15875">
                <a:solidFill>
                  <a:srgbClr val="FF020C"/>
                </a:solidFill>
                <a:round/>
                <a:headEnd/>
                <a:tailEnd/>
              </a:ln>
            </p:spPr>
            <p:txBody>
              <a:bodyPr>
                <a:prstTxWarp prst="textNoShape">
                  <a:avLst/>
                </a:prstTxWarp>
              </a:bodyPr>
              <a:lstStyle/>
              <a:p>
                <a:endParaRPr lang="en-US"/>
              </a:p>
            </p:txBody>
          </p:sp>
          <p:sp>
            <p:nvSpPr>
              <p:cNvPr id="50780" name="Oval 379"/>
              <p:cNvSpPr>
                <a:spLocks noChangeArrowheads="1"/>
              </p:cNvSpPr>
              <p:nvPr/>
            </p:nvSpPr>
            <p:spPr bwMode="auto">
              <a:xfrm>
                <a:off x="1801" y="3310"/>
                <a:ext cx="3" cy="4"/>
              </a:xfrm>
              <a:prstGeom prst="ellipse">
                <a:avLst/>
              </a:prstGeom>
              <a:noFill/>
              <a:ln w="15875">
                <a:solidFill>
                  <a:srgbClr val="FF000C"/>
                </a:solidFill>
                <a:round/>
                <a:headEnd/>
                <a:tailEnd/>
              </a:ln>
            </p:spPr>
            <p:txBody>
              <a:bodyPr>
                <a:prstTxWarp prst="textNoShape">
                  <a:avLst/>
                </a:prstTxWarp>
              </a:bodyPr>
              <a:lstStyle/>
              <a:p>
                <a:endParaRPr lang="en-US"/>
              </a:p>
            </p:txBody>
          </p:sp>
        </p:grpSp>
        <p:sp>
          <p:nvSpPr>
            <p:cNvPr id="50467" name="Line 380"/>
            <p:cNvSpPr>
              <a:spLocks noChangeShapeType="1"/>
            </p:cNvSpPr>
            <p:nvPr/>
          </p:nvSpPr>
          <p:spPr bwMode="auto">
            <a:xfrm>
              <a:off x="1441" y="2229"/>
              <a:ext cx="80" cy="679"/>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8" name="Line 381"/>
            <p:cNvSpPr>
              <a:spLocks noChangeShapeType="1"/>
            </p:cNvSpPr>
            <p:nvPr/>
          </p:nvSpPr>
          <p:spPr bwMode="auto">
            <a:xfrm>
              <a:off x="1448" y="2236"/>
              <a:ext cx="162" cy="569"/>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69" name="Line 382"/>
            <p:cNvSpPr>
              <a:spLocks noChangeShapeType="1"/>
            </p:cNvSpPr>
            <p:nvPr/>
          </p:nvSpPr>
          <p:spPr bwMode="auto">
            <a:xfrm flipH="1">
              <a:off x="1569" y="2188"/>
              <a:ext cx="248" cy="640"/>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70" name="Line 383"/>
            <p:cNvSpPr>
              <a:spLocks noChangeShapeType="1"/>
            </p:cNvSpPr>
            <p:nvPr/>
          </p:nvSpPr>
          <p:spPr bwMode="auto">
            <a:xfrm flipH="1">
              <a:off x="1681" y="2188"/>
              <a:ext cx="136" cy="688"/>
            </a:xfrm>
            <a:prstGeom prst="line">
              <a:avLst/>
            </a:prstGeom>
            <a:noFill/>
            <a:ln w="3175">
              <a:solidFill>
                <a:srgbClr val="000000"/>
              </a:solidFill>
              <a:round/>
              <a:headEnd/>
              <a:tailEnd/>
            </a:ln>
          </p:spPr>
          <p:txBody>
            <a:bodyPr>
              <a:prstTxWarp prst="textNoShape">
                <a:avLst/>
              </a:prstTxWarp>
            </a:bodyPr>
            <a:lstStyle/>
            <a:p>
              <a:endParaRPr lang="en-US"/>
            </a:p>
          </p:txBody>
        </p:sp>
        <p:sp>
          <p:nvSpPr>
            <p:cNvPr id="50471" name="Freeform 384"/>
            <p:cNvSpPr>
              <a:spLocks/>
            </p:cNvSpPr>
            <p:nvPr/>
          </p:nvSpPr>
          <p:spPr bwMode="auto">
            <a:xfrm>
              <a:off x="650" y="979"/>
              <a:ext cx="793" cy="480"/>
            </a:xfrm>
            <a:custGeom>
              <a:avLst/>
              <a:gdLst>
                <a:gd name="T0" fmla="*/ 679 w 791"/>
                <a:gd name="T1" fmla="*/ 23 h 567"/>
                <a:gd name="T2" fmla="*/ 487 w 791"/>
                <a:gd name="T3" fmla="*/ 0 h 567"/>
                <a:gd name="T4" fmla="*/ 0 w 791"/>
                <a:gd name="T5" fmla="*/ 496 h 567"/>
                <a:gd name="T6" fmla="*/ 192 w 791"/>
                <a:gd name="T7" fmla="*/ 455 h 567"/>
                <a:gd name="T8" fmla="*/ 407 w 791"/>
                <a:gd name="T9" fmla="*/ 455 h 567"/>
                <a:gd name="T10" fmla="*/ 616 w 791"/>
                <a:gd name="T11" fmla="*/ 496 h 567"/>
                <a:gd name="T12" fmla="*/ 791 w 791"/>
                <a:gd name="T13" fmla="*/ 567 h 567"/>
                <a:gd name="T14" fmla="*/ 679 w 791"/>
                <a:gd name="T15" fmla="*/ 23 h 567"/>
                <a:gd name="T16" fmla="*/ 0 60000 65536"/>
                <a:gd name="T17" fmla="*/ 0 60000 65536"/>
                <a:gd name="T18" fmla="*/ 0 60000 65536"/>
                <a:gd name="T19" fmla="*/ 0 60000 65536"/>
                <a:gd name="T20" fmla="*/ 0 60000 65536"/>
                <a:gd name="T21" fmla="*/ 0 60000 65536"/>
                <a:gd name="T22" fmla="*/ 0 60000 65536"/>
                <a:gd name="T23" fmla="*/ 0 60000 65536"/>
                <a:gd name="T24" fmla="*/ 0 w 791"/>
                <a:gd name="T25" fmla="*/ 0 h 567"/>
                <a:gd name="T26" fmla="*/ 791 w 791"/>
                <a:gd name="T27" fmla="*/ 567 h 5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1" h="567">
                  <a:moveTo>
                    <a:pt x="679" y="23"/>
                  </a:moveTo>
                  <a:lnTo>
                    <a:pt x="487" y="0"/>
                  </a:lnTo>
                  <a:lnTo>
                    <a:pt x="0" y="496"/>
                  </a:lnTo>
                  <a:lnTo>
                    <a:pt x="192" y="455"/>
                  </a:lnTo>
                  <a:lnTo>
                    <a:pt x="407" y="455"/>
                  </a:lnTo>
                  <a:lnTo>
                    <a:pt x="616" y="496"/>
                  </a:lnTo>
                  <a:lnTo>
                    <a:pt x="791" y="567"/>
                  </a:lnTo>
                  <a:lnTo>
                    <a:pt x="679" y="23"/>
                  </a:lnTo>
                  <a:close/>
                </a:path>
              </a:pathLst>
            </a:custGeom>
            <a:blipFill dpi="0" rotWithShape="0">
              <a:blip/>
              <a:srcRect/>
              <a:tile tx="0" ty="0" sx="100000" sy="100000" flip="none" algn="tl"/>
            </a:blipFill>
            <a:ln w="9525">
              <a:noFill/>
              <a:round/>
              <a:headEnd/>
              <a:tailEnd/>
            </a:ln>
          </p:spPr>
          <p:txBody>
            <a:bodyPr>
              <a:prstTxWarp prst="textNoShape">
                <a:avLst/>
              </a:prstTxWarp>
            </a:bodyPr>
            <a:lstStyle/>
            <a:p>
              <a:endParaRPr lang="en-US"/>
            </a:p>
          </p:txBody>
        </p:sp>
        <p:sp>
          <p:nvSpPr>
            <p:cNvPr id="50472" name="Rectangle 385"/>
            <p:cNvSpPr>
              <a:spLocks noChangeArrowheads="1"/>
            </p:cNvSpPr>
            <p:nvPr/>
          </p:nvSpPr>
          <p:spPr bwMode="auto">
            <a:xfrm>
              <a:off x="1143" y="825"/>
              <a:ext cx="2" cy="2"/>
            </a:xfrm>
            <a:prstGeom prst="rect">
              <a:avLst/>
            </a:prstGeom>
            <a:solidFill>
              <a:srgbClr val="8E8E8E"/>
            </a:solidFill>
            <a:ln w="9525">
              <a:noFill/>
              <a:miter lim="800000"/>
              <a:headEnd/>
              <a:tailEnd/>
            </a:ln>
          </p:spPr>
          <p:txBody>
            <a:bodyPr>
              <a:prstTxWarp prst="textNoShape">
                <a:avLst/>
              </a:prstTxWarp>
            </a:bodyPr>
            <a:lstStyle/>
            <a:p>
              <a:endParaRPr lang="en-US"/>
            </a:p>
          </p:txBody>
        </p:sp>
        <p:sp>
          <p:nvSpPr>
            <p:cNvPr id="50473" name="Oval 386"/>
            <p:cNvSpPr>
              <a:spLocks noChangeArrowheads="1"/>
            </p:cNvSpPr>
            <p:nvPr/>
          </p:nvSpPr>
          <p:spPr bwMode="auto">
            <a:xfrm>
              <a:off x="1145" y="931"/>
              <a:ext cx="200" cy="129"/>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474" name="Oval 387"/>
            <p:cNvSpPr>
              <a:spLocks noChangeArrowheads="1"/>
            </p:cNvSpPr>
            <p:nvPr/>
          </p:nvSpPr>
          <p:spPr bwMode="auto">
            <a:xfrm>
              <a:off x="1147" y="931"/>
              <a:ext cx="196" cy="129"/>
            </a:xfrm>
            <a:prstGeom prst="ellipse">
              <a:avLst/>
            </a:prstGeom>
            <a:noFill/>
            <a:ln w="15875">
              <a:solidFill>
                <a:srgbClr val="FFBC05"/>
              </a:solidFill>
              <a:round/>
              <a:headEnd/>
              <a:tailEnd/>
            </a:ln>
          </p:spPr>
          <p:txBody>
            <a:bodyPr>
              <a:prstTxWarp prst="textNoShape">
                <a:avLst/>
              </a:prstTxWarp>
            </a:bodyPr>
            <a:lstStyle/>
            <a:p>
              <a:endParaRPr lang="en-US"/>
            </a:p>
          </p:txBody>
        </p:sp>
        <p:sp>
          <p:nvSpPr>
            <p:cNvPr id="50475" name="Oval 388"/>
            <p:cNvSpPr>
              <a:spLocks noChangeArrowheads="1"/>
            </p:cNvSpPr>
            <p:nvPr/>
          </p:nvSpPr>
          <p:spPr bwMode="auto">
            <a:xfrm>
              <a:off x="1149" y="933"/>
              <a:ext cx="192" cy="125"/>
            </a:xfrm>
            <a:prstGeom prst="ellipse">
              <a:avLst/>
            </a:prstGeom>
            <a:noFill/>
            <a:ln w="15875">
              <a:solidFill>
                <a:srgbClr val="FFBE0A"/>
              </a:solidFill>
              <a:round/>
              <a:headEnd/>
              <a:tailEnd/>
            </a:ln>
          </p:spPr>
          <p:txBody>
            <a:bodyPr>
              <a:prstTxWarp prst="textNoShape">
                <a:avLst/>
              </a:prstTxWarp>
            </a:bodyPr>
            <a:lstStyle/>
            <a:p>
              <a:endParaRPr lang="en-US"/>
            </a:p>
          </p:txBody>
        </p:sp>
        <p:sp>
          <p:nvSpPr>
            <p:cNvPr id="50476" name="Oval 389"/>
            <p:cNvSpPr>
              <a:spLocks noChangeArrowheads="1"/>
            </p:cNvSpPr>
            <p:nvPr/>
          </p:nvSpPr>
          <p:spPr bwMode="auto">
            <a:xfrm>
              <a:off x="1151" y="933"/>
              <a:ext cx="188" cy="125"/>
            </a:xfrm>
            <a:prstGeom prst="ellipse">
              <a:avLst/>
            </a:prstGeom>
            <a:noFill/>
            <a:ln w="15875">
              <a:solidFill>
                <a:srgbClr val="FFBF0F"/>
              </a:solidFill>
              <a:round/>
              <a:headEnd/>
              <a:tailEnd/>
            </a:ln>
          </p:spPr>
          <p:txBody>
            <a:bodyPr>
              <a:prstTxWarp prst="textNoShape">
                <a:avLst/>
              </a:prstTxWarp>
            </a:bodyPr>
            <a:lstStyle/>
            <a:p>
              <a:endParaRPr lang="en-US"/>
            </a:p>
          </p:txBody>
        </p:sp>
        <p:sp>
          <p:nvSpPr>
            <p:cNvPr id="50477" name="Oval 390"/>
            <p:cNvSpPr>
              <a:spLocks noChangeArrowheads="1"/>
            </p:cNvSpPr>
            <p:nvPr/>
          </p:nvSpPr>
          <p:spPr bwMode="auto">
            <a:xfrm>
              <a:off x="1153" y="935"/>
              <a:ext cx="184" cy="121"/>
            </a:xfrm>
            <a:prstGeom prst="ellipse">
              <a:avLst/>
            </a:prstGeom>
            <a:noFill/>
            <a:ln w="15875">
              <a:solidFill>
                <a:srgbClr val="FFC014"/>
              </a:solidFill>
              <a:round/>
              <a:headEnd/>
              <a:tailEnd/>
            </a:ln>
          </p:spPr>
          <p:txBody>
            <a:bodyPr>
              <a:prstTxWarp prst="textNoShape">
                <a:avLst/>
              </a:prstTxWarp>
            </a:bodyPr>
            <a:lstStyle/>
            <a:p>
              <a:endParaRPr lang="en-US"/>
            </a:p>
          </p:txBody>
        </p:sp>
        <p:sp>
          <p:nvSpPr>
            <p:cNvPr id="50478" name="Oval 391"/>
            <p:cNvSpPr>
              <a:spLocks noChangeArrowheads="1"/>
            </p:cNvSpPr>
            <p:nvPr/>
          </p:nvSpPr>
          <p:spPr bwMode="auto">
            <a:xfrm>
              <a:off x="1155" y="937"/>
              <a:ext cx="180" cy="117"/>
            </a:xfrm>
            <a:prstGeom prst="ellipse">
              <a:avLst/>
            </a:prstGeom>
            <a:noFill/>
            <a:ln w="15875">
              <a:solidFill>
                <a:srgbClr val="FFC219"/>
              </a:solidFill>
              <a:round/>
              <a:headEnd/>
              <a:tailEnd/>
            </a:ln>
          </p:spPr>
          <p:txBody>
            <a:bodyPr>
              <a:prstTxWarp prst="textNoShape">
                <a:avLst/>
              </a:prstTxWarp>
            </a:bodyPr>
            <a:lstStyle/>
            <a:p>
              <a:endParaRPr lang="en-US"/>
            </a:p>
          </p:txBody>
        </p:sp>
        <p:sp>
          <p:nvSpPr>
            <p:cNvPr id="50479" name="Oval 392"/>
            <p:cNvSpPr>
              <a:spLocks noChangeArrowheads="1"/>
            </p:cNvSpPr>
            <p:nvPr/>
          </p:nvSpPr>
          <p:spPr bwMode="auto">
            <a:xfrm>
              <a:off x="1157" y="937"/>
              <a:ext cx="176" cy="117"/>
            </a:xfrm>
            <a:prstGeom prst="ellipse">
              <a:avLst/>
            </a:prstGeom>
            <a:noFill/>
            <a:ln w="15875">
              <a:solidFill>
                <a:srgbClr val="FFC31E"/>
              </a:solidFill>
              <a:round/>
              <a:headEnd/>
              <a:tailEnd/>
            </a:ln>
          </p:spPr>
          <p:txBody>
            <a:bodyPr>
              <a:prstTxWarp prst="textNoShape">
                <a:avLst/>
              </a:prstTxWarp>
            </a:bodyPr>
            <a:lstStyle/>
            <a:p>
              <a:endParaRPr lang="en-US"/>
            </a:p>
          </p:txBody>
        </p:sp>
        <p:sp>
          <p:nvSpPr>
            <p:cNvPr id="50480" name="Oval 393"/>
            <p:cNvSpPr>
              <a:spLocks noChangeArrowheads="1"/>
            </p:cNvSpPr>
            <p:nvPr/>
          </p:nvSpPr>
          <p:spPr bwMode="auto">
            <a:xfrm>
              <a:off x="1158" y="939"/>
              <a:ext cx="173" cy="113"/>
            </a:xfrm>
            <a:prstGeom prst="ellipse">
              <a:avLst/>
            </a:prstGeom>
            <a:noFill/>
            <a:ln w="15875">
              <a:solidFill>
                <a:srgbClr val="FFC423"/>
              </a:solidFill>
              <a:round/>
              <a:headEnd/>
              <a:tailEnd/>
            </a:ln>
          </p:spPr>
          <p:txBody>
            <a:bodyPr>
              <a:prstTxWarp prst="textNoShape">
                <a:avLst/>
              </a:prstTxWarp>
            </a:bodyPr>
            <a:lstStyle/>
            <a:p>
              <a:endParaRPr lang="en-US"/>
            </a:p>
          </p:txBody>
        </p:sp>
        <p:sp>
          <p:nvSpPr>
            <p:cNvPr id="50481" name="Oval 394"/>
            <p:cNvSpPr>
              <a:spLocks noChangeArrowheads="1"/>
            </p:cNvSpPr>
            <p:nvPr/>
          </p:nvSpPr>
          <p:spPr bwMode="auto">
            <a:xfrm>
              <a:off x="1160" y="941"/>
              <a:ext cx="169" cy="109"/>
            </a:xfrm>
            <a:prstGeom prst="ellipse">
              <a:avLst/>
            </a:prstGeom>
            <a:noFill/>
            <a:ln w="15875">
              <a:solidFill>
                <a:srgbClr val="FFC628"/>
              </a:solidFill>
              <a:round/>
              <a:headEnd/>
              <a:tailEnd/>
            </a:ln>
          </p:spPr>
          <p:txBody>
            <a:bodyPr>
              <a:prstTxWarp prst="textNoShape">
                <a:avLst/>
              </a:prstTxWarp>
            </a:bodyPr>
            <a:lstStyle/>
            <a:p>
              <a:endParaRPr lang="en-US"/>
            </a:p>
          </p:txBody>
        </p:sp>
        <p:sp>
          <p:nvSpPr>
            <p:cNvPr id="50482" name="Oval 395"/>
            <p:cNvSpPr>
              <a:spLocks noChangeArrowheads="1"/>
            </p:cNvSpPr>
            <p:nvPr/>
          </p:nvSpPr>
          <p:spPr bwMode="auto">
            <a:xfrm>
              <a:off x="1162" y="941"/>
              <a:ext cx="165" cy="109"/>
            </a:xfrm>
            <a:prstGeom prst="ellipse">
              <a:avLst/>
            </a:prstGeom>
            <a:noFill/>
            <a:ln w="15875">
              <a:solidFill>
                <a:srgbClr val="FFC72D"/>
              </a:solidFill>
              <a:round/>
              <a:headEnd/>
              <a:tailEnd/>
            </a:ln>
          </p:spPr>
          <p:txBody>
            <a:bodyPr>
              <a:prstTxWarp prst="textNoShape">
                <a:avLst/>
              </a:prstTxWarp>
            </a:bodyPr>
            <a:lstStyle/>
            <a:p>
              <a:endParaRPr lang="en-US"/>
            </a:p>
          </p:txBody>
        </p:sp>
        <p:sp>
          <p:nvSpPr>
            <p:cNvPr id="50483" name="Oval 396"/>
            <p:cNvSpPr>
              <a:spLocks noChangeArrowheads="1"/>
            </p:cNvSpPr>
            <p:nvPr/>
          </p:nvSpPr>
          <p:spPr bwMode="auto">
            <a:xfrm>
              <a:off x="1164" y="943"/>
              <a:ext cx="162" cy="105"/>
            </a:xfrm>
            <a:prstGeom prst="ellipse">
              <a:avLst/>
            </a:prstGeom>
            <a:noFill/>
            <a:ln w="15875">
              <a:solidFill>
                <a:srgbClr val="FFC832"/>
              </a:solidFill>
              <a:round/>
              <a:headEnd/>
              <a:tailEnd/>
            </a:ln>
          </p:spPr>
          <p:txBody>
            <a:bodyPr>
              <a:prstTxWarp prst="textNoShape">
                <a:avLst/>
              </a:prstTxWarp>
            </a:bodyPr>
            <a:lstStyle/>
            <a:p>
              <a:endParaRPr lang="en-US"/>
            </a:p>
          </p:txBody>
        </p:sp>
        <p:sp>
          <p:nvSpPr>
            <p:cNvPr id="50484" name="Oval 397"/>
            <p:cNvSpPr>
              <a:spLocks noChangeArrowheads="1"/>
            </p:cNvSpPr>
            <p:nvPr/>
          </p:nvSpPr>
          <p:spPr bwMode="auto">
            <a:xfrm>
              <a:off x="1166" y="943"/>
              <a:ext cx="158" cy="103"/>
            </a:xfrm>
            <a:prstGeom prst="ellipse">
              <a:avLst/>
            </a:prstGeom>
            <a:noFill/>
            <a:ln w="15875">
              <a:solidFill>
                <a:srgbClr val="FFCA37"/>
              </a:solidFill>
              <a:round/>
              <a:headEnd/>
              <a:tailEnd/>
            </a:ln>
          </p:spPr>
          <p:txBody>
            <a:bodyPr>
              <a:prstTxWarp prst="textNoShape">
                <a:avLst/>
              </a:prstTxWarp>
            </a:bodyPr>
            <a:lstStyle/>
            <a:p>
              <a:endParaRPr lang="en-US"/>
            </a:p>
          </p:txBody>
        </p:sp>
        <p:sp>
          <p:nvSpPr>
            <p:cNvPr id="50485" name="Oval 398"/>
            <p:cNvSpPr>
              <a:spLocks noChangeArrowheads="1"/>
            </p:cNvSpPr>
            <p:nvPr/>
          </p:nvSpPr>
          <p:spPr bwMode="auto">
            <a:xfrm>
              <a:off x="1168" y="944"/>
              <a:ext cx="154" cy="102"/>
            </a:xfrm>
            <a:prstGeom prst="ellipse">
              <a:avLst/>
            </a:prstGeom>
            <a:noFill/>
            <a:ln w="15875">
              <a:solidFill>
                <a:srgbClr val="FFCB3C"/>
              </a:solidFill>
              <a:round/>
              <a:headEnd/>
              <a:tailEnd/>
            </a:ln>
          </p:spPr>
          <p:txBody>
            <a:bodyPr>
              <a:prstTxWarp prst="textNoShape">
                <a:avLst/>
              </a:prstTxWarp>
            </a:bodyPr>
            <a:lstStyle/>
            <a:p>
              <a:endParaRPr lang="en-US"/>
            </a:p>
          </p:txBody>
        </p:sp>
        <p:sp>
          <p:nvSpPr>
            <p:cNvPr id="50486" name="Oval 399"/>
            <p:cNvSpPr>
              <a:spLocks noChangeArrowheads="1"/>
            </p:cNvSpPr>
            <p:nvPr/>
          </p:nvSpPr>
          <p:spPr bwMode="auto">
            <a:xfrm>
              <a:off x="1170" y="946"/>
              <a:ext cx="150" cy="98"/>
            </a:xfrm>
            <a:prstGeom prst="ellipse">
              <a:avLst/>
            </a:prstGeom>
            <a:noFill/>
            <a:ln w="15875">
              <a:solidFill>
                <a:srgbClr val="FFCC41"/>
              </a:solidFill>
              <a:round/>
              <a:headEnd/>
              <a:tailEnd/>
            </a:ln>
          </p:spPr>
          <p:txBody>
            <a:bodyPr>
              <a:prstTxWarp prst="textNoShape">
                <a:avLst/>
              </a:prstTxWarp>
            </a:bodyPr>
            <a:lstStyle/>
            <a:p>
              <a:endParaRPr lang="en-US"/>
            </a:p>
          </p:txBody>
        </p:sp>
        <p:sp>
          <p:nvSpPr>
            <p:cNvPr id="50487" name="Oval 400"/>
            <p:cNvSpPr>
              <a:spLocks noChangeArrowheads="1"/>
            </p:cNvSpPr>
            <p:nvPr/>
          </p:nvSpPr>
          <p:spPr bwMode="auto">
            <a:xfrm>
              <a:off x="1172" y="946"/>
              <a:ext cx="146" cy="96"/>
            </a:xfrm>
            <a:prstGeom prst="ellipse">
              <a:avLst/>
            </a:prstGeom>
            <a:noFill/>
            <a:ln w="15875">
              <a:solidFill>
                <a:srgbClr val="FFCE46"/>
              </a:solidFill>
              <a:round/>
              <a:headEnd/>
              <a:tailEnd/>
            </a:ln>
          </p:spPr>
          <p:txBody>
            <a:bodyPr>
              <a:prstTxWarp prst="textNoShape">
                <a:avLst/>
              </a:prstTxWarp>
            </a:bodyPr>
            <a:lstStyle/>
            <a:p>
              <a:endParaRPr lang="en-US"/>
            </a:p>
          </p:txBody>
        </p:sp>
        <p:sp>
          <p:nvSpPr>
            <p:cNvPr id="50488" name="Oval 401"/>
            <p:cNvSpPr>
              <a:spLocks noChangeArrowheads="1"/>
            </p:cNvSpPr>
            <p:nvPr/>
          </p:nvSpPr>
          <p:spPr bwMode="auto">
            <a:xfrm>
              <a:off x="1174" y="948"/>
              <a:ext cx="142" cy="94"/>
            </a:xfrm>
            <a:prstGeom prst="ellipse">
              <a:avLst/>
            </a:prstGeom>
            <a:noFill/>
            <a:ln w="15875">
              <a:solidFill>
                <a:srgbClr val="FFCF4B"/>
              </a:solidFill>
              <a:round/>
              <a:headEnd/>
              <a:tailEnd/>
            </a:ln>
          </p:spPr>
          <p:txBody>
            <a:bodyPr>
              <a:prstTxWarp prst="textNoShape">
                <a:avLst/>
              </a:prstTxWarp>
            </a:bodyPr>
            <a:lstStyle/>
            <a:p>
              <a:endParaRPr lang="en-US"/>
            </a:p>
          </p:txBody>
        </p:sp>
        <p:sp>
          <p:nvSpPr>
            <p:cNvPr id="50489" name="Oval 402"/>
            <p:cNvSpPr>
              <a:spLocks noChangeArrowheads="1"/>
            </p:cNvSpPr>
            <p:nvPr/>
          </p:nvSpPr>
          <p:spPr bwMode="auto">
            <a:xfrm>
              <a:off x="1176" y="950"/>
              <a:ext cx="138" cy="90"/>
            </a:xfrm>
            <a:prstGeom prst="ellipse">
              <a:avLst/>
            </a:prstGeom>
            <a:noFill/>
            <a:ln w="15875">
              <a:solidFill>
                <a:srgbClr val="FFD050"/>
              </a:solidFill>
              <a:round/>
              <a:headEnd/>
              <a:tailEnd/>
            </a:ln>
          </p:spPr>
          <p:txBody>
            <a:bodyPr>
              <a:prstTxWarp prst="textNoShape">
                <a:avLst/>
              </a:prstTxWarp>
            </a:bodyPr>
            <a:lstStyle/>
            <a:p>
              <a:endParaRPr lang="en-US"/>
            </a:p>
          </p:txBody>
        </p:sp>
        <p:sp>
          <p:nvSpPr>
            <p:cNvPr id="50490" name="Oval 403"/>
            <p:cNvSpPr>
              <a:spLocks noChangeArrowheads="1"/>
            </p:cNvSpPr>
            <p:nvPr/>
          </p:nvSpPr>
          <p:spPr bwMode="auto">
            <a:xfrm>
              <a:off x="1178" y="950"/>
              <a:ext cx="134" cy="89"/>
            </a:xfrm>
            <a:prstGeom prst="ellipse">
              <a:avLst/>
            </a:prstGeom>
            <a:noFill/>
            <a:ln w="15875">
              <a:solidFill>
                <a:srgbClr val="FFD255"/>
              </a:solidFill>
              <a:round/>
              <a:headEnd/>
              <a:tailEnd/>
            </a:ln>
          </p:spPr>
          <p:txBody>
            <a:bodyPr>
              <a:prstTxWarp prst="textNoShape">
                <a:avLst/>
              </a:prstTxWarp>
            </a:bodyPr>
            <a:lstStyle/>
            <a:p>
              <a:endParaRPr lang="en-US"/>
            </a:p>
          </p:txBody>
        </p:sp>
        <p:sp>
          <p:nvSpPr>
            <p:cNvPr id="50491" name="Oval 404"/>
            <p:cNvSpPr>
              <a:spLocks noChangeArrowheads="1"/>
            </p:cNvSpPr>
            <p:nvPr/>
          </p:nvSpPr>
          <p:spPr bwMode="auto">
            <a:xfrm>
              <a:off x="1180" y="952"/>
              <a:ext cx="130" cy="87"/>
            </a:xfrm>
            <a:prstGeom prst="ellipse">
              <a:avLst/>
            </a:prstGeom>
            <a:noFill/>
            <a:ln w="15875">
              <a:solidFill>
                <a:srgbClr val="FFD35A"/>
              </a:solidFill>
              <a:round/>
              <a:headEnd/>
              <a:tailEnd/>
            </a:ln>
          </p:spPr>
          <p:txBody>
            <a:bodyPr>
              <a:prstTxWarp prst="textNoShape">
                <a:avLst/>
              </a:prstTxWarp>
            </a:bodyPr>
            <a:lstStyle/>
            <a:p>
              <a:endParaRPr lang="en-US"/>
            </a:p>
          </p:txBody>
        </p:sp>
        <p:sp>
          <p:nvSpPr>
            <p:cNvPr id="50492" name="Oval 405"/>
            <p:cNvSpPr>
              <a:spLocks noChangeArrowheads="1"/>
            </p:cNvSpPr>
            <p:nvPr/>
          </p:nvSpPr>
          <p:spPr bwMode="auto">
            <a:xfrm>
              <a:off x="1182" y="954"/>
              <a:ext cx="126" cy="83"/>
            </a:xfrm>
            <a:prstGeom prst="ellipse">
              <a:avLst/>
            </a:prstGeom>
            <a:noFill/>
            <a:ln w="15875">
              <a:solidFill>
                <a:srgbClr val="FFD55F"/>
              </a:solidFill>
              <a:round/>
              <a:headEnd/>
              <a:tailEnd/>
            </a:ln>
          </p:spPr>
          <p:txBody>
            <a:bodyPr>
              <a:prstTxWarp prst="textNoShape">
                <a:avLst/>
              </a:prstTxWarp>
            </a:bodyPr>
            <a:lstStyle/>
            <a:p>
              <a:endParaRPr lang="en-US"/>
            </a:p>
          </p:txBody>
        </p:sp>
        <p:sp>
          <p:nvSpPr>
            <p:cNvPr id="50493" name="Oval 406"/>
            <p:cNvSpPr>
              <a:spLocks noChangeArrowheads="1"/>
            </p:cNvSpPr>
            <p:nvPr/>
          </p:nvSpPr>
          <p:spPr bwMode="auto">
            <a:xfrm>
              <a:off x="1183" y="954"/>
              <a:ext cx="123" cy="81"/>
            </a:xfrm>
            <a:prstGeom prst="ellipse">
              <a:avLst/>
            </a:prstGeom>
            <a:noFill/>
            <a:ln w="15875">
              <a:solidFill>
                <a:srgbClr val="FFD664"/>
              </a:solidFill>
              <a:round/>
              <a:headEnd/>
              <a:tailEnd/>
            </a:ln>
          </p:spPr>
          <p:txBody>
            <a:bodyPr>
              <a:prstTxWarp prst="textNoShape">
                <a:avLst/>
              </a:prstTxWarp>
            </a:bodyPr>
            <a:lstStyle/>
            <a:p>
              <a:endParaRPr lang="en-US"/>
            </a:p>
          </p:txBody>
        </p:sp>
        <p:sp>
          <p:nvSpPr>
            <p:cNvPr id="50494" name="Oval 407"/>
            <p:cNvSpPr>
              <a:spLocks noChangeArrowheads="1"/>
            </p:cNvSpPr>
            <p:nvPr/>
          </p:nvSpPr>
          <p:spPr bwMode="auto">
            <a:xfrm>
              <a:off x="1185" y="956"/>
              <a:ext cx="119" cy="79"/>
            </a:xfrm>
            <a:prstGeom prst="ellipse">
              <a:avLst/>
            </a:prstGeom>
            <a:noFill/>
            <a:ln w="15875">
              <a:solidFill>
                <a:srgbClr val="FFD769"/>
              </a:solidFill>
              <a:round/>
              <a:headEnd/>
              <a:tailEnd/>
            </a:ln>
          </p:spPr>
          <p:txBody>
            <a:bodyPr>
              <a:prstTxWarp prst="textNoShape">
                <a:avLst/>
              </a:prstTxWarp>
            </a:bodyPr>
            <a:lstStyle/>
            <a:p>
              <a:endParaRPr lang="en-US"/>
            </a:p>
          </p:txBody>
        </p:sp>
        <p:sp>
          <p:nvSpPr>
            <p:cNvPr id="50495" name="Oval 408"/>
            <p:cNvSpPr>
              <a:spLocks noChangeArrowheads="1"/>
            </p:cNvSpPr>
            <p:nvPr/>
          </p:nvSpPr>
          <p:spPr bwMode="auto">
            <a:xfrm>
              <a:off x="1187" y="956"/>
              <a:ext cx="115" cy="77"/>
            </a:xfrm>
            <a:prstGeom prst="ellipse">
              <a:avLst/>
            </a:prstGeom>
            <a:noFill/>
            <a:ln w="15875">
              <a:solidFill>
                <a:srgbClr val="FFD96E"/>
              </a:solidFill>
              <a:round/>
              <a:headEnd/>
              <a:tailEnd/>
            </a:ln>
          </p:spPr>
          <p:txBody>
            <a:bodyPr>
              <a:prstTxWarp prst="textNoShape">
                <a:avLst/>
              </a:prstTxWarp>
            </a:bodyPr>
            <a:lstStyle/>
            <a:p>
              <a:endParaRPr lang="en-US"/>
            </a:p>
          </p:txBody>
        </p:sp>
        <p:sp>
          <p:nvSpPr>
            <p:cNvPr id="50496" name="Oval 409"/>
            <p:cNvSpPr>
              <a:spLocks noChangeArrowheads="1"/>
            </p:cNvSpPr>
            <p:nvPr/>
          </p:nvSpPr>
          <p:spPr bwMode="auto">
            <a:xfrm>
              <a:off x="1189" y="958"/>
              <a:ext cx="112" cy="73"/>
            </a:xfrm>
            <a:prstGeom prst="ellipse">
              <a:avLst/>
            </a:prstGeom>
            <a:noFill/>
            <a:ln w="15875">
              <a:solidFill>
                <a:srgbClr val="FFDA73"/>
              </a:solidFill>
              <a:round/>
              <a:headEnd/>
              <a:tailEnd/>
            </a:ln>
          </p:spPr>
          <p:txBody>
            <a:bodyPr>
              <a:prstTxWarp prst="textNoShape">
                <a:avLst/>
              </a:prstTxWarp>
            </a:bodyPr>
            <a:lstStyle/>
            <a:p>
              <a:endParaRPr lang="en-US"/>
            </a:p>
          </p:txBody>
        </p:sp>
        <p:sp>
          <p:nvSpPr>
            <p:cNvPr id="50497" name="Oval 410"/>
            <p:cNvSpPr>
              <a:spLocks noChangeArrowheads="1"/>
            </p:cNvSpPr>
            <p:nvPr/>
          </p:nvSpPr>
          <p:spPr bwMode="auto">
            <a:xfrm>
              <a:off x="1191" y="960"/>
              <a:ext cx="108" cy="71"/>
            </a:xfrm>
            <a:prstGeom prst="ellipse">
              <a:avLst/>
            </a:prstGeom>
            <a:noFill/>
            <a:ln w="15875">
              <a:solidFill>
                <a:srgbClr val="FFDB78"/>
              </a:solidFill>
              <a:round/>
              <a:headEnd/>
              <a:tailEnd/>
            </a:ln>
          </p:spPr>
          <p:txBody>
            <a:bodyPr>
              <a:prstTxWarp prst="textNoShape">
                <a:avLst/>
              </a:prstTxWarp>
            </a:bodyPr>
            <a:lstStyle/>
            <a:p>
              <a:endParaRPr lang="en-US"/>
            </a:p>
          </p:txBody>
        </p:sp>
        <p:sp>
          <p:nvSpPr>
            <p:cNvPr id="50498" name="Oval 411"/>
            <p:cNvSpPr>
              <a:spLocks noChangeArrowheads="1"/>
            </p:cNvSpPr>
            <p:nvPr/>
          </p:nvSpPr>
          <p:spPr bwMode="auto">
            <a:xfrm>
              <a:off x="1193" y="960"/>
              <a:ext cx="104" cy="69"/>
            </a:xfrm>
            <a:prstGeom prst="ellipse">
              <a:avLst/>
            </a:prstGeom>
            <a:noFill/>
            <a:ln w="15875">
              <a:solidFill>
                <a:srgbClr val="FFDD7D"/>
              </a:solidFill>
              <a:round/>
              <a:headEnd/>
              <a:tailEnd/>
            </a:ln>
          </p:spPr>
          <p:txBody>
            <a:bodyPr>
              <a:prstTxWarp prst="textNoShape">
                <a:avLst/>
              </a:prstTxWarp>
            </a:bodyPr>
            <a:lstStyle/>
            <a:p>
              <a:endParaRPr lang="en-US"/>
            </a:p>
          </p:txBody>
        </p:sp>
        <p:sp>
          <p:nvSpPr>
            <p:cNvPr id="50499" name="Oval 412"/>
            <p:cNvSpPr>
              <a:spLocks noChangeArrowheads="1"/>
            </p:cNvSpPr>
            <p:nvPr/>
          </p:nvSpPr>
          <p:spPr bwMode="auto">
            <a:xfrm>
              <a:off x="1195" y="962"/>
              <a:ext cx="100" cy="65"/>
            </a:xfrm>
            <a:prstGeom prst="ellipse">
              <a:avLst/>
            </a:prstGeom>
            <a:noFill/>
            <a:ln w="15875">
              <a:solidFill>
                <a:srgbClr val="FFDE82"/>
              </a:solidFill>
              <a:round/>
              <a:headEnd/>
              <a:tailEnd/>
            </a:ln>
          </p:spPr>
          <p:txBody>
            <a:bodyPr>
              <a:prstTxWarp prst="textNoShape">
                <a:avLst/>
              </a:prstTxWarp>
            </a:bodyPr>
            <a:lstStyle/>
            <a:p>
              <a:endParaRPr lang="en-US"/>
            </a:p>
          </p:txBody>
        </p:sp>
        <p:sp>
          <p:nvSpPr>
            <p:cNvPr id="50500" name="Oval 413"/>
            <p:cNvSpPr>
              <a:spLocks noChangeArrowheads="1"/>
            </p:cNvSpPr>
            <p:nvPr/>
          </p:nvSpPr>
          <p:spPr bwMode="auto">
            <a:xfrm>
              <a:off x="1197" y="964"/>
              <a:ext cx="96" cy="63"/>
            </a:xfrm>
            <a:prstGeom prst="ellipse">
              <a:avLst/>
            </a:prstGeom>
            <a:noFill/>
            <a:ln w="15875">
              <a:solidFill>
                <a:srgbClr val="FFDF87"/>
              </a:solidFill>
              <a:round/>
              <a:headEnd/>
              <a:tailEnd/>
            </a:ln>
          </p:spPr>
          <p:txBody>
            <a:bodyPr>
              <a:prstTxWarp prst="textNoShape">
                <a:avLst/>
              </a:prstTxWarp>
            </a:bodyPr>
            <a:lstStyle/>
            <a:p>
              <a:endParaRPr lang="en-US"/>
            </a:p>
          </p:txBody>
        </p:sp>
        <p:sp>
          <p:nvSpPr>
            <p:cNvPr id="50501" name="Oval 414"/>
            <p:cNvSpPr>
              <a:spLocks noChangeArrowheads="1"/>
            </p:cNvSpPr>
            <p:nvPr/>
          </p:nvSpPr>
          <p:spPr bwMode="auto">
            <a:xfrm>
              <a:off x="1199" y="964"/>
              <a:ext cx="92" cy="61"/>
            </a:xfrm>
            <a:prstGeom prst="ellipse">
              <a:avLst/>
            </a:prstGeom>
            <a:noFill/>
            <a:ln w="15875">
              <a:solidFill>
                <a:srgbClr val="FFE18C"/>
              </a:solidFill>
              <a:round/>
              <a:headEnd/>
              <a:tailEnd/>
            </a:ln>
          </p:spPr>
          <p:txBody>
            <a:bodyPr>
              <a:prstTxWarp prst="textNoShape">
                <a:avLst/>
              </a:prstTxWarp>
            </a:bodyPr>
            <a:lstStyle/>
            <a:p>
              <a:endParaRPr lang="en-US"/>
            </a:p>
          </p:txBody>
        </p:sp>
        <p:sp>
          <p:nvSpPr>
            <p:cNvPr id="50502" name="Oval 415"/>
            <p:cNvSpPr>
              <a:spLocks noChangeArrowheads="1"/>
            </p:cNvSpPr>
            <p:nvPr/>
          </p:nvSpPr>
          <p:spPr bwMode="auto">
            <a:xfrm>
              <a:off x="1201" y="966"/>
              <a:ext cx="88" cy="59"/>
            </a:xfrm>
            <a:prstGeom prst="ellipse">
              <a:avLst/>
            </a:prstGeom>
            <a:noFill/>
            <a:ln w="15875">
              <a:solidFill>
                <a:srgbClr val="FFE291"/>
              </a:solidFill>
              <a:round/>
              <a:headEnd/>
              <a:tailEnd/>
            </a:ln>
          </p:spPr>
          <p:txBody>
            <a:bodyPr>
              <a:prstTxWarp prst="textNoShape">
                <a:avLst/>
              </a:prstTxWarp>
            </a:bodyPr>
            <a:lstStyle/>
            <a:p>
              <a:endParaRPr lang="en-US"/>
            </a:p>
          </p:txBody>
        </p:sp>
        <p:sp>
          <p:nvSpPr>
            <p:cNvPr id="50503" name="Oval 416"/>
            <p:cNvSpPr>
              <a:spLocks noChangeArrowheads="1"/>
            </p:cNvSpPr>
            <p:nvPr/>
          </p:nvSpPr>
          <p:spPr bwMode="auto">
            <a:xfrm>
              <a:off x="1203" y="968"/>
              <a:ext cx="84" cy="55"/>
            </a:xfrm>
            <a:prstGeom prst="ellipse">
              <a:avLst/>
            </a:prstGeom>
            <a:noFill/>
            <a:ln w="15875">
              <a:solidFill>
                <a:srgbClr val="FFE396"/>
              </a:solidFill>
              <a:round/>
              <a:headEnd/>
              <a:tailEnd/>
            </a:ln>
          </p:spPr>
          <p:txBody>
            <a:bodyPr>
              <a:prstTxWarp prst="textNoShape">
                <a:avLst/>
              </a:prstTxWarp>
            </a:bodyPr>
            <a:lstStyle/>
            <a:p>
              <a:endParaRPr lang="en-US"/>
            </a:p>
          </p:txBody>
        </p:sp>
        <p:sp>
          <p:nvSpPr>
            <p:cNvPr id="50504" name="Oval 417"/>
            <p:cNvSpPr>
              <a:spLocks noChangeArrowheads="1"/>
            </p:cNvSpPr>
            <p:nvPr/>
          </p:nvSpPr>
          <p:spPr bwMode="auto">
            <a:xfrm>
              <a:off x="1205" y="968"/>
              <a:ext cx="80" cy="53"/>
            </a:xfrm>
            <a:prstGeom prst="ellipse">
              <a:avLst/>
            </a:prstGeom>
            <a:noFill/>
            <a:ln w="15875">
              <a:solidFill>
                <a:srgbClr val="FFE59B"/>
              </a:solidFill>
              <a:round/>
              <a:headEnd/>
              <a:tailEnd/>
            </a:ln>
          </p:spPr>
          <p:txBody>
            <a:bodyPr>
              <a:prstTxWarp prst="textNoShape">
                <a:avLst/>
              </a:prstTxWarp>
            </a:bodyPr>
            <a:lstStyle/>
            <a:p>
              <a:endParaRPr lang="en-US"/>
            </a:p>
          </p:txBody>
        </p:sp>
        <p:sp>
          <p:nvSpPr>
            <p:cNvPr id="50505" name="Oval 418"/>
            <p:cNvSpPr>
              <a:spLocks noChangeArrowheads="1"/>
            </p:cNvSpPr>
            <p:nvPr/>
          </p:nvSpPr>
          <p:spPr bwMode="auto">
            <a:xfrm>
              <a:off x="1206" y="969"/>
              <a:ext cx="77" cy="52"/>
            </a:xfrm>
            <a:prstGeom prst="ellipse">
              <a:avLst/>
            </a:prstGeom>
            <a:noFill/>
            <a:ln w="15875">
              <a:solidFill>
                <a:srgbClr val="FFE6A0"/>
              </a:solidFill>
              <a:round/>
              <a:headEnd/>
              <a:tailEnd/>
            </a:ln>
          </p:spPr>
          <p:txBody>
            <a:bodyPr>
              <a:prstTxWarp prst="textNoShape">
                <a:avLst/>
              </a:prstTxWarp>
            </a:bodyPr>
            <a:lstStyle/>
            <a:p>
              <a:endParaRPr lang="en-US"/>
            </a:p>
          </p:txBody>
        </p:sp>
        <p:sp>
          <p:nvSpPr>
            <p:cNvPr id="50506" name="Oval 419"/>
            <p:cNvSpPr>
              <a:spLocks noChangeArrowheads="1"/>
            </p:cNvSpPr>
            <p:nvPr/>
          </p:nvSpPr>
          <p:spPr bwMode="auto">
            <a:xfrm>
              <a:off x="1208" y="969"/>
              <a:ext cx="73" cy="50"/>
            </a:xfrm>
            <a:prstGeom prst="ellipse">
              <a:avLst/>
            </a:prstGeom>
            <a:noFill/>
            <a:ln w="15875">
              <a:solidFill>
                <a:srgbClr val="FFE7A5"/>
              </a:solidFill>
              <a:round/>
              <a:headEnd/>
              <a:tailEnd/>
            </a:ln>
          </p:spPr>
          <p:txBody>
            <a:bodyPr>
              <a:prstTxWarp prst="textNoShape">
                <a:avLst/>
              </a:prstTxWarp>
            </a:bodyPr>
            <a:lstStyle/>
            <a:p>
              <a:endParaRPr lang="en-US"/>
            </a:p>
          </p:txBody>
        </p:sp>
        <p:sp>
          <p:nvSpPr>
            <p:cNvPr id="50507" name="Oval 420"/>
            <p:cNvSpPr>
              <a:spLocks noChangeArrowheads="1"/>
            </p:cNvSpPr>
            <p:nvPr/>
          </p:nvSpPr>
          <p:spPr bwMode="auto">
            <a:xfrm>
              <a:off x="1210" y="971"/>
              <a:ext cx="69" cy="46"/>
            </a:xfrm>
            <a:prstGeom prst="ellipse">
              <a:avLst/>
            </a:prstGeom>
            <a:noFill/>
            <a:ln w="15875">
              <a:solidFill>
                <a:srgbClr val="FFE9AA"/>
              </a:solidFill>
              <a:round/>
              <a:headEnd/>
              <a:tailEnd/>
            </a:ln>
          </p:spPr>
          <p:txBody>
            <a:bodyPr>
              <a:prstTxWarp prst="textNoShape">
                <a:avLst/>
              </a:prstTxWarp>
            </a:bodyPr>
            <a:lstStyle/>
            <a:p>
              <a:endParaRPr lang="en-US"/>
            </a:p>
          </p:txBody>
        </p:sp>
        <p:sp>
          <p:nvSpPr>
            <p:cNvPr id="50508" name="Oval 421"/>
            <p:cNvSpPr>
              <a:spLocks noChangeArrowheads="1"/>
            </p:cNvSpPr>
            <p:nvPr/>
          </p:nvSpPr>
          <p:spPr bwMode="auto">
            <a:xfrm>
              <a:off x="1212" y="973"/>
              <a:ext cx="66" cy="44"/>
            </a:xfrm>
            <a:prstGeom prst="ellipse">
              <a:avLst/>
            </a:prstGeom>
            <a:noFill/>
            <a:ln w="15875">
              <a:solidFill>
                <a:srgbClr val="FFEAAF"/>
              </a:solidFill>
              <a:round/>
              <a:headEnd/>
              <a:tailEnd/>
            </a:ln>
          </p:spPr>
          <p:txBody>
            <a:bodyPr>
              <a:prstTxWarp prst="textNoShape">
                <a:avLst/>
              </a:prstTxWarp>
            </a:bodyPr>
            <a:lstStyle/>
            <a:p>
              <a:endParaRPr lang="en-US"/>
            </a:p>
          </p:txBody>
        </p:sp>
        <p:sp>
          <p:nvSpPr>
            <p:cNvPr id="50509" name="Oval 422"/>
            <p:cNvSpPr>
              <a:spLocks noChangeArrowheads="1"/>
            </p:cNvSpPr>
            <p:nvPr/>
          </p:nvSpPr>
          <p:spPr bwMode="auto">
            <a:xfrm>
              <a:off x="1214" y="973"/>
              <a:ext cx="62" cy="43"/>
            </a:xfrm>
            <a:prstGeom prst="ellipse">
              <a:avLst/>
            </a:prstGeom>
            <a:noFill/>
            <a:ln w="15875">
              <a:solidFill>
                <a:srgbClr val="FFEBB4"/>
              </a:solidFill>
              <a:round/>
              <a:headEnd/>
              <a:tailEnd/>
            </a:ln>
          </p:spPr>
          <p:txBody>
            <a:bodyPr>
              <a:prstTxWarp prst="textNoShape">
                <a:avLst/>
              </a:prstTxWarp>
            </a:bodyPr>
            <a:lstStyle/>
            <a:p>
              <a:endParaRPr lang="en-US"/>
            </a:p>
          </p:txBody>
        </p:sp>
        <p:sp>
          <p:nvSpPr>
            <p:cNvPr id="50510" name="Oval 423"/>
            <p:cNvSpPr>
              <a:spLocks noChangeArrowheads="1"/>
            </p:cNvSpPr>
            <p:nvPr/>
          </p:nvSpPr>
          <p:spPr bwMode="auto">
            <a:xfrm>
              <a:off x="1216" y="975"/>
              <a:ext cx="58" cy="39"/>
            </a:xfrm>
            <a:prstGeom prst="ellipse">
              <a:avLst/>
            </a:prstGeom>
            <a:noFill/>
            <a:ln w="15875">
              <a:solidFill>
                <a:srgbClr val="FFEDB9"/>
              </a:solidFill>
              <a:round/>
              <a:headEnd/>
              <a:tailEnd/>
            </a:ln>
          </p:spPr>
          <p:txBody>
            <a:bodyPr>
              <a:prstTxWarp prst="textNoShape">
                <a:avLst/>
              </a:prstTxWarp>
            </a:bodyPr>
            <a:lstStyle/>
            <a:p>
              <a:endParaRPr lang="en-US"/>
            </a:p>
          </p:txBody>
        </p:sp>
        <p:sp>
          <p:nvSpPr>
            <p:cNvPr id="50511" name="Oval 424"/>
            <p:cNvSpPr>
              <a:spLocks noChangeArrowheads="1"/>
            </p:cNvSpPr>
            <p:nvPr/>
          </p:nvSpPr>
          <p:spPr bwMode="auto">
            <a:xfrm>
              <a:off x="1218" y="977"/>
              <a:ext cx="54" cy="37"/>
            </a:xfrm>
            <a:prstGeom prst="ellipse">
              <a:avLst/>
            </a:prstGeom>
            <a:noFill/>
            <a:ln w="15875">
              <a:solidFill>
                <a:srgbClr val="FFEEBE"/>
              </a:solidFill>
              <a:round/>
              <a:headEnd/>
              <a:tailEnd/>
            </a:ln>
          </p:spPr>
          <p:txBody>
            <a:bodyPr>
              <a:prstTxWarp prst="textNoShape">
                <a:avLst/>
              </a:prstTxWarp>
            </a:bodyPr>
            <a:lstStyle/>
            <a:p>
              <a:endParaRPr lang="en-US"/>
            </a:p>
          </p:txBody>
        </p:sp>
        <p:sp>
          <p:nvSpPr>
            <p:cNvPr id="50512" name="Oval 425"/>
            <p:cNvSpPr>
              <a:spLocks noChangeArrowheads="1"/>
            </p:cNvSpPr>
            <p:nvPr/>
          </p:nvSpPr>
          <p:spPr bwMode="auto">
            <a:xfrm>
              <a:off x="1220" y="977"/>
              <a:ext cx="50" cy="35"/>
            </a:xfrm>
            <a:prstGeom prst="ellipse">
              <a:avLst/>
            </a:prstGeom>
            <a:noFill/>
            <a:ln w="15875">
              <a:solidFill>
                <a:srgbClr val="FFEFC3"/>
              </a:solidFill>
              <a:round/>
              <a:headEnd/>
              <a:tailEnd/>
            </a:ln>
          </p:spPr>
          <p:txBody>
            <a:bodyPr>
              <a:prstTxWarp prst="textNoShape">
                <a:avLst/>
              </a:prstTxWarp>
            </a:bodyPr>
            <a:lstStyle/>
            <a:p>
              <a:endParaRPr lang="en-US"/>
            </a:p>
          </p:txBody>
        </p:sp>
        <p:sp>
          <p:nvSpPr>
            <p:cNvPr id="50513" name="Oval 426"/>
            <p:cNvSpPr>
              <a:spLocks noChangeArrowheads="1"/>
            </p:cNvSpPr>
            <p:nvPr/>
          </p:nvSpPr>
          <p:spPr bwMode="auto">
            <a:xfrm>
              <a:off x="1222" y="979"/>
              <a:ext cx="46" cy="31"/>
            </a:xfrm>
            <a:prstGeom prst="ellipse">
              <a:avLst/>
            </a:prstGeom>
            <a:noFill/>
            <a:ln w="15875">
              <a:solidFill>
                <a:srgbClr val="FFF1C8"/>
              </a:solidFill>
              <a:round/>
              <a:headEnd/>
              <a:tailEnd/>
            </a:ln>
          </p:spPr>
          <p:txBody>
            <a:bodyPr>
              <a:prstTxWarp prst="textNoShape">
                <a:avLst/>
              </a:prstTxWarp>
            </a:bodyPr>
            <a:lstStyle/>
            <a:p>
              <a:endParaRPr lang="en-US"/>
            </a:p>
          </p:txBody>
        </p:sp>
        <p:sp>
          <p:nvSpPr>
            <p:cNvPr id="50514" name="Oval 427"/>
            <p:cNvSpPr>
              <a:spLocks noChangeArrowheads="1"/>
            </p:cNvSpPr>
            <p:nvPr/>
          </p:nvSpPr>
          <p:spPr bwMode="auto">
            <a:xfrm>
              <a:off x="1224" y="981"/>
              <a:ext cx="42" cy="29"/>
            </a:xfrm>
            <a:prstGeom prst="ellipse">
              <a:avLst/>
            </a:prstGeom>
            <a:noFill/>
            <a:ln w="15875">
              <a:solidFill>
                <a:srgbClr val="FFF2CD"/>
              </a:solidFill>
              <a:round/>
              <a:headEnd/>
              <a:tailEnd/>
            </a:ln>
          </p:spPr>
          <p:txBody>
            <a:bodyPr>
              <a:prstTxWarp prst="textNoShape">
                <a:avLst/>
              </a:prstTxWarp>
            </a:bodyPr>
            <a:lstStyle/>
            <a:p>
              <a:endParaRPr lang="en-US"/>
            </a:p>
          </p:txBody>
        </p:sp>
        <p:sp>
          <p:nvSpPr>
            <p:cNvPr id="50515" name="Oval 428"/>
            <p:cNvSpPr>
              <a:spLocks noChangeArrowheads="1"/>
            </p:cNvSpPr>
            <p:nvPr/>
          </p:nvSpPr>
          <p:spPr bwMode="auto">
            <a:xfrm>
              <a:off x="1226" y="981"/>
              <a:ext cx="38" cy="27"/>
            </a:xfrm>
            <a:prstGeom prst="ellipse">
              <a:avLst/>
            </a:prstGeom>
            <a:noFill/>
            <a:ln w="15875">
              <a:solidFill>
                <a:srgbClr val="FFF3D2"/>
              </a:solidFill>
              <a:round/>
              <a:headEnd/>
              <a:tailEnd/>
            </a:ln>
          </p:spPr>
          <p:txBody>
            <a:bodyPr>
              <a:prstTxWarp prst="textNoShape">
                <a:avLst/>
              </a:prstTxWarp>
            </a:bodyPr>
            <a:lstStyle/>
            <a:p>
              <a:endParaRPr lang="en-US"/>
            </a:p>
          </p:txBody>
        </p:sp>
        <p:sp>
          <p:nvSpPr>
            <p:cNvPr id="50516" name="Oval 429"/>
            <p:cNvSpPr>
              <a:spLocks noChangeArrowheads="1"/>
            </p:cNvSpPr>
            <p:nvPr/>
          </p:nvSpPr>
          <p:spPr bwMode="auto">
            <a:xfrm>
              <a:off x="1228" y="983"/>
              <a:ext cx="34" cy="23"/>
            </a:xfrm>
            <a:prstGeom prst="ellipse">
              <a:avLst/>
            </a:prstGeom>
            <a:noFill/>
            <a:ln w="15875">
              <a:solidFill>
                <a:srgbClr val="FFF5D7"/>
              </a:solidFill>
              <a:round/>
              <a:headEnd/>
              <a:tailEnd/>
            </a:ln>
          </p:spPr>
          <p:txBody>
            <a:bodyPr>
              <a:prstTxWarp prst="textNoShape">
                <a:avLst/>
              </a:prstTxWarp>
            </a:bodyPr>
            <a:lstStyle/>
            <a:p>
              <a:endParaRPr lang="en-US"/>
            </a:p>
          </p:txBody>
        </p:sp>
        <p:sp>
          <p:nvSpPr>
            <p:cNvPr id="50517" name="Oval 430"/>
            <p:cNvSpPr>
              <a:spLocks noChangeArrowheads="1"/>
            </p:cNvSpPr>
            <p:nvPr/>
          </p:nvSpPr>
          <p:spPr bwMode="auto">
            <a:xfrm>
              <a:off x="1230" y="983"/>
              <a:ext cx="30" cy="23"/>
            </a:xfrm>
            <a:prstGeom prst="ellipse">
              <a:avLst/>
            </a:prstGeom>
            <a:noFill/>
            <a:ln w="15875">
              <a:solidFill>
                <a:srgbClr val="FFF6DC"/>
              </a:solidFill>
              <a:round/>
              <a:headEnd/>
              <a:tailEnd/>
            </a:ln>
          </p:spPr>
          <p:txBody>
            <a:bodyPr>
              <a:prstTxWarp prst="textNoShape">
                <a:avLst/>
              </a:prstTxWarp>
            </a:bodyPr>
            <a:lstStyle/>
            <a:p>
              <a:endParaRPr lang="en-US"/>
            </a:p>
          </p:txBody>
        </p:sp>
        <p:sp>
          <p:nvSpPr>
            <p:cNvPr id="50518" name="Oval 431"/>
            <p:cNvSpPr>
              <a:spLocks noChangeArrowheads="1"/>
            </p:cNvSpPr>
            <p:nvPr/>
          </p:nvSpPr>
          <p:spPr bwMode="auto">
            <a:xfrm>
              <a:off x="1231" y="985"/>
              <a:ext cx="27" cy="19"/>
            </a:xfrm>
            <a:prstGeom prst="ellipse">
              <a:avLst/>
            </a:prstGeom>
            <a:noFill/>
            <a:ln w="15875">
              <a:solidFill>
                <a:srgbClr val="FFF7E1"/>
              </a:solidFill>
              <a:round/>
              <a:headEnd/>
              <a:tailEnd/>
            </a:ln>
          </p:spPr>
          <p:txBody>
            <a:bodyPr>
              <a:prstTxWarp prst="textNoShape">
                <a:avLst/>
              </a:prstTxWarp>
            </a:bodyPr>
            <a:lstStyle/>
            <a:p>
              <a:endParaRPr lang="en-US"/>
            </a:p>
          </p:txBody>
        </p:sp>
        <p:sp>
          <p:nvSpPr>
            <p:cNvPr id="50519" name="Oval 432"/>
            <p:cNvSpPr>
              <a:spLocks noChangeArrowheads="1"/>
            </p:cNvSpPr>
            <p:nvPr/>
          </p:nvSpPr>
          <p:spPr bwMode="auto">
            <a:xfrm>
              <a:off x="1233" y="987"/>
              <a:ext cx="23" cy="15"/>
            </a:xfrm>
            <a:prstGeom prst="ellipse">
              <a:avLst/>
            </a:prstGeom>
            <a:noFill/>
            <a:ln w="15875">
              <a:solidFill>
                <a:srgbClr val="FFF9E6"/>
              </a:solidFill>
              <a:round/>
              <a:headEnd/>
              <a:tailEnd/>
            </a:ln>
          </p:spPr>
          <p:txBody>
            <a:bodyPr>
              <a:prstTxWarp prst="textNoShape">
                <a:avLst/>
              </a:prstTxWarp>
            </a:bodyPr>
            <a:lstStyle/>
            <a:p>
              <a:endParaRPr lang="en-US"/>
            </a:p>
          </p:txBody>
        </p:sp>
        <p:sp>
          <p:nvSpPr>
            <p:cNvPr id="50520" name="Oval 433"/>
            <p:cNvSpPr>
              <a:spLocks noChangeArrowheads="1"/>
            </p:cNvSpPr>
            <p:nvPr/>
          </p:nvSpPr>
          <p:spPr bwMode="auto">
            <a:xfrm>
              <a:off x="1235" y="987"/>
              <a:ext cx="19" cy="15"/>
            </a:xfrm>
            <a:prstGeom prst="ellipse">
              <a:avLst/>
            </a:prstGeom>
            <a:noFill/>
            <a:ln w="15875">
              <a:solidFill>
                <a:srgbClr val="FFFAEB"/>
              </a:solidFill>
              <a:round/>
              <a:headEnd/>
              <a:tailEnd/>
            </a:ln>
          </p:spPr>
          <p:txBody>
            <a:bodyPr>
              <a:prstTxWarp prst="textNoShape">
                <a:avLst/>
              </a:prstTxWarp>
            </a:bodyPr>
            <a:lstStyle/>
            <a:p>
              <a:endParaRPr lang="en-US"/>
            </a:p>
          </p:txBody>
        </p:sp>
        <p:sp>
          <p:nvSpPr>
            <p:cNvPr id="50521" name="Oval 434"/>
            <p:cNvSpPr>
              <a:spLocks noChangeArrowheads="1"/>
            </p:cNvSpPr>
            <p:nvPr/>
          </p:nvSpPr>
          <p:spPr bwMode="auto">
            <a:xfrm>
              <a:off x="1237" y="989"/>
              <a:ext cx="16" cy="11"/>
            </a:xfrm>
            <a:prstGeom prst="ellipse">
              <a:avLst/>
            </a:prstGeom>
            <a:noFill/>
            <a:ln w="15875">
              <a:solidFill>
                <a:srgbClr val="FFFBF0"/>
              </a:solidFill>
              <a:round/>
              <a:headEnd/>
              <a:tailEnd/>
            </a:ln>
          </p:spPr>
          <p:txBody>
            <a:bodyPr>
              <a:prstTxWarp prst="textNoShape">
                <a:avLst/>
              </a:prstTxWarp>
            </a:bodyPr>
            <a:lstStyle/>
            <a:p>
              <a:endParaRPr lang="en-US"/>
            </a:p>
          </p:txBody>
        </p:sp>
        <p:sp>
          <p:nvSpPr>
            <p:cNvPr id="50522" name="Oval 435"/>
            <p:cNvSpPr>
              <a:spLocks noChangeArrowheads="1"/>
            </p:cNvSpPr>
            <p:nvPr/>
          </p:nvSpPr>
          <p:spPr bwMode="auto">
            <a:xfrm>
              <a:off x="1239" y="991"/>
              <a:ext cx="12" cy="7"/>
            </a:xfrm>
            <a:prstGeom prst="ellipse">
              <a:avLst/>
            </a:prstGeom>
            <a:noFill/>
            <a:ln w="15875">
              <a:solidFill>
                <a:srgbClr val="FFFDF5"/>
              </a:solidFill>
              <a:round/>
              <a:headEnd/>
              <a:tailEnd/>
            </a:ln>
          </p:spPr>
          <p:txBody>
            <a:bodyPr>
              <a:prstTxWarp prst="textNoShape">
                <a:avLst/>
              </a:prstTxWarp>
            </a:bodyPr>
            <a:lstStyle/>
            <a:p>
              <a:endParaRPr lang="en-US"/>
            </a:p>
          </p:txBody>
        </p:sp>
        <p:sp>
          <p:nvSpPr>
            <p:cNvPr id="50523" name="Oval 436"/>
            <p:cNvSpPr>
              <a:spLocks noChangeArrowheads="1"/>
            </p:cNvSpPr>
            <p:nvPr/>
          </p:nvSpPr>
          <p:spPr bwMode="auto">
            <a:xfrm>
              <a:off x="1241" y="991"/>
              <a:ext cx="8" cy="7"/>
            </a:xfrm>
            <a:prstGeom prst="ellipse">
              <a:avLst/>
            </a:prstGeom>
            <a:noFill/>
            <a:ln w="15875">
              <a:solidFill>
                <a:srgbClr val="FFFEFA"/>
              </a:solidFill>
              <a:round/>
              <a:headEnd/>
              <a:tailEnd/>
            </a:ln>
          </p:spPr>
          <p:txBody>
            <a:bodyPr>
              <a:prstTxWarp prst="textNoShape">
                <a:avLst/>
              </a:prstTxWarp>
            </a:bodyPr>
            <a:lstStyle/>
            <a:p>
              <a:endParaRPr lang="en-US"/>
            </a:p>
          </p:txBody>
        </p:sp>
        <p:sp>
          <p:nvSpPr>
            <p:cNvPr id="50524" name="Oval 437"/>
            <p:cNvSpPr>
              <a:spLocks noChangeArrowheads="1"/>
            </p:cNvSpPr>
            <p:nvPr/>
          </p:nvSpPr>
          <p:spPr bwMode="auto">
            <a:xfrm>
              <a:off x="1243" y="992"/>
              <a:ext cx="4"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525" name="Oval 438"/>
            <p:cNvSpPr>
              <a:spLocks noChangeArrowheads="1"/>
            </p:cNvSpPr>
            <p:nvPr/>
          </p:nvSpPr>
          <p:spPr bwMode="auto">
            <a:xfrm>
              <a:off x="1145" y="931"/>
              <a:ext cx="200" cy="129"/>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526" name="Freeform 439"/>
            <p:cNvSpPr>
              <a:spLocks/>
            </p:cNvSpPr>
            <p:nvPr/>
          </p:nvSpPr>
          <p:spPr bwMode="auto">
            <a:xfrm>
              <a:off x="1754" y="1219"/>
              <a:ext cx="760" cy="240"/>
            </a:xfrm>
            <a:custGeom>
              <a:avLst/>
              <a:gdLst>
                <a:gd name="T0" fmla="*/ 119 w 760"/>
                <a:gd name="T1" fmla="*/ 0 h 327"/>
                <a:gd name="T2" fmla="*/ 311 w 760"/>
                <a:gd name="T3" fmla="*/ 0 h 327"/>
                <a:gd name="T4" fmla="*/ 760 w 760"/>
                <a:gd name="T5" fmla="*/ 296 h 327"/>
                <a:gd name="T6" fmla="*/ 520 w 760"/>
                <a:gd name="T7" fmla="*/ 240 h 327"/>
                <a:gd name="T8" fmla="*/ 359 w 760"/>
                <a:gd name="T9" fmla="*/ 240 h 327"/>
                <a:gd name="T10" fmla="*/ 167 w 760"/>
                <a:gd name="T11" fmla="*/ 256 h 327"/>
                <a:gd name="T12" fmla="*/ 0 w 760"/>
                <a:gd name="T13" fmla="*/ 327 h 327"/>
                <a:gd name="T14" fmla="*/ 111 w 760"/>
                <a:gd name="T15" fmla="*/ 0 h 327"/>
                <a:gd name="T16" fmla="*/ 119 w 760"/>
                <a:gd name="T17" fmla="*/ 0 h 3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0"/>
                <a:gd name="T28" fmla="*/ 0 h 327"/>
                <a:gd name="T29" fmla="*/ 760 w 760"/>
                <a:gd name="T30" fmla="*/ 327 h 3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0" h="327">
                  <a:moveTo>
                    <a:pt x="119" y="0"/>
                  </a:moveTo>
                  <a:lnTo>
                    <a:pt x="311" y="0"/>
                  </a:lnTo>
                  <a:lnTo>
                    <a:pt x="760" y="296"/>
                  </a:lnTo>
                  <a:lnTo>
                    <a:pt x="520" y="240"/>
                  </a:lnTo>
                  <a:lnTo>
                    <a:pt x="359" y="240"/>
                  </a:lnTo>
                  <a:lnTo>
                    <a:pt x="167" y="256"/>
                  </a:lnTo>
                  <a:lnTo>
                    <a:pt x="0" y="327"/>
                  </a:lnTo>
                  <a:lnTo>
                    <a:pt x="111" y="0"/>
                  </a:lnTo>
                  <a:lnTo>
                    <a:pt x="119" y="0"/>
                  </a:lnTo>
                  <a:close/>
                </a:path>
              </a:pathLst>
            </a:custGeom>
            <a:blipFill dpi="0" rotWithShape="0">
              <a:blip/>
              <a:srcRect/>
              <a:tile tx="0" ty="0" sx="100000" sy="100000" flip="none" algn="tl"/>
            </a:blipFill>
            <a:ln w="9525">
              <a:noFill/>
              <a:round/>
              <a:headEnd/>
              <a:tailEnd/>
            </a:ln>
          </p:spPr>
          <p:txBody>
            <a:bodyPr>
              <a:prstTxWarp prst="textNoShape">
                <a:avLst/>
              </a:prstTxWarp>
            </a:bodyPr>
            <a:lstStyle/>
            <a:p>
              <a:endParaRPr lang="en-US"/>
            </a:p>
          </p:txBody>
        </p:sp>
        <p:sp>
          <p:nvSpPr>
            <p:cNvPr id="50527" name="Rectangle 440"/>
            <p:cNvSpPr>
              <a:spLocks noChangeArrowheads="1"/>
            </p:cNvSpPr>
            <p:nvPr/>
          </p:nvSpPr>
          <p:spPr bwMode="auto">
            <a:xfrm>
              <a:off x="1871" y="1073"/>
              <a:ext cx="2" cy="2"/>
            </a:xfrm>
            <a:prstGeom prst="rect">
              <a:avLst/>
            </a:prstGeom>
            <a:solidFill>
              <a:srgbClr val="AAAAAA"/>
            </a:solidFill>
            <a:ln w="9525">
              <a:noFill/>
              <a:miter lim="800000"/>
              <a:headEnd/>
              <a:tailEnd/>
            </a:ln>
          </p:spPr>
          <p:txBody>
            <a:bodyPr>
              <a:prstTxWarp prst="textNoShape">
                <a:avLst/>
              </a:prstTxWarp>
            </a:bodyPr>
            <a:lstStyle/>
            <a:p>
              <a:endParaRPr lang="en-US"/>
            </a:p>
          </p:txBody>
        </p:sp>
        <p:sp>
          <p:nvSpPr>
            <p:cNvPr id="50528" name="Oval 441"/>
            <p:cNvSpPr>
              <a:spLocks noChangeArrowheads="1"/>
            </p:cNvSpPr>
            <p:nvPr/>
          </p:nvSpPr>
          <p:spPr bwMode="auto">
            <a:xfrm>
              <a:off x="1873" y="1179"/>
              <a:ext cx="199" cy="128"/>
            </a:xfrm>
            <a:prstGeom prst="ellipse">
              <a:avLst/>
            </a:prstGeom>
            <a:noFill/>
            <a:ln w="15875">
              <a:solidFill>
                <a:srgbClr val="FFBB00"/>
              </a:solidFill>
              <a:round/>
              <a:headEnd/>
              <a:tailEnd/>
            </a:ln>
          </p:spPr>
          <p:txBody>
            <a:bodyPr>
              <a:prstTxWarp prst="textNoShape">
                <a:avLst/>
              </a:prstTxWarp>
            </a:bodyPr>
            <a:lstStyle/>
            <a:p>
              <a:endParaRPr lang="en-US"/>
            </a:p>
          </p:txBody>
        </p:sp>
        <p:sp>
          <p:nvSpPr>
            <p:cNvPr id="50529" name="Oval 442"/>
            <p:cNvSpPr>
              <a:spLocks noChangeArrowheads="1"/>
            </p:cNvSpPr>
            <p:nvPr/>
          </p:nvSpPr>
          <p:spPr bwMode="auto">
            <a:xfrm>
              <a:off x="1875" y="1179"/>
              <a:ext cx="196" cy="128"/>
            </a:xfrm>
            <a:prstGeom prst="ellipse">
              <a:avLst/>
            </a:prstGeom>
            <a:noFill/>
            <a:ln w="15875">
              <a:solidFill>
                <a:srgbClr val="FFBC05"/>
              </a:solidFill>
              <a:round/>
              <a:headEnd/>
              <a:tailEnd/>
            </a:ln>
          </p:spPr>
          <p:txBody>
            <a:bodyPr>
              <a:prstTxWarp prst="textNoShape">
                <a:avLst/>
              </a:prstTxWarp>
            </a:bodyPr>
            <a:lstStyle/>
            <a:p>
              <a:endParaRPr lang="en-US"/>
            </a:p>
          </p:txBody>
        </p:sp>
        <p:sp>
          <p:nvSpPr>
            <p:cNvPr id="50530" name="Oval 443"/>
            <p:cNvSpPr>
              <a:spLocks noChangeArrowheads="1"/>
            </p:cNvSpPr>
            <p:nvPr/>
          </p:nvSpPr>
          <p:spPr bwMode="auto">
            <a:xfrm>
              <a:off x="1877" y="1181"/>
              <a:ext cx="192" cy="124"/>
            </a:xfrm>
            <a:prstGeom prst="ellipse">
              <a:avLst/>
            </a:prstGeom>
            <a:noFill/>
            <a:ln w="15875">
              <a:solidFill>
                <a:srgbClr val="FFBE0A"/>
              </a:solidFill>
              <a:round/>
              <a:headEnd/>
              <a:tailEnd/>
            </a:ln>
          </p:spPr>
          <p:txBody>
            <a:bodyPr>
              <a:prstTxWarp prst="textNoShape">
                <a:avLst/>
              </a:prstTxWarp>
            </a:bodyPr>
            <a:lstStyle/>
            <a:p>
              <a:endParaRPr lang="en-US"/>
            </a:p>
          </p:txBody>
        </p:sp>
        <p:sp>
          <p:nvSpPr>
            <p:cNvPr id="50531" name="Oval 444"/>
            <p:cNvSpPr>
              <a:spLocks noChangeArrowheads="1"/>
            </p:cNvSpPr>
            <p:nvPr/>
          </p:nvSpPr>
          <p:spPr bwMode="auto">
            <a:xfrm>
              <a:off x="1879" y="1181"/>
              <a:ext cx="188" cy="124"/>
            </a:xfrm>
            <a:prstGeom prst="ellipse">
              <a:avLst/>
            </a:prstGeom>
            <a:noFill/>
            <a:ln w="15875">
              <a:solidFill>
                <a:srgbClr val="FFBF0F"/>
              </a:solidFill>
              <a:round/>
              <a:headEnd/>
              <a:tailEnd/>
            </a:ln>
          </p:spPr>
          <p:txBody>
            <a:bodyPr>
              <a:prstTxWarp prst="textNoShape">
                <a:avLst/>
              </a:prstTxWarp>
            </a:bodyPr>
            <a:lstStyle/>
            <a:p>
              <a:endParaRPr lang="en-US"/>
            </a:p>
          </p:txBody>
        </p:sp>
        <p:sp>
          <p:nvSpPr>
            <p:cNvPr id="50532" name="Oval 445"/>
            <p:cNvSpPr>
              <a:spLocks noChangeArrowheads="1"/>
            </p:cNvSpPr>
            <p:nvPr/>
          </p:nvSpPr>
          <p:spPr bwMode="auto">
            <a:xfrm>
              <a:off x="1880" y="1183"/>
              <a:ext cx="185" cy="121"/>
            </a:xfrm>
            <a:prstGeom prst="ellipse">
              <a:avLst/>
            </a:prstGeom>
            <a:noFill/>
            <a:ln w="15875">
              <a:solidFill>
                <a:srgbClr val="FFC014"/>
              </a:solidFill>
              <a:round/>
              <a:headEnd/>
              <a:tailEnd/>
            </a:ln>
          </p:spPr>
          <p:txBody>
            <a:bodyPr>
              <a:prstTxWarp prst="textNoShape">
                <a:avLst/>
              </a:prstTxWarp>
            </a:bodyPr>
            <a:lstStyle/>
            <a:p>
              <a:endParaRPr lang="en-US"/>
            </a:p>
          </p:txBody>
        </p:sp>
        <p:sp>
          <p:nvSpPr>
            <p:cNvPr id="50533" name="Oval 446"/>
            <p:cNvSpPr>
              <a:spLocks noChangeArrowheads="1"/>
            </p:cNvSpPr>
            <p:nvPr/>
          </p:nvSpPr>
          <p:spPr bwMode="auto">
            <a:xfrm>
              <a:off x="1882" y="1184"/>
              <a:ext cx="181" cy="118"/>
            </a:xfrm>
            <a:prstGeom prst="ellipse">
              <a:avLst/>
            </a:prstGeom>
            <a:noFill/>
            <a:ln w="15875">
              <a:solidFill>
                <a:srgbClr val="FFC219"/>
              </a:solidFill>
              <a:round/>
              <a:headEnd/>
              <a:tailEnd/>
            </a:ln>
          </p:spPr>
          <p:txBody>
            <a:bodyPr>
              <a:prstTxWarp prst="textNoShape">
                <a:avLst/>
              </a:prstTxWarp>
            </a:bodyPr>
            <a:lstStyle/>
            <a:p>
              <a:endParaRPr lang="en-US"/>
            </a:p>
          </p:txBody>
        </p:sp>
        <p:sp>
          <p:nvSpPr>
            <p:cNvPr id="50534" name="Oval 447"/>
            <p:cNvSpPr>
              <a:spLocks noChangeArrowheads="1"/>
            </p:cNvSpPr>
            <p:nvPr/>
          </p:nvSpPr>
          <p:spPr bwMode="auto">
            <a:xfrm>
              <a:off x="1884" y="1184"/>
              <a:ext cx="177" cy="118"/>
            </a:xfrm>
            <a:prstGeom prst="ellipse">
              <a:avLst/>
            </a:prstGeom>
            <a:noFill/>
            <a:ln w="15875">
              <a:solidFill>
                <a:srgbClr val="FFC31E"/>
              </a:solidFill>
              <a:round/>
              <a:headEnd/>
              <a:tailEnd/>
            </a:ln>
          </p:spPr>
          <p:txBody>
            <a:bodyPr>
              <a:prstTxWarp prst="textNoShape">
                <a:avLst/>
              </a:prstTxWarp>
            </a:bodyPr>
            <a:lstStyle/>
            <a:p>
              <a:endParaRPr lang="en-US"/>
            </a:p>
          </p:txBody>
        </p:sp>
        <p:sp>
          <p:nvSpPr>
            <p:cNvPr id="50535" name="Oval 448"/>
            <p:cNvSpPr>
              <a:spLocks noChangeArrowheads="1"/>
            </p:cNvSpPr>
            <p:nvPr/>
          </p:nvSpPr>
          <p:spPr bwMode="auto">
            <a:xfrm>
              <a:off x="1886" y="1186"/>
              <a:ext cx="173" cy="114"/>
            </a:xfrm>
            <a:prstGeom prst="ellipse">
              <a:avLst/>
            </a:prstGeom>
            <a:noFill/>
            <a:ln w="15875">
              <a:solidFill>
                <a:srgbClr val="FFC423"/>
              </a:solidFill>
              <a:round/>
              <a:headEnd/>
              <a:tailEnd/>
            </a:ln>
          </p:spPr>
          <p:txBody>
            <a:bodyPr>
              <a:prstTxWarp prst="textNoShape">
                <a:avLst/>
              </a:prstTxWarp>
            </a:bodyPr>
            <a:lstStyle/>
            <a:p>
              <a:endParaRPr lang="en-US"/>
            </a:p>
          </p:txBody>
        </p:sp>
        <p:sp>
          <p:nvSpPr>
            <p:cNvPr id="50536" name="Oval 449"/>
            <p:cNvSpPr>
              <a:spLocks noChangeArrowheads="1"/>
            </p:cNvSpPr>
            <p:nvPr/>
          </p:nvSpPr>
          <p:spPr bwMode="auto">
            <a:xfrm>
              <a:off x="1888" y="1188"/>
              <a:ext cx="169" cy="110"/>
            </a:xfrm>
            <a:prstGeom prst="ellipse">
              <a:avLst/>
            </a:prstGeom>
            <a:noFill/>
            <a:ln w="15875">
              <a:solidFill>
                <a:srgbClr val="FFC628"/>
              </a:solidFill>
              <a:round/>
              <a:headEnd/>
              <a:tailEnd/>
            </a:ln>
          </p:spPr>
          <p:txBody>
            <a:bodyPr>
              <a:prstTxWarp prst="textNoShape">
                <a:avLst/>
              </a:prstTxWarp>
            </a:bodyPr>
            <a:lstStyle/>
            <a:p>
              <a:endParaRPr lang="en-US"/>
            </a:p>
          </p:txBody>
        </p:sp>
        <p:sp>
          <p:nvSpPr>
            <p:cNvPr id="50537" name="Oval 450"/>
            <p:cNvSpPr>
              <a:spLocks noChangeArrowheads="1"/>
            </p:cNvSpPr>
            <p:nvPr/>
          </p:nvSpPr>
          <p:spPr bwMode="auto">
            <a:xfrm>
              <a:off x="1890" y="1188"/>
              <a:ext cx="165" cy="110"/>
            </a:xfrm>
            <a:prstGeom prst="ellipse">
              <a:avLst/>
            </a:prstGeom>
            <a:noFill/>
            <a:ln w="15875">
              <a:solidFill>
                <a:srgbClr val="FFC72D"/>
              </a:solidFill>
              <a:round/>
              <a:headEnd/>
              <a:tailEnd/>
            </a:ln>
          </p:spPr>
          <p:txBody>
            <a:bodyPr>
              <a:prstTxWarp prst="textNoShape">
                <a:avLst/>
              </a:prstTxWarp>
            </a:bodyPr>
            <a:lstStyle/>
            <a:p>
              <a:endParaRPr lang="en-US"/>
            </a:p>
          </p:txBody>
        </p:sp>
        <p:sp>
          <p:nvSpPr>
            <p:cNvPr id="50538" name="Oval 451"/>
            <p:cNvSpPr>
              <a:spLocks noChangeArrowheads="1"/>
            </p:cNvSpPr>
            <p:nvPr/>
          </p:nvSpPr>
          <p:spPr bwMode="auto">
            <a:xfrm>
              <a:off x="1892" y="1190"/>
              <a:ext cx="161" cy="106"/>
            </a:xfrm>
            <a:prstGeom prst="ellipse">
              <a:avLst/>
            </a:prstGeom>
            <a:noFill/>
            <a:ln w="15875">
              <a:solidFill>
                <a:srgbClr val="FFC832"/>
              </a:solidFill>
              <a:round/>
              <a:headEnd/>
              <a:tailEnd/>
            </a:ln>
          </p:spPr>
          <p:txBody>
            <a:bodyPr>
              <a:prstTxWarp prst="textNoShape">
                <a:avLst/>
              </a:prstTxWarp>
            </a:bodyPr>
            <a:lstStyle/>
            <a:p>
              <a:endParaRPr lang="en-US"/>
            </a:p>
          </p:txBody>
        </p:sp>
        <p:sp>
          <p:nvSpPr>
            <p:cNvPr id="50539" name="Oval 452"/>
            <p:cNvSpPr>
              <a:spLocks noChangeArrowheads="1"/>
            </p:cNvSpPr>
            <p:nvPr/>
          </p:nvSpPr>
          <p:spPr bwMode="auto">
            <a:xfrm>
              <a:off x="1894" y="1190"/>
              <a:ext cx="157" cy="104"/>
            </a:xfrm>
            <a:prstGeom prst="ellipse">
              <a:avLst/>
            </a:prstGeom>
            <a:noFill/>
            <a:ln w="15875">
              <a:solidFill>
                <a:srgbClr val="FFCA37"/>
              </a:solidFill>
              <a:round/>
              <a:headEnd/>
              <a:tailEnd/>
            </a:ln>
          </p:spPr>
          <p:txBody>
            <a:bodyPr>
              <a:prstTxWarp prst="textNoShape">
                <a:avLst/>
              </a:prstTxWarp>
            </a:bodyPr>
            <a:lstStyle/>
            <a:p>
              <a:endParaRPr lang="en-US"/>
            </a:p>
          </p:txBody>
        </p:sp>
        <p:sp>
          <p:nvSpPr>
            <p:cNvPr id="50540" name="Oval 453"/>
            <p:cNvSpPr>
              <a:spLocks noChangeArrowheads="1"/>
            </p:cNvSpPr>
            <p:nvPr/>
          </p:nvSpPr>
          <p:spPr bwMode="auto">
            <a:xfrm>
              <a:off x="1896" y="1192"/>
              <a:ext cx="153" cy="102"/>
            </a:xfrm>
            <a:prstGeom prst="ellipse">
              <a:avLst/>
            </a:prstGeom>
            <a:noFill/>
            <a:ln w="15875">
              <a:solidFill>
                <a:srgbClr val="FFCB3C"/>
              </a:solidFill>
              <a:round/>
              <a:headEnd/>
              <a:tailEnd/>
            </a:ln>
          </p:spPr>
          <p:txBody>
            <a:bodyPr>
              <a:prstTxWarp prst="textNoShape">
                <a:avLst/>
              </a:prstTxWarp>
            </a:bodyPr>
            <a:lstStyle/>
            <a:p>
              <a:endParaRPr lang="en-US"/>
            </a:p>
          </p:txBody>
        </p:sp>
        <p:sp>
          <p:nvSpPr>
            <p:cNvPr id="50541" name="Oval 454"/>
            <p:cNvSpPr>
              <a:spLocks noChangeArrowheads="1"/>
            </p:cNvSpPr>
            <p:nvPr/>
          </p:nvSpPr>
          <p:spPr bwMode="auto">
            <a:xfrm>
              <a:off x="1898" y="1194"/>
              <a:ext cx="149" cy="98"/>
            </a:xfrm>
            <a:prstGeom prst="ellipse">
              <a:avLst/>
            </a:prstGeom>
            <a:noFill/>
            <a:ln w="15875">
              <a:solidFill>
                <a:srgbClr val="FFCC41"/>
              </a:solidFill>
              <a:round/>
              <a:headEnd/>
              <a:tailEnd/>
            </a:ln>
          </p:spPr>
          <p:txBody>
            <a:bodyPr>
              <a:prstTxWarp prst="textNoShape">
                <a:avLst/>
              </a:prstTxWarp>
            </a:bodyPr>
            <a:lstStyle/>
            <a:p>
              <a:endParaRPr lang="en-US"/>
            </a:p>
          </p:txBody>
        </p:sp>
        <p:sp>
          <p:nvSpPr>
            <p:cNvPr id="50542" name="Oval 455"/>
            <p:cNvSpPr>
              <a:spLocks noChangeArrowheads="1"/>
            </p:cNvSpPr>
            <p:nvPr/>
          </p:nvSpPr>
          <p:spPr bwMode="auto">
            <a:xfrm>
              <a:off x="1900" y="1194"/>
              <a:ext cx="146" cy="96"/>
            </a:xfrm>
            <a:prstGeom prst="ellipse">
              <a:avLst/>
            </a:prstGeom>
            <a:noFill/>
            <a:ln w="15875">
              <a:solidFill>
                <a:srgbClr val="FFCE46"/>
              </a:solidFill>
              <a:round/>
              <a:headEnd/>
              <a:tailEnd/>
            </a:ln>
          </p:spPr>
          <p:txBody>
            <a:bodyPr>
              <a:prstTxWarp prst="textNoShape">
                <a:avLst/>
              </a:prstTxWarp>
            </a:bodyPr>
            <a:lstStyle/>
            <a:p>
              <a:endParaRPr lang="en-US"/>
            </a:p>
          </p:txBody>
        </p:sp>
        <p:sp>
          <p:nvSpPr>
            <p:cNvPr id="50543" name="Oval 456"/>
            <p:cNvSpPr>
              <a:spLocks noChangeArrowheads="1"/>
            </p:cNvSpPr>
            <p:nvPr/>
          </p:nvSpPr>
          <p:spPr bwMode="auto">
            <a:xfrm>
              <a:off x="1902" y="1196"/>
              <a:ext cx="142" cy="94"/>
            </a:xfrm>
            <a:prstGeom prst="ellipse">
              <a:avLst/>
            </a:prstGeom>
            <a:noFill/>
            <a:ln w="15875">
              <a:solidFill>
                <a:srgbClr val="FFCF4B"/>
              </a:solidFill>
              <a:round/>
              <a:headEnd/>
              <a:tailEnd/>
            </a:ln>
          </p:spPr>
          <p:txBody>
            <a:bodyPr>
              <a:prstTxWarp prst="textNoShape">
                <a:avLst/>
              </a:prstTxWarp>
            </a:bodyPr>
            <a:lstStyle/>
            <a:p>
              <a:endParaRPr lang="en-US"/>
            </a:p>
          </p:txBody>
        </p:sp>
        <p:sp>
          <p:nvSpPr>
            <p:cNvPr id="50544" name="Oval 457"/>
            <p:cNvSpPr>
              <a:spLocks noChangeArrowheads="1"/>
            </p:cNvSpPr>
            <p:nvPr/>
          </p:nvSpPr>
          <p:spPr bwMode="auto">
            <a:xfrm>
              <a:off x="1903" y="1198"/>
              <a:ext cx="139" cy="90"/>
            </a:xfrm>
            <a:prstGeom prst="ellipse">
              <a:avLst/>
            </a:prstGeom>
            <a:noFill/>
            <a:ln w="15875">
              <a:solidFill>
                <a:srgbClr val="FFD050"/>
              </a:solidFill>
              <a:round/>
              <a:headEnd/>
              <a:tailEnd/>
            </a:ln>
          </p:spPr>
          <p:txBody>
            <a:bodyPr>
              <a:prstTxWarp prst="textNoShape">
                <a:avLst/>
              </a:prstTxWarp>
            </a:bodyPr>
            <a:lstStyle/>
            <a:p>
              <a:endParaRPr lang="en-US"/>
            </a:p>
          </p:txBody>
        </p:sp>
        <p:sp>
          <p:nvSpPr>
            <p:cNvPr id="50545" name="Oval 458"/>
            <p:cNvSpPr>
              <a:spLocks noChangeArrowheads="1"/>
            </p:cNvSpPr>
            <p:nvPr/>
          </p:nvSpPr>
          <p:spPr bwMode="auto">
            <a:xfrm>
              <a:off x="1905" y="1198"/>
              <a:ext cx="135" cy="88"/>
            </a:xfrm>
            <a:prstGeom prst="ellipse">
              <a:avLst/>
            </a:prstGeom>
            <a:noFill/>
            <a:ln w="15875">
              <a:solidFill>
                <a:srgbClr val="FFD255"/>
              </a:solidFill>
              <a:round/>
              <a:headEnd/>
              <a:tailEnd/>
            </a:ln>
          </p:spPr>
          <p:txBody>
            <a:bodyPr>
              <a:prstTxWarp prst="textNoShape">
                <a:avLst/>
              </a:prstTxWarp>
            </a:bodyPr>
            <a:lstStyle/>
            <a:p>
              <a:endParaRPr lang="en-US"/>
            </a:p>
          </p:txBody>
        </p:sp>
        <p:sp>
          <p:nvSpPr>
            <p:cNvPr id="50546" name="Oval 459"/>
            <p:cNvSpPr>
              <a:spLocks noChangeArrowheads="1"/>
            </p:cNvSpPr>
            <p:nvPr/>
          </p:nvSpPr>
          <p:spPr bwMode="auto">
            <a:xfrm>
              <a:off x="1907" y="1200"/>
              <a:ext cx="131" cy="86"/>
            </a:xfrm>
            <a:prstGeom prst="ellipse">
              <a:avLst/>
            </a:prstGeom>
            <a:noFill/>
            <a:ln w="15875">
              <a:solidFill>
                <a:srgbClr val="FFD35A"/>
              </a:solidFill>
              <a:round/>
              <a:headEnd/>
              <a:tailEnd/>
            </a:ln>
          </p:spPr>
          <p:txBody>
            <a:bodyPr>
              <a:prstTxWarp prst="textNoShape">
                <a:avLst/>
              </a:prstTxWarp>
            </a:bodyPr>
            <a:lstStyle/>
            <a:p>
              <a:endParaRPr lang="en-US"/>
            </a:p>
          </p:txBody>
        </p:sp>
        <p:sp>
          <p:nvSpPr>
            <p:cNvPr id="50547" name="Oval 460"/>
            <p:cNvSpPr>
              <a:spLocks noChangeArrowheads="1"/>
            </p:cNvSpPr>
            <p:nvPr/>
          </p:nvSpPr>
          <p:spPr bwMode="auto">
            <a:xfrm>
              <a:off x="1909" y="1202"/>
              <a:ext cx="127" cy="82"/>
            </a:xfrm>
            <a:prstGeom prst="ellipse">
              <a:avLst/>
            </a:prstGeom>
            <a:noFill/>
            <a:ln w="15875">
              <a:solidFill>
                <a:srgbClr val="FFD55F"/>
              </a:solidFill>
              <a:round/>
              <a:headEnd/>
              <a:tailEnd/>
            </a:ln>
          </p:spPr>
          <p:txBody>
            <a:bodyPr>
              <a:prstTxWarp prst="textNoShape">
                <a:avLst/>
              </a:prstTxWarp>
            </a:bodyPr>
            <a:lstStyle/>
            <a:p>
              <a:endParaRPr lang="en-US"/>
            </a:p>
          </p:txBody>
        </p:sp>
        <p:sp>
          <p:nvSpPr>
            <p:cNvPr id="50548" name="Oval 461"/>
            <p:cNvSpPr>
              <a:spLocks noChangeArrowheads="1"/>
            </p:cNvSpPr>
            <p:nvPr/>
          </p:nvSpPr>
          <p:spPr bwMode="auto">
            <a:xfrm>
              <a:off x="1911" y="1202"/>
              <a:ext cx="123" cy="80"/>
            </a:xfrm>
            <a:prstGeom prst="ellipse">
              <a:avLst/>
            </a:prstGeom>
            <a:noFill/>
            <a:ln w="15875">
              <a:solidFill>
                <a:srgbClr val="FFD664"/>
              </a:solidFill>
              <a:round/>
              <a:headEnd/>
              <a:tailEnd/>
            </a:ln>
          </p:spPr>
          <p:txBody>
            <a:bodyPr>
              <a:prstTxWarp prst="textNoShape">
                <a:avLst/>
              </a:prstTxWarp>
            </a:bodyPr>
            <a:lstStyle/>
            <a:p>
              <a:endParaRPr lang="en-US"/>
            </a:p>
          </p:txBody>
        </p:sp>
        <p:sp>
          <p:nvSpPr>
            <p:cNvPr id="50549" name="Oval 462"/>
            <p:cNvSpPr>
              <a:spLocks noChangeArrowheads="1"/>
            </p:cNvSpPr>
            <p:nvPr/>
          </p:nvSpPr>
          <p:spPr bwMode="auto">
            <a:xfrm>
              <a:off x="1913" y="1204"/>
              <a:ext cx="119" cy="78"/>
            </a:xfrm>
            <a:prstGeom prst="ellipse">
              <a:avLst/>
            </a:prstGeom>
            <a:noFill/>
            <a:ln w="15875">
              <a:solidFill>
                <a:srgbClr val="FFD769"/>
              </a:solidFill>
              <a:round/>
              <a:headEnd/>
              <a:tailEnd/>
            </a:ln>
          </p:spPr>
          <p:txBody>
            <a:bodyPr>
              <a:prstTxWarp prst="textNoShape">
                <a:avLst/>
              </a:prstTxWarp>
            </a:bodyPr>
            <a:lstStyle/>
            <a:p>
              <a:endParaRPr lang="en-US"/>
            </a:p>
          </p:txBody>
        </p:sp>
        <p:sp>
          <p:nvSpPr>
            <p:cNvPr id="50550" name="Oval 463"/>
            <p:cNvSpPr>
              <a:spLocks noChangeArrowheads="1"/>
            </p:cNvSpPr>
            <p:nvPr/>
          </p:nvSpPr>
          <p:spPr bwMode="auto">
            <a:xfrm>
              <a:off x="1915" y="1204"/>
              <a:ext cx="115" cy="77"/>
            </a:xfrm>
            <a:prstGeom prst="ellipse">
              <a:avLst/>
            </a:prstGeom>
            <a:noFill/>
            <a:ln w="15875">
              <a:solidFill>
                <a:srgbClr val="FFD96E"/>
              </a:solidFill>
              <a:round/>
              <a:headEnd/>
              <a:tailEnd/>
            </a:ln>
          </p:spPr>
          <p:txBody>
            <a:bodyPr>
              <a:prstTxWarp prst="textNoShape">
                <a:avLst/>
              </a:prstTxWarp>
            </a:bodyPr>
            <a:lstStyle/>
            <a:p>
              <a:endParaRPr lang="en-US"/>
            </a:p>
          </p:txBody>
        </p:sp>
        <p:sp>
          <p:nvSpPr>
            <p:cNvPr id="50551" name="Oval 464"/>
            <p:cNvSpPr>
              <a:spLocks noChangeArrowheads="1"/>
            </p:cNvSpPr>
            <p:nvPr/>
          </p:nvSpPr>
          <p:spPr bwMode="auto">
            <a:xfrm>
              <a:off x="1917" y="1206"/>
              <a:ext cx="111" cy="73"/>
            </a:xfrm>
            <a:prstGeom prst="ellipse">
              <a:avLst/>
            </a:prstGeom>
            <a:noFill/>
            <a:ln w="15875">
              <a:solidFill>
                <a:srgbClr val="FFDA73"/>
              </a:solidFill>
              <a:round/>
              <a:headEnd/>
              <a:tailEnd/>
            </a:ln>
          </p:spPr>
          <p:txBody>
            <a:bodyPr>
              <a:prstTxWarp prst="textNoShape">
                <a:avLst/>
              </a:prstTxWarp>
            </a:bodyPr>
            <a:lstStyle/>
            <a:p>
              <a:endParaRPr lang="en-US"/>
            </a:p>
          </p:txBody>
        </p:sp>
        <p:sp>
          <p:nvSpPr>
            <p:cNvPr id="50552" name="Oval 465"/>
            <p:cNvSpPr>
              <a:spLocks noChangeArrowheads="1"/>
            </p:cNvSpPr>
            <p:nvPr/>
          </p:nvSpPr>
          <p:spPr bwMode="auto">
            <a:xfrm>
              <a:off x="1919" y="1208"/>
              <a:ext cx="107" cy="71"/>
            </a:xfrm>
            <a:prstGeom prst="ellipse">
              <a:avLst/>
            </a:prstGeom>
            <a:noFill/>
            <a:ln w="15875">
              <a:solidFill>
                <a:srgbClr val="FFDB78"/>
              </a:solidFill>
              <a:round/>
              <a:headEnd/>
              <a:tailEnd/>
            </a:ln>
          </p:spPr>
          <p:txBody>
            <a:bodyPr>
              <a:prstTxWarp prst="textNoShape">
                <a:avLst/>
              </a:prstTxWarp>
            </a:bodyPr>
            <a:lstStyle/>
            <a:p>
              <a:endParaRPr lang="en-US"/>
            </a:p>
          </p:txBody>
        </p:sp>
        <p:sp>
          <p:nvSpPr>
            <p:cNvPr id="50553" name="Oval 466"/>
            <p:cNvSpPr>
              <a:spLocks noChangeArrowheads="1"/>
            </p:cNvSpPr>
            <p:nvPr/>
          </p:nvSpPr>
          <p:spPr bwMode="auto">
            <a:xfrm>
              <a:off x="1921" y="1208"/>
              <a:ext cx="103" cy="69"/>
            </a:xfrm>
            <a:prstGeom prst="ellipse">
              <a:avLst/>
            </a:prstGeom>
            <a:noFill/>
            <a:ln w="15875">
              <a:solidFill>
                <a:srgbClr val="FFDD7D"/>
              </a:solidFill>
              <a:round/>
              <a:headEnd/>
              <a:tailEnd/>
            </a:ln>
          </p:spPr>
          <p:txBody>
            <a:bodyPr>
              <a:prstTxWarp prst="textNoShape">
                <a:avLst/>
              </a:prstTxWarp>
            </a:bodyPr>
            <a:lstStyle/>
            <a:p>
              <a:endParaRPr lang="en-US"/>
            </a:p>
          </p:txBody>
        </p:sp>
        <p:sp>
          <p:nvSpPr>
            <p:cNvPr id="50554" name="Oval 467"/>
            <p:cNvSpPr>
              <a:spLocks noChangeArrowheads="1"/>
            </p:cNvSpPr>
            <p:nvPr/>
          </p:nvSpPr>
          <p:spPr bwMode="auto">
            <a:xfrm>
              <a:off x="1923" y="1209"/>
              <a:ext cx="100" cy="66"/>
            </a:xfrm>
            <a:prstGeom prst="ellipse">
              <a:avLst/>
            </a:prstGeom>
            <a:noFill/>
            <a:ln w="15875">
              <a:solidFill>
                <a:srgbClr val="FFDE82"/>
              </a:solidFill>
              <a:round/>
              <a:headEnd/>
              <a:tailEnd/>
            </a:ln>
          </p:spPr>
          <p:txBody>
            <a:bodyPr>
              <a:prstTxWarp prst="textNoShape">
                <a:avLst/>
              </a:prstTxWarp>
            </a:bodyPr>
            <a:lstStyle/>
            <a:p>
              <a:endParaRPr lang="en-US"/>
            </a:p>
          </p:txBody>
        </p:sp>
        <p:sp>
          <p:nvSpPr>
            <p:cNvPr id="50555" name="Oval 468"/>
            <p:cNvSpPr>
              <a:spLocks noChangeArrowheads="1"/>
            </p:cNvSpPr>
            <p:nvPr/>
          </p:nvSpPr>
          <p:spPr bwMode="auto">
            <a:xfrm>
              <a:off x="1925" y="1211"/>
              <a:ext cx="96" cy="64"/>
            </a:xfrm>
            <a:prstGeom prst="ellipse">
              <a:avLst/>
            </a:prstGeom>
            <a:noFill/>
            <a:ln w="15875">
              <a:solidFill>
                <a:srgbClr val="FFDF87"/>
              </a:solidFill>
              <a:round/>
              <a:headEnd/>
              <a:tailEnd/>
            </a:ln>
          </p:spPr>
          <p:txBody>
            <a:bodyPr>
              <a:prstTxWarp prst="textNoShape">
                <a:avLst/>
              </a:prstTxWarp>
            </a:bodyPr>
            <a:lstStyle/>
            <a:p>
              <a:endParaRPr lang="en-US"/>
            </a:p>
          </p:txBody>
        </p:sp>
        <p:sp>
          <p:nvSpPr>
            <p:cNvPr id="50556" name="Oval 469"/>
            <p:cNvSpPr>
              <a:spLocks noChangeArrowheads="1"/>
            </p:cNvSpPr>
            <p:nvPr/>
          </p:nvSpPr>
          <p:spPr bwMode="auto">
            <a:xfrm>
              <a:off x="1927" y="1211"/>
              <a:ext cx="92" cy="62"/>
            </a:xfrm>
            <a:prstGeom prst="ellipse">
              <a:avLst/>
            </a:prstGeom>
            <a:noFill/>
            <a:ln w="15875">
              <a:solidFill>
                <a:srgbClr val="FFE18C"/>
              </a:solidFill>
              <a:round/>
              <a:headEnd/>
              <a:tailEnd/>
            </a:ln>
          </p:spPr>
          <p:txBody>
            <a:bodyPr>
              <a:prstTxWarp prst="textNoShape">
                <a:avLst/>
              </a:prstTxWarp>
            </a:bodyPr>
            <a:lstStyle/>
            <a:p>
              <a:endParaRPr lang="en-US"/>
            </a:p>
          </p:txBody>
        </p:sp>
        <p:sp>
          <p:nvSpPr>
            <p:cNvPr id="50557" name="Oval 470"/>
            <p:cNvSpPr>
              <a:spLocks noChangeArrowheads="1"/>
            </p:cNvSpPr>
            <p:nvPr/>
          </p:nvSpPr>
          <p:spPr bwMode="auto">
            <a:xfrm>
              <a:off x="1928" y="1213"/>
              <a:ext cx="89" cy="60"/>
            </a:xfrm>
            <a:prstGeom prst="ellipse">
              <a:avLst/>
            </a:prstGeom>
            <a:noFill/>
            <a:ln w="15875">
              <a:solidFill>
                <a:srgbClr val="FFE291"/>
              </a:solidFill>
              <a:round/>
              <a:headEnd/>
              <a:tailEnd/>
            </a:ln>
          </p:spPr>
          <p:txBody>
            <a:bodyPr>
              <a:prstTxWarp prst="textNoShape">
                <a:avLst/>
              </a:prstTxWarp>
            </a:bodyPr>
            <a:lstStyle/>
            <a:p>
              <a:endParaRPr lang="en-US"/>
            </a:p>
          </p:txBody>
        </p:sp>
        <p:sp>
          <p:nvSpPr>
            <p:cNvPr id="50558" name="Oval 471"/>
            <p:cNvSpPr>
              <a:spLocks noChangeArrowheads="1"/>
            </p:cNvSpPr>
            <p:nvPr/>
          </p:nvSpPr>
          <p:spPr bwMode="auto">
            <a:xfrm>
              <a:off x="1930" y="1215"/>
              <a:ext cx="85" cy="56"/>
            </a:xfrm>
            <a:prstGeom prst="ellipse">
              <a:avLst/>
            </a:prstGeom>
            <a:noFill/>
            <a:ln w="15875">
              <a:solidFill>
                <a:srgbClr val="FFE396"/>
              </a:solidFill>
              <a:round/>
              <a:headEnd/>
              <a:tailEnd/>
            </a:ln>
          </p:spPr>
          <p:txBody>
            <a:bodyPr>
              <a:prstTxWarp prst="textNoShape">
                <a:avLst/>
              </a:prstTxWarp>
            </a:bodyPr>
            <a:lstStyle/>
            <a:p>
              <a:endParaRPr lang="en-US"/>
            </a:p>
          </p:txBody>
        </p:sp>
        <p:sp>
          <p:nvSpPr>
            <p:cNvPr id="50559" name="Oval 472"/>
            <p:cNvSpPr>
              <a:spLocks noChangeArrowheads="1"/>
            </p:cNvSpPr>
            <p:nvPr/>
          </p:nvSpPr>
          <p:spPr bwMode="auto">
            <a:xfrm>
              <a:off x="1932" y="1215"/>
              <a:ext cx="81" cy="54"/>
            </a:xfrm>
            <a:prstGeom prst="ellipse">
              <a:avLst/>
            </a:prstGeom>
            <a:noFill/>
            <a:ln w="15875">
              <a:solidFill>
                <a:srgbClr val="FFE59B"/>
              </a:solidFill>
              <a:round/>
              <a:headEnd/>
              <a:tailEnd/>
            </a:ln>
          </p:spPr>
          <p:txBody>
            <a:bodyPr>
              <a:prstTxWarp prst="textNoShape">
                <a:avLst/>
              </a:prstTxWarp>
            </a:bodyPr>
            <a:lstStyle/>
            <a:p>
              <a:endParaRPr lang="en-US"/>
            </a:p>
          </p:txBody>
        </p:sp>
        <p:sp>
          <p:nvSpPr>
            <p:cNvPr id="50560" name="Oval 473"/>
            <p:cNvSpPr>
              <a:spLocks noChangeArrowheads="1"/>
            </p:cNvSpPr>
            <p:nvPr/>
          </p:nvSpPr>
          <p:spPr bwMode="auto">
            <a:xfrm>
              <a:off x="1934" y="1217"/>
              <a:ext cx="77" cy="52"/>
            </a:xfrm>
            <a:prstGeom prst="ellipse">
              <a:avLst/>
            </a:prstGeom>
            <a:noFill/>
            <a:ln w="15875">
              <a:solidFill>
                <a:srgbClr val="FFE6A0"/>
              </a:solidFill>
              <a:round/>
              <a:headEnd/>
              <a:tailEnd/>
            </a:ln>
          </p:spPr>
          <p:txBody>
            <a:bodyPr>
              <a:prstTxWarp prst="textNoShape">
                <a:avLst/>
              </a:prstTxWarp>
            </a:bodyPr>
            <a:lstStyle/>
            <a:p>
              <a:endParaRPr lang="en-US"/>
            </a:p>
          </p:txBody>
        </p:sp>
        <p:sp>
          <p:nvSpPr>
            <p:cNvPr id="50561" name="Oval 474"/>
            <p:cNvSpPr>
              <a:spLocks noChangeArrowheads="1"/>
            </p:cNvSpPr>
            <p:nvPr/>
          </p:nvSpPr>
          <p:spPr bwMode="auto">
            <a:xfrm>
              <a:off x="1936" y="1217"/>
              <a:ext cx="73" cy="50"/>
            </a:xfrm>
            <a:prstGeom prst="ellipse">
              <a:avLst/>
            </a:prstGeom>
            <a:noFill/>
            <a:ln w="15875">
              <a:solidFill>
                <a:srgbClr val="FFE7A5"/>
              </a:solidFill>
              <a:round/>
              <a:headEnd/>
              <a:tailEnd/>
            </a:ln>
          </p:spPr>
          <p:txBody>
            <a:bodyPr>
              <a:prstTxWarp prst="textNoShape">
                <a:avLst/>
              </a:prstTxWarp>
            </a:bodyPr>
            <a:lstStyle/>
            <a:p>
              <a:endParaRPr lang="en-US"/>
            </a:p>
          </p:txBody>
        </p:sp>
        <p:sp>
          <p:nvSpPr>
            <p:cNvPr id="50562" name="Oval 475"/>
            <p:cNvSpPr>
              <a:spLocks noChangeArrowheads="1"/>
            </p:cNvSpPr>
            <p:nvPr/>
          </p:nvSpPr>
          <p:spPr bwMode="auto">
            <a:xfrm>
              <a:off x="1938" y="1219"/>
              <a:ext cx="69" cy="46"/>
            </a:xfrm>
            <a:prstGeom prst="ellipse">
              <a:avLst/>
            </a:prstGeom>
            <a:noFill/>
            <a:ln w="15875">
              <a:solidFill>
                <a:srgbClr val="FFE9AA"/>
              </a:solidFill>
              <a:round/>
              <a:headEnd/>
              <a:tailEnd/>
            </a:ln>
          </p:spPr>
          <p:txBody>
            <a:bodyPr>
              <a:prstTxWarp prst="textNoShape">
                <a:avLst/>
              </a:prstTxWarp>
            </a:bodyPr>
            <a:lstStyle/>
            <a:p>
              <a:endParaRPr lang="en-US"/>
            </a:p>
          </p:txBody>
        </p:sp>
        <p:sp>
          <p:nvSpPr>
            <p:cNvPr id="50563" name="Oval 476"/>
            <p:cNvSpPr>
              <a:spLocks noChangeArrowheads="1"/>
            </p:cNvSpPr>
            <p:nvPr/>
          </p:nvSpPr>
          <p:spPr bwMode="auto">
            <a:xfrm>
              <a:off x="1940" y="1221"/>
              <a:ext cx="65" cy="44"/>
            </a:xfrm>
            <a:prstGeom prst="ellipse">
              <a:avLst/>
            </a:prstGeom>
            <a:noFill/>
            <a:ln w="15875">
              <a:solidFill>
                <a:srgbClr val="FFEAAF"/>
              </a:solidFill>
              <a:round/>
              <a:headEnd/>
              <a:tailEnd/>
            </a:ln>
          </p:spPr>
          <p:txBody>
            <a:bodyPr>
              <a:prstTxWarp prst="textNoShape">
                <a:avLst/>
              </a:prstTxWarp>
            </a:bodyPr>
            <a:lstStyle/>
            <a:p>
              <a:endParaRPr lang="en-US"/>
            </a:p>
          </p:txBody>
        </p:sp>
        <p:sp>
          <p:nvSpPr>
            <p:cNvPr id="50564" name="Oval 477"/>
            <p:cNvSpPr>
              <a:spLocks noChangeArrowheads="1"/>
            </p:cNvSpPr>
            <p:nvPr/>
          </p:nvSpPr>
          <p:spPr bwMode="auto">
            <a:xfrm>
              <a:off x="1942" y="1221"/>
              <a:ext cx="61" cy="42"/>
            </a:xfrm>
            <a:prstGeom prst="ellipse">
              <a:avLst/>
            </a:prstGeom>
            <a:noFill/>
            <a:ln w="15875">
              <a:solidFill>
                <a:srgbClr val="FFEBB4"/>
              </a:solidFill>
              <a:round/>
              <a:headEnd/>
              <a:tailEnd/>
            </a:ln>
          </p:spPr>
          <p:txBody>
            <a:bodyPr>
              <a:prstTxWarp prst="textNoShape">
                <a:avLst/>
              </a:prstTxWarp>
            </a:bodyPr>
            <a:lstStyle/>
            <a:p>
              <a:endParaRPr lang="en-US"/>
            </a:p>
          </p:txBody>
        </p:sp>
        <p:sp>
          <p:nvSpPr>
            <p:cNvPr id="50565" name="Oval 478"/>
            <p:cNvSpPr>
              <a:spLocks noChangeArrowheads="1"/>
            </p:cNvSpPr>
            <p:nvPr/>
          </p:nvSpPr>
          <p:spPr bwMode="auto">
            <a:xfrm>
              <a:off x="1944" y="1223"/>
              <a:ext cx="57" cy="38"/>
            </a:xfrm>
            <a:prstGeom prst="ellipse">
              <a:avLst/>
            </a:prstGeom>
            <a:noFill/>
            <a:ln w="15875">
              <a:solidFill>
                <a:srgbClr val="FFEDB9"/>
              </a:solidFill>
              <a:round/>
              <a:headEnd/>
              <a:tailEnd/>
            </a:ln>
          </p:spPr>
          <p:txBody>
            <a:bodyPr>
              <a:prstTxWarp prst="textNoShape">
                <a:avLst/>
              </a:prstTxWarp>
            </a:bodyPr>
            <a:lstStyle/>
            <a:p>
              <a:endParaRPr lang="en-US"/>
            </a:p>
          </p:txBody>
        </p:sp>
        <p:sp>
          <p:nvSpPr>
            <p:cNvPr id="50566" name="Oval 479"/>
            <p:cNvSpPr>
              <a:spLocks noChangeArrowheads="1"/>
            </p:cNvSpPr>
            <p:nvPr/>
          </p:nvSpPr>
          <p:spPr bwMode="auto">
            <a:xfrm>
              <a:off x="1946" y="1225"/>
              <a:ext cx="53" cy="36"/>
            </a:xfrm>
            <a:prstGeom prst="ellipse">
              <a:avLst/>
            </a:prstGeom>
            <a:noFill/>
            <a:ln w="15875">
              <a:solidFill>
                <a:srgbClr val="FFEEBE"/>
              </a:solidFill>
              <a:round/>
              <a:headEnd/>
              <a:tailEnd/>
            </a:ln>
          </p:spPr>
          <p:txBody>
            <a:bodyPr>
              <a:prstTxWarp prst="textNoShape">
                <a:avLst/>
              </a:prstTxWarp>
            </a:bodyPr>
            <a:lstStyle/>
            <a:p>
              <a:endParaRPr lang="en-US"/>
            </a:p>
          </p:txBody>
        </p:sp>
        <p:sp>
          <p:nvSpPr>
            <p:cNvPr id="50567" name="Oval 480"/>
            <p:cNvSpPr>
              <a:spLocks noChangeArrowheads="1"/>
            </p:cNvSpPr>
            <p:nvPr/>
          </p:nvSpPr>
          <p:spPr bwMode="auto">
            <a:xfrm>
              <a:off x="1948" y="1225"/>
              <a:ext cx="50" cy="34"/>
            </a:xfrm>
            <a:prstGeom prst="ellipse">
              <a:avLst/>
            </a:prstGeom>
            <a:noFill/>
            <a:ln w="15875">
              <a:solidFill>
                <a:srgbClr val="FFEFC3"/>
              </a:solidFill>
              <a:round/>
              <a:headEnd/>
              <a:tailEnd/>
            </a:ln>
          </p:spPr>
          <p:txBody>
            <a:bodyPr>
              <a:prstTxWarp prst="textNoShape">
                <a:avLst/>
              </a:prstTxWarp>
            </a:bodyPr>
            <a:lstStyle/>
            <a:p>
              <a:endParaRPr lang="en-US"/>
            </a:p>
          </p:txBody>
        </p:sp>
        <p:sp>
          <p:nvSpPr>
            <p:cNvPr id="50568" name="Oval 481"/>
            <p:cNvSpPr>
              <a:spLocks noChangeArrowheads="1"/>
            </p:cNvSpPr>
            <p:nvPr/>
          </p:nvSpPr>
          <p:spPr bwMode="auto">
            <a:xfrm>
              <a:off x="1950" y="1227"/>
              <a:ext cx="46" cy="30"/>
            </a:xfrm>
            <a:prstGeom prst="ellipse">
              <a:avLst/>
            </a:prstGeom>
            <a:noFill/>
            <a:ln w="15875">
              <a:solidFill>
                <a:srgbClr val="FFF1C8"/>
              </a:solidFill>
              <a:round/>
              <a:headEnd/>
              <a:tailEnd/>
            </a:ln>
          </p:spPr>
          <p:txBody>
            <a:bodyPr>
              <a:prstTxWarp prst="textNoShape">
                <a:avLst/>
              </a:prstTxWarp>
            </a:bodyPr>
            <a:lstStyle/>
            <a:p>
              <a:endParaRPr lang="en-US"/>
            </a:p>
          </p:txBody>
        </p:sp>
        <p:sp>
          <p:nvSpPr>
            <p:cNvPr id="50569" name="Oval 482"/>
            <p:cNvSpPr>
              <a:spLocks noChangeArrowheads="1"/>
            </p:cNvSpPr>
            <p:nvPr/>
          </p:nvSpPr>
          <p:spPr bwMode="auto">
            <a:xfrm>
              <a:off x="1951" y="1229"/>
              <a:ext cx="43" cy="28"/>
            </a:xfrm>
            <a:prstGeom prst="ellipse">
              <a:avLst/>
            </a:prstGeom>
            <a:noFill/>
            <a:ln w="15875">
              <a:solidFill>
                <a:srgbClr val="FFF2CD"/>
              </a:solidFill>
              <a:round/>
              <a:headEnd/>
              <a:tailEnd/>
            </a:ln>
          </p:spPr>
          <p:txBody>
            <a:bodyPr>
              <a:prstTxWarp prst="textNoShape">
                <a:avLst/>
              </a:prstTxWarp>
            </a:bodyPr>
            <a:lstStyle/>
            <a:p>
              <a:endParaRPr lang="en-US"/>
            </a:p>
          </p:txBody>
        </p:sp>
        <p:sp>
          <p:nvSpPr>
            <p:cNvPr id="50570" name="Oval 483"/>
            <p:cNvSpPr>
              <a:spLocks noChangeArrowheads="1"/>
            </p:cNvSpPr>
            <p:nvPr/>
          </p:nvSpPr>
          <p:spPr bwMode="auto">
            <a:xfrm>
              <a:off x="1953" y="1229"/>
              <a:ext cx="39" cy="27"/>
            </a:xfrm>
            <a:prstGeom prst="ellipse">
              <a:avLst/>
            </a:prstGeom>
            <a:noFill/>
            <a:ln w="15875">
              <a:solidFill>
                <a:srgbClr val="FFF3D2"/>
              </a:solidFill>
              <a:round/>
              <a:headEnd/>
              <a:tailEnd/>
            </a:ln>
          </p:spPr>
          <p:txBody>
            <a:bodyPr>
              <a:prstTxWarp prst="textNoShape">
                <a:avLst/>
              </a:prstTxWarp>
            </a:bodyPr>
            <a:lstStyle/>
            <a:p>
              <a:endParaRPr lang="en-US"/>
            </a:p>
          </p:txBody>
        </p:sp>
        <p:sp>
          <p:nvSpPr>
            <p:cNvPr id="50571" name="Oval 484"/>
            <p:cNvSpPr>
              <a:spLocks noChangeArrowheads="1"/>
            </p:cNvSpPr>
            <p:nvPr/>
          </p:nvSpPr>
          <p:spPr bwMode="auto">
            <a:xfrm>
              <a:off x="1955" y="1231"/>
              <a:ext cx="35" cy="23"/>
            </a:xfrm>
            <a:prstGeom prst="ellipse">
              <a:avLst/>
            </a:prstGeom>
            <a:noFill/>
            <a:ln w="15875">
              <a:solidFill>
                <a:srgbClr val="FFF5D7"/>
              </a:solidFill>
              <a:round/>
              <a:headEnd/>
              <a:tailEnd/>
            </a:ln>
          </p:spPr>
          <p:txBody>
            <a:bodyPr>
              <a:prstTxWarp prst="textNoShape">
                <a:avLst/>
              </a:prstTxWarp>
            </a:bodyPr>
            <a:lstStyle/>
            <a:p>
              <a:endParaRPr lang="en-US"/>
            </a:p>
          </p:txBody>
        </p:sp>
        <p:sp>
          <p:nvSpPr>
            <p:cNvPr id="50572" name="Oval 485"/>
            <p:cNvSpPr>
              <a:spLocks noChangeArrowheads="1"/>
            </p:cNvSpPr>
            <p:nvPr/>
          </p:nvSpPr>
          <p:spPr bwMode="auto">
            <a:xfrm>
              <a:off x="1957" y="1231"/>
              <a:ext cx="31" cy="23"/>
            </a:xfrm>
            <a:prstGeom prst="ellipse">
              <a:avLst/>
            </a:prstGeom>
            <a:noFill/>
            <a:ln w="15875">
              <a:solidFill>
                <a:srgbClr val="FFF6DC"/>
              </a:solidFill>
              <a:round/>
              <a:headEnd/>
              <a:tailEnd/>
            </a:ln>
          </p:spPr>
          <p:txBody>
            <a:bodyPr>
              <a:prstTxWarp prst="textNoShape">
                <a:avLst/>
              </a:prstTxWarp>
            </a:bodyPr>
            <a:lstStyle/>
            <a:p>
              <a:endParaRPr lang="en-US"/>
            </a:p>
          </p:txBody>
        </p:sp>
        <p:sp>
          <p:nvSpPr>
            <p:cNvPr id="50573" name="Oval 486"/>
            <p:cNvSpPr>
              <a:spLocks noChangeArrowheads="1"/>
            </p:cNvSpPr>
            <p:nvPr/>
          </p:nvSpPr>
          <p:spPr bwMode="auto">
            <a:xfrm>
              <a:off x="1959" y="1232"/>
              <a:ext cx="27" cy="20"/>
            </a:xfrm>
            <a:prstGeom prst="ellipse">
              <a:avLst/>
            </a:prstGeom>
            <a:noFill/>
            <a:ln w="15875">
              <a:solidFill>
                <a:srgbClr val="FFF7E1"/>
              </a:solidFill>
              <a:round/>
              <a:headEnd/>
              <a:tailEnd/>
            </a:ln>
          </p:spPr>
          <p:txBody>
            <a:bodyPr>
              <a:prstTxWarp prst="textNoShape">
                <a:avLst/>
              </a:prstTxWarp>
            </a:bodyPr>
            <a:lstStyle/>
            <a:p>
              <a:endParaRPr lang="en-US"/>
            </a:p>
          </p:txBody>
        </p:sp>
        <p:sp>
          <p:nvSpPr>
            <p:cNvPr id="50574" name="Oval 487"/>
            <p:cNvSpPr>
              <a:spLocks noChangeArrowheads="1"/>
            </p:cNvSpPr>
            <p:nvPr/>
          </p:nvSpPr>
          <p:spPr bwMode="auto">
            <a:xfrm>
              <a:off x="1961" y="1234"/>
              <a:ext cx="23" cy="16"/>
            </a:xfrm>
            <a:prstGeom prst="ellipse">
              <a:avLst/>
            </a:prstGeom>
            <a:noFill/>
            <a:ln w="15875">
              <a:solidFill>
                <a:srgbClr val="FFF9E6"/>
              </a:solidFill>
              <a:round/>
              <a:headEnd/>
              <a:tailEnd/>
            </a:ln>
          </p:spPr>
          <p:txBody>
            <a:bodyPr>
              <a:prstTxWarp prst="textNoShape">
                <a:avLst/>
              </a:prstTxWarp>
            </a:bodyPr>
            <a:lstStyle/>
            <a:p>
              <a:endParaRPr lang="en-US"/>
            </a:p>
          </p:txBody>
        </p:sp>
        <p:sp>
          <p:nvSpPr>
            <p:cNvPr id="50575" name="Oval 488"/>
            <p:cNvSpPr>
              <a:spLocks noChangeArrowheads="1"/>
            </p:cNvSpPr>
            <p:nvPr/>
          </p:nvSpPr>
          <p:spPr bwMode="auto">
            <a:xfrm>
              <a:off x="1963" y="1234"/>
              <a:ext cx="19" cy="16"/>
            </a:xfrm>
            <a:prstGeom prst="ellipse">
              <a:avLst/>
            </a:prstGeom>
            <a:noFill/>
            <a:ln w="15875">
              <a:solidFill>
                <a:srgbClr val="FFFAEB"/>
              </a:solidFill>
              <a:round/>
              <a:headEnd/>
              <a:tailEnd/>
            </a:ln>
          </p:spPr>
          <p:txBody>
            <a:bodyPr>
              <a:prstTxWarp prst="textNoShape">
                <a:avLst/>
              </a:prstTxWarp>
            </a:bodyPr>
            <a:lstStyle/>
            <a:p>
              <a:endParaRPr lang="en-US"/>
            </a:p>
          </p:txBody>
        </p:sp>
        <p:sp>
          <p:nvSpPr>
            <p:cNvPr id="50576" name="Oval 489"/>
            <p:cNvSpPr>
              <a:spLocks noChangeArrowheads="1"/>
            </p:cNvSpPr>
            <p:nvPr/>
          </p:nvSpPr>
          <p:spPr bwMode="auto">
            <a:xfrm>
              <a:off x="1965" y="1236"/>
              <a:ext cx="15" cy="12"/>
            </a:xfrm>
            <a:prstGeom prst="ellipse">
              <a:avLst/>
            </a:prstGeom>
            <a:noFill/>
            <a:ln w="15875">
              <a:solidFill>
                <a:srgbClr val="FFFBF0"/>
              </a:solidFill>
              <a:round/>
              <a:headEnd/>
              <a:tailEnd/>
            </a:ln>
          </p:spPr>
          <p:txBody>
            <a:bodyPr>
              <a:prstTxWarp prst="textNoShape">
                <a:avLst/>
              </a:prstTxWarp>
            </a:bodyPr>
            <a:lstStyle/>
            <a:p>
              <a:endParaRPr lang="en-US"/>
            </a:p>
          </p:txBody>
        </p:sp>
        <p:sp>
          <p:nvSpPr>
            <p:cNvPr id="50577" name="Oval 490"/>
            <p:cNvSpPr>
              <a:spLocks noChangeArrowheads="1"/>
            </p:cNvSpPr>
            <p:nvPr/>
          </p:nvSpPr>
          <p:spPr bwMode="auto">
            <a:xfrm>
              <a:off x="1967" y="1238"/>
              <a:ext cx="11" cy="8"/>
            </a:xfrm>
            <a:prstGeom prst="ellipse">
              <a:avLst/>
            </a:prstGeom>
            <a:noFill/>
            <a:ln w="15875">
              <a:solidFill>
                <a:srgbClr val="FFFDF5"/>
              </a:solidFill>
              <a:round/>
              <a:headEnd/>
              <a:tailEnd/>
            </a:ln>
          </p:spPr>
          <p:txBody>
            <a:bodyPr>
              <a:prstTxWarp prst="textNoShape">
                <a:avLst/>
              </a:prstTxWarp>
            </a:bodyPr>
            <a:lstStyle/>
            <a:p>
              <a:endParaRPr lang="en-US"/>
            </a:p>
          </p:txBody>
        </p:sp>
        <p:sp>
          <p:nvSpPr>
            <p:cNvPr id="50578" name="Oval 491"/>
            <p:cNvSpPr>
              <a:spLocks noChangeArrowheads="1"/>
            </p:cNvSpPr>
            <p:nvPr/>
          </p:nvSpPr>
          <p:spPr bwMode="auto">
            <a:xfrm>
              <a:off x="1969" y="1238"/>
              <a:ext cx="7" cy="8"/>
            </a:xfrm>
            <a:prstGeom prst="ellipse">
              <a:avLst/>
            </a:prstGeom>
            <a:noFill/>
            <a:ln w="15875">
              <a:solidFill>
                <a:srgbClr val="FFFEFA"/>
              </a:solidFill>
              <a:round/>
              <a:headEnd/>
              <a:tailEnd/>
            </a:ln>
          </p:spPr>
          <p:txBody>
            <a:bodyPr>
              <a:prstTxWarp prst="textNoShape">
                <a:avLst/>
              </a:prstTxWarp>
            </a:bodyPr>
            <a:lstStyle/>
            <a:p>
              <a:endParaRPr lang="en-US"/>
            </a:p>
          </p:txBody>
        </p:sp>
        <p:sp>
          <p:nvSpPr>
            <p:cNvPr id="50579" name="Oval 492"/>
            <p:cNvSpPr>
              <a:spLocks noChangeArrowheads="1"/>
            </p:cNvSpPr>
            <p:nvPr/>
          </p:nvSpPr>
          <p:spPr bwMode="auto">
            <a:xfrm>
              <a:off x="1971" y="1240"/>
              <a:ext cx="4" cy="4"/>
            </a:xfrm>
            <a:prstGeom prst="ellipse">
              <a:avLst/>
            </a:prstGeom>
            <a:noFill/>
            <a:ln w="15875">
              <a:solidFill>
                <a:srgbClr val="FFFFFF"/>
              </a:solidFill>
              <a:round/>
              <a:headEnd/>
              <a:tailEnd/>
            </a:ln>
          </p:spPr>
          <p:txBody>
            <a:bodyPr>
              <a:prstTxWarp prst="textNoShape">
                <a:avLst/>
              </a:prstTxWarp>
            </a:bodyPr>
            <a:lstStyle/>
            <a:p>
              <a:endParaRPr lang="en-US"/>
            </a:p>
          </p:txBody>
        </p:sp>
        <p:sp>
          <p:nvSpPr>
            <p:cNvPr id="50580" name="Oval 493"/>
            <p:cNvSpPr>
              <a:spLocks noChangeArrowheads="1"/>
            </p:cNvSpPr>
            <p:nvPr/>
          </p:nvSpPr>
          <p:spPr bwMode="auto">
            <a:xfrm>
              <a:off x="1873" y="1179"/>
              <a:ext cx="199" cy="128"/>
            </a:xfrm>
            <a:prstGeom prst="ellipse">
              <a:avLst/>
            </a:prstGeom>
            <a:noFill/>
            <a:ln w="3175">
              <a:solidFill>
                <a:srgbClr val="2F12D5"/>
              </a:solidFill>
              <a:round/>
              <a:headEnd/>
              <a:tailEnd/>
            </a:ln>
          </p:spPr>
          <p:txBody>
            <a:bodyPr>
              <a:prstTxWarp prst="textNoShape">
                <a:avLst/>
              </a:prstTxWarp>
            </a:bodyPr>
            <a:lstStyle/>
            <a:p>
              <a:endParaRPr lang="en-US"/>
            </a:p>
          </p:txBody>
        </p:sp>
        <p:sp>
          <p:nvSpPr>
            <p:cNvPr id="50581" name="Rectangle 494"/>
            <p:cNvSpPr>
              <a:spLocks noChangeArrowheads="1"/>
            </p:cNvSpPr>
            <p:nvPr/>
          </p:nvSpPr>
          <p:spPr bwMode="auto">
            <a:xfrm>
              <a:off x="227" y="1558"/>
              <a:ext cx="370" cy="17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0000"/>
                  </a:solidFill>
                </a:rPr>
                <a:t>Bunch</a:t>
              </a:r>
              <a:endParaRPr lang="en-US" sz="2800" dirty="0"/>
            </a:p>
          </p:txBody>
        </p:sp>
        <p:sp>
          <p:nvSpPr>
            <p:cNvPr id="50582" name="Line 495"/>
            <p:cNvSpPr>
              <a:spLocks noChangeShapeType="1"/>
            </p:cNvSpPr>
            <p:nvPr/>
          </p:nvSpPr>
          <p:spPr bwMode="auto">
            <a:xfrm>
              <a:off x="1170" y="891"/>
              <a:ext cx="17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583" name="Freeform 496"/>
            <p:cNvSpPr>
              <a:spLocks/>
            </p:cNvSpPr>
            <p:nvPr/>
          </p:nvSpPr>
          <p:spPr bwMode="auto">
            <a:xfrm>
              <a:off x="1343" y="868"/>
              <a:ext cx="61" cy="53"/>
            </a:xfrm>
            <a:custGeom>
              <a:avLst/>
              <a:gdLst>
                <a:gd name="T0" fmla="*/ 0 w 61"/>
                <a:gd name="T1" fmla="*/ 27 h 53"/>
                <a:gd name="T2" fmla="*/ 6 w 61"/>
                <a:gd name="T3" fmla="*/ 53 h 53"/>
                <a:gd name="T4" fmla="*/ 61 w 61"/>
                <a:gd name="T5" fmla="*/ 27 h 53"/>
                <a:gd name="T6" fmla="*/ 6 w 61"/>
                <a:gd name="T7" fmla="*/ 0 h 53"/>
                <a:gd name="T8" fmla="*/ 0 w 61"/>
                <a:gd name="T9" fmla="*/ 27 h 53"/>
                <a:gd name="T10" fmla="*/ 0 60000 65536"/>
                <a:gd name="T11" fmla="*/ 0 60000 65536"/>
                <a:gd name="T12" fmla="*/ 0 60000 65536"/>
                <a:gd name="T13" fmla="*/ 0 60000 65536"/>
                <a:gd name="T14" fmla="*/ 0 60000 65536"/>
                <a:gd name="T15" fmla="*/ 0 w 61"/>
                <a:gd name="T16" fmla="*/ 0 h 53"/>
                <a:gd name="T17" fmla="*/ 61 w 61"/>
                <a:gd name="T18" fmla="*/ 53 h 53"/>
              </a:gdLst>
              <a:ahLst/>
              <a:cxnLst>
                <a:cxn ang="T10">
                  <a:pos x="T0" y="T1"/>
                </a:cxn>
                <a:cxn ang="T11">
                  <a:pos x="T2" y="T3"/>
                </a:cxn>
                <a:cxn ang="T12">
                  <a:pos x="T4" y="T5"/>
                </a:cxn>
                <a:cxn ang="T13">
                  <a:pos x="T6" y="T7"/>
                </a:cxn>
                <a:cxn ang="T14">
                  <a:pos x="T8" y="T9"/>
                </a:cxn>
              </a:cxnLst>
              <a:rect l="T15" t="T16" r="T17" b="T18"/>
              <a:pathLst>
                <a:path w="61" h="53">
                  <a:moveTo>
                    <a:pt x="0" y="27"/>
                  </a:moveTo>
                  <a:lnTo>
                    <a:pt x="6" y="53"/>
                  </a:lnTo>
                  <a:lnTo>
                    <a:pt x="61" y="27"/>
                  </a:lnTo>
                  <a:lnTo>
                    <a:pt x="6" y="0"/>
                  </a:lnTo>
                  <a:lnTo>
                    <a:pt x="0"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584" name="Freeform 497"/>
            <p:cNvSpPr>
              <a:spLocks/>
            </p:cNvSpPr>
            <p:nvPr/>
          </p:nvSpPr>
          <p:spPr bwMode="auto">
            <a:xfrm>
              <a:off x="1846" y="1117"/>
              <a:ext cx="61" cy="54"/>
            </a:xfrm>
            <a:custGeom>
              <a:avLst/>
              <a:gdLst>
                <a:gd name="T0" fmla="*/ 61 w 61"/>
                <a:gd name="T1" fmla="*/ 27 h 54"/>
                <a:gd name="T2" fmla="*/ 56 w 61"/>
                <a:gd name="T3" fmla="*/ 0 h 54"/>
                <a:gd name="T4" fmla="*/ 0 w 61"/>
                <a:gd name="T5" fmla="*/ 27 h 54"/>
                <a:gd name="T6" fmla="*/ 56 w 61"/>
                <a:gd name="T7" fmla="*/ 54 h 54"/>
                <a:gd name="T8" fmla="*/ 61 w 61"/>
                <a:gd name="T9" fmla="*/ 27 h 54"/>
                <a:gd name="T10" fmla="*/ 0 60000 65536"/>
                <a:gd name="T11" fmla="*/ 0 60000 65536"/>
                <a:gd name="T12" fmla="*/ 0 60000 65536"/>
                <a:gd name="T13" fmla="*/ 0 60000 65536"/>
                <a:gd name="T14" fmla="*/ 0 60000 65536"/>
                <a:gd name="T15" fmla="*/ 0 w 61"/>
                <a:gd name="T16" fmla="*/ 0 h 54"/>
                <a:gd name="T17" fmla="*/ 61 w 61"/>
                <a:gd name="T18" fmla="*/ 54 h 54"/>
              </a:gdLst>
              <a:ahLst/>
              <a:cxnLst>
                <a:cxn ang="T10">
                  <a:pos x="T0" y="T1"/>
                </a:cxn>
                <a:cxn ang="T11">
                  <a:pos x="T2" y="T3"/>
                </a:cxn>
                <a:cxn ang="T12">
                  <a:pos x="T4" y="T5"/>
                </a:cxn>
                <a:cxn ang="T13">
                  <a:pos x="T6" y="T7"/>
                </a:cxn>
                <a:cxn ang="T14">
                  <a:pos x="T8" y="T9"/>
                </a:cxn>
              </a:cxnLst>
              <a:rect l="T15" t="T16" r="T17" b="T18"/>
              <a:pathLst>
                <a:path w="61" h="54">
                  <a:moveTo>
                    <a:pt x="61" y="27"/>
                  </a:moveTo>
                  <a:lnTo>
                    <a:pt x="56" y="0"/>
                  </a:lnTo>
                  <a:lnTo>
                    <a:pt x="0" y="27"/>
                  </a:lnTo>
                  <a:lnTo>
                    <a:pt x="56" y="54"/>
                  </a:lnTo>
                  <a:lnTo>
                    <a:pt x="61"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585" name="Line 498"/>
            <p:cNvSpPr>
              <a:spLocks noChangeShapeType="1"/>
            </p:cNvSpPr>
            <p:nvPr/>
          </p:nvSpPr>
          <p:spPr bwMode="auto">
            <a:xfrm flipH="1">
              <a:off x="1898" y="1140"/>
              <a:ext cx="184"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586" name="Rectangle 499"/>
            <p:cNvSpPr>
              <a:spLocks noChangeArrowheads="1"/>
            </p:cNvSpPr>
            <p:nvPr/>
          </p:nvSpPr>
          <p:spPr bwMode="auto">
            <a:xfrm>
              <a:off x="2775" y="3508"/>
              <a:ext cx="2" cy="1"/>
            </a:xfrm>
            <a:prstGeom prst="rect">
              <a:avLst/>
            </a:prstGeom>
            <a:solidFill>
              <a:srgbClr val="000000"/>
            </a:solidFill>
            <a:ln w="9525">
              <a:noFill/>
              <a:miter lim="800000"/>
              <a:headEnd/>
              <a:tailEnd/>
            </a:ln>
          </p:spPr>
          <p:txBody>
            <a:bodyPr>
              <a:prstTxWarp prst="textNoShape">
                <a:avLst/>
              </a:prstTxWarp>
            </a:bodyPr>
            <a:lstStyle/>
            <a:p>
              <a:endParaRPr lang="en-US"/>
            </a:p>
          </p:txBody>
        </p:sp>
        <p:grpSp>
          <p:nvGrpSpPr>
            <p:cNvPr id="4" name="Group 500"/>
            <p:cNvGrpSpPr>
              <a:grpSpLocks/>
            </p:cNvGrpSpPr>
            <p:nvPr/>
          </p:nvGrpSpPr>
          <p:grpSpPr bwMode="auto">
            <a:xfrm>
              <a:off x="2065" y="3091"/>
              <a:ext cx="804" cy="721"/>
              <a:chOff x="2519" y="3036"/>
              <a:chExt cx="1194" cy="1063"/>
            </a:xfrm>
          </p:grpSpPr>
          <p:sp>
            <p:nvSpPr>
              <p:cNvPr id="50588" name="Rectangle 501"/>
              <p:cNvSpPr>
                <a:spLocks noChangeArrowheads="1"/>
              </p:cNvSpPr>
              <p:nvPr/>
            </p:nvSpPr>
            <p:spPr bwMode="auto">
              <a:xfrm>
                <a:off x="2939" y="3841"/>
                <a:ext cx="739" cy="257"/>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4EFF"/>
                    </a:solidFill>
                  </a:rPr>
                  <a:t>SUSY</a:t>
                </a:r>
                <a:r>
                  <a:rPr lang="en-US" dirty="0">
                    <a:solidFill>
                      <a:srgbClr val="004EFF"/>
                    </a:solidFill>
                    <a:latin typeface="Helvetica" charset="0"/>
                  </a:rPr>
                  <a:t>.....</a:t>
                </a:r>
                <a:endParaRPr lang="en-US" sz="2800" dirty="0">
                  <a:latin typeface="Times" charset="0"/>
                </a:endParaRPr>
              </a:p>
            </p:txBody>
          </p:sp>
          <p:sp>
            <p:nvSpPr>
              <p:cNvPr id="50589" name="Rectangle 502"/>
              <p:cNvSpPr>
                <a:spLocks noChangeArrowheads="1"/>
              </p:cNvSpPr>
              <p:nvPr/>
            </p:nvSpPr>
            <p:spPr bwMode="auto">
              <a:xfrm>
                <a:off x="2941" y="3138"/>
                <a:ext cx="473" cy="257"/>
              </a:xfrm>
              <a:prstGeom prst="rect">
                <a:avLst/>
              </a:prstGeom>
              <a:noFill/>
              <a:ln w="9525">
                <a:noFill/>
                <a:miter lim="800000"/>
                <a:headEnd/>
                <a:tailEnd/>
              </a:ln>
            </p:spPr>
            <p:txBody>
              <a:bodyPr wrap="none" lIns="0" tIns="0" rIns="0" bIns="0">
                <a:prstTxWarp prst="textNoShape">
                  <a:avLst/>
                </a:prstTxWarp>
                <a:spAutoFit/>
              </a:bodyPr>
              <a:lstStyle/>
              <a:p>
                <a:pPr defTabSz="914608"/>
                <a:r>
                  <a:rPr lang="en-US" dirty="0">
                    <a:solidFill>
                      <a:srgbClr val="004EFF"/>
                    </a:solidFill>
                  </a:rPr>
                  <a:t>Higgs</a:t>
                </a:r>
                <a:endParaRPr lang="en-US" sz="2800" dirty="0"/>
              </a:p>
            </p:txBody>
          </p:sp>
          <p:sp>
            <p:nvSpPr>
              <p:cNvPr id="50590" name="Rectangle 503"/>
              <p:cNvSpPr>
                <a:spLocks noChangeArrowheads="1"/>
              </p:cNvSpPr>
              <p:nvPr/>
            </p:nvSpPr>
            <p:spPr bwMode="auto">
              <a:xfrm>
                <a:off x="3418" y="3540"/>
                <a:ext cx="106" cy="199"/>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a:solidFill>
                      <a:srgbClr val="000000"/>
                    </a:solidFill>
                    <a:latin typeface="Helvetica" charset="0"/>
                  </a:rPr>
                  <a:t>Z</a:t>
                </a:r>
                <a:endParaRPr lang="en-US" sz="2800" dirty="0">
                  <a:latin typeface="Times" charset="0"/>
                </a:endParaRPr>
              </a:p>
            </p:txBody>
          </p:sp>
          <p:sp>
            <p:nvSpPr>
              <p:cNvPr id="50591" name="Rectangle 504"/>
              <p:cNvSpPr>
                <a:spLocks noChangeArrowheads="1"/>
              </p:cNvSpPr>
              <p:nvPr/>
            </p:nvSpPr>
            <p:spPr bwMode="auto">
              <a:xfrm>
                <a:off x="3487" y="3547"/>
                <a:ext cx="60"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err="1">
                    <a:solidFill>
                      <a:srgbClr val="000000"/>
                    </a:solidFill>
                    <a:latin typeface="Helvetica" charset="0"/>
                  </a:rPr>
                  <a:t>o</a:t>
                </a:r>
                <a:endParaRPr lang="en-US" sz="2800" dirty="0">
                  <a:latin typeface="Times" charset="0"/>
                </a:endParaRPr>
              </a:p>
            </p:txBody>
          </p:sp>
          <p:sp>
            <p:nvSpPr>
              <p:cNvPr id="50592" name="Rectangle 505"/>
              <p:cNvSpPr>
                <a:spLocks noChangeArrowheads="1"/>
              </p:cNvSpPr>
              <p:nvPr/>
            </p:nvSpPr>
            <p:spPr bwMode="auto">
              <a:xfrm>
                <a:off x="2975" y="3726"/>
                <a:ext cx="105" cy="201"/>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a:solidFill>
                      <a:srgbClr val="000000"/>
                    </a:solidFill>
                    <a:latin typeface="Helvetica" charset="0"/>
                  </a:rPr>
                  <a:t>Z</a:t>
                </a:r>
                <a:endParaRPr lang="en-US" sz="2800" dirty="0">
                  <a:latin typeface="Times" charset="0"/>
                </a:endParaRPr>
              </a:p>
            </p:txBody>
          </p:sp>
          <p:sp>
            <p:nvSpPr>
              <p:cNvPr id="50593" name="Rectangle 506"/>
              <p:cNvSpPr>
                <a:spLocks noChangeArrowheads="1"/>
              </p:cNvSpPr>
              <p:nvPr/>
            </p:nvSpPr>
            <p:spPr bwMode="auto">
              <a:xfrm>
                <a:off x="3043" y="3732"/>
                <a:ext cx="60"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err="1">
                    <a:solidFill>
                      <a:srgbClr val="000000"/>
                    </a:solidFill>
                    <a:latin typeface="Helvetica" charset="0"/>
                  </a:rPr>
                  <a:t>o</a:t>
                </a:r>
                <a:endParaRPr lang="en-US" sz="2800" dirty="0">
                  <a:latin typeface="Times" charset="0"/>
                </a:endParaRPr>
              </a:p>
            </p:txBody>
          </p:sp>
          <p:sp>
            <p:nvSpPr>
              <p:cNvPr id="50594" name="Oval 507"/>
              <p:cNvSpPr>
                <a:spLocks noChangeArrowheads="1"/>
              </p:cNvSpPr>
              <p:nvPr/>
            </p:nvSpPr>
            <p:spPr bwMode="auto">
              <a:xfrm>
                <a:off x="3271" y="3346"/>
                <a:ext cx="183" cy="168"/>
              </a:xfrm>
              <a:prstGeom prst="ellipse">
                <a:avLst/>
              </a:prstGeom>
              <a:solidFill>
                <a:srgbClr val="C7C7C7"/>
              </a:solidFill>
              <a:ln w="9525">
                <a:noFill/>
                <a:round/>
                <a:headEnd/>
                <a:tailEnd/>
              </a:ln>
            </p:spPr>
            <p:txBody>
              <a:bodyPr>
                <a:prstTxWarp prst="textNoShape">
                  <a:avLst/>
                </a:prstTxWarp>
              </a:bodyPr>
              <a:lstStyle/>
              <a:p>
                <a:endParaRPr lang="en-US"/>
              </a:p>
            </p:txBody>
          </p:sp>
          <p:sp>
            <p:nvSpPr>
              <p:cNvPr id="50595" name="Oval 508"/>
              <p:cNvSpPr>
                <a:spLocks noChangeArrowheads="1"/>
              </p:cNvSpPr>
              <p:nvPr/>
            </p:nvSpPr>
            <p:spPr bwMode="auto">
              <a:xfrm>
                <a:off x="2839" y="3554"/>
                <a:ext cx="183" cy="167"/>
              </a:xfrm>
              <a:prstGeom prst="ellipse">
                <a:avLst/>
              </a:prstGeom>
              <a:solidFill>
                <a:srgbClr val="C7C7C7"/>
              </a:solidFill>
              <a:ln w="9525">
                <a:noFill/>
                <a:round/>
                <a:headEnd/>
                <a:tailEnd/>
              </a:ln>
            </p:spPr>
            <p:txBody>
              <a:bodyPr>
                <a:prstTxWarp prst="textNoShape">
                  <a:avLst/>
                </a:prstTxWarp>
              </a:bodyPr>
              <a:lstStyle/>
              <a:p>
                <a:endParaRPr lang="en-US"/>
              </a:p>
            </p:txBody>
          </p:sp>
          <p:sp>
            <p:nvSpPr>
              <p:cNvPr id="50596" name="Line 509"/>
              <p:cNvSpPr>
                <a:spLocks noChangeShapeType="1"/>
              </p:cNvSpPr>
              <p:nvPr/>
            </p:nvSpPr>
            <p:spPr bwMode="auto">
              <a:xfrm flipV="1">
                <a:off x="3150" y="3435"/>
                <a:ext cx="175" cy="8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597" name="Freeform 510"/>
              <p:cNvSpPr>
                <a:spLocks/>
              </p:cNvSpPr>
              <p:nvPr/>
            </p:nvSpPr>
            <p:spPr bwMode="auto">
              <a:xfrm>
                <a:off x="3318" y="3414"/>
                <a:ext cx="61" cy="48"/>
              </a:xfrm>
              <a:custGeom>
                <a:avLst/>
                <a:gdLst>
                  <a:gd name="T0" fmla="*/ 7 w 61"/>
                  <a:gd name="T1" fmla="*/ 27 h 48"/>
                  <a:gd name="T2" fmla="*/ 24 w 61"/>
                  <a:gd name="T3" fmla="*/ 48 h 48"/>
                  <a:gd name="T4" fmla="*/ 61 w 61"/>
                  <a:gd name="T5" fmla="*/ 0 h 48"/>
                  <a:gd name="T6" fmla="*/ 0 w 61"/>
                  <a:gd name="T7" fmla="*/ 0 h 48"/>
                  <a:gd name="T8" fmla="*/ 7 w 61"/>
                  <a:gd name="T9" fmla="*/ 27 h 48"/>
                  <a:gd name="T10" fmla="*/ 0 60000 65536"/>
                  <a:gd name="T11" fmla="*/ 0 60000 65536"/>
                  <a:gd name="T12" fmla="*/ 0 60000 65536"/>
                  <a:gd name="T13" fmla="*/ 0 60000 65536"/>
                  <a:gd name="T14" fmla="*/ 0 60000 65536"/>
                  <a:gd name="T15" fmla="*/ 0 w 61"/>
                  <a:gd name="T16" fmla="*/ 0 h 48"/>
                  <a:gd name="T17" fmla="*/ 61 w 61"/>
                  <a:gd name="T18" fmla="*/ 48 h 48"/>
                </a:gdLst>
                <a:ahLst/>
                <a:cxnLst>
                  <a:cxn ang="T10">
                    <a:pos x="T0" y="T1"/>
                  </a:cxn>
                  <a:cxn ang="T11">
                    <a:pos x="T2" y="T3"/>
                  </a:cxn>
                  <a:cxn ang="T12">
                    <a:pos x="T4" y="T5"/>
                  </a:cxn>
                  <a:cxn ang="T13">
                    <a:pos x="T6" y="T7"/>
                  </a:cxn>
                  <a:cxn ang="T14">
                    <a:pos x="T8" y="T9"/>
                  </a:cxn>
                </a:cxnLst>
                <a:rect l="T15" t="T16" r="T17" b="T18"/>
                <a:pathLst>
                  <a:path w="61" h="48">
                    <a:moveTo>
                      <a:pt x="7" y="27"/>
                    </a:moveTo>
                    <a:lnTo>
                      <a:pt x="24" y="48"/>
                    </a:lnTo>
                    <a:lnTo>
                      <a:pt x="61" y="0"/>
                    </a:lnTo>
                    <a:lnTo>
                      <a:pt x="0" y="0"/>
                    </a:lnTo>
                    <a:lnTo>
                      <a:pt x="7"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598" name="Freeform 511"/>
              <p:cNvSpPr>
                <a:spLocks/>
              </p:cNvSpPr>
              <p:nvPr/>
            </p:nvSpPr>
            <p:spPr bwMode="auto">
              <a:xfrm>
                <a:off x="2899" y="3598"/>
                <a:ext cx="61" cy="48"/>
              </a:xfrm>
              <a:custGeom>
                <a:avLst/>
                <a:gdLst>
                  <a:gd name="T0" fmla="*/ 54 w 61"/>
                  <a:gd name="T1" fmla="*/ 21 h 48"/>
                  <a:gd name="T2" fmla="*/ 36 w 61"/>
                  <a:gd name="T3" fmla="*/ 0 h 48"/>
                  <a:gd name="T4" fmla="*/ 0 w 61"/>
                  <a:gd name="T5" fmla="*/ 48 h 48"/>
                  <a:gd name="T6" fmla="*/ 61 w 61"/>
                  <a:gd name="T7" fmla="*/ 48 h 48"/>
                  <a:gd name="T8" fmla="*/ 54 w 61"/>
                  <a:gd name="T9" fmla="*/ 21 h 48"/>
                  <a:gd name="T10" fmla="*/ 0 60000 65536"/>
                  <a:gd name="T11" fmla="*/ 0 60000 65536"/>
                  <a:gd name="T12" fmla="*/ 0 60000 65536"/>
                  <a:gd name="T13" fmla="*/ 0 60000 65536"/>
                  <a:gd name="T14" fmla="*/ 0 60000 65536"/>
                  <a:gd name="T15" fmla="*/ 0 w 61"/>
                  <a:gd name="T16" fmla="*/ 0 h 48"/>
                  <a:gd name="T17" fmla="*/ 61 w 61"/>
                  <a:gd name="T18" fmla="*/ 48 h 48"/>
                </a:gdLst>
                <a:ahLst/>
                <a:cxnLst>
                  <a:cxn ang="T10">
                    <a:pos x="T0" y="T1"/>
                  </a:cxn>
                  <a:cxn ang="T11">
                    <a:pos x="T2" y="T3"/>
                  </a:cxn>
                  <a:cxn ang="T12">
                    <a:pos x="T4" y="T5"/>
                  </a:cxn>
                  <a:cxn ang="T13">
                    <a:pos x="T6" y="T7"/>
                  </a:cxn>
                  <a:cxn ang="T14">
                    <a:pos x="T8" y="T9"/>
                  </a:cxn>
                </a:cxnLst>
                <a:rect l="T15" t="T16" r="T17" b="T18"/>
                <a:pathLst>
                  <a:path w="61" h="48">
                    <a:moveTo>
                      <a:pt x="54" y="21"/>
                    </a:moveTo>
                    <a:lnTo>
                      <a:pt x="36" y="0"/>
                    </a:lnTo>
                    <a:lnTo>
                      <a:pt x="0" y="48"/>
                    </a:lnTo>
                    <a:lnTo>
                      <a:pt x="61" y="48"/>
                    </a:lnTo>
                    <a:lnTo>
                      <a:pt x="54" y="21"/>
                    </a:lnTo>
                    <a:close/>
                  </a:path>
                </a:pathLst>
              </a:custGeom>
              <a:solidFill>
                <a:srgbClr val="000000"/>
              </a:solidFill>
              <a:ln w="9525">
                <a:noFill/>
                <a:round/>
                <a:headEnd/>
                <a:tailEnd/>
              </a:ln>
            </p:spPr>
            <p:txBody>
              <a:bodyPr>
                <a:prstTxWarp prst="textNoShape">
                  <a:avLst/>
                </a:prstTxWarp>
              </a:bodyPr>
              <a:lstStyle/>
              <a:p>
                <a:endParaRPr lang="en-US"/>
              </a:p>
            </p:txBody>
          </p:sp>
          <p:sp>
            <p:nvSpPr>
              <p:cNvPr id="50599" name="Line 512"/>
              <p:cNvSpPr>
                <a:spLocks noChangeShapeType="1"/>
              </p:cNvSpPr>
              <p:nvPr/>
            </p:nvSpPr>
            <p:spPr bwMode="auto">
              <a:xfrm flipH="1">
                <a:off x="2945" y="3521"/>
                <a:ext cx="198" cy="9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00" name="Line 513"/>
              <p:cNvSpPr>
                <a:spLocks noChangeShapeType="1"/>
              </p:cNvSpPr>
              <p:nvPr/>
            </p:nvSpPr>
            <p:spPr bwMode="auto">
              <a:xfrm flipV="1">
                <a:off x="3367" y="3220"/>
                <a:ext cx="158" cy="19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01" name="Freeform 514"/>
              <p:cNvSpPr>
                <a:spLocks/>
              </p:cNvSpPr>
              <p:nvPr/>
            </p:nvSpPr>
            <p:spPr bwMode="auto">
              <a:xfrm>
                <a:off x="3508" y="3181"/>
                <a:ext cx="55" cy="60"/>
              </a:xfrm>
              <a:custGeom>
                <a:avLst/>
                <a:gdLst>
                  <a:gd name="T0" fmla="*/ 17 w 55"/>
                  <a:gd name="T1" fmla="*/ 48 h 60"/>
                  <a:gd name="T2" fmla="*/ 42 w 55"/>
                  <a:gd name="T3" fmla="*/ 60 h 60"/>
                  <a:gd name="T4" fmla="*/ 55 w 55"/>
                  <a:gd name="T5" fmla="*/ 0 h 60"/>
                  <a:gd name="T6" fmla="*/ 0 w 55"/>
                  <a:gd name="T7" fmla="*/ 25 h 60"/>
                  <a:gd name="T8" fmla="*/ 17 w 55"/>
                  <a:gd name="T9" fmla="*/ 48 h 60"/>
                  <a:gd name="T10" fmla="*/ 0 60000 65536"/>
                  <a:gd name="T11" fmla="*/ 0 60000 65536"/>
                  <a:gd name="T12" fmla="*/ 0 60000 65536"/>
                  <a:gd name="T13" fmla="*/ 0 60000 65536"/>
                  <a:gd name="T14" fmla="*/ 0 60000 65536"/>
                  <a:gd name="T15" fmla="*/ 0 w 55"/>
                  <a:gd name="T16" fmla="*/ 0 h 60"/>
                  <a:gd name="T17" fmla="*/ 55 w 55"/>
                  <a:gd name="T18" fmla="*/ 60 h 60"/>
                </a:gdLst>
                <a:ahLst/>
                <a:cxnLst>
                  <a:cxn ang="T10">
                    <a:pos x="T0" y="T1"/>
                  </a:cxn>
                  <a:cxn ang="T11">
                    <a:pos x="T2" y="T3"/>
                  </a:cxn>
                  <a:cxn ang="T12">
                    <a:pos x="T4" y="T5"/>
                  </a:cxn>
                  <a:cxn ang="T13">
                    <a:pos x="T6" y="T7"/>
                  </a:cxn>
                  <a:cxn ang="T14">
                    <a:pos x="T8" y="T9"/>
                  </a:cxn>
                </a:cxnLst>
                <a:rect l="T15" t="T16" r="T17" b="T18"/>
                <a:pathLst>
                  <a:path w="55" h="60">
                    <a:moveTo>
                      <a:pt x="17" y="48"/>
                    </a:moveTo>
                    <a:lnTo>
                      <a:pt x="42" y="60"/>
                    </a:lnTo>
                    <a:lnTo>
                      <a:pt x="55" y="0"/>
                    </a:lnTo>
                    <a:lnTo>
                      <a:pt x="0" y="25"/>
                    </a:lnTo>
                    <a:lnTo>
                      <a:pt x="17" y="48"/>
                    </a:lnTo>
                    <a:close/>
                  </a:path>
                </a:pathLst>
              </a:custGeom>
              <a:solidFill>
                <a:srgbClr val="000000"/>
              </a:solidFill>
              <a:ln w="9525">
                <a:noFill/>
                <a:round/>
                <a:headEnd/>
                <a:tailEnd/>
              </a:ln>
            </p:spPr>
            <p:txBody>
              <a:bodyPr>
                <a:prstTxWarp prst="textNoShape">
                  <a:avLst/>
                </a:prstTxWarp>
              </a:bodyPr>
              <a:lstStyle/>
              <a:p>
                <a:endParaRPr lang="en-US"/>
              </a:p>
            </p:txBody>
          </p:sp>
          <p:sp>
            <p:nvSpPr>
              <p:cNvPr id="50602" name="Freeform 515"/>
              <p:cNvSpPr>
                <a:spLocks/>
              </p:cNvSpPr>
              <p:nvPr/>
            </p:nvSpPr>
            <p:spPr bwMode="auto">
              <a:xfrm>
                <a:off x="3638" y="3375"/>
                <a:ext cx="60" cy="54"/>
              </a:xfrm>
              <a:custGeom>
                <a:avLst/>
                <a:gdLst>
                  <a:gd name="T0" fmla="*/ 0 w 60"/>
                  <a:gd name="T1" fmla="*/ 27 h 54"/>
                  <a:gd name="T2" fmla="*/ 8 w 60"/>
                  <a:gd name="T3" fmla="*/ 54 h 54"/>
                  <a:gd name="T4" fmla="*/ 60 w 60"/>
                  <a:gd name="T5" fmla="*/ 23 h 54"/>
                  <a:gd name="T6" fmla="*/ 2 w 60"/>
                  <a:gd name="T7" fmla="*/ 0 h 54"/>
                  <a:gd name="T8" fmla="*/ 0 w 60"/>
                  <a:gd name="T9" fmla="*/ 27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0" y="27"/>
                    </a:moveTo>
                    <a:lnTo>
                      <a:pt x="8" y="54"/>
                    </a:lnTo>
                    <a:lnTo>
                      <a:pt x="60" y="23"/>
                    </a:lnTo>
                    <a:lnTo>
                      <a:pt x="2" y="0"/>
                    </a:lnTo>
                    <a:lnTo>
                      <a:pt x="0"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603" name="Line 516"/>
              <p:cNvSpPr>
                <a:spLocks noChangeShapeType="1"/>
              </p:cNvSpPr>
              <p:nvPr/>
            </p:nvSpPr>
            <p:spPr bwMode="auto">
              <a:xfrm flipV="1">
                <a:off x="3375" y="3398"/>
                <a:ext cx="263" cy="2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04" name="Line 517"/>
              <p:cNvSpPr>
                <a:spLocks noChangeShapeType="1"/>
              </p:cNvSpPr>
              <p:nvPr/>
            </p:nvSpPr>
            <p:spPr bwMode="auto">
              <a:xfrm flipH="1">
                <a:off x="2782" y="3642"/>
                <a:ext cx="128" cy="18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05" name="Freeform 518"/>
              <p:cNvSpPr>
                <a:spLocks/>
              </p:cNvSpPr>
              <p:nvPr/>
            </p:nvSpPr>
            <p:spPr bwMode="auto">
              <a:xfrm>
                <a:off x="2755" y="3817"/>
                <a:ext cx="54" cy="61"/>
              </a:xfrm>
              <a:custGeom>
                <a:avLst/>
                <a:gdLst>
                  <a:gd name="T0" fmla="*/ 34 w 54"/>
                  <a:gd name="T1" fmla="*/ 11 h 61"/>
                  <a:gd name="T2" fmla="*/ 8 w 54"/>
                  <a:gd name="T3" fmla="*/ 0 h 61"/>
                  <a:gd name="T4" fmla="*/ 0 w 54"/>
                  <a:gd name="T5" fmla="*/ 61 h 61"/>
                  <a:gd name="T6" fmla="*/ 54 w 54"/>
                  <a:gd name="T7" fmla="*/ 33 h 61"/>
                  <a:gd name="T8" fmla="*/ 34 w 54"/>
                  <a:gd name="T9" fmla="*/ 11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34" y="11"/>
                    </a:moveTo>
                    <a:lnTo>
                      <a:pt x="8" y="0"/>
                    </a:lnTo>
                    <a:lnTo>
                      <a:pt x="0" y="61"/>
                    </a:lnTo>
                    <a:lnTo>
                      <a:pt x="54" y="33"/>
                    </a:lnTo>
                    <a:lnTo>
                      <a:pt x="34" y="11"/>
                    </a:lnTo>
                    <a:close/>
                  </a:path>
                </a:pathLst>
              </a:custGeom>
              <a:solidFill>
                <a:srgbClr val="000000"/>
              </a:solidFill>
              <a:ln w="9525">
                <a:noFill/>
                <a:round/>
                <a:headEnd/>
                <a:tailEnd/>
              </a:ln>
            </p:spPr>
            <p:txBody>
              <a:bodyPr>
                <a:prstTxWarp prst="textNoShape">
                  <a:avLst/>
                </a:prstTxWarp>
              </a:bodyPr>
              <a:lstStyle/>
              <a:p>
                <a:endParaRPr lang="en-US"/>
              </a:p>
            </p:txBody>
          </p:sp>
          <p:sp>
            <p:nvSpPr>
              <p:cNvPr id="50606" name="Freeform 519"/>
              <p:cNvSpPr>
                <a:spLocks/>
              </p:cNvSpPr>
              <p:nvPr/>
            </p:nvSpPr>
            <p:spPr bwMode="auto">
              <a:xfrm>
                <a:off x="2603" y="3638"/>
                <a:ext cx="60" cy="54"/>
              </a:xfrm>
              <a:custGeom>
                <a:avLst/>
                <a:gdLst>
                  <a:gd name="T0" fmla="*/ 60 w 60"/>
                  <a:gd name="T1" fmla="*/ 27 h 54"/>
                  <a:gd name="T2" fmla="*/ 52 w 60"/>
                  <a:gd name="T3" fmla="*/ 0 h 54"/>
                  <a:gd name="T4" fmla="*/ 0 w 60"/>
                  <a:gd name="T5" fmla="*/ 31 h 54"/>
                  <a:gd name="T6" fmla="*/ 58 w 60"/>
                  <a:gd name="T7" fmla="*/ 54 h 54"/>
                  <a:gd name="T8" fmla="*/ 60 w 60"/>
                  <a:gd name="T9" fmla="*/ 27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60" y="27"/>
                    </a:moveTo>
                    <a:lnTo>
                      <a:pt x="52" y="0"/>
                    </a:lnTo>
                    <a:lnTo>
                      <a:pt x="0" y="31"/>
                    </a:lnTo>
                    <a:lnTo>
                      <a:pt x="58" y="54"/>
                    </a:lnTo>
                    <a:lnTo>
                      <a:pt x="60" y="27"/>
                    </a:lnTo>
                    <a:close/>
                  </a:path>
                </a:pathLst>
              </a:custGeom>
              <a:solidFill>
                <a:srgbClr val="000000"/>
              </a:solidFill>
              <a:ln w="9525">
                <a:noFill/>
                <a:round/>
                <a:headEnd/>
                <a:tailEnd/>
              </a:ln>
            </p:spPr>
            <p:txBody>
              <a:bodyPr>
                <a:prstTxWarp prst="textNoShape">
                  <a:avLst/>
                </a:prstTxWarp>
              </a:bodyPr>
              <a:lstStyle/>
              <a:p>
                <a:endParaRPr lang="en-US"/>
              </a:p>
            </p:txBody>
          </p:sp>
          <p:sp>
            <p:nvSpPr>
              <p:cNvPr id="50607" name="Line 520"/>
              <p:cNvSpPr>
                <a:spLocks noChangeShapeType="1"/>
              </p:cNvSpPr>
              <p:nvPr/>
            </p:nvSpPr>
            <p:spPr bwMode="auto">
              <a:xfrm flipH="1">
                <a:off x="2653" y="3642"/>
                <a:ext cx="250" cy="1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608" name="Oval 521"/>
              <p:cNvSpPr>
                <a:spLocks noChangeArrowheads="1"/>
              </p:cNvSpPr>
              <p:nvPr/>
            </p:nvSpPr>
            <p:spPr bwMode="auto">
              <a:xfrm>
                <a:off x="3014" y="3394"/>
                <a:ext cx="280" cy="271"/>
              </a:xfrm>
              <a:prstGeom prst="ellipse">
                <a:avLst/>
              </a:prstGeom>
              <a:noFill/>
              <a:ln w="15875">
                <a:solidFill>
                  <a:srgbClr val="FF0C76"/>
                </a:solidFill>
                <a:round/>
                <a:headEnd/>
                <a:tailEnd/>
              </a:ln>
            </p:spPr>
            <p:txBody>
              <a:bodyPr>
                <a:prstTxWarp prst="textNoShape">
                  <a:avLst/>
                </a:prstTxWarp>
              </a:bodyPr>
              <a:lstStyle/>
              <a:p>
                <a:endParaRPr lang="en-US"/>
              </a:p>
            </p:txBody>
          </p:sp>
          <p:sp>
            <p:nvSpPr>
              <p:cNvPr id="50609" name="Oval 522"/>
              <p:cNvSpPr>
                <a:spLocks noChangeArrowheads="1"/>
              </p:cNvSpPr>
              <p:nvPr/>
            </p:nvSpPr>
            <p:spPr bwMode="auto">
              <a:xfrm>
                <a:off x="3016" y="3394"/>
                <a:ext cx="277" cy="271"/>
              </a:xfrm>
              <a:prstGeom prst="ellipse">
                <a:avLst/>
              </a:prstGeom>
              <a:noFill/>
              <a:ln w="15875">
                <a:solidFill>
                  <a:srgbClr val="FF1075"/>
                </a:solidFill>
                <a:round/>
                <a:headEnd/>
                <a:tailEnd/>
              </a:ln>
            </p:spPr>
            <p:txBody>
              <a:bodyPr>
                <a:prstTxWarp prst="textNoShape">
                  <a:avLst/>
                </a:prstTxWarp>
              </a:bodyPr>
              <a:lstStyle/>
              <a:p>
                <a:endParaRPr lang="en-US"/>
              </a:p>
            </p:txBody>
          </p:sp>
          <p:sp>
            <p:nvSpPr>
              <p:cNvPr id="50610" name="Oval 523"/>
              <p:cNvSpPr>
                <a:spLocks noChangeArrowheads="1"/>
              </p:cNvSpPr>
              <p:nvPr/>
            </p:nvSpPr>
            <p:spPr bwMode="auto">
              <a:xfrm>
                <a:off x="3018" y="3396"/>
                <a:ext cx="273" cy="267"/>
              </a:xfrm>
              <a:prstGeom prst="ellipse">
                <a:avLst/>
              </a:prstGeom>
              <a:noFill/>
              <a:ln w="15875">
                <a:solidFill>
                  <a:srgbClr val="FF1373"/>
                </a:solidFill>
                <a:round/>
                <a:headEnd/>
                <a:tailEnd/>
              </a:ln>
            </p:spPr>
            <p:txBody>
              <a:bodyPr>
                <a:prstTxWarp prst="textNoShape">
                  <a:avLst/>
                </a:prstTxWarp>
              </a:bodyPr>
              <a:lstStyle/>
              <a:p>
                <a:endParaRPr lang="en-US"/>
              </a:p>
            </p:txBody>
          </p:sp>
          <p:sp>
            <p:nvSpPr>
              <p:cNvPr id="50611" name="Oval 524"/>
              <p:cNvSpPr>
                <a:spLocks noChangeArrowheads="1"/>
              </p:cNvSpPr>
              <p:nvPr/>
            </p:nvSpPr>
            <p:spPr bwMode="auto">
              <a:xfrm>
                <a:off x="3020" y="3398"/>
                <a:ext cx="269" cy="263"/>
              </a:xfrm>
              <a:prstGeom prst="ellipse">
                <a:avLst/>
              </a:prstGeom>
              <a:noFill/>
              <a:ln w="15875">
                <a:solidFill>
                  <a:srgbClr val="FF1672"/>
                </a:solidFill>
                <a:round/>
                <a:headEnd/>
                <a:tailEnd/>
              </a:ln>
            </p:spPr>
            <p:txBody>
              <a:bodyPr>
                <a:prstTxWarp prst="textNoShape">
                  <a:avLst/>
                </a:prstTxWarp>
              </a:bodyPr>
              <a:lstStyle/>
              <a:p>
                <a:endParaRPr lang="en-US"/>
              </a:p>
            </p:txBody>
          </p:sp>
          <p:sp>
            <p:nvSpPr>
              <p:cNvPr id="50612" name="Oval 525"/>
              <p:cNvSpPr>
                <a:spLocks noChangeArrowheads="1"/>
              </p:cNvSpPr>
              <p:nvPr/>
            </p:nvSpPr>
            <p:spPr bwMode="auto">
              <a:xfrm>
                <a:off x="3022" y="3400"/>
                <a:ext cx="265" cy="259"/>
              </a:xfrm>
              <a:prstGeom prst="ellipse">
                <a:avLst/>
              </a:prstGeom>
              <a:noFill/>
              <a:ln w="15875">
                <a:solidFill>
                  <a:srgbClr val="FF1A71"/>
                </a:solidFill>
                <a:round/>
                <a:headEnd/>
                <a:tailEnd/>
              </a:ln>
            </p:spPr>
            <p:txBody>
              <a:bodyPr>
                <a:prstTxWarp prst="textNoShape">
                  <a:avLst/>
                </a:prstTxWarp>
              </a:bodyPr>
              <a:lstStyle/>
              <a:p>
                <a:endParaRPr lang="en-US"/>
              </a:p>
            </p:txBody>
          </p:sp>
          <p:sp>
            <p:nvSpPr>
              <p:cNvPr id="50613" name="Oval 526"/>
              <p:cNvSpPr>
                <a:spLocks noChangeArrowheads="1"/>
              </p:cNvSpPr>
              <p:nvPr/>
            </p:nvSpPr>
            <p:spPr bwMode="auto">
              <a:xfrm>
                <a:off x="3024" y="3402"/>
                <a:ext cx="261" cy="256"/>
              </a:xfrm>
              <a:prstGeom prst="ellipse">
                <a:avLst/>
              </a:prstGeom>
              <a:noFill/>
              <a:ln w="15875">
                <a:solidFill>
                  <a:srgbClr val="FF1D70"/>
                </a:solidFill>
                <a:round/>
                <a:headEnd/>
                <a:tailEnd/>
              </a:ln>
            </p:spPr>
            <p:txBody>
              <a:bodyPr>
                <a:prstTxWarp prst="textNoShape">
                  <a:avLst/>
                </a:prstTxWarp>
              </a:bodyPr>
              <a:lstStyle/>
              <a:p>
                <a:endParaRPr lang="en-US"/>
              </a:p>
            </p:txBody>
          </p:sp>
          <p:sp>
            <p:nvSpPr>
              <p:cNvPr id="50614" name="Oval 527"/>
              <p:cNvSpPr>
                <a:spLocks noChangeArrowheads="1"/>
              </p:cNvSpPr>
              <p:nvPr/>
            </p:nvSpPr>
            <p:spPr bwMode="auto">
              <a:xfrm>
                <a:off x="3026" y="3404"/>
                <a:ext cx="257" cy="252"/>
              </a:xfrm>
              <a:prstGeom prst="ellipse">
                <a:avLst/>
              </a:prstGeom>
              <a:noFill/>
              <a:ln w="15875">
                <a:solidFill>
                  <a:srgbClr val="FF216F"/>
                </a:solidFill>
                <a:round/>
                <a:headEnd/>
                <a:tailEnd/>
              </a:ln>
            </p:spPr>
            <p:txBody>
              <a:bodyPr>
                <a:prstTxWarp prst="textNoShape">
                  <a:avLst/>
                </a:prstTxWarp>
              </a:bodyPr>
              <a:lstStyle/>
              <a:p>
                <a:endParaRPr lang="en-US"/>
              </a:p>
            </p:txBody>
          </p:sp>
          <p:sp>
            <p:nvSpPr>
              <p:cNvPr id="50615" name="Oval 528"/>
              <p:cNvSpPr>
                <a:spLocks noChangeArrowheads="1"/>
              </p:cNvSpPr>
              <p:nvPr/>
            </p:nvSpPr>
            <p:spPr bwMode="auto">
              <a:xfrm>
                <a:off x="3028" y="3406"/>
                <a:ext cx="253" cy="248"/>
              </a:xfrm>
              <a:prstGeom prst="ellipse">
                <a:avLst/>
              </a:prstGeom>
              <a:noFill/>
              <a:ln w="15875">
                <a:solidFill>
                  <a:srgbClr val="FF246E"/>
                </a:solidFill>
                <a:round/>
                <a:headEnd/>
                <a:tailEnd/>
              </a:ln>
            </p:spPr>
            <p:txBody>
              <a:bodyPr>
                <a:prstTxWarp prst="textNoShape">
                  <a:avLst/>
                </a:prstTxWarp>
              </a:bodyPr>
              <a:lstStyle/>
              <a:p>
                <a:endParaRPr lang="en-US"/>
              </a:p>
            </p:txBody>
          </p:sp>
          <p:sp>
            <p:nvSpPr>
              <p:cNvPr id="50616" name="Oval 529"/>
              <p:cNvSpPr>
                <a:spLocks noChangeArrowheads="1"/>
              </p:cNvSpPr>
              <p:nvPr/>
            </p:nvSpPr>
            <p:spPr bwMode="auto">
              <a:xfrm>
                <a:off x="3030" y="3408"/>
                <a:ext cx="249" cy="244"/>
              </a:xfrm>
              <a:prstGeom prst="ellipse">
                <a:avLst/>
              </a:prstGeom>
              <a:noFill/>
              <a:ln w="15875">
                <a:solidFill>
                  <a:srgbClr val="FF276D"/>
                </a:solidFill>
                <a:round/>
                <a:headEnd/>
                <a:tailEnd/>
              </a:ln>
            </p:spPr>
            <p:txBody>
              <a:bodyPr>
                <a:prstTxWarp prst="textNoShape">
                  <a:avLst/>
                </a:prstTxWarp>
              </a:bodyPr>
              <a:lstStyle/>
              <a:p>
                <a:endParaRPr lang="en-US"/>
              </a:p>
            </p:txBody>
          </p:sp>
          <p:sp>
            <p:nvSpPr>
              <p:cNvPr id="50617" name="Oval 530"/>
              <p:cNvSpPr>
                <a:spLocks noChangeArrowheads="1"/>
              </p:cNvSpPr>
              <p:nvPr/>
            </p:nvSpPr>
            <p:spPr bwMode="auto">
              <a:xfrm>
                <a:off x="3031" y="3410"/>
                <a:ext cx="246" cy="240"/>
              </a:xfrm>
              <a:prstGeom prst="ellipse">
                <a:avLst/>
              </a:prstGeom>
              <a:noFill/>
              <a:ln w="15875">
                <a:solidFill>
                  <a:srgbClr val="FF2B6C"/>
                </a:solidFill>
                <a:round/>
                <a:headEnd/>
                <a:tailEnd/>
              </a:ln>
            </p:spPr>
            <p:txBody>
              <a:bodyPr>
                <a:prstTxWarp prst="textNoShape">
                  <a:avLst/>
                </a:prstTxWarp>
              </a:bodyPr>
              <a:lstStyle/>
              <a:p>
                <a:endParaRPr lang="en-US"/>
              </a:p>
            </p:txBody>
          </p:sp>
          <p:sp>
            <p:nvSpPr>
              <p:cNvPr id="50618" name="Oval 531"/>
              <p:cNvSpPr>
                <a:spLocks noChangeArrowheads="1"/>
              </p:cNvSpPr>
              <p:nvPr/>
            </p:nvSpPr>
            <p:spPr bwMode="auto">
              <a:xfrm>
                <a:off x="3033" y="3412"/>
                <a:ext cx="242" cy="236"/>
              </a:xfrm>
              <a:prstGeom prst="ellipse">
                <a:avLst/>
              </a:prstGeom>
              <a:noFill/>
              <a:ln w="15875">
                <a:solidFill>
                  <a:srgbClr val="FF2E6B"/>
                </a:solidFill>
                <a:round/>
                <a:headEnd/>
                <a:tailEnd/>
              </a:ln>
            </p:spPr>
            <p:txBody>
              <a:bodyPr>
                <a:prstTxWarp prst="textNoShape">
                  <a:avLst/>
                </a:prstTxWarp>
              </a:bodyPr>
              <a:lstStyle/>
              <a:p>
                <a:endParaRPr lang="en-US"/>
              </a:p>
            </p:txBody>
          </p:sp>
          <p:sp>
            <p:nvSpPr>
              <p:cNvPr id="50619" name="Oval 532"/>
              <p:cNvSpPr>
                <a:spLocks noChangeArrowheads="1"/>
              </p:cNvSpPr>
              <p:nvPr/>
            </p:nvSpPr>
            <p:spPr bwMode="auto">
              <a:xfrm>
                <a:off x="3035" y="3414"/>
                <a:ext cx="238" cy="232"/>
              </a:xfrm>
              <a:prstGeom prst="ellipse">
                <a:avLst/>
              </a:prstGeom>
              <a:noFill/>
              <a:ln w="15875">
                <a:solidFill>
                  <a:srgbClr val="FF326A"/>
                </a:solidFill>
                <a:round/>
                <a:headEnd/>
                <a:tailEnd/>
              </a:ln>
            </p:spPr>
            <p:txBody>
              <a:bodyPr>
                <a:prstTxWarp prst="textNoShape">
                  <a:avLst/>
                </a:prstTxWarp>
              </a:bodyPr>
              <a:lstStyle/>
              <a:p>
                <a:endParaRPr lang="en-US"/>
              </a:p>
            </p:txBody>
          </p:sp>
          <p:sp>
            <p:nvSpPr>
              <p:cNvPr id="50620" name="Oval 533"/>
              <p:cNvSpPr>
                <a:spLocks noChangeArrowheads="1"/>
              </p:cNvSpPr>
              <p:nvPr/>
            </p:nvSpPr>
            <p:spPr bwMode="auto">
              <a:xfrm>
                <a:off x="3037" y="3416"/>
                <a:ext cx="234" cy="228"/>
              </a:xfrm>
              <a:prstGeom prst="ellipse">
                <a:avLst/>
              </a:prstGeom>
              <a:noFill/>
              <a:ln w="15875">
                <a:solidFill>
                  <a:srgbClr val="FF3569"/>
                </a:solidFill>
                <a:round/>
                <a:headEnd/>
                <a:tailEnd/>
              </a:ln>
            </p:spPr>
            <p:txBody>
              <a:bodyPr>
                <a:prstTxWarp prst="textNoShape">
                  <a:avLst/>
                </a:prstTxWarp>
              </a:bodyPr>
              <a:lstStyle/>
              <a:p>
                <a:endParaRPr lang="en-US"/>
              </a:p>
            </p:txBody>
          </p:sp>
          <p:sp>
            <p:nvSpPr>
              <p:cNvPr id="50621" name="Oval 534"/>
              <p:cNvSpPr>
                <a:spLocks noChangeArrowheads="1"/>
              </p:cNvSpPr>
              <p:nvPr/>
            </p:nvSpPr>
            <p:spPr bwMode="auto">
              <a:xfrm>
                <a:off x="3039" y="3418"/>
                <a:ext cx="231" cy="224"/>
              </a:xfrm>
              <a:prstGeom prst="ellipse">
                <a:avLst/>
              </a:prstGeom>
              <a:noFill/>
              <a:ln w="15875">
                <a:solidFill>
                  <a:srgbClr val="FF3868"/>
                </a:solidFill>
                <a:round/>
                <a:headEnd/>
                <a:tailEnd/>
              </a:ln>
            </p:spPr>
            <p:txBody>
              <a:bodyPr>
                <a:prstTxWarp prst="textNoShape">
                  <a:avLst/>
                </a:prstTxWarp>
              </a:bodyPr>
              <a:lstStyle/>
              <a:p>
                <a:endParaRPr lang="en-US"/>
              </a:p>
            </p:txBody>
          </p:sp>
          <p:sp>
            <p:nvSpPr>
              <p:cNvPr id="50622" name="Oval 535"/>
              <p:cNvSpPr>
                <a:spLocks noChangeArrowheads="1"/>
              </p:cNvSpPr>
              <p:nvPr/>
            </p:nvSpPr>
            <p:spPr bwMode="auto">
              <a:xfrm>
                <a:off x="3041" y="3419"/>
                <a:ext cx="227" cy="221"/>
              </a:xfrm>
              <a:prstGeom prst="ellipse">
                <a:avLst/>
              </a:prstGeom>
              <a:noFill/>
              <a:ln w="15875">
                <a:solidFill>
                  <a:srgbClr val="FF3C67"/>
                </a:solidFill>
                <a:round/>
                <a:headEnd/>
                <a:tailEnd/>
              </a:ln>
            </p:spPr>
            <p:txBody>
              <a:bodyPr>
                <a:prstTxWarp prst="textNoShape">
                  <a:avLst/>
                </a:prstTxWarp>
              </a:bodyPr>
              <a:lstStyle/>
              <a:p>
                <a:endParaRPr lang="en-US"/>
              </a:p>
            </p:txBody>
          </p:sp>
          <p:sp>
            <p:nvSpPr>
              <p:cNvPr id="50623" name="Oval 536"/>
              <p:cNvSpPr>
                <a:spLocks noChangeArrowheads="1"/>
              </p:cNvSpPr>
              <p:nvPr/>
            </p:nvSpPr>
            <p:spPr bwMode="auto">
              <a:xfrm>
                <a:off x="3043" y="3421"/>
                <a:ext cx="223" cy="217"/>
              </a:xfrm>
              <a:prstGeom prst="ellipse">
                <a:avLst/>
              </a:prstGeom>
              <a:noFill/>
              <a:ln w="15875">
                <a:solidFill>
                  <a:srgbClr val="FF3F66"/>
                </a:solidFill>
                <a:round/>
                <a:headEnd/>
                <a:tailEnd/>
              </a:ln>
            </p:spPr>
            <p:txBody>
              <a:bodyPr>
                <a:prstTxWarp prst="textNoShape">
                  <a:avLst/>
                </a:prstTxWarp>
              </a:bodyPr>
              <a:lstStyle/>
              <a:p>
                <a:endParaRPr lang="en-US"/>
              </a:p>
            </p:txBody>
          </p:sp>
          <p:sp>
            <p:nvSpPr>
              <p:cNvPr id="50624" name="Oval 537"/>
              <p:cNvSpPr>
                <a:spLocks noChangeArrowheads="1"/>
              </p:cNvSpPr>
              <p:nvPr/>
            </p:nvSpPr>
            <p:spPr bwMode="auto">
              <a:xfrm>
                <a:off x="3045" y="3423"/>
                <a:ext cx="219" cy="213"/>
              </a:xfrm>
              <a:prstGeom prst="ellipse">
                <a:avLst/>
              </a:prstGeom>
              <a:noFill/>
              <a:ln w="15875">
                <a:solidFill>
                  <a:srgbClr val="FF4265"/>
                </a:solidFill>
                <a:round/>
                <a:headEnd/>
                <a:tailEnd/>
              </a:ln>
            </p:spPr>
            <p:txBody>
              <a:bodyPr>
                <a:prstTxWarp prst="textNoShape">
                  <a:avLst/>
                </a:prstTxWarp>
              </a:bodyPr>
              <a:lstStyle/>
              <a:p>
                <a:endParaRPr lang="en-US"/>
              </a:p>
            </p:txBody>
          </p:sp>
          <p:sp>
            <p:nvSpPr>
              <p:cNvPr id="50625" name="Oval 538"/>
              <p:cNvSpPr>
                <a:spLocks noChangeArrowheads="1"/>
              </p:cNvSpPr>
              <p:nvPr/>
            </p:nvSpPr>
            <p:spPr bwMode="auto">
              <a:xfrm>
                <a:off x="3047" y="3425"/>
                <a:ext cx="215" cy="210"/>
              </a:xfrm>
              <a:prstGeom prst="ellipse">
                <a:avLst/>
              </a:prstGeom>
              <a:noFill/>
              <a:ln w="15875">
                <a:solidFill>
                  <a:srgbClr val="FF4664"/>
                </a:solidFill>
                <a:round/>
                <a:headEnd/>
                <a:tailEnd/>
              </a:ln>
            </p:spPr>
            <p:txBody>
              <a:bodyPr>
                <a:prstTxWarp prst="textNoShape">
                  <a:avLst/>
                </a:prstTxWarp>
              </a:bodyPr>
              <a:lstStyle/>
              <a:p>
                <a:endParaRPr lang="en-US"/>
              </a:p>
            </p:txBody>
          </p:sp>
          <p:sp>
            <p:nvSpPr>
              <p:cNvPr id="50626" name="Oval 539"/>
              <p:cNvSpPr>
                <a:spLocks noChangeArrowheads="1"/>
              </p:cNvSpPr>
              <p:nvPr/>
            </p:nvSpPr>
            <p:spPr bwMode="auto">
              <a:xfrm>
                <a:off x="3049" y="3427"/>
                <a:ext cx="211" cy="206"/>
              </a:xfrm>
              <a:prstGeom prst="ellipse">
                <a:avLst/>
              </a:prstGeom>
              <a:noFill/>
              <a:ln w="15875">
                <a:solidFill>
                  <a:srgbClr val="FF4963"/>
                </a:solidFill>
                <a:round/>
                <a:headEnd/>
                <a:tailEnd/>
              </a:ln>
            </p:spPr>
            <p:txBody>
              <a:bodyPr>
                <a:prstTxWarp prst="textNoShape">
                  <a:avLst/>
                </a:prstTxWarp>
              </a:bodyPr>
              <a:lstStyle/>
              <a:p>
                <a:endParaRPr lang="en-US"/>
              </a:p>
            </p:txBody>
          </p:sp>
          <p:sp>
            <p:nvSpPr>
              <p:cNvPr id="50627" name="Oval 540"/>
              <p:cNvSpPr>
                <a:spLocks noChangeArrowheads="1"/>
              </p:cNvSpPr>
              <p:nvPr/>
            </p:nvSpPr>
            <p:spPr bwMode="auto">
              <a:xfrm>
                <a:off x="3051" y="3429"/>
                <a:ext cx="207" cy="202"/>
              </a:xfrm>
              <a:prstGeom prst="ellipse">
                <a:avLst/>
              </a:prstGeom>
              <a:noFill/>
              <a:ln w="15875">
                <a:solidFill>
                  <a:srgbClr val="FF4D62"/>
                </a:solidFill>
                <a:round/>
                <a:headEnd/>
                <a:tailEnd/>
              </a:ln>
            </p:spPr>
            <p:txBody>
              <a:bodyPr>
                <a:prstTxWarp prst="textNoShape">
                  <a:avLst/>
                </a:prstTxWarp>
              </a:bodyPr>
              <a:lstStyle/>
              <a:p>
                <a:endParaRPr lang="en-US"/>
              </a:p>
            </p:txBody>
          </p:sp>
          <p:sp>
            <p:nvSpPr>
              <p:cNvPr id="50628" name="Oval 541"/>
              <p:cNvSpPr>
                <a:spLocks noChangeArrowheads="1"/>
              </p:cNvSpPr>
              <p:nvPr/>
            </p:nvSpPr>
            <p:spPr bwMode="auto">
              <a:xfrm>
                <a:off x="3053" y="3431"/>
                <a:ext cx="203" cy="198"/>
              </a:xfrm>
              <a:prstGeom prst="ellipse">
                <a:avLst/>
              </a:prstGeom>
              <a:noFill/>
              <a:ln w="15875">
                <a:solidFill>
                  <a:srgbClr val="FF5061"/>
                </a:solidFill>
                <a:round/>
                <a:headEnd/>
                <a:tailEnd/>
              </a:ln>
            </p:spPr>
            <p:txBody>
              <a:bodyPr>
                <a:prstTxWarp prst="textNoShape">
                  <a:avLst/>
                </a:prstTxWarp>
              </a:bodyPr>
              <a:lstStyle/>
              <a:p>
                <a:endParaRPr lang="en-US"/>
              </a:p>
            </p:txBody>
          </p:sp>
          <p:sp>
            <p:nvSpPr>
              <p:cNvPr id="50629" name="Oval 542"/>
              <p:cNvSpPr>
                <a:spLocks noChangeArrowheads="1"/>
              </p:cNvSpPr>
              <p:nvPr/>
            </p:nvSpPr>
            <p:spPr bwMode="auto">
              <a:xfrm>
                <a:off x="3054" y="3433"/>
                <a:ext cx="200" cy="194"/>
              </a:xfrm>
              <a:prstGeom prst="ellipse">
                <a:avLst/>
              </a:prstGeom>
              <a:noFill/>
              <a:ln w="15875">
                <a:solidFill>
                  <a:srgbClr val="FF5360"/>
                </a:solidFill>
                <a:round/>
                <a:headEnd/>
                <a:tailEnd/>
              </a:ln>
            </p:spPr>
            <p:txBody>
              <a:bodyPr>
                <a:prstTxWarp prst="textNoShape">
                  <a:avLst/>
                </a:prstTxWarp>
              </a:bodyPr>
              <a:lstStyle/>
              <a:p>
                <a:endParaRPr lang="en-US"/>
              </a:p>
            </p:txBody>
          </p:sp>
          <p:sp>
            <p:nvSpPr>
              <p:cNvPr id="50630" name="Oval 543"/>
              <p:cNvSpPr>
                <a:spLocks noChangeArrowheads="1"/>
              </p:cNvSpPr>
              <p:nvPr/>
            </p:nvSpPr>
            <p:spPr bwMode="auto">
              <a:xfrm>
                <a:off x="3056" y="3435"/>
                <a:ext cx="196" cy="190"/>
              </a:xfrm>
              <a:prstGeom prst="ellipse">
                <a:avLst/>
              </a:prstGeom>
              <a:noFill/>
              <a:ln w="15875">
                <a:solidFill>
                  <a:srgbClr val="FF575F"/>
                </a:solidFill>
                <a:round/>
                <a:headEnd/>
                <a:tailEnd/>
              </a:ln>
            </p:spPr>
            <p:txBody>
              <a:bodyPr>
                <a:prstTxWarp prst="textNoShape">
                  <a:avLst/>
                </a:prstTxWarp>
              </a:bodyPr>
              <a:lstStyle/>
              <a:p>
                <a:endParaRPr lang="en-US"/>
              </a:p>
            </p:txBody>
          </p:sp>
          <p:sp>
            <p:nvSpPr>
              <p:cNvPr id="50631" name="Oval 544"/>
              <p:cNvSpPr>
                <a:spLocks noChangeArrowheads="1"/>
              </p:cNvSpPr>
              <p:nvPr/>
            </p:nvSpPr>
            <p:spPr bwMode="auto">
              <a:xfrm>
                <a:off x="3058" y="3437"/>
                <a:ext cx="192" cy="186"/>
              </a:xfrm>
              <a:prstGeom prst="ellipse">
                <a:avLst/>
              </a:prstGeom>
              <a:noFill/>
              <a:ln w="15875">
                <a:solidFill>
                  <a:srgbClr val="FF5A5D"/>
                </a:solidFill>
                <a:round/>
                <a:headEnd/>
                <a:tailEnd/>
              </a:ln>
            </p:spPr>
            <p:txBody>
              <a:bodyPr>
                <a:prstTxWarp prst="textNoShape">
                  <a:avLst/>
                </a:prstTxWarp>
              </a:bodyPr>
              <a:lstStyle/>
              <a:p>
                <a:endParaRPr lang="en-US"/>
              </a:p>
            </p:txBody>
          </p:sp>
          <p:sp>
            <p:nvSpPr>
              <p:cNvPr id="50632" name="Oval 545"/>
              <p:cNvSpPr>
                <a:spLocks noChangeArrowheads="1"/>
              </p:cNvSpPr>
              <p:nvPr/>
            </p:nvSpPr>
            <p:spPr bwMode="auto">
              <a:xfrm>
                <a:off x="3060" y="3439"/>
                <a:ext cx="188" cy="182"/>
              </a:xfrm>
              <a:prstGeom prst="ellipse">
                <a:avLst/>
              </a:prstGeom>
              <a:noFill/>
              <a:ln w="15875">
                <a:solidFill>
                  <a:srgbClr val="FF5D5C"/>
                </a:solidFill>
                <a:round/>
                <a:headEnd/>
                <a:tailEnd/>
              </a:ln>
            </p:spPr>
            <p:txBody>
              <a:bodyPr>
                <a:prstTxWarp prst="textNoShape">
                  <a:avLst/>
                </a:prstTxWarp>
              </a:bodyPr>
              <a:lstStyle/>
              <a:p>
                <a:endParaRPr lang="en-US"/>
              </a:p>
            </p:txBody>
          </p:sp>
          <p:sp>
            <p:nvSpPr>
              <p:cNvPr id="50633" name="Oval 546"/>
              <p:cNvSpPr>
                <a:spLocks noChangeArrowheads="1"/>
              </p:cNvSpPr>
              <p:nvPr/>
            </p:nvSpPr>
            <p:spPr bwMode="auto">
              <a:xfrm>
                <a:off x="3062" y="3439"/>
                <a:ext cx="184" cy="180"/>
              </a:xfrm>
              <a:prstGeom prst="ellipse">
                <a:avLst/>
              </a:prstGeom>
              <a:noFill/>
              <a:ln w="15875">
                <a:solidFill>
                  <a:srgbClr val="FF615B"/>
                </a:solidFill>
                <a:round/>
                <a:headEnd/>
                <a:tailEnd/>
              </a:ln>
            </p:spPr>
            <p:txBody>
              <a:bodyPr>
                <a:prstTxWarp prst="textNoShape">
                  <a:avLst/>
                </a:prstTxWarp>
              </a:bodyPr>
              <a:lstStyle/>
              <a:p>
                <a:endParaRPr lang="en-US"/>
              </a:p>
            </p:txBody>
          </p:sp>
          <p:sp>
            <p:nvSpPr>
              <p:cNvPr id="50634" name="Oval 547"/>
              <p:cNvSpPr>
                <a:spLocks noChangeArrowheads="1"/>
              </p:cNvSpPr>
              <p:nvPr/>
            </p:nvSpPr>
            <p:spPr bwMode="auto">
              <a:xfrm>
                <a:off x="3064" y="3441"/>
                <a:ext cx="181" cy="176"/>
              </a:xfrm>
              <a:prstGeom prst="ellipse">
                <a:avLst/>
              </a:prstGeom>
              <a:noFill/>
              <a:ln w="15875">
                <a:solidFill>
                  <a:srgbClr val="FF645A"/>
                </a:solidFill>
                <a:round/>
                <a:headEnd/>
                <a:tailEnd/>
              </a:ln>
            </p:spPr>
            <p:txBody>
              <a:bodyPr>
                <a:prstTxWarp prst="textNoShape">
                  <a:avLst/>
                </a:prstTxWarp>
              </a:bodyPr>
              <a:lstStyle/>
              <a:p>
                <a:endParaRPr lang="en-US"/>
              </a:p>
            </p:txBody>
          </p:sp>
          <p:sp>
            <p:nvSpPr>
              <p:cNvPr id="50635" name="Oval 548"/>
              <p:cNvSpPr>
                <a:spLocks noChangeArrowheads="1"/>
              </p:cNvSpPr>
              <p:nvPr/>
            </p:nvSpPr>
            <p:spPr bwMode="auto">
              <a:xfrm>
                <a:off x="3066" y="3442"/>
                <a:ext cx="177" cy="173"/>
              </a:xfrm>
              <a:prstGeom prst="ellipse">
                <a:avLst/>
              </a:prstGeom>
              <a:noFill/>
              <a:ln w="15875">
                <a:solidFill>
                  <a:srgbClr val="FF6859"/>
                </a:solidFill>
                <a:round/>
                <a:headEnd/>
                <a:tailEnd/>
              </a:ln>
            </p:spPr>
            <p:txBody>
              <a:bodyPr>
                <a:prstTxWarp prst="textNoShape">
                  <a:avLst/>
                </a:prstTxWarp>
              </a:bodyPr>
              <a:lstStyle/>
              <a:p>
                <a:endParaRPr lang="en-US"/>
              </a:p>
            </p:txBody>
          </p:sp>
          <p:sp>
            <p:nvSpPr>
              <p:cNvPr id="50636" name="Oval 549"/>
              <p:cNvSpPr>
                <a:spLocks noChangeArrowheads="1"/>
              </p:cNvSpPr>
              <p:nvPr/>
            </p:nvSpPr>
            <p:spPr bwMode="auto">
              <a:xfrm>
                <a:off x="3068" y="3444"/>
                <a:ext cx="173" cy="169"/>
              </a:xfrm>
              <a:prstGeom prst="ellipse">
                <a:avLst/>
              </a:prstGeom>
              <a:noFill/>
              <a:ln w="15875">
                <a:solidFill>
                  <a:srgbClr val="FF6B58"/>
                </a:solidFill>
                <a:round/>
                <a:headEnd/>
                <a:tailEnd/>
              </a:ln>
            </p:spPr>
            <p:txBody>
              <a:bodyPr>
                <a:prstTxWarp prst="textNoShape">
                  <a:avLst/>
                </a:prstTxWarp>
              </a:bodyPr>
              <a:lstStyle/>
              <a:p>
                <a:endParaRPr lang="en-US"/>
              </a:p>
            </p:txBody>
          </p:sp>
          <p:sp>
            <p:nvSpPr>
              <p:cNvPr id="50637" name="Oval 550"/>
              <p:cNvSpPr>
                <a:spLocks noChangeArrowheads="1"/>
              </p:cNvSpPr>
              <p:nvPr/>
            </p:nvSpPr>
            <p:spPr bwMode="auto">
              <a:xfrm>
                <a:off x="3070" y="3446"/>
                <a:ext cx="169" cy="165"/>
              </a:xfrm>
              <a:prstGeom prst="ellipse">
                <a:avLst/>
              </a:prstGeom>
              <a:noFill/>
              <a:ln w="15875">
                <a:solidFill>
                  <a:srgbClr val="FF6E57"/>
                </a:solidFill>
                <a:round/>
                <a:headEnd/>
                <a:tailEnd/>
              </a:ln>
            </p:spPr>
            <p:txBody>
              <a:bodyPr>
                <a:prstTxWarp prst="textNoShape">
                  <a:avLst/>
                </a:prstTxWarp>
              </a:bodyPr>
              <a:lstStyle/>
              <a:p>
                <a:endParaRPr lang="en-US"/>
              </a:p>
            </p:txBody>
          </p:sp>
          <p:sp>
            <p:nvSpPr>
              <p:cNvPr id="50638" name="Oval 551"/>
              <p:cNvSpPr>
                <a:spLocks noChangeArrowheads="1"/>
              </p:cNvSpPr>
              <p:nvPr/>
            </p:nvSpPr>
            <p:spPr bwMode="auto">
              <a:xfrm>
                <a:off x="3072" y="3448"/>
                <a:ext cx="165" cy="162"/>
              </a:xfrm>
              <a:prstGeom prst="ellipse">
                <a:avLst/>
              </a:prstGeom>
              <a:noFill/>
              <a:ln w="15875">
                <a:solidFill>
                  <a:srgbClr val="FF7256"/>
                </a:solidFill>
                <a:round/>
                <a:headEnd/>
                <a:tailEnd/>
              </a:ln>
            </p:spPr>
            <p:txBody>
              <a:bodyPr>
                <a:prstTxWarp prst="textNoShape">
                  <a:avLst/>
                </a:prstTxWarp>
              </a:bodyPr>
              <a:lstStyle/>
              <a:p>
                <a:endParaRPr lang="en-US"/>
              </a:p>
            </p:txBody>
          </p:sp>
          <p:sp>
            <p:nvSpPr>
              <p:cNvPr id="50639" name="Oval 552"/>
              <p:cNvSpPr>
                <a:spLocks noChangeArrowheads="1"/>
              </p:cNvSpPr>
              <p:nvPr/>
            </p:nvSpPr>
            <p:spPr bwMode="auto">
              <a:xfrm>
                <a:off x="3074" y="3450"/>
                <a:ext cx="161" cy="158"/>
              </a:xfrm>
              <a:prstGeom prst="ellipse">
                <a:avLst/>
              </a:prstGeom>
              <a:noFill/>
              <a:ln w="15875">
                <a:solidFill>
                  <a:srgbClr val="FF7555"/>
                </a:solidFill>
                <a:round/>
                <a:headEnd/>
                <a:tailEnd/>
              </a:ln>
            </p:spPr>
            <p:txBody>
              <a:bodyPr>
                <a:prstTxWarp prst="textNoShape">
                  <a:avLst/>
                </a:prstTxWarp>
              </a:bodyPr>
              <a:lstStyle/>
              <a:p>
                <a:endParaRPr lang="en-US"/>
              </a:p>
            </p:txBody>
          </p:sp>
          <p:sp>
            <p:nvSpPr>
              <p:cNvPr id="50640" name="Oval 553"/>
              <p:cNvSpPr>
                <a:spLocks noChangeArrowheads="1"/>
              </p:cNvSpPr>
              <p:nvPr/>
            </p:nvSpPr>
            <p:spPr bwMode="auto">
              <a:xfrm>
                <a:off x="3076" y="3452"/>
                <a:ext cx="157" cy="154"/>
              </a:xfrm>
              <a:prstGeom prst="ellipse">
                <a:avLst/>
              </a:prstGeom>
              <a:noFill/>
              <a:ln w="15875">
                <a:solidFill>
                  <a:srgbClr val="FF7854"/>
                </a:solidFill>
                <a:round/>
                <a:headEnd/>
                <a:tailEnd/>
              </a:ln>
            </p:spPr>
            <p:txBody>
              <a:bodyPr>
                <a:prstTxWarp prst="textNoShape">
                  <a:avLst/>
                </a:prstTxWarp>
              </a:bodyPr>
              <a:lstStyle/>
              <a:p>
                <a:endParaRPr lang="en-US"/>
              </a:p>
            </p:txBody>
          </p:sp>
          <p:sp>
            <p:nvSpPr>
              <p:cNvPr id="50641" name="Oval 554"/>
              <p:cNvSpPr>
                <a:spLocks noChangeArrowheads="1"/>
              </p:cNvSpPr>
              <p:nvPr/>
            </p:nvSpPr>
            <p:spPr bwMode="auto">
              <a:xfrm>
                <a:off x="3078" y="3454"/>
                <a:ext cx="153" cy="150"/>
              </a:xfrm>
              <a:prstGeom prst="ellipse">
                <a:avLst/>
              </a:prstGeom>
              <a:noFill/>
              <a:ln w="15875">
                <a:solidFill>
                  <a:srgbClr val="FF7C53"/>
                </a:solidFill>
                <a:round/>
                <a:headEnd/>
                <a:tailEnd/>
              </a:ln>
            </p:spPr>
            <p:txBody>
              <a:bodyPr>
                <a:prstTxWarp prst="textNoShape">
                  <a:avLst/>
                </a:prstTxWarp>
              </a:bodyPr>
              <a:lstStyle/>
              <a:p>
                <a:endParaRPr lang="en-US"/>
              </a:p>
            </p:txBody>
          </p:sp>
          <p:sp>
            <p:nvSpPr>
              <p:cNvPr id="50642" name="Oval 555"/>
              <p:cNvSpPr>
                <a:spLocks noChangeArrowheads="1"/>
              </p:cNvSpPr>
              <p:nvPr/>
            </p:nvSpPr>
            <p:spPr bwMode="auto">
              <a:xfrm>
                <a:off x="3079" y="3456"/>
                <a:ext cx="150" cy="146"/>
              </a:xfrm>
              <a:prstGeom prst="ellipse">
                <a:avLst/>
              </a:prstGeom>
              <a:noFill/>
              <a:ln w="15875">
                <a:solidFill>
                  <a:srgbClr val="FF7F52"/>
                </a:solidFill>
                <a:round/>
                <a:headEnd/>
                <a:tailEnd/>
              </a:ln>
            </p:spPr>
            <p:txBody>
              <a:bodyPr>
                <a:prstTxWarp prst="textNoShape">
                  <a:avLst/>
                </a:prstTxWarp>
              </a:bodyPr>
              <a:lstStyle/>
              <a:p>
                <a:endParaRPr lang="en-US"/>
              </a:p>
            </p:txBody>
          </p:sp>
          <p:sp>
            <p:nvSpPr>
              <p:cNvPr id="50643" name="Oval 556"/>
              <p:cNvSpPr>
                <a:spLocks noChangeArrowheads="1"/>
              </p:cNvSpPr>
              <p:nvPr/>
            </p:nvSpPr>
            <p:spPr bwMode="auto">
              <a:xfrm>
                <a:off x="3081" y="3458"/>
                <a:ext cx="146" cy="142"/>
              </a:xfrm>
              <a:prstGeom prst="ellipse">
                <a:avLst/>
              </a:prstGeom>
              <a:noFill/>
              <a:ln w="15875">
                <a:solidFill>
                  <a:srgbClr val="FF8351"/>
                </a:solidFill>
                <a:round/>
                <a:headEnd/>
                <a:tailEnd/>
              </a:ln>
            </p:spPr>
            <p:txBody>
              <a:bodyPr>
                <a:prstTxWarp prst="textNoShape">
                  <a:avLst/>
                </a:prstTxWarp>
              </a:bodyPr>
              <a:lstStyle/>
              <a:p>
                <a:endParaRPr lang="en-US"/>
              </a:p>
            </p:txBody>
          </p:sp>
          <p:sp>
            <p:nvSpPr>
              <p:cNvPr id="50644" name="Oval 557"/>
              <p:cNvSpPr>
                <a:spLocks noChangeArrowheads="1"/>
              </p:cNvSpPr>
              <p:nvPr/>
            </p:nvSpPr>
            <p:spPr bwMode="auto">
              <a:xfrm>
                <a:off x="3083" y="3460"/>
                <a:ext cx="142" cy="138"/>
              </a:xfrm>
              <a:prstGeom prst="ellipse">
                <a:avLst/>
              </a:prstGeom>
              <a:noFill/>
              <a:ln w="15875">
                <a:solidFill>
                  <a:srgbClr val="FF8650"/>
                </a:solidFill>
                <a:round/>
                <a:headEnd/>
                <a:tailEnd/>
              </a:ln>
            </p:spPr>
            <p:txBody>
              <a:bodyPr>
                <a:prstTxWarp prst="textNoShape">
                  <a:avLst/>
                </a:prstTxWarp>
              </a:bodyPr>
              <a:lstStyle/>
              <a:p>
                <a:endParaRPr lang="en-US"/>
              </a:p>
            </p:txBody>
          </p:sp>
          <p:sp>
            <p:nvSpPr>
              <p:cNvPr id="50645" name="Oval 558"/>
              <p:cNvSpPr>
                <a:spLocks noChangeArrowheads="1"/>
              </p:cNvSpPr>
              <p:nvPr/>
            </p:nvSpPr>
            <p:spPr bwMode="auto">
              <a:xfrm>
                <a:off x="3085" y="3462"/>
                <a:ext cx="138" cy="136"/>
              </a:xfrm>
              <a:prstGeom prst="ellipse">
                <a:avLst/>
              </a:prstGeom>
              <a:noFill/>
              <a:ln w="15875">
                <a:solidFill>
                  <a:srgbClr val="FF894F"/>
                </a:solidFill>
                <a:round/>
                <a:headEnd/>
                <a:tailEnd/>
              </a:ln>
            </p:spPr>
            <p:txBody>
              <a:bodyPr>
                <a:prstTxWarp prst="textNoShape">
                  <a:avLst/>
                </a:prstTxWarp>
              </a:bodyPr>
              <a:lstStyle/>
              <a:p>
                <a:endParaRPr lang="en-US"/>
              </a:p>
            </p:txBody>
          </p:sp>
          <p:sp>
            <p:nvSpPr>
              <p:cNvPr id="50646" name="Oval 559"/>
              <p:cNvSpPr>
                <a:spLocks noChangeArrowheads="1"/>
              </p:cNvSpPr>
              <p:nvPr/>
            </p:nvSpPr>
            <p:spPr bwMode="auto">
              <a:xfrm>
                <a:off x="3087" y="3464"/>
                <a:ext cx="135" cy="132"/>
              </a:xfrm>
              <a:prstGeom prst="ellipse">
                <a:avLst/>
              </a:prstGeom>
              <a:noFill/>
              <a:ln w="15875">
                <a:solidFill>
                  <a:srgbClr val="FF8D4E"/>
                </a:solidFill>
                <a:round/>
                <a:headEnd/>
                <a:tailEnd/>
              </a:ln>
            </p:spPr>
            <p:txBody>
              <a:bodyPr>
                <a:prstTxWarp prst="textNoShape">
                  <a:avLst/>
                </a:prstTxWarp>
              </a:bodyPr>
              <a:lstStyle/>
              <a:p>
                <a:endParaRPr lang="en-US"/>
              </a:p>
            </p:txBody>
          </p:sp>
          <p:sp>
            <p:nvSpPr>
              <p:cNvPr id="50647" name="Oval 560"/>
              <p:cNvSpPr>
                <a:spLocks noChangeArrowheads="1"/>
              </p:cNvSpPr>
              <p:nvPr/>
            </p:nvSpPr>
            <p:spPr bwMode="auto">
              <a:xfrm>
                <a:off x="3089" y="3466"/>
                <a:ext cx="131" cy="128"/>
              </a:xfrm>
              <a:prstGeom prst="ellipse">
                <a:avLst/>
              </a:prstGeom>
              <a:noFill/>
              <a:ln w="15875">
                <a:solidFill>
                  <a:srgbClr val="FF904D"/>
                </a:solidFill>
                <a:round/>
                <a:headEnd/>
                <a:tailEnd/>
              </a:ln>
            </p:spPr>
            <p:txBody>
              <a:bodyPr>
                <a:prstTxWarp prst="textNoShape">
                  <a:avLst/>
                </a:prstTxWarp>
              </a:bodyPr>
              <a:lstStyle/>
              <a:p>
                <a:endParaRPr lang="en-US"/>
              </a:p>
            </p:txBody>
          </p:sp>
          <p:sp>
            <p:nvSpPr>
              <p:cNvPr id="50648" name="Oval 561"/>
              <p:cNvSpPr>
                <a:spLocks noChangeArrowheads="1"/>
              </p:cNvSpPr>
              <p:nvPr/>
            </p:nvSpPr>
            <p:spPr bwMode="auto">
              <a:xfrm>
                <a:off x="3091" y="3467"/>
                <a:ext cx="127" cy="125"/>
              </a:xfrm>
              <a:prstGeom prst="ellipse">
                <a:avLst/>
              </a:prstGeom>
              <a:noFill/>
              <a:ln w="15875">
                <a:solidFill>
                  <a:srgbClr val="FF934C"/>
                </a:solidFill>
                <a:round/>
                <a:headEnd/>
                <a:tailEnd/>
              </a:ln>
            </p:spPr>
            <p:txBody>
              <a:bodyPr>
                <a:prstTxWarp prst="textNoShape">
                  <a:avLst/>
                </a:prstTxWarp>
              </a:bodyPr>
              <a:lstStyle/>
              <a:p>
                <a:endParaRPr lang="en-US"/>
              </a:p>
            </p:txBody>
          </p:sp>
          <p:sp>
            <p:nvSpPr>
              <p:cNvPr id="50649" name="Oval 562"/>
              <p:cNvSpPr>
                <a:spLocks noChangeArrowheads="1"/>
              </p:cNvSpPr>
              <p:nvPr/>
            </p:nvSpPr>
            <p:spPr bwMode="auto">
              <a:xfrm>
                <a:off x="3093" y="3469"/>
                <a:ext cx="123" cy="121"/>
              </a:xfrm>
              <a:prstGeom prst="ellipse">
                <a:avLst/>
              </a:prstGeom>
              <a:noFill/>
              <a:ln w="15875">
                <a:solidFill>
                  <a:srgbClr val="FF974B"/>
                </a:solidFill>
                <a:round/>
                <a:headEnd/>
                <a:tailEnd/>
              </a:ln>
            </p:spPr>
            <p:txBody>
              <a:bodyPr>
                <a:prstTxWarp prst="textNoShape">
                  <a:avLst/>
                </a:prstTxWarp>
              </a:bodyPr>
              <a:lstStyle/>
              <a:p>
                <a:endParaRPr lang="en-US"/>
              </a:p>
            </p:txBody>
          </p:sp>
          <p:sp>
            <p:nvSpPr>
              <p:cNvPr id="50650" name="Oval 563"/>
              <p:cNvSpPr>
                <a:spLocks noChangeArrowheads="1"/>
              </p:cNvSpPr>
              <p:nvPr/>
            </p:nvSpPr>
            <p:spPr bwMode="auto">
              <a:xfrm>
                <a:off x="3095" y="3471"/>
                <a:ext cx="119" cy="117"/>
              </a:xfrm>
              <a:prstGeom prst="ellipse">
                <a:avLst/>
              </a:prstGeom>
              <a:noFill/>
              <a:ln w="15875">
                <a:solidFill>
                  <a:srgbClr val="FF9A4A"/>
                </a:solidFill>
                <a:round/>
                <a:headEnd/>
                <a:tailEnd/>
              </a:ln>
            </p:spPr>
            <p:txBody>
              <a:bodyPr>
                <a:prstTxWarp prst="textNoShape">
                  <a:avLst/>
                </a:prstTxWarp>
              </a:bodyPr>
              <a:lstStyle/>
              <a:p>
                <a:endParaRPr lang="en-US"/>
              </a:p>
            </p:txBody>
          </p:sp>
          <p:sp>
            <p:nvSpPr>
              <p:cNvPr id="50651" name="Oval 564"/>
              <p:cNvSpPr>
                <a:spLocks noChangeArrowheads="1"/>
              </p:cNvSpPr>
              <p:nvPr/>
            </p:nvSpPr>
            <p:spPr bwMode="auto">
              <a:xfrm>
                <a:off x="3097" y="3473"/>
                <a:ext cx="115" cy="114"/>
              </a:xfrm>
              <a:prstGeom prst="ellipse">
                <a:avLst/>
              </a:prstGeom>
              <a:noFill/>
              <a:ln w="15875">
                <a:solidFill>
                  <a:srgbClr val="FF9E49"/>
                </a:solidFill>
                <a:round/>
                <a:headEnd/>
                <a:tailEnd/>
              </a:ln>
            </p:spPr>
            <p:txBody>
              <a:bodyPr>
                <a:prstTxWarp prst="textNoShape">
                  <a:avLst/>
                </a:prstTxWarp>
              </a:bodyPr>
              <a:lstStyle/>
              <a:p>
                <a:endParaRPr lang="en-US"/>
              </a:p>
            </p:txBody>
          </p:sp>
          <p:sp>
            <p:nvSpPr>
              <p:cNvPr id="50652" name="Oval 565"/>
              <p:cNvSpPr>
                <a:spLocks noChangeArrowheads="1"/>
              </p:cNvSpPr>
              <p:nvPr/>
            </p:nvSpPr>
            <p:spPr bwMode="auto">
              <a:xfrm>
                <a:off x="3099" y="3475"/>
                <a:ext cx="111" cy="110"/>
              </a:xfrm>
              <a:prstGeom prst="ellipse">
                <a:avLst/>
              </a:prstGeom>
              <a:noFill/>
              <a:ln w="15875">
                <a:solidFill>
                  <a:srgbClr val="FFA147"/>
                </a:solidFill>
                <a:round/>
                <a:headEnd/>
                <a:tailEnd/>
              </a:ln>
            </p:spPr>
            <p:txBody>
              <a:bodyPr>
                <a:prstTxWarp prst="textNoShape">
                  <a:avLst/>
                </a:prstTxWarp>
              </a:bodyPr>
              <a:lstStyle/>
              <a:p>
                <a:endParaRPr lang="en-US"/>
              </a:p>
            </p:txBody>
          </p:sp>
          <p:sp>
            <p:nvSpPr>
              <p:cNvPr id="50653" name="Oval 566"/>
              <p:cNvSpPr>
                <a:spLocks noChangeArrowheads="1"/>
              </p:cNvSpPr>
              <p:nvPr/>
            </p:nvSpPr>
            <p:spPr bwMode="auto">
              <a:xfrm>
                <a:off x="3101" y="3477"/>
                <a:ext cx="107" cy="106"/>
              </a:xfrm>
              <a:prstGeom prst="ellipse">
                <a:avLst/>
              </a:prstGeom>
              <a:noFill/>
              <a:ln w="15875">
                <a:solidFill>
                  <a:srgbClr val="FFA446"/>
                </a:solidFill>
                <a:round/>
                <a:headEnd/>
                <a:tailEnd/>
              </a:ln>
            </p:spPr>
            <p:txBody>
              <a:bodyPr>
                <a:prstTxWarp prst="textNoShape">
                  <a:avLst/>
                </a:prstTxWarp>
              </a:bodyPr>
              <a:lstStyle/>
              <a:p>
                <a:endParaRPr lang="en-US"/>
              </a:p>
            </p:txBody>
          </p:sp>
          <p:sp>
            <p:nvSpPr>
              <p:cNvPr id="50654" name="Oval 567"/>
              <p:cNvSpPr>
                <a:spLocks noChangeArrowheads="1"/>
              </p:cNvSpPr>
              <p:nvPr/>
            </p:nvSpPr>
            <p:spPr bwMode="auto">
              <a:xfrm>
                <a:off x="3102" y="3479"/>
                <a:ext cx="104" cy="102"/>
              </a:xfrm>
              <a:prstGeom prst="ellipse">
                <a:avLst/>
              </a:prstGeom>
              <a:noFill/>
              <a:ln w="15875">
                <a:solidFill>
                  <a:srgbClr val="FFA845"/>
                </a:solidFill>
                <a:round/>
                <a:headEnd/>
                <a:tailEnd/>
              </a:ln>
            </p:spPr>
            <p:txBody>
              <a:bodyPr>
                <a:prstTxWarp prst="textNoShape">
                  <a:avLst/>
                </a:prstTxWarp>
              </a:bodyPr>
              <a:lstStyle/>
              <a:p>
                <a:endParaRPr lang="en-US"/>
              </a:p>
            </p:txBody>
          </p:sp>
          <p:sp>
            <p:nvSpPr>
              <p:cNvPr id="50655" name="Oval 568"/>
              <p:cNvSpPr>
                <a:spLocks noChangeArrowheads="1"/>
              </p:cNvSpPr>
              <p:nvPr/>
            </p:nvSpPr>
            <p:spPr bwMode="auto">
              <a:xfrm>
                <a:off x="3104" y="3481"/>
                <a:ext cx="100" cy="98"/>
              </a:xfrm>
              <a:prstGeom prst="ellipse">
                <a:avLst/>
              </a:prstGeom>
              <a:noFill/>
              <a:ln w="15875">
                <a:solidFill>
                  <a:srgbClr val="FFAB44"/>
                </a:solidFill>
                <a:round/>
                <a:headEnd/>
                <a:tailEnd/>
              </a:ln>
            </p:spPr>
            <p:txBody>
              <a:bodyPr>
                <a:prstTxWarp prst="textNoShape">
                  <a:avLst/>
                </a:prstTxWarp>
              </a:bodyPr>
              <a:lstStyle/>
              <a:p>
                <a:endParaRPr lang="en-US"/>
              </a:p>
            </p:txBody>
          </p:sp>
          <p:sp>
            <p:nvSpPr>
              <p:cNvPr id="50656" name="Oval 569"/>
              <p:cNvSpPr>
                <a:spLocks noChangeArrowheads="1"/>
              </p:cNvSpPr>
              <p:nvPr/>
            </p:nvSpPr>
            <p:spPr bwMode="auto">
              <a:xfrm>
                <a:off x="3106" y="3483"/>
                <a:ext cx="96" cy="94"/>
              </a:xfrm>
              <a:prstGeom prst="ellipse">
                <a:avLst/>
              </a:prstGeom>
              <a:noFill/>
              <a:ln w="15875">
                <a:solidFill>
                  <a:srgbClr val="FEAE43"/>
                </a:solidFill>
                <a:round/>
                <a:headEnd/>
                <a:tailEnd/>
              </a:ln>
            </p:spPr>
            <p:txBody>
              <a:bodyPr>
                <a:prstTxWarp prst="textNoShape">
                  <a:avLst/>
                </a:prstTxWarp>
              </a:bodyPr>
              <a:lstStyle/>
              <a:p>
                <a:endParaRPr lang="en-US"/>
              </a:p>
            </p:txBody>
          </p:sp>
          <p:sp>
            <p:nvSpPr>
              <p:cNvPr id="50657" name="Oval 570"/>
              <p:cNvSpPr>
                <a:spLocks noChangeArrowheads="1"/>
              </p:cNvSpPr>
              <p:nvPr/>
            </p:nvSpPr>
            <p:spPr bwMode="auto">
              <a:xfrm>
                <a:off x="3108" y="3483"/>
                <a:ext cx="92" cy="92"/>
              </a:xfrm>
              <a:prstGeom prst="ellipse">
                <a:avLst/>
              </a:prstGeom>
              <a:noFill/>
              <a:ln w="15875">
                <a:solidFill>
                  <a:srgbClr val="FEB242"/>
                </a:solidFill>
                <a:round/>
                <a:headEnd/>
                <a:tailEnd/>
              </a:ln>
            </p:spPr>
            <p:txBody>
              <a:bodyPr>
                <a:prstTxWarp prst="textNoShape">
                  <a:avLst/>
                </a:prstTxWarp>
              </a:bodyPr>
              <a:lstStyle/>
              <a:p>
                <a:endParaRPr lang="en-US"/>
              </a:p>
            </p:txBody>
          </p:sp>
          <p:sp>
            <p:nvSpPr>
              <p:cNvPr id="50658" name="Oval 571"/>
              <p:cNvSpPr>
                <a:spLocks noChangeArrowheads="1"/>
              </p:cNvSpPr>
              <p:nvPr/>
            </p:nvSpPr>
            <p:spPr bwMode="auto">
              <a:xfrm>
                <a:off x="3110" y="3485"/>
                <a:ext cx="88" cy="88"/>
              </a:xfrm>
              <a:prstGeom prst="ellipse">
                <a:avLst/>
              </a:prstGeom>
              <a:noFill/>
              <a:ln w="15875">
                <a:solidFill>
                  <a:srgbClr val="FEB541"/>
                </a:solidFill>
                <a:round/>
                <a:headEnd/>
                <a:tailEnd/>
              </a:ln>
            </p:spPr>
            <p:txBody>
              <a:bodyPr>
                <a:prstTxWarp prst="textNoShape">
                  <a:avLst/>
                </a:prstTxWarp>
              </a:bodyPr>
              <a:lstStyle/>
              <a:p>
                <a:endParaRPr lang="en-US"/>
              </a:p>
            </p:txBody>
          </p:sp>
          <p:sp>
            <p:nvSpPr>
              <p:cNvPr id="50659" name="Oval 572"/>
              <p:cNvSpPr>
                <a:spLocks noChangeArrowheads="1"/>
              </p:cNvSpPr>
              <p:nvPr/>
            </p:nvSpPr>
            <p:spPr bwMode="auto">
              <a:xfrm>
                <a:off x="3112" y="3487"/>
                <a:ext cx="85" cy="84"/>
              </a:xfrm>
              <a:prstGeom prst="ellipse">
                <a:avLst/>
              </a:prstGeom>
              <a:noFill/>
              <a:ln w="15875">
                <a:solidFill>
                  <a:srgbClr val="FEB940"/>
                </a:solidFill>
                <a:round/>
                <a:headEnd/>
                <a:tailEnd/>
              </a:ln>
            </p:spPr>
            <p:txBody>
              <a:bodyPr>
                <a:prstTxWarp prst="textNoShape">
                  <a:avLst/>
                </a:prstTxWarp>
              </a:bodyPr>
              <a:lstStyle/>
              <a:p>
                <a:endParaRPr lang="en-US"/>
              </a:p>
            </p:txBody>
          </p:sp>
          <p:sp>
            <p:nvSpPr>
              <p:cNvPr id="50660" name="Oval 573"/>
              <p:cNvSpPr>
                <a:spLocks noChangeArrowheads="1"/>
              </p:cNvSpPr>
              <p:nvPr/>
            </p:nvSpPr>
            <p:spPr bwMode="auto">
              <a:xfrm>
                <a:off x="3114" y="3489"/>
                <a:ext cx="81" cy="80"/>
              </a:xfrm>
              <a:prstGeom prst="ellipse">
                <a:avLst/>
              </a:prstGeom>
              <a:noFill/>
              <a:ln w="15875">
                <a:solidFill>
                  <a:srgbClr val="FEBC3F"/>
                </a:solidFill>
                <a:round/>
                <a:headEnd/>
                <a:tailEnd/>
              </a:ln>
            </p:spPr>
            <p:txBody>
              <a:bodyPr>
                <a:prstTxWarp prst="textNoShape">
                  <a:avLst/>
                </a:prstTxWarp>
              </a:bodyPr>
              <a:lstStyle/>
              <a:p>
                <a:endParaRPr lang="en-US"/>
              </a:p>
            </p:txBody>
          </p:sp>
          <p:sp>
            <p:nvSpPr>
              <p:cNvPr id="50661" name="Oval 574"/>
              <p:cNvSpPr>
                <a:spLocks noChangeArrowheads="1"/>
              </p:cNvSpPr>
              <p:nvPr/>
            </p:nvSpPr>
            <p:spPr bwMode="auto">
              <a:xfrm>
                <a:off x="3116" y="3491"/>
                <a:ext cx="77" cy="76"/>
              </a:xfrm>
              <a:prstGeom prst="ellipse">
                <a:avLst/>
              </a:prstGeom>
              <a:noFill/>
              <a:ln w="15875">
                <a:solidFill>
                  <a:srgbClr val="FEBF3E"/>
                </a:solidFill>
                <a:round/>
                <a:headEnd/>
                <a:tailEnd/>
              </a:ln>
            </p:spPr>
            <p:txBody>
              <a:bodyPr>
                <a:prstTxWarp prst="textNoShape">
                  <a:avLst/>
                </a:prstTxWarp>
              </a:bodyPr>
              <a:lstStyle/>
              <a:p>
                <a:endParaRPr lang="en-US"/>
              </a:p>
            </p:txBody>
          </p:sp>
          <p:sp>
            <p:nvSpPr>
              <p:cNvPr id="50662" name="Oval 575"/>
              <p:cNvSpPr>
                <a:spLocks noChangeArrowheads="1"/>
              </p:cNvSpPr>
              <p:nvPr/>
            </p:nvSpPr>
            <p:spPr bwMode="auto">
              <a:xfrm>
                <a:off x="3118" y="3492"/>
                <a:ext cx="73" cy="73"/>
              </a:xfrm>
              <a:prstGeom prst="ellipse">
                <a:avLst/>
              </a:prstGeom>
              <a:noFill/>
              <a:ln w="15875">
                <a:solidFill>
                  <a:srgbClr val="FEC33D"/>
                </a:solidFill>
                <a:round/>
                <a:headEnd/>
                <a:tailEnd/>
              </a:ln>
            </p:spPr>
            <p:txBody>
              <a:bodyPr>
                <a:prstTxWarp prst="textNoShape">
                  <a:avLst/>
                </a:prstTxWarp>
              </a:bodyPr>
              <a:lstStyle/>
              <a:p>
                <a:endParaRPr lang="en-US"/>
              </a:p>
            </p:txBody>
          </p:sp>
          <p:sp>
            <p:nvSpPr>
              <p:cNvPr id="50663" name="Oval 576"/>
              <p:cNvSpPr>
                <a:spLocks noChangeArrowheads="1"/>
              </p:cNvSpPr>
              <p:nvPr/>
            </p:nvSpPr>
            <p:spPr bwMode="auto">
              <a:xfrm>
                <a:off x="3120" y="3494"/>
                <a:ext cx="69" cy="69"/>
              </a:xfrm>
              <a:prstGeom prst="ellipse">
                <a:avLst/>
              </a:prstGeom>
              <a:noFill/>
              <a:ln w="15875">
                <a:solidFill>
                  <a:srgbClr val="FEC63C"/>
                </a:solidFill>
                <a:round/>
                <a:headEnd/>
                <a:tailEnd/>
              </a:ln>
            </p:spPr>
            <p:txBody>
              <a:bodyPr>
                <a:prstTxWarp prst="textNoShape">
                  <a:avLst/>
                </a:prstTxWarp>
              </a:bodyPr>
              <a:lstStyle/>
              <a:p>
                <a:endParaRPr lang="en-US"/>
              </a:p>
            </p:txBody>
          </p:sp>
          <p:sp>
            <p:nvSpPr>
              <p:cNvPr id="50664" name="Oval 577"/>
              <p:cNvSpPr>
                <a:spLocks noChangeArrowheads="1"/>
              </p:cNvSpPr>
              <p:nvPr/>
            </p:nvSpPr>
            <p:spPr bwMode="auto">
              <a:xfrm>
                <a:off x="3122" y="3496"/>
                <a:ext cx="65" cy="66"/>
              </a:xfrm>
              <a:prstGeom prst="ellipse">
                <a:avLst/>
              </a:prstGeom>
              <a:noFill/>
              <a:ln w="15875">
                <a:solidFill>
                  <a:srgbClr val="FEC93B"/>
                </a:solidFill>
                <a:round/>
                <a:headEnd/>
                <a:tailEnd/>
              </a:ln>
            </p:spPr>
            <p:txBody>
              <a:bodyPr>
                <a:prstTxWarp prst="textNoShape">
                  <a:avLst/>
                </a:prstTxWarp>
              </a:bodyPr>
              <a:lstStyle/>
              <a:p>
                <a:endParaRPr lang="en-US"/>
              </a:p>
            </p:txBody>
          </p:sp>
          <p:sp>
            <p:nvSpPr>
              <p:cNvPr id="50665" name="Oval 578"/>
              <p:cNvSpPr>
                <a:spLocks noChangeArrowheads="1"/>
              </p:cNvSpPr>
              <p:nvPr/>
            </p:nvSpPr>
            <p:spPr bwMode="auto">
              <a:xfrm>
                <a:off x="3124" y="3498"/>
                <a:ext cx="61" cy="62"/>
              </a:xfrm>
              <a:prstGeom prst="ellipse">
                <a:avLst/>
              </a:prstGeom>
              <a:noFill/>
              <a:ln w="15875">
                <a:solidFill>
                  <a:srgbClr val="FECD3A"/>
                </a:solidFill>
                <a:round/>
                <a:headEnd/>
                <a:tailEnd/>
              </a:ln>
            </p:spPr>
            <p:txBody>
              <a:bodyPr>
                <a:prstTxWarp prst="textNoShape">
                  <a:avLst/>
                </a:prstTxWarp>
              </a:bodyPr>
              <a:lstStyle/>
              <a:p>
                <a:endParaRPr lang="en-US"/>
              </a:p>
            </p:txBody>
          </p:sp>
          <p:sp>
            <p:nvSpPr>
              <p:cNvPr id="50666" name="Oval 579"/>
              <p:cNvSpPr>
                <a:spLocks noChangeArrowheads="1"/>
              </p:cNvSpPr>
              <p:nvPr/>
            </p:nvSpPr>
            <p:spPr bwMode="auto">
              <a:xfrm>
                <a:off x="3126" y="3500"/>
                <a:ext cx="57" cy="58"/>
              </a:xfrm>
              <a:prstGeom prst="ellipse">
                <a:avLst/>
              </a:prstGeom>
              <a:noFill/>
              <a:ln w="15875">
                <a:solidFill>
                  <a:srgbClr val="FED039"/>
                </a:solidFill>
                <a:round/>
                <a:headEnd/>
                <a:tailEnd/>
              </a:ln>
            </p:spPr>
            <p:txBody>
              <a:bodyPr>
                <a:prstTxWarp prst="textNoShape">
                  <a:avLst/>
                </a:prstTxWarp>
              </a:bodyPr>
              <a:lstStyle/>
              <a:p>
                <a:endParaRPr lang="en-US"/>
              </a:p>
            </p:txBody>
          </p:sp>
          <p:sp>
            <p:nvSpPr>
              <p:cNvPr id="50667" name="Oval 580"/>
              <p:cNvSpPr>
                <a:spLocks noChangeArrowheads="1"/>
              </p:cNvSpPr>
              <p:nvPr/>
            </p:nvSpPr>
            <p:spPr bwMode="auto">
              <a:xfrm>
                <a:off x="3127" y="3502"/>
                <a:ext cx="54" cy="54"/>
              </a:xfrm>
              <a:prstGeom prst="ellipse">
                <a:avLst/>
              </a:prstGeom>
              <a:noFill/>
              <a:ln w="15875">
                <a:solidFill>
                  <a:srgbClr val="FED438"/>
                </a:solidFill>
                <a:round/>
                <a:headEnd/>
                <a:tailEnd/>
              </a:ln>
            </p:spPr>
            <p:txBody>
              <a:bodyPr>
                <a:prstTxWarp prst="textNoShape">
                  <a:avLst/>
                </a:prstTxWarp>
              </a:bodyPr>
              <a:lstStyle/>
              <a:p>
                <a:endParaRPr lang="en-US"/>
              </a:p>
            </p:txBody>
          </p:sp>
          <p:sp>
            <p:nvSpPr>
              <p:cNvPr id="50668" name="Oval 581"/>
              <p:cNvSpPr>
                <a:spLocks noChangeArrowheads="1"/>
              </p:cNvSpPr>
              <p:nvPr/>
            </p:nvSpPr>
            <p:spPr bwMode="auto">
              <a:xfrm>
                <a:off x="3129" y="3504"/>
                <a:ext cx="50" cy="50"/>
              </a:xfrm>
              <a:prstGeom prst="ellipse">
                <a:avLst/>
              </a:prstGeom>
              <a:noFill/>
              <a:ln w="15875">
                <a:solidFill>
                  <a:srgbClr val="FED737"/>
                </a:solidFill>
                <a:round/>
                <a:headEnd/>
                <a:tailEnd/>
              </a:ln>
            </p:spPr>
            <p:txBody>
              <a:bodyPr>
                <a:prstTxWarp prst="textNoShape">
                  <a:avLst/>
                </a:prstTxWarp>
              </a:bodyPr>
              <a:lstStyle/>
              <a:p>
                <a:endParaRPr lang="en-US"/>
              </a:p>
            </p:txBody>
          </p:sp>
          <p:sp>
            <p:nvSpPr>
              <p:cNvPr id="50669" name="Oval 582"/>
              <p:cNvSpPr>
                <a:spLocks noChangeArrowheads="1"/>
              </p:cNvSpPr>
              <p:nvPr/>
            </p:nvSpPr>
            <p:spPr bwMode="auto">
              <a:xfrm>
                <a:off x="3131" y="3506"/>
                <a:ext cx="46" cy="46"/>
              </a:xfrm>
              <a:prstGeom prst="ellipse">
                <a:avLst/>
              </a:prstGeom>
              <a:noFill/>
              <a:ln w="15875">
                <a:solidFill>
                  <a:srgbClr val="FEDA36"/>
                </a:solidFill>
                <a:round/>
                <a:headEnd/>
                <a:tailEnd/>
              </a:ln>
            </p:spPr>
            <p:txBody>
              <a:bodyPr>
                <a:prstTxWarp prst="textNoShape">
                  <a:avLst/>
                </a:prstTxWarp>
              </a:bodyPr>
              <a:lstStyle/>
              <a:p>
                <a:endParaRPr lang="en-US"/>
              </a:p>
            </p:txBody>
          </p:sp>
          <p:sp>
            <p:nvSpPr>
              <p:cNvPr id="50670" name="Oval 583"/>
              <p:cNvSpPr>
                <a:spLocks noChangeArrowheads="1"/>
              </p:cNvSpPr>
              <p:nvPr/>
            </p:nvSpPr>
            <p:spPr bwMode="auto">
              <a:xfrm>
                <a:off x="3133" y="3508"/>
                <a:ext cx="42" cy="42"/>
              </a:xfrm>
              <a:prstGeom prst="ellipse">
                <a:avLst/>
              </a:prstGeom>
              <a:noFill/>
              <a:ln w="15875">
                <a:solidFill>
                  <a:srgbClr val="FEDE35"/>
                </a:solidFill>
                <a:round/>
                <a:headEnd/>
                <a:tailEnd/>
              </a:ln>
            </p:spPr>
            <p:txBody>
              <a:bodyPr>
                <a:prstTxWarp prst="textNoShape">
                  <a:avLst/>
                </a:prstTxWarp>
              </a:bodyPr>
              <a:lstStyle/>
              <a:p>
                <a:endParaRPr lang="en-US"/>
              </a:p>
            </p:txBody>
          </p:sp>
          <p:sp>
            <p:nvSpPr>
              <p:cNvPr id="50671" name="Oval 584"/>
              <p:cNvSpPr>
                <a:spLocks noChangeArrowheads="1"/>
              </p:cNvSpPr>
              <p:nvPr/>
            </p:nvSpPr>
            <p:spPr bwMode="auto">
              <a:xfrm>
                <a:off x="3135" y="3510"/>
                <a:ext cx="39" cy="38"/>
              </a:xfrm>
              <a:prstGeom prst="ellipse">
                <a:avLst/>
              </a:prstGeom>
              <a:noFill/>
              <a:ln w="15875">
                <a:solidFill>
                  <a:srgbClr val="FEE134"/>
                </a:solidFill>
                <a:round/>
                <a:headEnd/>
                <a:tailEnd/>
              </a:ln>
            </p:spPr>
            <p:txBody>
              <a:bodyPr>
                <a:prstTxWarp prst="textNoShape">
                  <a:avLst/>
                </a:prstTxWarp>
              </a:bodyPr>
              <a:lstStyle/>
              <a:p>
                <a:endParaRPr lang="en-US"/>
              </a:p>
            </p:txBody>
          </p:sp>
          <p:sp>
            <p:nvSpPr>
              <p:cNvPr id="50672" name="Oval 585"/>
              <p:cNvSpPr>
                <a:spLocks noChangeArrowheads="1"/>
              </p:cNvSpPr>
              <p:nvPr/>
            </p:nvSpPr>
            <p:spPr bwMode="auto">
              <a:xfrm>
                <a:off x="3137" y="3512"/>
                <a:ext cx="35" cy="34"/>
              </a:xfrm>
              <a:prstGeom prst="ellipse">
                <a:avLst/>
              </a:prstGeom>
              <a:noFill/>
              <a:ln w="15875">
                <a:solidFill>
                  <a:srgbClr val="FEE433"/>
                </a:solidFill>
                <a:round/>
                <a:headEnd/>
                <a:tailEnd/>
              </a:ln>
            </p:spPr>
            <p:txBody>
              <a:bodyPr>
                <a:prstTxWarp prst="textNoShape">
                  <a:avLst/>
                </a:prstTxWarp>
              </a:bodyPr>
              <a:lstStyle/>
              <a:p>
                <a:endParaRPr lang="en-US"/>
              </a:p>
            </p:txBody>
          </p:sp>
          <p:sp>
            <p:nvSpPr>
              <p:cNvPr id="50673" name="Oval 586"/>
              <p:cNvSpPr>
                <a:spLocks noChangeArrowheads="1"/>
              </p:cNvSpPr>
              <p:nvPr/>
            </p:nvSpPr>
            <p:spPr bwMode="auto">
              <a:xfrm>
                <a:off x="3139" y="3514"/>
                <a:ext cx="31" cy="30"/>
              </a:xfrm>
              <a:prstGeom prst="ellipse">
                <a:avLst/>
              </a:prstGeom>
              <a:noFill/>
              <a:ln w="15875">
                <a:solidFill>
                  <a:srgbClr val="FEE832"/>
                </a:solidFill>
                <a:round/>
                <a:headEnd/>
                <a:tailEnd/>
              </a:ln>
            </p:spPr>
            <p:txBody>
              <a:bodyPr>
                <a:prstTxWarp prst="textNoShape">
                  <a:avLst/>
                </a:prstTxWarp>
              </a:bodyPr>
              <a:lstStyle/>
              <a:p>
                <a:endParaRPr lang="en-US"/>
              </a:p>
            </p:txBody>
          </p:sp>
          <p:sp>
            <p:nvSpPr>
              <p:cNvPr id="50674" name="Oval 587"/>
              <p:cNvSpPr>
                <a:spLocks noChangeArrowheads="1"/>
              </p:cNvSpPr>
              <p:nvPr/>
            </p:nvSpPr>
            <p:spPr bwMode="auto">
              <a:xfrm>
                <a:off x="3141" y="3515"/>
                <a:ext cx="27" cy="27"/>
              </a:xfrm>
              <a:prstGeom prst="ellipse">
                <a:avLst/>
              </a:prstGeom>
              <a:noFill/>
              <a:ln w="15875">
                <a:solidFill>
                  <a:srgbClr val="FEEB30"/>
                </a:solidFill>
                <a:round/>
                <a:headEnd/>
                <a:tailEnd/>
              </a:ln>
            </p:spPr>
            <p:txBody>
              <a:bodyPr>
                <a:prstTxWarp prst="textNoShape">
                  <a:avLst/>
                </a:prstTxWarp>
              </a:bodyPr>
              <a:lstStyle/>
              <a:p>
                <a:endParaRPr lang="en-US"/>
              </a:p>
            </p:txBody>
          </p:sp>
          <p:sp>
            <p:nvSpPr>
              <p:cNvPr id="50675" name="Oval 588"/>
              <p:cNvSpPr>
                <a:spLocks noChangeArrowheads="1"/>
              </p:cNvSpPr>
              <p:nvPr/>
            </p:nvSpPr>
            <p:spPr bwMode="auto">
              <a:xfrm>
                <a:off x="3143" y="3517"/>
                <a:ext cx="23" cy="23"/>
              </a:xfrm>
              <a:prstGeom prst="ellipse">
                <a:avLst/>
              </a:prstGeom>
              <a:noFill/>
              <a:ln w="15875">
                <a:solidFill>
                  <a:srgbClr val="FEEF2F"/>
                </a:solidFill>
                <a:round/>
                <a:headEnd/>
                <a:tailEnd/>
              </a:ln>
            </p:spPr>
            <p:txBody>
              <a:bodyPr>
                <a:prstTxWarp prst="textNoShape">
                  <a:avLst/>
                </a:prstTxWarp>
              </a:bodyPr>
              <a:lstStyle/>
              <a:p>
                <a:endParaRPr lang="en-US"/>
              </a:p>
            </p:txBody>
          </p:sp>
          <p:sp>
            <p:nvSpPr>
              <p:cNvPr id="50676" name="Oval 589"/>
              <p:cNvSpPr>
                <a:spLocks noChangeArrowheads="1"/>
              </p:cNvSpPr>
              <p:nvPr/>
            </p:nvSpPr>
            <p:spPr bwMode="auto">
              <a:xfrm>
                <a:off x="3145" y="3519"/>
                <a:ext cx="19" cy="20"/>
              </a:xfrm>
              <a:prstGeom prst="ellipse">
                <a:avLst/>
              </a:prstGeom>
              <a:noFill/>
              <a:ln w="15875">
                <a:solidFill>
                  <a:srgbClr val="FEF22E"/>
                </a:solidFill>
                <a:round/>
                <a:headEnd/>
                <a:tailEnd/>
              </a:ln>
            </p:spPr>
            <p:txBody>
              <a:bodyPr>
                <a:prstTxWarp prst="textNoShape">
                  <a:avLst/>
                </a:prstTxWarp>
              </a:bodyPr>
              <a:lstStyle/>
              <a:p>
                <a:endParaRPr lang="en-US"/>
              </a:p>
            </p:txBody>
          </p:sp>
          <p:sp>
            <p:nvSpPr>
              <p:cNvPr id="50677" name="Oval 590"/>
              <p:cNvSpPr>
                <a:spLocks noChangeArrowheads="1"/>
              </p:cNvSpPr>
              <p:nvPr/>
            </p:nvSpPr>
            <p:spPr bwMode="auto">
              <a:xfrm>
                <a:off x="3147" y="3521"/>
                <a:ext cx="15" cy="16"/>
              </a:xfrm>
              <a:prstGeom prst="ellipse">
                <a:avLst/>
              </a:prstGeom>
              <a:noFill/>
              <a:ln w="15875">
                <a:solidFill>
                  <a:srgbClr val="FEF52D"/>
                </a:solidFill>
                <a:round/>
                <a:headEnd/>
                <a:tailEnd/>
              </a:ln>
            </p:spPr>
            <p:txBody>
              <a:bodyPr>
                <a:prstTxWarp prst="textNoShape">
                  <a:avLst/>
                </a:prstTxWarp>
              </a:bodyPr>
              <a:lstStyle/>
              <a:p>
                <a:endParaRPr lang="en-US"/>
              </a:p>
            </p:txBody>
          </p:sp>
          <p:sp>
            <p:nvSpPr>
              <p:cNvPr id="50678" name="Oval 591"/>
              <p:cNvSpPr>
                <a:spLocks noChangeArrowheads="1"/>
              </p:cNvSpPr>
              <p:nvPr/>
            </p:nvSpPr>
            <p:spPr bwMode="auto">
              <a:xfrm>
                <a:off x="3149" y="3523"/>
                <a:ext cx="11" cy="12"/>
              </a:xfrm>
              <a:prstGeom prst="ellipse">
                <a:avLst/>
              </a:prstGeom>
              <a:noFill/>
              <a:ln w="15875">
                <a:solidFill>
                  <a:srgbClr val="FEF92C"/>
                </a:solidFill>
                <a:round/>
                <a:headEnd/>
                <a:tailEnd/>
              </a:ln>
            </p:spPr>
            <p:txBody>
              <a:bodyPr>
                <a:prstTxWarp prst="textNoShape">
                  <a:avLst/>
                </a:prstTxWarp>
              </a:bodyPr>
              <a:lstStyle/>
              <a:p>
                <a:endParaRPr lang="en-US"/>
              </a:p>
            </p:txBody>
          </p:sp>
          <p:sp>
            <p:nvSpPr>
              <p:cNvPr id="50679" name="Oval 592"/>
              <p:cNvSpPr>
                <a:spLocks noChangeArrowheads="1"/>
              </p:cNvSpPr>
              <p:nvPr/>
            </p:nvSpPr>
            <p:spPr bwMode="auto">
              <a:xfrm>
                <a:off x="3150" y="3525"/>
                <a:ext cx="8" cy="8"/>
              </a:xfrm>
              <a:prstGeom prst="ellipse">
                <a:avLst/>
              </a:prstGeom>
              <a:noFill/>
              <a:ln w="15875">
                <a:solidFill>
                  <a:srgbClr val="FEFC2B"/>
                </a:solidFill>
                <a:round/>
                <a:headEnd/>
                <a:tailEnd/>
              </a:ln>
            </p:spPr>
            <p:txBody>
              <a:bodyPr>
                <a:prstTxWarp prst="textNoShape">
                  <a:avLst/>
                </a:prstTxWarp>
              </a:bodyPr>
              <a:lstStyle/>
              <a:p>
                <a:endParaRPr lang="en-US"/>
              </a:p>
            </p:txBody>
          </p:sp>
          <p:sp>
            <p:nvSpPr>
              <p:cNvPr id="50680" name="Oval 593"/>
              <p:cNvSpPr>
                <a:spLocks noChangeArrowheads="1"/>
              </p:cNvSpPr>
              <p:nvPr/>
            </p:nvSpPr>
            <p:spPr bwMode="auto">
              <a:xfrm>
                <a:off x="3152" y="3527"/>
                <a:ext cx="4" cy="4"/>
              </a:xfrm>
              <a:prstGeom prst="ellipse">
                <a:avLst/>
              </a:prstGeom>
              <a:noFill/>
              <a:ln w="15875">
                <a:solidFill>
                  <a:srgbClr val="FEFF2A"/>
                </a:solidFill>
                <a:round/>
                <a:headEnd/>
                <a:tailEnd/>
              </a:ln>
            </p:spPr>
            <p:txBody>
              <a:bodyPr>
                <a:prstTxWarp prst="textNoShape">
                  <a:avLst/>
                </a:prstTxWarp>
              </a:bodyPr>
              <a:lstStyle/>
              <a:p>
                <a:endParaRPr lang="en-US"/>
              </a:p>
            </p:txBody>
          </p:sp>
          <p:sp>
            <p:nvSpPr>
              <p:cNvPr id="50681" name="Rectangle 594"/>
              <p:cNvSpPr>
                <a:spLocks noChangeArrowheads="1"/>
              </p:cNvSpPr>
              <p:nvPr/>
            </p:nvSpPr>
            <p:spPr bwMode="auto">
              <a:xfrm>
                <a:off x="2754" y="3357"/>
                <a:ext cx="0" cy="400"/>
              </a:xfrm>
              <a:prstGeom prst="rect">
                <a:avLst/>
              </a:prstGeom>
              <a:noFill/>
              <a:ln w="9525">
                <a:noFill/>
                <a:miter lim="800000"/>
                <a:headEnd/>
                <a:tailEnd/>
              </a:ln>
            </p:spPr>
            <p:txBody>
              <a:bodyPr wrap="none" lIns="0" tIns="0" rIns="0" bIns="0">
                <a:prstTxWarp prst="textNoShape">
                  <a:avLst/>
                </a:prstTxWarp>
                <a:spAutoFit/>
              </a:bodyPr>
              <a:lstStyle/>
              <a:p>
                <a:pPr defTabSz="914608"/>
                <a:endParaRPr lang="en-US" sz="2800" dirty="0">
                  <a:latin typeface="Times" charset="0"/>
                </a:endParaRPr>
              </a:p>
            </p:txBody>
          </p:sp>
          <p:sp>
            <p:nvSpPr>
              <p:cNvPr id="50682" name="Rectangle 595"/>
              <p:cNvSpPr>
                <a:spLocks noChangeArrowheads="1"/>
              </p:cNvSpPr>
              <p:nvPr/>
            </p:nvSpPr>
            <p:spPr bwMode="auto">
              <a:xfrm>
                <a:off x="2519" y="3558"/>
                <a:ext cx="96" cy="200"/>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e</a:t>
                </a:r>
                <a:endParaRPr lang="en-US" sz="2800" dirty="0">
                  <a:latin typeface="Times" charset="0"/>
                </a:endParaRPr>
              </a:p>
            </p:txBody>
          </p:sp>
          <p:sp>
            <p:nvSpPr>
              <p:cNvPr id="50683" name="Rectangle 596"/>
              <p:cNvSpPr>
                <a:spLocks noChangeArrowheads="1"/>
              </p:cNvSpPr>
              <p:nvPr/>
            </p:nvSpPr>
            <p:spPr bwMode="auto">
              <a:xfrm>
                <a:off x="2582" y="3564"/>
                <a:ext cx="60"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a:solidFill>
                      <a:srgbClr val="000000"/>
                    </a:solidFill>
                    <a:latin typeface="Helvetica" charset="0"/>
                  </a:rPr>
                  <a:t>+</a:t>
                </a:r>
                <a:endParaRPr lang="en-US" sz="2800" dirty="0">
                  <a:latin typeface="Times" charset="0"/>
                </a:endParaRPr>
              </a:p>
            </p:txBody>
          </p:sp>
          <p:sp>
            <p:nvSpPr>
              <p:cNvPr id="50684" name="Rectangle 597"/>
              <p:cNvSpPr>
                <a:spLocks noChangeArrowheads="1"/>
              </p:cNvSpPr>
              <p:nvPr/>
            </p:nvSpPr>
            <p:spPr bwMode="auto">
              <a:xfrm>
                <a:off x="3482" y="3036"/>
                <a:ext cx="96" cy="200"/>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e</a:t>
                </a:r>
                <a:endParaRPr lang="en-US" sz="2800" dirty="0">
                  <a:latin typeface="Times" charset="0"/>
                </a:endParaRPr>
              </a:p>
            </p:txBody>
          </p:sp>
          <p:sp>
            <p:nvSpPr>
              <p:cNvPr id="50685" name="Rectangle 598"/>
              <p:cNvSpPr>
                <a:spLocks noChangeArrowheads="1"/>
              </p:cNvSpPr>
              <p:nvPr/>
            </p:nvSpPr>
            <p:spPr bwMode="auto">
              <a:xfrm>
                <a:off x="3545" y="3042"/>
                <a:ext cx="60"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a:solidFill>
                      <a:srgbClr val="000000"/>
                    </a:solidFill>
                    <a:latin typeface="Helvetica" charset="0"/>
                  </a:rPr>
                  <a:t>+</a:t>
                </a:r>
                <a:endParaRPr lang="en-US" sz="2800" dirty="0">
                  <a:latin typeface="Times" charset="0"/>
                </a:endParaRPr>
              </a:p>
            </p:txBody>
          </p:sp>
          <p:sp>
            <p:nvSpPr>
              <p:cNvPr id="50686" name="Rectangle 599"/>
              <p:cNvSpPr>
                <a:spLocks noChangeArrowheads="1"/>
              </p:cNvSpPr>
              <p:nvPr/>
            </p:nvSpPr>
            <p:spPr bwMode="auto">
              <a:xfrm>
                <a:off x="2657" y="3898"/>
                <a:ext cx="95" cy="201"/>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e</a:t>
                </a:r>
                <a:endParaRPr lang="en-US" sz="2800" dirty="0">
                  <a:latin typeface="Times" charset="0"/>
                </a:endParaRPr>
              </a:p>
            </p:txBody>
          </p:sp>
          <p:sp>
            <p:nvSpPr>
              <p:cNvPr id="50687" name="Rectangle 600"/>
              <p:cNvSpPr>
                <a:spLocks noChangeArrowheads="1"/>
              </p:cNvSpPr>
              <p:nvPr/>
            </p:nvSpPr>
            <p:spPr bwMode="auto">
              <a:xfrm>
                <a:off x="2720" y="3906"/>
                <a:ext cx="36"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a:solidFill>
                      <a:srgbClr val="000000"/>
                    </a:solidFill>
                    <a:latin typeface="Helvetica" charset="0"/>
                  </a:rPr>
                  <a:t>-</a:t>
                </a:r>
                <a:endParaRPr lang="en-US" sz="2800" dirty="0">
                  <a:latin typeface="Times" charset="0"/>
                </a:endParaRPr>
              </a:p>
            </p:txBody>
          </p:sp>
          <p:sp>
            <p:nvSpPr>
              <p:cNvPr id="50688" name="Rectangle 601"/>
              <p:cNvSpPr>
                <a:spLocks noChangeArrowheads="1"/>
              </p:cNvSpPr>
              <p:nvPr/>
            </p:nvSpPr>
            <p:spPr bwMode="auto">
              <a:xfrm>
                <a:off x="3616" y="3443"/>
                <a:ext cx="95" cy="200"/>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1400" dirty="0" err="1">
                    <a:solidFill>
                      <a:srgbClr val="000000"/>
                    </a:solidFill>
                    <a:latin typeface="Helvetica" charset="0"/>
                  </a:rPr>
                  <a:t>e</a:t>
                </a:r>
                <a:endParaRPr lang="en-US" sz="2800" dirty="0">
                  <a:latin typeface="Times" charset="0"/>
                </a:endParaRPr>
              </a:p>
            </p:txBody>
          </p:sp>
          <p:sp>
            <p:nvSpPr>
              <p:cNvPr id="50689" name="Rectangle 602"/>
              <p:cNvSpPr>
                <a:spLocks noChangeArrowheads="1"/>
              </p:cNvSpPr>
              <p:nvPr/>
            </p:nvSpPr>
            <p:spPr bwMode="auto">
              <a:xfrm>
                <a:off x="3677" y="3452"/>
                <a:ext cx="36" cy="114"/>
              </a:xfrm>
              <a:prstGeom prst="rect">
                <a:avLst/>
              </a:prstGeom>
              <a:noFill/>
              <a:ln w="9525">
                <a:noFill/>
                <a:miter lim="800000"/>
                <a:headEnd/>
                <a:tailEnd/>
              </a:ln>
            </p:spPr>
            <p:txBody>
              <a:bodyPr wrap="none" lIns="0" tIns="0" rIns="0" bIns="0">
                <a:prstTxWarp prst="textNoShape">
                  <a:avLst/>
                </a:prstTxWarp>
                <a:spAutoFit/>
              </a:bodyPr>
              <a:lstStyle/>
              <a:p>
                <a:pPr defTabSz="914608"/>
                <a:r>
                  <a:rPr lang="en-US" sz="800" dirty="0">
                    <a:solidFill>
                      <a:srgbClr val="000000"/>
                    </a:solidFill>
                    <a:latin typeface="Helvetica" charset="0"/>
                  </a:rPr>
                  <a:t>-</a:t>
                </a:r>
                <a:endParaRPr lang="en-US" sz="2800" dirty="0">
                  <a:latin typeface="Times" charset="0"/>
                </a:endParaRPr>
              </a:p>
            </p:txBody>
          </p:sp>
        </p:grpSp>
      </p:grpSp>
      <p:sp>
        <p:nvSpPr>
          <p:cNvPr id="50181" name="Text Box 603"/>
          <p:cNvSpPr txBox="1">
            <a:spLocks noChangeArrowheads="1"/>
          </p:cNvSpPr>
          <p:nvPr/>
        </p:nvSpPr>
        <p:spPr bwMode="auto">
          <a:xfrm>
            <a:off x="4572000" y="3092823"/>
            <a:ext cx="4225636" cy="3154470"/>
          </a:xfrm>
          <a:prstGeom prst="rect">
            <a:avLst/>
          </a:prstGeom>
          <a:solidFill>
            <a:srgbClr val="FFFFCC"/>
          </a:solidFill>
          <a:ln w="9525">
            <a:noFill/>
            <a:miter lim="800000"/>
            <a:headEnd/>
            <a:tailEnd/>
          </a:ln>
        </p:spPr>
        <p:txBody>
          <a:bodyPr lIns="82058" tIns="41029" rIns="82058" bIns="41029">
            <a:prstTxWarp prst="textNoShape">
              <a:avLst/>
            </a:prstTxWarp>
            <a:spAutoFit/>
          </a:bodyPr>
          <a:lstStyle/>
          <a:p>
            <a:r>
              <a:rPr lang="en-US" dirty="0"/>
              <a:t>N = L × </a:t>
            </a:r>
            <a:r>
              <a:rPr lang="en-US" dirty="0" err="1">
                <a:sym typeface="Symbol" charset="2"/>
              </a:rPr>
              <a:t>(ppx</a:t>
            </a:r>
            <a:r>
              <a:rPr lang="en-US" dirty="0">
                <a:sym typeface="Symbol" charset="2"/>
              </a:rPr>
              <a:t>) = </a:t>
            </a:r>
            <a:r>
              <a:rPr lang="en-US" dirty="0">
                <a:solidFill>
                  <a:srgbClr val="FF0000"/>
                </a:solidFill>
                <a:sym typeface="Symbol" charset="2"/>
              </a:rPr>
              <a:t>10</a:t>
            </a:r>
            <a:r>
              <a:rPr lang="en-US" baseline="30000" dirty="0">
                <a:solidFill>
                  <a:srgbClr val="FF0000"/>
                </a:solidFill>
                <a:sym typeface="Symbol" charset="2"/>
              </a:rPr>
              <a:t>9</a:t>
            </a:r>
            <a:r>
              <a:rPr lang="en-US" baseline="30000" dirty="0">
                <a:sym typeface="Symbol" charset="2"/>
              </a:rPr>
              <a:t> </a:t>
            </a:r>
            <a:r>
              <a:rPr lang="en-US" dirty="0">
                <a:sym typeface="Symbol" charset="2"/>
              </a:rPr>
              <a:t>collision/</a:t>
            </a:r>
            <a:r>
              <a:rPr lang="en-US" dirty="0" err="1">
                <a:sym typeface="Symbol" charset="2"/>
              </a:rPr>
              <a:t>s</a:t>
            </a:r>
            <a:endParaRPr lang="en-US" dirty="0">
              <a:sym typeface="Symbol" charset="2"/>
            </a:endParaRPr>
          </a:p>
          <a:p>
            <a:endParaRPr lang="en-US" baseline="30000" dirty="0">
              <a:sym typeface="Symbol" charset="2"/>
            </a:endParaRPr>
          </a:p>
          <a:p>
            <a:pPr>
              <a:buFontTx/>
              <a:buChar char="•"/>
            </a:pPr>
            <a:r>
              <a:rPr lang="en-US" dirty="0">
                <a:sym typeface="Symbol" charset="2"/>
              </a:rPr>
              <a:t> Mostly low p</a:t>
            </a:r>
            <a:r>
              <a:rPr lang="en-US" baseline="-25000" dirty="0">
                <a:sym typeface="Symbol" charset="2"/>
              </a:rPr>
              <a:t>t</a:t>
            </a:r>
            <a:r>
              <a:rPr lang="en-US" dirty="0">
                <a:sym typeface="Symbol" charset="2"/>
              </a:rPr>
              <a:t> events (soft) events.</a:t>
            </a:r>
          </a:p>
          <a:p>
            <a:r>
              <a:rPr lang="en-US" dirty="0"/>
              <a:t>  </a:t>
            </a:r>
            <a:r>
              <a:rPr lang="en-US" dirty="0">
                <a:solidFill>
                  <a:srgbClr val="FF0000"/>
                </a:solidFill>
              </a:rPr>
              <a:t>20</a:t>
            </a:r>
            <a:r>
              <a:rPr lang="en-US" dirty="0"/>
              <a:t> inelastic (low-</a:t>
            </a:r>
            <a:r>
              <a:rPr lang="en-US" dirty="0" err="1"/>
              <a:t>p</a:t>
            </a:r>
            <a:r>
              <a:rPr lang="en-US" baseline="-25000" dirty="0" err="1"/>
              <a:t>T</a:t>
            </a:r>
            <a:r>
              <a:rPr lang="en-US" dirty="0"/>
              <a:t>) events     </a:t>
            </a:r>
          </a:p>
          <a:p>
            <a:r>
              <a:rPr lang="en-US" dirty="0"/>
              <a:t>  (“minimum bias”) produced </a:t>
            </a:r>
          </a:p>
          <a:p>
            <a:r>
              <a:rPr lang="en-US" dirty="0"/>
              <a:t>   simultaneously in the detectors at</a:t>
            </a:r>
          </a:p>
          <a:p>
            <a:r>
              <a:rPr lang="en-US" dirty="0"/>
              <a:t>   each bunch crossing </a:t>
            </a:r>
            <a:r>
              <a:rPr lang="en-US" dirty="0">
                <a:ea typeface="Lucida Grande" charset="0"/>
                <a:cs typeface="Lucida Grande" charset="0"/>
              </a:rPr>
              <a:t>→</a:t>
            </a:r>
            <a:r>
              <a:rPr lang="en-US" dirty="0"/>
              <a:t> </a:t>
            </a:r>
            <a:r>
              <a:rPr lang="en-US" dirty="0">
                <a:solidFill>
                  <a:srgbClr val="FF0000"/>
                </a:solidFill>
              </a:rPr>
              <a:t>pile-up</a:t>
            </a:r>
            <a:endParaRPr lang="en-US" dirty="0">
              <a:solidFill>
                <a:srgbClr val="FF0000"/>
              </a:solidFill>
              <a:sym typeface="Symbol" charset="2"/>
            </a:endParaRPr>
          </a:p>
          <a:p>
            <a:pPr>
              <a:lnSpc>
                <a:spcPct val="60000"/>
              </a:lnSpc>
            </a:pPr>
            <a:r>
              <a:rPr lang="en-US" dirty="0">
                <a:sym typeface="Symbol" charset="2"/>
              </a:rPr>
              <a:t> </a:t>
            </a:r>
          </a:p>
          <a:p>
            <a:pPr>
              <a:buFontTx/>
              <a:buChar char="•"/>
            </a:pPr>
            <a:r>
              <a:rPr lang="en-US" dirty="0">
                <a:sym typeface="Symbol" charset="2"/>
              </a:rPr>
              <a:t> Interesting </a:t>
            </a:r>
            <a:r>
              <a:rPr lang="en-US" dirty="0">
                <a:solidFill>
                  <a:srgbClr val="FF0000"/>
                </a:solidFill>
                <a:sym typeface="Symbol" charset="2"/>
              </a:rPr>
              <a:t>high p</a:t>
            </a:r>
            <a:r>
              <a:rPr lang="en-US" baseline="-25000" dirty="0">
                <a:solidFill>
                  <a:srgbClr val="FF0000"/>
                </a:solidFill>
                <a:sym typeface="Symbol" charset="2"/>
              </a:rPr>
              <a:t>t</a:t>
            </a:r>
            <a:r>
              <a:rPr lang="en-US" dirty="0">
                <a:sym typeface="Symbol" charset="2"/>
              </a:rPr>
              <a:t> events are </a:t>
            </a:r>
            <a:r>
              <a:rPr lang="en-US" dirty="0">
                <a:solidFill>
                  <a:srgbClr val="FF0000"/>
                </a:solidFill>
                <a:sym typeface="Symbol" charset="2"/>
              </a:rPr>
              <a:t>rare</a:t>
            </a:r>
          </a:p>
          <a:p>
            <a:pPr>
              <a:lnSpc>
                <a:spcPct val="60000"/>
              </a:lnSpc>
              <a:buFontTx/>
              <a:buChar char="•"/>
            </a:pPr>
            <a:endParaRPr lang="en-US" dirty="0">
              <a:sym typeface="Symbol" charset="2"/>
            </a:endParaRPr>
          </a:p>
          <a:p>
            <a:pPr>
              <a:buFontTx/>
              <a:buChar char="•"/>
            </a:pPr>
            <a:r>
              <a:rPr lang="en-US" dirty="0">
                <a:sym typeface="Symbol" charset="2"/>
              </a:rPr>
              <a:t> New physics rate ~ 10</a:t>
            </a:r>
            <a:r>
              <a:rPr lang="en-US" baseline="30000" dirty="0">
                <a:sym typeface="Symbol" charset="2"/>
              </a:rPr>
              <a:t>-(3-5)</a:t>
            </a:r>
            <a:r>
              <a:rPr lang="en-US" dirty="0">
                <a:sym typeface="Symbol" charset="2"/>
              </a:rPr>
              <a:t> Hz</a:t>
            </a:r>
          </a:p>
          <a:p>
            <a:r>
              <a:rPr lang="en-US" dirty="0">
                <a:sym typeface="Symbol" charset="2"/>
              </a:rPr>
              <a:t>   </a:t>
            </a:r>
            <a:r>
              <a:rPr lang="en-US" dirty="0" err="1">
                <a:sym typeface="Symbol" charset="2"/>
              </a:rPr>
              <a:t></a:t>
            </a:r>
            <a:r>
              <a:rPr lang="en-US" dirty="0">
                <a:sym typeface="Symbol" charset="2"/>
              </a:rPr>
              <a:t> </a:t>
            </a:r>
            <a:r>
              <a:rPr lang="en-US" dirty="0"/>
              <a:t>event selection</a:t>
            </a:r>
            <a:r>
              <a:rPr lang="en-US" b="1" dirty="0"/>
              <a:t> </a:t>
            </a:r>
            <a:r>
              <a:rPr lang="en-US" dirty="0">
                <a:solidFill>
                  <a:srgbClr val="FF0000"/>
                </a:solidFill>
              </a:rPr>
              <a:t>1 in 10</a:t>
            </a:r>
            <a:r>
              <a:rPr lang="en-US" baseline="30000" dirty="0">
                <a:solidFill>
                  <a:srgbClr val="FF0000"/>
                </a:solidFill>
              </a:rPr>
              <a:t>12-14</a:t>
            </a:r>
            <a:endParaRPr lang="en-US" dirty="0">
              <a:solidFill>
                <a:srgbClr val="FF0000"/>
              </a:solidFill>
            </a:endParaRPr>
          </a:p>
        </p:txBody>
      </p:sp>
      <p:sp>
        <p:nvSpPr>
          <p:cNvPr id="50182" name="Text Box 604"/>
          <p:cNvSpPr txBox="1">
            <a:spLocks noChangeArrowheads="1"/>
          </p:cNvSpPr>
          <p:nvPr/>
        </p:nvSpPr>
        <p:spPr bwMode="auto">
          <a:xfrm>
            <a:off x="4541803" y="1161390"/>
            <a:ext cx="4017818" cy="1806408"/>
          </a:xfrm>
          <a:prstGeom prst="rect">
            <a:avLst/>
          </a:prstGeom>
          <a:solidFill>
            <a:srgbClr val="FFFFCC"/>
          </a:solidFill>
          <a:ln w="9525">
            <a:noFill/>
            <a:miter lim="800000"/>
            <a:headEnd/>
            <a:tailEnd/>
          </a:ln>
        </p:spPr>
        <p:txBody>
          <a:bodyPr lIns="82058" tIns="41029" rIns="82058" bIns="41029">
            <a:prstTxWarp prst="textNoShape">
              <a:avLst/>
            </a:prstTxWarp>
            <a:spAutoFit/>
          </a:bodyPr>
          <a:lstStyle/>
          <a:p>
            <a:r>
              <a:rPr lang="en-US" sz="2200" dirty="0"/>
              <a:t>Final object to be identified </a:t>
            </a:r>
          </a:p>
          <a:p>
            <a:pPr>
              <a:buFontTx/>
              <a:buChar char="•"/>
            </a:pPr>
            <a:r>
              <a:rPr lang="en-US" sz="2200" dirty="0"/>
              <a:t> leptons (</a:t>
            </a:r>
            <a:r>
              <a:rPr lang="en-US" sz="2200" dirty="0" err="1"/>
              <a:t>e</a:t>
            </a:r>
            <a:r>
              <a:rPr lang="en-US" sz="2200" dirty="0"/>
              <a:t>, </a:t>
            </a:r>
            <a:r>
              <a:rPr lang="en-US" sz="2200" dirty="0" err="1">
                <a:sym typeface="Symbol" charset="2"/>
              </a:rPr>
              <a:t></a:t>
            </a:r>
            <a:r>
              <a:rPr lang="en-US" sz="2200" dirty="0">
                <a:sym typeface="Symbol" charset="2"/>
              </a:rPr>
              <a:t>, </a:t>
            </a:r>
            <a:r>
              <a:rPr lang="en-US" sz="2200" dirty="0" err="1">
                <a:sym typeface="Symbol" charset="2"/>
              </a:rPr>
              <a:t></a:t>
            </a:r>
            <a:r>
              <a:rPr lang="en-US" sz="2200" dirty="0">
                <a:sym typeface="Symbol" charset="2"/>
              </a:rPr>
              <a:t>)</a:t>
            </a:r>
          </a:p>
          <a:p>
            <a:pPr>
              <a:buFontTx/>
              <a:buChar char="•"/>
            </a:pPr>
            <a:r>
              <a:rPr lang="en-US" sz="2200" dirty="0"/>
              <a:t> </a:t>
            </a:r>
            <a:r>
              <a:rPr lang="en-US" sz="2200" dirty="0" err="1">
                <a:sym typeface="Symbol" charset="2"/>
              </a:rPr>
              <a:t></a:t>
            </a:r>
            <a:endParaRPr lang="en-US" sz="2200" dirty="0">
              <a:sym typeface="Symbol" charset="2"/>
            </a:endParaRPr>
          </a:p>
          <a:p>
            <a:pPr>
              <a:buFontTx/>
              <a:buChar char="•"/>
            </a:pPr>
            <a:r>
              <a:rPr lang="en-US" sz="2200" dirty="0"/>
              <a:t> jets</a:t>
            </a:r>
          </a:p>
          <a:p>
            <a:pPr>
              <a:buFontTx/>
              <a:buChar char="•"/>
            </a:pPr>
            <a:r>
              <a:rPr lang="en-US" sz="2200" dirty="0"/>
              <a:t> Missing E</a:t>
            </a:r>
            <a:r>
              <a:rPr lang="en-US" sz="2200" baseline="-25000" dirty="0"/>
              <a:t>T</a:t>
            </a:r>
            <a:endParaRPr lang="en-US" sz="2200" dirty="0"/>
          </a:p>
        </p:txBody>
      </p:sp>
      <p:sp>
        <p:nvSpPr>
          <p:cNvPr id="605" name="Date Placeholder 604"/>
          <p:cNvSpPr>
            <a:spLocks noGrp="1"/>
          </p:cNvSpPr>
          <p:nvPr>
            <p:ph type="dt" sz="half" idx="10"/>
          </p:nvPr>
        </p:nvSpPr>
        <p:spPr/>
        <p:txBody>
          <a:bodyPr/>
          <a:lstStyle/>
          <a:p>
            <a:fld id="{AD4FAAAA-6B1D-274B-8E89-1BC275CF5D62}" type="datetime1">
              <a:rPr lang="en-US" smtClean="0"/>
              <a:pPr/>
              <a:t>11/7/11</a:t>
            </a:fld>
            <a:endParaRPr lang="en-US"/>
          </a:p>
        </p:txBody>
      </p:sp>
      <p:sp>
        <p:nvSpPr>
          <p:cNvPr id="606" name="Slide Number Placeholder 605"/>
          <p:cNvSpPr>
            <a:spLocks noGrp="1"/>
          </p:cNvSpPr>
          <p:nvPr>
            <p:ph type="sldNum" sz="quarter" idx="12"/>
          </p:nvPr>
        </p:nvSpPr>
        <p:spPr/>
        <p:txBody>
          <a:bodyPr/>
          <a:lstStyle/>
          <a:p>
            <a:fld id="{679A2F6C-EB47-8E48-9100-153391A91E0C}" type="slidenum">
              <a:rPr lang="en-US" smtClean="0"/>
              <a:pPr/>
              <a:t>3</a:t>
            </a:fld>
            <a:endParaRPr lang="en-US"/>
          </a:p>
        </p:txBody>
      </p:sp>
    </p:spTree>
    <p:extLst>
      <p:ext uri="{BB962C8B-B14F-4D97-AF65-F5344CB8AC3E}">
        <p14:creationId xmlns:p14="http://schemas.microsoft.com/office/powerpoint/2010/main" val="18082773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0" y="0"/>
            <a:ext cx="9144000" cy="830991"/>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ATLAS status report: a snapshot  after reaching L = 3.3 10</a:t>
            </a:r>
            <a:r>
              <a:rPr lang="en-US" sz="2400" baseline="30000" dirty="0" smtClean="0">
                <a:solidFill>
                  <a:srgbClr val="800000"/>
                </a:solidFill>
              </a:rPr>
              <a:t>33 </a:t>
            </a:r>
            <a:r>
              <a:rPr lang="en-US" sz="2400" dirty="0" smtClean="0">
                <a:solidFill>
                  <a:srgbClr val="800000"/>
                </a:solidFill>
              </a:rPr>
              <a:t>cm</a:t>
            </a:r>
            <a:r>
              <a:rPr lang="en-US" sz="2400" baseline="30000" dirty="0" smtClean="0">
                <a:solidFill>
                  <a:srgbClr val="800000"/>
                </a:solidFill>
              </a:rPr>
              <a:t>-2</a:t>
            </a:r>
            <a:r>
              <a:rPr lang="en-US" sz="2400" dirty="0" smtClean="0">
                <a:solidFill>
                  <a:srgbClr val="800000"/>
                </a:solidFill>
              </a:rPr>
              <a:t>s</a:t>
            </a:r>
            <a:r>
              <a:rPr lang="en-US" sz="2400" baseline="30000" dirty="0" smtClean="0">
                <a:solidFill>
                  <a:srgbClr val="800000"/>
                </a:solidFill>
              </a:rPr>
              <a:t>-1</a:t>
            </a:r>
            <a:r>
              <a:rPr lang="en-US" sz="2400" dirty="0" smtClean="0">
                <a:solidFill>
                  <a:srgbClr val="800000"/>
                </a:solidFill>
              </a:rPr>
              <a:t> (18 months and 3 fb</a:t>
            </a:r>
            <a:r>
              <a:rPr lang="en-US" sz="2400" baseline="30000" dirty="0" smtClean="0">
                <a:solidFill>
                  <a:srgbClr val="800000"/>
                </a:solidFill>
              </a:rPr>
              <a:t>-1</a:t>
            </a:r>
            <a:r>
              <a:rPr lang="en-US" sz="2400" dirty="0" smtClean="0">
                <a:solidFill>
                  <a:srgbClr val="800000"/>
                </a:solidFill>
              </a:rPr>
              <a:t> after first collisions at 7 </a:t>
            </a:r>
            <a:r>
              <a:rPr lang="en-US" sz="2400" dirty="0" err="1" smtClean="0">
                <a:solidFill>
                  <a:srgbClr val="800000"/>
                </a:solidFill>
              </a:rPr>
              <a:t>TeV</a:t>
            </a:r>
            <a:r>
              <a:rPr lang="en-US" sz="2400" dirty="0" smtClean="0">
                <a:solidFill>
                  <a:srgbClr val="800000"/>
                </a:solidFill>
              </a:rPr>
              <a:t>).</a:t>
            </a:r>
            <a:endParaRPr lang="en-US" sz="2400" dirty="0">
              <a:solidFill>
                <a:srgbClr val="800000"/>
              </a:solidFill>
            </a:endParaRPr>
          </a:p>
        </p:txBody>
      </p:sp>
      <p:sp>
        <p:nvSpPr>
          <p:cNvPr id="73730" name="Text Box 3"/>
          <p:cNvSpPr txBox="1">
            <a:spLocks noChangeArrowheads="1"/>
          </p:cNvSpPr>
          <p:nvPr/>
        </p:nvSpPr>
        <p:spPr bwMode="auto">
          <a:xfrm>
            <a:off x="0" y="810529"/>
            <a:ext cx="9144000" cy="6276071"/>
          </a:xfrm>
          <a:prstGeom prst="rect">
            <a:avLst/>
          </a:prstGeom>
          <a:noFill/>
          <a:ln w="28575">
            <a:noFill/>
            <a:miter lim="800000"/>
            <a:headEnd/>
            <a:tailEnd/>
          </a:ln>
        </p:spPr>
        <p:txBody>
          <a:bodyPr lIns="90482" tIns="44447" rIns="90482" bIns="44447">
            <a:prstTxWarp prst="textNoShape">
              <a:avLst/>
            </a:prstTxWarp>
            <a:spAutoFit/>
          </a:bodyPr>
          <a:lstStyle/>
          <a:p>
            <a:pPr algn="l"/>
            <a:r>
              <a:rPr lang="en-US" sz="2000" dirty="0">
                <a:solidFill>
                  <a:srgbClr val="660066"/>
                </a:solidFill>
              </a:rPr>
              <a:t> ATLAS</a:t>
            </a:r>
            <a:r>
              <a:rPr lang="en-US" sz="2000" dirty="0" smtClean="0">
                <a:solidFill>
                  <a:srgbClr val="660066"/>
                </a:solidFill>
              </a:rPr>
              <a:t> is an experiment happily learning </a:t>
            </a:r>
            <a:r>
              <a:rPr lang="en-US" sz="2000" dirty="0">
                <a:solidFill>
                  <a:srgbClr val="660066"/>
                </a:solidFill>
              </a:rPr>
              <a:t>about proton-proton physics at 7 </a:t>
            </a:r>
            <a:r>
              <a:rPr lang="en-US" sz="2000" dirty="0" err="1" smtClean="0">
                <a:solidFill>
                  <a:srgbClr val="660066"/>
                </a:solidFill>
              </a:rPr>
              <a:t>TeV</a:t>
            </a:r>
            <a:r>
              <a:rPr lang="en-US" sz="2000" dirty="0" smtClean="0">
                <a:solidFill>
                  <a:srgbClr val="660066"/>
                </a:solidFill>
              </a:rPr>
              <a:t>. The accelerator and detector are continuously delivering beautiful data. This together with the emerging state-of-the-art MC tools opens the possibility of doing precision measurements in both the EW and QCD sectors of the SM.</a:t>
            </a:r>
          </a:p>
          <a:p>
            <a:pPr algn="l">
              <a:buFont typeface="Symbol" charset="2"/>
              <a:buNone/>
            </a:pPr>
            <a:r>
              <a:rPr lang="en-US" sz="2000" dirty="0" smtClean="0">
                <a:solidFill>
                  <a:srgbClr val="660066"/>
                </a:solidFill>
              </a:rPr>
              <a:t> </a:t>
            </a:r>
            <a:endParaRPr lang="en-US" sz="2000" dirty="0">
              <a:solidFill>
                <a:srgbClr val="660066"/>
              </a:solidFill>
            </a:endParaRPr>
          </a:p>
          <a:p>
            <a:pPr algn="l"/>
            <a:r>
              <a:rPr lang="en-US" sz="2000" dirty="0" smtClean="0">
                <a:solidFill>
                  <a:srgbClr val="000090"/>
                </a:solidFill>
              </a:rPr>
              <a:t> Amazing how much could be done with only 36 pb</a:t>
            </a:r>
            <a:r>
              <a:rPr lang="en-US" sz="2000" baseline="30000" dirty="0" smtClean="0">
                <a:solidFill>
                  <a:srgbClr val="000090"/>
                </a:solidFill>
              </a:rPr>
              <a:t>-1</a:t>
            </a:r>
            <a:r>
              <a:rPr lang="en-US" sz="2000" dirty="0" smtClean="0">
                <a:solidFill>
                  <a:srgbClr val="000090"/>
                </a:solidFill>
              </a:rPr>
              <a:t> of data accumulated in 2010: a number of results are still in the pipeline, but already theory is being tested quantitatively … and is still holding its own (unfortunately!)</a:t>
            </a:r>
          </a:p>
          <a:p>
            <a:pPr algn="l">
              <a:buNone/>
            </a:pPr>
            <a:endParaRPr lang="en-US" sz="1000" dirty="0">
              <a:solidFill>
                <a:srgbClr val="352327"/>
              </a:solidFill>
            </a:endParaRPr>
          </a:p>
          <a:p>
            <a:pPr algn="l"/>
            <a:r>
              <a:rPr lang="en-US" sz="2000" dirty="0">
                <a:solidFill>
                  <a:srgbClr val="352327"/>
                </a:solidFill>
              </a:rPr>
              <a:t> With</a:t>
            </a:r>
            <a:r>
              <a:rPr lang="en-US" sz="2000" dirty="0" smtClean="0">
                <a:solidFill>
                  <a:srgbClr val="352327"/>
                </a:solidFill>
              </a:rPr>
              <a:t> 3-5 fb</a:t>
            </a:r>
            <a:r>
              <a:rPr lang="en-US" sz="2000" baseline="30000" dirty="0" smtClean="0">
                <a:solidFill>
                  <a:srgbClr val="352327"/>
                </a:solidFill>
              </a:rPr>
              <a:t>-1</a:t>
            </a:r>
            <a:r>
              <a:rPr lang="en-US" sz="2000" dirty="0" smtClean="0">
                <a:solidFill>
                  <a:srgbClr val="352327"/>
                </a:solidFill>
              </a:rPr>
              <a:t> in 2011 </a:t>
            </a:r>
            <a:r>
              <a:rPr lang="en-US" sz="2000" dirty="0" smtClean="0">
                <a:solidFill>
                  <a:srgbClr val="660066"/>
                </a:solidFill>
              </a:rPr>
              <a:t>(deep thanks to the LHC accelerator crew!) </a:t>
            </a:r>
            <a:r>
              <a:rPr lang="en-US" sz="2000" dirty="0" smtClean="0">
                <a:solidFill>
                  <a:srgbClr val="352327"/>
                </a:solidFill>
              </a:rPr>
              <a:t>and with the modern theoretical predictions and tools available to test the SM and search for physics beyond what we know today </a:t>
            </a:r>
            <a:r>
              <a:rPr lang="en-US" sz="2000" dirty="0" smtClean="0">
                <a:solidFill>
                  <a:srgbClr val="660066"/>
                </a:solidFill>
              </a:rPr>
              <a:t>(deep thanks also to our theory colleagues with whom it is great fun to discuss physics based on new data again after so long!)</a:t>
            </a:r>
            <a:r>
              <a:rPr lang="en-US" sz="2000" dirty="0" smtClean="0">
                <a:solidFill>
                  <a:srgbClr val="352327"/>
                </a:solidFill>
              </a:rPr>
              <a:t>, we are all experiencing a hugely exciting period of data analysis. It will surely keep us busy even during the long shutdown in 2013-14.</a:t>
            </a:r>
          </a:p>
          <a:p>
            <a:pPr algn="l">
              <a:buNone/>
            </a:pPr>
            <a:endParaRPr lang="en-US" sz="1000" dirty="0" smtClean="0">
              <a:solidFill>
                <a:srgbClr val="660066"/>
              </a:solidFill>
            </a:endParaRPr>
          </a:p>
          <a:p>
            <a:pPr algn="l"/>
            <a:r>
              <a:rPr lang="en-US" sz="2000" dirty="0" smtClean="0">
                <a:solidFill>
                  <a:srgbClr val="800000"/>
                </a:solidFill>
              </a:rPr>
              <a:t> For what concerns discoveries, no promises can be made. During the long design and construction phase, many of us suspected it would be difficult to probe successfully beyond the SM and even to find the Higgs boson (if it exists). But this past year has shown that the potential is undoubtedly there. </a:t>
            </a:r>
          </a:p>
          <a:p>
            <a:pPr algn="l"/>
            <a:endParaRPr lang="en-US" sz="2200" dirty="0">
              <a:solidFill>
                <a:srgbClr val="660066"/>
              </a:solidFill>
            </a:endParaRPr>
          </a:p>
        </p:txBody>
      </p:sp>
    </p:spTree>
    <p:extLst>
      <p:ext uri="{BB962C8B-B14F-4D97-AF65-F5344CB8AC3E}">
        <p14:creationId xmlns:p14="http://schemas.microsoft.com/office/powerpoint/2010/main" val="3902727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0" y="0"/>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ATLAS status report: what about the hunt for the Higgs boson?</a:t>
            </a:r>
            <a:endParaRPr lang="en-US" sz="2400" dirty="0">
              <a:solidFill>
                <a:srgbClr val="800000"/>
              </a:solidFill>
            </a:endParaRPr>
          </a:p>
        </p:txBody>
      </p:sp>
      <p:grpSp>
        <p:nvGrpSpPr>
          <p:cNvPr id="10" name="Group 9"/>
          <p:cNvGrpSpPr/>
          <p:nvPr/>
        </p:nvGrpSpPr>
        <p:grpSpPr>
          <a:xfrm>
            <a:off x="3175" y="762000"/>
            <a:ext cx="9140825" cy="6096000"/>
            <a:chOff x="3175" y="762000"/>
            <a:chExt cx="9140825" cy="6096000"/>
          </a:xfrm>
        </p:grpSpPr>
        <p:pic>
          <p:nvPicPr>
            <p:cNvPr id="8" name="Picture 7"/>
            <p:cNvPicPr>
              <a:picLocks noChangeAspect="1"/>
            </p:cNvPicPr>
            <p:nvPr/>
          </p:nvPicPr>
          <p:blipFill>
            <a:blip r:embed="rId3"/>
            <a:stretch>
              <a:fillRect/>
            </a:stretch>
          </p:blipFill>
          <p:spPr>
            <a:xfrm>
              <a:off x="1720850" y="1646154"/>
              <a:ext cx="5441950" cy="5211846"/>
            </a:xfrm>
            <a:prstGeom prst="rect">
              <a:avLst/>
            </a:prstGeom>
          </p:spPr>
        </p:pic>
        <p:sp>
          <p:nvSpPr>
            <p:cNvPr id="9" name="Text Box 3"/>
            <p:cNvSpPr txBox="1">
              <a:spLocks noChangeArrowheads="1"/>
            </p:cNvSpPr>
            <p:nvPr/>
          </p:nvSpPr>
          <p:spPr bwMode="auto">
            <a:xfrm>
              <a:off x="3175" y="762000"/>
              <a:ext cx="9140825" cy="975652"/>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Search for charged Higgs boson in top decays:</a:t>
              </a:r>
              <a:br>
                <a:rPr lang="en-US" sz="2100" dirty="0" smtClean="0">
                  <a:solidFill>
                    <a:srgbClr val="660066"/>
                  </a:solidFill>
                  <a:latin typeface="Arial" charset="0"/>
                </a:rPr>
              </a:br>
              <a:r>
                <a:rPr lang="en-US" sz="2100" dirty="0" smtClean="0">
                  <a:solidFill>
                    <a:srgbClr val="660066"/>
                  </a:solidFill>
                  <a:latin typeface="Arial" charset="0"/>
                </a:rPr>
                <a:t>require one high-</a:t>
              </a:r>
              <a:r>
                <a:rPr lang="en-US" sz="2100" dirty="0" err="1" smtClean="0">
                  <a:solidFill>
                    <a:srgbClr val="660066"/>
                  </a:solidFill>
                  <a:latin typeface="Arial" charset="0"/>
                </a:rPr>
                <a:t>p</a:t>
              </a:r>
              <a:r>
                <a:rPr lang="en-US" sz="2100" baseline="-25000" dirty="0" err="1" smtClean="0">
                  <a:solidFill>
                    <a:srgbClr val="660066"/>
                  </a:solidFill>
                  <a:latin typeface="Arial" charset="0"/>
                </a:rPr>
                <a:t>T</a:t>
              </a:r>
              <a:r>
                <a:rPr lang="en-US" sz="2100" dirty="0" smtClean="0">
                  <a:solidFill>
                    <a:srgbClr val="660066"/>
                  </a:solidFill>
                  <a:latin typeface="Arial" charset="0"/>
                </a:rPr>
                <a:t> </a:t>
              </a:r>
              <a:r>
                <a:rPr lang="en-US" sz="2100" dirty="0" err="1" smtClean="0">
                  <a:solidFill>
                    <a:srgbClr val="660066"/>
                  </a:solidFill>
                  <a:latin typeface="Symbol" charset="2"/>
                  <a:cs typeface="Symbol" charset="2"/>
                </a:rPr>
                <a:t>t</a:t>
              </a:r>
              <a:r>
                <a:rPr lang="en-US" sz="2100" dirty="0" smtClean="0">
                  <a:solidFill>
                    <a:srgbClr val="660066"/>
                  </a:solidFill>
                  <a:latin typeface="Arial" charset="0"/>
                </a:rPr>
                <a:t>-lepton </a:t>
              </a:r>
              <a:r>
                <a:rPr lang="en-US" sz="2100" dirty="0" err="1" smtClean="0">
                  <a:solidFill>
                    <a:srgbClr val="660066"/>
                  </a:solidFill>
                  <a:latin typeface="Arial" charset="0"/>
                </a:rPr>
                <a:t>hadronic</a:t>
              </a:r>
              <a:r>
                <a:rPr lang="en-US" sz="2100" dirty="0" smtClean="0">
                  <a:solidFill>
                    <a:srgbClr val="660066"/>
                  </a:solidFill>
                  <a:latin typeface="Arial" charset="0"/>
                </a:rPr>
                <a:t> decay + 4 jets (with one </a:t>
              </a:r>
              <a:r>
                <a:rPr lang="en-US" sz="2100" dirty="0" err="1" smtClean="0">
                  <a:solidFill>
                    <a:srgbClr val="660066"/>
                  </a:solidFill>
                  <a:latin typeface="Arial" charset="0"/>
                </a:rPr>
                <a:t>b</a:t>
              </a:r>
              <a:r>
                <a:rPr lang="en-US" sz="2100" dirty="0" smtClean="0">
                  <a:solidFill>
                    <a:srgbClr val="660066"/>
                  </a:solidFill>
                  <a:latin typeface="Arial" charset="0"/>
                </a:rPr>
                <a:t>-tag)</a:t>
              </a:r>
              <a:endParaRPr lang="en-US" sz="2100" baseline="-25000" dirty="0">
                <a:solidFill>
                  <a:srgbClr val="660066"/>
                </a:solidFill>
                <a:latin typeface="Arial" charset="0"/>
              </a:endParaRPr>
            </a:p>
          </p:txBody>
        </p:sp>
      </p:grpSp>
      <p:grpSp>
        <p:nvGrpSpPr>
          <p:cNvPr id="12" name="Group 11"/>
          <p:cNvGrpSpPr/>
          <p:nvPr/>
        </p:nvGrpSpPr>
        <p:grpSpPr>
          <a:xfrm>
            <a:off x="0" y="1762780"/>
            <a:ext cx="9220200" cy="5095220"/>
            <a:chOff x="0" y="1762780"/>
            <a:chExt cx="9220200" cy="5095220"/>
          </a:xfrm>
        </p:grpSpPr>
        <p:pic>
          <p:nvPicPr>
            <p:cNvPr id="6" name="Picture 5"/>
            <p:cNvPicPr>
              <a:picLocks noChangeAspect="1"/>
            </p:cNvPicPr>
            <p:nvPr/>
          </p:nvPicPr>
          <p:blipFill>
            <a:blip r:embed="rId4"/>
            <a:stretch>
              <a:fillRect/>
            </a:stretch>
          </p:blipFill>
          <p:spPr>
            <a:xfrm>
              <a:off x="0" y="3532133"/>
              <a:ext cx="4648200" cy="3325867"/>
            </a:xfrm>
            <a:prstGeom prst="rect">
              <a:avLst/>
            </a:prstGeom>
          </p:spPr>
        </p:pic>
        <p:pic>
          <p:nvPicPr>
            <p:cNvPr id="7" name="Picture 6"/>
            <p:cNvPicPr>
              <a:picLocks noChangeAspect="1"/>
            </p:cNvPicPr>
            <p:nvPr/>
          </p:nvPicPr>
          <p:blipFill>
            <a:blip r:embed="rId5"/>
            <a:stretch>
              <a:fillRect/>
            </a:stretch>
          </p:blipFill>
          <p:spPr>
            <a:xfrm>
              <a:off x="4572000" y="3458570"/>
              <a:ext cx="4648200" cy="3399430"/>
            </a:xfrm>
            <a:prstGeom prst="rect">
              <a:avLst/>
            </a:prstGeom>
          </p:spPr>
        </p:pic>
        <p:sp>
          <p:nvSpPr>
            <p:cNvPr id="11" name="Text Box 3"/>
            <p:cNvSpPr txBox="1">
              <a:spLocks noChangeArrowheads="1"/>
            </p:cNvSpPr>
            <p:nvPr/>
          </p:nvSpPr>
          <p:spPr bwMode="auto">
            <a:xfrm>
              <a:off x="3175" y="1762780"/>
              <a:ext cx="9140825" cy="523220"/>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000090"/>
                  </a:solidFill>
                  <a:latin typeface="Arial" charset="0"/>
                </a:rPr>
                <a:t>Search for charged Higgs boson: improve on previous </a:t>
              </a:r>
              <a:r>
                <a:rPr lang="en-US" sz="2100" dirty="0" err="1" smtClean="0">
                  <a:solidFill>
                    <a:srgbClr val="000090"/>
                  </a:solidFill>
                  <a:latin typeface="Arial" charset="0"/>
                </a:rPr>
                <a:t>TeVatron</a:t>
              </a:r>
              <a:r>
                <a:rPr lang="en-US" sz="2100" dirty="0" smtClean="0">
                  <a:solidFill>
                    <a:srgbClr val="000090"/>
                  </a:solidFill>
                  <a:latin typeface="Arial" charset="0"/>
                </a:rPr>
                <a:t> limits</a:t>
              </a:r>
              <a:endParaRPr lang="en-US" sz="2100" baseline="-25000" dirty="0">
                <a:solidFill>
                  <a:srgbClr val="000090"/>
                </a:solidFill>
                <a:latin typeface="Arial" charset="0"/>
              </a:endParaRPr>
            </a:p>
          </p:txBody>
        </p:sp>
      </p:grpSp>
    </p:spTree>
    <p:extLst>
      <p:ext uri="{BB962C8B-B14F-4D97-AF65-F5344CB8AC3E}">
        <p14:creationId xmlns:p14="http://schemas.microsoft.com/office/powerpoint/2010/main" val="1539665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mb3.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81200"/>
            <a:ext cx="8229600" cy="4876800"/>
          </a:xfrm>
          <a:prstGeom prst="rect">
            <a:avLst/>
          </a:prstGeom>
          <a:ln>
            <a:solidFill>
              <a:schemeClr val="tx1"/>
            </a:solidFill>
          </a:ln>
        </p:spPr>
      </p:pic>
      <p:sp>
        <p:nvSpPr>
          <p:cNvPr id="12" name="Text Box 3"/>
          <p:cNvSpPr txBox="1">
            <a:spLocks noChangeArrowheads="1"/>
          </p:cNvSpPr>
          <p:nvPr/>
        </p:nvSpPr>
        <p:spPr bwMode="auto">
          <a:xfrm>
            <a:off x="3175" y="609600"/>
            <a:ext cx="9140825" cy="1104918"/>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Search for the Higgs boson: many channels commissioned!</a:t>
            </a:r>
          </a:p>
          <a:p>
            <a:pPr>
              <a:lnSpc>
                <a:spcPct val="140000"/>
              </a:lnSpc>
              <a:spcBef>
                <a:spcPct val="40000"/>
              </a:spcBef>
              <a:buClr>
                <a:srgbClr val="FF0000"/>
              </a:buClr>
              <a:buNone/>
            </a:pPr>
            <a:r>
              <a:rPr lang="en-US" sz="2100" dirty="0" smtClean="0">
                <a:solidFill>
                  <a:srgbClr val="008000"/>
                </a:solidFill>
                <a:latin typeface="Arial" charset="0"/>
              </a:rPr>
              <a:t>See seminar yesterday 20/09 by J. </a:t>
            </a:r>
            <a:r>
              <a:rPr lang="en-US" sz="2100" dirty="0" err="1" smtClean="0">
                <a:solidFill>
                  <a:srgbClr val="008000"/>
                </a:solidFill>
                <a:latin typeface="Arial" charset="0"/>
              </a:rPr>
              <a:t>Guimaraes</a:t>
            </a:r>
            <a:r>
              <a:rPr lang="en-US" sz="2100" dirty="0" smtClean="0">
                <a:solidFill>
                  <a:srgbClr val="008000"/>
                </a:solidFill>
                <a:latin typeface="Arial" charset="0"/>
              </a:rPr>
              <a:t> </a:t>
            </a:r>
            <a:r>
              <a:rPr lang="en-US" sz="2100" dirty="0" err="1" smtClean="0">
                <a:solidFill>
                  <a:srgbClr val="008000"/>
                </a:solidFill>
                <a:latin typeface="Arial" charset="0"/>
              </a:rPr>
              <a:t>Da</a:t>
            </a:r>
            <a:r>
              <a:rPr lang="en-US" sz="2100" dirty="0" smtClean="0">
                <a:solidFill>
                  <a:srgbClr val="008000"/>
                </a:solidFill>
                <a:latin typeface="Arial" charset="0"/>
              </a:rPr>
              <a:t> Costa</a:t>
            </a:r>
            <a:endParaRPr lang="en-US" sz="2100" dirty="0">
              <a:solidFill>
                <a:srgbClr val="008000"/>
              </a:solidFill>
              <a:latin typeface="Arial" charset="0"/>
            </a:endParaRPr>
          </a:p>
        </p:txBody>
      </p:sp>
      <p:sp>
        <p:nvSpPr>
          <p:cNvPr id="13" name="TextBox 12"/>
          <p:cNvSpPr txBox="1">
            <a:spLocks noChangeArrowheads="1"/>
          </p:cNvSpPr>
          <p:nvPr/>
        </p:nvSpPr>
        <p:spPr bwMode="auto">
          <a:xfrm>
            <a:off x="0" y="0"/>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ATLAS status report: what about the hunt for the Higgs boson?</a:t>
            </a:r>
            <a:endParaRPr lang="en-US" sz="2400" dirty="0">
              <a:solidFill>
                <a:srgbClr val="800000"/>
              </a:solidFill>
            </a:endParaRPr>
          </a:p>
        </p:txBody>
      </p:sp>
    </p:spTree>
    <p:extLst>
      <p:ext uri="{BB962C8B-B14F-4D97-AF65-F5344CB8AC3E}">
        <p14:creationId xmlns:p14="http://schemas.microsoft.com/office/powerpoint/2010/main" val="38081515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gs_combined_0911.png"/>
          <p:cNvPicPr>
            <a:picLocks noChangeAspect="1"/>
          </p:cNvPicPr>
          <p:nvPr/>
        </p:nvPicPr>
        <p:blipFill>
          <a:blip r:embed="rId3"/>
          <a:stretch>
            <a:fillRect/>
          </a:stretch>
        </p:blipFill>
        <p:spPr>
          <a:xfrm>
            <a:off x="228600" y="1143132"/>
            <a:ext cx="8722694" cy="5410068"/>
          </a:xfrm>
          <a:prstGeom prst="rect">
            <a:avLst/>
          </a:prstGeom>
        </p:spPr>
      </p:pic>
      <p:sp>
        <p:nvSpPr>
          <p:cNvPr id="5" name="Text Box 3"/>
          <p:cNvSpPr txBox="1">
            <a:spLocks noChangeArrowheads="1"/>
          </p:cNvSpPr>
          <p:nvPr/>
        </p:nvSpPr>
        <p:spPr bwMode="auto">
          <a:xfrm>
            <a:off x="3175" y="533400"/>
            <a:ext cx="9140825" cy="523220"/>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Search for the Higgs boson: huge progress over 2011. More to come.</a:t>
            </a:r>
            <a:endParaRPr lang="en-US" sz="2100" baseline="-25000" dirty="0">
              <a:solidFill>
                <a:srgbClr val="660066"/>
              </a:solidFill>
              <a:latin typeface="Arial" charset="0"/>
            </a:endParaRPr>
          </a:p>
        </p:txBody>
      </p:sp>
      <p:sp>
        <p:nvSpPr>
          <p:cNvPr id="6" name="TextBox 12"/>
          <p:cNvSpPr txBox="1">
            <a:spLocks noChangeArrowheads="1"/>
          </p:cNvSpPr>
          <p:nvPr/>
        </p:nvSpPr>
        <p:spPr bwMode="auto">
          <a:xfrm>
            <a:off x="0" y="0"/>
            <a:ext cx="9144000" cy="46165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400" dirty="0" smtClean="0">
                <a:solidFill>
                  <a:srgbClr val="800000"/>
                </a:solidFill>
              </a:rPr>
              <a:t>ATLAS status report: what about the hunt for the Higgs boson?</a:t>
            </a:r>
            <a:endParaRPr lang="en-US" sz="2400" dirty="0">
              <a:solidFill>
                <a:srgbClr val="800000"/>
              </a:solidFill>
            </a:endParaRPr>
          </a:p>
        </p:txBody>
      </p:sp>
    </p:spTree>
    <p:extLst>
      <p:ext uri="{BB962C8B-B14F-4D97-AF65-F5344CB8AC3E}">
        <p14:creationId xmlns:p14="http://schemas.microsoft.com/office/powerpoint/2010/main" val="6364716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0" y="2667000"/>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t>Back-up slides</a:t>
            </a:r>
            <a:endParaRPr lang="en-US" sz="3600" dirty="0"/>
          </a:p>
        </p:txBody>
      </p:sp>
    </p:spTree>
    <p:extLst>
      <p:ext uri="{BB962C8B-B14F-4D97-AF65-F5344CB8AC3E}">
        <p14:creationId xmlns:p14="http://schemas.microsoft.com/office/powerpoint/2010/main" val="4205152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ATLAS reconstruction: impact of pile-up</a:t>
            </a:r>
            <a:endParaRPr lang="en-US" sz="2400" dirty="0">
              <a:solidFill>
                <a:srgbClr val="000090"/>
              </a:solidFill>
            </a:endParaRPr>
          </a:p>
        </p:txBody>
      </p:sp>
      <p:pic>
        <p:nvPicPr>
          <p:cNvPr id="8" name="Picture 7" descr="Noisepertower_0911.png"/>
          <p:cNvPicPr>
            <a:picLocks noChangeAspect="1"/>
          </p:cNvPicPr>
          <p:nvPr/>
        </p:nvPicPr>
        <p:blipFill>
          <a:blip r:embed="rId2"/>
          <a:stretch>
            <a:fillRect/>
          </a:stretch>
        </p:blipFill>
        <p:spPr>
          <a:xfrm>
            <a:off x="4800600" y="609601"/>
            <a:ext cx="4343400" cy="3505200"/>
          </a:xfrm>
          <a:prstGeom prst="rect">
            <a:avLst/>
          </a:prstGeom>
        </p:spPr>
      </p:pic>
      <p:pic>
        <p:nvPicPr>
          <p:cNvPr id="9" name="Picture 8" descr="Barreloutoftime_0911.png"/>
          <p:cNvPicPr>
            <a:picLocks noChangeAspect="1"/>
          </p:cNvPicPr>
          <p:nvPr/>
        </p:nvPicPr>
        <p:blipFill>
          <a:blip r:embed="rId3"/>
          <a:stretch>
            <a:fillRect/>
          </a:stretch>
        </p:blipFill>
        <p:spPr>
          <a:xfrm>
            <a:off x="152400" y="3788664"/>
            <a:ext cx="4038600" cy="3069336"/>
          </a:xfrm>
          <a:prstGeom prst="rect">
            <a:avLst/>
          </a:prstGeom>
        </p:spPr>
      </p:pic>
      <p:pic>
        <p:nvPicPr>
          <p:cNvPr id="10" name="Picture 9" descr="Barreloutoftime1_0911.png"/>
          <p:cNvPicPr>
            <a:picLocks noChangeAspect="1"/>
          </p:cNvPicPr>
          <p:nvPr/>
        </p:nvPicPr>
        <p:blipFill>
          <a:blip r:embed="rId4"/>
          <a:stretch>
            <a:fillRect/>
          </a:stretch>
        </p:blipFill>
        <p:spPr>
          <a:xfrm>
            <a:off x="4267200" y="3886200"/>
            <a:ext cx="3767144" cy="2971800"/>
          </a:xfrm>
          <a:prstGeom prst="rect">
            <a:avLst/>
          </a:prstGeom>
        </p:spPr>
      </p:pic>
      <p:sp>
        <p:nvSpPr>
          <p:cNvPr id="11" name="TextBox 10"/>
          <p:cNvSpPr txBox="1"/>
          <p:nvPr/>
        </p:nvSpPr>
        <p:spPr>
          <a:xfrm>
            <a:off x="8573" y="609600"/>
            <a:ext cx="4868227" cy="2862322"/>
          </a:xfrm>
          <a:prstGeom prst="rect">
            <a:avLst/>
          </a:prstGeom>
          <a:noFill/>
        </p:spPr>
        <p:txBody>
          <a:bodyPr wrap="square" rtlCol="0">
            <a:spAutoFit/>
          </a:bodyPr>
          <a:lstStyle/>
          <a:p>
            <a:pPr algn="l"/>
            <a:r>
              <a:rPr lang="en-US" sz="2000" dirty="0" smtClean="0">
                <a:solidFill>
                  <a:srgbClr val="660066"/>
                </a:solidFill>
              </a:rPr>
              <a:t> Effective noise per cell/tower increases as pile-up increases (many towers in a jet!) </a:t>
            </a:r>
          </a:p>
          <a:p>
            <a:pPr algn="l"/>
            <a:r>
              <a:rPr lang="en-US" sz="2000" dirty="0" smtClean="0">
                <a:solidFill>
                  <a:srgbClr val="660066"/>
                </a:solidFill>
              </a:rPr>
              <a:t> Optimal performance will require correction per cell type in </a:t>
            </a:r>
            <a:r>
              <a:rPr lang="en-US" sz="2000" dirty="0" err="1" smtClean="0">
                <a:solidFill>
                  <a:srgbClr val="660066"/>
                </a:solidFill>
                <a:latin typeface="Symbol" charset="2"/>
                <a:cs typeface="Symbol" charset="2"/>
              </a:rPr>
              <a:t>h</a:t>
            </a:r>
            <a:r>
              <a:rPr lang="en-US" sz="2000" dirty="0" smtClean="0">
                <a:solidFill>
                  <a:srgbClr val="660066"/>
                </a:solidFill>
              </a:rPr>
              <a:t>-bins and as a function of luminosity to set average measured E</a:t>
            </a:r>
            <a:r>
              <a:rPr lang="en-US" sz="2000" baseline="-25000" dirty="0" smtClean="0">
                <a:solidFill>
                  <a:srgbClr val="660066"/>
                </a:solidFill>
              </a:rPr>
              <a:t>T</a:t>
            </a:r>
            <a:r>
              <a:rPr lang="en-US" sz="2000" dirty="0" smtClean="0">
                <a:solidFill>
                  <a:srgbClr val="660066"/>
                </a:solidFill>
              </a:rPr>
              <a:t> to ~ 0</a:t>
            </a:r>
          </a:p>
          <a:p>
            <a:pPr algn="l"/>
            <a:r>
              <a:rPr lang="en-US" sz="2000" dirty="0" smtClean="0">
                <a:solidFill>
                  <a:srgbClr val="000090"/>
                </a:solidFill>
              </a:rPr>
              <a:t> At the moment, introduce increased jet energy scale uncertainty for low-</a:t>
            </a:r>
            <a:r>
              <a:rPr lang="en-US" sz="2000" dirty="0" err="1" smtClean="0">
                <a:solidFill>
                  <a:srgbClr val="000090"/>
                </a:solidFill>
              </a:rPr>
              <a:t>p</a:t>
            </a:r>
            <a:r>
              <a:rPr lang="en-US" sz="2000" baseline="-25000" dirty="0" err="1" smtClean="0">
                <a:solidFill>
                  <a:srgbClr val="000090"/>
                </a:solidFill>
              </a:rPr>
              <a:t>T</a:t>
            </a:r>
            <a:r>
              <a:rPr lang="en-US" sz="2000" dirty="0" smtClean="0">
                <a:solidFill>
                  <a:srgbClr val="000090"/>
                </a:solidFill>
              </a:rPr>
              <a:t> jets </a:t>
            </a:r>
            <a:br>
              <a:rPr lang="en-US" sz="2000" dirty="0" smtClean="0">
                <a:solidFill>
                  <a:srgbClr val="000090"/>
                </a:solidFill>
              </a:rPr>
            </a:br>
            <a:r>
              <a:rPr lang="en-US" sz="2000" dirty="0" smtClean="0">
                <a:solidFill>
                  <a:srgbClr val="000090"/>
                </a:solidFill>
              </a:rPr>
              <a:t>(at maximum 7% for jets in forward </a:t>
            </a:r>
            <a:r>
              <a:rPr lang="en-US" sz="2000" dirty="0" err="1" smtClean="0">
                <a:solidFill>
                  <a:srgbClr val="000090"/>
                </a:solidFill>
              </a:rPr>
              <a:t>calo</a:t>
            </a:r>
            <a:r>
              <a:rPr lang="en-US" sz="2000" dirty="0" smtClean="0">
                <a:solidFill>
                  <a:srgbClr val="000090"/>
                </a:solidFill>
              </a:rPr>
              <a:t>) </a:t>
            </a:r>
            <a:endParaRPr lang="en-US" sz="2000" dirty="0">
              <a:solidFill>
                <a:srgbClr val="000090"/>
              </a:solidFill>
            </a:endParaRPr>
          </a:p>
        </p:txBody>
      </p:sp>
    </p:spTree>
    <p:extLst>
      <p:ext uri="{BB962C8B-B14F-4D97-AF65-F5344CB8AC3E}">
        <p14:creationId xmlns:p14="http://schemas.microsoft.com/office/powerpoint/2010/main" val="36944701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a:solidFill>
                  <a:srgbClr val="800000"/>
                </a:solidFill>
              </a:rPr>
              <a:t>Electrons from photon conversions</a:t>
            </a:r>
          </a:p>
        </p:txBody>
      </p:sp>
      <p:sp>
        <p:nvSpPr>
          <p:cNvPr id="10" name="Text Placeholder 4"/>
          <p:cNvSpPr txBox="1">
            <a:spLocks/>
          </p:cNvSpPr>
          <p:nvPr/>
        </p:nvSpPr>
        <p:spPr>
          <a:xfrm>
            <a:off x="0" y="304800"/>
            <a:ext cx="9144000" cy="5257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a:p>
            <a:pPr algn="l" fontAlgn="auto">
              <a:spcBef>
                <a:spcPts val="0"/>
              </a:spcBef>
              <a:spcAft>
                <a:spcPts val="0"/>
              </a:spcAft>
              <a:buSzPct val="80000"/>
              <a:defRPr/>
            </a:pPr>
            <a:r>
              <a:rPr lang="en-US" sz="2000" dirty="0">
                <a:solidFill>
                  <a:srgbClr val="660066"/>
                </a:solidFill>
                <a:latin typeface="+mn-lt"/>
              </a:rPr>
              <a:t>   TRT very powerful to track </a:t>
            </a:r>
            <a:r>
              <a:rPr lang="en-US" sz="2000" dirty="0" err="1">
                <a:solidFill>
                  <a:srgbClr val="660066"/>
                </a:solidFill>
                <a:latin typeface="+mn-lt"/>
              </a:rPr>
              <a:t>secondaries</a:t>
            </a:r>
            <a:r>
              <a:rPr lang="en-US" sz="2000" dirty="0">
                <a:solidFill>
                  <a:srgbClr val="660066"/>
                </a:solidFill>
                <a:latin typeface="+mn-lt"/>
              </a:rPr>
              <a:t> and then identify which ones are conversions. A few beautiful examples shown here for the pleasure of the eye.</a:t>
            </a:r>
          </a:p>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p:txBody>
      </p:sp>
      <p:pic>
        <p:nvPicPr>
          <p:cNvPr id="36868" name="Picture 4" descr="vp1_3dcocktail_run141749_evt225911_5.png"/>
          <p:cNvPicPr>
            <a:picLocks noChangeAspect="1"/>
          </p:cNvPicPr>
          <p:nvPr/>
        </p:nvPicPr>
        <p:blipFill>
          <a:blip r:embed="rId2"/>
          <a:srcRect/>
          <a:stretch>
            <a:fillRect/>
          </a:stretch>
        </p:blipFill>
        <p:spPr bwMode="auto">
          <a:xfrm>
            <a:off x="1" y="1600200"/>
            <a:ext cx="7893050" cy="4724400"/>
          </a:xfrm>
          <a:prstGeom prst="rect">
            <a:avLst/>
          </a:prstGeom>
          <a:noFill/>
          <a:ln w="9525">
            <a:noFill/>
            <a:miter lim="800000"/>
            <a:headEnd/>
            <a:tailEnd/>
          </a:ln>
        </p:spPr>
      </p:pic>
    </p:spTree>
    <p:extLst>
      <p:ext uri="{BB962C8B-B14F-4D97-AF65-F5344CB8AC3E}">
        <p14:creationId xmlns:p14="http://schemas.microsoft.com/office/powerpoint/2010/main" val="10687652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1"/>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SM physics: W/Z differential measurements</a:t>
            </a:r>
            <a:endParaRPr lang="en-US" sz="3600" dirty="0">
              <a:solidFill>
                <a:srgbClr val="800000"/>
              </a:solidFill>
            </a:endParaRPr>
          </a:p>
        </p:txBody>
      </p:sp>
      <p:sp>
        <p:nvSpPr>
          <p:cNvPr id="10" name="Text Placeholder 4"/>
          <p:cNvSpPr txBox="1">
            <a:spLocks/>
          </p:cNvSpPr>
          <p:nvPr/>
        </p:nvSpPr>
        <p:spPr>
          <a:xfrm>
            <a:off x="0" y="304800"/>
            <a:ext cx="6096000" cy="18288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a:p>
            <a:pPr algn="l" fontAlgn="auto">
              <a:spcBef>
                <a:spcPts val="0"/>
              </a:spcBef>
              <a:spcAft>
                <a:spcPts val="0"/>
              </a:spcAft>
              <a:buSzPct val="80000"/>
              <a:defRPr/>
            </a:pPr>
            <a:r>
              <a:rPr lang="en-US" sz="2000" dirty="0">
                <a:solidFill>
                  <a:srgbClr val="660066"/>
                </a:solidFill>
                <a:latin typeface="+mn-lt"/>
              </a:rPr>
              <a:t>  </a:t>
            </a:r>
            <a:r>
              <a:rPr lang="en-US" sz="2000" dirty="0" smtClean="0">
                <a:solidFill>
                  <a:srgbClr val="660066"/>
                </a:solidFill>
                <a:latin typeface="+mn-lt"/>
              </a:rPr>
              <a:t> Differential distributions indicate that probing </a:t>
            </a:r>
            <a:r>
              <a:rPr lang="en-US" sz="2000" dirty="0" err="1" smtClean="0">
                <a:solidFill>
                  <a:srgbClr val="660066"/>
                </a:solidFill>
                <a:latin typeface="+mn-lt"/>
              </a:rPr>
              <a:t>pdfs</a:t>
            </a:r>
            <a:r>
              <a:rPr lang="en-US" sz="2000" dirty="0" smtClean="0">
                <a:solidFill>
                  <a:srgbClr val="660066"/>
                </a:solidFill>
                <a:latin typeface="+mn-lt"/>
              </a:rPr>
              <a:t> will perhaps be best achieved by using separately measurements for W</a:t>
            </a:r>
            <a:r>
              <a:rPr lang="en-US" sz="2000" baseline="30000" dirty="0" smtClean="0">
                <a:solidFill>
                  <a:srgbClr val="660066"/>
                </a:solidFill>
                <a:latin typeface="+mn-lt"/>
              </a:rPr>
              <a:t>+</a:t>
            </a:r>
            <a:r>
              <a:rPr lang="en-US" sz="2000" dirty="0" smtClean="0">
                <a:solidFill>
                  <a:srgbClr val="660066"/>
                </a:solidFill>
                <a:latin typeface="+mn-lt"/>
              </a:rPr>
              <a:t>, W</a:t>
            </a:r>
            <a:r>
              <a:rPr lang="en-US" sz="2000" baseline="30000" dirty="0" smtClean="0">
                <a:solidFill>
                  <a:srgbClr val="660066"/>
                </a:solidFill>
                <a:latin typeface="+mn-lt"/>
              </a:rPr>
              <a:t>-</a:t>
            </a:r>
            <a:r>
              <a:rPr lang="en-US" sz="2000" dirty="0" smtClean="0">
                <a:solidFill>
                  <a:srgbClr val="660066"/>
                </a:solidFill>
                <a:latin typeface="+mn-lt"/>
              </a:rPr>
              <a:t> and Z as inputs to the fits </a:t>
            </a:r>
            <a:endParaRPr lang="en-US" sz="2000" dirty="0">
              <a:solidFill>
                <a:srgbClr val="660066"/>
              </a:solidFill>
              <a:latin typeface="+mn-lt"/>
            </a:endParaRPr>
          </a:p>
        </p:txBody>
      </p:sp>
      <p:pic>
        <p:nvPicPr>
          <p:cNvPr id="12" name="Picture 11"/>
          <p:cNvPicPr>
            <a:picLocks noChangeAspect="1"/>
          </p:cNvPicPr>
          <p:nvPr/>
        </p:nvPicPr>
        <p:blipFill>
          <a:blip r:embed="rId2"/>
          <a:stretch>
            <a:fillRect/>
          </a:stretch>
        </p:blipFill>
        <p:spPr>
          <a:xfrm>
            <a:off x="5863590" y="609600"/>
            <a:ext cx="3280410" cy="6248400"/>
          </a:xfrm>
          <a:prstGeom prst="rect">
            <a:avLst/>
          </a:prstGeom>
        </p:spPr>
      </p:pic>
      <p:pic>
        <p:nvPicPr>
          <p:cNvPr id="13" name="Picture 12"/>
          <p:cNvPicPr>
            <a:picLocks noChangeAspect="1"/>
          </p:cNvPicPr>
          <p:nvPr/>
        </p:nvPicPr>
        <p:blipFill>
          <a:blip r:embed="rId3"/>
          <a:stretch>
            <a:fillRect/>
          </a:stretch>
        </p:blipFill>
        <p:spPr>
          <a:xfrm>
            <a:off x="0" y="1882205"/>
            <a:ext cx="4572000" cy="4975795"/>
          </a:xfrm>
          <a:prstGeom prst="rect">
            <a:avLst/>
          </a:prstGeom>
        </p:spPr>
      </p:pic>
    </p:spTree>
    <p:extLst>
      <p:ext uri="{BB962C8B-B14F-4D97-AF65-F5344CB8AC3E}">
        <p14:creationId xmlns:p14="http://schemas.microsoft.com/office/powerpoint/2010/main" val="1897990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1"/>
          <p:cNvSpPr txBox="1">
            <a:spLocks noChangeArrowheads="1"/>
          </p:cNvSpPr>
          <p:nvPr/>
        </p:nvSpPr>
        <p:spPr bwMode="auto">
          <a:xfrm>
            <a:off x="0" y="0"/>
            <a:ext cx="9144000" cy="584200"/>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200" dirty="0">
                <a:solidFill>
                  <a:srgbClr val="800000"/>
                </a:solidFill>
              </a:rPr>
              <a:t>Inclusive electrons at the LHC: a real challenge!</a:t>
            </a:r>
          </a:p>
        </p:txBody>
      </p:sp>
      <p:sp>
        <p:nvSpPr>
          <p:cNvPr id="10" name="Text Placeholder 4"/>
          <p:cNvSpPr txBox="1">
            <a:spLocks/>
          </p:cNvSpPr>
          <p:nvPr/>
        </p:nvSpPr>
        <p:spPr>
          <a:xfrm>
            <a:off x="0" y="76200"/>
            <a:ext cx="9144000" cy="2514600"/>
          </a:xfrm>
          <a:prstGeom prst="rect">
            <a:avLst/>
          </a:prstGeom>
          <a:effectLst/>
        </p:spPr>
        <p:txBody>
          <a:bodyPr lIns="91433" tIns="45717" rIns="91433" bIns="45717">
            <a:scene3d>
              <a:camera prst="orthographicFront"/>
              <a:lightRig rig="chilly" dir="t"/>
            </a:scene3d>
            <a:sp3d extrusionH="6350">
              <a:extrusionClr>
                <a:schemeClr val="bg1"/>
              </a:extrusionClr>
            </a:sp3d>
          </a:bodyPr>
          <a:lstStyle/>
          <a:p>
            <a:pPr fontAlgn="auto">
              <a:spcBef>
                <a:spcPts val="0"/>
              </a:spcBef>
              <a:spcAft>
                <a:spcPts val="0"/>
              </a:spcAft>
              <a:buClr>
                <a:schemeClr val="accent4">
                  <a:lumMod val="50000"/>
                </a:schemeClr>
              </a:buClr>
              <a:buSzPct val="80000"/>
              <a:buFont typeface="Wingdings" charset="2"/>
              <a:buChar char="Ø"/>
              <a:defRPr/>
            </a:pPr>
            <a:endParaRPr lang="en-US" sz="2000" dirty="0">
              <a:solidFill>
                <a:srgbClr val="660066"/>
              </a:solidFill>
              <a:latin typeface="+mn-lt"/>
            </a:endParaRPr>
          </a:p>
          <a:p>
            <a:pPr algn="l" fontAlgn="auto">
              <a:spcBef>
                <a:spcPts val="0"/>
              </a:spcBef>
              <a:spcAft>
                <a:spcPts val="0"/>
              </a:spcAft>
              <a:buSzPct val="80000"/>
              <a:buNone/>
              <a:defRPr/>
            </a:pPr>
            <a:r>
              <a:rPr lang="en-US" sz="2000" dirty="0">
                <a:solidFill>
                  <a:srgbClr val="660066"/>
                </a:solidFill>
                <a:latin typeface="+mn-lt"/>
              </a:rPr>
              <a:t>The biggest challenge for the electrons has been to measure the efficiency for non-isolated electrons from data: use tag-and-probe technique where the tag is a tight electron candidate, which enriches the QCD </a:t>
            </a:r>
            <a:r>
              <a:rPr lang="en-US" sz="2000" dirty="0" err="1">
                <a:solidFill>
                  <a:srgbClr val="660066"/>
                </a:solidFill>
                <a:latin typeface="+mn-lt"/>
              </a:rPr>
              <a:t>dijet</a:t>
            </a:r>
            <a:r>
              <a:rPr lang="en-US" sz="2000" dirty="0">
                <a:solidFill>
                  <a:srgbClr val="660066"/>
                </a:solidFill>
                <a:latin typeface="+mn-lt"/>
              </a:rPr>
              <a:t> background in heavy-</a:t>
            </a:r>
            <a:r>
              <a:rPr lang="en-US" sz="2000" dirty="0" err="1">
                <a:solidFill>
                  <a:srgbClr val="660066"/>
                </a:solidFill>
                <a:latin typeface="+mn-lt"/>
              </a:rPr>
              <a:t>flavour</a:t>
            </a:r>
            <a:r>
              <a:rPr lang="en-US" sz="2000" dirty="0">
                <a:solidFill>
                  <a:srgbClr val="660066"/>
                </a:solidFill>
                <a:latin typeface="+mn-lt"/>
              </a:rPr>
              <a:t> </a:t>
            </a:r>
            <a:r>
              <a:rPr lang="en-US" sz="2000" dirty="0" err="1">
                <a:solidFill>
                  <a:srgbClr val="660066"/>
                </a:solidFill>
                <a:latin typeface="+mn-lt"/>
              </a:rPr>
              <a:t>dijets</a:t>
            </a:r>
            <a:r>
              <a:rPr lang="en-US" sz="2000" dirty="0">
                <a:solidFill>
                  <a:srgbClr val="660066"/>
                </a:solidFill>
                <a:latin typeface="+mn-lt"/>
              </a:rPr>
              <a:t> with one jet producing a real electron. The probe is then selected with minimal cuts and the fraction of signal is large enough to apply the same method as in the normal analysis to measure the signal component before and after cuts.</a:t>
            </a:r>
          </a:p>
        </p:txBody>
      </p:sp>
      <p:pic>
        <p:nvPicPr>
          <p:cNvPr id="70660" name="Picture 4" descr="Inclusiveleptons_7.png"/>
          <p:cNvPicPr>
            <a:picLocks noChangeAspect="1"/>
          </p:cNvPicPr>
          <p:nvPr/>
        </p:nvPicPr>
        <p:blipFill>
          <a:blip r:embed="rId2"/>
          <a:srcRect/>
          <a:stretch>
            <a:fillRect/>
          </a:stretch>
        </p:blipFill>
        <p:spPr bwMode="auto">
          <a:xfrm>
            <a:off x="0" y="2670176"/>
            <a:ext cx="6172200" cy="3883025"/>
          </a:xfrm>
          <a:prstGeom prst="rect">
            <a:avLst/>
          </a:prstGeom>
          <a:noFill/>
          <a:ln w="9525">
            <a:noFill/>
            <a:miter lim="800000"/>
            <a:headEnd/>
            <a:tailEnd/>
          </a:ln>
        </p:spPr>
      </p:pic>
    </p:spTree>
    <p:extLst>
      <p:ext uri="{BB962C8B-B14F-4D97-AF65-F5344CB8AC3E}">
        <p14:creationId xmlns:p14="http://schemas.microsoft.com/office/powerpoint/2010/main" val="30411077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4716016" y="28972"/>
            <a:ext cx="4464496" cy="3256012"/>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12" name="Rectangle 11"/>
          <p:cNvSpPr/>
          <p:nvPr/>
        </p:nvSpPr>
        <p:spPr bwMode="auto">
          <a:xfrm>
            <a:off x="35496" y="3168352"/>
            <a:ext cx="5040560" cy="3573016"/>
          </a:xfrm>
          <a:prstGeom prst="rect">
            <a:avLst/>
          </a:prstGeom>
          <a:solidFill>
            <a:srgbClr val="3366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17409" name="Slide Number Placeholder 4"/>
          <p:cNvSpPr>
            <a:spLocks noGrp="1"/>
          </p:cNvSpPr>
          <p:nvPr>
            <p:ph type="sldNum" sz="quarter" idx="4294967295"/>
          </p:nvPr>
        </p:nvSpPr>
        <p:spPr>
          <a:xfrm>
            <a:off x="8305800" y="6553200"/>
            <a:ext cx="8382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B1E17EE3-F523-7945-ACBA-F7547367007F}" type="slidenum">
              <a:rPr lang="en-US" sz="1200">
                <a:solidFill>
                  <a:schemeClr val="tx2"/>
                </a:solidFill>
                <a:effectLst/>
              </a:rPr>
              <a:pPr/>
              <a:t>39</a:t>
            </a:fld>
            <a:endParaRPr lang="en-US" sz="1200" dirty="0">
              <a:solidFill>
                <a:schemeClr val="tx2"/>
              </a:solidFill>
              <a:effectLst/>
            </a:endParaRPr>
          </a:p>
        </p:txBody>
      </p:sp>
      <p:sp>
        <p:nvSpPr>
          <p:cNvPr id="17410" name="Text Box 4"/>
          <p:cNvSpPr txBox="1">
            <a:spLocks noChangeArrowheads="1"/>
          </p:cNvSpPr>
          <p:nvPr/>
        </p:nvSpPr>
        <p:spPr bwMode="auto">
          <a:xfrm>
            <a:off x="121503" y="231031"/>
            <a:ext cx="1366931" cy="461665"/>
          </a:xfrm>
          <a:prstGeom prst="rect">
            <a:avLst/>
          </a:prstGeom>
          <a:solidFill>
            <a:srgbClr val="FFFF00"/>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buNone/>
            </a:pPr>
            <a:r>
              <a:rPr lang="en-US" sz="2400" dirty="0" smtClean="0">
                <a:effectLst/>
              </a:rPr>
              <a:t>H </a:t>
            </a:r>
            <a:r>
              <a:rPr lang="en-US" sz="2400" dirty="0" smtClean="0">
                <a:effectLst/>
                <a:sym typeface="Wingdings"/>
              </a:rPr>
              <a:t> </a:t>
            </a:r>
            <a:r>
              <a:rPr lang="en-US" sz="2400" dirty="0" err="1" smtClean="0">
                <a:effectLst/>
                <a:latin typeface="Lucida Grande"/>
                <a:ea typeface="Lucida Grande"/>
                <a:cs typeface="Lucida Grande"/>
                <a:sym typeface="Wingdings"/>
              </a:rPr>
              <a:t>γγ</a:t>
            </a:r>
            <a:endParaRPr lang="en-US" sz="2400" dirty="0">
              <a:effectLst/>
            </a:endParaRPr>
          </a:p>
        </p:txBody>
      </p:sp>
      <p:sp>
        <p:nvSpPr>
          <p:cNvPr id="6" name="Text Box 4"/>
          <p:cNvSpPr txBox="1">
            <a:spLocks noChangeArrowheads="1"/>
          </p:cNvSpPr>
          <p:nvPr/>
        </p:nvSpPr>
        <p:spPr bwMode="auto">
          <a:xfrm>
            <a:off x="1708175" y="369531"/>
            <a:ext cx="2159566" cy="323165"/>
          </a:xfrm>
          <a:prstGeom prst="rect">
            <a:avLst/>
          </a:prstGeom>
          <a:solidFill>
            <a:srgbClr val="FFCCFF"/>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buNone/>
            </a:pPr>
            <a:r>
              <a:rPr lang="en-US" sz="1500" dirty="0" smtClean="0">
                <a:effectLst/>
              </a:rPr>
              <a:t>114 &lt; </a:t>
            </a:r>
            <a:r>
              <a:rPr lang="en-US" sz="1500" dirty="0" err="1" smtClean="0">
                <a:effectLst/>
              </a:rPr>
              <a:t>m</a:t>
            </a:r>
            <a:r>
              <a:rPr lang="en-US" sz="1500" baseline="-25000" dirty="0" err="1" smtClean="0">
                <a:effectLst/>
              </a:rPr>
              <a:t>H</a:t>
            </a:r>
            <a:r>
              <a:rPr lang="en-US" sz="1500" dirty="0" smtClean="0">
                <a:effectLst/>
              </a:rPr>
              <a:t> ≤ 150 </a:t>
            </a:r>
            <a:r>
              <a:rPr lang="en-US" sz="1500" dirty="0" err="1" smtClean="0">
                <a:effectLst/>
              </a:rPr>
              <a:t>GeV</a:t>
            </a:r>
            <a:endParaRPr lang="en-US" sz="1500" dirty="0">
              <a:effectLst/>
            </a:endParaRPr>
          </a:p>
        </p:txBody>
      </p:sp>
      <p:pic>
        <p:nvPicPr>
          <p:cNvPr id="4" name="Picture 3" descr="mass.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82" y="116632"/>
            <a:ext cx="4237322" cy="3042464"/>
          </a:xfrm>
          <a:prstGeom prst="rect">
            <a:avLst/>
          </a:prstGeom>
          <a:ln>
            <a:solidFill>
              <a:srgbClr val="000000"/>
            </a:solidFill>
          </a:ln>
        </p:spPr>
      </p:pic>
      <p:sp>
        <p:nvSpPr>
          <p:cNvPr id="13" name="TextBox 12"/>
          <p:cNvSpPr txBox="1"/>
          <p:nvPr/>
        </p:nvSpPr>
        <p:spPr>
          <a:xfrm>
            <a:off x="5148064" y="4005064"/>
            <a:ext cx="3923928" cy="2062103"/>
          </a:xfrm>
          <a:prstGeom prst="rect">
            <a:avLst/>
          </a:prstGeom>
          <a:solidFill>
            <a:srgbClr val="FFCC99"/>
          </a:solidFill>
          <a:ln>
            <a:solidFill>
              <a:schemeClr val="tx1"/>
            </a:solidFill>
          </a:ln>
        </p:spPr>
        <p:txBody>
          <a:bodyPr wrap="square" rtlCol="0">
            <a:spAutoFit/>
          </a:bodyPr>
          <a:lstStyle/>
          <a:p>
            <a:pPr>
              <a:buNone/>
            </a:pPr>
            <a:r>
              <a:rPr lang="en-US" dirty="0" smtClean="0">
                <a:effectLst/>
              </a:rPr>
              <a:t>Crucial experimental aspects: </a:t>
            </a:r>
          </a:p>
          <a:p>
            <a:pPr marL="285750" indent="-285750">
              <a:buNone/>
            </a:pPr>
            <a:r>
              <a:rPr lang="en-US" dirty="0">
                <a:effectLst/>
              </a:rPr>
              <a:t>excellent </a:t>
            </a:r>
            <a:r>
              <a:rPr lang="en-US" dirty="0" err="1">
                <a:effectLst/>
                <a:latin typeface="Lucida Grande"/>
                <a:ea typeface="Lucida Grande"/>
                <a:cs typeface="Lucida Grande"/>
              </a:rPr>
              <a:t>γγ</a:t>
            </a:r>
            <a:r>
              <a:rPr lang="en-US" dirty="0">
                <a:effectLst/>
              </a:rPr>
              <a:t> mass resolution to</a:t>
            </a:r>
          </a:p>
          <a:p>
            <a:pPr>
              <a:buNone/>
            </a:pPr>
            <a:r>
              <a:rPr lang="en-US" dirty="0">
                <a:effectLst/>
              </a:rPr>
              <a:t>     observe narrow signal peak above </a:t>
            </a:r>
          </a:p>
          <a:p>
            <a:pPr>
              <a:buNone/>
            </a:pPr>
            <a:r>
              <a:rPr lang="en-US" dirty="0">
                <a:effectLst/>
              </a:rPr>
              <a:t>     irreducible </a:t>
            </a:r>
            <a:r>
              <a:rPr lang="en-US" dirty="0" err="1">
                <a:effectLst/>
                <a:latin typeface="Lucida Grande"/>
                <a:ea typeface="Lucida Grande"/>
                <a:cs typeface="Lucida Grande"/>
              </a:rPr>
              <a:t>γγ</a:t>
            </a:r>
            <a:r>
              <a:rPr lang="en-US" dirty="0">
                <a:effectLst/>
              </a:rPr>
              <a:t> </a:t>
            </a:r>
            <a:r>
              <a:rPr lang="en-US" dirty="0" smtClean="0">
                <a:effectLst/>
              </a:rPr>
              <a:t>background</a:t>
            </a:r>
          </a:p>
          <a:p>
            <a:pPr>
              <a:buNone/>
            </a:pPr>
            <a:r>
              <a:rPr lang="en-US" dirty="0">
                <a:effectLst/>
                <a:latin typeface="Comic Sans MS"/>
                <a:ea typeface="Lucida Grande"/>
                <a:cs typeface="Lucida Grande"/>
              </a:rPr>
              <a:t> </a:t>
            </a:r>
            <a:r>
              <a:rPr lang="en-US" dirty="0" smtClean="0">
                <a:effectLst/>
                <a:latin typeface="Comic Sans MS"/>
                <a:ea typeface="Lucida Grande"/>
                <a:cs typeface="Lucida Grande"/>
              </a:rPr>
              <a:t>    </a:t>
            </a:r>
            <a:r>
              <a:rPr lang="en-US" sz="1500" dirty="0" smtClean="0">
                <a:effectLst/>
                <a:latin typeface="Comic Sans MS"/>
                <a:ea typeface="Lucida Grande"/>
                <a:cs typeface="Lucida Grande"/>
              </a:rPr>
              <a:t>(</a:t>
            </a:r>
            <a:r>
              <a:rPr lang="en-US" sz="1500" dirty="0" err="1" smtClean="0">
                <a:effectLst/>
                <a:latin typeface="Lucida Grande"/>
                <a:ea typeface="Lucida Grande"/>
                <a:cs typeface="Lucida Grande"/>
              </a:rPr>
              <a:t>σ</a:t>
            </a:r>
            <a:r>
              <a:rPr lang="en-US" sz="1500" baseline="-25000" dirty="0" err="1" smtClean="0">
                <a:effectLst/>
                <a:latin typeface="Lucida Grande"/>
                <a:ea typeface="Lucida Grande"/>
                <a:cs typeface="Lucida Grande"/>
              </a:rPr>
              <a:t>γγ</a:t>
            </a:r>
            <a:r>
              <a:rPr lang="en-US" sz="1500" dirty="0" smtClean="0">
                <a:effectLst/>
                <a:latin typeface="Comic Sans MS"/>
                <a:ea typeface="Lucida Grande"/>
                <a:cs typeface="Lucida Grande"/>
              </a:rPr>
              <a:t> ~ 1.7 </a:t>
            </a:r>
            <a:r>
              <a:rPr lang="en-US" sz="1500" dirty="0" err="1" smtClean="0">
                <a:effectLst/>
                <a:latin typeface="Comic Sans MS"/>
                <a:ea typeface="Lucida Grande"/>
                <a:cs typeface="Lucida Grande"/>
              </a:rPr>
              <a:t>GeV</a:t>
            </a:r>
            <a:r>
              <a:rPr lang="en-US" sz="1500" dirty="0" smtClean="0">
                <a:effectLst/>
                <a:latin typeface="Comic Sans MS"/>
                <a:ea typeface="Lucida Grande"/>
                <a:cs typeface="Lucida Grande"/>
              </a:rPr>
              <a:t> </a:t>
            </a:r>
            <a:r>
              <a:rPr lang="en-US" sz="1500" dirty="0" err="1" smtClean="0">
                <a:effectLst/>
                <a:latin typeface="Comic Sans MS"/>
                <a:ea typeface="Lucida Grande"/>
                <a:cs typeface="Lucida Grande"/>
              </a:rPr>
              <a:t>m</a:t>
            </a:r>
            <a:r>
              <a:rPr lang="en-US" sz="1500" baseline="-25000" dirty="0" err="1" smtClean="0">
                <a:effectLst/>
                <a:latin typeface="Comic Sans MS"/>
                <a:ea typeface="Lucida Grande"/>
                <a:cs typeface="Lucida Grande"/>
              </a:rPr>
              <a:t>H</a:t>
            </a:r>
            <a:r>
              <a:rPr lang="en-US" sz="1500" dirty="0" smtClean="0">
                <a:effectLst/>
                <a:latin typeface="Comic Sans MS"/>
                <a:ea typeface="Lucida Grande"/>
                <a:cs typeface="Lucida Grande"/>
              </a:rPr>
              <a:t>=120 </a:t>
            </a:r>
            <a:r>
              <a:rPr lang="en-US" sz="1500" dirty="0" err="1" smtClean="0">
                <a:effectLst/>
                <a:latin typeface="Comic Sans MS"/>
                <a:ea typeface="Lucida Grande"/>
                <a:cs typeface="Lucida Grande"/>
              </a:rPr>
              <a:t>GeV</a:t>
            </a:r>
            <a:r>
              <a:rPr lang="en-US" sz="1500" dirty="0" smtClean="0">
                <a:effectLst/>
                <a:latin typeface="Comic Sans MS"/>
                <a:ea typeface="Lucida Grande"/>
                <a:cs typeface="Lucida Grande"/>
              </a:rPr>
              <a:t>)</a:t>
            </a:r>
          </a:p>
          <a:p>
            <a:pPr marL="285750" indent="-285750">
              <a:buNone/>
            </a:pPr>
            <a:r>
              <a:rPr lang="en-US" dirty="0" smtClean="0">
                <a:effectLst/>
                <a:latin typeface="Comic Sans MS"/>
                <a:ea typeface="Lucida Grande"/>
                <a:cs typeface="Lucida Grande"/>
              </a:rPr>
              <a:t>powerful</a:t>
            </a:r>
            <a:r>
              <a:rPr lang="en-US" dirty="0" smtClean="0">
                <a:effectLst/>
                <a:latin typeface="Lucida Grande"/>
                <a:ea typeface="Lucida Grande"/>
                <a:cs typeface="Lucida Grande"/>
              </a:rPr>
              <a:t> </a:t>
            </a:r>
            <a:r>
              <a:rPr lang="en-US" dirty="0" err="1" smtClean="0">
                <a:effectLst/>
                <a:latin typeface="Lucida Grande"/>
                <a:ea typeface="Lucida Grande"/>
                <a:cs typeface="Lucida Grande"/>
              </a:rPr>
              <a:t>γ</a:t>
            </a:r>
            <a:r>
              <a:rPr lang="en-US" dirty="0">
                <a:effectLst/>
              </a:rPr>
              <a:t>/jet </a:t>
            </a:r>
            <a:r>
              <a:rPr lang="en-US" dirty="0" smtClean="0">
                <a:effectLst/>
              </a:rPr>
              <a:t>separation to </a:t>
            </a:r>
            <a:r>
              <a:rPr lang="en-US" dirty="0">
                <a:effectLst/>
              </a:rPr>
              <a:t>suppress </a:t>
            </a:r>
            <a:r>
              <a:rPr lang="en-US" dirty="0" err="1" smtClean="0">
                <a:effectLst/>
                <a:latin typeface="Lucida Grande"/>
                <a:ea typeface="Lucida Grande"/>
                <a:cs typeface="Lucida Grande"/>
              </a:rPr>
              <a:t>γ</a:t>
            </a:r>
            <a:r>
              <a:rPr lang="en-US" dirty="0" err="1" smtClean="0">
                <a:effectLst/>
              </a:rPr>
              <a:t>j</a:t>
            </a:r>
            <a:r>
              <a:rPr lang="en-US" dirty="0" smtClean="0">
                <a:effectLst/>
              </a:rPr>
              <a:t> </a:t>
            </a:r>
            <a:r>
              <a:rPr lang="en-US" dirty="0">
                <a:effectLst/>
              </a:rPr>
              <a:t>and </a:t>
            </a:r>
            <a:r>
              <a:rPr lang="en-US" dirty="0" err="1">
                <a:effectLst/>
              </a:rPr>
              <a:t>jj</a:t>
            </a:r>
            <a:r>
              <a:rPr lang="en-US" dirty="0">
                <a:effectLst/>
              </a:rPr>
              <a:t> background </a:t>
            </a:r>
            <a:r>
              <a:rPr lang="en-US" dirty="0" smtClean="0">
                <a:effectLst/>
              </a:rPr>
              <a:t>with </a:t>
            </a:r>
          </a:p>
          <a:p>
            <a:pPr>
              <a:buNone/>
            </a:pPr>
            <a:r>
              <a:rPr lang="en-US" dirty="0">
                <a:effectLst/>
              </a:rPr>
              <a:t> </a:t>
            </a:r>
            <a:r>
              <a:rPr lang="en-US" dirty="0" smtClean="0">
                <a:effectLst/>
              </a:rPr>
              <a:t>    jet </a:t>
            </a:r>
            <a:r>
              <a:rPr lang="en-US" dirty="0">
                <a:effectLst/>
                <a:sym typeface="Wingdings"/>
              </a:rPr>
              <a:t></a:t>
            </a:r>
            <a:r>
              <a:rPr lang="en-US" dirty="0">
                <a:effectLst/>
              </a:rPr>
              <a:t> </a:t>
            </a:r>
            <a:r>
              <a:rPr lang="en-US" dirty="0">
                <a:effectLst/>
                <a:latin typeface="Lucida Grande"/>
                <a:ea typeface="Lucida Grande"/>
                <a:cs typeface="Lucida Grande"/>
              </a:rPr>
              <a:t>π</a:t>
            </a:r>
            <a:r>
              <a:rPr lang="en-US" baseline="30000" dirty="0">
                <a:effectLst/>
              </a:rPr>
              <a:t>0</a:t>
            </a:r>
            <a:r>
              <a:rPr lang="en-US" dirty="0">
                <a:effectLst/>
              </a:rPr>
              <a:t> faking single </a:t>
            </a:r>
            <a:r>
              <a:rPr lang="en-US" dirty="0" err="1" smtClean="0">
                <a:effectLst/>
                <a:latin typeface="Lucida Grande"/>
                <a:ea typeface="Lucida Grande"/>
                <a:cs typeface="Lucida Grande"/>
              </a:rPr>
              <a:t>γ</a:t>
            </a:r>
            <a:endParaRPr lang="en-US" dirty="0" smtClean="0">
              <a:effectLst/>
            </a:endParaRPr>
          </a:p>
        </p:txBody>
      </p:sp>
      <p:pic>
        <p:nvPicPr>
          <p:cNvPr id="11" name="Picture 10" descr="limit.pn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284984"/>
            <a:ext cx="4817347" cy="3289792"/>
          </a:xfrm>
          <a:prstGeom prst="rect">
            <a:avLst/>
          </a:prstGeom>
          <a:ln>
            <a:solidFill>
              <a:srgbClr val="000000"/>
            </a:solidFill>
          </a:ln>
        </p:spPr>
      </p:pic>
      <p:sp>
        <p:nvSpPr>
          <p:cNvPr id="5" name="TextBox 4"/>
          <p:cNvSpPr txBox="1"/>
          <p:nvPr/>
        </p:nvSpPr>
        <p:spPr>
          <a:xfrm>
            <a:off x="35496" y="1052736"/>
            <a:ext cx="4752528" cy="1569660"/>
          </a:xfrm>
          <a:prstGeom prst="rect">
            <a:avLst/>
          </a:prstGeom>
          <a:solidFill>
            <a:schemeClr val="bg1">
              <a:lumMod val="95000"/>
            </a:schemeClr>
          </a:solidFill>
          <a:ln>
            <a:solidFill>
              <a:schemeClr val="tx1"/>
            </a:solidFill>
          </a:ln>
        </p:spPr>
        <p:txBody>
          <a:bodyPr wrap="square" rtlCol="0">
            <a:spAutoFit/>
          </a:bodyPr>
          <a:lstStyle/>
          <a:p>
            <a:pPr marL="285750" indent="-285750">
              <a:buNone/>
            </a:pPr>
            <a:r>
              <a:rPr lang="en-US" dirty="0" smtClean="0">
                <a:effectLst/>
                <a:latin typeface="Comic Sans MS"/>
                <a:ea typeface="Lucida Grande"/>
                <a:cs typeface="Lucida Grande"/>
              </a:rPr>
              <a:t>Signature is two high-</a:t>
            </a:r>
            <a:r>
              <a:rPr lang="en-US" dirty="0" err="1" smtClean="0">
                <a:effectLst/>
                <a:latin typeface="Comic Sans MS"/>
                <a:ea typeface="Lucida Grande"/>
                <a:cs typeface="Lucida Grande"/>
              </a:rPr>
              <a:t>p</a:t>
            </a:r>
            <a:r>
              <a:rPr lang="en-US" baseline="-25000" dirty="0" err="1" smtClean="0">
                <a:effectLst/>
                <a:latin typeface="Comic Sans MS"/>
                <a:ea typeface="Lucida Grande"/>
                <a:cs typeface="Lucida Grande"/>
              </a:rPr>
              <a:t>T</a:t>
            </a:r>
            <a:r>
              <a:rPr lang="en-US" dirty="0" smtClean="0">
                <a:effectLst/>
                <a:latin typeface="Comic Sans MS"/>
                <a:ea typeface="Lucida Grande"/>
                <a:cs typeface="Lucida Grande"/>
              </a:rPr>
              <a:t> photons</a:t>
            </a:r>
          </a:p>
          <a:p>
            <a:pPr>
              <a:buNone/>
            </a:pPr>
            <a:r>
              <a:rPr lang="en-US" dirty="0">
                <a:effectLst/>
                <a:latin typeface="Comic Sans MS"/>
                <a:ea typeface="Lucida Grande"/>
                <a:cs typeface="Lucida Grande"/>
              </a:rPr>
              <a:t> </a:t>
            </a:r>
            <a:r>
              <a:rPr lang="en-US" dirty="0" smtClean="0">
                <a:effectLst/>
                <a:latin typeface="Comic Sans MS"/>
                <a:ea typeface="Lucida Grande"/>
                <a:cs typeface="Lucida Grande"/>
              </a:rPr>
              <a:t>    </a:t>
            </a:r>
            <a:r>
              <a:rPr lang="en-US" sz="1400" dirty="0">
                <a:effectLst/>
                <a:latin typeface="Comic Sans MS"/>
                <a:ea typeface="Lucida Grande"/>
                <a:cs typeface="Lucida Grande"/>
              </a:rPr>
              <a:t>(</a:t>
            </a:r>
            <a:r>
              <a:rPr lang="en-US" sz="1400" dirty="0" smtClean="0">
                <a:effectLst/>
                <a:latin typeface="Comic Sans MS"/>
              </a:rPr>
              <a:t>E</a:t>
            </a:r>
            <a:r>
              <a:rPr lang="en-US" sz="1400" baseline="-25000" dirty="0" smtClean="0">
                <a:effectLst/>
                <a:latin typeface="Comic Sans MS"/>
              </a:rPr>
              <a:t>T</a:t>
            </a:r>
            <a:r>
              <a:rPr lang="en-US" sz="1400" dirty="0" smtClean="0">
                <a:effectLst/>
                <a:latin typeface="Comic Sans MS"/>
              </a:rPr>
              <a:t> </a:t>
            </a:r>
            <a:r>
              <a:rPr lang="en-US" sz="1400" dirty="0">
                <a:effectLst/>
                <a:latin typeface="Comic Sans MS"/>
              </a:rPr>
              <a:t>(</a:t>
            </a:r>
            <a:r>
              <a:rPr lang="en-US" sz="1400" dirty="0">
                <a:effectLst/>
                <a:latin typeface="Comic Sans MS"/>
                <a:ea typeface="Lucida Grande"/>
                <a:cs typeface="Lucida Grande"/>
              </a:rPr>
              <a:t>γ</a:t>
            </a:r>
            <a:r>
              <a:rPr lang="en-US" sz="1400" baseline="-25000" dirty="0">
                <a:effectLst/>
                <a:latin typeface="Comic Sans MS"/>
                <a:ea typeface="Lucida Grande"/>
                <a:cs typeface="Lucida Grande"/>
              </a:rPr>
              <a:t>1</a:t>
            </a:r>
            <a:r>
              <a:rPr lang="en-US" sz="1400" dirty="0">
                <a:effectLst/>
                <a:latin typeface="Comic Sans MS"/>
                <a:ea typeface="Lucida Grande"/>
                <a:cs typeface="Lucida Grande"/>
              </a:rPr>
              <a:t>, γ</a:t>
            </a:r>
            <a:r>
              <a:rPr lang="en-US" sz="1400" baseline="-25000" dirty="0">
                <a:effectLst/>
                <a:latin typeface="Comic Sans MS"/>
                <a:ea typeface="Lucida Grande"/>
                <a:cs typeface="Lucida Grande"/>
              </a:rPr>
              <a:t>2</a:t>
            </a:r>
            <a:r>
              <a:rPr lang="en-US" sz="1400" dirty="0">
                <a:effectLst/>
                <a:latin typeface="Comic Sans MS"/>
              </a:rPr>
              <a:t>) &gt; 40, 25 </a:t>
            </a:r>
            <a:r>
              <a:rPr lang="en-US" sz="1400" dirty="0" err="1" smtClean="0">
                <a:effectLst/>
                <a:latin typeface="Comic Sans MS"/>
              </a:rPr>
              <a:t>GeV</a:t>
            </a:r>
            <a:r>
              <a:rPr lang="en-US" sz="1400" dirty="0" smtClean="0">
                <a:effectLst/>
                <a:latin typeface="Comic Sans MS"/>
              </a:rPr>
              <a:t>)</a:t>
            </a:r>
          </a:p>
          <a:p>
            <a:pPr marL="285750" indent="-285750">
              <a:buNone/>
            </a:pPr>
            <a:r>
              <a:rPr lang="en-US" dirty="0" err="1" smtClean="0">
                <a:effectLst/>
                <a:latin typeface="Lucida Grande"/>
                <a:ea typeface="Lucida Grande"/>
                <a:cs typeface="Lucida Grande"/>
              </a:rPr>
              <a:t>σ</a:t>
            </a:r>
            <a:r>
              <a:rPr lang="en-US" dirty="0" smtClean="0">
                <a:effectLst/>
              </a:rPr>
              <a:t> ~ 40 </a:t>
            </a:r>
            <a:r>
              <a:rPr lang="en-US" dirty="0" err="1" smtClean="0">
                <a:effectLst/>
              </a:rPr>
              <a:t>fb</a:t>
            </a:r>
            <a:endParaRPr lang="en-US" dirty="0" smtClean="0">
              <a:effectLst/>
            </a:endParaRPr>
          </a:p>
          <a:p>
            <a:pPr marL="285750" indent="-285750">
              <a:buNone/>
            </a:pPr>
            <a:r>
              <a:rPr lang="en-US" dirty="0" smtClean="0">
                <a:effectLst/>
              </a:rPr>
              <a:t>15 signal events expected in 1 fb</a:t>
            </a:r>
            <a:r>
              <a:rPr lang="en-US" baseline="30000" dirty="0" smtClean="0">
                <a:effectLst/>
              </a:rPr>
              <a:t>-1 </a:t>
            </a:r>
          </a:p>
          <a:p>
            <a:pPr>
              <a:buNone/>
            </a:pPr>
            <a:r>
              <a:rPr lang="en-US" baseline="30000" dirty="0">
                <a:effectLst/>
              </a:rPr>
              <a:t> </a:t>
            </a:r>
            <a:r>
              <a:rPr lang="en-US" baseline="30000" dirty="0" smtClean="0">
                <a:effectLst/>
              </a:rPr>
              <a:t>      </a:t>
            </a:r>
            <a:r>
              <a:rPr lang="en-US" dirty="0" smtClean="0">
                <a:effectLst/>
              </a:rPr>
              <a:t>after all selections</a:t>
            </a:r>
          </a:p>
          <a:p>
            <a:pPr marL="285750" indent="-285750">
              <a:buNone/>
            </a:pPr>
            <a:r>
              <a:rPr lang="en-US" dirty="0">
                <a:effectLst/>
              </a:rPr>
              <a:t>M</a:t>
            </a:r>
            <a:r>
              <a:rPr lang="en-US" dirty="0" smtClean="0">
                <a:effectLst/>
              </a:rPr>
              <a:t>ain background: </a:t>
            </a:r>
            <a:r>
              <a:rPr lang="en-US" dirty="0" err="1" smtClean="0">
                <a:effectLst/>
                <a:latin typeface="Lucida Grande"/>
                <a:ea typeface="Lucida Grande"/>
                <a:cs typeface="Lucida Grande"/>
              </a:rPr>
              <a:t>γγ</a:t>
            </a:r>
            <a:r>
              <a:rPr lang="en-US" dirty="0" smtClean="0">
                <a:effectLst/>
              </a:rPr>
              <a:t> continuum; S</a:t>
            </a:r>
            <a:r>
              <a:rPr lang="en-US" dirty="0">
                <a:effectLst/>
              </a:rPr>
              <a:t>/B ~ </a:t>
            </a:r>
            <a:r>
              <a:rPr lang="en-US" dirty="0" smtClean="0">
                <a:effectLst/>
              </a:rPr>
              <a:t>0.02  </a:t>
            </a:r>
          </a:p>
        </p:txBody>
      </p:sp>
      <p:cxnSp>
        <p:nvCxnSpPr>
          <p:cNvPr id="3" name="Straight Connector 2"/>
          <p:cNvCxnSpPr/>
          <p:nvPr/>
        </p:nvCxnSpPr>
        <p:spPr bwMode="auto">
          <a:xfrm>
            <a:off x="792032" y="5733256"/>
            <a:ext cx="4068000" cy="0"/>
          </a:xfrm>
          <a:prstGeom prst="line">
            <a:avLst/>
          </a:prstGeom>
          <a:solidFill>
            <a:schemeClr val="accent1"/>
          </a:solidFill>
          <a:ln w="3175" cap="flat" cmpd="sng" algn="ctr">
            <a:solidFill>
              <a:srgbClr val="000000"/>
            </a:solidFill>
            <a:prstDash val="sysDash"/>
            <a:round/>
            <a:headEnd type="none" w="med" len="med"/>
            <a:tailEnd type="none" w="med" len="med"/>
          </a:ln>
          <a:effectLst/>
        </p:spPr>
      </p:cxnSp>
    </p:spTree>
    <p:extLst>
      <p:ext uri="{BB962C8B-B14F-4D97-AF65-F5344CB8AC3E}">
        <p14:creationId xmlns:p14="http://schemas.microsoft.com/office/powerpoint/2010/main" val="35107480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483448D-3A78-4528-A469-B745A65DA480}" type="slidenum">
              <a:rPr lang="en-US" smtClean="0"/>
              <a:pPr/>
              <a:t>4</a:t>
            </a:fld>
            <a:endParaRPr lang="en-US"/>
          </a:p>
        </p:txBody>
      </p:sp>
      <p:pic>
        <p:nvPicPr>
          <p:cNvPr id="2" name="Picture 1"/>
          <p:cNvPicPr>
            <a:picLocks noChangeAspect="1"/>
          </p:cNvPicPr>
          <p:nvPr/>
        </p:nvPicPr>
        <p:blipFill>
          <a:blip r:embed="rId2"/>
          <a:stretch>
            <a:fillRect/>
          </a:stretch>
        </p:blipFill>
        <p:spPr>
          <a:xfrm>
            <a:off x="0" y="691932"/>
            <a:ext cx="9144000" cy="6371799"/>
          </a:xfrm>
          <a:prstGeom prst="rect">
            <a:avLst/>
          </a:prstGeom>
        </p:spPr>
      </p:pic>
      <p:sp>
        <p:nvSpPr>
          <p:cNvPr id="3" name="Rectangle 2"/>
          <p:cNvSpPr/>
          <p:nvPr/>
        </p:nvSpPr>
        <p:spPr>
          <a:xfrm>
            <a:off x="1" y="55626"/>
            <a:ext cx="9144000" cy="523220"/>
          </a:xfrm>
          <a:prstGeom prst="rect">
            <a:avLst/>
          </a:prstGeom>
        </p:spPr>
        <p:txBody>
          <a:bodyPr wrap="square">
            <a:spAutoFit/>
          </a:bodyPr>
          <a:lstStyle/>
          <a:p>
            <a:r>
              <a:rPr lang="en-US" sz="2800" dirty="0">
                <a:solidFill>
                  <a:srgbClr val="FF0000"/>
                </a:solidFill>
              </a:rPr>
              <a:t>~3200 authors (~1100 students</a:t>
            </a:r>
            <a:r>
              <a:rPr lang="en-US" sz="2800" dirty="0" smtClean="0">
                <a:solidFill>
                  <a:srgbClr val="FF0000"/>
                </a:solidFill>
              </a:rPr>
              <a:t>), 38 </a:t>
            </a:r>
            <a:r>
              <a:rPr lang="en-US" sz="2800" dirty="0">
                <a:solidFill>
                  <a:srgbClr val="FF0000"/>
                </a:solidFill>
              </a:rPr>
              <a:t>Countries</a:t>
            </a:r>
            <a:r>
              <a:rPr lang="en-US" sz="2800" dirty="0" smtClean="0">
                <a:solidFill>
                  <a:srgbClr val="FF0000"/>
                </a:solidFill>
              </a:rPr>
              <a:t>,174 </a:t>
            </a:r>
            <a:r>
              <a:rPr lang="en-US" sz="2800" dirty="0">
                <a:solidFill>
                  <a:srgbClr val="FF0000"/>
                </a:solidFill>
              </a:rPr>
              <a:t>Institutions</a:t>
            </a:r>
            <a:endParaRPr lang="en-US" sz="2800" dirty="0">
              <a:solidFill>
                <a:srgbClr val="FF0000"/>
              </a:solidFill>
            </a:endParaRPr>
          </a:p>
        </p:txBody>
      </p:sp>
    </p:spTree>
    <p:extLst>
      <p:ext uri="{BB962C8B-B14F-4D97-AF65-F5344CB8AC3E}">
        <p14:creationId xmlns:p14="http://schemas.microsoft.com/office/powerpoint/2010/main" val="16552774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3"/>
          <p:cNvSpPr txBox="1">
            <a:spLocks noChangeArrowheads="1"/>
          </p:cNvSpPr>
          <p:nvPr/>
        </p:nvSpPr>
        <p:spPr bwMode="auto">
          <a:xfrm>
            <a:off x="3175" y="1098550"/>
            <a:ext cx="9140825" cy="523220"/>
          </a:xfrm>
          <a:prstGeom prst="rect">
            <a:avLst/>
          </a:prstGeom>
          <a:noFill/>
          <a:ln w="9525">
            <a:noFill/>
            <a:miter lim="800000"/>
            <a:headEnd/>
            <a:tailEnd/>
          </a:ln>
        </p:spPr>
        <p:txBody>
          <a:bodyPr>
            <a:prstTxWarp prst="textNoShape">
              <a:avLst/>
            </a:prstTxWarp>
            <a:spAutoFit/>
          </a:bodyPr>
          <a:lstStyle/>
          <a:p>
            <a:pPr>
              <a:lnSpc>
                <a:spcPct val="140000"/>
              </a:lnSpc>
              <a:spcBef>
                <a:spcPct val="40000"/>
              </a:spcBef>
              <a:buClr>
                <a:srgbClr val="FF0000"/>
              </a:buClr>
              <a:buNone/>
            </a:pPr>
            <a:r>
              <a:rPr lang="en-US" sz="2100" dirty="0" smtClean="0">
                <a:solidFill>
                  <a:srgbClr val="660066"/>
                </a:solidFill>
                <a:latin typeface="Arial" charset="0"/>
              </a:rPr>
              <a:t>Other examples: focus on </a:t>
            </a:r>
            <a:r>
              <a:rPr lang="en-US" sz="2100" dirty="0" err="1" smtClean="0">
                <a:solidFill>
                  <a:srgbClr val="660066"/>
                </a:solidFill>
                <a:latin typeface="Arial" charset="0"/>
              </a:rPr>
              <a:t>tt</a:t>
            </a:r>
            <a:r>
              <a:rPr lang="en-US" sz="2100" dirty="0" smtClean="0">
                <a:solidFill>
                  <a:srgbClr val="660066"/>
                </a:solidFill>
                <a:latin typeface="Arial" charset="0"/>
              </a:rPr>
              <a:t> background for other SUSY analyses </a:t>
            </a:r>
            <a:endParaRPr lang="en-US" sz="2100" baseline="-25000" dirty="0">
              <a:solidFill>
                <a:srgbClr val="660066"/>
              </a:solidFill>
              <a:latin typeface="Arial" charset="0"/>
            </a:endParaRPr>
          </a:p>
        </p:txBody>
      </p:sp>
      <p:sp>
        <p:nvSpPr>
          <p:cNvPr id="98312" name="Rectangle 1032"/>
          <p:cNvSpPr>
            <a:spLocks noChangeArrowheads="1"/>
          </p:cNvSpPr>
          <p:nvPr/>
        </p:nvSpPr>
        <p:spPr bwMode="auto">
          <a:xfrm>
            <a:off x="4694238" y="5597525"/>
            <a:ext cx="392112"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3" name="Rectangle 1033"/>
          <p:cNvSpPr>
            <a:spLocks noChangeArrowheads="1"/>
          </p:cNvSpPr>
          <p:nvPr/>
        </p:nvSpPr>
        <p:spPr bwMode="auto">
          <a:xfrm>
            <a:off x="2089150" y="5551488"/>
            <a:ext cx="392113" cy="136525"/>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98314" name="Rectangle 1034"/>
          <p:cNvSpPr>
            <a:spLocks noChangeArrowheads="1"/>
          </p:cNvSpPr>
          <p:nvPr/>
        </p:nvSpPr>
        <p:spPr bwMode="auto">
          <a:xfrm>
            <a:off x="2212975" y="1579563"/>
            <a:ext cx="184150" cy="458787"/>
          </a:xfrm>
          <a:prstGeom prst="rect">
            <a:avLst/>
          </a:prstGeom>
          <a:noFill/>
          <a:ln w="9525">
            <a:noFill/>
            <a:miter lim="800000"/>
            <a:headEnd/>
            <a:tailEnd/>
          </a:ln>
          <a:effectLst/>
        </p:spPr>
        <p:txBody>
          <a:bodyPr wrap="none">
            <a:prstTxWarp prst="textNoShape">
              <a:avLst/>
            </a:prstTxWarp>
            <a:spAutoFit/>
          </a:bodyPr>
          <a:lstStyle/>
          <a:p>
            <a:endParaRPr lang="en-GB"/>
          </a:p>
        </p:txBody>
      </p:sp>
      <p:sp>
        <p:nvSpPr>
          <p:cNvPr id="98315" name="Text Box 1035"/>
          <p:cNvSpPr txBox="1">
            <a:spLocks noChangeArrowheads="1"/>
          </p:cNvSpPr>
          <p:nvPr/>
        </p:nvSpPr>
        <p:spPr bwMode="auto">
          <a:xfrm>
            <a:off x="-152400" y="1933206"/>
            <a:ext cx="3429000" cy="1495794"/>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b="1" u="sng" dirty="0" smtClean="0">
                <a:solidFill>
                  <a:schemeClr val="accent2"/>
                </a:solidFill>
                <a:latin typeface="Arial" charset="0"/>
              </a:rPr>
              <a:t>1 lepton + jets + </a:t>
            </a:r>
            <a:r>
              <a:rPr lang="en-US" sz="1800" b="1" u="sng" dirty="0" err="1" smtClean="0">
                <a:solidFill>
                  <a:schemeClr val="accent2"/>
                </a:solidFill>
                <a:latin typeface="Arial" charset="0"/>
              </a:rPr>
              <a:t>E</a:t>
            </a:r>
            <a:r>
              <a:rPr lang="en-US" sz="1800" b="1" u="sng" baseline="-25000" dirty="0" err="1" smtClean="0">
                <a:solidFill>
                  <a:schemeClr val="accent2"/>
                </a:solidFill>
                <a:latin typeface="Arial" charset="0"/>
              </a:rPr>
              <a:t>T</a:t>
            </a:r>
            <a:r>
              <a:rPr lang="en-US" sz="1800" b="1" u="sng" baseline="30000" dirty="0" err="1" smtClean="0">
                <a:solidFill>
                  <a:schemeClr val="accent2"/>
                </a:solidFill>
                <a:latin typeface="Arial" charset="0"/>
              </a:rPr>
              <a:t>miss</a:t>
            </a:r>
            <a:r>
              <a:rPr lang="en-US" sz="1800" b="1" dirty="0" smtClean="0">
                <a:solidFill>
                  <a:schemeClr val="accent2"/>
                </a:solidFill>
                <a:latin typeface="Arial" charset="0"/>
              </a:rPr>
              <a:t/>
            </a:r>
            <a:br>
              <a:rPr lang="en-US" sz="1800" b="1" dirty="0" smtClean="0">
                <a:solidFill>
                  <a:schemeClr val="accent2"/>
                </a:solidFill>
                <a:latin typeface="Arial" charset="0"/>
              </a:rPr>
            </a:br>
            <a:r>
              <a:rPr lang="en-US" sz="1800" b="1" dirty="0" smtClean="0">
                <a:solidFill>
                  <a:schemeClr val="accent2"/>
                </a:solidFill>
                <a:latin typeface="Arial" charset="0"/>
              </a:rPr>
              <a:t>≥ 3-jet events with </a:t>
            </a:r>
            <a:br>
              <a:rPr lang="en-US" sz="1800" b="1" dirty="0" smtClean="0">
                <a:solidFill>
                  <a:schemeClr val="accent2"/>
                </a:solidFill>
                <a:latin typeface="Arial" charset="0"/>
              </a:rPr>
            </a:br>
            <a:r>
              <a:rPr lang="en-US" sz="1800" b="1" dirty="0" smtClean="0">
                <a:solidFill>
                  <a:schemeClr val="accent2"/>
                </a:solidFill>
                <a:latin typeface="Arial" charset="0"/>
              </a:rPr>
              <a:t>p</a:t>
            </a:r>
            <a:r>
              <a:rPr lang="en-US" sz="1800" b="1" baseline="-25000" dirty="0" smtClean="0">
                <a:solidFill>
                  <a:schemeClr val="accent2"/>
                </a:solidFill>
                <a:latin typeface="Arial" charset="0"/>
              </a:rPr>
              <a:t>T</a:t>
            </a:r>
            <a:r>
              <a:rPr lang="en-US" sz="1800" b="1" baseline="30000" dirty="0" smtClean="0">
                <a:solidFill>
                  <a:schemeClr val="accent2"/>
                </a:solidFill>
                <a:latin typeface="Arial" charset="0"/>
              </a:rPr>
              <a:t>j1</a:t>
            </a:r>
            <a:r>
              <a:rPr lang="en-US" sz="1800" b="1" dirty="0" smtClean="0">
                <a:solidFill>
                  <a:schemeClr val="accent2"/>
                </a:solidFill>
                <a:latin typeface="Arial" charset="0"/>
              </a:rPr>
              <a:t> &gt; 130 </a:t>
            </a:r>
            <a:r>
              <a:rPr lang="en-US" sz="1800" b="1" dirty="0" err="1" smtClean="0">
                <a:solidFill>
                  <a:schemeClr val="accent2"/>
                </a:solidFill>
                <a:latin typeface="Arial" charset="0"/>
              </a:rPr>
              <a:t>GeV</a:t>
            </a:r>
            <a:r>
              <a:rPr lang="en-US" sz="1800" b="1" dirty="0" smtClean="0">
                <a:solidFill>
                  <a:schemeClr val="accent2"/>
                </a:solidFill>
                <a:latin typeface="Arial" charset="0"/>
              </a:rPr>
              <a:t>, </a:t>
            </a:r>
            <a:r>
              <a:rPr lang="en-US" sz="1800" b="1" dirty="0" err="1" smtClean="0">
                <a:solidFill>
                  <a:schemeClr val="accent2"/>
                </a:solidFill>
                <a:latin typeface="Arial" charset="0"/>
              </a:rPr>
              <a:t>p</a:t>
            </a:r>
            <a:r>
              <a:rPr lang="en-US" sz="1800" b="1" baseline="-25000" dirty="0" err="1" smtClean="0">
                <a:solidFill>
                  <a:schemeClr val="accent2"/>
                </a:solidFill>
                <a:latin typeface="Arial" charset="0"/>
              </a:rPr>
              <a:t>T</a:t>
            </a:r>
            <a:r>
              <a:rPr lang="en-US" sz="1800" b="1" baseline="30000" dirty="0" err="1" smtClean="0">
                <a:solidFill>
                  <a:schemeClr val="accent2"/>
                </a:solidFill>
                <a:latin typeface="Arial" charset="0"/>
              </a:rPr>
              <a:t>j</a:t>
            </a:r>
            <a:r>
              <a:rPr lang="en-US" sz="1800" b="1" dirty="0" smtClean="0">
                <a:solidFill>
                  <a:schemeClr val="accent2"/>
                </a:solidFill>
                <a:latin typeface="Arial" charset="0"/>
              </a:rPr>
              <a:t> &gt; 40 </a:t>
            </a:r>
            <a:r>
              <a:rPr lang="en-US" sz="1800" b="1" dirty="0" err="1" smtClean="0">
                <a:solidFill>
                  <a:schemeClr val="accent2"/>
                </a:solidFill>
                <a:latin typeface="Arial" charset="0"/>
              </a:rPr>
              <a:t>GeV</a:t>
            </a:r>
            <a:r>
              <a:rPr lang="en-US" sz="1800" b="1" dirty="0" smtClean="0">
                <a:solidFill>
                  <a:schemeClr val="accent2"/>
                </a:solidFill>
                <a:latin typeface="Arial" charset="0"/>
              </a:rPr>
              <a:t> </a:t>
            </a:r>
          </a:p>
          <a:p>
            <a:pPr>
              <a:lnSpc>
                <a:spcPct val="120000"/>
              </a:lnSpc>
              <a:spcBef>
                <a:spcPct val="30000"/>
              </a:spcBef>
              <a:buNone/>
            </a:pPr>
            <a:r>
              <a:rPr lang="en-US" sz="1800" b="1" dirty="0" smtClean="0">
                <a:solidFill>
                  <a:srgbClr val="008000"/>
                </a:solidFill>
                <a:latin typeface="Arial" charset="0"/>
              </a:rPr>
              <a:t>after </a:t>
            </a:r>
            <a:r>
              <a:rPr lang="en-US" sz="1800" b="1" dirty="0" err="1" smtClean="0">
                <a:solidFill>
                  <a:srgbClr val="008000"/>
                </a:solidFill>
                <a:latin typeface="Arial" charset="0"/>
              </a:rPr>
              <a:t>preselection</a:t>
            </a:r>
            <a:r>
              <a:rPr lang="en-US" sz="1800" b="1" dirty="0" smtClean="0">
                <a:solidFill>
                  <a:srgbClr val="008000"/>
                </a:solidFill>
                <a:latin typeface="Arial" charset="0"/>
              </a:rPr>
              <a:t> </a:t>
            </a:r>
            <a:endParaRPr lang="en-US" sz="1800" b="1" dirty="0">
              <a:solidFill>
                <a:srgbClr val="008000"/>
              </a:solidFill>
              <a:latin typeface="Arial" charset="0"/>
            </a:endParaRPr>
          </a:p>
        </p:txBody>
      </p:sp>
      <p:sp>
        <p:nvSpPr>
          <p:cNvPr id="98316" name="Text Box 1036"/>
          <p:cNvSpPr txBox="1">
            <a:spLocks noChangeArrowheads="1"/>
          </p:cNvSpPr>
          <p:nvPr/>
        </p:nvSpPr>
        <p:spPr bwMode="auto">
          <a:xfrm>
            <a:off x="2895600" y="1600200"/>
            <a:ext cx="3429000" cy="2077492"/>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u="sng" dirty="0" smtClean="0">
                <a:solidFill>
                  <a:schemeClr val="accent2"/>
                </a:solidFill>
                <a:latin typeface="Arial" charset="0"/>
              </a:rPr>
              <a:t>0 lepton + </a:t>
            </a:r>
            <a:r>
              <a:rPr lang="en-US" sz="1800" u="sng" dirty="0" err="1" smtClean="0">
                <a:solidFill>
                  <a:schemeClr val="accent2"/>
                </a:solidFill>
                <a:latin typeface="Arial" charset="0"/>
              </a:rPr>
              <a:t>b</a:t>
            </a:r>
            <a:r>
              <a:rPr lang="en-US" sz="1800" u="sng" dirty="0" smtClean="0">
                <a:solidFill>
                  <a:schemeClr val="accent2"/>
                </a:solidFill>
                <a:latin typeface="Arial" charset="0"/>
              </a:rPr>
              <a:t>-jets + </a:t>
            </a:r>
            <a:r>
              <a:rPr lang="en-US" sz="1800" u="sng" dirty="0" err="1" smtClean="0">
                <a:solidFill>
                  <a:schemeClr val="accent2"/>
                </a:solidFill>
                <a:latin typeface="Arial" charset="0"/>
              </a:rPr>
              <a:t>E</a:t>
            </a:r>
            <a:r>
              <a:rPr lang="en-US" sz="1800" u="sng" baseline="-25000" dirty="0" err="1" smtClean="0">
                <a:solidFill>
                  <a:schemeClr val="accent2"/>
                </a:solidFill>
                <a:latin typeface="Arial" charset="0"/>
              </a:rPr>
              <a:t>T</a:t>
            </a:r>
            <a:r>
              <a:rPr lang="en-US" sz="1800" u="sng" baseline="30000" dirty="0" err="1" smtClean="0">
                <a:solidFill>
                  <a:schemeClr val="accent2"/>
                </a:solidFill>
                <a:latin typeface="Arial" charset="0"/>
              </a:rPr>
              <a:t>miss</a:t>
            </a:r>
            <a:r>
              <a:rPr lang="en-US" sz="1800" b="1" u="sng" dirty="0" smtClean="0">
                <a:solidFill>
                  <a:schemeClr val="accent2"/>
                </a:solidFill>
                <a:latin typeface="Arial" charset="0"/>
              </a:rPr>
              <a:t/>
            </a:r>
            <a:br>
              <a:rPr lang="en-US" sz="1800" b="1" u="sng" dirty="0" smtClean="0">
                <a:solidFill>
                  <a:schemeClr val="accent2"/>
                </a:solidFill>
                <a:latin typeface="Arial" charset="0"/>
              </a:rPr>
            </a:br>
            <a:r>
              <a:rPr lang="en-US" sz="1800" b="1" u="sng" dirty="0" smtClean="0">
                <a:solidFill>
                  <a:schemeClr val="accent2"/>
                </a:solidFill>
                <a:latin typeface="Arial" charset="0"/>
              </a:rPr>
              <a:t>≥ </a:t>
            </a:r>
            <a:r>
              <a:rPr lang="en-US" sz="1800" dirty="0" smtClean="0">
                <a:solidFill>
                  <a:schemeClr val="accent2"/>
                </a:solidFill>
                <a:latin typeface="Arial" charset="0"/>
              </a:rPr>
              <a:t>3-jet events ~ as on left and at least one tagged </a:t>
            </a:r>
            <a:r>
              <a:rPr lang="en-US" sz="1800" dirty="0" err="1" smtClean="0">
                <a:solidFill>
                  <a:schemeClr val="accent2"/>
                </a:solidFill>
                <a:latin typeface="Arial" charset="0"/>
              </a:rPr>
              <a:t>b</a:t>
            </a:r>
            <a:r>
              <a:rPr lang="en-US" sz="1800" dirty="0" smtClean="0">
                <a:solidFill>
                  <a:schemeClr val="accent2"/>
                </a:solidFill>
                <a:latin typeface="Arial" charset="0"/>
              </a:rPr>
              <a:t>-jet and </a:t>
            </a:r>
            <a:r>
              <a:rPr lang="en-US" sz="1800" dirty="0" err="1" smtClean="0">
                <a:solidFill>
                  <a:schemeClr val="accent2"/>
                </a:solidFill>
                <a:latin typeface="Arial" charset="0"/>
              </a:rPr>
              <a:t>E</a:t>
            </a:r>
            <a:r>
              <a:rPr lang="en-US" sz="1800" baseline="-25000" dirty="0" err="1" smtClean="0">
                <a:solidFill>
                  <a:schemeClr val="accent2"/>
                </a:solidFill>
                <a:latin typeface="Arial" charset="0"/>
              </a:rPr>
              <a:t>T</a:t>
            </a:r>
            <a:r>
              <a:rPr lang="en-US" sz="1800" baseline="30000" dirty="0" err="1" smtClean="0">
                <a:solidFill>
                  <a:schemeClr val="accent2"/>
                </a:solidFill>
                <a:latin typeface="Arial" charset="0"/>
              </a:rPr>
              <a:t>miss</a:t>
            </a:r>
            <a:r>
              <a:rPr lang="en-US" sz="1800" dirty="0" smtClean="0">
                <a:solidFill>
                  <a:schemeClr val="accent2"/>
                </a:solidFill>
                <a:latin typeface="Arial" charset="0"/>
              </a:rPr>
              <a:t> &gt; 130 </a:t>
            </a:r>
            <a:r>
              <a:rPr lang="en-US" sz="1800" dirty="0" err="1" smtClean="0">
                <a:solidFill>
                  <a:schemeClr val="accent2"/>
                </a:solidFill>
                <a:latin typeface="Arial" charset="0"/>
              </a:rPr>
              <a:t>GeV</a:t>
            </a:r>
            <a:r>
              <a:rPr lang="en-US" sz="1800" dirty="0" smtClean="0">
                <a:solidFill>
                  <a:schemeClr val="accent2"/>
                </a:solidFill>
                <a:latin typeface="Arial" charset="0"/>
              </a:rPr>
              <a:t>, </a:t>
            </a:r>
            <a:r>
              <a:rPr lang="en-US" sz="1800" dirty="0" smtClean="0">
                <a:solidFill>
                  <a:srgbClr val="008000"/>
                </a:solidFill>
                <a:latin typeface="Arial" charset="0"/>
              </a:rPr>
              <a:t>but with </a:t>
            </a:r>
            <a:br>
              <a:rPr lang="en-US" sz="1800" dirty="0" smtClean="0">
                <a:solidFill>
                  <a:srgbClr val="008000"/>
                </a:solidFill>
                <a:latin typeface="Arial" charset="0"/>
              </a:rPr>
            </a:br>
            <a:r>
              <a:rPr lang="en-US" sz="1800" dirty="0" smtClean="0">
                <a:solidFill>
                  <a:srgbClr val="008000"/>
                </a:solidFill>
                <a:latin typeface="Arial" charset="0"/>
              </a:rPr>
              <a:t>one lepton, </a:t>
            </a:r>
            <a:r>
              <a:rPr lang="en-US" sz="1800" dirty="0" err="1" smtClean="0">
                <a:solidFill>
                  <a:srgbClr val="008000"/>
                </a:solidFill>
                <a:latin typeface="Arial" charset="0"/>
              </a:rPr>
              <a:t>m</a:t>
            </a:r>
            <a:r>
              <a:rPr lang="en-US" sz="1800" baseline="-25000" dirty="0" err="1" smtClean="0">
                <a:solidFill>
                  <a:srgbClr val="008000"/>
                </a:solidFill>
                <a:latin typeface="Arial" charset="0"/>
              </a:rPr>
              <a:t>eff</a:t>
            </a:r>
            <a:r>
              <a:rPr lang="en-US" sz="1800" dirty="0" smtClean="0">
                <a:solidFill>
                  <a:srgbClr val="008000"/>
                </a:solidFill>
                <a:latin typeface="Arial" charset="0"/>
              </a:rPr>
              <a:t> &gt; 600 </a:t>
            </a:r>
            <a:r>
              <a:rPr lang="en-US" sz="1800" dirty="0" err="1" smtClean="0">
                <a:solidFill>
                  <a:srgbClr val="008000"/>
                </a:solidFill>
                <a:latin typeface="Arial" charset="0"/>
              </a:rPr>
              <a:t>GeV</a:t>
            </a:r>
            <a:r>
              <a:rPr lang="en-US" sz="1800" dirty="0" smtClean="0">
                <a:solidFill>
                  <a:srgbClr val="008000"/>
                </a:solidFill>
                <a:latin typeface="Arial" charset="0"/>
              </a:rPr>
              <a:t> and 40 &lt; </a:t>
            </a:r>
            <a:r>
              <a:rPr lang="en-US" sz="1800" dirty="0" err="1" smtClean="0">
                <a:solidFill>
                  <a:srgbClr val="008000"/>
                </a:solidFill>
                <a:latin typeface="Arial" charset="0"/>
              </a:rPr>
              <a:t>m</a:t>
            </a:r>
            <a:r>
              <a:rPr lang="en-US" sz="1800" baseline="-25000" dirty="0" err="1" smtClean="0">
                <a:solidFill>
                  <a:srgbClr val="008000"/>
                </a:solidFill>
                <a:latin typeface="Arial" charset="0"/>
              </a:rPr>
              <a:t>T</a:t>
            </a:r>
            <a:r>
              <a:rPr lang="en-US" sz="1800" baseline="30000" dirty="0" err="1" smtClean="0">
                <a:solidFill>
                  <a:srgbClr val="008000"/>
                </a:solidFill>
                <a:latin typeface="Arial" charset="0"/>
              </a:rPr>
              <a:t>l</a:t>
            </a:r>
            <a:r>
              <a:rPr lang="en-US" sz="1800" baseline="30000" dirty="0" err="1" smtClean="0">
                <a:solidFill>
                  <a:srgbClr val="008000"/>
                </a:solidFill>
                <a:latin typeface="Symbol" charset="2"/>
                <a:cs typeface="Symbol" charset="2"/>
              </a:rPr>
              <a:t>n</a:t>
            </a:r>
            <a:r>
              <a:rPr lang="en-US" sz="1800" dirty="0" smtClean="0">
                <a:solidFill>
                  <a:srgbClr val="008000"/>
                </a:solidFill>
                <a:latin typeface="Arial" charset="0"/>
              </a:rPr>
              <a:t> &lt; 100 </a:t>
            </a:r>
            <a:r>
              <a:rPr lang="en-US" sz="1800" dirty="0" err="1" smtClean="0">
                <a:solidFill>
                  <a:srgbClr val="008000"/>
                </a:solidFill>
                <a:latin typeface="Arial" charset="0"/>
              </a:rPr>
              <a:t>GeV</a:t>
            </a:r>
            <a:endParaRPr lang="en-US" sz="1800" b="1" dirty="0">
              <a:solidFill>
                <a:srgbClr val="008000"/>
              </a:solidFill>
              <a:latin typeface="Arial" charset="0"/>
            </a:endParaRPr>
          </a:p>
        </p:txBody>
      </p:sp>
      <p:sp>
        <p:nvSpPr>
          <p:cNvPr id="98317" name="Text Box 1037"/>
          <p:cNvSpPr txBox="1">
            <a:spLocks noChangeArrowheads="1"/>
          </p:cNvSpPr>
          <p:nvPr/>
        </p:nvSpPr>
        <p:spPr bwMode="auto">
          <a:xfrm>
            <a:off x="6172200" y="1607403"/>
            <a:ext cx="2971800" cy="2492990"/>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sz="1800" u="sng" dirty="0" smtClean="0">
                <a:solidFill>
                  <a:schemeClr val="accent2"/>
                </a:solidFill>
                <a:latin typeface="Arial" charset="0"/>
              </a:rPr>
              <a:t>1 lepton + </a:t>
            </a:r>
            <a:r>
              <a:rPr lang="en-US" sz="1800" u="sng" dirty="0" err="1" smtClean="0">
                <a:solidFill>
                  <a:schemeClr val="accent2"/>
                </a:solidFill>
                <a:latin typeface="Arial" charset="0"/>
              </a:rPr>
              <a:t>b</a:t>
            </a:r>
            <a:r>
              <a:rPr lang="en-US" sz="1800" u="sng" dirty="0" smtClean="0">
                <a:solidFill>
                  <a:schemeClr val="accent2"/>
                </a:solidFill>
                <a:latin typeface="Arial" charset="0"/>
              </a:rPr>
              <a:t>-jets + </a:t>
            </a:r>
            <a:r>
              <a:rPr lang="en-US" sz="1800" u="sng" dirty="0" err="1" smtClean="0">
                <a:solidFill>
                  <a:schemeClr val="accent2"/>
                </a:solidFill>
                <a:latin typeface="Arial" charset="0"/>
              </a:rPr>
              <a:t>E</a:t>
            </a:r>
            <a:r>
              <a:rPr lang="en-US" sz="1800" u="sng" baseline="-25000" dirty="0" err="1" smtClean="0">
                <a:solidFill>
                  <a:schemeClr val="accent2"/>
                </a:solidFill>
                <a:latin typeface="Arial" charset="0"/>
              </a:rPr>
              <a:t>T</a:t>
            </a:r>
            <a:r>
              <a:rPr lang="en-US" sz="1800" u="sng" baseline="30000" dirty="0" err="1" smtClean="0">
                <a:solidFill>
                  <a:schemeClr val="accent2"/>
                </a:solidFill>
                <a:latin typeface="Arial" charset="0"/>
              </a:rPr>
              <a:t>miss</a:t>
            </a:r>
            <a:r>
              <a:rPr lang="en-US" sz="1800" u="sng" baseline="30000" dirty="0" smtClean="0">
                <a:solidFill>
                  <a:schemeClr val="accent2"/>
                </a:solidFill>
                <a:latin typeface="Arial" charset="0"/>
              </a:rPr>
              <a:t>   </a:t>
            </a:r>
            <a:r>
              <a:rPr lang="en-US" sz="1800" u="sng" dirty="0" smtClean="0">
                <a:solidFill>
                  <a:schemeClr val="accent2"/>
                </a:solidFill>
                <a:latin typeface="Arial" charset="0"/>
              </a:rPr>
              <a:t>≥</a:t>
            </a:r>
            <a:r>
              <a:rPr lang="en-US" sz="1800" u="sng" baseline="30000" dirty="0" smtClean="0">
                <a:solidFill>
                  <a:schemeClr val="accent2"/>
                </a:solidFill>
                <a:latin typeface="Arial" charset="0"/>
              </a:rPr>
              <a:t> </a:t>
            </a:r>
            <a:r>
              <a:rPr lang="en-US" sz="1800" dirty="0" smtClean="0">
                <a:solidFill>
                  <a:schemeClr val="accent2"/>
                </a:solidFill>
                <a:latin typeface="Arial" charset="0"/>
              </a:rPr>
              <a:t>4-jet events with at least one tagged </a:t>
            </a:r>
            <a:r>
              <a:rPr lang="en-US" sz="1800" dirty="0" err="1" smtClean="0">
                <a:solidFill>
                  <a:schemeClr val="accent2"/>
                </a:solidFill>
                <a:latin typeface="Arial" charset="0"/>
              </a:rPr>
              <a:t>b</a:t>
            </a:r>
            <a:r>
              <a:rPr lang="en-US" sz="1800" dirty="0" smtClean="0">
                <a:solidFill>
                  <a:schemeClr val="accent2"/>
                </a:solidFill>
                <a:latin typeface="Arial" charset="0"/>
              </a:rPr>
              <a:t>-jet, </a:t>
            </a:r>
            <a:br>
              <a:rPr lang="en-US" sz="1800" dirty="0" smtClean="0">
                <a:solidFill>
                  <a:schemeClr val="accent2"/>
                </a:solidFill>
                <a:latin typeface="Arial" charset="0"/>
              </a:rPr>
            </a:br>
            <a:r>
              <a:rPr lang="en-US" sz="1800" dirty="0" err="1" smtClean="0">
                <a:solidFill>
                  <a:schemeClr val="accent2"/>
                </a:solidFill>
                <a:latin typeface="Arial" charset="0"/>
              </a:rPr>
              <a:t>E</a:t>
            </a:r>
            <a:r>
              <a:rPr lang="en-US" sz="1800" baseline="-25000" dirty="0" err="1" smtClean="0">
                <a:solidFill>
                  <a:schemeClr val="accent2"/>
                </a:solidFill>
                <a:latin typeface="Arial" charset="0"/>
              </a:rPr>
              <a:t>T</a:t>
            </a:r>
            <a:r>
              <a:rPr lang="en-US" sz="1800" baseline="30000" dirty="0" err="1" smtClean="0">
                <a:solidFill>
                  <a:schemeClr val="accent2"/>
                </a:solidFill>
                <a:latin typeface="Arial" charset="0"/>
              </a:rPr>
              <a:t>miss</a:t>
            </a:r>
            <a:r>
              <a:rPr lang="en-US" sz="1800" dirty="0" smtClean="0">
                <a:solidFill>
                  <a:schemeClr val="accent2"/>
                </a:solidFill>
                <a:latin typeface="Arial" charset="0"/>
              </a:rPr>
              <a:t> &gt; 80 </a:t>
            </a:r>
            <a:r>
              <a:rPr lang="en-US" sz="1800" dirty="0" err="1" smtClean="0">
                <a:solidFill>
                  <a:schemeClr val="accent2"/>
                </a:solidFill>
                <a:latin typeface="Arial" charset="0"/>
              </a:rPr>
              <a:t>GeV</a:t>
            </a:r>
            <a:r>
              <a:rPr lang="en-US" sz="1800" dirty="0" smtClean="0">
                <a:solidFill>
                  <a:schemeClr val="accent2"/>
                </a:solidFill>
                <a:latin typeface="Arial" charset="0"/>
              </a:rPr>
              <a:t>, </a:t>
            </a:r>
            <a:br>
              <a:rPr lang="en-US" sz="1800" dirty="0" smtClean="0">
                <a:solidFill>
                  <a:schemeClr val="accent2"/>
                </a:solidFill>
                <a:latin typeface="Arial" charset="0"/>
              </a:rPr>
            </a:br>
            <a:r>
              <a:rPr lang="en-US" sz="1800" dirty="0" err="1" smtClean="0">
                <a:solidFill>
                  <a:schemeClr val="accent2"/>
                </a:solidFill>
                <a:latin typeface="Arial" charset="0"/>
              </a:rPr>
              <a:t>m</a:t>
            </a:r>
            <a:r>
              <a:rPr lang="en-US" sz="1800" baseline="-25000" dirty="0" err="1" smtClean="0">
                <a:solidFill>
                  <a:schemeClr val="accent2"/>
                </a:solidFill>
                <a:latin typeface="Arial" charset="0"/>
              </a:rPr>
              <a:t>eff</a:t>
            </a:r>
            <a:r>
              <a:rPr lang="en-US" sz="1800" dirty="0" smtClean="0">
                <a:solidFill>
                  <a:schemeClr val="accent2"/>
                </a:solidFill>
                <a:latin typeface="Arial" charset="0"/>
              </a:rPr>
              <a:t> &gt; 600 </a:t>
            </a:r>
            <a:r>
              <a:rPr lang="en-US" sz="1800" dirty="0" err="1" smtClean="0">
                <a:solidFill>
                  <a:schemeClr val="accent2"/>
                </a:solidFill>
                <a:latin typeface="Arial" charset="0"/>
              </a:rPr>
              <a:t>GeV</a:t>
            </a:r>
            <a:r>
              <a:rPr lang="en-US" sz="1800" dirty="0" smtClean="0">
                <a:solidFill>
                  <a:schemeClr val="accent2"/>
                </a:solidFill>
                <a:latin typeface="Arial" charset="0"/>
              </a:rPr>
              <a:t>, </a:t>
            </a:r>
            <a:r>
              <a:rPr lang="en-US" sz="1800" dirty="0" smtClean="0">
                <a:solidFill>
                  <a:srgbClr val="008000"/>
                </a:solidFill>
                <a:latin typeface="Arial" charset="0"/>
              </a:rPr>
              <a:t>but with 40 &lt; </a:t>
            </a:r>
            <a:r>
              <a:rPr lang="en-US" sz="1800" dirty="0" err="1" smtClean="0">
                <a:solidFill>
                  <a:srgbClr val="008000"/>
                </a:solidFill>
                <a:latin typeface="Arial" charset="0"/>
              </a:rPr>
              <a:t>m</a:t>
            </a:r>
            <a:r>
              <a:rPr lang="en-US" sz="1800" baseline="-25000" dirty="0" err="1" smtClean="0">
                <a:solidFill>
                  <a:srgbClr val="008000"/>
                </a:solidFill>
                <a:latin typeface="Arial" charset="0"/>
              </a:rPr>
              <a:t>T</a:t>
            </a:r>
            <a:r>
              <a:rPr lang="en-US" sz="1800" baseline="30000" dirty="0" err="1" smtClean="0">
                <a:solidFill>
                  <a:srgbClr val="008000"/>
                </a:solidFill>
                <a:latin typeface="Arial" charset="0"/>
              </a:rPr>
              <a:t>e</a:t>
            </a:r>
            <a:r>
              <a:rPr lang="en-US" sz="1800" baseline="30000" dirty="0" err="1" smtClean="0">
                <a:solidFill>
                  <a:srgbClr val="008000"/>
                </a:solidFill>
                <a:latin typeface="Symbol" charset="2"/>
                <a:cs typeface="Symbol" charset="2"/>
              </a:rPr>
              <a:t>n</a:t>
            </a:r>
            <a:r>
              <a:rPr lang="en-US" sz="1800" dirty="0" smtClean="0">
                <a:solidFill>
                  <a:srgbClr val="008000"/>
                </a:solidFill>
                <a:latin typeface="Arial" charset="0"/>
              </a:rPr>
              <a:t> &lt; 100 </a:t>
            </a:r>
            <a:r>
              <a:rPr lang="en-US" sz="1800" dirty="0" err="1" smtClean="0">
                <a:solidFill>
                  <a:srgbClr val="008000"/>
                </a:solidFill>
                <a:latin typeface="Arial" charset="0"/>
              </a:rPr>
              <a:t>GeV</a:t>
            </a:r>
            <a:r>
              <a:rPr lang="en-US" sz="1800" dirty="0" smtClean="0">
                <a:solidFill>
                  <a:schemeClr val="accent2"/>
                </a:solidFill>
                <a:latin typeface="Arial" charset="0"/>
              </a:rPr>
              <a:t>   </a:t>
            </a:r>
          </a:p>
          <a:p>
            <a:pPr>
              <a:lnSpc>
                <a:spcPct val="120000"/>
              </a:lnSpc>
              <a:spcBef>
                <a:spcPct val="30000"/>
              </a:spcBef>
              <a:buNone/>
            </a:pPr>
            <a:endParaRPr lang="en-US" sz="1800" b="1" u="sng" dirty="0">
              <a:solidFill>
                <a:schemeClr val="accent2"/>
              </a:solidFill>
              <a:latin typeface="Arial" charset="0"/>
            </a:endParaRPr>
          </a:p>
        </p:txBody>
      </p:sp>
      <p:sp>
        <p:nvSpPr>
          <p:cNvPr id="98318" name="Text Box 1038"/>
          <p:cNvSpPr txBox="1">
            <a:spLocks noChangeArrowheads="1"/>
          </p:cNvSpPr>
          <p:nvPr/>
        </p:nvSpPr>
        <p:spPr bwMode="auto">
          <a:xfrm>
            <a:off x="0" y="6248400"/>
            <a:ext cx="9144000" cy="379591"/>
          </a:xfrm>
          <a:prstGeom prst="rect">
            <a:avLst/>
          </a:prstGeom>
          <a:noFill/>
          <a:ln w="9525">
            <a:noFill/>
            <a:miter lim="800000"/>
            <a:headEnd/>
            <a:tailEnd/>
          </a:ln>
          <a:effectLst/>
        </p:spPr>
        <p:txBody>
          <a:bodyPr wrap="square">
            <a:prstTxWarp prst="textNoShape">
              <a:avLst/>
            </a:prstTxWarp>
            <a:spAutoFit/>
          </a:bodyPr>
          <a:lstStyle/>
          <a:p>
            <a:pPr>
              <a:lnSpc>
                <a:spcPct val="120000"/>
              </a:lnSpc>
              <a:spcBef>
                <a:spcPct val="30000"/>
              </a:spcBef>
              <a:buNone/>
            </a:pPr>
            <a:r>
              <a:rPr lang="en-US" b="1" dirty="0">
                <a:solidFill>
                  <a:srgbClr val="660066"/>
                </a:solidFill>
                <a:latin typeface="Arial" charset="0"/>
              </a:rPr>
              <a:t>Yellow </a:t>
            </a:r>
            <a:r>
              <a:rPr lang="en-US" b="1" dirty="0" smtClean="0">
                <a:solidFill>
                  <a:srgbClr val="660066"/>
                </a:solidFill>
                <a:latin typeface="Arial" charset="0"/>
              </a:rPr>
              <a:t>band in ratio plots also show here that agreement is good between data and MC</a:t>
            </a:r>
            <a:endParaRPr lang="en-US" b="1" dirty="0">
              <a:solidFill>
                <a:srgbClr val="660066"/>
              </a:solidFill>
              <a:latin typeface="Arial" charset="0"/>
            </a:endParaRPr>
          </a:p>
        </p:txBody>
      </p:sp>
      <p:sp>
        <p:nvSpPr>
          <p:cNvPr id="15" name="TextBox 11"/>
          <p:cNvSpPr txBox="1">
            <a:spLocks noChangeArrowheads="1"/>
          </p:cNvSpPr>
          <p:nvPr/>
        </p:nvSpPr>
        <p:spPr bwMode="auto">
          <a:xfrm>
            <a:off x="0" y="1"/>
            <a:ext cx="9144000" cy="1077212"/>
          </a:xfrm>
          <a:prstGeom prst="rect">
            <a:avLst/>
          </a:prstGeom>
          <a:solidFill>
            <a:schemeClr val="bg1"/>
          </a:solidFill>
          <a:ln w="9525">
            <a:noFill/>
            <a:miter lim="800000"/>
            <a:headEnd/>
            <a:tailEnd/>
          </a:ln>
        </p:spPr>
        <p:txBody>
          <a:bodyPr wrap="square" lIns="91433" tIns="45717" rIns="91433" bIns="45717">
            <a:prstTxWarp prst="textNoShape">
              <a:avLst/>
            </a:prstTxWarp>
            <a:spAutoFit/>
          </a:bodyPr>
          <a:lstStyle/>
          <a:p>
            <a:pPr>
              <a:buFont typeface="Symbol" charset="2"/>
              <a:buNone/>
            </a:pPr>
            <a:r>
              <a:rPr lang="en-US" sz="3200" dirty="0" smtClean="0">
                <a:solidFill>
                  <a:srgbClr val="800000"/>
                </a:solidFill>
              </a:rPr>
              <a:t>SUSY searches: </a:t>
            </a:r>
            <a:br>
              <a:rPr lang="en-US" sz="3200" dirty="0" smtClean="0">
                <a:solidFill>
                  <a:srgbClr val="800000"/>
                </a:solidFill>
              </a:rPr>
            </a:br>
            <a:r>
              <a:rPr lang="en-US" sz="3200" dirty="0" smtClean="0">
                <a:solidFill>
                  <a:srgbClr val="800000"/>
                </a:solidFill>
              </a:rPr>
              <a:t>progress on understanding of SM background</a:t>
            </a:r>
            <a:endParaRPr lang="en-US" sz="3200" baseline="30000" dirty="0">
              <a:solidFill>
                <a:srgbClr val="800000"/>
              </a:solidFill>
            </a:endParaRPr>
          </a:p>
        </p:txBody>
      </p:sp>
      <p:pic>
        <p:nvPicPr>
          <p:cNvPr id="14" name="Picture 12" descr="https://atlas.web.cern.ch/Atlas/GROUPS/PHYSICS/CONFNOTES/ATLAS-CONF-2011-098/fig_01b.png"/>
          <p:cNvPicPr>
            <a:picLocks noChangeAspect="1" noChangeArrowheads="1"/>
          </p:cNvPicPr>
          <p:nvPr/>
        </p:nvPicPr>
        <p:blipFill>
          <a:blip r:embed="rId3"/>
          <a:srcRect/>
          <a:stretch>
            <a:fillRect/>
          </a:stretch>
        </p:blipFill>
        <p:spPr bwMode="auto">
          <a:xfrm>
            <a:off x="2882900" y="3697287"/>
            <a:ext cx="2984500" cy="2452688"/>
          </a:xfrm>
          <a:prstGeom prst="rect">
            <a:avLst/>
          </a:prstGeom>
          <a:solidFill>
            <a:schemeClr val="bg1"/>
          </a:solidFill>
        </p:spPr>
      </p:pic>
      <p:pic>
        <p:nvPicPr>
          <p:cNvPr id="16" name="Picture 13" descr="https://atlas.web.cern.ch/Atlas/GROUPS/PHYSICS/CONFNOTES/ATLAS-CONF-2011-130/fig_02a.png"/>
          <p:cNvPicPr>
            <a:picLocks noChangeAspect="1" noChangeArrowheads="1"/>
          </p:cNvPicPr>
          <p:nvPr/>
        </p:nvPicPr>
        <p:blipFill>
          <a:blip r:embed="rId4"/>
          <a:srcRect/>
          <a:stretch>
            <a:fillRect/>
          </a:stretch>
        </p:blipFill>
        <p:spPr bwMode="auto">
          <a:xfrm>
            <a:off x="5772150" y="3698875"/>
            <a:ext cx="3016250" cy="2422525"/>
          </a:xfrm>
          <a:prstGeom prst="rect">
            <a:avLst/>
          </a:prstGeom>
          <a:solidFill>
            <a:schemeClr val="bg1"/>
          </a:solidFill>
        </p:spPr>
      </p:pic>
      <p:pic>
        <p:nvPicPr>
          <p:cNvPr id="17" name="Picture 14" descr="fig_03d"/>
          <p:cNvPicPr>
            <a:picLocks noChangeAspect="1" noChangeArrowheads="1"/>
          </p:cNvPicPr>
          <p:nvPr/>
        </p:nvPicPr>
        <p:blipFill>
          <a:blip r:embed="rId5"/>
          <a:srcRect/>
          <a:stretch>
            <a:fillRect/>
          </a:stretch>
        </p:blipFill>
        <p:spPr bwMode="auto">
          <a:xfrm>
            <a:off x="25400" y="3657600"/>
            <a:ext cx="2921000" cy="2460625"/>
          </a:xfrm>
          <a:prstGeom prst="rect">
            <a:avLst/>
          </a:prstGeom>
          <a:solidFill>
            <a:schemeClr val="bg1"/>
          </a:solidFill>
        </p:spPr>
      </p:pic>
      <p:sp>
        <p:nvSpPr>
          <p:cNvPr id="18" name="TextBox 17"/>
          <p:cNvSpPr txBox="1"/>
          <p:nvPr/>
        </p:nvSpPr>
        <p:spPr>
          <a:xfrm>
            <a:off x="1828800" y="5867400"/>
            <a:ext cx="1207895" cy="369332"/>
          </a:xfrm>
          <a:prstGeom prst="rect">
            <a:avLst/>
          </a:prstGeom>
          <a:solidFill>
            <a:schemeClr val="bg1"/>
          </a:solidFill>
        </p:spPr>
        <p:txBody>
          <a:bodyPr wrap="none" rtlCol="0">
            <a:spAutoFit/>
          </a:bodyPr>
          <a:lstStyle/>
          <a:p>
            <a:pPr>
              <a:buNone/>
            </a:pPr>
            <a:r>
              <a:rPr lang="en-US" sz="1800" dirty="0" err="1" smtClean="0"/>
              <a:t>m</a:t>
            </a:r>
            <a:r>
              <a:rPr lang="en-US" sz="1800" baseline="-25000" dirty="0" err="1" smtClean="0"/>
              <a:t>eff</a:t>
            </a:r>
            <a:r>
              <a:rPr lang="en-US" sz="1800" dirty="0" smtClean="0"/>
              <a:t> (</a:t>
            </a:r>
            <a:r>
              <a:rPr lang="en-US" sz="1800" dirty="0" err="1" smtClean="0"/>
              <a:t>GeV</a:t>
            </a:r>
            <a:r>
              <a:rPr lang="en-US" sz="1800" dirty="0" smtClean="0"/>
              <a:t>)</a:t>
            </a:r>
            <a:endParaRPr lang="en-US" sz="1800" dirty="0"/>
          </a:p>
        </p:txBody>
      </p:sp>
      <p:sp>
        <p:nvSpPr>
          <p:cNvPr id="23" name="TextBox 22"/>
          <p:cNvSpPr txBox="1"/>
          <p:nvPr/>
        </p:nvSpPr>
        <p:spPr>
          <a:xfrm>
            <a:off x="4583305" y="5867400"/>
            <a:ext cx="1207895" cy="369332"/>
          </a:xfrm>
          <a:prstGeom prst="rect">
            <a:avLst/>
          </a:prstGeom>
          <a:solidFill>
            <a:schemeClr val="bg1"/>
          </a:solidFill>
        </p:spPr>
        <p:txBody>
          <a:bodyPr wrap="none" rtlCol="0">
            <a:spAutoFit/>
          </a:bodyPr>
          <a:lstStyle/>
          <a:p>
            <a:pPr>
              <a:buNone/>
            </a:pPr>
            <a:r>
              <a:rPr lang="en-US" sz="1800" dirty="0" err="1" smtClean="0"/>
              <a:t>m</a:t>
            </a:r>
            <a:r>
              <a:rPr lang="en-US" sz="1800" baseline="-25000" dirty="0" err="1" smtClean="0"/>
              <a:t>eff</a:t>
            </a:r>
            <a:r>
              <a:rPr lang="en-US" sz="1800" dirty="0" smtClean="0"/>
              <a:t> (</a:t>
            </a:r>
            <a:r>
              <a:rPr lang="en-US" sz="1800" dirty="0" err="1" smtClean="0"/>
              <a:t>GeV</a:t>
            </a:r>
            <a:r>
              <a:rPr lang="en-US" sz="1800" dirty="0" smtClean="0"/>
              <a:t>)</a:t>
            </a:r>
            <a:endParaRPr lang="en-US" sz="1800" dirty="0"/>
          </a:p>
        </p:txBody>
      </p:sp>
      <p:sp>
        <p:nvSpPr>
          <p:cNvPr id="24" name="TextBox 23"/>
          <p:cNvSpPr txBox="1"/>
          <p:nvPr/>
        </p:nvSpPr>
        <p:spPr>
          <a:xfrm>
            <a:off x="7426017" y="5867400"/>
            <a:ext cx="1443462" cy="369332"/>
          </a:xfrm>
          <a:prstGeom prst="rect">
            <a:avLst/>
          </a:prstGeom>
          <a:solidFill>
            <a:schemeClr val="bg1"/>
          </a:solidFill>
        </p:spPr>
        <p:txBody>
          <a:bodyPr wrap="none" rtlCol="0">
            <a:spAutoFit/>
          </a:bodyPr>
          <a:lstStyle/>
          <a:p>
            <a:pPr>
              <a:buNone/>
            </a:pPr>
            <a:r>
              <a:rPr lang="en-US" sz="1800" dirty="0" err="1" smtClean="0"/>
              <a:t>E</a:t>
            </a:r>
            <a:r>
              <a:rPr lang="en-US" sz="1800" baseline="-25000" dirty="0" err="1" smtClean="0"/>
              <a:t>T</a:t>
            </a:r>
            <a:r>
              <a:rPr lang="en-US" sz="1800" baseline="30000" dirty="0" err="1" smtClean="0"/>
              <a:t>miss</a:t>
            </a:r>
            <a:r>
              <a:rPr lang="en-US" sz="1800" dirty="0" smtClean="0"/>
              <a:t> (</a:t>
            </a:r>
            <a:r>
              <a:rPr lang="en-US" sz="1800" dirty="0" err="1" smtClean="0"/>
              <a:t>GeV</a:t>
            </a:r>
            <a:r>
              <a:rPr lang="en-US" sz="1800" dirty="0" smtClean="0"/>
              <a:t>)</a:t>
            </a:r>
            <a:endParaRPr lang="en-US" sz="1800" dirty="0"/>
          </a:p>
        </p:txBody>
      </p:sp>
    </p:spTree>
    <p:extLst>
      <p:ext uri="{BB962C8B-B14F-4D97-AF65-F5344CB8AC3E}">
        <p14:creationId xmlns:p14="http://schemas.microsoft.com/office/powerpoint/2010/main" val="2026721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201" y="44451"/>
            <a:ext cx="8424863" cy="6697663"/>
          </a:xfrm>
          <a:prstGeom prst="rect">
            <a:avLst/>
          </a:prstGeom>
          <a:noFill/>
          <a:ln w="9525" cap="flat" cmpd="sng" algn="ctr">
            <a:noFill/>
            <a:prstDash val="solid"/>
            <a:round/>
            <a:headEnd type="none" w="med" len="med"/>
            <a:tailEnd type="none" w="med" len="med"/>
          </a:ln>
          <a:effectLst/>
        </p:spPr>
        <p:txBody>
          <a:bodyPr lIns="91433" tIns="45717" rIns="91433" bIns="45717">
            <a:prstTxWarp prst="textNoShape">
              <a:avLst/>
            </a:prstTxWarp>
          </a:bodyPr>
          <a:lstStyle/>
          <a:p>
            <a:pPr algn="l">
              <a:buFontTx/>
              <a:buNone/>
              <a:defRPr/>
            </a:pPr>
            <a:endParaRPr lang="en-US" b="0" dirty="0">
              <a:effectLst>
                <a:outerShdw blurRad="38100" dist="38100" dir="2700000" algn="tl">
                  <a:srgbClr val="000000">
                    <a:alpha val="43137"/>
                  </a:srgbClr>
                </a:outerShdw>
              </a:effectLst>
              <a:latin typeface="Comic Sans MS" pitchFamily="-111" charset="0"/>
            </a:endParaRPr>
          </a:p>
        </p:txBody>
      </p:sp>
      <p:sp>
        <p:nvSpPr>
          <p:cNvPr id="45062" name="TextBox 7"/>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Exotic searches</a:t>
            </a:r>
            <a:endParaRPr lang="en-US" sz="3600" dirty="0">
              <a:solidFill>
                <a:srgbClr val="800000"/>
              </a:solidFill>
            </a:endParaRPr>
          </a:p>
        </p:txBody>
      </p:sp>
      <p:pic>
        <p:nvPicPr>
          <p:cNvPr id="45063" name="Picture 9" descr="Exoticsummary_0911.png"/>
          <p:cNvPicPr>
            <a:picLocks noChangeAspect="1"/>
          </p:cNvPicPr>
          <p:nvPr/>
        </p:nvPicPr>
        <p:blipFill>
          <a:blip r:embed="rId3"/>
          <a:srcRect/>
          <a:stretch>
            <a:fillRect/>
          </a:stretch>
        </p:blipFill>
        <p:spPr bwMode="auto">
          <a:xfrm>
            <a:off x="685801" y="762000"/>
            <a:ext cx="8344658" cy="5791200"/>
          </a:xfrm>
          <a:prstGeom prst="rect">
            <a:avLst/>
          </a:prstGeom>
          <a:noFill/>
          <a:ln w="9525">
            <a:noFill/>
            <a:miter lim="800000"/>
            <a:headEnd/>
            <a:tailEnd/>
          </a:ln>
        </p:spPr>
      </p:pic>
    </p:spTree>
    <p:extLst>
      <p:ext uri="{BB962C8B-B14F-4D97-AF65-F5344CB8AC3E}">
        <p14:creationId xmlns:p14="http://schemas.microsoft.com/office/powerpoint/2010/main" val="23660124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201" y="44451"/>
            <a:ext cx="8424863" cy="6697663"/>
          </a:xfrm>
          <a:prstGeom prst="rect">
            <a:avLst/>
          </a:prstGeom>
          <a:noFill/>
          <a:ln w="9525" cap="flat" cmpd="sng" algn="ctr">
            <a:noFill/>
            <a:prstDash val="solid"/>
            <a:round/>
            <a:headEnd type="none" w="med" len="med"/>
            <a:tailEnd type="none" w="med" len="med"/>
          </a:ln>
          <a:effectLst/>
        </p:spPr>
        <p:txBody>
          <a:bodyPr lIns="91433" tIns="45717" rIns="91433" bIns="45717">
            <a:prstTxWarp prst="textNoShape">
              <a:avLst/>
            </a:prstTxWarp>
          </a:bodyPr>
          <a:lstStyle/>
          <a:p>
            <a:pPr algn="l">
              <a:buFontTx/>
              <a:buNone/>
              <a:defRPr/>
            </a:pPr>
            <a:endParaRPr lang="en-US" b="0" dirty="0">
              <a:effectLst>
                <a:outerShdw blurRad="38100" dist="38100" dir="2700000" algn="tl">
                  <a:srgbClr val="000000">
                    <a:alpha val="43137"/>
                  </a:srgbClr>
                </a:outerShdw>
              </a:effectLst>
              <a:latin typeface="Comic Sans MS" pitchFamily="-111" charset="0"/>
            </a:endParaRPr>
          </a:p>
        </p:txBody>
      </p:sp>
      <p:sp>
        <p:nvSpPr>
          <p:cNvPr id="47110" name="TextBox 7"/>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SUSY </a:t>
            </a:r>
            <a:r>
              <a:rPr lang="en-US" sz="3600" dirty="0">
                <a:solidFill>
                  <a:srgbClr val="800000"/>
                </a:solidFill>
              </a:rPr>
              <a:t>searches</a:t>
            </a:r>
          </a:p>
        </p:txBody>
      </p:sp>
      <p:pic>
        <p:nvPicPr>
          <p:cNvPr id="47111" name="Picture 8" descr="SUSYsummary_0911.png"/>
          <p:cNvPicPr>
            <a:picLocks noChangeAspect="1"/>
          </p:cNvPicPr>
          <p:nvPr/>
        </p:nvPicPr>
        <p:blipFill>
          <a:blip r:embed="rId3"/>
          <a:srcRect/>
          <a:stretch>
            <a:fillRect/>
          </a:stretch>
        </p:blipFill>
        <p:spPr bwMode="auto">
          <a:xfrm>
            <a:off x="294503" y="669926"/>
            <a:ext cx="8316097" cy="5883274"/>
          </a:xfrm>
          <a:prstGeom prst="rect">
            <a:avLst/>
          </a:prstGeom>
          <a:noFill/>
          <a:ln w="9525">
            <a:noFill/>
            <a:miter lim="800000"/>
            <a:headEnd/>
            <a:tailEnd/>
          </a:ln>
        </p:spPr>
      </p:pic>
    </p:spTree>
    <p:extLst>
      <p:ext uri="{BB962C8B-B14F-4D97-AF65-F5344CB8AC3E}">
        <p14:creationId xmlns:p14="http://schemas.microsoft.com/office/powerpoint/2010/main" val="24001974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201" y="44451"/>
            <a:ext cx="8424863" cy="6697663"/>
          </a:xfrm>
          <a:prstGeom prst="rect">
            <a:avLst/>
          </a:prstGeom>
          <a:noFill/>
          <a:ln w="9525" cap="flat" cmpd="sng" algn="ctr">
            <a:noFill/>
            <a:prstDash val="solid"/>
            <a:round/>
            <a:headEnd type="none" w="med" len="med"/>
            <a:tailEnd type="none" w="med" len="med"/>
          </a:ln>
          <a:effectLst/>
        </p:spPr>
        <p:txBody>
          <a:bodyPr lIns="91433" tIns="45717" rIns="91433" bIns="45717">
            <a:prstTxWarp prst="textNoShape">
              <a:avLst/>
            </a:prstTxWarp>
          </a:bodyPr>
          <a:lstStyle/>
          <a:p>
            <a:pPr algn="l">
              <a:buFontTx/>
              <a:buNone/>
              <a:defRPr/>
            </a:pPr>
            <a:endParaRPr lang="en-US" b="0" dirty="0">
              <a:effectLst>
                <a:outerShdw blurRad="38100" dist="38100" dir="2700000" algn="tl">
                  <a:srgbClr val="000000">
                    <a:alpha val="43137"/>
                  </a:srgbClr>
                </a:outerShdw>
              </a:effectLst>
              <a:latin typeface="Comic Sans MS" pitchFamily="-111" charset="0"/>
            </a:endParaRPr>
          </a:p>
        </p:txBody>
      </p:sp>
      <p:sp>
        <p:nvSpPr>
          <p:cNvPr id="47110" name="TextBox 7"/>
          <p:cNvSpPr txBox="1">
            <a:spLocks noChangeArrowheads="1"/>
          </p:cNvSpPr>
          <p:nvPr/>
        </p:nvSpPr>
        <p:spPr bwMode="auto">
          <a:xfrm>
            <a:off x="0" y="1"/>
            <a:ext cx="9144000" cy="646325"/>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3600" dirty="0" smtClean="0">
                <a:solidFill>
                  <a:srgbClr val="800000"/>
                </a:solidFill>
              </a:rPr>
              <a:t>Prospects for Higgs-boson searches</a:t>
            </a:r>
            <a:endParaRPr lang="en-US" sz="3600" dirty="0">
              <a:solidFill>
                <a:srgbClr val="800000"/>
              </a:solidFill>
            </a:endParaRPr>
          </a:p>
        </p:txBody>
      </p:sp>
      <p:sp>
        <p:nvSpPr>
          <p:cNvPr id="5" name="Rectangle 2"/>
          <p:cNvSpPr txBox="1">
            <a:spLocks noChangeArrowheads="1"/>
          </p:cNvSpPr>
          <p:nvPr/>
        </p:nvSpPr>
        <p:spPr bwMode="auto">
          <a:xfrm>
            <a:off x="0" y="609600"/>
            <a:ext cx="9144000" cy="6096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406400" indent="-406400" algn="l" eaLnBrk="1" hangingPunct="1">
              <a:spcBef>
                <a:spcPts val="700"/>
              </a:spcBef>
              <a:buSzPct val="46000"/>
              <a:buNone/>
            </a:pPr>
            <a:r>
              <a:rPr kumimoji="0" lang="en-US" sz="2400" i="0" u="none" strike="noStrike" kern="0" cap="none" spc="0" normalizeH="0" baseline="0" noProof="0" dirty="0" smtClean="0">
                <a:ln>
                  <a:noFill/>
                </a:ln>
                <a:solidFill>
                  <a:srgbClr val="000090"/>
                </a:solidFill>
                <a:uLnTx/>
                <a:uFillTx/>
                <a:latin typeface="+mn-lt"/>
                <a:ea typeface="+mn-ea"/>
                <a:cs typeface="+mn-cs"/>
                <a:sym typeface="Bookman Old Style" charset="0"/>
              </a:rPr>
              <a:t>More data:</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 4-5 fb</a:t>
            </a:r>
            <a:r>
              <a:rPr kumimoji="0" lang="en-US" sz="2200" i="0" u="none" strike="noStrike" kern="0" cap="none" spc="0" normalizeH="0" baseline="32000" noProof="0" dirty="0" smtClean="0">
                <a:ln>
                  <a:noFill/>
                </a:ln>
                <a:solidFill>
                  <a:srgbClr val="660066"/>
                </a:solidFill>
                <a:uLnTx/>
                <a:uFillTx/>
                <a:latin typeface="+mn-lt"/>
                <a:ea typeface="+mn-ea"/>
                <a:cs typeface="+mn-cs"/>
                <a:sym typeface="Bookman Old Style" charset="0"/>
              </a:rPr>
              <a:t>-1</a:t>
            </a: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 by end of 2011 and &gt; 10 fb</a:t>
            </a:r>
            <a:r>
              <a:rPr kumimoji="0" lang="en-US" sz="2200" i="0" u="none" strike="noStrike" kern="0" cap="none" spc="0" normalizeH="0" baseline="32000" noProof="0" dirty="0" smtClean="0">
                <a:ln>
                  <a:noFill/>
                </a:ln>
                <a:solidFill>
                  <a:srgbClr val="660066"/>
                </a:solidFill>
                <a:uLnTx/>
                <a:uFillTx/>
                <a:latin typeface="+mn-lt"/>
                <a:ea typeface="+mn-ea"/>
                <a:cs typeface="+mn-cs"/>
                <a:sym typeface="Bookman Old Style" charset="0"/>
              </a:rPr>
              <a:t>-1</a:t>
            </a: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 by end of 2012</a:t>
            </a:r>
          </a:p>
          <a:p>
            <a:pPr marL="406400" indent="-406400" algn="l" eaLnBrk="1" hangingPunct="1">
              <a:spcBef>
                <a:spcPts val="700"/>
              </a:spcBef>
              <a:buSzPct val="46000"/>
              <a:buNone/>
            </a:pPr>
            <a:r>
              <a:rPr kumimoji="0" lang="en-US" sz="2400" i="0" u="none" strike="noStrike" kern="0" cap="none" spc="0" normalizeH="0" baseline="0" noProof="0" dirty="0" smtClean="0">
                <a:ln>
                  <a:noFill/>
                </a:ln>
                <a:solidFill>
                  <a:srgbClr val="000090"/>
                </a:solidFill>
                <a:uLnTx/>
                <a:uFillTx/>
                <a:latin typeface="+mn-lt"/>
                <a:ea typeface="+mn-ea"/>
                <a:cs typeface="+mn-cs"/>
                <a:sym typeface="Bookman Old Style" charset="0"/>
              </a:rPr>
              <a:t>Refine understanding of detector performance:</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Alignment, calibration, comparison with simulation</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Better performance, smaller systematic uncertainties and higher efficiency for rare channels</a:t>
            </a:r>
          </a:p>
          <a:p>
            <a:pPr marL="406400" indent="-406400" algn="l" eaLnBrk="1" hangingPunct="1">
              <a:spcBef>
                <a:spcPts val="700"/>
              </a:spcBef>
              <a:buSzPct val="46000"/>
              <a:buNone/>
            </a:pPr>
            <a:r>
              <a:rPr kumimoji="0" lang="en-US" sz="2400" i="0" u="none" strike="noStrike" kern="0" cap="none" spc="0" normalizeH="0" baseline="0" noProof="0" dirty="0" smtClean="0">
                <a:ln>
                  <a:noFill/>
                </a:ln>
                <a:solidFill>
                  <a:srgbClr val="000090"/>
                </a:solidFill>
                <a:uLnTx/>
                <a:uFillTx/>
                <a:latin typeface="+mn-lt"/>
                <a:ea typeface="+mn-ea"/>
                <a:cs typeface="+mn-cs"/>
                <a:sym typeface="Bookman Old Style" charset="0"/>
              </a:rPr>
              <a:t>More precise measurements of SM processes</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Additional constraints on MC generators</a:t>
            </a:r>
          </a:p>
          <a:p>
            <a:pPr marL="406400" indent="-406400" algn="l" eaLnBrk="1" hangingPunct="1">
              <a:spcBef>
                <a:spcPts val="700"/>
              </a:spcBef>
              <a:buSzPct val="46000"/>
              <a:buNone/>
            </a:pPr>
            <a:r>
              <a:rPr kumimoji="0" lang="en-US" sz="2400" i="0" u="none" strike="noStrike" kern="0" cap="none" spc="0" normalizeH="0" baseline="0" noProof="0" dirty="0" smtClean="0">
                <a:ln>
                  <a:noFill/>
                </a:ln>
                <a:solidFill>
                  <a:srgbClr val="000090"/>
                </a:solidFill>
                <a:uLnTx/>
                <a:uFillTx/>
                <a:latin typeface="+mn-lt"/>
                <a:ea typeface="+mn-ea"/>
                <a:cs typeface="+mn-cs"/>
                <a:sym typeface="Bookman Old Style" charset="0"/>
              </a:rPr>
              <a:t>More sophisticated analyses:</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Multivariate techniques and additional discriminating variables (</a:t>
            </a:r>
            <a:r>
              <a:rPr kumimoji="0" lang="en-US" sz="2200" i="0" u="none" strike="noStrike" kern="0" cap="none" spc="0" normalizeH="0" baseline="0" noProof="0" dirty="0" err="1" smtClean="0">
                <a:ln>
                  <a:noFill/>
                </a:ln>
                <a:solidFill>
                  <a:srgbClr val="660066"/>
                </a:solidFill>
                <a:uLnTx/>
                <a:uFillTx/>
                <a:latin typeface="+mn-lt"/>
                <a:ea typeface="+mn-ea"/>
                <a:cs typeface="+mn-cs"/>
                <a:sym typeface="Bookman Old Style" charset="0"/>
              </a:rPr>
              <a:t>p</a:t>
            </a:r>
            <a:r>
              <a:rPr kumimoji="0" lang="en-US" sz="2200" i="0" u="none" strike="noStrike" kern="0" cap="none" spc="0" normalizeH="0" baseline="-6000" noProof="0" dirty="0" err="1" smtClean="0">
                <a:ln>
                  <a:noFill/>
                </a:ln>
                <a:solidFill>
                  <a:srgbClr val="660066"/>
                </a:solidFill>
                <a:uLnTx/>
                <a:uFillTx/>
                <a:latin typeface="+mn-lt"/>
                <a:ea typeface="+mn-ea"/>
                <a:cs typeface="+mn-cs"/>
                <a:sym typeface="Bookman Old Style" charset="0"/>
              </a:rPr>
              <a:t>T</a:t>
            </a: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 angular distributions)</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Zapf Dingbats" charset="2"/>
                <a:cs typeface="Zapf Dingbats" charset="2"/>
                <a:sym typeface="Bookman Old Style" charset="0"/>
              </a:rPr>
              <a:t>Exclusive channels (e.g. VBF channels)</a:t>
            </a:r>
          </a:p>
          <a:p>
            <a:pPr marL="850900" lvl="1" indent="-406400" algn="l" eaLnBrk="1" hangingPunct="1">
              <a:spcBef>
                <a:spcPts val="700"/>
              </a:spcBef>
              <a:buSzPct val="46000"/>
              <a:buNone/>
            </a:pP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Higher statistics leading to sharper observables (e.g. H to </a:t>
            </a:r>
            <a:r>
              <a:rPr kumimoji="0" lang="en-US" sz="2200" i="0" u="none" strike="noStrike" kern="0" cap="none" spc="0" normalizeH="0" baseline="0" noProof="0" dirty="0" err="1" smtClean="0">
                <a:ln>
                  <a:noFill/>
                </a:ln>
                <a:solidFill>
                  <a:srgbClr val="660066"/>
                </a:solidFill>
                <a:uLnTx/>
                <a:uFillTx/>
                <a:latin typeface="+mn-lt"/>
                <a:ea typeface="+mn-ea"/>
                <a:cs typeface="Symbol" charset="2"/>
                <a:sym typeface="Bookman Old Style" charset="0"/>
              </a:rPr>
              <a:t>tt</a:t>
            </a: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 mass reconstruction for non back-to-back </a:t>
            </a:r>
            <a:r>
              <a:rPr kumimoji="0" lang="en-US" sz="2200" i="0" u="none" strike="noStrike" kern="0" cap="none" spc="0" normalizeH="0" baseline="0" noProof="0" dirty="0" err="1" smtClean="0">
                <a:ln>
                  <a:noFill/>
                </a:ln>
                <a:solidFill>
                  <a:srgbClr val="660066"/>
                </a:solidFill>
                <a:uLnTx/>
                <a:uFillTx/>
                <a:latin typeface="+mn-lt"/>
                <a:ea typeface="+mn-ea"/>
                <a:cs typeface="Symbol" charset="2"/>
                <a:sym typeface="Bookman Old Style" charset="0"/>
              </a:rPr>
              <a:t>t</a:t>
            </a:r>
            <a:r>
              <a:rPr kumimoji="0" lang="en-US" sz="2200" i="0" u="none" strike="noStrike" kern="0" cap="none" spc="0" normalizeH="0" baseline="0" noProof="0" dirty="0" smtClean="0">
                <a:ln>
                  <a:noFill/>
                </a:ln>
                <a:solidFill>
                  <a:srgbClr val="660066"/>
                </a:solidFill>
                <a:uLnTx/>
                <a:uFillTx/>
                <a:latin typeface="+mn-lt"/>
                <a:ea typeface="+mn-ea"/>
                <a:cs typeface="+mn-cs"/>
                <a:sym typeface="Bookman Old Style" charset="0"/>
              </a:rPr>
              <a:t>-pairs)</a:t>
            </a:r>
            <a:endParaRPr kumimoji="0" lang="en-US" sz="2200" i="0" u="none" strike="noStrike" kern="0" cap="none" spc="0" normalizeH="0" baseline="0" noProof="0" dirty="0">
              <a:ln>
                <a:noFill/>
              </a:ln>
              <a:solidFill>
                <a:srgbClr val="660066"/>
              </a:solidFill>
              <a:uLnTx/>
              <a:uFillTx/>
              <a:latin typeface="+mn-lt"/>
              <a:ea typeface="+mn-ea"/>
              <a:cs typeface="+mn-cs"/>
              <a:sym typeface="Bookman Old Style" charset="0"/>
            </a:endParaRPr>
          </a:p>
        </p:txBody>
      </p:sp>
    </p:spTree>
    <p:extLst>
      <p:ext uri="{BB962C8B-B14F-4D97-AF65-F5344CB8AC3E}">
        <p14:creationId xmlns:p14="http://schemas.microsoft.com/office/powerpoint/2010/main" val="5924513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12"/>
          <p:cNvSpPr txBox="1">
            <a:spLocks noChangeArrowheads="1"/>
          </p:cNvSpPr>
          <p:nvPr/>
        </p:nvSpPr>
        <p:spPr bwMode="auto">
          <a:xfrm>
            <a:off x="0" y="1"/>
            <a:ext cx="9144000" cy="954101"/>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800" dirty="0" smtClean="0">
                <a:solidFill>
                  <a:srgbClr val="660066"/>
                </a:solidFill>
              </a:rPr>
              <a:t>ATLAS status report</a:t>
            </a:r>
            <a:br>
              <a:rPr lang="en-US" sz="2800" dirty="0" smtClean="0">
                <a:solidFill>
                  <a:srgbClr val="660066"/>
                </a:solidFill>
              </a:rPr>
            </a:br>
            <a:r>
              <a:rPr lang="en-US" sz="2800" dirty="0" smtClean="0">
                <a:solidFill>
                  <a:srgbClr val="000090"/>
                </a:solidFill>
              </a:rPr>
              <a:t>Now have covered a lot of phase space for many signatures</a:t>
            </a:r>
            <a:endParaRPr lang="en-US" sz="2800" dirty="0">
              <a:solidFill>
                <a:srgbClr val="000090"/>
              </a:solidFill>
            </a:endParaRPr>
          </a:p>
        </p:txBody>
      </p:sp>
    </p:spTree>
    <p:extLst>
      <p:ext uri="{BB962C8B-B14F-4D97-AF65-F5344CB8AC3E}">
        <p14:creationId xmlns:p14="http://schemas.microsoft.com/office/powerpoint/2010/main" val="6858327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tics_dijets_mass_0911.png"/>
          <p:cNvPicPr>
            <a:picLocks noChangeAspect="1"/>
          </p:cNvPicPr>
          <p:nvPr/>
        </p:nvPicPr>
        <p:blipFill>
          <a:blip r:embed="rId2"/>
          <a:stretch>
            <a:fillRect/>
          </a:stretch>
        </p:blipFill>
        <p:spPr>
          <a:xfrm>
            <a:off x="0" y="813599"/>
            <a:ext cx="4378118" cy="4200523"/>
          </a:xfrm>
          <a:prstGeom prst="rect">
            <a:avLst/>
          </a:prstGeom>
        </p:spPr>
      </p:pic>
      <p:pic>
        <p:nvPicPr>
          <p:cNvPr id="3" name="Picture 2" descr="Exotics_dijets_0911.png"/>
          <p:cNvPicPr>
            <a:picLocks noChangeAspect="1"/>
          </p:cNvPicPr>
          <p:nvPr/>
        </p:nvPicPr>
        <p:blipFill>
          <a:blip r:embed="rId3"/>
          <a:stretch>
            <a:fillRect/>
          </a:stretch>
        </p:blipFill>
        <p:spPr>
          <a:xfrm>
            <a:off x="4378118" y="813599"/>
            <a:ext cx="4222976" cy="4051674"/>
          </a:xfrm>
          <a:prstGeom prst="rect">
            <a:avLst/>
          </a:prstGeom>
        </p:spPr>
      </p:pic>
      <p:pic>
        <p:nvPicPr>
          <p:cNvPr id="4" name="Picture 3"/>
          <p:cNvPicPr>
            <a:picLocks noChangeAspect="1"/>
          </p:cNvPicPr>
          <p:nvPr/>
        </p:nvPicPr>
        <p:blipFill>
          <a:blip r:embed="rId4"/>
          <a:stretch>
            <a:fillRect/>
          </a:stretch>
        </p:blipFill>
        <p:spPr>
          <a:xfrm>
            <a:off x="4189972" y="5132198"/>
            <a:ext cx="6644652" cy="304800"/>
          </a:xfrm>
          <a:prstGeom prst="rect">
            <a:avLst/>
          </a:prstGeom>
        </p:spPr>
      </p:pic>
    </p:spTree>
    <p:extLst>
      <p:ext uri="{BB962C8B-B14F-4D97-AF65-F5344CB8AC3E}">
        <p14:creationId xmlns:p14="http://schemas.microsoft.com/office/powerpoint/2010/main" val="3355864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t_spectum_0911.png"/>
          <p:cNvPicPr>
            <a:picLocks noChangeAspect="1"/>
          </p:cNvPicPr>
          <p:nvPr/>
        </p:nvPicPr>
        <p:blipFill>
          <a:blip r:embed="rId2"/>
          <a:stretch>
            <a:fillRect/>
          </a:stretch>
        </p:blipFill>
        <p:spPr>
          <a:xfrm>
            <a:off x="1275651" y="240743"/>
            <a:ext cx="6400800" cy="6141155"/>
          </a:xfrm>
          <a:prstGeom prst="rect">
            <a:avLst/>
          </a:prstGeom>
        </p:spPr>
      </p:pic>
    </p:spTree>
    <p:extLst>
      <p:ext uri="{BB962C8B-B14F-4D97-AF65-F5344CB8AC3E}">
        <p14:creationId xmlns:p14="http://schemas.microsoft.com/office/powerpoint/2010/main" val="932156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8" accel="50000" decel="50000" fill="hold" nodeType="clickEffect">
                                  <p:stCondLst>
                                    <p:cond delay="0"/>
                                  </p:stCondLst>
                                  <p:childTnLst>
                                    <p:anim calcmode="lin" valueType="num">
                                      <p:cBhvr additive="base">
                                        <p:cTn id="10" dur="1000"/>
                                        <p:tgtEl>
                                          <p:spTgt spid="2"/>
                                        </p:tgtEl>
                                        <p:attrNameLst>
                                          <p:attrName>ppt_x</p:attrName>
                                        </p:attrNameLst>
                                      </p:cBhvr>
                                      <p:tavLst>
                                        <p:tav tm="0">
                                          <p:val>
                                            <p:strVal val="ppt_x"/>
                                          </p:val>
                                        </p:tav>
                                        <p:tav tm="100000">
                                          <p:val>
                                            <p:strVal val="0-ppt_w/2"/>
                                          </p:val>
                                        </p:tav>
                                      </p:tavLst>
                                    </p:anim>
                                    <p:anim calcmode="lin" valueType="num">
                                      <p:cBhvr additive="base">
                                        <p:cTn id="11" dur="1000"/>
                                        <p:tgtEl>
                                          <p:spTgt spid="2"/>
                                        </p:tgtEl>
                                        <p:attrNameLst>
                                          <p:attrName>ppt_y</p:attrName>
                                        </p:attrNameLst>
                                      </p:cBhvr>
                                      <p:tavLst>
                                        <p:tav tm="0">
                                          <p:val>
                                            <p:strVal val="ppt_y"/>
                                          </p:val>
                                        </p:tav>
                                        <p:tav tm="100000">
                                          <p:val>
                                            <p:strVal val="ppt_y"/>
                                          </p:val>
                                        </p:tav>
                                      </p:tavLst>
                                    </p:anim>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prime_mee_0911.png"/>
          <p:cNvPicPr>
            <a:picLocks noChangeAspect="1"/>
          </p:cNvPicPr>
          <p:nvPr/>
        </p:nvPicPr>
        <p:blipFill>
          <a:blip r:embed="rId3"/>
          <a:stretch>
            <a:fillRect/>
          </a:stretch>
        </p:blipFill>
        <p:spPr>
          <a:xfrm>
            <a:off x="0" y="731897"/>
            <a:ext cx="8534400" cy="6126104"/>
          </a:xfrm>
          <a:prstGeom prst="rect">
            <a:avLst/>
          </a:prstGeom>
        </p:spPr>
      </p:pic>
      <p:sp>
        <p:nvSpPr>
          <p:cNvPr id="15364" name="TextBox 12"/>
          <p:cNvSpPr txBox="1">
            <a:spLocks noChangeArrowheads="1"/>
          </p:cNvSpPr>
          <p:nvPr/>
        </p:nvSpPr>
        <p:spPr bwMode="auto">
          <a:xfrm>
            <a:off x="0" y="2"/>
            <a:ext cx="9144000" cy="984879"/>
          </a:xfrm>
          <a:prstGeom prst="rect">
            <a:avLst/>
          </a:prstGeom>
          <a:solidFill>
            <a:schemeClr val="bg1"/>
          </a:solidFill>
          <a:ln w="9525">
            <a:noFill/>
            <a:miter lim="800000"/>
            <a:headEnd/>
            <a:tailEnd/>
          </a:ln>
        </p:spPr>
        <p:txBody>
          <a:bodyPr lIns="91433" tIns="45717" rIns="91433" bIns="45717">
            <a:prstTxWarp prst="textNoShape">
              <a:avLst/>
            </a:prstTxWarp>
            <a:spAutoFit/>
          </a:bodyPr>
          <a:lstStyle/>
          <a:p>
            <a:pPr>
              <a:buFont typeface="Symbol" charset="2"/>
              <a:buNone/>
            </a:pPr>
            <a:r>
              <a:rPr lang="en-US" sz="2800" dirty="0" smtClean="0">
                <a:solidFill>
                  <a:srgbClr val="660066"/>
                </a:solidFill>
              </a:rPr>
              <a:t>ATLAS status report</a:t>
            </a:r>
            <a:br>
              <a:rPr lang="en-US" sz="2800" dirty="0" smtClean="0">
                <a:solidFill>
                  <a:srgbClr val="660066"/>
                </a:solidFill>
              </a:rPr>
            </a:br>
            <a:r>
              <a:rPr lang="en-US" sz="2800" dirty="0" smtClean="0">
                <a:solidFill>
                  <a:srgbClr val="000090"/>
                </a:solidFill>
              </a:rPr>
              <a:t>Now have covered a lot of phase space for many signatures</a:t>
            </a:r>
            <a:endParaRPr lang="en-US" sz="2800" dirty="0">
              <a:solidFill>
                <a:srgbClr val="000090"/>
              </a:solidFill>
            </a:endParaRPr>
          </a:p>
        </p:txBody>
      </p:sp>
      <p:grpSp>
        <p:nvGrpSpPr>
          <p:cNvPr id="15" name="Group 14"/>
          <p:cNvGrpSpPr/>
          <p:nvPr/>
        </p:nvGrpSpPr>
        <p:grpSpPr>
          <a:xfrm>
            <a:off x="395536" y="1628800"/>
            <a:ext cx="9144000" cy="6096000"/>
            <a:chOff x="-1" y="914400"/>
            <a:chExt cx="9144000" cy="6096000"/>
          </a:xfrm>
        </p:grpSpPr>
        <p:pic>
          <p:nvPicPr>
            <p:cNvPr id="11" name="Picture 10" descr="Zprime_limits_0911.png"/>
            <p:cNvPicPr>
              <a:picLocks noChangeAspect="1"/>
            </p:cNvPicPr>
            <p:nvPr/>
          </p:nvPicPr>
          <p:blipFill>
            <a:blip r:embed="rId4"/>
            <a:stretch>
              <a:fillRect/>
            </a:stretch>
          </p:blipFill>
          <p:spPr>
            <a:xfrm>
              <a:off x="533400" y="1178883"/>
              <a:ext cx="8610599" cy="5831517"/>
            </a:xfrm>
            <a:prstGeom prst="rect">
              <a:avLst/>
            </a:prstGeom>
          </p:spPr>
        </p:pic>
        <p:sp>
          <p:nvSpPr>
            <p:cNvPr id="12" name="TextBox 11"/>
            <p:cNvSpPr txBox="1"/>
            <p:nvPr/>
          </p:nvSpPr>
          <p:spPr>
            <a:xfrm>
              <a:off x="4800600" y="1676400"/>
              <a:ext cx="3365224" cy="338554"/>
            </a:xfrm>
            <a:prstGeom prst="rect">
              <a:avLst/>
            </a:prstGeom>
            <a:noFill/>
          </p:spPr>
          <p:txBody>
            <a:bodyPr wrap="none" rtlCol="0">
              <a:spAutoFit/>
            </a:bodyPr>
            <a:lstStyle/>
            <a:p>
              <a:pPr>
                <a:buNone/>
              </a:pPr>
              <a:r>
                <a:rPr lang="en-US" dirty="0" smtClean="0"/>
                <a:t>http://arxiv.org/abs/arXiv:1108.1582</a:t>
              </a:r>
              <a:endParaRPr lang="en-US" dirty="0"/>
            </a:p>
          </p:txBody>
        </p:sp>
        <p:pic>
          <p:nvPicPr>
            <p:cNvPr id="14" name="Picture 13"/>
            <p:cNvPicPr>
              <a:picLocks noChangeAspect="1"/>
            </p:cNvPicPr>
            <p:nvPr/>
          </p:nvPicPr>
          <p:blipFill>
            <a:blip r:embed="rId5"/>
            <a:stretch>
              <a:fillRect/>
            </a:stretch>
          </p:blipFill>
          <p:spPr>
            <a:xfrm>
              <a:off x="-1" y="914400"/>
              <a:ext cx="8817429" cy="381000"/>
            </a:xfrm>
            <a:prstGeom prst="rect">
              <a:avLst/>
            </a:prstGeom>
          </p:spPr>
        </p:pic>
      </p:grpSp>
    </p:spTree>
    <p:extLst>
      <p:ext uri="{BB962C8B-B14F-4D97-AF65-F5344CB8AC3E}">
        <p14:creationId xmlns:p14="http://schemas.microsoft.com/office/powerpoint/2010/main" val="2701013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ppt_w*0.05"/>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anim calcmode="lin" valueType="num">
                                      <p:cBhvr>
                                        <p:cTn id="22" dur="500" fill="hold"/>
                                        <p:tgtEl>
                                          <p:spTgt spid="15"/>
                                        </p:tgtEl>
                                        <p:attrNameLst>
                                          <p:attrName>ppt_x</p:attrName>
                                        </p:attrNameLst>
                                      </p:cBhvr>
                                      <p:tavLst>
                                        <p:tav tm="0">
                                          <p:val>
                                            <p:strVal val="#ppt_x-.2"/>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A483448D-3A78-4528-A469-B745A65DA480}" type="slidenum">
              <a:rPr lang="en-US" smtClean="0"/>
              <a:pPr/>
              <a:t>5</a:t>
            </a:fld>
            <a:endParaRPr lang="en-US"/>
          </a:p>
        </p:txBody>
      </p:sp>
      <p:pic>
        <p:nvPicPr>
          <p:cNvPr id="11" name="Picture 2" descr="atlas"/>
          <p:cNvPicPr>
            <a:picLocks noChangeAspect="1" noChangeArrowheads="1"/>
          </p:cNvPicPr>
          <p:nvPr/>
        </p:nvPicPr>
        <p:blipFill>
          <a:blip r:embed="rId2"/>
          <a:srcRect/>
          <a:stretch>
            <a:fillRect/>
          </a:stretch>
        </p:blipFill>
        <p:spPr bwMode="auto">
          <a:xfrm>
            <a:off x="586168" y="270411"/>
            <a:ext cx="7737236" cy="5923294"/>
          </a:xfrm>
          <a:prstGeom prst="rect">
            <a:avLst/>
          </a:prstGeom>
          <a:solidFill>
            <a:schemeClr val="accent1"/>
          </a:solidFill>
          <a:ln w="9525">
            <a:noFill/>
            <a:miter lim="800000"/>
            <a:headEnd/>
            <a:tailEnd/>
          </a:ln>
        </p:spPr>
      </p:pic>
      <p:sp>
        <p:nvSpPr>
          <p:cNvPr id="12" name="Прямоугольник 16"/>
          <p:cNvSpPr/>
          <p:nvPr/>
        </p:nvSpPr>
        <p:spPr>
          <a:xfrm>
            <a:off x="6572738" y="221894"/>
            <a:ext cx="2567354" cy="830997"/>
          </a:xfrm>
          <a:prstGeom prst="rect">
            <a:avLst/>
          </a:prstGeom>
          <a:solidFill>
            <a:srgbClr val="FFFF00"/>
          </a:solidFill>
          <a:ln>
            <a:noFill/>
          </a:ln>
        </p:spPr>
        <p:txBody>
          <a:bodyPr wrap="square">
            <a:spAutoFit/>
          </a:bodyPr>
          <a:lstStyle/>
          <a:p>
            <a:r>
              <a:rPr lang="en-US" sz="1600" dirty="0" smtClean="0"/>
              <a:t>4 Superconducting magnets: </a:t>
            </a:r>
          </a:p>
          <a:p>
            <a:r>
              <a:rPr lang="en-US" sz="1600" dirty="0" smtClean="0"/>
              <a:t>Central Solenoid (B= 2T)</a:t>
            </a:r>
          </a:p>
          <a:p>
            <a:r>
              <a:rPr lang="en-US" sz="1600" dirty="0" smtClean="0"/>
              <a:t>3 Air core </a:t>
            </a:r>
            <a:r>
              <a:rPr lang="en-US" sz="1600" dirty="0" err="1" smtClean="0"/>
              <a:t>Toroids</a:t>
            </a:r>
            <a:r>
              <a:rPr lang="en-US" sz="1600" dirty="0" smtClean="0"/>
              <a:t>(B=3-8 T)</a:t>
            </a:r>
            <a:endParaRPr lang="ru-RU" sz="1600" dirty="0"/>
          </a:p>
        </p:txBody>
      </p:sp>
      <p:sp>
        <p:nvSpPr>
          <p:cNvPr id="18" name="Text Box 5"/>
          <p:cNvSpPr txBox="1">
            <a:spLocks noChangeArrowheads="1"/>
          </p:cNvSpPr>
          <p:nvPr/>
        </p:nvSpPr>
        <p:spPr bwMode="auto">
          <a:xfrm>
            <a:off x="19541" y="-1405"/>
            <a:ext cx="3018693" cy="1224938"/>
          </a:xfrm>
          <a:prstGeom prst="rect">
            <a:avLst/>
          </a:prstGeom>
          <a:solidFill>
            <a:srgbClr val="1FB6FF"/>
          </a:solidFill>
          <a:ln w="38100" cmpd="sng">
            <a:noFill/>
            <a:miter lim="800000"/>
            <a:headEnd/>
            <a:tailEnd/>
          </a:ln>
        </p:spPr>
        <p:txBody>
          <a:bodyPr wrap="square" lIns="91429" tIns="45714" rIns="91429" bIns="45714">
            <a:prstTxWarp prst="textNoShape">
              <a:avLst/>
            </a:prstTxWarp>
            <a:spAutoFit/>
          </a:bodyPr>
          <a:lstStyle/>
          <a:p>
            <a:pPr defTabSz="914608">
              <a:spcBef>
                <a:spcPct val="20000"/>
              </a:spcBef>
            </a:pPr>
            <a:r>
              <a:rPr lang="en-US" sz="1600" dirty="0" err="1">
                <a:solidFill>
                  <a:schemeClr val="bg1"/>
                </a:solidFill>
              </a:rPr>
              <a:t>Muon</a:t>
            </a:r>
            <a:r>
              <a:rPr lang="en-US" sz="1600" dirty="0">
                <a:solidFill>
                  <a:schemeClr val="bg1"/>
                </a:solidFill>
              </a:rPr>
              <a:t> </a:t>
            </a:r>
            <a:r>
              <a:rPr lang="en-US" sz="1600" dirty="0" smtClean="0">
                <a:solidFill>
                  <a:schemeClr val="bg1"/>
                </a:solidFill>
              </a:rPr>
              <a:t>spectrometer (</a:t>
            </a:r>
            <a:r>
              <a:rPr lang="en-US" sz="1600" dirty="0">
                <a:solidFill>
                  <a:schemeClr val="bg1"/>
                </a:solidFill>
                <a:latin typeface="Times New Roman" charset="0"/>
              </a:rPr>
              <a:t>|</a:t>
            </a:r>
            <a:r>
              <a:rPr lang="en-US" sz="1600" dirty="0">
                <a:solidFill>
                  <a:schemeClr val="bg1"/>
                </a:solidFill>
                <a:latin typeface="Symbol" charset="2"/>
              </a:rPr>
              <a:t>h</a:t>
            </a:r>
            <a:r>
              <a:rPr lang="en-US" sz="1600" dirty="0">
                <a:solidFill>
                  <a:schemeClr val="bg1"/>
                </a:solidFill>
                <a:latin typeface="Times New Roman" charset="0"/>
              </a:rPr>
              <a:t>| &lt; </a:t>
            </a:r>
            <a:r>
              <a:rPr lang="en-US" sz="1600" dirty="0" smtClean="0">
                <a:solidFill>
                  <a:schemeClr val="bg1"/>
                </a:solidFill>
              </a:rPr>
              <a:t>2.7</a:t>
            </a:r>
            <a:r>
              <a:rPr lang="en-US" sz="1600" b="1" dirty="0" smtClean="0">
                <a:solidFill>
                  <a:schemeClr val="bg1"/>
                </a:solidFill>
              </a:rPr>
              <a:t>)</a:t>
            </a:r>
            <a:endParaRPr lang="en-US" sz="1600" dirty="0">
              <a:solidFill>
                <a:schemeClr val="bg1"/>
              </a:solidFill>
            </a:endParaRPr>
          </a:p>
          <a:p>
            <a:pPr defTabSz="914608">
              <a:spcBef>
                <a:spcPct val="20000"/>
              </a:spcBef>
            </a:pPr>
            <a:r>
              <a:rPr lang="en-US" sz="1600" dirty="0">
                <a:solidFill>
                  <a:schemeClr val="bg1"/>
                </a:solidFill>
              </a:rPr>
              <a:t>T</a:t>
            </a:r>
            <a:r>
              <a:rPr lang="en-US" sz="1600" dirty="0" smtClean="0">
                <a:solidFill>
                  <a:schemeClr val="bg1"/>
                </a:solidFill>
              </a:rPr>
              <a:t>rigger &amp; meas. of </a:t>
            </a:r>
            <a:r>
              <a:rPr lang="en-US" sz="1600" dirty="0" err="1" smtClean="0">
                <a:solidFill>
                  <a:schemeClr val="bg1"/>
                </a:solidFill>
              </a:rPr>
              <a:t>muon</a:t>
            </a:r>
            <a:endParaRPr lang="en-US" sz="1400" dirty="0">
              <a:solidFill>
                <a:schemeClr val="bg1"/>
              </a:solidFill>
            </a:endParaRPr>
          </a:p>
          <a:p>
            <a:pPr defTabSz="914608">
              <a:spcBef>
                <a:spcPct val="20000"/>
              </a:spcBef>
              <a:buClr>
                <a:schemeClr val="bg1"/>
              </a:buClr>
              <a:buFont typeface="Comic Sans MS" charset="0"/>
              <a:buChar char="•"/>
            </a:pPr>
            <a:r>
              <a:rPr lang="en-US" sz="1600" dirty="0" smtClean="0">
                <a:solidFill>
                  <a:schemeClr val="bg1"/>
                </a:solidFill>
                <a:latin typeface="+mj-lt"/>
              </a:rPr>
              <a:t> CSC+TGC+RPC+MDT</a:t>
            </a:r>
            <a:endParaRPr lang="en-US" sz="1600" b="1" dirty="0" smtClean="0">
              <a:solidFill>
                <a:schemeClr val="bg1"/>
              </a:solidFill>
            </a:endParaRPr>
          </a:p>
          <a:p>
            <a:pPr defTabSz="914608">
              <a:spcBef>
                <a:spcPct val="20000"/>
              </a:spcBef>
              <a:buClr>
                <a:schemeClr val="bg1"/>
              </a:buClr>
              <a:buFont typeface="Comic Sans MS" charset="0"/>
              <a:buChar char="•"/>
            </a:pPr>
            <a:r>
              <a:rPr lang="en-US" sz="1600" b="1" dirty="0">
                <a:solidFill>
                  <a:schemeClr val="bg1"/>
                </a:solidFill>
                <a:latin typeface="+mj-lt"/>
              </a:rPr>
              <a:t> </a:t>
            </a:r>
            <a:r>
              <a:rPr lang="en-US" sz="1600" dirty="0" smtClean="0">
                <a:solidFill>
                  <a:schemeClr val="bg1"/>
                </a:solidFill>
                <a:latin typeface="Symbol" charset="2"/>
              </a:rPr>
              <a:t>s</a:t>
            </a:r>
            <a:r>
              <a:rPr lang="en-US" sz="1600" dirty="0">
                <a:solidFill>
                  <a:schemeClr val="bg1"/>
                </a:solidFill>
                <a:latin typeface="Times New Roman" charset="0"/>
              </a:rPr>
              <a:t>/</a:t>
            </a:r>
            <a:r>
              <a:rPr lang="en-US" sz="1600" dirty="0" err="1">
                <a:solidFill>
                  <a:schemeClr val="bg1"/>
                </a:solidFill>
                <a:latin typeface="Times New Roman" charset="0"/>
              </a:rPr>
              <a:t>p</a:t>
            </a:r>
            <a:r>
              <a:rPr lang="en-US" sz="1600" baseline="-25000" dirty="0" err="1">
                <a:solidFill>
                  <a:schemeClr val="bg1"/>
                </a:solidFill>
                <a:latin typeface="Times New Roman" charset="0"/>
              </a:rPr>
              <a:t>T</a:t>
            </a:r>
            <a:r>
              <a:rPr lang="en-US" sz="1600" dirty="0">
                <a:solidFill>
                  <a:schemeClr val="bg1"/>
                </a:solidFill>
                <a:latin typeface="Times New Roman" charset="0"/>
              </a:rPr>
              <a:t> </a:t>
            </a:r>
            <a:r>
              <a:rPr lang="en-US" sz="1600" dirty="0" smtClean="0">
                <a:solidFill>
                  <a:schemeClr val="bg1"/>
                </a:solidFill>
                <a:latin typeface="Times New Roman" charset="0"/>
              </a:rPr>
              <a:t>&lt;</a:t>
            </a:r>
            <a:r>
              <a:rPr lang="en-US" sz="1600" dirty="0" smtClean="0">
                <a:solidFill>
                  <a:schemeClr val="bg1"/>
                </a:solidFill>
                <a:latin typeface="+mj-lt"/>
              </a:rPr>
              <a:t>10 % up to 1 </a:t>
            </a:r>
            <a:r>
              <a:rPr lang="en-US" sz="1600" dirty="0" err="1" smtClean="0">
                <a:solidFill>
                  <a:schemeClr val="bg1"/>
                </a:solidFill>
                <a:latin typeface="+mj-lt"/>
              </a:rPr>
              <a:t>TeV</a:t>
            </a:r>
            <a:endParaRPr lang="en-US" sz="1600" dirty="0">
              <a:solidFill>
                <a:schemeClr val="bg1"/>
              </a:solidFill>
              <a:latin typeface="+mj-lt"/>
            </a:endParaRPr>
          </a:p>
        </p:txBody>
      </p:sp>
      <p:sp>
        <p:nvSpPr>
          <p:cNvPr id="19" name="Text Box 6"/>
          <p:cNvSpPr txBox="1">
            <a:spLocks noChangeArrowheads="1"/>
          </p:cNvSpPr>
          <p:nvPr/>
        </p:nvSpPr>
        <p:spPr bwMode="auto">
          <a:xfrm>
            <a:off x="3077310" y="9606"/>
            <a:ext cx="2808158" cy="1126450"/>
          </a:xfrm>
          <a:prstGeom prst="rect">
            <a:avLst/>
          </a:prstGeom>
          <a:solidFill>
            <a:srgbClr val="85FF4E"/>
          </a:solidFill>
          <a:ln w="9525">
            <a:noFill/>
            <a:miter lim="800000"/>
            <a:headEnd/>
            <a:tailEnd/>
          </a:ln>
        </p:spPr>
        <p:txBody>
          <a:bodyPr wrap="none" lIns="91429" tIns="45714" rIns="91429" bIns="45714">
            <a:prstTxWarp prst="textNoShape">
              <a:avLst/>
            </a:prstTxWarp>
            <a:spAutoFit/>
          </a:bodyPr>
          <a:lstStyle/>
          <a:p>
            <a:pPr defTabSz="914608">
              <a:spcBef>
                <a:spcPct val="20000"/>
              </a:spcBef>
            </a:pPr>
            <a:r>
              <a:rPr lang="en-US" sz="1600" dirty="0"/>
              <a:t>EM </a:t>
            </a:r>
            <a:r>
              <a:rPr lang="en-US" sz="1600" dirty="0" smtClean="0"/>
              <a:t>Calorimeter </a:t>
            </a:r>
            <a:r>
              <a:rPr lang="en-US" sz="1600" dirty="0"/>
              <a:t>(|</a:t>
            </a:r>
            <a:r>
              <a:rPr lang="en-US" sz="1600" dirty="0">
                <a:latin typeface="Symbol" charset="2"/>
              </a:rPr>
              <a:t>h</a:t>
            </a:r>
            <a:r>
              <a:rPr lang="en-US" sz="1600" dirty="0"/>
              <a:t>|&lt;</a:t>
            </a:r>
            <a:r>
              <a:rPr lang="en-US" sz="1600" dirty="0" smtClean="0"/>
              <a:t>3.2)</a:t>
            </a:r>
            <a:endParaRPr lang="en-US" sz="1600" dirty="0" smtClean="0"/>
          </a:p>
          <a:p>
            <a:pPr defTabSz="914608">
              <a:spcBef>
                <a:spcPct val="20000"/>
              </a:spcBef>
            </a:pPr>
            <a:r>
              <a:rPr lang="en-US" sz="1600" dirty="0" smtClean="0"/>
              <a:t>e/</a:t>
            </a:r>
            <a:r>
              <a:rPr lang="en-US" sz="1600" dirty="0" smtClean="0">
                <a:latin typeface="Symbol" charset="2"/>
                <a:cs typeface="Symbol" charset="2"/>
              </a:rPr>
              <a:t>g</a:t>
            </a:r>
            <a:r>
              <a:rPr lang="en-US" sz="1600" dirty="0" smtClean="0">
                <a:latin typeface="+mj-lt"/>
                <a:cs typeface="Symbol" charset="2"/>
              </a:rPr>
              <a:t> trigger, </a:t>
            </a:r>
            <a:r>
              <a:rPr lang="en-US" sz="1600" dirty="0" err="1" smtClean="0">
                <a:latin typeface="+mj-lt"/>
                <a:cs typeface="Symbol" charset="2"/>
              </a:rPr>
              <a:t>i.d.</a:t>
            </a:r>
            <a:r>
              <a:rPr lang="en-US" sz="1600" dirty="0" smtClean="0">
                <a:latin typeface="+mj-lt"/>
                <a:cs typeface="Symbol" charset="2"/>
              </a:rPr>
              <a:t> &amp; measurement</a:t>
            </a:r>
            <a:endParaRPr lang="en-US" sz="1600" dirty="0">
              <a:latin typeface="Symbol" charset="2"/>
              <a:cs typeface="Symbol" charset="2"/>
            </a:endParaRPr>
          </a:p>
          <a:p>
            <a:pPr defTabSz="914608">
              <a:buFontTx/>
              <a:buChar char="•"/>
            </a:pPr>
            <a:r>
              <a:rPr lang="en-US" sz="1600" dirty="0">
                <a:sym typeface="Symbol" charset="2"/>
              </a:rPr>
              <a:t> </a:t>
            </a:r>
            <a:r>
              <a:rPr lang="en-US" sz="1600" dirty="0" err="1">
                <a:sym typeface="Symbol" charset="2"/>
              </a:rPr>
              <a:t>Pb-</a:t>
            </a:r>
            <a:r>
              <a:rPr lang="en-US" sz="1600" dirty="0" err="1" smtClean="0">
                <a:sym typeface="Symbol" charset="2"/>
              </a:rPr>
              <a:t>Lar</a:t>
            </a:r>
            <a:r>
              <a:rPr lang="en-US" sz="1600" dirty="0" smtClean="0">
                <a:sym typeface="Symbol" charset="2"/>
              </a:rPr>
              <a:t> accordion </a:t>
            </a:r>
            <a:endParaRPr lang="en-US" sz="1600" dirty="0" smtClean="0"/>
          </a:p>
          <a:p>
            <a:pPr defTabSz="914608">
              <a:buFontTx/>
              <a:buChar char="•"/>
            </a:pPr>
            <a:r>
              <a:rPr lang="en-US" sz="1600" dirty="0"/>
              <a:t> </a:t>
            </a:r>
            <a:r>
              <a:rPr lang="en-US" sz="1600" dirty="0">
                <a:latin typeface="Symbol" charset="2"/>
              </a:rPr>
              <a:t>s</a:t>
            </a:r>
            <a:r>
              <a:rPr lang="en-US" sz="1600" dirty="0"/>
              <a:t>/E ~ 10%/√E(</a:t>
            </a:r>
            <a:r>
              <a:rPr lang="en-US" sz="1600" dirty="0" err="1"/>
              <a:t>GeV</a:t>
            </a:r>
            <a:r>
              <a:rPr lang="en-US" sz="1600" dirty="0"/>
              <a:t>)</a:t>
            </a:r>
            <a:r>
              <a:rPr lang="en-US" sz="1600" dirty="0">
                <a:sym typeface="Symbol" charset="2"/>
              </a:rPr>
              <a:t></a:t>
            </a:r>
            <a:r>
              <a:rPr lang="en-US" sz="1600" dirty="0"/>
              <a:t>1</a:t>
            </a:r>
            <a:r>
              <a:rPr lang="en-US" sz="1600" dirty="0" smtClean="0"/>
              <a:t>%</a:t>
            </a:r>
            <a:endParaRPr lang="en-US" sz="1600" dirty="0"/>
          </a:p>
        </p:txBody>
      </p:sp>
      <p:sp>
        <p:nvSpPr>
          <p:cNvPr id="20" name="Text Box 4"/>
          <p:cNvSpPr txBox="1">
            <a:spLocks noChangeArrowheads="1"/>
          </p:cNvSpPr>
          <p:nvPr/>
        </p:nvSpPr>
        <p:spPr bwMode="auto">
          <a:xfrm>
            <a:off x="4968961" y="5489310"/>
            <a:ext cx="2583637" cy="1372671"/>
          </a:xfrm>
          <a:prstGeom prst="rect">
            <a:avLst/>
          </a:prstGeom>
          <a:solidFill>
            <a:srgbClr val="FFFF66"/>
          </a:solidFill>
          <a:ln w="9525">
            <a:noFill/>
            <a:miter lim="800000"/>
            <a:headEnd/>
            <a:tailEnd/>
          </a:ln>
        </p:spPr>
        <p:txBody>
          <a:bodyPr wrap="none" lIns="91429" tIns="45714" rIns="91429" bIns="45714">
            <a:prstTxWarp prst="textNoShape">
              <a:avLst/>
            </a:prstTxWarp>
            <a:spAutoFit/>
          </a:bodyPr>
          <a:lstStyle/>
          <a:p>
            <a:pPr defTabSz="914608">
              <a:spcBef>
                <a:spcPct val="20000"/>
              </a:spcBef>
            </a:pPr>
            <a:r>
              <a:rPr lang="en-US" sz="1600" dirty="0">
                <a:solidFill>
                  <a:srgbClr val="FF0000"/>
                </a:solidFill>
              </a:rPr>
              <a:t>Hadron </a:t>
            </a:r>
            <a:r>
              <a:rPr lang="en-US" sz="1600" dirty="0" smtClean="0">
                <a:solidFill>
                  <a:srgbClr val="FF0000"/>
                </a:solidFill>
              </a:rPr>
              <a:t>Calorimeter </a:t>
            </a:r>
            <a:r>
              <a:rPr lang="en-US" sz="1600" dirty="0" smtClean="0">
                <a:solidFill>
                  <a:srgbClr val="000000"/>
                </a:solidFill>
              </a:rPr>
              <a:t>(</a:t>
            </a:r>
            <a:r>
              <a:rPr lang="en-US" sz="1600" dirty="0" smtClean="0"/>
              <a:t>|</a:t>
            </a:r>
            <a:r>
              <a:rPr lang="en-US" sz="1600" dirty="0">
                <a:sym typeface="Symbol" charset="2"/>
              </a:rPr>
              <a:t>|&lt;</a:t>
            </a:r>
            <a:r>
              <a:rPr lang="en-US" sz="1600" dirty="0" smtClean="0">
                <a:sym typeface="Symbol" charset="2"/>
              </a:rPr>
              <a:t>3)</a:t>
            </a:r>
            <a:endParaRPr lang="en-US" sz="1600" dirty="0" smtClean="0">
              <a:solidFill>
                <a:srgbClr val="FF0000"/>
              </a:solidFill>
            </a:endParaRPr>
          </a:p>
          <a:p>
            <a:pPr defTabSz="914608">
              <a:spcBef>
                <a:spcPct val="20000"/>
              </a:spcBef>
            </a:pPr>
            <a:r>
              <a:rPr lang="en-US" sz="1600" dirty="0" smtClean="0">
                <a:solidFill>
                  <a:srgbClr val="000000"/>
                </a:solidFill>
              </a:rPr>
              <a:t>Trigger and meas. </a:t>
            </a:r>
            <a:r>
              <a:rPr lang="en-US" sz="1600" dirty="0" smtClean="0">
                <a:solidFill>
                  <a:srgbClr val="000000"/>
                </a:solidFill>
              </a:rPr>
              <a:t>of jet/</a:t>
            </a:r>
            <a:r>
              <a:rPr lang="en-US" sz="1600" dirty="0" err="1" smtClean="0">
                <a:solidFill>
                  <a:srgbClr val="000000"/>
                </a:solidFill>
              </a:rPr>
              <a:t>E</a:t>
            </a:r>
            <a:r>
              <a:rPr lang="en-US" sz="1600" baseline="-25000" dirty="0" err="1" smtClean="0">
                <a:solidFill>
                  <a:srgbClr val="000000"/>
                </a:solidFill>
              </a:rPr>
              <a:t>miss</a:t>
            </a:r>
            <a:endParaRPr lang="en-US" sz="1600" dirty="0">
              <a:solidFill>
                <a:srgbClr val="000000"/>
              </a:solidFill>
            </a:endParaRPr>
          </a:p>
          <a:p>
            <a:pPr defTabSz="914608">
              <a:buFontTx/>
              <a:buChar char="•"/>
            </a:pPr>
            <a:r>
              <a:rPr lang="en-US" sz="1600" dirty="0">
                <a:sym typeface="Symbol" charset="2"/>
              </a:rPr>
              <a:t> Fe/scintillator (central), </a:t>
            </a:r>
            <a:endParaRPr lang="en-US" sz="1600" dirty="0" smtClean="0">
              <a:sym typeface="Symbol" charset="2"/>
            </a:endParaRPr>
          </a:p>
          <a:p>
            <a:pPr defTabSz="914608"/>
            <a:r>
              <a:rPr lang="en-US" sz="1600" dirty="0">
                <a:sym typeface="Symbol" charset="2"/>
              </a:rPr>
              <a:t> </a:t>
            </a:r>
            <a:r>
              <a:rPr lang="en-US" sz="1600" dirty="0" smtClean="0">
                <a:sym typeface="Symbol" charset="2"/>
              </a:rPr>
              <a:t>   </a:t>
            </a:r>
            <a:r>
              <a:rPr lang="en-US" sz="1600" dirty="0" smtClean="0">
                <a:sym typeface="Symbol" charset="2"/>
              </a:rPr>
              <a:t>Cu</a:t>
            </a:r>
            <a:r>
              <a:rPr lang="en-US" sz="1600" dirty="0">
                <a:sym typeface="Symbol" charset="2"/>
              </a:rPr>
              <a:t>/W-</a:t>
            </a:r>
            <a:r>
              <a:rPr lang="en-US" sz="1600" dirty="0" err="1">
                <a:sym typeface="Symbol" charset="2"/>
              </a:rPr>
              <a:t>LAr</a:t>
            </a:r>
            <a:r>
              <a:rPr lang="en-US" sz="1600" dirty="0">
                <a:sym typeface="Symbol" charset="2"/>
              </a:rPr>
              <a:t> (</a:t>
            </a:r>
            <a:r>
              <a:rPr lang="en-US" sz="1600" dirty="0" err="1">
                <a:sym typeface="Symbol" charset="2"/>
              </a:rPr>
              <a:t>fwd</a:t>
            </a:r>
            <a:r>
              <a:rPr lang="en-US" sz="1600" dirty="0" smtClean="0">
                <a:sym typeface="Symbol" charset="2"/>
              </a:rPr>
              <a:t>)</a:t>
            </a:r>
          </a:p>
          <a:p>
            <a:pPr defTabSz="914608">
              <a:buClr>
                <a:schemeClr val="tx1"/>
              </a:buClr>
              <a:buFontTx/>
              <a:buChar char="•"/>
            </a:pPr>
            <a:r>
              <a:rPr lang="en-US" sz="1600" dirty="0">
                <a:solidFill>
                  <a:srgbClr val="FF0000"/>
                </a:solidFill>
                <a:sym typeface="Symbol" charset="2"/>
              </a:rPr>
              <a:t> </a:t>
            </a:r>
            <a:r>
              <a:rPr lang="en-US" sz="1600" dirty="0" smtClean="0">
                <a:latin typeface="Symbol" charset="2"/>
              </a:rPr>
              <a:t>s</a:t>
            </a:r>
            <a:r>
              <a:rPr lang="en-US" sz="1600" dirty="0"/>
              <a:t>/E ~ 50%/√E(GeV)</a:t>
            </a:r>
            <a:r>
              <a:rPr lang="en-US" sz="1600" dirty="0">
                <a:sym typeface="Symbol" charset="2"/>
              </a:rPr>
              <a:t></a:t>
            </a:r>
            <a:r>
              <a:rPr lang="en-US" sz="1600" dirty="0"/>
              <a:t>3</a:t>
            </a:r>
            <a:r>
              <a:rPr lang="en-US" sz="1600" dirty="0" smtClean="0"/>
              <a:t>%</a:t>
            </a:r>
            <a:endParaRPr lang="en-US" sz="1600" dirty="0"/>
          </a:p>
        </p:txBody>
      </p:sp>
      <p:sp>
        <p:nvSpPr>
          <p:cNvPr id="22" name="Text Box 3"/>
          <p:cNvSpPr txBox="1">
            <a:spLocks noChangeArrowheads="1"/>
          </p:cNvSpPr>
          <p:nvPr/>
        </p:nvSpPr>
        <p:spPr bwMode="auto">
          <a:xfrm>
            <a:off x="1974808" y="5430298"/>
            <a:ext cx="2967457" cy="1421915"/>
          </a:xfrm>
          <a:prstGeom prst="rect">
            <a:avLst/>
          </a:prstGeom>
          <a:solidFill>
            <a:srgbClr val="FFFF66"/>
          </a:solidFill>
          <a:ln w="9525">
            <a:noFill/>
            <a:miter lim="800000"/>
            <a:headEnd/>
            <a:tailEnd/>
          </a:ln>
        </p:spPr>
        <p:txBody>
          <a:bodyPr wrap="none" lIns="91429" tIns="45714" rIns="91429" bIns="45714">
            <a:prstTxWarp prst="textNoShape">
              <a:avLst/>
            </a:prstTxWarp>
            <a:spAutoFit/>
          </a:bodyPr>
          <a:lstStyle/>
          <a:p>
            <a:pPr defTabSz="914608">
              <a:spcBef>
                <a:spcPct val="20000"/>
              </a:spcBef>
            </a:pPr>
            <a:r>
              <a:rPr lang="en-US" sz="1600" dirty="0">
                <a:solidFill>
                  <a:srgbClr val="FF33CC"/>
                </a:solidFill>
              </a:rPr>
              <a:t>Inner detector </a:t>
            </a:r>
            <a:r>
              <a:rPr lang="en-US" sz="1600" dirty="0" smtClean="0">
                <a:solidFill>
                  <a:srgbClr val="000000"/>
                </a:solidFill>
              </a:rPr>
              <a:t>(</a:t>
            </a:r>
            <a:r>
              <a:rPr lang="en-US" sz="1600" dirty="0"/>
              <a:t>|</a:t>
            </a:r>
            <a:r>
              <a:rPr lang="en-US" sz="1600" dirty="0">
                <a:latin typeface="Symbol" charset="2"/>
              </a:rPr>
              <a:t>h</a:t>
            </a:r>
            <a:r>
              <a:rPr lang="en-US" sz="1600" dirty="0" smtClean="0"/>
              <a:t>|&lt; </a:t>
            </a:r>
            <a:r>
              <a:rPr lang="en-US" sz="1600" dirty="0"/>
              <a:t>2.5, B=</a:t>
            </a:r>
            <a:r>
              <a:rPr lang="en-US" sz="1600" dirty="0" smtClean="0"/>
              <a:t>2T</a:t>
            </a:r>
            <a:r>
              <a:rPr lang="en-US" sz="1600" dirty="0" smtClean="0">
                <a:solidFill>
                  <a:srgbClr val="000000"/>
                </a:solidFill>
              </a:rPr>
              <a:t>)</a:t>
            </a:r>
          </a:p>
          <a:p>
            <a:pPr defTabSz="914608">
              <a:spcBef>
                <a:spcPct val="20000"/>
              </a:spcBef>
            </a:pPr>
            <a:r>
              <a:rPr lang="en-US" sz="1600" dirty="0" smtClean="0">
                <a:solidFill>
                  <a:srgbClr val="000000"/>
                </a:solidFill>
              </a:rPr>
              <a:t>Tracking, </a:t>
            </a:r>
            <a:r>
              <a:rPr lang="en-US" sz="1600" dirty="0" err="1" smtClean="0">
                <a:solidFill>
                  <a:srgbClr val="000000"/>
                </a:solidFill>
              </a:rPr>
              <a:t>vertexing</a:t>
            </a:r>
            <a:r>
              <a:rPr lang="en-US" sz="1600" dirty="0" smtClean="0">
                <a:solidFill>
                  <a:srgbClr val="000000"/>
                </a:solidFill>
              </a:rPr>
              <a:t>, </a:t>
            </a:r>
          </a:p>
          <a:p>
            <a:pPr defTabSz="914608">
              <a:spcBef>
                <a:spcPct val="20000"/>
              </a:spcBef>
            </a:pPr>
            <a:r>
              <a:rPr lang="en-US" sz="1600" dirty="0">
                <a:solidFill>
                  <a:srgbClr val="000000"/>
                </a:solidFill>
              </a:rPr>
              <a:t> </a:t>
            </a:r>
            <a:r>
              <a:rPr lang="en-US" sz="1600" dirty="0" err="1" smtClean="0">
                <a:solidFill>
                  <a:srgbClr val="000000"/>
                </a:solidFill>
              </a:rPr>
              <a:t>dE</a:t>
            </a:r>
            <a:r>
              <a:rPr lang="en-US" sz="1600" dirty="0" smtClean="0">
                <a:solidFill>
                  <a:srgbClr val="000000"/>
                </a:solidFill>
              </a:rPr>
              <a:t>/dx, e/</a:t>
            </a:r>
            <a:r>
              <a:rPr lang="en-US" sz="1600" dirty="0" smtClean="0">
                <a:solidFill>
                  <a:srgbClr val="000000"/>
                </a:solidFill>
                <a:latin typeface="Symbol" charset="2"/>
                <a:cs typeface="Symbol" charset="2"/>
              </a:rPr>
              <a:t>p </a:t>
            </a:r>
            <a:r>
              <a:rPr lang="en-US" sz="1600" dirty="0" err="1" smtClean="0">
                <a:solidFill>
                  <a:srgbClr val="000000"/>
                </a:solidFill>
                <a:latin typeface="+mj-lt"/>
                <a:cs typeface="Symbol" charset="2"/>
              </a:rPr>
              <a:t>i.d.</a:t>
            </a:r>
            <a:endParaRPr lang="en-US" sz="1600" dirty="0">
              <a:solidFill>
                <a:srgbClr val="000000"/>
              </a:solidFill>
              <a:latin typeface="+mj-lt"/>
              <a:cs typeface="Symbol" charset="2"/>
            </a:endParaRPr>
          </a:p>
          <a:p>
            <a:pPr defTabSz="914608">
              <a:buClr>
                <a:schemeClr val="tx1"/>
              </a:buClr>
              <a:buFontTx/>
              <a:buChar char="•"/>
            </a:pPr>
            <a:r>
              <a:rPr lang="en-US" sz="1600" dirty="0">
                <a:solidFill>
                  <a:srgbClr val="FF33CC"/>
                </a:solidFill>
              </a:rPr>
              <a:t> </a:t>
            </a:r>
            <a:r>
              <a:rPr lang="en-US" sz="1600" dirty="0">
                <a:sym typeface="Symbol" charset="2"/>
              </a:rPr>
              <a:t>Si </a:t>
            </a:r>
            <a:r>
              <a:rPr lang="en-US" sz="1600" dirty="0" smtClean="0">
                <a:sym typeface="Symbol" charset="2"/>
              </a:rPr>
              <a:t>pixels, Si strips, TRD</a:t>
            </a:r>
            <a:endParaRPr lang="en-US" sz="1600" dirty="0">
              <a:sym typeface="Symbol" charset="2"/>
            </a:endParaRPr>
          </a:p>
          <a:p>
            <a:pPr defTabSz="914608">
              <a:buClr>
                <a:schemeClr val="tx1"/>
              </a:buClr>
              <a:buFontTx/>
              <a:buChar char="•"/>
            </a:pPr>
            <a:r>
              <a:rPr lang="en-US" sz="1600" dirty="0">
                <a:solidFill>
                  <a:srgbClr val="FF33CC"/>
                </a:solidFill>
                <a:sym typeface="Symbol" charset="2"/>
              </a:rPr>
              <a:t> </a:t>
            </a:r>
            <a:r>
              <a:rPr lang="en-US" sz="1600" dirty="0" smtClean="0">
                <a:latin typeface="Symbol" charset="2"/>
              </a:rPr>
              <a:t>s</a:t>
            </a:r>
            <a:r>
              <a:rPr lang="en-US" sz="1600" dirty="0"/>
              <a:t>/</a:t>
            </a:r>
            <a:r>
              <a:rPr lang="en-US" sz="1600" dirty="0" err="1"/>
              <a:t>p</a:t>
            </a:r>
            <a:r>
              <a:rPr lang="en-US" sz="1600" baseline="-25000" dirty="0" err="1"/>
              <a:t>T</a:t>
            </a:r>
            <a:r>
              <a:rPr lang="en-US" sz="1600" dirty="0"/>
              <a:t> </a:t>
            </a:r>
            <a:r>
              <a:rPr lang="en-US" sz="1600" dirty="0" smtClean="0"/>
              <a:t>~3.8x10</a:t>
            </a:r>
            <a:r>
              <a:rPr lang="en-US" sz="1600" baseline="30000" dirty="0" smtClean="0"/>
              <a:t>-4</a:t>
            </a:r>
            <a:r>
              <a:rPr lang="en-US" sz="1600" dirty="0" smtClean="0"/>
              <a:t>p</a:t>
            </a:r>
            <a:r>
              <a:rPr lang="en-US" sz="1600" baseline="-25000" dirty="0" smtClean="0"/>
              <a:t>T</a:t>
            </a:r>
            <a:r>
              <a:rPr lang="en-US" sz="1600" dirty="0"/>
              <a:t>(GeV)</a:t>
            </a:r>
            <a:r>
              <a:rPr lang="en-US" sz="1600" dirty="0">
                <a:sym typeface="Symbol" charset="2"/>
              </a:rPr>
              <a:t></a:t>
            </a:r>
            <a:r>
              <a:rPr lang="en-US" sz="1600" dirty="0" smtClean="0"/>
              <a:t>0.15%</a:t>
            </a:r>
            <a:r>
              <a:rPr lang="en-US" sz="1600" dirty="0"/>
              <a:t>;   </a:t>
            </a:r>
          </a:p>
        </p:txBody>
      </p:sp>
      <p:sp>
        <p:nvSpPr>
          <p:cNvPr id="7" name="Right Brace 6"/>
          <p:cNvSpPr/>
          <p:nvPr/>
        </p:nvSpPr>
        <p:spPr>
          <a:xfrm>
            <a:off x="8215945" y="1934308"/>
            <a:ext cx="283288" cy="349599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8391774" y="3409467"/>
            <a:ext cx="812091" cy="461665"/>
          </a:xfrm>
          <a:prstGeom prst="rect">
            <a:avLst/>
          </a:prstGeom>
          <a:noFill/>
        </p:spPr>
        <p:txBody>
          <a:bodyPr wrap="none" rtlCol="0">
            <a:spAutoFit/>
          </a:bodyPr>
          <a:lstStyle/>
          <a:p>
            <a:r>
              <a:rPr lang="en-US" sz="2400" dirty="0" smtClean="0">
                <a:solidFill>
                  <a:srgbClr val="FF0000"/>
                </a:solidFill>
              </a:rPr>
              <a:t>24 m</a:t>
            </a:r>
            <a:endParaRPr lang="en-US" sz="2400" dirty="0">
              <a:solidFill>
                <a:srgbClr val="FF0000"/>
              </a:solidFill>
            </a:endParaRPr>
          </a:p>
        </p:txBody>
      </p:sp>
      <p:sp>
        <p:nvSpPr>
          <p:cNvPr id="10" name="Right Brace 9"/>
          <p:cNvSpPr/>
          <p:nvPr/>
        </p:nvSpPr>
        <p:spPr>
          <a:xfrm rot="16413785">
            <a:off x="4696538" y="-1409871"/>
            <a:ext cx="286884" cy="5926983"/>
          </a:xfrm>
          <a:prstGeom prst="rightBrace">
            <a:avLst>
              <a:gd name="adj1" fmla="val 8333"/>
              <a:gd name="adj2" fmla="val 49825"/>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4779711" y="1157974"/>
            <a:ext cx="812091" cy="461665"/>
          </a:xfrm>
          <a:prstGeom prst="rect">
            <a:avLst/>
          </a:prstGeom>
          <a:noFill/>
        </p:spPr>
        <p:txBody>
          <a:bodyPr wrap="none" rtlCol="0">
            <a:spAutoFit/>
          </a:bodyPr>
          <a:lstStyle/>
          <a:p>
            <a:r>
              <a:rPr lang="en-US" sz="2400" dirty="0" smtClean="0">
                <a:solidFill>
                  <a:srgbClr val="FF0000"/>
                </a:solidFill>
              </a:rPr>
              <a:t>44 m</a:t>
            </a:r>
            <a:endParaRPr lang="en-US" sz="2400" dirty="0">
              <a:solidFill>
                <a:srgbClr val="FF0000"/>
              </a:solidFill>
            </a:endParaRPr>
          </a:p>
        </p:txBody>
      </p:sp>
      <p:sp>
        <p:nvSpPr>
          <p:cNvPr id="25" name="Text Box 7"/>
          <p:cNvSpPr txBox="1">
            <a:spLocks noChangeArrowheads="1"/>
          </p:cNvSpPr>
          <p:nvPr/>
        </p:nvSpPr>
        <p:spPr bwMode="auto">
          <a:xfrm>
            <a:off x="-2783" y="6011919"/>
            <a:ext cx="1915887" cy="830985"/>
          </a:xfrm>
          <a:prstGeom prst="rect">
            <a:avLst/>
          </a:prstGeom>
          <a:solidFill>
            <a:srgbClr val="FFFF66"/>
          </a:solidFill>
          <a:ln w="9525">
            <a:noFill/>
            <a:miter lim="800000"/>
            <a:headEnd/>
            <a:tailEnd/>
          </a:ln>
        </p:spPr>
        <p:txBody>
          <a:bodyPr wrap="none" lIns="91429" tIns="45714" rIns="91429" bIns="45714">
            <a:prstTxWarp prst="textNoShape">
              <a:avLst/>
            </a:prstTxWarp>
            <a:spAutoFit/>
          </a:bodyPr>
          <a:lstStyle/>
          <a:p>
            <a:pPr defTabSz="914608"/>
            <a:r>
              <a:rPr lang="en-US" sz="1600" dirty="0" smtClean="0">
                <a:solidFill>
                  <a:srgbClr val="0000FF"/>
                </a:solidFill>
              </a:rPr>
              <a:t>Weight </a:t>
            </a:r>
            <a:r>
              <a:rPr lang="en-US" sz="1600" dirty="0">
                <a:solidFill>
                  <a:srgbClr val="0000FF"/>
                </a:solidFill>
              </a:rPr>
              <a:t>: ~ 7000 tons</a:t>
            </a:r>
          </a:p>
          <a:p>
            <a:pPr defTabSz="914608"/>
            <a:r>
              <a:rPr lang="en-US" sz="1600" dirty="0">
                <a:solidFill>
                  <a:srgbClr val="0000FF"/>
                </a:solidFill>
              </a:rPr>
              <a:t>Channels: ~ 10</a:t>
            </a:r>
            <a:r>
              <a:rPr lang="en-US" sz="1600" baseline="30000" dirty="0">
                <a:solidFill>
                  <a:srgbClr val="0000FF"/>
                </a:solidFill>
              </a:rPr>
              <a:t>8</a:t>
            </a:r>
            <a:r>
              <a:rPr lang="en-US" sz="1600" dirty="0">
                <a:solidFill>
                  <a:srgbClr val="0000FF"/>
                </a:solidFill>
              </a:rPr>
              <a:t> </a:t>
            </a:r>
          </a:p>
          <a:p>
            <a:pPr defTabSz="914608"/>
            <a:r>
              <a:rPr lang="en-US" sz="1600" dirty="0">
                <a:solidFill>
                  <a:srgbClr val="0000FF"/>
                </a:solidFill>
              </a:rPr>
              <a:t>Cost:  </a:t>
            </a:r>
            <a:r>
              <a:rPr lang="en-US" sz="1600" dirty="0" smtClean="0">
                <a:solidFill>
                  <a:srgbClr val="0000FF"/>
                </a:solidFill>
              </a:rPr>
              <a:t>550 </a:t>
            </a:r>
            <a:r>
              <a:rPr lang="en-US" sz="1600" dirty="0" smtClean="0">
                <a:solidFill>
                  <a:srgbClr val="0000FF"/>
                </a:solidFill>
              </a:rPr>
              <a:t>MCHF  </a:t>
            </a:r>
            <a:endParaRPr lang="en-US" sz="1600" dirty="0">
              <a:solidFill>
                <a:srgbClr val="0000FF"/>
              </a:solidFill>
            </a:endParaRPr>
          </a:p>
        </p:txBody>
      </p:sp>
    </p:spTree>
    <p:extLst>
      <p:ext uri="{BB962C8B-B14F-4D97-AF65-F5344CB8AC3E}">
        <p14:creationId xmlns:p14="http://schemas.microsoft.com/office/powerpoint/2010/main" val="380414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7767"/>
            <a:ext cx="8229600" cy="955447"/>
          </a:xfrm>
        </p:spPr>
        <p:txBody>
          <a:bodyPr>
            <a:normAutofit/>
          </a:bodyPr>
          <a:lstStyle/>
          <a:p>
            <a:r>
              <a:rPr lang="en-US" sz="3600" dirty="0" smtClean="0"/>
              <a:t>ATLAS Hardware Status </a:t>
            </a:r>
            <a:endParaRPr lang="ru-RU" sz="3600"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6</a:t>
            </a:fld>
            <a:endParaRPr lang="en-US"/>
          </a:p>
        </p:txBody>
      </p:sp>
      <p:graphicFrame>
        <p:nvGraphicFramePr>
          <p:cNvPr id="5" name="Таблица 4"/>
          <p:cNvGraphicFramePr>
            <a:graphicFrameLocks noGrp="1"/>
          </p:cNvGraphicFramePr>
          <p:nvPr>
            <p:extLst>
              <p:ext uri="{D42A27DB-BD31-4B8C-83A1-F6EECF244321}">
                <p14:modId xmlns:p14="http://schemas.microsoft.com/office/powerpoint/2010/main" val="2102997943"/>
              </p:ext>
            </p:extLst>
          </p:nvPr>
        </p:nvGraphicFramePr>
        <p:xfrm>
          <a:off x="1524000" y="992425"/>
          <a:ext cx="6400801" cy="5449388"/>
        </p:xfrm>
        <a:graphic>
          <a:graphicData uri="http://schemas.openxmlformats.org/drawingml/2006/table">
            <a:tbl>
              <a:tblPr firstRow="1" bandRow="1">
                <a:tableStyleId>{5C22544A-7EE6-4342-B048-85BDC9FD1C3A}</a:tableStyleId>
              </a:tblPr>
              <a:tblGrid>
                <a:gridCol w="3657600"/>
                <a:gridCol w="1295400"/>
                <a:gridCol w="1447801"/>
              </a:tblGrid>
              <a:tr h="613325">
                <a:tc>
                  <a:txBody>
                    <a:bodyPr/>
                    <a:lstStyle/>
                    <a:p>
                      <a:pPr algn="ctr"/>
                      <a:r>
                        <a:rPr lang="en-US" b="1" dirty="0" err="1" smtClean="0"/>
                        <a:t>Subdetector</a:t>
                      </a:r>
                      <a:endParaRPr lang="ru-RU" dirty="0"/>
                    </a:p>
                  </a:txBody>
                  <a:tcPr/>
                </a:tc>
                <a:tc>
                  <a:txBody>
                    <a:bodyPr/>
                    <a:lstStyle/>
                    <a:p>
                      <a:r>
                        <a:rPr lang="en-US" dirty="0" smtClean="0"/>
                        <a:t>N Channels</a:t>
                      </a:r>
                      <a:endParaRPr lang="ru-RU" dirty="0"/>
                    </a:p>
                  </a:txBody>
                  <a:tcPr/>
                </a:tc>
                <a:tc>
                  <a:txBody>
                    <a:bodyPr/>
                    <a:lstStyle/>
                    <a:p>
                      <a:r>
                        <a:rPr lang="en-US" b="1" dirty="0" smtClean="0"/>
                        <a:t>Operational </a:t>
                      </a:r>
                    </a:p>
                    <a:p>
                      <a:r>
                        <a:rPr lang="en-US" b="1" dirty="0" smtClean="0"/>
                        <a:t>Fraction</a:t>
                      </a:r>
                      <a:endParaRPr lang="ru-RU" dirty="0"/>
                    </a:p>
                  </a:txBody>
                  <a:tcPr/>
                </a:tc>
              </a:tr>
              <a:tr h="321266">
                <a:tc>
                  <a:txBody>
                    <a:bodyPr/>
                    <a:lstStyle/>
                    <a:p>
                      <a:r>
                        <a:rPr lang="en-US" sz="1600" b="0" dirty="0" smtClean="0"/>
                        <a:t>Pixels </a:t>
                      </a:r>
                      <a:endParaRPr lang="ru-RU" sz="1600" b="0" dirty="0"/>
                    </a:p>
                  </a:txBody>
                  <a:tcPr/>
                </a:tc>
                <a:tc>
                  <a:txBody>
                    <a:bodyPr/>
                    <a:lstStyle/>
                    <a:p>
                      <a:pPr algn="ctr"/>
                      <a:r>
                        <a:rPr lang="en-US" sz="1600" b="0" dirty="0" smtClean="0"/>
                        <a:t>80 M</a:t>
                      </a:r>
                      <a:endParaRPr lang="ru-RU" sz="1600" b="0" dirty="0"/>
                    </a:p>
                  </a:txBody>
                  <a:tcPr/>
                </a:tc>
                <a:tc>
                  <a:txBody>
                    <a:bodyPr/>
                    <a:lstStyle/>
                    <a:p>
                      <a:pPr algn="ctr"/>
                      <a:r>
                        <a:rPr lang="en-US" sz="1600" b="0" dirty="0" smtClean="0"/>
                        <a:t>96.9%</a:t>
                      </a:r>
                      <a:endParaRPr lang="ru-RU" sz="1600" b="0" dirty="0"/>
                    </a:p>
                  </a:txBody>
                  <a:tcPr/>
                </a:tc>
              </a:tr>
              <a:tr h="321266">
                <a:tc>
                  <a:txBody>
                    <a:bodyPr/>
                    <a:lstStyle/>
                    <a:p>
                      <a:r>
                        <a:rPr lang="it-IT" sz="1600" b="0" dirty="0" smtClean="0"/>
                        <a:t>SCT Silicon Strips</a:t>
                      </a:r>
                      <a:endParaRPr lang="ru-RU" sz="1600" b="0" dirty="0"/>
                    </a:p>
                  </a:txBody>
                  <a:tcPr/>
                </a:tc>
                <a:tc>
                  <a:txBody>
                    <a:bodyPr/>
                    <a:lstStyle/>
                    <a:p>
                      <a:pPr algn="ctr"/>
                      <a:r>
                        <a:rPr lang="en-US" sz="1600" b="0" dirty="0" smtClean="0"/>
                        <a:t>6.3 M</a:t>
                      </a:r>
                      <a:endParaRPr lang="ru-RU" sz="1600" b="0" dirty="0"/>
                    </a:p>
                  </a:txBody>
                  <a:tcPr/>
                </a:tc>
                <a:tc>
                  <a:txBody>
                    <a:bodyPr/>
                    <a:lstStyle/>
                    <a:p>
                      <a:pPr algn="ctr"/>
                      <a:r>
                        <a:rPr lang="en-US" sz="1600" b="0" dirty="0" smtClean="0"/>
                        <a:t>99.1%</a:t>
                      </a:r>
                      <a:endParaRPr lang="ru-RU" sz="1600" b="0" dirty="0"/>
                    </a:p>
                  </a:txBody>
                  <a:tcPr/>
                </a:tc>
              </a:tr>
              <a:tr h="321266">
                <a:tc>
                  <a:txBody>
                    <a:bodyPr/>
                    <a:lstStyle/>
                    <a:p>
                      <a:r>
                        <a:rPr lang="en-US" sz="1600" b="0" dirty="0" smtClean="0"/>
                        <a:t>TRT Transition Radiation Tracker</a:t>
                      </a:r>
                      <a:endParaRPr lang="ru-RU" sz="1600" b="0" dirty="0"/>
                    </a:p>
                  </a:txBody>
                  <a:tcPr/>
                </a:tc>
                <a:tc>
                  <a:txBody>
                    <a:bodyPr/>
                    <a:lstStyle/>
                    <a:p>
                      <a:pPr algn="ctr"/>
                      <a:r>
                        <a:rPr lang="en-US" sz="1600" b="0" dirty="0" smtClean="0"/>
                        <a:t>350 k</a:t>
                      </a:r>
                      <a:endParaRPr lang="ru-RU" sz="1600" b="0" dirty="0"/>
                    </a:p>
                  </a:txBody>
                  <a:tcPr/>
                </a:tc>
                <a:tc>
                  <a:txBody>
                    <a:bodyPr/>
                    <a:lstStyle/>
                    <a:p>
                      <a:pPr algn="ctr"/>
                      <a:r>
                        <a:rPr lang="en-US" sz="1600" b="0" dirty="0" smtClean="0"/>
                        <a:t>97.5%</a:t>
                      </a:r>
                      <a:endParaRPr lang="ru-RU" sz="1600" b="0" dirty="0"/>
                    </a:p>
                  </a:txBody>
                  <a:tcPr/>
                </a:tc>
              </a:tr>
              <a:tr h="321266">
                <a:tc>
                  <a:txBody>
                    <a:bodyPr/>
                    <a:lstStyle/>
                    <a:p>
                      <a:r>
                        <a:rPr lang="en-US" sz="1600" b="0" dirty="0" err="1" smtClean="0"/>
                        <a:t>LAr</a:t>
                      </a:r>
                      <a:r>
                        <a:rPr lang="en-US" sz="1600" b="0" dirty="0" smtClean="0"/>
                        <a:t> EM Calorimeter</a:t>
                      </a:r>
                      <a:endParaRPr lang="ru-RU" sz="1600" b="0" dirty="0"/>
                    </a:p>
                  </a:txBody>
                  <a:tcPr/>
                </a:tc>
                <a:tc>
                  <a:txBody>
                    <a:bodyPr/>
                    <a:lstStyle/>
                    <a:p>
                      <a:pPr algn="ctr"/>
                      <a:r>
                        <a:rPr lang="en-US" sz="1600" b="0" dirty="0" smtClean="0"/>
                        <a:t>170 k</a:t>
                      </a:r>
                      <a:endParaRPr lang="ru-RU" sz="1600" b="0" dirty="0"/>
                    </a:p>
                  </a:txBody>
                  <a:tcPr/>
                </a:tc>
                <a:tc>
                  <a:txBody>
                    <a:bodyPr/>
                    <a:lstStyle/>
                    <a:p>
                      <a:pPr algn="ctr"/>
                      <a:r>
                        <a:rPr lang="en-US" sz="1600" b="0" dirty="0" smtClean="0"/>
                        <a:t>99.5%</a:t>
                      </a:r>
                      <a:endParaRPr lang="ru-RU" sz="1600" b="0" dirty="0"/>
                    </a:p>
                  </a:txBody>
                  <a:tcPr/>
                </a:tc>
              </a:tr>
              <a:tr h="285141">
                <a:tc>
                  <a:txBody>
                    <a:bodyPr/>
                    <a:lstStyle/>
                    <a:p>
                      <a:r>
                        <a:rPr lang="en-US" sz="1600" b="0" dirty="0" smtClean="0"/>
                        <a:t>Tile Calorimeter</a:t>
                      </a:r>
                      <a:endParaRPr lang="ru-RU" sz="1600" b="0" dirty="0"/>
                    </a:p>
                  </a:txBody>
                  <a:tcPr/>
                </a:tc>
                <a:tc>
                  <a:txBody>
                    <a:bodyPr/>
                    <a:lstStyle/>
                    <a:p>
                      <a:pPr algn="ctr"/>
                      <a:r>
                        <a:rPr lang="en-US" sz="1600" b="0" dirty="0" smtClean="0"/>
                        <a:t>9.8</a:t>
                      </a:r>
                      <a:r>
                        <a:rPr lang="en-US" sz="1600" b="0" baseline="0" dirty="0" smtClean="0"/>
                        <a:t> k</a:t>
                      </a:r>
                      <a:endParaRPr lang="ru-RU" sz="1600" b="0" dirty="0"/>
                    </a:p>
                  </a:txBody>
                  <a:tcPr/>
                </a:tc>
                <a:tc>
                  <a:txBody>
                    <a:bodyPr/>
                    <a:lstStyle/>
                    <a:p>
                      <a:pPr algn="ctr"/>
                      <a:r>
                        <a:rPr lang="en-US" sz="1600" b="0" dirty="0" smtClean="0"/>
                        <a:t>97.9%</a:t>
                      </a:r>
                      <a:endParaRPr lang="ru-RU" sz="1600" b="0" dirty="0"/>
                    </a:p>
                  </a:txBody>
                  <a:tcPr/>
                </a:tc>
              </a:tr>
              <a:tr h="321266">
                <a:tc>
                  <a:txBody>
                    <a:bodyPr/>
                    <a:lstStyle/>
                    <a:p>
                      <a:r>
                        <a:rPr lang="en-US" sz="1600" b="0" dirty="0" err="1" smtClean="0"/>
                        <a:t>Hadronic</a:t>
                      </a:r>
                      <a:r>
                        <a:rPr lang="en-US" sz="1600" b="0" dirty="0" smtClean="0"/>
                        <a:t> </a:t>
                      </a:r>
                      <a:r>
                        <a:rPr lang="en-US" sz="1600" b="0" dirty="0" err="1" smtClean="0"/>
                        <a:t>Endcap</a:t>
                      </a:r>
                      <a:r>
                        <a:rPr lang="en-US" sz="1600" b="0" dirty="0" smtClean="0"/>
                        <a:t> </a:t>
                      </a:r>
                      <a:r>
                        <a:rPr lang="en-US" sz="1600" b="0" dirty="0" err="1" smtClean="0"/>
                        <a:t>LAr</a:t>
                      </a:r>
                      <a:r>
                        <a:rPr lang="en-US" sz="1600" b="0" dirty="0" smtClean="0"/>
                        <a:t> Calorimeter</a:t>
                      </a:r>
                      <a:endParaRPr lang="ru-RU" sz="1600" b="0" dirty="0"/>
                    </a:p>
                  </a:txBody>
                  <a:tcPr/>
                </a:tc>
                <a:tc>
                  <a:txBody>
                    <a:bodyPr/>
                    <a:lstStyle/>
                    <a:p>
                      <a:pPr algn="ctr"/>
                      <a:r>
                        <a:rPr lang="en-US" sz="1600" b="0" dirty="0" smtClean="0"/>
                        <a:t>5.6</a:t>
                      </a:r>
                      <a:r>
                        <a:rPr lang="en-US" sz="1600" b="0" baseline="0" dirty="0" smtClean="0"/>
                        <a:t> k</a:t>
                      </a:r>
                      <a:endParaRPr lang="ru-RU" sz="1600" b="0" dirty="0"/>
                    </a:p>
                  </a:txBody>
                  <a:tcPr/>
                </a:tc>
                <a:tc>
                  <a:txBody>
                    <a:bodyPr/>
                    <a:lstStyle/>
                    <a:p>
                      <a:pPr algn="ctr"/>
                      <a:r>
                        <a:rPr lang="en-US" sz="1600" b="0" dirty="0" smtClean="0"/>
                        <a:t>99,6%</a:t>
                      </a:r>
                      <a:endParaRPr lang="ru-RU" sz="1600" b="0" dirty="0"/>
                    </a:p>
                  </a:txBody>
                  <a:tcPr/>
                </a:tc>
              </a:tr>
              <a:tr h="321266">
                <a:tc>
                  <a:txBody>
                    <a:bodyPr/>
                    <a:lstStyle/>
                    <a:p>
                      <a:r>
                        <a:rPr lang="en-US" sz="1600" b="0" dirty="0" smtClean="0"/>
                        <a:t>Forward </a:t>
                      </a:r>
                      <a:r>
                        <a:rPr lang="en-US" sz="1600" b="0" dirty="0" err="1" smtClean="0"/>
                        <a:t>LAr</a:t>
                      </a:r>
                      <a:r>
                        <a:rPr lang="en-US" sz="1600" b="0" dirty="0" smtClean="0"/>
                        <a:t> Calorimeter</a:t>
                      </a:r>
                      <a:endParaRPr lang="ru-RU" sz="1600" b="0" dirty="0"/>
                    </a:p>
                  </a:txBody>
                  <a:tcPr/>
                </a:tc>
                <a:tc>
                  <a:txBody>
                    <a:bodyPr/>
                    <a:lstStyle/>
                    <a:p>
                      <a:pPr algn="ctr"/>
                      <a:r>
                        <a:rPr lang="en-US" sz="1600" b="0" dirty="0" smtClean="0"/>
                        <a:t>3.5 k</a:t>
                      </a:r>
                      <a:endParaRPr lang="ru-RU" sz="1600" b="0" dirty="0"/>
                    </a:p>
                  </a:txBody>
                  <a:tcPr/>
                </a:tc>
                <a:tc>
                  <a:txBody>
                    <a:bodyPr/>
                    <a:lstStyle/>
                    <a:p>
                      <a:pPr algn="ctr"/>
                      <a:r>
                        <a:rPr lang="en-US" sz="1600" b="0" dirty="0" smtClean="0"/>
                        <a:t>99.8%</a:t>
                      </a:r>
                      <a:endParaRPr lang="ru-RU" sz="1600" b="0" dirty="0"/>
                    </a:p>
                  </a:txBody>
                  <a:tcPr/>
                </a:tc>
              </a:tr>
              <a:tr h="321266">
                <a:tc>
                  <a:txBody>
                    <a:bodyPr/>
                    <a:lstStyle/>
                    <a:p>
                      <a:r>
                        <a:rPr lang="en-US" sz="1600" b="0" dirty="0" smtClean="0"/>
                        <a:t>MDT </a:t>
                      </a:r>
                      <a:r>
                        <a:rPr lang="en-US" sz="1600" b="0" dirty="0" err="1" smtClean="0"/>
                        <a:t>Muon</a:t>
                      </a:r>
                      <a:r>
                        <a:rPr lang="en-US" sz="1600" b="0" dirty="0" smtClean="0"/>
                        <a:t> Drift</a:t>
                      </a:r>
                      <a:r>
                        <a:rPr lang="en-US" sz="1600" b="0" baseline="0" dirty="0" smtClean="0"/>
                        <a:t> Tubes</a:t>
                      </a:r>
                      <a:endParaRPr lang="ru-RU" sz="1600" b="0" dirty="0"/>
                    </a:p>
                  </a:txBody>
                  <a:tcPr/>
                </a:tc>
                <a:tc>
                  <a:txBody>
                    <a:bodyPr/>
                    <a:lstStyle/>
                    <a:p>
                      <a:pPr algn="ctr"/>
                      <a:r>
                        <a:rPr lang="en-US" sz="1600" b="0" dirty="0" smtClean="0"/>
                        <a:t>350 k</a:t>
                      </a:r>
                      <a:endParaRPr lang="ru-RU" sz="1600" b="0" dirty="0"/>
                    </a:p>
                  </a:txBody>
                  <a:tcPr/>
                </a:tc>
                <a:tc>
                  <a:txBody>
                    <a:bodyPr/>
                    <a:lstStyle/>
                    <a:p>
                      <a:pPr algn="ctr"/>
                      <a:r>
                        <a:rPr lang="en-US" sz="1600" b="0" dirty="0" smtClean="0"/>
                        <a:t>99.8%</a:t>
                      </a:r>
                      <a:endParaRPr lang="ru-RU" sz="1600" b="0" dirty="0"/>
                    </a:p>
                  </a:txBody>
                  <a:tcPr/>
                </a:tc>
              </a:tr>
              <a:tr h="321266">
                <a:tc>
                  <a:txBody>
                    <a:bodyPr/>
                    <a:lstStyle/>
                    <a:p>
                      <a:r>
                        <a:rPr lang="en-US" sz="1600" b="0" dirty="0" smtClean="0"/>
                        <a:t>CSC Cathode Strip Chambers</a:t>
                      </a:r>
                      <a:endParaRPr lang="ru-RU" sz="1600" b="0" dirty="0"/>
                    </a:p>
                  </a:txBody>
                  <a:tcPr/>
                </a:tc>
                <a:tc>
                  <a:txBody>
                    <a:bodyPr/>
                    <a:lstStyle/>
                    <a:p>
                      <a:pPr algn="ctr"/>
                      <a:r>
                        <a:rPr lang="en-US" sz="1600" b="0" dirty="0" smtClean="0"/>
                        <a:t>31 k</a:t>
                      </a:r>
                      <a:endParaRPr lang="ru-RU" sz="1600" b="0" dirty="0"/>
                    </a:p>
                  </a:txBody>
                  <a:tcPr/>
                </a:tc>
                <a:tc>
                  <a:txBody>
                    <a:bodyPr/>
                    <a:lstStyle/>
                    <a:p>
                      <a:pPr algn="ctr"/>
                      <a:r>
                        <a:rPr lang="en-US" sz="1600" b="0" dirty="0" smtClean="0"/>
                        <a:t>98.5%</a:t>
                      </a:r>
                      <a:endParaRPr lang="ru-RU" sz="1600" b="0" dirty="0"/>
                    </a:p>
                  </a:txBody>
                  <a:tcPr/>
                </a:tc>
              </a:tr>
              <a:tr h="321266">
                <a:tc>
                  <a:txBody>
                    <a:bodyPr/>
                    <a:lstStyle/>
                    <a:p>
                      <a:r>
                        <a:rPr lang="en-US" sz="1600" b="0" dirty="0" smtClean="0"/>
                        <a:t>RPC Barrel </a:t>
                      </a:r>
                      <a:r>
                        <a:rPr lang="en-US" sz="1600" b="0" dirty="0" err="1" smtClean="0"/>
                        <a:t>Muon</a:t>
                      </a:r>
                      <a:r>
                        <a:rPr lang="en-US" sz="1600" b="0" dirty="0" smtClean="0"/>
                        <a:t> Chambers</a:t>
                      </a:r>
                      <a:endParaRPr lang="ru-RU" sz="1600" b="0" dirty="0"/>
                    </a:p>
                  </a:txBody>
                  <a:tcPr/>
                </a:tc>
                <a:tc>
                  <a:txBody>
                    <a:bodyPr/>
                    <a:lstStyle/>
                    <a:p>
                      <a:pPr algn="ctr"/>
                      <a:r>
                        <a:rPr lang="en-US" sz="1600" b="0" dirty="0" smtClean="0"/>
                        <a:t>370 k</a:t>
                      </a:r>
                      <a:endParaRPr lang="ru-RU" sz="1600" b="0" dirty="0"/>
                    </a:p>
                  </a:txBody>
                  <a:tcPr/>
                </a:tc>
                <a:tc>
                  <a:txBody>
                    <a:bodyPr/>
                    <a:lstStyle/>
                    <a:p>
                      <a:pPr algn="ctr"/>
                      <a:r>
                        <a:rPr lang="en-US" sz="1600" b="0" dirty="0" smtClean="0"/>
                        <a:t>97.0%</a:t>
                      </a:r>
                      <a:endParaRPr lang="ru-RU" sz="1600" b="0" dirty="0"/>
                    </a:p>
                  </a:txBody>
                  <a:tcPr/>
                </a:tc>
              </a:tr>
              <a:tr h="321266">
                <a:tc>
                  <a:txBody>
                    <a:bodyPr/>
                    <a:lstStyle/>
                    <a:p>
                      <a:r>
                        <a:rPr lang="en-US" sz="1600" b="0" dirty="0" smtClean="0"/>
                        <a:t>TGC </a:t>
                      </a:r>
                      <a:r>
                        <a:rPr lang="en-US" sz="1600" b="0" dirty="0" err="1" smtClean="0"/>
                        <a:t>Encap</a:t>
                      </a:r>
                      <a:r>
                        <a:rPr lang="en-US" sz="1600" b="0" dirty="0" smtClean="0"/>
                        <a:t> </a:t>
                      </a:r>
                      <a:r>
                        <a:rPr lang="en-US" sz="1600" b="0" dirty="0" err="1" smtClean="0"/>
                        <a:t>Muon</a:t>
                      </a:r>
                      <a:r>
                        <a:rPr lang="en-US" sz="1600" b="0" dirty="0" smtClean="0"/>
                        <a:t> Chambers</a:t>
                      </a:r>
                      <a:endParaRPr lang="ru-RU" sz="1600" b="0" dirty="0"/>
                    </a:p>
                  </a:txBody>
                  <a:tcPr/>
                </a:tc>
                <a:tc>
                  <a:txBody>
                    <a:bodyPr/>
                    <a:lstStyle/>
                    <a:p>
                      <a:pPr algn="ctr"/>
                      <a:r>
                        <a:rPr lang="en-US" sz="1600" b="0" dirty="0" smtClean="0"/>
                        <a:t>320 k</a:t>
                      </a:r>
                      <a:endParaRPr lang="ru-RU" sz="1600" b="0" dirty="0"/>
                    </a:p>
                  </a:txBody>
                  <a:tcPr/>
                </a:tc>
                <a:tc>
                  <a:txBody>
                    <a:bodyPr/>
                    <a:lstStyle/>
                    <a:p>
                      <a:pPr algn="ctr"/>
                      <a:r>
                        <a:rPr lang="en-US" sz="1600" b="0" dirty="0" smtClean="0"/>
                        <a:t>98.4%</a:t>
                      </a:r>
                      <a:endParaRPr lang="ru-RU" sz="1600" b="0" dirty="0"/>
                    </a:p>
                  </a:txBody>
                  <a:tcPr/>
                </a:tc>
              </a:tr>
              <a:tr h="321266">
                <a:tc>
                  <a:txBody>
                    <a:bodyPr/>
                    <a:lstStyle/>
                    <a:p>
                      <a:r>
                        <a:rPr lang="en-US" sz="1600" b="0" dirty="0" smtClean="0"/>
                        <a:t>LVL1 </a:t>
                      </a:r>
                      <a:r>
                        <a:rPr lang="en-US" sz="1600" b="0" dirty="0" err="1" smtClean="0"/>
                        <a:t>Calo</a:t>
                      </a:r>
                      <a:r>
                        <a:rPr lang="en-US" sz="1600" b="0" dirty="0" smtClean="0"/>
                        <a:t> Trigger</a:t>
                      </a:r>
                      <a:endParaRPr lang="ru-RU" sz="1600" b="0" dirty="0"/>
                    </a:p>
                  </a:txBody>
                  <a:tcPr/>
                </a:tc>
                <a:tc>
                  <a:txBody>
                    <a:bodyPr/>
                    <a:lstStyle/>
                    <a:p>
                      <a:pPr algn="ctr"/>
                      <a:r>
                        <a:rPr lang="en-US" sz="1600" b="0" dirty="0" smtClean="0"/>
                        <a:t>7160</a:t>
                      </a:r>
                      <a:endParaRPr lang="ru-RU" sz="1600" b="0" dirty="0"/>
                    </a:p>
                  </a:txBody>
                  <a:tcPr/>
                </a:tc>
                <a:tc>
                  <a:txBody>
                    <a:bodyPr/>
                    <a:lstStyle/>
                    <a:p>
                      <a:pPr algn="ctr"/>
                      <a:r>
                        <a:rPr lang="en-US" sz="1600" b="0" dirty="0" smtClean="0"/>
                        <a:t>99.9%</a:t>
                      </a:r>
                      <a:endParaRPr lang="ru-RU" sz="1600" b="0" dirty="0"/>
                    </a:p>
                  </a:txBody>
                  <a:tcPr/>
                </a:tc>
              </a:tr>
              <a:tr h="321266">
                <a:tc>
                  <a:txBody>
                    <a:bodyPr/>
                    <a:lstStyle/>
                    <a:p>
                      <a:r>
                        <a:rPr lang="en-US" sz="1600" b="0" dirty="0" smtClean="0"/>
                        <a:t>LVL1</a:t>
                      </a:r>
                      <a:r>
                        <a:rPr lang="en-US" sz="1600" b="0" baseline="0" dirty="0" smtClean="0"/>
                        <a:t> </a:t>
                      </a:r>
                      <a:r>
                        <a:rPr lang="en-US" sz="1600" b="0" dirty="0" err="1" smtClean="0"/>
                        <a:t>Muon</a:t>
                      </a:r>
                      <a:r>
                        <a:rPr lang="en-US" sz="1600" b="0" dirty="0" smtClean="0"/>
                        <a:t> RPC Trigger</a:t>
                      </a:r>
                      <a:endParaRPr lang="ru-RU" sz="1600" b="0" dirty="0"/>
                    </a:p>
                  </a:txBody>
                  <a:tcPr/>
                </a:tc>
                <a:tc>
                  <a:txBody>
                    <a:bodyPr/>
                    <a:lstStyle/>
                    <a:p>
                      <a:pPr algn="ctr"/>
                      <a:r>
                        <a:rPr lang="en-US" sz="1600" b="0" dirty="0" smtClean="0"/>
                        <a:t>370 k</a:t>
                      </a:r>
                      <a:endParaRPr lang="ru-RU" sz="1600" b="0" dirty="0"/>
                    </a:p>
                  </a:txBody>
                  <a:tcPr/>
                </a:tc>
                <a:tc>
                  <a:txBody>
                    <a:bodyPr/>
                    <a:lstStyle/>
                    <a:p>
                      <a:pPr algn="ctr"/>
                      <a:r>
                        <a:rPr lang="en-US" sz="1600" b="0" dirty="0" smtClean="0"/>
                        <a:t>99.5%</a:t>
                      </a:r>
                      <a:endParaRPr lang="ru-RU" sz="1600" b="0" dirty="0"/>
                    </a:p>
                  </a:txBody>
                  <a:tcPr/>
                </a:tc>
              </a:tr>
              <a:tr h="450668">
                <a:tc>
                  <a:txBody>
                    <a:bodyPr/>
                    <a:lstStyle/>
                    <a:p>
                      <a:r>
                        <a:rPr lang="en-US" sz="1600" b="0" dirty="0" smtClean="0"/>
                        <a:t>LVL1 </a:t>
                      </a:r>
                      <a:r>
                        <a:rPr lang="en-US" sz="1600" b="0" dirty="0" err="1" smtClean="0"/>
                        <a:t>Muon</a:t>
                      </a:r>
                      <a:r>
                        <a:rPr lang="en-US" sz="1600" b="0" dirty="0" smtClean="0"/>
                        <a:t> TGC Trigger</a:t>
                      </a:r>
                      <a:endParaRPr lang="ru-RU" sz="1600" b="0" dirty="0"/>
                    </a:p>
                  </a:txBody>
                  <a:tcPr/>
                </a:tc>
                <a:tc>
                  <a:txBody>
                    <a:bodyPr/>
                    <a:lstStyle/>
                    <a:p>
                      <a:pPr algn="ctr"/>
                      <a:r>
                        <a:rPr lang="en-US" sz="1600" b="0" dirty="0" smtClean="0"/>
                        <a:t>320 k</a:t>
                      </a:r>
                      <a:endParaRPr lang="ru-RU" sz="1600" b="0" dirty="0"/>
                    </a:p>
                  </a:txBody>
                  <a:tcPr/>
                </a:tc>
                <a:tc>
                  <a:txBody>
                    <a:bodyPr/>
                    <a:lstStyle/>
                    <a:p>
                      <a:pPr algn="ctr"/>
                      <a:r>
                        <a:rPr lang="en-US" sz="1600" b="0" dirty="0" smtClean="0"/>
                        <a:t>100%</a:t>
                      </a:r>
                      <a:endParaRPr lang="ru-RU" sz="1600" b="0" dirty="0"/>
                    </a:p>
                  </a:txBody>
                  <a:tcPr/>
                </a:tc>
              </a:tr>
            </a:tbl>
          </a:graphicData>
        </a:graphic>
      </p:graphicFrame>
      <p:sp>
        <p:nvSpPr>
          <p:cNvPr id="6" name="Rectangular Callout 5"/>
          <p:cNvSpPr/>
          <p:nvPr/>
        </p:nvSpPr>
        <p:spPr>
          <a:xfrm rot="16200000">
            <a:off x="4927072" y="3555327"/>
            <a:ext cx="4589002" cy="852871"/>
          </a:xfrm>
          <a:prstGeom prst="wedgeRectCallout">
            <a:avLst>
              <a:gd name="adj1" fmla="val 21389"/>
              <a:gd name="adj2" fmla="val 80978"/>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88171" y="2800499"/>
            <a:ext cx="984164" cy="523220"/>
          </a:xfrm>
          <a:prstGeom prst="rect">
            <a:avLst/>
          </a:prstGeom>
          <a:noFill/>
        </p:spPr>
        <p:txBody>
          <a:bodyPr wrap="none" rtlCol="0">
            <a:spAutoFit/>
          </a:bodyPr>
          <a:lstStyle/>
          <a:p>
            <a:r>
              <a:rPr lang="en-US" sz="2800" dirty="0" smtClean="0">
                <a:solidFill>
                  <a:srgbClr val="FF0000"/>
                </a:solidFill>
              </a:rPr>
              <a:t>&gt;96%</a:t>
            </a:r>
            <a:endParaRPr lang="en-US" sz="2800" dirty="0">
              <a:solidFill>
                <a:srgbClr val="FF0000"/>
              </a:solidFill>
            </a:endParaRPr>
          </a:p>
        </p:txBody>
      </p:sp>
    </p:spTree>
    <p:extLst>
      <p:ext uri="{BB962C8B-B14F-4D97-AF65-F5344CB8AC3E}">
        <p14:creationId xmlns:p14="http://schemas.microsoft.com/office/powerpoint/2010/main" val="33278950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5"/>
            <a:ext cx="8229600" cy="1143000"/>
          </a:xfrm>
        </p:spPr>
        <p:txBody>
          <a:bodyPr>
            <a:normAutofit/>
          </a:bodyPr>
          <a:lstStyle/>
          <a:p>
            <a:r>
              <a:rPr lang="en-US" dirty="0" smtClean="0"/>
              <a:t>Luminosities</a:t>
            </a:r>
            <a:endParaRPr lang="en-US" dirty="0"/>
          </a:p>
        </p:txBody>
      </p:sp>
      <p:pic>
        <p:nvPicPr>
          <p:cNvPr id="9" name="Picture 8"/>
          <p:cNvPicPr>
            <a:picLocks noChangeAspect="1"/>
          </p:cNvPicPr>
          <p:nvPr/>
        </p:nvPicPr>
        <p:blipFill>
          <a:blip r:embed="rId2"/>
          <a:stretch>
            <a:fillRect/>
          </a:stretch>
        </p:blipFill>
        <p:spPr>
          <a:xfrm>
            <a:off x="232513" y="981170"/>
            <a:ext cx="4116928" cy="3261610"/>
          </a:xfrm>
          <a:prstGeom prst="rect">
            <a:avLst/>
          </a:prstGeom>
        </p:spPr>
      </p:pic>
      <p:pic>
        <p:nvPicPr>
          <p:cNvPr id="10" name="Picture 1"/>
          <p:cNvPicPr>
            <a:picLocks noChangeAspect="1" noChangeArrowheads="1"/>
          </p:cNvPicPr>
          <p:nvPr/>
        </p:nvPicPr>
        <p:blipFill>
          <a:blip r:embed="rId3" cstate="print"/>
          <a:srcRect/>
          <a:stretch>
            <a:fillRect/>
          </a:stretch>
        </p:blipFill>
        <p:spPr bwMode="auto">
          <a:xfrm>
            <a:off x="4662115" y="1414409"/>
            <a:ext cx="3792777" cy="2140409"/>
          </a:xfrm>
          <a:prstGeom prst="rect">
            <a:avLst/>
          </a:prstGeom>
          <a:noFill/>
          <a:ln w="9525">
            <a:noFill/>
            <a:miter lim="800000"/>
            <a:headEnd/>
            <a:tailEnd/>
          </a:ln>
        </p:spPr>
      </p:pic>
      <p:sp>
        <p:nvSpPr>
          <p:cNvPr id="11" name="TextBox 10"/>
          <p:cNvSpPr txBox="1"/>
          <p:nvPr/>
        </p:nvSpPr>
        <p:spPr>
          <a:xfrm>
            <a:off x="5234945" y="4133046"/>
            <a:ext cx="3664824" cy="1569660"/>
          </a:xfrm>
          <a:prstGeom prst="rect">
            <a:avLst/>
          </a:prstGeom>
          <a:noFill/>
        </p:spPr>
        <p:txBody>
          <a:bodyPr wrap="square" rtlCol="0">
            <a:spAutoFit/>
          </a:bodyPr>
          <a:lstStyle/>
          <a:p>
            <a:r>
              <a:rPr lang="en-US" sz="2400" dirty="0" smtClean="0"/>
              <a:t>Absolute luminosity calibration by van </a:t>
            </a:r>
            <a:r>
              <a:rPr lang="en-US" sz="2400" dirty="0" smtClean="0"/>
              <a:t>der</a:t>
            </a:r>
            <a:r>
              <a:rPr lang="en-US" sz="2400" dirty="0"/>
              <a:t> </a:t>
            </a:r>
            <a:endParaRPr lang="en-US" sz="2400" dirty="0" smtClean="0"/>
          </a:p>
          <a:p>
            <a:r>
              <a:rPr lang="en-US" sz="2400" dirty="0" smtClean="0"/>
              <a:t>Meer scans</a:t>
            </a:r>
            <a:endParaRPr lang="en-US" sz="2400" b="1" dirty="0" smtClean="0"/>
          </a:p>
          <a:p>
            <a:r>
              <a:rPr lang="el-GR" sz="2400" dirty="0" smtClean="0"/>
              <a:t>Δ</a:t>
            </a:r>
            <a:r>
              <a:rPr lang="en-US" sz="2400" dirty="0" smtClean="0"/>
              <a:t>L/L = </a:t>
            </a:r>
            <a:r>
              <a:rPr lang="en-US" sz="2400" dirty="0" smtClean="0">
                <a:solidFill>
                  <a:srgbClr val="FF0000"/>
                </a:solidFill>
              </a:rPr>
              <a:t>±3.7% </a:t>
            </a:r>
            <a:endParaRPr lang="ru-RU" sz="2400" dirty="0">
              <a:solidFill>
                <a:srgbClr val="FF0000"/>
              </a:solidFill>
            </a:endParaRPr>
          </a:p>
        </p:txBody>
      </p:sp>
      <p:sp>
        <p:nvSpPr>
          <p:cNvPr id="12" name="Содержимое 2"/>
          <p:cNvSpPr>
            <a:spLocks noGrp="1"/>
          </p:cNvSpPr>
          <p:nvPr>
            <p:ph idx="1"/>
          </p:nvPr>
        </p:nvSpPr>
        <p:spPr>
          <a:xfrm>
            <a:off x="320433" y="4311163"/>
            <a:ext cx="4300415" cy="1364758"/>
          </a:xfrm>
          <a:noFill/>
        </p:spPr>
        <p:txBody>
          <a:bodyPr>
            <a:noAutofit/>
          </a:bodyPr>
          <a:lstStyle/>
          <a:p>
            <a:r>
              <a:rPr lang="en-US" sz="2400" dirty="0" smtClean="0">
                <a:latin typeface="+mj-lt"/>
              </a:rPr>
              <a:t>The </a:t>
            </a:r>
            <a:r>
              <a:rPr lang="en-US" sz="2400" dirty="0" smtClean="0">
                <a:latin typeface="+mj-lt"/>
              </a:rPr>
              <a:t>maximum </a:t>
            </a:r>
            <a:r>
              <a:rPr lang="en-US" sz="2400" dirty="0" smtClean="0">
                <a:latin typeface="+mj-lt"/>
              </a:rPr>
              <a:t>peak luminosity</a:t>
            </a:r>
            <a:r>
              <a:rPr lang="en-US" sz="2400" dirty="0" smtClean="0">
                <a:latin typeface="+mj-lt"/>
              </a:rPr>
              <a:t>: </a:t>
            </a:r>
            <a:r>
              <a:rPr lang="en-US" sz="2400" dirty="0" smtClean="0">
                <a:solidFill>
                  <a:srgbClr val="FF0000"/>
                </a:solidFill>
                <a:latin typeface="+mj-lt"/>
              </a:rPr>
              <a:t>3.3x10</a:t>
            </a:r>
            <a:r>
              <a:rPr lang="en-US" sz="2400" baseline="30000" dirty="0" smtClean="0">
                <a:solidFill>
                  <a:srgbClr val="FF0000"/>
                </a:solidFill>
                <a:latin typeface="+mj-lt"/>
              </a:rPr>
              <a:t>33</a:t>
            </a:r>
            <a:r>
              <a:rPr lang="en-US" sz="2400" baseline="30000" dirty="0" smtClean="0">
                <a:latin typeface="+mj-lt"/>
              </a:rPr>
              <a:t> </a:t>
            </a:r>
            <a:r>
              <a:rPr lang="en-US" sz="2400" dirty="0" smtClean="0">
                <a:latin typeface="+mj-lt"/>
              </a:rPr>
              <a:t>cm</a:t>
            </a:r>
            <a:r>
              <a:rPr lang="en-US" sz="2400" baseline="30000" dirty="0" smtClean="0">
                <a:latin typeface="+mj-lt"/>
              </a:rPr>
              <a:t>-2</a:t>
            </a:r>
            <a:r>
              <a:rPr lang="en-US" sz="2400" dirty="0" smtClean="0">
                <a:latin typeface="+mj-lt"/>
              </a:rPr>
              <a:t> s</a:t>
            </a:r>
            <a:r>
              <a:rPr lang="en-US" sz="2400" baseline="30000" dirty="0" smtClean="0">
                <a:latin typeface="+mj-lt"/>
              </a:rPr>
              <a:t>-</a:t>
            </a:r>
            <a:r>
              <a:rPr lang="en-US" sz="2400" baseline="30000" dirty="0" smtClean="0">
                <a:latin typeface="+mj-lt"/>
              </a:rPr>
              <a:t>1</a:t>
            </a:r>
            <a:endParaRPr lang="en-US" sz="2400" baseline="30000" dirty="0" smtClean="0">
              <a:latin typeface="+mj-lt"/>
            </a:endParaRPr>
          </a:p>
          <a:p>
            <a:r>
              <a:rPr lang="en-US" sz="2400" dirty="0" smtClean="0">
                <a:latin typeface="+mj-lt"/>
              </a:rPr>
              <a:t>Data taking efficiency: </a:t>
            </a:r>
            <a:r>
              <a:rPr lang="en-US" sz="2400" dirty="0" smtClean="0">
                <a:solidFill>
                  <a:srgbClr val="FF0000"/>
                </a:solidFill>
                <a:latin typeface="+mj-lt"/>
              </a:rPr>
              <a:t>94%</a:t>
            </a:r>
            <a:endParaRPr lang="en-US" sz="2400" baseline="30000" dirty="0" smtClean="0">
              <a:solidFill>
                <a:srgbClr val="FF0000"/>
              </a:solidFill>
              <a:latin typeface="+mj-lt"/>
            </a:endParaRPr>
          </a:p>
        </p:txBody>
      </p:sp>
    </p:spTree>
    <p:extLst>
      <p:ext uri="{BB962C8B-B14F-4D97-AF65-F5344CB8AC3E}">
        <p14:creationId xmlns:p14="http://schemas.microsoft.com/office/powerpoint/2010/main" val="2945912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4"/>
            <a:ext cx="8229600" cy="1014894"/>
          </a:xfrm>
        </p:spPr>
        <p:txBody>
          <a:bodyPr/>
          <a:lstStyle/>
          <a:p>
            <a:r>
              <a:rPr lang="en-US" dirty="0" smtClean="0"/>
              <a:t>Pile-up</a:t>
            </a:r>
            <a:endParaRPr lang="en-US" dirty="0"/>
          </a:p>
        </p:txBody>
      </p:sp>
      <p:pic>
        <p:nvPicPr>
          <p:cNvPr id="6" name="Picture 5" descr="JiveXML_189280_1705325-YX-RZ-RZ-EventInfo-2011-09-19-17-55-27.png"/>
          <p:cNvPicPr>
            <a:picLocks noChangeAspect="1"/>
          </p:cNvPicPr>
          <p:nvPr/>
        </p:nvPicPr>
        <p:blipFill>
          <a:blip r:embed="rId2"/>
          <a:stretch>
            <a:fillRect/>
          </a:stretch>
        </p:blipFill>
        <p:spPr>
          <a:xfrm>
            <a:off x="-37975" y="1085492"/>
            <a:ext cx="5440362" cy="5440362"/>
          </a:xfrm>
          <a:prstGeom prst="rect">
            <a:avLst/>
          </a:prstGeom>
        </p:spPr>
      </p:pic>
      <p:sp>
        <p:nvSpPr>
          <p:cNvPr id="8" name="TextBox 12"/>
          <p:cNvSpPr txBox="1">
            <a:spLocks noChangeArrowheads="1"/>
          </p:cNvSpPr>
          <p:nvPr/>
        </p:nvSpPr>
        <p:spPr bwMode="auto">
          <a:xfrm>
            <a:off x="5695461" y="4638557"/>
            <a:ext cx="3448539" cy="1569660"/>
          </a:xfrm>
          <a:prstGeom prst="rect">
            <a:avLst/>
          </a:prstGeom>
          <a:solidFill>
            <a:schemeClr val="bg1"/>
          </a:solidFill>
          <a:ln w="9525">
            <a:noFill/>
            <a:miter lim="800000"/>
            <a:headEnd/>
            <a:tailEnd/>
          </a:ln>
        </p:spPr>
        <p:txBody>
          <a:bodyPr wrap="square">
            <a:prstTxWarp prst="textNoShape">
              <a:avLst/>
            </a:prstTxWarp>
            <a:spAutoFit/>
          </a:bodyPr>
          <a:lstStyle/>
          <a:p>
            <a:pPr>
              <a:buFont typeface="Symbol" charset="2"/>
              <a:buNone/>
            </a:pPr>
            <a:r>
              <a:rPr lang="en-US" sz="2400" dirty="0" smtClean="0">
                <a:solidFill>
                  <a:srgbClr val="000090"/>
                </a:solidFill>
              </a:rPr>
              <a:t>Now have &lt;pile-up&gt; ~ 14 </a:t>
            </a:r>
            <a:endParaRPr lang="en-US" sz="2400" dirty="0" smtClean="0">
              <a:solidFill>
                <a:srgbClr val="000090"/>
              </a:solidFill>
            </a:endParaRPr>
          </a:p>
          <a:p>
            <a:pPr>
              <a:buFont typeface="Symbol" charset="2"/>
              <a:buNone/>
            </a:pPr>
            <a:r>
              <a:rPr lang="en-US" sz="2400" dirty="0" smtClean="0">
                <a:solidFill>
                  <a:srgbClr val="000090"/>
                </a:solidFill>
              </a:rPr>
              <a:t>per </a:t>
            </a:r>
            <a:r>
              <a:rPr lang="en-US" sz="2400" dirty="0" smtClean="0">
                <a:solidFill>
                  <a:srgbClr val="000090"/>
                </a:solidFill>
              </a:rPr>
              <a:t>bunch crossing. </a:t>
            </a:r>
            <a:endParaRPr lang="en-US" sz="2400" dirty="0" smtClean="0">
              <a:solidFill>
                <a:srgbClr val="000090"/>
              </a:solidFill>
            </a:endParaRPr>
          </a:p>
          <a:p>
            <a:pPr>
              <a:buFont typeface="Symbol" charset="2"/>
              <a:buNone/>
            </a:pPr>
            <a:r>
              <a:rPr lang="en-US" sz="2400" dirty="0" smtClean="0">
                <a:solidFill>
                  <a:srgbClr val="000090"/>
                </a:solidFill>
              </a:rPr>
              <a:t>a </a:t>
            </a:r>
            <a:r>
              <a:rPr lang="en-US" sz="2400" dirty="0" smtClean="0">
                <a:solidFill>
                  <a:srgbClr val="000090"/>
                </a:solidFill>
              </a:rPr>
              <a:t>challenge for tracking </a:t>
            </a:r>
            <a:endParaRPr lang="en-US" sz="2400" dirty="0" smtClean="0">
              <a:solidFill>
                <a:srgbClr val="000090"/>
              </a:solidFill>
            </a:endParaRPr>
          </a:p>
          <a:p>
            <a:pPr>
              <a:buFont typeface="Symbol" charset="2"/>
              <a:buNone/>
            </a:pPr>
            <a:r>
              <a:rPr lang="en-US" sz="2400" dirty="0" smtClean="0">
                <a:solidFill>
                  <a:srgbClr val="000090"/>
                </a:solidFill>
              </a:rPr>
              <a:t>and </a:t>
            </a:r>
            <a:r>
              <a:rPr lang="en-US" sz="2400" dirty="0" smtClean="0">
                <a:solidFill>
                  <a:srgbClr val="000090"/>
                </a:solidFill>
              </a:rPr>
              <a:t>for low-</a:t>
            </a:r>
            <a:r>
              <a:rPr lang="en-US" sz="2400" dirty="0" err="1" smtClean="0">
                <a:solidFill>
                  <a:srgbClr val="000090"/>
                </a:solidFill>
              </a:rPr>
              <a:t>p</a:t>
            </a:r>
            <a:r>
              <a:rPr lang="en-US" sz="2400" baseline="-25000" dirty="0" err="1" smtClean="0">
                <a:solidFill>
                  <a:srgbClr val="000090"/>
                </a:solidFill>
              </a:rPr>
              <a:t>T</a:t>
            </a:r>
            <a:r>
              <a:rPr lang="en-US" sz="2400" dirty="0" smtClean="0">
                <a:solidFill>
                  <a:srgbClr val="000090"/>
                </a:solidFill>
              </a:rPr>
              <a:t> jets!</a:t>
            </a:r>
            <a:endParaRPr lang="en-US" sz="2400" dirty="0">
              <a:solidFill>
                <a:srgbClr val="000090"/>
              </a:solidFill>
            </a:endParaRPr>
          </a:p>
        </p:txBody>
      </p:sp>
      <p:sp>
        <p:nvSpPr>
          <p:cNvPr id="9" name="TextBox 12"/>
          <p:cNvSpPr txBox="1">
            <a:spLocks noChangeArrowheads="1"/>
          </p:cNvSpPr>
          <p:nvPr/>
        </p:nvSpPr>
        <p:spPr bwMode="auto">
          <a:xfrm>
            <a:off x="5470774" y="1144106"/>
            <a:ext cx="4034693" cy="2246769"/>
          </a:xfrm>
          <a:prstGeom prst="rect">
            <a:avLst/>
          </a:prstGeom>
          <a:solidFill>
            <a:schemeClr val="bg1"/>
          </a:solidFill>
          <a:ln w="9525">
            <a:noFill/>
            <a:miter lim="800000"/>
            <a:headEnd/>
            <a:tailEnd/>
          </a:ln>
        </p:spPr>
        <p:txBody>
          <a:bodyPr wrap="square">
            <a:prstTxWarp prst="textNoShape">
              <a:avLst/>
            </a:prstTxWarp>
            <a:spAutoFit/>
          </a:bodyPr>
          <a:lstStyle/>
          <a:p>
            <a:pPr>
              <a:buFont typeface="Symbol" charset="2"/>
              <a:buNone/>
            </a:pPr>
            <a:r>
              <a:rPr lang="en-US" sz="2400" dirty="0" smtClean="0">
                <a:solidFill>
                  <a:srgbClr val="008000"/>
                </a:solidFill>
              </a:rPr>
              <a:t>Example of Z </a:t>
            </a:r>
            <a:r>
              <a:rPr lang="en-US" sz="2400" dirty="0" smtClean="0">
                <a:solidFill>
                  <a:srgbClr val="008000"/>
                </a:solidFill>
                <a:sym typeface="Wingdings"/>
              </a:rPr>
              <a:t> </a:t>
            </a:r>
            <a:r>
              <a:rPr lang="en-US" sz="2400" dirty="0" smtClean="0">
                <a:solidFill>
                  <a:srgbClr val="008000"/>
                </a:solidFill>
                <a:latin typeface="Symbol" charset="2"/>
                <a:cs typeface="Symbol" charset="2"/>
                <a:sym typeface="Wingdings"/>
              </a:rPr>
              <a:t>mm</a:t>
            </a:r>
            <a:r>
              <a:rPr lang="en-US" sz="2400" dirty="0" smtClean="0">
                <a:solidFill>
                  <a:srgbClr val="008000"/>
                </a:solidFill>
                <a:sym typeface="Wingdings"/>
              </a:rPr>
              <a:t> decay </a:t>
            </a:r>
            <a:endParaRPr lang="en-US" sz="2400" dirty="0" smtClean="0">
              <a:solidFill>
                <a:srgbClr val="008000"/>
              </a:solidFill>
              <a:sym typeface="Wingdings"/>
            </a:endParaRPr>
          </a:p>
          <a:p>
            <a:pPr>
              <a:buFont typeface="Symbol" charset="2"/>
              <a:buNone/>
            </a:pPr>
            <a:r>
              <a:rPr lang="en-US" sz="2400" dirty="0" smtClean="0">
                <a:solidFill>
                  <a:srgbClr val="008000"/>
                </a:solidFill>
                <a:sym typeface="Wingdings"/>
              </a:rPr>
              <a:t>with </a:t>
            </a:r>
            <a:r>
              <a:rPr lang="en-US" sz="2400" dirty="0" smtClean="0">
                <a:solidFill>
                  <a:srgbClr val="008000"/>
                </a:solidFill>
                <a:sym typeface="Wingdings"/>
              </a:rPr>
              <a:t>20 reconstructed vertices</a:t>
            </a:r>
            <a:br>
              <a:rPr lang="en-US" sz="2400" dirty="0" smtClean="0">
                <a:solidFill>
                  <a:srgbClr val="008000"/>
                </a:solidFill>
                <a:sym typeface="Wingdings"/>
              </a:rPr>
            </a:br>
            <a:r>
              <a:rPr lang="en-US" sz="2300" dirty="0" smtClean="0">
                <a:solidFill>
                  <a:srgbClr val="008000"/>
                </a:solidFill>
                <a:sym typeface="Wingdings"/>
              </a:rPr>
              <a:t>Total scale along z is ~ ± 15 cm, </a:t>
            </a:r>
            <a:endParaRPr lang="en-US" sz="2300" dirty="0" smtClean="0">
              <a:solidFill>
                <a:srgbClr val="008000"/>
              </a:solidFill>
              <a:sym typeface="Wingdings"/>
            </a:endParaRPr>
          </a:p>
          <a:p>
            <a:pPr>
              <a:buFont typeface="Symbol" charset="2"/>
              <a:buNone/>
            </a:pPr>
            <a:r>
              <a:rPr lang="en-US" sz="2300" dirty="0" err="1" smtClean="0">
                <a:solidFill>
                  <a:srgbClr val="008000"/>
                </a:solidFill>
                <a:sym typeface="Wingdings"/>
              </a:rPr>
              <a:t>p</a:t>
            </a:r>
            <a:r>
              <a:rPr lang="en-US" sz="2300" baseline="-25000" dirty="0" err="1" smtClean="0">
                <a:solidFill>
                  <a:srgbClr val="008000"/>
                </a:solidFill>
                <a:sym typeface="Wingdings"/>
              </a:rPr>
              <a:t>T</a:t>
            </a:r>
            <a:r>
              <a:rPr lang="en-US" sz="2300" dirty="0" smtClean="0">
                <a:solidFill>
                  <a:srgbClr val="008000"/>
                </a:solidFill>
                <a:sym typeface="Wingdings"/>
              </a:rPr>
              <a:t> </a:t>
            </a:r>
            <a:r>
              <a:rPr lang="en-US" sz="2300" dirty="0" smtClean="0">
                <a:solidFill>
                  <a:srgbClr val="008000"/>
                </a:solidFill>
                <a:sym typeface="Wingdings"/>
              </a:rPr>
              <a:t>threshold for track </a:t>
            </a:r>
            <a:r>
              <a:rPr lang="en-US" sz="2300" dirty="0" err="1" smtClean="0">
                <a:solidFill>
                  <a:srgbClr val="008000"/>
                </a:solidFill>
                <a:sym typeface="Wingdings"/>
              </a:rPr>
              <a:t>reco</a:t>
            </a:r>
            <a:r>
              <a:rPr lang="en-US" sz="2300" dirty="0" smtClean="0">
                <a:solidFill>
                  <a:srgbClr val="008000"/>
                </a:solidFill>
                <a:sym typeface="Wingdings"/>
              </a:rPr>
              <a:t> is </a:t>
            </a:r>
            <a:endParaRPr lang="en-US" sz="2300" dirty="0" smtClean="0">
              <a:solidFill>
                <a:srgbClr val="008000"/>
              </a:solidFill>
              <a:sym typeface="Wingdings"/>
            </a:endParaRPr>
          </a:p>
          <a:p>
            <a:pPr>
              <a:buFont typeface="Symbol" charset="2"/>
              <a:buNone/>
            </a:pPr>
            <a:r>
              <a:rPr lang="en-US" sz="2300" dirty="0" smtClean="0">
                <a:solidFill>
                  <a:srgbClr val="008000"/>
                </a:solidFill>
                <a:sym typeface="Wingdings"/>
              </a:rPr>
              <a:t>0.4 </a:t>
            </a:r>
            <a:r>
              <a:rPr lang="en-US" sz="2300" dirty="0" err="1" smtClean="0">
                <a:solidFill>
                  <a:srgbClr val="008000"/>
                </a:solidFill>
                <a:sym typeface="Wingdings"/>
              </a:rPr>
              <a:t>GeV</a:t>
            </a:r>
            <a:r>
              <a:rPr lang="en-US" sz="2300" dirty="0" smtClean="0">
                <a:solidFill>
                  <a:srgbClr val="008000"/>
                </a:solidFill>
                <a:sym typeface="Wingdings"/>
              </a:rPr>
              <a:t> (ellipses have size of </a:t>
            </a:r>
            <a:endParaRPr lang="en-US" sz="2300" dirty="0" smtClean="0">
              <a:solidFill>
                <a:srgbClr val="008000"/>
              </a:solidFill>
              <a:sym typeface="Wingdings"/>
            </a:endParaRPr>
          </a:p>
          <a:p>
            <a:pPr>
              <a:buFont typeface="Symbol" charset="2"/>
              <a:buNone/>
            </a:pPr>
            <a:r>
              <a:rPr lang="en-US" sz="2300" dirty="0" smtClean="0">
                <a:solidFill>
                  <a:srgbClr val="008000"/>
                </a:solidFill>
                <a:sym typeface="Wingdings"/>
              </a:rPr>
              <a:t>20</a:t>
            </a:r>
            <a:r>
              <a:rPr lang="en-US" sz="2300" dirty="0" smtClean="0">
                <a:solidFill>
                  <a:srgbClr val="008000"/>
                </a:solidFill>
                <a:latin typeface="Symbol" charset="2"/>
                <a:cs typeface="Symbol" charset="2"/>
                <a:sym typeface="Wingdings"/>
              </a:rPr>
              <a:t>s</a:t>
            </a:r>
            <a:r>
              <a:rPr lang="en-US" sz="2300" dirty="0" smtClean="0">
                <a:solidFill>
                  <a:srgbClr val="008000"/>
                </a:solidFill>
                <a:sym typeface="Wingdings"/>
              </a:rPr>
              <a:t> </a:t>
            </a:r>
            <a:r>
              <a:rPr lang="en-US" sz="2300" dirty="0" smtClean="0">
                <a:solidFill>
                  <a:srgbClr val="008000"/>
                </a:solidFill>
                <a:sym typeface="Wingdings"/>
              </a:rPr>
              <a:t>for visibility)</a:t>
            </a:r>
            <a:endParaRPr lang="en-US" sz="2300" dirty="0">
              <a:solidFill>
                <a:srgbClr val="008000"/>
              </a:solidFill>
            </a:endParaRPr>
          </a:p>
        </p:txBody>
      </p:sp>
    </p:spTree>
    <p:extLst>
      <p:ext uri="{BB962C8B-B14F-4D97-AF65-F5344CB8AC3E}">
        <p14:creationId xmlns:p14="http://schemas.microsoft.com/office/powerpoint/2010/main" val="2853347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i="1" dirty="0" smtClean="0">
                <a:solidFill>
                  <a:srgbClr val="0070C0"/>
                </a:solidFill>
              </a:rPr>
              <a:t>Pile-up</a:t>
            </a:r>
            <a:endParaRPr lang="ru-RU" sz="3200" i="1" dirty="0">
              <a:solidFill>
                <a:srgbClr val="0070C0"/>
              </a:solidFill>
            </a:endParaRPr>
          </a:p>
        </p:txBody>
      </p:sp>
      <p:sp>
        <p:nvSpPr>
          <p:cNvPr id="3" name="Содержимое 2"/>
          <p:cNvSpPr>
            <a:spLocks noGrp="1"/>
          </p:cNvSpPr>
          <p:nvPr>
            <p:ph idx="1"/>
          </p:nvPr>
        </p:nvSpPr>
        <p:spPr>
          <a:xfrm>
            <a:off x="457200" y="1219200"/>
            <a:ext cx="3276600" cy="1905001"/>
          </a:xfrm>
          <a:solidFill>
            <a:schemeClr val="bg2"/>
          </a:solidFill>
        </p:spPr>
        <p:txBody>
          <a:bodyPr>
            <a:normAutofit/>
          </a:bodyPr>
          <a:lstStyle/>
          <a:p>
            <a:r>
              <a:rPr lang="en-US" sz="1600" dirty="0" smtClean="0"/>
              <a:t>50 ns bunch trains for ~all 2011 data</a:t>
            </a:r>
          </a:p>
          <a:p>
            <a:r>
              <a:rPr lang="en-US" sz="1600" dirty="0" smtClean="0"/>
              <a:t>Substantial in- and out-of-time pileup</a:t>
            </a:r>
          </a:p>
          <a:p>
            <a:r>
              <a:rPr lang="en-US" sz="1600" dirty="0" smtClean="0"/>
              <a:t>Much progress understanding impact on performance, with data &amp; simulation</a:t>
            </a:r>
            <a:endParaRPr lang="ru-RU" sz="1600"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9</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3886200" y="1143000"/>
            <a:ext cx="4870450" cy="4838700"/>
          </a:xfrm>
          <a:prstGeom prst="rect">
            <a:avLst/>
          </a:prstGeom>
          <a:noFill/>
          <a:ln w="9525">
            <a:noFill/>
            <a:miter lim="800000"/>
            <a:headEnd/>
            <a:tailEnd/>
          </a:ln>
        </p:spPr>
      </p:pic>
      <p:sp>
        <p:nvSpPr>
          <p:cNvPr id="7" name="TextBox 6"/>
          <p:cNvSpPr txBox="1"/>
          <p:nvPr/>
        </p:nvSpPr>
        <p:spPr>
          <a:xfrm>
            <a:off x="4343400" y="6172200"/>
            <a:ext cx="4038600" cy="338554"/>
          </a:xfrm>
          <a:prstGeom prst="rect">
            <a:avLst/>
          </a:prstGeom>
          <a:noFill/>
        </p:spPr>
        <p:txBody>
          <a:bodyPr wrap="square" rtlCol="0">
            <a:spAutoFit/>
          </a:bodyPr>
          <a:lstStyle/>
          <a:p>
            <a:r>
              <a:rPr lang="en-US" sz="1600" i="1" dirty="0" err="1" smtClean="0">
                <a:solidFill>
                  <a:srgbClr val="002060"/>
                </a:solidFill>
              </a:rPr>
              <a:t>Z→μμ</a:t>
            </a:r>
            <a:r>
              <a:rPr lang="en-US" sz="1600" i="1" dirty="0" smtClean="0">
                <a:solidFill>
                  <a:srgbClr val="002060"/>
                </a:solidFill>
              </a:rPr>
              <a:t> event with 11 primary vertices</a:t>
            </a:r>
            <a:endParaRPr lang="ru-RU" sz="1600" i="1" dirty="0">
              <a:solidFill>
                <a:srgbClr val="002060"/>
              </a:solidFill>
            </a:endParaRPr>
          </a:p>
        </p:txBody>
      </p:sp>
      <p:pic>
        <p:nvPicPr>
          <p:cNvPr id="7173" name="Picture 5" descr="https://atlas.web.cern.ch/Atlas/GROUPS/DATAPREPARATION/PublicPlots/2011/DataSummary/figs/mu_2011.png"/>
          <p:cNvPicPr>
            <a:picLocks noChangeAspect="1" noChangeArrowheads="1"/>
          </p:cNvPicPr>
          <p:nvPr/>
        </p:nvPicPr>
        <p:blipFill>
          <a:blip r:embed="rId3" cstate="print"/>
          <a:srcRect/>
          <a:stretch>
            <a:fillRect/>
          </a:stretch>
        </p:blipFill>
        <p:spPr bwMode="auto">
          <a:xfrm>
            <a:off x="0" y="3581401"/>
            <a:ext cx="3810000" cy="2737228"/>
          </a:xfrm>
          <a:prstGeom prst="rect">
            <a:avLst/>
          </a:prstGeom>
          <a:noFill/>
        </p:spPr>
      </p:pic>
    </p:spTree>
    <p:extLst>
      <p:ext uri="{BB962C8B-B14F-4D97-AF65-F5344CB8AC3E}">
        <p14:creationId xmlns:p14="http://schemas.microsoft.com/office/powerpoint/2010/main" val="1621555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TotalTime>
  <Words>3265</Words>
  <Application>Microsoft Macintosh PowerPoint</Application>
  <PresentationFormat>On-screen Show (4:3)</PresentationFormat>
  <Paragraphs>470</Paragraphs>
  <Slides>47</Slides>
  <Notes>20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Recent Results from ATLAS</vt:lpstr>
      <vt:lpstr>PowerPoint Presentation</vt:lpstr>
      <vt:lpstr>Collisions at the LHC</vt:lpstr>
      <vt:lpstr>PowerPoint Presentation</vt:lpstr>
      <vt:lpstr>PowerPoint Presentation</vt:lpstr>
      <vt:lpstr>ATLAS Hardware Status </vt:lpstr>
      <vt:lpstr>Luminosities</vt:lpstr>
      <vt:lpstr>Pile-up</vt:lpstr>
      <vt:lpstr>Pile-up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Results at TeV from LHC</dc:title>
  <dc:creator>zhengguo zhao</dc:creator>
  <cp:lastModifiedBy>zhengguo zhao</cp:lastModifiedBy>
  <cp:revision>23</cp:revision>
  <dcterms:created xsi:type="dcterms:W3CDTF">2011-10-25T07:13:48Z</dcterms:created>
  <dcterms:modified xsi:type="dcterms:W3CDTF">2011-11-07T03:06:55Z</dcterms:modified>
</cp:coreProperties>
</file>