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62" r:id="rId3"/>
    <p:sldId id="334" r:id="rId4"/>
    <p:sldId id="274" r:id="rId5"/>
    <p:sldId id="278" r:id="rId6"/>
    <p:sldId id="276" r:id="rId7"/>
    <p:sldId id="277" r:id="rId8"/>
    <p:sldId id="286" r:id="rId9"/>
    <p:sldId id="282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5" r:id="rId25"/>
    <p:sldId id="341" r:id="rId26"/>
    <p:sldId id="342" r:id="rId27"/>
    <p:sldId id="314" r:id="rId28"/>
    <p:sldId id="279" r:id="rId29"/>
    <p:sldId id="280" r:id="rId30"/>
    <p:sldId id="357" r:id="rId31"/>
    <p:sldId id="262" r:id="rId32"/>
    <p:sldId id="263" r:id="rId33"/>
    <p:sldId id="358" r:id="rId34"/>
    <p:sldId id="359" r:id="rId35"/>
    <p:sldId id="361" r:id="rId36"/>
    <p:sldId id="360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06" r:id="rId50"/>
    <p:sldId id="307" r:id="rId51"/>
    <p:sldId id="308" r:id="rId52"/>
    <p:sldId id="309" r:id="rId53"/>
    <p:sldId id="310" r:id="rId54"/>
    <p:sldId id="311" r:id="rId55"/>
    <p:sldId id="338" r:id="rId56"/>
    <p:sldId id="339" r:id="rId57"/>
    <p:sldId id="340" r:id="rId58"/>
    <p:sldId id="343" r:id="rId59"/>
    <p:sldId id="34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esProps" Target="presProps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handoutMaster" Target="handoutMasters/handoutMaster1.xml"/><Relationship Id="rId66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viewProps" Target="viewProps.xml"/><Relationship Id="rId67" Type="http://schemas.openxmlformats.org/officeDocument/2006/relationships/tableStyles" Target="tableStyle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notesMaster" Target="notesMasters/notes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0B959-1846-5B48-95D4-8B9B25A6FE52}" type="datetimeFigureOut">
              <a:rPr lang="en-US" smtClean="0"/>
              <a:t>12/19/11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B61B1-5BE8-4346-91BD-7DF99256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8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988E-3C88-E14E-84AC-0BA04ACD9ACF}" type="datetimeFigureOut">
              <a:rPr lang="en-US" smtClean="0"/>
              <a:t>12/19/11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52FBC-ABB1-5C40-AB8C-BC373736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22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5371B-BA20-2F4F-A1E6-B41F97B1D1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0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3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3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7990D-974D-43BE-A547-0D045F45BA89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5E4F7-5B6D-4150-A27E-6DC11D2144B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2FB-5225-A64F-B097-797CB4ADAB1C}" type="datetime1">
              <a:rPr lang="en-US" smtClean="0"/>
              <a:t>12/19/11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941A-DDF4-FB48-BB19-508F853A8E6B}" type="datetime1">
              <a:rPr lang="en-US" smtClean="0"/>
              <a:t>12/19/11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5D9F-FD4F-C549-B356-E073EC2DB770}" type="datetime1">
              <a:rPr lang="en-US" smtClean="0"/>
              <a:t>12/19/11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5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9314-9924-B041-9645-562A07CD102E}" type="datetime1">
              <a:rPr lang="en-US" smtClean="0"/>
              <a:t>12/19/11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EDB4-E5ED-4E82-B0DE-69D234CD8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2B6-E4BC-7745-9F23-5887B39C0F50}" type="datetime1">
              <a:rPr lang="en-US" smtClean="0"/>
              <a:t>12/19/11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582E-7896-174A-80A7-9302F48D017D}" type="datetime1">
              <a:rPr lang="en-US" smtClean="0"/>
              <a:t>12/19/11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4424-F127-4541-9F6D-D4C9D5AFA68B}" type="datetime1">
              <a:rPr lang="en-US" smtClean="0"/>
              <a:t>12/19/11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1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0969-74AF-6946-9B77-0EF7C4B9845F}" type="datetime1">
              <a:rPr lang="en-US" smtClean="0"/>
              <a:t>12/19/11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960F-1783-A34C-826A-D699A95BE729}" type="datetime1">
              <a:rPr lang="en-US" smtClean="0"/>
              <a:t>12/19/11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4C0-F581-E648-955B-86C60B8C02F5}" type="datetime1">
              <a:rPr lang="en-US" smtClean="0"/>
              <a:t>12/19/11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33A-09B8-3943-9F8B-1707151F4985}" type="datetime1">
              <a:rPr lang="en-US" smtClean="0"/>
              <a:t>12/19/11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7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B4BE-CF06-F243-8D38-9062F30767C9}" type="datetime1">
              <a:rPr lang="en-US" smtClean="0"/>
              <a:t>12/19/11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7ED2-FF05-9943-9BD7-D1DD3F0F2500}" type="datetime1">
              <a:rPr lang="en-US" smtClean="0"/>
              <a:t>12/19/11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93F3-0443-8B4F-8F5E-C73C0ACD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5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Excel_Sheet1.xlsx"/><Relationship Id="rId7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4" Type="http://schemas.openxmlformats.org/officeDocument/2006/relationships/image" Target="../media/image4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5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6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407"/>
            <a:ext cx="7772400" cy="1470025"/>
          </a:xfrm>
        </p:spPr>
        <p:txBody>
          <a:bodyPr/>
          <a:lstStyle/>
          <a:p>
            <a:r>
              <a:rPr lang="en-US" dirty="0" smtClean="0"/>
              <a:t>Super Charm-tau Factory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883" y="3197287"/>
            <a:ext cx="7803994" cy="189973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Zhengguo</a:t>
            </a:r>
            <a:r>
              <a:rPr lang="en-US" dirty="0" smtClean="0">
                <a:solidFill>
                  <a:schemeClr val="tx1"/>
                </a:solidFill>
              </a:rPr>
              <a:t> Zhao</a:t>
            </a:r>
          </a:p>
          <a:p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Science and Technology of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2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72"/>
            <a:ext cx="8229600" cy="104244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XYZ</a:t>
            </a:r>
            <a:r>
              <a:rPr lang="en-US" sz="4000" dirty="0" smtClean="0"/>
              <a:t>-like Particles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629"/>
            <a:ext cx="8229600" cy="35559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statistics </a:t>
            </a:r>
            <a:r>
              <a:rPr lang="en-US" dirty="0" smtClean="0"/>
              <a:t>data at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(4040),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dirty="0" smtClean="0"/>
              <a:t>4160)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dirty="0" smtClean="0"/>
              <a:t>4200?)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/>
              <a:t>(</a:t>
            </a:r>
            <a:r>
              <a:rPr lang="en-US" dirty="0" smtClean="0"/>
              <a:t>4400)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gc</a:t>
            </a:r>
            <a:r>
              <a:rPr lang="en-US" baseline="-25000" dirty="0" err="1" smtClean="0">
                <a:latin typeface="+mj-lt"/>
                <a:cs typeface="Symbol" charset="2"/>
                <a:sym typeface="Wingdings"/>
              </a:rPr>
              <a:t>cJ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(2P)</a:t>
            </a:r>
          </a:p>
          <a:p>
            <a:pPr marL="0" indent="0">
              <a:buNone/>
            </a:pPr>
            <a:endParaRPr lang="en-US" dirty="0" smtClean="0">
              <a:latin typeface="+mj-lt"/>
              <a:cs typeface="Symbol" charset="2"/>
              <a:sym typeface="Wingdings"/>
            </a:endParaRPr>
          </a:p>
          <a:p>
            <a:r>
              <a:rPr lang="en-US" dirty="0" smtClean="0">
                <a:latin typeface="+mj-lt"/>
                <a:cs typeface="Symbol" charset="2"/>
                <a:sym typeface="Wingdings"/>
              </a:rPr>
              <a:t>Direct production of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Symbol" charset="2"/>
                <a:sym typeface="Wingdings"/>
              </a:rPr>
              <a:t>Y(4260)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, Y(4360), Y(4660)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Symbol" charset="2"/>
                <a:sym typeface="Wingdings"/>
              </a:rPr>
              <a:t> 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   -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Symbol" charset="2"/>
                <a:sym typeface="Wingdings"/>
              </a:rPr>
              <a:t>scan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 from 3.8 to 5.0 </a:t>
            </a:r>
            <a:r>
              <a:rPr lang="en-US" dirty="0" err="1" smtClean="0">
                <a:latin typeface="+mj-lt"/>
                <a:cs typeface="Symbol" charset="2"/>
                <a:sym typeface="Wingdings"/>
              </a:rPr>
              <a:t>GeV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 100 fb</a:t>
            </a:r>
            <a:r>
              <a:rPr lang="en-US" baseline="30000" dirty="0" smtClean="0">
                <a:latin typeface="+mj-lt"/>
                <a:cs typeface="Symbol" charset="2"/>
                <a:sym typeface="Wingdings"/>
              </a:rPr>
              <a:t>-1</a:t>
            </a:r>
            <a:endParaRPr lang="en-US" dirty="0" smtClean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for Weak Charmonium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32" y="14814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sym typeface="Wingdings"/>
              </a:rPr>
              <a:t>c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sW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 ~10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-8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err="1" smtClean="0">
                <a:sym typeface="Wingdings"/>
              </a:rPr>
              <a:t>Semileptonic</a:t>
            </a:r>
            <a:r>
              <a:rPr lang="en-US" dirty="0" smtClean="0">
                <a:sym typeface="Wingdings"/>
              </a:rPr>
              <a:t>:  J/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y</a:t>
            </a:r>
            <a:r>
              <a:rPr lang="en-US" dirty="0" err="1" smtClean="0">
                <a:sym typeface="Wingdings"/>
              </a:rPr>
              <a:t>D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(D</a:t>
            </a:r>
            <a:r>
              <a:rPr lang="en-US" baseline="30000" dirty="0" smtClean="0">
                <a:sym typeface="Wingdings"/>
              </a:rPr>
              <a:t>*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err="1" smtClean="0">
                <a:sym typeface="Wingdings"/>
              </a:rPr>
              <a:t>l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n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r>
              <a:rPr lang="en-US" dirty="0" err="1" smtClean="0">
                <a:cs typeface="Symbol" charset="2"/>
              </a:rPr>
              <a:t>Hadronic</a:t>
            </a:r>
            <a:r>
              <a:rPr lang="en-US" dirty="0" smtClean="0">
                <a:cs typeface="Symbol" charset="2"/>
              </a:rPr>
              <a:t> decay: J/</a:t>
            </a:r>
            <a:r>
              <a:rPr lang="en-US" dirty="0" err="1" smtClean="0">
                <a:latin typeface="Symbol" charset="2"/>
                <a:cs typeface="Symbol" charset="2"/>
              </a:rPr>
              <a:t>y</a:t>
            </a:r>
            <a:r>
              <a:rPr lang="en-US" dirty="0" err="1" smtClean="0">
                <a:cs typeface="Symbol" charset="2"/>
                <a:sym typeface="Wingdings"/>
              </a:rPr>
              <a:t>D</a:t>
            </a:r>
            <a:r>
              <a:rPr lang="en-US" baseline="-25000" dirty="0" err="1" smtClean="0">
                <a:cs typeface="Symbol" charset="2"/>
                <a:sym typeface="Wingdings"/>
              </a:rPr>
              <a:t>s</a:t>
            </a:r>
            <a:r>
              <a:rPr lang="en-US" baseline="30000" dirty="0" err="1" smtClean="0">
                <a:cs typeface="Symbol" charset="2"/>
                <a:sym typeface="Wingdings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baseline="30000" dirty="0" smtClean="0">
                <a:cs typeface="Symbol" charset="2"/>
                <a:sym typeface="Wingdings"/>
              </a:rPr>
              <a:t>-</a:t>
            </a:r>
            <a:r>
              <a:rPr lang="en-US" dirty="0" smtClean="0">
                <a:cs typeface="Symbol" charset="2"/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D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*+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-</a:t>
            </a: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smtClean="0">
                <a:solidFill>
                  <a:srgbClr val="0000FF"/>
                </a:solidFill>
                <a:cs typeface="Symbol" charset="2"/>
                <a:sym typeface="Wingdings"/>
              </a:rPr>
              <a:t>S=0 process </a:t>
            </a:r>
            <a:r>
              <a:rPr lang="en-US" dirty="0" smtClean="0">
                <a:cs typeface="Symbol" charset="2"/>
                <a:sym typeface="Wingdings"/>
              </a:rPr>
              <a:t>(SM suppressed) - </a:t>
            </a:r>
            <a:r>
              <a:rPr lang="en-US" dirty="0" smtClean="0">
                <a:solidFill>
                  <a:srgbClr val="FF0000"/>
                </a:solidFill>
                <a:cs typeface="Symbol" charset="2"/>
                <a:sym typeface="Wingdings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cs typeface="Symbol" charset="2"/>
                <a:sym typeface="Wingdings"/>
              </a:rPr>
              <a:t>-11</a:t>
            </a:r>
            <a:endParaRPr lang="en-US" dirty="0" smtClean="0">
              <a:solidFill>
                <a:srgbClr val="FF0000"/>
              </a:solidFill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</a:rPr>
              <a:t>J</a:t>
            </a:r>
            <a:r>
              <a:rPr lang="en-US" dirty="0">
                <a:cs typeface="Symbol" charset="2"/>
              </a:rPr>
              <a:t>/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D</a:t>
            </a:r>
            <a:r>
              <a:rPr lang="en-US" baseline="30000" dirty="0" smtClean="0">
                <a:cs typeface="Symbol" charset="2"/>
                <a:sym typeface="Wingdings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, </a:t>
            </a:r>
            <a:r>
              <a:rPr lang="en-US" dirty="0" smtClean="0">
                <a:cs typeface="Symbol" charset="2"/>
                <a:sym typeface="Wingdings"/>
              </a:rPr>
              <a:t>D</a:t>
            </a:r>
            <a:r>
              <a:rPr lang="en-US" baseline="30000" dirty="0" smtClean="0">
                <a:cs typeface="Symbol" charset="2"/>
                <a:sym typeface="Wingdings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0  </a:t>
            </a:r>
            <a:endParaRPr lang="en-US" dirty="0" smtClean="0">
              <a:solidFill>
                <a:srgbClr val="FF0000"/>
              </a:solidFill>
              <a:cs typeface="Symbol" charset="2"/>
              <a:sym typeface="Wingdings"/>
            </a:endParaRPr>
          </a:p>
          <a:p>
            <a:pPr marL="0" indent="0">
              <a:buNone/>
            </a:pPr>
            <a:endParaRPr lang="en-US" dirty="0" smtClean="0">
              <a:cs typeface="Symbol" charset="2"/>
              <a:sym typeface="Wingdings"/>
            </a:endParaRPr>
          </a:p>
          <a:p>
            <a:r>
              <a:rPr lang="en-US" dirty="0" err="1" smtClean="0">
                <a:cs typeface="Symbol" charset="2"/>
                <a:sym typeface="Wingdings"/>
              </a:rPr>
              <a:t>cc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ff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 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baseline="30000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8</a:t>
            </a:r>
            <a:endParaRPr lang="en-US" dirty="0">
              <a:solidFill>
                <a:srgbClr val="FF0000"/>
              </a:solidFill>
              <a:cs typeface="Symbol" charset="2"/>
              <a:sym typeface="Wingdings"/>
            </a:endParaRPr>
          </a:p>
          <a:p>
            <a:pPr marL="0" indent="0">
              <a:buNone/>
            </a:pPr>
            <a:endParaRPr lang="en-US" dirty="0">
              <a:latin typeface="Symbol" charset="2"/>
              <a:cs typeface="Symbol" charset="2"/>
              <a:sym typeface="Wingding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815610" y="2276258"/>
            <a:ext cx="221621" cy="78413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82137" y="2352972"/>
            <a:ext cx="8230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</a:rPr>
              <a:t>-9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4920" y="5533247"/>
            <a:ext cx="182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CPV, LFV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22" y="1430172"/>
            <a:ext cx="8229600" cy="484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</a:t>
            </a:r>
            <a:r>
              <a:rPr lang="en-US" sz="2800" dirty="0"/>
              <a:t>of physical effects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SM </a:t>
            </a:r>
            <a:r>
              <a:rPr lang="en-US" sz="2800" dirty="0"/>
              <a:t>is the existence of the non-zero electric dipole </a:t>
            </a:r>
            <a:r>
              <a:rPr lang="en-US" sz="2800" dirty="0" smtClean="0"/>
              <a:t>moment (</a:t>
            </a:r>
            <a:r>
              <a:rPr lang="en-US" sz="2800" dirty="0">
                <a:solidFill>
                  <a:srgbClr val="FF0000"/>
                </a:solidFill>
              </a:rPr>
              <a:t>EDM</a:t>
            </a:r>
            <a:r>
              <a:rPr lang="en-US" sz="2800" dirty="0"/>
              <a:t>) of quarks or leptons </a:t>
            </a:r>
            <a:r>
              <a:rPr lang="en-US" sz="2800" dirty="0" smtClean="0"/>
              <a:t>leading</a:t>
            </a:r>
            <a:r>
              <a:rPr lang="en-US" sz="2800" dirty="0"/>
              <a:t> </a:t>
            </a:r>
            <a:r>
              <a:rPr lang="en-US" sz="2800" dirty="0" smtClean="0"/>
              <a:t>to CPV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J</a:t>
            </a:r>
            <a:r>
              <a:rPr lang="en-US" sz="2800" dirty="0">
                <a:solidFill>
                  <a:srgbClr val="0000FF"/>
                </a:solidFill>
              </a:rPr>
              <a:t>/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gff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   </a:t>
            </a:r>
            <a:r>
              <a:rPr lang="en-US" sz="2800" dirty="0" smtClean="0">
                <a:cs typeface="Symbol" charset="2"/>
                <a:sym typeface="Wingdings"/>
              </a:rPr>
              <a:t>c quark EDM at 10</a:t>
            </a:r>
            <a:r>
              <a:rPr lang="en-US" sz="2800" baseline="30000" dirty="0" smtClean="0">
                <a:cs typeface="Symbol" charset="2"/>
                <a:sym typeface="Wingdings"/>
              </a:rPr>
              <a:t>-15</a:t>
            </a:r>
            <a:r>
              <a:rPr lang="en-US" sz="2800" dirty="0" smtClean="0">
                <a:cs typeface="Symbol" charset="2"/>
                <a:sym typeface="Wingdings"/>
              </a:rPr>
              <a:t> e-cm level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J/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LL</a:t>
            </a:r>
            <a:r>
              <a:rPr lang="en-US" sz="2800" dirty="0" smtClean="0">
                <a:solidFill>
                  <a:srgbClr val="0000FF"/>
                </a:solidFill>
                <a:cs typeface="Symbol" charset="2"/>
                <a:sym typeface="Wingdings"/>
              </a:rPr>
              <a:t>  </a:t>
            </a:r>
            <a:r>
              <a:rPr lang="en-US" sz="2800" dirty="0" smtClean="0">
                <a:cs typeface="Symbol" charset="2"/>
                <a:sym typeface="Wingdings"/>
              </a:rPr>
              <a:t>set limit ~10</a:t>
            </a:r>
            <a:r>
              <a:rPr lang="en-US" sz="2800" baseline="30000" dirty="0" smtClean="0">
                <a:cs typeface="Symbol" charset="2"/>
                <a:sym typeface="Wingdings"/>
              </a:rPr>
              <a:t>-19</a:t>
            </a:r>
            <a:r>
              <a:rPr lang="en-US" sz="2800" dirty="0" smtClean="0">
                <a:cs typeface="Symbol" charset="2"/>
                <a:sym typeface="Wingdings"/>
              </a:rPr>
              <a:t> e-cm for EDM of 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L </a:t>
            </a:r>
          </a:p>
          <a:p>
            <a:pPr marL="0" indent="0">
              <a:buNone/>
            </a:pPr>
            <a:r>
              <a:rPr lang="en-US" sz="2800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   (</a:t>
            </a:r>
            <a:r>
              <a:rPr lang="en-US" sz="2800" dirty="0" smtClean="0">
                <a:cs typeface="Symbol" charset="2"/>
                <a:sym typeface="Wingdings"/>
              </a:rPr>
              <a:t>two order of magnitude more stringent)</a:t>
            </a:r>
            <a:endParaRPr lang="en-US" sz="2800" dirty="0" smtClean="0">
              <a:latin typeface="Symbol" charset="2"/>
              <a:cs typeface="Symbol" charset="2"/>
              <a:sym typeface="Wingdings"/>
            </a:endParaRPr>
          </a:p>
          <a:p>
            <a:pPr>
              <a:buFont typeface="Symbol" charset="0"/>
              <a:buChar char=" "/>
            </a:pPr>
            <a:endParaRPr lang="en-US" sz="2400" dirty="0">
              <a:latin typeface="Symbol" charset="2"/>
              <a:cs typeface="Symbol" charset="2"/>
              <a:sym typeface="Wingdings"/>
            </a:endParaRPr>
          </a:p>
          <a:p>
            <a:pPr marL="0" indent="0">
              <a:buNone/>
            </a:pPr>
            <a:r>
              <a:rPr lang="en-US" sz="2800" dirty="0" smtClean="0"/>
              <a:t>Lepton flavor violation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J</a:t>
            </a:r>
            <a:r>
              <a:rPr lang="en-US" sz="2800" dirty="0">
                <a:solidFill>
                  <a:srgbClr val="0000FF"/>
                </a:solidFill>
              </a:rPr>
              <a:t>/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2800" dirty="0" err="1">
                <a:solidFill>
                  <a:srgbClr val="0000FF"/>
                </a:solidFill>
                <a:sym typeface="Wingdings"/>
              </a:rPr>
              <a:t>ll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’  </a:t>
            </a:r>
            <a:r>
              <a:rPr lang="en-US" sz="2800" dirty="0">
                <a:sym typeface="Wingdings"/>
              </a:rPr>
              <a:t>(</a:t>
            </a:r>
            <a:r>
              <a:rPr lang="en-US" sz="2800" dirty="0" err="1">
                <a:sym typeface="Wingdings"/>
              </a:rPr>
              <a:t>l,l</a:t>
            </a:r>
            <a:r>
              <a:rPr lang="en-US" sz="2800" dirty="0">
                <a:sym typeface="Wingdings"/>
              </a:rPr>
              <a:t>’=e, </a:t>
            </a:r>
            <a:r>
              <a:rPr lang="en-US" sz="2800" dirty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800" dirty="0">
                <a:sym typeface="Wingdings"/>
              </a:rPr>
              <a:t>, </a:t>
            </a:r>
            <a:r>
              <a:rPr lang="en-US" sz="2800" dirty="0">
                <a:latin typeface="Symbol" charset="2"/>
                <a:cs typeface="Symbol" charset="2"/>
                <a:sym typeface="Wingdings"/>
              </a:rPr>
              <a:t>t)          &lt; </a:t>
            </a:r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10</a:t>
            </a:r>
            <a:r>
              <a:rPr lang="en-US" sz="2800" baseline="30000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-9</a:t>
            </a:r>
            <a:endParaRPr lang="en-US" sz="2800" dirty="0">
              <a:solidFill>
                <a:srgbClr val="FF0000"/>
              </a:solidFill>
              <a:latin typeface="Symbol" charset="2"/>
              <a:cs typeface="Symbol" charset="2"/>
              <a:sym typeface="Wingdings"/>
            </a:endParaRPr>
          </a:p>
          <a:p>
            <a:pPr marL="0" indent="0">
              <a:buNone/>
            </a:pPr>
            <a:endParaRPr lang="en-US" sz="2400" dirty="0" smtClean="0">
              <a:latin typeface="Symbol" charset="2"/>
              <a:cs typeface="Symbol" charset="2"/>
              <a:sym typeface="Wingdings"/>
            </a:endParaRPr>
          </a:p>
          <a:p>
            <a:pPr>
              <a:buFont typeface="Symbol" charset="0"/>
              <a:buChar char=" "/>
            </a:pPr>
            <a:endParaRPr lang="en-US" sz="24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50215" y="3328361"/>
            <a:ext cx="174310" cy="83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8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8"/>
            <a:ext cx="8229600" cy="1143000"/>
          </a:xfrm>
        </p:spPr>
        <p:txBody>
          <a:bodyPr/>
          <a:lstStyle/>
          <a:p>
            <a:r>
              <a:rPr lang="en-US" dirty="0" smtClean="0"/>
              <a:t>Light Hadron </a:t>
            </a:r>
            <a:r>
              <a:rPr lang="en-US" dirty="0"/>
              <a:t>S</a:t>
            </a:r>
            <a:r>
              <a:rPr lang="en-US" dirty="0" smtClean="0"/>
              <a:t>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71" y="1216514"/>
            <a:ext cx="8555136" cy="49107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Systematically</a:t>
            </a:r>
            <a:r>
              <a:rPr lang="en-US" sz="2800" dirty="0" smtClean="0"/>
              <a:t> study </a:t>
            </a:r>
            <a:r>
              <a:rPr lang="en-US" sz="2800" dirty="0"/>
              <a:t>s</a:t>
            </a:r>
            <a:r>
              <a:rPr lang="en-US" sz="2800" dirty="0" smtClean="0"/>
              <a:t>pectroscopy </a:t>
            </a:r>
            <a:r>
              <a:rPr lang="en-US" sz="2800" dirty="0"/>
              <a:t>of states of light </a:t>
            </a:r>
            <a:r>
              <a:rPr lang="en-US" sz="2800" dirty="0" smtClean="0"/>
              <a:t>quarks.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Search</a:t>
            </a:r>
            <a:r>
              <a:rPr lang="en-US" sz="2800" dirty="0" smtClean="0"/>
              <a:t> </a:t>
            </a:r>
            <a:r>
              <a:rPr lang="en-US" sz="2800" dirty="0"/>
              <a:t>for bound states of two gluons, </a:t>
            </a:r>
            <a:r>
              <a:rPr lang="en-US" sz="2800" dirty="0" err="1"/>
              <a:t>glueballs</a:t>
            </a:r>
            <a:r>
              <a:rPr lang="en-US" sz="2800" dirty="0"/>
              <a:t>, and hybrid states</a:t>
            </a:r>
            <a:r>
              <a:rPr lang="en-US" sz="2800" dirty="0" smtClean="0"/>
              <a:t>, </a:t>
            </a:r>
            <a:r>
              <a:rPr lang="en-US" sz="2800" dirty="0" err="1" smtClean="0"/>
              <a:t>qqg</a:t>
            </a:r>
            <a:r>
              <a:rPr lang="en-US" sz="2800" dirty="0" smtClean="0"/>
              <a:t>, multi-quark states.</a:t>
            </a:r>
          </a:p>
          <a:p>
            <a:pPr lvl="1">
              <a:buFont typeface="Wingdings" charset="2"/>
              <a:buChar char="§"/>
            </a:pPr>
            <a:r>
              <a:rPr lang="en-US" sz="2400" dirty="0" err="1" smtClean="0">
                <a:solidFill>
                  <a:srgbClr val="FF0000"/>
                </a:solidFill>
              </a:rPr>
              <a:t>Glueball</a:t>
            </a:r>
            <a:r>
              <a:rPr lang="en-US" sz="2400" dirty="0" smtClean="0"/>
              <a:t>: J/</a:t>
            </a:r>
            <a:r>
              <a:rPr lang="en-US" sz="2400" dirty="0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radiotive</a:t>
            </a:r>
            <a:r>
              <a:rPr lang="en-US" sz="2400" dirty="0" smtClean="0"/>
              <a:t> decay, two-photon meson production  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Hybrid</a:t>
            </a:r>
            <a:r>
              <a:rPr lang="en-US" sz="2400" dirty="0" smtClean="0"/>
              <a:t>: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-25000" dirty="0">
                <a:latin typeface="Symbol" charset="2"/>
                <a:cs typeface="Symbol" charset="2"/>
              </a:rPr>
              <a:t>1</a:t>
            </a:r>
            <a:r>
              <a:rPr lang="en-US" sz="2400" dirty="0"/>
              <a:t>(1400),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-25000" dirty="0">
                <a:latin typeface="Symbol" charset="2"/>
                <a:cs typeface="Symbol" charset="2"/>
              </a:rPr>
              <a:t>1</a:t>
            </a:r>
            <a:r>
              <a:rPr lang="en-US" sz="2400" dirty="0"/>
              <a:t>(1600)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- Exotic(J</a:t>
            </a:r>
            <a:r>
              <a:rPr lang="en-US" sz="2400" baseline="30000" dirty="0" smtClean="0"/>
              <a:t>PC</a:t>
            </a:r>
            <a:r>
              <a:rPr lang="en-US" sz="2400" dirty="0" smtClean="0"/>
              <a:t>= 1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): search for S-wave decay </a:t>
            </a:r>
            <a:r>
              <a:rPr lang="en-US" sz="2400" dirty="0" smtClean="0">
                <a:latin typeface="Symbol" charset="2"/>
                <a:cs typeface="Symbol" charset="2"/>
              </a:rPr>
              <a:t>c</a:t>
            </a:r>
            <a:r>
              <a:rPr lang="en-US" sz="2400" baseline="-25000" dirty="0" smtClean="0"/>
              <a:t>c1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pp</a:t>
            </a:r>
            <a:r>
              <a:rPr lang="en-US" sz="2400" baseline="-25000" dirty="0" smtClean="0">
                <a:latin typeface="Symbol" charset="2"/>
                <a:cs typeface="Symbol" charset="2"/>
                <a:sym typeface="Wingdings"/>
              </a:rPr>
              <a:t>1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, </a:t>
            </a:r>
            <a:r>
              <a:rPr lang="en-US" sz="2400" dirty="0" smtClean="0">
                <a:cs typeface="Symbol" charset="2"/>
                <a:sym typeface="Wingdings"/>
              </a:rPr>
              <a:t>P-wave </a:t>
            </a:r>
          </a:p>
          <a:p>
            <a:pPr marL="0" indent="0">
              <a:buNone/>
            </a:pPr>
            <a:r>
              <a:rPr lang="en-US" sz="2400" dirty="0">
                <a:cs typeface="Symbol" charset="2"/>
                <a:sym typeface="Wingdings"/>
              </a:rPr>
              <a:t> </a:t>
            </a:r>
            <a:r>
              <a:rPr lang="en-US" sz="2400" dirty="0" smtClean="0">
                <a:cs typeface="Symbol" charset="2"/>
                <a:sym typeface="Wingdings"/>
              </a:rPr>
              <a:t>            decay J/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y</a:t>
            </a:r>
            <a:r>
              <a:rPr lang="en-US" sz="2400" dirty="0" smtClean="0">
                <a:cs typeface="Symbol" charset="2"/>
                <a:sym typeface="Wingdings"/>
              </a:rPr>
              <a:t>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rp</a:t>
            </a:r>
            <a:r>
              <a:rPr lang="en-US" sz="2400" baseline="-25000" dirty="0" smtClean="0">
                <a:latin typeface="Symbol" charset="2"/>
                <a:cs typeface="Symbol" charset="2"/>
                <a:sym typeface="Wingdings"/>
              </a:rPr>
              <a:t>1</a:t>
            </a:r>
            <a:r>
              <a:rPr lang="en-US" sz="2400" dirty="0" smtClean="0">
                <a:cs typeface="Symbol" charset="2"/>
                <a:sym typeface="Wingdings"/>
              </a:rPr>
              <a:t> </a:t>
            </a:r>
          </a:p>
          <a:p>
            <a:pPr>
              <a:buFont typeface="Symbol" charset="0"/>
              <a:buChar char=" "/>
            </a:pPr>
            <a:r>
              <a:rPr lang="en-US" sz="2400" baseline="-25000" dirty="0" smtClean="0">
                <a:latin typeface="Symbol" charset="2"/>
                <a:cs typeface="Symbol" charset="2"/>
              </a:rPr>
              <a:t>  </a:t>
            </a:r>
            <a:r>
              <a:rPr lang="en-US" sz="2400" baseline="-25000" dirty="0" smtClean="0">
                <a:cs typeface="Symbol" charset="2"/>
              </a:rPr>
              <a:t>       </a:t>
            </a:r>
            <a:r>
              <a:rPr lang="en-US" sz="2400" dirty="0" smtClean="0">
                <a:cs typeface="Symbol" charset="2"/>
              </a:rPr>
              <a:t>- </a:t>
            </a:r>
            <a:r>
              <a:rPr lang="en-US" sz="2400" dirty="0" err="1" smtClean="0">
                <a:cs typeface="Symbol" charset="2"/>
              </a:rPr>
              <a:t>Noe</a:t>
            </a:r>
            <a:r>
              <a:rPr lang="en-US" sz="2400" dirty="0" smtClean="0">
                <a:cs typeface="Symbol" charset="2"/>
              </a:rPr>
              <a:t>-exotic(</a:t>
            </a:r>
            <a:r>
              <a:rPr lang="en-US" sz="2400" dirty="0" smtClean="0"/>
              <a:t>J</a:t>
            </a:r>
            <a:r>
              <a:rPr lang="en-US" sz="2400" baseline="30000" dirty="0" smtClean="0"/>
              <a:t>PC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):  </a:t>
            </a:r>
            <a:r>
              <a:rPr lang="en-US" sz="2400" dirty="0">
                <a:latin typeface="Symbol" charset="2"/>
                <a:cs typeface="Symbol" charset="2"/>
              </a:rPr>
              <a:t>c</a:t>
            </a:r>
            <a:r>
              <a:rPr lang="en-US" sz="2400" baseline="-25000" dirty="0"/>
              <a:t>c1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pp</a:t>
            </a:r>
            <a:r>
              <a:rPr lang="en-US" sz="2400" baseline="-25000" dirty="0" smtClean="0">
                <a:latin typeface="Symbol" charset="2"/>
                <a:cs typeface="Symbol" charset="2"/>
                <a:sym typeface="Wingdings"/>
              </a:rPr>
              <a:t>1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, y </a:t>
            </a:r>
            <a:r>
              <a:rPr lang="en-US" sz="2400" dirty="0" smtClean="0">
                <a:cs typeface="Symbol" charset="2"/>
                <a:sym typeface="Wingdings"/>
              </a:rPr>
              <a:t>decays</a:t>
            </a:r>
            <a:endParaRPr lang="en-US" sz="2400" baseline="-25000" dirty="0" smtClean="0">
              <a:cs typeface="Symbol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D Mesons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1516" y="3115626"/>
            <a:ext cx="7206789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Advantage</a:t>
            </a:r>
            <a:r>
              <a:rPr lang="en-US" sz="2800" dirty="0" smtClean="0"/>
              <a:t> as compared to SBF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Low</a:t>
            </a:r>
            <a:r>
              <a:rPr lang="en-US" sz="2800" dirty="0" smtClean="0"/>
              <a:t> multiplicity—low background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Threshold </a:t>
            </a:r>
            <a:r>
              <a:rPr lang="en-US" sz="2800" dirty="0" smtClean="0"/>
              <a:t>effect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Produce in a </a:t>
            </a:r>
            <a:r>
              <a:rPr lang="en-US" sz="2800" dirty="0" smtClean="0">
                <a:solidFill>
                  <a:srgbClr val="FF0000"/>
                </a:solidFill>
              </a:rPr>
              <a:t>quantum-coherent </a:t>
            </a:r>
            <a:r>
              <a:rPr lang="en-US" sz="2800" dirty="0" smtClean="0"/>
              <a:t>state, with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 </a:t>
            </a:r>
            <a:r>
              <a:rPr lang="en-US" sz="2800" dirty="0" smtClean="0"/>
              <a:t>- J</a:t>
            </a:r>
            <a:r>
              <a:rPr lang="en-US" sz="2800" baseline="30000" dirty="0" smtClean="0"/>
              <a:t>PC</a:t>
            </a:r>
            <a:r>
              <a:rPr lang="en-US" sz="2800" dirty="0" smtClean="0"/>
              <a:t>=1</a:t>
            </a:r>
            <a:r>
              <a:rPr lang="en-US" sz="2800" baseline="30000" dirty="0" smtClean="0"/>
              <a:t>--</a:t>
            </a:r>
            <a:r>
              <a:rPr lang="en-US" sz="2800" dirty="0" smtClean="0"/>
              <a:t> for 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+</a:t>
            </a:r>
            <a:r>
              <a:rPr lang="en-US" sz="2800" dirty="0" err="1" smtClean="0"/>
              <a:t>e</a:t>
            </a:r>
            <a:r>
              <a:rPr lang="en-US" sz="2800" baseline="30000" dirty="0" smtClean="0"/>
              <a:t>-</a:t>
            </a:r>
            <a:r>
              <a:rPr lang="en-US" sz="2800" dirty="0" smtClean="0">
                <a:sym typeface="Wingdings"/>
              </a:rPr>
              <a:t>DD</a:t>
            </a:r>
          </a:p>
          <a:p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- </a:t>
            </a:r>
            <a:r>
              <a:rPr lang="en-US" sz="2800" dirty="0"/>
              <a:t>J</a:t>
            </a:r>
            <a:r>
              <a:rPr lang="en-US" sz="2800" baseline="30000" dirty="0"/>
              <a:t>PC</a:t>
            </a:r>
            <a:r>
              <a:rPr lang="en-US" sz="2800" dirty="0" smtClean="0"/>
              <a:t>=0</a:t>
            </a:r>
            <a:r>
              <a:rPr lang="en-US" sz="2800" baseline="30000" dirty="0" smtClean="0"/>
              <a:t>++</a:t>
            </a:r>
            <a:r>
              <a:rPr lang="en-US" sz="2800" dirty="0" smtClean="0"/>
              <a:t> for </a:t>
            </a:r>
            <a:r>
              <a:rPr lang="en-US" sz="2800" dirty="0" err="1"/>
              <a:t>e</a:t>
            </a:r>
            <a:r>
              <a:rPr lang="en-US" sz="2800" baseline="30000" dirty="0" err="1"/>
              <a:t>+</a:t>
            </a:r>
            <a:r>
              <a:rPr lang="en-US" sz="2800" dirty="0" err="1"/>
              <a:t>e</a:t>
            </a:r>
            <a:r>
              <a:rPr lang="en-US" sz="2800" baseline="30000" dirty="0"/>
              <a:t>-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800" dirty="0" err="1" smtClean="0">
                <a:sym typeface="Wingdings"/>
              </a:rPr>
              <a:t>DD</a:t>
            </a:r>
            <a:endParaRPr lang="en-US" sz="2800" dirty="0"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516" y="1482603"/>
            <a:ext cx="6607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SCTF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</a:rPr>
              <a:t>9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pairs of charge and neutral D mesons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</a:rPr>
              <a:t>7</a:t>
            </a:r>
            <a:r>
              <a:rPr lang="en-US" sz="2800" dirty="0" smtClean="0"/>
              <a:t> pairs of D</a:t>
            </a:r>
            <a:r>
              <a:rPr lang="en-US" sz="2800" baseline="-25000" dirty="0" smtClean="0"/>
              <a:t>s</a:t>
            </a:r>
            <a:r>
              <a:rPr lang="en-US" sz="2800" dirty="0"/>
              <a:t> </a:t>
            </a:r>
            <a:r>
              <a:rPr lang="en-US" sz="2800" dirty="0" smtClean="0"/>
              <a:t>mesons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86484" y="5178345"/>
            <a:ext cx="164469" cy="9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20529" y="5603709"/>
            <a:ext cx="14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8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94"/>
            <a:ext cx="8229600" cy="100244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D-meson States and Their Transition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0117"/>
            <a:ext cx="3342029" cy="2840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022" y="426067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Experimental information </a:t>
            </a:r>
            <a:r>
              <a:rPr lang="en-US" sz="2400" dirty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incomplete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The </a:t>
            </a:r>
            <a:r>
              <a:rPr lang="en-US" sz="2400" dirty="0">
                <a:solidFill>
                  <a:srgbClr val="FF0000"/>
                </a:solidFill>
              </a:rPr>
              <a:t>quantum numbers </a:t>
            </a:r>
            <a:r>
              <a:rPr lang="en-US" sz="2400" dirty="0"/>
              <a:t>for most of them are </a:t>
            </a:r>
            <a:r>
              <a:rPr lang="en-US" sz="2400" dirty="0">
                <a:solidFill>
                  <a:srgbClr val="FF0000"/>
                </a:solidFill>
              </a:rPr>
              <a:t>not established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Almost </a:t>
            </a:r>
            <a:r>
              <a:rPr lang="en-US" sz="2400" dirty="0" smtClean="0">
                <a:solidFill>
                  <a:srgbClr val="FF0000"/>
                </a:solidFill>
              </a:rPr>
              <a:t>no </a:t>
            </a:r>
            <a:r>
              <a:rPr lang="en-US" sz="2400" dirty="0">
                <a:solidFill>
                  <a:srgbClr val="FF0000"/>
                </a:solidFill>
              </a:rPr>
              <a:t>information </a:t>
            </a:r>
            <a:r>
              <a:rPr lang="en-US" sz="2400" dirty="0" smtClean="0"/>
              <a:t>about </a:t>
            </a:r>
            <a:r>
              <a:rPr lang="en-US" sz="2400" dirty="0"/>
              <a:t>their </a:t>
            </a:r>
            <a:r>
              <a:rPr lang="en-US" sz="2400" dirty="0">
                <a:solidFill>
                  <a:srgbClr val="FF0000"/>
                </a:solidFill>
              </a:rPr>
              <a:t>decay modes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masses of the </a:t>
            </a:r>
            <a:r>
              <a:rPr lang="en-US" sz="2400" dirty="0" err="1"/>
              <a:t>D</a:t>
            </a:r>
            <a:r>
              <a:rPr lang="en-US" sz="2400" baseline="-25000" dirty="0" err="1"/>
              <a:t>sJ</a:t>
            </a:r>
            <a:r>
              <a:rPr lang="en-US" sz="2400" dirty="0"/>
              <a:t> mesons </a:t>
            </a:r>
            <a:r>
              <a:rPr lang="en-US" sz="2400" dirty="0">
                <a:solidFill>
                  <a:srgbClr val="FF0000"/>
                </a:solidFill>
              </a:rPr>
              <a:t>lie </a:t>
            </a:r>
            <a:r>
              <a:rPr lang="en-US" sz="2400" dirty="0" smtClean="0">
                <a:solidFill>
                  <a:srgbClr val="FF0000"/>
                </a:solidFill>
              </a:rPr>
              <a:t>well below </a:t>
            </a:r>
            <a:r>
              <a:rPr lang="en-US" sz="2400" dirty="0"/>
              <a:t>the predictions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of </a:t>
            </a:r>
            <a:r>
              <a:rPr lang="en-US" sz="2400" dirty="0"/>
              <a:t>the </a:t>
            </a:r>
            <a:r>
              <a:rPr lang="en-US" sz="2400" dirty="0" smtClean="0"/>
              <a:t>quark model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hypotheses for </a:t>
            </a:r>
            <a:r>
              <a:rPr lang="en-US" sz="2400" dirty="0" smtClean="0">
                <a:solidFill>
                  <a:srgbClr val="FF0000"/>
                </a:solidFill>
              </a:rPr>
              <a:t>six</a:t>
            </a:r>
            <a:r>
              <a:rPr lang="en-US" sz="2400" dirty="0">
                <a:solidFill>
                  <a:srgbClr val="FF0000"/>
                </a:solidFill>
              </a:rPr>
              <a:t>-quark </a:t>
            </a:r>
            <a:r>
              <a:rPr lang="en-US" sz="2400" dirty="0"/>
              <a:t>or </a:t>
            </a:r>
            <a:r>
              <a:rPr lang="en-US" sz="2400" dirty="0" smtClean="0">
                <a:solidFill>
                  <a:srgbClr val="FF0000"/>
                </a:solidFill>
              </a:rPr>
              <a:t>molecular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sJ</a:t>
            </a:r>
            <a:r>
              <a:rPr lang="en-US" sz="2400" dirty="0" smtClean="0"/>
              <a:t> structure.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91913" y="1315607"/>
            <a:ext cx="4584261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4.3-5 </a:t>
            </a:r>
            <a:r>
              <a:rPr lang="en-US" sz="2400" dirty="0" err="1" smtClean="0"/>
              <a:t>GeV</a:t>
            </a:r>
            <a:r>
              <a:rPr lang="en-US" sz="2400" dirty="0" smtClean="0"/>
              <a:t>: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5-6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sJ</a:t>
            </a:r>
            <a:r>
              <a:rPr lang="en-US" sz="2400" dirty="0" smtClean="0"/>
              <a:t>(2632), </a:t>
            </a:r>
            <a:r>
              <a:rPr lang="en-US" sz="2400" dirty="0" err="1"/>
              <a:t>D</a:t>
            </a:r>
            <a:r>
              <a:rPr lang="en-US" sz="2400" baseline="-25000" dirty="0" err="1"/>
              <a:t>sJ</a:t>
            </a:r>
            <a:r>
              <a:rPr lang="en-US" sz="2400" dirty="0"/>
              <a:t>(</a:t>
            </a:r>
            <a:r>
              <a:rPr lang="en-US" sz="2400" dirty="0" smtClean="0"/>
              <a:t>2708),</a:t>
            </a:r>
            <a:r>
              <a:rPr lang="en-US" sz="2400" dirty="0"/>
              <a:t> </a:t>
            </a:r>
            <a:r>
              <a:rPr lang="en-US" sz="2400" dirty="0" err="1"/>
              <a:t>D</a:t>
            </a:r>
            <a:r>
              <a:rPr lang="en-US" sz="2400" baseline="-25000" dirty="0" err="1"/>
              <a:t>sJ</a:t>
            </a:r>
            <a:r>
              <a:rPr lang="en-US" sz="2400" dirty="0"/>
              <a:t>(</a:t>
            </a:r>
            <a:r>
              <a:rPr lang="en-US" sz="2400" dirty="0" smtClean="0"/>
              <a:t>2860)</a:t>
            </a:r>
          </a:p>
          <a:p>
            <a:r>
              <a:rPr lang="en-US" sz="2400" dirty="0" smtClean="0"/>
              <a:t>     - New states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15414"/>
              </p:ext>
            </p:extLst>
          </p:nvPr>
        </p:nvGraphicFramePr>
        <p:xfrm>
          <a:off x="4571999" y="2160331"/>
          <a:ext cx="2458605" cy="4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4" imgW="1612900" imgH="279400" progId="Equation.3">
                  <p:embed/>
                </p:oleObj>
              </mc:Choice>
              <mc:Fallback>
                <p:oleObj name="Equation" r:id="rId4" imgW="1612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9" y="2160331"/>
                        <a:ext cx="2458605" cy="42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82"/>
            <a:ext cx="8229600" cy="953961"/>
          </a:xfrm>
        </p:spPr>
        <p:txBody>
          <a:bodyPr/>
          <a:lstStyle/>
          <a:p>
            <a:r>
              <a:rPr lang="en-US" dirty="0" smtClean="0"/>
              <a:t>Charmed Meson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72" y="4640464"/>
            <a:ext cx="8422224" cy="177099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Precision </a:t>
            </a:r>
            <a:r>
              <a:rPr lang="en-US" sz="2400" dirty="0" err="1" smtClean="0">
                <a:solidFill>
                  <a:srgbClr val="FF0000"/>
                </a:solidFill>
              </a:rPr>
              <a:t>measur</a:t>
            </a:r>
            <a:r>
              <a:rPr lang="en-US" sz="2400" dirty="0" smtClean="0"/>
              <a:t>. of </a:t>
            </a:r>
            <a:r>
              <a:rPr lang="en-US" sz="2400" dirty="0" err="1"/>
              <a:t>l</a:t>
            </a:r>
            <a:r>
              <a:rPr lang="en-US" sz="2400" dirty="0" err="1" smtClean="0"/>
              <a:t>eptonic</a:t>
            </a:r>
            <a:r>
              <a:rPr lang="en-US" sz="2400" dirty="0" smtClean="0"/>
              <a:t>, semi-</a:t>
            </a:r>
            <a:r>
              <a:rPr lang="en-US" sz="2400" dirty="0" err="1" smtClean="0"/>
              <a:t>leptonic</a:t>
            </a:r>
            <a:r>
              <a:rPr lang="en-US" sz="2400" dirty="0" smtClean="0"/>
              <a:t> decays of D and Ds</a:t>
            </a:r>
          </a:p>
          <a:p>
            <a:r>
              <a:rPr lang="en-US" sz="2400" dirty="0" smtClean="0"/>
              <a:t>Measure 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Ds</a:t>
            </a:r>
            <a:r>
              <a:rPr lang="en-US" sz="2400" dirty="0" smtClean="0"/>
              <a:t> to better than 0.5%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>
                <a:solidFill>
                  <a:srgbClr val="FF0000"/>
                </a:solidFill>
              </a:rPr>
              <a:t>difference</a:t>
            </a:r>
            <a:r>
              <a:rPr lang="en-US" sz="2400" dirty="0"/>
              <a:t> between the </a:t>
            </a:r>
            <a:r>
              <a:rPr lang="en-US" sz="2400" dirty="0" smtClean="0"/>
              <a:t>experiment and </a:t>
            </a:r>
            <a:r>
              <a:rPr lang="en-US" sz="2400" dirty="0"/>
              <a:t>the SM calculation </a:t>
            </a:r>
            <a:r>
              <a:rPr lang="en-US" sz="2400" dirty="0" smtClean="0"/>
              <a:t>may indicate physics </a:t>
            </a:r>
            <a:r>
              <a:rPr lang="en-US" sz="2400" dirty="0" smtClean="0">
                <a:solidFill>
                  <a:srgbClr val="FF0000"/>
                </a:solidFill>
              </a:rPr>
              <a:t>BSM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93" y="1184573"/>
            <a:ext cx="6992011" cy="1620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258" y="2952063"/>
            <a:ext cx="4393960" cy="1497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632" y="1724733"/>
            <a:ext cx="113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CLEOC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71" y="3381484"/>
            <a:ext cx="4358643" cy="58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899" y="2795344"/>
            <a:ext cx="136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 gives: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54"/>
            <a:ext cx="8229600" cy="1026230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-D</a:t>
            </a:r>
            <a:r>
              <a:rPr lang="en-US" baseline="30000" dirty="0" smtClean="0"/>
              <a:t>0</a:t>
            </a:r>
            <a:r>
              <a:rPr lang="en-US" dirty="0" smtClean="0"/>
              <a:t> Mixing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6069"/>
            <a:ext cx="3735676" cy="1382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62" y="1936069"/>
            <a:ext cx="2503400" cy="758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360" y="1254184"/>
            <a:ext cx="4089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Eigenstates</a:t>
            </a:r>
            <a:r>
              <a:rPr lang="en-US" sz="2400" dirty="0" smtClean="0"/>
              <a:t> </a:t>
            </a:r>
            <a:r>
              <a:rPr lang="en-US" sz="2400" dirty="0"/>
              <a:t>of the mass </a:t>
            </a:r>
            <a:r>
              <a:rPr lang="en-US" sz="2400" dirty="0" smtClean="0"/>
              <a:t>matrix: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492863" y="1254184"/>
            <a:ext cx="449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wo </a:t>
            </a:r>
            <a:r>
              <a:rPr lang="en-US" sz="2400" dirty="0"/>
              <a:t>non-dimensional </a:t>
            </a:r>
            <a:r>
              <a:rPr lang="en-US" sz="2400" dirty="0" smtClean="0"/>
              <a:t>parameters: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320" y="3545685"/>
            <a:ext cx="4060389" cy="521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3120" y="3604398"/>
            <a:ext cx="213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Results from BF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9545" y="4676740"/>
            <a:ext cx="7513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10 ab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data at </a:t>
            </a:r>
            <a:r>
              <a:rPr lang="en-US" sz="2400" dirty="0" smtClean="0">
                <a:solidFill>
                  <a:srgbClr val="FF0000"/>
                </a:solidFill>
              </a:rPr>
              <a:t>SCTF</a:t>
            </a:r>
            <a:r>
              <a:rPr lang="en-US" sz="2400" dirty="0" smtClean="0"/>
              <a:t>, a </a:t>
            </a:r>
            <a:r>
              <a:rPr lang="en-US" sz="2400" dirty="0"/>
              <a:t>precision of measuring mixing parameters </a:t>
            </a:r>
            <a:r>
              <a:rPr lang="en-US" sz="2400" dirty="0" smtClean="0"/>
              <a:t>can </a:t>
            </a:r>
            <a:r>
              <a:rPr lang="en-US" sz="2400" dirty="0" smtClean="0">
                <a:solidFill>
                  <a:srgbClr val="FF0000"/>
                </a:solidFill>
              </a:rPr>
              <a:t>compete</a:t>
            </a:r>
            <a:r>
              <a:rPr lang="en-US" sz="2400" dirty="0" smtClean="0"/>
              <a:t> with that from </a:t>
            </a:r>
            <a:r>
              <a:rPr lang="en-US" sz="2400" dirty="0" smtClean="0">
                <a:solidFill>
                  <a:srgbClr val="FF0000"/>
                </a:solidFill>
              </a:rPr>
              <a:t>SBF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37602" y="338046"/>
            <a:ext cx="27411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74"/>
            <a:ext cx="8229600" cy="75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for CPV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247"/>
            <a:ext cx="8229600" cy="2798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Search for </a:t>
            </a:r>
            <a:r>
              <a:rPr lang="en-US" sz="2400" dirty="0" smtClean="0">
                <a:solidFill>
                  <a:srgbClr val="FF0000"/>
                </a:solidFill>
              </a:rPr>
              <a:t>CPV in D decay</a:t>
            </a:r>
            <a:r>
              <a:rPr lang="en-US" sz="2400" dirty="0" smtClean="0"/>
              <a:t>—one of the </a:t>
            </a:r>
            <a:r>
              <a:rPr lang="en-US" sz="2400" dirty="0" smtClean="0">
                <a:solidFill>
                  <a:srgbClr val="FF0000"/>
                </a:solidFill>
              </a:rPr>
              <a:t>most interesting </a:t>
            </a:r>
            <a:r>
              <a:rPr lang="en-US" sz="2400" dirty="0" smtClean="0"/>
              <a:t>project at SCTF</a:t>
            </a:r>
          </a:p>
          <a:p>
            <a:r>
              <a:rPr lang="en-US" sz="2400" dirty="0" smtClean="0"/>
              <a:t>SM predict a very small CP asymmetry in charm sector—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-3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is expected in the </a:t>
            </a:r>
            <a:r>
              <a:rPr lang="en-US" sz="2400" dirty="0" err="1"/>
              <a:t>Cabibbo</a:t>
            </a:r>
            <a:r>
              <a:rPr lang="en-US" sz="2400" dirty="0"/>
              <a:t>-suppressed (CS) </a:t>
            </a:r>
            <a:r>
              <a:rPr lang="en-US" sz="2400" dirty="0" smtClean="0"/>
              <a:t>D decays. </a:t>
            </a:r>
          </a:p>
          <a:p>
            <a:r>
              <a:rPr lang="en-US" sz="2400" dirty="0" smtClean="0"/>
              <a:t>Observation </a:t>
            </a:r>
            <a:r>
              <a:rPr lang="en-US" sz="2400" dirty="0"/>
              <a:t>of a CP asymmetry in CF and DCS decays at any level or </a:t>
            </a:r>
            <a:r>
              <a:rPr lang="en-US" sz="2400" dirty="0" smtClean="0"/>
              <a:t>an asymmetry </a:t>
            </a:r>
            <a:r>
              <a:rPr lang="en-US" sz="2400" dirty="0"/>
              <a:t>higher than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</a:t>
            </a:r>
            <a:r>
              <a:rPr lang="en-US" sz="2400" dirty="0"/>
              <a:t>in CS decays will clearly indicate the presence of </a:t>
            </a:r>
            <a:r>
              <a:rPr lang="en-US" sz="2400" dirty="0">
                <a:solidFill>
                  <a:srgbClr val="FF0000"/>
                </a:solidFill>
              </a:rPr>
              <a:t>new </a:t>
            </a:r>
            <a:r>
              <a:rPr lang="en-US" sz="2400" dirty="0" smtClean="0">
                <a:solidFill>
                  <a:srgbClr val="FF0000"/>
                </a:solidFill>
              </a:rPr>
              <a:t>physics </a:t>
            </a:r>
            <a:r>
              <a:rPr lang="en-US" sz="2400" dirty="0" smtClean="0"/>
              <a:t>BSM.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4129643"/>
            <a:ext cx="6654800" cy="2664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2720" y="3709367"/>
            <a:ext cx="699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Current values of CP asymmetry measured in D decays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8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447"/>
            <a:ext cx="8229600" cy="1143000"/>
          </a:xfrm>
        </p:spPr>
        <p:txBody>
          <a:bodyPr/>
          <a:lstStyle/>
          <a:p>
            <a:r>
              <a:rPr lang="en-US" dirty="0" smtClean="0"/>
              <a:t>D Meson Rare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17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Rare decays of D </a:t>
            </a:r>
            <a:r>
              <a:rPr lang="en-US" dirty="0"/>
              <a:t>mesons are a tool for a search for </a:t>
            </a:r>
            <a:r>
              <a:rPr lang="en-US" dirty="0">
                <a:solidFill>
                  <a:srgbClr val="FF0000"/>
                </a:solidFill>
              </a:rPr>
              <a:t>new physics </a:t>
            </a:r>
            <a:r>
              <a:rPr lang="en-US" dirty="0" smtClean="0"/>
              <a:t>BSM.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suitable </a:t>
            </a:r>
            <a:r>
              <a:rPr lang="en-US" dirty="0" smtClean="0"/>
              <a:t>for: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flavor</a:t>
            </a:r>
            <a:r>
              <a:rPr lang="en-US" dirty="0"/>
              <a:t>-changing neutral current (</a:t>
            </a:r>
            <a:r>
              <a:rPr lang="en-US" dirty="0">
                <a:solidFill>
                  <a:srgbClr val="FF0000"/>
                </a:solidFill>
              </a:rPr>
              <a:t>FCNC</a:t>
            </a:r>
            <a:r>
              <a:rPr lang="en-US" dirty="0"/>
              <a:t>) </a:t>
            </a:r>
            <a:r>
              <a:rPr lang="en-US" dirty="0" smtClean="0"/>
              <a:t>decays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via </a:t>
            </a:r>
            <a:r>
              <a:rPr lang="en-US" dirty="0"/>
              <a:t>the weak neutral current, </a:t>
            </a:r>
            <a:r>
              <a:rPr lang="en-US" dirty="0" smtClean="0"/>
              <a:t>providing the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transition </a:t>
            </a:r>
            <a:r>
              <a:rPr lang="en-US" dirty="0"/>
              <a:t>between c and u </a:t>
            </a:r>
            <a:r>
              <a:rPr lang="en-US" dirty="0" smtClean="0"/>
              <a:t>quarks;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lepton</a:t>
            </a:r>
            <a:r>
              <a:rPr lang="en-US" dirty="0"/>
              <a:t>-flavor-violating (</a:t>
            </a:r>
            <a:r>
              <a:rPr lang="en-US" dirty="0">
                <a:solidFill>
                  <a:srgbClr val="FF0000"/>
                </a:solidFill>
              </a:rPr>
              <a:t>LFV</a:t>
            </a:r>
            <a:r>
              <a:rPr lang="en-US" dirty="0"/>
              <a:t>) </a:t>
            </a:r>
            <a:r>
              <a:rPr lang="en-US" dirty="0" smtClean="0"/>
              <a:t>decays;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lepton</a:t>
            </a:r>
            <a:r>
              <a:rPr lang="en-US" dirty="0"/>
              <a:t>-number-violating (</a:t>
            </a:r>
            <a:r>
              <a:rPr lang="en-US" dirty="0">
                <a:solidFill>
                  <a:srgbClr val="FF0000"/>
                </a:solidFill>
              </a:rPr>
              <a:t>LV</a:t>
            </a:r>
            <a:r>
              <a:rPr lang="en-US" dirty="0"/>
              <a:t>) decays.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Hunting Ground with SM Picture</a:t>
            </a:r>
            <a:endParaRPr lang="en-US" dirty="0">
              <a:latin typeface="+mn-lt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2988"/>
          <a:stretch>
            <a:fillRect/>
          </a:stretch>
        </p:blipFill>
        <p:spPr>
          <a:xfrm>
            <a:off x="2616523" y="1296778"/>
            <a:ext cx="3735256" cy="3134144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655737" y="4650495"/>
            <a:ext cx="8242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3366FF"/>
                </a:solidFill>
                <a:cs typeface="Comic Sans MS"/>
              </a:rPr>
              <a:t>Factory of meson, </a:t>
            </a:r>
            <a:r>
              <a:rPr lang="en-US" sz="280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f</a:t>
            </a:r>
            <a:r>
              <a:rPr lang="en-US" sz="2800" dirty="0" smtClean="0">
                <a:solidFill>
                  <a:srgbClr val="3366FF"/>
                </a:solidFill>
                <a:cs typeface="Comic Sans MS"/>
              </a:rPr>
              <a:t>, </a:t>
            </a:r>
            <a:r>
              <a:rPr lang="en-US" sz="2800" dirty="0" smtClean="0">
                <a:solidFill>
                  <a:srgbClr val="1CFF2F"/>
                </a:solidFill>
                <a:cs typeface="Comic Sans MS"/>
              </a:rPr>
              <a:t>Tau-charm, 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</a:rPr>
              <a:t>B factory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  <a:cs typeface="Comic Sans MS"/>
              </a:rPr>
              <a:t>Factory of </a:t>
            </a:r>
            <a:r>
              <a:rPr lang="en-US" sz="2800" dirty="0" smtClean="0">
                <a:solidFill>
                  <a:srgbClr val="000090"/>
                </a:solidFill>
                <a:cs typeface="Comic Sans MS"/>
              </a:rPr>
              <a:t> Z</a:t>
            </a:r>
            <a:r>
              <a:rPr lang="en-US" sz="2800" dirty="0">
                <a:solidFill>
                  <a:srgbClr val="000090"/>
                </a:solidFill>
                <a:cs typeface="Comic Sans MS"/>
              </a:rPr>
              <a:t>, W, </a:t>
            </a:r>
            <a:r>
              <a:rPr lang="en-US" sz="2800" dirty="0" smtClean="0">
                <a:solidFill>
                  <a:srgbClr val="000090"/>
                </a:solidFill>
                <a:cs typeface="Comic Sans MS"/>
              </a:rPr>
              <a:t>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cs typeface="Comic Sans MS"/>
              </a:rPr>
              <a:t>e dipole moment </a:t>
            </a:r>
            <a:r>
              <a:rPr lang="en-US" sz="2800" dirty="0" err="1" smtClean="0">
                <a:cs typeface="Comic Sans MS"/>
              </a:rPr>
              <a:t>muon</a:t>
            </a:r>
            <a:r>
              <a:rPr lang="en-US" sz="2800" dirty="0" smtClean="0"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rare </a:t>
            </a:r>
            <a:r>
              <a:rPr lang="en-US" sz="2800" dirty="0" smtClean="0">
                <a:cs typeface="Comic Sans MS"/>
              </a:rPr>
              <a:t>decays g</a:t>
            </a:r>
            <a:r>
              <a:rPr lang="en-US" sz="2800" dirty="0">
                <a:cs typeface="Comic Sans MS"/>
              </a:rPr>
              <a:t>-2</a:t>
            </a:r>
            <a:r>
              <a:rPr lang="en-US" sz="2800" dirty="0" smtClean="0">
                <a:cs typeface="Comic Sans MS"/>
              </a:rPr>
              <a:t>…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cs typeface="Comic Sans MS"/>
              </a:rPr>
              <a:t>: accelerator, reactor, atmospheric, sun and cosmos  </a:t>
            </a:r>
            <a:endParaRPr lang="en-US" sz="2800" dirty="0">
              <a:solidFill>
                <a:srgbClr val="000090"/>
              </a:solidFill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9115" y="1942906"/>
            <a:ext cx="552160" cy="5889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19831" y="2570501"/>
            <a:ext cx="1709910" cy="662565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11364" y="1338130"/>
            <a:ext cx="1113523" cy="1177894"/>
            <a:chOff x="2345496" y="1505800"/>
            <a:chExt cx="1113523" cy="1177894"/>
          </a:xfrm>
        </p:grpSpPr>
        <p:sp>
          <p:nvSpPr>
            <p:cNvPr id="11" name="Rectangle 10"/>
            <p:cNvSpPr/>
            <p:nvPr/>
          </p:nvSpPr>
          <p:spPr>
            <a:xfrm>
              <a:off x="2345496" y="1505800"/>
              <a:ext cx="552160" cy="588947"/>
            </a:xfrm>
            <a:prstGeom prst="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45496" y="2094747"/>
              <a:ext cx="552160" cy="588947"/>
            </a:xfrm>
            <a:prstGeom prst="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345496" y="2094747"/>
              <a:ext cx="552160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16962" y="2094747"/>
              <a:ext cx="0" cy="58894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906859" y="2094747"/>
              <a:ext cx="552160" cy="588947"/>
            </a:xfrm>
            <a:prstGeom prst="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897656" y="2127549"/>
              <a:ext cx="4053" cy="556145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877161" y="3260672"/>
            <a:ext cx="552160" cy="588947"/>
          </a:xfrm>
          <a:prstGeom prst="rect">
            <a:avLst/>
          </a:prstGeom>
          <a:noFill/>
          <a:ln w="38100" cmpd="sng">
            <a:solidFill>
              <a:srgbClr val="1CFF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91554" y="1308684"/>
            <a:ext cx="552160" cy="588947"/>
          </a:xfrm>
          <a:prstGeom prst="rect">
            <a:avLst/>
          </a:prstGeom>
          <a:noFill/>
          <a:ln w="38100" cmpd="sng">
            <a:solidFill>
              <a:srgbClr val="1CFF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86049" y="1325618"/>
            <a:ext cx="2448796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00977" y="1334085"/>
            <a:ext cx="0" cy="266866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61750" y="3977344"/>
            <a:ext cx="1813826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44816" y="1906098"/>
            <a:ext cx="0" cy="207971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879068" y="1318256"/>
            <a:ext cx="0" cy="587842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62134" y="1906098"/>
            <a:ext cx="61655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7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16"/>
            <a:ext cx="8229600" cy="866442"/>
          </a:xfrm>
        </p:spPr>
        <p:txBody>
          <a:bodyPr/>
          <a:lstStyle/>
          <a:p>
            <a:r>
              <a:rPr lang="en-US" dirty="0" smtClean="0"/>
              <a:t>Rare Decays of 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0090" y="1141958"/>
            <a:ext cx="8286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  <a:sym typeface="Wingdings"/>
              </a:rPr>
              <a:t>-8</a:t>
            </a:r>
            <a:r>
              <a:rPr lang="en-US" sz="2800" dirty="0" smtClean="0">
                <a:sym typeface="Wingdings"/>
              </a:rPr>
              <a:t> for transition of </a:t>
            </a:r>
            <a:r>
              <a:rPr lang="en-US" sz="2800" dirty="0" err="1" smtClean="0">
                <a:solidFill>
                  <a:srgbClr val="FF0000"/>
                </a:solidFill>
                <a:sym typeface="Wingdings"/>
              </a:rPr>
              <a:t>c</a:t>
            </a:r>
            <a:r>
              <a:rPr lang="en-US" sz="2800" dirty="0" err="1" smtClean="0">
                <a:solidFill>
                  <a:srgbClr val="FF0000"/>
                </a:solidFill>
              </a:rPr>
              <a:t>ul</a:t>
            </a:r>
            <a:r>
              <a:rPr lang="en-US" sz="2800" baseline="30000" dirty="0" err="1">
                <a:solidFill>
                  <a:srgbClr val="FF0000"/>
                </a:solidFill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</a:rPr>
              <a:t>l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800" dirty="0" err="1" smtClean="0">
                <a:solidFill>
                  <a:srgbClr val="FF0000"/>
                </a:solidFill>
              </a:rPr>
              <a:t>u</a:t>
            </a:r>
            <a:r>
              <a:rPr lang="en-US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800" dirty="0" smtClean="0"/>
              <a:t>.  Increased to 10</a:t>
            </a:r>
            <a:r>
              <a:rPr lang="en-US" sz="2800" baseline="30000" dirty="0" smtClean="0"/>
              <a:t>-5 </a:t>
            </a:r>
            <a:r>
              <a:rPr lang="en-US" sz="2800" dirty="0" smtClean="0"/>
              <a:t>considering large distance dynamics. 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80" y="2996439"/>
            <a:ext cx="5805350" cy="3232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332" y="2464402"/>
            <a:ext cx="819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Experimental upper limit on rare D and Ds decays in unite of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80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738"/>
            <a:ext cx="8229600" cy="1143000"/>
          </a:xfrm>
        </p:spPr>
        <p:txBody>
          <a:bodyPr/>
          <a:lstStyle/>
          <a:p>
            <a:r>
              <a:rPr lang="en-US" dirty="0" smtClean="0"/>
              <a:t>Charmed Baryons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17" y="1391962"/>
            <a:ext cx="8257353" cy="4391371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observed in 1970s</a:t>
            </a:r>
          </a:p>
          <a:p>
            <a:r>
              <a:rPr lang="en-US" sz="2800" dirty="0" smtClean="0"/>
              <a:t>Observed mass range: 2.3-2.7 </a:t>
            </a:r>
            <a:r>
              <a:rPr lang="en-US" sz="2800" dirty="0" err="1" smtClean="0"/>
              <a:t>GeV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Evidence of doubly charmed meson </a:t>
            </a:r>
            <a:r>
              <a:rPr lang="en-US" sz="2800" dirty="0" err="1" smtClean="0">
                <a:latin typeface="Symbol" charset="2"/>
                <a:cs typeface="Symbol" charset="2"/>
              </a:rPr>
              <a:t>X</a:t>
            </a:r>
            <a:r>
              <a:rPr lang="en-US" sz="2800" baseline="-25000" dirty="0" err="1" smtClean="0">
                <a:cs typeface="Symbol" charset="2"/>
              </a:rPr>
              <a:t>cc</a:t>
            </a:r>
            <a:r>
              <a:rPr lang="en-US" sz="2800" dirty="0" smtClean="0">
                <a:cs typeface="Symbol" charset="2"/>
              </a:rPr>
              <a:t> at 3.52 </a:t>
            </a:r>
            <a:r>
              <a:rPr lang="en-US" sz="2800" dirty="0" err="1" smtClean="0">
                <a:cs typeface="Symbol" charset="2"/>
              </a:rPr>
              <a:t>GeV</a:t>
            </a:r>
            <a:r>
              <a:rPr lang="en-US" sz="2800" dirty="0" smtClean="0">
                <a:cs typeface="Symbol" charset="2"/>
              </a:rPr>
              <a:t> from SELEX </a:t>
            </a:r>
            <a:endParaRPr lang="en-US" sz="2800" dirty="0" smtClean="0"/>
          </a:p>
          <a:p>
            <a:r>
              <a:rPr lang="en-US" sz="2800" dirty="0" smtClean="0"/>
              <a:t>Predicted triply </a:t>
            </a:r>
            <a:r>
              <a:rPr lang="en-US" sz="2800" dirty="0"/>
              <a:t>charmed baryon </a:t>
            </a:r>
            <a:r>
              <a:rPr lang="en-US" sz="2800" dirty="0" err="1" smtClean="0">
                <a:latin typeface="Symbol" charset="2"/>
                <a:cs typeface="Symbol" charset="2"/>
              </a:rPr>
              <a:t>W</a:t>
            </a:r>
            <a:r>
              <a:rPr lang="en-US" sz="2800" baseline="-25000" dirty="0" err="1" smtClean="0">
                <a:cs typeface="Symbol" charset="2"/>
              </a:rPr>
              <a:t>ccc</a:t>
            </a:r>
            <a:r>
              <a:rPr lang="en-US" sz="2800" dirty="0" smtClean="0"/>
              <a:t>, but </a:t>
            </a:r>
            <a:r>
              <a:rPr lang="en-US" sz="2800" dirty="0"/>
              <a:t>not yet observed.</a:t>
            </a:r>
            <a:endParaRPr lang="en-US" sz="2800" dirty="0" smtClean="0"/>
          </a:p>
          <a:p>
            <a:r>
              <a:rPr lang="en-US" sz="2800" dirty="0" smtClean="0"/>
              <a:t>There </a:t>
            </a:r>
            <a:r>
              <a:rPr lang="en-US" sz="2800" dirty="0"/>
              <a:t>is practically no experimental information about </a:t>
            </a:r>
            <a:r>
              <a:rPr lang="en-US" sz="2800" dirty="0" smtClean="0"/>
              <a:t>the quantum </a:t>
            </a:r>
            <a:r>
              <a:rPr lang="en-US" sz="2800" dirty="0"/>
              <a:t>numbers of baryons and absolute branching fractions of their decays.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0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10"/>
            <a:ext cx="8229600" cy="837582"/>
          </a:xfrm>
        </p:spPr>
        <p:txBody>
          <a:bodyPr>
            <a:noAutofit/>
          </a:bodyPr>
          <a:lstStyle/>
          <a:p>
            <a:r>
              <a:rPr lang="en-US" sz="3400" dirty="0"/>
              <a:t>Parameters of the S-wave </a:t>
            </a:r>
            <a:r>
              <a:rPr lang="en-US" sz="3400" dirty="0" smtClean="0"/>
              <a:t>Charmed </a:t>
            </a:r>
            <a:r>
              <a:rPr lang="en-US" sz="3400" dirty="0"/>
              <a:t>B</a:t>
            </a:r>
            <a:r>
              <a:rPr lang="en-US" sz="3400" dirty="0" smtClean="0"/>
              <a:t>aryons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92" y="840545"/>
            <a:ext cx="6334338" cy="4741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6879" y="5820803"/>
            <a:ext cx="776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Mainly from </a:t>
            </a:r>
            <a:r>
              <a:rPr lang="en-US" sz="2400" dirty="0" smtClean="0"/>
              <a:t>BF, 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/>
              <a:t>c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04614" y="5857347"/>
            <a:ext cx="2101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6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836"/>
            <a:ext cx="8229600" cy="812682"/>
          </a:xfrm>
        </p:spPr>
        <p:txBody>
          <a:bodyPr/>
          <a:lstStyle/>
          <a:p>
            <a:r>
              <a:rPr lang="en-US" dirty="0" smtClean="0"/>
              <a:t>Physics with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Leptons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1263" y="933120"/>
            <a:ext cx="8425607" cy="578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err="1"/>
              <a:t>e</a:t>
            </a:r>
            <a:r>
              <a:rPr lang="en-US" sz="2400" baseline="30000" dirty="0" err="1" smtClean="0"/>
              <a:t>+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baseline="30000" dirty="0" err="1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baseline="30000" dirty="0" smtClean="0">
                <a:sym typeface="Wingdings"/>
              </a:rPr>
              <a:t>- </a:t>
            </a:r>
            <a:r>
              <a:rPr lang="en-US" sz="2400" dirty="0" smtClean="0">
                <a:sym typeface="Wingdings"/>
              </a:rPr>
              <a:t> near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threshold</a:t>
            </a:r>
            <a:r>
              <a:rPr lang="en-US" sz="2400" dirty="0" smtClean="0">
                <a:sym typeface="Wingdings"/>
              </a:rPr>
              <a:t> -- low and controlled background</a:t>
            </a:r>
            <a:endParaRPr lang="en-US" sz="24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Precision measurements of 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us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Lepton universality: </a:t>
            </a:r>
            <a:r>
              <a:rPr lang="en-US" sz="2400" dirty="0" err="1" smtClean="0"/>
              <a:t>m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400" baseline="30000" dirty="0" err="1" smtClean="0">
                <a:sym typeface="Wingdings"/>
              </a:rPr>
              <a:t>+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 err="1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dirty="0" smtClean="0">
                <a:cs typeface="Symbol" charset="2"/>
                <a:sym typeface="Wingdings"/>
              </a:rPr>
              <a:t>and </a:t>
            </a:r>
            <a:r>
              <a:rPr lang="en-US" sz="2400" dirty="0" err="1">
                <a:latin typeface="Symbol" charset="2"/>
                <a:cs typeface="Symbol" charset="2"/>
              </a:rPr>
              <a:t>t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K</a:t>
            </a:r>
            <a:r>
              <a:rPr lang="en-US" sz="2400" baseline="30000" dirty="0" err="1" smtClean="0">
                <a:sym typeface="Wingdings"/>
              </a:rPr>
              <a:t>+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 err="1" smtClean="0">
                <a:latin typeface="Symbol" charset="2"/>
                <a:cs typeface="Symbol" charset="2"/>
                <a:sym typeface="Wingdings"/>
              </a:rPr>
              <a:t>t</a:t>
            </a:r>
            <a:endParaRPr lang="en-US" sz="2400" dirty="0" smtClean="0">
              <a:latin typeface="Symbol" charset="2"/>
              <a:cs typeface="Symbol" charset="2"/>
              <a:sym typeface="Wingdings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cs typeface="Symbol" charset="2"/>
                <a:sym typeface="Wingdings"/>
              </a:rPr>
              <a:t>Lorentz structure of the amplitude for </a:t>
            </a:r>
            <a:r>
              <a:rPr lang="en-US" sz="2400" dirty="0" err="1">
                <a:latin typeface="Symbol" charset="2"/>
                <a:cs typeface="Symbol" charset="2"/>
              </a:rPr>
              <a:t>t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err="1" smtClean="0">
                <a:cs typeface="Symbol" charset="2"/>
                <a:sym typeface="Wingdings"/>
              </a:rPr>
              <a:t>l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 err="1" smtClean="0">
                <a:cs typeface="Symbol" charset="2"/>
                <a:sym typeface="Wingdings"/>
              </a:rPr>
              <a:t>l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 err="1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cs typeface="Symbol" charset="2"/>
                <a:sym typeface="Wingdings"/>
              </a:rPr>
              <a:t>Search for </a:t>
            </a:r>
            <a:r>
              <a:rPr lang="en-US" sz="2400" dirty="0" smtClean="0">
                <a:solidFill>
                  <a:srgbClr val="FF0000"/>
                </a:solidFill>
                <a:cs typeface="Symbol" charset="2"/>
                <a:sym typeface="Wingdings"/>
              </a:rPr>
              <a:t>LFV</a:t>
            </a:r>
            <a:r>
              <a:rPr lang="en-US" sz="2400" dirty="0" smtClean="0">
                <a:cs typeface="Symbol" charset="2"/>
                <a:sym typeface="Wingdings"/>
              </a:rPr>
              <a:t> processes: </a:t>
            </a:r>
            <a:r>
              <a:rPr lang="en-US" sz="2400" dirty="0" err="1">
                <a:latin typeface="Symbol" charset="2"/>
                <a:cs typeface="Symbol" charset="2"/>
              </a:rPr>
              <a:t>t</a:t>
            </a:r>
            <a:r>
              <a:rPr lang="en-US" sz="2400" dirty="0" err="1" smtClean="0">
                <a:sym typeface="Wingdings"/>
              </a:rPr>
              <a:t>l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, </a:t>
            </a:r>
            <a:r>
              <a:rPr lang="en-US" sz="2400" dirty="0" err="1" smtClean="0">
                <a:cs typeface="Symbol" charset="2"/>
                <a:sym typeface="Wingdings"/>
              </a:rPr>
              <a:t>lll</a:t>
            </a:r>
            <a:r>
              <a:rPr lang="en-US" sz="2400" dirty="0" smtClean="0">
                <a:cs typeface="Symbol" charset="2"/>
                <a:sym typeface="Wingdings"/>
              </a:rPr>
              <a:t>’, </a:t>
            </a:r>
            <a:r>
              <a:rPr lang="en-US" sz="2400" dirty="0" err="1" smtClean="0">
                <a:cs typeface="Symbol" charset="2"/>
                <a:sym typeface="Wingdings"/>
              </a:rPr>
              <a:t>lh</a:t>
            </a:r>
            <a:r>
              <a:rPr lang="en-US" sz="2400" dirty="0" smtClean="0">
                <a:cs typeface="Symbol" charset="2"/>
                <a:sym typeface="Wingdings"/>
              </a:rPr>
              <a:t> – sensitive to new physics</a:t>
            </a:r>
          </a:p>
          <a:p>
            <a:pPr marL="342900" indent="-342900">
              <a:lnSpc>
                <a:spcPct val="120000"/>
              </a:lnSpc>
              <a:buFont typeface="Symbol" charset="0"/>
              <a:buChar char=" "/>
            </a:pP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(10</a:t>
            </a:r>
            <a:r>
              <a:rPr lang="en-US" sz="2400" baseline="30000" dirty="0" smtClean="0">
                <a:latin typeface="Symbol" charset="2"/>
                <a:cs typeface="Symbol" charset="2"/>
                <a:sym typeface="Wingdings"/>
              </a:rPr>
              <a:t>-7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-10</a:t>
            </a:r>
            <a:r>
              <a:rPr lang="en-US" sz="2400" baseline="30000" dirty="0" smtClean="0">
                <a:latin typeface="Symbol" charset="2"/>
                <a:cs typeface="Symbol" charset="2"/>
                <a:sym typeface="Wingdings"/>
              </a:rPr>
              <a:t>-8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dirty="0" smtClean="0">
                <a:cs typeface="Symbol" charset="2"/>
                <a:sym typeface="Wingdings"/>
              </a:rPr>
              <a:t>from BF)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cs typeface="Symbol" charset="2"/>
                <a:sym typeface="Wingdings"/>
              </a:rPr>
              <a:t>Search for </a:t>
            </a:r>
            <a:r>
              <a:rPr lang="en-US" sz="2400" dirty="0" smtClean="0">
                <a:solidFill>
                  <a:srgbClr val="FF0000"/>
                </a:solidFill>
                <a:cs typeface="Symbol" charset="2"/>
                <a:sym typeface="Wingdings"/>
              </a:rPr>
              <a:t>CPV</a:t>
            </a:r>
            <a:r>
              <a:rPr lang="en-US" sz="2400" dirty="0" smtClean="0">
                <a:cs typeface="Symbol" charset="2"/>
                <a:sym typeface="Wingdings"/>
              </a:rPr>
              <a:t>: </a:t>
            </a:r>
            <a:r>
              <a:rPr lang="en-US" sz="2400" dirty="0"/>
              <a:t>A</a:t>
            </a:r>
            <a:r>
              <a:rPr lang="en-US" sz="2400" baseline="-25000" dirty="0"/>
              <a:t>CP</a:t>
            </a:r>
            <a:r>
              <a:rPr lang="en-US" sz="2400" dirty="0"/>
              <a:t> =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dirty="0" err="1" smtClean="0">
                <a:sym typeface="Wingdings"/>
              </a:rPr>
              <a:t>f</a:t>
            </a:r>
            <a:r>
              <a:rPr lang="en-US" sz="2400" dirty="0" smtClean="0">
                <a:sym typeface="Wingdings"/>
              </a:rPr>
              <a:t>+) - 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/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t</a:t>
            </a:r>
            <a:r>
              <a:rPr lang="en-US" sz="2400" dirty="0" err="1">
                <a:sym typeface="Wingdings"/>
              </a:rPr>
              <a:t></a:t>
            </a:r>
            <a:r>
              <a:rPr lang="en-US" sz="2400" dirty="0" err="1" smtClean="0">
                <a:sym typeface="Wingdings"/>
              </a:rPr>
              <a:t>f</a:t>
            </a:r>
            <a:r>
              <a:rPr lang="en-US" sz="2400" dirty="0" smtClean="0">
                <a:sym typeface="Wingdings"/>
              </a:rPr>
              <a:t>-)) / </a:t>
            </a:r>
            <a:r>
              <a:rPr lang="en-US" sz="2400" dirty="0" smtClean="0"/>
              <a:t>(</a:t>
            </a:r>
            <a:r>
              <a:rPr lang="en-US" sz="2400" dirty="0">
                <a:latin typeface="Symbol" charset="2"/>
                <a:cs typeface="Symbol" charset="2"/>
              </a:rPr>
              <a:t>G</a:t>
            </a:r>
            <a:r>
              <a:rPr lang="en-US" sz="2400" dirty="0"/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t</a:t>
            </a:r>
            <a:r>
              <a:rPr lang="en-US" sz="2400" dirty="0" err="1">
                <a:sym typeface="Wingdings"/>
              </a:rPr>
              <a:t>f</a:t>
            </a:r>
            <a:r>
              <a:rPr lang="en-US" sz="2400" dirty="0">
                <a:sym typeface="Wingdings"/>
              </a:rPr>
              <a:t>+</a:t>
            </a:r>
            <a:r>
              <a:rPr lang="en-US" sz="2400" dirty="0" smtClean="0">
                <a:sym typeface="Wingdings"/>
              </a:rPr>
              <a:t>) + 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/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t</a:t>
            </a:r>
            <a:r>
              <a:rPr lang="en-US" sz="2400" dirty="0" err="1">
                <a:sym typeface="Wingdings"/>
              </a:rPr>
              <a:t>f</a:t>
            </a:r>
            <a:r>
              <a:rPr lang="en-US" sz="2400" dirty="0">
                <a:sym typeface="Wingdings"/>
              </a:rPr>
              <a:t>-))</a:t>
            </a:r>
            <a:endParaRPr lang="en-US" sz="2400" dirty="0" smtClean="0">
              <a:cs typeface="Symbol" charset="2"/>
              <a:sym typeface="Wingdings"/>
            </a:endParaRPr>
          </a:p>
          <a:p>
            <a:r>
              <a:rPr lang="en-US" sz="2400" dirty="0" smtClean="0"/>
              <a:t>     Most promising processes 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ym typeface="Wingdings"/>
              </a:rPr>
              <a:t>K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400" baseline="30000" dirty="0" smtClean="0">
                <a:sym typeface="Wingdings"/>
              </a:rPr>
              <a:t>0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400" baseline="-25000" dirty="0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, 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rpn</a:t>
            </a:r>
            <a:r>
              <a:rPr lang="en-US" sz="2400" baseline="-25000" dirty="0" err="1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, 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wpn</a:t>
            </a:r>
            <a:r>
              <a:rPr lang="en-US" sz="2400" baseline="-25000" dirty="0" err="1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, </a:t>
            </a:r>
            <a:r>
              <a:rPr lang="en-US" sz="2400" dirty="0" smtClean="0">
                <a:sym typeface="Wingdings"/>
              </a:rPr>
              <a:t>a</a:t>
            </a:r>
            <a:r>
              <a:rPr lang="en-US" sz="2400" baseline="-25000" dirty="0" smtClean="0">
                <a:sym typeface="Wingdings"/>
              </a:rPr>
              <a:t>1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pn</a:t>
            </a:r>
            <a:r>
              <a:rPr lang="en-US" sz="2400" baseline="-25000" dirty="0" smtClean="0"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Observation </a:t>
            </a:r>
            <a:r>
              <a:rPr lang="en-US" sz="2400" dirty="0">
                <a:solidFill>
                  <a:srgbClr val="FF0000"/>
                </a:solidFill>
              </a:rPr>
              <a:t>of CP asymmetry </a:t>
            </a:r>
            <a:r>
              <a:rPr lang="en-US" sz="2400" dirty="0" smtClean="0">
                <a:solidFill>
                  <a:srgbClr val="FF0000"/>
                </a:solidFill>
              </a:rPr>
              <a:t>would </a:t>
            </a:r>
            <a:r>
              <a:rPr lang="en-US" sz="2400" dirty="0">
                <a:solidFill>
                  <a:srgbClr val="FF0000"/>
                </a:solidFill>
              </a:rPr>
              <a:t>be an explicit indication </a:t>
            </a:r>
            <a:r>
              <a:rPr lang="en-US" sz="2400" dirty="0" smtClean="0">
                <a:solidFill>
                  <a:srgbClr val="FF0000"/>
                </a:solidFill>
              </a:rPr>
              <a:t>of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physics BSM.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cs typeface="Symbol" charset="2"/>
              </a:rPr>
              <a:t>Competition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Symbol" charset="2"/>
              </a:rPr>
              <a:t>from SBF</a:t>
            </a:r>
            <a:r>
              <a:rPr lang="en-US" sz="2400" dirty="0" smtClean="0">
                <a:solidFill>
                  <a:srgbClr val="000000"/>
                </a:solidFill>
                <a:cs typeface="Symbol" charset="2"/>
              </a:rPr>
              <a:t>, but threshold effect is important for controlling and understanding background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Longitudinal </a:t>
            </a:r>
            <a:r>
              <a:rPr lang="en-US" sz="2400" dirty="0">
                <a:solidFill>
                  <a:srgbClr val="FF0000"/>
                </a:solidFill>
              </a:rPr>
              <a:t>polarization </a:t>
            </a:r>
            <a:r>
              <a:rPr lang="en-US" sz="2400" dirty="0"/>
              <a:t>of the initial beams will significantly increase sensitivity </a:t>
            </a:r>
            <a:r>
              <a:rPr lang="en-US" sz="2400" dirty="0" smtClean="0"/>
              <a:t>in searches </a:t>
            </a:r>
            <a:r>
              <a:rPr lang="en-US" sz="2400" dirty="0"/>
              <a:t>for </a:t>
            </a:r>
            <a:r>
              <a:rPr lang="en-US" sz="2400" dirty="0" smtClean="0"/>
              <a:t>CPV in  </a:t>
            </a:r>
            <a:r>
              <a:rPr lang="en-US" sz="2400" dirty="0"/>
              <a:t>lepton decays.</a:t>
            </a:r>
            <a:endParaRPr lang="en-US" sz="24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845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0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R-values and QCD 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451C-C6A0-0A44-9532-95E054E1D3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3044" y="1332143"/>
            <a:ext cx="8229600" cy="4718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Symbol" pitchFamily="-112" charset="2"/>
              </a:rPr>
              <a:t> R (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  <a:sym typeface="Symbol" pitchFamily="-112" charset="2"/>
              </a:rPr>
              <a:t>1%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Symbol" pitchFamily="-112" charset="2"/>
              </a:rPr>
              <a:t>)</a:t>
            </a:r>
            <a:r>
              <a:rPr lang="en-US" sz="3200" dirty="0" smtClean="0">
                <a:solidFill>
                  <a:srgbClr val="000000"/>
                </a:solidFill>
                <a:sym typeface="Symbol" pitchFamily="-112" charset="2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sym typeface="Symbol" pitchFamily="-112" charset="2"/>
              </a:rPr>
              <a:t></a:t>
            </a:r>
            <a:r>
              <a:rPr lang="en-US" sz="3200" baseline="-25000" dirty="0" smtClean="0">
                <a:solidFill>
                  <a:srgbClr val="FF0000"/>
                </a:solidFill>
                <a:sym typeface="Symbol" pitchFamily="-11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Symbol" pitchFamily="-112" charset="2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sym typeface="Symbol" pitchFamily="-112" charset="2"/>
              </a:rPr>
              <a:t>m</a:t>
            </a:r>
            <a:r>
              <a:rPr lang="en-US" sz="3200" baseline="-25000" dirty="0" smtClean="0">
                <a:solidFill>
                  <a:srgbClr val="FF0000"/>
                </a:solidFill>
                <a:sym typeface="Symbol" pitchFamily="-112" charset="2"/>
              </a:rPr>
              <a:t>c</a:t>
            </a: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Symbol" pitchFamily="-11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Symbol" pitchFamily="-112" charset="2"/>
              </a:rPr>
              <a:t>Quark and glue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  <a:sym typeface="Symbol" pitchFamily="-112" charset="2"/>
              </a:rPr>
              <a:t>fragmentation functions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sym typeface="Symbol" pitchFamily="-112" charset="2"/>
              </a:rPr>
              <a:t>Form factors</a:t>
            </a:r>
            <a:r>
              <a:rPr lang="en-US" sz="3200" dirty="0" smtClean="0">
                <a:solidFill>
                  <a:srgbClr val="000000"/>
                </a:solidFill>
                <a:sym typeface="Symbol" pitchFamily="-112" charset="2"/>
              </a:rPr>
              <a:t>: p, </a:t>
            </a:r>
            <a:r>
              <a:rPr lang="en-US" sz="3200" dirty="0" smtClean="0">
                <a:solidFill>
                  <a:srgbClr val="000000"/>
                </a:solidFill>
                <a:latin typeface="Symbol" charset="2"/>
                <a:cs typeface="Symbol" charset="2"/>
                <a:sym typeface="Symbol" pitchFamily="-112" charset="2"/>
              </a:rPr>
              <a:t>p……</a:t>
            </a:r>
            <a:endParaRPr lang="en-US" sz="3200" u="sng" dirty="0" smtClean="0">
              <a:solidFill>
                <a:srgbClr val="000000"/>
              </a:solidFill>
              <a:latin typeface="Symbol" charset="2"/>
              <a:cs typeface="Symbol" charset="2"/>
              <a:sym typeface="Symbol" pitchFamily="-112" charset="2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Important </a:t>
            </a:r>
            <a:r>
              <a:rPr lang="en-US" sz="3200" dirty="0" smtClean="0">
                <a:solidFill>
                  <a:srgbClr val="FF0000"/>
                </a:solidFill>
              </a:rPr>
              <a:t>test of QCD</a:t>
            </a:r>
            <a:r>
              <a:rPr lang="en-US" sz="3200" dirty="0" smtClean="0"/>
              <a:t>: Modified </a:t>
            </a:r>
            <a:r>
              <a:rPr lang="en-US" sz="3200" dirty="0"/>
              <a:t>Leading Log </a:t>
            </a:r>
            <a:r>
              <a:rPr lang="en-US" sz="3200" dirty="0" smtClean="0"/>
              <a:t>Approximation</a:t>
            </a:r>
            <a:r>
              <a:rPr lang="en-US" sz="3200" dirty="0" smtClean="0">
                <a:solidFill>
                  <a:srgbClr val="000000"/>
                </a:solidFill>
                <a:cs typeface="Symbol" charset="2"/>
                <a:sym typeface="Symbol" pitchFamily="-112" charset="2"/>
              </a:rPr>
              <a:t>/</a:t>
            </a:r>
            <a:r>
              <a:rPr lang="en-US" sz="3100" dirty="0"/>
              <a:t>Local </a:t>
            </a:r>
            <a:r>
              <a:rPr lang="en-US" sz="3100" dirty="0" err="1"/>
              <a:t>parton</a:t>
            </a:r>
            <a:r>
              <a:rPr lang="en-US" sz="3100" dirty="0"/>
              <a:t>-hadron </a:t>
            </a:r>
            <a:r>
              <a:rPr lang="en-US" sz="3100" dirty="0" smtClean="0"/>
              <a:t>duality (MLLA/</a:t>
            </a:r>
            <a:r>
              <a:rPr lang="en-US" sz="3200" dirty="0" smtClean="0">
                <a:solidFill>
                  <a:srgbClr val="000000"/>
                </a:solidFill>
                <a:cs typeface="Symbol" charset="2"/>
                <a:sym typeface="Symbol" pitchFamily="-112" charset="2"/>
              </a:rPr>
              <a:t>LPHD) 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cs typeface="Symbol" charset="2"/>
                <a:sym typeface="Symbol" pitchFamily="-112" charset="2"/>
              </a:rPr>
              <a:t>   - </a:t>
            </a:r>
            <a:r>
              <a:rPr lang="en-US" sz="3200" dirty="0" smtClean="0">
                <a:solidFill>
                  <a:srgbClr val="000000"/>
                </a:solidFill>
                <a:sym typeface="Symbol" pitchFamily="-112" charset="2"/>
              </a:rPr>
              <a:t> distribution (=-ln(2p/s</a:t>
            </a:r>
            <a:r>
              <a:rPr lang="en-US" sz="3200" dirty="0" smtClean="0">
                <a:solidFill>
                  <a:srgbClr val="000000"/>
                </a:solidFill>
                <a:latin typeface="Comic Sans MS" pitchFamily="-112" charset="0"/>
                <a:sym typeface="Symbol" pitchFamily="-112" charset="2"/>
              </a:rPr>
              <a:t>), </a:t>
            </a:r>
            <a:r>
              <a:rPr lang="en-US" sz="3200" dirty="0" smtClean="0">
                <a:solidFill>
                  <a:srgbClr val="000000"/>
                </a:solidFill>
                <a:sym typeface="Symbol" pitchFamily="-112" charset="2"/>
              </a:rPr>
              <a:t>parameter </a:t>
            </a:r>
            <a:r>
              <a:rPr lang="en-US" sz="3200" dirty="0" smtClean="0">
                <a:latin typeface="Symbol" charset="2"/>
                <a:cs typeface="Symbol" charset="2"/>
                <a:sym typeface="Symbol" pitchFamily="-112" charset="2"/>
              </a:rPr>
              <a:t>L</a:t>
            </a:r>
            <a:r>
              <a:rPr lang="en-US" sz="3200" dirty="0" smtClean="0"/>
              <a:t> &amp;       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dirty="0" smtClean="0"/>
              <a:t>     KLPHD</a:t>
            </a:r>
            <a:endParaRPr lang="en-US" sz="3200" dirty="0" smtClean="0">
              <a:solidFill>
                <a:srgbClr val="000000"/>
              </a:solidFill>
              <a:latin typeface="Comic Sans MS" pitchFamily="-112" charset="0"/>
              <a:sym typeface="Symbol" pitchFamily="-112" charset="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Comic Sans MS" pitchFamily="-112" charset="0"/>
                <a:sym typeface="Symbol" pitchFamily="-112" charset="2"/>
              </a:rPr>
              <a:t>  - </a:t>
            </a:r>
            <a:r>
              <a:rPr lang="en-US" sz="3200" dirty="0" smtClean="0">
                <a:solidFill>
                  <a:srgbClr val="000000"/>
                </a:solidFill>
                <a:sym typeface="Symbol" pitchFamily="-112" charset="2"/>
              </a:rPr>
              <a:t>Multiplicity, 2</a:t>
            </a:r>
            <a:r>
              <a:rPr lang="en-US" sz="3200" baseline="30000" dirty="0" smtClean="0">
                <a:solidFill>
                  <a:srgbClr val="000000"/>
                </a:solidFill>
                <a:sym typeface="Symbol" pitchFamily="-112" charset="2"/>
              </a:rPr>
              <a:t>nd</a:t>
            </a:r>
            <a:r>
              <a:rPr lang="en-US" sz="3200" dirty="0" smtClean="0">
                <a:solidFill>
                  <a:srgbClr val="000000"/>
                </a:solidFill>
                <a:sym typeface="Symbol" pitchFamily="-112" charset="2"/>
              </a:rPr>
              <a:t> binomial moment R</a:t>
            </a:r>
            <a:r>
              <a:rPr lang="en-US" sz="3200" baseline="-25000" dirty="0" smtClean="0">
                <a:solidFill>
                  <a:srgbClr val="000000"/>
                </a:solidFill>
                <a:sym typeface="Symbol" pitchFamily="-112" charset="2"/>
              </a:rPr>
              <a:t>2</a:t>
            </a:r>
            <a:endParaRPr lang="en-US" sz="3200" dirty="0" smtClean="0">
              <a:solidFill>
                <a:srgbClr val="000000"/>
              </a:solidFill>
              <a:sym typeface="Symbol" pitchFamily="-11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161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55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7276" y="-9398"/>
            <a:ext cx="1341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Toru </a:t>
            </a:r>
            <a:r>
              <a:rPr lang="en-US" sz="2000" dirty="0" err="1" smtClean="0">
                <a:solidFill>
                  <a:srgbClr val="FFFF00"/>
                </a:solidFill>
              </a:rPr>
              <a:t>Lijima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ICFA 2011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5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0158" y="57003"/>
            <a:ext cx="1341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Toru </a:t>
            </a:r>
            <a:r>
              <a:rPr lang="en-US" sz="2000" dirty="0" err="1" smtClean="0">
                <a:solidFill>
                  <a:srgbClr val="FFFF00"/>
                </a:solidFill>
              </a:rPr>
              <a:t>Lijima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ICFA 2011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9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84" y="63052"/>
            <a:ext cx="624949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243" y="178904"/>
            <a:ext cx="418495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Vertex detector</a:t>
            </a:r>
          </a:p>
          <a:p>
            <a:r>
              <a:rPr lang="en-US" sz="2000" dirty="0" smtClean="0"/>
              <a:t>      TPC (</a:t>
            </a:r>
            <a:r>
              <a:rPr lang="en-US" sz="2000" dirty="0" err="1" smtClean="0"/>
              <a:t>spacial</a:t>
            </a:r>
            <a:r>
              <a:rPr lang="en-US" sz="2000" dirty="0" smtClean="0"/>
              <a:t> res. 50-100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Silicon strips (10-20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Drift chamber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Spacial</a:t>
            </a:r>
            <a:r>
              <a:rPr lang="en-US" sz="2000" dirty="0" smtClean="0"/>
              <a:t> res. 100-120 </a:t>
            </a:r>
            <a:r>
              <a:rPr lang="en-US" sz="2000" dirty="0">
                <a:latin typeface="Symbol" charset="2"/>
                <a:cs typeface="Symbol" charset="2"/>
              </a:rPr>
              <a:t>m</a:t>
            </a:r>
            <a:r>
              <a:rPr lang="en-US" sz="2000" dirty="0"/>
              <a:t>m</a:t>
            </a:r>
            <a:endParaRPr lang="en-US" sz="2000" dirty="0" smtClean="0"/>
          </a:p>
          <a:p>
            <a:pPr marL="285750" indent="-285750">
              <a:buFont typeface="Symbol" charset="0"/>
              <a:buChar char=" "/>
            </a:pPr>
            <a:r>
              <a:rPr lang="en-US" sz="2000" dirty="0" smtClean="0">
                <a:latin typeface="Symbol" charset="2"/>
                <a:cs typeface="Symbol" charset="2"/>
              </a:rPr>
              <a:t>s</a:t>
            </a:r>
            <a:r>
              <a:rPr lang="en-US" sz="2000" dirty="0" smtClean="0"/>
              <a:t>(</a:t>
            </a:r>
            <a:r>
              <a:rPr lang="en-US" sz="2000" dirty="0" err="1"/>
              <a:t>dE</a:t>
            </a:r>
            <a:r>
              <a:rPr lang="en-US" sz="2000" dirty="0"/>
              <a:t>=dx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r>
              <a:rPr lang="en-US" sz="2000" dirty="0" smtClean="0"/>
              <a:t>&lt;= 7. 5% for RBB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FARICH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high </a:t>
            </a:r>
            <a:r>
              <a:rPr lang="en-US" sz="2000" dirty="0" smtClean="0">
                <a:latin typeface="Symbol" charset="2"/>
                <a:cs typeface="Symbol" charset="2"/>
              </a:rPr>
              <a:t>m/p</a:t>
            </a:r>
            <a:r>
              <a:rPr lang="en-US" sz="2000" dirty="0" smtClean="0"/>
              <a:t> below and above 1GeV/c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K/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/p PID not covered by </a:t>
            </a:r>
            <a:r>
              <a:rPr lang="en-US" sz="2000" dirty="0" err="1" smtClean="0"/>
              <a:t>dE</a:t>
            </a:r>
            <a:r>
              <a:rPr lang="en-US" sz="2000" dirty="0" smtClean="0"/>
              <a:t>/dx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EMCAL</a:t>
            </a:r>
            <a:r>
              <a:rPr lang="en-US" sz="2000" dirty="0" smtClean="0"/>
              <a:t>-</a:t>
            </a:r>
            <a:r>
              <a:rPr lang="en-US" sz="2000" dirty="0" err="1" smtClean="0"/>
              <a:t>CsI</a:t>
            </a:r>
            <a:r>
              <a:rPr lang="en-US" sz="2000" dirty="0"/>
              <a:t>(</a:t>
            </a:r>
            <a:r>
              <a:rPr lang="en-US" sz="2000" dirty="0" err="1"/>
              <a:t>Tl</a:t>
            </a:r>
            <a:r>
              <a:rPr lang="en-US" sz="2000" dirty="0" smtClean="0"/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0000FF"/>
                </a:solidFill>
              </a:rPr>
              <a:t>Muon</a:t>
            </a:r>
            <a:r>
              <a:rPr lang="en-US" sz="2000" dirty="0" smtClean="0">
                <a:solidFill>
                  <a:srgbClr val="0000FF"/>
                </a:solidFill>
              </a:rPr>
              <a:t> system</a:t>
            </a:r>
          </a:p>
          <a:p>
            <a:r>
              <a:rPr lang="en-US" sz="2000" dirty="0" smtClean="0"/>
              <a:t>     Streamer tubes</a:t>
            </a:r>
          </a:p>
          <a:p>
            <a:r>
              <a:rPr lang="en-US" sz="2000" dirty="0" smtClean="0"/>
              <a:t>     9 </a:t>
            </a:r>
            <a:r>
              <a:rPr lang="en-US" sz="2000" dirty="0"/>
              <a:t>layers </a:t>
            </a:r>
            <a:r>
              <a:rPr lang="en-US" sz="2000" dirty="0" smtClean="0"/>
              <a:t>in barrel+8 layers at</a:t>
            </a:r>
            <a:r>
              <a:rPr lang="en-US" sz="2000" dirty="0"/>
              <a:t> </a:t>
            </a:r>
            <a:r>
              <a:rPr lang="en-US" sz="2000" dirty="0" err="1" smtClean="0"/>
              <a:t>endcap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7243" y="4611823"/>
            <a:ext cx="44703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Technology that we </a:t>
            </a:r>
            <a:r>
              <a:rPr lang="en-US" sz="2400" dirty="0" smtClean="0">
                <a:solidFill>
                  <a:srgbClr val="FF0000"/>
                </a:solidFill>
              </a:rPr>
              <a:t>don’t have</a:t>
            </a:r>
            <a:r>
              <a:rPr lang="en-US" sz="2400" dirty="0" smtClean="0"/>
              <a:t>, or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ot yet utilized to construction :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TPC, MPGD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Silicon strip/pixel,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RICH, ASIC, optical link </a:t>
            </a:r>
          </a:p>
        </p:txBody>
      </p:sp>
    </p:spTree>
    <p:extLst>
      <p:ext uri="{BB962C8B-B14F-4D97-AF65-F5344CB8AC3E}">
        <p14:creationId xmlns:p14="http://schemas.microsoft.com/office/powerpoint/2010/main" val="989276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cComplex070082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3" y="158334"/>
            <a:ext cx="7100398" cy="6419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1605" y="3222789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Produce &gt;1000 </a:t>
            </a:r>
            <a:r>
              <a:rPr lang="en-US" sz="1200" dirty="0"/>
              <a:t>different </a:t>
            </a:r>
            <a:endParaRPr lang="en-US" sz="1200" dirty="0" smtClean="0"/>
          </a:p>
          <a:p>
            <a:r>
              <a:rPr lang="en-US" sz="1200" dirty="0" smtClean="0"/>
              <a:t>isotopes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070670" y="4306668"/>
            <a:ext cx="961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1959, 678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5566" y="3706400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1969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2867" y="2440533"/>
            <a:ext cx="802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0866" y="4152779"/>
            <a:ext cx="711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0013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LEP: 1988-2000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) = 200-209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6863" y="2175708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Discover W, Z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8538" y="1220254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2007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2569" y="573923"/>
            <a:ext cx="2926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LHC: Construction 1998-2007</a:t>
            </a:r>
          </a:p>
          <a:p>
            <a:r>
              <a:rPr lang="en-US" dirty="0"/>
              <a:t> </a:t>
            </a:r>
            <a:r>
              <a:rPr lang="en-US" dirty="0" smtClean="0"/>
              <a:t>        Commission 2007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E(</a:t>
            </a:r>
            <a:r>
              <a:rPr lang="en-US" dirty="0" err="1" smtClean="0"/>
              <a:t>p+p</a:t>
            </a:r>
            <a:r>
              <a:rPr lang="en-US" dirty="0" smtClean="0"/>
              <a:t>) = 14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46004" y="2517477"/>
            <a:ext cx="86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–n</a:t>
            </a:r>
            <a:r>
              <a:rPr lang="en-US" sz="24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 </a:t>
            </a:r>
            <a:r>
              <a:rPr lang="en-US" sz="2400" dirty="0" smtClean="0">
                <a:solidFill>
                  <a:srgbClr val="FF0000"/>
                </a:solidFill>
                <a:cs typeface="Symbol" charset="2"/>
              </a:rPr>
              <a:t> </a:t>
            </a:r>
            <a:endParaRPr lang="en-US" sz="2400" dirty="0">
              <a:solidFill>
                <a:srgbClr val="FF0000"/>
              </a:solidFill>
              <a:cs typeface="Symbol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9610" y="5239521"/>
            <a:ext cx="5861396" cy="2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127725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 50 years!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D9E-1881-594F-89D1-A4CAC8FC41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chemeClr val="bg1"/>
                </a:solidFill>
              </a:rPr>
              <a:t>HE-LHC</a:t>
            </a:r>
            <a:r>
              <a:rPr lang="en-US" sz="4000" smtClean="0">
                <a:solidFill>
                  <a:schemeClr val="bg1"/>
                </a:solidFill>
              </a:rPr>
              <a:t> – LHC modifications</a:t>
            </a:r>
          </a:p>
        </p:txBody>
      </p:sp>
      <p:pic>
        <p:nvPicPr>
          <p:cNvPr id="69635" name="Picture 3" descr="CERNcomplex-cropp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1143000"/>
            <a:ext cx="8486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343400" y="5105400"/>
            <a:ext cx="8382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5257800" y="4648200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2-GeV Booster</a:t>
            </a:r>
          </a:p>
        </p:txBody>
      </p:sp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3048000" y="54102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Linac4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3048000"/>
            <a:ext cx="3886200" cy="114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2133600"/>
            <a:ext cx="2622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SPS+,</a:t>
            </a:r>
          </a:p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1.3 TeV, 2030-33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1524000"/>
            <a:ext cx="9144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3886200"/>
            <a:ext cx="9144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94100" y="5357813"/>
            <a:ext cx="785813" cy="850900"/>
          </a:xfrm>
          <a:custGeom>
            <a:avLst/>
            <a:gdLst>
              <a:gd name="connsiteX0" fmla="*/ 786063 w 786063"/>
              <a:gd name="connsiteY0" fmla="*/ 0 h 850232"/>
              <a:gd name="connsiteX1" fmla="*/ 545431 w 786063"/>
              <a:gd name="connsiteY1" fmla="*/ 176463 h 850232"/>
              <a:gd name="connsiteX2" fmla="*/ 208547 w 786063"/>
              <a:gd name="connsiteY2" fmla="*/ 577516 h 850232"/>
              <a:gd name="connsiteX3" fmla="*/ 0 w 786063"/>
              <a:gd name="connsiteY3" fmla="*/ 850232 h 850232"/>
              <a:gd name="connsiteX4" fmla="*/ 0 w 786063"/>
              <a:gd name="connsiteY4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063" h="850232">
                <a:moveTo>
                  <a:pt x="786063" y="0"/>
                </a:moveTo>
                <a:cubicBezTo>
                  <a:pt x="713873" y="40105"/>
                  <a:pt x="641684" y="80210"/>
                  <a:pt x="545431" y="176463"/>
                </a:cubicBezTo>
                <a:cubicBezTo>
                  <a:pt x="449178" y="272716"/>
                  <a:pt x="299452" y="465221"/>
                  <a:pt x="208547" y="577516"/>
                </a:cubicBezTo>
                <a:cubicBezTo>
                  <a:pt x="117642" y="689811"/>
                  <a:pt x="0" y="850232"/>
                  <a:pt x="0" y="850232"/>
                </a:cubicBezTo>
                <a:lnTo>
                  <a:pt x="0" y="85023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" y="1600200"/>
            <a:ext cx="746760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0" y="1219200"/>
            <a:ext cx="1636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HE-LHC</a:t>
            </a:r>
          </a:p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   2030-33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DEDB4-E5ED-4E82-B0DE-69D234CD89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60960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Courtesy </a:t>
            </a:r>
            <a:r>
              <a:rPr lang="en-US" dirty="0" smtClean="0"/>
              <a:t>of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F.Zimmermann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26" y="515027"/>
            <a:ext cx="8107950" cy="54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7350" y="2952643"/>
            <a:ext cx="1447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Courtesy </a:t>
            </a:r>
            <a:r>
              <a:rPr lang="en-US" dirty="0" smtClean="0">
                <a:solidFill>
                  <a:srgbClr val="FFFF00"/>
                </a:solidFill>
              </a:rPr>
              <a:t>of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M.Biscari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EPS-HEP09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25503">
            <a:off x="-102994" y="6058217"/>
            <a:ext cx="113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Toward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7026" y="6457381"/>
            <a:ext cx="38514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1558" y="3503617"/>
            <a:ext cx="32937" cy="24670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0817" y="6094662"/>
            <a:ext cx="238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Energy frontier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083649" y="1783872"/>
            <a:ext cx="303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Luminosity Frontier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340546" y="2010974"/>
            <a:ext cx="776804" cy="490717"/>
          </a:xfrm>
          <a:prstGeom prst="ellipse">
            <a:avLst/>
          </a:prstGeom>
          <a:noFill/>
          <a:ln w="28575" cmpd="sng">
            <a:solidFill>
              <a:srgbClr val="1CFF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4042" y="2836907"/>
            <a:ext cx="982933" cy="490717"/>
          </a:xfrm>
          <a:prstGeom prst="ellipse">
            <a:avLst/>
          </a:prstGeom>
          <a:noFill/>
          <a:ln w="28575" cmpd="sng">
            <a:solidFill>
              <a:srgbClr val="1CFF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98492" y="978333"/>
            <a:ext cx="1494416" cy="5768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34477" y="145695"/>
            <a:ext cx="191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dirty="0" err="1">
                <a:solidFill>
                  <a:srgbClr val="0000FF"/>
                </a:solidFill>
              </a:rPr>
              <a:t>.P.Delahaye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D9E-1881-594F-89D1-A4CAC8FC41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4042" y="1555187"/>
            <a:ext cx="1113702" cy="36809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76"/>
            <a:ext cx="8229600" cy="1143000"/>
          </a:xfrm>
        </p:spPr>
        <p:txBody>
          <a:bodyPr/>
          <a:lstStyle/>
          <a:p>
            <a:r>
              <a:rPr lang="en-US" dirty="0" smtClean="0"/>
              <a:t>What Can </a:t>
            </a:r>
            <a:r>
              <a:rPr lang="en-US" dirty="0"/>
              <a:t>B</a:t>
            </a:r>
            <a:r>
              <a:rPr lang="en-US" dirty="0" smtClean="0"/>
              <a:t>e Learnt </a:t>
            </a:r>
            <a:r>
              <a:rPr lang="en-US" dirty="0"/>
              <a:t>F</a:t>
            </a:r>
            <a:r>
              <a:rPr lang="en-US" dirty="0" smtClean="0"/>
              <a:t>rom CERN?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" y="1310176"/>
            <a:ext cx="8229600" cy="4990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Successful for </a:t>
            </a:r>
            <a:r>
              <a:rPr lang="en-US" dirty="0" smtClean="0">
                <a:solidFill>
                  <a:srgbClr val="FF0000"/>
                </a:solidFill>
              </a:rPr>
              <a:t>over 50 years</a:t>
            </a:r>
            <a:r>
              <a:rPr lang="en-US" dirty="0" smtClean="0"/>
              <a:t>. Leads the HEP since SPS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FF0000"/>
                </a:solidFill>
              </a:rPr>
              <a:t>Site</a:t>
            </a:r>
            <a:r>
              <a:rPr lang="en-US" dirty="0" smtClean="0"/>
              <a:t> that can accommodate continuous development and expansion—</a:t>
            </a:r>
            <a:r>
              <a:rPr lang="en-US" dirty="0" smtClean="0">
                <a:solidFill>
                  <a:srgbClr val="FF0000"/>
                </a:solidFill>
              </a:rPr>
              <a:t>Sustainable</a:t>
            </a:r>
            <a:r>
              <a:rPr lang="en-US" dirty="0" smtClean="0"/>
              <a:t> development </a:t>
            </a:r>
          </a:p>
          <a:p>
            <a:pPr>
              <a:lnSpc>
                <a:spcPct val="130000"/>
              </a:lnSpc>
            </a:pPr>
            <a:r>
              <a:rPr lang="en-US" altLang="zh-CN" dirty="0" err="1" smtClean="0"/>
              <a:t>Multiformity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p, p  n, e</a:t>
            </a:r>
            <a:r>
              <a:rPr lang="en-US" baseline="30000" dirty="0" smtClean="0"/>
              <a:t>+- </a:t>
            </a:r>
            <a:r>
              <a:rPr lang="en-US" dirty="0" smtClean="0"/>
              <a:t>, ion,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, &gt;1000 isotopes, nuclear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physics, high energy physics, neutrino physics,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anti-matter, application…..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86178" y="4714486"/>
            <a:ext cx="141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22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Accelerator Based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5590"/>
            <a:ext cx="8229600" cy="372957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Frontier</a:t>
            </a:r>
            <a:r>
              <a:rPr lang="en-US" sz="2800" dirty="0" smtClean="0"/>
              <a:t> of high energy, precision and intensity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Condition controlled </a:t>
            </a:r>
            <a:r>
              <a:rPr lang="en-US" sz="2800" dirty="0" smtClean="0"/>
              <a:t>experiment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Rich physics topics </a:t>
            </a:r>
            <a:r>
              <a:rPr lang="en-US" sz="2800" dirty="0" smtClean="0"/>
              <a:t>with broad spectrum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Cutting edge technologies</a:t>
            </a:r>
            <a:r>
              <a:rPr lang="en-US" sz="2800" dirty="0" smtClean="0"/>
              <a:t>, driven force for high tech.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Unique base </a:t>
            </a:r>
            <a:r>
              <a:rPr lang="en-US" sz="2800" dirty="0" smtClean="0"/>
              <a:t>for training experts and work force for industry, college of modern society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High</a:t>
            </a:r>
            <a:r>
              <a:rPr lang="en-US" sz="2800" dirty="0" smtClean="0"/>
              <a:t> cost, </a:t>
            </a:r>
            <a:r>
              <a:rPr lang="en-US" sz="2800" dirty="0" smtClean="0">
                <a:solidFill>
                  <a:srgbClr val="FF0000"/>
                </a:solidFill>
              </a:rPr>
              <a:t>large</a:t>
            </a:r>
            <a:r>
              <a:rPr lang="en-US" sz="2800" dirty="0" smtClean="0"/>
              <a:t> international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D9E-1881-594F-89D1-A4CAC8FC41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9"/>
            <a:ext cx="8229600" cy="807492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779"/>
            <a:ext cx="8229600" cy="52889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Infrastructures</a:t>
            </a:r>
            <a:r>
              <a:rPr lang="en-US" sz="2400" dirty="0" smtClean="0"/>
              <a:t> based in China is </a:t>
            </a:r>
            <a:r>
              <a:rPr lang="en-US" sz="2400" dirty="0" smtClean="0">
                <a:solidFill>
                  <a:srgbClr val="FF0000"/>
                </a:solidFill>
              </a:rPr>
              <a:t>crucial</a:t>
            </a:r>
            <a:r>
              <a:rPr lang="en-US" sz="2400" dirty="0" smtClean="0"/>
              <a:t> – We should have our own facilities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Frontiers based abroad and in China are </a:t>
            </a:r>
            <a:r>
              <a:rPr lang="en-US" sz="2400" dirty="0" smtClean="0">
                <a:solidFill>
                  <a:srgbClr val="FF0000"/>
                </a:solidFill>
              </a:rPr>
              <a:t>complementary</a:t>
            </a:r>
          </a:p>
          <a:p>
            <a:r>
              <a:rPr lang="en-US" sz="2400" dirty="0" smtClean="0"/>
              <a:t>HEP has been </a:t>
            </a:r>
            <a:r>
              <a:rPr lang="en-US" sz="2400" dirty="0" smtClean="0">
                <a:solidFill>
                  <a:srgbClr val="FF0000"/>
                </a:solidFill>
              </a:rPr>
              <a:t>going global</a:t>
            </a:r>
            <a:r>
              <a:rPr lang="en-US" sz="2400" dirty="0" smtClean="0"/>
              <a:t>, international collaborations is not spending money for others, but spending money affordable to have the opportunity for standing at the frontier with discovery potential(LHC, AMS is a typical example), train world first class scientists, master cutting edge technology……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Our community is </a:t>
            </a:r>
            <a:r>
              <a:rPr lang="en-US" sz="2400" dirty="0" smtClean="0">
                <a:solidFill>
                  <a:srgbClr val="FF0000"/>
                </a:solidFill>
              </a:rPr>
              <a:t>too small</a:t>
            </a:r>
            <a:r>
              <a:rPr lang="en-US" sz="2400" dirty="0" smtClean="0"/>
              <a:t>, it needs to be </a:t>
            </a:r>
            <a:r>
              <a:rPr lang="en-US" sz="2400" dirty="0" smtClean="0">
                <a:solidFill>
                  <a:srgbClr val="FF0000"/>
                </a:solidFill>
              </a:rPr>
              <a:t>significantly expanded </a:t>
            </a:r>
            <a:r>
              <a:rPr lang="en-US" sz="2400" dirty="0" smtClean="0"/>
              <a:t>with projects and recruiting/cultivate experts Except for IHEP+IMP,  dream for having ~</a:t>
            </a:r>
            <a:r>
              <a:rPr lang="en-US" sz="2400" dirty="0" smtClean="0">
                <a:solidFill>
                  <a:srgbClr val="FF0000"/>
                </a:solidFill>
              </a:rPr>
              <a:t>30 groups </a:t>
            </a:r>
            <a:r>
              <a:rPr lang="en-US" sz="2400" dirty="0" smtClean="0"/>
              <a:t>from universities, each has faculties, PD and graduate students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Theorists+Experimentalists+Smart</a:t>
            </a:r>
            <a:r>
              <a:rPr lang="en-US" sz="2400" dirty="0" smtClean="0"/>
              <a:t> strategy = Fun and success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D9E-1881-594F-89D1-A4CAC8FC41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22"/>
            <a:ext cx="8229600" cy="99532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126"/>
            <a:ext cx="8408460" cy="507928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Rich</a:t>
            </a:r>
            <a:r>
              <a:rPr lang="en-US" sz="2600" dirty="0" smtClean="0"/>
              <a:t> of physics with broad spectrum for SCTF (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SFC). Cost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 smtClean="0">
                <a:solidFill>
                  <a:srgbClr val="FF0000"/>
                </a:solidFill>
              </a:rPr>
              <a:t>affordable</a:t>
            </a:r>
            <a:r>
              <a:rPr lang="en-US" sz="2600" dirty="0" smtClean="0"/>
              <a:t>, key technology </a:t>
            </a:r>
            <a:r>
              <a:rPr lang="en-US" sz="2600" dirty="0" smtClean="0">
                <a:solidFill>
                  <a:srgbClr val="FF0000"/>
                </a:solidFill>
              </a:rPr>
              <a:t>feasible</a:t>
            </a:r>
            <a:r>
              <a:rPr lang="en-US" sz="2600" dirty="0" smtClean="0"/>
              <a:t> – good for developing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countries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SCTF has been proposed by </a:t>
            </a:r>
            <a:r>
              <a:rPr lang="en-US" sz="2600" dirty="0" smtClean="0">
                <a:solidFill>
                  <a:srgbClr val="FF0000"/>
                </a:solidFill>
              </a:rPr>
              <a:t>BINP</a:t>
            </a:r>
            <a:r>
              <a:rPr lang="en-US" sz="2600" dirty="0" smtClean="0"/>
              <a:t> and endorsed by HEP community. </a:t>
            </a:r>
            <a:r>
              <a:rPr lang="en-US" sz="2600" dirty="0" smtClean="0">
                <a:solidFill>
                  <a:srgbClr val="FF0000"/>
                </a:solidFill>
              </a:rPr>
              <a:t>Turkish</a:t>
            </a:r>
            <a:r>
              <a:rPr lang="en-US" sz="2600" dirty="0" smtClean="0"/>
              <a:t> is proposing building accelerator complex with CTF included.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China </a:t>
            </a:r>
            <a:r>
              <a:rPr lang="en-US" sz="2600" dirty="0" smtClean="0">
                <a:solidFill>
                  <a:srgbClr val="FF0000"/>
                </a:solidFill>
              </a:rPr>
              <a:t>has been leading </a:t>
            </a:r>
            <a:r>
              <a:rPr lang="en-US" sz="2600" dirty="0" smtClean="0"/>
              <a:t>physics on tau-charm sector for </a:t>
            </a:r>
            <a:r>
              <a:rPr lang="en-US" sz="2600" dirty="0" smtClean="0">
                <a:solidFill>
                  <a:srgbClr val="FF0000"/>
                </a:solidFill>
              </a:rPr>
              <a:t>two decades</a:t>
            </a:r>
            <a:r>
              <a:rPr lang="en-US" sz="2600" dirty="0" smtClean="0"/>
              <a:t>, we have experts (Machine, detector and physics) – SCTF may still be one of the </a:t>
            </a:r>
            <a:r>
              <a:rPr lang="en-US" sz="2600" dirty="0" smtClean="0">
                <a:solidFill>
                  <a:srgbClr val="FF0000"/>
                </a:solidFill>
              </a:rPr>
              <a:t>possible choice </a:t>
            </a:r>
            <a:r>
              <a:rPr lang="en-US" sz="2600" dirty="0" smtClean="0"/>
              <a:t>for HEP</a:t>
            </a:r>
            <a:r>
              <a:rPr lang="en-US" sz="2600" dirty="0"/>
              <a:t> </a:t>
            </a:r>
            <a:r>
              <a:rPr lang="en-US" sz="2600" dirty="0" smtClean="0"/>
              <a:t>in China.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17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29" y="2146594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8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Possible Future HEP Facilities</a:t>
            </a:r>
          </a:p>
        </p:txBody>
      </p:sp>
      <p:sp>
        <p:nvSpPr>
          <p:cNvPr id="20326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060EDF-1626-44AA-8900-B6627B65E697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32643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3265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839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1295400"/>
            <a:ext cx="1981200" cy="16002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010400" y="1447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Protons</a:t>
            </a:r>
          </a:p>
        </p:txBody>
      </p:sp>
      <p:sp>
        <p:nvSpPr>
          <p:cNvPr id="19" name="Oval 18"/>
          <p:cNvSpPr/>
          <p:nvPr/>
        </p:nvSpPr>
        <p:spPr>
          <a:xfrm>
            <a:off x="4191000" y="1447800"/>
            <a:ext cx="2133600" cy="1371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267200" y="1600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</a:rPr>
              <a:t>Leptons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524000" y="990600"/>
            <a:ext cx="2438400" cy="10668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676400" y="9906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B Factories</a:t>
            </a:r>
          </a:p>
        </p:txBody>
      </p:sp>
      <p:sp>
        <p:nvSpPr>
          <p:cNvPr id="23" name="Oval 22"/>
          <p:cNvSpPr/>
          <p:nvPr/>
        </p:nvSpPr>
        <p:spPr>
          <a:xfrm rot="660000">
            <a:off x="1421601" y="2380036"/>
            <a:ext cx="4348162" cy="1741487"/>
          </a:xfrm>
          <a:prstGeom prst="ellips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048000" y="34290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C9900"/>
                </a:solidFill>
              </a:rPr>
              <a:t>E-/Hadrons</a:t>
            </a:r>
          </a:p>
        </p:txBody>
      </p:sp>
      <p:sp>
        <p:nvSpPr>
          <p:cNvPr id="25" name="Oval 24"/>
          <p:cNvSpPr/>
          <p:nvPr/>
        </p:nvSpPr>
        <p:spPr>
          <a:xfrm>
            <a:off x="1295400" y="5715000"/>
            <a:ext cx="6172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657600" y="59436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79227" y="4684921"/>
            <a:ext cx="191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dirty="0" err="1">
                <a:solidFill>
                  <a:srgbClr val="0000FF"/>
                </a:solidFill>
              </a:rPr>
              <a:t>.P.Delahaye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4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93201" y="-59488"/>
            <a:ext cx="5604797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Tentative schedule new projects</a:t>
            </a:r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019799" y="0"/>
          <a:ext cx="31242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5" imgW="4102100" imgH="1143000" progId="Excel.Sheet.12">
                  <p:embed/>
                </p:oleObj>
              </mc:Choice>
              <mc:Fallback>
                <p:oleObj name="Worksheet" r:id="rId5" imgW="4102100" imgH="11430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799" y="0"/>
                        <a:ext cx="312420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04843-269E-41BC-8EE8-4A4536134ED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429000" y="381000"/>
            <a:ext cx="2514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Future facility specif. from LHC Physics?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16200000" flipH="1">
            <a:off x="3581403" y="1066798"/>
            <a:ext cx="304797" cy="2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 flipV="1">
            <a:off x="2514600" y="838200"/>
            <a:ext cx="1066800" cy="38100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4800600" y="1066800"/>
            <a:ext cx="304800" cy="1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rot="5400000">
            <a:off x="-723900" y="3695700"/>
            <a:ext cx="5410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266700" y="3848100"/>
            <a:ext cx="52578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76400" y="6400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 LHC = 1 fb</a:t>
            </a:r>
            <a:r>
              <a:rPr lang="en-US" b="1" baseline="30000" dirty="0" smtClean="0">
                <a:solidFill>
                  <a:srgbClr val="FF00FF"/>
                </a:solidFill>
              </a:rPr>
              <a:t>-1</a:t>
            </a:r>
            <a:endParaRPr lang="en-US" b="1" baseline="30000" dirty="0">
              <a:solidFill>
                <a:srgbClr val="FF00FF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952500" y="3848100"/>
            <a:ext cx="52578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00400" y="640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  66 fb</a:t>
            </a:r>
            <a:r>
              <a:rPr lang="en-US" b="1" baseline="30000" dirty="0" smtClean="0">
                <a:solidFill>
                  <a:srgbClr val="FF00FF"/>
                </a:solidFill>
              </a:rPr>
              <a:t>-1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2095500" y="3848100"/>
            <a:ext cx="52578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336 fb</a:t>
            </a:r>
            <a:r>
              <a:rPr lang="en-US" b="1" baseline="30000" dirty="0" smtClean="0">
                <a:solidFill>
                  <a:srgbClr val="FF00FF"/>
                </a:solidFill>
              </a:rPr>
              <a:t>-1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5562600" y="3886200"/>
            <a:ext cx="5257800" cy="762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391400" y="640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  3070 fb</a:t>
            </a:r>
            <a:r>
              <a:rPr lang="en-US" b="1" baseline="30000" dirty="0" smtClean="0">
                <a:solidFill>
                  <a:srgbClr val="FF00FF"/>
                </a:solidFill>
              </a:rPr>
              <a:t>-1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200" y="6858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Today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420469"/>
            <a:ext cx="2514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European Strategy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For Particle Physics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895600" y="914400"/>
            <a:ext cx="838200" cy="30480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2362203" y="1066797"/>
            <a:ext cx="304795" cy="1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6258902"/>
            <a:ext cx="10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SCTF?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8" grpId="0"/>
      <p:bldP spid="30" grpId="0"/>
      <p:bldP spid="32" grpId="0"/>
      <p:bldP spid="43" grpId="0"/>
      <p:bldP spid="44" grpId="0" animBg="1"/>
      <p:bldP spid="44" grpId="1" animBg="1"/>
      <p:bldP spid="45" grpId="0" animBg="1"/>
      <p:bldP spid="3" grpId="0"/>
      <p:bldP spid="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56"/>
            <a:ext cx="8229600" cy="981805"/>
          </a:xfrm>
        </p:spPr>
        <p:txBody>
          <a:bodyPr>
            <a:normAutofit/>
          </a:bodyPr>
          <a:lstStyle/>
          <a:p>
            <a:r>
              <a:rPr lang="en-US" sz="3600" dirty="0"/>
              <a:t>Conceptual </a:t>
            </a:r>
            <a:r>
              <a:rPr lang="en-US" sz="3600" dirty="0" smtClean="0"/>
              <a:t>Design </a:t>
            </a:r>
            <a:r>
              <a:rPr lang="en-US" sz="3600" dirty="0"/>
              <a:t>of the D</a:t>
            </a:r>
            <a:r>
              <a:rPr lang="en-US" sz="3600" dirty="0" smtClean="0"/>
              <a:t>etector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249102"/>
            <a:ext cx="8511283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detector should feature: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xtremely </a:t>
            </a:r>
            <a:r>
              <a:rPr lang="en-US" sz="2400" dirty="0"/>
              <a:t>high 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and energy resolution </a:t>
            </a:r>
            <a:r>
              <a:rPr lang="en-US" sz="2400" dirty="0"/>
              <a:t>for charged particles and </a:t>
            </a:r>
            <a:r>
              <a:rPr lang="en-US" sz="2400" dirty="0" smtClean="0"/>
              <a:t>photons;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Very good </a:t>
            </a:r>
            <a:r>
              <a:rPr lang="en-US" sz="2400" dirty="0" smtClean="0">
                <a:solidFill>
                  <a:srgbClr val="FF0000"/>
                </a:solidFill>
              </a:rPr>
              <a:t>PID</a:t>
            </a:r>
            <a:r>
              <a:rPr lang="en-US" sz="2400" dirty="0" smtClean="0"/>
              <a:t> system. K/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 </a:t>
            </a:r>
            <a:r>
              <a:rPr lang="en-US" sz="2400" dirty="0"/>
              <a:t>separation higher than </a:t>
            </a:r>
            <a:r>
              <a:rPr lang="en-US" sz="2400" dirty="0" smtClean="0"/>
              <a:t>3</a:t>
            </a:r>
            <a:r>
              <a:rPr lang="en-US" sz="2400" dirty="0" smtClean="0">
                <a:latin typeface="Symbol" charset="2"/>
                <a:cs typeface="Symbol" charset="2"/>
              </a:rPr>
              <a:t>s </a:t>
            </a:r>
            <a:r>
              <a:rPr lang="en-US" sz="2400" dirty="0" smtClean="0">
                <a:cs typeface="Symbol" charset="2"/>
              </a:rPr>
              <a:t>(for D</a:t>
            </a:r>
            <a:r>
              <a:rPr lang="en-US" sz="2400" dirty="0" smtClean="0">
                <a:latin typeface="Symbol" charset="2"/>
                <a:cs typeface="Symbol" charset="2"/>
              </a:rPr>
              <a:t>);</a:t>
            </a:r>
            <a:r>
              <a:rPr lang="en-US" sz="2400" dirty="0" smtClean="0"/>
              <a:t> 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Robust </a:t>
            </a:r>
            <a:r>
              <a:rPr lang="en-US" sz="2400" dirty="0" smtClean="0">
                <a:latin typeface="Symbol" charset="2"/>
                <a:cs typeface="Symbol" charset="2"/>
              </a:rPr>
              <a:t>m/p</a:t>
            </a:r>
            <a:r>
              <a:rPr lang="en-US" sz="2400" dirty="0" smtClean="0"/>
              <a:t> separation up to 1.2 </a:t>
            </a:r>
            <a:r>
              <a:rPr lang="en-US" sz="2400" dirty="0" err="1" smtClean="0"/>
              <a:t>GeV</a:t>
            </a:r>
            <a:r>
              <a:rPr lang="en-US" sz="2400" dirty="0" smtClean="0"/>
              <a:t>/c (for </a:t>
            </a:r>
            <a:r>
              <a:rPr lang="en-US" sz="2400" dirty="0" err="1" smtClean="0">
                <a:latin typeface="Symbol" charset="2"/>
                <a:cs typeface="Symbol" charset="2"/>
              </a:rPr>
              <a:t>t</a:t>
            </a:r>
            <a:r>
              <a:rPr lang="en-US" sz="2400" dirty="0" err="1" smtClean="0">
                <a:cs typeface="Symbol" charset="2"/>
                <a:sym typeface="Wingdings"/>
              </a:rPr>
              <a:t>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mg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) 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cs typeface="Symbol" charset="2"/>
                <a:sym typeface="Wingdings"/>
              </a:rPr>
              <a:t>DAQ 300-400 kHz, 30kB/event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cs typeface="Symbol" charset="2"/>
                <a:sym typeface="Wingdings"/>
              </a:rPr>
              <a:t>Unique trigger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/>
              <a:t>10 </a:t>
            </a:r>
            <a:r>
              <a:rPr lang="en-US" sz="2400" dirty="0" err="1"/>
              <a:t>Gbit</a:t>
            </a:r>
            <a:r>
              <a:rPr lang="en-US" sz="2400" dirty="0"/>
              <a:t> optical links will be used </a:t>
            </a:r>
            <a:r>
              <a:rPr lang="en-US" sz="2400" dirty="0" smtClean="0"/>
              <a:t>to transmit </a:t>
            </a:r>
            <a:r>
              <a:rPr lang="en-US" sz="2400" dirty="0"/>
              <a:t>the </a:t>
            </a:r>
            <a:r>
              <a:rPr lang="en-US" sz="2400" dirty="0" smtClean="0"/>
              <a:t>data</a:t>
            </a:r>
            <a:endParaRPr lang="en-US" sz="2400" dirty="0">
              <a:cs typeface="Symbol" charset="2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8746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8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TPC+MPGD(</a:t>
            </a:r>
            <a:r>
              <a:rPr lang="en-US" sz="3600" dirty="0" err="1" smtClean="0"/>
              <a:t>GEM</a:t>
            </a:r>
            <a:r>
              <a:rPr lang="en-US" sz="3600" dirty="0" err="1"/>
              <a:t>,</a:t>
            </a:r>
            <a:r>
              <a:rPr lang="en-US" sz="3600" dirty="0" err="1" smtClean="0"/>
              <a:t>Micomegas</a:t>
            </a:r>
            <a:r>
              <a:rPr lang="en-US" sz="3600" dirty="0" smtClean="0"/>
              <a:t> as readout)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535"/>
            <a:ext cx="4351997" cy="3042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06" y="1463535"/>
            <a:ext cx="4523194" cy="3596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269534"/>
            <a:ext cx="3433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Position measurement--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endParaRPr lang="en-US" sz="2400" dirty="0" smtClean="0"/>
          </a:p>
          <a:p>
            <a:r>
              <a:rPr lang="en-US" sz="2400" dirty="0" err="1" smtClean="0"/>
              <a:t>dE</a:t>
            </a:r>
            <a:r>
              <a:rPr lang="en-US" sz="2400" dirty="0" smtClean="0"/>
              <a:t>/dx--PID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1117" y="5406580"/>
            <a:ext cx="3551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Handle High rates to about</a:t>
            </a:r>
          </a:p>
          <a:p>
            <a:r>
              <a:rPr lang="en-US" sz="2400" dirty="0" smtClean="0"/>
              <a:t>200 MHz/cm</a:t>
            </a:r>
            <a:r>
              <a:rPr lang="en-US" sz="2400" baseline="30000" dirty="0" smtClean="0"/>
              <a:t>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14533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06"/>
            <a:ext cx="8229600" cy="773503"/>
          </a:xfrm>
        </p:spPr>
        <p:txBody>
          <a:bodyPr/>
          <a:lstStyle/>
          <a:p>
            <a:r>
              <a:rPr lang="en-US" dirty="0" smtClean="0"/>
              <a:t>Drift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4" y="1122694"/>
            <a:ext cx="2676673" cy="4352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923" y="549584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Arrangement of drift chamber wires. One sixteenth sector of the </a:t>
            </a:r>
            <a:r>
              <a:rPr lang="en-US" sz="1600" dirty="0" smtClean="0"/>
              <a:t>full chamber </a:t>
            </a:r>
            <a:r>
              <a:rPr lang="en-US" sz="1600" dirty="0"/>
              <a:t>is shown, with axial (A) and small-angle stereo (U and V</a:t>
            </a:r>
            <a:r>
              <a:rPr lang="en-US" sz="1600" dirty="0" smtClean="0"/>
              <a:t>) </a:t>
            </a:r>
            <a:r>
              <a:rPr lang="en-US" sz="1600" dirty="0" err="1" smtClean="0"/>
              <a:t>superlayers</a:t>
            </a:r>
            <a:r>
              <a:rPr lang="en-US" sz="1600" dirty="0" smtClean="0"/>
              <a:t> </a:t>
            </a:r>
            <a:r>
              <a:rPr lang="en-US" sz="1600" dirty="0"/>
              <a:t>indicated.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9854" y="1122694"/>
            <a:ext cx="524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ased </a:t>
            </a:r>
            <a:r>
              <a:rPr lang="en-US" sz="2800" dirty="0"/>
              <a:t>on the BABAR drift chamber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923" y="2021903"/>
            <a:ext cx="3319573" cy="34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4" y="477520"/>
            <a:ext cx="2829146" cy="5161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8472" y="2680599"/>
            <a:ext cx="4730056" cy="3539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Physical </a:t>
            </a:r>
            <a:r>
              <a:rPr lang="en-US" sz="2800" dirty="0"/>
              <a:t>program for </a:t>
            </a:r>
            <a:r>
              <a:rPr lang="en-US" sz="2800" dirty="0" smtClean="0"/>
              <a:t>SCTF</a:t>
            </a:r>
          </a:p>
          <a:p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Conceptual </a:t>
            </a:r>
            <a:r>
              <a:rPr lang="en-US" sz="2800" dirty="0"/>
              <a:t>design of the </a:t>
            </a:r>
            <a:endParaRPr lang="en-US" sz="2800" dirty="0" smtClean="0"/>
          </a:p>
          <a:p>
            <a:r>
              <a:rPr lang="en-US" sz="2800" dirty="0" smtClean="0"/>
              <a:t>      detector </a:t>
            </a:r>
            <a:r>
              <a:rPr lang="en-US" sz="2800" dirty="0"/>
              <a:t>for the </a:t>
            </a:r>
            <a:r>
              <a:rPr lang="en-US" sz="2800" dirty="0" smtClean="0"/>
              <a:t>SCTF</a:t>
            </a:r>
          </a:p>
          <a:p>
            <a:endParaRPr lang="en-US" sz="2800" dirty="0"/>
          </a:p>
          <a:p>
            <a:pPr marL="457200" indent="-457200">
              <a:buAutoNum type="arabicPeriod" startAt="3"/>
            </a:pPr>
            <a:r>
              <a:rPr lang="en-US" sz="2800" dirty="0" smtClean="0"/>
              <a:t>CT </a:t>
            </a:r>
            <a:r>
              <a:rPr lang="en-US" sz="2800" dirty="0"/>
              <a:t>factory </a:t>
            </a:r>
            <a:r>
              <a:rPr lang="en-US" sz="2800" dirty="0" smtClean="0"/>
              <a:t>collider</a:t>
            </a:r>
          </a:p>
          <a:p>
            <a:endParaRPr lang="en-US" sz="2800" dirty="0"/>
          </a:p>
          <a:p>
            <a:r>
              <a:rPr lang="en-US" sz="2800" dirty="0" smtClean="0"/>
              <a:t>4.  Injection </a:t>
            </a:r>
            <a:r>
              <a:rPr lang="en-US" sz="2800" dirty="0"/>
              <a:t>system of the </a:t>
            </a:r>
            <a:r>
              <a:rPr lang="en-US" sz="2800" dirty="0" smtClean="0"/>
              <a:t>SCTF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57419" y="2680981"/>
            <a:ext cx="78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SCTF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525" y="5861183"/>
            <a:ext cx="1660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176 pages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49" y="1071214"/>
            <a:ext cx="283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Endorsed by EHEP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3235" y="1947784"/>
            <a:ext cx="3046213" cy="7331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0242" y="443198"/>
            <a:ext cx="3475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Definition of SCTF</a:t>
            </a:r>
          </a:p>
          <a:p>
            <a:r>
              <a:rPr lang="en-US" sz="2800" dirty="0" err="1" smtClean="0">
                <a:solidFill>
                  <a:srgbClr val="000090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90"/>
                </a:solidFill>
              </a:rPr>
              <a:t>cm</a:t>
            </a:r>
            <a:r>
              <a:rPr lang="en-US" sz="2800" dirty="0" smtClean="0">
                <a:solidFill>
                  <a:srgbClr val="000090"/>
                </a:solidFill>
              </a:rPr>
              <a:t>: 2-5/6 </a:t>
            </a:r>
            <a:r>
              <a:rPr lang="en-US" sz="2800" dirty="0" err="1" smtClean="0">
                <a:solidFill>
                  <a:srgbClr val="000090"/>
                </a:solidFill>
              </a:rPr>
              <a:t>GeV</a:t>
            </a:r>
            <a:endParaRPr lang="en-US" sz="28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L:    10</a:t>
            </a:r>
            <a:r>
              <a:rPr lang="en-US" sz="2800" baseline="30000" dirty="0" smtClean="0">
                <a:solidFill>
                  <a:srgbClr val="000090"/>
                </a:solidFill>
              </a:rPr>
              <a:t>35</a:t>
            </a:r>
            <a:r>
              <a:rPr lang="en-US" sz="2800" dirty="0" smtClean="0">
                <a:solidFill>
                  <a:srgbClr val="000090"/>
                </a:solidFill>
              </a:rPr>
              <a:t> cm</a:t>
            </a:r>
            <a:r>
              <a:rPr lang="en-US" sz="2800" baseline="30000" dirty="0" smtClean="0">
                <a:solidFill>
                  <a:srgbClr val="000090"/>
                </a:solidFill>
              </a:rPr>
              <a:t>-2</a:t>
            </a:r>
            <a:r>
              <a:rPr lang="en-US" sz="2800" dirty="0" smtClean="0">
                <a:solidFill>
                  <a:srgbClr val="000090"/>
                </a:solidFill>
              </a:rPr>
              <a:t>s</a:t>
            </a:r>
            <a:r>
              <a:rPr lang="en-US" sz="2800" baseline="30000" dirty="0" smtClean="0">
                <a:solidFill>
                  <a:srgbClr val="000090"/>
                </a:solidFill>
              </a:rPr>
              <a:t>-1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Focusing Aerogel Imaging </a:t>
            </a:r>
            <a:r>
              <a:rPr lang="en-US" dirty="0"/>
              <a:t>Cherenkov </a:t>
            </a:r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19" y="3783228"/>
            <a:ext cx="3479774" cy="2824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6550" y="1744322"/>
            <a:ext cx="366924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 solid </a:t>
            </a:r>
            <a:r>
              <a:rPr lang="en-US" sz="2400" dirty="0"/>
              <a:t>angle and identify </a:t>
            </a:r>
          </a:p>
          <a:p>
            <a:r>
              <a:rPr lang="en-US" sz="2400" dirty="0" err="1" smtClean="0"/>
              <a:t>muons</a:t>
            </a:r>
            <a:r>
              <a:rPr lang="en-US" sz="2400" dirty="0" smtClean="0"/>
              <a:t> </a:t>
            </a:r>
            <a:r>
              <a:rPr lang="en-US" sz="2400" dirty="0"/>
              <a:t>and h</a:t>
            </a:r>
            <a:r>
              <a:rPr lang="en-US" sz="2400" dirty="0" smtClean="0"/>
              <a:t>adrons with </a:t>
            </a:r>
          </a:p>
          <a:p>
            <a:r>
              <a:rPr lang="en-US" sz="2400" dirty="0" smtClean="0"/>
              <a:t>momenta </a:t>
            </a:r>
            <a:r>
              <a:rPr lang="en-US" sz="2400" dirty="0"/>
              <a:t>up to ~</a:t>
            </a:r>
            <a:r>
              <a:rPr lang="en-US" sz="2400" dirty="0" smtClean="0"/>
              <a:t>2 </a:t>
            </a:r>
            <a:r>
              <a:rPr lang="en-US" sz="2400" dirty="0" err="1" smtClean="0"/>
              <a:t>GeV</a:t>
            </a:r>
            <a:r>
              <a:rPr lang="en-US" sz="2400" dirty="0"/>
              <a:t>/</a:t>
            </a:r>
            <a:r>
              <a:rPr lang="en-US" sz="2400" dirty="0" smtClean="0"/>
              <a:t>c</a:t>
            </a:r>
            <a:r>
              <a:rPr lang="en-US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8" y="1568522"/>
            <a:ext cx="5021012" cy="22147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4279614"/>
            <a:ext cx="4194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Large </a:t>
            </a:r>
            <a:r>
              <a:rPr lang="en-US" sz="2400" dirty="0">
                <a:solidFill>
                  <a:srgbClr val="FF0000"/>
                </a:solidFill>
              </a:rPr>
              <a:t>number of channels </a:t>
            </a:r>
            <a:r>
              <a:rPr lang="en-US" sz="2400" dirty="0"/>
              <a:t>and their high density will require a development of dedicated</a:t>
            </a:r>
          </a:p>
          <a:p>
            <a:r>
              <a:rPr lang="en-US" sz="2400" dirty="0" smtClean="0"/>
              <a:t>front</a:t>
            </a:r>
            <a:r>
              <a:rPr lang="en-US" sz="2400" dirty="0"/>
              <a:t>-end electronics based on </a:t>
            </a:r>
            <a:r>
              <a:rPr lang="en-US" sz="2400" dirty="0">
                <a:solidFill>
                  <a:srgbClr val="FF0000"/>
                </a:solidFill>
              </a:rPr>
              <a:t>ASICs</a:t>
            </a:r>
          </a:p>
        </p:txBody>
      </p:sp>
    </p:spTree>
    <p:extLst>
      <p:ext uri="{BB962C8B-B14F-4D97-AF65-F5344CB8AC3E}">
        <p14:creationId xmlns:p14="http://schemas.microsoft.com/office/powerpoint/2010/main" val="3557103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61"/>
            <a:ext cx="8229600" cy="1143000"/>
          </a:xfrm>
        </p:spPr>
        <p:txBody>
          <a:bodyPr/>
          <a:lstStyle/>
          <a:p>
            <a:r>
              <a:rPr lang="en-US" dirty="0"/>
              <a:t>Electromagnetic calorimeter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988" y="1307993"/>
            <a:ext cx="7571169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Detection </a:t>
            </a:r>
            <a:r>
              <a:rPr lang="en-US" sz="2400" dirty="0"/>
              <a:t>of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e/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Measure </a:t>
            </a:r>
            <a:r>
              <a:rPr lang="en-US" sz="2400" dirty="0"/>
              <a:t>of E</a:t>
            </a:r>
            <a:r>
              <a:rPr lang="en-US" sz="2400" dirty="0" smtClean="0"/>
              <a:t> and position in </a:t>
            </a:r>
            <a:r>
              <a:rPr lang="en-US" sz="2400" dirty="0"/>
              <a:t>the </a:t>
            </a:r>
            <a:r>
              <a:rPr lang="en-US" sz="2400" dirty="0" smtClean="0"/>
              <a:t>energy </a:t>
            </a:r>
            <a:r>
              <a:rPr lang="en-US" sz="2400" dirty="0"/>
              <a:t>range </a:t>
            </a:r>
            <a:r>
              <a:rPr lang="en-US" sz="2400" dirty="0" smtClean="0"/>
              <a:t>from 1 </a:t>
            </a:r>
            <a:r>
              <a:rPr lang="en-US" sz="2400" dirty="0"/>
              <a:t>MeV to 2 </a:t>
            </a:r>
            <a:r>
              <a:rPr lang="en-US" sz="2400" dirty="0" err="1" smtClean="0"/>
              <a:t>GeV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eparation </a:t>
            </a:r>
            <a:r>
              <a:rPr lang="en-US" sz="2400" dirty="0"/>
              <a:t>of electrons and </a:t>
            </a:r>
            <a:r>
              <a:rPr lang="en-US" sz="2400" dirty="0" smtClean="0"/>
              <a:t>hadrons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Neutral </a:t>
            </a:r>
            <a:r>
              <a:rPr lang="en-US" sz="2400" dirty="0" smtClean="0">
                <a:solidFill>
                  <a:srgbClr val="FF0000"/>
                </a:solidFill>
              </a:rPr>
              <a:t>trigger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734" y="3776544"/>
            <a:ext cx="8002066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Scintillation </a:t>
            </a:r>
            <a:r>
              <a:rPr lang="en-US" sz="2400" dirty="0"/>
              <a:t>crystals </a:t>
            </a:r>
            <a:r>
              <a:rPr lang="en-US" sz="2400" dirty="0" err="1">
                <a:solidFill>
                  <a:srgbClr val="FF0000"/>
                </a:solidFill>
              </a:rPr>
              <a:t>CsI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Tl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cs typeface="Symbol" charset="2"/>
              </a:rPr>
              <a:t>Best reached: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/>
              <a:t>E</a:t>
            </a:r>
            <a:r>
              <a:rPr lang="en-US" sz="2400" dirty="0"/>
              <a:t>/</a:t>
            </a:r>
            <a:r>
              <a:rPr lang="en-US" sz="2400" dirty="0" smtClean="0"/>
              <a:t>E ~ 1.8</a:t>
            </a:r>
            <a:r>
              <a:rPr lang="en-US" sz="2400" dirty="0"/>
              <a:t>% </a:t>
            </a:r>
            <a:r>
              <a:rPr lang="en-US" sz="2400" dirty="0" smtClean="0"/>
              <a:t>at 1 </a:t>
            </a:r>
            <a:r>
              <a:rPr lang="en-US" sz="2400" dirty="0" err="1"/>
              <a:t>GeV</a:t>
            </a:r>
            <a:r>
              <a:rPr lang="en-US" sz="2400" dirty="0"/>
              <a:t> and about 3% at </a:t>
            </a:r>
            <a:r>
              <a:rPr lang="en-US" sz="2400" dirty="0" smtClean="0"/>
              <a:t>100 MeV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131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Muon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270"/>
            <a:ext cx="8229600" cy="19397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</a:t>
            </a:r>
            <a:r>
              <a:rPr lang="en-US" dirty="0" smtClean="0"/>
              <a:t>ine </a:t>
            </a:r>
            <a:r>
              <a:rPr lang="en-US" dirty="0"/>
              <a:t>layers of coordinate detectors in the barrel and eight layers </a:t>
            </a:r>
            <a:r>
              <a:rPr lang="en-US" dirty="0" smtClean="0"/>
              <a:t>at the </a:t>
            </a:r>
            <a:r>
              <a:rPr lang="en-US" dirty="0" err="1" smtClean="0"/>
              <a:t>endcap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Streamer tube, or RPC?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5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10"/>
            <a:ext cx="8229600" cy="1143000"/>
          </a:xfrm>
        </p:spPr>
        <p:txBody>
          <a:bodyPr/>
          <a:lstStyle/>
          <a:p>
            <a:r>
              <a:rPr lang="en-US" dirty="0" smtClean="0"/>
              <a:t>Sub-system Electronics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3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Read Out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0"/>
            <a:ext cx="9144000" cy="3119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0619" y="1267233"/>
            <a:ext cx="66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</a:rPr>
              <a:t>7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5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Diagram of Electronics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9" y="1417637"/>
            <a:ext cx="8186357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2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022"/>
            <a:ext cx="8229600" cy="1143000"/>
          </a:xfrm>
        </p:spPr>
        <p:txBody>
          <a:bodyPr/>
          <a:lstStyle/>
          <a:p>
            <a:r>
              <a:rPr lang="en-US" dirty="0" smtClean="0"/>
              <a:t>Level One 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49" y="1367264"/>
            <a:ext cx="7119413" cy="51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7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31072" y="-559744"/>
            <a:ext cx="5838258" cy="8273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769" y="13405"/>
            <a:ext cx="863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TDAQ </a:t>
            </a:r>
            <a:r>
              <a:rPr lang="en-US" sz="3600" dirty="0"/>
              <a:t>and offline data </a:t>
            </a:r>
            <a:r>
              <a:rPr lang="en-US" sz="3600" dirty="0" smtClean="0"/>
              <a:t>processing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038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F5B-2A8A-9B45-B956-EBB649AD1CEA}" type="slidenum">
              <a:rPr lang="en-US"/>
              <a:pPr/>
              <a:t>49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3698"/>
            <a:ext cx="7772400" cy="8382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+mn-lt"/>
              </a:rPr>
              <a:t>R(pQCD) and R(BES)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724400" y="3845803"/>
            <a:ext cx="4443744" cy="230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pQCD </a:t>
            </a:r>
            <a:r>
              <a:rPr lang="en-US" sz="2800" dirty="0">
                <a:solidFill>
                  <a:srgbClr val="000000"/>
                </a:solidFill>
              </a:rPr>
              <a:t>calculation agree</a:t>
            </a:r>
            <a:r>
              <a:rPr lang="en-US" sz="2800" dirty="0" smtClean="0">
                <a:solidFill>
                  <a:srgbClr val="000000"/>
                </a:solidFill>
              </a:rPr>
              <a:t>  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  well </a:t>
            </a:r>
            <a:r>
              <a:rPr lang="en-US" sz="2800" dirty="0">
                <a:solidFill>
                  <a:srgbClr val="000000"/>
                </a:solidFill>
              </a:rPr>
              <a:t>with BES</a:t>
            </a:r>
            <a:r>
              <a:rPr lang="en-US" sz="2800" dirty="0" smtClean="0">
                <a:solidFill>
                  <a:srgbClr val="000000"/>
                </a:solidFill>
              </a:rPr>
              <a:t> data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Slight deviate in 2.2-2.5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 GeV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61898"/>
            <a:ext cx="4218705" cy="28756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2316" y="1138018"/>
            <a:ext cx="4339684" cy="2290982"/>
            <a:chOff x="232316" y="961898"/>
            <a:chExt cx="6093810" cy="2986451"/>
          </a:xfrm>
        </p:grpSpPr>
        <p:pic>
          <p:nvPicPr>
            <p:cNvPr id="1771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316" y="961898"/>
              <a:ext cx="6093810" cy="2986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7938" y="1623296"/>
              <a:ext cx="2431939" cy="56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D. Michel</a:t>
              </a:r>
              <a:endParaRPr lang="en-US" sz="22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5803"/>
            <a:ext cx="4724400" cy="2171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92071" y="1645393"/>
            <a:ext cx="254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Thomas Teubner, 2009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82413" y="4972643"/>
            <a:ext cx="215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H. Kuhn, 2009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75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17" y="93562"/>
            <a:ext cx="7966364" cy="68636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Features of the C</a:t>
            </a:r>
            <a:r>
              <a:rPr lang="en-US" altLang="zh-CN" sz="3200" dirty="0" smtClean="0">
                <a:solidFill>
                  <a:srgbClr val="000000"/>
                </a:solidFill>
                <a:latin typeface="+mn-lt"/>
              </a:rPr>
              <a:t>harm tau 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Energy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Region</a:t>
            </a:r>
          </a:p>
        </p:txBody>
      </p:sp>
      <p:sp>
        <p:nvSpPr>
          <p:cNvPr id="1204227" name="Rectangle 3"/>
          <p:cNvSpPr>
            <a:spLocks noChangeArrowheads="1"/>
          </p:cNvSpPr>
          <p:nvPr/>
        </p:nvSpPr>
        <p:spPr bwMode="auto">
          <a:xfrm>
            <a:off x="441484" y="705076"/>
            <a:ext cx="8647512" cy="20436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pPr marL="343334" indent="-343334" defTabSz="914608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-108" charset="2"/>
              <a:buChar char="§"/>
            </a:pPr>
            <a:r>
              <a:rPr lang="en-US" sz="2400" dirty="0"/>
              <a:t>Rich of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resonances</a:t>
            </a:r>
            <a:r>
              <a:rPr lang="en-US" sz="2400" dirty="0"/>
              <a:t>, </a:t>
            </a:r>
            <a:r>
              <a:rPr lang="en-US" sz="2400" dirty="0" err="1"/>
              <a:t>charmonium</a:t>
            </a:r>
            <a:r>
              <a:rPr lang="en-US" sz="2400" dirty="0"/>
              <a:t> and  charmed </a:t>
            </a:r>
            <a:r>
              <a:rPr lang="en-US" sz="2400" dirty="0" smtClean="0"/>
              <a:t>mesons.</a:t>
            </a:r>
            <a:endParaRPr lang="en-US" sz="2400" dirty="0"/>
          </a:p>
          <a:p>
            <a:pPr marL="343334" indent="-343334" defTabSz="914608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-108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Threshold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/>
              <a:t>characteristics (pairs of </a:t>
            </a:r>
            <a:r>
              <a:rPr lang="en-US" sz="2400" dirty="0">
                <a:sym typeface="Symbol" pitchFamily="-108" charset="2"/>
              </a:rPr>
              <a:t>, D, D</a:t>
            </a:r>
            <a:r>
              <a:rPr lang="en-US" sz="2400" baseline="-25000" dirty="0">
                <a:sym typeface="Symbol" pitchFamily="-108" charset="2"/>
              </a:rPr>
              <a:t>s</a:t>
            </a:r>
            <a:r>
              <a:rPr lang="en-US" sz="2400" dirty="0">
                <a:sym typeface="Symbol" pitchFamily="-108" charset="2"/>
              </a:rPr>
              <a:t>, </a:t>
            </a:r>
            <a:r>
              <a:rPr lang="en-US" sz="2400" dirty="0" smtClean="0">
                <a:sym typeface="Symbol" pitchFamily="-108" charset="2"/>
              </a:rPr>
              <a:t>charmed </a:t>
            </a:r>
            <a:r>
              <a:rPr lang="en-US" sz="2400" dirty="0">
                <a:sym typeface="Symbol" pitchFamily="-108" charset="2"/>
              </a:rPr>
              <a:t>baryons…</a:t>
            </a:r>
            <a:r>
              <a:rPr lang="en-US" sz="2400" dirty="0" smtClean="0">
                <a:sym typeface="Symbol" pitchFamily="-108" charset="2"/>
              </a:rPr>
              <a:t>).</a:t>
            </a:r>
            <a:endParaRPr lang="en-US" sz="2400" dirty="0"/>
          </a:p>
          <a:p>
            <a:pPr marL="343334" indent="-343334" defTabSz="914608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-108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Transition between </a:t>
            </a:r>
            <a:r>
              <a:rPr lang="en-US" sz="2400" dirty="0"/>
              <a:t>smooth and resonances, perturbative and non-</a:t>
            </a:r>
            <a:r>
              <a:rPr lang="en-US" sz="2400" dirty="0" err="1"/>
              <a:t>perturbative</a:t>
            </a:r>
            <a:r>
              <a:rPr lang="en-US" sz="2400" dirty="0"/>
              <a:t> </a:t>
            </a:r>
            <a:r>
              <a:rPr lang="en-US" sz="2400" dirty="0" smtClean="0"/>
              <a:t>QCD.</a:t>
            </a:r>
            <a:endParaRPr lang="en-US" sz="2400" dirty="0"/>
          </a:p>
          <a:p>
            <a:pPr marL="343334" indent="-343334" defTabSz="914608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-108" charset="2"/>
              <a:buChar char="§"/>
            </a:pPr>
            <a:r>
              <a:rPr lang="en-US" sz="2400" dirty="0"/>
              <a:t>Energy location of the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gluonic matter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glueball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exotic states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hybrid</a:t>
            </a:r>
            <a:endParaRPr lang="en-US" sz="2400" dirty="0">
              <a:solidFill>
                <a:srgbClr val="3333CC"/>
              </a:solidFill>
            </a:endParaRPr>
          </a:p>
        </p:txBody>
      </p:sp>
      <p:pic>
        <p:nvPicPr>
          <p:cNvPr id="12042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188" y="2828979"/>
            <a:ext cx="8174182" cy="39920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451C-C6A0-0A44-9532-95E054E1D3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1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 </a:t>
            </a:r>
            <a:r>
              <a:rPr lang="en-US" dirty="0" smtClean="0"/>
              <a:t>and 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451C-C6A0-0A44-9532-95E054E1D32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272" y="5030340"/>
            <a:ext cx="4611759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PDG08: α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(M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)=0.1170±0.0012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BESII √s=2.60,3.07, 3.65GeV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          α</a:t>
            </a:r>
            <a:r>
              <a:rPr lang="en-US" sz="240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(M</a:t>
            </a:r>
            <a:r>
              <a:rPr lang="en-US" sz="2400" baseline="-25000" dirty="0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)=0.117</a:t>
            </a:r>
            <a:r>
              <a:rPr lang="en-US" sz="2400" baseline="30000" dirty="0" smtClean="0">
                <a:solidFill>
                  <a:srgbClr val="0000FF"/>
                </a:solidFill>
              </a:rPr>
              <a:t>+0.012 </a:t>
            </a:r>
            <a:r>
              <a:rPr lang="en-US" sz="2400" baseline="-25000" dirty="0" smtClean="0">
                <a:solidFill>
                  <a:srgbClr val="0000FF"/>
                </a:solidFill>
              </a:rPr>
              <a:t>-0017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335907"/>
            <a:ext cx="3803628" cy="3694433"/>
            <a:chOff x="457200" y="1335907"/>
            <a:chExt cx="3803628" cy="36944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35907"/>
              <a:ext cx="3803628" cy="3694433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9292215">
              <a:off x="1474642" y="2180139"/>
              <a:ext cx="477540" cy="100723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31896" y="1956236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BEPC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endCxn id="8" idx="6"/>
            </p:cNvCxnSpPr>
            <p:nvPr/>
          </p:nvCxnSpPr>
          <p:spPr>
            <a:xfrm rot="5400000">
              <a:off x="1839128" y="2386811"/>
              <a:ext cx="209672" cy="871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029586" y="1417638"/>
            <a:ext cx="3349493" cy="3447310"/>
            <a:chOff x="3120" y="864"/>
            <a:chExt cx="2496" cy="2928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864"/>
              <a:ext cx="2496" cy="292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456" y="2622"/>
              <a:ext cx="1362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</a:rPr>
                <a:t>Blue:BES Preliminary</a:t>
              </a:r>
            </a:p>
          </p:txBody>
        </p:sp>
      </p:grp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5181600" y="5030340"/>
          <a:ext cx="35052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5" imgW="2247840" imgH="787320" progId="Equation.3">
                  <p:embed/>
                </p:oleObj>
              </mc:Choice>
              <mc:Fallback>
                <p:oleObj name="Equation" r:id="rId5" imgW="22478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30340"/>
                        <a:ext cx="3505200" cy="14493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03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177"/>
            <a:ext cx="8229600" cy="1143000"/>
          </a:xfrm>
        </p:spPr>
        <p:txBody>
          <a:bodyPr/>
          <a:lstStyle/>
          <a:p>
            <a:r>
              <a:rPr lang="en-US" dirty="0" smtClean="0"/>
              <a:t>MLLA/LPHD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451C-C6A0-0A44-9532-95E054E1D32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7102"/>
            <a:ext cx="3392059" cy="32474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6998" y="455453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BESII R</a:t>
            </a:r>
            <a:r>
              <a:rPr lang="en-US" sz="2400" dirty="0" smtClean="0"/>
              <a:t> scan data: PRD69 (2004) 072001 for inclusive charged particle.</a:t>
            </a:r>
          </a:p>
          <a:p>
            <a:r>
              <a:rPr lang="en-US" sz="2400" dirty="0" smtClean="0"/>
              <a:t>Consistant with high energy ep data at </a:t>
            </a:r>
            <a:r>
              <a:rPr lang="en-US" sz="2400" dirty="0" smtClean="0">
                <a:solidFill>
                  <a:srgbClr val="FF0000"/>
                </a:solidFill>
              </a:rPr>
              <a:t>5%</a:t>
            </a:r>
            <a:r>
              <a:rPr lang="en-US" sz="2400" dirty="0" smtClean="0"/>
              <a:t> level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55064" y="4741741"/>
            <a:ext cx="353173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Pretty large uncertainty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No exclusive data yet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BESIII can contribute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02" y="1307102"/>
            <a:ext cx="2996047" cy="320788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4888998" y="4246949"/>
            <a:ext cx="859248" cy="8247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88998" y="3885865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BEPCII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19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451C-C6A0-0A44-9532-95E054E1D326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81" y="1417638"/>
            <a:ext cx="2752864" cy="2047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4124" y="1417638"/>
            <a:ext cx="5043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Fragmentation function D</a:t>
            </a:r>
            <a:r>
              <a:rPr lang="en-US" sz="2400" baseline="30000" dirty="0" smtClean="0"/>
              <a:t>h</a:t>
            </a:r>
            <a:r>
              <a:rPr lang="en-US" sz="2400" baseline="-25000" dirty="0" smtClean="0"/>
              <a:t>q</a:t>
            </a:r>
            <a:r>
              <a:rPr lang="en-US" sz="2400" dirty="0" smtClean="0"/>
              <a:t>(z): probability that hadron h is found in the debris of a parton (quark/gluon) carrying a fraction z = 2E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/√s of parton’s energy.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389235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LO: dσ(e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 → h+X)/dz=∑</a:t>
            </a:r>
            <a:r>
              <a:rPr lang="en-US" sz="2400" baseline="-25000" dirty="0" smtClean="0"/>
              <a:t>q</a:t>
            </a:r>
            <a:r>
              <a:rPr lang="en-US" sz="2400" dirty="0" smtClean="0"/>
              <a:t> σ(e + e− → q</a:t>
            </a:r>
            <a:r>
              <a:rPr lang="en-US" sz="2400" u="sng" dirty="0" smtClean="0"/>
              <a:t>q</a:t>
            </a:r>
            <a:r>
              <a:rPr lang="en-US" sz="2400" dirty="0" smtClean="0"/>
              <a:t>)(D</a:t>
            </a:r>
            <a:r>
              <a:rPr lang="en-US" sz="2400" baseline="30000" dirty="0" smtClean="0"/>
              <a:t>h</a:t>
            </a:r>
            <a:r>
              <a:rPr lang="en-US" sz="2400" baseline="-25000" dirty="0" smtClean="0"/>
              <a:t>q</a:t>
            </a:r>
            <a:r>
              <a:rPr lang="en-US" sz="2400" dirty="0" smtClean="0"/>
              <a:t>(z) + D</a:t>
            </a:r>
            <a:r>
              <a:rPr lang="en-US" sz="2400" baseline="30000" dirty="0" smtClean="0"/>
              <a:t>h</a:t>
            </a:r>
            <a:r>
              <a:rPr lang="en-US" sz="2400" u="sng" baseline="-25000" dirty="0" smtClean="0"/>
              <a:t>q</a:t>
            </a:r>
            <a:r>
              <a:rPr lang="en-US" sz="2400" dirty="0" smtClean="0"/>
              <a:t>(z))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2681" y="4725248"/>
            <a:ext cx="77671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 Good data at √s &lt; 10 GeV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DASP: π</a:t>
            </a:r>
            <a:r>
              <a:rPr lang="en-US" sz="2400" baseline="30000" dirty="0" smtClean="0"/>
              <a:t>± </a:t>
            </a:r>
            <a:r>
              <a:rPr lang="en-US" sz="2400" dirty="0" smtClean="0"/>
              <a:t>at 3.6GeV; average stat. uncertainty </a:t>
            </a:r>
            <a:r>
              <a:rPr lang="en-US" sz="2400" dirty="0" smtClean="0">
                <a:solidFill>
                  <a:srgbClr val="FF0000"/>
                </a:solidFill>
              </a:rPr>
              <a:t>18%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DASP: k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 at 3.6GeV; average stat. uncertainty </a:t>
            </a:r>
            <a:r>
              <a:rPr lang="en-US" sz="2400" dirty="0" smtClean="0">
                <a:solidFill>
                  <a:srgbClr val="FF0000"/>
                </a:solidFill>
              </a:rPr>
              <a:t>55%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767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668"/>
          </a:xfrm>
        </p:spPr>
        <p:txBody>
          <a:bodyPr/>
          <a:lstStyle/>
          <a:p>
            <a:r>
              <a:rPr lang="en-US" dirty="0" smtClean="0"/>
              <a:t>Frangmenation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451C-C6A0-0A44-9532-95E054E1D326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9" y="1887017"/>
            <a:ext cx="2962548" cy="3083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65" y="1854751"/>
            <a:ext cx="3050285" cy="3083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280" y="2858294"/>
            <a:ext cx="16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BEPCII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57" y="1186805"/>
            <a:ext cx="29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ep collision, H1 data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13965" y="1056020"/>
            <a:ext cx="3082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 target experiment </a:t>
            </a:r>
          </a:p>
          <a:p>
            <a:r>
              <a:rPr lang="en-US" sz="2400" dirty="0" smtClean="0"/>
              <a:t>HEMERS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85912" y="5393284"/>
            <a:ext cx="637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BESIII can privide e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data in 2-5 GeV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0" y="1786970"/>
            <a:ext cx="2984500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40976" y="1186805"/>
            <a:ext cx="102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177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451C-C6A0-0A44-9532-95E054E1D326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439" y="3073784"/>
            <a:ext cx="3919595" cy="32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159" y="997827"/>
            <a:ext cx="7817641" cy="8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2754" y="1878420"/>
            <a:ext cx="18002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0" y="1886358"/>
            <a:ext cx="1727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4473" y="2412518"/>
            <a:ext cx="3255053" cy="57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9016" y="4506821"/>
            <a:ext cx="2493229" cy="57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95463" y="3613666"/>
            <a:ext cx="187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QCD predict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1120" y="320719"/>
            <a:ext cx="36508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Form Factor: p</a:t>
            </a:r>
            <a:r>
              <a:rPr lang="en-US" sz="3800" u="sng" dirty="0" smtClean="0"/>
              <a:t>p</a:t>
            </a:r>
            <a:endParaRPr lang="en-US" sz="3800" u="sng" dirty="0"/>
          </a:p>
        </p:txBody>
      </p:sp>
    </p:spTree>
    <p:extLst>
      <p:ext uri="{BB962C8B-B14F-4D97-AF65-F5344CB8AC3E}">
        <p14:creationId xmlns:p14="http://schemas.microsoft.com/office/powerpoint/2010/main" val="1188985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05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9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98"/>
            <a:ext cx="8229600" cy="1143000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879"/>
            <a:ext cx="9144000" cy="57441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96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36"/>
            <a:ext cx="8229600" cy="1011885"/>
          </a:xfrm>
        </p:spPr>
        <p:txBody>
          <a:bodyPr>
            <a:norm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 and QCD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30"/>
            <a:ext cx="8229600" cy="32655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Almost </a:t>
            </a:r>
            <a:r>
              <a:rPr lang="en-US" dirty="0"/>
              <a:t>asymptotic for u-, d-, and s </a:t>
            </a:r>
            <a:r>
              <a:rPr lang="en-US" dirty="0" smtClean="0"/>
              <a:t>quarks in 3-6 </a:t>
            </a:r>
            <a:r>
              <a:rPr lang="en-US" dirty="0" err="1" smtClean="0"/>
              <a:t>GeV</a:t>
            </a:r>
            <a:r>
              <a:rPr lang="en-US" dirty="0" smtClean="0"/>
              <a:t> .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resonances made of light quarks </a:t>
            </a:r>
            <a:r>
              <a:rPr lang="en-US" dirty="0" smtClean="0"/>
              <a:t>here. </a:t>
            </a: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for the c quark the resonance region starts just </a:t>
            </a:r>
            <a:r>
              <a:rPr lang="en-US" dirty="0" smtClean="0"/>
              <a:t>in this </a:t>
            </a:r>
            <a:r>
              <a:rPr lang="en-US" dirty="0"/>
              <a:t>energy range. Only after 5 </a:t>
            </a:r>
            <a:r>
              <a:rPr lang="en-US" dirty="0" err="1"/>
              <a:t>GeV</a:t>
            </a:r>
            <a:r>
              <a:rPr lang="en-US" dirty="0"/>
              <a:t> the cross section of the process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cc starts reaching </a:t>
            </a:r>
            <a:r>
              <a:rPr lang="en-US" dirty="0" err="1" smtClean="0"/>
              <a:t>asymptotics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energy region that bridges </a:t>
            </a:r>
            <a:r>
              <a:rPr lang="en-US" dirty="0" err="1" smtClean="0"/>
              <a:t>pQCD</a:t>
            </a:r>
            <a:r>
              <a:rPr lang="en-US" dirty="0" smtClean="0"/>
              <a:t> and non-</a:t>
            </a:r>
            <a:r>
              <a:rPr lang="en-US" dirty="0" err="1" smtClean="0"/>
              <a:t>pQCD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59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07139" y="2740916"/>
            <a:ext cx="10050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6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550"/>
            <a:ext cx="8229600" cy="1143000"/>
          </a:xfrm>
        </p:spPr>
        <p:txBody>
          <a:bodyPr/>
          <a:lstStyle/>
          <a:p>
            <a:r>
              <a:rPr lang="en-US" dirty="0" smtClean="0"/>
              <a:t>Physics Program at SCTF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4807" y="1411496"/>
            <a:ext cx="8264623" cy="428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 err="1" smtClean="0"/>
              <a:t>Charmonium</a:t>
            </a:r>
            <a:endParaRPr lang="en-US" sz="2800" dirty="0" smtClean="0"/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pectroscopy </a:t>
            </a:r>
            <a:r>
              <a:rPr lang="en-US" sz="2800" dirty="0"/>
              <a:t>of states of light </a:t>
            </a:r>
            <a:r>
              <a:rPr lang="en-US" sz="2800" dirty="0" smtClean="0"/>
              <a:t>quarks</a:t>
            </a:r>
            <a:endParaRPr lang="en-US" sz="2800" dirty="0"/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hysics </a:t>
            </a:r>
            <a:r>
              <a:rPr lang="en-US" sz="2800" dirty="0"/>
              <a:t>of D </a:t>
            </a:r>
            <a:r>
              <a:rPr lang="en-US" sz="2800" dirty="0" smtClean="0"/>
              <a:t>mesons</a:t>
            </a:r>
            <a:endParaRPr lang="en-US" sz="2800" dirty="0"/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hysics </a:t>
            </a:r>
            <a:r>
              <a:rPr lang="en-US" sz="2800" dirty="0"/>
              <a:t>of charmed </a:t>
            </a:r>
            <a:r>
              <a:rPr lang="en-US" sz="2800" dirty="0" smtClean="0"/>
              <a:t>baryons</a:t>
            </a:r>
            <a:endParaRPr lang="en-US" sz="2800" dirty="0"/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epton physics</a:t>
            </a:r>
            <a:endParaRPr lang="en-US" sz="2800" dirty="0"/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easurement </a:t>
            </a:r>
            <a:r>
              <a:rPr lang="en-US" sz="2800" dirty="0"/>
              <a:t>of the cross section of </a:t>
            </a:r>
            <a:r>
              <a:rPr lang="en-US" sz="2800" dirty="0" err="1"/>
              <a:t>e</a:t>
            </a:r>
            <a:r>
              <a:rPr lang="en-US" sz="2800" baseline="30000" dirty="0" err="1"/>
              <a:t>+</a:t>
            </a:r>
            <a:r>
              <a:rPr lang="en-US" sz="2800" dirty="0" err="1" smtClean="0"/>
              <a:t>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hadrons</a:t>
            </a:r>
            <a:endParaRPr lang="en-US" sz="2800" dirty="0">
              <a:sym typeface="Wingdings"/>
            </a:endParaRP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wo</a:t>
            </a:r>
            <a:r>
              <a:rPr lang="en-US" sz="2800" dirty="0"/>
              <a:t>-photon physics.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Sample at Resonances for 1 ab</a:t>
            </a:r>
            <a:r>
              <a:rPr lang="en-US" baseline="30000" dirty="0" smtClean="0"/>
              <a:t>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2" y="1498368"/>
            <a:ext cx="8453230" cy="3370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674" y="4334286"/>
            <a:ext cx="7538950" cy="37295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28" y="4868512"/>
            <a:ext cx="8635697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BESIII current 10</a:t>
            </a:r>
            <a:r>
              <a:rPr lang="en-US" sz="2800" baseline="30000" dirty="0" smtClean="0">
                <a:solidFill>
                  <a:srgbClr val="0000FF"/>
                </a:solidFill>
              </a:rPr>
              <a:t>8</a:t>
            </a:r>
            <a:r>
              <a:rPr lang="en-US" sz="2800" dirty="0" smtClean="0">
                <a:solidFill>
                  <a:srgbClr val="0000FF"/>
                </a:solidFill>
              </a:rPr>
              <a:t>      10</a:t>
            </a:r>
            <a:r>
              <a:rPr lang="en-US" sz="2800" baseline="30000" dirty="0" smtClean="0">
                <a:solidFill>
                  <a:srgbClr val="0000FF"/>
                </a:solidFill>
              </a:rPr>
              <a:t>8</a:t>
            </a:r>
            <a:r>
              <a:rPr lang="en-US" sz="2800" dirty="0" smtClean="0">
                <a:solidFill>
                  <a:srgbClr val="0000FF"/>
                </a:solidFill>
              </a:rPr>
              <a:t>         </a:t>
            </a:r>
            <a:r>
              <a:rPr lang="en-US" sz="2800" dirty="0">
                <a:solidFill>
                  <a:srgbClr val="0000FF"/>
                </a:solidFill>
              </a:rPr>
              <a:t>10</a:t>
            </a:r>
            <a:r>
              <a:rPr lang="en-US" sz="2800" baseline="30000" dirty="0">
                <a:solidFill>
                  <a:srgbClr val="0000FF"/>
                </a:solidFill>
              </a:rPr>
              <a:t>7</a:t>
            </a:r>
            <a:r>
              <a:rPr lang="en-US" sz="2800" dirty="0">
                <a:solidFill>
                  <a:srgbClr val="0000FF"/>
                </a:solidFill>
              </a:rPr>
              <a:t>         10</a:t>
            </a:r>
            <a:r>
              <a:rPr lang="en-US" sz="2800" baseline="30000" dirty="0">
                <a:solidFill>
                  <a:srgbClr val="0000FF"/>
                </a:solidFill>
              </a:rPr>
              <a:t>5-6</a:t>
            </a:r>
            <a:r>
              <a:rPr lang="en-US" sz="2800" dirty="0">
                <a:solidFill>
                  <a:srgbClr val="0000FF"/>
                </a:solidFill>
              </a:rPr>
              <a:t>        0            </a:t>
            </a:r>
            <a:r>
              <a:rPr lang="en-US" sz="28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BESIII future   10</a:t>
            </a:r>
            <a:r>
              <a:rPr lang="en-US" sz="2800" baseline="30000" dirty="0" smtClean="0">
                <a:solidFill>
                  <a:srgbClr val="FF0000"/>
                </a:solidFill>
              </a:rPr>
              <a:t>9</a:t>
            </a:r>
            <a:r>
              <a:rPr lang="en-US" sz="2800" dirty="0" smtClean="0">
                <a:solidFill>
                  <a:srgbClr val="FF0000"/>
                </a:solidFill>
              </a:rPr>
              <a:t>      10</a:t>
            </a:r>
            <a:r>
              <a:rPr lang="en-US" sz="2800" baseline="30000" dirty="0" smtClean="0">
                <a:solidFill>
                  <a:srgbClr val="FF0000"/>
                </a:solidFill>
              </a:rPr>
              <a:t>9</a:t>
            </a:r>
            <a:r>
              <a:rPr lang="en-US" sz="2800" dirty="0" smtClean="0">
                <a:solidFill>
                  <a:srgbClr val="FF0000"/>
                </a:solidFill>
              </a:rPr>
              <a:t>         10</a:t>
            </a:r>
            <a:r>
              <a:rPr lang="en-US" sz="2800" baseline="30000" dirty="0" smtClean="0">
                <a:solidFill>
                  <a:srgbClr val="FF0000"/>
                </a:solidFill>
              </a:rPr>
              <a:t>7</a:t>
            </a:r>
            <a:r>
              <a:rPr lang="en-US" sz="2800" dirty="0" smtClean="0">
                <a:solidFill>
                  <a:srgbClr val="FF0000"/>
                </a:solidFill>
              </a:rPr>
              <a:t>       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?           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       10</a:t>
            </a:r>
            <a:r>
              <a:rPr lang="en-US" sz="2800" baseline="30000" dirty="0" smtClean="0"/>
              <a:t>6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7457899" y="5289059"/>
            <a:ext cx="272157" cy="11578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7673" y="5393203"/>
            <a:ext cx="351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193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03"/>
            <a:ext cx="8229600" cy="811612"/>
          </a:xfrm>
        </p:spPr>
        <p:txBody>
          <a:bodyPr/>
          <a:lstStyle/>
          <a:p>
            <a:r>
              <a:rPr lang="en-US" dirty="0" err="1" smtClean="0"/>
              <a:t>Charmonium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8197" y="903831"/>
            <a:ext cx="83287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Reasonably well understood below open charm. However, information </a:t>
            </a:r>
            <a:r>
              <a:rPr lang="en-US" sz="2400" dirty="0"/>
              <a:t>about decays of low-lying </a:t>
            </a:r>
            <a:r>
              <a:rPr lang="en-US" sz="2400" dirty="0" smtClean="0"/>
              <a:t>states </a:t>
            </a:r>
            <a:r>
              <a:rPr lang="en-US" sz="2400" dirty="0"/>
              <a:t>is very </a:t>
            </a:r>
            <a:r>
              <a:rPr lang="en-US" sz="2400" dirty="0" smtClean="0">
                <a:solidFill>
                  <a:srgbClr val="FF0000"/>
                </a:solidFill>
              </a:rPr>
              <a:t>incomplete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(e.g. only 40% of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decays of J</a:t>
            </a:r>
            <a:r>
              <a:rPr lang="en-US" sz="2400" dirty="0"/>
              <a:t>/</a:t>
            </a:r>
            <a:r>
              <a:rPr lang="en-US" sz="2400" dirty="0">
                <a:latin typeface="Symbol" charset="2"/>
                <a:cs typeface="Symbol" charset="2"/>
              </a:rPr>
              <a:t>y</a:t>
            </a:r>
            <a:r>
              <a:rPr lang="en-US" sz="2400" dirty="0"/>
              <a:t> </a:t>
            </a:r>
            <a:r>
              <a:rPr lang="en-US" sz="2400" dirty="0" smtClean="0"/>
              <a:t>is known).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Many </a:t>
            </a:r>
            <a:r>
              <a:rPr lang="en-US" sz="2400" dirty="0" smtClean="0">
                <a:solidFill>
                  <a:srgbClr val="FF0000"/>
                </a:solidFill>
              </a:rPr>
              <a:t>unknown</a:t>
            </a:r>
            <a:r>
              <a:rPr lang="en-US" sz="2400" dirty="0" smtClean="0"/>
              <a:t> above the open charm.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22" y="2843415"/>
            <a:ext cx="4944969" cy="334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3348" y="3318729"/>
            <a:ext cx="275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</a:t>
            </a:r>
            <a:r>
              <a:rPr lang="en-US" sz="2400" dirty="0" smtClean="0"/>
              <a:t>well understood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5969001" y="3776133"/>
            <a:ext cx="287866" cy="4487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flipV="1">
            <a:off x="5969001" y="4309533"/>
            <a:ext cx="287866" cy="482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69001" y="4927396"/>
            <a:ext cx="219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Reasonably well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understood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3"/>
            <a:ext cx="8229600" cy="7866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Precision Measurement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1891" y="1013914"/>
            <a:ext cx="86173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Precision </a:t>
            </a:r>
            <a:r>
              <a:rPr lang="en-US" sz="2600" dirty="0"/>
              <a:t>measurement of probabilities for </a:t>
            </a:r>
            <a:r>
              <a:rPr lang="en-US" sz="2600" dirty="0" smtClean="0">
                <a:solidFill>
                  <a:srgbClr val="FF0000"/>
                </a:solidFill>
              </a:rPr>
              <a:t>transition</a:t>
            </a:r>
            <a:r>
              <a:rPr lang="en-US" sz="2600" dirty="0" smtClean="0"/>
              <a:t> between </a:t>
            </a:r>
            <a:r>
              <a:rPr lang="en-US" sz="2600" dirty="0"/>
              <a:t>low-lying levels of </a:t>
            </a:r>
            <a:r>
              <a:rPr lang="en-US" sz="2600" dirty="0" err="1"/>
              <a:t>charmonium</a:t>
            </a:r>
            <a:r>
              <a:rPr lang="en-US" sz="2600" dirty="0" smtClean="0"/>
              <a:t>, their </a:t>
            </a:r>
            <a:r>
              <a:rPr lang="en-US" sz="2600" dirty="0">
                <a:solidFill>
                  <a:srgbClr val="FF0000"/>
                </a:solidFill>
              </a:rPr>
              <a:t>masses</a:t>
            </a:r>
            <a:r>
              <a:rPr lang="en-US" sz="2600" dirty="0"/>
              <a:t>, total and </a:t>
            </a:r>
            <a:r>
              <a:rPr lang="en-US" sz="2600" dirty="0" err="1"/>
              <a:t>leptonic</a:t>
            </a:r>
            <a:r>
              <a:rPr lang="en-US" sz="2600" dirty="0"/>
              <a:t> or two-photon </a:t>
            </a:r>
            <a:r>
              <a:rPr lang="en-US" sz="2600" dirty="0" err="1" smtClean="0">
                <a:solidFill>
                  <a:srgbClr val="FF0000"/>
                </a:solidFill>
              </a:rPr>
              <a:t>widths</a:t>
            </a:r>
            <a:r>
              <a:rPr lang="en-US" sz="2600" dirty="0" err="1" smtClean="0">
                <a:sym typeface="Wingdings"/>
              </a:rPr>
              <a:t></a:t>
            </a:r>
            <a:r>
              <a:rPr lang="en-US" sz="2600" dirty="0" err="1" smtClean="0"/>
              <a:t>Compare</a:t>
            </a:r>
            <a:r>
              <a:rPr lang="en-US" sz="2600" dirty="0" smtClean="0"/>
              <a:t> with the predictions from potential quark models, </a:t>
            </a:r>
            <a:r>
              <a:rPr lang="en-US" sz="2600" dirty="0" smtClean="0">
                <a:solidFill>
                  <a:srgbClr val="FF0000"/>
                </a:solidFill>
              </a:rPr>
              <a:t>LQCD</a:t>
            </a:r>
          </a:p>
          <a:p>
            <a:endParaRPr lang="en-US" sz="2600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Measure </a:t>
            </a:r>
            <a:r>
              <a:rPr lang="en-US" sz="2600" dirty="0"/>
              <a:t>probabilities of </a:t>
            </a:r>
            <a:r>
              <a:rPr lang="en-US" sz="2600" dirty="0">
                <a:solidFill>
                  <a:srgbClr val="FF0000"/>
                </a:solidFill>
              </a:rPr>
              <a:t>rare</a:t>
            </a:r>
            <a:r>
              <a:rPr lang="en-US" sz="2600" dirty="0"/>
              <a:t>, not yet </a:t>
            </a:r>
            <a:r>
              <a:rPr lang="en-US" sz="2600" dirty="0">
                <a:solidFill>
                  <a:srgbClr val="FF0000"/>
                </a:solidFill>
              </a:rPr>
              <a:t>discovered transitions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Electric</a:t>
            </a:r>
          </a:p>
          <a:p>
            <a:pPr lvl="1"/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    - 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400" dirty="0">
                <a:solidFill>
                  <a:srgbClr val="0000FF"/>
                </a:solidFill>
              </a:rPr>
              <a:t>(2S)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err="1" smtClean="0">
                <a:solidFill>
                  <a:srgbClr val="0000FF"/>
                </a:solidFill>
              </a:rPr>
              <a:t>h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-25000" dirty="0" smtClean="0"/>
              <a:t>                    </a:t>
            </a:r>
            <a:r>
              <a:rPr lang="en-US" sz="2400" dirty="0" smtClean="0"/>
              <a:t>2.5x10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 marL="800100" lvl="1" indent="-342900">
              <a:buFont typeface="Symbol" charset="0"/>
              <a:buChar char=" "/>
            </a:pPr>
            <a:r>
              <a:rPr lang="en-US" sz="2400" dirty="0" smtClean="0">
                <a:latin typeface="Symbol" charset="2"/>
                <a:cs typeface="Symbol" charset="2"/>
              </a:rPr>
              <a:t>-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(3770)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c</a:t>
            </a:r>
            <a:r>
              <a:rPr lang="en-US" sz="2400" baseline="-25000" dirty="0" smtClean="0">
                <a:solidFill>
                  <a:srgbClr val="0000FF"/>
                </a:solidFill>
              </a:rPr>
              <a:t>c0             </a:t>
            </a:r>
            <a:r>
              <a:rPr lang="en-US" sz="2400" dirty="0" smtClean="0"/>
              <a:t>2x10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Magnetic  </a:t>
            </a:r>
          </a:p>
          <a:p>
            <a:pPr marL="800100" lvl="1" indent="-342900">
              <a:buFont typeface="Symbol" charset="0"/>
              <a:buChar char=" "/>
            </a:pPr>
            <a:r>
              <a:rPr lang="en-US" sz="2400" dirty="0" smtClean="0">
                <a:latin typeface="Symbol" charset="2"/>
                <a:cs typeface="Symbol" charset="2"/>
              </a:rPr>
              <a:t>-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(2S)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gh</a:t>
            </a:r>
            <a:r>
              <a:rPr lang="en-US" sz="2400" baseline="-25000" dirty="0" err="1">
                <a:solidFill>
                  <a:srgbClr val="0000FF"/>
                </a:solidFill>
              </a:rPr>
              <a:t>c</a:t>
            </a:r>
            <a:r>
              <a:rPr lang="en-US" sz="2400" dirty="0">
                <a:solidFill>
                  <a:srgbClr val="0000FF"/>
                </a:solidFill>
              </a:rPr>
              <a:t>(2S)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     </a:t>
            </a:r>
            <a:r>
              <a:rPr lang="en-US" sz="2400" dirty="0" smtClean="0"/>
              <a:t>5x10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4</a:t>
            </a:r>
            <a:endParaRPr lang="en-US" sz="2400" dirty="0" smtClean="0"/>
          </a:p>
          <a:p>
            <a:pPr marL="800100" lvl="1" indent="-342900">
              <a:buFont typeface="Symbol" charset="0"/>
              <a:buChar char=" "/>
            </a:pPr>
            <a:r>
              <a:rPr lang="en-US" sz="2400" dirty="0" smtClean="0">
                <a:latin typeface="Symbol" charset="2"/>
                <a:cs typeface="Symbol" charset="2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400" dirty="0">
                <a:solidFill>
                  <a:srgbClr val="0000FF"/>
                </a:solidFill>
              </a:rPr>
              <a:t>(2S)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        </a:t>
            </a:r>
            <a:r>
              <a:rPr lang="en-US" sz="2400" dirty="0" smtClean="0"/>
              <a:t>3x10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5</a:t>
            </a:r>
            <a:endParaRPr lang="en-US" sz="2400" dirty="0"/>
          </a:p>
          <a:p>
            <a:pPr marL="800100" lvl="1" indent="-342900">
              <a:buFont typeface="Symbol" charset="0"/>
              <a:buChar char=" "/>
            </a:pPr>
            <a:r>
              <a:rPr lang="en-US" sz="2400" dirty="0" smtClean="0">
                <a:latin typeface="Symbol" charset="2"/>
                <a:cs typeface="Symbol" charset="2"/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baseline="-25000" dirty="0" smtClean="0">
                <a:solidFill>
                  <a:srgbClr val="0000FF"/>
                </a:solidFill>
              </a:rPr>
              <a:t>c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</a:rPr>
              <a:t>c0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                      </a:t>
            </a:r>
            <a:r>
              <a:rPr lang="en-US" sz="2400" dirty="0" smtClean="0"/>
              <a:t>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3F3-0443-8B4F-8F5E-C73C0ACDBB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8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2849</Words>
  <Application>Microsoft Macintosh PowerPoint</Application>
  <PresentationFormat>On-screen Show (4:3)</PresentationFormat>
  <Paragraphs>408</Paragraphs>
  <Slides>59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Equation</vt:lpstr>
      <vt:lpstr>Worksheet</vt:lpstr>
      <vt:lpstr>Super Charm-tau Factory</vt:lpstr>
      <vt:lpstr>Hunting Ground with SM Picture</vt:lpstr>
      <vt:lpstr>PowerPoint Presentation</vt:lpstr>
      <vt:lpstr>PowerPoint Presentation</vt:lpstr>
      <vt:lpstr>Features of the Charm tau Energy Region</vt:lpstr>
      <vt:lpstr>Physics Program at SCTF</vt:lpstr>
      <vt:lpstr>Data Sample at Resonances for 1 ab-1</vt:lpstr>
      <vt:lpstr>Charmonium</vt:lpstr>
      <vt:lpstr>Precision Measurement</vt:lpstr>
      <vt:lpstr>XYZ-like Particles</vt:lpstr>
      <vt:lpstr>Search for Weak Charmonium Decays</vt:lpstr>
      <vt:lpstr>Search for CPV, LFV Processes</vt:lpstr>
      <vt:lpstr>Light Hadron Spectroscopy</vt:lpstr>
      <vt:lpstr>Physics with D Mesons</vt:lpstr>
      <vt:lpstr>The D-meson States and Their Transition </vt:lpstr>
      <vt:lpstr>Charmed Meson Decays</vt:lpstr>
      <vt:lpstr>D0-D0 Mixing</vt:lpstr>
      <vt:lpstr>Search for CPV </vt:lpstr>
      <vt:lpstr>D Meson Rare Decays</vt:lpstr>
      <vt:lpstr>Rare Decays of D</vt:lpstr>
      <vt:lpstr>Charmed Baryons</vt:lpstr>
      <vt:lpstr>Parameters of the S-wave Charmed Baryons</vt:lpstr>
      <vt:lpstr>Physics with t Leptons</vt:lpstr>
      <vt:lpstr>R-values and QCD </vt:lpstr>
      <vt:lpstr>PowerPoint Presentation</vt:lpstr>
      <vt:lpstr>PowerPoint Presentation</vt:lpstr>
      <vt:lpstr>PowerPoint Presentation</vt:lpstr>
      <vt:lpstr>PowerPoint Presentation</vt:lpstr>
      <vt:lpstr>HE-LHC – LHC modifications</vt:lpstr>
      <vt:lpstr>What Can Be Learnt From CERN?  </vt:lpstr>
      <vt:lpstr>Features of Accelerator Based Experiment</vt:lpstr>
      <vt:lpstr>Remarks</vt:lpstr>
      <vt:lpstr>Summary</vt:lpstr>
      <vt:lpstr>Extra Slides</vt:lpstr>
      <vt:lpstr>Possible Future HEP Facilities</vt:lpstr>
      <vt:lpstr>Tentative schedule new projects</vt:lpstr>
      <vt:lpstr>Conceptual Design of the Detector</vt:lpstr>
      <vt:lpstr>TPC+MPGD(GEM,Micomegas as readout)</vt:lpstr>
      <vt:lpstr>Drift Chamber</vt:lpstr>
      <vt:lpstr>PowerPoint Presentation</vt:lpstr>
      <vt:lpstr>Focusing Aerogel Imaging Cherenkov Counter</vt:lpstr>
      <vt:lpstr>Electromagnetic calorimeter</vt:lpstr>
      <vt:lpstr>Muon System</vt:lpstr>
      <vt:lpstr>Sub-system Electronics</vt:lpstr>
      <vt:lpstr>Number of Read Out Channels</vt:lpstr>
      <vt:lpstr>Block Diagram of Electronics </vt:lpstr>
      <vt:lpstr>Level One Trigger</vt:lpstr>
      <vt:lpstr>PowerPoint Presentation</vt:lpstr>
      <vt:lpstr>R(pQCD) and R(BES)</vt:lpstr>
      <vt:lpstr>as and R2 </vt:lpstr>
      <vt:lpstr>MLLA/LPHD Predictions</vt:lpstr>
      <vt:lpstr>Fragmentation Function</vt:lpstr>
      <vt:lpstr>Frangmenation Function</vt:lpstr>
      <vt:lpstr>PowerPoint Presentation</vt:lpstr>
      <vt:lpstr>PowerPoint Presentation</vt:lpstr>
      <vt:lpstr>PowerPoint Presentation</vt:lpstr>
      <vt:lpstr>PowerPoint Presentation</vt:lpstr>
      <vt:lpstr>Parameters</vt:lpstr>
      <vt:lpstr>R and QCD</vt:lpstr>
    </vt:vector>
  </TitlesOfParts>
  <Company>ustc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tau-charm Factory</dc:title>
  <dc:creator>zhaozg</dc:creator>
  <cp:lastModifiedBy>zhengguo zhao</cp:lastModifiedBy>
  <cp:revision>165</cp:revision>
  <dcterms:created xsi:type="dcterms:W3CDTF">2011-11-27T08:33:34Z</dcterms:created>
  <dcterms:modified xsi:type="dcterms:W3CDTF">2011-12-19T05:24:01Z</dcterms:modified>
</cp:coreProperties>
</file>