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305" r:id="rId11"/>
    <p:sldId id="306" r:id="rId12"/>
    <p:sldId id="272" r:id="rId13"/>
    <p:sldId id="266" r:id="rId14"/>
    <p:sldId id="267" r:id="rId15"/>
    <p:sldId id="268" r:id="rId16"/>
    <p:sldId id="308" r:id="rId17"/>
    <p:sldId id="269" r:id="rId18"/>
    <p:sldId id="270" r:id="rId19"/>
    <p:sldId id="271" r:id="rId20"/>
    <p:sldId id="273" r:id="rId21"/>
    <p:sldId id="274" r:id="rId22"/>
    <p:sldId id="275" r:id="rId23"/>
    <p:sldId id="276" r:id="rId24"/>
    <p:sldId id="277" r:id="rId25"/>
    <p:sldId id="278" r:id="rId26"/>
    <p:sldId id="279" r:id="rId27"/>
    <p:sldId id="280" r:id="rId28"/>
    <p:sldId id="281" r:id="rId29"/>
    <p:sldId id="282" r:id="rId30"/>
    <p:sldId id="309" r:id="rId31"/>
    <p:sldId id="310"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304" r:id="rId48"/>
    <p:sldId id="311" r:id="rId4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modifyVerifier cryptProviderType="rsaFull" cryptAlgorithmClass="hash" cryptAlgorithmType="typeAny" cryptAlgorithmSid="4" spinCount="50000" saltData="wyX0GQfn/c135K0IU45aAA" hashData="6DqiTrDTVH/Qao6r2Mo3rFy9eEw"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6600"/>
    <a:srgbClr val="0000FF"/>
    <a:srgbClr val="00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98" autoAdjust="0"/>
    <p:restoredTop sz="91176" autoAdjust="0"/>
  </p:normalViewPr>
  <p:slideViewPr>
    <p:cSldViewPr>
      <p:cViewPr varScale="1">
        <p:scale>
          <a:sx n="79" d="100"/>
          <a:sy n="79" d="100"/>
        </p:scale>
        <p:origin x="-162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png"/><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png"/><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 Id="rId9" Type="http://schemas.openxmlformats.org/officeDocument/2006/relationships/image" Target="../media/image7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宋体" charset="-122"/>
              </a:defRPr>
            </a:lvl1pPr>
          </a:lstStyle>
          <a:p>
            <a:pPr>
              <a:defRPr/>
            </a:pPr>
            <a:endParaRPr lang="en-US" altLang="zh-CN"/>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charset="-122"/>
              </a:defRPr>
            </a:lvl1pPr>
          </a:lstStyle>
          <a:p>
            <a:pPr>
              <a:defRPr/>
            </a:pPr>
            <a:endParaRPr lang="en-US" altLang="zh-CN"/>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宋体" charset="-122"/>
              </a:defRPr>
            </a:lvl1pPr>
          </a:lstStyle>
          <a:p>
            <a:pPr>
              <a:defRPr/>
            </a:pPr>
            <a:endParaRPr lang="en-US" altLang="zh-CN"/>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宋体" charset="-122"/>
              </a:defRPr>
            </a:lvl1pPr>
          </a:lstStyle>
          <a:p>
            <a:pPr>
              <a:defRPr/>
            </a:pPr>
            <a:fld id="{58E1810C-5B83-40FC-9C1E-7A4C35BB385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12C2042-39C5-452B-8419-14AAE861BCA8}" type="slidenum">
              <a:rPr lang="en-US" altLang="zh-CN" smtClean="0"/>
              <a:pPr/>
              <a:t>9</a:t>
            </a:fld>
            <a:endParaRPr lang="en-US" altLang="zh-CN"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zh-CN" altLang="en-US" smtClean="0"/>
              <a:t>两边用</a:t>
            </a:r>
            <a:r>
              <a:rPr lang="en-US" altLang="zh-CN" smtClean="0"/>
              <a:t>M</a:t>
            </a:r>
            <a:r>
              <a:rPr lang="zh-CN" altLang="en-US" smtClean="0"/>
              <a:t>，都是电流观点。</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5BC8F27-653B-4AE9-BB14-618E8D757667}" type="slidenum">
              <a:rPr lang="en-US" altLang="zh-CN" smtClean="0"/>
              <a:pPr/>
              <a:t>39</a:t>
            </a:fld>
            <a:endParaRPr lang="en-US" altLang="zh-CN"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E1897DA-4144-42B0-A0F3-271E8615B977}" type="slidenum">
              <a:rPr lang="en-US" altLang="zh-CN" smtClean="0"/>
              <a:pPr/>
              <a:t>43</a:t>
            </a:fld>
            <a:endParaRPr lang="en-US" altLang="zh-CN"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zh-CN" altLang="en-US" smtClean="0"/>
              <a:t>计算和测量的条件不同，测量在顺磁盐中，轨道淬灭。</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p:spPr>
        <p:txBody>
          <a:bodyPr/>
          <a:lstStyle/>
          <a:p>
            <a:r>
              <a:rPr lang="zh-CN" altLang="en-US" smtClean="0"/>
              <a:t>电子伏 红外</a:t>
            </a:r>
          </a:p>
        </p:txBody>
      </p:sp>
      <p:sp>
        <p:nvSpPr>
          <p:cNvPr id="53252" name="灯片编号占位符 3"/>
          <p:cNvSpPr>
            <a:spLocks noGrp="1"/>
          </p:cNvSpPr>
          <p:nvPr>
            <p:ph type="sldNum" sz="quarter" idx="5"/>
          </p:nvPr>
        </p:nvSpPr>
        <p:spPr>
          <a:noFill/>
        </p:spPr>
        <p:txBody>
          <a:bodyPr/>
          <a:lstStyle/>
          <a:p>
            <a:fld id="{61ABADB4-4E53-4147-BD26-E3141EB4FDAA}" type="slidenum">
              <a:rPr lang="en-US" altLang="zh-CN" smtClean="0"/>
              <a:pPr/>
              <a:t>18</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5521E2E-EAD4-4C24-9BA8-4DCFE2B77482}" type="slidenum">
              <a:rPr lang="en-US" altLang="zh-CN" smtClean="0"/>
              <a:pPr/>
              <a:t>20</a:t>
            </a:fld>
            <a:endParaRPr lang="en-US" altLang="zh-CN"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ltLang="zh-CN" dirty="0" smtClean="0"/>
              <a:t> </a:t>
            </a:r>
            <a:r>
              <a:rPr lang="zh-CN" altLang="en-US" dirty="0" smtClean="0"/>
              <a:t>宏观物质由原子组成，原子由原子核及核外电子组成，由于电子及组成原子核的质子和中子都具有一定的磁矩，所以宏观物质毫无例外的都具有一定的磁性，宏观物质磁性</a:t>
            </a:r>
            <a:r>
              <a:rPr lang="zh-CN" altLang="en-US" dirty="0" smtClean="0">
                <a:solidFill>
                  <a:srgbClr val="FF0000"/>
                </a:solidFill>
              </a:rPr>
              <a:t>是构成物质原子磁矩的集体反映</a:t>
            </a:r>
            <a:r>
              <a:rPr lang="zh-CN" altLang="en-US" dirty="0" smtClean="0"/>
              <a:t>。电子质量比质子和中子质量小 </a:t>
            </a:r>
            <a:r>
              <a:rPr lang="en-US" altLang="zh-CN" dirty="0" smtClean="0"/>
              <a:t>3 </a:t>
            </a:r>
            <a:r>
              <a:rPr lang="zh-CN" altLang="en-US" dirty="0" smtClean="0"/>
              <a:t>个量级，电子磁矩比原子核磁矩大 </a:t>
            </a:r>
            <a:r>
              <a:rPr lang="en-US" altLang="zh-CN" dirty="0" smtClean="0"/>
              <a:t>3 </a:t>
            </a:r>
            <a:r>
              <a:rPr lang="zh-CN" altLang="en-US" dirty="0" smtClean="0"/>
              <a:t>个量级，</a:t>
            </a:r>
            <a:r>
              <a:rPr lang="zh-CN" altLang="en-US" dirty="0" smtClean="0">
                <a:solidFill>
                  <a:srgbClr val="FF0000"/>
                </a:solidFill>
              </a:rPr>
              <a:t>因此宏观物质的磁性主要由电子磁矩所决定</a:t>
            </a:r>
            <a:r>
              <a:rPr lang="zh-CN" altLang="en-US" dirty="0"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BD3D5FC-DA82-448E-9830-943A76DB2F11}" type="slidenum">
              <a:rPr lang="en-US" altLang="zh-CN" smtClean="0"/>
              <a:pPr/>
              <a:t>25</a:t>
            </a:fld>
            <a:endParaRPr lang="en-US" altLang="zh-CN"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r>
              <a:rPr lang="zh-CN" altLang="en-US" smtClean="0"/>
              <a:t>电子自旋模型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E36D089-3555-45F7-AE9F-56EBB3939337}" type="slidenum">
              <a:rPr lang="en-US" altLang="zh-CN" smtClean="0"/>
              <a:pPr/>
              <a:t>30</a:t>
            </a:fld>
            <a:endParaRPr lang="en-US" altLang="zh-CN"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398807A-C21B-4CBA-8A46-A013EB1F0A8E}" type="slidenum">
              <a:rPr lang="en-US" altLang="zh-CN" smtClean="0"/>
              <a:pPr/>
              <a:t>31</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8BF0D3C-72E2-4D86-ADCF-8246AA69494A}" type="slidenum">
              <a:rPr lang="en-US" altLang="zh-CN" smtClean="0"/>
              <a:pPr/>
              <a:t>33</a:t>
            </a:fld>
            <a:endParaRPr lang="en-US" altLang="zh-CN"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79DF6E-68A8-4FD1-A1CC-56EF6F722E1C}" type="slidenum">
              <a:rPr lang="en-US" altLang="zh-CN" smtClean="0"/>
              <a:pPr/>
              <a:t>35</a:t>
            </a:fld>
            <a:endParaRPr lang="en-US" altLang="zh-CN"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C2F1B0-195A-419E-ACBB-E03077DBB0C9}" type="slidenum">
              <a:rPr lang="en-US" altLang="zh-CN" smtClean="0"/>
              <a:pPr/>
              <a:t>38</a:t>
            </a:fld>
            <a:endParaRPr lang="en-US" altLang="zh-CN"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C08E0E0-373F-40BF-AD3E-1264A9DD8800}"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5D3E3C-E91B-4488-8720-3A9801C28721}"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58BDA9F-0DF0-4082-8266-489EB8886364}"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91F5E07-E3E8-400E-A107-6E5D567BA256}"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326DC8B-7551-48BD-86E4-C7FAD680517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DD9077D-6798-4D28-BB7D-7ACEA88AD393}"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E105792-1262-49E3-BEDD-1CFBAD1E8C0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D39A94B-B044-4BCC-AE09-16C0945AA226}"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BD70917-C7CA-4806-B296-17F49D1918D2}"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D9498D1-3146-4FE7-A41D-E77F2DFD648B}"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B536989-26BE-4E7E-997F-7CFAE9599A70}"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pPr>
              <a:defRPr/>
            </a:pPr>
            <a:fld id="{A3849092-52B4-4350-B55A-CD0BC10159E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 Id="rId9" Type="http://schemas.openxmlformats.org/officeDocument/2006/relationships/oleObject" Target="../embeddings/oleObject39.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4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17.v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5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8.xml"/><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 Id="rId9" Type="http://schemas.openxmlformats.org/officeDocument/2006/relationships/oleObject" Target="../embeddings/oleObject6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6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66.bin"/><Relationship Id="rId11" Type="http://schemas.openxmlformats.org/officeDocument/2006/relationships/oleObject" Target="../embeddings/oleObject71.bin"/><Relationship Id="rId5" Type="http://schemas.openxmlformats.org/officeDocument/2006/relationships/oleObject" Target="../embeddings/oleObject65.bin"/><Relationship Id="rId10" Type="http://schemas.openxmlformats.org/officeDocument/2006/relationships/oleObject" Target="../embeddings/oleObject70.bin"/><Relationship Id="rId4" Type="http://schemas.openxmlformats.org/officeDocument/2006/relationships/oleObject" Target="../embeddings/oleObject64.bin"/><Relationship Id="rId9" Type="http://schemas.openxmlformats.org/officeDocument/2006/relationships/oleObject" Target="../embeddings/oleObject6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80.bin"/><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oleObject" Target="../embeddings/oleObject79.bin"/><Relationship Id="rId5" Type="http://schemas.openxmlformats.org/officeDocument/2006/relationships/oleObject" Target="../embeddings/oleObject78.bin"/><Relationship Id="rId4" Type="http://schemas.openxmlformats.org/officeDocument/2006/relationships/oleObject" Target="../embeddings/oleObject77.bin"/><Relationship Id="rId9" Type="http://schemas.openxmlformats.org/officeDocument/2006/relationships/oleObject" Target="../embeddings/oleObject82.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3.bin"/><Relationship Id="rId7"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86.bin"/><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6.xml"/><Relationship Id="rId1" Type="http://schemas.openxmlformats.org/officeDocument/2006/relationships/vmlDrawing" Target="../drawings/vmlDrawing28.v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89.bin"/></Relationships>
</file>

<file path=ppt/slides/_rels/slide4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oleObject" Target="../embeddings/oleObject91.bin"/></Relationships>
</file>

<file path=ppt/slides/_rels/slide48.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03263" y="698500"/>
            <a:ext cx="184150" cy="366713"/>
          </a:xfrm>
          <a:prstGeom prst="rect">
            <a:avLst/>
          </a:prstGeom>
          <a:noFill/>
          <a:ln w="9525">
            <a:noFill/>
            <a:miter lim="800000"/>
            <a:headEnd/>
            <a:tailEnd/>
          </a:ln>
        </p:spPr>
        <p:txBody>
          <a:bodyPr wrap="none">
            <a:spAutoFit/>
          </a:bodyPr>
          <a:lstStyle/>
          <a:p>
            <a:endParaRPr lang="zh-CN" altLang="zh-CN"/>
          </a:p>
        </p:txBody>
      </p:sp>
      <p:sp>
        <p:nvSpPr>
          <p:cNvPr id="32771" name="Text Box 3"/>
          <p:cNvSpPr txBox="1">
            <a:spLocks noChangeArrowheads="1"/>
          </p:cNvSpPr>
          <p:nvPr/>
        </p:nvSpPr>
        <p:spPr bwMode="auto">
          <a:xfrm>
            <a:off x="539750" y="1268413"/>
            <a:ext cx="7705725" cy="4787900"/>
          </a:xfrm>
          <a:prstGeom prst="rect">
            <a:avLst/>
          </a:prstGeom>
          <a:noFill/>
          <a:ln w="9525">
            <a:noFill/>
            <a:miter lim="800000"/>
            <a:headEnd/>
            <a:tailEnd/>
          </a:ln>
        </p:spPr>
        <p:txBody>
          <a:bodyPr>
            <a:spAutoFit/>
          </a:bodyPr>
          <a:lstStyle/>
          <a:p>
            <a:pPr>
              <a:lnSpc>
                <a:spcPct val="125000"/>
              </a:lnSpc>
            </a:pPr>
            <a:r>
              <a:rPr lang="en-US" altLang="zh-CN" sz="2800" b="1">
                <a:solidFill>
                  <a:srgbClr val="0000FF"/>
                </a:solidFill>
                <a:latin typeface="宋体" charset="-122"/>
              </a:rPr>
              <a:t>1.1  </a:t>
            </a:r>
            <a:r>
              <a:rPr lang="zh-CN" altLang="en-US" sz="2800" b="1">
                <a:solidFill>
                  <a:srgbClr val="0000FF"/>
                </a:solidFill>
                <a:latin typeface="宋体" charset="-122"/>
              </a:rPr>
              <a:t>磁场、磁性和基本磁学量</a:t>
            </a:r>
          </a:p>
          <a:p>
            <a:pPr>
              <a:lnSpc>
                <a:spcPct val="125000"/>
              </a:lnSpc>
            </a:pPr>
            <a:r>
              <a:rPr lang="en-US" altLang="zh-CN" sz="2800" b="1">
                <a:solidFill>
                  <a:srgbClr val="0000FF"/>
                </a:solidFill>
                <a:latin typeface="宋体" charset="-122"/>
              </a:rPr>
              <a:t>1.2  </a:t>
            </a:r>
            <a:r>
              <a:rPr lang="zh-CN" altLang="en-US" sz="2800" b="1">
                <a:solidFill>
                  <a:srgbClr val="0000FF"/>
                </a:solidFill>
                <a:latin typeface="宋体" charset="-122"/>
              </a:rPr>
              <a:t>孤立原子的磁性</a:t>
            </a:r>
          </a:p>
          <a:p>
            <a:pPr>
              <a:lnSpc>
                <a:spcPct val="125000"/>
              </a:lnSpc>
            </a:pPr>
            <a:r>
              <a:rPr lang="en-US" altLang="zh-CN" sz="2800" b="1">
                <a:solidFill>
                  <a:srgbClr val="0000FF"/>
                </a:solidFill>
                <a:latin typeface="宋体" charset="-122"/>
              </a:rPr>
              <a:t>1.3  </a:t>
            </a:r>
            <a:r>
              <a:rPr lang="zh-CN" altLang="en-US" sz="2800" b="1">
                <a:solidFill>
                  <a:srgbClr val="0000FF"/>
                </a:solidFill>
                <a:latin typeface="宋体" charset="-122"/>
              </a:rPr>
              <a:t>宏观物质的磁性质</a:t>
            </a:r>
          </a:p>
          <a:p>
            <a:pPr>
              <a:lnSpc>
                <a:spcPct val="125000"/>
              </a:lnSpc>
            </a:pPr>
            <a:r>
              <a:rPr lang="en-US" altLang="zh-CN" sz="2800" b="1">
                <a:solidFill>
                  <a:srgbClr val="0000FF"/>
                </a:solidFill>
                <a:latin typeface="宋体" charset="-122"/>
              </a:rPr>
              <a:t>1.4  </a:t>
            </a:r>
            <a:r>
              <a:rPr lang="zh-CN" altLang="en-US" sz="2800" b="1">
                <a:solidFill>
                  <a:srgbClr val="0000FF"/>
                </a:solidFill>
                <a:latin typeface="宋体" charset="-122"/>
              </a:rPr>
              <a:t>磁性体的热力学基础</a:t>
            </a:r>
          </a:p>
          <a:p>
            <a:endParaRPr lang="zh-CN" altLang="en-US" sz="2400" b="1">
              <a:solidFill>
                <a:srgbClr val="0000FF"/>
              </a:solidFill>
            </a:endParaRPr>
          </a:p>
          <a:p>
            <a:pPr>
              <a:lnSpc>
                <a:spcPct val="120000"/>
              </a:lnSpc>
            </a:pPr>
            <a:r>
              <a:rPr lang="zh-CN" altLang="en-US" sz="2400" b="1"/>
              <a:t>       </a:t>
            </a:r>
            <a:r>
              <a:rPr lang="zh-CN" altLang="en-US" sz="2400"/>
              <a:t>本章回顾总结</a:t>
            </a:r>
            <a:r>
              <a:rPr lang="en-US" altLang="zh-CN" sz="2400"/>
              <a:t>《</a:t>
            </a:r>
            <a:r>
              <a:rPr lang="zh-CN" altLang="en-US" sz="2400"/>
              <a:t>电磁学</a:t>
            </a:r>
            <a:r>
              <a:rPr lang="en-US" altLang="zh-CN" sz="2400"/>
              <a:t>》</a:t>
            </a:r>
            <a:r>
              <a:rPr lang="zh-CN" altLang="en-US" sz="2400"/>
              <a:t>、</a:t>
            </a:r>
            <a:r>
              <a:rPr lang="en-US" altLang="zh-CN" sz="2400"/>
              <a:t>《</a:t>
            </a:r>
            <a:r>
              <a:rPr lang="zh-CN" altLang="en-US" sz="2400"/>
              <a:t>原子物理</a:t>
            </a:r>
            <a:r>
              <a:rPr lang="en-US" altLang="zh-CN" sz="2400"/>
              <a:t>》</a:t>
            </a:r>
            <a:r>
              <a:rPr lang="zh-CN" altLang="en-US" sz="2400"/>
              <a:t>等基础课程中的磁性知识，</a:t>
            </a:r>
            <a:r>
              <a:rPr lang="zh-CN" altLang="en-US" sz="2400">
                <a:solidFill>
                  <a:srgbClr val="FF0000"/>
                </a:solidFill>
              </a:rPr>
              <a:t>明确和统一</a:t>
            </a:r>
            <a:r>
              <a:rPr lang="zh-CN" altLang="en-US" sz="2400"/>
              <a:t>相关物理量的定义、符号、单位及公式，建立起深入学习的平台；</a:t>
            </a:r>
            <a:r>
              <a:rPr lang="zh-CN" altLang="en-US" sz="2400">
                <a:solidFill>
                  <a:srgbClr val="FF0000"/>
                </a:solidFill>
              </a:rPr>
              <a:t>归纳和总结</a:t>
            </a:r>
            <a:r>
              <a:rPr lang="zh-CN" altLang="en-US" sz="2400"/>
              <a:t>物质磁性的宏观表现，</a:t>
            </a:r>
            <a:r>
              <a:rPr lang="zh-CN" altLang="en-US" sz="2400">
                <a:solidFill>
                  <a:srgbClr val="FF0000"/>
                </a:solidFill>
              </a:rPr>
              <a:t>明确本课程要解决的问题</a:t>
            </a:r>
            <a:r>
              <a:rPr lang="zh-CN" altLang="en-US" sz="2400"/>
              <a:t>。这些内容都是最基础的，最常用的，也是大家</a:t>
            </a:r>
            <a:r>
              <a:rPr lang="zh-CN" altLang="en-US" sz="2400">
                <a:solidFill>
                  <a:srgbClr val="FF0000"/>
                </a:solidFill>
              </a:rPr>
              <a:t>必须掌握和熟悉</a:t>
            </a:r>
            <a:r>
              <a:rPr lang="zh-CN" altLang="en-US" sz="2400"/>
              <a:t>的。</a:t>
            </a:r>
            <a:endParaRPr lang="zh-CN" altLang="en-US" sz="2400" b="1"/>
          </a:p>
        </p:txBody>
      </p:sp>
      <p:sp>
        <p:nvSpPr>
          <p:cNvPr id="32772" name="Text Box 4"/>
          <p:cNvSpPr txBox="1">
            <a:spLocks noChangeArrowheads="1"/>
          </p:cNvSpPr>
          <p:nvPr/>
        </p:nvSpPr>
        <p:spPr bwMode="auto">
          <a:xfrm>
            <a:off x="6011863" y="2997200"/>
            <a:ext cx="1800225" cy="396875"/>
          </a:xfrm>
          <a:prstGeom prst="rect">
            <a:avLst/>
          </a:prstGeom>
          <a:solidFill>
            <a:schemeClr val="folHlink"/>
          </a:solidFill>
          <a:ln w="9525">
            <a:noFill/>
            <a:miter lim="800000"/>
            <a:headEnd/>
            <a:tailEnd/>
          </a:ln>
        </p:spPr>
        <p:txBody>
          <a:bodyPr>
            <a:spAutoFit/>
          </a:bodyPr>
          <a:lstStyle/>
          <a:p>
            <a:pPr>
              <a:spcBef>
                <a:spcPct val="50000"/>
              </a:spcBef>
            </a:pPr>
            <a:r>
              <a:rPr lang="zh-CN" altLang="en-US" sz="2000" b="1"/>
              <a:t>姜书</a:t>
            </a:r>
            <a:r>
              <a:rPr lang="en-US" altLang="zh-CN" sz="2000" b="1"/>
              <a:t>1.1-1,6</a:t>
            </a:r>
            <a:r>
              <a:rPr lang="zh-CN" altLang="en-US" sz="2000" b="1"/>
              <a:t>节</a:t>
            </a:r>
          </a:p>
        </p:txBody>
      </p:sp>
      <p:sp>
        <p:nvSpPr>
          <p:cNvPr id="32773" name="Rectangle 5"/>
          <p:cNvSpPr>
            <a:spLocks noGrp="1" noChangeArrowheads="1"/>
          </p:cNvSpPr>
          <p:nvPr>
            <p:ph type="title"/>
          </p:nvPr>
        </p:nvSpPr>
        <p:spPr>
          <a:xfrm>
            <a:off x="457200" y="44450"/>
            <a:ext cx="8229600" cy="1143000"/>
          </a:xfrm>
        </p:spPr>
        <p:txBody>
          <a:bodyPr/>
          <a:lstStyle/>
          <a:p>
            <a:pPr eaLnBrk="1" hangingPunct="1"/>
            <a:r>
              <a:rPr lang="zh-CN" altLang="en-US" sz="3200" b="1" smtClean="0">
                <a:solidFill>
                  <a:srgbClr val="FF6600"/>
                </a:solidFill>
              </a:rPr>
              <a:t>第一章   磁学基础知识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srcRect/>
          <a:stretch>
            <a:fillRect/>
          </a:stretch>
        </p:blipFill>
        <p:spPr bwMode="auto">
          <a:xfrm>
            <a:off x="322263" y="536575"/>
            <a:ext cx="8497887" cy="5784850"/>
          </a:xfrm>
          <a:prstGeom prst="rect">
            <a:avLst/>
          </a:prstGeom>
          <a:noFill/>
          <a:ln w="9525">
            <a:noFill/>
            <a:miter lim="800000"/>
            <a:headEnd/>
            <a:tailEnd/>
          </a:ln>
        </p:spPr>
      </p:pic>
      <p:sp>
        <p:nvSpPr>
          <p:cNvPr id="34819" name="Oval 5"/>
          <p:cNvSpPr>
            <a:spLocks noChangeArrowheads="1"/>
          </p:cNvSpPr>
          <p:nvPr/>
        </p:nvSpPr>
        <p:spPr bwMode="auto">
          <a:xfrm>
            <a:off x="5435600" y="1412875"/>
            <a:ext cx="215900" cy="647700"/>
          </a:xfrm>
          <a:prstGeom prst="ellipse">
            <a:avLst/>
          </a:prstGeom>
          <a:noFill/>
          <a:ln w="9525">
            <a:solidFill>
              <a:srgbClr val="FF3300"/>
            </a:solidFill>
            <a:round/>
            <a:headEnd/>
            <a:tailEnd/>
          </a:ln>
        </p:spPr>
        <p:txBody>
          <a:bodyPr wrap="none" anchor="ctr"/>
          <a:lstStyle/>
          <a:p>
            <a:endParaRPr lang="zh-CN" altLang="en-US"/>
          </a:p>
        </p:txBody>
      </p:sp>
      <p:sp>
        <p:nvSpPr>
          <p:cNvPr id="34820" name="Line 6"/>
          <p:cNvSpPr>
            <a:spLocks noChangeShapeType="1"/>
          </p:cNvSpPr>
          <p:nvPr/>
        </p:nvSpPr>
        <p:spPr bwMode="auto">
          <a:xfrm flipH="1">
            <a:off x="5580063" y="333375"/>
            <a:ext cx="576262" cy="1079500"/>
          </a:xfrm>
          <a:prstGeom prst="line">
            <a:avLst/>
          </a:prstGeom>
          <a:noFill/>
          <a:ln w="9525">
            <a:solidFill>
              <a:srgbClr val="FF3300"/>
            </a:solidFill>
            <a:round/>
            <a:headEnd/>
            <a:tailEnd type="triangle" w="med" len="med"/>
          </a:ln>
        </p:spPr>
        <p:txBody>
          <a:bodyPr/>
          <a:lstStyle/>
          <a:p>
            <a:endParaRPr lang="zh-CN" altLang="en-US"/>
          </a:p>
        </p:txBody>
      </p:sp>
      <p:sp>
        <p:nvSpPr>
          <p:cNvPr id="34821" name="Text Box 7"/>
          <p:cNvSpPr txBox="1">
            <a:spLocks noChangeArrowheads="1"/>
          </p:cNvSpPr>
          <p:nvPr/>
        </p:nvSpPr>
        <p:spPr bwMode="auto">
          <a:xfrm>
            <a:off x="4356100" y="0"/>
            <a:ext cx="3816350" cy="366713"/>
          </a:xfrm>
          <a:prstGeom prst="rect">
            <a:avLst/>
          </a:prstGeom>
          <a:noFill/>
          <a:ln w="9525">
            <a:noFill/>
            <a:miter lim="800000"/>
            <a:headEnd/>
            <a:tailEnd/>
          </a:ln>
        </p:spPr>
        <p:txBody>
          <a:bodyPr>
            <a:spAutoFit/>
          </a:bodyPr>
          <a:lstStyle/>
          <a:p>
            <a:pPr>
              <a:spcBef>
                <a:spcPct val="50000"/>
              </a:spcBef>
            </a:pPr>
            <a:r>
              <a:rPr lang="en-US" altLang="zh-CN" b="1">
                <a:solidFill>
                  <a:srgbClr val="FF3300"/>
                </a:solidFill>
                <a:latin typeface="Times New Roman" pitchFamily="18" charset="0"/>
                <a:cs typeface="Times New Roman" pitchFamily="18" charset="0"/>
              </a:rPr>
              <a:t>CGSE</a:t>
            </a:r>
            <a:r>
              <a:rPr lang="zh-CN" altLang="en-US" b="1">
                <a:solidFill>
                  <a:srgbClr val="FF3300"/>
                </a:solidFill>
              </a:rPr>
              <a:t>、</a:t>
            </a:r>
            <a:r>
              <a:rPr lang="en-US" altLang="zh-CN" b="1">
                <a:solidFill>
                  <a:srgbClr val="FF3300"/>
                </a:solidFill>
                <a:latin typeface="Times New Roman" pitchFamily="18" charset="0"/>
                <a:cs typeface="Times New Roman" pitchFamily="18" charset="0"/>
              </a:rPr>
              <a:t>CGSM</a:t>
            </a:r>
            <a:r>
              <a:rPr lang="zh-CN" altLang="en-US" b="1">
                <a:solidFill>
                  <a:srgbClr val="FF3300"/>
                </a:solidFill>
              </a:rPr>
              <a:t>间电流单位的转换</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srcRect/>
          <a:stretch>
            <a:fillRect/>
          </a:stretch>
        </p:blipFill>
        <p:spPr bwMode="auto">
          <a:xfrm>
            <a:off x="323850" y="692150"/>
            <a:ext cx="85471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4213" y="476250"/>
            <a:ext cx="7848600" cy="457200"/>
          </a:xfrm>
          <a:prstGeom prst="rect">
            <a:avLst/>
          </a:prstGeom>
          <a:noFill/>
          <a:ln w="9525">
            <a:noFill/>
            <a:miter lim="800000"/>
            <a:headEnd/>
            <a:tailEnd/>
          </a:ln>
        </p:spPr>
        <p:txBody>
          <a:bodyPr>
            <a:spAutoFit/>
          </a:bodyPr>
          <a:lstStyle/>
          <a:p>
            <a:pPr>
              <a:spcBef>
                <a:spcPct val="50000"/>
              </a:spcBef>
            </a:pPr>
            <a:endParaRPr lang="zh-CN" altLang="zh-CN" sz="2400"/>
          </a:p>
        </p:txBody>
      </p:sp>
      <p:sp>
        <p:nvSpPr>
          <p:cNvPr id="36867" name="Text Box 3"/>
          <p:cNvSpPr txBox="1">
            <a:spLocks noChangeArrowheads="1"/>
          </p:cNvSpPr>
          <p:nvPr/>
        </p:nvSpPr>
        <p:spPr bwMode="auto">
          <a:xfrm>
            <a:off x="539750" y="260350"/>
            <a:ext cx="8280400" cy="2124075"/>
          </a:xfrm>
          <a:prstGeom prst="rect">
            <a:avLst/>
          </a:prstGeom>
          <a:noFill/>
          <a:ln w="9525">
            <a:noFill/>
            <a:miter lim="800000"/>
            <a:headEnd/>
            <a:tailEnd/>
          </a:ln>
        </p:spPr>
        <p:txBody>
          <a:bodyPr>
            <a:spAutoFit/>
          </a:bodyPr>
          <a:lstStyle/>
          <a:p>
            <a:pPr marL="342900" indent="-342900">
              <a:spcBef>
                <a:spcPct val="50000"/>
              </a:spcBef>
            </a:pPr>
            <a:r>
              <a:rPr lang="zh-CN" altLang="en-US" sz="2400" dirty="0"/>
              <a:t>提示：</a:t>
            </a:r>
          </a:p>
          <a:p>
            <a:pPr marL="342900" indent="-342900">
              <a:spcBef>
                <a:spcPct val="50000"/>
              </a:spcBef>
              <a:buFontTx/>
              <a:buAutoNum type="arabicPeriod"/>
            </a:pPr>
            <a:r>
              <a:rPr lang="zh-CN" altLang="en-US" sz="2400" dirty="0"/>
              <a:t>高斯单位制中，因为</a:t>
            </a:r>
            <a:r>
              <a:rPr lang="zh-CN" altLang="en-US" sz="2400" b="1" i="1" dirty="0">
                <a:latin typeface="Times New Roman" pitchFamily="18" charset="0"/>
                <a:cs typeface="Times New Roman" pitchFamily="18" charset="0"/>
                <a:sym typeface="Symbol" pitchFamily="18" charset="2"/>
              </a:rPr>
              <a:t></a:t>
            </a:r>
            <a:r>
              <a:rPr lang="en-US" altLang="zh-CN" sz="2400" b="1" baseline="-25000" dirty="0">
                <a:latin typeface="Times New Roman" pitchFamily="18" charset="0"/>
                <a:cs typeface="Times New Roman" pitchFamily="18" charset="0"/>
                <a:sym typeface="Symbol" pitchFamily="18" charset="2"/>
              </a:rPr>
              <a:t>0</a:t>
            </a:r>
            <a:r>
              <a:rPr lang="en-US" altLang="zh-CN" sz="2400" b="1" dirty="0">
                <a:latin typeface="Times New Roman" pitchFamily="18" charset="0"/>
                <a:cs typeface="Times New Roman" pitchFamily="18" charset="0"/>
                <a:sym typeface="Symbol" pitchFamily="18" charset="2"/>
              </a:rPr>
              <a:t>=1</a:t>
            </a:r>
            <a:r>
              <a:rPr lang="zh-CN" altLang="en-US" sz="2400" dirty="0"/>
              <a:t>，磁偶极矩和磁矩是没有区别的，磁化强度和磁极化强度也是没有区别的，都称作磁化强度，单位是：高斯</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Gs</a:t>
            </a:r>
            <a:r>
              <a:rPr lang="zh-CN" altLang="en-US" sz="2400" dirty="0">
                <a:latin typeface="Times New Roman" pitchFamily="18" charset="0"/>
                <a:cs typeface="Times New Roman" pitchFamily="18" charset="0"/>
              </a:rPr>
              <a:t>），</a:t>
            </a:r>
            <a:r>
              <a:rPr lang="zh-CN" altLang="en-US" sz="2400" dirty="0"/>
              <a:t>但在国际单位制里，两者是不同的，所以换算关系不同：        </a:t>
            </a:r>
          </a:p>
        </p:txBody>
      </p:sp>
      <p:sp>
        <p:nvSpPr>
          <p:cNvPr id="36868" name="Text Box 6"/>
          <p:cNvSpPr txBox="1">
            <a:spLocks noChangeArrowheads="1"/>
          </p:cNvSpPr>
          <p:nvPr/>
        </p:nvSpPr>
        <p:spPr bwMode="auto">
          <a:xfrm>
            <a:off x="827088" y="3633788"/>
            <a:ext cx="7777162" cy="457200"/>
          </a:xfrm>
          <a:prstGeom prst="rect">
            <a:avLst/>
          </a:prstGeom>
          <a:noFill/>
          <a:ln w="9525">
            <a:noFill/>
            <a:miter lim="800000"/>
            <a:headEnd/>
            <a:tailEnd/>
          </a:ln>
        </p:spPr>
        <p:txBody>
          <a:bodyPr>
            <a:spAutoFit/>
          </a:bodyPr>
          <a:lstStyle/>
          <a:p>
            <a:pPr>
              <a:spcBef>
                <a:spcPct val="50000"/>
              </a:spcBef>
            </a:pPr>
            <a:r>
              <a:rPr lang="zh-CN" altLang="en-US" sz="2400"/>
              <a:t>而磁感应强度 </a:t>
            </a:r>
            <a:r>
              <a:rPr lang="en-US" altLang="zh-CN" sz="2400" b="1" i="1">
                <a:latin typeface="Times New Roman" pitchFamily="18" charset="0"/>
              </a:rPr>
              <a:t>B</a:t>
            </a:r>
            <a:r>
              <a:rPr lang="en-US" altLang="zh-CN" sz="2400"/>
              <a:t> </a:t>
            </a:r>
            <a:r>
              <a:rPr lang="zh-CN" altLang="en-US" sz="2400"/>
              <a:t>在两个单位制中的变换是：</a:t>
            </a:r>
          </a:p>
        </p:txBody>
      </p:sp>
      <p:sp>
        <p:nvSpPr>
          <p:cNvPr id="36869" name="Text Box 8"/>
          <p:cNvSpPr txBox="1">
            <a:spLocks noChangeArrowheads="1"/>
          </p:cNvSpPr>
          <p:nvPr/>
        </p:nvSpPr>
        <p:spPr bwMode="auto">
          <a:xfrm>
            <a:off x="827088" y="4724400"/>
            <a:ext cx="7848600" cy="457200"/>
          </a:xfrm>
          <a:prstGeom prst="rect">
            <a:avLst/>
          </a:prstGeom>
          <a:noFill/>
          <a:ln w="9525">
            <a:noFill/>
            <a:miter lim="800000"/>
            <a:headEnd/>
            <a:tailEnd/>
          </a:ln>
        </p:spPr>
        <p:txBody>
          <a:bodyPr>
            <a:spAutoFit/>
          </a:bodyPr>
          <a:lstStyle/>
          <a:p>
            <a:pPr>
              <a:spcBef>
                <a:spcPct val="50000"/>
              </a:spcBef>
            </a:pPr>
            <a:r>
              <a:rPr lang="zh-CN" altLang="en-US" sz="2400"/>
              <a:t>这是由于两个物理量在两种单位制中的关系不同造成的。</a:t>
            </a:r>
          </a:p>
        </p:txBody>
      </p:sp>
      <p:sp>
        <p:nvSpPr>
          <p:cNvPr id="36870" name="Text Box 9"/>
          <p:cNvSpPr txBox="1">
            <a:spLocks noChangeArrowheads="1"/>
          </p:cNvSpPr>
          <p:nvPr/>
        </p:nvSpPr>
        <p:spPr bwMode="auto">
          <a:xfrm>
            <a:off x="468313" y="5300663"/>
            <a:ext cx="8351837" cy="1004887"/>
          </a:xfrm>
          <a:prstGeom prst="rect">
            <a:avLst/>
          </a:prstGeom>
          <a:noFill/>
          <a:ln w="9525">
            <a:noFill/>
            <a:miter lim="800000"/>
            <a:headEnd/>
            <a:tailEnd/>
          </a:ln>
        </p:spPr>
        <p:txBody>
          <a:bodyPr>
            <a:spAutoFit/>
          </a:bodyPr>
          <a:lstStyle/>
          <a:p>
            <a:pPr>
              <a:spcBef>
                <a:spcPct val="50000"/>
              </a:spcBef>
            </a:pPr>
            <a:r>
              <a:rPr lang="en-US" altLang="zh-CN" sz="2400"/>
              <a:t>2. </a:t>
            </a:r>
            <a:r>
              <a:rPr lang="zh-CN" altLang="en-US" sz="2400"/>
              <a:t>从实用观点看，单位制问题，主要就是两种单位制之间的</a:t>
            </a:r>
          </a:p>
          <a:p>
            <a:pPr>
              <a:spcBef>
                <a:spcPct val="50000"/>
              </a:spcBef>
            </a:pPr>
            <a:r>
              <a:rPr lang="zh-CN" altLang="en-US" sz="2400"/>
              <a:t>    换算问题，</a:t>
            </a:r>
            <a:r>
              <a:rPr lang="zh-CN" altLang="en-US" sz="2400" b="1">
                <a:solidFill>
                  <a:srgbClr val="FF0000"/>
                </a:solidFill>
              </a:rPr>
              <a:t>解决办法就是建立一个换算表</a:t>
            </a:r>
            <a:r>
              <a:rPr lang="zh-CN" altLang="en-US" sz="2400"/>
              <a:t>。</a:t>
            </a:r>
          </a:p>
        </p:txBody>
      </p:sp>
      <p:sp>
        <p:nvSpPr>
          <p:cNvPr id="36871" name="Text Box 10"/>
          <p:cNvSpPr txBox="1">
            <a:spLocks noChangeArrowheads="1"/>
          </p:cNvSpPr>
          <p:nvPr/>
        </p:nvSpPr>
        <p:spPr bwMode="auto">
          <a:xfrm>
            <a:off x="2484438" y="2420938"/>
            <a:ext cx="3097212" cy="1169551"/>
          </a:xfrm>
          <a:prstGeom prst="rect">
            <a:avLst/>
          </a:prstGeom>
          <a:noFill/>
          <a:ln w="9525">
            <a:noFill/>
            <a:miter lim="800000"/>
            <a:headEnd/>
            <a:tailEnd/>
          </a:ln>
        </p:spPr>
        <p:txBody>
          <a:bodyPr>
            <a:spAutoFit/>
          </a:bodyPr>
          <a:lstStyle/>
          <a:p>
            <a:pPr>
              <a:spcBef>
                <a:spcPct val="50000"/>
              </a:spcBef>
            </a:pPr>
            <a:r>
              <a:rPr lang="en-US" altLang="zh-CN" sz="2800" b="1" i="1" dirty="0" smtClean="0">
                <a:solidFill>
                  <a:srgbClr val="0000FF"/>
                </a:solidFill>
                <a:latin typeface="Times New Roman" pitchFamily="18" charset="0"/>
                <a:sym typeface="Symbol" pitchFamily="18" charset="2"/>
              </a:rPr>
              <a:t>M</a:t>
            </a:r>
            <a:r>
              <a:rPr lang="en-US" altLang="zh-CN" sz="2800" b="1" dirty="0">
                <a:solidFill>
                  <a:srgbClr val="0000FF"/>
                </a:solidFill>
                <a:latin typeface="Times New Roman" pitchFamily="18" charset="0"/>
                <a:sym typeface="Symbol" pitchFamily="18" charset="2"/>
              </a:rPr>
              <a:t>: 1 Gs=10</a:t>
            </a:r>
            <a:r>
              <a:rPr lang="en-US" altLang="zh-CN" sz="2800" b="1" baseline="30000" dirty="0">
                <a:solidFill>
                  <a:srgbClr val="0000FF"/>
                </a:solidFill>
                <a:latin typeface="Times New Roman" pitchFamily="18" charset="0"/>
                <a:sym typeface="Symbol" pitchFamily="18" charset="2"/>
              </a:rPr>
              <a:t>3</a:t>
            </a:r>
            <a:r>
              <a:rPr lang="en-US" altLang="zh-CN" sz="2800" b="1" dirty="0">
                <a:solidFill>
                  <a:srgbClr val="0000FF"/>
                </a:solidFill>
                <a:latin typeface="Times New Roman" pitchFamily="18" charset="0"/>
                <a:sym typeface="Symbol" pitchFamily="18" charset="2"/>
              </a:rPr>
              <a:t> </a:t>
            </a:r>
            <a:r>
              <a:rPr lang="en-US" altLang="zh-CN" sz="2800" b="1" dirty="0" smtClean="0">
                <a:solidFill>
                  <a:srgbClr val="0000FF"/>
                </a:solidFill>
                <a:latin typeface="Times New Roman" pitchFamily="18" charset="0"/>
                <a:sym typeface="Symbol" pitchFamily="18" charset="2"/>
              </a:rPr>
              <a:t>A</a:t>
            </a:r>
            <a:r>
              <a:rPr lang="en-US" altLang="zh-CN" sz="2800" b="1" dirty="0" smtClean="0">
                <a:solidFill>
                  <a:srgbClr val="0000FF"/>
                </a:solidFill>
                <a:latin typeface="Times New Roman" pitchFamily="18" charset="0"/>
                <a:cs typeface="Times New Roman" pitchFamily="18" charset="0"/>
                <a:sym typeface="Symbol" pitchFamily="18" charset="2"/>
              </a:rPr>
              <a:t>·m</a:t>
            </a:r>
            <a:r>
              <a:rPr lang="en-US" altLang="zh-CN" sz="2800" b="1" baseline="30000" dirty="0" smtClean="0">
                <a:solidFill>
                  <a:srgbClr val="0000FF"/>
                </a:solidFill>
                <a:latin typeface="Times New Roman" pitchFamily="18" charset="0"/>
                <a:cs typeface="Times New Roman" pitchFamily="18" charset="0"/>
                <a:sym typeface="Symbol" pitchFamily="18" charset="2"/>
              </a:rPr>
              <a:t>-1</a:t>
            </a:r>
          </a:p>
          <a:p>
            <a:pPr>
              <a:spcBef>
                <a:spcPct val="50000"/>
              </a:spcBef>
            </a:pPr>
            <a:r>
              <a:rPr lang="en-US" altLang="zh-CN" sz="2800" b="1" i="1" dirty="0" smtClean="0">
                <a:solidFill>
                  <a:srgbClr val="0000FF"/>
                </a:solidFill>
                <a:latin typeface="Times New Roman" pitchFamily="18" charset="0"/>
              </a:rPr>
              <a:t>J</a:t>
            </a:r>
            <a:r>
              <a:rPr lang="en-US" altLang="zh-CN" sz="2800" b="1" dirty="0" smtClean="0">
                <a:solidFill>
                  <a:srgbClr val="0000FF"/>
                </a:solidFill>
                <a:latin typeface="Times New Roman" pitchFamily="18" charset="0"/>
              </a:rPr>
              <a:t>: 1 Gs=4</a:t>
            </a:r>
            <a:r>
              <a:rPr lang="en-US" altLang="zh-CN" sz="2800" b="1" dirty="0" smtClean="0">
                <a:solidFill>
                  <a:srgbClr val="0000FF"/>
                </a:solidFill>
                <a:latin typeface="Times New Roman" pitchFamily="18" charset="0"/>
                <a:sym typeface="Symbol" pitchFamily="18" charset="2"/>
              </a:rPr>
              <a:t>10</a:t>
            </a:r>
            <a:r>
              <a:rPr lang="en-US" altLang="zh-CN" sz="2800" b="1" baseline="30000" dirty="0" smtClean="0">
                <a:solidFill>
                  <a:srgbClr val="0000FF"/>
                </a:solidFill>
                <a:latin typeface="Times New Roman" pitchFamily="18" charset="0"/>
                <a:sym typeface="Symbol" pitchFamily="18" charset="2"/>
              </a:rPr>
              <a:t>-4</a:t>
            </a:r>
            <a:r>
              <a:rPr lang="en-US" altLang="zh-CN" sz="2800" b="1" dirty="0" smtClean="0">
                <a:solidFill>
                  <a:srgbClr val="0000FF"/>
                </a:solidFill>
                <a:latin typeface="Times New Roman" pitchFamily="18" charset="0"/>
                <a:sym typeface="Symbol" pitchFamily="18" charset="2"/>
              </a:rPr>
              <a:t> </a:t>
            </a:r>
            <a:r>
              <a:rPr lang="en-US" altLang="zh-CN" sz="2800" b="1" dirty="0" smtClean="0">
                <a:solidFill>
                  <a:srgbClr val="0000FF"/>
                </a:solidFill>
                <a:latin typeface="Times New Roman" pitchFamily="18" charset="0"/>
                <a:sym typeface="Symbol" pitchFamily="18" charset="2"/>
              </a:rPr>
              <a:t>T</a:t>
            </a:r>
            <a:endParaRPr lang="en-US" altLang="zh-CN" sz="2800" b="1" dirty="0" smtClean="0">
              <a:solidFill>
                <a:srgbClr val="0000FF"/>
              </a:solidFill>
              <a:latin typeface="Times New Roman" pitchFamily="18" charset="0"/>
              <a:sym typeface="Symbol" pitchFamily="18" charset="2"/>
            </a:endParaRPr>
          </a:p>
        </p:txBody>
      </p:sp>
      <p:sp>
        <p:nvSpPr>
          <p:cNvPr id="36872" name="Text Box 11"/>
          <p:cNvSpPr txBox="1">
            <a:spLocks noChangeArrowheads="1"/>
          </p:cNvSpPr>
          <p:nvPr/>
        </p:nvSpPr>
        <p:spPr bwMode="auto">
          <a:xfrm>
            <a:off x="2484438" y="4149725"/>
            <a:ext cx="3097212" cy="457200"/>
          </a:xfrm>
          <a:prstGeom prst="rect">
            <a:avLst/>
          </a:prstGeom>
          <a:noFill/>
          <a:ln w="9525">
            <a:noFill/>
            <a:miter lim="800000"/>
            <a:headEnd/>
            <a:tailEnd/>
          </a:ln>
        </p:spPr>
        <p:txBody>
          <a:bodyPr>
            <a:spAutoFit/>
          </a:bodyPr>
          <a:lstStyle/>
          <a:p>
            <a:pPr>
              <a:spcBef>
                <a:spcPct val="50000"/>
              </a:spcBef>
            </a:pPr>
            <a:r>
              <a:rPr lang="en-US" altLang="zh-CN" sz="2400" b="1" i="1">
                <a:solidFill>
                  <a:srgbClr val="0000FF"/>
                </a:solidFill>
                <a:latin typeface="Times New Roman" pitchFamily="18" charset="0"/>
              </a:rPr>
              <a:t>B</a:t>
            </a:r>
            <a:r>
              <a:rPr lang="en-US" altLang="zh-CN" sz="2400" b="1">
                <a:solidFill>
                  <a:srgbClr val="0000FF"/>
                </a:solidFill>
                <a:latin typeface="Times New Roman" pitchFamily="18" charset="0"/>
              </a:rPr>
              <a:t>: 1 Gs=</a:t>
            </a:r>
            <a:r>
              <a:rPr lang="en-US" altLang="zh-CN" sz="2400" b="1">
                <a:solidFill>
                  <a:srgbClr val="0000FF"/>
                </a:solidFill>
                <a:latin typeface="Times New Roman" pitchFamily="18" charset="0"/>
                <a:sym typeface="Symbol" pitchFamily="18" charset="2"/>
              </a:rPr>
              <a:t>10</a:t>
            </a:r>
            <a:r>
              <a:rPr lang="en-US" altLang="zh-CN" sz="2400" b="1" baseline="30000">
                <a:solidFill>
                  <a:srgbClr val="0000FF"/>
                </a:solidFill>
                <a:latin typeface="Times New Roman" pitchFamily="18" charset="0"/>
                <a:sym typeface="Symbol" pitchFamily="18" charset="2"/>
              </a:rPr>
              <a:t>-4</a:t>
            </a:r>
            <a:r>
              <a:rPr lang="en-US" altLang="zh-CN" sz="2400" b="1">
                <a:solidFill>
                  <a:srgbClr val="0000FF"/>
                </a:solidFill>
                <a:latin typeface="Times New Roman" pitchFamily="18" charset="0"/>
                <a:sym typeface="Symbol" pitchFamily="18" charset="2"/>
              </a:rPr>
              <a:t> T</a:t>
            </a:r>
            <a:endParaRPr lang="en-US" altLang="zh-CN" sz="2400" b="1">
              <a:solidFill>
                <a:srgbClr val="0000FF"/>
              </a:solidFill>
              <a:latin typeface="Times New Roman" pitchFamily="18" charset="0"/>
              <a:cs typeface="Times New Roman" pitchFamily="18" charset="0"/>
              <a:sym typeface="Symbol" pitchFamily="18" charset="2"/>
            </a:endParaRPr>
          </a:p>
        </p:txBody>
      </p:sp>
      <p:sp>
        <p:nvSpPr>
          <p:cNvPr id="36873" name="TextBox 8"/>
          <p:cNvSpPr txBox="1">
            <a:spLocks noChangeArrowheads="1"/>
          </p:cNvSpPr>
          <p:nvPr/>
        </p:nvSpPr>
        <p:spPr bwMode="auto">
          <a:xfrm>
            <a:off x="3857625" y="214313"/>
            <a:ext cx="4857750" cy="461962"/>
          </a:xfrm>
          <a:prstGeom prst="rect">
            <a:avLst/>
          </a:prstGeom>
          <a:noFill/>
          <a:ln w="19050">
            <a:solidFill>
              <a:srgbClr val="0000FF"/>
            </a:solidFill>
            <a:miter lim="800000"/>
            <a:headEnd/>
            <a:tailEnd/>
          </a:ln>
        </p:spPr>
        <p:txBody>
          <a:bodyPr>
            <a:spAutoFit/>
          </a:bodyPr>
          <a:lstStyle/>
          <a:p>
            <a:r>
              <a:rPr lang="en-US" altLang="zh-CN" sz="2400">
                <a:solidFill>
                  <a:srgbClr val="FF0000"/>
                </a:solidFill>
                <a:latin typeface="Times New Roman" pitchFamily="18" charset="0"/>
                <a:cs typeface="Times New Roman" pitchFamily="18" charset="0"/>
              </a:rPr>
              <a:t>1 CGSM (</a:t>
            </a:r>
            <a:r>
              <a:rPr lang="en-US" altLang="zh-CN" sz="2400" i="1">
                <a:solidFill>
                  <a:srgbClr val="FF0000"/>
                </a:solidFill>
                <a:latin typeface="Times New Roman" pitchFamily="18" charset="0"/>
                <a:cs typeface="Times New Roman" pitchFamily="18" charset="0"/>
              </a:rPr>
              <a:t>q</a:t>
            </a:r>
            <a:r>
              <a:rPr lang="en-US" altLang="zh-CN" sz="2400">
                <a:solidFill>
                  <a:srgbClr val="FF0000"/>
                </a:solidFill>
                <a:latin typeface="Times New Roman" pitchFamily="18" charset="0"/>
                <a:cs typeface="Times New Roman" pitchFamily="18" charset="0"/>
              </a:rPr>
              <a:t>)=10 C</a:t>
            </a:r>
            <a:r>
              <a:rPr lang="en-US" altLang="zh-CN" sz="2400">
                <a:solidFill>
                  <a:srgbClr val="FF0000"/>
                </a:solidFill>
                <a:latin typeface="Times New Roman" pitchFamily="18" charset="0"/>
                <a:cs typeface="Times New Roman" pitchFamily="18" charset="0"/>
                <a:sym typeface="Symbol" pitchFamily="18" charset="2"/>
              </a:rPr>
              <a:t>310</a:t>
            </a:r>
            <a:r>
              <a:rPr lang="en-US" altLang="zh-CN" sz="2400" baseline="30000">
                <a:solidFill>
                  <a:srgbClr val="FF0000"/>
                </a:solidFill>
                <a:latin typeface="Times New Roman" pitchFamily="18" charset="0"/>
                <a:cs typeface="Times New Roman" pitchFamily="18" charset="0"/>
                <a:sym typeface="Symbol" pitchFamily="18" charset="2"/>
              </a:rPr>
              <a:t>10</a:t>
            </a:r>
            <a:r>
              <a:rPr lang="en-US" altLang="zh-CN" sz="2400">
                <a:solidFill>
                  <a:srgbClr val="FF0000"/>
                </a:solidFill>
                <a:latin typeface="Times New Roman" pitchFamily="18" charset="0"/>
                <a:cs typeface="Times New Roman" pitchFamily="18" charset="0"/>
                <a:sym typeface="Symbol" pitchFamily="18" charset="2"/>
              </a:rPr>
              <a:t>  CGSE (</a:t>
            </a:r>
            <a:r>
              <a:rPr lang="en-US" altLang="zh-CN" sz="2400" i="1">
                <a:solidFill>
                  <a:srgbClr val="FF0000"/>
                </a:solidFill>
                <a:latin typeface="Times New Roman" pitchFamily="18" charset="0"/>
                <a:cs typeface="Times New Roman" pitchFamily="18" charset="0"/>
                <a:sym typeface="Symbol" pitchFamily="18" charset="2"/>
              </a:rPr>
              <a:t>q</a:t>
            </a:r>
            <a:r>
              <a:rPr lang="en-US" altLang="zh-CN" sz="2400">
                <a:solidFill>
                  <a:srgbClr val="FF0000"/>
                </a:solidFill>
                <a:latin typeface="Times New Roman" pitchFamily="18" charset="0"/>
                <a:cs typeface="Times New Roman" pitchFamily="18" charset="0"/>
                <a:sym typeface="Symbol" pitchFamily="18" charset="2"/>
              </a:rPr>
              <a:t>) </a:t>
            </a:r>
            <a:endParaRPr lang="zh-CN"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oup 2"/>
          <p:cNvGraphicFramePr>
            <a:graphicFrameLocks noGrp="1"/>
          </p:cNvGraphicFramePr>
          <p:nvPr/>
        </p:nvGraphicFramePr>
        <p:xfrm>
          <a:off x="323850" y="188913"/>
          <a:ext cx="8569325" cy="5975352"/>
        </p:xfrm>
        <a:graphic>
          <a:graphicData uri="http://schemas.openxmlformats.org/drawingml/2006/table">
            <a:tbl>
              <a:tblPr/>
              <a:tblGrid>
                <a:gridCol w="1820863"/>
                <a:gridCol w="985837"/>
                <a:gridCol w="1819275"/>
                <a:gridCol w="1985963"/>
                <a:gridCol w="1957387"/>
              </a:tblGrid>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accent2"/>
                          </a:solidFill>
                          <a:effectLst/>
                          <a:latin typeface="Arial" charset="0"/>
                          <a:ea typeface="宋体" charset="-122"/>
                        </a:rPr>
                        <a:t> </a:t>
                      </a:r>
                      <a:r>
                        <a:rPr kumimoji="0" lang="zh-CN" altLang="en-US" sz="2800" b="0" i="0" u="none" strike="noStrike" cap="none" normalizeH="0" baseline="0" smtClean="0">
                          <a:ln>
                            <a:noFill/>
                          </a:ln>
                          <a:solidFill>
                            <a:schemeClr val="accent2"/>
                          </a:solidFill>
                          <a:effectLst/>
                          <a:latin typeface="Arial" charset="0"/>
                          <a:ea typeface="宋体" charset="-122"/>
                        </a:rPr>
                        <a:t>磁学量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accent2"/>
                          </a:solidFill>
                          <a:effectLst/>
                          <a:latin typeface="Arial" charset="0"/>
                          <a:ea typeface="宋体" charset="-122"/>
                        </a:rPr>
                        <a:t>符号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accent2"/>
                          </a:solidFill>
                          <a:effectLst/>
                          <a:latin typeface="Arial" charset="0"/>
                          <a:ea typeface="宋体" charset="-122"/>
                        </a:rPr>
                        <a:t>SI</a:t>
                      </a:r>
                      <a:r>
                        <a:rPr kumimoji="0" lang="zh-CN" altLang="en-US" sz="2800" b="0" i="0" u="none" strike="noStrike" cap="none" normalizeH="0" baseline="0" smtClean="0">
                          <a:ln>
                            <a:noFill/>
                          </a:ln>
                          <a:solidFill>
                            <a:schemeClr val="accent2"/>
                          </a:solidFill>
                          <a:effectLst/>
                          <a:latin typeface="Arial" charset="0"/>
                          <a:ea typeface="宋体" charset="-122"/>
                        </a:rPr>
                        <a:t>单位制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accent2"/>
                          </a:solidFill>
                          <a:effectLst/>
                          <a:latin typeface="Arial" charset="0"/>
                          <a:ea typeface="宋体" charset="-122"/>
                        </a:rPr>
                        <a:t>高斯单位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accent2"/>
                          </a:solidFill>
                          <a:effectLst/>
                          <a:latin typeface="Arial" charset="0"/>
                          <a:ea typeface="宋体" charset="-122"/>
                        </a:rPr>
                        <a:t>emu→SI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Arial" charset="0"/>
                          <a:ea typeface="宋体" charset="-122"/>
                        </a:rPr>
                        <a:t>磁场强度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1" u="none" strike="noStrike" cap="none" normalizeH="0" baseline="0" smtClean="0">
                          <a:ln>
                            <a:noFill/>
                          </a:ln>
                          <a:solidFill>
                            <a:schemeClr val="tx1"/>
                          </a:solidFill>
                          <a:effectLst/>
                          <a:latin typeface="Times New Roman" pitchFamily="18" charset="0"/>
                          <a:ea typeface="宋体" charset="-122"/>
                        </a:rPr>
                        <a:t>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A﹒m</a:t>
                      </a:r>
                      <a:r>
                        <a:rPr kumimoji="0" lang="en-US" altLang="zh-CN" sz="2800" b="0" i="0" u="none" strike="noStrike" cap="none" normalizeH="0" baseline="30000" smtClean="0">
                          <a:ln>
                            <a:noFill/>
                          </a:ln>
                          <a:solidFill>
                            <a:schemeClr val="tx1"/>
                          </a:solidFill>
                          <a:effectLst/>
                          <a:latin typeface="Times New Roman" pitchFamily="18"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Oe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×10</a:t>
                      </a:r>
                      <a:r>
                        <a:rPr kumimoji="0" lang="en-US" altLang="zh-CN" sz="2800" b="0" i="0" u="none" strike="noStrike" cap="none" normalizeH="0" baseline="30000" smtClean="0">
                          <a:ln>
                            <a:noFill/>
                          </a:ln>
                          <a:solidFill>
                            <a:schemeClr val="tx1"/>
                          </a:solidFill>
                          <a:effectLst/>
                          <a:latin typeface="Times New Roman" pitchFamily="18" charset="0"/>
                          <a:ea typeface="宋体" charset="-122"/>
                        </a:rPr>
                        <a:t>3</a:t>
                      </a:r>
                      <a:r>
                        <a:rPr kumimoji="0" lang="en-US" altLang="zh-CN" sz="2800" b="0" i="0" u="none" strike="noStrike" cap="none" normalizeH="0" baseline="0" smtClean="0">
                          <a:ln>
                            <a:noFill/>
                          </a:ln>
                          <a:solidFill>
                            <a:schemeClr val="tx1"/>
                          </a:solidFill>
                          <a:effectLst/>
                          <a:latin typeface="Times New Roman" pitchFamily="18" charset="0"/>
                          <a:ea typeface="宋体" charset="-122"/>
                        </a:rPr>
                        <a:t>/4</a:t>
                      </a:r>
                      <a:r>
                        <a:rPr kumimoji="0" lang="el-GR" altLang="zh-CN" sz="2800" b="0" i="0" u="none" strike="noStrike" cap="none" normalizeH="0" baseline="0" smtClean="0">
                          <a:ln>
                            <a:noFill/>
                          </a:ln>
                          <a:solidFill>
                            <a:schemeClr val="tx1"/>
                          </a:solidFill>
                          <a:effectLst/>
                          <a:latin typeface="Times New Roman" pitchFamily="18" charset="0"/>
                          <a:ea typeface="宋体" charset="-122"/>
                          <a:cs typeface="Arial" charset="0"/>
                        </a:rPr>
                        <a:t>π</a:t>
                      </a:r>
                      <a:endParaRPr kumimoji="0" lang="el-GR" altLang="en-US" sz="2800" b="0" i="0" u="none" strike="noStrike" cap="none" normalizeH="0" baseline="30000" smtClean="0">
                        <a:ln>
                          <a:noFill/>
                        </a:ln>
                        <a:solidFill>
                          <a:schemeClr val="tx1"/>
                        </a:solidFill>
                        <a:effectLst/>
                        <a:latin typeface="Times New Roman" pitchFamily="18" charset="0"/>
                        <a:ea typeface="宋体" charset="-122"/>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Arial" charset="0"/>
                          <a:ea typeface="宋体" charset="-122"/>
                        </a:rPr>
                        <a:t>磁感应强度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a:t>
                      </a:r>
                      <a:r>
                        <a:rPr kumimoji="0" lang="en-US" altLang="zh-CN" sz="2800" b="1" i="1" u="none" strike="noStrike" cap="none" normalizeH="0" baseline="0" smtClean="0">
                          <a:ln>
                            <a:noFill/>
                          </a:ln>
                          <a:solidFill>
                            <a:schemeClr val="tx1"/>
                          </a:solidFill>
                          <a:effectLst/>
                          <a:latin typeface="Times New Roman" pitchFamily="18" charset="0"/>
                          <a:ea typeface="宋体"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×10</a:t>
                      </a:r>
                      <a:r>
                        <a:rPr kumimoji="0" lang="en-US" altLang="zh-CN" sz="2800" b="0" i="0" u="none" strike="noStrike" cap="none" normalizeH="0" baseline="30000" smtClean="0">
                          <a:ln>
                            <a:noFill/>
                          </a:ln>
                          <a:solidFill>
                            <a:schemeClr val="tx1"/>
                          </a:solidFill>
                          <a:effectLst/>
                          <a:latin typeface="Times New Roman" pitchFamily="18" charset="0"/>
                          <a:ea typeface="宋体" charset="-122"/>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Arial" charset="0"/>
                          <a:ea typeface="宋体" charset="-122"/>
                        </a:rPr>
                        <a:t>磁化强度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1" u="none" strike="noStrike" cap="none" normalizeH="0" baseline="0" smtClean="0">
                          <a:ln>
                            <a:noFill/>
                          </a:ln>
                          <a:solidFill>
                            <a:schemeClr val="tx1"/>
                          </a:solidFill>
                          <a:effectLst/>
                          <a:latin typeface="Times New Roman" pitchFamily="18" charset="0"/>
                          <a:ea typeface="宋体" charset="-122"/>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A﹒m</a:t>
                      </a:r>
                      <a:r>
                        <a:rPr kumimoji="0" lang="en-US" altLang="zh-CN" sz="2800" b="0" i="0" u="none" strike="noStrike" cap="none" normalizeH="0" baseline="30000" smtClean="0">
                          <a:ln>
                            <a:noFill/>
                          </a:ln>
                          <a:solidFill>
                            <a:schemeClr val="tx1"/>
                          </a:solidFill>
                          <a:effectLst/>
                          <a:latin typeface="Times New Roman" pitchFamily="18"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×10</a:t>
                      </a:r>
                      <a:r>
                        <a:rPr kumimoji="0" lang="en-US" altLang="zh-CN" sz="2800" b="0" i="0" u="none" strike="noStrike" cap="none" normalizeH="0" baseline="30000" smtClean="0">
                          <a:ln>
                            <a:noFill/>
                          </a:ln>
                          <a:solidFill>
                            <a:schemeClr val="tx1"/>
                          </a:solidFill>
                          <a:effectLst/>
                          <a:latin typeface="Times New Roman" pitchFamily="18" charset="0"/>
                          <a:ea typeface="宋体" charset="-122"/>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Arial" charset="0"/>
                          <a:ea typeface="宋体" charset="-122"/>
                        </a:rPr>
                        <a:t>磁通量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1" u="none" strike="noStrike" cap="none" normalizeH="0" baseline="0" smtClean="0">
                          <a:ln>
                            <a:noFill/>
                          </a:ln>
                          <a:solidFill>
                            <a:schemeClr val="tx1"/>
                          </a:solidFill>
                          <a:effectLst/>
                          <a:latin typeface="Times New Roman" pitchFamily="18" charset="0"/>
                          <a:ea typeface="宋体" charset="-122"/>
                          <a:sym typeface="Symbol" pitchFamily="18" charset="2"/>
                        </a:rPr>
                        <a:t></a:t>
                      </a:r>
                      <a:r>
                        <a:rPr kumimoji="0" lang="en-US" altLang="zh-CN" sz="2800" b="0" i="0" u="none" strike="noStrike" cap="none" normalizeH="0" baseline="0" smtClean="0">
                          <a:ln>
                            <a:noFill/>
                          </a:ln>
                          <a:solidFill>
                            <a:schemeClr val="tx1"/>
                          </a:solidFill>
                          <a:effectLst/>
                          <a:latin typeface="Times New Roman" pitchFamily="18" charset="0"/>
                          <a:ea typeface="宋体"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Wb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Mx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×10</a:t>
                      </a:r>
                      <a:r>
                        <a:rPr kumimoji="0" lang="en-US" altLang="zh-CN" sz="2800" b="0" i="0" u="none" strike="noStrike" cap="none" normalizeH="0" baseline="30000" smtClean="0">
                          <a:ln>
                            <a:noFill/>
                          </a:ln>
                          <a:solidFill>
                            <a:schemeClr val="tx1"/>
                          </a:solidFill>
                          <a:effectLst/>
                          <a:latin typeface="Times New Roman" pitchFamily="18" charset="0"/>
                          <a:ea typeface="宋体" charset="-122"/>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Arial" charset="0"/>
                          <a:ea typeface="宋体" charset="-122"/>
                        </a:rPr>
                        <a:t>   </a:t>
                      </a:r>
                      <a:r>
                        <a:rPr kumimoji="0" lang="zh-CN" altLang="en-US" sz="2400" b="0" i="0" u="none" strike="noStrike" cap="none" normalizeH="0" baseline="0" smtClean="0">
                          <a:ln>
                            <a:noFill/>
                          </a:ln>
                          <a:solidFill>
                            <a:schemeClr val="tx1"/>
                          </a:solidFill>
                          <a:effectLst/>
                          <a:latin typeface="Arial" charset="0"/>
                          <a:ea typeface="宋体" charset="-122"/>
                        </a:rPr>
                        <a:t>磁矩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1" u="none" strike="noStrike" cap="none" normalizeH="0" baseline="0" smtClean="0">
                          <a:ln>
                            <a:noFill/>
                          </a:ln>
                          <a:solidFill>
                            <a:schemeClr val="tx1"/>
                          </a:solidFill>
                          <a:effectLst/>
                          <a:latin typeface="Times New Roman" pitchFamily="18" charset="0"/>
                          <a:ea typeface="宋体" charset="-122"/>
                          <a:sym typeface="Symbol" pitchFamily="18" charset="2"/>
                        </a:rPr>
                        <a:t></a:t>
                      </a:r>
                      <a:r>
                        <a:rPr kumimoji="0" lang="en-US" altLang="zh-CN" sz="2800" b="1" i="0" u="none" strike="noStrike" cap="none" normalizeH="0" baseline="-25000" smtClean="0">
                          <a:ln>
                            <a:noFill/>
                          </a:ln>
                          <a:solidFill>
                            <a:schemeClr val="tx1"/>
                          </a:solidFill>
                          <a:effectLst/>
                          <a:latin typeface="Times New Roman" pitchFamily="18" charset="0"/>
                          <a:ea typeface="宋体" charset="-122"/>
                          <a:sym typeface="Symbol" pitchFamily="18" charset="2"/>
                        </a:rPr>
                        <a:t>m</a:t>
                      </a:r>
                      <a:endParaRPr kumimoji="0" lang="en-US" altLang="zh-CN" sz="2800" b="1" i="0" u="none" strike="noStrike" cap="none" normalizeH="0" baseline="0" smtClean="0">
                        <a:ln>
                          <a:noFill/>
                        </a:ln>
                        <a:solidFill>
                          <a:schemeClr val="tx1"/>
                        </a:solidFill>
                        <a:effectLst/>
                        <a:latin typeface="Times New Roman" pitchFamily="18" charset="0"/>
                        <a:ea typeface="宋体" charset="-122"/>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A﹒m</a:t>
                      </a:r>
                      <a:r>
                        <a:rPr kumimoji="0" lang="en-US" altLang="zh-CN" sz="2800" b="0" i="0" u="none" strike="noStrike" cap="none" normalizeH="0" baseline="30000" smtClean="0">
                          <a:ln>
                            <a:noFill/>
                          </a:ln>
                          <a:solidFill>
                            <a:schemeClr val="tx1"/>
                          </a:solidFill>
                          <a:effectLst/>
                          <a:latin typeface="Times New Roman" pitchFamily="18"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emu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×10</a:t>
                      </a:r>
                      <a:r>
                        <a:rPr kumimoji="0" lang="en-US" altLang="zh-CN" sz="2800" b="0" i="0" u="none" strike="noStrike" cap="none" normalizeH="0" baseline="30000" smtClean="0">
                          <a:ln>
                            <a:noFill/>
                          </a:ln>
                          <a:solidFill>
                            <a:schemeClr val="tx1"/>
                          </a:solidFill>
                          <a:effectLst/>
                          <a:latin typeface="Times New Roman" pitchFamily="18" charset="0"/>
                          <a:ea typeface="宋体" charset="-122"/>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Arial" charset="0"/>
                          <a:ea typeface="宋体" charset="-122"/>
                        </a:rPr>
                        <a:t>磁偶极矩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itchFamily="18" charset="0"/>
                          <a:ea typeface="宋体" charset="-122"/>
                        </a:rPr>
                        <a:t>  </a:t>
                      </a:r>
                      <a:r>
                        <a:rPr kumimoji="0" lang="en-US" altLang="zh-CN" sz="2800" b="1" i="1" u="none" strike="noStrike" cap="none" normalizeH="0" baseline="0" smtClean="0">
                          <a:ln>
                            <a:noFill/>
                          </a:ln>
                          <a:solidFill>
                            <a:schemeClr val="tx1"/>
                          </a:solidFill>
                          <a:effectLst/>
                          <a:latin typeface="Times New Roman" pitchFamily="18" charset="0"/>
                          <a:ea typeface="宋体" charset="-122"/>
                        </a:rPr>
                        <a:t>j</a:t>
                      </a:r>
                      <a:r>
                        <a:rPr kumimoji="0" lang="en-US" altLang="zh-CN" sz="2800" b="1" i="0" u="none" strike="noStrike" cap="none" normalizeH="0" baseline="-25000" smtClean="0">
                          <a:ln>
                            <a:noFill/>
                          </a:ln>
                          <a:solidFill>
                            <a:schemeClr val="tx1"/>
                          </a:solidFill>
                          <a:effectLst/>
                          <a:latin typeface="Times New Roman" pitchFamily="18"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Wb﹒m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    emu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rPr>
                        <a:t>×4</a:t>
                      </a:r>
                      <a:r>
                        <a:rPr kumimoji="0" lang="el-GR" altLang="zh-CN" sz="2400" b="0" i="0" u="none" strike="noStrike" cap="none" normalizeH="0" baseline="0" smtClean="0">
                          <a:ln>
                            <a:noFill/>
                          </a:ln>
                          <a:solidFill>
                            <a:schemeClr val="tx1"/>
                          </a:solidFill>
                          <a:effectLst/>
                          <a:latin typeface="Times New Roman" pitchFamily="18" charset="0"/>
                          <a:ea typeface="宋体" charset="-122"/>
                          <a:cs typeface="Arial" charset="0"/>
                        </a:rPr>
                        <a:t>π</a:t>
                      </a:r>
                      <a:r>
                        <a:rPr kumimoji="0" lang="en-US" altLang="en-US" sz="2400" b="0" i="0" u="none" strike="noStrike" cap="none" normalizeH="0" baseline="0" smtClean="0">
                          <a:ln>
                            <a:noFill/>
                          </a:ln>
                          <a:solidFill>
                            <a:schemeClr val="tx1"/>
                          </a:solidFill>
                          <a:effectLst/>
                          <a:latin typeface="Times New Roman" pitchFamily="18" charset="0"/>
                          <a:ea typeface="宋体" charset="-122"/>
                        </a:rPr>
                        <a:t>×</a:t>
                      </a:r>
                      <a:r>
                        <a:rPr kumimoji="0" lang="en-US" altLang="zh-CN" sz="2400" b="0" i="0" u="none" strike="noStrike" cap="none" normalizeH="0" baseline="0" smtClean="0">
                          <a:ln>
                            <a:noFill/>
                          </a:ln>
                          <a:solidFill>
                            <a:schemeClr val="tx1"/>
                          </a:solidFill>
                          <a:effectLst/>
                          <a:latin typeface="Times New Roman" pitchFamily="18" charset="0"/>
                          <a:ea typeface="宋体" charset="-122"/>
                          <a:cs typeface="Arial" charset="0"/>
                        </a:rPr>
                        <a:t>10</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Arial" charset="0"/>
                        </a:rPr>
                        <a:t>-10</a:t>
                      </a:r>
                      <a:endParaRPr kumimoji="0" lang="el-GR" altLang="en-US" sz="2400" b="0" i="0" u="none" strike="noStrike" cap="none" normalizeH="0" baseline="30000" smtClean="0">
                        <a:ln>
                          <a:noFill/>
                        </a:ln>
                        <a:solidFill>
                          <a:schemeClr val="tx1"/>
                        </a:solidFill>
                        <a:effectLst/>
                        <a:latin typeface="Times New Roman" pitchFamily="18" charset="0"/>
                        <a:ea typeface="宋体" charset="-122"/>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Arial" charset="0"/>
                          <a:ea typeface="宋体" charset="-122"/>
                        </a:rPr>
                        <a:t> </a:t>
                      </a:r>
                      <a:r>
                        <a:rPr kumimoji="0" lang="zh-CN" altLang="en-US" sz="2400" b="0" i="0" u="none" strike="noStrike" cap="none" normalizeH="0" baseline="0" smtClean="0">
                          <a:ln>
                            <a:noFill/>
                          </a:ln>
                          <a:solidFill>
                            <a:schemeClr val="tx1"/>
                          </a:solidFill>
                          <a:effectLst/>
                          <a:latin typeface="Arial" charset="0"/>
                          <a:ea typeface="宋体" charset="-122"/>
                        </a:rPr>
                        <a:t>磁化率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1" u="none" strike="noStrike" cap="none" normalizeH="0" baseline="0" smtClean="0">
                          <a:ln>
                            <a:noFill/>
                          </a:ln>
                          <a:solidFill>
                            <a:schemeClr val="tx1"/>
                          </a:solidFill>
                          <a:effectLst/>
                          <a:latin typeface="Times New Roman" pitchFamily="18" charset="0"/>
                          <a:ea typeface="宋体" charset="-122"/>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×4</a:t>
                      </a:r>
                      <a:r>
                        <a:rPr kumimoji="0" lang="el-GR" altLang="zh-CN" sz="2800" b="0" i="0" u="none" strike="noStrike" cap="none" normalizeH="0" baseline="0" smtClean="0">
                          <a:ln>
                            <a:noFill/>
                          </a:ln>
                          <a:solidFill>
                            <a:schemeClr val="tx1"/>
                          </a:solidFill>
                          <a:effectLst/>
                          <a:latin typeface="Times New Roman" pitchFamily="18" charset="0"/>
                          <a:ea typeface="宋体" charset="-122"/>
                          <a:cs typeface="Arial" charset="0"/>
                        </a:rPr>
                        <a:t>π</a:t>
                      </a:r>
                      <a:endParaRPr kumimoji="0" lang="el-GR" altLang="en-US" sz="2800" b="0" i="0" u="none" strike="noStrike" cap="none" normalizeH="0" baseline="0" smtClean="0">
                        <a:ln>
                          <a:noFill/>
                        </a:ln>
                        <a:solidFill>
                          <a:schemeClr val="tx1"/>
                        </a:solidFill>
                        <a:effectLst/>
                        <a:latin typeface="Times New Roman" pitchFamily="18" charset="0"/>
                        <a:ea typeface="宋体" charset="-122"/>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Arial" charset="0"/>
                          <a:ea typeface="宋体" charset="-122"/>
                        </a:rPr>
                        <a:t> </a:t>
                      </a:r>
                      <a:r>
                        <a:rPr kumimoji="0" lang="zh-CN" altLang="en-US" sz="2400" b="0" i="0" u="none" strike="noStrike" cap="none" normalizeH="0" baseline="0" smtClean="0">
                          <a:ln>
                            <a:noFill/>
                          </a:ln>
                          <a:solidFill>
                            <a:schemeClr val="tx1"/>
                          </a:solidFill>
                          <a:effectLst/>
                          <a:latin typeface="Arial" charset="0"/>
                          <a:ea typeface="宋体" charset="-122"/>
                        </a:rPr>
                        <a:t>磁导率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1" u="none" strike="noStrike" cap="none" normalizeH="0" baseline="0" smtClean="0">
                          <a:ln>
                            <a:noFill/>
                          </a:ln>
                          <a:solidFill>
                            <a:schemeClr val="tx1"/>
                          </a:solidFill>
                          <a:effectLst/>
                          <a:latin typeface="Times New Roman" pitchFamily="18" charset="0"/>
                          <a:ea typeface="宋体" charset="-122"/>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宋体"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52" name="Text Box 68"/>
          <p:cNvSpPr txBox="1">
            <a:spLocks noChangeArrowheads="1"/>
          </p:cNvSpPr>
          <p:nvPr/>
        </p:nvSpPr>
        <p:spPr bwMode="auto">
          <a:xfrm>
            <a:off x="395288" y="6237288"/>
            <a:ext cx="8569325" cy="519112"/>
          </a:xfrm>
          <a:prstGeom prst="rect">
            <a:avLst/>
          </a:prstGeom>
          <a:noFill/>
          <a:ln w="9525">
            <a:noFill/>
            <a:miter lim="800000"/>
            <a:headEnd/>
            <a:tailEnd/>
          </a:ln>
        </p:spPr>
        <p:txBody>
          <a:bodyPr>
            <a:spAutoFit/>
          </a:bodyPr>
          <a:lstStyle/>
          <a:p>
            <a:pPr>
              <a:spcBef>
                <a:spcPct val="50000"/>
              </a:spcBef>
            </a:pPr>
            <a:r>
              <a:rPr lang="zh-CN" altLang="en-US" sz="2400" b="1"/>
              <a:t>磁极化强度</a:t>
            </a:r>
            <a:r>
              <a:rPr lang="zh-CN" altLang="en-US" sz="2400"/>
              <a:t>      </a:t>
            </a:r>
            <a:r>
              <a:rPr lang="en-US" altLang="zh-CN" sz="2400" i="1"/>
              <a:t>J              </a:t>
            </a:r>
            <a:r>
              <a:rPr lang="en-US" altLang="zh-CN" sz="2400"/>
              <a:t>T</a:t>
            </a:r>
            <a:r>
              <a:rPr lang="en-US" altLang="zh-CN" sz="2400" i="1"/>
              <a:t>                  </a:t>
            </a:r>
            <a:r>
              <a:rPr lang="en-US" altLang="zh-CN" sz="2400"/>
              <a:t>Gs              </a:t>
            </a:r>
            <a:r>
              <a:rPr lang="en-US" altLang="zh-CN"/>
              <a:t>×</a:t>
            </a:r>
            <a:r>
              <a:rPr lang="en-US" altLang="zh-CN" sz="2400"/>
              <a:t>4</a:t>
            </a:r>
            <a:r>
              <a:rPr lang="el-GR" altLang="zh-CN" sz="2400"/>
              <a:t>π</a:t>
            </a:r>
            <a:r>
              <a:rPr lang="en-US" altLang="zh-CN"/>
              <a:t> ×</a:t>
            </a:r>
            <a:r>
              <a:rPr lang="en-US" altLang="zh-CN" sz="2400"/>
              <a:t>10</a:t>
            </a:r>
            <a:r>
              <a:rPr lang="en-US" altLang="zh-CN" sz="2800" baseline="30000"/>
              <a:t>-4</a:t>
            </a:r>
            <a:r>
              <a:rPr lang="en-US" altLang="zh-CN" sz="2800"/>
              <a:t>    </a:t>
            </a:r>
            <a:endParaRPr lang="el-GR" altLang="zh-CN" sz="2800"/>
          </a:p>
        </p:txBody>
      </p:sp>
      <p:sp>
        <p:nvSpPr>
          <p:cNvPr id="37953" name="Line 69"/>
          <p:cNvSpPr>
            <a:spLocks noChangeShapeType="1"/>
          </p:cNvSpPr>
          <p:nvPr/>
        </p:nvSpPr>
        <p:spPr bwMode="auto">
          <a:xfrm>
            <a:off x="2124075" y="6165850"/>
            <a:ext cx="0" cy="692150"/>
          </a:xfrm>
          <a:prstGeom prst="line">
            <a:avLst/>
          </a:prstGeom>
          <a:noFill/>
          <a:ln w="9525">
            <a:solidFill>
              <a:schemeClr val="tx1"/>
            </a:solidFill>
            <a:round/>
            <a:headEnd/>
            <a:tailEnd/>
          </a:ln>
        </p:spPr>
        <p:txBody>
          <a:bodyPr/>
          <a:lstStyle/>
          <a:p>
            <a:endParaRPr lang="zh-CN" altLang="en-US"/>
          </a:p>
        </p:txBody>
      </p:sp>
      <p:sp>
        <p:nvSpPr>
          <p:cNvPr id="37954" name="Line 70"/>
          <p:cNvSpPr>
            <a:spLocks noChangeShapeType="1"/>
          </p:cNvSpPr>
          <p:nvPr/>
        </p:nvSpPr>
        <p:spPr bwMode="auto">
          <a:xfrm>
            <a:off x="323850" y="6165850"/>
            <a:ext cx="0" cy="692150"/>
          </a:xfrm>
          <a:prstGeom prst="line">
            <a:avLst/>
          </a:prstGeom>
          <a:noFill/>
          <a:ln w="25400">
            <a:solidFill>
              <a:schemeClr val="tx1"/>
            </a:solidFill>
            <a:round/>
            <a:headEnd/>
            <a:tailEnd/>
          </a:ln>
        </p:spPr>
        <p:txBody>
          <a:bodyPr/>
          <a:lstStyle/>
          <a:p>
            <a:endParaRPr lang="zh-CN" altLang="en-US"/>
          </a:p>
        </p:txBody>
      </p:sp>
      <p:sp>
        <p:nvSpPr>
          <p:cNvPr id="37955" name="Line 71"/>
          <p:cNvSpPr>
            <a:spLocks noChangeShapeType="1"/>
          </p:cNvSpPr>
          <p:nvPr/>
        </p:nvSpPr>
        <p:spPr bwMode="auto">
          <a:xfrm>
            <a:off x="3132138" y="6165850"/>
            <a:ext cx="0" cy="692150"/>
          </a:xfrm>
          <a:prstGeom prst="line">
            <a:avLst/>
          </a:prstGeom>
          <a:noFill/>
          <a:ln w="9525">
            <a:solidFill>
              <a:schemeClr val="tx1"/>
            </a:solidFill>
            <a:round/>
            <a:headEnd/>
            <a:tailEnd/>
          </a:ln>
        </p:spPr>
        <p:txBody>
          <a:bodyPr/>
          <a:lstStyle/>
          <a:p>
            <a:endParaRPr lang="zh-CN" altLang="en-US"/>
          </a:p>
        </p:txBody>
      </p:sp>
      <p:sp>
        <p:nvSpPr>
          <p:cNvPr id="37956" name="Line 72"/>
          <p:cNvSpPr>
            <a:spLocks noChangeShapeType="1"/>
          </p:cNvSpPr>
          <p:nvPr/>
        </p:nvSpPr>
        <p:spPr bwMode="auto">
          <a:xfrm>
            <a:off x="4932363" y="6165850"/>
            <a:ext cx="0" cy="692150"/>
          </a:xfrm>
          <a:prstGeom prst="line">
            <a:avLst/>
          </a:prstGeom>
          <a:noFill/>
          <a:ln w="9525">
            <a:solidFill>
              <a:schemeClr val="tx1"/>
            </a:solidFill>
            <a:round/>
            <a:headEnd/>
            <a:tailEnd/>
          </a:ln>
        </p:spPr>
        <p:txBody>
          <a:bodyPr/>
          <a:lstStyle/>
          <a:p>
            <a:endParaRPr lang="zh-CN" altLang="en-US"/>
          </a:p>
        </p:txBody>
      </p:sp>
      <p:sp>
        <p:nvSpPr>
          <p:cNvPr id="37957" name="Line 73"/>
          <p:cNvSpPr>
            <a:spLocks noChangeShapeType="1"/>
          </p:cNvSpPr>
          <p:nvPr/>
        </p:nvSpPr>
        <p:spPr bwMode="auto">
          <a:xfrm>
            <a:off x="6948488" y="6165850"/>
            <a:ext cx="0" cy="692150"/>
          </a:xfrm>
          <a:prstGeom prst="line">
            <a:avLst/>
          </a:prstGeom>
          <a:noFill/>
          <a:ln w="9525">
            <a:solidFill>
              <a:schemeClr val="tx1"/>
            </a:solidFill>
            <a:round/>
            <a:headEnd/>
            <a:tailEnd/>
          </a:ln>
        </p:spPr>
        <p:txBody>
          <a:bodyPr/>
          <a:lstStyle/>
          <a:p>
            <a:endParaRPr lang="zh-CN" altLang="en-US"/>
          </a:p>
        </p:txBody>
      </p:sp>
      <p:sp>
        <p:nvSpPr>
          <p:cNvPr id="37958" name="Line 74"/>
          <p:cNvSpPr>
            <a:spLocks noChangeShapeType="1"/>
          </p:cNvSpPr>
          <p:nvPr/>
        </p:nvSpPr>
        <p:spPr bwMode="auto">
          <a:xfrm>
            <a:off x="8893175" y="6165850"/>
            <a:ext cx="0" cy="692150"/>
          </a:xfrm>
          <a:prstGeom prst="line">
            <a:avLst/>
          </a:prstGeom>
          <a:noFill/>
          <a:ln w="25400">
            <a:solidFill>
              <a:schemeClr val="tx1"/>
            </a:solidFill>
            <a:round/>
            <a:headEnd/>
            <a:tailEnd/>
          </a:ln>
        </p:spPr>
        <p:txBody>
          <a:bodyPr/>
          <a:lstStyle/>
          <a:p>
            <a:endParaRPr lang="zh-CN" altLang="en-US"/>
          </a:p>
        </p:txBody>
      </p:sp>
      <p:sp>
        <p:nvSpPr>
          <p:cNvPr id="37959" name="Line 75"/>
          <p:cNvSpPr>
            <a:spLocks noChangeShapeType="1"/>
          </p:cNvSpPr>
          <p:nvPr/>
        </p:nvSpPr>
        <p:spPr bwMode="auto">
          <a:xfrm>
            <a:off x="7092950" y="6742113"/>
            <a:ext cx="1223963" cy="0"/>
          </a:xfrm>
          <a:prstGeom prst="line">
            <a:avLst/>
          </a:prstGeom>
          <a:noFill/>
          <a:ln w="38100">
            <a:solidFill>
              <a:srgbClr val="FF0000"/>
            </a:solidFill>
            <a:prstDash val="dash"/>
            <a:round/>
            <a:headEnd/>
            <a:tailEnd/>
          </a:ln>
        </p:spPr>
        <p:txBody>
          <a:bodyPr/>
          <a:lstStyle/>
          <a:p>
            <a:endParaRPr lang="zh-CN" altLang="en-US"/>
          </a:p>
        </p:txBody>
      </p:sp>
      <p:sp>
        <p:nvSpPr>
          <p:cNvPr id="37960" name="Rectangle 76"/>
          <p:cNvSpPr>
            <a:spLocks noChangeArrowheads="1"/>
          </p:cNvSpPr>
          <p:nvPr/>
        </p:nvSpPr>
        <p:spPr bwMode="auto">
          <a:xfrm>
            <a:off x="323850" y="836613"/>
            <a:ext cx="8569325" cy="2016125"/>
          </a:xfrm>
          <a:prstGeom prst="rect">
            <a:avLst/>
          </a:prstGeom>
          <a:noFill/>
          <a:ln w="38100">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914400" y="609600"/>
            <a:ext cx="7467600" cy="641350"/>
          </a:xfrm>
          <a:prstGeom prst="rect">
            <a:avLst/>
          </a:prstGeom>
          <a:noFill/>
          <a:ln w="9525">
            <a:noFill/>
            <a:miter lim="800000"/>
            <a:headEnd/>
            <a:tailEnd/>
          </a:ln>
        </p:spPr>
        <p:txBody>
          <a:bodyPr>
            <a:spAutoFit/>
          </a:bodyPr>
          <a:lstStyle/>
          <a:p>
            <a:pPr marL="457200" indent="-457200">
              <a:spcBef>
                <a:spcPct val="50000"/>
              </a:spcBef>
            </a:pPr>
            <a:r>
              <a:rPr kumimoji="1" lang="en-US" altLang="zh-CN" sz="3600">
                <a:latin typeface="Times New Roman" pitchFamily="18" charset="0"/>
              </a:rPr>
              <a:t>    </a:t>
            </a:r>
          </a:p>
        </p:txBody>
      </p:sp>
      <p:graphicFrame>
        <p:nvGraphicFramePr>
          <p:cNvPr id="8194" name="Object 3"/>
          <p:cNvGraphicFramePr>
            <a:graphicFrameLocks noChangeAspect="1"/>
          </p:cNvGraphicFramePr>
          <p:nvPr/>
        </p:nvGraphicFramePr>
        <p:xfrm>
          <a:off x="0" y="260350"/>
          <a:ext cx="9036050" cy="5721350"/>
        </p:xfrm>
        <a:graphic>
          <a:graphicData uri="http://schemas.openxmlformats.org/presentationml/2006/ole">
            <p:oleObj spid="_x0000_s8194" name="Image" r:id="rId3" imgW="4778869" imgH="3026414" progId="">
              <p:embed/>
            </p:oleObj>
          </a:graphicData>
        </a:graphic>
      </p:graphicFrame>
      <p:sp>
        <p:nvSpPr>
          <p:cNvPr id="8197" name="Text Box 4"/>
          <p:cNvSpPr txBox="1">
            <a:spLocks noChangeArrowheads="1"/>
          </p:cNvSpPr>
          <p:nvPr/>
        </p:nvSpPr>
        <p:spPr bwMode="auto">
          <a:xfrm>
            <a:off x="323850" y="6237288"/>
            <a:ext cx="2232025" cy="457200"/>
          </a:xfrm>
          <a:prstGeom prst="rect">
            <a:avLst/>
          </a:prstGeom>
          <a:noFill/>
          <a:ln w="9525">
            <a:noFill/>
            <a:miter lim="800000"/>
            <a:headEnd/>
            <a:tailEnd/>
          </a:ln>
        </p:spPr>
        <p:txBody>
          <a:bodyPr>
            <a:spAutoFit/>
          </a:bodyPr>
          <a:lstStyle/>
          <a:p>
            <a:pPr>
              <a:spcBef>
                <a:spcPct val="50000"/>
              </a:spcBef>
            </a:pPr>
            <a:r>
              <a:rPr lang="zh-CN" altLang="en-US" sz="2400" b="1"/>
              <a:t>摘自姜书</a:t>
            </a:r>
            <a:r>
              <a:rPr lang="en-US" altLang="zh-CN" sz="2400" b="1"/>
              <a:t>p471</a:t>
            </a:r>
          </a:p>
        </p:txBody>
      </p:sp>
      <p:sp>
        <p:nvSpPr>
          <p:cNvPr id="8198" name="Oval 5"/>
          <p:cNvSpPr>
            <a:spLocks noChangeArrowheads="1"/>
          </p:cNvSpPr>
          <p:nvPr/>
        </p:nvSpPr>
        <p:spPr bwMode="auto">
          <a:xfrm>
            <a:off x="8101013" y="3284538"/>
            <a:ext cx="719137" cy="288925"/>
          </a:xfrm>
          <a:prstGeom prst="ellipse">
            <a:avLst/>
          </a:prstGeom>
          <a:noFill/>
          <a:ln w="25400">
            <a:solidFill>
              <a:srgbClr val="0000FF"/>
            </a:solidFill>
            <a:round/>
            <a:headEnd/>
            <a:tailEnd/>
          </a:ln>
        </p:spPr>
        <p:txBody>
          <a:bodyPr wrap="none" anchor="ctr"/>
          <a:lstStyle/>
          <a:p>
            <a:endParaRPr lang="zh-CN" altLang="en-US"/>
          </a:p>
        </p:txBody>
      </p:sp>
      <p:graphicFrame>
        <p:nvGraphicFramePr>
          <p:cNvPr id="8195" name="Object 6"/>
          <p:cNvGraphicFramePr>
            <a:graphicFrameLocks noChangeAspect="1"/>
          </p:cNvGraphicFramePr>
          <p:nvPr/>
        </p:nvGraphicFramePr>
        <p:xfrm>
          <a:off x="5435600" y="6092825"/>
          <a:ext cx="863600" cy="609600"/>
        </p:xfrm>
        <a:graphic>
          <a:graphicData uri="http://schemas.openxmlformats.org/presentationml/2006/ole">
            <p:oleObj spid="_x0000_s8195" name="Equation" r:id="rId4" imgW="558720" imgH="393480" progId="Equation.DSMT4">
              <p:embed/>
            </p:oleObj>
          </a:graphicData>
        </a:graphic>
      </p:graphicFrame>
      <p:sp>
        <p:nvSpPr>
          <p:cNvPr id="8199" name="Text Box 7"/>
          <p:cNvSpPr txBox="1">
            <a:spLocks noChangeArrowheads="1"/>
          </p:cNvSpPr>
          <p:nvPr/>
        </p:nvSpPr>
        <p:spPr bwMode="auto">
          <a:xfrm>
            <a:off x="4572000" y="6165850"/>
            <a:ext cx="1152525" cy="457200"/>
          </a:xfrm>
          <a:prstGeom prst="rect">
            <a:avLst/>
          </a:prstGeom>
          <a:noFill/>
          <a:ln w="9525">
            <a:noFill/>
            <a:miter lim="800000"/>
            <a:headEnd/>
            <a:tailEnd/>
          </a:ln>
        </p:spPr>
        <p:txBody>
          <a:bodyPr>
            <a:spAutoFit/>
          </a:bodyPr>
          <a:lstStyle/>
          <a:p>
            <a:pPr>
              <a:spcBef>
                <a:spcPct val="50000"/>
              </a:spcBef>
            </a:pPr>
            <a:r>
              <a:rPr lang="zh-CN" altLang="en-US" sz="2400"/>
              <a:t>应为：</a:t>
            </a:r>
          </a:p>
        </p:txBody>
      </p:sp>
      <p:sp>
        <p:nvSpPr>
          <p:cNvPr id="8200" name="Oval 8"/>
          <p:cNvSpPr>
            <a:spLocks noChangeArrowheads="1"/>
          </p:cNvSpPr>
          <p:nvPr/>
        </p:nvSpPr>
        <p:spPr bwMode="auto">
          <a:xfrm>
            <a:off x="4356100" y="6092825"/>
            <a:ext cx="2232025" cy="649288"/>
          </a:xfrm>
          <a:prstGeom prst="ellipse">
            <a:avLst/>
          </a:prstGeom>
          <a:noFill/>
          <a:ln w="25400">
            <a:solidFill>
              <a:srgbClr val="0000FF"/>
            </a:solidFill>
            <a:round/>
            <a:headEnd/>
            <a:tailEnd/>
          </a:ln>
        </p:spPr>
        <p:txBody>
          <a:bodyPr wrap="none" anchor="ctr"/>
          <a:lstStyle/>
          <a:p>
            <a:endParaRPr lang="zh-CN" altLang="en-US"/>
          </a:p>
        </p:txBody>
      </p:sp>
      <p:sp>
        <p:nvSpPr>
          <p:cNvPr id="8201" name="Line 9"/>
          <p:cNvSpPr>
            <a:spLocks noChangeShapeType="1"/>
          </p:cNvSpPr>
          <p:nvPr/>
        </p:nvSpPr>
        <p:spPr bwMode="auto">
          <a:xfrm flipH="1">
            <a:off x="6300788" y="3573463"/>
            <a:ext cx="1871662" cy="2592387"/>
          </a:xfrm>
          <a:prstGeom prst="line">
            <a:avLst/>
          </a:prstGeom>
          <a:noFill/>
          <a:ln w="25400">
            <a:solidFill>
              <a:srgbClr val="0000FF"/>
            </a:solidFill>
            <a:round/>
            <a:headEnd/>
            <a:tailEnd type="triangle" w="med" len="med"/>
          </a:ln>
        </p:spPr>
        <p:txBody>
          <a:bodyPr/>
          <a:lstStyle/>
          <a:p>
            <a:endParaRPr lang="zh-CN" altLang="en-US"/>
          </a:p>
        </p:txBody>
      </p:sp>
      <p:sp>
        <p:nvSpPr>
          <p:cNvPr id="8202" name="Line 10"/>
          <p:cNvSpPr>
            <a:spLocks noChangeShapeType="1"/>
          </p:cNvSpPr>
          <p:nvPr/>
        </p:nvSpPr>
        <p:spPr bwMode="auto">
          <a:xfrm>
            <a:off x="73025" y="3933825"/>
            <a:ext cx="1042988" cy="0"/>
          </a:xfrm>
          <a:prstGeom prst="line">
            <a:avLst/>
          </a:prstGeom>
          <a:noFill/>
          <a:ln w="28575">
            <a:solidFill>
              <a:srgbClr val="FF3300"/>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489075" y="115888"/>
          <a:ext cx="6086475" cy="6742112"/>
        </p:xfrm>
        <a:graphic>
          <a:graphicData uri="http://schemas.openxmlformats.org/presentationml/2006/ole">
            <p:oleObj spid="_x0000_s9218" name="Image" r:id="rId3" imgW="12038095" imgH="13333333" progId="">
              <p:embed/>
            </p:oleObj>
          </a:graphicData>
        </a:graphic>
      </p:graphicFrame>
      <p:sp>
        <p:nvSpPr>
          <p:cNvPr id="9219" name="Text Box 3"/>
          <p:cNvSpPr txBox="1">
            <a:spLocks noChangeArrowheads="1"/>
          </p:cNvSpPr>
          <p:nvPr/>
        </p:nvSpPr>
        <p:spPr bwMode="auto">
          <a:xfrm>
            <a:off x="179388" y="1773238"/>
            <a:ext cx="1223962" cy="549275"/>
          </a:xfrm>
          <a:prstGeom prst="rect">
            <a:avLst/>
          </a:prstGeom>
          <a:solidFill>
            <a:schemeClr val="folHlink"/>
          </a:solidFill>
          <a:ln w="9525">
            <a:noFill/>
            <a:miter lim="800000"/>
            <a:headEnd/>
            <a:tailEnd/>
          </a:ln>
        </p:spPr>
        <p:txBody>
          <a:bodyPr>
            <a:spAutoFit/>
          </a:bodyPr>
          <a:lstStyle/>
          <a:p>
            <a:pPr algn="ctr">
              <a:spcBef>
                <a:spcPct val="50000"/>
              </a:spcBef>
            </a:pPr>
            <a:r>
              <a:rPr lang="zh-CN" altLang="en-US" sz="1200" b="1"/>
              <a:t>磁偶极矩</a:t>
            </a:r>
          </a:p>
          <a:p>
            <a:pPr algn="ctr">
              <a:spcBef>
                <a:spcPct val="50000"/>
              </a:spcBef>
            </a:pPr>
            <a:r>
              <a:rPr lang="zh-CN" altLang="en-US" sz="1200" b="1"/>
              <a:t>磁极化强度</a:t>
            </a:r>
          </a:p>
        </p:txBody>
      </p:sp>
      <p:sp>
        <p:nvSpPr>
          <p:cNvPr id="9220" name="AutoShape 4"/>
          <p:cNvSpPr>
            <a:spLocks noChangeArrowheads="1"/>
          </p:cNvSpPr>
          <p:nvPr/>
        </p:nvSpPr>
        <p:spPr bwMode="auto">
          <a:xfrm>
            <a:off x="1547813" y="2133600"/>
            <a:ext cx="215900" cy="71438"/>
          </a:xfrm>
          <a:prstGeom prst="rightArrow">
            <a:avLst>
              <a:gd name="adj1" fmla="val 50000"/>
              <a:gd name="adj2" fmla="val 75555"/>
            </a:avLst>
          </a:prstGeom>
          <a:solidFill>
            <a:schemeClr val="accent1"/>
          </a:solidFill>
          <a:ln w="9525">
            <a:solidFill>
              <a:schemeClr val="tx1"/>
            </a:solidFill>
            <a:miter lim="800000"/>
            <a:headEnd/>
            <a:tailEnd/>
          </a:ln>
        </p:spPr>
        <p:txBody>
          <a:bodyPr wrap="none" anchor="ctr"/>
          <a:lstStyle/>
          <a:p>
            <a:endParaRPr lang="zh-CN" altLang="en-US"/>
          </a:p>
        </p:txBody>
      </p:sp>
      <p:sp>
        <p:nvSpPr>
          <p:cNvPr id="9221" name="AutoShape 5"/>
          <p:cNvSpPr>
            <a:spLocks noChangeArrowheads="1"/>
          </p:cNvSpPr>
          <p:nvPr/>
        </p:nvSpPr>
        <p:spPr bwMode="auto">
          <a:xfrm>
            <a:off x="1547813" y="1917700"/>
            <a:ext cx="215900" cy="71438"/>
          </a:xfrm>
          <a:prstGeom prst="rightArrow">
            <a:avLst>
              <a:gd name="adj1" fmla="val 50000"/>
              <a:gd name="adj2" fmla="val 75555"/>
            </a:avLst>
          </a:prstGeom>
          <a:solidFill>
            <a:schemeClr val="accent1"/>
          </a:solidFill>
          <a:ln w="9525">
            <a:solidFill>
              <a:schemeClr val="tx1"/>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srcRect/>
          <a:stretch>
            <a:fillRect/>
          </a:stretch>
        </p:blipFill>
        <p:spPr bwMode="auto">
          <a:xfrm>
            <a:off x="2403475" y="0"/>
            <a:ext cx="5337175" cy="6858000"/>
          </a:xfrm>
          <a:prstGeom prst="rect">
            <a:avLst/>
          </a:prstGeom>
          <a:noFill/>
          <a:ln w="9525">
            <a:noFill/>
            <a:miter lim="800000"/>
            <a:headEnd/>
            <a:tailEnd/>
          </a:ln>
        </p:spPr>
      </p:pic>
      <p:sp>
        <p:nvSpPr>
          <p:cNvPr id="38915" name="Text Box 5"/>
          <p:cNvSpPr txBox="1">
            <a:spLocks noChangeArrowheads="1"/>
          </p:cNvSpPr>
          <p:nvPr/>
        </p:nvSpPr>
        <p:spPr bwMode="auto">
          <a:xfrm>
            <a:off x="231775" y="282575"/>
            <a:ext cx="2044700" cy="915988"/>
          </a:xfrm>
          <a:prstGeom prst="rect">
            <a:avLst/>
          </a:prstGeom>
          <a:noFill/>
          <a:ln w="9525">
            <a:noFill/>
            <a:miter lim="800000"/>
            <a:headEnd/>
            <a:tailEnd/>
          </a:ln>
        </p:spPr>
        <p:txBody>
          <a:bodyPr wrap="none">
            <a:spAutoFit/>
          </a:bodyPr>
          <a:lstStyle/>
          <a:p>
            <a:r>
              <a:rPr lang="en-US" altLang="zh-CN">
                <a:solidFill>
                  <a:srgbClr val="0000FF"/>
                </a:solidFill>
                <a:latin typeface="Times New Roman" pitchFamily="18" charset="0"/>
              </a:rPr>
              <a:t>B. D. Cullity,</a:t>
            </a:r>
          </a:p>
          <a:p>
            <a:r>
              <a:rPr lang="en-US" altLang="zh-CN" b="1">
                <a:solidFill>
                  <a:srgbClr val="0000FF"/>
                </a:solidFill>
                <a:latin typeface="Times New Roman" pitchFamily="18" charset="0"/>
              </a:rPr>
              <a:t>Introduction to </a:t>
            </a:r>
          </a:p>
          <a:p>
            <a:r>
              <a:rPr lang="en-US" altLang="zh-CN" b="1">
                <a:solidFill>
                  <a:srgbClr val="0000FF"/>
                </a:solidFill>
                <a:latin typeface="Times New Roman" pitchFamily="18" charset="0"/>
              </a:rPr>
              <a:t>magnetic materials</a:t>
            </a:r>
          </a:p>
        </p:txBody>
      </p:sp>
      <p:cxnSp>
        <p:nvCxnSpPr>
          <p:cNvPr id="5" name="直接连接符 4"/>
          <p:cNvCxnSpPr/>
          <p:nvPr/>
        </p:nvCxnSpPr>
        <p:spPr>
          <a:xfrm>
            <a:off x="2286000" y="2855913"/>
            <a:ext cx="5072063"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643063" y="188913"/>
          <a:ext cx="5694362" cy="6669087"/>
        </p:xfrm>
        <a:graphic>
          <a:graphicData uri="http://schemas.openxmlformats.org/presentationml/2006/ole">
            <p:oleObj spid="_x0000_s10242" name="Image" r:id="rId3" imgW="8685714" imgH="10171429" progId="">
              <p:embed/>
            </p:oleObj>
          </a:graphicData>
        </a:graphic>
      </p:graphicFrame>
      <p:graphicFrame>
        <p:nvGraphicFramePr>
          <p:cNvPr id="10243" name="Object 3"/>
          <p:cNvGraphicFramePr>
            <a:graphicFrameLocks noChangeAspect="1"/>
          </p:cNvGraphicFramePr>
          <p:nvPr/>
        </p:nvGraphicFramePr>
        <p:xfrm>
          <a:off x="1628775" y="69850"/>
          <a:ext cx="5886450" cy="6718300"/>
        </p:xfrm>
        <a:graphic>
          <a:graphicData uri="http://schemas.openxmlformats.org/presentationml/2006/ole">
            <p:oleObj spid="_x0000_s10243" name="Image" r:id="rId4" imgW="11771429" imgH="13434921" progId="">
              <p:embed/>
            </p:oleObj>
          </a:graphicData>
        </a:graphic>
      </p:graphicFrame>
      <p:sp>
        <p:nvSpPr>
          <p:cNvPr id="10244" name="Line 4"/>
          <p:cNvSpPr>
            <a:spLocks noChangeShapeType="1"/>
          </p:cNvSpPr>
          <p:nvPr/>
        </p:nvSpPr>
        <p:spPr bwMode="auto">
          <a:xfrm>
            <a:off x="1979613" y="3644900"/>
            <a:ext cx="4032250" cy="0"/>
          </a:xfrm>
          <a:prstGeom prst="line">
            <a:avLst/>
          </a:prstGeom>
          <a:noFill/>
          <a:ln w="28575">
            <a:solidFill>
              <a:srgbClr val="FF3300"/>
            </a:solidFill>
            <a:round/>
            <a:headEnd/>
            <a:tailEnd/>
          </a:ln>
        </p:spPr>
        <p:txBody>
          <a:bodyPr/>
          <a:lstStyle/>
          <a:p>
            <a:endParaRPr lang="zh-CN" altLang="en-US"/>
          </a:p>
        </p:txBody>
      </p:sp>
      <p:sp>
        <p:nvSpPr>
          <p:cNvPr id="10245" name="Line 5"/>
          <p:cNvSpPr>
            <a:spLocks noChangeShapeType="1"/>
          </p:cNvSpPr>
          <p:nvPr/>
        </p:nvSpPr>
        <p:spPr bwMode="auto">
          <a:xfrm>
            <a:off x="2051050" y="5445125"/>
            <a:ext cx="4897438" cy="0"/>
          </a:xfrm>
          <a:prstGeom prst="line">
            <a:avLst/>
          </a:prstGeom>
          <a:noFill/>
          <a:ln w="28575">
            <a:solidFill>
              <a:srgbClr val="FF3300"/>
            </a:solidFill>
            <a:round/>
            <a:headEnd/>
            <a:tailEnd/>
          </a:ln>
        </p:spPr>
        <p:txBody>
          <a:bodyPr/>
          <a:lstStyle/>
          <a:p>
            <a:endParaRPr lang="zh-CN" altLang="en-US"/>
          </a:p>
        </p:txBody>
      </p:sp>
      <p:sp>
        <p:nvSpPr>
          <p:cNvPr id="10246" name="TextBox 5"/>
          <p:cNvSpPr txBox="1">
            <a:spLocks noChangeArrowheads="1"/>
          </p:cNvSpPr>
          <p:nvPr/>
        </p:nvSpPr>
        <p:spPr bwMode="auto">
          <a:xfrm>
            <a:off x="6929438" y="5130800"/>
            <a:ext cx="2214562" cy="369888"/>
          </a:xfrm>
          <a:prstGeom prst="rect">
            <a:avLst/>
          </a:prstGeom>
          <a:noFill/>
          <a:ln w="9525">
            <a:noFill/>
            <a:miter lim="800000"/>
            <a:headEnd/>
            <a:tailEnd/>
          </a:ln>
        </p:spPr>
        <p:txBody>
          <a:bodyPr>
            <a:spAutoFit/>
          </a:bodyPr>
          <a:lstStyle/>
          <a:p>
            <a:r>
              <a:rPr lang="en-US" altLang="zh-CN" b="1">
                <a:solidFill>
                  <a:srgbClr val="FF5050"/>
                </a:solidFill>
                <a:latin typeface="Times New Roman" pitchFamily="18" charset="0"/>
                <a:cs typeface="Times New Roman" pitchFamily="18" charset="0"/>
              </a:rPr>
              <a:t>9.2732</a:t>
            </a:r>
            <a:r>
              <a:rPr lang="en-US" altLang="zh-CN" b="1">
                <a:solidFill>
                  <a:srgbClr val="FF5050"/>
                </a:solidFill>
                <a:latin typeface="Times New Roman" pitchFamily="18" charset="0"/>
                <a:cs typeface="Times New Roman" pitchFamily="18" charset="0"/>
                <a:sym typeface="Symbol" pitchFamily="18" charset="2"/>
              </a:rPr>
              <a:t>10</a:t>
            </a:r>
            <a:r>
              <a:rPr lang="en-US" altLang="zh-CN" b="1" baseline="30000">
                <a:solidFill>
                  <a:srgbClr val="FF5050"/>
                </a:solidFill>
                <a:latin typeface="Times New Roman" pitchFamily="18" charset="0"/>
                <a:cs typeface="Times New Roman" pitchFamily="18" charset="0"/>
                <a:sym typeface="Symbol" pitchFamily="18" charset="2"/>
              </a:rPr>
              <a:t>-24</a:t>
            </a:r>
            <a:r>
              <a:rPr lang="en-US" altLang="zh-CN" b="1">
                <a:solidFill>
                  <a:srgbClr val="FF5050"/>
                </a:solidFill>
                <a:latin typeface="Times New Roman" pitchFamily="18" charset="0"/>
                <a:cs typeface="Times New Roman" pitchFamily="18" charset="0"/>
                <a:sym typeface="Symbol" pitchFamily="18" charset="2"/>
              </a:rPr>
              <a:t>  Am</a:t>
            </a:r>
            <a:r>
              <a:rPr lang="en-US" altLang="zh-CN" b="1" baseline="30000">
                <a:solidFill>
                  <a:srgbClr val="FF5050"/>
                </a:solidFill>
                <a:latin typeface="Times New Roman" pitchFamily="18" charset="0"/>
                <a:cs typeface="Times New Roman" pitchFamily="18" charset="0"/>
                <a:sym typeface="Symbol" pitchFamily="18" charset="2"/>
              </a:rPr>
              <a:t>2</a:t>
            </a:r>
            <a:endParaRPr lang="zh-CN" altLang="en-US" b="1">
              <a:solidFill>
                <a:srgbClr val="FF5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650875"/>
          <a:ext cx="8964613" cy="5321300"/>
        </p:xfrm>
        <a:graphic>
          <a:graphicData uri="http://schemas.openxmlformats.org/presentationml/2006/ole">
            <p:oleObj spid="_x0000_s11266" name="Image" r:id="rId4" imgW="12180952" imgH="6980952" progId="">
              <p:embed/>
            </p:oleObj>
          </a:graphicData>
        </a:graphic>
      </p:graphicFrame>
      <p:sp>
        <p:nvSpPr>
          <p:cNvPr id="11267" name="Rectangle 3"/>
          <p:cNvSpPr>
            <a:spLocks noChangeArrowheads="1"/>
          </p:cNvSpPr>
          <p:nvPr/>
        </p:nvSpPr>
        <p:spPr bwMode="auto">
          <a:xfrm>
            <a:off x="7092950" y="2420938"/>
            <a:ext cx="1079500" cy="720725"/>
          </a:xfrm>
          <a:prstGeom prst="rect">
            <a:avLst/>
          </a:prstGeom>
          <a:noFill/>
          <a:ln w="9525">
            <a:solidFill>
              <a:srgbClr val="FF3300"/>
            </a:solidFill>
            <a:miter lim="800000"/>
            <a:headEnd/>
            <a:tailEnd/>
          </a:ln>
        </p:spPr>
        <p:txBody>
          <a:bodyPr wrap="none" anchor="ctr"/>
          <a:lstStyle/>
          <a:p>
            <a:endParaRPr lang="zh-CN" altLang="en-US"/>
          </a:p>
        </p:txBody>
      </p:sp>
      <p:cxnSp>
        <p:nvCxnSpPr>
          <p:cNvPr id="5" name="直接连接符 4"/>
          <p:cNvCxnSpPr/>
          <p:nvPr/>
        </p:nvCxnSpPr>
        <p:spPr>
          <a:xfrm>
            <a:off x="428625" y="5641975"/>
            <a:ext cx="7000875" cy="1588"/>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7" name="Rectangle 3"/>
          <p:cNvSpPr>
            <a:spLocks noChangeArrowheads="1"/>
          </p:cNvSpPr>
          <p:nvPr/>
        </p:nvSpPr>
        <p:spPr bwMode="auto">
          <a:xfrm>
            <a:off x="285720" y="2357430"/>
            <a:ext cx="3643338" cy="792163"/>
          </a:xfrm>
          <a:prstGeom prst="rect">
            <a:avLst/>
          </a:prstGeom>
          <a:noFill/>
          <a:ln w="9525">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765175"/>
          <a:ext cx="9001125" cy="5267325"/>
        </p:xfrm>
        <a:graphic>
          <a:graphicData uri="http://schemas.openxmlformats.org/presentationml/2006/ole">
            <p:oleObj spid="_x0000_s12290" name="Image" r:id="rId3" imgW="9000000" imgH="5266667" progId="">
              <p:embed/>
            </p:oleObj>
          </a:graphicData>
        </a:graphic>
      </p:graphicFrame>
      <p:sp>
        <p:nvSpPr>
          <p:cNvPr id="12291" name="Text Box 3"/>
          <p:cNvSpPr txBox="1">
            <a:spLocks noChangeArrowheads="1"/>
          </p:cNvSpPr>
          <p:nvPr/>
        </p:nvSpPr>
        <p:spPr bwMode="auto">
          <a:xfrm>
            <a:off x="323850" y="6021388"/>
            <a:ext cx="8351838" cy="457200"/>
          </a:xfrm>
          <a:prstGeom prst="rect">
            <a:avLst/>
          </a:prstGeom>
          <a:noFill/>
          <a:ln w="9525">
            <a:noFill/>
            <a:miter lim="800000"/>
            <a:headEnd/>
            <a:tailEnd/>
          </a:ln>
        </p:spPr>
        <p:txBody>
          <a:bodyPr>
            <a:spAutoFit/>
          </a:bodyPr>
          <a:lstStyle/>
          <a:p>
            <a:pPr>
              <a:spcBef>
                <a:spcPct val="50000"/>
              </a:spcBef>
            </a:pPr>
            <a:r>
              <a:rPr lang="zh-CN" altLang="en-US" sz="2400" b="1">
                <a:solidFill>
                  <a:srgbClr val="0000FF"/>
                </a:solidFill>
              </a:rPr>
              <a:t>此表中</a:t>
            </a:r>
            <a:r>
              <a:rPr lang="en-US" altLang="zh-CN" sz="2400" b="1" i="1">
                <a:solidFill>
                  <a:srgbClr val="0000FF"/>
                </a:solidFill>
                <a:latin typeface="Times New Roman" pitchFamily="18" charset="0"/>
                <a:cs typeface="Times New Roman" pitchFamily="18" charset="0"/>
              </a:rPr>
              <a:t>H</a:t>
            </a:r>
            <a:r>
              <a:rPr lang="zh-CN" altLang="en-US" sz="2400" b="1">
                <a:solidFill>
                  <a:srgbClr val="0000FF"/>
                </a:solidFill>
              </a:rPr>
              <a:t>与</a:t>
            </a:r>
            <a:r>
              <a:rPr lang="en-US" altLang="zh-CN" sz="2400" b="1" i="1">
                <a:solidFill>
                  <a:srgbClr val="0000FF"/>
                </a:solidFill>
                <a:latin typeface="Times New Roman" pitchFamily="18" charset="0"/>
                <a:cs typeface="Times New Roman" pitchFamily="18" charset="0"/>
              </a:rPr>
              <a:t>B</a:t>
            </a:r>
            <a:r>
              <a:rPr lang="zh-CN" altLang="en-US" sz="2400" b="1">
                <a:solidFill>
                  <a:srgbClr val="0000FF"/>
                </a:solidFill>
              </a:rPr>
              <a:t>的对应值是在真空中的，几乎可用于弱磁介质。</a:t>
            </a:r>
          </a:p>
        </p:txBody>
      </p:sp>
      <p:sp>
        <p:nvSpPr>
          <p:cNvPr id="12292" name="Rectangle 4"/>
          <p:cNvSpPr>
            <a:spLocks noChangeArrowheads="1"/>
          </p:cNvSpPr>
          <p:nvPr/>
        </p:nvSpPr>
        <p:spPr bwMode="auto">
          <a:xfrm>
            <a:off x="250825" y="4652963"/>
            <a:ext cx="8497888" cy="288925"/>
          </a:xfrm>
          <a:prstGeom prst="rect">
            <a:avLst/>
          </a:prstGeom>
          <a:noFill/>
          <a:ln w="9525">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684213" y="836613"/>
            <a:ext cx="7775575" cy="933450"/>
          </a:xfrm>
          <a:prstGeom prst="rect">
            <a:avLst/>
          </a:prstGeom>
          <a:noFill/>
          <a:ln w="9525">
            <a:noFill/>
            <a:miter lim="800000"/>
            <a:headEnd/>
            <a:tailEnd/>
          </a:ln>
        </p:spPr>
        <p:txBody>
          <a:bodyPr>
            <a:spAutoFit/>
          </a:bodyPr>
          <a:lstStyle/>
          <a:p>
            <a:pPr>
              <a:lnSpc>
                <a:spcPct val="115000"/>
              </a:lnSpc>
            </a:pPr>
            <a:r>
              <a:rPr lang="zh-CN" altLang="en-US" sz="2400" b="1">
                <a:latin typeface="宋体" charset="-122"/>
              </a:rPr>
              <a:t>磁场</a:t>
            </a:r>
            <a:r>
              <a:rPr lang="zh-CN" altLang="en-US" sz="2400">
                <a:latin typeface="宋体" charset="-122"/>
              </a:rPr>
              <a:t>：</a:t>
            </a:r>
            <a:r>
              <a:rPr lang="zh-CN" altLang="en-US" sz="2400" b="1">
                <a:latin typeface="宋体" charset="-122"/>
              </a:rPr>
              <a:t>在场内运动的电荷会受到作用力的物理场</a:t>
            </a:r>
            <a:r>
              <a:rPr lang="zh-CN" altLang="en-US" sz="2400">
                <a:latin typeface="宋体" charset="-122"/>
              </a:rPr>
              <a:t>。</a:t>
            </a:r>
          </a:p>
          <a:p>
            <a:pPr>
              <a:lnSpc>
                <a:spcPct val="115000"/>
              </a:lnSpc>
            </a:pPr>
            <a:r>
              <a:rPr lang="zh-CN" altLang="en-US" sz="2400">
                <a:latin typeface="宋体" charset="-122"/>
              </a:rPr>
              <a:t> 电磁学给出的定义：</a:t>
            </a:r>
            <a:r>
              <a:rPr lang="en-US" altLang="zh-CN" sz="2400">
                <a:latin typeface="宋体" charset="-122"/>
              </a:rPr>
              <a:t>(</a:t>
            </a:r>
            <a:r>
              <a:rPr lang="zh-CN" altLang="en-US" sz="2000">
                <a:latin typeface="宋体" charset="-122"/>
              </a:rPr>
              <a:t>见胡有秋等电磁学</a:t>
            </a:r>
            <a:r>
              <a:rPr lang="en-US" altLang="zh-CN" sz="2000">
                <a:latin typeface="宋体" charset="-122"/>
              </a:rPr>
              <a:t>p202</a:t>
            </a:r>
            <a:r>
              <a:rPr lang="en-US" altLang="zh-CN" sz="2400">
                <a:latin typeface="宋体" charset="-122"/>
              </a:rPr>
              <a:t>)</a:t>
            </a:r>
          </a:p>
        </p:txBody>
      </p:sp>
      <p:graphicFrame>
        <p:nvGraphicFramePr>
          <p:cNvPr id="1026" name="Object 3"/>
          <p:cNvGraphicFramePr>
            <a:graphicFrameLocks noChangeAspect="1"/>
          </p:cNvGraphicFramePr>
          <p:nvPr/>
        </p:nvGraphicFramePr>
        <p:xfrm>
          <a:off x="2484438" y="2060575"/>
          <a:ext cx="1979612" cy="684213"/>
        </p:xfrm>
        <a:graphic>
          <a:graphicData uri="http://schemas.openxmlformats.org/presentationml/2006/ole">
            <p:oleObj spid="_x0000_s1026" name="Equation" r:id="rId3" imgW="698400" imgH="241200" progId="Equation.DSMT4">
              <p:embed/>
            </p:oleObj>
          </a:graphicData>
        </a:graphic>
      </p:graphicFrame>
      <p:sp>
        <p:nvSpPr>
          <p:cNvPr id="1029" name="Text Box 4"/>
          <p:cNvSpPr txBox="1">
            <a:spLocks noChangeArrowheads="1"/>
          </p:cNvSpPr>
          <p:nvPr/>
        </p:nvSpPr>
        <p:spPr bwMode="auto">
          <a:xfrm>
            <a:off x="5076825" y="1844675"/>
            <a:ext cx="3598863" cy="1066800"/>
          </a:xfrm>
          <a:prstGeom prst="rect">
            <a:avLst/>
          </a:prstGeom>
          <a:noFill/>
          <a:ln w="9525">
            <a:noFill/>
            <a:miter lim="800000"/>
            <a:headEnd/>
            <a:tailEnd/>
          </a:ln>
        </p:spPr>
        <p:txBody>
          <a:bodyPr>
            <a:spAutoFit/>
          </a:bodyPr>
          <a:lstStyle/>
          <a:p>
            <a:r>
              <a:rPr lang="en-US" altLang="zh-CN" sz="2000" i="1"/>
              <a:t>F</a:t>
            </a:r>
            <a:r>
              <a:rPr lang="zh-CN" altLang="en-US" sz="2000"/>
              <a:t>：运动电荷 </a:t>
            </a:r>
            <a:r>
              <a:rPr lang="en-US" altLang="zh-CN" sz="2000" i="1"/>
              <a:t>q </a:t>
            </a:r>
            <a:r>
              <a:rPr lang="zh-CN" altLang="en-US" sz="2000"/>
              <a:t>受到的力；</a:t>
            </a:r>
          </a:p>
          <a:p>
            <a:r>
              <a:rPr lang="en-US" altLang="zh-CN" sz="2000" i="1"/>
              <a:t>q</a:t>
            </a:r>
            <a:r>
              <a:rPr lang="zh-CN" altLang="en-US" sz="2000"/>
              <a:t>：电荷量；             </a:t>
            </a:r>
          </a:p>
          <a:p>
            <a:r>
              <a:rPr lang="zh-CN" altLang="en-US" sz="2000"/>
              <a:t> </a:t>
            </a:r>
            <a:r>
              <a:rPr lang="en-US" altLang="zh-CN" sz="2000" i="1"/>
              <a:t>v</a:t>
            </a:r>
            <a:r>
              <a:rPr lang="zh-CN" altLang="en-US" sz="2000"/>
              <a:t>：电荷运动速度；</a:t>
            </a:r>
            <a:r>
              <a:rPr lang="zh-CN" altLang="en-US" sz="2400"/>
              <a:t>    </a:t>
            </a:r>
          </a:p>
        </p:txBody>
      </p:sp>
      <p:sp>
        <p:nvSpPr>
          <p:cNvPr id="1030" name="Text Box 5"/>
          <p:cNvSpPr txBox="1">
            <a:spLocks noChangeArrowheads="1"/>
          </p:cNvSpPr>
          <p:nvPr/>
        </p:nvSpPr>
        <p:spPr bwMode="auto">
          <a:xfrm>
            <a:off x="468313" y="3068638"/>
            <a:ext cx="8675687" cy="3157537"/>
          </a:xfrm>
          <a:prstGeom prst="rect">
            <a:avLst/>
          </a:prstGeom>
          <a:noFill/>
          <a:ln w="9525">
            <a:noFill/>
            <a:miter lim="800000"/>
            <a:headEnd/>
            <a:tailEnd/>
          </a:ln>
        </p:spPr>
        <p:txBody>
          <a:bodyPr>
            <a:spAutoFit/>
          </a:bodyPr>
          <a:lstStyle/>
          <a:p>
            <a:pPr>
              <a:lnSpc>
                <a:spcPct val="115000"/>
              </a:lnSpc>
              <a:spcBef>
                <a:spcPct val="50000"/>
              </a:spcBef>
            </a:pPr>
            <a:r>
              <a:rPr lang="en-US" altLang="zh-CN" sz="2400" i="1">
                <a:solidFill>
                  <a:srgbClr val="0000FF"/>
                </a:solidFill>
              </a:rPr>
              <a:t>      </a:t>
            </a:r>
            <a:r>
              <a:rPr lang="en-US" altLang="zh-CN" sz="2400" i="1">
                <a:solidFill>
                  <a:srgbClr val="0000FF"/>
                </a:solidFill>
                <a:latin typeface="Times New Roman" pitchFamily="18" charset="0"/>
                <a:cs typeface="Times New Roman" pitchFamily="18" charset="0"/>
              </a:rPr>
              <a:t> B</a:t>
            </a:r>
            <a:r>
              <a:rPr lang="en-US" altLang="zh-CN" sz="2400" i="1">
                <a:latin typeface="Times New Roman" pitchFamily="18" charset="0"/>
                <a:cs typeface="Times New Roman" pitchFamily="18" charset="0"/>
              </a:rPr>
              <a:t> </a:t>
            </a:r>
            <a:r>
              <a:rPr lang="zh-CN" altLang="en-US" sz="2400"/>
              <a:t>称作</a:t>
            </a:r>
            <a:r>
              <a:rPr lang="zh-CN" altLang="en-US" sz="2400" b="1">
                <a:solidFill>
                  <a:srgbClr val="FF5050"/>
                </a:solidFill>
              </a:rPr>
              <a:t>磁通密度</a:t>
            </a:r>
            <a:r>
              <a:rPr lang="zh-CN" altLang="en-US" sz="2400"/>
              <a:t>或</a:t>
            </a:r>
            <a:r>
              <a:rPr lang="zh-CN" altLang="en-US" sz="2400" b="1">
                <a:solidFill>
                  <a:srgbClr val="FF5050"/>
                </a:solidFill>
              </a:rPr>
              <a:t>磁感应强度</a:t>
            </a:r>
            <a:r>
              <a:rPr lang="zh-CN" altLang="en-US" sz="2400"/>
              <a:t>，是表征磁场方向和大小的物理量。其</a:t>
            </a:r>
            <a:r>
              <a:rPr lang="en-US" altLang="zh-CN" sz="2400">
                <a:latin typeface="Times New Roman" pitchFamily="18" charset="0"/>
                <a:cs typeface="Times New Roman" pitchFamily="18" charset="0"/>
              </a:rPr>
              <a:t>SI</a:t>
            </a:r>
            <a:r>
              <a:rPr lang="zh-CN" altLang="en-US" sz="2400"/>
              <a:t>单位是 ：</a:t>
            </a:r>
            <a:r>
              <a:rPr lang="zh-CN" altLang="en-US" sz="2400">
                <a:solidFill>
                  <a:srgbClr val="0000FF"/>
                </a:solidFill>
              </a:rPr>
              <a:t>特斯拉（</a:t>
            </a:r>
            <a:r>
              <a:rPr lang="en-US" altLang="zh-CN" sz="2400">
                <a:solidFill>
                  <a:srgbClr val="0000FF"/>
                </a:solidFill>
                <a:latin typeface="Times New Roman" pitchFamily="18" charset="0"/>
                <a:cs typeface="Times New Roman" pitchFamily="18" charset="0"/>
              </a:rPr>
              <a:t>T = N</a:t>
            </a:r>
            <a:r>
              <a:rPr lang="en-US" altLang="en-US" sz="2400">
                <a:solidFill>
                  <a:srgbClr val="0000FF"/>
                </a:solidFill>
                <a:latin typeface="Times New Roman" pitchFamily="18" charset="0"/>
                <a:cs typeface="Times New Roman" pitchFamily="18" charset="0"/>
              </a:rPr>
              <a:t>·</a:t>
            </a:r>
            <a:r>
              <a:rPr lang="en-US" altLang="zh-CN" sz="2400">
                <a:solidFill>
                  <a:srgbClr val="0000FF"/>
                </a:solidFill>
                <a:latin typeface="Times New Roman" pitchFamily="18" charset="0"/>
                <a:cs typeface="Times New Roman" pitchFamily="18" charset="0"/>
              </a:rPr>
              <a:t>A</a:t>
            </a:r>
            <a:r>
              <a:rPr lang="en-US" altLang="zh-CN" sz="2400" baseline="30000">
                <a:solidFill>
                  <a:srgbClr val="0000FF"/>
                </a:solidFill>
                <a:latin typeface="Times New Roman" pitchFamily="18" charset="0"/>
                <a:cs typeface="Times New Roman" pitchFamily="18" charset="0"/>
              </a:rPr>
              <a:t>-1</a:t>
            </a:r>
            <a:r>
              <a:rPr lang="en-US" altLang="zh-CN" sz="2400">
                <a:solidFill>
                  <a:srgbClr val="0000FF"/>
                </a:solidFill>
                <a:latin typeface="Times New Roman" pitchFamily="18" charset="0"/>
                <a:cs typeface="Times New Roman" pitchFamily="18" charset="0"/>
              </a:rPr>
              <a:t>m</a:t>
            </a:r>
            <a:r>
              <a:rPr lang="en-US" altLang="zh-CN" sz="2400" baseline="30000">
                <a:solidFill>
                  <a:srgbClr val="0000FF"/>
                </a:solidFill>
                <a:latin typeface="Times New Roman" pitchFamily="18" charset="0"/>
                <a:cs typeface="Times New Roman" pitchFamily="18" charset="0"/>
              </a:rPr>
              <a:t>-1 </a:t>
            </a:r>
            <a:r>
              <a:rPr lang="en-US" altLang="zh-CN" sz="2400">
                <a:solidFill>
                  <a:srgbClr val="0000FF"/>
                </a:solidFill>
                <a:latin typeface="Times New Roman" pitchFamily="18" charset="0"/>
                <a:cs typeface="Times New Roman" pitchFamily="18" charset="0"/>
              </a:rPr>
              <a:t>= Wb</a:t>
            </a:r>
            <a:r>
              <a:rPr lang="en-US" altLang="en-US" sz="2400">
                <a:solidFill>
                  <a:srgbClr val="0000FF"/>
                </a:solidFill>
                <a:latin typeface="Times New Roman" pitchFamily="18" charset="0"/>
                <a:cs typeface="Times New Roman" pitchFamily="18" charset="0"/>
              </a:rPr>
              <a:t>·</a:t>
            </a:r>
            <a:r>
              <a:rPr lang="en-US" altLang="zh-CN" sz="2400">
                <a:solidFill>
                  <a:srgbClr val="0000FF"/>
                </a:solidFill>
                <a:latin typeface="Times New Roman" pitchFamily="18" charset="0"/>
                <a:cs typeface="Times New Roman" pitchFamily="18" charset="0"/>
              </a:rPr>
              <a:t>m</a:t>
            </a:r>
            <a:r>
              <a:rPr lang="en-US" altLang="zh-CN" sz="2400" baseline="30000">
                <a:solidFill>
                  <a:srgbClr val="0000FF"/>
                </a:solidFill>
                <a:latin typeface="Times New Roman" pitchFamily="18" charset="0"/>
                <a:cs typeface="Times New Roman" pitchFamily="18" charset="0"/>
              </a:rPr>
              <a:t>-2</a:t>
            </a:r>
            <a:r>
              <a:rPr lang="zh-CN" altLang="en-US" sz="2400">
                <a:solidFill>
                  <a:srgbClr val="0000FF"/>
                </a:solidFill>
              </a:rPr>
              <a:t>）</a:t>
            </a:r>
            <a:r>
              <a:rPr lang="zh-CN" altLang="en-US" sz="2400"/>
              <a:t>。</a:t>
            </a:r>
          </a:p>
          <a:p>
            <a:pPr>
              <a:spcBef>
                <a:spcPct val="50000"/>
              </a:spcBef>
            </a:pPr>
            <a:r>
              <a:rPr lang="zh-CN" altLang="en-US" sz="2400"/>
              <a:t>    物质的磁化状态：</a:t>
            </a:r>
            <a:r>
              <a:rPr lang="zh-CN" altLang="en-US" sz="2400" b="1">
                <a:solidFill>
                  <a:srgbClr val="FF5050"/>
                </a:solidFill>
              </a:rPr>
              <a:t>磁化强度矢量</a:t>
            </a:r>
          </a:p>
          <a:p>
            <a:pPr>
              <a:spcBef>
                <a:spcPct val="50000"/>
              </a:spcBef>
            </a:pPr>
            <a:endParaRPr lang="zh-CN" altLang="en-US" sz="2400"/>
          </a:p>
          <a:p>
            <a:pPr>
              <a:spcBef>
                <a:spcPct val="50000"/>
              </a:spcBef>
            </a:pPr>
            <a:r>
              <a:rPr lang="zh-CN" altLang="en-US" sz="2400">
                <a:solidFill>
                  <a:srgbClr val="0000FF"/>
                </a:solidFill>
              </a:rPr>
              <a:t>                                                             </a:t>
            </a:r>
            <a:r>
              <a:rPr lang="en-US" altLang="zh-CN" sz="2400">
                <a:solidFill>
                  <a:srgbClr val="0000FF"/>
                </a:solidFill>
                <a:latin typeface="Times New Roman" pitchFamily="18" charset="0"/>
              </a:rPr>
              <a:t>(A</a:t>
            </a:r>
            <a:r>
              <a:rPr lang="en-US" altLang="en-US" sz="2400">
                <a:solidFill>
                  <a:srgbClr val="0000FF"/>
                </a:solidFill>
                <a:latin typeface="Times New Roman" pitchFamily="18" charset="0"/>
              </a:rPr>
              <a:t>·</a:t>
            </a:r>
            <a:r>
              <a:rPr lang="en-US" altLang="zh-CN" sz="2400">
                <a:solidFill>
                  <a:srgbClr val="0000FF"/>
                </a:solidFill>
                <a:latin typeface="Times New Roman" pitchFamily="18" charset="0"/>
              </a:rPr>
              <a:t>m</a:t>
            </a:r>
            <a:r>
              <a:rPr lang="en-US" altLang="zh-CN" sz="2400" baseline="30000">
                <a:solidFill>
                  <a:srgbClr val="0000FF"/>
                </a:solidFill>
                <a:latin typeface="Times New Roman" pitchFamily="18" charset="0"/>
              </a:rPr>
              <a:t>-1</a:t>
            </a:r>
            <a:r>
              <a:rPr lang="en-US" altLang="zh-CN" sz="2400">
                <a:solidFill>
                  <a:srgbClr val="0000FF"/>
                </a:solidFill>
                <a:latin typeface="Times New Roman" pitchFamily="18" charset="0"/>
              </a:rPr>
              <a:t>)</a:t>
            </a:r>
          </a:p>
          <a:p>
            <a:pPr>
              <a:spcBef>
                <a:spcPct val="50000"/>
              </a:spcBef>
            </a:pPr>
            <a:r>
              <a:rPr lang="zh-CN" altLang="en-US" sz="2400"/>
              <a:t>空间总磁场是</a:t>
            </a:r>
            <a:r>
              <a:rPr lang="zh-CN" altLang="en-US" sz="2400" b="1">
                <a:solidFill>
                  <a:srgbClr val="0000FF"/>
                </a:solidFill>
              </a:rPr>
              <a:t>传导电流</a:t>
            </a:r>
            <a:r>
              <a:rPr lang="zh-CN" altLang="en-US" sz="2400"/>
              <a:t>和</a:t>
            </a:r>
            <a:r>
              <a:rPr lang="zh-CN" altLang="en-US" sz="2400" b="1">
                <a:solidFill>
                  <a:srgbClr val="0000FF"/>
                </a:solidFill>
              </a:rPr>
              <a:t>磁化电流</a:t>
            </a:r>
            <a:r>
              <a:rPr lang="zh-CN" altLang="en-US" sz="2400"/>
              <a:t>产生的磁感应强度之矢量和。</a:t>
            </a:r>
          </a:p>
        </p:txBody>
      </p:sp>
      <p:graphicFrame>
        <p:nvGraphicFramePr>
          <p:cNvPr id="1027" name="Object 6"/>
          <p:cNvGraphicFramePr>
            <a:graphicFrameLocks noChangeAspect="1"/>
          </p:cNvGraphicFramePr>
          <p:nvPr/>
        </p:nvGraphicFramePr>
        <p:xfrm>
          <a:off x="3276600" y="4652963"/>
          <a:ext cx="1428750" cy="857250"/>
        </p:xfrm>
        <a:graphic>
          <a:graphicData uri="http://schemas.openxmlformats.org/presentationml/2006/ole">
            <p:oleObj spid="_x0000_s1027" name="公式" r:id="rId4" imgW="1904760" imgH="1143000" progId="Equation.3">
              <p:embed/>
            </p:oleObj>
          </a:graphicData>
        </a:graphic>
      </p:graphicFrame>
      <p:sp>
        <p:nvSpPr>
          <p:cNvPr id="1031" name="Rectangle 7"/>
          <p:cNvSpPr>
            <a:spLocks noGrp="1" noChangeArrowheads="1"/>
          </p:cNvSpPr>
          <p:nvPr>
            <p:ph type="title"/>
          </p:nvPr>
        </p:nvSpPr>
        <p:spPr>
          <a:xfrm>
            <a:off x="457200" y="-26988"/>
            <a:ext cx="8229600" cy="1143001"/>
          </a:xfrm>
        </p:spPr>
        <p:txBody>
          <a:bodyPr/>
          <a:lstStyle/>
          <a:p>
            <a:pPr algn="l" eaLnBrk="1" hangingPunct="1"/>
            <a:r>
              <a:rPr lang="en-US" altLang="zh-CN" sz="2800" b="1" smtClean="0">
                <a:solidFill>
                  <a:srgbClr val="FF6600"/>
                </a:solidFill>
              </a:rPr>
              <a:t>1.1  </a:t>
            </a:r>
            <a:r>
              <a:rPr lang="zh-CN" altLang="en-US" sz="2800" b="1" smtClean="0">
                <a:solidFill>
                  <a:srgbClr val="FF6600"/>
                </a:solidFill>
              </a:rPr>
              <a:t>磁场、磁性和基本磁学量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11188" y="5262563"/>
            <a:ext cx="8137525" cy="1406525"/>
          </a:xfrm>
          <a:prstGeom prst="rect">
            <a:avLst/>
          </a:prstGeom>
          <a:noFill/>
          <a:ln w="9525">
            <a:noFill/>
            <a:miter lim="800000"/>
            <a:headEnd/>
            <a:tailEnd/>
          </a:ln>
        </p:spPr>
        <p:txBody>
          <a:bodyPr>
            <a:spAutoFit/>
          </a:bodyPr>
          <a:lstStyle/>
          <a:p>
            <a:pPr>
              <a:lnSpc>
                <a:spcPct val="120000"/>
              </a:lnSpc>
              <a:spcBef>
                <a:spcPct val="50000"/>
              </a:spcBef>
            </a:pPr>
            <a:r>
              <a:rPr lang="zh-CN" altLang="en-US" sz="2400"/>
              <a:t>由于质量关系，电子磁矩比原子核磁矩大 </a:t>
            </a:r>
            <a:r>
              <a:rPr lang="en-US" altLang="zh-CN" sz="2400"/>
              <a:t>3 </a:t>
            </a:r>
            <a:r>
              <a:rPr lang="zh-CN" altLang="en-US" sz="2400"/>
              <a:t>个量级，</a:t>
            </a:r>
            <a:r>
              <a:rPr lang="zh-CN" altLang="en-US" sz="2400">
                <a:solidFill>
                  <a:srgbClr val="FF0000"/>
                </a:solidFill>
              </a:rPr>
              <a:t>因此宏观物质的磁性主要由电子磁矩所决定</a:t>
            </a:r>
            <a:r>
              <a:rPr lang="zh-CN" altLang="en-US" sz="2400"/>
              <a:t>。本节考虑</a:t>
            </a:r>
            <a:r>
              <a:rPr lang="zh-CN" altLang="en-US" sz="2400">
                <a:solidFill>
                  <a:srgbClr val="FF0000"/>
                </a:solidFill>
              </a:rPr>
              <a:t>孤立原子的磁矩</a:t>
            </a:r>
            <a:r>
              <a:rPr lang="zh-CN" altLang="en-US" sz="2400"/>
              <a:t>。凝聚态物质中构成原子的磁矩在第</a:t>
            </a:r>
            <a:r>
              <a:rPr lang="en-US" altLang="zh-CN" sz="2400"/>
              <a:t>2</a:t>
            </a:r>
            <a:r>
              <a:rPr lang="zh-CN" altLang="en-US" sz="2400"/>
              <a:t>章中介绍。</a:t>
            </a:r>
          </a:p>
        </p:txBody>
      </p:sp>
      <p:sp>
        <p:nvSpPr>
          <p:cNvPr id="39939" name="Text Box 3"/>
          <p:cNvSpPr txBox="1">
            <a:spLocks noChangeArrowheads="1"/>
          </p:cNvSpPr>
          <p:nvPr/>
        </p:nvSpPr>
        <p:spPr bwMode="auto">
          <a:xfrm>
            <a:off x="468313" y="836613"/>
            <a:ext cx="8351837" cy="2195512"/>
          </a:xfrm>
          <a:prstGeom prst="rect">
            <a:avLst/>
          </a:prstGeom>
          <a:solidFill>
            <a:schemeClr val="accent1"/>
          </a:solidFill>
          <a:ln w="9525">
            <a:noFill/>
            <a:miter lim="800000"/>
            <a:headEnd/>
            <a:tailEnd/>
          </a:ln>
        </p:spPr>
        <p:txBody>
          <a:bodyPr>
            <a:spAutoFit/>
          </a:bodyPr>
          <a:lstStyle/>
          <a:p>
            <a:pPr>
              <a:lnSpc>
                <a:spcPct val="115000"/>
              </a:lnSpc>
            </a:pPr>
            <a:r>
              <a:rPr kumimoji="1" lang="en-US" altLang="zh-CN" sz="2400"/>
              <a:t>       </a:t>
            </a:r>
            <a:r>
              <a:rPr kumimoji="1" lang="zh-CN" altLang="en-US" sz="2400"/>
              <a:t>关于物质磁性起源曾有过分子电流学说和磁偶极矩学，现代科学认为物质的磁性来源于组成物质中原子的磁性：</a:t>
            </a:r>
          </a:p>
          <a:p>
            <a:pPr>
              <a:lnSpc>
                <a:spcPct val="115000"/>
              </a:lnSpc>
            </a:pPr>
            <a:r>
              <a:rPr kumimoji="1" lang="zh-CN" altLang="en-US" sz="2400" b="1"/>
              <a:t>      </a:t>
            </a:r>
            <a:r>
              <a:rPr kumimoji="1" lang="en-US" altLang="zh-CN" sz="2400" b="1"/>
              <a:t>1. </a:t>
            </a:r>
            <a:r>
              <a:rPr kumimoji="1" lang="zh-CN" altLang="en-US" sz="2400" b="1"/>
              <a:t>原子中外层电子的</a:t>
            </a:r>
            <a:r>
              <a:rPr kumimoji="1" lang="zh-CN" altLang="en-US" sz="2400" b="1">
                <a:solidFill>
                  <a:srgbClr val="FF0000"/>
                </a:solidFill>
              </a:rPr>
              <a:t>轨道磁矩</a:t>
            </a:r>
          </a:p>
          <a:p>
            <a:pPr>
              <a:lnSpc>
                <a:spcPct val="115000"/>
              </a:lnSpc>
            </a:pPr>
            <a:r>
              <a:rPr kumimoji="1" lang="zh-CN" altLang="en-US" sz="2400" b="1"/>
              <a:t>      </a:t>
            </a:r>
            <a:r>
              <a:rPr kumimoji="1" lang="en-US" altLang="zh-CN" sz="2400" b="1"/>
              <a:t>2. </a:t>
            </a:r>
            <a:r>
              <a:rPr kumimoji="1" lang="zh-CN" altLang="en-US" sz="2400" b="1"/>
              <a:t>电子的</a:t>
            </a:r>
            <a:r>
              <a:rPr kumimoji="1" lang="zh-CN" altLang="en-US" sz="2400" b="1">
                <a:solidFill>
                  <a:srgbClr val="FF0000"/>
                </a:solidFill>
              </a:rPr>
              <a:t>自旋磁矩</a:t>
            </a:r>
          </a:p>
          <a:p>
            <a:pPr>
              <a:lnSpc>
                <a:spcPct val="115000"/>
              </a:lnSpc>
            </a:pPr>
            <a:r>
              <a:rPr kumimoji="1" lang="zh-CN" altLang="en-US" sz="2400" b="1"/>
              <a:t>      </a:t>
            </a:r>
            <a:r>
              <a:rPr kumimoji="1" lang="en-US" altLang="zh-CN" sz="2400" b="1"/>
              <a:t>3. </a:t>
            </a:r>
            <a:r>
              <a:rPr kumimoji="1" lang="zh-CN" altLang="en-US" sz="2400" b="1"/>
              <a:t>原子核的</a:t>
            </a:r>
            <a:r>
              <a:rPr kumimoji="1" lang="zh-CN" altLang="en-US" sz="2400" b="1">
                <a:solidFill>
                  <a:srgbClr val="FF0000"/>
                </a:solidFill>
              </a:rPr>
              <a:t>核磁矩</a:t>
            </a:r>
            <a:endParaRPr lang="zh-CN" altLang="en-US" sz="2400" b="1">
              <a:solidFill>
                <a:srgbClr val="FF0000"/>
              </a:solidFill>
            </a:endParaRPr>
          </a:p>
        </p:txBody>
      </p:sp>
      <p:sp>
        <p:nvSpPr>
          <p:cNvPr id="39940" name="Rectangle 4"/>
          <p:cNvSpPr>
            <a:spLocks noGrp="1" noChangeArrowheads="1"/>
          </p:cNvSpPr>
          <p:nvPr>
            <p:ph type="title"/>
          </p:nvPr>
        </p:nvSpPr>
        <p:spPr>
          <a:xfrm>
            <a:off x="457200" y="-100013"/>
            <a:ext cx="8229600" cy="1143001"/>
          </a:xfrm>
        </p:spPr>
        <p:txBody>
          <a:bodyPr/>
          <a:lstStyle/>
          <a:p>
            <a:pPr algn="l" eaLnBrk="1" hangingPunct="1"/>
            <a:r>
              <a:rPr lang="en-US" altLang="zh-CN" sz="2800" b="1" smtClean="0">
                <a:solidFill>
                  <a:srgbClr val="FF6600"/>
                </a:solidFill>
              </a:rPr>
              <a:t>1.2  </a:t>
            </a:r>
            <a:r>
              <a:rPr lang="zh-CN" altLang="en-US" sz="2800" b="1" smtClean="0">
                <a:solidFill>
                  <a:srgbClr val="FF6600"/>
                </a:solidFill>
              </a:rPr>
              <a:t>孤立原子的磁性</a:t>
            </a:r>
          </a:p>
        </p:txBody>
      </p:sp>
      <p:sp>
        <p:nvSpPr>
          <p:cNvPr id="39941" name="Text Box 10"/>
          <p:cNvSpPr txBox="1">
            <a:spLocks noChangeArrowheads="1"/>
          </p:cNvSpPr>
          <p:nvPr/>
        </p:nvSpPr>
        <p:spPr bwMode="auto">
          <a:xfrm>
            <a:off x="1763713" y="3141663"/>
            <a:ext cx="1150937" cy="406400"/>
          </a:xfrm>
          <a:prstGeom prst="rect">
            <a:avLst/>
          </a:prstGeom>
          <a:noFill/>
          <a:ln w="9525">
            <a:solidFill>
              <a:srgbClr val="00FF00"/>
            </a:solidFill>
            <a:miter lim="800000"/>
            <a:headEnd/>
            <a:tailEnd/>
          </a:ln>
        </p:spPr>
        <p:txBody>
          <a:bodyPr>
            <a:spAutoFit/>
          </a:bodyPr>
          <a:lstStyle/>
          <a:p>
            <a:pPr algn="ctr">
              <a:spcBef>
                <a:spcPct val="50000"/>
              </a:spcBef>
            </a:pPr>
            <a:r>
              <a:rPr lang="en-US" altLang="zh-CN" sz="2000" b="1">
                <a:solidFill>
                  <a:srgbClr val="FF5050"/>
                </a:solidFill>
                <a:latin typeface="Times New Roman" pitchFamily="18" charset="0"/>
              </a:rPr>
              <a:t>Electron</a:t>
            </a:r>
          </a:p>
        </p:txBody>
      </p:sp>
      <p:pic>
        <p:nvPicPr>
          <p:cNvPr id="39942" name="Picture 12"/>
          <p:cNvPicPr>
            <a:picLocks noChangeAspect="1" noChangeArrowheads="1"/>
          </p:cNvPicPr>
          <p:nvPr/>
        </p:nvPicPr>
        <p:blipFill>
          <a:blip r:embed="rId3"/>
          <a:srcRect/>
          <a:stretch>
            <a:fillRect/>
          </a:stretch>
        </p:blipFill>
        <p:spPr bwMode="auto">
          <a:xfrm>
            <a:off x="2990850" y="3068638"/>
            <a:ext cx="2286000" cy="2305050"/>
          </a:xfrm>
          <a:prstGeom prst="rect">
            <a:avLst/>
          </a:prstGeom>
          <a:noFill/>
          <a:ln w="9525">
            <a:noFill/>
            <a:miter lim="800000"/>
            <a:headEnd/>
            <a:tailEnd/>
          </a:ln>
        </p:spPr>
      </p:pic>
      <p:sp>
        <p:nvSpPr>
          <p:cNvPr id="39943" name="Text Box 13"/>
          <p:cNvSpPr txBox="1">
            <a:spLocks noChangeArrowheads="1"/>
          </p:cNvSpPr>
          <p:nvPr/>
        </p:nvSpPr>
        <p:spPr bwMode="auto">
          <a:xfrm>
            <a:off x="5364163" y="3500438"/>
            <a:ext cx="1223962" cy="711200"/>
          </a:xfrm>
          <a:prstGeom prst="rect">
            <a:avLst/>
          </a:prstGeom>
          <a:noFill/>
          <a:ln w="9525">
            <a:solidFill>
              <a:srgbClr val="00FF00"/>
            </a:solidFill>
            <a:miter lim="800000"/>
            <a:headEnd/>
            <a:tailEnd/>
          </a:ln>
        </p:spPr>
        <p:txBody>
          <a:bodyPr>
            <a:spAutoFit/>
          </a:bodyPr>
          <a:lstStyle/>
          <a:p>
            <a:pPr algn="ctr">
              <a:spcBef>
                <a:spcPct val="50000"/>
              </a:spcBef>
            </a:pPr>
            <a:r>
              <a:rPr lang="en-US" altLang="zh-CN" sz="2000" b="1">
                <a:solidFill>
                  <a:srgbClr val="FF5050"/>
                </a:solidFill>
                <a:latin typeface="Times New Roman" pitchFamily="18" charset="0"/>
              </a:rPr>
              <a:t>Atomic nucleus</a:t>
            </a:r>
          </a:p>
        </p:txBody>
      </p:sp>
      <p:sp>
        <p:nvSpPr>
          <p:cNvPr id="39944" name="AutoShape 14"/>
          <p:cNvSpPr>
            <a:spLocks/>
          </p:cNvSpPr>
          <p:nvPr/>
        </p:nvSpPr>
        <p:spPr bwMode="auto">
          <a:xfrm>
            <a:off x="6659563" y="3427413"/>
            <a:ext cx="504825" cy="865187"/>
          </a:xfrm>
          <a:prstGeom prst="leftBrace">
            <a:avLst>
              <a:gd name="adj1" fmla="val 14282"/>
              <a:gd name="adj2" fmla="val 50000"/>
            </a:avLst>
          </a:prstGeom>
          <a:noFill/>
          <a:ln w="19050">
            <a:solidFill>
              <a:srgbClr val="00FF00"/>
            </a:solidFill>
            <a:round/>
            <a:headEnd/>
            <a:tailEnd/>
          </a:ln>
        </p:spPr>
        <p:txBody>
          <a:bodyPr wrap="none" anchor="ctr"/>
          <a:lstStyle/>
          <a:p>
            <a:endParaRPr lang="zh-CN" altLang="en-US"/>
          </a:p>
        </p:txBody>
      </p:sp>
      <p:sp>
        <p:nvSpPr>
          <p:cNvPr id="39945" name="Text Box 15"/>
          <p:cNvSpPr txBox="1">
            <a:spLocks noChangeArrowheads="1"/>
          </p:cNvSpPr>
          <p:nvPr/>
        </p:nvSpPr>
        <p:spPr bwMode="auto">
          <a:xfrm>
            <a:off x="7164388" y="3213100"/>
            <a:ext cx="1150937" cy="1222375"/>
          </a:xfrm>
          <a:prstGeom prst="rect">
            <a:avLst/>
          </a:prstGeom>
          <a:noFill/>
          <a:ln w="9525">
            <a:noFill/>
            <a:miter lim="800000"/>
            <a:headEnd/>
            <a:tailEnd/>
          </a:ln>
        </p:spPr>
        <p:txBody>
          <a:bodyPr>
            <a:spAutoFit/>
          </a:bodyPr>
          <a:lstStyle/>
          <a:p>
            <a:pPr algn="ctr">
              <a:spcBef>
                <a:spcPct val="50000"/>
              </a:spcBef>
            </a:pPr>
            <a:r>
              <a:rPr lang="en-US" altLang="zh-CN" sz="2000" b="1">
                <a:solidFill>
                  <a:srgbClr val="FF5050"/>
                </a:solidFill>
                <a:latin typeface="Times New Roman" pitchFamily="18" charset="0"/>
              </a:rPr>
              <a:t>Neutron</a:t>
            </a:r>
          </a:p>
          <a:p>
            <a:pPr algn="ctr">
              <a:spcBef>
                <a:spcPct val="50000"/>
              </a:spcBef>
            </a:pPr>
            <a:endParaRPr lang="en-US" altLang="zh-CN" b="1">
              <a:solidFill>
                <a:srgbClr val="FF5050"/>
              </a:solidFill>
            </a:endParaRPr>
          </a:p>
          <a:p>
            <a:pPr algn="ctr">
              <a:spcBef>
                <a:spcPct val="50000"/>
              </a:spcBef>
            </a:pPr>
            <a:r>
              <a:rPr lang="en-US" altLang="zh-CN" b="1">
                <a:solidFill>
                  <a:srgbClr val="FF5050"/>
                </a:solidFill>
              </a:rPr>
              <a:t>Proton</a:t>
            </a:r>
            <a:endParaRPr lang="en-US" altLang="zh-CN" sz="2000" b="1">
              <a:solidFill>
                <a:srgbClr val="FF5050"/>
              </a:solidFill>
              <a:latin typeface="Times New Roman" pitchFamily="18" charset="0"/>
            </a:endParaRPr>
          </a:p>
        </p:txBody>
      </p:sp>
      <p:sp>
        <p:nvSpPr>
          <p:cNvPr id="39946" name="Line 17"/>
          <p:cNvSpPr>
            <a:spLocks noChangeShapeType="1"/>
          </p:cNvSpPr>
          <p:nvPr/>
        </p:nvSpPr>
        <p:spPr bwMode="auto">
          <a:xfrm>
            <a:off x="2916238" y="3357563"/>
            <a:ext cx="576262" cy="1150937"/>
          </a:xfrm>
          <a:prstGeom prst="line">
            <a:avLst/>
          </a:prstGeom>
          <a:noFill/>
          <a:ln w="9525">
            <a:solidFill>
              <a:srgbClr val="00FF00"/>
            </a:solidFill>
            <a:round/>
            <a:headEnd/>
            <a:tailEnd type="triangle" w="med" len="med"/>
          </a:ln>
        </p:spPr>
        <p:txBody>
          <a:bodyPr/>
          <a:lstStyle/>
          <a:p>
            <a:endParaRPr lang="zh-CN" altLang="en-US"/>
          </a:p>
        </p:txBody>
      </p:sp>
      <p:sp>
        <p:nvSpPr>
          <p:cNvPr id="39947" name="Line 18"/>
          <p:cNvSpPr>
            <a:spLocks noChangeShapeType="1"/>
          </p:cNvSpPr>
          <p:nvPr/>
        </p:nvSpPr>
        <p:spPr bwMode="auto">
          <a:xfrm flipH="1">
            <a:off x="4211638" y="3789363"/>
            <a:ext cx="1152525" cy="431800"/>
          </a:xfrm>
          <a:prstGeom prst="line">
            <a:avLst/>
          </a:prstGeom>
          <a:noFill/>
          <a:ln w="9525">
            <a:solidFill>
              <a:srgbClr val="00FF00"/>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2"/>
          <p:cNvSpPr txBox="1">
            <a:spLocks noChangeArrowheads="1"/>
          </p:cNvSpPr>
          <p:nvPr/>
        </p:nvSpPr>
        <p:spPr bwMode="auto">
          <a:xfrm>
            <a:off x="250825" y="981075"/>
            <a:ext cx="8497888" cy="830263"/>
          </a:xfrm>
          <a:prstGeom prst="rect">
            <a:avLst/>
          </a:prstGeom>
          <a:noFill/>
          <a:ln w="9525">
            <a:noFill/>
            <a:miter lim="800000"/>
            <a:headEnd/>
            <a:tailEnd/>
          </a:ln>
        </p:spPr>
        <p:txBody>
          <a:bodyPr>
            <a:spAutoFit/>
          </a:bodyPr>
          <a:lstStyle/>
          <a:p>
            <a:pPr>
              <a:spcBef>
                <a:spcPct val="50000"/>
              </a:spcBef>
            </a:pPr>
            <a:r>
              <a:rPr lang="en-US" altLang="zh-CN" sz="2400"/>
              <a:t>      </a:t>
            </a:r>
            <a:r>
              <a:rPr lang="zh-CN" altLang="en-US" sz="2400"/>
              <a:t>经典地看：一个绕原子核运动的电子，相当于一个环形电流，其</a:t>
            </a:r>
            <a:r>
              <a:rPr lang="zh-CN" altLang="en-US" sz="2400" b="1">
                <a:solidFill>
                  <a:srgbClr val="FF0000"/>
                </a:solidFill>
              </a:rPr>
              <a:t>轨道磁矩</a:t>
            </a:r>
            <a:r>
              <a:rPr lang="zh-CN" altLang="en-US" sz="2400"/>
              <a:t>为：</a:t>
            </a:r>
          </a:p>
        </p:txBody>
      </p:sp>
      <p:sp>
        <p:nvSpPr>
          <p:cNvPr id="13320" name="Text Box 3"/>
          <p:cNvSpPr txBox="1">
            <a:spLocks noChangeArrowheads="1"/>
          </p:cNvSpPr>
          <p:nvPr/>
        </p:nvSpPr>
        <p:spPr bwMode="auto">
          <a:xfrm>
            <a:off x="4500563" y="1989138"/>
            <a:ext cx="3024187" cy="457200"/>
          </a:xfrm>
          <a:prstGeom prst="rect">
            <a:avLst/>
          </a:prstGeom>
          <a:noFill/>
          <a:ln w="9525">
            <a:noFill/>
            <a:miter lim="800000"/>
            <a:headEnd/>
            <a:tailEnd/>
          </a:ln>
        </p:spPr>
        <p:txBody>
          <a:bodyPr>
            <a:spAutoFit/>
          </a:bodyPr>
          <a:lstStyle/>
          <a:p>
            <a:pPr>
              <a:spcBef>
                <a:spcPct val="50000"/>
              </a:spcBef>
            </a:pPr>
            <a:r>
              <a:rPr lang="en-US" altLang="zh-CN" sz="2400" b="1" i="1">
                <a:latin typeface="Times New Roman" pitchFamily="18" charset="0"/>
                <a:cs typeface="Times New Roman" pitchFamily="18" charset="0"/>
              </a:rPr>
              <a:t>A</a:t>
            </a:r>
            <a:r>
              <a:rPr lang="en-US" altLang="zh-CN" sz="2400" i="1">
                <a:latin typeface="Times New Roman" pitchFamily="18" charset="0"/>
                <a:cs typeface="Times New Roman" pitchFamily="18" charset="0"/>
              </a:rPr>
              <a:t> </a:t>
            </a:r>
            <a:r>
              <a:rPr lang="zh-CN" altLang="en-US" sz="2400"/>
              <a:t>是环形轨道面积，</a:t>
            </a:r>
          </a:p>
        </p:txBody>
      </p:sp>
      <p:sp>
        <p:nvSpPr>
          <p:cNvPr id="13321" name="Text Box 4"/>
          <p:cNvSpPr txBox="1">
            <a:spLocks noChangeArrowheads="1"/>
          </p:cNvSpPr>
          <p:nvPr/>
        </p:nvSpPr>
        <p:spPr bwMode="auto">
          <a:xfrm>
            <a:off x="971550" y="2708275"/>
            <a:ext cx="7704138" cy="1552575"/>
          </a:xfrm>
          <a:prstGeom prst="rect">
            <a:avLst/>
          </a:prstGeom>
          <a:noFill/>
          <a:ln w="9525">
            <a:noFill/>
            <a:miter lim="800000"/>
            <a:headEnd/>
            <a:tailEnd/>
          </a:ln>
        </p:spPr>
        <p:txBody>
          <a:bodyPr>
            <a:spAutoFit/>
          </a:bodyPr>
          <a:lstStyle/>
          <a:p>
            <a:pPr>
              <a:spcBef>
                <a:spcPct val="50000"/>
              </a:spcBef>
            </a:pPr>
            <a:r>
              <a:rPr lang="en-US" altLang="zh-CN" sz="2400"/>
              <a:t>       </a:t>
            </a:r>
            <a:r>
              <a:rPr lang="zh-CN" altLang="en-US" sz="2400"/>
              <a:t>电子具有质量 </a:t>
            </a:r>
            <a:r>
              <a:rPr lang="en-US" altLang="zh-CN" sz="2400" b="1" i="1">
                <a:latin typeface="Times New Roman" pitchFamily="18" charset="0"/>
              </a:rPr>
              <a:t>m</a:t>
            </a:r>
            <a:r>
              <a:rPr lang="zh-CN" altLang="en-US" sz="2400"/>
              <a:t>，其轨道运动同时具有角动量 </a:t>
            </a:r>
            <a:r>
              <a:rPr lang="en-US" altLang="zh-CN" sz="2400" b="1" i="1">
                <a:latin typeface="Times New Roman" pitchFamily="18" charset="0"/>
              </a:rPr>
              <a:t>p</a:t>
            </a:r>
            <a:r>
              <a:rPr lang="en-US" altLang="zh-CN" sz="2400" b="1" baseline="-25000">
                <a:latin typeface="Times New Roman" pitchFamily="18" charset="0"/>
              </a:rPr>
              <a:t>l</a:t>
            </a:r>
            <a:r>
              <a:rPr lang="zh-CN" altLang="en-US" sz="2400"/>
              <a:t>，</a:t>
            </a:r>
          </a:p>
          <a:p>
            <a:pPr>
              <a:spcBef>
                <a:spcPct val="50000"/>
              </a:spcBef>
            </a:pPr>
            <a:r>
              <a:rPr lang="zh-CN" altLang="en-US" sz="2400"/>
              <a:t>在圆形轨道近似下</a:t>
            </a:r>
          </a:p>
          <a:p>
            <a:pPr>
              <a:spcBef>
                <a:spcPct val="50000"/>
              </a:spcBef>
            </a:pPr>
            <a:r>
              <a:rPr lang="zh-CN" altLang="en-US" sz="2400"/>
              <a:t>计入方向</a:t>
            </a:r>
          </a:p>
        </p:txBody>
      </p:sp>
      <p:graphicFrame>
        <p:nvGraphicFramePr>
          <p:cNvPr id="13314" name="Object 5"/>
          <p:cNvGraphicFramePr>
            <a:graphicFrameLocks noChangeAspect="1"/>
          </p:cNvGraphicFramePr>
          <p:nvPr/>
        </p:nvGraphicFramePr>
        <p:xfrm>
          <a:off x="2051050" y="4268788"/>
          <a:ext cx="2932113" cy="865187"/>
        </p:xfrm>
        <a:graphic>
          <a:graphicData uri="http://schemas.openxmlformats.org/presentationml/2006/ole">
            <p:oleObj spid="_x0000_s13314" name="Equation" r:id="rId3" imgW="1333440" imgH="393480" progId="Equation.DSMT4">
              <p:embed/>
            </p:oleObj>
          </a:graphicData>
        </a:graphic>
      </p:graphicFrame>
      <p:graphicFrame>
        <p:nvGraphicFramePr>
          <p:cNvPr id="13315" name="Object 6"/>
          <p:cNvGraphicFramePr>
            <a:graphicFrameLocks noChangeAspect="1"/>
          </p:cNvGraphicFramePr>
          <p:nvPr/>
        </p:nvGraphicFramePr>
        <p:xfrm>
          <a:off x="1403350" y="5132388"/>
          <a:ext cx="1008063" cy="744537"/>
        </p:xfrm>
        <a:graphic>
          <a:graphicData uri="http://schemas.openxmlformats.org/presentationml/2006/ole">
            <p:oleObj spid="_x0000_s13315" name="Equation" r:id="rId4" imgW="533160" imgH="393480" progId="Equation.DSMT4">
              <p:embed/>
            </p:oleObj>
          </a:graphicData>
        </a:graphic>
      </p:graphicFrame>
      <p:sp>
        <p:nvSpPr>
          <p:cNvPr id="13322" name="Text Box 7"/>
          <p:cNvSpPr txBox="1">
            <a:spLocks noChangeArrowheads="1"/>
          </p:cNvSpPr>
          <p:nvPr/>
        </p:nvSpPr>
        <p:spPr bwMode="auto">
          <a:xfrm>
            <a:off x="2555875" y="5348288"/>
            <a:ext cx="2447925" cy="457200"/>
          </a:xfrm>
          <a:prstGeom prst="rect">
            <a:avLst/>
          </a:prstGeom>
          <a:noFill/>
          <a:ln w="9525">
            <a:noFill/>
            <a:miter lim="800000"/>
            <a:headEnd/>
            <a:tailEnd/>
          </a:ln>
        </p:spPr>
        <p:txBody>
          <a:bodyPr>
            <a:spAutoFit/>
          </a:bodyPr>
          <a:lstStyle/>
          <a:p>
            <a:pPr>
              <a:spcBef>
                <a:spcPct val="50000"/>
              </a:spcBef>
            </a:pPr>
            <a:r>
              <a:rPr lang="zh-CN" altLang="en-US" sz="2400"/>
              <a:t>称作</a:t>
            </a:r>
            <a:r>
              <a:rPr lang="zh-CN" altLang="en-US" sz="2400" b="1">
                <a:solidFill>
                  <a:srgbClr val="FF0000"/>
                </a:solidFill>
              </a:rPr>
              <a:t>轨道旋磁比</a:t>
            </a:r>
          </a:p>
        </p:txBody>
      </p:sp>
      <p:graphicFrame>
        <p:nvGraphicFramePr>
          <p:cNvPr id="13316" name="Object 8"/>
          <p:cNvGraphicFramePr>
            <a:graphicFrameLocks noChangeAspect="1"/>
          </p:cNvGraphicFramePr>
          <p:nvPr/>
        </p:nvGraphicFramePr>
        <p:xfrm>
          <a:off x="5713413" y="4149725"/>
          <a:ext cx="2198687" cy="2374900"/>
        </p:xfrm>
        <a:graphic>
          <a:graphicData uri="http://schemas.openxmlformats.org/presentationml/2006/ole">
            <p:oleObj spid="_x0000_s13316" name="Image" r:id="rId5" imgW="2539683" imgH="2742857" progId="">
              <p:embed/>
            </p:oleObj>
          </a:graphicData>
        </a:graphic>
      </p:graphicFrame>
      <p:graphicFrame>
        <p:nvGraphicFramePr>
          <p:cNvPr id="13317" name="Object 9"/>
          <p:cNvGraphicFramePr>
            <a:graphicFrameLocks noChangeAspect="1"/>
          </p:cNvGraphicFramePr>
          <p:nvPr/>
        </p:nvGraphicFramePr>
        <p:xfrm>
          <a:off x="1835150" y="1844675"/>
          <a:ext cx="2000250" cy="781050"/>
        </p:xfrm>
        <a:graphic>
          <a:graphicData uri="http://schemas.openxmlformats.org/presentationml/2006/ole">
            <p:oleObj spid="_x0000_s13317" name="公式" r:id="rId6" imgW="2666880" imgH="1041120" progId="Equation.3">
              <p:embed/>
            </p:oleObj>
          </a:graphicData>
        </a:graphic>
      </p:graphicFrame>
      <p:sp>
        <p:nvSpPr>
          <p:cNvPr id="13323" name="Rectangle 10"/>
          <p:cNvSpPr>
            <a:spLocks noGrp="1" noChangeArrowheads="1"/>
          </p:cNvSpPr>
          <p:nvPr>
            <p:ph type="title"/>
          </p:nvPr>
        </p:nvSpPr>
        <p:spPr>
          <a:xfrm>
            <a:off x="457200" y="-26988"/>
            <a:ext cx="8229600" cy="1143001"/>
          </a:xfrm>
        </p:spPr>
        <p:txBody>
          <a:bodyPr/>
          <a:lstStyle/>
          <a:p>
            <a:pPr marL="1117600" indent="-1117600" algn="l" eaLnBrk="1" hangingPunct="1"/>
            <a:r>
              <a:rPr lang="zh-CN" altLang="en-US" sz="2800" b="1" smtClean="0">
                <a:solidFill>
                  <a:srgbClr val="FF6600"/>
                </a:solidFill>
              </a:rPr>
              <a:t>一、电子轨道运动产生的轨道磁矩</a:t>
            </a:r>
            <a:endParaRPr lang="zh-CN" altLang="en-US" sz="2800" smtClean="0">
              <a:solidFill>
                <a:srgbClr val="FF6600"/>
              </a:solidFill>
            </a:endParaRPr>
          </a:p>
        </p:txBody>
      </p:sp>
      <p:graphicFrame>
        <p:nvGraphicFramePr>
          <p:cNvPr id="13318" name="Object 11"/>
          <p:cNvGraphicFramePr>
            <a:graphicFrameLocks noChangeAspect="1"/>
          </p:cNvGraphicFramePr>
          <p:nvPr>
            <p:ph idx="1"/>
          </p:nvPr>
        </p:nvGraphicFramePr>
        <p:xfrm>
          <a:off x="3924300" y="3076575"/>
          <a:ext cx="3224213" cy="784225"/>
        </p:xfrm>
        <a:graphic>
          <a:graphicData uri="http://schemas.openxmlformats.org/presentationml/2006/ole">
            <p:oleObj spid="_x0000_s13318" name="公式" r:id="rId7" imgW="4279680" imgH="104112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 Box 2"/>
          <p:cNvSpPr txBox="1">
            <a:spLocks noChangeArrowheads="1"/>
          </p:cNvSpPr>
          <p:nvPr/>
        </p:nvSpPr>
        <p:spPr bwMode="auto">
          <a:xfrm>
            <a:off x="468313" y="188913"/>
            <a:ext cx="8208962" cy="3179762"/>
          </a:xfrm>
          <a:prstGeom prst="rect">
            <a:avLst/>
          </a:prstGeom>
          <a:noFill/>
          <a:ln w="9525">
            <a:noFill/>
            <a:miter lim="800000"/>
            <a:headEnd/>
            <a:tailEnd/>
          </a:ln>
        </p:spPr>
        <p:txBody>
          <a:bodyPr>
            <a:spAutoFit/>
          </a:bodyPr>
          <a:lstStyle/>
          <a:p>
            <a:pPr>
              <a:lnSpc>
                <a:spcPct val="115000"/>
              </a:lnSpc>
              <a:spcBef>
                <a:spcPct val="50000"/>
              </a:spcBef>
            </a:pPr>
            <a:r>
              <a:rPr lang="en-US" altLang="zh-CN" sz="2400"/>
              <a:t>       </a:t>
            </a:r>
            <a:r>
              <a:rPr lang="zh-CN" altLang="en-US" sz="2400"/>
              <a:t>原子中的电子应该服从量子力学规律</a:t>
            </a:r>
            <a:r>
              <a:rPr lang="zh-CN" altLang="en-US"/>
              <a:t>，</a:t>
            </a:r>
            <a:r>
              <a:rPr lang="zh-CN" altLang="en-US" sz="2400"/>
              <a:t>其运动状态应</a:t>
            </a:r>
          </a:p>
          <a:p>
            <a:pPr>
              <a:lnSpc>
                <a:spcPct val="115000"/>
              </a:lnSpc>
              <a:spcBef>
                <a:spcPct val="50000"/>
              </a:spcBef>
            </a:pPr>
            <a:r>
              <a:rPr lang="zh-CN" altLang="en-US" sz="2400"/>
              <a:t>该由波函数                   确定，</a:t>
            </a:r>
            <a:r>
              <a:rPr lang="zh-CN" altLang="en-US" sz="2400" b="1">
                <a:solidFill>
                  <a:srgbClr val="FF0000"/>
                </a:solidFill>
              </a:rPr>
              <a:t>角动量是量子化的</a:t>
            </a:r>
            <a:r>
              <a:rPr lang="zh-CN" altLang="en-US" sz="2400"/>
              <a:t>，当电子运动的主量子数为 </a:t>
            </a:r>
            <a:r>
              <a:rPr lang="en-US" altLang="zh-CN" sz="2400" b="1" i="1">
                <a:latin typeface="Times New Roman" pitchFamily="18" charset="0"/>
              </a:rPr>
              <a:t>n </a:t>
            </a:r>
            <a:r>
              <a:rPr lang="zh-CN" altLang="en-US" sz="2400"/>
              <a:t>时，</a:t>
            </a:r>
          </a:p>
          <a:p>
            <a:pPr>
              <a:spcBef>
                <a:spcPct val="50000"/>
              </a:spcBef>
            </a:pPr>
            <a:r>
              <a:rPr lang="zh-CN" altLang="en-US" sz="2400"/>
              <a:t>角动量的绝对值为：                        其中 </a:t>
            </a:r>
            <a:r>
              <a:rPr lang="en-US" altLang="zh-CN" sz="2400" b="1" i="1">
                <a:latin typeface="Times New Roman" pitchFamily="18" charset="0"/>
              </a:rPr>
              <a:t>l</a:t>
            </a:r>
            <a:r>
              <a:rPr lang="en-US" altLang="zh-CN" sz="2400" i="1"/>
              <a:t>  </a:t>
            </a:r>
            <a:r>
              <a:rPr lang="zh-CN" altLang="en-US" sz="2400"/>
              <a:t>是角量子数，</a:t>
            </a:r>
          </a:p>
          <a:p>
            <a:pPr>
              <a:spcBef>
                <a:spcPct val="50000"/>
              </a:spcBef>
            </a:pPr>
            <a:r>
              <a:rPr lang="zh-CN" altLang="en-US" sz="2400"/>
              <a:t>式中，</a:t>
            </a:r>
            <a:r>
              <a:rPr lang="en-US" altLang="zh-CN" sz="2400" b="1" i="1">
                <a:latin typeface="Times New Roman" pitchFamily="18" charset="0"/>
              </a:rPr>
              <a:t>l </a:t>
            </a:r>
            <a:r>
              <a:rPr lang="zh-CN" altLang="en-US" sz="2400"/>
              <a:t>的可能值为：</a:t>
            </a:r>
          </a:p>
          <a:p>
            <a:pPr>
              <a:spcBef>
                <a:spcPct val="50000"/>
              </a:spcBef>
            </a:pPr>
            <a:r>
              <a:rPr lang="zh-CN" altLang="en-US" sz="2400"/>
              <a:t>所以</a:t>
            </a:r>
            <a:r>
              <a:rPr lang="zh-CN" altLang="en-US" sz="2400" b="1">
                <a:solidFill>
                  <a:srgbClr val="FF0000"/>
                </a:solidFill>
              </a:rPr>
              <a:t>电子的轨道磁矩</a:t>
            </a:r>
            <a:r>
              <a:rPr lang="zh-CN" altLang="en-US" sz="2400"/>
              <a:t>为：</a:t>
            </a:r>
          </a:p>
        </p:txBody>
      </p:sp>
      <p:graphicFrame>
        <p:nvGraphicFramePr>
          <p:cNvPr id="14338" name="Object 3"/>
          <p:cNvGraphicFramePr>
            <a:graphicFrameLocks noChangeAspect="1"/>
          </p:cNvGraphicFramePr>
          <p:nvPr/>
        </p:nvGraphicFramePr>
        <p:xfrm>
          <a:off x="2195513" y="782638"/>
          <a:ext cx="1439862" cy="558800"/>
        </p:xfrm>
        <a:graphic>
          <a:graphicData uri="http://schemas.openxmlformats.org/presentationml/2006/ole">
            <p:oleObj spid="_x0000_s14338" name="Equation" r:id="rId3" imgW="622080" imgH="241200" progId="Equation.DSMT4">
              <p:embed/>
            </p:oleObj>
          </a:graphicData>
        </a:graphic>
      </p:graphicFrame>
      <p:graphicFrame>
        <p:nvGraphicFramePr>
          <p:cNvPr id="14339" name="Object 4"/>
          <p:cNvGraphicFramePr>
            <a:graphicFrameLocks noChangeAspect="1"/>
          </p:cNvGraphicFramePr>
          <p:nvPr/>
        </p:nvGraphicFramePr>
        <p:xfrm>
          <a:off x="3203575" y="1773238"/>
          <a:ext cx="2087563" cy="563562"/>
        </p:xfrm>
        <a:graphic>
          <a:graphicData uri="http://schemas.openxmlformats.org/presentationml/2006/ole">
            <p:oleObj spid="_x0000_s14339" name="Equation" r:id="rId4" imgW="939600" imgH="253800" progId="Equation.DSMT4">
              <p:embed/>
            </p:oleObj>
          </a:graphicData>
        </a:graphic>
      </p:graphicFrame>
      <p:graphicFrame>
        <p:nvGraphicFramePr>
          <p:cNvPr id="14340" name="Object 5"/>
          <p:cNvGraphicFramePr>
            <a:graphicFrameLocks noChangeAspect="1"/>
          </p:cNvGraphicFramePr>
          <p:nvPr/>
        </p:nvGraphicFramePr>
        <p:xfrm>
          <a:off x="3708400" y="2420938"/>
          <a:ext cx="2736850" cy="492125"/>
        </p:xfrm>
        <a:graphic>
          <a:graphicData uri="http://schemas.openxmlformats.org/presentationml/2006/ole">
            <p:oleObj spid="_x0000_s14340" name="Equation" r:id="rId5" imgW="1130040" imgH="203040" progId="Equation.DSMT4">
              <p:embed/>
            </p:oleObj>
          </a:graphicData>
        </a:graphic>
      </p:graphicFrame>
      <p:graphicFrame>
        <p:nvGraphicFramePr>
          <p:cNvPr id="14341" name="Object 6"/>
          <p:cNvGraphicFramePr>
            <a:graphicFrameLocks noChangeAspect="1"/>
          </p:cNvGraphicFramePr>
          <p:nvPr/>
        </p:nvGraphicFramePr>
        <p:xfrm>
          <a:off x="3924300" y="3141663"/>
          <a:ext cx="2663825" cy="960437"/>
        </p:xfrm>
        <a:graphic>
          <a:graphicData uri="http://schemas.openxmlformats.org/presentationml/2006/ole">
            <p:oleObj spid="_x0000_s14341" name="Equation" r:id="rId6" imgW="1091880" imgH="393480" progId="Equation.DSMT4">
              <p:embed/>
            </p:oleObj>
          </a:graphicData>
        </a:graphic>
      </p:graphicFrame>
      <p:graphicFrame>
        <p:nvGraphicFramePr>
          <p:cNvPr id="14342" name="Object 7"/>
          <p:cNvGraphicFramePr>
            <a:graphicFrameLocks noChangeAspect="1"/>
          </p:cNvGraphicFramePr>
          <p:nvPr/>
        </p:nvGraphicFramePr>
        <p:xfrm>
          <a:off x="900113" y="4149725"/>
          <a:ext cx="1368425" cy="922338"/>
        </p:xfrm>
        <a:graphic>
          <a:graphicData uri="http://schemas.openxmlformats.org/presentationml/2006/ole">
            <p:oleObj spid="_x0000_s14342" name="Equation" r:id="rId7" imgW="583920" imgH="393480" progId="Equation.DSMT4">
              <p:embed/>
            </p:oleObj>
          </a:graphicData>
        </a:graphic>
      </p:graphicFrame>
      <p:sp>
        <p:nvSpPr>
          <p:cNvPr id="14346" name="Text Box 8"/>
          <p:cNvSpPr txBox="1">
            <a:spLocks noChangeArrowheads="1"/>
          </p:cNvSpPr>
          <p:nvPr/>
        </p:nvSpPr>
        <p:spPr bwMode="auto">
          <a:xfrm>
            <a:off x="2411413" y="4365625"/>
            <a:ext cx="6443662" cy="457200"/>
          </a:xfrm>
          <a:prstGeom prst="rect">
            <a:avLst/>
          </a:prstGeom>
          <a:noFill/>
          <a:ln w="9525">
            <a:noFill/>
            <a:miter lim="800000"/>
            <a:headEnd/>
            <a:tailEnd/>
          </a:ln>
        </p:spPr>
        <p:txBody>
          <a:bodyPr>
            <a:spAutoFit/>
          </a:bodyPr>
          <a:lstStyle/>
          <a:p>
            <a:pPr>
              <a:spcBef>
                <a:spcPct val="50000"/>
              </a:spcBef>
            </a:pPr>
            <a:r>
              <a:rPr lang="zh-CN" altLang="en-US" sz="2400"/>
              <a:t>可以作为原子磁矩的基本单位，称作</a:t>
            </a:r>
            <a:r>
              <a:rPr lang="zh-CN" altLang="en-US" sz="2400" b="1">
                <a:solidFill>
                  <a:srgbClr val="FF0000"/>
                </a:solidFill>
              </a:rPr>
              <a:t>玻尔磁子</a:t>
            </a:r>
          </a:p>
        </p:txBody>
      </p:sp>
      <p:graphicFrame>
        <p:nvGraphicFramePr>
          <p:cNvPr id="14343" name="Object 9"/>
          <p:cNvGraphicFramePr>
            <a:graphicFrameLocks noChangeAspect="1"/>
          </p:cNvGraphicFramePr>
          <p:nvPr/>
        </p:nvGraphicFramePr>
        <p:xfrm>
          <a:off x="3563938" y="4941888"/>
          <a:ext cx="3600450" cy="550862"/>
        </p:xfrm>
        <a:graphic>
          <a:graphicData uri="http://schemas.openxmlformats.org/presentationml/2006/ole">
            <p:oleObj spid="_x0000_s14343" name="Equation" r:id="rId8" imgW="1574640" imgH="241200" progId="Equation.DSMT4">
              <p:embed/>
            </p:oleObj>
          </a:graphicData>
        </a:graphic>
      </p:graphicFrame>
      <p:sp>
        <p:nvSpPr>
          <p:cNvPr id="14347" name="Text Box 10"/>
          <p:cNvSpPr txBox="1">
            <a:spLocks noChangeArrowheads="1"/>
          </p:cNvSpPr>
          <p:nvPr/>
        </p:nvSpPr>
        <p:spPr bwMode="auto">
          <a:xfrm>
            <a:off x="755650" y="5805488"/>
            <a:ext cx="3024188" cy="822325"/>
          </a:xfrm>
          <a:prstGeom prst="rect">
            <a:avLst/>
          </a:prstGeom>
          <a:noFill/>
          <a:ln w="9525">
            <a:noFill/>
            <a:miter lim="800000"/>
            <a:headEnd/>
            <a:tailEnd/>
          </a:ln>
        </p:spPr>
        <p:txBody>
          <a:bodyPr>
            <a:spAutoFit/>
          </a:bodyPr>
          <a:lstStyle/>
          <a:p>
            <a:pPr>
              <a:spcBef>
                <a:spcPct val="50000"/>
              </a:spcBef>
            </a:pPr>
            <a:r>
              <a:rPr lang="zh-CN" altLang="en-US" sz="2400"/>
              <a:t>如果使用</a:t>
            </a:r>
            <a:r>
              <a:rPr lang="zh-CN" altLang="en-US" sz="2400" b="1">
                <a:solidFill>
                  <a:srgbClr val="0000FF"/>
                </a:solidFill>
              </a:rPr>
              <a:t>磁偶极矩</a:t>
            </a:r>
            <a:r>
              <a:rPr lang="zh-CN" altLang="en-US" sz="2400"/>
              <a:t>的概念，其单位是：</a:t>
            </a:r>
          </a:p>
        </p:txBody>
      </p:sp>
      <p:graphicFrame>
        <p:nvGraphicFramePr>
          <p:cNvPr id="14344" name="Object 11"/>
          <p:cNvGraphicFramePr>
            <a:graphicFrameLocks noChangeAspect="1"/>
          </p:cNvGraphicFramePr>
          <p:nvPr/>
        </p:nvGraphicFramePr>
        <p:xfrm>
          <a:off x="3995738" y="5734050"/>
          <a:ext cx="4824412" cy="881063"/>
        </p:xfrm>
        <a:graphic>
          <a:graphicData uri="http://schemas.openxmlformats.org/presentationml/2006/ole">
            <p:oleObj spid="_x0000_s14344" name="Equation" r:id="rId9" imgW="2158920" imgH="39348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323850" y="260350"/>
            <a:ext cx="8640763" cy="3416300"/>
          </a:xfrm>
          <a:prstGeom prst="rect">
            <a:avLst/>
          </a:prstGeom>
          <a:noFill/>
          <a:ln w="9525">
            <a:noFill/>
            <a:miter lim="800000"/>
            <a:headEnd/>
            <a:tailEnd/>
          </a:ln>
        </p:spPr>
        <p:txBody>
          <a:bodyPr>
            <a:spAutoFit/>
          </a:bodyPr>
          <a:lstStyle/>
          <a:p>
            <a:pPr>
              <a:lnSpc>
                <a:spcPct val="150000"/>
              </a:lnSpc>
              <a:spcBef>
                <a:spcPts val="600"/>
              </a:spcBef>
            </a:pPr>
            <a:r>
              <a:rPr lang="zh-CN" altLang="en-US" sz="2400"/>
              <a:t>     </a:t>
            </a:r>
            <a:r>
              <a:rPr lang="en-US" altLang="zh-CN" sz="2400" b="1" i="1">
                <a:latin typeface="Times New Roman" pitchFamily="18" charset="0"/>
              </a:rPr>
              <a:t>l</a:t>
            </a:r>
            <a:r>
              <a:rPr lang="en-US" altLang="zh-CN" sz="2400" i="1"/>
              <a:t> </a:t>
            </a:r>
            <a:r>
              <a:rPr lang="en-US" altLang="zh-CN" sz="2400"/>
              <a:t>= 0</a:t>
            </a:r>
            <a:r>
              <a:rPr lang="zh-CN" altLang="en-US" sz="2400"/>
              <a:t>时</a:t>
            </a:r>
            <a:r>
              <a:rPr lang="en-US" altLang="zh-CN" sz="2400"/>
              <a:t> </a:t>
            </a:r>
            <a:r>
              <a:rPr lang="en-US" altLang="zh-CN" sz="2400" b="1" i="1">
                <a:solidFill>
                  <a:srgbClr val="0000FF"/>
                </a:solidFill>
                <a:latin typeface="Times New Roman" pitchFamily="18" charset="0"/>
              </a:rPr>
              <a:t>s</a:t>
            </a:r>
            <a:r>
              <a:rPr lang="en-US" altLang="zh-CN" sz="2400" b="1">
                <a:solidFill>
                  <a:srgbClr val="0000FF"/>
                </a:solidFill>
              </a:rPr>
              <a:t> </a:t>
            </a:r>
            <a:r>
              <a:rPr lang="zh-CN" altLang="en-US" sz="2400" b="1">
                <a:solidFill>
                  <a:srgbClr val="0000FF"/>
                </a:solidFill>
              </a:rPr>
              <a:t>态时电子的轨道角动量</a:t>
            </a:r>
            <a:r>
              <a:rPr lang="en-US" altLang="zh-CN" sz="2400" b="1">
                <a:solidFill>
                  <a:srgbClr val="0000FF"/>
                </a:solidFill>
              </a:rPr>
              <a:t>/</a:t>
            </a:r>
            <a:r>
              <a:rPr lang="zh-CN" altLang="en-US" sz="2400" b="1">
                <a:solidFill>
                  <a:srgbClr val="0000FF"/>
                </a:solidFill>
              </a:rPr>
              <a:t>磁矩都等于</a:t>
            </a:r>
            <a:r>
              <a:rPr lang="en-US" altLang="zh-CN" sz="2400" b="1">
                <a:solidFill>
                  <a:srgbClr val="0000FF"/>
                </a:solidFill>
              </a:rPr>
              <a:t>0</a:t>
            </a:r>
            <a:r>
              <a:rPr lang="zh-CN" altLang="en-US" sz="2400"/>
              <a:t>，这是一种特殊的状态。而 </a:t>
            </a:r>
            <a:r>
              <a:rPr lang="en-US" altLang="zh-CN" sz="2400" b="1" i="1">
                <a:latin typeface="Times New Roman" pitchFamily="18" charset="0"/>
              </a:rPr>
              <a:t>l </a:t>
            </a:r>
            <a:r>
              <a:rPr lang="en-US" altLang="zh-CN" sz="2400"/>
              <a:t>≠ 0 </a:t>
            </a:r>
            <a:r>
              <a:rPr lang="zh-CN" altLang="en-US" sz="2400"/>
              <a:t>时电子轨道磁矩不为 </a:t>
            </a:r>
            <a:r>
              <a:rPr lang="en-US" altLang="zh-CN" sz="2400"/>
              <a:t>0</a:t>
            </a:r>
            <a:r>
              <a:rPr lang="zh-CN" altLang="en-US" sz="2400"/>
              <a:t>，但其绝对值并不是玻尔磁子的整数倍。另外，</a:t>
            </a:r>
            <a:r>
              <a:rPr lang="zh-CN" altLang="en-US" sz="2400" b="1">
                <a:solidFill>
                  <a:srgbClr val="0000FF"/>
                </a:solidFill>
              </a:rPr>
              <a:t>轨道角动量</a:t>
            </a:r>
            <a:r>
              <a:rPr lang="en-US" altLang="zh-CN" sz="2400" b="1">
                <a:solidFill>
                  <a:srgbClr val="0000FF"/>
                </a:solidFill>
              </a:rPr>
              <a:t>/</a:t>
            </a:r>
            <a:r>
              <a:rPr lang="zh-CN" altLang="en-US" sz="2400" b="1">
                <a:solidFill>
                  <a:srgbClr val="0000FF"/>
                </a:solidFill>
              </a:rPr>
              <a:t>磁矩的空间取向也是量子化的</a:t>
            </a:r>
            <a:r>
              <a:rPr lang="zh-CN" altLang="en-US" sz="2400" b="1"/>
              <a:t>，由</a:t>
            </a:r>
            <a:r>
              <a:rPr lang="zh-CN" altLang="en-US" sz="2400"/>
              <a:t>磁量子数 </a:t>
            </a:r>
            <a:r>
              <a:rPr lang="en-US" altLang="zh-CN" sz="2400" b="1" i="1">
                <a:latin typeface="Times New Roman" pitchFamily="18" charset="0"/>
              </a:rPr>
              <a:t>m</a:t>
            </a:r>
            <a:r>
              <a:rPr lang="en-US" altLang="zh-CN" sz="2400" b="1" baseline="-25000">
                <a:latin typeface="Times New Roman" pitchFamily="18" charset="0"/>
              </a:rPr>
              <a:t>l</a:t>
            </a:r>
            <a:r>
              <a:rPr lang="en-US" altLang="zh-CN" sz="2400" b="1">
                <a:latin typeface="Times New Roman" pitchFamily="18" charset="0"/>
              </a:rPr>
              <a:t> </a:t>
            </a:r>
            <a:r>
              <a:rPr lang="en-US" altLang="zh-CN" sz="2400"/>
              <a:t>= 0, ±1, ±2, ±3, </a:t>
            </a:r>
            <a:r>
              <a:rPr lang="en-US" altLang="zh-CN"/>
              <a:t>· · ·,</a:t>
            </a:r>
            <a:r>
              <a:rPr lang="en-US" altLang="zh-CN" sz="2400"/>
              <a:t> ±</a:t>
            </a:r>
            <a:r>
              <a:rPr lang="en-US" altLang="zh-CN" sz="2400" b="1" i="1">
                <a:latin typeface="Times New Roman" pitchFamily="18" charset="0"/>
              </a:rPr>
              <a:t>l  </a:t>
            </a:r>
            <a:r>
              <a:rPr lang="zh-CN" altLang="en-US" sz="2400"/>
              <a:t>的（</a:t>
            </a:r>
            <a:r>
              <a:rPr lang="en-US" altLang="zh-CN" sz="2400"/>
              <a:t>2</a:t>
            </a:r>
            <a:r>
              <a:rPr lang="en-US" altLang="zh-CN" sz="2400" b="1" i="1">
                <a:latin typeface="Times New Roman" pitchFamily="18" charset="0"/>
              </a:rPr>
              <a:t>l</a:t>
            </a:r>
            <a:r>
              <a:rPr lang="en-US" altLang="zh-CN" sz="2400" i="1"/>
              <a:t> </a:t>
            </a:r>
            <a:r>
              <a:rPr lang="en-US" altLang="zh-CN" sz="2400"/>
              <a:t>+ 1 ) </a:t>
            </a:r>
            <a:r>
              <a:rPr lang="zh-CN" altLang="en-US" sz="2400"/>
              <a:t>个分立值确定，</a:t>
            </a:r>
            <a:r>
              <a:rPr lang="zh-CN" altLang="en-US" sz="2400" b="1">
                <a:solidFill>
                  <a:srgbClr val="FF0000"/>
                </a:solidFill>
              </a:rPr>
              <a:t>所以，磁矩在磁场方向的投影是玻尔磁子的整数倍</a:t>
            </a:r>
            <a:r>
              <a:rPr lang="zh-CN" altLang="en-US" sz="2400"/>
              <a:t>。</a:t>
            </a:r>
          </a:p>
        </p:txBody>
      </p:sp>
      <p:graphicFrame>
        <p:nvGraphicFramePr>
          <p:cNvPr id="15362" name="Object 3"/>
          <p:cNvGraphicFramePr>
            <a:graphicFrameLocks noChangeAspect="1"/>
          </p:cNvGraphicFramePr>
          <p:nvPr/>
        </p:nvGraphicFramePr>
        <p:xfrm>
          <a:off x="1042988" y="3359150"/>
          <a:ext cx="6985000" cy="3381375"/>
        </p:xfrm>
        <a:graphic>
          <a:graphicData uri="http://schemas.openxmlformats.org/presentationml/2006/ole">
            <p:oleObj spid="_x0000_s15362" name="Image" r:id="rId3" imgW="3504910" imgH="1697452" progId="">
              <p:embed/>
            </p:oleObj>
          </a:graphicData>
        </a:graphic>
      </p:graphicFrame>
      <p:graphicFrame>
        <p:nvGraphicFramePr>
          <p:cNvPr id="15363" name="Object 4"/>
          <p:cNvGraphicFramePr>
            <a:graphicFrameLocks noChangeAspect="1"/>
          </p:cNvGraphicFramePr>
          <p:nvPr/>
        </p:nvGraphicFramePr>
        <p:xfrm>
          <a:off x="7286625" y="5143500"/>
          <a:ext cx="1603375" cy="1390650"/>
        </p:xfrm>
        <a:graphic>
          <a:graphicData uri="http://schemas.openxmlformats.org/presentationml/2006/ole">
            <p:oleObj spid="_x0000_s15363" name="公式" r:id="rId4" imgW="672840" imgH="58392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6516688" y="3860800"/>
          <a:ext cx="1852612" cy="2527300"/>
        </p:xfrm>
        <a:graphic>
          <a:graphicData uri="http://schemas.openxmlformats.org/presentationml/2006/ole">
            <p:oleObj spid="_x0000_s16386" name="Image" r:id="rId3" imgW="1853315" imgH="2526984" progId="">
              <p:embed/>
            </p:oleObj>
          </a:graphicData>
        </a:graphic>
      </p:graphicFrame>
      <p:sp>
        <p:nvSpPr>
          <p:cNvPr id="16392" name="Text Box 3"/>
          <p:cNvSpPr txBox="1">
            <a:spLocks noChangeArrowheads="1"/>
          </p:cNvSpPr>
          <p:nvPr/>
        </p:nvSpPr>
        <p:spPr bwMode="auto">
          <a:xfrm>
            <a:off x="539750" y="1052513"/>
            <a:ext cx="8135938" cy="2100262"/>
          </a:xfrm>
          <a:prstGeom prst="rect">
            <a:avLst/>
          </a:prstGeom>
          <a:noFill/>
          <a:ln w="9525">
            <a:noFill/>
            <a:miter lim="800000"/>
            <a:headEnd/>
            <a:tailEnd/>
          </a:ln>
        </p:spPr>
        <p:txBody>
          <a:bodyPr>
            <a:spAutoFit/>
          </a:bodyPr>
          <a:lstStyle/>
          <a:p>
            <a:pPr>
              <a:spcBef>
                <a:spcPct val="50000"/>
              </a:spcBef>
            </a:pPr>
            <a:r>
              <a:rPr lang="en-US" altLang="zh-CN"/>
              <a:t>         </a:t>
            </a:r>
            <a:r>
              <a:rPr lang="zh-CN" altLang="en-US" sz="2400"/>
              <a:t>电子磁矩的第二个来源是电子具有</a:t>
            </a:r>
            <a:r>
              <a:rPr lang="zh-CN" altLang="en-US" sz="2400" b="1">
                <a:solidFill>
                  <a:srgbClr val="FF0000"/>
                </a:solidFill>
              </a:rPr>
              <a:t>自旋磁矩</a:t>
            </a:r>
            <a:r>
              <a:rPr lang="zh-CN" altLang="en-US" sz="2400" b="1"/>
              <a:t>，它是电子</a:t>
            </a:r>
          </a:p>
          <a:p>
            <a:pPr>
              <a:spcBef>
                <a:spcPct val="50000"/>
              </a:spcBef>
            </a:pPr>
            <a:r>
              <a:rPr lang="zh-CN" altLang="en-US" sz="2400" b="1"/>
              <a:t>的本征性质，电子的自旋角动量取决于自旋量子数</a:t>
            </a:r>
            <a:r>
              <a:rPr lang="zh-CN" altLang="en-US" sz="2400"/>
              <a:t>，</a:t>
            </a:r>
          </a:p>
          <a:p>
            <a:pPr>
              <a:spcBef>
                <a:spcPct val="50000"/>
              </a:spcBef>
            </a:pPr>
            <a:r>
              <a:rPr lang="zh-CN" altLang="en-US" sz="2400"/>
              <a:t>自旋角动量的绝对值：</a:t>
            </a:r>
          </a:p>
          <a:p>
            <a:pPr>
              <a:spcBef>
                <a:spcPct val="50000"/>
              </a:spcBef>
            </a:pPr>
            <a:r>
              <a:rPr lang="zh-CN" altLang="en-US" sz="2400"/>
              <a:t>而自旋角动量在外场中的分量只取决于</a:t>
            </a:r>
            <a:r>
              <a:rPr lang="zh-CN" altLang="en-US" sz="2400" b="1">
                <a:solidFill>
                  <a:srgbClr val="FF0000"/>
                </a:solidFill>
              </a:rPr>
              <a:t>自旋量子数 </a:t>
            </a:r>
            <a:endParaRPr lang="zh-CN" altLang="en-US" b="1">
              <a:solidFill>
                <a:srgbClr val="FF0000"/>
              </a:solidFill>
            </a:endParaRPr>
          </a:p>
        </p:txBody>
      </p:sp>
      <p:graphicFrame>
        <p:nvGraphicFramePr>
          <p:cNvPr id="16387" name="Object 4"/>
          <p:cNvGraphicFramePr>
            <a:graphicFrameLocks noChangeAspect="1"/>
          </p:cNvGraphicFramePr>
          <p:nvPr/>
        </p:nvGraphicFramePr>
        <p:xfrm>
          <a:off x="7524750" y="1484313"/>
          <a:ext cx="655638" cy="701675"/>
        </p:xfrm>
        <a:graphic>
          <a:graphicData uri="http://schemas.openxmlformats.org/presentationml/2006/ole">
            <p:oleObj spid="_x0000_s16387" name="Equation" r:id="rId4" imgW="368280" imgH="393480" progId="Equation.DSMT4">
              <p:embed/>
            </p:oleObj>
          </a:graphicData>
        </a:graphic>
      </p:graphicFrame>
      <p:graphicFrame>
        <p:nvGraphicFramePr>
          <p:cNvPr id="16388" name="Object 5"/>
          <p:cNvGraphicFramePr>
            <a:graphicFrameLocks noChangeAspect="1"/>
          </p:cNvGraphicFramePr>
          <p:nvPr/>
        </p:nvGraphicFramePr>
        <p:xfrm>
          <a:off x="3635375" y="1989138"/>
          <a:ext cx="2449513" cy="742950"/>
        </p:xfrm>
        <a:graphic>
          <a:graphicData uri="http://schemas.openxmlformats.org/presentationml/2006/ole">
            <p:oleObj spid="_x0000_s16388" name="Equation" r:id="rId5" imgW="1422360" imgH="431640" progId="Equation.DSMT4">
              <p:embed/>
            </p:oleObj>
          </a:graphicData>
        </a:graphic>
      </p:graphicFrame>
      <p:graphicFrame>
        <p:nvGraphicFramePr>
          <p:cNvPr id="16389" name="Object 6"/>
          <p:cNvGraphicFramePr>
            <a:graphicFrameLocks noChangeAspect="1"/>
          </p:cNvGraphicFramePr>
          <p:nvPr/>
        </p:nvGraphicFramePr>
        <p:xfrm>
          <a:off x="7380288" y="2565400"/>
          <a:ext cx="1008062" cy="693738"/>
        </p:xfrm>
        <a:graphic>
          <a:graphicData uri="http://schemas.openxmlformats.org/presentationml/2006/ole">
            <p:oleObj spid="_x0000_s16389" name="Equation" r:id="rId6" imgW="571320" imgH="393480" progId="Equation.DSMT4">
              <p:embed/>
            </p:oleObj>
          </a:graphicData>
        </a:graphic>
      </p:graphicFrame>
      <p:graphicFrame>
        <p:nvGraphicFramePr>
          <p:cNvPr id="16390" name="Object 7"/>
          <p:cNvGraphicFramePr>
            <a:graphicFrameLocks noChangeAspect="1"/>
          </p:cNvGraphicFramePr>
          <p:nvPr/>
        </p:nvGraphicFramePr>
        <p:xfrm>
          <a:off x="1258888" y="3141663"/>
          <a:ext cx="2219325" cy="687387"/>
        </p:xfrm>
        <a:graphic>
          <a:graphicData uri="http://schemas.openxmlformats.org/presentationml/2006/ole">
            <p:oleObj spid="_x0000_s16390" name="Equation" r:id="rId7" imgW="1269720" imgH="393480" progId="Equation.DSMT4">
              <p:embed/>
            </p:oleObj>
          </a:graphicData>
        </a:graphic>
      </p:graphicFrame>
      <p:sp>
        <p:nvSpPr>
          <p:cNvPr id="16393" name="Text Box 8"/>
          <p:cNvSpPr txBox="1">
            <a:spLocks noChangeArrowheads="1"/>
          </p:cNvSpPr>
          <p:nvPr/>
        </p:nvSpPr>
        <p:spPr bwMode="auto">
          <a:xfrm>
            <a:off x="611188" y="3860800"/>
            <a:ext cx="4968875" cy="1552575"/>
          </a:xfrm>
          <a:prstGeom prst="rect">
            <a:avLst/>
          </a:prstGeom>
          <a:noFill/>
          <a:ln w="9525">
            <a:noFill/>
            <a:miter lim="800000"/>
            <a:headEnd/>
            <a:tailEnd/>
          </a:ln>
        </p:spPr>
        <p:txBody>
          <a:bodyPr>
            <a:spAutoFit/>
          </a:bodyPr>
          <a:lstStyle/>
          <a:p>
            <a:pPr>
              <a:spcBef>
                <a:spcPct val="50000"/>
              </a:spcBef>
            </a:pPr>
            <a:r>
              <a:rPr lang="zh-CN" altLang="en-US" sz="2400" b="1">
                <a:solidFill>
                  <a:srgbClr val="0000FF"/>
                </a:solidFill>
              </a:rPr>
              <a:t>实验表明</a:t>
            </a:r>
            <a:r>
              <a:rPr lang="zh-CN" altLang="en-US" sz="2400" b="1"/>
              <a:t>：</a:t>
            </a:r>
            <a:r>
              <a:rPr lang="zh-CN" altLang="en-US" sz="2400"/>
              <a:t>与自旋角动量相联系的</a:t>
            </a:r>
          </a:p>
          <a:p>
            <a:pPr>
              <a:spcBef>
                <a:spcPct val="50000"/>
              </a:spcBef>
            </a:pPr>
            <a:r>
              <a:rPr lang="zh-CN" altLang="en-US" sz="2400"/>
              <a:t>自旋磁矩</a:t>
            </a:r>
            <a:r>
              <a:rPr lang="zh-CN" altLang="en-US" sz="2400" b="1" i="1">
                <a:latin typeface="Times New Roman" pitchFamily="18" charset="0"/>
                <a:sym typeface="Symbol" pitchFamily="18" charset="2"/>
              </a:rPr>
              <a:t></a:t>
            </a:r>
            <a:r>
              <a:rPr lang="en-US" altLang="zh-CN" sz="2400" b="1" baseline="-25000">
                <a:latin typeface="Times New Roman" pitchFamily="18" charset="0"/>
                <a:sym typeface="Symbol" pitchFamily="18" charset="2"/>
              </a:rPr>
              <a:t>S</a:t>
            </a:r>
            <a:r>
              <a:rPr lang="en-US" altLang="zh-CN" sz="2400" b="1"/>
              <a:t> </a:t>
            </a:r>
            <a:r>
              <a:rPr lang="zh-CN" altLang="en-US" sz="2400"/>
              <a:t>在外磁场方向上的投</a:t>
            </a:r>
          </a:p>
          <a:p>
            <a:pPr>
              <a:spcBef>
                <a:spcPct val="50000"/>
              </a:spcBef>
            </a:pPr>
            <a:r>
              <a:rPr lang="zh-CN" altLang="en-US" sz="2400"/>
              <a:t>影刚好等于一个玻尔磁子。</a:t>
            </a:r>
          </a:p>
        </p:txBody>
      </p:sp>
      <p:graphicFrame>
        <p:nvGraphicFramePr>
          <p:cNvPr id="16391" name="Object 10"/>
          <p:cNvGraphicFramePr>
            <a:graphicFrameLocks noChangeAspect="1"/>
          </p:cNvGraphicFramePr>
          <p:nvPr/>
        </p:nvGraphicFramePr>
        <p:xfrm>
          <a:off x="755650" y="5589588"/>
          <a:ext cx="3095625" cy="835025"/>
        </p:xfrm>
        <a:graphic>
          <a:graphicData uri="http://schemas.openxmlformats.org/presentationml/2006/ole">
            <p:oleObj spid="_x0000_s16391" name="Equation" r:id="rId8" imgW="1460160" imgH="393480" progId="Equation.DSMT4">
              <p:embed/>
            </p:oleObj>
          </a:graphicData>
        </a:graphic>
      </p:graphicFrame>
      <p:sp>
        <p:nvSpPr>
          <p:cNvPr id="16394" name="Text Box 11"/>
          <p:cNvSpPr txBox="1">
            <a:spLocks noChangeArrowheads="1"/>
          </p:cNvSpPr>
          <p:nvPr/>
        </p:nvSpPr>
        <p:spPr bwMode="auto">
          <a:xfrm>
            <a:off x="3995738" y="5805488"/>
            <a:ext cx="2736850" cy="822325"/>
          </a:xfrm>
          <a:prstGeom prst="rect">
            <a:avLst/>
          </a:prstGeom>
          <a:noFill/>
          <a:ln w="9525">
            <a:noFill/>
            <a:miter lim="800000"/>
            <a:headEnd/>
            <a:tailEnd/>
          </a:ln>
        </p:spPr>
        <p:txBody>
          <a:bodyPr>
            <a:spAutoFit/>
          </a:bodyPr>
          <a:lstStyle/>
          <a:p>
            <a:pPr>
              <a:spcBef>
                <a:spcPct val="50000"/>
              </a:spcBef>
            </a:pPr>
            <a:r>
              <a:rPr lang="zh-CN" altLang="en-US" sz="2400"/>
              <a:t>称作</a:t>
            </a:r>
            <a:r>
              <a:rPr lang="zh-CN" altLang="en-US" sz="2400" b="1">
                <a:solidFill>
                  <a:srgbClr val="FF3300"/>
                </a:solidFill>
              </a:rPr>
              <a:t>自旋旋磁比</a:t>
            </a:r>
            <a:r>
              <a:rPr lang="zh-CN" altLang="en-US" sz="2400"/>
              <a:t>（两倍于轨道的）</a:t>
            </a:r>
          </a:p>
        </p:txBody>
      </p:sp>
      <p:sp>
        <p:nvSpPr>
          <p:cNvPr id="16395" name="Rectangle 12"/>
          <p:cNvSpPr>
            <a:spLocks noGrp="1" noChangeArrowheads="1"/>
          </p:cNvSpPr>
          <p:nvPr>
            <p:ph type="title"/>
          </p:nvPr>
        </p:nvSpPr>
        <p:spPr>
          <a:xfrm>
            <a:off x="457200" y="-26988"/>
            <a:ext cx="8229600" cy="1143001"/>
          </a:xfrm>
        </p:spPr>
        <p:txBody>
          <a:bodyPr/>
          <a:lstStyle/>
          <a:p>
            <a:pPr algn="l" eaLnBrk="1" hangingPunct="1"/>
            <a:r>
              <a:rPr lang="zh-CN" altLang="en-US" sz="2800" b="1" smtClean="0">
                <a:solidFill>
                  <a:srgbClr val="FF6600"/>
                </a:solidFill>
              </a:rPr>
              <a:t>二、电子的自旋磁矩</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3"/>
          <p:cNvPicPr>
            <a:picLocks noChangeAspect="1" noChangeArrowheads="1"/>
          </p:cNvPicPr>
          <p:nvPr/>
        </p:nvPicPr>
        <p:blipFill>
          <a:blip r:embed="rId3"/>
          <a:srcRect/>
          <a:stretch>
            <a:fillRect/>
          </a:stretch>
        </p:blipFill>
        <p:spPr bwMode="auto">
          <a:xfrm>
            <a:off x="5724525" y="3213100"/>
            <a:ext cx="2987675" cy="3284538"/>
          </a:xfrm>
          <a:prstGeom prst="rect">
            <a:avLst/>
          </a:prstGeom>
          <a:noFill/>
          <a:ln w="9525">
            <a:noFill/>
            <a:miter lim="800000"/>
            <a:headEnd/>
            <a:tailEnd/>
          </a:ln>
        </p:spPr>
      </p:pic>
      <p:sp>
        <p:nvSpPr>
          <p:cNvPr id="40963" name="Rectangle 3"/>
          <p:cNvSpPr>
            <a:spLocks noGrp="1" noChangeArrowheads="1"/>
          </p:cNvSpPr>
          <p:nvPr>
            <p:ph type="title" idx="4294967295"/>
          </p:nvPr>
        </p:nvSpPr>
        <p:spPr>
          <a:xfrm>
            <a:off x="1331913" y="476250"/>
            <a:ext cx="4419600" cy="1066800"/>
          </a:xfrm>
        </p:spPr>
        <p:txBody>
          <a:bodyPr/>
          <a:lstStyle/>
          <a:p>
            <a:pPr eaLnBrk="1" hangingPunct="1"/>
            <a:r>
              <a:rPr lang="en-US" altLang="zh-CN" smtClean="0"/>
              <a:t>                                          </a:t>
            </a:r>
          </a:p>
        </p:txBody>
      </p:sp>
      <p:sp>
        <p:nvSpPr>
          <p:cNvPr id="40964" name="Text Box 4"/>
          <p:cNvSpPr txBox="1">
            <a:spLocks noChangeArrowheads="1"/>
          </p:cNvSpPr>
          <p:nvPr/>
        </p:nvSpPr>
        <p:spPr bwMode="auto">
          <a:xfrm>
            <a:off x="395288" y="260350"/>
            <a:ext cx="8353425" cy="3232150"/>
          </a:xfrm>
          <a:prstGeom prst="rect">
            <a:avLst/>
          </a:prstGeom>
          <a:noFill/>
          <a:ln w="9525">
            <a:noFill/>
            <a:miter lim="800000"/>
            <a:headEnd/>
            <a:tailEnd/>
          </a:ln>
        </p:spPr>
        <p:txBody>
          <a:bodyPr>
            <a:spAutoFit/>
          </a:bodyPr>
          <a:lstStyle/>
          <a:p>
            <a:pPr>
              <a:spcBef>
                <a:spcPct val="50000"/>
              </a:spcBef>
            </a:pPr>
            <a:r>
              <a:rPr lang="en-US" altLang="zh-CN" sz="2400"/>
              <a:t>       </a:t>
            </a:r>
            <a:r>
              <a:rPr lang="zh-CN" altLang="en-US" sz="2400"/>
              <a:t>电子具有自旋磁矩清楚而直接的证明是 </a:t>
            </a:r>
            <a:r>
              <a:rPr lang="en-US" altLang="zh-CN" sz="2400">
                <a:latin typeface="Times New Roman" pitchFamily="18" charset="0"/>
                <a:cs typeface="Times New Roman" pitchFamily="18" charset="0"/>
              </a:rPr>
              <a:t>Stern-Gerlah</a:t>
            </a:r>
            <a:r>
              <a:rPr lang="zh-CN" altLang="en-US" sz="2400"/>
              <a:t>所做的使原子束在不均匀磁场中偏转的实验，而理论证明则是</a:t>
            </a:r>
            <a:r>
              <a:rPr lang="en-US" altLang="zh-CN" sz="2400">
                <a:latin typeface="Times New Roman" pitchFamily="18" charset="0"/>
                <a:cs typeface="Times New Roman" pitchFamily="18" charset="0"/>
              </a:rPr>
              <a:t>Dirac</a:t>
            </a:r>
            <a:r>
              <a:rPr lang="zh-CN" altLang="en-US" sz="2400"/>
              <a:t>建立的相对论量子力学。</a:t>
            </a:r>
          </a:p>
          <a:p>
            <a:pPr>
              <a:spcBef>
                <a:spcPct val="50000"/>
              </a:spcBef>
            </a:pPr>
            <a:r>
              <a:rPr lang="zh-CN" altLang="en-US" sz="2400"/>
              <a:t>       一直有人把电子自旋看作是电子的自转运动（如图所示，把原子中电子绕原子核做轨道运动和自旋运动比作行星绕太阳做轨道运动和自转运动。这样理解是错误的，</a:t>
            </a:r>
            <a:r>
              <a:rPr lang="zh-CN" altLang="en-US" sz="2400" b="1">
                <a:solidFill>
                  <a:srgbClr val="FF0000"/>
                </a:solidFill>
              </a:rPr>
              <a:t>电子具有自旋及自旋磁矩是相对论量子力学的结果，是包括电子在内的微观粒子</a:t>
            </a:r>
            <a:r>
              <a:rPr lang="en-US" altLang="zh-CN" sz="2400" b="1">
                <a:solidFill>
                  <a:srgbClr val="FF0000"/>
                </a:solidFill>
              </a:rPr>
              <a:t>(</a:t>
            </a:r>
            <a:r>
              <a:rPr lang="zh-CN" altLang="en-US" sz="2400" b="1">
                <a:solidFill>
                  <a:srgbClr val="FF0000"/>
                </a:solidFill>
              </a:rPr>
              <a:t>例如中子</a:t>
            </a:r>
            <a:r>
              <a:rPr lang="en-US" altLang="zh-CN" sz="2400" b="1">
                <a:solidFill>
                  <a:srgbClr val="FF0000"/>
                </a:solidFill>
              </a:rPr>
              <a:t>)</a:t>
            </a:r>
            <a:r>
              <a:rPr lang="zh-CN" altLang="en-US" sz="2400" b="1">
                <a:solidFill>
                  <a:srgbClr val="FF0000"/>
                </a:solidFill>
              </a:rPr>
              <a:t>都具有的内禀性质。</a:t>
            </a:r>
          </a:p>
        </p:txBody>
      </p:sp>
      <p:sp>
        <p:nvSpPr>
          <p:cNvPr id="40965" name="Text Box 5"/>
          <p:cNvSpPr txBox="1">
            <a:spLocks noChangeArrowheads="1"/>
          </p:cNvSpPr>
          <p:nvPr/>
        </p:nvSpPr>
        <p:spPr bwMode="auto">
          <a:xfrm>
            <a:off x="468313" y="3644900"/>
            <a:ext cx="4967287" cy="2830513"/>
          </a:xfrm>
          <a:prstGeom prst="rect">
            <a:avLst/>
          </a:prstGeom>
          <a:noFill/>
          <a:ln w="9525">
            <a:noFill/>
            <a:miter lim="800000"/>
            <a:headEnd/>
            <a:tailEnd/>
          </a:ln>
        </p:spPr>
        <p:txBody>
          <a:bodyPr>
            <a:spAutoFit/>
          </a:bodyPr>
          <a:lstStyle/>
          <a:p>
            <a:pPr>
              <a:spcBef>
                <a:spcPct val="50000"/>
              </a:spcBef>
            </a:pPr>
            <a:r>
              <a:rPr lang="en-US" altLang="zh-CN" sz="2400"/>
              <a:t>       </a:t>
            </a:r>
            <a:r>
              <a:rPr lang="zh-CN" altLang="en-US" sz="2400"/>
              <a:t>把电子的自旋磁矩看作是电子自转运动产生的磁矩，除去理论计算难以解决外，也难以解释电子自旋磁矩的空间量子化，而在相对论量子力学里它们都可以得到很好的解释。</a:t>
            </a:r>
          </a:p>
          <a:p>
            <a:pPr>
              <a:spcBef>
                <a:spcPct val="50000"/>
              </a:spcBef>
            </a:pPr>
            <a:r>
              <a:rPr lang="zh-CN" altLang="en-US" sz="2400"/>
              <a:t>                       </a:t>
            </a:r>
            <a:r>
              <a:rPr lang="en-US" altLang="zh-CN" sz="2400"/>
              <a:t>---</a:t>
            </a:r>
            <a:r>
              <a:rPr lang="zh-CN" altLang="en-US" sz="2400" b="1">
                <a:solidFill>
                  <a:schemeClr val="folHlink"/>
                </a:solidFill>
              </a:rPr>
              <a:t>见李书</a:t>
            </a:r>
            <a:r>
              <a:rPr lang="en-US" altLang="zh-CN" sz="2400">
                <a:solidFill>
                  <a:schemeClr val="folHlink"/>
                </a:solidFill>
              </a:rPr>
              <a:t>p27-28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11188" y="404813"/>
            <a:ext cx="8064500" cy="5605462"/>
          </a:xfrm>
          <a:prstGeom prst="rect">
            <a:avLst/>
          </a:prstGeom>
          <a:noFill/>
          <a:ln w="9525">
            <a:noFill/>
            <a:miter lim="800000"/>
            <a:headEnd/>
            <a:tailEnd/>
          </a:ln>
        </p:spPr>
        <p:txBody>
          <a:bodyPr>
            <a:spAutoFit/>
          </a:bodyPr>
          <a:lstStyle/>
          <a:p>
            <a:pPr>
              <a:spcBef>
                <a:spcPct val="50000"/>
              </a:spcBef>
            </a:pPr>
            <a:r>
              <a:rPr lang="en-US" altLang="zh-CN" sz="2400" b="1"/>
              <a:t>       </a:t>
            </a:r>
            <a:r>
              <a:rPr lang="zh-CN" altLang="en-US" sz="2400"/>
              <a:t>从上面的讨论中，不难看到：不论是自旋磁矩，还是</a:t>
            </a:r>
          </a:p>
          <a:p>
            <a:pPr>
              <a:spcBef>
                <a:spcPct val="50000"/>
              </a:spcBef>
            </a:pPr>
            <a:r>
              <a:rPr lang="zh-CN" altLang="en-US" sz="2400"/>
              <a:t>轨道磁矩，</a:t>
            </a:r>
            <a:r>
              <a:rPr lang="zh-CN" altLang="en-US" sz="2400" b="1">
                <a:solidFill>
                  <a:srgbClr val="FF6600"/>
                </a:solidFill>
              </a:rPr>
              <a:t>在外磁场中的观察数值</a:t>
            </a:r>
            <a:r>
              <a:rPr lang="zh-CN" altLang="en-US" sz="2400"/>
              <a:t>都是玻尔磁子</a:t>
            </a:r>
            <a:r>
              <a:rPr lang="zh-CN" altLang="en-US" sz="2400" b="1" i="1">
                <a:latin typeface="Times New Roman" pitchFamily="18" charset="0"/>
                <a:cs typeface="Times New Roman" pitchFamily="18" charset="0"/>
                <a:sym typeface="Symbol" pitchFamily="18" charset="2"/>
              </a:rPr>
              <a:t></a:t>
            </a:r>
            <a:r>
              <a:rPr lang="en-US" altLang="zh-CN" sz="2400" b="1" baseline="-25000">
                <a:latin typeface="Times New Roman" pitchFamily="18" charset="0"/>
                <a:cs typeface="Times New Roman" pitchFamily="18" charset="0"/>
                <a:sym typeface="Symbol" pitchFamily="18" charset="2"/>
              </a:rPr>
              <a:t>B</a:t>
            </a:r>
            <a:r>
              <a:rPr lang="en-US" altLang="zh-CN" sz="2400">
                <a:latin typeface="Times New Roman" pitchFamily="18" charset="0"/>
                <a:cs typeface="Times New Roman" pitchFamily="18" charset="0"/>
              </a:rPr>
              <a:t> </a:t>
            </a:r>
            <a:r>
              <a:rPr lang="zh-CN" altLang="en-US" sz="2400"/>
              <a:t>的整</a:t>
            </a:r>
          </a:p>
          <a:p>
            <a:pPr>
              <a:spcBef>
                <a:spcPct val="50000"/>
              </a:spcBef>
            </a:pPr>
            <a:r>
              <a:rPr lang="zh-CN" altLang="en-US" sz="2400"/>
              <a:t>数倍。这就是选它做磁矩单位的理由。</a:t>
            </a:r>
          </a:p>
          <a:p>
            <a:pPr>
              <a:lnSpc>
                <a:spcPct val="140000"/>
              </a:lnSpc>
              <a:spcBef>
                <a:spcPct val="50000"/>
              </a:spcBef>
            </a:pPr>
            <a:r>
              <a:rPr lang="zh-CN" altLang="en-US" sz="2400"/>
              <a:t>       知道了电子的轨道磁矩和自旋磁矩后，还需要知道它们是</a:t>
            </a:r>
            <a:r>
              <a:rPr lang="zh-CN" altLang="en-US" sz="2400">
                <a:solidFill>
                  <a:srgbClr val="FF0000"/>
                </a:solidFill>
              </a:rPr>
              <a:t>如何耦合</a:t>
            </a:r>
            <a:r>
              <a:rPr lang="zh-CN" altLang="en-US" sz="2400"/>
              <a:t>的，才能计算出原子的磁矩，特别在核外电子多于一个的情况下，还必须考虑电子的分布规律。</a:t>
            </a:r>
          </a:p>
          <a:p>
            <a:pPr>
              <a:lnSpc>
                <a:spcPct val="110000"/>
              </a:lnSpc>
              <a:spcBef>
                <a:spcPct val="50000"/>
              </a:spcBef>
            </a:pPr>
            <a:r>
              <a:rPr lang="zh-CN" altLang="en-US" sz="2400"/>
              <a:t>      在多电子原子中，决定电子所处状态的准则有两条：</a:t>
            </a:r>
          </a:p>
          <a:p>
            <a:pPr>
              <a:lnSpc>
                <a:spcPct val="110000"/>
              </a:lnSpc>
              <a:spcBef>
                <a:spcPct val="50000"/>
              </a:spcBef>
            </a:pPr>
            <a:r>
              <a:rPr lang="en-US" altLang="zh-CN" sz="2400" b="1">
                <a:solidFill>
                  <a:srgbClr val="FF0000"/>
                </a:solidFill>
              </a:rPr>
              <a:t>1. </a:t>
            </a:r>
            <a:r>
              <a:rPr lang="en-US" altLang="zh-CN" sz="2400" b="1">
                <a:solidFill>
                  <a:srgbClr val="FF0000"/>
                </a:solidFill>
                <a:latin typeface="Times New Roman" pitchFamily="18" charset="0"/>
                <a:cs typeface="Times New Roman" pitchFamily="18" charset="0"/>
              </a:rPr>
              <a:t>Pauli</a:t>
            </a:r>
            <a:r>
              <a:rPr lang="zh-CN" altLang="en-US" sz="2400" b="1">
                <a:solidFill>
                  <a:srgbClr val="FF0000"/>
                </a:solidFill>
              </a:rPr>
              <a:t>不相容原理</a:t>
            </a:r>
            <a:r>
              <a:rPr lang="zh-CN" altLang="en-US" sz="2400" b="1"/>
              <a:t>：</a:t>
            </a:r>
            <a:r>
              <a:rPr lang="zh-CN" altLang="en-US" sz="2400"/>
              <a:t>在已知体系中，同一</a:t>
            </a:r>
            <a:r>
              <a:rPr lang="zh-CN" altLang="en-US" sz="2400">
                <a:latin typeface="Times New Roman" pitchFamily="18" charset="0"/>
                <a:cs typeface="Times New Roman" pitchFamily="18" charset="0"/>
              </a:rPr>
              <a:t>（</a:t>
            </a:r>
            <a:r>
              <a:rPr lang="en-US" altLang="zh-CN" sz="2400" b="1" i="1">
                <a:latin typeface="Times New Roman" pitchFamily="18" charset="0"/>
                <a:cs typeface="Times New Roman" pitchFamily="18" charset="0"/>
              </a:rPr>
              <a:t>n</a:t>
            </a:r>
            <a:r>
              <a:rPr lang="en-US" altLang="zh-CN" sz="2400">
                <a:latin typeface="Times New Roman" pitchFamily="18" charset="0"/>
                <a:cs typeface="Times New Roman" pitchFamily="18" charset="0"/>
              </a:rPr>
              <a:t>, </a:t>
            </a:r>
            <a:r>
              <a:rPr lang="en-US" altLang="zh-CN" sz="2400" b="1" i="1">
                <a:latin typeface="Times New Roman" pitchFamily="18" charset="0"/>
                <a:cs typeface="Times New Roman" pitchFamily="18" charset="0"/>
              </a:rPr>
              <a:t>l</a:t>
            </a:r>
            <a:r>
              <a:rPr lang="en-US" altLang="zh-CN" sz="2400">
                <a:latin typeface="Times New Roman" pitchFamily="18" charset="0"/>
                <a:cs typeface="Times New Roman" pitchFamily="18" charset="0"/>
              </a:rPr>
              <a:t>, </a:t>
            </a:r>
            <a:r>
              <a:rPr lang="en-US" altLang="zh-CN" sz="2400" b="1" i="1">
                <a:latin typeface="Times New Roman" pitchFamily="18" charset="0"/>
                <a:cs typeface="Times New Roman" pitchFamily="18" charset="0"/>
              </a:rPr>
              <a:t>m</a:t>
            </a:r>
            <a:r>
              <a:rPr lang="en-US" altLang="zh-CN" sz="2400" b="1" baseline="-25000">
                <a:latin typeface="Times New Roman" pitchFamily="18" charset="0"/>
                <a:cs typeface="Times New Roman" pitchFamily="18" charset="0"/>
              </a:rPr>
              <a:t>l</a:t>
            </a:r>
            <a:r>
              <a:rPr lang="en-US" altLang="zh-CN" sz="2400">
                <a:latin typeface="Times New Roman" pitchFamily="18" charset="0"/>
                <a:cs typeface="Times New Roman" pitchFamily="18" charset="0"/>
              </a:rPr>
              <a:t>, </a:t>
            </a:r>
            <a:r>
              <a:rPr lang="en-US" altLang="zh-CN" sz="2400" b="1" i="1">
                <a:latin typeface="Times New Roman" pitchFamily="18" charset="0"/>
                <a:cs typeface="Times New Roman" pitchFamily="18" charset="0"/>
              </a:rPr>
              <a:t>m</a:t>
            </a:r>
            <a:r>
              <a:rPr lang="en-US" altLang="zh-CN" sz="2400" b="1" baseline="-25000">
                <a:latin typeface="Times New Roman" pitchFamily="18" charset="0"/>
                <a:cs typeface="Times New Roman" pitchFamily="18" charset="0"/>
              </a:rPr>
              <a:t>s</a:t>
            </a:r>
            <a:r>
              <a:rPr lang="en-US" altLang="zh-CN" sz="2400">
                <a:latin typeface="Times New Roman" pitchFamily="18" charset="0"/>
                <a:cs typeface="Times New Roman" pitchFamily="18" charset="0"/>
              </a:rPr>
              <a:t>)</a:t>
            </a:r>
            <a:r>
              <a:rPr lang="zh-CN" altLang="en-US" sz="2400"/>
              <a:t>量</a:t>
            </a:r>
          </a:p>
          <a:p>
            <a:pPr>
              <a:lnSpc>
                <a:spcPct val="110000"/>
              </a:lnSpc>
              <a:spcBef>
                <a:spcPct val="50000"/>
              </a:spcBef>
            </a:pPr>
            <a:r>
              <a:rPr lang="zh-CN" altLang="en-US" sz="2400"/>
              <a:t>   子态上只能有一个电子。</a:t>
            </a:r>
          </a:p>
          <a:p>
            <a:pPr>
              <a:lnSpc>
                <a:spcPct val="110000"/>
              </a:lnSpc>
              <a:spcBef>
                <a:spcPct val="50000"/>
              </a:spcBef>
            </a:pPr>
            <a:r>
              <a:rPr lang="en-US" altLang="zh-CN" sz="2400" b="1">
                <a:solidFill>
                  <a:srgbClr val="FF0000"/>
                </a:solidFill>
              </a:rPr>
              <a:t>2. </a:t>
            </a:r>
            <a:r>
              <a:rPr lang="zh-CN" altLang="en-US" sz="2400" b="1">
                <a:solidFill>
                  <a:srgbClr val="FF0000"/>
                </a:solidFill>
              </a:rPr>
              <a:t>能量最小原理</a:t>
            </a:r>
            <a:r>
              <a:rPr lang="zh-CN" altLang="en-US" sz="2400" b="1"/>
              <a:t>：</a:t>
            </a:r>
            <a:r>
              <a:rPr lang="zh-CN" altLang="en-US" sz="2400"/>
              <a:t>体系能量最低时，体系最稳定。</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611188" y="765175"/>
            <a:ext cx="8281987" cy="1844675"/>
          </a:xfrm>
          <a:prstGeom prst="rect">
            <a:avLst/>
          </a:prstGeom>
          <a:noFill/>
          <a:ln w="9525">
            <a:noFill/>
            <a:miter lim="800000"/>
            <a:headEnd/>
            <a:tailEnd/>
          </a:ln>
        </p:spPr>
        <p:txBody>
          <a:bodyPr>
            <a:spAutoFit/>
          </a:bodyPr>
          <a:lstStyle/>
          <a:p>
            <a:pPr>
              <a:lnSpc>
                <a:spcPct val="120000"/>
              </a:lnSpc>
            </a:pPr>
            <a:r>
              <a:rPr lang="en-US" altLang="zh-CN" sz="2400"/>
              <a:t>  </a:t>
            </a:r>
            <a:r>
              <a:rPr lang="zh-CN" altLang="en-US" sz="2400"/>
              <a:t>核外电子结构用四个量子数 </a:t>
            </a:r>
            <a:r>
              <a:rPr lang="en-US" altLang="zh-CN" sz="2400" b="1" i="1">
                <a:latin typeface="Times New Roman" pitchFamily="18" charset="0"/>
              </a:rPr>
              <a:t>n</a:t>
            </a:r>
            <a:r>
              <a:rPr lang="en-US" altLang="zh-CN" sz="2400">
                <a:latin typeface="Times New Roman" pitchFamily="18" charset="0"/>
              </a:rPr>
              <a:t>.</a:t>
            </a:r>
            <a:r>
              <a:rPr lang="en-US" altLang="zh-CN" sz="2400" b="1" i="1">
                <a:latin typeface="Times New Roman" pitchFamily="18" charset="0"/>
              </a:rPr>
              <a:t>l</a:t>
            </a:r>
            <a:r>
              <a:rPr lang="en-US" altLang="zh-CN" sz="2400">
                <a:latin typeface="Times New Roman" pitchFamily="18" charset="0"/>
              </a:rPr>
              <a:t>.</a:t>
            </a:r>
            <a:r>
              <a:rPr lang="en-US" altLang="zh-CN" sz="2400" b="1" i="1">
                <a:latin typeface="Times New Roman" pitchFamily="18" charset="0"/>
              </a:rPr>
              <a:t>m</a:t>
            </a:r>
            <a:r>
              <a:rPr lang="en-US" altLang="zh-CN" sz="2400" baseline="-25000">
                <a:latin typeface="Times New Roman" pitchFamily="18" charset="0"/>
              </a:rPr>
              <a:t>l</a:t>
            </a:r>
            <a:r>
              <a:rPr lang="en-US" altLang="zh-CN" sz="2400">
                <a:latin typeface="Times New Roman" pitchFamily="18" charset="0"/>
              </a:rPr>
              <a:t>.</a:t>
            </a:r>
            <a:r>
              <a:rPr lang="en-US" altLang="zh-CN" sz="2400" b="1" i="1">
                <a:latin typeface="Times New Roman" pitchFamily="18" charset="0"/>
              </a:rPr>
              <a:t>m</a:t>
            </a:r>
            <a:r>
              <a:rPr lang="en-US" altLang="zh-CN" sz="2400" baseline="-25000">
                <a:latin typeface="Times New Roman" pitchFamily="18" charset="0"/>
              </a:rPr>
              <a:t>s</a:t>
            </a:r>
            <a:r>
              <a:rPr lang="en-US" altLang="zh-CN" sz="2400"/>
              <a:t> </a:t>
            </a:r>
            <a:r>
              <a:rPr lang="zh-CN" altLang="en-US" sz="2400"/>
              <a:t>表征：</a:t>
            </a:r>
            <a:r>
              <a:rPr lang="en-US" altLang="zh-CN" sz="2400"/>
              <a:t>( </a:t>
            </a:r>
            <a:r>
              <a:rPr lang="zh-CN" altLang="en-US" sz="2400"/>
              <a:t>多电子体系 </a:t>
            </a:r>
            <a:r>
              <a:rPr lang="en-US" altLang="zh-CN" sz="2400"/>
              <a:t>)</a:t>
            </a:r>
          </a:p>
          <a:p>
            <a:pPr>
              <a:lnSpc>
                <a:spcPct val="120000"/>
              </a:lnSpc>
            </a:pPr>
            <a:r>
              <a:rPr lang="zh-CN" altLang="en-US" sz="2400"/>
              <a:t>电子轨道</a:t>
            </a:r>
            <a:r>
              <a:rPr lang="zh-CN" altLang="en-US" sz="2400" b="1">
                <a:solidFill>
                  <a:srgbClr val="FF6600"/>
                </a:solidFill>
              </a:rPr>
              <a:t>大小</a:t>
            </a:r>
            <a:r>
              <a:rPr lang="zh-CN" altLang="en-US" sz="2400"/>
              <a:t>由</a:t>
            </a:r>
            <a:r>
              <a:rPr lang="zh-CN" altLang="en-US" sz="2400" b="1">
                <a:solidFill>
                  <a:srgbClr val="FF0000"/>
                </a:solidFill>
              </a:rPr>
              <a:t>主量子数</a:t>
            </a:r>
            <a:r>
              <a:rPr lang="zh-CN" altLang="en-US" sz="2400" b="1" i="1">
                <a:solidFill>
                  <a:srgbClr val="FF0000"/>
                </a:solidFill>
                <a:latin typeface="Times New Roman" pitchFamily="18" charset="0"/>
              </a:rPr>
              <a:t> </a:t>
            </a:r>
            <a:r>
              <a:rPr lang="en-US" altLang="zh-CN" sz="2400" b="1" i="1">
                <a:solidFill>
                  <a:srgbClr val="FF0000"/>
                </a:solidFill>
                <a:latin typeface="Times New Roman" pitchFamily="18" charset="0"/>
              </a:rPr>
              <a:t>n</a:t>
            </a:r>
            <a:r>
              <a:rPr lang="en-US" altLang="zh-CN" sz="2400"/>
              <a:t> </a:t>
            </a:r>
            <a:r>
              <a:rPr lang="zh-CN" altLang="en-US" sz="2400"/>
              <a:t>决定</a:t>
            </a:r>
          </a:p>
          <a:p>
            <a:pPr>
              <a:lnSpc>
                <a:spcPct val="120000"/>
              </a:lnSpc>
            </a:pPr>
            <a:r>
              <a:rPr lang="zh-CN" altLang="en-US" sz="2400"/>
              <a:t>      </a:t>
            </a:r>
            <a:r>
              <a:rPr lang="en-US" altLang="zh-CN" sz="2400" b="1" i="1">
                <a:latin typeface="Times New Roman" pitchFamily="18" charset="0"/>
              </a:rPr>
              <a:t>n </a:t>
            </a:r>
            <a:r>
              <a:rPr lang="en-US" altLang="zh-CN" sz="2400"/>
              <a:t>= 1, 2,  3, 4,………</a:t>
            </a:r>
            <a:r>
              <a:rPr lang="zh-CN" altLang="en-US" sz="2400"/>
              <a:t>的轨道群</a:t>
            </a:r>
          </a:p>
          <a:p>
            <a:pPr>
              <a:lnSpc>
                <a:spcPct val="120000"/>
              </a:lnSpc>
            </a:pPr>
            <a:r>
              <a:rPr lang="zh-CN" altLang="en-US" sz="2400"/>
              <a:t>     又称为 </a:t>
            </a:r>
            <a:r>
              <a:rPr lang="en-US" altLang="zh-CN" sz="2400" i="1">
                <a:latin typeface="Times New Roman" pitchFamily="18" charset="0"/>
              </a:rPr>
              <a:t>K</a:t>
            </a:r>
            <a:r>
              <a:rPr lang="en-US" altLang="zh-CN" sz="2400">
                <a:latin typeface="Times New Roman" pitchFamily="18" charset="0"/>
              </a:rPr>
              <a:t>, </a:t>
            </a:r>
            <a:r>
              <a:rPr lang="en-US" altLang="zh-CN" sz="2400" i="1">
                <a:latin typeface="Times New Roman" pitchFamily="18" charset="0"/>
              </a:rPr>
              <a:t>L</a:t>
            </a:r>
            <a:r>
              <a:rPr lang="en-US" altLang="zh-CN" sz="2400">
                <a:latin typeface="Times New Roman" pitchFamily="18" charset="0"/>
              </a:rPr>
              <a:t>, </a:t>
            </a:r>
            <a:r>
              <a:rPr lang="en-US" altLang="zh-CN" sz="2400" i="1">
                <a:latin typeface="Times New Roman" pitchFamily="18" charset="0"/>
              </a:rPr>
              <a:t>M</a:t>
            </a:r>
            <a:r>
              <a:rPr lang="en-US" altLang="zh-CN" sz="2400">
                <a:latin typeface="Times New Roman" pitchFamily="18" charset="0"/>
              </a:rPr>
              <a:t>, </a:t>
            </a:r>
            <a:r>
              <a:rPr lang="en-US" altLang="zh-CN" sz="2400" i="1">
                <a:latin typeface="Times New Roman" pitchFamily="18" charset="0"/>
              </a:rPr>
              <a:t>N</a:t>
            </a:r>
            <a:r>
              <a:rPr lang="en-US" altLang="zh-CN" sz="2400">
                <a:latin typeface="Times New Roman" pitchFamily="18" charset="0"/>
              </a:rPr>
              <a:t>,…….</a:t>
            </a:r>
            <a:r>
              <a:rPr lang="zh-CN" altLang="en-US" sz="2400"/>
              <a:t>的电子壳层</a:t>
            </a:r>
          </a:p>
        </p:txBody>
      </p:sp>
      <p:sp>
        <p:nvSpPr>
          <p:cNvPr id="17412" name="Text Box 3"/>
          <p:cNvSpPr txBox="1">
            <a:spLocks noChangeArrowheads="1"/>
          </p:cNvSpPr>
          <p:nvPr/>
        </p:nvSpPr>
        <p:spPr bwMode="auto">
          <a:xfrm>
            <a:off x="539750" y="2852738"/>
            <a:ext cx="8135938" cy="2973387"/>
          </a:xfrm>
          <a:prstGeom prst="rect">
            <a:avLst/>
          </a:prstGeom>
          <a:noFill/>
          <a:ln w="9525">
            <a:noFill/>
            <a:miter lim="800000"/>
            <a:headEnd/>
            <a:tailEnd/>
          </a:ln>
        </p:spPr>
        <p:txBody>
          <a:bodyPr>
            <a:spAutoFit/>
          </a:bodyPr>
          <a:lstStyle/>
          <a:p>
            <a:pPr>
              <a:lnSpc>
                <a:spcPct val="130000"/>
              </a:lnSpc>
            </a:pPr>
            <a:r>
              <a:rPr lang="en-US" altLang="zh-CN" sz="2400" dirty="0"/>
              <a:t>  </a:t>
            </a:r>
            <a:r>
              <a:rPr lang="zh-CN" altLang="en-US" sz="2400" dirty="0"/>
              <a:t>轨道的</a:t>
            </a:r>
            <a:r>
              <a:rPr lang="zh-CN" altLang="en-US" sz="2400" b="1" dirty="0">
                <a:solidFill>
                  <a:srgbClr val="FF6600"/>
                </a:solidFill>
              </a:rPr>
              <a:t>形状</a:t>
            </a:r>
            <a:r>
              <a:rPr lang="zh-CN" altLang="en-US" sz="2400" dirty="0"/>
              <a:t>由</a:t>
            </a:r>
            <a:r>
              <a:rPr lang="zh-CN" altLang="en-US" sz="2400" b="1" dirty="0">
                <a:solidFill>
                  <a:srgbClr val="FF0000"/>
                </a:solidFill>
              </a:rPr>
              <a:t>角动量量子数</a:t>
            </a:r>
            <a:r>
              <a:rPr lang="en-US" altLang="zh-CN" sz="2400" b="1" i="1" dirty="0">
                <a:solidFill>
                  <a:srgbClr val="FF0000"/>
                </a:solidFill>
                <a:latin typeface="Times New Roman" pitchFamily="18" charset="0"/>
              </a:rPr>
              <a:t>l</a:t>
            </a:r>
            <a:r>
              <a:rPr lang="en-US" altLang="zh-CN" sz="2400" b="1" i="1" dirty="0">
                <a:latin typeface="Times New Roman" pitchFamily="18" charset="0"/>
              </a:rPr>
              <a:t> </a:t>
            </a:r>
            <a:r>
              <a:rPr lang="zh-CN" altLang="en-US" sz="2400" dirty="0"/>
              <a:t>决定</a:t>
            </a:r>
          </a:p>
          <a:p>
            <a:pPr>
              <a:lnSpc>
                <a:spcPct val="130000"/>
              </a:lnSpc>
            </a:pPr>
            <a:r>
              <a:rPr lang="zh-CN" altLang="en-US" sz="2400" b="1" dirty="0"/>
              <a:t>                    </a:t>
            </a:r>
            <a:r>
              <a:rPr lang="zh-CN" altLang="en-US" sz="2400" b="1" i="1" dirty="0">
                <a:latin typeface="Times New Roman" pitchFamily="18" charset="0"/>
              </a:rPr>
              <a:t> </a:t>
            </a:r>
            <a:r>
              <a:rPr lang="en-US" altLang="zh-CN" sz="2400" b="1" i="1" dirty="0">
                <a:latin typeface="Times New Roman" pitchFamily="18" charset="0"/>
              </a:rPr>
              <a:t>l</a:t>
            </a:r>
            <a:r>
              <a:rPr lang="en-US" altLang="zh-CN" sz="2400" i="1" dirty="0">
                <a:latin typeface="Times New Roman" pitchFamily="18" charset="0"/>
              </a:rPr>
              <a:t> </a:t>
            </a:r>
            <a:r>
              <a:rPr lang="en-US" altLang="zh-CN" sz="2400" dirty="0"/>
              <a:t>= 0, 1, 2, 3,…….</a:t>
            </a:r>
            <a:r>
              <a:rPr lang="en-US" altLang="zh-CN" sz="2400" dirty="0">
                <a:latin typeface="Times New Roman" pitchFamily="18" charset="0"/>
                <a:cs typeface="Times New Roman" pitchFamily="18" charset="0"/>
              </a:rPr>
              <a:t>.</a:t>
            </a:r>
            <a:r>
              <a:rPr lang="en-US" altLang="zh-CN" sz="2400" i="1" dirty="0">
                <a:latin typeface="Times New Roman" pitchFamily="18" charset="0"/>
                <a:cs typeface="Times New Roman" pitchFamily="18" charset="0"/>
              </a:rPr>
              <a:t>n</a:t>
            </a:r>
            <a:r>
              <a:rPr lang="en-US" altLang="zh-CN" sz="2400" dirty="0">
                <a:latin typeface="Times New Roman" pitchFamily="18" charset="0"/>
                <a:cs typeface="Times New Roman" pitchFamily="18" charset="0"/>
              </a:rPr>
              <a:t>-1</a:t>
            </a:r>
          </a:p>
          <a:p>
            <a:pPr>
              <a:lnSpc>
                <a:spcPct val="130000"/>
              </a:lnSpc>
            </a:pPr>
            <a:r>
              <a:rPr lang="en-US" altLang="zh-CN" sz="2400" dirty="0"/>
              <a:t>             </a:t>
            </a:r>
            <a:r>
              <a:rPr lang="zh-CN" altLang="en-US" sz="2400" dirty="0"/>
              <a:t>又称为</a:t>
            </a:r>
            <a:r>
              <a:rPr lang="en-US" altLang="zh-CN" sz="2400" i="1" dirty="0">
                <a:latin typeface="Times New Roman" pitchFamily="18" charset="0"/>
                <a:cs typeface="Times New Roman" pitchFamily="18" charset="0"/>
              </a:rPr>
              <a:t>s</a:t>
            </a:r>
            <a:r>
              <a:rPr lang="en-US" altLang="zh-CN" sz="2400" dirty="0"/>
              <a:t>, </a:t>
            </a:r>
            <a:r>
              <a:rPr lang="en-US" altLang="zh-CN" sz="2400" i="1" dirty="0">
                <a:latin typeface="Times New Roman" pitchFamily="18" charset="0"/>
                <a:cs typeface="Times New Roman" pitchFamily="18" charset="0"/>
              </a:rPr>
              <a:t>p</a:t>
            </a:r>
            <a:r>
              <a:rPr lang="en-US" altLang="zh-CN" sz="2400" dirty="0"/>
              <a:t>, </a:t>
            </a:r>
            <a:r>
              <a:rPr lang="en-US" altLang="zh-CN" sz="2400" i="1" dirty="0">
                <a:latin typeface="Times New Roman" pitchFamily="18" charset="0"/>
                <a:cs typeface="Times New Roman" pitchFamily="18" charset="0"/>
              </a:rPr>
              <a:t>d</a:t>
            </a:r>
            <a:r>
              <a:rPr lang="en-US" altLang="zh-CN" sz="2400" dirty="0"/>
              <a:t>, </a:t>
            </a:r>
            <a:r>
              <a:rPr lang="en-US" altLang="zh-CN" sz="2400" i="1" dirty="0">
                <a:latin typeface="Times New Roman" pitchFamily="18" charset="0"/>
                <a:cs typeface="Times New Roman" pitchFamily="18" charset="0"/>
              </a:rPr>
              <a:t>f</a:t>
            </a:r>
            <a:r>
              <a:rPr lang="en-US" altLang="zh-CN" sz="2400" dirty="0"/>
              <a:t>, </a:t>
            </a:r>
            <a:r>
              <a:rPr lang="en-US" altLang="zh-CN" sz="2400" i="1" dirty="0">
                <a:latin typeface="Times New Roman" pitchFamily="18" charset="0"/>
                <a:cs typeface="Times New Roman" pitchFamily="18" charset="0"/>
              </a:rPr>
              <a:t>g</a:t>
            </a:r>
            <a:r>
              <a:rPr lang="en-US" altLang="zh-CN" sz="2400" dirty="0"/>
              <a:t>,……..</a:t>
            </a:r>
            <a:r>
              <a:rPr lang="zh-CN" altLang="en-US" sz="2400" dirty="0"/>
              <a:t>电子</a:t>
            </a:r>
          </a:p>
          <a:p>
            <a:pPr>
              <a:lnSpc>
                <a:spcPct val="130000"/>
              </a:lnSpc>
            </a:pPr>
            <a:r>
              <a:rPr lang="zh-CN" altLang="en-US" sz="2400" dirty="0"/>
              <a:t>   当施加磁场在一个原子上时，平行于磁场的角动量分量也是量子化的。</a:t>
            </a:r>
            <a:r>
              <a:rPr lang="en-US" altLang="zh-CN" sz="2400" b="1" i="1" dirty="0">
                <a:latin typeface="Times New Roman" pitchFamily="18" charset="0"/>
              </a:rPr>
              <a:t>l </a:t>
            </a:r>
            <a:r>
              <a:rPr lang="en-US" altLang="zh-CN" sz="2400" i="1" dirty="0">
                <a:latin typeface="Times New Roman" pitchFamily="18" charset="0"/>
              </a:rPr>
              <a:t> </a:t>
            </a:r>
            <a:r>
              <a:rPr lang="zh-CN" altLang="en-US" sz="2400" dirty="0"/>
              <a:t>在磁场方向上的</a:t>
            </a:r>
            <a:r>
              <a:rPr lang="zh-CN" altLang="en-US" sz="2400" b="1" dirty="0">
                <a:solidFill>
                  <a:srgbClr val="FF6600"/>
                </a:solidFill>
              </a:rPr>
              <a:t>分量</a:t>
            </a:r>
            <a:r>
              <a:rPr lang="zh-CN" altLang="en-US" sz="2400" dirty="0"/>
              <a:t>由</a:t>
            </a:r>
            <a:r>
              <a:rPr lang="zh-CN" altLang="en-US" sz="2400" b="1" dirty="0">
                <a:solidFill>
                  <a:srgbClr val="FF0000"/>
                </a:solidFill>
              </a:rPr>
              <a:t>磁量子数</a:t>
            </a:r>
            <a:r>
              <a:rPr lang="en-US" altLang="zh-CN" sz="2400" b="1" i="1" dirty="0">
                <a:solidFill>
                  <a:srgbClr val="FF0000"/>
                </a:solidFill>
                <a:latin typeface="Times New Roman" pitchFamily="18" charset="0"/>
              </a:rPr>
              <a:t>m</a:t>
            </a:r>
            <a:r>
              <a:rPr lang="en-US" altLang="zh-CN" sz="2400" b="1" baseline="-25000" dirty="0">
                <a:solidFill>
                  <a:srgbClr val="FF0000"/>
                </a:solidFill>
                <a:latin typeface="Times New Roman" pitchFamily="18" charset="0"/>
              </a:rPr>
              <a:t>l</a:t>
            </a:r>
            <a:r>
              <a:rPr lang="zh-CN" altLang="en-US" sz="2400" dirty="0"/>
              <a:t>决定</a:t>
            </a:r>
          </a:p>
          <a:p>
            <a:pPr>
              <a:lnSpc>
                <a:spcPct val="130000"/>
              </a:lnSpc>
            </a:pPr>
            <a:r>
              <a:rPr lang="zh-CN" altLang="en-US" sz="2400" dirty="0"/>
              <a:t>     </a:t>
            </a:r>
            <a:r>
              <a:rPr lang="en-US" altLang="zh-CN" sz="2400" b="1" i="1" dirty="0">
                <a:latin typeface="Times New Roman" pitchFamily="18" charset="0"/>
              </a:rPr>
              <a:t>m</a:t>
            </a:r>
            <a:r>
              <a:rPr lang="en-US" altLang="zh-CN" sz="2400" b="1" baseline="-25000" dirty="0">
                <a:latin typeface="Times New Roman" pitchFamily="18" charset="0"/>
              </a:rPr>
              <a:t>l</a:t>
            </a:r>
            <a:r>
              <a:rPr lang="en-US" altLang="zh-CN" sz="2400" dirty="0"/>
              <a:t> = </a:t>
            </a:r>
            <a:r>
              <a:rPr lang="en-US" altLang="zh-CN" sz="2400" i="1" dirty="0">
                <a:latin typeface="Times New Roman" pitchFamily="18" charset="0"/>
              </a:rPr>
              <a:t>l</a:t>
            </a:r>
            <a:r>
              <a:rPr lang="en-US" altLang="zh-CN" sz="2400" dirty="0"/>
              <a:t>, </a:t>
            </a:r>
            <a:r>
              <a:rPr lang="en-US" altLang="zh-CN" sz="2400" i="1" dirty="0">
                <a:latin typeface="Times New Roman" pitchFamily="18" charset="0"/>
              </a:rPr>
              <a:t>l</a:t>
            </a:r>
            <a:r>
              <a:rPr lang="en-US" altLang="zh-CN" sz="2400" dirty="0"/>
              <a:t>-1, </a:t>
            </a:r>
            <a:r>
              <a:rPr lang="en-US" altLang="zh-CN" sz="2400" i="1" dirty="0">
                <a:latin typeface="Times New Roman" pitchFamily="18" charset="0"/>
              </a:rPr>
              <a:t>l</a:t>
            </a:r>
            <a:r>
              <a:rPr lang="en-US" altLang="zh-CN" sz="2400" dirty="0"/>
              <a:t>-2,……0,…..-( </a:t>
            </a:r>
            <a:r>
              <a:rPr lang="en-US" altLang="zh-CN" sz="2400" i="1" dirty="0">
                <a:latin typeface="Times New Roman" pitchFamily="18" charset="0"/>
              </a:rPr>
              <a:t>l</a:t>
            </a:r>
            <a:r>
              <a:rPr lang="en-US" altLang="zh-CN" sz="2400" dirty="0"/>
              <a:t>-1), -</a:t>
            </a:r>
            <a:r>
              <a:rPr lang="en-US" altLang="zh-CN" sz="2400" i="1" dirty="0">
                <a:latin typeface="Times New Roman" pitchFamily="18" charset="0"/>
              </a:rPr>
              <a:t>l</a:t>
            </a:r>
            <a:r>
              <a:rPr lang="en-US" altLang="zh-CN" sz="2400" i="1" dirty="0"/>
              <a:t> </a:t>
            </a:r>
            <a:r>
              <a:rPr lang="en-US" altLang="zh-CN" sz="2400" dirty="0"/>
              <a:t>   </a:t>
            </a:r>
            <a:r>
              <a:rPr lang="zh-CN" altLang="en-US" sz="2400" dirty="0"/>
              <a:t>共有</a:t>
            </a:r>
            <a:r>
              <a:rPr lang="en-US" altLang="zh-CN" sz="2400" dirty="0"/>
              <a:t>(2 </a:t>
            </a:r>
            <a:r>
              <a:rPr lang="en-US" altLang="zh-CN" sz="2400" i="1" dirty="0">
                <a:latin typeface="Times New Roman" pitchFamily="18" charset="0"/>
              </a:rPr>
              <a:t>l </a:t>
            </a:r>
            <a:r>
              <a:rPr lang="en-US" altLang="zh-CN" sz="2400" dirty="0"/>
              <a:t>+1)</a:t>
            </a:r>
            <a:r>
              <a:rPr lang="zh-CN" altLang="en-US" sz="2400" dirty="0"/>
              <a:t>个值</a:t>
            </a:r>
          </a:p>
        </p:txBody>
      </p:sp>
      <p:sp>
        <p:nvSpPr>
          <p:cNvPr id="17413" name="Text Box 4"/>
          <p:cNvSpPr txBox="1">
            <a:spLocks noChangeArrowheads="1"/>
          </p:cNvSpPr>
          <p:nvPr/>
        </p:nvSpPr>
        <p:spPr bwMode="auto">
          <a:xfrm>
            <a:off x="827088" y="5949950"/>
            <a:ext cx="4391025" cy="457200"/>
          </a:xfrm>
          <a:prstGeom prst="rect">
            <a:avLst/>
          </a:prstGeom>
          <a:noFill/>
          <a:ln w="9525">
            <a:noFill/>
            <a:miter lim="800000"/>
            <a:headEnd/>
            <a:tailEnd/>
          </a:ln>
        </p:spPr>
        <p:txBody>
          <a:bodyPr>
            <a:spAutoFit/>
          </a:bodyPr>
          <a:lstStyle/>
          <a:p>
            <a:pPr>
              <a:spcBef>
                <a:spcPct val="20000"/>
              </a:spcBef>
            </a:pPr>
            <a:r>
              <a:rPr lang="en-US" altLang="zh-CN" sz="2000"/>
              <a:t>    </a:t>
            </a:r>
            <a:r>
              <a:rPr lang="zh-CN" altLang="en-US" sz="2400"/>
              <a:t>电子</a:t>
            </a:r>
            <a:r>
              <a:rPr lang="zh-CN" altLang="en-US" sz="2400" b="1">
                <a:solidFill>
                  <a:srgbClr val="FF0000"/>
                </a:solidFill>
              </a:rPr>
              <a:t>自旋量子数 </a:t>
            </a:r>
            <a:r>
              <a:rPr lang="zh-CN" altLang="en-US" sz="2400"/>
              <a:t>由 </a:t>
            </a:r>
            <a:r>
              <a:rPr lang="en-US" altLang="zh-CN" sz="2400" b="1" i="1">
                <a:solidFill>
                  <a:srgbClr val="FF0000"/>
                </a:solidFill>
                <a:latin typeface="Times New Roman" pitchFamily="18" charset="0"/>
              </a:rPr>
              <a:t>m</a:t>
            </a:r>
            <a:r>
              <a:rPr lang="en-US" altLang="zh-CN" sz="2400" b="1" baseline="-25000">
                <a:solidFill>
                  <a:srgbClr val="FF0000"/>
                </a:solidFill>
                <a:latin typeface="Times New Roman" pitchFamily="18" charset="0"/>
              </a:rPr>
              <a:t>s</a:t>
            </a:r>
            <a:r>
              <a:rPr lang="en-US" altLang="zh-CN" sz="2400" b="1">
                <a:solidFill>
                  <a:srgbClr val="FF0000"/>
                </a:solidFill>
              </a:rPr>
              <a:t> </a:t>
            </a:r>
            <a:r>
              <a:rPr lang="zh-CN" altLang="en-US" sz="2400"/>
              <a:t>决定</a:t>
            </a:r>
            <a:r>
              <a:rPr lang="zh-CN" altLang="en-US" sz="2000"/>
              <a:t>               </a:t>
            </a:r>
          </a:p>
        </p:txBody>
      </p:sp>
      <p:graphicFrame>
        <p:nvGraphicFramePr>
          <p:cNvPr id="17410" name="Object 5"/>
          <p:cNvGraphicFramePr>
            <a:graphicFrameLocks noChangeAspect="1"/>
          </p:cNvGraphicFramePr>
          <p:nvPr/>
        </p:nvGraphicFramePr>
        <p:xfrm>
          <a:off x="5508625" y="5805488"/>
          <a:ext cx="1008063" cy="801687"/>
        </p:xfrm>
        <a:graphic>
          <a:graphicData uri="http://schemas.openxmlformats.org/presentationml/2006/ole">
            <p:oleObj spid="_x0000_s17410" name="Equation" r:id="rId3" imgW="495000" imgH="393480" progId="Equation.DSMT4">
              <p:embed/>
            </p:oleObj>
          </a:graphicData>
        </a:graphic>
      </p:graphicFrame>
      <p:grpSp>
        <p:nvGrpSpPr>
          <p:cNvPr id="17414" name="Group 6"/>
          <p:cNvGrpSpPr>
            <a:grpSpLocks/>
          </p:cNvGrpSpPr>
          <p:nvPr/>
        </p:nvGrpSpPr>
        <p:grpSpPr bwMode="auto">
          <a:xfrm>
            <a:off x="6227763" y="1989138"/>
            <a:ext cx="2665412" cy="2098675"/>
            <a:chOff x="3470" y="1026"/>
            <a:chExt cx="1542" cy="1188"/>
          </a:xfrm>
        </p:grpSpPr>
        <p:sp>
          <p:nvSpPr>
            <p:cNvPr id="17416" name="Oval 7"/>
            <p:cNvSpPr>
              <a:spLocks noChangeArrowheads="1"/>
            </p:cNvSpPr>
            <p:nvPr/>
          </p:nvSpPr>
          <p:spPr bwMode="auto">
            <a:xfrm>
              <a:off x="4150" y="1434"/>
              <a:ext cx="590" cy="136"/>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17417" name="Oval 8"/>
            <p:cNvSpPr>
              <a:spLocks noChangeArrowheads="1"/>
            </p:cNvSpPr>
            <p:nvPr/>
          </p:nvSpPr>
          <p:spPr bwMode="auto">
            <a:xfrm>
              <a:off x="3470" y="1026"/>
              <a:ext cx="1542" cy="998"/>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7418" name="Oval 9"/>
            <p:cNvSpPr>
              <a:spLocks noChangeArrowheads="1"/>
            </p:cNvSpPr>
            <p:nvPr/>
          </p:nvSpPr>
          <p:spPr bwMode="auto">
            <a:xfrm>
              <a:off x="3651" y="1253"/>
              <a:ext cx="1179" cy="589"/>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7419" name="Oval 10"/>
            <p:cNvSpPr>
              <a:spLocks noChangeArrowheads="1"/>
            </p:cNvSpPr>
            <p:nvPr/>
          </p:nvSpPr>
          <p:spPr bwMode="auto">
            <a:xfrm>
              <a:off x="3833" y="1434"/>
              <a:ext cx="816" cy="182"/>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7420" name="Text Box 11"/>
            <p:cNvSpPr txBox="1">
              <a:spLocks noChangeArrowheads="1"/>
            </p:cNvSpPr>
            <p:nvPr/>
          </p:nvSpPr>
          <p:spPr bwMode="auto">
            <a:xfrm>
              <a:off x="4104" y="1434"/>
              <a:ext cx="318" cy="155"/>
            </a:xfrm>
            <a:prstGeom prst="rect">
              <a:avLst/>
            </a:prstGeom>
            <a:noFill/>
            <a:ln w="9525">
              <a:noFill/>
              <a:miter lim="800000"/>
              <a:headEnd/>
              <a:tailEnd/>
            </a:ln>
          </p:spPr>
          <p:txBody>
            <a:bodyPr>
              <a:spAutoFit/>
            </a:bodyPr>
            <a:lstStyle/>
            <a:p>
              <a:pPr>
                <a:spcBef>
                  <a:spcPct val="50000"/>
                </a:spcBef>
              </a:pPr>
              <a:r>
                <a:rPr lang="en-US" altLang="zh-CN" sz="1200">
                  <a:cs typeface="Arial" charset="0"/>
                </a:rPr>
                <a:t>●</a:t>
              </a:r>
            </a:p>
          </p:txBody>
        </p:sp>
        <p:sp>
          <p:nvSpPr>
            <p:cNvPr id="17421" name="Text Box 12"/>
            <p:cNvSpPr txBox="1">
              <a:spLocks noChangeArrowheads="1"/>
            </p:cNvSpPr>
            <p:nvPr/>
          </p:nvSpPr>
          <p:spPr bwMode="auto">
            <a:xfrm>
              <a:off x="4150" y="1570"/>
              <a:ext cx="228" cy="190"/>
            </a:xfrm>
            <a:prstGeom prst="rect">
              <a:avLst/>
            </a:prstGeom>
            <a:noFill/>
            <a:ln w="9525">
              <a:noFill/>
              <a:miter lim="800000"/>
              <a:headEnd/>
              <a:tailEnd/>
            </a:ln>
          </p:spPr>
          <p:txBody>
            <a:bodyPr>
              <a:spAutoFit/>
            </a:bodyPr>
            <a:lstStyle/>
            <a:p>
              <a:pPr>
                <a:spcBef>
                  <a:spcPct val="50000"/>
                </a:spcBef>
              </a:pPr>
              <a:r>
                <a:rPr lang="en-US" altLang="zh-CN" sz="1600"/>
                <a:t>K</a:t>
              </a:r>
            </a:p>
          </p:txBody>
        </p:sp>
        <p:sp>
          <p:nvSpPr>
            <p:cNvPr id="17422" name="Text Box 13"/>
            <p:cNvSpPr txBox="1">
              <a:spLocks noChangeArrowheads="1"/>
            </p:cNvSpPr>
            <p:nvPr/>
          </p:nvSpPr>
          <p:spPr bwMode="auto">
            <a:xfrm>
              <a:off x="4150" y="1797"/>
              <a:ext cx="272" cy="191"/>
            </a:xfrm>
            <a:prstGeom prst="rect">
              <a:avLst/>
            </a:prstGeom>
            <a:noFill/>
            <a:ln w="9525">
              <a:noFill/>
              <a:miter lim="800000"/>
              <a:headEnd/>
              <a:tailEnd/>
            </a:ln>
          </p:spPr>
          <p:txBody>
            <a:bodyPr>
              <a:spAutoFit/>
            </a:bodyPr>
            <a:lstStyle/>
            <a:p>
              <a:pPr>
                <a:spcBef>
                  <a:spcPct val="50000"/>
                </a:spcBef>
              </a:pPr>
              <a:r>
                <a:rPr lang="en-US" altLang="zh-CN" sz="1600"/>
                <a:t>L</a:t>
              </a:r>
            </a:p>
          </p:txBody>
        </p:sp>
        <p:sp>
          <p:nvSpPr>
            <p:cNvPr id="17423" name="Text Box 14"/>
            <p:cNvSpPr txBox="1">
              <a:spLocks noChangeArrowheads="1"/>
            </p:cNvSpPr>
            <p:nvPr/>
          </p:nvSpPr>
          <p:spPr bwMode="auto">
            <a:xfrm>
              <a:off x="4150" y="2024"/>
              <a:ext cx="273" cy="190"/>
            </a:xfrm>
            <a:prstGeom prst="rect">
              <a:avLst/>
            </a:prstGeom>
            <a:noFill/>
            <a:ln w="9525">
              <a:noFill/>
              <a:miter lim="800000"/>
              <a:headEnd/>
              <a:tailEnd/>
            </a:ln>
          </p:spPr>
          <p:txBody>
            <a:bodyPr>
              <a:spAutoFit/>
            </a:bodyPr>
            <a:lstStyle/>
            <a:p>
              <a:pPr>
                <a:spcBef>
                  <a:spcPct val="50000"/>
                </a:spcBef>
              </a:pPr>
              <a:r>
                <a:rPr lang="en-US" altLang="zh-CN" sz="1600"/>
                <a:t>M</a:t>
              </a:r>
            </a:p>
          </p:txBody>
        </p:sp>
        <p:sp>
          <p:nvSpPr>
            <p:cNvPr id="17424" name="Text Box 15"/>
            <p:cNvSpPr txBox="1">
              <a:spLocks noChangeArrowheads="1"/>
            </p:cNvSpPr>
            <p:nvPr/>
          </p:nvSpPr>
          <p:spPr bwMode="auto">
            <a:xfrm>
              <a:off x="4242" y="1434"/>
              <a:ext cx="316" cy="156"/>
            </a:xfrm>
            <a:prstGeom prst="rect">
              <a:avLst/>
            </a:prstGeom>
            <a:noFill/>
            <a:ln w="9525">
              <a:noFill/>
              <a:miter lim="800000"/>
              <a:headEnd/>
              <a:tailEnd/>
            </a:ln>
          </p:spPr>
          <p:txBody>
            <a:bodyPr>
              <a:spAutoFit/>
            </a:bodyPr>
            <a:lstStyle/>
            <a:p>
              <a:pPr>
                <a:spcBef>
                  <a:spcPct val="50000"/>
                </a:spcBef>
              </a:pPr>
              <a:r>
                <a:rPr lang="en-US" altLang="zh-CN" sz="1200"/>
                <a:t>Z</a:t>
              </a:r>
              <a:r>
                <a:rPr lang="en-US" altLang="zh-CN" sz="1200" baseline="-25000"/>
                <a:t>e</a:t>
              </a:r>
              <a:endParaRPr lang="en-US" altLang="zh-CN" sz="1200"/>
            </a:p>
          </p:txBody>
        </p:sp>
      </p:grpSp>
      <p:sp>
        <p:nvSpPr>
          <p:cNvPr id="17415" name="Rectangle 16"/>
          <p:cNvSpPr>
            <a:spLocks noGrp="1" noChangeArrowheads="1"/>
          </p:cNvSpPr>
          <p:nvPr>
            <p:ph type="title"/>
          </p:nvPr>
        </p:nvSpPr>
        <p:spPr>
          <a:xfrm>
            <a:off x="457200" y="-100013"/>
            <a:ext cx="8229600" cy="1143001"/>
          </a:xfrm>
        </p:spPr>
        <p:txBody>
          <a:bodyPr/>
          <a:lstStyle/>
          <a:p>
            <a:pPr algn="l" eaLnBrk="1" hangingPunct="1"/>
            <a:r>
              <a:rPr lang="zh-CN" altLang="en-US" sz="2800" b="1" smtClean="0">
                <a:solidFill>
                  <a:srgbClr val="FF6600"/>
                </a:solidFill>
              </a:rPr>
              <a:t>三、原子的电子分布</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2" descr="p492"/>
          <p:cNvPicPr>
            <a:picLocks noChangeAspect="1" noChangeArrowheads="1"/>
          </p:cNvPicPr>
          <p:nvPr/>
        </p:nvPicPr>
        <p:blipFill>
          <a:blip r:embed="rId3"/>
          <a:srcRect/>
          <a:stretch>
            <a:fillRect/>
          </a:stretch>
        </p:blipFill>
        <p:spPr bwMode="auto">
          <a:xfrm>
            <a:off x="0" y="404813"/>
            <a:ext cx="8964613" cy="6119812"/>
          </a:xfrm>
          <a:prstGeom prst="rect">
            <a:avLst/>
          </a:prstGeom>
          <a:noFill/>
          <a:ln w="9525">
            <a:noFill/>
            <a:miter lim="800000"/>
            <a:headEnd/>
            <a:tailEnd/>
          </a:ln>
        </p:spPr>
      </p:pic>
      <p:sp>
        <p:nvSpPr>
          <p:cNvPr id="18439" name="Text Box 3"/>
          <p:cNvSpPr txBox="1">
            <a:spLocks noChangeArrowheads="1"/>
          </p:cNvSpPr>
          <p:nvPr/>
        </p:nvSpPr>
        <p:spPr bwMode="auto">
          <a:xfrm>
            <a:off x="5942013" y="1412875"/>
            <a:ext cx="3201987" cy="396875"/>
          </a:xfrm>
          <a:prstGeom prst="rect">
            <a:avLst/>
          </a:prstGeom>
          <a:noFill/>
          <a:ln w="9525">
            <a:noFill/>
            <a:miter lim="800000"/>
            <a:headEnd/>
            <a:tailEnd/>
          </a:ln>
        </p:spPr>
        <p:txBody>
          <a:bodyPr>
            <a:spAutoFit/>
          </a:bodyPr>
          <a:lstStyle/>
          <a:p>
            <a:pPr>
              <a:spcBef>
                <a:spcPct val="50000"/>
              </a:spcBef>
            </a:pPr>
            <a:r>
              <a:rPr lang="en-US" altLang="zh-CN" sz="2000"/>
              <a:t> </a:t>
            </a:r>
            <a:endParaRPr lang="en-US" altLang="zh-CN" sz="1600"/>
          </a:p>
        </p:txBody>
      </p:sp>
      <p:sp>
        <p:nvSpPr>
          <p:cNvPr id="18440" name="Text Box 4"/>
          <p:cNvSpPr txBox="1">
            <a:spLocks noChangeArrowheads="1"/>
          </p:cNvSpPr>
          <p:nvPr/>
        </p:nvSpPr>
        <p:spPr bwMode="auto">
          <a:xfrm>
            <a:off x="6227763" y="1844675"/>
            <a:ext cx="3251200" cy="336550"/>
          </a:xfrm>
          <a:prstGeom prst="rect">
            <a:avLst/>
          </a:prstGeom>
          <a:noFill/>
          <a:ln w="9525">
            <a:noFill/>
            <a:miter lim="800000"/>
            <a:headEnd/>
            <a:tailEnd/>
          </a:ln>
        </p:spPr>
        <p:txBody>
          <a:bodyPr>
            <a:spAutoFit/>
          </a:bodyPr>
          <a:lstStyle/>
          <a:p>
            <a:pPr>
              <a:spcBef>
                <a:spcPct val="50000"/>
              </a:spcBef>
            </a:pPr>
            <a:r>
              <a:rPr lang="en-US" altLang="zh-CN" sz="1600">
                <a:latin typeface="Times New Roman" pitchFamily="18" charset="0"/>
              </a:rPr>
              <a:t>…</a:t>
            </a:r>
            <a:endParaRPr lang="en-US" altLang="zh-CN" sz="2000"/>
          </a:p>
        </p:txBody>
      </p:sp>
      <p:sp>
        <p:nvSpPr>
          <p:cNvPr id="18441" name="Text Box 5"/>
          <p:cNvSpPr txBox="1">
            <a:spLocks noChangeArrowheads="1"/>
          </p:cNvSpPr>
          <p:nvPr/>
        </p:nvSpPr>
        <p:spPr bwMode="auto">
          <a:xfrm>
            <a:off x="2236788" y="404813"/>
            <a:ext cx="246062" cy="366712"/>
          </a:xfrm>
          <a:prstGeom prst="rect">
            <a:avLst/>
          </a:prstGeom>
          <a:noFill/>
          <a:ln w="9525">
            <a:noFill/>
            <a:miter lim="800000"/>
            <a:headEnd/>
            <a:tailEnd/>
          </a:ln>
        </p:spPr>
        <p:txBody>
          <a:bodyPr>
            <a:spAutoFit/>
          </a:bodyPr>
          <a:lstStyle/>
          <a:p>
            <a:pPr>
              <a:spcBef>
                <a:spcPct val="50000"/>
              </a:spcBef>
            </a:pPr>
            <a:endParaRPr lang="zh-CN" altLang="zh-CN"/>
          </a:p>
        </p:txBody>
      </p:sp>
      <p:sp>
        <p:nvSpPr>
          <p:cNvPr id="18442" name="Text Box 6"/>
          <p:cNvSpPr txBox="1">
            <a:spLocks noChangeArrowheads="1"/>
          </p:cNvSpPr>
          <p:nvPr/>
        </p:nvSpPr>
        <p:spPr bwMode="auto">
          <a:xfrm>
            <a:off x="4572000" y="765175"/>
            <a:ext cx="1511300" cy="457200"/>
          </a:xfrm>
          <a:prstGeom prst="rect">
            <a:avLst/>
          </a:prstGeom>
          <a:noFill/>
          <a:ln w="9525">
            <a:noFill/>
            <a:miter lim="800000"/>
            <a:headEnd/>
            <a:tailEnd/>
          </a:ln>
        </p:spPr>
        <p:txBody>
          <a:bodyPr>
            <a:spAutoFit/>
          </a:bodyPr>
          <a:lstStyle/>
          <a:p>
            <a:pPr>
              <a:spcBef>
                <a:spcPct val="50000"/>
              </a:spcBef>
            </a:pPr>
            <a:r>
              <a:rPr lang="en-US" altLang="zh-CN" sz="2400">
                <a:latin typeface="Times New Roman" pitchFamily="18" charset="0"/>
                <a:cs typeface="Times New Roman" pitchFamily="18" charset="0"/>
              </a:rPr>
              <a:t>( n = 3 )</a:t>
            </a:r>
          </a:p>
        </p:txBody>
      </p:sp>
      <p:sp>
        <p:nvSpPr>
          <p:cNvPr id="18443" name="Text Box 7"/>
          <p:cNvSpPr txBox="1">
            <a:spLocks noChangeArrowheads="1"/>
          </p:cNvSpPr>
          <p:nvPr/>
        </p:nvSpPr>
        <p:spPr bwMode="auto">
          <a:xfrm>
            <a:off x="6804025" y="4437063"/>
            <a:ext cx="2087563" cy="701675"/>
          </a:xfrm>
          <a:prstGeom prst="rect">
            <a:avLst/>
          </a:prstGeom>
          <a:noFill/>
          <a:ln w="9525">
            <a:noFill/>
            <a:miter lim="800000"/>
            <a:headEnd/>
            <a:tailEnd/>
          </a:ln>
        </p:spPr>
        <p:txBody>
          <a:bodyPr>
            <a:spAutoFit/>
          </a:bodyPr>
          <a:lstStyle/>
          <a:p>
            <a:pPr>
              <a:spcBef>
                <a:spcPct val="50000"/>
              </a:spcBef>
            </a:pPr>
            <a:r>
              <a:rPr lang="zh-CN" altLang="en-US" sz="2000" b="1"/>
              <a:t>主量子数相同的电子数最多：</a:t>
            </a:r>
          </a:p>
        </p:txBody>
      </p:sp>
      <p:graphicFrame>
        <p:nvGraphicFramePr>
          <p:cNvPr id="18434" name="Object 8"/>
          <p:cNvGraphicFramePr>
            <a:graphicFrameLocks noChangeAspect="1"/>
          </p:cNvGraphicFramePr>
          <p:nvPr/>
        </p:nvGraphicFramePr>
        <p:xfrm>
          <a:off x="755650" y="3573463"/>
          <a:ext cx="515938" cy="619125"/>
        </p:xfrm>
        <a:graphic>
          <a:graphicData uri="http://schemas.openxmlformats.org/presentationml/2006/ole">
            <p:oleObj spid="_x0000_s18434" name="Equation" r:id="rId4" imgW="190440" imgH="228600" progId="Equation.DSMT4">
              <p:embed/>
            </p:oleObj>
          </a:graphicData>
        </a:graphic>
      </p:graphicFrame>
      <p:graphicFrame>
        <p:nvGraphicFramePr>
          <p:cNvPr id="18435" name="Object 9"/>
          <p:cNvGraphicFramePr>
            <a:graphicFrameLocks noChangeAspect="1"/>
          </p:cNvGraphicFramePr>
          <p:nvPr/>
        </p:nvGraphicFramePr>
        <p:xfrm>
          <a:off x="755650" y="5157788"/>
          <a:ext cx="515938" cy="619125"/>
        </p:xfrm>
        <a:graphic>
          <a:graphicData uri="http://schemas.openxmlformats.org/presentationml/2006/ole">
            <p:oleObj spid="_x0000_s18435" name="Equation" r:id="rId5" imgW="190440" imgH="228600" progId="Equation.DSMT4">
              <p:embed/>
            </p:oleObj>
          </a:graphicData>
        </a:graphic>
      </p:graphicFrame>
      <p:graphicFrame>
        <p:nvGraphicFramePr>
          <p:cNvPr id="18436" name="Object 10"/>
          <p:cNvGraphicFramePr>
            <a:graphicFrameLocks noChangeAspect="1"/>
          </p:cNvGraphicFramePr>
          <p:nvPr/>
        </p:nvGraphicFramePr>
        <p:xfrm>
          <a:off x="827088" y="2133600"/>
          <a:ext cx="328612" cy="576263"/>
        </p:xfrm>
        <a:graphic>
          <a:graphicData uri="http://schemas.openxmlformats.org/presentationml/2006/ole">
            <p:oleObj spid="_x0000_s18436" name="Equation" r:id="rId6" imgW="101520" imgH="177480" progId="Equation.DSMT4">
              <p:embed/>
            </p:oleObj>
          </a:graphicData>
        </a:graphic>
      </p:graphicFrame>
      <p:graphicFrame>
        <p:nvGraphicFramePr>
          <p:cNvPr id="18437" name="Object 11"/>
          <p:cNvGraphicFramePr>
            <a:graphicFrameLocks noChangeAspect="1"/>
          </p:cNvGraphicFramePr>
          <p:nvPr/>
        </p:nvGraphicFramePr>
        <p:xfrm>
          <a:off x="755650" y="549275"/>
          <a:ext cx="792163" cy="792163"/>
        </p:xfrm>
        <a:graphic>
          <a:graphicData uri="http://schemas.openxmlformats.org/presentationml/2006/ole">
            <p:oleObj spid="_x0000_s18437" name="Equation" r:id="rId7" imgW="126720" imgH="139680" progId="Equation.DSMT4">
              <p:embed/>
            </p:oleObj>
          </a:graphicData>
        </a:graphic>
      </p:graphicFrame>
      <p:sp>
        <p:nvSpPr>
          <p:cNvPr id="18444" name="Rectangle 12"/>
          <p:cNvSpPr>
            <a:spLocks noChangeArrowheads="1"/>
          </p:cNvSpPr>
          <p:nvPr/>
        </p:nvSpPr>
        <p:spPr bwMode="auto">
          <a:xfrm>
            <a:off x="2916238" y="5949950"/>
            <a:ext cx="719137" cy="431800"/>
          </a:xfrm>
          <a:prstGeom prst="rect">
            <a:avLst/>
          </a:prstGeom>
          <a:solidFill>
            <a:schemeClr val="bg1"/>
          </a:solidFill>
          <a:ln w="9525">
            <a:noFill/>
            <a:miter lim="800000"/>
            <a:headEnd/>
            <a:tailEnd/>
          </a:ln>
        </p:spPr>
        <p:txBody>
          <a:bodyPr wrap="none" anchor="ctr"/>
          <a:lstStyle/>
          <a:p>
            <a:endParaRPr lang="zh-CN" altLang="en-US"/>
          </a:p>
        </p:txBody>
      </p:sp>
      <p:sp>
        <p:nvSpPr>
          <p:cNvPr id="18445" name="Text Box 13"/>
          <p:cNvSpPr txBox="1">
            <a:spLocks noChangeArrowheads="1"/>
          </p:cNvSpPr>
          <p:nvPr/>
        </p:nvSpPr>
        <p:spPr bwMode="auto">
          <a:xfrm>
            <a:off x="6227763" y="692150"/>
            <a:ext cx="2736850" cy="2308225"/>
          </a:xfrm>
          <a:prstGeom prst="rect">
            <a:avLst/>
          </a:prstGeom>
          <a:solidFill>
            <a:schemeClr val="bg1"/>
          </a:solidFill>
          <a:ln w="9525">
            <a:noFill/>
            <a:miter lim="800000"/>
            <a:headEnd/>
            <a:tailEnd/>
          </a:ln>
        </p:spPr>
        <p:txBody>
          <a:bodyPr>
            <a:spAutoFit/>
          </a:bodyPr>
          <a:lstStyle/>
          <a:p>
            <a:pPr>
              <a:spcBef>
                <a:spcPct val="50000"/>
              </a:spcBef>
            </a:pPr>
            <a:r>
              <a:rPr lang="zh-CN" altLang="en-US" sz="2400"/>
              <a:t>主量子数 </a:t>
            </a:r>
            <a:r>
              <a:rPr lang="en-US" altLang="zh-CN" sz="2400" b="1" i="1">
                <a:latin typeface="Times New Roman" pitchFamily="18" charset="0"/>
              </a:rPr>
              <a:t>n</a:t>
            </a:r>
            <a:r>
              <a:rPr lang="en-US" altLang="zh-CN" sz="2400"/>
              <a:t> </a:t>
            </a:r>
            <a:r>
              <a:rPr lang="zh-CN" altLang="en-US" sz="2400"/>
              <a:t>代表主壳层，轨道量子数   </a:t>
            </a:r>
            <a:r>
              <a:rPr lang="en-US" altLang="zh-CN" sz="2400" b="1" i="1">
                <a:latin typeface="Times New Roman" pitchFamily="18" charset="0"/>
              </a:rPr>
              <a:t>l </a:t>
            </a:r>
            <a:r>
              <a:rPr lang="zh-CN" altLang="en-US" sz="2400"/>
              <a:t>代表次壳层，能量相同的电子可以视为分布在同一壳层上。</a:t>
            </a:r>
          </a:p>
        </p:txBody>
      </p:sp>
      <p:sp>
        <p:nvSpPr>
          <p:cNvPr id="18446" name="Rectangle 15"/>
          <p:cNvSpPr>
            <a:spLocks noChangeArrowheads="1"/>
          </p:cNvSpPr>
          <p:nvPr/>
        </p:nvSpPr>
        <p:spPr bwMode="auto">
          <a:xfrm>
            <a:off x="6732588" y="3500438"/>
            <a:ext cx="1871662" cy="720725"/>
          </a:xfrm>
          <a:prstGeom prst="rect">
            <a:avLst/>
          </a:prstGeom>
          <a:noFill/>
          <a:ln w="38100">
            <a:solidFill>
              <a:srgbClr val="FF3300"/>
            </a:solidFill>
            <a:miter lim="800000"/>
            <a:headEnd/>
            <a:tailEnd/>
          </a:ln>
        </p:spPr>
        <p:txBody>
          <a:bodyPr wrap="none" anchor="ctr"/>
          <a:lstStyle/>
          <a:p>
            <a:endParaRPr lang="zh-CN" altLang="en-US"/>
          </a:p>
        </p:txBody>
      </p:sp>
      <p:sp>
        <p:nvSpPr>
          <p:cNvPr id="18447" name="Rectangle 16"/>
          <p:cNvSpPr>
            <a:spLocks noChangeArrowheads="1"/>
          </p:cNvSpPr>
          <p:nvPr/>
        </p:nvSpPr>
        <p:spPr bwMode="auto">
          <a:xfrm>
            <a:off x="6804025" y="5157788"/>
            <a:ext cx="1152525" cy="576262"/>
          </a:xfrm>
          <a:prstGeom prst="rect">
            <a:avLst/>
          </a:prstGeom>
          <a:noFill/>
          <a:ln w="38100">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395288" y="260350"/>
          <a:ext cx="5472112" cy="5060950"/>
        </p:xfrm>
        <a:graphic>
          <a:graphicData uri="http://schemas.openxmlformats.org/presentationml/2006/ole">
            <p:oleObj spid="_x0000_s19458" name="Image" r:id="rId3" imgW="9394286" imgH="8688980" progId="">
              <p:embed/>
            </p:oleObj>
          </a:graphicData>
        </a:graphic>
      </p:graphicFrame>
      <p:sp>
        <p:nvSpPr>
          <p:cNvPr id="19459" name="Text Box 3"/>
          <p:cNvSpPr txBox="1">
            <a:spLocks noChangeArrowheads="1"/>
          </p:cNvSpPr>
          <p:nvPr/>
        </p:nvSpPr>
        <p:spPr bwMode="auto">
          <a:xfrm>
            <a:off x="6011863" y="620713"/>
            <a:ext cx="2771775" cy="3232150"/>
          </a:xfrm>
          <a:prstGeom prst="rect">
            <a:avLst/>
          </a:prstGeom>
          <a:noFill/>
          <a:ln w="9525">
            <a:noFill/>
            <a:miter lim="800000"/>
            <a:headEnd/>
            <a:tailEnd/>
          </a:ln>
        </p:spPr>
        <p:txBody>
          <a:bodyPr>
            <a:spAutoFit/>
          </a:bodyPr>
          <a:lstStyle/>
          <a:p>
            <a:pPr>
              <a:spcBef>
                <a:spcPct val="50000"/>
              </a:spcBef>
            </a:pPr>
            <a:r>
              <a:rPr lang="en-US" altLang="zh-CN" sz="2400" b="1"/>
              <a:t>       </a:t>
            </a:r>
            <a:r>
              <a:rPr lang="zh-CN" altLang="en-US" sz="2400"/>
              <a:t>大多数原子基态的电子组态可以按此规律给出。</a:t>
            </a:r>
          </a:p>
          <a:p>
            <a:pPr>
              <a:spcBef>
                <a:spcPct val="50000"/>
              </a:spcBef>
            </a:pPr>
            <a:r>
              <a:rPr lang="zh-CN" altLang="en-US" sz="2400"/>
              <a:t>少数元素有些变化，如：</a:t>
            </a:r>
          </a:p>
          <a:p>
            <a:pPr>
              <a:spcBef>
                <a:spcPct val="50000"/>
              </a:spcBef>
            </a:pPr>
            <a:r>
              <a:rPr lang="en-US" altLang="zh-CN" sz="2400">
                <a:latin typeface="Times New Roman" pitchFamily="18" charset="0"/>
                <a:cs typeface="Times New Roman" pitchFamily="18" charset="0"/>
              </a:rPr>
              <a:t>Cu:</a:t>
            </a:r>
            <a:r>
              <a:rPr lang="en-US" altLang="zh-CN">
                <a:latin typeface="Times New Roman" pitchFamily="18" charset="0"/>
                <a:cs typeface="Times New Roman" pitchFamily="18" charset="0"/>
              </a:rPr>
              <a:t>······</a:t>
            </a:r>
            <a:r>
              <a:rPr lang="en-US" altLang="zh-CN" sz="2400">
                <a:latin typeface="Times New Roman" pitchFamily="18" charset="0"/>
                <a:cs typeface="Times New Roman" pitchFamily="18" charset="0"/>
              </a:rPr>
              <a:t>3d</a:t>
            </a:r>
            <a:r>
              <a:rPr lang="en-US" altLang="zh-CN" sz="2400" baseline="30000">
                <a:latin typeface="Times New Roman" pitchFamily="18" charset="0"/>
                <a:cs typeface="Times New Roman" pitchFamily="18" charset="0"/>
              </a:rPr>
              <a:t>10</a:t>
            </a:r>
            <a:r>
              <a:rPr lang="en-US" altLang="zh-CN" sz="2400">
                <a:latin typeface="Times New Roman" pitchFamily="18" charset="0"/>
                <a:cs typeface="Times New Roman" pitchFamily="18" charset="0"/>
              </a:rPr>
              <a:t>,4s</a:t>
            </a:r>
            <a:r>
              <a:rPr lang="en-US" altLang="zh-CN" sz="2400" baseline="30000">
                <a:latin typeface="Times New Roman" pitchFamily="18" charset="0"/>
                <a:cs typeface="Times New Roman" pitchFamily="18" charset="0"/>
              </a:rPr>
              <a:t>1</a:t>
            </a:r>
          </a:p>
          <a:p>
            <a:pPr>
              <a:spcBef>
                <a:spcPct val="50000"/>
              </a:spcBef>
            </a:pPr>
            <a:r>
              <a:rPr lang="en-US" altLang="zh-CN" sz="2400">
                <a:latin typeface="Times New Roman" pitchFamily="18" charset="0"/>
                <a:cs typeface="Times New Roman" pitchFamily="18" charset="0"/>
              </a:rPr>
              <a:t>Cr: </a:t>
            </a:r>
            <a:r>
              <a:rPr lang="en-US" altLang="zh-CN">
                <a:latin typeface="Times New Roman" pitchFamily="18" charset="0"/>
                <a:cs typeface="Times New Roman" pitchFamily="18" charset="0"/>
              </a:rPr>
              <a:t>:······</a:t>
            </a:r>
            <a:r>
              <a:rPr lang="en-US" altLang="zh-CN" sz="2400">
                <a:latin typeface="Times New Roman" pitchFamily="18" charset="0"/>
                <a:cs typeface="Times New Roman" pitchFamily="18" charset="0"/>
              </a:rPr>
              <a:t>3d</a:t>
            </a:r>
            <a:r>
              <a:rPr lang="en-US" altLang="zh-CN" sz="2400" baseline="30000">
                <a:latin typeface="Times New Roman" pitchFamily="18" charset="0"/>
                <a:cs typeface="Times New Roman" pitchFamily="18" charset="0"/>
              </a:rPr>
              <a:t>5</a:t>
            </a:r>
            <a:r>
              <a:rPr lang="en-US" altLang="zh-CN" sz="2400">
                <a:latin typeface="Times New Roman" pitchFamily="18" charset="0"/>
                <a:cs typeface="Times New Roman" pitchFamily="18" charset="0"/>
              </a:rPr>
              <a:t>,4s</a:t>
            </a:r>
            <a:r>
              <a:rPr lang="en-US" altLang="zh-CN" sz="2400" baseline="30000">
                <a:latin typeface="Times New Roman" pitchFamily="18" charset="0"/>
                <a:cs typeface="Times New Roman" pitchFamily="18" charset="0"/>
              </a:rPr>
              <a:t>1</a:t>
            </a:r>
          </a:p>
        </p:txBody>
      </p:sp>
      <p:sp>
        <p:nvSpPr>
          <p:cNvPr id="19460" name="Text Box 4"/>
          <p:cNvSpPr txBox="1">
            <a:spLocks noChangeArrowheads="1"/>
          </p:cNvSpPr>
          <p:nvPr/>
        </p:nvSpPr>
        <p:spPr bwMode="auto">
          <a:xfrm>
            <a:off x="5867400" y="4797425"/>
            <a:ext cx="2951163" cy="396875"/>
          </a:xfrm>
          <a:prstGeom prst="rect">
            <a:avLst/>
          </a:prstGeom>
          <a:noFill/>
          <a:ln w="9525">
            <a:noFill/>
            <a:miter lim="800000"/>
            <a:headEnd/>
            <a:tailEnd/>
          </a:ln>
        </p:spPr>
        <p:txBody>
          <a:bodyPr>
            <a:spAutoFit/>
          </a:bodyPr>
          <a:lstStyle/>
          <a:p>
            <a:pPr>
              <a:spcBef>
                <a:spcPct val="50000"/>
              </a:spcBef>
            </a:pPr>
            <a:r>
              <a:rPr lang="zh-CN" altLang="en-US" sz="2000" b="1">
                <a:solidFill>
                  <a:schemeClr val="folHlink"/>
                </a:solidFill>
              </a:rPr>
              <a:t>见</a:t>
            </a:r>
            <a:r>
              <a:rPr lang="en-US" altLang="zh-CN" sz="2000" b="1">
                <a:solidFill>
                  <a:schemeClr val="folHlink"/>
                </a:solidFill>
              </a:rPr>
              <a:t>《</a:t>
            </a:r>
            <a:r>
              <a:rPr lang="zh-CN" altLang="en-US" sz="2000" b="1">
                <a:solidFill>
                  <a:schemeClr val="folHlink"/>
                </a:solidFill>
              </a:rPr>
              <a:t>结构与物性</a:t>
            </a:r>
            <a:r>
              <a:rPr lang="en-US" altLang="zh-CN" sz="2000" b="1">
                <a:solidFill>
                  <a:schemeClr val="folHlink"/>
                </a:solidFill>
              </a:rPr>
              <a:t>》p15</a:t>
            </a:r>
          </a:p>
        </p:txBody>
      </p:sp>
      <p:sp>
        <p:nvSpPr>
          <p:cNvPr id="19461" name="Text Box 5"/>
          <p:cNvSpPr txBox="1">
            <a:spLocks noChangeArrowheads="1"/>
          </p:cNvSpPr>
          <p:nvPr/>
        </p:nvSpPr>
        <p:spPr bwMode="auto">
          <a:xfrm>
            <a:off x="539750" y="5516563"/>
            <a:ext cx="8353425" cy="1004887"/>
          </a:xfrm>
          <a:prstGeom prst="rect">
            <a:avLst/>
          </a:prstGeom>
          <a:noFill/>
          <a:ln w="9525">
            <a:noFill/>
            <a:miter lim="800000"/>
            <a:headEnd/>
            <a:tailEnd/>
          </a:ln>
        </p:spPr>
        <p:txBody>
          <a:bodyPr>
            <a:spAutoFit/>
          </a:bodyPr>
          <a:lstStyle/>
          <a:p>
            <a:pPr>
              <a:spcBef>
                <a:spcPct val="50000"/>
              </a:spcBef>
            </a:pPr>
            <a:r>
              <a:rPr lang="zh-CN" altLang="en-US" sz="2400"/>
              <a:t>基态原子的电子在原子轨道中填充的顺序是：</a:t>
            </a:r>
          </a:p>
          <a:p>
            <a:pPr>
              <a:spcBef>
                <a:spcPct val="50000"/>
              </a:spcBef>
            </a:pPr>
            <a:r>
              <a:rPr lang="en-US" altLang="zh-CN" sz="2400" b="1">
                <a:solidFill>
                  <a:srgbClr val="0000FF"/>
                </a:solidFill>
              </a:rPr>
              <a:t>1s,2s,2p,3s,3p,4s,3d,4p,5s,4d,5p,6s,4f,5d,6p,7s,5f,6d</a:t>
            </a:r>
          </a:p>
        </p:txBody>
      </p:sp>
      <p:sp>
        <p:nvSpPr>
          <p:cNvPr id="19462" name="Line 6"/>
          <p:cNvSpPr>
            <a:spLocks noChangeShapeType="1"/>
          </p:cNvSpPr>
          <p:nvPr/>
        </p:nvSpPr>
        <p:spPr bwMode="auto">
          <a:xfrm>
            <a:off x="971550" y="3068638"/>
            <a:ext cx="431800" cy="0"/>
          </a:xfrm>
          <a:prstGeom prst="line">
            <a:avLst/>
          </a:prstGeom>
          <a:noFill/>
          <a:ln w="28575">
            <a:solidFill>
              <a:srgbClr val="FF3300"/>
            </a:solidFill>
            <a:prstDash val="dash"/>
            <a:round/>
            <a:headEnd/>
            <a:tailEnd/>
          </a:ln>
        </p:spPr>
        <p:txBody>
          <a:bodyPr/>
          <a:lstStyle/>
          <a:p>
            <a:endParaRPr lang="zh-CN" altLang="en-US"/>
          </a:p>
        </p:txBody>
      </p:sp>
      <p:sp>
        <p:nvSpPr>
          <p:cNvPr id="19463" name="Line 7"/>
          <p:cNvSpPr>
            <a:spLocks noChangeShapeType="1"/>
          </p:cNvSpPr>
          <p:nvPr/>
        </p:nvSpPr>
        <p:spPr bwMode="auto">
          <a:xfrm>
            <a:off x="2771775" y="3573463"/>
            <a:ext cx="431800" cy="0"/>
          </a:xfrm>
          <a:prstGeom prst="line">
            <a:avLst/>
          </a:prstGeom>
          <a:noFill/>
          <a:ln w="28575">
            <a:solidFill>
              <a:srgbClr val="FF3300"/>
            </a:solidFill>
            <a:prstDash val="dash"/>
            <a:round/>
            <a:headEnd/>
            <a:tailEnd/>
          </a:ln>
        </p:spPr>
        <p:txBody>
          <a:bodyPr/>
          <a:lstStyle/>
          <a:p>
            <a:endParaRPr lang="zh-CN" altLang="en-US"/>
          </a:p>
        </p:txBody>
      </p:sp>
      <p:sp>
        <p:nvSpPr>
          <p:cNvPr id="19464" name="Rectangle 10"/>
          <p:cNvSpPr>
            <a:spLocks noChangeArrowheads="1"/>
          </p:cNvSpPr>
          <p:nvPr/>
        </p:nvSpPr>
        <p:spPr bwMode="auto">
          <a:xfrm>
            <a:off x="3203575" y="6092825"/>
            <a:ext cx="431800" cy="431800"/>
          </a:xfrm>
          <a:prstGeom prst="rect">
            <a:avLst/>
          </a:prstGeom>
          <a:noFill/>
          <a:ln w="9525">
            <a:solidFill>
              <a:srgbClr val="FF3300"/>
            </a:solidFill>
            <a:miter lim="800000"/>
            <a:headEnd/>
            <a:tailEnd/>
          </a:ln>
        </p:spPr>
        <p:txBody>
          <a:bodyPr wrap="none" anchor="ctr"/>
          <a:lstStyle/>
          <a:p>
            <a:endParaRPr lang="zh-CN" altLang="en-US"/>
          </a:p>
        </p:txBody>
      </p:sp>
      <p:sp>
        <p:nvSpPr>
          <p:cNvPr id="19465" name="Rectangle 11"/>
          <p:cNvSpPr>
            <a:spLocks noChangeArrowheads="1"/>
          </p:cNvSpPr>
          <p:nvPr/>
        </p:nvSpPr>
        <p:spPr bwMode="auto">
          <a:xfrm>
            <a:off x="5724525" y="6092825"/>
            <a:ext cx="431800" cy="431800"/>
          </a:xfrm>
          <a:prstGeom prst="rect">
            <a:avLst/>
          </a:prstGeom>
          <a:noFill/>
          <a:ln w="9525">
            <a:solidFill>
              <a:srgbClr val="FF3300"/>
            </a:solidFill>
            <a:miter lim="800000"/>
            <a:headEnd/>
            <a:tailEnd/>
          </a:ln>
        </p:spPr>
        <p:txBody>
          <a:bodyPr wrap="none" anchor="ctr"/>
          <a:lstStyle/>
          <a:p>
            <a:endParaRPr lang="zh-CN" altLang="en-US"/>
          </a:p>
        </p:txBody>
      </p:sp>
      <p:sp>
        <p:nvSpPr>
          <p:cNvPr id="19466" name="Text Box 12"/>
          <p:cNvSpPr txBox="1">
            <a:spLocks noChangeArrowheads="1"/>
          </p:cNvSpPr>
          <p:nvPr/>
        </p:nvSpPr>
        <p:spPr bwMode="auto">
          <a:xfrm>
            <a:off x="6011863" y="3789363"/>
            <a:ext cx="2808287" cy="457200"/>
          </a:xfrm>
          <a:prstGeom prst="rect">
            <a:avLst/>
          </a:prstGeom>
          <a:noFill/>
          <a:ln w="9525">
            <a:noFill/>
            <a:miter lim="800000"/>
            <a:headEnd/>
            <a:tailEnd/>
          </a:ln>
        </p:spPr>
        <p:txBody>
          <a:bodyPr>
            <a:spAutoFit/>
          </a:bodyPr>
          <a:lstStyle/>
          <a:p>
            <a:pPr>
              <a:spcBef>
                <a:spcPct val="50000"/>
              </a:spcBef>
            </a:pPr>
            <a:r>
              <a:rPr lang="zh-CN" altLang="en-US" sz="2400" b="1">
                <a:solidFill>
                  <a:srgbClr val="0000FF"/>
                </a:solidFill>
              </a:rPr>
              <a:t>（半、全满规则）</a:t>
            </a:r>
          </a:p>
        </p:txBody>
      </p:sp>
      <p:sp>
        <p:nvSpPr>
          <p:cNvPr id="11" name="矩形 10"/>
          <p:cNvSpPr/>
          <p:nvPr/>
        </p:nvSpPr>
        <p:spPr>
          <a:xfrm>
            <a:off x="3786188" y="2786063"/>
            <a:ext cx="357187" cy="28575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2"/>
          <p:cNvSpPr txBox="1">
            <a:spLocks noChangeArrowheads="1"/>
          </p:cNvSpPr>
          <p:nvPr/>
        </p:nvSpPr>
        <p:spPr bwMode="auto">
          <a:xfrm>
            <a:off x="250825" y="2997200"/>
            <a:ext cx="8496300" cy="1495425"/>
          </a:xfrm>
          <a:prstGeom prst="rect">
            <a:avLst/>
          </a:prstGeom>
          <a:noFill/>
          <a:ln w="9525">
            <a:noFill/>
            <a:miter lim="800000"/>
            <a:headEnd/>
            <a:tailEnd/>
          </a:ln>
        </p:spPr>
        <p:txBody>
          <a:bodyPr>
            <a:spAutoFit/>
          </a:bodyPr>
          <a:lstStyle/>
          <a:p>
            <a:pPr>
              <a:lnSpc>
                <a:spcPct val="115000"/>
              </a:lnSpc>
              <a:spcBef>
                <a:spcPct val="50000"/>
              </a:spcBef>
            </a:pPr>
            <a:r>
              <a:rPr lang="en-US" altLang="zh-CN" sz="2400"/>
              <a:t>       </a:t>
            </a:r>
            <a:r>
              <a:rPr lang="zh-CN" altLang="en-US" sz="2400"/>
              <a:t>没有磁介质存在（</a:t>
            </a:r>
            <a:r>
              <a:rPr lang="en-US" altLang="zh-CN" sz="2400" i="1">
                <a:latin typeface="Times New Roman" pitchFamily="18" charset="0"/>
                <a:cs typeface="Times New Roman" pitchFamily="18" charset="0"/>
              </a:rPr>
              <a:t>M </a:t>
            </a:r>
            <a:r>
              <a:rPr lang="en-US" altLang="zh-CN" sz="2400">
                <a:latin typeface="Times New Roman" pitchFamily="18" charset="0"/>
                <a:cs typeface="Times New Roman" pitchFamily="18" charset="0"/>
              </a:rPr>
              <a:t>= 0</a:t>
            </a:r>
            <a:r>
              <a:rPr lang="zh-CN" altLang="en-US" sz="2400"/>
              <a:t>）只有传导电流产生的磁场时，表述磁场的两个物理量之间才存在着简单关系：</a:t>
            </a:r>
          </a:p>
          <a:p>
            <a:pPr>
              <a:spcBef>
                <a:spcPct val="50000"/>
              </a:spcBef>
            </a:pPr>
            <a:r>
              <a:rPr lang="zh-CN" altLang="en-US" sz="2400"/>
              <a:t>磁场强度的单位是：</a:t>
            </a:r>
            <a:r>
              <a:rPr lang="en-US" altLang="zh-CN" sz="2400">
                <a:latin typeface="Times New Roman" pitchFamily="18" charset="0"/>
                <a:cs typeface="Times New Roman" pitchFamily="18" charset="0"/>
              </a:rPr>
              <a:t>A·m</a:t>
            </a:r>
            <a:r>
              <a:rPr lang="en-US" altLang="zh-CN" sz="2400" baseline="30000">
                <a:latin typeface="Times New Roman" pitchFamily="18" charset="0"/>
                <a:cs typeface="Times New Roman" pitchFamily="18" charset="0"/>
              </a:rPr>
              <a:t>-1</a:t>
            </a:r>
            <a:r>
              <a:rPr lang="zh-CN" altLang="en-US" sz="2400">
                <a:cs typeface="Arial" charset="0"/>
              </a:rPr>
              <a:t>。</a:t>
            </a:r>
            <a:r>
              <a:rPr lang="zh-CN" altLang="en-US" sz="2400"/>
              <a:t>   </a:t>
            </a:r>
          </a:p>
        </p:txBody>
      </p:sp>
      <p:graphicFrame>
        <p:nvGraphicFramePr>
          <p:cNvPr id="2050" name="Object 3"/>
          <p:cNvGraphicFramePr>
            <a:graphicFrameLocks noChangeAspect="1"/>
          </p:cNvGraphicFramePr>
          <p:nvPr/>
        </p:nvGraphicFramePr>
        <p:xfrm>
          <a:off x="6659563" y="3429000"/>
          <a:ext cx="1368425" cy="534988"/>
        </p:xfrm>
        <a:graphic>
          <a:graphicData uri="http://schemas.openxmlformats.org/presentationml/2006/ole">
            <p:oleObj spid="_x0000_s2050" name="Equation" r:id="rId3" imgW="583920" imgH="228600" progId="Equation.DSMT4">
              <p:embed/>
            </p:oleObj>
          </a:graphicData>
        </a:graphic>
      </p:graphicFrame>
      <p:sp>
        <p:nvSpPr>
          <p:cNvPr id="2056" name="Text Box 5"/>
          <p:cNvSpPr txBox="1">
            <a:spLocks noChangeArrowheads="1"/>
          </p:cNvSpPr>
          <p:nvPr/>
        </p:nvSpPr>
        <p:spPr bwMode="auto">
          <a:xfrm>
            <a:off x="468313" y="4733925"/>
            <a:ext cx="8280400" cy="1570038"/>
          </a:xfrm>
          <a:prstGeom prst="rect">
            <a:avLst/>
          </a:prstGeom>
          <a:solidFill>
            <a:schemeClr val="bg1"/>
          </a:solidFill>
          <a:ln w="9525">
            <a:noFill/>
            <a:miter lim="800000"/>
            <a:headEnd/>
            <a:tailEnd/>
          </a:ln>
        </p:spPr>
        <p:txBody>
          <a:bodyPr>
            <a:spAutoFit/>
          </a:bodyPr>
          <a:lstStyle/>
          <a:p>
            <a:pPr>
              <a:spcBef>
                <a:spcPct val="50000"/>
              </a:spcBef>
            </a:pPr>
            <a:r>
              <a:rPr lang="en-US" altLang="zh-CN" sz="2400" dirty="0"/>
              <a:t>       </a:t>
            </a:r>
            <a:r>
              <a:rPr lang="zh-CN" altLang="en-US" sz="2400" b="1" dirty="0">
                <a:solidFill>
                  <a:srgbClr val="0000FF"/>
                </a:solidFill>
              </a:rPr>
              <a:t>介质方程</a:t>
            </a:r>
            <a:r>
              <a:rPr lang="zh-CN" altLang="en-US" sz="2400" dirty="0"/>
              <a:t>：给出磁化状态和磁场的关系</a:t>
            </a:r>
          </a:p>
          <a:p>
            <a:pPr>
              <a:spcBef>
                <a:spcPct val="50000"/>
              </a:spcBef>
            </a:pPr>
            <a:endParaRPr lang="zh-CN" altLang="en-US" sz="2400" dirty="0"/>
          </a:p>
          <a:p>
            <a:pPr>
              <a:spcBef>
                <a:spcPct val="50000"/>
              </a:spcBef>
            </a:pPr>
            <a:r>
              <a:rPr lang="zh-CN" altLang="en-US" sz="2400" dirty="0">
                <a:sym typeface="Symbol" pitchFamily="18" charset="2"/>
              </a:rPr>
              <a:t>是物质的磁化率，一般是温度和磁场的函数</a:t>
            </a:r>
            <a:r>
              <a:rPr lang="zh-CN" altLang="en-US" sz="2400" dirty="0" smtClean="0">
                <a:sym typeface="Symbol" pitchFamily="18" charset="2"/>
              </a:rPr>
              <a:t>，或是常数</a:t>
            </a:r>
            <a:r>
              <a:rPr lang="zh-CN" altLang="en-US" sz="2400" dirty="0">
                <a:sym typeface="Symbol" pitchFamily="18" charset="2"/>
              </a:rPr>
              <a:t>。</a:t>
            </a:r>
          </a:p>
        </p:txBody>
      </p:sp>
      <p:graphicFrame>
        <p:nvGraphicFramePr>
          <p:cNvPr id="2051" name="Object 6"/>
          <p:cNvGraphicFramePr>
            <a:graphicFrameLocks noChangeAspect="1"/>
          </p:cNvGraphicFramePr>
          <p:nvPr/>
        </p:nvGraphicFramePr>
        <p:xfrm>
          <a:off x="1258888" y="1412875"/>
          <a:ext cx="2016125" cy="1165225"/>
        </p:xfrm>
        <a:graphic>
          <a:graphicData uri="http://schemas.openxmlformats.org/presentationml/2006/ole">
            <p:oleObj spid="_x0000_s2051" name="Equation" r:id="rId4" imgW="812520" imgH="469800" progId="Equation.DSMT4">
              <p:embed/>
            </p:oleObj>
          </a:graphicData>
        </a:graphic>
      </p:graphicFrame>
      <p:sp>
        <p:nvSpPr>
          <p:cNvPr id="2057" name="Rectangle 7"/>
          <p:cNvSpPr>
            <a:spLocks noChangeArrowheads="1"/>
          </p:cNvSpPr>
          <p:nvPr/>
        </p:nvSpPr>
        <p:spPr bwMode="auto">
          <a:xfrm>
            <a:off x="4140200" y="1412875"/>
            <a:ext cx="3527425" cy="830263"/>
          </a:xfrm>
          <a:prstGeom prst="rect">
            <a:avLst/>
          </a:prstGeom>
          <a:noFill/>
          <a:ln w="9525">
            <a:noFill/>
            <a:miter lim="800000"/>
            <a:headEnd/>
            <a:tailEnd/>
          </a:ln>
        </p:spPr>
        <p:txBody>
          <a:bodyPr>
            <a:spAutoFit/>
          </a:bodyPr>
          <a:lstStyle/>
          <a:p>
            <a:r>
              <a:rPr lang="en-US" altLang="zh-CN" sz="2400" i="1">
                <a:latin typeface="Times New Roman" pitchFamily="18" charset="0"/>
                <a:cs typeface="Times New Roman" pitchFamily="18" charset="0"/>
              </a:rPr>
              <a:t>M</a:t>
            </a:r>
            <a:r>
              <a:rPr lang="zh-CN" altLang="en-US" sz="2400"/>
              <a:t>：物质的磁化强度；</a:t>
            </a:r>
          </a:p>
          <a:p>
            <a:r>
              <a:rPr lang="zh-CN" altLang="en-US" sz="2400"/>
              <a:t>     ：真空磁导率：</a:t>
            </a:r>
          </a:p>
        </p:txBody>
      </p:sp>
      <p:graphicFrame>
        <p:nvGraphicFramePr>
          <p:cNvPr id="2052" name="Object 8"/>
          <p:cNvGraphicFramePr>
            <a:graphicFrameLocks noChangeAspect="1"/>
          </p:cNvGraphicFramePr>
          <p:nvPr/>
        </p:nvGraphicFramePr>
        <p:xfrm>
          <a:off x="4140200" y="1773238"/>
          <a:ext cx="420688" cy="503237"/>
        </p:xfrm>
        <a:graphic>
          <a:graphicData uri="http://schemas.openxmlformats.org/presentationml/2006/ole">
            <p:oleObj spid="_x0000_s2052" name="Equation" r:id="rId5" imgW="190440" imgH="228600" progId="Equation.DSMT4">
              <p:embed/>
            </p:oleObj>
          </a:graphicData>
        </a:graphic>
      </p:graphicFrame>
      <p:graphicFrame>
        <p:nvGraphicFramePr>
          <p:cNvPr id="2053" name="Object 9"/>
          <p:cNvGraphicFramePr>
            <a:graphicFrameLocks noChangeAspect="1"/>
          </p:cNvGraphicFramePr>
          <p:nvPr/>
        </p:nvGraphicFramePr>
        <p:xfrm>
          <a:off x="4211638" y="2276475"/>
          <a:ext cx="3744912" cy="487363"/>
        </p:xfrm>
        <a:graphic>
          <a:graphicData uri="http://schemas.openxmlformats.org/presentationml/2006/ole">
            <p:oleObj spid="_x0000_s2053" name="Equation" r:id="rId6" imgW="1854000" imgH="241200" progId="Equation.DSMT4">
              <p:embed/>
            </p:oleObj>
          </a:graphicData>
        </a:graphic>
      </p:graphicFrame>
      <p:sp>
        <p:nvSpPr>
          <p:cNvPr id="2058" name="Text Box 10"/>
          <p:cNvSpPr txBox="1">
            <a:spLocks noChangeArrowheads="1"/>
          </p:cNvSpPr>
          <p:nvPr/>
        </p:nvSpPr>
        <p:spPr bwMode="auto">
          <a:xfrm>
            <a:off x="357188" y="357188"/>
            <a:ext cx="8137525" cy="517525"/>
          </a:xfrm>
          <a:prstGeom prst="rect">
            <a:avLst/>
          </a:prstGeom>
          <a:noFill/>
          <a:ln w="9525">
            <a:noFill/>
            <a:miter lim="800000"/>
            <a:headEnd/>
            <a:tailEnd/>
          </a:ln>
        </p:spPr>
        <p:txBody>
          <a:bodyPr>
            <a:spAutoFit/>
          </a:bodyPr>
          <a:lstStyle/>
          <a:p>
            <a:pPr>
              <a:lnSpc>
                <a:spcPct val="115000"/>
              </a:lnSpc>
              <a:spcBef>
                <a:spcPct val="50000"/>
              </a:spcBef>
            </a:pPr>
            <a:r>
              <a:rPr lang="en-US" altLang="zh-CN" sz="2400"/>
              <a:t>       </a:t>
            </a:r>
            <a:r>
              <a:rPr lang="zh-CN" altLang="en-US" sz="2400"/>
              <a:t>上述磁场定义下，</a:t>
            </a:r>
            <a:r>
              <a:rPr lang="zh-CN" altLang="en-US" sz="2400" b="1">
                <a:solidFill>
                  <a:srgbClr val="FF5050"/>
                </a:solidFill>
              </a:rPr>
              <a:t>磁场强度 </a:t>
            </a:r>
            <a:r>
              <a:rPr lang="en-US" altLang="zh-CN" sz="2400" b="1" i="1">
                <a:solidFill>
                  <a:srgbClr val="FF5050"/>
                </a:solidFill>
                <a:latin typeface="Times New Roman" pitchFamily="18" charset="0"/>
                <a:cs typeface="Times New Roman" pitchFamily="18" charset="0"/>
              </a:rPr>
              <a:t>H</a:t>
            </a:r>
            <a:r>
              <a:rPr lang="en-US" altLang="zh-CN" sz="2400" i="1"/>
              <a:t> </a:t>
            </a:r>
            <a:r>
              <a:rPr lang="zh-CN" altLang="en-US" sz="2400"/>
              <a:t>是一个辅助矢量。</a:t>
            </a:r>
          </a:p>
        </p:txBody>
      </p:sp>
      <p:graphicFrame>
        <p:nvGraphicFramePr>
          <p:cNvPr id="2054" name="Object 11"/>
          <p:cNvGraphicFramePr>
            <a:graphicFrameLocks noChangeAspect="1"/>
          </p:cNvGraphicFramePr>
          <p:nvPr/>
        </p:nvGraphicFramePr>
        <p:xfrm>
          <a:off x="3203575" y="5265738"/>
          <a:ext cx="1600200" cy="520700"/>
        </p:xfrm>
        <a:graphic>
          <a:graphicData uri="http://schemas.openxmlformats.org/presentationml/2006/ole">
            <p:oleObj spid="_x0000_s2054" name="公式" r:id="rId7" imgW="1600200" imgH="52056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95288" y="620713"/>
            <a:ext cx="8208962" cy="2741612"/>
          </a:xfrm>
          <a:prstGeom prst="rect">
            <a:avLst/>
          </a:prstGeom>
          <a:noFill/>
          <a:ln w="9525">
            <a:noFill/>
            <a:miter lim="800000"/>
            <a:headEnd/>
            <a:tailEnd/>
          </a:ln>
        </p:spPr>
        <p:txBody>
          <a:bodyPr>
            <a:spAutoFit/>
          </a:bodyPr>
          <a:lstStyle/>
          <a:p>
            <a:pPr marL="342900" indent="-342900">
              <a:spcBef>
                <a:spcPct val="30000"/>
              </a:spcBef>
              <a:buFontTx/>
              <a:buAutoNum type="arabicPeriod"/>
            </a:pPr>
            <a:endParaRPr kumimoji="1" lang="en-US" altLang="zh-CN" sz="2800" b="1"/>
          </a:p>
          <a:p>
            <a:pPr marL="342900" indent="-342900">
              <a:spcBef>
                <a:spcPct val="30000"/>
              </a:spcBef>
            </a:pPr>
            <a:r>
              <a:rPr kumimoji="1" lang="en-US" altLang="zh-CN" sz="2800" b="1">
                <a:latin typeface="Times New Roman" pitchFamily="18" charset="0"/>
              </a:rPr>
              <a:t>  </a:t>
            </a:r>
          </a:p>
          <a:p>
            <a:pPr marL="342900" indent="-342900">
              <a:spcBef>
                <a:spcPct val="30000"/>
              </a:spcBef>
            </a:pPr>
            <a:endParaRPr kumimoji="1" lang="en-US" altLang="zh-CN" sz="2800" b="1">
              <a:latin typeface="Times New Roman" pitchFamily="18" charset="0"/>
            </a:endParaRPr>
          </a:p>
          <a:p>
            <a:pPr marL="342900" indent="-342900">
              <a:spcBef>
                <a:spcPct val="30000"/>
              </a:spcBef>
              <a:buFontTx/>
              <a:buAutoNum type="arabicPeriod"/>
            </a:pPr>
            <a:endParaRPr kumimoji="1" lang="en-US" altLang="zh-CN" sz="2800" b="1"/>
          </a:p>
          <a:p>
            <a:pPr marL="342900" indent="-342900">
              <a:spcBef>
                <a:spcPct val="30000"/>
              </a:spcBef>
            </a:pPr>
            <a:endParaRPr kumimoji="1" lang="en-US" altLang="zh-CN" sz="2800" b="1">
              <a:latin typeface="Times New Roman" pitchFamily="18" charset="0"/>
            </a:endParaRPr>
          </a:p>
        </p:txBody>
      </p:sp>
      <p:pic>
        <p:nvPicPr>
          <p:cNvPr id="43011" name="Picture 9"/>
          <p:cNvPicPr>
            <a:picLocks noChangeAspect="1" noChangeArrowheads="1"/>
          </p:cNvPicPr>
          <p:nvPr/>
        </p:nvPicPr>
        <p:blipFill>
          <a:blip r:embed="rId3"/>
          <a:srcRect/>
          <a:stretch>
            <a:fillRect/>
          </a:stretch>
        </p:blipFill>
        <p:spPr bwMode="auto">
          <a:xfrm>
            <a:off x="101600" y="0"/>
            <a:ext cx="9042400" cy="6937375"/>
          </a:xfrm>
          <a:prstGeom prst="rect">
            <a:avLst/>
          </a:prstGeom>
          <a:noFill/>
          <a:ln w="9525">
            <a:noFill/>
            <a:miter lim="800000"/>
            <a:headEnd/>
            <a:tailEnd/>
          </a:ln>
        </p:spPr>
      </p:pic>
      <p:sp>
        <p:nvSpPr>
          <p:cNvPr id="43012" name="Rectangle 10"/>
          <p:cNvSpPr>
            <a:spLocks noChangeArrowheads="1"/>
          </p:cNvSpPr>
          <p:nvPr/>
        </p:nvSpPr>
        <p:spPr bwMode="auto">
          <a:xfrm>
            <a:off x="539750" y="3068638"/>
            <a:ext cx="8280400" cy="1439862"/>
          </a:xfrm>
          <a:prstGeom prst="rect">
            <a:avLst/>
          </a:prstGeom>
          <a:noFill/>
          <a:ln w="28575">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5288" y="620713"/>
            <a:ext cx="8208962" cy="2741612"/>
          </a:xfrm>
          <a:prstGeom prst="rect">
            <a:avLst/>
          </a:prstGeom>
          <a:noFill/>
          <a:ln w="9525">
            <a:noFill/>
            <a:miter lim="800000"/>
            <a:headEnd/>
            <a:tailEnd/>
          </a:ln>
        </p:spPr>
        <p:txBody>
          <a:bodyPr>
            <a:spAutoFit/>
          </a:bodyPr>
          <a:lstStyle/>
          <a:p>
            <a:pPr marL="342900" indent="-342900">
              <a:spcBef>
                <a:spcPct val="30000"/>
              </a:spcBef>
              <a:buFontTx/>
              <a:buAutoNum type="arabicPeriod"/>
            </a:pPr>
            <a:endParaRPr kumimoji="1" lang="en-US" altLang="zh-CN" sz="2800" b="1"/>
          </a:p>
          <a:p>
            <a:pPr marL="342900" indent="-342900">
              <a:spcBef>
                <a:spcPct val="30000"/>
              </a:spcBef>
            </a:pPr>
            <a:r>
              <a:rPr kumimoji="1" lang="en-US" altLang="zh-CN" sz="2800" b="1">
                <a:latin typeface="Times New Roman" pitchFamily="18" charset="0"/>
              </a:rPr>
              <a:t>  </a:t>
            </a:r>
          </a:p>
          <a:p>
            <a:pPr marL="342900" indent="-342900">
              <a:spcBef>
                <a:spcPct val="30000"/>
              </a:spcBef>
            </a:pPr>
            <a:endParaRPr kumimoji="1" lang="en-US" altLang="zh-CN" sz="2800" b="1">
              <a:latin typeface="Times New Roman" pitchFamily="18" charset="0"/>
            </a:endParaRPr>
          </a:p>
          <a:p>
            <a:pPr marL="342900" indent="-342900">
              <a:spcBef>
                <a:spcPct val="30000"/>
              </a:spcBef>
              <a:buFontTx/>
              <a:buAutoNum type="arabicPeriod"/>
            </a:pPr>
            <a:endParaRPr kumimoji="1" lang="en-US" altLang="zh-CN" sz="2800" b="1"/>
          </a:p>
          <a:p>
            <a:pPr marL="342900" indent="-342900">
              <a:spcBef>
                <a:spcPct val="30000"/>
              </a:spcBef>
            </a:pPr>
            <a:endParaRPr kumimoji="1" lang="en-US" altLang="zh-CN" sz="2800" b="1">
              <a:latin typeface="Times New Roman" pitchFamily="18" charset="0"/>
            </a:endParaRPr>
          </a:p>
        </p:txBody>
      </p:sp>
      <p:pic>
        <p:nvPicPr>
          <p:cNvPr id="44035" name="Picture 4"/>
          <p:cNvPicPr>
            <a:picLocks noChangeAspect="1" noChangeArrowheads="1"/>
          </p:cNvPicPr>
          <p:nvPr/>
        </p:nvPicPr>
        <p:blipFill>
          <a:blip r:embed="rId3"/>
          <a:srcRect/>
          <a:stretch>
            <a:fillRect/>
          </a:stretch>
        </p:blipFill>
        <p:spPr bwMode="auto">
          <a:xfrm>
            <a:off x="0" y="625475"/>
            <a:ext cx="9144000" cy="6170613"/>
          </a:xfrm>
          <a:prstGeom prst="rect">
            <a:avLst/>
          </a:prstGeom>
          <a:noFill/>
          <a:ln w="9525">
            <a:noFill/>
            <a:miter lim="800000"/>
            <a:headEnd/>
            <a:tailEnd/>
          </a:ln>
        </p:spPr>
      </p:pic>
      <p:sp>
        <p:nvSpPr>
          <p:cNvPr id="44036" name="Rectangle 5"/>
          <p:cNvSpPr>
            <a:spLocks noChangeArrowheads="1"/>
          </p:cNvSpPr>
          <p:nvPr/>
        </p:nvSpPr>
        <p:spPr bwMode="auto">
          <a:xfrm>
            <a:off x="468313" y="2276475"/>
            <a:ext cx="8424862" cy="2160588"/>
          </a:xfrm>
          <a:prstGeom prst="rect">
            <a:avLst/>
          </a:prstGeom>
          <a:noFill/>
          <a:ln w="28575">
            <a:solidFill>
              <a:srgbClr val="FF33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68313" y="1317625"/>
            <a:ext cx="8280400" cy="2616200"/>
          </a:xfrm>
          <a:prstGeom prst="rect">
            <a:avLst/>
          </a:prstGeom>
          <a:noFill/>
          <a:ln w="9525">
            <a:noFill/>
            <a:miter lim="800000"/>
            <a:headEnd/>
            <a:tailEnd/>
          </a:ln>
        </p:spPr>
        <p:txBody>
          <a:bodyPr>
            <a:spAutoFit/>
          </a:bodyPr>
          <a:lstStyle/>
          <a:p>
            <a:pPr>
              <a:lnSpc>
                <a:spcPct val="115000"/>
              </a:lnSpc>
              <a:spcBef>
                <a:spcPct val="50000"/>
              </a:spcBef>
            </a:pPr>
            <a:r>
              <a:rPr lang="en-US" altLang="zh-CN" sz="2400" b="1"/>
              <a:t>       </a:t>
            </a:r>
            <a:r>
              <a:rPr lang="zh-CN" altLang="en-US" sz="2400"/>
              <a:t>当电子填满某一支电子壳层时，各电子的轨道运动和自旋取向就占据了所有可能方向，形成一个球形对称集合，这样电子自身具有的动量矩和磁矩必然相互抵消，因而，凡是占满电子的支壳层，其总动量矩和总磁矩都为零。只有未填满电子的支壳层上的电子才会对原子磁矩作出贡献。这种</a:t>
            </a:r>
            <a:r>
              <a:rPr lang="zh-CN" altLang="en-US" sz="2400">
                <a:solidFill>
                  <a:srgbClr val="FF0000"/>
                </a:solidFill>
              </a:rPr>
              <a:t>未满支壳层</a:t>
            </a:r>
            <a:r>
              <a:rPr lang="zh-CN" altLang="en-US" sz="2400"/>
              <a:t>称为</a:t>
            </a:r>
            <a:r>
              <a:rPr lang="zh-CN" altLang="en-US" sz="2400" b="1">
                <a:solidFill>
                  <a:srgbClr val="FF0000"/>
                </a:solidFill>
              </a:rPr>
              <a:t>磁性电子壳层</a:t>
            </a:r>
            <a:r>
              <a:rPr lang="zh-CN" altLang="en-US" sz="2400">
                <a:solidFill>
                  <a:srgbClr val="FF0000"/>
                </a:solidFill>
              </a:rPr>
              <a:t>。</a:t>
            </a:r>
          </a:p>
        </p:txBody>
      </p:sp>
      <p:sp>
        <p:nvSpPr>
          <p:cNvPr id="45059" name="Rectangle 3"/>
          <p:cNvSpPr>
            <a:spLocks noGrp="1" noChangeArrowheads="1"/>
          </p:cNvSpPr>
          <p:nvPr>
            <p:ph type="title"/>
          </p:nvPr>
        </p:nvSpPr>
        <p:spPr/>
        <p:txBody>
          <a:bodyPr/>
          <a:lstStyle/>
          <a:p>
            <a:pPr algn="l" eaLnBrk="1" hangingPunct="1"/>
            <a:r>
              <a:rPr lang="zh-CN" altLang="en-US" sz="2800" b="1" smtClean="0">
                <a:solidFill>
                  <a:srgbClr val="FF6600"/>
                </a:solidFill>
              </a:rPr>
              <a:t>占满电子的支壳层对原子磁矩无贡献</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395288" y="620713"/>
            <a:ext cx="8208962" cy="2741612"/>
          </a:xfrm>
          <a:prstGeom prst="rect">
            <a:avLst/>
          </a:prstGeom>
          <a:noFill/>
          <a:ln w="9525">
            <a:noFill/>
            <a:miter lim="800000"/>
            <a:headEnd/>
            <a:tailEnd/>
          </a:ln>
        </p:spPr>
        <p:txBody>
          <a:bodyPr>
            <a:spAutoFit/>
          </a:bodyPr>
          <a:lstStyle/>
          <a:p>
            <a:pPr marL="342900" indent="-342900">
              <a:spcBef>
                <a:spcPct val="30000"/>
              </a:spcBef>
              <a:buFontTx/>
              <a:buAutoNum type="arabicPeriod"/>
            </a:pPr>
            <a:endParaRPr kumimoji="1" lang="en-US" altLang="zh-CN" sz="2800" b="1"/>
          </a:p>
          <a:p>
            <a:pPr marL="342900" indent="-342900">
              <a:spcBef>
                <a:spcPct val="30000"/>
              </a:spcBef>
            </a:pPr>
            <a:r>
              <a:rPr kumimoji="1" lang="en-US" altLang="zh-CN" sz="2800" b="1">
                <a:latin typeface="Times New Roman" pitchFamily="18" charset="0"/>
              </a:rPr>
              <a:t>  </a:t>
            </a:r>
          </a:p>
          <a:p>
            <a:pPr marL="342900" indent="-342900">
              <a:spcBef>
                <a:spcPct val="30000"/>
              </a:spcBef>
            </a:pPr>
            <a:endParaRPr kumimoji="1" lang="en-US" altLang="zh-CN" sz="2800" b="1">
              <a:latin typeface="Times New Roman" pitchFamily="18" charset="0"/>
            </a:endParaRPr>
          </a:p>
          <a:p>
            <a:pPr marL="342900" indent="-342900">
              <a:spcBef>
                <a:spcPct val="30000"/>
              </a:spcBef>
              <a:buFontTx/>
              <a:buAutoNum type="arabicPeriod"/>
            </a:pPr>
            <a:endParaRPr kumimoji="1" lang="en-US" altLang="zh-CN" sz="2800" b="1"/>
          </a:p>
          <a:p>
            <a:pPr marL="342900" indent="-342900">
              <a:spcBef>
                <a:spcPct val="30000"/>
              </a:spcBef>
            </a:pPr>
            <a:endParaRPr kumimoji="1" lang="en-US" altLang="zh-CN" sz="2800" b="1">
              <a:latin typeface="Times New Roman" pitchFamily="18" charset="0"/>
            </a:endParaRPr>
          </a:p>
        </p:txBody>
      </p:sp>
      <p:sp>
        <p:nvSpPr>
          <p:cNvPr id="20484" name="Text Box 3"/>
          <p:cNvSpPr txBox="1">
            <a:spLocks noChangeArrowheads="1"/>
          </p:cNvSpPr>
          <p:nvPr/>
        </p:nvSpPr>
        <p:spPr bwMode="auto">
          <a:xfrm>
            <a:off x="323850" y="549275"/>
            <a:ext cx="8569325" cy="4932363"/>
          </a:xfrm>
          <a:prstGeom prst="rect">
            <a:avLst/>
          </a:prstGeom>
          <a:noFill/>
          <a:ln w="9525">
            <a:noFill/>
            <a:miter lim="800000"/>
            <a:headEnd/>
            <a:tailEnd/>
          </a:ln>
        </p:spPr>
        <p:txBody>
          <a:bodyPr>
            <a:spAutoFit/>
          </a:bodyPr>
          <a:lstStyle/>
          <a:p>
            <a:pPr>
              <a:lnSpc>
                <a:spcPct val="115000"/>
              </a:lnSpc>
              <a:spcBef>
                <a:spcPct val="50000"/>
              </a:spcBef>
            </a:pPr>
            <a:r>
              <a:rPr lang="en-US" altLang="zh-CN" sz="2400"/>
              <a:t>       </a:t>
            </a:r>
            <a:r>
              <a:rPr lang="zh-CN" altLang="en-US" sz="2400"/>
              <a:t>当某未满支壳层中包含多个电子时，该支壳层的电子按角动量耦合原则耦合成一个</a:t>
            </a:r>
            <a:r>
              <a:rPr lang="zh-CN" altLang="en-US" sz="2400" b="1">
                <a:solidFill>
                  <a:srgbClr val="FF0000"/>
                </a:solidFill>
              </a:rPr>
              <a:t>总角动量</a:t>
            </a:r>
            <a:r>
              <a:rPr lang="zh-CN" altLang="en-US" sz="2400"/>
              <a:t>。原子磁矩是和这个总角动量相联系的。</a:t>
            </a:r>
          </a:p>
          <a:p>
            <a:pPr>
              <a:spcBef>
                <a:spcPct val="50000"/>
              </a:spcBef>
            </a:pPr>
            <a:r>
              <a:rPr lang="zh-CN" altLang="en-US" sz="2400"/>
              <a:t>       电子角动量耦合的方式有两种：</a:t>
            </a:r>
          </a:p>
          <a:p>
            <a:pPr>
              <a:lnSpc>
                <a:spcPct val="130000"/>
              </a:lnSpc>
              <a:spcBef>
                <a:spcPct val="50000"/>
              </a:spcBef>
            </a:pPr>
            <a:r>
              <a:rPr kumimoji="1" lang="en-US" altLang="zh-CN" sz="2400" b="1">
                <a:solidFill>
                  <a:srgbClr val="FF6600"/>
                </a:solidFill>
              </a:rPr>
              <a:t>1.  </a:t>
            </a:r>
            <a:r>
              <a:rPr kumimoji="1" lang="en-US" altLang="zh-CN" sz="2400" b="1" i="1">
                <a:solidFill>
                  <a:srgbClr val="FF6600"/>
                </a:solidFill>
                <a:latin typeface="Times New Roman" pitchFamily="18" charset="0"/>
                <a:cs typeface="Times New Roman" pitchFamily="18" charset="0"/>
              </a:rPr>
              <a:t>L</a:t>
            </a:r>
            <a:r>
              <a:rPr kumimoji="1" lang="zh-CN" altLang="en-US" sz="2400" b="1" i="1">
                <a:solidFill>
                  <a:srgbClr val="FF6600"/>
                </a:solidFill>
                <a:latin typeface="Times New Roman" pitchFamily="18" charset="0"/>
                <a:cs typeface="Times New Roman" pitchFamily="18" charset="0"/>
              </a:rPr>
              <a:t>－</a:t>
            </a:r>
            <a:r>
              <a:rPr kumimoji="1" lang="en-US" altLang="zh-CN" sz="2400" b="1" i="1">
                <a:solidFill>
                  <a:srgbClr val="FF6600"/>
                </a:solidFill>
                <a:latin typeface="Times New Roman" pitchFamily="18" charset="0"/>
                <a:cs typeface="Times New Roman" pitchFamily="18" charset="0"/>
              </a:rPr>
              <a:t>S</a:t>
            </a:r>
            <a:r>
              <a:rPr kumimoji="1" lang="zh-CN" altLang="en-US" sz="2400" b="1">
                <a:solidFill>
                  <a:srgbClr val="FF6600"/>
                </a:solidFill>
              </a:rPr>
              <a:t>耦合</a:t>
            </a:r>
            <a:r>
              <a:rPr kumimoji="1" lang="zh-CN" altLang="en-US" sz="2400" b="1"/>
              <a:t>：</a:t>
            </a:r>
            <a:r>
              <a:rPr kumimoji="1" lang="zh-CN" altLang="en-US" sz="2400"/>
              <a:t>适用于原子序数较小的原子，在这类原子中，不同电子之间的轨道</a:t>
            </a:r>
            <a:r>
              <a:rPr kumimoji="1" lang="en-US" altLang="zh-CN" sz="2400"/>
              <a:t>-</a:t>
            </a:r>
            <a:r>
              <a:rPr kumimoji="1" lang="zh-CN" altLang="en-US" sz="2400"/>
              <a:t>轨道耦合和自旋</a:t>
            </a:r>
            <a:r>
              <a:rPr kumimoji="1" lang="en-US" altLang="zh-CN" sz="2400"/>
              <a:t>-</a:t>
            </a:r>
            <a:r>
              <a:rPr kumimoji="1" lang="zh-CN" altLang="en-US" sz="2400"/>
              <a:t>自旋耦合较强，而</a:t>
            </a:r>
            <a:r>
              <a:rPr kumimoji="1" lang="zh-CN" altLang="en-US" sz="2400" b="1">
                <a:solidFill>
                  <a:srgbClr val="FF6600"/>
                </a:solidFill>
              </a:rPr>
              <a:t>同一电子的轨道</a:t>
            </a:r>
            <a:r>
              <a:rPr kumimoji="1" lang="en-US" altLang="zh-CN" sz="2400" b="1">
                <a:solidFill>
                  <a:srgbClr val="FF6600"/>
                </a:solidFill>
              </a:rPr>
              <a:t>-</a:t>
            </a:r>
            <a:r>
              <a:rPr kumimoji="1" lang="zh-CN" altLang="en-US" sz="2400" b="1">
                <a:solidFill>
                  <a:srgbClr val="FF6600"/>
                </a:solidFill>
              </a:rPr>
              <a:t>自旋耦合较弱</a:t>
            </a:r>
            <a:r>
              <a:rPr kumimoji="1" lang="zh-CN" altLang="en-US" sz="2400"/>
              <a:t>，因而，各个电子的轨道角动量和自旋角动量先分别合成为一个总轨道角动量和总自旋角动量 ，然后，</a:t>
            </a:r>
            <a:r>
              <a:rPr kumimoji="1" lang="zh-CN" altLang="en-US" sz="2400">
                <a:solidFill>
                  <a:srgbClr val="FF0000"/>
                </a:solidFill>
              </a:rPr>
              <a:t>总轨道角动量和总自旋角动量再耦合成为该支壳层电子的总角动量 。</a:t>
            </a:r>
          </a:p>
        </p:txBody>
      </p:sp>
      <p:graphicFrame>
        <p:nvGraphicFramePr>
          <p:cNvPr id="20482" name="Object 4"/>
          <p:cNvGraphicFramePr>
            <a:graphicFrameLocks noChangeAspect="1"/>
          </p:cNvGraphicFramePr>
          <p:nvPr/>
        </p:nvGraphicFramePr>
        <p:xfrm>
          <a:off x="1619250" y="5661025"/>
          <a:ext cx="5905500" cy="839788"/>
        </p:xfrm>
        <a:graphic>
          <a:graphicData uri="http://schemas.openxmlformats.org/presentationml/2006/ole">
            <p:oleObj spid="_x0000_s20482" name="Equation" r:id="rId4" imgW="2501640" imgH="35532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95288" y="333375"/>
            <a:ext cx="8459787" cy="5753100"/>
          </a:xfrm>
          <a:prstGeom prst="rect">
            <a:avLst/>
          </a:prstGeom>
          <a:noFill/>
          <a:ln w="9525">
            <a:noFill/>
            <a:miter lim="800000"/>
            <a:headEnd/>
            <a:tailEnd/>
          </a:ln>
        </p:spPr>
        <p:txBody>
          <a:bodyPr>
            <a:spAutoFit/>
          </a:bodyPr>
          <a:lstStyle/>
          <a:p>
            <a:pPr>
              <a:lnSpc>
                <a:spcPct val="120000"/>
              </a:lnSpc>
              <a:spcBef>
                <a:spcPct val="30000"/>
              </a:spcBef>
            </a:pPr>
            <a:r>
              <a:rPr kumimoji="1" lang="en-US" altLang="zh-CN" sz="2800" b="1"/>
              <a:t> </a:t>
            </a:r>
            <a:r>
              <a:rPr kumimoji="1" lang="en-US" altLang="zh-CN" sz="2400" b="1"/>
              <a:t>     </a:t>
            </a:r>
            <a:r>
              <a:rPr kumimoji="1" lang="en-US" altLang="zh-CN"/>
              <a:t> </a:t>
            </a:r>
            <a:r>
              <a:rPr kumimoji="1" lang="en-US" altLang="zh-CN" sz="2400" b="1">
                <a:solidFill>
                  <a:srgbClr val="FF0000"/>
                </a:solidFill>
              </a:rPr>
              <a:t>2. </a:t>
            </a:r>
            <a:r>
              <a:rPr kumimoji="1" lang="en-US" altLang="zh-CN" sz="2400" b="1">
                <a:solidFill>
                  <a:srgbClr val="FF0000"/>
                </a:solidFill>
                <a:latin typeface="Times New Roman" pitchFamily="18" charset="0"/>
                <a:cs typeface="Times New Roman" pitchFamily="18" charset="0"/>
              </a:rPr>
              <a:t> </a:t>
            </a:r>
            <a:r>
              <a:rPr kumimoji="1" lang="en-US" altLang="zh-CN" sz="2400" b="1" i="1">
                <a:solidFill>
                  <a:srgbClr val="FF0000"/>
                </a:solidFill>
                <a:latin typeface="Times New Roman" pitchFamily="18" charset="0"/>
                <a:cs typeface="Times New Roman" pitchFamily="18" charset="0"/>
              </a:rPr>
              <a:t>j-j</a:t>
            </a:r>
            <a:r>
              <a:rPr kumimoji="1" lang="en-US" altLang="zh-CN" sz="2400" b="1">
                <a:solidFill>
                  <a:srgbClr val="FF0000"/>
                </a:solidFill>
                <a:latin typeface="Times New Roman" pitchFamily="18" charset="0"/>
                <a:cs typeface="Times New Roman" pitchFamily="18" charset="0"/>
              </a:rPr>
              <a:t> </a:t>
            </a:r>
            <a:r>
              <a:rPr kumimoji="1" lang="zh-CN" altLang="en-US" sz="2400" b="1">
                <a:solidFill>
                  <a:srgbClr val="FF0000"/>
                </a:solidFill>
              </a:rPr>
              <a:t>耦合</a:t>
            </a:r>
            <a:r>
              <a:rPr kumimoji="1" lang="zh-CN" altLang="en-US" sz="2400" b="1"/>
              <a:t>：</a:t>
            </a:r>
            <a:r>
              <a:rPr kumimoji="1" lang="zh-CN" altLang="en-US" sz="2400"/>
              <a:t>适用于原子序数 </a:t>
            </a:r>
            <a:r>
              <a:rPr kumimoji="1" lang="en-US" altLang="zh-CN" sz="2400">
                <a:latin typeface="Times New Roman" pitchFamily="18" charset="0"/>
                <a:cs typeface="Times New Roman" pitchFamily="18" charset="0"/>
              </a:rPr>
              <a:t>Z</a:t>
            </a:r>
            <a:r>
              <a:rPr kumimoji="1" lang="en-US" altLang="en-US" sz="2400">
                <a:latin typeface="Times New Roman" pitchFamily="18" charset="0"/>
                <a:cs typeface="Times New Roman" pitchFamily="18" charset="0"/>
              </a:rPr>
              <a:t>＞</a:t>
            </a:r>
            <a:r>
              <a:rPr kumimoji="1" lang="en-US" altLang="zh-CN" sz="2400">
                <a:latin typeface="Times New Roman" pitchFamily="18" charset="0"/>
                <a:cs typeface="Times New Roman" pitchFamily="18" charset="0"/>
              </a:rPr>
              <a:t>82 </a:t>
            </a:r>
            <a:r>
              <a:rPr kumimoji="1" lang="zh-CN" altLang="en-US" sz="2400"/>
              <a:t>的原子，在这类原子中，</a:t>
            </a:r>
            <a:r>
              <a:rPr kumimoji="1" lang="zh-CN" altLang="en-US" sz="2400" b="1">
                <a:solidFill>
                  <a:srgbClr val="FF6600"/>
                </a:solidFill>
              </a:rPr>
              <a:t>同一电子的轨道</a:t>
            </a:r>
            <a:r>
              <a:rPr kumimoji="1" lang="en-US" altLang="zh-CN" sz="2400" b="1">
                <a:solidFill>
                  <a:srgbClr val="FF6600"/>
                </a:solidFill>
              </a:rPr>
              <a:t>-</a:t>
            </a:r>
            <a:r>
              <a:rPr kumimoji="1" lang="zh-CN" altLang="en-US" sz="2400" b="1">
                <a:solidFill>
                  <a:srgbClr val="FF6600"/>
                </a:solidFill>
              </a:rPr>
              <a:t>自旋耦合较强</a:t>
            </a:r>
            <a:r>
              <a:rPr kumimoji="1" lang="zh-CN" altLang="en-US" sz="2400"/>
              <a:t>，每个电子的轨道角动量和自旋角动量先合成为电子的总角动量，然后各个电子的总角动量再合成为该电子壳层的总角动量。</a:t>
            </a:r>
          </a:p>
          <a:p>
            <a:pPr>
              <a:lnSpc>
                <a:spcPct val="120000"/>
              </a:lnSpc>
              <a:spcBef>
                <a:spcPct val="30000"/>
              </a:spcBef>
            </a:pPr>
            <a:r>
              <a:rPr kumimoji="1" lang="zh-CN" altLang="en-US" sz="2400"/>
              <a:t>       原子序数 </a:t>
            </a:r>
            <a:r>
              <a:rPr kumimoji="1" lang="en-US" altLang="zh-CN" sz="2400">
                <a:latin typeface="Times New Roman" pitchFamily="18" charset="0"/>
                <a:cs typeface="Times New Roman" pitchFamily="18" charset="0"/>
              </a:rPr>
              <a:t>Z≤32</a:t>
            </a:r>
            <a:r>
              <a:rPr kumimoji="1" lang="zh-CN" altLang="en-US" sz="2400"/>
              <a:t>的元素都采用第一种耦合方式，原子序数</a:t>
            </a:r>
            <a:r>
              <a:rPr kumimoji="1" lang="en-US" altLang="zh-CN" sz="2400">
                <a:latin typeface="Times New Roman" pitchFamily="18" charset="0"/>
                <a:cs typeface="Times New Roman" pitchFamily="18" charset="0"/>
              </a:rPr>
              <a:t>Z</a:t>
            </a:r>
            <a:r>
              <a:rPr kumimoji="1" lang="zh-CN" altLang="en-US" sz="2400">
                <a:latin typeface="Times New Roman" pitchFamily="18" charset="0"/>
                <a:cs typeface="Times New Roman" pitchFamily="18" charset="0"/>
              </a:rPr>
              <a:t>＞</a:t>
            </a:r>
            <a:r>
              <a:rPr kumimoji="1" lang="en-US" altLang="zh-CN" sz="2400">
                <a:latin typeface="Times New Roman" pitchFamily="18" charset="0"/>
                <a:cs typeface="Times New Roman" pitchFamily="18" charset="0"/>
              </a:rPr>
              <a:t>32</a:t>
            </a:r>
            <a:r>
              <a:rPr kumimoji="1" lang="zh-CN" altLang="en-US" sz="2400"/>
              <a:t>到 </a:t>
            </a:r>
            <a:r>
              <a:rPr kumimoji="1" lang="en-US" altLang="zh-CN" sz="2400">
                <a:latin typeface="Times New Roman" pitchFamily="18" charset="0"/>
                <a:cs typeface="Times New Roman" pitchFamily="18" charset="0"/>
              </a:rPr>
              <a:t>Z</a:t>
            </a:r>
            <a:r>
              <a:rPr kumimoji="1" lang="zh-CN" altLang="en-US" sz="2400">
                <a:latin typeface="Times New Roman" pitchFamily="18" charset="0"/>
                <a:cs typeface="Times New Roman" pitchFamily="18" charset="0"/>
              </a:rPr>
              <a:t>＝</a:t>
            </a:r>
            <a:r>
              <a:rPr kumimoji="1" lang="en-US" altLang="zh-CN" sz="2400">
                <a:latin typeface="Times New Roman" pitchFamily="18" charset="0"/>
                <a:cs typeface="Times New Roman" pitchFamily="18" charset="0"/>
              </a:rPr>
              <a:t>82 </a:t>
            </a:r>
            <a:r>
              <a:rPr kumimoji="1" lang="zh-CN" altLang="en-US" sz="2400"/>
              <a:t>之间元素角动量的耦合方式将逐渐地从第一种方式转变为第二种方式。</a:t>
            </a:r>
          </a:p>
          <a:p>
            <a:pPr>
              <a:lnSpc>
                <a:spcPct val="120000"/>
              </a:lnSpc>
              <a:spcBef>
                <a:spcPct val="30000"/>
              </a:spcBef>
            </a:pPr>
            <a:r>
              <a:rPr kumimoji="1" lang="zh-CN" altLang="en-US" sz="2400"/>
              <a:t>       所以原子序数不太大的原子的基态和低激发态，均可使用第一种耦合（简称</a:t>
            </a:r>
            <a:r>
              <a:rPr kumimoji="1" lang="zh-CN" altLang="en-US" sz="2400" i="1"/>
              <a:t> </a:t>
            </a:r>
            <a:r>
              <a:rPr kumimoji="1" lang="en-US" altLang="zh-CN" sz="2400" b="1" i="1">
                <a:latin typeface="Times New Roman" pitchFamily="18" charset="0"/>
                <a:cs typeface="Times New Roman" pitchFamily="18" charset="0"/>
              </a:rPr>
              <a:t>L-S</a:t>
            </a:r>
            <a:r>
              <a:rPr kumimoji="1" lang="en-US" altLang="zh-CN" sz="2400" i="1">
                <a:latin typeface="Times New Roman" pitchFamily="18" charset="0"/>
                <a:cs typeface="Times New Roman" pitchFamily="18" charset="0"/>
              </a:rPr>
              <a:t> </a:t>
            </a:r>
            <a:r>
              <a:rPr kumimoji="1" lang="zh-CN" altLang="en-US" sz="2400"/>
              <a:t>耦合），我们以后经常讨论到的</a:t>
            </a:r>
            <a:r>
              <a:rPr kumimoji="1" lang="en-US" altLang="zh-CN" sz="2400" b="1">
                <a:solidFill>
                  <a:srgbClr val="FF0000"/>
                </a:solidFill>
                <a:latin typeface="Times New Roman" pitchFamily="18" charset="0"/>
                <a:cs typeface="Times New Roman" pitchFamily="18" charset="0"/>
              </a:rPr>
              <a:t>3d</a:t>
            </a:r>
            <a:r>
              <a:rPr kumimoji="1" lang="zh-CN" altLang="en-US" sz="2400" b="1">
                <a:solidFill>
                  <a:srgbClr val="FF0000"/>
                </a:solidFill>
              </a:rPr>
              <a:t>族和</a:t>
            </a:r>
            <a:r>
              <a:rPr kumimoji="1" lang="en-US" altLang="zh-CN" sz="2400" b="1">
                <a:solidFill>
                  <a:srgbClr val="FF0000"/>
                </a:solidFill>
                <a:latin typeface="Times New Roman" pitchFamily="18" charset="0"/>
                <a:cs typeface="Times New Roman" pitchFamily="18" charset="0"/>
              </a:rPr>
              <a:t>4f </a:t>
            </a:r>
            <a:r>
              <a:rPr kumimoji="1" lang="zh-CN" altLang="en-US" sz="2400" b="1">
                <a:solidFill>
                  <a:srgbClr val="FF0000"/>
                </a:solidFill>
              </a:rPr>
              <a:t>族元素都可以使用</a:t>
            </a:r>
            <a:r>
              <a:rPr kumimoji="1" lang="en-US" altLang="zh-CN" sz="2400" b="1" i="1">
                <a:solidFill>
                  <a:srgbClr val="FF0000"/>
                </a:solidFill>
                <a:latin typeface="Times New Roman" pitchFamily="18" charset="0"/>
              </a:rPr>
              <a:t>L-S</a:t>
            </a:r>
            <a:r>
              <a:rPr kumimoji="1" lang="zh-CN" altLang="en-US" sz="2400" b="1">
                <a:solidFill>
                  <a:srgbClr val="FF0000"/>
                </a:solidFill>
              </a:rPr>
              <a:t>耦合方式</a:t>
            </a:r>
            <a:r>
              <a:rPr kumimoji="1" lang="zh-CN" altLang="en-US" sz="2400">
                <a:solidFill>
                  <a:srgbClr val="FF0000"/>
                </a:solidFill>
              </a:rPr>
              <a:t>。</a:t>
            </a:r>
          </a:p>
          <a:p>
            <a:pPr>
              <a:lnSpc>
                <a:spcPct val="120000"/>
              </a:lnSpc>
              <a:spcBef>
                <a:spcPct val="30000"/>
              </a:spcBef>
            </a:pPr>
            <a:r>
              <a:rPr kumimoji="1" lang="zh-CN" altLang="en-US" sz="2400">
                <a:solidFill>
                  <a:srgbClr val="FF0000"/>
                </a:solidFill>
              </a:rPr>
              <a:t>        </a:t>
            </a:r>
            <a:r>
              <a:rPr kumimoji="1" lang="zh-CN" altLang="en-US" sz="2400"/>
              <a:t>下面以原子某一壳层包含两个电子为例说明 </a:t>
            </a:r>
            <a:r>
              <a:rPr kumimoji="1" lang="en-US" altLang="zh-CN" sz="2400" b="1" i="1">
                <a:latin typeface="Times New Roman" pitchFamily="18" charset="0"/>
                <a:cs typeface="Times New Roman" pitchFamily="18" charset="0"/>
              </a:rPr>
              <a:t>L-S</a:t>
            </a:r>
            <a:r>
              <a:rPr kumimoji="1" lang="en-US" altLang="zh-CN" sz="2400">
                <a:latin typeface="Times New Roman" pitchFamily="18" charset="0"/>
                <a:cs typeface="Times New Roman" pitchFamily="18" charset="0"/>
              </a:rPr>
              <a:t> </a:t>
            </a:r>
            <a:r>
              <a:rPr kumimoji="1" lang="zh-CN" altLang="en-US" sz="2400"/>
              <a:t>的耦合方法：</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2"/>
          <p:cNvSpPr>
            <a:spLocks noChangeArrowheads="1"/>
          </p:cNvSpPr>
          <p:nvPr/>
        </p:nvSpPr>
        <p:spPr bwMode="auto">
          <a:xfrm>
            <a:off x="395288" y="620713"/>
            <a:ext cx="8208962" cy="2741612"/>
          </a:xfrm>
          <a:prstGeom prst="rect">
            <a:avLst/>
          </a:prstGeom>
          <a:noFill/>
          <a:ln w="9525">
            <a:noFill/>
            <a:miter lim="800000"/>
            <a:headEnd/>
            <a:tailEnd/>
          </a:ln>
        </p:spPr>
        <p:txBody>
          <a:bodyPr>
            <a:spAutoFit/>
          </a:bodyPr>
          <a:lstStyle/>
          <a:p>
            <a:pPr marL="342900" indent="-342900">
              <a:spcBef>
                <a:spcPct val="30000"/>
              </a:spcBef>
              <a:buFontTx/>
              <a:buAutoNum type="arabicPeriod"/>
            </a:pPr>
            <a:endParaRPr kumimoji="1" lang="en-US" altLang="zh-CN" sz="2800" b="1"/>
          </a:p>
          <a:p>
            <a:pPr marL="342900" indent="-342900">
              <a:spcBef>
                <a:spcPct val="30000"/>
              </a:spcBef>
            </a:pPr>
            <a:r>
              <a:rPr kumimoji="1" lang="en-US" altLang="zh-CN" sz="2800" b="1">
                <a:latin typeface="Times New Roman" pitchFamily="18" charset="0"/>
              </a:rPr>
              <a:t>  </a:t>
            </a:r>
          </a:p>
          <a:p>
            <a:pPr marL="342900" indent="-342900">
              <a:spcBef>
                <a:spcPct val="30000"/>
              </a:spcBef>
            </a:pPr>
            <a:endParaRPr kumimoji="1" lang="en-US" altLang="zh-CN" sz="2800" b="1">
              <a:latin typeface="Times New Roman" pitchFamily="18" charset="0"/>
            </a:endParaRPr>
          </a:p>
          <a:p>
            <a:pPr marL="342900" indent="-342900">
              <a:spcBef>
                <a:spcPct val="30000"/>
              </a:spcBef>
              <a:buFontTx/>
              <a:buAutoNum type="arabicPeriod"/>
            </a:pPr>
            <a:endParaRPr kumimoji="1" lang="en-US" altLang="zh-CN" sz="2800" b="1"/>
          </a:p>
          <a:p>
            <a:pPr marL="342900" indent="-342900">
              <a:spcBef>
                <a:spcPct val="30000"/>
              </a:spcBef>
            </a:pPr>
            <a:endParaRPr kumimoji="1" lang="en-US" altLang="zh-CN" sz="2800" b="1">
              <a:latin typeface="Times New Roman" pitchFamily="18" charset="0"/>
            </a:endParaRPr>
          </a:p>
        </p:txBody>
      </p:sp>
      <p:sp>
        <p:nvSpPr>
          <p:cNvPr id="21513" name="Text Box 3"/>
          <p:cNvSpPr txBox="1">
            <a:spLocks noChangeArrowheads="1"/>
          </p:cNvSpPr>
          <p:nvPr/>
        </p:nvSpPr>
        <p:spPr bwMode="auto">
          <a:xfrm>
            <a:off x="900113" y="476250"/>
            <a:ext cx="7058025" cy="1016000"/>
          </a:xfrm>
          <a:prstGeom prst="rect">
            <a:avLst/>
          </a:prstGeom>
          <a:noFill/>
          <a:ln w="9525">
            <a:noFill/>
            <a:miter lim="800000"/>
            <a:headEnd/>
            <a:tailEnd/>
          </a:ln>
        </p:spPr>
        <p:txBody>
          <a:bodyPr>
            <a:spAutoFit/>
          </a:bodyPr>
          <a:lstStyle/>
          <a:p>
            <a:pPr>
              <a:spcBef>
                <a:spcPct val="50000"/>
              </a:spcBef>
            </a:pPr>
            <a:r>
              <a:rPr lang="zh-CN" altLang="en-US" sz="2400"/>
              <a:t>设两个电子的轨道角动量量子数分别为：</a:t>
            </a:r>
            <a:r>
              <a:rPr lang="en-US" altLang="zh-CN" sz="2400" b="1" i="1">
                <a:latin typeface="Times New Roman" pitchFamily="18" charset="0"/>
              </a:rPr>
              <a:t>l</a:t>
            </a:r>
            <a:r>
              <a:rPr lang="en-US" altLang="zh-CN" sz="2400" b="1" baseline="-25000">
                <a:latin typeface="Times New Roman" pitchFamily="18" charset="0"/>
              </a:rPr>
              <a:t>1</a:t>
            </a:r>
            <a:r>
              <a:rPr lang="zh-CN" altLang="en-US" sz="2400" b="1">
                <a:latin typeface="Times New Roman" pitchFamily="18" charset="0"/>
              </a:rPr>
              <a:t>，</a:t>
            </a:r>
            <a:r>
              <a:rPr lang="en-US" altLang="zh-CN" sz="2400" b="1" i="1">
                <a:latin typeface="Times New Roman" pitchFamily="18" charset="0"/>
              </a:rPr>
              <a:t>l</a:t>
            </a:r>
            <a:r>
              <a:rPr lang="en-US" altLang="zh-CN" sz="2400" b="1" baseline="-25000">
                <a:latin typeface="Times New Roman" pitchFamily="18" charset="0"/>
              </a:rPr>
              <a:t>2</a:t>
            </a:r>
          </a:p>
          <a:p>
            <a:pPr>
              <a:spcBef>
                <a:spcPct val="50000"/>
              </a:spcBef>
            </a:pPr>
            <a:r>
              <a:rPr lang="zh-CN" altLang="en-US" sz="2400"/>
              <a:t>则其总轨道角动量量子数的可取值为：</a:t>
            </a:r>
          </a:p>
        </p:txBody>
      </p:sp>
      <p:graphicFrame>
        <p:nvGraphicFramePr>
          <p:cNvPr id="21506" name="Object 5"/>
          <p:cNvGraphicFramePr>
            <a:graphicFrameLocks noChangeAspect="1"/>
          </p:cNvGraphicFramePr>
          <p:nvPr/>
        </p:nvGraphicFramePr>
        <p:xfrm>
          <a:off x="1631950" y="2276475"/>
          <a:ext cx="5097463" cy="522288"/>
        </p:xfrm>
        <a:graphic>
          <a:graphicData uri="http://schemas.openxmlformats.org/presentationml/2006/ole">
            <p:oleObj spid="_x0000_s21506" name="Equation" r:id="rId4" imgW="2476440" imgH="253800" progId="Equation.DSMT4">
              <p:embed/>
            </p:oleObj>
          </a:graphicData>
        </a:graphic>
      </p:graphicFrame>
      <p:graphicFrame>
        <p:nvGraphicFramePr>
          <p:cNvPr id="21507" name="Object 6"/>
          <p:cNvGraphicFramePr>
            <a:graphicFrameLocks noChangeAspect="1"/>
          </p:cNvGraphicFramePr>
          <p:nvPr/>
        </p:nvGraphicFramePr>
        <p:xfrm>
          <a:off x="1763713" y="3500438"/>
          <a:ext cx="5257800" cy="531812"/>
        </p:xfrm>
        <a:graphic>
          <a:graphicData uri="http://schemas.openxmlformats.org/presentationml/2006/ole">
            <p:oleObj spid="_x0000_s21507" name="Equation" r:id="rId5" imgW="2514600" imgH="253800" progId="Equation.DSMT4">
              <p:embed/>
            </p:oleObj>
          </a:graphicData>
        </a:graphic>
      </p:graphicFrame>
      <p:sp>
        <p:nvSpPr>
          <p:cNvPr id="21514" name="Text Box 7"/>
          <p:cNvSpPr txBox="1">
            <a:spLocks noChangeArrowheads="1"/>
          </p:cNvSpPr>
          <p:nvPr/>
        </p:nvSpPr>
        <p:spPr bwMode="auto">
          <a:xfrm>
            <a:off x="971550" y="2852738"/>
            <a:ext cx="3743325" cy="457200"/>
          </a:xfrm>
          <a:prstGeom prst="rect">
            <a:avLst/>
          </a:prstGeom>
          <a:noFill/>
          <a:ln w="9525">
            <a:noFill/>
            <a:miter lim="800000"/>
            <a:headEnd/>
            <a:tailEnd/>
          </a:ln>
        </p:spPr>
        <p:txBody>
          <a:bodyPr>
            <a:spAutoFit/>
          </a:bodyPr>
          <a:lstStyle/>
          <a:p>
            <a:pPr>
              <a:spcBef>
                <a:spcPct val="50000"/>
              </a:spcBef>
            </a:pPr>
            <a:r>
              <a:rPr lang="zh-CN" altLang="en-US" sz="2400"/>
              <a:t>自旋情况相同：</a:t>
            </a:r>
          </a:p>
        </p:txBody>
      </p:sp>
      <p:sp>
        <p:nvSpPr>
          <p:cNvPr id="21515" name="Text Box 8"/>
          <p:cNvSpPr txBox="1">
            <a:spLocks noChangeArrowheads="1"/>
          </p:cNvSpPr>
          <p:nvPr/>
        </p:nvSpPr>
        <p:spPr bwMode="auto">
          <a:xfrm>
            <a:off x="1116013" y="4149725"/>
            <a:ext cx="4535487" cy="457200"/>
          </a:xfrm>
          <a:prstGeom prst="rect">
            <a:avLst/>
          </a:prstGeom>
          <a:noFill/>
          <a:ln w="9525">
            <a:noFill/>
            <a:miter lim="800000"/>
            <a:headEnd/>
            <a:tailEnd/>
          </a:ln>
        </p:spPr>
        <p:txBody>
          <a:bodyPr>
            <a:spAutoFit/>
          </a:bodyPr>
          <a:lstStyle/>
          <a:p>
            <a:pPr>
              <a:spcBef>
                <a:spcPct val="50000"/>
              </a:spcBef>
            </a:pPr>
            <a:r>
              <a:rPr lang="zh-CN" altLang="en-US" sz="2400"/>
              <a:t>两个电子的总角动量量子数：</a:t>
            </a:r>
          </a:p>
        </p:txBody>
      </p:sp>
      <p:graphicFrame>
        <p:nvGraphicFramePr>
          <p:cNvPr id="21508" name="Object 9"/>
          <p:cNvGraphicFramePr>
            <a:graphicFrameLocks noChangeAspect="1"/>
          </p:cNvGraphicFramePr>
          <p:nvPr/>
        </p:nvGraphicFramePr>
        <p:xfrm>
          <a:off x="2484438" y="4724400"/>
          <a:ext cx="1512887" cy="525463"/>
        </p:xfrm>
        <a:graphic>
          <a:graphicData uri="http://schemas.openxmlformats.org/presentationml/2006/ole">
            <p:oleObj spid="_x0000_s21508" name="Equation" r:id="rId6" imgW="622080" imgH="215640" progId="Equation.DSMT4">
              <p:embed/>
            </p:oleObj>
          </a:graphicData>
        </a:graphic>
      </p:graphicFrame>
      <p:sp>
        <p:nvSpPr>
          <p:cNvPr id="21516" name="Text Box 10"/>
          <p:cNvSpPr txBox="1">
            <a:spLocks noChangeArrowheads="1"/>
          </p:cNvSpPr>
          <p:nvPr/>
        </p:nvSpPr>
        <p:spPr bwMode="auto">
          <a:xfrm>
            <a:off x="1042988" y="5445125"/>
            <a:ext cx="4608512" cy="457200"/>
          </a:xfrm>
          <a:prstGeom prst="rect">
            <a:avLst/>
          </a:prstGeom>
          <a:noFill/>
          <a:ln w="9525">
            <a:noFill/>
            <a:miter lim="800000"/>
            <a:headEnd/>
            <a:tailEnd/>
          </a:ln>
        </p:spPr>
        <p:txBody>
          <a:bodyPr>
            <a:spAutoFit/>
          </a:bodyPr>
          <a:lstStyle/>
          <a:p>
            <a:pPr>
              <a:spcBef>
                <a:spcPct val="50000"/>
              </a:spcBef>
            </a:pPr>
            <a:r>
              <a:rPr lang="zh-CN" altLang="en-US" sz="2400"/>
              <a:t>如果 </a:t>
            </a:r>
            <a:r>
              <a:rPr lang="en-US" altLang="zh-CN" sz="2400" b="1" i="1">
                <a:latin typeface="Times New Roman" pitchFamily="18" charset="0"/>
              </a:rPr>
              <a:t>L</a:t>
            </a:r>
            <a:r>
              <a:rPr lang="en-US" altLang="zh-CN" sz="2400" b="1">
                <a:latin typeface="Times New Roman" pitchFamily="18" charset="0"/>
              </a:rPr>
              <a:t>&gt;</a:t>
            </a:r>
            <a:r>
              <a:rPr lang="en-US" altLang="zh-CN" sz="2400" b="1" i="1">
                <a:latin typeface="Times New Roman" pitchFamily="18" charset="0"/>
              </a:rPr>
              <a:t>S</a:t>
            </a:r>
            <a:r>
              <a:rPr lang="zh-CN" altLang="en-US" sz="2400" i="1"/>
              <a:t>， </a:t>
            </a:r>
            <a:r>
              <a:rPr lang="en-US" altLang="zh-CN" sz="2400" b="1" i="1">
                <a:latin typeface="Times New Roman" pitchFamily="18" charset="0"/>
              </a:rPr>
              <a:t>J </a:t>
            </a:r>
            <a:r>
              <a:rPr lang="zh-CN" altLang="en-US" sz="2400"/>
              <a:t>的取值为：</a:t>
            </a:r>
          </a:p>
        </p:txBody>
      </p:sp>
      <p:graphicFrame>
        <p:nvGraphicFramePr>
          <p:cNvPr id="21509" name="Object 11"/>
          <p:cNvGraphicFramePr>
            <a:graphicFrameLocks noChangeAspect="1"/>
          </p:cNvGraphicFramePr>
          <p:nvPr/>
        </p:nvGraphicFramePr>
        <p:xfrm>
          <a:off x="1908175" y="6092825"/>
          <a:ext cx="4176713" cy="457200"/>
        </p:xfrm>
        <a:graphic>
          <a:graphicData uri="http://schemas.openxmlformats.org/presentationml/2006/ole">
            <p:oleObj spid="_x0000_s21509" name="Equation" r:id="rId7" imgW="1739880" imgH="190440" progId="Equation.DSMT4">
              <p:embed/>
            </p:oleObj>
          </a:graphicData>
        </a:graphic>
      </p:graphicFrame>
      <p:sp>
        <p:nvSpPr>
          <p:cNvPr id="21517" name="Text Box 12"/>
          <p:cNvSpPr txBox="1">
            <a:spLocks noChangeArrowheads="1"/>
          </p:cNvSpPr>
          <p:nvPr/>
        </p:nvSpPr>
        <p:spPr bwMode="auto">
          <a:xfrm>
            <a:off x="6443663" y="6021388"/>
            <a:ext cx="2447925" cy="457200"/>
          </a:xfrm>
          <a:prstGeom prst="rect">
            <a:avLst/>
          </a:prstGeom>
          <a:noFill/>
          <a:ln w="9525">
            <a:noFill/>
            <a:miter lim="800000"/>
            <a:headEnd/>
            <a:tailEnd/>
          </a:ln>
        </p:spPr>
        <p:txBody>
          <a:bodyPr>
            <a:spAutoFit/>
          </a:bodyPr>
          <a:lstStyle/>
          <a:p>
            <a:pPr>
              <a:spcBef>
                <a:spcPct val="50000"/>
              </a:spcBef>
            </a:pPr>
            <a:r>
              <a:rPr lang="zh-CN" altLang="en-US" sz="2400"/>
              <a:t>（共</a:t>
            </a:r>
            <a:r>
              <a:rPr lang="en-US" altLang="zh-CN" sz="2400"/>
              <a:t>2S+1</a:t>
            </a:r>
            <a:r>
              <a:rPr lang="zh-CN" altLang="en-US" sz="2400"/>
              <a:t>个值）</a:t>
            </a:r>
          </a:p>
        </p:txBody>
      </p:sp>
      <p:graphicFrame>
        <p:nvGraphicFramePr>
          <p:cNvPr id="21510" name="Object 13"/>
          <p:cNvGraphicFramePr>
            <a:graphicFrameLocks noChangeAspect="1"/>
          </p:cNvGraphicFramePr>
          <p:nvPr/>
        </p:nvGraphicFramePr>
        <p:xfrm>
          <a:off x="3276600" y="2924175"/>
          <a:ext cx="4210050" cy="420688"/>
        </p:xfrm>
        <a:graphic>
          <a:graphicData uri="http://schemas.openxmlformats.org/presentationml/2006/ole">
            <p:oleObj spid="_x0000_s21510" name="公式" r:id="rId8" imgW="5587920" imgH="558720" progId="Equation.3">
              <p:embed/>
            </p:oleObj>
          </a:graphicData>
        </a:graphic>
      </p:graphicFrame>
      <p:graphicFrame>
        <p:nvGraphicFramePr>
          <p:cNvPr id="21511" name="Object 14"/>
          <p:cNvGraphicFramePr>
            <a:graphicFrameLocks noChangeAspect="1"/>
          </p:cNvGraphicFramePr>
          <p:nvPr/>
        </p:nvGraphicFramePr>
        <p:xfrm>
          <a:off x="2195513" y="1628775"/>
          <a:ext cx="3894137" cy="420688"/>
        </p:xfrm>
        <a:graphic>
          <a:graphicData uri="http://schemas.openxmlformats.org/presentationml/2006/ole">
            <p:oleObj spid="_x0000_s21511" name="公式" r:id="rId9" imgW="5168880" imgH="558720" progId="Equation.3">
              <p:embed/>
            </p:oleObj>
          </a:graphicData>
        </a:graphic>
      </p:graphicFrame>
      <p:sp>
        <p:nvSpPr>
          <p:cNvPr id="21518" name="Line 15"/>
          <p:cNvSpPr>
            <a:spLocks noChangeShapeType="1"/>
          </p:cNvSpPr>
          <p:nvPr/>
        </p:nvSpPr>
        <p:spPr bwMode="auto">
          <a:xfrm>
            <a:off x="5076825" y="4005263"/>
            <a:ext cx="503238" cy="0"/>
          </a:xfrm>
          <a:prstGeom prst="line">
            <a:avLst/>
          </a:prstGeom>
          <a:noFill/>
          <a:ln w="28575">
            <a:solidFill>
              <a:srgbClr val="FF3300"/>
            </a:solidFill>
            <a:prstDash val="dash"/>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2"/>
          <p:cNvSpPr txBox="1">
            <a:spLocks noChangeArrowheads="1"/>
          </p:cNvSpPr>
          <p:nvPr/>
        </p:nvSpPr>
        <p:spPr bwMode="auto">
          <a:xfrm>
            <a:off x="1042988" y="620713"/>
            <a:ext cx="6985000" cy="457200"/>
          </a:xfrm>
          <a:prstGeom prst="rect">
            <a:avLst/>
          </a:prstGeom>
          <a:noFill/>
          <a:ln w="9525">
            <a:noFill/>
            <a:miter lim="800000"/>
            <a:headEnd/>
            <a:tailEnd/>
          </a:ln>
        </p:spPr>
        <p:txBody>
          <a:bodyPr>
            <a:spAutoFit/>
          </a:bodyPr>
          <a:lstStyle/>
          <a:p>
            <a:pPr>
              <a:spcBef>
                <a:spcPct val="50000"/>
              </a:spcBef>
            </a:pPr>
            <a:endParaRPr lang="zh-CN" altLang="zh-CN" sz="2400"/>
          </a:p>
        </p:txBody>
      </p:sp>
      <p:sp>
        <p:nvSpPr>
          <p:cNvPr id="22533" name="Rectangle 3"/>
          <p:cNvSpPr>
            <a:spLocks noChangeArrowheads="1"/>
          </p:cNvSpPr>
          <p:nvPr/>
        </p:nvSpPr>
        <p:spPr bwMode="auto">
          <a:xfrm>
            <a:off x="755650" y="406400"/>
            <a:ext cx="3624263" cy="457200"/>
          </a:xfrm>
          <a:prstGeom prst="rect">
            <a:avLst/>
          </a:prstGeom>
          <a:noFill/>
          <a:ln w="9525">
            <a:noFill/>
            <a:miter lim="800000"/>
            <a:headEnd/>
            <a:tailEnd/>
          </a:ln>
        </p:spPr>
        <p:txBody>
          <a:bodyPr wrap="none">
            <a:spAutoFit/>
          </a:bodyPr>
          <a:lstStyle/>
          <a:p>
            <a:r>
              <a:rPr lang="zh-CN" altLang="en-US" sz="2400"/>
              <a:t>如果 </a:t>
            </a:r>
            <a:r>
              <a:rPr lang="en-US" altLang="zh-CN" sz="2400" b="1" i="1">
                <a:latin typeface="Times New Roman" pitchFamily="18" charset="0"/>
              </a:rPr>
              <a:t>L</a:t>
            </a:r>
            <a:r>
              <a:rPr lang="en-US" altLang="zh-CN" sz="2400" b="1">
                <a:latin typeface="Times New Roman" pitchFamily="18" charset="0"/>
              </a:rPr>
              <a:t>&lt;</a:t>
            </a:r>
            <a:r>
              <a:rPr lang="en-US" altLang="zh-CN" sz="2400" b="1" i="1">
                <a:latin typeface="Times New Roman" pitchFamily="18" charset="0"/>
              </a:rPr>
              <a:t> S</a:t>
            </a:r>
            <a:r>
              <a:rPr lang="zh-CN" altLang="en-US" sz="2400" i="1"/>
              <a:t>， </a:t>
            </a:r>
            <a:r>
              <a:rPr lang="en-US" altLang="zh-CN" sz="2400" b="1" i="1">
                <a:latin typeface="Times New Roman" pitchFamily="18" charset="0"/>
              </a:rPr>
              <a:t>J </a:t>
            </a:r>
            <a:r>
              <a:rPr lang="zh-CN" altLang="en-US" sz="2400"/>
              <a:t>的取值为：</a:t>
            </a:r>
          </a:p>
        </p:txBody>
      </p:sp>
      <p:graphicFrame>
        <p:nvGraphicFramePr>
          <p:cNvPr id="22530" name="Object 4"/>
          <p:cNvGraphicFramePr>
            <a:graphicFrameLocks noChangeAspect="1"/>
          </p:cNvGraphicFramePr>
          <p:nvPr/>
        </p:nvGraphicFramePr>
        <p:xfrm>
          <a:off x="1403350" y="1052513"/>
          <a:ext cx="4176713" cy="457200"/>
        </p:xfrm>
        <a:graphic>
          <a:graphicData uri="http://schemas.openxmlformats.org/presentationml/2006/ole">
            <p:oleObj spid="_x0000_s22530" name="Equation" r:id="rId3" imgW="1739880" imgH="190440" progId="Equation.DSMT4">
              <p:embed/>
            </p:oleObj>
          </a:graphicData>
        </a:graphic>
      </p:graphicFrame>
      <p:sp>
        <p:nvSpPr>
          <p:cNvPr id="22534" name="Rectangle 5"/>
          <p:cNvSpPr>
            <a:spLocks noChangeArrowheads="1"/>
          </p:cNvSpPr>
          <p:nvPr/>
        </p:nvSpPr>
        <p:spPr bwMode="auto">
          <a:xfrm>
            <a:off x="6011863" y="1052513"/>
            <a:ext cx="2395537" cy="457200"/>
          </a:xfrm>
          <a:prstGeom prst="rect">
            <a:avLst/>
          </a:prstGeom>
          <a:noFill/>
          <a:ln w="9525">
            <a:noFill/>
            <a:miter lim="800000"/>
            <a:headEnd/>
            <a:tailEnd/>
          </a:ln>
        </p:spPr>
        <p:txBody>
          <a:bodyPr wrap="none">
            <a:spAutoFit/>
          </a:bodyPr>
          <a:lstStyle/>
          <a:p>
            <a:r>
              <a:rPr lang="zh-CN" altLang="en-US" sz="2400"/>
              <a:t>（共</a:t>
            </a:r>
            <a:r>
              <a:rPr lang="en-US" altLang="zh-CN" sz="2400"/>
              <a:t>2L+1</a:t>
            </a:r>
            <a:r>
              <a:rPr lang="zh-CN" altLang="en-US" sz="2400"/>
              <a:t>个值）</a:t>
            </a:r>
          </a:p>
        </p:txBody>
      </p:sp>
      <p:sp>
        <p:nvSpPr>
          <p:cNvPr id="22535" name="Text Box 6"/>
          <p:cNvSpPr txBox="1">
            <a:spLocks noChangeArrowheads="1"/>
          </p:cNvSpPr>
          <p:nvPr/>
        </p:nvSpPr>
        <p:spPr bwMode="auto">
          <a:xfrm>
            <a:off x="900113" y="1773238"/>
            <a:ext cx="3600450" cy="457200"/>
          </a:xfrm>
          <a:prstGeom prst="rect">
            <a:avLst/>
          </a:prstGeom>
          <a:noFill/>
          <a:ln w="9525">
            <a:noFill/>
            <a:miter lim="800000"/>
            <a:headEnd/>
            <a:tailEnd/>
          </a:ln>
        </p:spPr>
        <p:txBody>
          <a:bodyPr>
            <a:spAutoFit/>
          </a:bodyPr>
          <a:lstStyle/>
          <a:p>
            <a:pPr>
              <a:spcBef>
                <a:spcPct val="50000"/>
              </a:spcBef>
            </a:pPr>
            <a:r>
              <a:rPr lang="zh-CN" altLang="en-US" sz="2400"/>
              <a:t>其总角动量：</a:t>
            </a:r>
          </a:p>
        </p:txBody>
      </p:sp>
      <p:graphicFrame>
        <p:nvGraphicFramePr>
          <p:cNvPr id="22531" name="Object 7"/>
          <p:cNvGraphicFramePr>
            <a:graphicFrameLocks noChangeAspect="1"/>
          </p:cNvGraphicFramePr>
          <p:nvPr/>
        </p:nvGraphicFramePr>
        <p:xfrm>
          <a:off x="2195513" y="2420938"/>
          <a:ext cx="2314575" cy="571500"/>
        </p:xfrm>
        <a:graphic>
          <a:graphicData uri="http://schemas.openxmlformats.org/presentationml/2006/ole">
            <p:oleObj spid="_x0000_s22531" name="Equation" r:id="rId4" imgW="1028520" imgH="253800" progId="Equation.DSMT4">
              <p:embed/>
            </p:oleObj>
          </a:graphicData>
        </a:graphic>
      </p:graphicFrame>
      <p:sp>
        <p:nvSpPr>
          <p:cNvPr id="22536" name="Text Box 8"/>
          <p:cNvSpPr txBox="1">
            <a:spLocks noChangeArrowheads="1"/>
          </p:cNvSpPr>
          <p:nvPr/>
        </p:nvSpPr>
        <p:spPr bwMode="auto">
          <a:xfrm>
            <a:off x="900113" y="3141663"/>
            <a:ext cx="7343775" cy="1552575"/>
          </a:xfrm>
          <a:prstGeom prst="rect">
            <a:avLst/>
          </a:prstGeom>
          <a:noFill/>
          <a:ln w="9525">
            <a:noFill/>
            <a:miter lim="800000"/>
            <a:headEnd/>
            <a:tailEnd/>
          </a:ln>
        </p:spPr>
        <p:txBody>
          <a:bodyPr>
            <a:spAutoFit/>
          </a:bodyPr>
          <a:lstStyle/>
          <a:p>
            <a:pPr>
              <a:spcBef>
                <a:spcPct val="50000"/>
              </a:spcBef>
            </a:pPr>
            <a:r>
              <a:rPr lang="zh-CN" altLang="en-US" sz="2400"/>
              <a:t>在磁场方向上的投影是量子化的，多值的。</a:t>
            </a:r>
          </a:p>
          <a:p>
            <a:pPr>
              <a:spcBef>
                <a:spcPct val="50000"/>
              </a:spcBef>
            </a:pPr>
            <a:r>
              <a:rPr lang="zh-CN" altLang="en-US" sz="2400"/>
              <a:t>此时不能立即给出两个电子的总磁矩。因为</a:t>
            </a:r>
            <a:r>
              <a:rPr lang="zh-CN" altLang="en-US" sz="2400" b="1">
                <a:solidFill>
                  <a:srgbClr val="FF0000"/>
                </a:solidFill>
              </a:rPr>
              <a:t>总动量矩</a:t>
            </a:r>
          </a:p>
          <a:p>
            <a:pPr>
              <a:spcBef>
                <a:spcPct val="50000"/>
              </a:spcBef>
            </a:pPr>
            <a:r>
              <a:rPr lang="zh-CN" altLang="en-US" sz="2400" b="1">
                <a:solidFill>
                  <a:srgbClr val="FF0000"/>
                </a:solidFill>
              </a:rPr>
              <a:t>和总磁矩的方向是不重合的</a:t>
            </a:r>
            <a:r>
              <a:rPr lang="zh-CN" altLang="en-US" sz="2400" b="1"/>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Text Box 2"/>
          <p:cNvSpPr txBox="1">
            <a:spLocks noChangeArrowheads="1"/>
          </p:cNvSpPr>
          <p:nvPr/>
        </p:nvSpPr>
        <p:spPr bwMode="auto">
          <a:xfrm>
            <a:off x="1403350" y="1052513"/>
            <a:ext cx="4897438" cy="366712"/>
          </a:xfrm>
          <a:prstGeom prst="rect">
            <a:avLst/>
          </a:prstGeom>
          <a:noFill/>
          <a:ln w="9525">
            <a:noFill/>
            <a:miter lim="800000"/>
            <a:headEnd/>
            <a:tailEnd/>
          </a:ln>
        </p:spPr>
        <p:txBody>
          <a:bodyPr>
            <a:spAutoFit/>
          </a:bodyPr>
          <a:lstStyle/>
          <a:p>
            <a:pPr>
              <a:spcBef>
                <a:spcPct val="50000"/>
              </a:spcBef>
            </a:pPr>
            <a:endParaRPr lang="zh-CN" altLang="zh-CN"/>
          </a:p>
        </p:txBody>
      </p:sp>
      <p:graphicFrame>
        <p:nvGraphicFramePr>
          <p:cNvPr id="23554" name="Object 3"/>
          <p:cNvGraphicFramePr>
            <a:graphicFrameLocks noChangeAspect="1"/>
          </p:cNvGraphicFramePr>
          <p:nvPr/>
        </p:nvGraphicFramePr>
        <p:xfrm>
          <a:off x="684213" y="188913"/>
          <a:ext cx="2498725" cy="6408737"/>
        </p:xfrm>
        <a:graphic>
          <a:graphicData uri="http://schemas.openxmlformats.org/presentationml/2006/ole">
            <p:oleObj spid="_x0000_s23554" name="Image" r:id="rId3" imgW="844226" imgH="2166765" progId="">
              <p:embed/>
            </p:oleObj>
          </a:graphicData>
        </a:graphic>
      </p:graphicFrame>
      <p:graphicFrame>
        <p:nvGraphicFramePr>
          <p:cNvPr id="23555" name="Object 4"/>
          <p:cNvGraphicFramePr>
            <a:graphicFrameLocks noChangeAspect="1"/>
          </p:cNvGraphicFramePr>
          <p:nvPr/>
        </p:nvGraphicFramePr>
        <p:xfrm>
          <a:off x="3419475" y="549275"/>
          <a:ext cx="5256213" cy="1098550"/>
        </p:xfrm>
        <a:graphic>
          <a:graphicData uri="http://schemas.openxmlformats.org/presentationml/2006/ole">
            <p:oleObj spid="_x0000_s23555" name="Equation" r:id="rId4" imgW="2552400" imgH="533160" progId="Equation.DSMT4">
              <p:embed/>
            </p:oleObj>
          </a:graphicData>
        </a:graphic>
      </p:graphicFrame>
      <p:sp>
        <p:nvSpPr>
          <p:cNvPr id="23564" name="Text Box 5"/>
          <p:cNvSpPr txBox="1">
            <a:spLocks noChangeArrowheads="1"/>
          </p:cNvSpPr>
          <p:nvPr/>
        </p:nvSpPr>
        <p:spPr bwMode="auto">
          <a:xfrm>
            <a:off x="3132138" y="2060575"/>
            <a:ext cx="5761037" cy="1370013"/>
          </a:xfrm>
          <a:prstGeom prst="rect">
            <a:avLst/>
          </a:prstGeom>
          <a:noFill/>
          <a:ln w="9525">
            <a:noFill/>
            <a:miter lim="800000"/>
            <a:headEnd/>
            <a:tailEnd/>
          </a:ln>
        </p:spPr>
        <p:txBody>
          <a:bodyPr>
            <a:spAutoFit/>
          </a:bodyPr>
          <a:lstStyle/>
          <a:p>
            <a:pPr>
              <a:spcBef>
                <a:spcPct val="50000"/>
              </a:spcBef>
            </a:pPr>
            <a:r>
              <a:rPr lang="zh-CN" altLang="en-US" sz="2400"/>
              <a:t>显然，合成后的</a:t>
            </a:r>
            <a:r>
              <a:rPr lang="en-US" altLang="zh-CN" sz="2400" b="1" i="1">
                <a:latin typeface="Times New Roman" pitchFamily="18" charset="0"/>
              </a:rPr>
              <a:t>P</a:t>
            </a:r>
            <a:r>
              <a:rPr lang="en-US" altLang="zh-CN" sz="2400" b="1" baseline="-25000">
                <a:latin typeface="Times New Roman" pitchFamily="18" charset="0"/>
              </a:rPr>
              <a:t>J</a:t>
            </a:r>
            <a:r>
              <a:rPr lang="en-US" altLang="zh-CN" sz="2400"/>
              <a:t> </a:t>
            </a:r>
            <a:r>
              <a:rPr lang="zh-CN" altLang="en-US" sz="2400"/>
              <a:t>和</a:t>
            </a:r>
            <a:r>
              <a:rPr lang="zh-CN" altLang="en-US" sz="2400" b="1" i="1">
                <a:latin typeface="Times New Roman" pitchFamily="18" charset="0"/>
                <a:sym typeface="Symbol" pitchFamily="18" charset="2"/>
              </a:rPr>
              <a:t></a:t>
            </a:r>
            <a:r>
              <a:rPr lang="en-US" altLang="zh-CN" sz="2400" b="1" baseline="-25000">
                <a:latin typeface="Times New Roman" pitchFamily="18" charset="0"/>
                <a:sym typeface="Symbol" pitchFamily="18" charset="2"/>
              </a:rPr>
              <a:t>L-S</a:t>
            </a:r>
            <a:r>
              <a:rPr lang="en-US" altLang="zh-CN" sz="2400"/>
              <a:t> </a:t>
            </a:r>
            <a:r>
              <a:rPr lang="zh-CN" altLang="en-US" sz="2400"/>
              <a:t>不在同一方向</a:t>
            </a:r>
          </a:p>
          <a:p>
            <a:pPr>
              <a:spcBef>
                <a:spcPct val="50000"/>
              </a:spcBef>
            </a:pPr>
            <a:r>
              <a:rPr lang="zh-CN" altLang="en-US" sz="2400"/>
              <a:t>上，为了得到</a:t>
            </a:r>
            <a:r>
              <a:rPr lang="zh-CN" altLang="en-US" sz="2400" b="1" i="1">
                <a:latin typeface="Times New Roman" pitchFamily="18" charset="0"/>
                <a:sym typeface="Symbol" pitchFamily="18" charset="2"/>
              </a:rPr>
              <a:t></a:t>
            </a:r>
            <a:r>
              <a:rPr lang="en-US" altLang="zh-CN" sz="2400" b="1" baseline="-25000">
                <a:latin typeface="Times New Roman" pitchFamily="18" charset="0"/>
                <a:sym typeface="Symbol" pitchFamily="18" charset="2"/>
              </a:rPr>
              <a:t>J</a:t>
            </a:r>
            <a:r>
              <a:rPr lang="zh-CN" altLang="en-US" sz="2400"/>
              <a:t>，必须将</a:t>
            </a:r>
            <a:r>
              <a:rPr lang="zh-CN" altLang="en-US" sz="2400" b="1" i="1">
                <a:latin typeface="Times New Roman" pitchFamily="18" charset="0"/>
                <a:sym typeface="Symbol" pitchFamily="18" charset="2"/>
              </a:rPr>
              <a:t></a:t>
            </a:r>
            <a:r>
              <a:rPr lang="en-US" altLang="zh-CN" sz="2400" b="1" baseline="-25000">
                <a:latin typeface="Times New Roman" pitchFamily="18" charset="0"/>
                <a:sym typeface="Symbol" pitchFamily="18" charset="2"/>
              </a:rPr>
              <a:t>L-S</a:t>
            </a:r>
            <a:r>
              <a:rPr lang="zh-CN" altLang="en-US" sz="2400"/>
              <a:t>投影到</a:t>
            </a:r>
            <a:r>
              <a:rPr lang="en-US" altLang="zh-CN" sz="2400" b="1" i="1">
                <a:latin typeface="Times New Roman" pitchFamily="18" charset="0"/>
              </a:rPr>
              <a:t>P</a:t>
            </a:r>
            <a:r>
              <a:rPr lang="en-US" altLang="zh-CN" sz="2400" b="1" baseline="-25000">
                <a:latin typeface="Times New Roman" pitchFamily="18" charset="0"/>
              </a:rPr>
              <a:t>J</a:t>
            </a:r>
            <a:r>
              <a:rPr lang="en-US" altLang="zh-CN" sz="2400">
                <a:latin typeface="Times New Roman" pitchFamily="18" charset="0"/>
              </a:rPr>
              <a:t> </a:t>
            </a:r>
            <a:r>
              <a:rPr lang="zh-CN" altLang="en-US" sz="2400"/>
              <a:t>方向上。 </a:t>
            </a:r>
          </a:p>
        </p:txBody>
      </p:sp>
      <p:graphicFrame>
        <p:nvGraphicFramePr>
          <p:cNvPr id="23556" name="Object 11"/>
          <p:cNvGraphicFramePr>
            <a:graphicFrameLocks noChangeAspect="1"/>
          </p:cNvGraphicFramePr>
          <p:nvPr/>
        </p:nvGraphicFramePr>
        <p:xfrm>
          <a:off x="3563938" y="3573463"/>
          <a:ext cx="4967287" cy="525462"/>
        </p:xfrm>
        <a:graphic>
          <a:graphicData uri="http://schemas.openxmlformats.org/presentationml/2006/ole">
            <p:oleObj spid="_x0000_s23556" name="Equation" r:id="rId5" imgW="2158920" imgH="228600" progId="Equation.DSMT4">
              <p:embed/>
            </p:oleObj>
          </a:graphicData>
        </a:graphic>
      </p:graphicFrame>
      <p:sp>
        <p:nvSpPr>
          <p:cNvPr id="23565" name="Text Box 12"/>
          <p:cNvSpPr txBox="1">
            <a:spLocks noChangeArrowheads="1"/>
          </p:cNvSpPr>
          <p:nvPr/>
        </p:nvSpPr>
        <p:spPr bwMode="auto">
          <a:xfrm>
            <a:off x="3348038" y="4437063"/>
            <a:ext cx="3816350" cy="457200"/>
          </a:xfrm>
          <a:prstGeom prst="rect">
            <a:avLst/>
          </a:prstGeom>
          <a:noFill/>
          <a:ln w="9525">
            <a:noFill/>
            <a:miter lim="800000"/>
            <a:headEnd/>
            <a:tailEnd/>
          </a:ln>
        </p:spPr>
        <p:txBody>
          <a:bodyPr>
            <a:spAutoFit/>
          </a:bodyPr>
          <a:lstStyle/>
          <a:p>
            <a:pPr>
              <a:spcBef>
                <a:spcPct val="50000"/>
              </a:spcBef>
            </a:pPr>
            <a:r>
              <a:rPr lang="zh-CN" altLang="en-US" sz="2400"/>
              <a:t>可以证明：</a:t>
            </a:r>
          </a:p>
        </p:txBody>
      </p:sp>
      <p:graphicFrame>
        <p:nvGraphicFramePr>
          <p:cNvPr id="23557" name="Object 13"/>
          <p:cNvGraphicFramePr>
            <a:graphicFrameLocks noChangeAspect="1"/>
          </p:cNvGraphicFramePr>
          <p:nvPr/>
        </p:nvGraphicFramePr>
        <p:xfrm>
          <a:off x="5076825" y="4437063"/>
          <a:ext cx="3089275" cy="611187"/>
        </p:xfrm>
        <a:graphic>
          <a:graphicData uri="http://schemas.openxmlformats.org/presentationml/2006/ole">
            <p:oleObj spid="_x0000_s23557" name="Equation" r:id="rId6" imgW="1282680" imgH="253800" progId="Equation.DSMT4">
              <p:embed/>
            </p:oleObj>
          </a:graphicData>
        </a:graphic>
      </p:graphicFrame>
      <p:graphicFrame>
        <p:nvGraphicFramePr>
          <p:cNvPr id="23558" name="Object 14"/>
          <p:cNvGraphicFramePr>
            <a:graphicFrameLocks noChangeAspect="1"/>
          </p:cNvGraphicFramePr>
          <p:nvPr/>
        </p:nvGraphicFramePr>
        <p:xfrm>
          <a:off x="3203575" y="5229225"/>
          <a:ext cx="4248150" cy="1570038"/>
        </p:xfrm>
        <a:graphic>
          <a:graphicData uri="http://schemas.openxmlformats.org/presentationml/2006/ole">
            <p:oleObj spid="_x0000_s23558" name="Equation" r:id="rId7" imgW="2336760" imgH="863280" progId="Equation.DSMT4">
              <p:embed/>
            </p:oleObj>
          </a:graphicData>
        </a:graphic>
      </p:graphicFrame>
      <p:graphicFrame>
        <p:nvGraphicFramePr>
          <p:cNvPr id="23559" name="Object 15"/>
          <p:cNvGraphicFramePr>
            <a:graphicFrameLocks noChangeAspect="1"/>
          </p:cNvGraphicFramePr>
          <p:nvPr/>
        </p:nvGraphicFramePr>
        <p:xfrm>
          <a:off x="1476375" y="115888"/>
          <a:ext cx="427038" cy="549275"/>
        </p:xfrm>
        <a:graphic>
          <a:graphicData uri="http://schemas.openxmlformats.org/presentationml/2006/ole">
            <p:oleObj spid="_x0000_s23559" name="Equation" r:id="rId8" imgW="177480" imgH="228600" progId="Equation.DSMT4">
              <p:embed/>
            </p:oleObj>
          </a:graphicData>
        </a:graphic>
      </p:graphicFrame>
      <p:graphicFrame>
        <p:nvGraphicFramePr>
          <p:cNvPr id="23560" name="Object 16"/>
          <p:cNvGraphicFramePr>
            <a:graphicFrameLocks noChangeAspect="1"/>
          </p:cNvGraphicFramePr>
          <p:nvPr/>
        </p:nvGraphicFramePr>
        <p:xfrm>
          <a:off x="2195513" y="5965825"/>
          <a:ext cx="792162" cy="595313"/>
        </p:xfrm>
        <a:graphic>
          <a:graphicData uri="http://schemas.openxmlformats.org/presentationml/2006/ole">
            <p:oleObj spid="_x0000_s23560" name="Equation" r:id="rId9" imgW="304560" imgH="228600" progId="Equation.DSMT4">
              <p:embed/>
            </p:oleObj>
          </a:graphicData>
        </a:graphic>
      </p:graphicFrame>
      <p:graphicFrame>
        <p:nvGraphicFramePr>
          <p:cNvPr id="23561" name="Object 17"/>
          <p:cNvGraphicFramePr>
            <a:graphicFrameLocks noChangeAspect="1"/>
          </p:cNvGraphicFramePr>
          <p:nvPr/>
        </p:nvGraphicFramePr>
        <p:xfrm>
          <a:off x="971550" y="5949950"/>
          <a:ext cx="550863" cy="619125"/>
        </p:xfrm>
        <a:graphic>
          <a:graphicData uri="http://schemas.openxmlformats.org/presentationml/2006/ole">
            <p:oleObj spid="_x0000_s23561" name="Equation" r:id="rId10" imgW="203040" imgH="228600" progId="Equation.DSMT4">
              <p:embed/>
            </p:oleObj>
          </a:graphicData>
        </a:graphic>
      </p:graphicFrame>
      <p:sp>
        <p:nvSpPr>
          <p:cNvPr id="23566" name="Line 18"/>
          <p:cNvSpPr>
            <a:spLocks noChangeShapeType="1"/>
          </p:cNvSpPr>
          <p:nvPr/>
        </p:nvSpPr>
        <p:spPr bwMode="auto">
          <a:xfrm flipV="1">
            <a:off x="1619250" y="1125538"/>
            <a:ext cx="360363" cy="4824412"/>
          </a:xfrm>
          <a:prstGeom prst="line">
            <a:avLst/>
          </a:prstGeom>
          <a:noFill/>
          <a:ln w="28575">
            <a:solidFill>
              <a:srgbClr val="FF0000"/>
            </a:solidFill>
            <a:prstDash val="dash"/>
            <a:round/>
            <a:headEnd/>
            <a:tailEnd/>
          </a:ln>
        </p:spPr>
        <p:txBody>
          <a:bodyPr/>
          <a:lstStyle/>
          <a:p>
            <a:endParaRPr lang="zh-CN" altLang="en-US"/>
          </a:p>
        </p:txBody>
      </p:sp>
      <p:graphicFrame>
        <p:nvGraphicFramePr>
          <p:cNvPr id="23562" name="Object 19"/>
          <p:cNvGraphicFramePr>
            <a:graphicFrameLocks noChangeAspect="1"/>
          </p:cNvGraphicFramePr>
          <p:nvPr/>
        </p:nvGraphicFramePr>
        <p:xfrm>
          <a:off x="6804025" y="6092825"/>
          <a:ext cx="2290763" cy="658813"/>
        </p:xfrm>
        <a:graphic>
          <a:graphicData uri="http://schemas.openxmlformats.org/presentationml/2006/ole">
            <p:oleObj spid="_x0000_s23562" name="Equation" r:id="rId11" imgW="838080" imgH="24120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684213" y="765175"/>
            <a:ext cx="7920037" cy="2741613"/>
          </a:xfrm>
          <a:prstGeom prst="rect">
            <a:avLst/>
          </a:prstGeom>
          <a:noFill/>
          <a:ln w="9525">
            <a:noFill/>
            <a:miter lim="800000"/>
            <a:headEnd/>
            <a:tailEnd/>
          </a:ln>
        </p:spPr>
        <p:txBody>
          <a:bodyPr>
            <a:spAutoFit/>
          </a:bodyPr>
          <a:lstStyle/>
          <a:p>
            <a:pPr marL="342900" indent="-342900">
              <a:spcBef>
                <a:spcPct val="30000"/>
              </a:spcBef>
              <a:buFontTx/>
              <a:buAutoNum type="arabicPeriod"/>
            </a:pPr>
            <a:endParaRPr kumimoji="1" lang="en-US" altLang="zh-CN" sz="2800" b="1"/>
          </a:p>
          <a:p>
            <a:pPr marL="342900" indent="-342900">
              <a:spcBef>
                <a:spcPct val="30000"/>
              </a:spcBef>
            </a:pPr>
            <a:r>
              <a:rPr kumimoji="1" lang="en-US" altLang="zh-CN" sz="2800" b="1">
                <a:latin typeface="Times New Roman" pitchFamily="18" charset="0"/>
              </a:rPr>
              <a:t>  </a:t>
            </a:r>
          </a:p>
          <a:p>
            <a:pPr marL="342900" indent="-342900">
              <a:spcBef>
                <a:spcPct val="30000"/>
              </a:spcBef>
            </a:pPr>
            <a:endParaRPr kumimoji="1" lang="en-US" altLang="zh-CN" sz="2800" b="1">
              <a:latin typeface="Times New Roman" pitchFamily="18" charset="0"/>
            </a:endParaRPr>
          </a:p>
          <a:p>
            <a:pPr marL="342900" indent="-342900">
              <a:spcBef>
                <a:spcPct val="30000"/>
              </a:spcBef>
              <a:buFontTx/>
              <a:buAutoNum type="arabicPeriod"/>
            </a:pPr>
            <a:endParaRPr kumimoji="1" lang="en-US" altLang="zh-CN" sz="2800" b="1"/>
          </a:p>
          <a:p>
            <a:pPr marL="342900" indent="-342900">
              <a:spcBef>
                <a:spcPct val="30000"/>
              </a:spcBef>
            </a:pPr>
            <a:endParaRPr kumimoji="1" lang="en-US" altLang="zh-CN" sz="2800" b="1">
              <a:latin typeface="Times New Roman" pitchFamily="18" charset="0"/>
            </a:endParaRPr>
          </a:p>
        </p:txBody>
      </p:sp>
      <p:sp>
        <p:nvSpPr>
          <p:cNvPr id="24581" name="Text Box 3"/>
          <p:cNvSpPr txBox="1">
            <a:spLocks noChangeArrowheads="1"/>
          </p:cNvSpPr>
          <p:nvPr/>
        </p:nvSpPr>
        <p:spPr bwMode="auto">
          <a:xfrm>
            <a:off x="611188" y="908050"/>
            <a:ext cx="8064500" cy="5641975"/>
          </a:xfrm>
          <a:prstGeom prst="rect">
            <a:avLst/>
          </a:prstGeom>
          <a:noFill/>
          <a:ln w="9525">
            <a:noFill/>
            <a:miter lim="800000"/>
            <a:headEnd/>
            <a:tailEnd/>
          </a:ln>
        </p:spPr>
        <p:txBody>
          <a:bodyPr>
            <a:spAutoFit/>
          </a:bodyPr>
          <a:lstStyle/>
          <a:p>
            <a:pPr>
              <a:lnSpc>
                <a:spcPct val="120000"/>
              </a:lnSpc>
              <a:spcBef>
                <a:spcPct val="50000"/>
              </a:spcBef>
            </a:pPr>
            <a:r>
              <a:rPr lang="en-US" altLang="zh-CN" sz="2400"/>
              <a:t>       </a:t>
            </a:r>
            <a:r>
              <a:rPr lang="zh-CN" altLang="en-US" sz="2400"/>
              <a:t>从上面的例子中可以看出，</a:t>
            </a:r>
            <a:r>
              <a:rPr lang="en-US" altLang="zh-CN" sz="2400" b="1" i="1">
                <a:latin typeface="Times New Roman" pitchFamily="18" charset="0"/>
              </a:rPr>
              <a:t>L</a:t>
            </a:r>
            <a:r>
              <a:rPr lang="zh-CN" altLang="en-US" sz="2400" b="1" i="1">
                <a:latin typeface="Times New Roman" pitchFamily="18" charset="0"/>
              </a:rPr>
              <a:t>，</a:t>
            </a:r>
            <a:r>
              <a:rPr lang="en-US" altLang="zh-CN" sz="2400" b="1" i="1">
                <a:latin typeface="Times New Roman" pitchFamily="18" charset="0"/>
              </a:rPr>
              <a:t>S</a:t>
            </a:r>
            <a:r>
              <a:rPr lang="zh-CN" altLang="en-US" sz="2400" b="1" i="1">
                <a:latin typeface="Times New Roman" pitchFamily="18" charset="0"/>
              </a:rPr>
              <a:t>，</a:t>
            </a:r>
            <a:r>
              <a:rPr lang="en-US" altLang="zh-CN" sz="2400" b="1" i="1">
                <a:latin typeface="Times New Roman" pitchFamily="18" charset="0"/>
              </a:rPr>
              <a:t>J</a:t>
            </a:r>
            <a:r>
              <a:rPr lang="en-US" altLang="zh-CN" sz="2400" i="1"/>
              <a:t> </a:t>
            </a:r>
            <a:r>
              <a:rPr lang="zh-CN" altLang="en-US" sz="2400"/>
              <a:t>有多种取值方式，这就导致有多个 </a:t>
            </a:r>
            <a:r>
              <a:rPr lang="en-US" altLang="zh-CN" sz="2400" b="1" i="1">
                <a:latin typeface="Times New Roman" pitchFamily="18" charset="0"/>
              </a:rPr>
              <a:t>P</a:t>
            </a:r>
            <a:r>
              <a:rPr lang="en-US" altLang="zh-CN" sz="2400" b="1" baseline="-25000">
                <a:latin typeface="Times New Roman" pitchFamily="18" charset="0"/>
              </a:rPr>
              <a:t>J</a:t>
            </a:r>
            <a:r>
              <a:rPr lang="zh-CN" altLang="en-US" sz="2400"/>
              <a:t>和</a:t>
            </a:r>
            <a:r>
              <a:rPr lang="el-GR" altLang="zh-CN" sz="2400" b="1" i="1">
                <a:latin typeface="Times New Roman" pitchFamily="18" charset="0"/>
              </a:rPr>
              <a:t>μ</a:t>
            </a:r>
            <a:r>
              <a:rPr lang="en-US" altLang="zh-CN" sz="2400" b="1" baseline="-25000">
                <a:latin typeface="Times New Roman" pitchFamily="18" charset="0"/>
              </a:rPr>
              <a:t>J</a:t>
            </a:r>
            <a:r>
              <a:rPr lang="zh-CN" altLang="en-US" sz="2400"/>
              <a:t>值，它们中的哪一组数值对应于系统的最低能量因而是稳定状态下的取值？</a:t>
            </a:r>
            <a:r>
              <a:rPr lang="zh-CN" altLang="en-US" sz="2400" b="1">
                <a:solidFill>
                  <a:srgbClr val="FF0000"/>
                </a:solidFill>
              </a:rPr>
              <a:t>洪德</a:t>
            </a:r>
            <a:r>
              <a:rPr lang="zh-CN" altLang="en-US" sz="2400"/>
              <a:t>依据对原子光谱分析给出了一个</a:t>
            </a:r>
            <a:r>
              <a:rPr lang="zh-CN" altLang="en-US" sz="2400" b="1">
                <a:solidFill>
                  <a:srgbClr val="FF0000"/>
                </a:solidFill>
              </a:rPr>
              <a:t>经验法则</a:t>
            </a:r>
            <a:r>
              <a:rPr lang="zh-CN" altLang="en-US" sz="2400"/>
              <a:t>：</a:t>
            </a:r>
          </a:p>
          <a:p>
            <a:pPr>
              <a:lnSpc>
                <a:spcPct val="130000"/>
              </a:lnSpc>
            </a:pPr>
            <a:r>
              <a:rPr lang="zh-CN" altLang="en-US" sz="2400">
                <a:latin typeface="宋体" charset="-122"/>
              </a:rPr>
              <a:t>  </a:t>
            </a:r>
            <a:r>
              <a:rPr lang="en-US" altLang="zh-CN" sz="2400">
                <a:latin typeface="宋体" charset="-122"/>
              </a:rPr>
              <a:t>1. </a:t>
            </a:r>
            <a:r>
              <a:rPr lang="zh-CN" altLang="en-US" sz="2400">
                <a:latin typeface="宋体" charset="-122"/>
              </a:rPr>
              <a:t>在泡利原理许可的条件下，总自旋量子数</a:t>
            </a:r>
          </a:p>
          <a:p>
            <a:pPr>
              <a:lnSpc>
                <a:spcPct val="130000"/>
              </a:lnSpc>
            </a:pPr>
            <a:r>
              <a:rPr lang="zh-CN" altLang="en-US" sz="2400">
                <a:latin typeface="宋体" charset="-122"/>
              </a:rPr>
              <a:t>     取最大值。</a:t>
            </a:r>
          </a:p>
          <a:p>
            <a:pPr>
              <a:lnSpc>
                <a:spcPct val="130000"/>
              </a:lnSpc>
            </a:pPr>
            <a:r>
              <a:rPr lang="zh-CN" altLang="en-US" sz="2400">
                <a:latin typeface="宋体" charset="-122"/>
              </a:rPr>
              <a:t>  </a:t>
            </a:r>
            <a:r>
              <a:rPr lang="en-US" altLang="zh-CN" sz="2400">
                <a:latin typeface="宋体" charset="-122"/>
              </a:rPr>
              <a:t>2. </a:t>
            </a:r>
            <a:r>
              <a:rPr lang="zh-CN" altLang="en-US" sz="2400">
                <a:latin typeface="宋体" charset="-122"/>
              </a:rPr>
              <a:t>在满足条件 </a:t>
            </a:r>
            <a:r>
              <a:rPr lang="en-US" altLang="zh-CN" sz="2400">
                <a:latin typeface="宋体" charset="-122"/>
              </a:rPr>
              <a:t>1 </a:t>
            </a:r>
            <a:r>
              <a:rPr lang="zh-CN" altLang="en-US" sz="2400">
                <a:latin typeface="宋体" charset="-122"/>
              </a:rPr>
              <a:t>的前提下，总轨道量子数</a:t>
            </a:r>
          </a:p>
          <a:p>
            <a:pPr>
              <a:lnSpc>
                <a:spcPct val="130000"/>
              </a:lnSpc>
            </a:pPr>
            <a:r>
              <a:rPr lang="zh-CN" altLang="en-US" sz="2400">
                <a:latin typeface="宋体" charset="-122"/>
              </a:rPr>
              <a:t>     取最大值。</a:t>
            </a:r>
          </a:p>
          <a:p>
            <a:pPr>
              <a:lnSpc>
                <a:spcPct val="130000"/>
              </a:lnSpc>
            </a:pPr>
            <a:r>
              <a:rPr lang="zh-CN" altLang="en-US" sz="2400">
                <a:latin typeface="宋体" charset="-122"/>
              </a:rPr>
              <a:t>  </a:t>
            </a:r>
            <a:r>
              <a:rPr lang="en-US" altLang="zh-CN" sz="2400">
                <a:latin typeface="宋体" charset="-122"/>
              </a:rPr>
              <a:t>3. </a:t>
            </a:r>
            <a:r>
              <a:rPr lang="zh-CN" altLang="en-US" sz="2400">
                <a:latin typeface="宋体" charset="-122"/>
              </a:rPr>
              <a:t>当电子数未达到电子壳层总电子数的一半时，</a:t>
            </a:r>
          </a:p>
          <a:p>
            <a:pPr>
              <a:lnSpc>
                <a:spcPct val="130000"/>
              </a:lnSpc>
            </a:pPr>
            <a:r>
              <a:rPr lang="zh-CN" altLang="en-US" sz="2400">
                <a:latin typeface="宋体" charset="-122"/>
              </a:rPr>
              <a:t>     总角量子数：</a:t>
            </a:r>
            <a:r>
              <a:rPr lang="en-US" altLang="zh-CN" sz="2400" b="1" i="1">
                <a:latin typeface="Times New Roman" pitchFamily="18" charset="0"/>
                <a:cs typeface="Times New Roman" pitchFamily="18" charset="0"/>
              </a:rPr>
              <a:t>J</a:t>
            </a:r>
            <a:r>
              <a:rPr lang="en-US" altLang="zh-CN" sz="2400" b="1">
                <a:latin typeface="Times New Roman" pitchFamily="18" charset="0"/>
                <a:cs typeface="Times New Roman" pitchFamily="18" charset="0"/>
              </a:rPr>
              <a:t>=</a:t>
            </a:r>
            <a:r>
              <a:rPr lang="en-US" altLang="zh-CN" sz="2400" b="1" i="1">
                <a:latin typeface="Times New Roman" pitchFamily="18" charset="0"/>
                <a:cs typeface="Times New Roman" pitchFamily="18" charset="0"/>
              </a:rPr>
              <a:t>L</a:t>
            </a:r>
            <a:r>
              <a:rPr lang="en-US" altLang="zh-CN" sz="2400" b="1">
                <a:latin typeface="Times New Roman" pitchFamily="18" charset="0"/>
                <a:cs typeface="Times New Roman" pitchFamily="18" charset="0"/>
              </a:rPr>
              <a:t>-</a:t>
            </a:r>
            <a:r>
              <a:rPr lang="en-US" altLang="zh-CN" sz="2400" b="1" i="1">
                <a:latin typeface="Times New Roman" pitchFamily="18" charset="0"/>
                <a:cs typeface="Times New Roman" pitchFamily="18" charset="0"/>
              </a:rPr>
              <a:t>S</a:t>
            </a:r>
            <a:endParaRPr lang="zh-CN" altLang="en-US" sz="2400" b="1" i="1">
              <a:latin typeface="Times New Roman" pitchFamily="18" charset="0"/>
              <a:cs typeface="Times New Roman" pitchFamily="18" charset="0"/>
            </a:endParaRPr>
          </a:p>
          <a:p>
            <a:pPr>
              <a:lnSpc>
                <a:spcPct val="130000"/>
              </a:lnSpc>
            </a:pPr>
            <a:r>
              <a:rPr lang="zh-CN" altLang="en-US" sz="2400">
                <a:latin typeface="宋体" charset="-122"/>
              </a:rPr>
              <a:t>     当电子数达到或超过电子壳层总电子数的一半时，</a:t>
            </a:r>
          </a:p>
          <a:p>
            <a:pPr>
              <a:lnSpc>
                <a:spcPct val="130000"/>
              </a:lnSpc>
            </a:pPr>
            <a:r>
              <a:rPr lang="zh-CN" altLang="en-US" sz="2400">
                <a:latin typeface="宋体" charset="-122"/>
              </a:rPr>
              <a:t>     总角量子数取：</a:t>
            </a:r>
            <a:r>
              <a:rPr lang="en-US" altLang="zh-CN" sz="2400" b="1" i="1">
                <a:latin typeface="Times New Roman" pitchFamily="18" charset="0"/>
                <a:cs typeface="Times New Roman" pitchFamily="18" charset="0"/>
              </a:rPr>
              <a:t>J</a:t>
            </a:r>
            <a:r>
              <a:rPr lang="en-US" altLang="zh-CN" sz="2400" b="1">
                <a:latin typeface="Times New Roman" pitchFamily="18" charset="0"/>
                <a:cs typeface="Times New Roman" pitchFamily="18" charset="0"/>
              </a:rPr>
              <a:t>=</a:t>
            </a:r>
            <a:r>
              <a:rPr lang="en-US" altLang="zh-CN" sz="2400" b="1" i="1">
                <a:latin typeface="Times New Roman" pitchFamily="18" charset="0"/>
                <a:cs typeface="Times New Roman" pitchFamily="18" charset="0"/>
              </a:rPr>
              <a:t>L</a:t>
            </a:r>
            <a:r>
              <a:rPr lang="en-US" altLang="zh-CN" sz="2400" b="1">
                <a:latin typeface="Times New Roman" pitchFamily="18" charset="0"/>
                <a:cs typeface="Times New Roman" pitchFamily="18" charset="0"/>
              </a:rPr>
              <a:t>+</a:t>
            </a:r>
            <a:r>
              <a:rPr lang="en-US" altLang="zh-CN" sz="2400" b="1" i="1">
                <a:latin typeface="Times New Roman" pitchFamily="18" charset="0"/>
                <a:cs typeface="Times New Roman" pitchFamily="18" charset="0"/>
              </a:rPr>
              <a:t>S</a:t>
            </a:r>
            <a:endParaRPr lang="zh-CN" altLang="en-US" sz="2400" b="1" i="1">
              <a:latin typeface="Times New Roman" pitchFamily="18" charset="0"/>
              <a:cs typeface="Times New Roman" pitchFamily="18" charset="0"/>
            </a:endParaRPr>
          </a:p>
        </p:txBody>
      </p:sp>
      <p:graphicFrame>
        <p:nvGraphicFramePr>
          <p:cNvPr id="24578" name="Object 4"/>
          <p:cNvGraphicFramePr>
            <a:graphicFrameLocks noChangeAspect="1"/>
          </p:cNvGraphicFramePr>
          <p:nvPr/>
        </p:nvGraphicFramePr>
        <p:xfrm>
          <a:off x="7092950" y="2781300"/>
          <a:ext cx="1439863" cy="746125"/>
        </p:xfrm>
        <a:graphic>
          <a:graphicData uri="http://schemas.openxmlformats.org/presentationml/2006/ole">
            <p:oleObj spid="_x0000_s24578" name="Equation" r:id="rId4" imgW="660240" imgH="342720" progId="Equation.DSMT4">
              <p:embed/>
            </p:oleObj>
          </a:graphicData>
        </a:graphic>
      </p:graphicFrame>
      <p:graphicFrame>
        <p:nvGraphicFramePr>
          <p:cNvPr id="24579" name="Object 5"/>
          <p:cNvGraphicFramePr>
            <a:graphicFrameLocks noChangeAspect="1"/>
          </p:cNvGraphicFramePr>
          <p:nvPr/>
        </p:nvGraphicFramePr>
        <p:xfrm>
          <a:off x="7092950" y="3716338"/>
          <a:ext cx="1366838" cy="722312"/>
        </p:xfrm>
        <a:graphic>
          <a:graphicData uri="http://schemas.openxmlformats.org/presentationml/2006/ole">
            <p:oleObj spid="_x0000_s24579" name="Equation" r:id="rId5" imgW="647640" imgH="342720" progId="Equation.DSMT4">
              <p:embed/>
            </p:oleObj>
          </a:graphicData>
        </a:graphic>
      </p:graphicFrame>
      <p:sp>
        <p:nvSpPr>
          <p:cNvPr id="24582" name="Rectangle 8"/>
          <p:cNvSpPr>
            <a:spLocks noGrp="1" noChangeArrowheads="1"/>
          </p:cNvSpPr>
          <p:nvPr>
            <p:ph type="title"/>
          </p:nvPr>
        </p:nvSpPr>
        <p:spPr>
          <a:xfrm>
            <a:off x="457200" y="-26988"/>
            <a:ext cx="8229600" cy="1143001"/>
          </a:xfrm>
        </p:spPr>
        <p:txBody>
          <a:bodyPr/>
          <a:lstStyle/>
          <a:p>
            <a:pPr algn="l" eaLnBrk="1" hangingPunct="1"/>
            <a:r>
              <a:rPr lang="zh-CN" altLang="en-US" sz="2800" b="1" smtClean="0">
                <a:solidFill>
                  <a:srgbClr val="FF6600"/>
                </a:solidFill>
              </a:rPr>
              <a:t>四、基态的确定</a:t>
            </a:r>
            <a:r>
              <a:rPr lang="en-US" altLang="zh-CN" sz="2800" b="1" smtClean="0">
                <a:solidFill>
                  <a:srgbClr val="FF6600"/>
                </a:solidFill>
              </a:rPr>
              <a:t>---</a:t>
            </a:r>
            <a:r>
              <a:rPr lang="zh-CN" altLang="en-US" sz="2800" b="1" smtClean="0">
                <a:solidFill>
                  <a:srgbClr val="FF6600"/>
                </a:solidFill>
              </a:rPr>
              <a:t>洪德法则</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395288" y="620713"/>
            <a:ext cx="8208962" cy="2741612"/>
          </a:xfrm>
          <a:prstGeom prst="rect">
            <a:avLst/>
          </a:prstGeom>
          <a:noFill/>
          <a:ln w="9525">
            <a:noFill/>
            <a:miter lim="800000"/>
            <a:headEnd/>
            <a:tailEnd/>
          </a:ln>
        </p:spPr>
        <p:txBody>
          <a:bodyPr>
            <a:spAutoFit/>
          </a:bodyPr>
          <a:lstStyle/>
          <a:p>
            <a:pPr marL="342900" indent="-342900">
              <a:spcBef>
                <a:spcPct val="30000"/>
              </a:spcBef>
              <a:buFontTx/>
              <a:buAutoNum type="arabicPeriod"/>
            </a:pPr>
            <a:endParaRPr kumimoji="1" lang="en-US" altLang="zh-CN" sz="2800" b="1"/>
          </a:p>
          <a:p>
            <a:pPr marL="342900" indent="-342900">
              <a:spcBef>
                <a:spcPct val="30000"/>
              </a:spcBef>
            </a:pPr>
            <a:r>
              <a:rPr kumimoji="1" lang="en-US" altLang="zh-CN" sz="2800" b="1">
                <a:latin typeface="Times New Roman" pitchFamily="18" charset="0"/>
              </a:rPr>
              <a:t>  </a:t>
            </a:r>
          </a:p>
          <a:p>
            <a:pPr marL="342900" indent="-342900">
              <a:spcBef>
                <a:spcPct val="30000"/>
              </a:spcBef>
            </a:pPr>
            <a:endParaRPr kumimoji="1" lang="en-US" altLang="zh-CN" sz="2800" b="1">
              <a:latin typeface="Times New Roman" pitchFamily="18" charset="0"/>
            </a:endParaRPr>
          </a:p>
          <a:p>
            <a:pPr marL="342900" indent="-342900">
              <a:spcBef>
                <a:spcPct val="30000"/>
              </a:spcBef>
              <a:buFontTx/>
              <a:buAutoNum type="arabicPeriod"/>
            </a:pPr>
            <a:endParaRPr kumimoji="1" lang="en-US" altLang="zh-CN" sz="2800" b="1"/>
          </a:p>
          <a:p>
            <a:pPr marL="342900" indent="-342900">
              <a:spcBef>
                <a:spcPct val="30000"/>
              </a:spcBef>
            </a:pPr>
            <a:endParaRPr kumimoji="1" lang="en-US" altLang="zh-CN" sz="2800" b="1">
              <a:latin typeface="Times New Roman" pitchFamily="18" charset="0"/>
            </a:endParaRPr>
          </a:p>
        </p:txBody>
      </p:sp>
      <p:sp>
        <p:nvSpPr>
          <p:cNvPr id="25605" name="Text Box 3"/>
          <p:cNvSpPr txBox="1">
            <a:spLocks noChangeArrowheads="1"/>
          </p:cNvSpPr>
          <p:nvPr/>
        </p:nvSpPr>
        <p:spPr bwMode="auto">
          <a:xfrm>
            <a:off x="539750" y="333375"/>
            <a:ext cx="7272338" cy="457200"/>
          </a:xfrm>
          <a:prstGeom prst="rect">
            <a:avLst/>
          </a:prstGeom>
          <a:noFill/>
          <a:ln w="9525">
            <a:noFill/>
            <a:miter lim="800000"/>
            <a:headEnd/>
            <a:tailEnd/>
          </a:ln>
        </p:spPr>
        <p:txBody>
          <a:bodyPr>
            <a:spAutoFit/>
          </a:bodyPr>
          <a:lstStyle/>
          <a:p>
            <a:pPr>
              <a:spcBef>
                <a:spcPct val="50000"/>
              </a:spcBef>
            </a:pPr>
            <a:r>
              <a:rPr lang="zh-CN" altLang="en-US" sz="2400"/>
              <a:t>常将原子的量子态用光谱学的方法来标记：</a:t>
            </a:r>
          </a:p>
        </p:txBody>
      </p:sp>
      <p:graphicFrame>
        <p:nvGraphicFramePr>
          <p:cNvPr id="25602" name="Object 4"/>
          <p:cNvGraphicFramePr>
            <a:graphicFrameLocks noChangeAspect="1"/>
          </p:cNvGraphicFramePr>
          <p:nvPr/>
        </p:nvGraphicFramePr>
        <p:xfrm>
          <a:off x="2771775" y="981075"/>
          <a:ext cx="1655763" cy="1016000"/>
        </p:xfrm>
        <a:graphic>
          <a:graphicData uri="http://schemas.openxmlformats.org/presentationml/2006/ole">
            <p:oleObj spid="_x0000_s25602" name="Equation" r:id="rId4" imgW="393480" imgH="241200" progId="Equation.DSMT4">
              <p:embed/>
            </p:oleObj>
          </a:graphicData>
        </a:graphic>
      </p:graphicFrame>
      <p:sp>
        <p:nvSpPr>
          <p:cNvPr id="25606" name="Text Box 5"/>
          <p:cNvSpPr txBox="1">
            <a:spLocks noChangeArrowheads="1"/>
          </p:cNvSpPr>
          <p:nvPr/>
        </p:nvSpPr>
        <p:spPr bwMode="auto">
          <a:xfrm>
            <a:off x="539750" y="2060575"/>
            <a:ext cx="8208963" cy="1552575"/>
          </a:xfrm>
          <a:prstGeom prst="rect">
            <a:avLst/>
          </a:prstGeom>
          <a:noFill/>
          <a:ln w="9525">
            <a:noFill/>
            <a:miter lim="800000"/>
            <a:headEnd/>
            <a:tailEnd/>
          </a:ln>
        </p:spPr>
        <p:txBody>
          <a:bodyPr>
            <a:spAutoFit/>
          </a:bodyPr>
          <a:lstStyle/>
          <a:p>
            <a:pPr>
              <a:spcBef>
                <a:spcPct val="50000"/>
              </a:spcBef>
            </a:pPr>
            <a:r>
              <a:rPr lang="zh-CN" altLang="en-US" sz="2400"/>
              <a:t>将总自旋量子数、总角量子数的数字填入相应位置即可，</a:t>
            </a:r>
          </a:p>
          <a:p>
            <a:pPr>
              <a:spcBef>
                <a:spcPct val="50000"/>
              </a:spcBef>
            </a:pPr>
            <a:r>
              <a:rPr lang="zh-CN" altLang="en-US" sz="2400"/>
              <a:t>总轨道量子数 </a:t>
            </a:r>
            <a:r>
              <a:rPr lang="en-US" altLang="zh-CN" sz="2400" i="1"/>
              <a:t>L </a:t>
            </a:r>
            <a:r>
              <a:rPr lang="en-US" altLang="zh-CN" sz="2400"/>
              <a:t>= 0, 1, 2, 3,  4, 5,  6, </a:t>
            </a:r>
            <a:r>
              <a:rPr lang="en-US" altLang="zh-CN"/>
              <a:t>·····</a:t>
            </a:r>
            <a:r>
              <a:rPr lang="zh-CN" altLang="en-US"/>
              <a:t>，</a:t>
            </a:r>
            <a:r>
              <a:rPr lang="zh-CN" altLang="en-US" sz="2400"/>
              <a:t>分别记为：</a:t>
            </a:r>
          </a:p>
          <a:p>
            <a:pPr>
              <a:spcBef>
                <a:spcPct val="50000"/>
              </a:spcBef>
            </a:pPr>
            <a:r>
              <a:rPr lang="zh-CN" altLang="en-US" sz="2400"/>
              <a:t>                            </a:t>
            </a:r>
            <a:r>
              <a:rPr lang="en-US" altLang="zh-CN" sz="2400" i="1"/>
              <a:t>S, P,D, F,  G, H,  I,</a:t>
            </a:r>
            <a:endParaRPr lang="en-US" altLang="zh-CN"/>
          </a:p>
        </p:txBody>
      </p:sp>
      <p:sp>
        <p:nvSpPr>
          <p:cNvPr id="25607" name="Text Box 6"/>
          <p:cNvSpPr txBox="1">
            <a:spLocks noChangeArrowheads="1"/>
          </p:cNvSpPr>
          <p:nvPr/>
        </p:nvSpPr>
        <p:spPr bwMode="auto">
          <a:xfrm>
            <a:off x="611188" y="3789363"/>
            <a:ext cx="6985000" cy="457200"/>
          </a:xfrm>
          <a:prstGeom prst="rect">
            <a:avLst/>
          </a:prstGeom>
          <a:noFill/>
          <a:ln w="9525">
            <a:noFill/>
            <a:miter lim="800000"/>
            <a:headEnd/>
            <a:tailEnd/>
          </a:ln>
        </p:spPr>
        <p:txBody>
          <a:bodyPr>
            <a:spAutoFit/>
          </a:bodyPr>
          <a:lstStyle/>
          <a:p>
            <a:pPr>
              <a:spcBef>
                <a:spcPct val="50000"/>
              </a:spcBef>
            </a:pPr>
            <a:r>
              <a:rPr lang="zh-CN" altLang="en-US" sz="2400"/>
              <a:t>例如：某元素的基态记作：</a:t>
            </a:r>
          </a:p>
        </p:txBody>
      </p:sp>
      <p:graphicFrame>
        <p:nvGraphicFramePr>
          <p:cNvPr id="25603" name="Object 7"/>
          <p:cNvGraphicFramePr>
            <a:graphicFrameLocks noChangeAspect="1"/>
          </p:cNvGraphicFramePr>
          <p:nvPr/>
        </p:nvGraphicFramePr>
        <p:xfrm>
          <a:off x="4427538" y="3860800"/>
          <a:ext cx="944562" cy="944563"/>
        </p:xfrm>
        <a:graphic>
          <a:graphicData uri="http://schemas.openxmlformats.org/presentationml/2006/ole">
            <p:oleObj spid="_x0000_s25603" name="Equation" r:id="rId5" imgW="304560" imgH="304560" progId="Equation.DSMT4">
              <p:embed/>
            </p:oleObj>
          </a:graphicData>
        </a:graphic>
      </p:graphicFrame>
      <p:sp>
        <p:nvSpPr>
          <p:cNvPr id="25608" name="Text Box 8"/>
          <p:cNvSpPr txBox="1">
            <a:spLocks noChangeArrowheads="1"/>
          </p:cNvSpPr>
          <p:nvPr/>
        </p:nvSpPr>
        <p:spPr bwMode="auto">
          <a:xfrm>
            <a:off x="1258888" y="4941888"/>
            <a:ext cx="7200900" cy="1016000"/>
          </a:xfrm>
          <a:prstGeom prst="rect">
            <a:avLst/>
          </a:prstGeom>
          <a:noFill/>
          <a:ln w="9525">
            <a:noFill/>
            <a:miter lim="800000"/>
            <a:headEnd/>
            <a:tailEnd/>
          </a:ln>
        </p:spPr>
        <p:txBody>
          <a:bodyPr>
            <a:spAutoFit/>
          </a:bodyPr>
          <a:lstStyle/>
          <a:p>
            <a:pPr>
              <a:spcBef>
                <a:spcPct val="50000"/>
              </a:spcBef>
            </a:pPr>
            <a:r>
              <a:rPr lang="zh-CN" altLang="en-US" sz="2400"/>
              <a:t>即指该元素基态的总自旋量子数：</a:t>
            </a:r>
            <a:r>
              <a:rPr lang="en-US" altLang="zh-CN" sz="2400" b="1" i="1">
                <a:latin typeface="Times New Roman" pitchFamily="18" charset="0"/>
                <a:cs typeface="Times New Roman" pitchFamily="18" charset="0"/>
              </a:rPr>
              <a:t>S </a:t>
            </a:r>
            <a:r>
              <a:rPr lang="en-US" altLang="zh-CN" sz="2400" b="1">
                <a:latin typeface="Times New Roman" pitchFamily="18" charset="0"/>
                <a:cs typeface="Times New Roman" pitchFamily="18" charset="0"/>
              </a:rPr>
              <a:t>= 3/2</a:t>
            </a:r>
          </a:p>
          <a:p>
            <a:pPr>
              <a:spcBef>
                <a:spcPct val="50000"/>
              </a:spcBef>
            </a:pPr>
            <a:r>
              <a:rPr lang="zh-CN" altLang="en-US" sz="2400"/>
              <a:t>总轨道量子数：</a:t>
            </a:r>
            <a:r>
              <a:rPr lang="en-US" altLang="zh-CN" sz="2400" b="1" i="1">
                <a:latin typeface="Times New Roman" pitchFamily="18" charset="0"/>
                <a:cs typeface="Times New Roman" pitchFamily="18" charset="0"/>
              </a:rPr>
              <a:t>L</a:t>
            </a:r>
            <a:r>
              <a:rPr lang="en-US" altLang="zh-CN" sz="2400" b="1">
                <a:latin typeface="Times New Roman" pitchFamily="18" charset="0"/>
                <a:cs typeface="Times New Roman" pitchFamily="18" charset="0"/>
              </a:rPr>
              <a:t>= 3         </a:t>
            </a:r>
            <a:r>
              <a:rPr lang="zh-CN" altLang="en-US" sz="2400"/>
              <a:t>总角量子数：</a:t>
            </a:r>
            <a:r>
              <a:rPr lang="en-US" altLang="zh-CN" sz="2400" b="1" i="1">
                <a:latin typeface="Times New Roman" pitchFamily="18" charset="0"/>
                <a:cs typeface="Times New Roman" pitchFamily="18" charset="0"/>
              </a:rPr>
              <a:t>J</a:t>
            </a:r>
            <a:r>
              <a:rPr lang="en-US" altLang="zh-CN" sz="2400" b="1">
                <a:latin typeface="Times New Roman" pitchFamily="18" charset="0"/>
                <a:cs typeface="Times New Roman" pitchFamily="18" charset="0"/>
              </a:rPr>
              <a:t> = 9/2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0825" y="908050"/>
            <a:ext cx="8713788" cy="1187450"/>
          </a:xfrm>
          <a:prstGeom prst="rect">
            <a:avLst/>
          </a:prstGeom>
          <a:noFill/>
          <a:ln w="9525">
            <a:noFill/>
            <a:miter lim="800000"/>
            <a:headEnd/>
            <a:tailEnd/>
          </a:ln>
        </p:spPr>
        <p:txBody>
          <a:bodyPr>
            <a:spAutoFit/>
          </a:bodyPr>
          <a:lstStyle/>
          <a:p>
            <a:r>
              <a:rPr lang="en-US" altLang="zh-CN" sz="2400" b="1"/>
              <a:t>       </a:t>
            </a:r>
            <a:r>
              <a:rPr lang="zh-CN" altLang="en-US" sz="2400" b="1">
                <a:solidFill>
                  <a:srgbClr val="FF0000"/>
                </a:solidFill>
              </a:rPr>
              <a:t>磁性是物质的一种基本属性，正像物质具有质量一样，它的特征是：物质在非均匀磁场中要受到磁力的作用</a:t>
            </a:r>
            <a:r>
              <a:rPr lang="zh-CN" altLang="en-US" sz="2400"/>
              <a:t>。在具有梯度的磁场中，物质受力的大小和方向反映着物质磁性的特征。</a:t>
            </a:r>
          </a:p>
        </p:txBody>
      </p:sp>
      <p:sp>
        <p:nvSpPr>
          <p:cNvPr id="3076" name="Text Box 3"/>
          <p:cNvSpPr txBox="1">
            <a:spLocks noChangeArrowheads="1"/>
          </p:cNvSpPr>
          <p:nvPr/>
        </p:nvSpPr>
        <p:spPr bwMode="auto">
          <a:xfrm>
            <a:off x="395288" y="3500438"/>
            <a:ext cx="8207375" cy="3046412"/>
          </a:xfrm>
          <a:prstGeom prst="rect">
            <a:avLst/>
          </a:prstGeom>
          <a:noFill/>
          <a:ln w="9525">
            <a:noFill/>
            <a:miter lim="800000"/>
            <a:headEnd/>
            <a:tailEnd/>
          </a:ln>
        </p:spPr>
        <p:txBody>
          <a:bodyPr>
            <a:spAutoFit/>
          </a:bodyPr>
          <a:lstStyle/>
          <a:p>
            <a:pPr>
              <a:spcBef>
                <a:spcPct val="50000"/>
              </a:spcBef>
            </a:pPr>
            <a:r>
              <a:rPr lang="en-US" altLang="zh-CN"/>
              <a:t>       </a:t>
            </a:r>
            <a:r>
              <a:rPr lang="zh-CN" altLang="en-US" sz="2400"/>
              <a:t>磁化率的正负和大小反映出物质磁性的特征。大体可以分为：（通常人们习惯说有磁物质和无磁物质是不科学的）</a:t>
            </a:r>
          </a:p>
          <a:p>
            <a:pPr>
              <a:spcBef>
                <a:spcPct val="50000"/>
              </a:spcBef>
            </a:pPr>
            <a:r>
              <a:rPr lang="zh-CN" altLang="en-US" sz="2400" b="1">
                <a:solidFill>
                  <a:srgbClr val="FF6600"/>
                </a:solidFill>
              </a:rPr>
              <a:t>强磁性</a:t>
            </a:r>
            <a:r>
              <a:rPr lang="zh-CN" altLang="en-US" sz="2400"/>
              <a:t>物质：</a:t>
            </a:r>
            <a:r>
              <a:rPr lang="zh-CN" altLang="en-US" sz="2400">
                <a:sym typeface="Symbol" pitchFamily="18" charset="2"/>
              </a:rPr>
              <a:t></a:t>
            </a:r>
            <a:r>
              <a:rPr lang="en-US" altLang="zh-CN" sz="2400">
                <a:sym typeface="Symbol" pitchFamily="18" charset="2"/>
              </a:rPr>
              <a:t>&gt;1</a:t>
            </a:r>
            <a:r>
              <a:rPr lang="zh-CN" altLang="en-US" sz="2400">
                <a:sym typeface="Symbol" pitchFamily="18" charset="2"/>
              </a:rPr>
              <a:t>，</a:t>
            </a:r>
            <a:r>
              <a:rPr lang="zh-CN" altLang="en-US" sz="2400"/>
              <a:t>例：铁，</a:t>
            </a:r>
            <a:r>
              <a:rPr lang="en-US" altLang="zh-CN" sz="2400"/>
              <a:t>Fe</a:t>
            </a:r>
            <a:r>
              <a:rPr lang="en-US" altLang="zh-CN" sz="2400" baseline="-25000"/>
              <a:t>3</a:t>
            </a:r>
            <a:r>
              <a:rPr lang="en-US" altLang="zh-CN" sz="2400"/>
              <a:t>O</a:t>
            </a:r>
            <a:r>
              <a:rPr lang="en-US" altLang="zh-CN" sz="2400" baseline="-25000"/>
              <a:t>4</a:t>
            </a:r>
          </a:p>
          <a:p>
            <a:pPr>
              <a:spcBef>
                <a:spcPct val="50000"/>
              </a:spcBef>
            </a:pPr>
            <a:r>
              <a:rPr lang="zh-CN" altLang="en-US" sz="2400" b="1">
                <a:solidFill>
                  <a:srgbClr val="FF6600"/>
                </a:solidFill>
              </a:rPr>
              <a:t>弱磁性</a:t>
            </a:r>
            <a:r>
              <a:rPr lang="zh-CN" altLang="en-US" sz="2400"/>
              <a:t>物质：</a:t>
            </a:r>
          </a:p>
          <a:p>
            <a:pPr>
              <a:spcBef>
                <a:spcPct val="50000"/>
              </a:spcBef>
            </a:pPr>
            <a:r>
              <a:rPr lang="zh-CN" altLang="en-US" sz="2400"/>
              <a:t>           顺磁性物质： </a:t>
            </a:r>
            <a:r>
              <a:rPr lang="en-US" altLang="zh-CN" sz="2400"/>
              <a:t>0&lt;</a:t>
            </a:r>
            <a:r>
              <a:rPr lang="en-US" altLang="zh-CN" sz="2400">
                <a:sym typeface="Symbol" pitchFamily="18" charset="2"/>
              </a:rPr>
              <a:t>&lt;&lt;1</a:t>
            </a:r>
            <a:r>
              <a:rPr lang="zh-CN" altLang="en-US" sz="2400">
                <a:sym typeface="Symbol" pitchFamily="18" charset="2"/>
              </a:rPr>
              <a:t>，</a:t>
            </a:r>
            <a:r>
              <a:rPr lang="zh-CN" altLang="en-US" sz="2400"/>
              <a:t>例：氧气，铝</a:t>
            </a:r>
          </a:p>
          <a:p>
            <a:pPr>
              <a:spcBef>
                <a:spcPct val="50000"/>
              </a:spcBef>
            </a:pPr>
            <a:r>
              <a:rPr lang="zh-CN" altLang="en-US" sz="2400"/>
              <a:t>           抗磁性物质： </a:t>
            </a:r>
            <a:r>
              <a:rPr lang="zh-CN" altLang="en-US" sz="2400">
                <a:sym typeface="Symbol" pitchFamily="18" charset="2"/>
              </a:rPr>
              <a:t></a:t>
            </a:r>
            <a:r>
              <a:rPr lang="en-US" altLang="zh-CN" sz="2400">
                <a:sym typeface="Symbol" pitchFamily="18" charset="2"/>
              </a:rPr>
              <a:t>&lt;0</a:t>
            </a:r>
            <a:r>
              <a:rPr lang="en-US" altLang="zh-CN" sz="2400"/>
              <a:t> </a:t>
            </a:r>
            <a:r>
              <a:rPr lang="zh-CN" altLang="en-US" sz="2400"/>
              <a:t>，｜ </a:t>
            </a:r>
            <a:r>
              <a:rPr lang="zh-CN" altLang="en-US" sz="2400">
                <a:sym typeface="Symbol" pitchFamily="18" charset="2"/>
              </a:rPr>
              <a:t></a:t>
            </a:r>
            <a:r>
              <a:rPr lang="zh-CN" altLang="en-US" sz="2400"/>
              <a:t> ｜</a:t>
            </a:r>
            <a:r>
              <a:rPr lang="en-US" altLang="zh-CN" sz="2400"/>
              <a:t>&lt;&lt;1</a:t>
            </a:r>
            <a:r>
              <a:rPr lang="zh-CN" altLang="en-US" sz="2400"/>
              <a:t>，例：水，铜</a:t>
            </a:r>
            <a:endParaRPr lang="zh-CN" altLang="zh-CN" sz="2400"/>
          </a:p>
        </p:txBody>
      </p:sp>
      <p:graphicFrame>
        <p:nvGraphicFramePr>
          <p:cNvPr id="3074" name="Object 4"/>
          <p:cNvGraphicFramePr>
            <a:graphicFrameLocks noChangeAspect="1"/>
          </p:cNvGraphicFramePr>
          <p:nvPr/>
        </p:nvGraphicFramePr>
        <p:xfrm>
          <a:off x="3203575" y="2138363"/>
          <a:ext cx="2298700" cy="1219200"/>
        </p:xfrm>
        <a:graphic>
          <a:graphicData uri="http://schemas.openxmlformats.org/presentationml/2006/ole">
            <p:oleObj spid="_x0000_s3074" name="公式" r:id="rId3" imgW="2298600" imgH="1218960" progId="Equation.3">
              <p:embed/>
            </p:oleObj>
          </a:graphicData>
        </a:graphic>
      </p:graphicFrame>
      <p:sp>
        <p:nvSpPr>
          <p:cNvPr id="3077" name="Rectangle 5"/>
          <p:cNvSpPr>
            <a:spLocks noGrp="1" noChangeArrowheads="1"/>
          </p:cNvSpPr>
          <p:nvPr>
            <p:ph type="title"/>
          </p:nvPr>
        </p:nvSpPr>
        <p:spPr>
          <a:xfrm>
            <a:off x="457200" y="44450"/>
            <a:ext cx="8229600" cy="1143000"/>
          </a:xfrm>
        </p:spPr>
        <p:txBody>
          <a:bodyPr/>
          <a:lstStyle/>
          <a:p>
            <a:pPr algn="l" eaLnBrk="1" hangingPunct="1"/>
            <a:r>
              <a:rPr lang="zh-CN" altLang="en-US" sz="2800" b="1" smtClean="0">
                <a:solidFill>
                  <a:srgbClr val="FF6600"/>
                </a:solidFill>
              </a:rPr>
              <a:t>磁性：</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2"/>
          <p:cNvSpPr>
            <a:spLocks noChangeArrowheads="1"/>
          </p:cNvSpPr>
          <p:nvPr/>
        </p:nvSpPr>
        <p:spPr bwMode="auto">
          <a:xfrm>
            <a:off x="4427538" y="188913"/>
            <a:ext cx="4464050" cy="703262"/>
          </a:xfrm>
          <a:prstGeom prst="rect">
            <a:avLst/>
          </a:prstGeom>
          <a:solidFill>
            <a:schemeClr val="accent1"/>
          </a:solidFill>
          <a:ln w="9525">
            <a:noFill/>
            <a:miter lim="800000"/>
            <a:headEnd/>
            <a:tailEnd/>
          </a:ln>
        </p:spPr>
        <p:txBody>
          <a:bodyPr>
            <a:spAutoFit/>
          </a:bodyPr>
          <a:lstStyle/>
          <a:p>
            <a:pPr>
              <a:spcBef>
                <a:spcPct val="50000"/>
              </a:spcBef>
            </a:pPr>
            <a:r>
              <a:rPr lang="en-US" altLang="zh-CN" sz="1600" b="1"/>
              <a:t>(1s)</a:t>
            </a:r>
            <a:r>
              <a:rPr lang="en-US" altLang="zh-CN" sz="1600" b="1" baseline="30000"/>
              <a:t>2</a:t>
            </a:r>
            <a:r>
              <a:rPr lang="en-US" altLang="zh-CN" sz="1600" b="1"/>
              <a:t>,(2s)</a:t>
            </a:r>
            <a:r>
              <a:rPr lang="en-US" altLang="zh-CN" sz="1600" b="1" baseline="30000"/>
              <a:t>2</a:t>
            </a:r>
            <a:r>
              <a:rPr lang="en-US" altLang="zh-CN" sz="1600" b="1"/>
              <a:t>,(2p)</a:t>
            </a:r>
            <a:r>
              <a:rPr lang="en-US" altLang="zh-CN" sz="1600" b="1" baseline="30000"/>
              <a:t>6</a:t>
            </a:r>
            <a:r>
              <a:rPr lang="en-US" altLang="zh-CN" sz="1600" b="1"/>
              <a:t>,(3s)</a:t>
            </a:r>
            <a:r>
              <a:rPr lang="en-US" altLang="zh-CN" sz="1600" b="1" baseline="30000"/>
              <a:t>2</a:t>
            </a:r>
            <a:r>
              <a:rPr lang="en-US" altLang="zh-CN" sz="1600" b="1"/>
              <a:t>,(3p)</a:t>
            </a:r>
            <a:r>
              <a:rPr lang="en-US" altLang="zh-CN" sz="1600" b="1" baseline="30000"/>
              <a:t>6</a:t>
            </a:r>
            <a:r>
              <a:rPr lang="en-US" altLang="zh-CN" sz="1600" b="1"/>
              <a:t>,(4s)</a:t>
            </a:r>
            <a:r>
              <a:rPr lang="en-US" altLang="zh-CN" sz="1600" b="1" baseline="30000"/>
              <a:t>2</a:t>
            </a:r>
            <a:r>
              <a:rPr lang="en-US" altLang="zh-CN" sz="1600" b="1"/>
              <a:t>,(3d)</a:t>
            </a:r>
            <a:r>
              <a:rPr lang="en-US" altLang="zh-CN" sz="1600" b="1" baseline="30000"/>
              <a:t>10</a:t>
            </a:r>
            <a:r>
              <a:rPr lang="en-US" altLang="zh-CN" sz="1600" b="1"/>
              <a:t>,(4p)</a:t>
            </a:r>
            <a:r>
              <a:rPr lang="en-US" altLang="zh-CN" sz="1600" b="1" baseline="30000"/>
              <a:t>6</a:t>
            </a:r>
            <a:r>
              <a:rPr lang="en-US" altLang="zh-CN" sz="1600" b="1"/>
              <a:t>,</a:t>
            </a:r>
          </a:p>
          <a:p>
            <a:pPr>
              <a:spcBef>
                <a:spcPct val="50000"/>
              </a:spcBef>
            </a:pPr>
            <a:r>
              <a:rPr lang="en-US" altLang="zh-CN" sz="1600" b="1"/>
              <a:t>(5s)</a:t>
            </a:r>
            <a:r>
              <a:rPr lang="en-US" altLang="zh-CN" sz="1600" b="1" baseline="30000"/>
              <a:t>2</a:t>
            </a:r>
            <a:r>
              <a:rPr lang="en-US" altLang="zh-CN" sz="1600" b="1"/>
              <a:t>,(4d)</a:t>
            </a:r>
            <a:r>
              <a:rPr lang="en-US" altLang="zh-CN" sz="1600" b="1" baseline="30000"/>
              <a:t>10</a:t>
            </a:r>
            <a:r>
              <a:rPr lang="en-US" altLang="zh-CN" sz="1600" b="1"/>
              <a:t>,(5p)</a:t>
            </a:r>
            <a:r>
              <a:rPr lang="en-US" altLang="zh-CN" sz="1600" b="1" baseline="30000"/>
              <a:t>6</a:t>
            </a:r>
            <a:r>
              <a:rPr lang="en-US" altLang="zh-CN" sz="1600" b="1"/>
              <a:t>,(6s)</a:t>
            </a:r>
            <a:r>
              <a:rPr lang="en-US" altLang="zh-CN" sz="1600" b="1" baseline="30000"/>
              <a:t>2</a:t>
            </a:r>
            <a:r>
              <a:rPr lang="en-US" altLang="zh-CN" sz="1600" b="1"/>
              <a:t>,(4f)</a:t>
            </a:r>
            <a:r>
              <a:rPr lang="en-US" altLang="zh-CN" sz="1600" b="1" baseline="30000"/>
              <a:t>14</a:t>
            </a:r>
            <a:r>
              <a:rPr lang="en-US" altLang="zh-CN" sz="1600" b="1"/>
              <a:t>,(5d)</a:t>
            </a:r>
            <a:r>
              <a:rPr lang="en-US" altLang="zh-CN" sz="1600" b="1" baseline="30000"/>
              <a:t>10</a:t>
            </a:r>
            <a:r>
              <a:rPr lang="en-US" altLang="zh-CN" sz="1600" b="1"/>
              <a:t>,</a:t>
            </a:r>
          </a:p>
        </p:txBody>
      </p:sp>
      <p:sp>
        <p:nvSpPr>
          <p:cNvPr id="26634" name="Text Box 3"/>
          <p:cNvSpPr txBox="1">
            <a:spLocks noChangeArrowheads="1"/>
          </p:cNvSpPr>
          <p:nvPr/>
        </p:nvSpPr>
        <p:spPr bwMode="auto">
          <a:xfrm>
            <a:off x="684213" y="1052513"/>
            <a:ext cx="8351837" cy="1570037"/>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altLang="zh-CN" sz="2400"/>
              <a:t>Fe </a:t>
            </a:r>
            <a:r>
              <a:rPr lang="zh-CN" altLang="en-US" sz="2400"/>
              <a:t>原子：</a:t>
            </a:r>
            <a:r>
              <a:rPr lang="en-US" altLang="zh-CN" sz="2400"/>
              <a:t>Z = 26,    </a:t>
            </a:r>
            <a:r>
              <a:rPr lang="zh-CN" altLang="en-US" sz="2400"/>
              <a:t>电子分布是：</a:t>
            </a:r>
            <a:r>
              <a:rPr lang="en-US" altLang="zh-CN" sz="2400" b="1"/>
              <a:t>·· </a:t>
            </a:r>
            <a:r>
              <a:rPr lang="en-US" altLang="zh-CN" sz="2400"/>
              <a:t>·· ··3d</a:t>
            </a:r>
            <a:r>
              <a:rPr lang="en-US" altLang="zh-CN" sz="2400" baseline="30000"/>
              <a:t>6</a:t>
            </a:r>
          </a:p>
          <a:p>
            <a:pPr marL="342900" indent="-342900">
              <a:spcBef>
                <a:spcPct val="50000"/>
              </a:spcBef>
            </a:pPr>
            <a:r>
              <a:rPr lang="en-US" altLang="zh-CN" sz="2400" baseline="30000"/>
              <a:t>           </a:t>
            </a:r>
            <a:r>
              <a:rPr lang="zh-CN" altLang="en-US" sz="2400"/>
              <a:t>根据洪德法则</a:t>
            </a:r>
            <a:r>
              <a:rPr lang="en-US" altLang="zh-CN" sz="2400"/>
              <a:t>1</a:t>
            </a:r>
            <a:r>
              <a:rPr lang="zh-CN" altLang="en-US" sz="2400"/>
              <a:t>，</a:t>
            </a:r>
            <a:r>
              <a:rPr lang="en-US" altLang="zh-CN" sz="2400"/>
              <a:t>5</a:t>
            </a:r>
            <a:r>
              <a:rPr lang="zh-CN" altLang="en-US" sz="2400"/>
              <a:t>个电子自旋占据</a:t>
            </a:r>
            <a:r>
              <a:rPr lang="en-US" altLang="zh-CN" sz="2400"/>
              <a:t>5</a:t>
            </a:r>
            <a:r>
              <a:rPr lang="zh-CN" altLang="en-US" sz="2400"/>
              <a:t>个       的 </a:t>
            </a:r>
            <a:r>
              <a:rPr lang="en-US" altLang="zh-CN" sz="2400" i="1">
                <a:latin typeface="Times New Roman" pitchFamily="18" charset="0"/>
                <a:cs typeface="Times New Roman" pitchFamily="18" charset="0"/>
              </a:rPr>
              <a:t>m</a:t>
            </a:r>
            <a:r>
              <a:rPr lang="en-US" altLang="zh-CN" sz="2400" baseline="-25000">
                <a:latin typeface="Times New Roman" pitchFamily="18" charset="0"/>
                <a:cs typeface="Times New Roman" pitchFamily="18" charset="0"/>
              </a:rPr>
              <a:t>S</a:t>
            </a:r>
            <a:r>
              <a:rPr lang="en-US" altLang="zh-CN" sz="2400"/>
              <a:t> </a:t>
            </a:r>
            <a:r>
              <a:rPr lang="zh-CN" altLang="en-US" sz="2400"/>
              <a:t>状态，</a:t>
            </a:r>
          </a:p>
          <a:p>
            <a:pPr marL="342900" indent="-342900">
              <a:spcBef>
                <a:spcPct val="50000"/>
              </a:spcBef>
            </a:pPr>
            <a:r>
              <a:rPr lang="zh-CN" altLang="en-US" sz="2400"/>
              <a:t>另一个只能占据        的 </a:t>
            </a:r>
            <a:r>
              <a:rPr lang="en-US" altLang="zh-CN" sz="2400" i="1">
                <a:latin typeface="Times New Roman" pitchFamily="18" charset="0"/>
                <a:cs typeface="Times New Roman" pitchFamily="18" charset="0"/>
              </a:rPr>
              <a:t>m</a:t>
            </a:r>
            <a:r>
              <a:rPr lang="en-US" altLang="zh-CN" sz="2400" baseline="-25000">
                <a:latin typeface="Times New Roman" pitchFamily="18" charset="0"/>
                <a:cs typeface="Times New Roman" pitchFamily="18" charset="0"/>
              </a:rPr>
              <a:t>S</a:t>
            </a:r>
            <a:r>
              <a:rPr lang="en-US" altLang="zh-CN" sz="2400">
                <a:latin typeface="Times New Roman" pitchFamily="18" charset="0"/>
                <a:cs typeface="Times New Roman" pitchFamily="18" charset="0"/>
              </a:rPr>
              <a:t> </a:t>
            </a:r>
            <a:r>
              <a:rPr lang="zh-CN" altLang="en-US" sz="2400"/>
              <a:t>状态，所以总自旋：</a:t>
            </a:r>
          </a:p>
        </p:txBody>
      </p:sp>
      <p:graphicFrame>
        <p:nvGraphicFramePr>
          <p:cNvPr id="26626" name="Object 4"/>
          <p:cNvGraphicFramePr>
            <a:graphicFrameLocks noChangeAspect="1"/>
          </p:cNvGraphicFramePr>
          <p:nvPr/>
        </p:nvGraphicFramePr>
        <p:xfrm>
          <a:off x="6588125" y="1484313"/>
          <a:ext cx="404813" cy="628650"/>
        </p:xfrm>
        <a:graphic>
          <a:graphicData uri="http://schemas.openxmlformats.org/presentationml/2006/ole">
            <p:oleObj spid="_x0000_s26626" name="Equation" r:id="rId3" imgW="253800" imgH="393480" progId="Equation.DSMT4">
              <p:embed/>
            </p:oleObj>
          </a:graphicData>
        </a:graphic>
      </p:graphicFrame>
      <p:graphicFrame>
        <p:nvGraphicFramePr>
          <p:cNvPr id="26627" name="Object 5"/>
          <p:cNvGraphicFramePr>
            <a:graphicFrameLocks noChangeAspect="1"/>
          </p:cNvGraphicFramePr>
          <p:nvPr/>
        </p:nvGraphicFramePr>
        <p:xfrm>
          <a:off x="3059113" y="2060575"/>
          <a:ext cx="417512" cy="647700"/>
        </p:xfrm>
        <a:graphic>
          <a:graphicData uri="http://schemas.openxmlformats.org/presentationml/2006/ole">
            <p:oleObj spid="_x0000_s26627" name="Equation" r:id="rId4" imgW="253800" imgH="393480" progId="Equation.DSMT4">
              <p:embed/>
            </p:oleObj>
          </a:graphicData>
        </a:graphic>
      </p:graphicFrame>
      <p:graphicFrame>
        <p:nvGraphicFramePr>
          <p:cNvPr id="26628" name="Object 6"/>
          <p:cNvGraphicFramePr>
            <a:graphicFrameLocks noChangeAspect="1"/>
          </p:cNvGraphicFramePr>
          <p:nvPr/>
        </p:nvGraphicFramePr>
        <p:xfrm>
          <a:off x="1403350" y="2708275"/>
          <a:ext cx="2305050" cy="730250"/>
        </p:xfrm>
        <a:graphic>
          <a:graphicData uri="http://schemas.openxmlformats.org/presentationml/2006/ole">
            <p:oleObj spid="_x0000_s26628" name="Equation" r:id="rId5" imgW="1244520" imgH="393480" progId="Equation.DSMT4">
              <p:embed/>
            </p:oleObj>
          </a:graphicData>
        </a:graphic>
      </p:graphicFrame>
      <p:graphicFrame>
        <p:nvGraphicFramePr>
          <p:cNvPr id="26629" name="Object 7"/>
          <p:cNvGraphicFramePr>
            <a:graphicFrameLocks noChangeAspect="1"/>
          </p:cNvGraphicFramePr>
          <p:nvPr/>
        </p:nvGraphicFramePr>
        <p:xfrm>
          <a:off x="1403350" y="3500438"/>
          <a:ext cx="4895850" cy="1022350"/>
        </p:xfrm>
        <a:graphic>
          <a:graphicData uri="http://schemas.openxmlformats.org/presentationml/2006/ole">
            <p:oleObj spid="_x0000_s26629" name="Equation" r:id="rId6" imgW="2552400" imgH="533160" progId="Equation.DSMT4">
              <p:embed/>
            </p:oleObj>
          </a:graphicData>
        </a:graphic>
      </p:graphicFrame>
      <p:sp>
        <p:nvSpPr>
          <p:cNvPr id="26635" name="Text Box 8"/>
          <p:cNvSpPr txBox="1">
            <a:spLocks noChangeArrowheads="1"/>
          </p:cNvSpPr>
          <p:nvPr/>
        </p:nvSpPr>
        <p:spPr bwMode="auto">
          <a:xfrm>
            <a:off x="6516688" y="3429000"/>
            <a:ext cx="2411412" cy="457200"/>
          </a:xfrm>
          <a:prstGeom prst="rect">
            <a:avLst/>
          </a:prstGeom>
          <a:noFill/>
          <a:ln w="9525">
            <a:noFill/>
            <a:miter lim="800000"/>
            <a:headEnd/>
            <a:tailEnd/>
          </a:ln>
        </p:spPr>
        <p:txBody>
          <a:bodyPr>
            <a:spAutoFit/>
          </a:bodyPr>
          <a:lstStyle/>
          <a:p>
            <a:pPr>
              <a:spcBef>
                <a:spcPct val="50000"/>
              </a:spcBef>
            </a:pPr>
            <a:r>
              <a:rPr lang="zh-CN" altLang="en-US" sz="2400"/>
              <a:t>（根据法则 </a:t>
            </a:r>
            <a:r>
              <a:rPr lang="en-US" altLang="zh-CN" sz="2400"/>
              <a:t>2</a:t>
            </a:r>
            <a:r>
              <a:rPr lang="zh-CN" altLang="en-US" sz="2400"/>
              <a:t>）</a:t>
            </a:r>
          </a:p>
        </p:txBody>
      </p:sp>
      <p:sp>
        <p:nvSpPr>
          <p:cNvPr id="26636" name="Text Box 9"/>
          <p:cNvSpPr txBox="1">
            <a:spLocks noChangeArrowheads="1"/>
          </p:cNvSpPr>
          <p:nvPr/>
        </p:nvSpPr>
        <p:spPr bwMode="auto">
          <a:xfrm>
            <a:off x="3419475" y="4149725"/>
            <a:ext cx="5329238" cy="457200"/>
          </a:xfrm>
          <a:prstGeom prst="rect">
            <a:avLst/>
          </a:prstGeom>
          <a:noFill/>
          <a:ln w="9525">
            <a:noFill/>
            <a:miter lim="800000"/>
            <a:headEnd/>
            <a:tailEnd/>
          </a:ln>
        </p:spPr>
        <p:txBody>
          <a:bodyPr>
            <a:spAutoFit/>
          </a:bodyPr>
          <a:lstStyle/>
          <a:p>
            <a:pPr>
              <a:spcBef>
                <a:spcPct val="50000"/>
              </a:spcBef>
            </a:pPr>
            <a:r>
              <a:rPr lang="zh-CN" altLang="en-US" sz="2400"/>
              <a:t>（根据法则 </a:t>
            </a:r>
            <a:r>
              <a:rPr lang="en-US" altLang="zh-CN" sz="2400"/>
              <a:t>3</a:t>
            </a:r>
            <a:r>
              <a:rPr lang="zh-CN" altLang="en-US" sz="2400"/>
              <a:t>，电子数超过一半）</a:t>
            </a:r>
          </a:p>
        </p:txBody>
      </p:sp>
      <p:graphicFrame>
        <p:nvGraphicFramePr>
          <p:cNvPr id="26630" name="Object 10"/>
          <p:cNvGraphicFramePr>
            <a:graphicFrameLocks noChangeAspect="1"/>
          </p:cNvGraphicFramePr>
          <p:nvPr/>
        </p:nvGraphicFramePr>
        <p:xfrm>
          <a:off x="1403350" y="4724400"/>
          <a:ext cx="3960813" cy="1360488"/>
        </p:xfrm>
        <a:graphic>
          <a:graphicData uri="http://schemas.openxmlformats.org/presentationml/2006/ole">
            <p:oleObj spid="_x0000_s26630" name="Equation" r:id="rId7" imgW="2070000" imgH="711000" progId="Equation.DSMT4">
              <p:embed/>
            </p:oleObj>
          </a:graphicData>
        </a:graphic>
      </p:graphicFrame>
      <p:graphicFrame>
        <p:nvGraphicFramePr>
          <p:cNvPr id="26631" name="Object 11"/>
          <p:cNvGraphicFramePr>
            <a:graphicFrameLocks noChangeAspect="1"/>
          </p:cNvGraphicFramePr>
          <p:nvPr/>
        </p:nvGraphicFramePr>
        <p:xfrm>
          <a:off x="1403350" y="6165850"/>
          <a:ext cx="3600450" cy="536575"/>
        </p:xfrm>
        <a:graphic>
          <a:graphicData uri="http://schemas.openxmlformats.org/presentationml/2006/ole">
            <p:oleObj spid="_x0000_s26631" name="Equation" r:id="rId8" imgW="1701720" imgH="253800" progId="Equation.DSMT4">
              <p:embed/>
            </p:oleObj>
          </a:graphicData>
        </a:graphic>
      </p:graphicFrame>
      <p:sp>
        <p:nvSpPr>
          <p:cNvPr id="26637" name="Rectangle 12"/>
          <p:cNvSpPr>
            <a:spLocks noGrp="1" noChangeArrowheads="1"/>
          </p:cNvSpPr>
          <p:nvPr>
            <p:ph type="title"/>
          </p:nvPr>
        </p:nvSpPr>
        <p:spPr/>
        <p:txBody>
          <a:bodyPr/>
          <a:lstStyle/>
          <a:p>
            <a:pPr algn="l" eaLnBrk="1" hangingPunct="1"/>
            <a:r>
              <a:rPr lang="zh-CN" altLang="en-US" sz="2800" b="1" smtClean="0">
                <a:solidFill>
                  <a:srgbClr val="FF6600"/>
                </a:solidFill>
              </a:rPr>
              <a:t>五、原子磁矩计算举例</a:t>
            </a:r>
          </a:p>
        </p:txBody>
      </p:sp>
      <p:sp>
        <p:nvSpPr>
          <p:cNvPr id="26638" name="Text Box 14"/>
          <p:cNvSpPr txBox="1">
            <a:spLocks noChangeArrowheads="1"/>
          </p:cNvSpPr>
          <p:nvPr/>
        </p:nvSpPr>
        <p:spPr bwMode="auto">
          <a:xfrm>
            <a:off x="7956550" y="3933825"/>
            <a:ext cx="1008063" cy="1033463"/>
          </a:xfrm>
          <a:prstGeom prst="rect">
            <a:avLst/>
          </a:prstGeom>
          <a:noFill/>
          <a:ln w="28575">
            <a:solidFill>
              <a:srgbClr val="FF3300"/>
            </a:solidFill>
            <a:miter lim="800000"/>
            <a:headEnd/>
            <a:tailEnd/>
          </a:ln>
        </p:spPr>
        <p:txBody>
          <a:bodyPr>
            <a:spAutoFit/>
          </a:bodyPr>
          <a:lstStyle/>
          <a:p>
            <a:pPr>
              <a:spcBef>
                <a:spcPct val="50000"/>
              </a:spcBef>
            </a:pPr>
            <a:r>
              <a:rPr lang="zh-CN" altLang="en-US" sz="2400" b="1"/>
              <a:t>基态</a:t>
            </a:r>
          </a:p>
          <a:p>
            <a:pPr>
              <a:spcBef>
                <a:spcPct val="50000"/>
              </a:spcBef>
            </a:pPr>
            <a:r>
              <a:rPr lang="en-US" altLang="zh-CN" sz="2400" b="1" baseline="30000"/>
              <a:t>5</a:t>
            </a:r>
            <a:r>
              <a:rPr lang="en-US" altLang="zh-CN" sz="2400" b="1"/>
              <a:t>D</a:t>
            </a:r>
            <a:r>
              <a:rPr lang="en-US" altLang="zh-CN" sz="2400" b="1" baseline="-25000"/>
              <a:t>4</a:t>
            </a:r>
            <a:endParaRPr lang="en-US" altLang="zh-CN" sz="2400" b="1" baseline="30000"/>
          </a:p>
        </p:txBody>
      </p:sp>
      <p:graphicFrame>
        <p:nvGraphicFramePr>
          <p:cNvPr id="26632" name="Object 21"/>
          <p:cNvGraphicFramePr>
            <a:graphicFrameLocks noChangeAspect="1"/>
          </p:cNvGraphicFramePr>
          <p:nvPr>
            <p:ph sz="half" idx="2"/>
          </p:nvPr>
        </p:nvGraphicFramePr>
        <p:xfrm>
          <a:off x="6372225" y="5661025"/>
          <a:ext cx="2520950" cy="977900"/>
        </p:xfrm>
        <a:graphic>
          <a:graphicData uri="http://schemas.openxmlformats.org/presentationml/2006/ole">
            <p:oleObj spid="_x0000_s26632" name="Equation" r:id="rId9" imgW="1244520" imgH="482400" progId="Equation.DSMT4">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2"/>
          <p:cNvSpPr>
            <a:spLocks noChangeArrowheads="1"/>
          </p:cNvSpPr>
          <p:nvPr/>
        </p:nvSpPr>
        <p:spPr bwMode="auto">
          <a:xfrm>
            <a:off x="914400" y="609600"/>
            <a:ext cx="7467600" cy="641350"/>
          </a:xfrm>
          <a:prstGeom prst="rect">
            <a:avLst/>
          </a:prstGeom>
          <a:noFill/>
          <a:ln w="9525">
            <a:noFill/>
            <a:miter lim="800000"/>
            <a:headEnd/>
            <a:tailEnd/>
          </a:ln>
        </p:spPr>
        <p:txBody>
          <a:bodyPr>
            <a:spAutoFit/>
          </a:bodyPr>
          <a:lstStyle/>
          <a:p>
            <a:pPr marL="457200" indent="-457200">
              <a:spcBef>
                <a:spcPct val="50000"/>
              </a:spcBef>
            </a:pPr>
            <a:r>
              <a:rPr kumimoji="1" lang="en-US" altLang="zh-CN" sz="3600">
                <a:latin typeface="Times New Roman" pitchFamily="18" charset="0"/>
              </a:rPr>
              <a:t>    </a:t>
            </a:r>
          </a:p>
        </p:txBody>
      </p:sp>
      <p:sp>
        <p:nvSpPr>
          <p:cNvPr id="27656" name="Text Box 3"/>
          <p:cNvSpPr txBox="1">
            <a:spLocks noChangeArrowheads="1"/>
          </p:cNvSpPr>
          <p:nvPr/>
        </p:nvSpPr>
        <p:spPr bwMode="auto">
          <a:xfrm>
            <a:off x="539750" y="333375"/>
            <a:ext cx="8208963" cy="457200"/>
          </a:xfrm>
          <a:prstGeom prst="rect">
            <a:avLst/>
          </a:prstGeom>
          <a:noFill/>
          <a:ln w="9525">
            <a:noFill/>
            <a:miter lim="800000"/>
            <a:headEnd/>
            <a:tailEnd/>
          </a:ln>
        </p:spPr>
        <p:txBody>
          <a:bodyPr>
            <a:spAutoFit/>
          </a:bodyPr>
          <a:lstStyle/>
          <a:p>
            <a:pPr>
              <a:spcBef>
                <a:spcPct val="50000"/>
              </a:spcBef>
            </a:pPr>
            <a:r>
              <a:rPr lang="en-US" altLang="zh-CN" sz="2400"/>
              <a:t>2.  Cr</a:t>
            </a:r>
            <a:r>
              <a:rPr lang="en-US" altLang="zh-CN" sz="2400" baseline="30000"/>
              <a:t>+3</a:t>
            </a:r>
            <a:r>
              <a:rPr lang="en-US" altLang="zh-CN" sz="2400"/>
              <a:t> </a:t>
            </a:r>
            <a:r>
              <a:rPr lang="zh-CN" altLang="en-US" sz="2400"/>
              <a:t>离子：</a:t>
            </a:r>
            <a:r>
              <a:rPr lang="en-US" altLang="zh-CN" sz="2400"/>
              <a:t>Cr </a:t>
            </a:r>
            <a:r>
              <a:rPr lang="zh-CN" altLang="en-US" sz="2400"/>
              <a:t>原子 </a:t>
            </a:r>
            <a:r>
              <a:rPr lang="en-US" altLang="zh-CN" sz="2400" i="1"/>
              <a:t>Z </a:t>
            </a:r>
            <a:r>
              <a:rPr lang="en-US" altLang="zh-CN" sz="2400"/>
              <a:t>= 24</a:t>
            </a:r>
            <a:r>
              <a:rPr lang="zh-CN" altLang="en-US" sz="2400"/>
              <a:t>，</a:t>
            </a:r>
            <a:r>
              <a:rPr lang="en-US" altLang="zh-CN" sz="2400"/>
              <a:t>Cr</a:t>
            </a:r>
            <a:r>
              <a:rPr lang="en-US" altLang="zh-CN" sz="2400" baseline="30000"/>
              <a:t>+3</a:t>
            </a:r>
            <a:r>
              <a:rPr lang="en-US" altLang="zh-CN"/>
              <a:t> </a:t>
            </a:r>
            <a:r>
              <a:rPr lang="zh-CN" altLang="en-US" sz="2400"/>
              <a:t>电子组态为</a:t>
            </a:r>
            <a:r>
              <a:rPr lang="en-US" altLang="zh-CN" b="1"/>
              <a:t>··</a:t>
            </a:r>
            <a:r>
              <a:rPr lang="en-US" altLang="zh-CN"/>
              <a:t> </a:t>
            </a:r>
            <a:r>
              <a:rPr lang="en-US" altLang="zh-CN" b="1"/>
              <a:t>··</a:t>
            </a:r>
            <a:r>
              <a:rPr lang="en-US" altLang="zh-CN"/>
              <a:t> </a:t>
            </a:r>
            <a:r>
              <a:rPr lang="en-US" altLang="zh-CN" sz="2400"/>
              <a:t>3d</a:t>
            </a:r>
            <a:r>
              <a:rPr lang="en-US" altLang="zh-CN" sz="2400" baseline="30000"/>
              <a:t>3</a:t>
            </a:r>
          </a:p>
        </p:txBody>
      </p:sp>
      <p:graphicFrame>
        <p:nvGraphicFramePr>
          <p:cNvPr id="27650" name="Object 4"/>
          <p:cNvGraphicFramePr>
            <a:graphicFrameLocks noChangeAspect="1"/>
          </p:cNvGraphicFramePr>
          <p:nvPr/>
        </p:nvGraphicFramePr>
        <p:xfrm>
          <a:off x="1476375" y="1117600"/>
          <a:ext cx="1944688" cy="2460625"/>
        </p:xfrm>
        <a:graphic>
          <a:graphicData uri="http://schemas.openxmlformats.org/presentationml/2006/ole">
            <p:oleObj spid="_x0000_s27650" name="Equation" r:id="rId3" imgW="1002960" imgH="1269720" progId="Equation.DSMT4">
              <p:embed/>
            </p:oleObj>
          </a:graphicData>
        </a:graphic>
      </p:graphicFrame>
      <p:graphicFrame>
        <p:nvGraphicFramePr>
          <p:cNvPr id="27651" name="Object 5"/>
          <p:cNvGraphicFramePr>
            <a:graphicFrameLocks noChangeAspect="1"/>
          </p:cNvGraphicFramePr>
          <p:nvPr/>
        </p:nvGraphicFramePr>
        <p:xfrm>
          <a:off x="714375" y="3789363"/>
          <a:ext cx="4513263" cy="563562"/>
        </p:xfrm>
        <a:graphic>
          <a:graphicData uri="http://schemas.openxmlformats.org/presentationml/2006/ole">
            <p:oleObj spid="_x0000_s27651" name="Equation" r:id="rId4" imgW="2031840" imgH="253800" progId="Equation.DSMT4">
              <p:embed/>
            </p:oleObj>
          </a:graphicData>
        </a:graphic>
      </p:graphicFrame>
      <p:sp>
        <p:nvSpPr>
          <p:cNvPr id="27657" name="Text Box 6"/>
          <p:cNvSpPr txBox="1">
            <a:spLocks noChangeArrowheads="1"/>
          </p:cNvSpPr>
          <p:nvPr/>
        </p:nvSpPr>
        <p:spPr bwMode="auto">
          <a:xfrm>
            <a:off x="3779838" y="2492375"/>
            <a:ext cx="3960812" cy="457200"/>
          </a:xfrm>
          <a:prstGeom prst="rect">
            <a:avLst/>
          </a:prstGeom>
          <a:noFill/>
          <a:ln w="9525">
            <a:noFill/>
            <a:miter lim="800000"/>
            <a:headEnd/>
            <a:tailEnd/>
          </a:ln>
        </p:spPr>
        <p:txBody>
          <a:bodyPr>
            <a:spAutoFit/>
          </a:bodyPr>
          <a:lstStyle/>
          <a:p>
            <a:pPr>
              <a:spcBef>
                <a:spcPct val="50000"/>
              </a:spcBef>
            </a:pPr>
            <a:r>
              <a:rPr lang="zh-CN" altLang="en-US" sz="2400"/>
              <a:t>电子数不到半满，</a:t>
            </a:r>
          </a:p>
        </p:txBody>
      </p:sp>
      <p:graphicFrame>
        <p:nvGraphicFramePr>
          <p:cNvPr id="27652" name="Object 7"/>
          <p:cNvGraphicFramePr>
            <a:graphicFrameLocks noChangeAspect="1"/>
          </p:cNvGraphicFramePr>
          <p:nvPr/>
        </p:nvGraphicFramePr>
        <p:xfrm>
          <a:off x="714375" y="4508500"/>
          <a:ext cx="3984625" cy="569913"/>
        </p:xfrm>
        <a:graphic>
          <a:graphicData uri="http://schemas.openxmlformats.org/presentationml/2006/ole">
            <p:oleObj spid="_x0000_s27652" name="Equation" r:id="rId5" imgW="1777680" imgH="253800" progId="Equation.DSMT4">
              <p:embed/>
            </p:oleObj>
          </a:graphicData>
        </a:graphic>
      </p:graphicFrame>
      <p:sp>
        <p:nvSpPr>
          <p:cNvPr id="27658" name="Text Box 8"/>
          <p:cNvSpPr txBox="1">
            <a:spLocks noChangeArrowheads="1"/>
          </p:cNvSpPr>
          <p:nvPr/>
        </p:nvSpPr>
        <p:spPr bwMode="auto">
          <a:xfrm>
            <a:off x="971550" y="5300663"/>
            <a:ext cx="7488238" cy="933450"/>
          </a:xfrm>
          <a:prstGeom prst="rect">
            <a:avLst/>
          </a:prstGeom>
          <a:noFill/>
          <a:ln w="9525">
            <a:noFill/>
            <a:miter lim="800000"/>
            <a:headEnd/>
            <a:tailEnd/>
          </a:ln>
        </p:spPr>
        <p:txBody>
          <a:bodyPr>
            <a:spAutoFit/>
          </a:bodyPr>
          <a:lstStyle/>
          <a:p>
            <a:pPr>
              <a:lnSpc>
                <a:spcPct val="115000"/>
              </a:lnSpc>
              <a:spcBef>
                <a:spcPct val="50000"/>
              </a:spcBef>
            </a:pPr>
            <a:r>
              <a:rPr lang="en-US" altLang="zh-CN" sz="2400" dirty="0" smtClean="0"/>
              <a:t>(</a:t>
            </a:r>
            <a:r>
              <a:rPr lang="zh-CN" altLang="en-US" sz="2400" dirty="0" smtClean="0"/>
              <a:t>与</a:t>
            </a:r>
            <a:r>
              <a:rPr lang="zh-CN" altLang="en-US" sz="2400" dirty="0"/>
              <a:t>实验值相比，    更接近，这是因为受到晶场作用，轨道角动量被冻结的缘故，只有自旋磁矩起作用</a:t>
            </a:r>
            <a:r>
              <a:rPr lang="zh-CN" altLang="en-US" sz="2400" dirty="0" smtClean="0"/>
              <a:t>。</a:t>
            </a:r>
            <a:r>
              <a:rPr lang="en-US" altLang="zh-CN" sz="2400" dirty="0" smtClean="0"/>
              <a:t>)</a:t>
            </a:r>
            <a:endParaRPr lang="zh-CN" altLang="en-US" sz="2400" dirty="0"/>
          </a:p>
        </p:txBody>
      </p:sp>
      <p:graphicFrame>
        <p:nvGraphicFramePr>
          <p:cNvPr id="27653" name="Object 9"/>
          <p:cNvGraphicFramePr>
            <a:graphicFrameLocks noChangeAspect="1"/>
          </p:cNvGraphicFramePr>
          <p:nvPr/>
        </p:nvGraphicFramePr>
        <p:xfrm>
          <a:off x="3059113" y="5229225"/>
          <a:ext cx="455612" cy="546100"/>
        </p:xfrm>
        <a:graphic>
          <a:graphicData uri="http://schemas.openxmlformats.org/presentationml/2006/ole">
            <p:oleObj spid="_x0000_s27653" name="Equation" r:id="rId6" imgW="190440" imgH="228600" progId="Equation.DSMT4">
              <p:embed/>
            </p:oleObj>
          </a:graphicData>
        </a:graphic>
      </p:graphicFrame>
      <p:sp>
        <p:nvSpPr>
          <p:cNvPr id="27659" name="Rectangle 10"/>
          <p:cNvSpPr>
            <a:spLocks noChangeArrowheads="1"/>
          </p:cNvSpPr>
          <p:nvPr/>
        </p:nvSpPr>
        <p:spPr bwMode="auto">
          <a:xfrm>
            <a:off x="4427538" y="981075"/>
            <a:ext cx="4464050" cy="703263"/>
          </a:xfrm>
          <a:prstGeom prst="rect">
            <a:avLst/>
          </a:prstGeom>
          <a:solidFill>
            <a:schemeClr val="accent1"/>
          </a:solidFill>
          <a:ln w="9525">
            <a:noFill/>
            <a:miter lim="800000"/>
            <a:headEnd/>
            <a:tailEnd/>
          </a:ln>
        </p:spPr>
        <p:txBody>
          <a:bodyPr>
            <a:spAutoFit/>
          </a:bodyPr>
          <a:lstStyle/>
          <a:p>
            <a:pPr>
              <a:spcBef>
                <a:spcPct val="50000"/>
              </a:spcBef>
            </a:pPr>
            <a:r>
              <a:rPr lang="en-US" altLang="zh-CN" sz="1600" b="1"/>
              <a:t>(1s)</a:t>
            </a:r>
            <a:r>
              <a:rPr lang="en-US" altLang="zh-CN" sz="1600" b="1" baseline="30000"/>
              <a:t>2</a:t>
            </a:r>
            <a:r>
              <a:rPr lang="en-US" altLang="zh-CN" sz="1600" b="1"/>
              <a:t>,(2s)</a:t>
            </a:r>
            <a:r>
              <a:rPr lang="en-US" altLang="zh-CN" sz="1600" b="1" baseline="30000"/>
              <a:t>2</a:t>
            </a:r>
            <a:r>
              <a:rPr lang="en-US" altLang="zh-CN" sz="1600" b="1"/>
              <a:t>,(2p)</a:t>
            </a:r>
            <a:r>
              <a:rPr lang="en-US" altLang="zh-CN" sz="1600" b="1" baseline="30000"/>
              <a:t>6</a:t>
            </a:r>
            <a:r>
              <a:rPr lang="en-US" altLang="zh-CN" sz="1600" b="1"/>
              <a:t>,(3s)</a:t>
            </a:r>
            <a:r>
              <a:rPr lang="en-US" altLang="zh-CN" sz="1600" b="1" baseline="30000"/>
              <a:t>2</a:t>
            </a:r>
            <a:r>
              <a:rPr lang="en-US" altLang="zh-CN" sz="1600" b="1"/>
              <a:t>,(3p)</a:t>
            </a:r>
            <a:r>
              <a:rPr lang="en-US" altLang="zh-CN" sz="1600" b="1" baseline="30000"/>
              <a:t>6</a:t>
            </a:r>
            <a:r>
              <a:rPr lang="en-US" altLang="zh-CN" sz="1600" b="1"/>
              <a:t>,(4s)</a:t>
            </a:r>
            <a:r>
              <a:rPr lang="en-US" altLang="zh-CN" sz="1600" b="1" baseline="30000"/>
              <a:t>2</a:t>
            </a:r>
            <a:r>
              <a:rPr lang="en-US" altLang="zh-CN" sz="1600" b="1"/>
              <a:t>,(3d)</a:t>
            </a:r>
            <a:r>
              <a:rPr lang="en-US" altLang="zh-CN" sz="1600" b="1" baseline="30000"/>
              <a:t>10</a:t>
            </a:r>
            <a:r>
              <a:rPr lang="en-US" altLang="zh-CN" sz="1600" b="1"/>
              <a:t>,(4p)</a:t>
            </a:r>
            <a:r>
              <a:rPr lang="en-US" altLang="zh-CN" sz="1600" b="1" baseline="30000"/>
              <a:t>6</a:t>
            </a:r>
            <a:r>
              <a:rPr lang="en-US" altLang="zh-CN" sz="1600" b="1"/>
              <a:t>,</a:t>
            </a:r>
          </a:p>
          <a:p>
            <a:pPr>
              <a:spcBef>
                <a:spcPct val="50000"/>
              </a:spcBef>
            </a:pPr>
            <a:r>
              <a:rPr lang="en-US" altLang="zh-CN" sz="1600" b="1"/>
              <a:t>(5s)</a:t>
            </a:r>
            <a:r>
              <a:rPr lang="en-US" altLang="zh-CN" sz="1600" b="1" baseline="30000"/>
              <a:t>2</a:t>
            </a:r>
            <a:r>
              <a:rPr lang="en-US" altLang="zh-CN" sz="1600" b="1"/>
              <a:t>,(4d)</a:t>
            </a:r>
            <a:r>
              <a:rPr lang="en-US" altLang="zh-CN" sz="1600" b="1" baseline="30000"/>
              <a:t>10</a:t>
            </a:r>
            <a:r>
              <a:rPr lang="en-US" altLang="zh-CN" sz="1600" b="1"/>
              <a:t>,(5p)</a:t>
            </a:r>
            <a:r>
              <a:rPr lang="en-US" altLang="zh-CN" sz="1600" b="1" baseline="30000"/>
              <a:t>6</a:t>
            </a:r>
            <a:r>
              <a:rPr lang="en-US" altLang="zh-CN" sz="1600" b="1"/>
              <a:t>,(6s)</a:t>
            </a:r>
            <a:r>
              <a:rPr lang="en-US" altLang="zh-CN" sz="1600" b="1" baseline="30000"/>
              <a:t>2</a:t>
            </a:r>
            <a:r>
              <a:rPr lang="en-US" altLang="zh-CN" sz="1600" b="1"/>
              <a:t>,(4f)</a:t>
            </a:r>
            <a:r>
              <a:rPr lang="en-US" altLang="zh-CN" sz="1600" b="1" baseline="30000"/>
              <a:t>14</a:t>
            </a:r>
            <a:r>
              <a:rPr lang="en-US" altLang="zh-CN" sz="1600" b="1"/>
              <a:t>,(5d)</a:t>
            </a:r>
            <a:r>
              <a:rPr lang="en-US" altLang="zh-CN" sz="1600" b="1" baseline="30000"/>
              <a:t>10</a:t>
            </a:r>
            <a:r>
              <a:rPr lang="en-US" altLang="zh-CN" sz="1600" b="1"/>
              <a:t>,</a:t>
            </a:r>
          </a:p>
        </p:txBody>
      </p:sp>
      <p:sp>
        <p:nvSpPr>
          <p:cNvPr id="27660" name="Text Box 12"/>
          <p:cNvSpPr txBox="1">
            <a:spLocks noChangeArrowheads="1"/>
          </p:cNvSpPr>
          <p:nvPr/>
        </p:nvSpPr>
        <p:spPr bwMode="auto">
          <a:xfrm>
            <a:off x="7308850" y="2205038"/>
            <a:ext cx="1008063" cy="1033462"/>
          </a:xfrm>
          <a:prstGeom prst="rect">
            <a:avLst/>
          </a:prstGeom>
          <a:noFill/>
          <a:ln w="28575">
            <a:solidFill>
              <a:srgbClr val="FF3300"/>
            </a:solidFill>
            <a:miter lim="800000"/>
            <a:headEnd/>
            <a:tailEnd/>
          </a:ln>
        </p:spPr>
        <p:txBody>
          <a:bodyPr>
            <a:spAutoFit/>
          </a:bodyPr>
          <a:lstStyle/>
          <a:p>
            <a:pPr>
              <a:spcBef>
                <a:spcPct val="50000"/>
              </a:spcBef>
            </a:pPr>
            <a:r>
              <a:rPr lang="zh-CN" altLang="en-US" sz="2400" b="1"/>
              <a:t>基态</a:t>
            </a:r>
          </a:p>
          <a:p>
            <a:pPr>
              <a:spcBef>
                <a:spcPct val="50000"/>
              </a:spcBef>
            </a:pPr>
            <a:r>
              <a:rPr lang="en-US" altLang="zh-CN" sz="2400" b="1" baseline="30000"/>
              <a:t>4</a:t>
            </a:r>
            <a:r>
              <a:rPr lang="en-US" altLang="zh-CN" sz="2400" b="1"/>
              <a:t>F</a:t>
            </a:r>
            <a:r>
              <a:rPr lang="en-US" altLang="zh-CN" sz="2400" b="1" baseline="-25000"/>
              <a:t>3/2</a:t>
            </a:r>
            <a:endParaRPr lang="en-US" altLang="zh-CN" sz="2400" b="1" baseline="30000"/>
          </a:p>
        </p:txBody>
      </p:sp>
      <p:graphicFrame>
        <p:nvGraphicFramePr>
          <p:cNvPr id="27654" name="Object 13"/>
          <p:cNvGraphicFramePr>
            <a:graphicFrameLocks noChangeAspect="1"/>
          </p:cNvGraphicFramePr>
          <p:nvPr/>
        </p:nvGraphicFramePr>
        <p:xfrm>
          <a:off x="5534025" y="3714750"/>
          <a:ext cx="3452813" cy="1214438"/>
        </p:xfrm>
        <a:graphic>
          <a:graphicData uri="http://schemas.openxmlformats.org/presentationml/2006/ole">
            <p:oleObj spid="_x0000_s27654" name="公式" r:id="rId7" imgW="1371600" imgH="48240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0" y="1317625"/>
          <a:ext cx="8964613" cy="4140200"/>
        </p:xfrm>
        <a:graphic>
          <a:graphicData uri="http://schemas.openxmlformats.org/presentationml/2006/ole">
            <p:oleObj spid="_x0000_s28674" name="Image" r:id="rId3" imgW="5321368" imgH="2456693" progId="">
              <p:embed/>
            </p:oleObj>
          </a:graphicData>
        </a:graphic>
      </p:graphicFrame>
      <p:sp>
        <p:nvSpPr>
          <p:cNvPr id="28675" name="Text Box 3"/>
          <p:cNvSpPr txBox="1">
            <a:spLocks noChangeArrowheads="1"/>
          </p:cNvSpPr>
          <p:nvPr/>
        </p:nvSpPr>
        <p:spPr bwMode="auto">
          <a:xfrm>
            <a:off x="4643438" y="5516563"/>
            <a:ext cx="4032250" cy="396875"/>
          </a:xfrm>
          <a:prstGeom prst="rect">
            <a:avLst/>
          </a:prstGeom>
          <a:noFill/>
          <a:ln w="9525">
            <a:noFill/>
            <a:miter lim="800000"/>
            <a:headEnd/>
            <a:tailEnd/>
          </a:ln>
        </p:spPr>
        <p:txBody>
          <a:bodyPr>
            <a:spAutoFit/>
          </a:bodyPr>
          <a:lstStyle/>
          <a:p>
            <a:pPr>
              <a:spcBef>
                <a:spcPct val="50000"/>
              </a:spcBef>
            </a:pPr>
            <a:r>
              <a:rPr lang="zh-CN" altLang="en-US" sz="2000"/>
              <a:t>黄昆</a:t>
            </a:r>
            <a:r>
              <a:rPr lang="en-US" altLang="zh-CN" sz="2000"/>
              <a:t>《</a:t>
            </a:r>
            <a:r>
              <a:rPr lang="zh-CN" altLang="en-US" sz="2000"/>
              <a:t>固体物理学</a:t>
            </a:r>
            <a:r>
              <a:rPr lang="en-US" altLang="zh-CN" sz="2000"/>
              <a:t>》p403-404</a:t>
            </a:r>
          </a:p>
        </p:txBody>
      </p:sp>
      <p:sp>
        <p:nvSpPr>
          <p:cNvPr id="28676" name="Rectangle 4"/>
          <p:cNvSpPr>
            <a:spLocks noGrp="1" noChangeArrowheads="1"/>
          </p:cNvSpPr>
          <p:nvPr>
            <p:ph type="title"/>
          </p:nvPr>
        </p:nvSpPr>
        <p:spPr>
          <a:xfrm>
            <a:off x="468313" y="0"/>
            <a:ext cx="8229600" cy="1143000"/>
          </a:xfrm>
        </p:spPr>
        <p:txBody>
          <a:bodyPr/>
          <a:lstStyle/>
          <a:p>
            <a:pPr algn="l" eaLnBrk="1" hangingPunct="1"/>
            <a:r>
              <a:rPr lang="zh-CN" altLang="en-US" sz="2800" b="1" smtClean="0">
                <a:solidFill>
                  <a:srgbClr val="FF6600"/>
                </a:solidFill>
              </a:rPr>
              <a:t>离子磁距计算与实验的比较</a:t>
            </a:r>
          </a:p>
        </p:txBody>
      </p:sp>
      <p:sp>
        <p:nvSpPr>
          <p:cNvPr id="28677" name="Rectangle 5"/>
          <p:cNvSpPr>
            <a:spLocks noChangeArrowheads="1"/>
          </p:cNvSpPr>
          <p:nvPr/>
        </p:nvSpPr>
        <p:spPr bwMode="auto">
          <a:xfrm>
            <a:off x="5292725" y="2997200"/>
            <a:ext cx="3167063" cy="503238"/>
          </a:xfrm>
          <a:prstGeom prst="rect">
            <a:avLst/>
          </a:prstGeom>
          <a:noFill/>
          <a:ln w="9525">
            <a:solidFill>
              <a:srgbClr val="FF3300"/>
            </a:solidFill>
            <a:miter lim="800000"/>
            <a:headEnd/>
            <a:tailEnd/>
          </a:ln>
        </p:spPr>
        <p:txBody>
          <a:bodyPr wrap="none" anchor="ctr"/>
          <a:lstStyle/>
          <a:p>
            <a:endParaRPr lang="zh-CN" altLang="en-US"/>
          </a:p>
        </p:txBody>
      </p:sp>
      <p:sp>
        <p:nvSpPr>
          <p:cNvPr id="28678" name="Text Box 6"/>
          <p:cNvSpPr txBox="1">
            <a:spLocks noChangeArrowheads="1"/>
          </p:cNvSpPr>
          <p:nvPr/>
        </p:nvSpPr>
        <p:spPr bwMode="auto">
          <a:xfrm>
            <a:off x="827088" y="6021388"/>
            <a:ext cx="4681537" cy="457200"/>
          </a:xfrm>
          <a:prstGeom prst="rect">
            <a:avLst/>
          </a:prstGeom>
          <a:noFill/>
          <a:ln w="9525">
            <a:noFill/>
            <a:miter lim="800000"/>
            <a:headEnd/>
            <a:tailEnd/>
          </a:ln>
        </p:spPr>
        <p:txBody>
          <a:bodyPr>
            <a:spAutoFit/>
          </a:bodyPr>
          <a:lstStyle/>
          <a:p>
            <a:pPr>
              <a:spcBef>
                <a:spcPct val="50000"/>
              </a:spcBef>
            </a:pPr>
            <a:r>
              <a:rPr lang="en-US" altLang="zh-CN" sz="2400" b="1">
                <a:solidFill>
                  <a:srgbClr val="0000FF"/>
                </a:solidFill>
                <a:latin typeface="Times New Roman" pitchFamily="18" charset="0"/>
              </a:rPr>
              <a:t>4</a:t>
            </a:r>
            <a:r>
              <a:rPr lang="en-US" altLang="zh-CN" sz="2400" b="1" i="1">
                <a:solidFill>
                  <a:srgbClr val="0000FF"/>
                </a:solidFill>
                <a:latin typeface="Times New Roman" pitchFamily="18" charset="0"/>
              </a:rPr>
              <a:t>f</a:t>
            </a:r>
            <a:r>
              <a:rPr lang="zh-CN" altLang="en-US" sz="2400" b="1">
                <a:solidFill>
                  <a:srgbClr val="0000FF"/>
                </a:solidFill>
                <a:latin typeface="Times New Roman" pitchFamily="18" charset="0"/>
              </a:rPr>
              <a:t>元素</a:t>
            </a:r>
            <a:r>
              <a:rPr lang="zh-CN" altLang="en-US" sz="2400" b="1">
                <a:solidFill>
                  <a:srgbClr val="0000FF"/>
                </a:solidFill>
              </a:rPr>
              <a:t>：与总</a:t>
            </a:r>
            <a:r>
              <a:rPr lang="en-US" altLang="zh-CN" sz="2400" b="1" i="1">
                <a:solidFill>
                  <a:srgbClr val="0000FF"/>
                </a:solidFill>
                <a:latin typeface="Times New Roman" pitchFamily="18" charset="0"/>
              </a:rPr>
              <a:t>J</a:t>
            </a:r>
            <a:r>
              <a:rPr lang="zh-CN" altLang="en-US" sz="2400" b="1">
                <a:solidFill>
                  <a:srgbClr val="0000FF"/>
                </a:solidFill>
              </a:rPr>
              <a:t>符合不错。</a:t>
            </a:r>
          </a:p>
        </p:txBody>
      </p:sp>
      <p:sp>
        <p:nvSpPr>
          <p:cNvPr id="28679" name="Text Box 7"/>
          <p:cNvSpPr txBox="1">
            <a:spLocks noChangeArrowheads="1"/>
          </p:cNvSpPr>
          <p:nvPr/>
        </p:nvSpPr>
        <p:spPr bwMode="auto">
          <a:xfrm>
            <a:off x="2555875" y="1930400"/>
            <a:ext cx="865188" cy="274638"/>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(5d</a:t>
            </a:r>
            <a:r>
              <a:rPr lang="en-US" altLang="zh-CN" sz="1200" baseline="30000">
                <a:latin typeface="Times New Roman" pitchFamily="18" charset="0"/>
              </a:rPr>
              <a:t>1</a:t>
            </a:r>
            <a:r>
              <a:rPr lang="en-US" altLang="zh-CN" sz="1200">
                <a:latin typeface="Times New Roman" pitchFamily="18" charset="0"/>
              </a:rPr>
              <a:t>6s</a:t>
            </a:r>
            <a:r>
              <a:rPr lang="en-US" altLang="zh-CN" sz="1200" baseline="30000">
                <a:latin typeface="Times New Roman" pitchFamily="18" charset="0"/>
              </a:rPr>
              <a:t>2</a:t>
            </a:r>
            <a:r>
              <a:rPr lang="en-US" altLang="zh-CN" sz="1200">
                <a:latin typeface="Times New Roman" pitchFamily="18" charset="0"/>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179388" y="1125538"/>
          <a:ext cx="8964612" cy="3216275"/>
        </p:xfrm>
        <a:graphic>
          <a:graphicData uri="http://schemas.openxmlformats.org/presentationml/2006/ole">
            <p:oleObj spid="_x0000_s29698" name="Image" r:id="rId4" imgW="5382779" imgH="1932109" progId="">
              <p:embed/>
            </p:oleObj>
          </a:graphicData>
        </a:graphic>
      </p:graphicFrame>
      <p:sp>
        <p:nvSpPr>
          <p:cNvPr id="29699" name="Text Box 3"/>
          <p:cNvSpPr txBox="1">
            <a:spLocks noChangeArrowheads="1"/>
          </p:cNvSpPr>
          <p:nvPr/>
        </p:nvSpPr>
        <p:spPr bwMode="auto">
          <a:xfrm>
            <a:off x="5219700" y="4292600"/>
            <a:ext cx="3024188" cy="457200"/>
          </a:xfrm>
          <a:prstGeom prst="rect">
            <a:avLst/>
          </a:prstGeom>
          <a:noFill/>
          <a:ln w="9525">
            <a:noFill/>
            <a:miter lim="800000"/>
            <a:headEnd/>
            <a:tailEnd/>
          </a:ln>
        </p:spPr>
        <p:txBody>
          <a:bodyPr>
            <a:spAutoFit/>
          </a:bodyPr>
          <a:lstStyle/>
          <a:p>
            <a:pPr>
              <a:spcBef>
                <a:spcPct val="50000"/>
              </a:spcBef>
            </a:pPr>
            <a:r>
              <a:rPr lang="zh-CN" altLang="en-US" sz="2400"/>
              <a:t>姜书</a:t>
            </a:r>
            <a:r>
              <a:rPr lang="en-US" altLang="zh-CN" sz="2400"/>
              <a:t>p34 </a:t>
            </a:r>
            <a:r>
              <a:rPr lang="zh-CN" altLang="en-US" sz="2400"/>
              <a:t>有相同表</a:t>
            </a:r>
          </a:p>
        </p:txBody>
      </p:sp>
      <p:sp>
        <p:nvSpPr>
          <p:cNvPr id="29700" name="Line 4"/>
          <p:cNvSpPr>
            <a:spLocks noChangeShapeType="1"/>
          </p:cNvSpPr>
          <p:nvPr/>
        </p:nvSpPr>
        <p:spPr bwMode="auto">
          <a:xfrm>
            <a:off x="179388" y="2565400"/>
            <a:ext cx="8785225" cy="0"/>
          </a:xfrm>
          <a:prstGeom prst="line">
            <a:avLst/>
          </a:prstGeom>
          <a:noFill/>
          <a:ln w="28575">
            <a:solidFill>
              <a:srgbClr val="FF0000"/>
            </a:solidFill>
            <a:prstDash val="dash"/>
            <a:round/>
            <a:headEnd/>
            <a:tailEnd/>
          </a:ln>
        </p:spPr>
        <p:txBody>
          <a:bodyPr/>
          <a:lstStyle/>
          <a:p>
            <a:endParaRPr lang="zh-CN" altLang="en-US"/>
          </a:p>
        </p:txBody>
      </p:sp>
      <p:sp>
        <p:nvSpPr>
          <p:cNvPr id="29701" name="Text Box 5"/>
          <p:cNvSpPr txBox="1">
            <a:spLocks noChangeArrowheads="1"/>
          </p:cNvSpPr>
          <p:nvPr/>
        </p:nvSpPr>
        <p:spPr bwMode="auto">
          <a:xfrm>
            <a:off x="827088" y="5157788"/>
            <a:ext cx="4897437" cy="1016000"/>
          </a:xfrm>
          <a:prstGeom prst="rect">
            <a:avLst/>
          </a:prstGeom>
          <a:noFill/>
          <a:ln w="9525">
            <a:noFill/>
            <a:miter lim="800000"/>
            <a:headEnd/>
            <a:tailEnd/>
          </a:ln>
        </p:spPr>
        <p:txBody>
          <a:bodyPr>
            <a:spAutoFit/>
          </a:bodyPr>
          <a:lstStyle/>
          <a:p>
            <a:pPr>
              <a:spcBef>
                <a:spcPct val="50000"/>
              </a:spcBef>
            </a:pPr>
            <a:r>
              <a:rPr lang="en-US" altLang="zh-CN" sz="2400" b="1">
                <a:solidFill>
                  <a:srgbClr val="0000FF"/>
                </a:solidFill>
                <a:latin typeface="Times New Roman" pitchFamily="18" charset="0"/>
              </a:rPr>
              <a:t>3</a:t>
            </a:r>
            <a:r>
              <a:rPr lang="en-US" altLang="zh-CN" sz="2400" b="1" i="1">
                <a:solidFill>
                  <a:srgbClr val="0000FF"/>
                </a:solidFill>
                <a:latin typeface="Times New Roman" pitchFamily="18" charset="0"/>
              </a:rPr>
              <a:t>d</a:t>
            </a:r>
            <a:r>
              <a:rPr lang="zh-CN" altLang="en-US" sz="2400" b="1">
                <a:solidFill>
                  <a:srgbClr val="0000FF"/>
                </a:solidFill>
                <a:latin typeface="Times New Roman" pitchFamily="18" charset="0"/>
              </a:rPr>
              <a:t>元素</a:t>
            </a:r>
            <a:r>
              <a:rPr lang="zh-CN" altLang="en-US" sz="2400" b="1">
                <a:solidFill>
                  <a:srgbClr val="0000FF"/>
                </a:solidFill>
              </a:rPr>
              <a:t>：只是自旋</a:t>
            </a:r>
            <a:r>
              <a:rPr lang="en-US" altLang="zh-CN" sz="2400" b="1" i="1">
                <a:solidFill>
                  <a:srgbClr val="0000FF"/>
                </a:solidFill>
                <a:latin typeface="Times New Roman" pitchFamily="18" charset="0"/>
              </a:rPr>
              <a:t>S</a:t>
            </a:r>
            <a:r>
              <a:rPr lang="zh-CN" altLang="en-US" sz="2400" b="1">
                <a:solidFill>
                  <a:srgbClr val="0000FF"/>
                </a:solidFill>
              </a:rPr>
              <a:t>磁矩的贡献</a:t>
            </a:r>
            <a:endParaRPr lang="en-US" altLang="zh-CN" sz="2400" b="1">
              <a:solidFill>
                <a:srgbClr val="0000FF"/>
              </a:solidFill>
            </a:endParaRPr>
          </a:p>
          <a:p>
            <a:pPr>
              <a:spcBef>
                <a:spcPct val="50000"/>
              </a:spcBef>
            </a:pPr>
            <a:r>
              <a:rPr lang="en-US" altLang="zh-CN" sz="2400" b="1">
                <a:solidFill>
                  <a:srgbClr val="0000FF"/>
                </a:solidFill>
              </a:rPr>
              <a:t>                </a:t>
            </a:r>
            <a:r>
              <a:rPr lang="zh-CN" altLang="en-US" sz="2400" b="1">
                <a:solidFill>
                  <a:srgbClr val="FF6600"/>
                </a:solidFill>
              </a:rPr>
              <a:t>这不是自由原</a:t>
            </a:r>
            <a:r>
              <a:rPr lang="en-US" altLang="zh-CN" sz="2400" b="1">
                <a:solidFill>
                  <a:srgbClr val="FF6600"/>
                </a:solidFill>
              </a:rPr>
              <a:t>/</a:t>
            </a:r>
            <a:r>
              <a:rPr lang="zh-CN" altLang="en-US" sz="2400" b="1">
                <a:solidFill>
                  <a:srgbClr val="FF6600"/>
                </a:solidFill>
              </a:rPr>
              <a:t>离子！</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p1002"/>
          <p:cNvPicPr>
            <a:picLocks noGrp="1" noChangeAspect="1" noChangeArrowheads="1"/>
          </p:cNvPicPr>
          <p:nvPr>
            <p:ph idx="4294967295"/>
          </p:nvPr>
        </p:nvPicPr>
        <p:blipFill>
          <a:blip r:embed="rId2"/>
          <a:srcRect/>
          <a:stretch>
            <a:fillRect/>
          </a:stretch>
        </p:blipFill>
        <p:spPr>
          <a:xfrm>
            <a:off x="0" y="511175"/>
            <a:ext cx="9144000" cy="5932488"/>
          </a:xfrm>
          <a:noFill/>
        </p:spPr>
      </p:pic>
      <p:sp>
        <p:nvSpPr>
          <p:cNvPr id="47107" name="Text Box 3"/>
          <p:cNvSpPr txBox="1">
            <a:spLocks noChangeArrowheads="1"/>
          </p:cNvSpPr>
          <p:nvPr/>
        </p:nvSpPr>
        <p:spPr bwMode="auto">
          <a:xfrm>
            <a:off x="1331913" y="6165850"/>
            <a:ext cx="7200900" cy="336550"/>
          </a:xfrm>
          <a:prstGeom prst="rect">
            <a:avLst/>
          </a:prstGeom>
          <a:noFill/>
          <a:ln w="9525">
            <a:noFill/>
            <a:miter lim="800000"/>
            <a:headEnd/>
            <a:tailEnd/>
          </a:ln>
        </p:spPr>
        <p:txBody>
          <a:bodyPr>
            <a:spAutoFit/>
          </a:bodyPr>
          <a:lstStyle/>
          <a:p>
            <a:pPr>
              <a:spcBef>
                <a:spcPct val="50000"/>
              </a:spcBef>
            </a:pPr>
            <a:r>
              <a:rPr lang="en-US" altLang="zh-CN" sz="1600">
                <a:latin typeface="Times New Roman" pitchFamily="18" charset="0"/>
              </a:rPr>
              <a:t>3d</a:t>
            </a:r>
            <a:r>
              <a:rPr lang="en-US" altLang="zh-CN" sz="1600" baseline="30000">
                <a:latin typeface="Times New Roman" pitchFamily="18" charset="0"/>
              </a:rPr>
              <a:t>4</a:t>
            </a:r>
            <a:r>
              <a:rPr lang="zh-CN" altLang="en-US" sz="1600"/>
              <a:t>的</a:t>
            </a:r>
            <a:r>
              <a:rPr lang="en-US" altLang="zh-CN" sz="1600" i="1">
                <a:latin typeface="Times New Roman" pitchFamily="18" charset="0"/>
              </a:rPr>
              <a:t>J</a:t>
            </a:r>
            <a:r>
              <a:rPr lang="en-US" altLang="zh-CN" sz="1600">
                <a:latin typeface="Times New Roman" pitchFamily="18" charset="0"/>
              </a:rPr>
              <a:t> </a:t>
            </a:r>
            <a:r>
              <a:rPr lang="zh-CN" altLang="en-US" sz="1600"/>
              <a:t>为零，但有</a:t>
            </a:r>
            <a:r>
              <a:rPr lang="en-US" altLang="zh-CN" sz="1600">
                <a:latin typeface="Times New Roman" pitchFamily="18" charset="0"/>
              </a:rPr>
              <a:t>4</a:t>
            </a:r>
            <a:r>
              <a:rPr lang="en-US" altLang="zh-CN" sz="1600">
                <a:latin typeface="Times New Roman" pitchFamily="18" charset="0"/>
                <a:sym typeface="Symbol" pitchFamily="18" charset="2"/>
              </a:rPr>
              <a:t></a:t>
            </a:r>
            <a:r>
              <a:rPr lang="en-US" altLang="zh-CN" sz="1600" baseline="-25000"/>
              <a:t>B</a:t>
            </a:r>
            <a:r>
              <a:rPr lang="zh-CN" altLang="en-US" sz="1600"/>
              <a:t>磁矩，因为</a:t>
            </a:r>
            <a:r>
              <a:rPr lang="en-US" altLang="zh-CN" sz="1600">
                <a:latin typeface="Times New Roman" pitchFamily="18" charset="0"/>
              </a:rPr>
              <a:t>3d</a:t>
            </a:r>
            <a:r>
              <a:rPr lang="zh-CN" altLang="en-US" sz="1600"/>
              <a:t>电子轨道角动量被冻结</a:t>
            </a:r>
          </a:p>
        </p:txBody>
      </p:sp>
      <p:sp>
        <p:nvSpPr>
          <p:cNvPr id="47108" name="Line 4"/>
          <p:cNvSpPr>
            <a:spLocks noChangeShapeType="1"/>
          </p:cNvSpPr>
          <p:nvPr/>
        </p:nvSpPr>
        <p:spPr bwMode="auto">
          <a:xfrm>
            <a:off x="1187450" y="4652963"/>
            <a:ext cx="288925" cy="0"/>
          </a:xfrm>
          <a:prstGeom prst="line">
            <a:avLst/>
          </a:prstGeom>
          <a:noFill/>
          <a:ln w="28575">
            <a:solidFill>
              <a:srgbClr val="FF3300"/>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p1021"/>
          <p:cNvPicPr>
            <a:picLocks noGrp="1" noChangeAspect="1" noChangeArrowheads="1"/>
          </p:cNvPicPr>
          <p:nvPr>
            <p:ph idx="4294967295"/>
          </p:nvPr>
        </p:nvPicPr>
        <p:blipFill>
          <a:blip r:embed="rId2"/>
          <a:srcRect/>
          <a:stretch>
            <a:fillRect/>
          </a:stretch>
        </p:blipFill>
        <p:spPr>
          <a:xfrm>
            <a:off x="0" y="188913"/>
            <a:ext cx="9144000" cy="6480175"/>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p104"/>
          <p:cNvPicPr>
            <a:picLocks noGrp="1" noChangeAspect="1" noChangeArrowheads="1"/>
          </p:cNvPicPr>
          <p:nvPr>
            <p:ph idx="4294967295"/>
          </p:nvPr>
        </p:nvPicPr>
        <p:blipFill>
          <a:blip r:embed="rId2"/>
          <a:srcRect/>
          <a:stretch>
            <a:fillRect/>
          </a:stretch>
        </p:blipFill>
        <p:spPr>
          <a:xfrm>
            <a:off x="228600" y="296863"/>
            <a:ext cx="8686800" cy="6426200"/>
          </a:xfrm>
          <a:noFill/>
        </p:spPr>
      </p:pic>
      <p:sp>
        <p:nvSpPr>
          <p:cNvPr id="49155" name="TextBox 2"/>
          <p:cNvSpPr txBox="1">
            <a:spLocks noChangeArrowheads="1"/>
          </p:cNvSpPr>
          <p:nvPr/>
        </p:nvSpPr>
        <p:spPr bwMode="auto">
          <a:xfrm>
            <a:off x="2000250" y="130175"/>
            <a:ext cx="6929438" cy="461963"/>
          </a:xfrm>
          <a:prstGeom prst="rect">
            <a:avLst/>
          </a:prstGeom>
          <a:noFill/>
          <a:ln w="9525">
            <a:noFill/>
            <a:miter lim="800000"/>
            <a:headEnd/>
            <a:tailEnd/>
          </a:ln>
        </p:spPr>
        <p:txBody>
          <a:bodyPr>
            <a:spAutoFit/>
          </a:bodyPr>
          <a:lstStyle/>
          <a:p>
            <a:r>
              <a:rPr lang="en-US" altLang="zh-CN" sz="2400" b="1" i="1">
                <a:solidFill>
                  <a:srgbClr val="FF6600"/>
                </a:solidFill>
                <a:latin typeface="Times New Roman" pitchFamily="18" charset="0"/>
                <a:cs typeface="Times New Roman" pitchFamily="18" charset="0"/>
              </a:rPr>
              <a:t>S</a:t>
            </a:r>
            <a:r>
              <a:rPr lang="zh-CN" altLang="en-US" sz="2400" b="1">
                <a:solidFill>
                  <a:srgbClr val="FF6600"/>
                </a:solidFill>
              </a:rPr>
              <a:t>关联   </a:t>
            </a:r>
            <a:r>
              <a:rPr lang="zh-CN" altLang="en-US" sz="2400">
                <a:solidFill>
                  <a:srgbClr val="0000FF"/>
                </a:solidFill>
              </a:rPr>
              <a:t>（</a:t>
            </a:r>
            <a:r>
              <a:rPr lang="en-US" altLang="zh-CN" sz="2400">
                <a:solidFill>
                  <a:srgbClr val="0000FF"/>
                </a:solidFill>
              </a:rPr>
              <a:t>+</a:t>
            </a:r>
            <a:r>
              <a:rPr lang="zh-CN" altLang="en-US" sz="2400">
                <a:solidFill>
                  <a:srgbClr val="0000FF"/>
                </a:solidFill>
              </a:rPr>
              <a:t>）晶场效应（</a:t>
            </a:r>
            <a:r>
              <a:rPr lang="en-US" altLang="zh-CN" sz="2400">
                <a:solidFill>
                  <a:srgbClr val="0000FF"/>
                </a:solidFill>
              </a:rPr>
              <a:t>-</a:t>
            </a:r>
            <a:r>
              <a:rPr lang="zh-CN" altLang="en-US" sz="2400">
                <a:solidFill>
                  <a:srgbClr val="0000FF"/>
                </a:solidFill>
              </a:rPr>
              <a:t>）       </a:t>
            </a:r>
            <a:r>
              <a:rPr lang="en-US" altLang="zh-CN" sz="2400" b="1" i="1">
                <a:solidFill>
                  <a:srgbClr val="FF6600"/>
                </a:solidFill>
                <a:latin typeface="Times New Roman" pitchFamily="18" charset="0"/>
                <a:cs typeface="Times New Roman" pitchFamily="18" charset="0"/>
              </a:rPr>
              <a:t>J</a:t>
            </a:r>
            <a:r>
              <a:rPr lang="zh-CN" altLang="en-US" sz="2400" b="1">
                <a:solidFill>
                  <a:srgbClr val="FF6600"/>
                </a:solidFill>
              </a:rPr>
              <a:t>关联</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2"/>
          <p:cNvSpPr txBox="1">
            <a:spLocks noChangeArrowheads="1"/>
          </p:cNvSpPr>
          <p:nvPr/>
        </p:nvSpPr>
        <p:spPr bwMode="auto">
          <a:xfrm>
            <a:off x="1403350" y="1052513"/>
            <a:ext cx="4897438" cy="366712"/>
          </a:xfrm>
          <a:prstGeom prst="rect">
            <a:avLst/>
          </a:prstGeom>
          <a:noFill/>
          <a:ln w="9525">
            <a:noFill/>
            <a:miter lim="800000"/>
            <a:headEnd/>
            <a:tailEnd/>
          </a:ln>
        </p:spPr>
        <p:txBody>
          <a:bodyPr>
            <a:spAutoFit/>
          </a:bodyPr>
          <a:lstStyle/>
          <a:p>
            <a:pPr>
              <a:spcBef>
                <a:spcPct val="50000"/>
              </a:spcBef>
            </a:pPr>
            <a:endParaRPr lang="zh-CN" altLang="zh-CN"/>
          </a:p>
        </p:txBody>
      </p:sp>
      <p:sp>
        <p:nvSpPr>
          <p:cNvPr id="30725" name="Rectangle 3"/>
          <p:cNvSpPr>
            <a:spLocks noChangeArrowheads="1"/>
          </p:cNvSpPr>
          <p:nvPr/>
        </p:nvSpPr>
        <p:spPr bwMode="auto">
          <a:xfrm>
            <a:off x="468313" y="1196975"/>
            <a:ext cx="8135937" cy="3262313"/>
          </a:xfrm>
          <a:prstGeom prst="rect">
            <a:avLst/>
          </a:prstGeom>
          <a:noFill/>
          <a:ln w="9525">
            <a:noFill/>
            <a:miter lim="800000"/>
            <a:headEnd/>
            <a:tailEnd/>
          </a:ln>
        </p:spPr>
        <p:txBody>
          <a:bodyPr>
            <a:spAutoFit/>
          </a:bodyPr>
          <a:lstStyle/>
          <a:p>
            <a:pPr marL="342900" indent="-342900" algn="ctr"/>
            <a:r>
              <a:rPr lang="en-US" altLang="zh-CN" sz="2400"/>
              <a:t>1.1   </a:t>
            </a:r>
            <a:r>
              <a:rPr lang="zh-CN" altLang="en-US" sz="2400"/>
              <a:t>列表给出主要磁学量的国际单位和高斯单位，并给</a:t>
            </a:r>
          </a:p>
          <a:p>
            <a:pPr marL="342900" indent="-342900">
              <a:lnSpc>
                <a:spcPct val="115000"/>
              </a:lnSpc>
            </a:pPr>
            <a:r>
              <a:rPr lang="zh-CN" altLang="en-US" sz="2400"/>
              <a:t>        出它们之间的换算关系。铁磁金属</a:t>
            </a:r>
            <a:r>
              <a:rPr lang="en-US" altLang="zh-CN" sz="2400">
                <a:latin typeface="Times New Roman" pitchFamily="18" charset="0"/>
              </a:rPr>
              <a:t>Ni</a:t>
            </a:r>
            <a:r>
              <a:rPr lang="zh-CN" altLang="en-US" sz="2400"/>
              <a:t>的室温饱和磁化强度常被写为</a:t>
            </a:r>
            <a:r>
              <a:rPr lang="en-US" altLang="zh-CN" sz="2400" i="1">
                <a:latin typeface="Times New Roman" pitchFamily="18" charset="0"/>
              </a:rPr>
              <a:t>M</a:t>
            </a:r>
            <a:r>
              <a:rPr lang="en-US" altLang="zh-CN" sz="2400" baseline="-25000">
                <a:latin typeface="Times New Roman" pitchFamily="18" charset="0"/>
              </a:rPr>
              <a:t>S</a:t>
            </a:r>
            <a:r>
              <a:rPr lang="en-US" altLang="zh-CN" sz="2400">
                <a:latin typeface="Times New Roman" pitchFamily="18" charset="0"/>
                <a:sym typeface="Symbol" pitchFamily="18" charset="2"/>
              </a:rPr>
              <a:t>52 emu/g</a:t>
            </a:r>
            <a:r>
              <a:rPr lang="zh-CN" altLang="en-US" sz="2400">
                <a:sym typeface="Symbol" pitchFamily="18" charset="2"/>
              </a:rPr>
              <a:t>，请换算为标准形式。</a:t>
            </a:r>
          </a:p>
          <a:p>
            <a:pPr marL="342900" indent="-342900">
              <a:lnSpc>
                <a:spcPct val="115000"/>
              </a:lnSpc>
            </a:pPr>
            <a:endParaRPr lang="zh-CN" altLang="en-US" sz="2400"/>
          </a:p>
          <a:p>
            <a:pPr marL="342900" indent="-342900">
              <a:lnSpc>
                <a:spcPct val="115000"/>
              </a:lnSpc>
            </a:pPr>
            <a:r>
              <a:rPr lang="en-US" altLang="zh-CN" sz="2400"/>
              <a:t>1.2   </a:t>
            </a:r>
            <a:r>
              <a:rPr lang="zh-CN" altLang="en-US" sz="2400"/>
              <a:t>按照洪德法则计算下列自由离子的磁距，</a:t>
            </a:r>
          </a:p>
          <a:p>
            <a:pPr marL="342900" indent="-342900">
              <a:lnSpc>
                <a:spcPct val="115000"/>
              </a:lnSpc>
            </a:pPr>
            <a:r>
              <a:rPr lang="zh-CN" altLang="en-US" sz="2400"/>
              <a:t>           </a:t>
            </a:r>
            <a:r>
              <a:rPr lang="en-US" altLang="zh-CN" sz="2400"/>
              <a:t>Cr</a:t>
            </a:r>
            <a:r>
              <a:rPr lang="en-US" altLang="zh-CN" sz="2400" b="1" baseline="30000"/>
              <a:t>+3</a:t>
            </a:r>
            <a:r>
              <a:rPr lang="zh-CN" altLang="en-US" sz="2400"/>
              <a:t>， </a:t>
            </a:r>
            <a:r>
              <a:rPr lang="en-US" altLang="zh-CN" sz="2400"/>
              <a:t>Fe</a:t>
            </a:r>
            <a:r>
              <a:rPr lang="en-US" altLang="zh-CN" sz="2400" b="1" baseline="30000"/>
              <a:t>+2</a:t>
            </a:r>
            <a:r>
              <a:rPr lang="en-US" altLang="zh-CN" sz="2400"/>
              <a:t>,    Nd</a:t>
            </a:r>
            <a:r>
              <a:rPr lang="en-US" altLang="zh-CN" sz="2400" b="1" baseline="30000"/>
              <a:t>+3</a:t>
            </a:r>
            <a:r>
              <a:rPr lang="en-US" altLang="zh-CN" sz="2400"/>
              <a:t>,   Tb</a:t>
            </a:r>
            <a:r>
              <a:rPr lang="en-US" altLang="zh-CN" sz="2400" b="1" baseline="30000"/>
              <a:t>+3</a:t>
            </a:r>
          </a:p>
          <a:p>
            <a:pPr marL="342900" indent="-342900">
              <a:lnSpc>
                <a:spcPct val="115000"/>
              </a:lnSpc>
            </a:pPr>
            <a:endParaRPr lang="en-US" altLang="zh-CN" sz="2400" b="1" baseline="30000"/>
          </a:p>
          <a:p>
            <a:pPr marL="342900" indent="-342900">
              <a:lnSpc>
                <a:spcPct val="115000"/>
              </a:lnSpc>
            </a:pPr>
            <a:r>
              <a:rPr lang="en-US" altLang="zh-CN" sz="2400" b="1"/>
              <a:t>1.3    </a:t>
            </a:r>
            <a:r>
              <a:rPr lang="zh-CN" altLang="en-US" sz="2400" b="1"/>
              <a:t>证明</a:t>
            </a:r>
            <a:r>
              <a:rPr lang="en-US" altLang="zh-CN" sz="2400" b="1"/>
              <a:t>:</a:t>
            </a:r>
            <a:endParaRPr lang="en-US" altLang="zh-CN" sz="2400" b="1" baseline="30000"/>
          </a:p>
        </p:txBody>
      </p:sp>
      <p:graphicFrame>
        <p:nvGraphicFramePr>
          <p:cNvPr id="30722" name="Object 4"/>
          <p:cNvGraphicFramePr>
            <a:graphicFrameLocks noChangeAspect="1"/>
          </p:cNvGraphicFramePr>
          <p:nvPr/>
        </p:nvGraphicFramePr>
        <p:xfrm>
          <a:off x="2411413" y="4292600"/>
          <a:ext cx="3089275" cy="611188"/>
        </p:xfrm>
        <a:graphic>
          <a:graphicData uri="http://schemas.openxmlformats.org/presentationml/2006/ole">
            <p:oleObj spid="_x0000_s30722" name="Equation" r:id="rId3" imgW="1282680" imgH="253800" progId="Equation.DSMT4">
              <p:embed/>
            </p:oleObj>
          </a:graphicData>
        </a:graphic>
      </p:graphicFrame>
      <p:graphicFrame>
        <p:nvGraphicFramePr>
          <p:cNvPr id="30723" name="Object 5"/>
          <p:cNvGraphicFramePr>
            <a:graphicFrameLocks noChangeAspect="1"/>
          </p:cNvGraphicFramePr>
          <p:nvPr/>
        </p:nvGraphicFramePr>
        <p:xfrm>
          <a:off x="2051050" y="5084763"/>
          <a:ext cx="4248150" cy="1570037"/>
        </p:xfrm>
        <a:graphic>
          <a:graphicData uri="http://schemas.openxmlformats.org/presentationml/2006/ole">
            <p:oleObj spid="_x0000_s30723" name="Equation" r:id="rId4" imgW="2336760" imgH="863280" progId="Equation.DSMT4">
              <p:embed/>
            </p:oleObj>
          </a:graphicData>
        </a:graphic>
      </p:graphicFrame>
      <p:sp>
        <p:nvSpPr>
          <p:cNvPr id="30726" name="Rectangle 6"/>
          <p:cNvSpPr>
            <a:spLocks noGrp="1" noChangeArrowheads="1"/>
          </p:cNvSpPr>
          <p:nvPr>
            <p:ph type="title"/>
          </p:nvPr>
        </p:nvSpPr>
        <p:spPr>
          <a:xfrm>
            <a:off x="457200" y="53975"/>
            <a:ext cx="8229600" cy="1143000"/>
          </a:xfrm>
        </p:spPr>
        <p:txBody>
          <a:bodyPr/>
          <a:lstStyle/>
          <a:p>
            <a:pPr eaLnBrk="1" hangingPunct="1"/>
            <a:r>
              <a:rPr lang="zh-CN" altLang="en-US" sz="3200" b="1" smtClean="0">
                <a:solidFill>
                  <a:schemeClr val="tx1"/>
                </a:solidFill>
              </a:rPr>
              <a:t>习题</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defRPr/>
            </a:pPr>
            <a:r>
              <a:rPr lang="zh-CN" altLang="en-US" sz="2800" b="1" kern="0" dirty="0" smtClean="0">
                <a:solidFill>
                  <a:srgbClr val="0000FF"/>
                </a:solidFill>
                <a:latin typeface="+mj-lt"/>
                <a:ea typeface="+mj-ea"/>
                <a:cs typeface="+mj-cs"/>
              </a:rPr>
              <a:t>电子云径向分布</a:t>
            </a:r>
            <a:endParaRPr lang="zh-CN" altLang="en-US" sz="2800" b="1" kern="0" dirty="0">
              <a:solidFill>
                <a:srgbClr val="0000FF"/>
              </a:solidFill>
              <a:latin typeface="+mj-lt"/>
              <a:ea typeface="+mj-ea"/>
              <a:cs typeface="+mj-cs"/>
            </a:endParaRPr>
          </a:p>
        </p:txBody>
      </p:sp>
      <p:pic>
        <p:nvPicPr>
          <p:cNvPr id="50179" name="Picture 3" descr="D(1s)"/>
          <p:cNvPicPr>
            <a:picLocks noChangeAspect="1" noChangeArrowheads="1"/>
          </p:cNvPicPr>
          <p:nvPr/>
        </p:nvPicPr>
        <p:blipFill>
          <a:blip r:embed="rId2"/>
          <a:srcRect/>
          <a:stretch>
            <a:fillRect/>
          </a:stretch>
        </p:blipFill>
        <p:spPr bwMode="auto">
          <a:xfrm>
            <a:off x="323850" y="1773238"/>
            <a:ext cx="3352800" cy="2073275"/>
          </a:xfrm>
          <a:prstGeom prst="rect">
            <a:avLst/>
          </a:prstGeom>
          <a:solidFill>
            <a:srgbClr val="FFFF00"/>
          </a:solidFill>
          <a:ln w="9525">
            <a:noFill/>
            <a:miter lim="800000"/>
            <a:headEnd/>
            <a:tailEnd/>
          </a:ln>
        </p:spPr>
      </p:pic>
      <p:pic>
        <p:nvPicPr>
          <p:cNvPr id="50180" name="Picture 4" descr="D(2s)"/>
          <p:cNvPicPr>
            <a:picLocks noChangeAspect="1" noChangeArrowheads="1"/>
          </p:cNvPicPr>
          <p:nvPr/>
        </p:nvPicPr>
        <p:blipFill>
          <a:blip r:embed="rId3"/>
          <a:srcRect/>
          <a:stretch>
            <a:fillRect/>
          </a:stretch>
        </p:blipFill>
        <p:spPr bwMode="auto">
          <a:xfrm>
            <a:off x="3563938" y="1719263"/>
            <a:ext cx="2819400" cy="1997075"/>
          </a:xfrm>
          <a:prstGeom prst="rect">
            <a:avLst/>
          </a:prstGeom>
          <a:solidFill>
            <a:srgbClr val="FFFF00"/>
          </a:solidFill>
          <a:ln w="9525">
            <a:noFill/>
            <a:miter lim="800000"/>
            <a:headEnd/>
            <a:tailEnd/>
          </a:ln>
        </p:spPr>
      </p:pic>
      <p:pic>
        <p:nvPicPr>
          <p:cNvPr id="50181" name="Picture 5" descr="D(2p)"/>
          <p:cNvPicPr>
            <a:picLocks noChangeAspect="1" noChangeArrowheads="1"/>
          </p:cNvPicPr>
          <p:nvPr/>
        </p:nvPicPr>
        <p:blipFill>
          <a:blip r:embed="rId4"/>
          <a:srcRect/>
          <a:stretch>
            <a:fillRect/>
          </a:stretch>
        </p:blipFill>
        <p:spPr bwMode="auto">
          <a:xfrm>
            <a:off x="6234113" y="1700213"/>
            <a:ext cx="2909887" cy="1998662"/>
          </a:xfrm>
          <a:prstGeom prst="rect">
            <a:avLst/>
          </a:prstGeom>
          <a:solidFill>
            <a:srgbClr val="FFFF00"/>
          </a:solidFill>
          <a:ln w="9525">
            <a:noFill/>
            <a:miter lim="800000"/>
            <a:headEnd/>
            <a:tailEnd/>
          </a:ln>
        </p:spPr>
      </p:pic>
      <p:pic>
        <p:nvPicPr>
          <p:cNvPr id="50182" name="Picture 6" descr="D(3s)"/>
          <p:cNvPicPr>
            <a:picLocks noChangeAspect="1" noChangeArrowheads="1"/>
          </p:cNvPicPr>
          <p:nvPr/>
        </p:nvPicPr>
        <p:blipFill>
          <a:blip r:embed="rId5"/>
          <a:srcRect/>
          <a:stretch>
            <a:fillRect/>
          </a:stretch>
        </p:blipFill>
        <p:spPr bwMode="auto">
          <a:xfrm>
            <a:off x="290513" y="3822700"/>
            <a:ext cx="2843212" cy="2009775"/>
          </a:xfrm>
          <a:prstGeom prst="rect">
            <a:avLst/>
          </a:prstGeom>
          <a:solidFill>
            <a:srgbClr val="FFFF00"/>
          </a:solidFill>
          <a:ln w="9525">
            <a:noFill/>
            <a:miter lim="800000"/>
            <a:headEnd/>
            <a:tailEnd/>
          </a:ln>
        </p:spPr>
      </p:pic>
      <p:pic>
        <p:nvPicPr>
          <p:cNvPr id="50183" name="Picture 7" descr="D(3p)"/>
          <p:cNvPicPr>
            <a:picLocks noChangeAspect="1" noChangeArrowheads="1"/>
          </p:cNvPicPr>
          <p:nvPr/>
        </p:nvPicPr>
        <p:blipFill>
          <a:blip r:embed="rId6"/>
          <a:srcRect/>
          <a:stretch>
            <a:fillRect/>
          </a:stretch>
        </p:blipFill>
        <p:spPr bwMode="auto">
          <a:xfrm>
            <a:off x="6202363" y="3860800"/>
            <a:ext cx="2833687" cy="2033588"/>
          </a:xfrm>
          <a:prstGeom prst="rect">
            <a:avLst/>
          </a:prstGeom>
          <a:solidFill>
            <a:srgbClr val="FFFF00"/>
          </a:solidFill>
          <a:ln w="9525">
            <a:noFill/>
            <a:miter lim="800000"/>
            <a:headEnd/>
            <a:tailEnd/>
          </a:ln>
        </p:spPr>
      </p:pic>
      <p:pic>
        <p:nvPicPr>
          <p:cNvPr id="50184" name="Picture 8" descr="D(3d)"/>
          <p:cNvPicPr>
            <a:picLocks noChangeAspect="1" noChangeArrowheads="1"/>
          </p:cNvPicPr>
          <p:nvPr/>
        </p:nvPicPr>
        <p:blipFill>
          <a:blip r:embed="rId7"/>
          <a:srcRect/>
          <a:stretch>
            <a:fillRect/>
          </a:stretch>
        </p:blipFill>
        <p:spPr bwMode="auto">
          <a:xfrm>
            <a:off x="3094038" y="3789363"/>
            <a:ext cx="2990850" cy="2081212"/>
          </a:xfrm>
          <a:prstGeom prst="rect">
            <a:avLst/>
          </a:prstGeom>
          <a:solidFill>
            <a:srgbClr val="FFFF00"/>
          </a:solidFill>
          <a:ln w="9525">
            <a:noFill/>
            <a:miter lim="800000"/>
            <a:headEnd/>
            <a:tailEnd/>
          </a:ln>
        </p:spPr>
      </p:pic>
      <p:sp>
        <p:nvSpPr>
          <p:cNvPr id="50185" name="Rectangle 9"/>
          <p:cNvSpPr>
            <a:spLocks noChangeArrowheads="1"/>
          </p:cNvSpPr>
          <p:nvPr/>
        </p:nvSpPr>
        <p:spPr bwMode="auto">
          <a:xfrm>
            <a:off x="2555875" y="6021388"/>
            <a:ext cx="4572000" cy="457200"/>
          </a:xfrm>
          <a:prstGeom prst="rect">
            <a:avLst/>
          </a:prstGeom>
          <a:noFill/>
          <a:ln w="9525">
            <a:noFill/>
            <a:miter lim="800000"/>
            <a:headEnd/>
            <a:tailEnd/>
          </a:ln>
        </p:spPr>
        <p:txBody>
          <a:bodyPr>
            <a:spAutoFit/>
          </a:bodyPr>
          <a:lstStyle/>
          <a:p>
            <a:r>
              <a:rPr kumimoji="1" lang="zh-CN" altLang="en-US" sz="2400" b="1">
                <a:latin typeface="宋体" charset="-122"/>
              </a:rPr>
              <a:t>氢原子核外电子的</a:t>
            </a:r>
            <a:r>
              <a:rPr kumimoji="1" lang="en-US" altLang="zh-CN" sz="2400" b="1">
                <a:latin typeface="宋体" charset="-122"/>
              </a:rPr>
              <a:t>D</a:t>
            </a:r>
            <a:r>
              <a:rPr kumimoji="1" lang="zh-CN" altLang="en-US" sz="2400" b="1">
                <a:latin typeface="宋体" charset="-122"/>
              </a:rPr>
              <a:t>函数分布</a:t>
            </a:r>
          </a:p>
        </p:txBody>
      </p:sp>
      <p:sp>
        <p:nvSpPr>
          <p:cNvPr id="50186" name="Rectangle 10"/>
          <p:cNvSpPr>
            <a:spLocks noChangeArrowheads="1"/>
          </p:cNvSpPr>
          <p:nvPr/>
        </p:nvSpPr>
        <p:spPr bwMode="auto">
          <a:xfrm>
            <a:off x="900113" y="3975100"/>
            <a:ext cx="609600" cy="457200"/>
          </a:xfrm>
          <a:prstGeom prst="rect">
            <a:avLst/>
          </a:prstGeom>
          <a:noFill/>
          <a:ln w="9525">
            <a:noFill/>
            <a:miter lim="800000"/>
            <a:headEnd/>
            <a:tailEnd/>
          </a:ln>
        </p:spPr>
        <p:txBody>
          <a:bodyPr>
            <a:spAutoFit/>
          </a:bodyPr>
          <a:lstStyle/>
          <a:p>
            <a:r>
              <a:rPr kumimoji="1" lang="en-US" altLang="zh-CN" sz="2400" b="1">
                <a:solidFill>
                  <a:srgbClr val="FF0000"/>
                </a:solidFill>
                <a:latin typeface="Times New Roman" pitchFamily="18" charset="0"/>
              </a:rPr>
              <a:t>3s</a:t>
            </a:r>
          </a:p>
        </p:txBody>
      </p:sp>
      <p:sp>
        <p:nvSpPr>
          <p:cNvPr id="50187" name="Rectangle 11"/>
          <p:cNvSpPr>
            <a:spLocks noChangeArrowheads="1"/>
          </p:cNvSpPr>
          <p:nvPr/>
        </p:nvSpPr>
        <p:spPr bwMode="auto">
          <a:xfrm>
            <a:off x="6804025" y="3933825"/>
            <a:ext cx="609600" cy="457200"/>
          </a:xfrm>
          <a:prstGeom prst="rect">
            <a:avLst/>
          </a:prstGeom>
          <a:noFill/>
          <a:ln w="9525">
            <a:noFill/>
            <a:miter lim="800000"/>
            <a:headEnd/>
            <a:tailEnd/>
          </a:ln>
        </p:spPr>
        <p:txBody>
          <a:bodyPr>
            <a:spAutoFit/>
          </a:bodyPr>
          <a:lstStyle/>
          <a:p>
            <a:r>
              <a:rPr kumimoji="1" lang="en-US" altLang="zh-CN" sz="2400" b="1">
                <a:solidFill>
                  <a:srgbClr val="FF0000"/>
                </a:solidFill>
                <a:latin typeface="Times New Roman" pitchFamily="18" charset="0"/>
              </a:rPr>
              <a:t>3d</a:t>
            </a:r>
          </a:p>
        </p:txBody>
      </p:sp>
      <p:sp>
        <p:nvSpPr>
          <p:cNvPr id="50188" name="Rectangle 12"/>
          <p:cNvSpPr>
            <a:spLocks noChangeArrowheads="1"/>
          </p:cNvSpPr>
          <p:nvPr/>
        </p:nvSpPr>
        <p:spPr bwMode="auto">
          <a:xfrm>
            <a:off x="3851275" y="3933825"/>
            <a:ext cx="609600" cy="457200"/>
          </a:xfrm>
          <a:prstGeom prst="rect">
            <a:avLst/>
          </a:prstGeom>
          <a:noFill/>
          <a:ln w="9525">
            <a:noFill/>
            <a:miter lim="800000"/>
            <a:headEnd/>
            <a:tailEnd/>
          </a:ln>
        </p:spPr>
        <p:txBody>
          <a:bodyPr>
            <a:spAutoFit/>
          </a:bodyPr>
          <a:lstStyle/>
          <a:p>
            <a:r>
              <a:rPr kumimoji="1" lang="en-US" altLang="zh-CN" sz="2400" b="1">
                <a:solidFill>
                  <a:srgbClr val="FF0000"/>
                </a:solidFill>
                <a:latin typeface="Times New Roman" pitchFamily="18" charset="0"/>
              </a:rPr>
              <a:t>3p</a:t>
            </a:r>
          </a:p>
        </p:txBody>
      </p:sp>
      <p:sp>
        <p:nvSpPr>
          <p:cNvPr id="50189" name="Rectangle 13"/>
          <p:cNvSpPr>
            <a:spLocks noChangeArrowheads="1"/>
          </p:cNvSpPr>
          <p:nvPr/>
        </p:nvSpPr>
        <p:spPr bwMode="auto">
          <a:xfrm>
            <a:off x="4024313" y="2222500"/>
            <a:ext cx="609600" cy="457200"/>
          </a:xfrm>
          <a:prstGeom prst="rect">
            <a:avLst/>
          </a:prstGeom>
          <a:noFill/>
          <a:ln w="9525">
            <a:noFill/>
            <a:miter lim="800000"/>
            <a:headEnd/>
            <a:tailEnd/>
          </a:ln>
        </p:spPr>
        <p:txBody>
          <a:bodyPr>
            <a:spAutoFit/>
          </a:bodyPr>
          <a:lstStyle/>
          <a:p>
            <a:r>
              <a:rPr kumimoji="1" lang="en-US" altLang="zh-CN" sz="2400" b="1">
                <a:solidFill>
                  <a:srgbClr val="FF0000"/>
                </a:solidFill>
                <a:latin typeface="Times New Roman" pitchFamily="18" charset="0"/>
              </a:rPr>
              <a:t>2s</a:t>
            </a:r>
          </a:p>
        </p:txBody>
      </p:sp>
      <p:sp>
        <p:nvSpPr>
          <p:cNvPr id="50190" name="Rectangle 14"/>
          <p:cNvSpPr>
            <a:spLocks noChangeArrowheads="1"/>
          </p:cNvSpPr>
          <p:nvPr/>
        </p:nvSpPr>
        <p:spPr bwMode="auto">
          <a:xfrm>
            <a:off x="6615113" y="2146300"/>
            <a:ext cx="609600" cy="457200"/>
          </a:xfrm>
          <a:prstGeom prst="rect">
            <a:avLst/>
          </a:prstGeom>
          <a:noFill/>
          <a:ln w="9525">
            <a:noFill/>
            <a:miter lim="800000"/>
            <a:headEnd/>
            <a:tailEnd/>
          </a:ln>
        </p:spPr>
        <p:txBody>
          <a:bodyPr>
            <a:spAutoFit/>
          </a:bodyPr>
          <a:lstStyle/>
          <a:p>
            <a:r>
              <a:rPr kumimoji="1" lang="en-US" altLang="zh-CN" sz="2400" b="1">
                <a:solidFill>
                  <a:srgbClr val="FF0000"/>
                </a:solidFill>
                <a:latin typeface="Times New Roman" pitchFamily="18" charset="0"/>
              </a:rPr>
              <a:t>2p</a:t>
            </a:r>
          </a:p>
        </p:txBody>
      </p:sp>
      <p:sp>
        <p:nvSpPr>
          <p:cNvPr id="50191" name="Rectangle 15"/>
          <p:cNvSpPr>
            <a:spLocks noChangeArrowheads="1"/>
          </p:cNvSpPr>
          <p:nvPr/>
        </p:nvSpPr>
        <p:spPr bwMode="auto">
          <a:xfrm>
            <a:off x="1981200" y="2219325"/>
            <a:ext cx="609600" cy="457200"/>
          </a:xfrm>
          <a:prstGeom prst="rect">
            <a:avLst/>
          </a:prstGeom>
          <a:noFill/>
          <a:ln w="9525">
            <a:noFill/>
            <a:miter lim="800000"/>
            <a:headEnd/>
            <a:tailEnd/>
          </a:ln>
        </p:spPr>
        <p:txBody>
          <a:bodyPr>
            <a:spAutoFit/>
          </a:bodyPr>
          <a:lstStyle/>
          <a:p>
            <a:r>
              <a:rPr kumimoji="1" lang="en-US" altLang="zh-CN" sz="2400" b="1">
                <a:solidFill>
                  <a:srgbClr val="FF0000"/>
                </a:solidFill>
                <a:latin typeface="Times New Roman" pitchFamily="18" charset="0"/>
              </a:rPr>
              <a:t>1s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79388" y="115888"/>
            <a:ext cx="8785225" cy="4692650"/>
          </a:xfrm>
          <a:prstGeom prst="rect">
            <a:avLst/>
          </a:prstGeom>
          <a:solidFill>
            <a:schemeClr val="accent1"/>
          </a:solidFill>
          <a:ln w="9525">
            <a:noFill/>
            <a:miter lim="800000"/>
            <a:headEnd/>
            <a:tailEnd/>
          </a:ln>
        </p:spPr>
        <p:txBody>
          <a:bodyPr>
            <a:spAutoFit/>
          </a:bodyPr>
          <a:lstStyle/>
          <a:p>
            <a:pPr>
              <a:lnSpc>
                <a:spcPct val="140000"/>
              </a:lnSpc>
              <a:spcBef>
                <a:spcPct val="50000"/>
              </a:spcBef>
            </a:pPr>
            <a:r>
              <a:rPr lang="en-US" altLang="zh-CN" sz="2400" b="1"/>
              <a:t>       </a:t>
            </a:r>
            <a:r>
              <a:rPr lang="zh-CN" altLang="en-US" sz="2400" b="1">
                <a:solidFill>
                  <a:srgbClr val="FF3300"/>
                </a:solidFill>
              </a:rPr>
              <a:t>磁性</a:t>
            </a:r>
            <a:r>
              <a:rPr lang="zh-CN" altLang="en-US" sz="2400" b="1"/>
              <a:t>被定义为物质在不均匀磁场中会受到磁力作用的一种属性，显然不能再定义</a:t>
            </a:r>
            <a:r>
              <a:rPr lang="zh-CN" altLang="en-US" sz="2400" b="1">
                <a:solidFill>
                  <a:srgbClr val="FF3300"/>
                </a:solidFill>
              </a:rPr>
              <a:t>磁场</a:t>
            </a:r>
            <a:r>
              <a:rPr lang="zh-CN" altLang="en-US" sz="2400" b="1"/>
              <a:t>就是使物质受到磁力作用的场，这样相互定义是不科学的，</a:t>
            </a:r>
            <a:r>
              <a:rPr lang="zh-CN" altLang="en-US" sz="2400" b="1">
                <a:solidFill>
                  <a:srgbClr val="FF0000"/>
                </a:solidFill>
              </a:rPr>
              <a:t>因此磁场是由在场内运动着的带电粒子所受到的力来确定的，</a:t>
            </a:r>
            <a:r>
              <a:rPr lang="zh-CN" altLang="en-US" sz="2400" b="1"/>
              <a:t>这种力称作洛伦兹（</a:t>
            </a:r>
            <a:r>
              <a:rPr lang="en-US" altLang="zh-CN" sz="2400" b="1"/>
              <a:t>Lorentz</a:t>
            </a:r>
            <a:r>
              <a:rPr lang="zh-CN" altLang="en-US" sz="2400" b="1"/>
              <a:t>）力，它的作用是使带电粒子的路径发生弯曲，洛伦兹力的大小正比于电荷量 </a:t>
            </a:r>
            <a:r>
              <a:rPr lang="en-US" altLang="zh-CN" sz="2400" b="1"/>
              <a:t>q, </a:t>
            </a:r>
            <a:r>
              <a:rPr lang="zh-CN" altLang="en-US" sz="2400" b="1"/>
              <a:t>电荷运动速度 </a:t>
            </a:r>
            <a:r>
              <a:rPr lang="en-US" altLang="zh-CN" sz="2400" b="1" i="1"/>
              <a:t>v </a:t>
            </a:r>
            <a:r>
              <a:rPr lang="zh-CN" altLang="en-US" sz="2400" b="1"/>
              <a:t>和磁通密度 </a:t>
            </a:r>
            <a:r>
              <a:rPr lang="en-US" altLang="zh-CN" sz="2400" b="1" i="1"/>
              <a:t>B</a:t>
            </a:r>
            <a:r>
              <a:rPr lang="en-US" altLang="zh-CN" sz="2400" b="1"/>
              <a:t> </a:t>
            </a:r>
            <a:r>
              <a:rPr lang="zh-CN" altLang="en-US" sz="2400" b="1"/>
              <a:t>的乘积，其方向则垂直于 </a:t>
            </a:r>
            <a:r>
              <a:rPr lang="en-US" altLang="zh-CN" sz="2400" b="1" i="1"/>
              <a:t>v </a:t>
            </a:r>
            <a:r>
              <a:rPr lang="zh-CN" altLang="en-US" sz="2400" b="1"/>
              <a:t>和 </a:t>
            </a:r>
            <a:r>
              <a:rPr lang="en-US" altLang="zh-CN" sz="2400" b="1" i="1"/>
              <a:t>B </a:t>
            </a:r>
            <a:r>
              <a:rPr lang="zh-CN" altLang="en-US" sz="2400" b="1"/>
              <a:t>所形成的平面</a:t>
            </a:r>
            <a:r>
              <a:rPr lang="en-US" altLang="zh-CN" sz="2400"/>
              <a:t>,</a:t>
            </a:r>
            <a:r>
              <a:rPr lang="zh-CN" altLang="en-US" sz="2400" b="1"/>
              <a:t>它和磁性物质在不均匀磁场中受到的磁力相比，性质上是完全不相同的，这就避免了又用磁性定义磁场所产生的问题。</a:t>
            </a:r>
          </a:p>
        </p:txBody>
      </p:sp>
      <p:sp>
        <p:nvSpPr>
          <p:cNvPr id="33795" name="Text Box 3"/>
          <p:cNvSpPr txBox="1">
            <a:spLocks noChangeArrowheads="1"/>
          </p:cNvSpPr>
          <p:nvPr/>
        </p:nvSpPr>
        <p:spPr bwMode="auto">
          <a:xfrm>
            <a:off x="250825" y="5157788"/>
            <a:ext cx="8569325" cy="1200150"/>
          </a:xfrm>
          <a:prstGeom prst="rect">
            <a:avLst/>
          </a:prstGeom>
          <a:solidFill>
            <a:srgbClr val="99FFCC"/>
          </a:solidFill>
          <a:ln w="9525">
            <a:noFill/>
            <a:miter lim="800000"/>
            <a:headEnd/>
            <a:tailEnd/>
          </a:ln>
        </p:spPr>
        <p:txBody>
          <a:bodyPr>
            <a:spAutoFit/>
          </a:bodyPr>
          <a:lstStyle/>
          <a:p>
            <a:pPr>
              <a:spcBef>
                <a:spcPct val="50000"/>
              </a:spcBef>
            </a:pPr>
            <a:r>
              <a:rPr lang="en-US" altLang="zh-CN" sz="2400"/>
              <a:t>       </a:t>
            </a:r>
            <a:r>
              <a:rPr lang="zh-CN" altLang="en-US" sz="2400"/>
              <a:t>历史上曾用</a:t>
            </a:r>
            <a:r>
              <a:rPr lang="zh-CN" altLang="en-US" sz="2400" b="1">
                <a:solidFill>
                  <a:srgbClr val="FF6600"/>
                </a:solidFill>
              </a:rPr>
              <a:t>磁荷</a:t>
            </a:r>
            <a:r>
              <a:rPr lang="zh-CN" altLang="en-US" sz="2400"/>
              <a:t>受力来定义磁场，所以先有了</a:t>
            </a:r>
            <a:r>
              <a:rPr lang="zh-CN" altLang="en-US" sz="2400" b="1">
                <a:solidFill>
                  <a:srgbClr val="FF6600"/>
                </a:solidFill>
              </a:rPr>
              <a:t>磁场强度</a:t>
            </a:r>
            <a:r>
              <a:rPr lang="zh-CN" altLang="en-US" sz="2400"/>
              <a:t>的定义，在确定用运动电荷受力确定磁场后，就只能选用磁通密度（磁感应强度）来表述磁场了。</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2"/>
          <p:cNvSpPr txBox="1">
            <a:spLocks noChangeArrowheads="1"/>
          </p:cNvSpPr>
          <p:nvPr/>
        </p:nvSpPr>
        <p:spPr bwMode="auto">
          <a:xfrm>
            <a:off x="395288" y="333375"/>
            <a:ext cx="8424862" cy="1016000"/>
          </a:xfrm>
          <a:prstGeom prst="rect">
            <a:avLst/>
          </a:prstGeom>
          <a:noFill/>
          <a:ln w="9525">
            <a:noFill/>
            <a:miter lim="800000"/>
            <a:headEnd/>
            <a:tailEnd/>
          </a:ln>
        </p:spPr>
        <p:txBody>
          <a:bodyPr>
            <a:spAutoFit/>
          </a:bodyPr>
          <a:lstStyle/>
          <a:p>
            <a:pPr>
              <a:spcBef>
                <a:spcPct val="50000"/>
              </a:spcBef>
            </a:pPr>
            <a:r>
              <a:rPr lang="zh-CN" altLang="en-US" sz="2400" b="1">
                <a:solidFill>
                  <a:srgbClr val="FF6600"/>
                </a:solidFill>
              </a:rPr>
              <a:t>磁化强度 </a:t>
            </a:r>
            <a:r>
              <a:rPr lang="en-US" altLang="zh-CN" sz="2400" b="1" i="1">
                <a:solidFill>
                  <a:srgbClr val="FF6600"/>
                </a:solidFill>
                <a:latin typeface="Times New Roman" pitchFamily="18" charset="0"/>
                <a:cs typeface="Times New Roman" pitchFamily="18" charset="0"/>
              </a:rPr>
              <a:t>M</a:t>
            </a:r>
            <a:r>
              <a:rPr lang="en-US" altLang="zh-CN" sz="2400" b="1" i="1">
                <a:solidFill>
                  <a:srgbClr val="FF6600"/>
                </a:solidFill>
              </a:rPr>
              <a:t> </a:t>
            </a:r>
            <a:r>
              <a:rPr lang="zh-CN" altLang="en-US" sz="2400" b="1">
                <a:solidFill>
                  <a:srgbClr val="FF6600"/>
                </a:solidFill>
              </a:rPr>
              <a:t>和磁极化强度 </a:t>
            </a:r>
            <a:r>
              <a:rPr lang="en-US" altLang="zh-CN" sz="2400" b="1" i="1">
                <a:solidFill>
                  <a:srgbClr val="FF6600"/>
                </a:solidFill>
                <a:latin typeface="Times New Roman" pitchFamily="18" charset="0"/>
                <a:cs typeface="Times New Roman" pitchFamily="18" charset="0"/>
              </a:rPr>
              <a:t>J</a:t>
            </a:r>
            <a:r>
              <a:rPr lang="en-US" altLang="zh-CN" sz="2400" b="1" i="1"/>
              <a:t> </a:t>
            </a:r>
            <a:r>
              <a:rPr lang="zh-CN" altLang="en-US" sz="2400" b="1"/>
              <a:t>：</a:t>
            </a:r>
            <a:r>
              <a:rPr lang="zh-CN" altLang="en-US" sz="2400"/>
              <a:t>都是表述物质磁化状态的量。</a:t>
            </a:r>
          </a:p>
          <a:p>
            <a:pPr>
              <a:spcBef>
                <a:spcPct val="50000"/>
              </a:spcBef>
            </a:pPr>
            <a:r>
              <a:rPr lang="zh-CN" altLang="en-US" sz="2400"/>
              <a:t>磁化强度</a:t>
            </a:r>
            <a:r>
              <a:rPr lang="zh-CN" altLang="en-US" sz="2400" i="1">
                <a:latin typeface="Times New Roman" pitchFamily="18" charset="0"/>
                <a:cs typeface="Times New Roman" pitchFamily="18" charset="0"/>
              </a:rPr>
              <a:t> </a:t>
            </a:r>
            <a:r>
              <a:rPr lang="en-US" altLang="zh-CN" sz="2400" i="1">
                <a:latin typeface="Times New Roman" pitchFamily="18" charset="0"/>
                <a:cs typeface="Times New Roman" pitchFamily="18" charset="0"/>
              </a:rPr>
              <a:t>M </a:t>
            </a:r>
            <a:r>
              <a:rPr lang="zh-CN" altLang="en-US" sz="2400"/>
              <a:t>定义为物质</a:t>
            </a:r>
            <a:r>
              <a:rPr lang="zh-CN" altLang="en-US" sz="2400" b="1">
                <a:solidFill>
                  <a:srgbClr val="FF0000"/>
                </a:solidFill>
              </a:rPr>
              <a:t>单位体积的磁矩</a:t>
            </a:r>
            <a:r>
              <a:rPr lang="zh-CN" altLang="en-US" sz="2400"/>
              <a:t>：</a:t>
            </a:r>
            <a:r>
              <a:rPr lang="en-US" altLang="zh-CN" sz="2400">
                <a:latin typeface="Times New Roman" pitchFamily="18" charset="0"/>
                <a:cs typeface="Times New Roman" pitchFamily="18" charset="0"/>
              </a:rPr>
              <a:t>(Sommerfeld)</a:t>
            </a:r>
          </a:p>
        </p:txBody>
      </p:sp>
      <p:graphicFrame>
        <p:nvGraphicFramePr>
          <p:cNvPr id="4098" name="Object 3"/>
          <p:cNvGraphicFramePr>
            <a:graphicFrameLocks noChangeAspect="1"/>
          </p:cNvGraphicFramePr>
          <p:nvPr/>
        </p:nvGraphicFramePr>
        <p:xfrm>
          <a:off x="1331913" y="1412875"/>
          <a:ext cx="1368425" cy="974725"/>
        </p:xfrm>
        <a:graphic>
          <a:graphicData uri="http://schemas.openxmlformats.org/presentationml/2006/ole">
            <p:oleObj spid="_x0000_s4098" name="Equation" r:id="rId3" imgW="749160" imgH="533160" progId="Equation.DSMT4">
              <p:embed/>
            </p:oleObj>
          </a:graphicData>
        </a:graphic>
      </p:graphicFrame>
      <p:sp>
        <p:nvSpPr>
          <p:cNvPr id="4103" name="Text Box 4"/>
          <p:cNvSpPr txBox="1">
            <a:spLocks noChangeArrowheads="1"/>
          </p:cNvSpPr>
          <p:nvPr/>
        </p:nvSpPr>
        <p:spPr bwMode="auto">
          <a:xfrm>
            <a:off x="2987675" y="1412875"/>
            <a:ext cx="5976938" cy="1096963"/>
          </a:xfrm>
          <a:prstGeom prst="rect">
            <a:avLst/>
          </a:prstGeom>
          <a:noFill/>
          <a:ln w="9525">
            <a:noFill/>
            <a:miter lim="800000"/>
            <a:headEnd/>
            <a:tailEnd/>
          </a:ln>
        </p:spPr>
        <p:txBody>
          <a:bodyPr>
            <a:spAutoFit/>
          </a:bodyPr>
          <a:lstStyle/>
          <a:p>
            <a:pPr>
              <a:lnSpc>
                <a:spcPct val="110000"/>
              </a:lnSpc>
              <a:spcBef>
                <a:spcPct val="50000"/>
              </a:spcBef>
            </a:pPr>
            <a:r>
              <a:rPr lang="en-US" altLang="zh-CN" sz="2000" b="1">
                <a:latin typeface="宋体" charset="-122"/>
              </a:rPr>
              <a:t>    </a:t>
            </a:r>
            <a:r>
              <a:rPr lang="zh-CN" altLang="en-US" sz="2000" b="1">
                <a:latin typeface="宋体" charset="-122"/>
              </a:rPr>
              <a:t>是一个面积为 </a:t>
            </a:r>
            <a:r>
              <a:rPr lang="en-US" altLang="zh-CN" sz="2000" b="1" i="1">
                <a:latin typeface="Times New Roman" pitchFamily="18" charset="0"/>
                <a:cs typeface="Times New Roman" pitchFamily="18" charset="0"/>
              </a:rPr>
              <a:t>s</a:t>
            </a:r>
            <a:r>
              <a:rPr lang="en-US" altLang="zh-CN" sz="2000" b="1">
                <a:latin typeface="Times New Roman" pitchFamily="18" charset="0"/>
                <a:cs typeface="Times New Roman" pitchFamily="18" charset="0"/>
              </a:rPr>
              <a:t> </a:t>
            </a:r>
            <a:r>
              <a:rPr lang="zh-CN" altLang="en-US" sz="2000" b="1">
                <a:latin typeface="宋体" charset="-122"/>
              </a:rPr>
              <a:t>的电流为 </a:t>
            </a:r>
            <a:r>
              <a:rPr lang="en-US" altLang="zh-CN" sz="2000" b="1" i="1">
                <a:latin typeface="Times New Roman" pitchFamily="18" charset="0"/>
                <a:cs typeface="Times New Roman" pitchFamily="18" charset="0"/>
              </a:rPr>
              <a:t>i</a:t>
            </a:r>
            <a:r>
              <a:rPr lang="en-US" altLang="zh-CN" sz="2000" b="1">
                <a:latin typeface="Times New Roman" pitchFamily="18" charset="0"/>
                <a:cs typeface="Times New Roman" pitchFamily="18" charset="0"/>
              </a:rPr>
              <a:t> </a:t>
            </a:r>
            <a:r>
              <a:rPr lang="zh-CN" altLang="en-US" sz="2000" b="1">
                <a:latin typeface="宋体" charset="-122"/>
              </a:rPr>
              <a:t>的环形电流的磁矩。单位是 </a:t>
            </a:r>
            <a:r>
              <a:rPr lang="en-US" altLang="zh-CN" sz="2000" b="1">
                <a:latin typeface="Times New Roman" pitchFamily="18" charset="0"/>
                <a:cs typeface="Times New Roman" pitchFamily="18" charset="0"/>
              </a:rPr>
              <a:t>A﹒m</a:t>
            </a:r>
            <a:r>
              <a:rPr lang="en-US" altLang="zh-CN" sz="2000" b="1" baseline="30000">
                <a:latin typeface="Times New Roman" pitchFamily="18" charset="0"/>
                <a:cs typeface="Times New Roman" pitchFamily="18" charset="0"/>
              </a:rPr>
              <a:t>2</a:t>
            </a:r>
            <a:r>
              <a:rPr lang="en-US" altLang="zh-CN" sz="2000" b="1">
                <a:latin typeface="宋体" charset="-122"/>
              </a:rPr>
              <a:t>,</a:t>
            </a:r>
            <a:r>
              <a:rPr lang="zh-CN" altLang="en-US" sz="2000" b="1">
                <a:latin typeface="宋体" charset="-122"/>
              </a:rPr>
              <a:t>因此</a:t>
            </a:r>
            <a:r>
              <a:rPr lang="zh-CN" altLang="en-US" sz="2000" b="1">
                <a:solidFill>
                  <a:srgbClr val="FF0000"/>
                </a:solidFill>
                <a:latin typeface="宋体" charset="-122"/>
              </a:rPr>
              <a:t>磁化强度的单位是 </a:t>
            </a:r>
            <a:r>
              <a:rPr lang="en-US" altLang="zh-CN" sz="2000" b="1">
                <a:solidFill>
                  <a:srgbClr val="FF0000"/>
                </a:solidFill>
                <a:latin typeface="Times New Roman" pitchFamily="18" charset="0"/>
                <a:cs typeface="Times New Roman" pitchFamily="18" charset="0"/>
              </a:rPr>
              <a:t>A﹒m</a:t>
            </a:r>
            <a:r>
              <a:rPr lang="en-US" altLang="zh-CN" sz="2000" b="1" baseline="30000">
                <a:solidFill>
                  <a:srgbClr val="FF0000"/>
                </a:solidFill>
                <a:latin typeface="Times New Roman" pitchFamily="18" charset="0"/>
                <a:cs typeface="Times New Roman" pitchFamily="18" charset="0"/>
              </a:rPr>
              <a:t>-1</a:t>
            </a:r>
            <a:r>
              <a:rPr lang="en-US" altLang="zh-CN" sz="2000" b="1">
                <a:latin typeface="宋体" charset="-122"/>
              </a:rPr>
              <a:t>, </a:t>
            </a:r>
            <a:r>
              <a:rPr lang="zh-CN" altLang="en-US" sz="2000" b="1">
                <a:latin typeface="宋体" charset="-122"/>
              </a:rPr>
              <a:t>它和磁场强度</a:t>
            </a:r>
            <a:r>
              <a:rPr lang="zh-CN" altLang="en-US" sz="2000" b="1" i="1">
                <a:latin typeface="宋体" charset="-122"/>
              </a:rPr>
              <a:t> </a:t>
            </a:r>
            <a:r>
              <a:rPr lang="en-US" altLang="zh-CN" sz="2000" b="1" i="1">
                <a:latin typeface="Times New Roman" pitchFamily="18" charset="0"/>
                <a:cs typeface="Times New Roman" pitchFamily="18" charset="0"/>
              </a:rPr>
              <a:t>H </a:t>
            </a:r>
            <a:r>
              <a:rPr lang="zh-CN" altLang="en-US" sz="2000" b="1">
                <a:latin typeface="宋体" charset="-122"/>
              </a:rPr>
              <a:t>的单位是一样的</a:t>
            </a:r>
            <a:r>
              <a:rPr lang="zh-CN" altLang="en-US" sz="2000"/>
              <a:t>。</a:t>
            </a:r>
          </a:p>
        </p:txBody>
      </p:sp>
      <p:graphicFrame>
        <p:nvGraphicFramePr>
          <p:cNvPr id="4099" name="Object 5"/>
          <p:cNvGraphicFramePr>
            <a:graphicFrameLocks noChangeAspect="1"/>
          </p:cNvGraphicFramePr>
          <p:nvPr/>
        </p:nvGraphicFramePr>
        <p:xfrm>
          <a:off x="3132138" y="1341438"/>
          <a:ext cx="422275" cy="474662"/>
        </p:xfrm>
        <a:graphic>
          <a:graphicData uri="http://schemas.openxmlformats.org/presentationml/2006/ole">
            <p:oleObj spid="_x0000_s4099" name="Equation" r:id="rId4" imgW="203040" imgH="228600" progId="Equation.DSMT4">
              <p:embed/>
            </p:oleObj>
          </a:graphicData>
        </a:graphic>
      </p:graphicFrame>
      <p:sp>
        <p:nvSpPr>
          <p:cNvPr id="4104" name="Text Box 6"/>
          <p:cNvSpPr txBox="1">
            <a:spLocks noChangeArrowheads="1"/>
          </p:cNvSpPr>
          <p:nvPr/>
        </p:nvSpPr>
        <p:spPr bwMode="auto">
          <a:xfrm>
            <a:off x="395288" y="2636838"/>
            <a:ext cx="8208962" cy="457200"/>
          </a:xfrm>
          <a:prstGeom prst="rect">
            <a:avLst/>
          </a:prstGeom>
          <a:noFill/>
          <a:ln w="9525">
            <a:noFill/>
            <a:miter lim="800000"/>
            <a:headEnd/>
            <a:tailEnd/>
          </a:ln>
        </p:spPr>
        <p:txBody>
          <a:bodyPr>
            <a:spAutoFit/>
          </a:bodyPr>
          <a:lstStyle/>
          <a:p>
            <a:pPr>
              <a:spcBef>
                <a:spcPct val="50000"/>
              </a:spcBef>
            </a:pPr>
            <a:r>
              <a:rPr lang="zh-CN" altLang="en-US" sz="2400"/>
              <a:t>磁极化强度 </a:t>
            </a:r>
            <a:r>
              <a:rPr lang="en-US" altLang="zh-CN" sz="2400" i="1">
                <a:latin typeface="Times New Roman" pitchFamily="18" charset="0"/>
                <a:cs typeface="Times New Roman" pitchFamily="18" charset="0"/>
              </a:rPr>
              <a:t>J</a:t>
            </a:r>
            <a:r>
              <a:rPr lang="en-US" altLang="zh-CN" sz="2400">
                <a:latin typeface="Times New Roman" pitchFamily="18" charset="0"/>
                <a:cs typeface="Times New Roman" pitchFamily="18" charset="0"/>
              </a:rPr>
              <a:t> </a:t>
            </a:r>
            <a:r>
              <a:rPr lang="zh-CN" altLang="en-US" sz="2400"/>
              <a:t>定义为物质</a:t>
            </a:r>
            <a:r>
              <a:rPr lang="zh-CN" altLang="en-US" sz="2400" b="1">
                <a:solidFill>
                  <a:srgbClr val="FF0000"/>
                </a:solidFill>
              </a:rPr>
              <a:t>单位体积的磁偶极矩：</a:t>
            </a:r>
            <a:r>
              <a:rPr lang="en-US" altLang="zh-CN" sz="2400">
                <a:latin typeface="Times New Roman" pitchFamily="18" charset="0"/>
                <a:cs typeface="Times New Roman" pitchFamily="18" charset="0"/>
              </a:rPr>
              <a:t>(Kennelly)</a:t>
            </a:r>
          </a:p>
        </p:txBody>
      </p:sp>
      <p:graphicFrame>
        <p:nvGraphicFramePr>
          <p:cNvPr id="4100" name="Object 7"/>
          <p:cNvGraphicFramePr>
            <a:graphicFrameLocks noChangeAspect="1"/>
          </p:cNvGraphicFramePr>
          <p:nvPr/>
        </p:nvGraphicFramePr>
        <p:xfrm>
          <a:off x="1403350" y="3225800"/>
          <a:ext cx="1439863" cy="1162050"/>
        </p:xfrm>
        <a:graphic>
          <a:graphicData uri="http://schemas.openxmlformats.org/presentationml/2006/ole">
            <p:oleObj spid="_x0000_s4100" name="Equation" r:id="rId5" imgW="660240" imgH="533160" progId="Equation.DSMT4">
              <p:embed/>
            </p:oleObj>
          </a:graphicData>
        </a:graphic>
      </p:graphicFrame>
      <p:sp>
        <p:nvSpPr>
          <p:cNvPr id="4105" name="Text Box 8"/>
          <p:cNvSpPr txBox="1">
            <a:spLocks noChangeArrowheads="1"/>
          </p:cNvSpPr>
          <p:nvPr/>
        </p:nvSpPr>
        <p:spPr bwMode="auto">
          <a:xfrm>
            <a:off x="3348038" y="3284538"/>
            <a:ext cx="5616575" cy="1187450"/>
          </a:xfrm>
          <a:prstGeom prst="rect">
            <a:avLst/>
          </a:prstGeom>
          <a:noFill/>
          <a:ln w="9525">
            <a:noFill/>
            <a:miter lim="800000"/>
            <a:headEnd/>
            <a:tailEnd/>
          </a:ln>
        </p:spPr>
        <p:txBody>
          <a:bodyPr>
            <a:spAutoFit/>
          </a:bodyPr>
          <a:lstStyle/>
          <a:p>
            <a:pPr>
              <a:lnSpc>
                <a:spcPct val="120000"/>
              </a:lnSpc>
              <a:spcBef>
                <a:spcPct val="50000"/>
              </a:spcBef>
            </a:pPr>
            <a:r>
              <a:rPr lang="en-US" altLang="zh-CN" sz="2000" b="1" i="1">
                <a:latin typeface="Times New Roman" pitchFamily="18" charset="0"/>
                <a:cs typeface="Times New Roman" pitchFamily="18" charset="0"/>
              </a:rPr>
              <a:t>j</a:t>
            </a:r>
            <a:r>
              <a:rPr lang="en-US" altLang="zh-CN" sz="2000" b="1" baseline="-25000">
                <a:latin typeface="Times New Roman" pitchFamily="18" charset="0"/>
                <a:cs typeface="Times New Roman" pitchFamily="18" charset="0"/>
              </a:rPr>
              <a:t>m</a:t>
            </a:r>
            <a:r>
              <a:rPr lang="en-US" altLang="zh-CN" sz="2000" b="1">
                <a:latin typeface="Times New Roman" pitchFamily="18" charset="0"/>
                <a:cs typeface="Times New Roman" pitchFamily="18" charset="0"/>
              </a:rPr>
              <a:t> </a:t>
            </a:r>
            <a:r>
              <a:rPr lang="zh-CN" altLang="en-US" sz="2000" b="1">
                <a:latin typeface="宋体" charset="-122"/>
              </a:rPr>
              <a:t>是一个长度为 </a:t>
            </a:r>
            <a:r>
              <a:rPr lang="en-US" altLang="zh-CN" sz="2000" b="1" i="1">
                <a:latin typeface="Times New Roman" pitchFamily="18" charset="0"/>
              </a:rPr>
              <a:t>l</a:t>
            </a:r>
            <a:r>
              <a:rPr lang="en-US" altLang="zh-CN" sz="2000" b="1">
                <a:latin typeface="宋体" charset="-122"/>
              </a:rPr>
              <a:t> , </a:t>
            </a:r>
            <a:r>
              <a:rPr lang="zh-CN" altLang="en-US" sz="2000" b="1">
                <a:latin typeface="宋体" charset="-122"/>
              </a:rPr>
              <a:t>磁荷为</a:t>
            </a:r>
            <a:r>
              <a:rPr lang="en-US" altLang="zh-CN" sz="2000" b="1">
                <a:latin typeface="Times New Roman" pitchFamily="18" charset="0"/>
              </a:rPr>
              <a:t>±</a:t>
            </a:r>
            <a:r>
              <a:rPr lang="en-US" altLang="zh-CN" sz="2000" b="1" i="1">
                <a:latin typeface="Times New Roman" pitchFamily="18" charset="0"/>
              </a:rPr>
              <a:t>q</a:t>
            </a:r>
            <a:r>
              <a:rPr lang="en-US" altLang="zh-CN" sz="2000" b="1" baseline="-25000">
                <a:latin typeface="Times New Roman" pitchFamily="18" charset="0"/>
              </a:rPr>
              <a:t>m</a:t>
            </a:r>
            <a:r>
              <a:rPr lang="zh-CN" altLang="en-US" sz="2000" b="1">
                <a:latin typeface="宋体" charset="-122"/>
              </a:rPr>
              <a:t>的磁偶极子，其单位是：</a:t>
            </a:r>
            <a:r>
              <a:rPr lang="en-US" altLang="zh-CN" sz="2000" b="1">
                <a:latin typeface="Times New Roman" pitchFamily="18" charset="0"/>
                <a:cs typeface="Times New Roman" pitchFamily="18" charset="0"/>
              </a:rPr>
              <a:t>Wb﹒m</a:t>
            </a:r>
            <a:r>
              <a:rPr lang="zh-CN" altLang="en-US" sz="2000" b="1">
                <a:latin typeface="宋体" charset="-122"/>
              </a:rPr>
              <a:t>，因此</a:t>
            </a:r>
            <a:r>
              <a:rPr lang="zh-CN" altLang="en-US" sz="2000" b="1">
                <a:solidFill>
                  <a:srgbClr val="FF0000"/>
                </a:solidFill>
                <a:latin typeface="宋体" charset="-122"/>
              </a:rPr>
              <a:t>磁极化强度的单位是：</a:t>
            </a:r>
            <a:r>
              <a:rPr lang="en-US" altLang="zh-CN" sz="2000" b="1">
                <a:solidFill>
                  <a:srgbClr val="FF0000"/>
                </a:solidFill>
                <a:latin typeface="Times New Roman" pitchFamily="18" charset="0"/>
                <a:cs typeface="Times New Roman" pitchFamily="18" charset="0"/>
              </a:rPr>
              <a:t>Wb﹒m</a:t>
            </a:r>
            <a:r>
              <a:rPr lang="en-US" altLang="zh-CN" sz="2000" b="1" baseline="30000">
                <a:solidFill>
                  <a:srgbClr val="FF0000"/>
                </a:solidFill>
                <a:latin typeface="Times New Roman" pitchFamily="18" charset="0"/>
                <a:cs typeface="Times New Roman" pitchFamily="18" charset="0"/>
              </a:rPr>
              <a:t>-2 </a:t>
            </a:r>
            <a:r>
              <a:rPr lang="en-US" altLang="zh-CN" sz="2000" b="1" baseline="30000">
                <a:solidFill>
                  <a:srgbClr val="FF0000"/>
                </a:solidFill>
                <a:latin typeface="宋体" charset="-122"/>
              </a:rPr>
              <a:t> </a:t>
            </a:r>
            <a:r>
              <a:rPr lang="en-US" altLang="zh-CN" sz="2000" b="1">
                <a:solidFill>
                  <a:srgbClr val="FF0000"/>
                </a:solidFill>
                <a:latin typeface="宋体" charset="-122"/>
              </a:rPr>
              <a:t>(</a:t>
            </a:r>
            <a:r>
              <a:rPr lang="zh-CN" altLang="en-US" sz="2000" b="1">
                <a:solidFill>
                  <a:srgbClr val="FF0000"/>
                </a:solidFill>
                <a:latin typeface="宋体" charset="-122"/>
              </a:rPr>
              <a:t>和磁感应强度</a:t>
            </a:r>
            <a:r>
              <a:rPr lang="zh-CN" altLang="en-US" sz="2000" b="1">
                <a:solidFill>
                  <a:srgbClr val="FF0000"/>
                </a:solidFill>
                <a:latin typeface="Times New Roman" pitchFamily="18" charset="0"/>
                <a:cs typeface="Times New Roman" pitchFamily="18" charset="0"/>
              </a:rPr>
              <a:t> </a:t>
            </a:r>
            <a:r>
              <a:rPr lang="en-US" altLang="zh-CN" sz="2000" b="1" i="1">
                <a:solidFill>
                  <a:srgbClr val="FF0000"/>
                </a:solidFill>
                <a:latin typeface="Times New Roman" pitchFamily="18" charset="0"/>
                <a:cs typeface="Times New Roman" pitchFamily="18" charset="0"/>
              </a:rPr>
              <a:t>B </a:t>
            </a:r>
            <a:r>
              <a:rPr lang="zh-CN" altLang="en-US" sz="2000" b="1">
                <a:solidFill>
                  <a:srgbClr val="FF0000"/>
                </a:solidFill>
                <a:latin typeface="宋体" charset="-122"/>
              </a:rPr>
              <a:t>单位 </a:t>
            </a:r>
            <a:r>
              <a:rPr lang="en-US" altLang="zh-CN" sz="2000" b="1">
                <a:solidFill>
                  <a:srgbClr val="FF0000"/>
                </a:solidFill>
                <a:latin typeface="Times New Roman" pitchFamily="18" charset="0"/>
                <a:cs typeface="Times New Roman" pitchFamily="18" charset="0"/>
              </a:rPr>
              <a:t>T</a:t>
            </a:r>
            <a:r>
              <a:rPr lang="en-US" altLang="zh-CN" sz="2000" b="1">
                <a:solidFill>
                  <a:srgbClr val="FF0000"/>
                </a:solidFill>
                <a:latin typeface="宋体" charset="-122"/>
              </a:rPr>
              <a:t> </a:t>
            </a:r>
            <a:r>
              <a:rPr lang="zh-CN" altLang="en-US" sz="2000" b="1">
                <a:solidFill>
                  <a:srgbClr val="FF0000"/>
                </a:solidFill>
                <a:latin typeface="宋体" charset="-122"/>
              </a:rPr>
              <a:t>一致</a:t>
            </a:r>
            <a:r>
              <a:rPr lang="en-US" altLang="zh-CN" sz="2000" b="1">
                <a:solidFill>
                  <a:srgbClr val="FF0000"/>
                </a:solidFill>
                <a:latin typeface="宋体" charset="-122"/>
              </a:rPr>
              <a:t>)</a:t>
            </a:r>
          </a:p>
        </p:txBody>
      </p:sp>
      <p:sp>
        <p:nvSpPr>
          <p:cNvPr id="4106" name="Text Box 9"/>
          <p:cNvSpPr txBox="1">
            <a:spLocks noChangeArrowheads="1"/>
          </p:cNvSpPr>
          <p:nvPr/>
        </p:nvSpPr>
        <p:spPr bwMode="auto">
          <a:xfrm>
            <a:off x="468313" y="4581525"/>
            <a:ext cx="5903912" cy="457200"/>
          </a:xfrm>
          <a:prstGeom prst="rect">
            <a:avLst/>
          </a:prstGeom>
          <a:noFill/>
          <a:ln w="9525">
            <a:noFill/>
            <a:miter lim="800000"/>
            <a:headEnd/>
            <a:tailEnd/>
          </a:ln>
        </p:spPr>
        <p:txBody>
          <a:bodyPr>
            <a:spAutoFit/>
          </a:bodyPr>
          <a:lstStyle/>
          <a:p>
            <a:pPr>
              <a:spcBef>
                <a:spcPct val="50000"/>
              </a:spcBef>
            </a:pPr>
            <a:r>
              <a:rPr lang="zh-CN" altLang="en-US" sz="2400"/>
              <a:t>两个物理量之间的关系为：</a:t>
            </a:r>
          </a:p>
        </p:txBody>
      </p:sp>
      <p:graphicFrame>
        <p:nvGraphicFramePr>
          <p:cNvPr id="4101" name="Object 10"/>
          <p:cNvGraphicFramePr>
            <a:graphicFrameLocks noChangeAspect="1"/>
          </p:cNvGraphicFramePr>
          <p:nvPr/>
        </p:nvGraphicFramePr>
        <p:xfrm>
          <a:off x="3708400" y="5157788"/>
          <a:ext cx="1512888" cy="630237"/>
        </p:xfrm>
        <a:graphic>
          <a:graphicData uri="http://schemas.openxmlformats.org/presentationml/2006/ole">
            <p:oleObj spid="_x0000_s4101" name="Equation" r:id="rId6" imgW="609480" imgH="253800" progId="Equation.DSMT4">
              <p:embed/>
            </p:oleObj>
          </a:graphicData>
        </a:graphic>
      </p:graphicFrame>
      <p:sp>
        <p:nvSpPr>
          <p:cNvPr id="4107" name="Text Box 11"/>
          <p:cNvSpPr txBox="1">
            <a:spLocks noChangeArrowheads="1"/>
          </p:cNvSpPr>
          <p:nvPr/>
        </p:nvSpPr>
        <p:spPr bwMode="auto">
          <a:xfrm>
            <a:off x="539750" y="5876925"/>
            <a:ext cx="7993063" cy="822325"/>
          </a:xfrm>
          <a:prstGeom prst="rect">
            <a:avLst/>
          </a:prstGeom>
          <a:noFill/>
          <a:ln w="9525">
            <a:noFill/>
            <a:miter lim="800000"/>
            <a:headEnd/>
            <a:tailEnd/>
          </a:ln>
        </p:spPr>
        <p:txBody>
          <a:bodyPr>
            <a:spAutoFit/>
          </a:bodyPr>
          <a:lstStyle/>
          <a:p>
            <a:pPr>
              <a:spcBef>
                <a:spcPct val="50000"/>
              </a:spcBef>
            </a:pPr>
            <a:r>
              <a:rPr lang="en-US" altLang="zh-CN" sz="2400"/>
              <a:t>       </a:t>
            </a:r>
            <a:r>
              <a:rPr lang="zh-CN" altLang="en-US" sz="2400"/>
              <a:t>有些文献中两个量的名称不加区别，但我们可以从它使用的单位中加以区分。</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2"/>
          <p:cNvSpPr txBox="1">
            <a:spLocks noChangeArrowheads="1"/>
          </p:cNvSpPr>
          <p:nvPr/>
        </p:nvSpPr>
        <p:spPr bwMode="auto">
          <a:xfrm>
            <a:off x="250825" y="1628775"/>
            <a:ext cx="8893175" cy="4006850"/>
          </a:xfrm>
          <a:prstGeom prst="rect">
            <a:avLst/>
          </a:prstGeom>
          <a:noFill/>
          <a:ln w="9525">
            <a:noFill/>
            <a:miter lim="800000"/>
            <a:headEnd/>
            <a:tailEnd/>
          </a:ln>
        </p:spPr>
        <p:txBody>
          <a:bodyPr>
            <a:spAutoFit/>
          </a:bodyPr>
          <a:lstStyle/>
          <a:p>
            <a:pPr>
              <a:lnSpc>
                <a:spcPct val="115000"/>
              </a:lnSpc>
              <a:spcBef>
                <a:spcPct val="50000"/>
              </a:spcBef>
            </a:pPr>
            <a:r>
              <a:rPr lang="en-US" altLang="zh-CN" sz="2400" dirty="0"/>
              <a:t>       </a:t>
            </a:r>
            <a:r>
              <a:rPr lang="zh-CN" altLang="en-US" sz="2400" dirty="0"/>
              <a:t>该关系中，磁化强度和磁场强度是同量纲的，所以这里的磁化率是无量纲的，是一个纯粹的数字，但应注意到由于磁化强度定义为单位体积的磁矩，所以公式中的</a:t>
            </a:r>
            <a:r>
              <a:rPr lang="zh-CN" altLang="en-US" sz="2400" dirty="0" smtClean="0"/>
              <a:t>磁化率</a:t>
            </a:r>
            <a:r>
              <a:rPr lang="zh-CN" altLang="en-US" sz="2400" dirty="0" smtClean="0">
                <a:solidFill>
                  <a:srgbClr val="FF0000"/>
                </a:solidFill>
                <a:sym typeface="Symbol"/>
              </a:rPr>
              <a:t></a:t>
            </a:r>
            <a:r>
              <a:rPr lang="zh-CN" altLang="en-US" sz="2400" dirty="0" smtClean="0"/>
              <a:t>暗含</a:t>
            </a:r>
            <a:r>
              <a:rPr lang="zh-CN" altLang="en-US" sz="2400" dirty="0"/>
              <a:t>着</a:t>
            </a:r>
            <a:r>
              <a:rPr lang="zh-CN" altLang="en-US" sz="2400" b="1" dirty="0">
                <a:solidFill>
                  <a:srgbClr val="FF0000"/>
                </a:solidFill>
              </a:rPr>
              <a:t>单位体积</a:t>
            </a:r>
            <a:r>
              <a:rPr lang="zh-CN" altLang="en-US" sz="2400" dirty="0"/>
              <a:t>磁化率的意义。</a:t>
            </a:r>
          </a:p>
          <a:p>
            <a:pPr>
              <a:spcBef>
                <a:spcPct val="50000"/>
              </a:spcBef>
            </a:pPr>
            <a:r>
              <a:rPr lang="zh-CN" altLang="en-US" sz="2400" dirty="0"/>
              <a:t>       在理论推导和测量中，常常使用另外两种定义：</a:t>
            </a:r>
          </a:p>
          <a:p>
            <a:pPr>
              <a:spcBef>
                <a:spcPct val="50000"/>
              </a:spcBef>
            </a:pPr>
            <a:r>
              <a:rPr lang="zh-CN" altLang="en-US" sz="2400" b="1" dirty="0">
                <a:solidFill>
                  <a:srgbClr val="0000FF"/>
                </a:solidFill>
              </a:rPr>
              <a:t>质量磁化率</a:t>
            </a:r>
            <a:r>
              <a:rPr lang="zh-CN" altLang="en-US" sz="2400" dirty="0"/>
              <a:t>：                    </a:t>
            </a:r>
            <a:r>
              <a:rPr lang="en-US" altLang="zh-CN" sz="2400" b="1" i="1" dirty="0">
                <a:latin typeface="Times New Roman" pitchFamily="18" charset="0"/>
              </a:rPr>
              <a:t>d</a:t>
            </a:r>
            <a:r>
              <a:rPr lang="en-US" altLang="zh-CN" sz="2400" dirty="0">
                <a:latin typeface="Times New Roman" pitchFamily="18" charset="0"/>
              </a:rPr>
              <a:t> </a:t>
            </a:r>
            <a:r>
              <a:rPr lang="zh-CN" altLang="en-US" sz="2400" dirty="0"/>
              <a:t>是材料的密度</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kg</a:t>
            </a:r>
            <a:r>
              <a:rPr lang="en-US" altLang="en-US"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m</a:t>
            </a:r>
            <a:r>
              <a:rPr lang="en-US" altLang="zh-CN" sz="2400" baseline="30000" dirty="0">
                <a:latin typeface="Times New Roman" pitchFamily="18" charset="0"/>
                <a:cs typeface="Times New Roman" pitchFamily="18" charset="0"/>
              </a:rPr>
              <a:t>-3</a:t>
            </a:r>
            <a:r>
              <a:rPr lang="zh-CN" altLang="en-US" sz="2400" dirty="0">
                <a:latin typeface="Times New Roman" pitchFamily="18" charset="0"/>
                <a:cs typeface="Times New Roman" pitchFamily="18" charset="0"/>
              </a:rPr>
              <a:t>） </a:t>
            </a:r>
            <a:r>
              <a:rPr lang="en-US" altLang="zh-CN" sz="2400" dirty="0">
                <a:solidFill>
                  <a:srgbClr val="FF0000"/>
                </a:solidFill>
                <a:latin typeface="Times New Roman" pitchFamily="18" charset="0"/>
                <a:cs typeface="Times New Roman" pitchFamily="18" charset="0"/>
              </a:rPr>
              <a:t>m</a:t>
            </a:r>
            <a:r>
              <a:rPr lang="en-US" altLang="zh-CN" sz="2400" baseline="30000" dirty="0">
                <a:solidFill>
                  <a:srgbClr val="FF0000"/>
                </a:solidFill>
                <a:latin typeface="Times New Roman" pitchFamily="18" charset="0"/>
                <a:cs typeface="Times New Roman" pitchFamily="18" charset="0"/>
              </a:rPr>
              <a:t>3</a:t>
            </a:r>
            <a:r>
              <a:rPr lang="en-US" altLang="zh-CN" sz="2400" dirty="0">
                <a:solidFill>
                  <a:srgbClr val="FF0000"/>
                </a:solidFill>
                <a:latin typeface="Times New Roman" pitchFamily="18" charset="0"/>
                <a:cs typeface="Times New Roman" pitchFamily="18" charset="0"/>
              </a:rPr>
              <a:t>/kg</a:t>
            </a:r>
            <a:endParaRPr lang="zh-CN" altLang="en-US" sz="2400" dirty="0">
              <a:solidFill>
                <a:srgbClr val="FF0000"/>
              </a:solidFill>
              <a:latin typeface="Times New Roman" pitchFamily="18" charset="0"/>
              <a:cs typeface="Times New Roman" pitchFamily="18" charset="0"/>
            </a:endParaRPr>
          </a:p>
          <a:p>
            <a:pPr>
              <a:spcBef>
                <a:spcPct val="50000"/>
              </a:spcBef>
            </a:pPr>
            <a:endParaRPr lang="zh-CN" altLang="en-US" sz="2400" dirty="0"/>
          </a:p>
          <a:p>
            <a:pPr>
              <a:spcBef>
                <a:spcPct val="50000"/>
              </a:spcBef>
            </a:pPr>
            <a:r>
              <a:rPr lang="zh-CN" altLang="en-US" sz="2400" b="1" dirty="0">
                <a:solidFill>
                  <a:srgbClr val="0000FF"/>
                </a:solidFill>
              </a:rPr>
              <a:t>摩尔磁化率</a:t>
            </a:r>
            <a:r>
              <a:rPr lang="zh-CN" altLang="en-US" sz="2400" dirty="0"/>
              <a:t>：                                </a:t>
            </a:r>
            <a:r>
              <a:rPr lang="en-US" altLang="zh-CN" sz="2400" b="1" i="1" dirty="0">
                <a:latin typeface="Times New Roman" pitchFamily="18" charset="0"/>
              </a:rPr>
              <a:t>n </a:t>
            </a:r>
            <a:r>
              <a:rPr lang="zh-CN" altLang="en-US" sz="2400" dirty="0"/>
              <a:t>为</a:t>
            </a:r>
            <a:r>
              <a:rPr lang="en-US" altLang="zh-CN" sz="2400" dirty="0">
                <a:latin typeface="Times New Roman" pitchFamily="18" charset="0"/>
                <a:cs typeface="Times New Roman" pitchFamily="18" charset="0"/>
              </a:rPr>
              <a:t>mol</a:t>
            </a:r>
            <a:r>
              <a:rPr lang="zh-CN" altLang="en-US" sz="2400" dirty="0"/>
              <a:t>质量</a:t>
            </a:r>
            <a:r>
              <a:rPr lang="en-US" altLang="zh-CN" sz="2400" dirty="0"/>
              <a:t>(</a:t>
            </a:r>
            <a:r>
              <a:rPr lang="en-US" altLang="zh-CN" sz="2400" dirty="0">
                <a:latin typeface="Times New Roman" pitchFamily="18" charset="0"/>
                <a:cs typeface="Times New Roman" pitchFamily="18" charset="0"/>
              </a:rPr>
              <a:t>kg</a:t>
            </a:r>
            <a:r>
              <a:rPr lang="en-US" altLang="en-US" sz="2400" dirty="0">
                <a:latin typeface="Times New Roman" pitchFamily="18" charset="0"/>
                <a:cs typeface="Times New Roman" pitchFamily="18" charset="0"/>
              </a:rPr>
              <a:t>﹒mol</a:t>
            </a:r>
            <a:r>
              <a:rPr lang="en-US" altLang="zh-CN" sz="2400" baseline="30000" dirty="0">
                <a:latin typeface="Times New Roman" pitchFamily="18" charset="0"/>
                <a:cs typeface="Times New Roman" pitchFamily="18" charset="0"/>
              </a:rPr>
              <a:t>-1</a:t>
            </a:r>
            <a:r>
              <a:rPr lang="en-US" altLang="zh-CN" sz="2400" dirty="0"/>
              <a:t>) </a:t>
            </a:r>
            <a:r>
              <a:rPr lang="en-US" altLang="zh-CN" sz="2400" dirty="0">
                <a:solidFill>
                  <a:srgbClr val="FF0000"/>
                </a:solidFill>
                <a:latin typeface="Times New Roman" pitchFamily="18" charset="0"/>
                <a:cs typeface="Times New Roman" pitchFamily="18" charset="0"/>
              </a:rPr>
              <a:t>m</a:t>
            </a:r>
            <a:r>
              <a:rPr lang="en-US" altLang="zh-CN" sz="2400" baseline="30000" dirty="0">
                <a:solidFill>
                  <a:srgbClr val="FF0000"/>
                </a:solidFill>
                <a:latin typeface="Times New Roman" pitchFamily="18" charset="0"/>
                <a:cs typeface="Times New Roman" pitchFamily="18" charset="0"/>
              </a:rPr>
              <a:t>3</a:t>
            </a:r>
            <a:r>
              <a:rPr lang="en-US" altLang="zh-CN" sz="2400" dirty="0">
                <a:solidFill>
                  <a:srgbClr val="FF0000"/>
                </a:solidFill>
                <a:latin typeface="Times New Roman" pitchFamily="18" charset="0"/>
                <a:cs typeface="Times New Roman" pitchFamily="18" charset="0"/>
              </a:rPr>
              <a:t>/mol</a:t>
            </a:r>
            <a:endParaRPr lang="zh-CN" altLang="en-US" sz="2400" dirty="0"/>
          </a:p>
        </p:txBody>
      </p:sp>
      <p:sp>
        <p:nvSpPr>
          <p:cNvPr id="5127" name="Text Box 3"/>
          <p:cNvSpPr txBox="1">
            <a:spLocks noChangeArrowheads="1"/>
          </p:cNvSpPr>
          <p:nvPr/>
        </p:nvSpPr>
        <p:spPr bwMode="auto">
          <a:xfrm>
            <a:off x="611188" y="260350"/>
            <a:ext cx="7488237" cy="461963"/>
          </a:xfrm>
          <a:prstGeom prst="rect">
            <a:avLst/>
          </a:prstGeom>
          <a:noFill/>
          <a:ln w="9525">
            <a:noFill/>
            <a:miter lim="800000"/>
            <a:headEnd/>
            <a:tailEnd/>
          </a:ln>
        </p:spPr>
        <p:txBody>
          <a:bodyPr>
            <a:spAutoFit/>
          </a:bodyPr>
          <a:lstStyle/>
          <a:p>
            <a:pPr>
              <a:spcBef>
                <a:spcPct val="50000"/>
              </a:spcBef>
            </a:pPr>
            <a:r>
              <a:rPr lang="zh-CN" altLang="en-US" sz="2400"/>
              <a:t>磁化强度 </a:t>
            </a:r>
            <a:r>
              <a:rPr lang="en-US" altLang="zh-CN" sz="2400" b="1" i="1">
                <a:solidFill>
                  <a:srgbClr val="0000FF"/>
                </a:solidFill>
                <a:latin typeface="Times New Roman" pitchFamily="18" charset="0"/>
              </a:rPr>
              <a:t>M</a:t>
            </a:r>
            <a:r>
              <a:rPr lang="en-US" altLang="zh-CN" sz="2400" i="1"/>
              <a:t> </a:t>
            </a:r>
            <a:r>
              <a:rPr lang="zh-CN" altLang="en-US" sz="2400"/>
              <a:t>和磁场强度 </a:t>
            </a:r>
            <a:r>
              <a:rPr lang="en-US" altLang="zh-CN" sz="2400" b="1" i="1">
                <a:solidFill>
                  <a:srgbClr val="0000FF"/>
                </a:solidFill>
                <a:latin typeface="Times New Roman" pitchFamily="18" charset="0"/>
              </a:rPr>
              <a:t>H </a:t>
            </a:r>
            <a:r>
              <a:rPr lang="zh-CN" altLang="en-US" sz="2400"/>
              <a:t>之间的关系是：</a:t>
            </a:r>
          </a:p>
        </p:txBody>
      </p:sp>
      <p:graphicFrame>
        <p:nvGraphicFramePr>
          <p:cNvPr id="5123" name="Object 5"/>
          <p:cNvGraphicFramePr>
            <a:graphicFrameLocks noChangeAspect="1"/>
          </p:cNvGraphicFramePr>
          <p:nvPr/>
        </p:nvGraphicFramePr>
        <p:xfrm>
          <a:off x="3924300" y="908050"/>
          <a:ext cx="1692275" cy="668338"/>
        </p:xfrm>
        <a:graphic>
          <a:graphicData uri="http://schemas.openxmlformats.org/presentationml/2006/ole">
            <p:oleObj spid="_x0000_s5123" name="Equation" r:id="rId3" imgW="609480" imgH="241200" progId="Equation.DSMT4">
              <p:embed/>
            </p:oleObj>
          </a:graphicData>
        </a:graphic>
      </p:graphicFrame>
      <p:graphicFrame>
        <p:nvGraphicFramePr>
          <p:cNvPr id="5124" name="Object 6"/>
          <p:cNvGraphicFramePr>
            <a:graphicFrameLocks noChangeAspect="1"/>
          </p:cNvGraphicFramePr>
          <p:nvPr/>
        </p:nvGraphicFramePr>
        <p:xfrm>
          <a:off x="2700338" y="3960813"/>
          <a:ext cx="1079500" cy="836612"/>
        </p:xfrm>
        <a:graphic>
          <a:graphicData uri="http://schemas.openxmlformats.org/presentationml/2006/ole">
            <p:oleObj spid="_x0000_s5124" name="Equation" r:id="rId4" imgW="507960" imgH="393480" progId="Equation.DSMT4">
              <p:embed/>
            </p:oleObj>
          </a:graphicData>
        </a:graphic>
      </p:graphicFrame>
      <p:graphicFrame>
        <p:nvGraphicFramePr>
          <p:cNvPr id="5125" name="Object 7"/>
          <p:cNvGraphicFramePr>
            <a:graphicFrameLocks noChangeAspect="1"/>
          </p:cNvGraphicFramePr>
          <p:nvPr/>
        </p:nvGraphicFramePr>
        <p:xfrm>
          <a:off x="2268538" y="4941888"/>
          <a:ext cx="2447925" cy="882650"/>
        </p:xfrm>
        <a:graphic>
          <a:graphicData uri="http://schemas.openxmlformats.org/presentationml/2006/ole">
            <p:oleObj spid="_x0000_s5125" name="Equation" r:id="rId5" imgW="1091880" imgH="393480" progId="Equation.DSMT4">
              <p:embed/>
            </p:oleObj>
          </a:graphicData>
        </a:graphic>
      </p:graphicFrame>
      <p:sp>
        <p:nvSpPr>
          <p:cNvPr id="5128" name="Text Box 8"/>
          <p:cNvSpPr txBox="1">
            <a:spLocks noChangeArrowheads="1"/>
          </p:cNvSpPr>
          <p:nvPr/>
        </p:nvSpPr>
        <p:spPr bwMode="auto">
          <a:xfrm>
            <a:off x="468313" y="6021388"/>
            <a:ext cx="8280400" cy="457200"/>
          </a:xfrm>
          <a:prstGeom prst="rect">
            <a:avLst/>
          </a:prstGeom>
          <a:noFill/>
          <a:ln w="9525">
            <a:noFill/>
            <a:miter lim="800000"/>
            <a:headEnd/>
            <a:tailEnd/>
          </a:ln>
        </p:spPr>
        <p:txBody>
          <a:bodyPr>
            <a:spAutoFit/>
          </a:bodyPr>
          <a:lstStyle/>
          <a:p>
            <a:pPr>
              <a:spcBef>
                <a:spcPct val="50000"/>
              </a:spcBef>
            </a:pPr>
            <a:r>
              <a:rPr lang="zh-CN" altLang="en-US" sz="2400"/>
              <a:t>在查阅文献资料时要注意到几种磁化率的不同使用。</a:t>
            </a:r>
            <a:endParaRPr lang="zh-CN" altLang="en-US" sz="2400">
              <a:solidFill>
                <a:schemeClr val="folHlin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
          <p:cNvSpPr txBox="1">
            <a:spLocks noChangeArrowheads="1"/>
          </p:cNvSpPr>
          <p:nvPr/>
        </p:nvSpPr>
        <p:spPr bwMode="auto">
          <a:xfrm>
            <a:off x="395288" y="333375"/>
            <a:ext cx="8497887" cy="457200"/>
          </a:xfrm>
          <a:prstGeom prst="rect">
            <a:avLst/>
          </a:prstGeom>
          <a:noFill/>
          <a:ln w="9525">
            <a:noFill/>
            <a:miter lim="800000"/>
            <a:headEnd/>
            <a:tailEnd/>
          </a:ln>
        </p:spPr>
        <p:txBody>
          <a:bodyPr>
            <a:spAutoFit/>
          </a:bodyPr>
          <a:lstStyle/>
          <a:p>
            <a:pPr>
              <a:spcBef>
                <a:spcPct val="50000"/>
              </a:spcBef>
            </a:pPr>
            <a:r>
              <a:rPr lang="zh-CN" altLang="en-US" sz="2400"/>
              <a:t>在文献中常使用</a:t>
            </a:r>
            <a:r>
              <a:rPr lang="zh-CN" altLang="en-US" sz="2400" b="1">
                <a:solidFill>
                  <a:srgbClr val="FF0000"/>
                </a:solidFill>
              </a:rPr>
              <a:t>比磁化强度</a:t>
            </a:r>
            <a:r>
              <a:rPr lang="el-GR" altLang="zh-CN" sz="2400" b="1">
                <a:solidFill>
                  <a:srgbClr val="FF0000"/>
                </a:solidFill>
                <a:latin typeface="Times New Roman" pitchFamily="18" charset="0"/>
                <a:cs typeface="Times New Roman" pitchFamily="18" charset="0"/>
              </a:rPr>
              <a:t>σ</a:t>
            </a:r>
            <a:r>
              <a:rPr lang="zh-CN" altLang="en-US" sz="2400"/>
              <a:t>的概念：单位：</a:t>
            </a:r>
            <a:r>
              <a:rPr lang="en-US" altLang="zh-CN" sz="2400">
                <a:latin typeface="Times New Roman" pitchFamily="18" charset="0"/>
                <a:cs typeface="Times New Roman" pitchFamily="18" charset="0"/>
              </a:rPr>
              <a:t>A</a:t>
            </a:r>
            <a:r>
              <a:rPr lang="en-US" altLang="zh-CN">
                <a:latin typeface="Times New Roman" pitchFamily="18" charset="0"/>
                <a:cs typeface="Times New Roman" pitchFamily="18" charset="0"/>
              </a:rPr>
              <a:t>﹒</a:t>
            </a:r>
            <a:r>
              <a:rPr lang="en-US" altLang="zh-CN" sz="2400">
                <a:latin typeface="Times New Roman" pitchFamily="18" charset="0"/>
                <a:cs typeface="Times New Roman" pitchFamily="18" charset="0"/>
              </a:rPr>
              <a:t>m</a:t>
            </a:r>
            <a:r>
              <a:rPr lang="en-US" altLang="zh-CN" sz="2400" baseline="30000">
                <a:latin typeface="Times New Roman" pitchFamily="18" charset="0"/>
                <a:cs typeface="Times New Roman" pitchFamily="18" charset="0"/>
              </a:rPr>
              <a:t>2</a:t>
            </a:r>
            <a:r>
              <a:rPr lang="en-US" altLang="zh-CN">
                <a:latin typeface="Times New Roman" pitchFamily="18" charset="0"/>
                <a:cs typeface="Times New Roman" pitchFamily="18" charset="0"/>
              </a:rPr>
              <a:t>﹒</a:t>
            </a:r>
            <a:r>
              <a:rPr lang="en-US" altLang="zh-CN" sz="2400">
                <a:latin typeface="Times New Roman" pitchFamily="18" charset="0"/>
                <a:cs typeface="Times New Roman" pitchFamily="18" charset="0"/>
              </a:rPr>
              <a:t>kg</a:t>
            </a:r>
            <a:r>
              <a:rPr lang="en-US" altLang="zh-CN" sz="2400" baseline="30000">
                <a:latin typeface="Times New Roman" pitchFamily="18" charset="0"/>
                <a:cs typeface="Times New Roman" pitchFamily="18" charset="0"/>
              </a:rPr>
              <a:t>-1</a:t>
            </a:r>
          </a:p>
        </p:txBody>
      </p:sp>
      <p:graphicFrame>
        <p:nvGraphicFramePr>
          <p:cNvPr id="6146" name="Object 3"/>
          <p:cNvGraphicFramePr>
            <a:graphicFrameLocks noChangeAspect="1"/>
          </p:cNvGraphicFramePr>
          <p:nvPr/>
        </p:nvGraphicFramePr>
        <p:xfrm>
          <a:off x="1403350" y="981075"/>
          <a:ext cx="2160588" cy="892175"/>
        </p:xfrm>
        <a:graphic>
          <a:graphicData uri="http://schemas.openxmlformats.org/presentationml/2006/ole">
            <p:oleObj spid="_x0000_s6146" name="Equation" r:id="rId3" imgW="952200" imgH="393480" progId="Equation.DSMT4">
              <p:embed/>
            </p:oleObj>
          </a:graphicData>
        </a:graphic>
      </p:graphicFrame>
      <p:sp>
        <p:nvSpPr>
          <p:cNvPr id="6151" name="Text Box 4"/>
          <p:cNvSpPr txBox="1">
            <a:spLocks noChangeArrowheads="1"/>
          </p:cNvSpPr>
          <p:nvPr/>
        </p:nvSpPr>
        <p:spPr bwMode="auto">
          <a:xfrm>
            <a:off x="4067175" y="981075"/>
            <a:ext cx="4752975" cy="884238"/>
          </a:xfrm>
          <a:prstGeom prst="rect">
            <a:avLst/>
          </a:prstGeom>
          <a:noFill/>
          <a:ln w="9525">
            <a:noFill/>
            <a:miter lim="800000"/>
            <a:headEnd/>
            <a:tailEnd/>
          </a:ln>
        </p:spPr>
        <p:txBody>
          <a:bodyPr>
            <a:spAutoFit/>
          </a:bodyPr>
          <a:lstStyle/>
          <a:p>
            <a:pPr>
              <a:spcBef>
                <a:spcPct val="50000"/>
              </a:spcBef>
            </a:pPr>
            <a:r>
              <a:rPr lang="en-US" altLang="zh-CN" sz="2400" b="1" i="1">
                <a:latin typeface="Times New Roman" pitchFamily="18" charset="0"/>
              </a:rPr>
              <a:t>d</a:t>
            </a:r>
            <a:r>
              <a:rPr lang="en-US" altLang="zh-CN" sz="2400"/>
              <a:t> </a:t>
            </a:r>
            <a:r>
              <a:rPr lang="zh-CN" altLang="en-US" sz="2400"/>
              <a:t>是物质的密度，</a:t>
            </a:r>
            <a:r>
              <a:rPr lang="el-GR" altLang="zh-CN" sz="2800" b="1" i="1">
                <a:latin typeface="Times New Roman" pitchFamily="18" charset="0"/>
              </a:rPr>
              <a:t>σ</a:t>
            </a:r>
            <a:r>
              <a:rPr lang="zh-CN" altLang="en-US" sz="2400"/>
              <a:t>实际是单位质量物质的磁矩矢量和。</a:t>
            </a:r>
          </a:p>
        </p:txBody>
      </p:sp>
      <p:sp>
        <p:nvSpPr>
          <p:cNvPr id="6152" name="Text Box 5"/>
          <p:cNvSpPr txBox="1">
            <a:spLocks noChangeArrowheads="1"/>
          </p:cNvSpPr>
          <p:nvPr/>
        </p:nvSpPr>
        <p:spPr bwMode="auto">
          <a:xfrm>
            <a:off x="323850" y="2060575"/>
            <a:ext cx="7632700" cy="457200"/>
          </a:xfrm>
          <a:prstGeom prst="rect">
            <a:avLst/>
          </a:prstGeom>
          <a:noFill/>
          <a:ln w="9525">
            <a:noFill/>
            <a:miter lim="800000"/>
            <a:headEnd/>
            <a:tailEnd/>
          </a:ln>
        </p:spPr>
        <p:txBody>
          <a:bodyPr>
            <a:spAutoFit/>
          </a:bodyPr>
          <a:lstStyle/>
          <a:p>
            <a:pPr>
              <a:spcBef>
                <a:spcPct val="50000"/>
              </a:spcBef>
            </a:pPr>
            <a:r>
              <a:rPr lang="zh-CN" altLang="en-US" sz="2400"/>
              <a:t>有磁介质时上述物理量之间的关系：</a:t>
            </a:r>
          </a:p>
        </p:txBody>
      </p:sp>
      <p:graphicFrame>
        <p:nvGraphicFramePr>
          <p:cNvPr id="6147" name="Object 6"/>
          <p:cNvGraphicFramePr>
            <a:graphicFrameLocks noChangeAspect="1"/>
          </p:cNvGraphicFramePr>
          <p:nvPr/>
        </p:nvGraphicFramePr>
        <p:xfrm>
          <a:off x="1331913" y="2636838"/>
          <a:ext cx="4352925" cy="660400"/>
        </p:xfrm>
        <a:graphic>
          <a:graphicData uri="http://schemas.openxmlformats.org/presentationml/2006/ole">
            <p:oleObj spid="_x0000_s6147" name="Equation" r:id="rId4" imgW="1676160" imgH="253800" progId="Equation.DSMT4">
              <p:embed/>
            </p:oleObj>
          </a:graphicData>
        </a:graphic>
      </p:graphicFrame>
      <p:graphicFrame>
        <p:nvGraphicFramePr>
          <p:cNvPr id="6148" name="Object 7"/>
          <p:cNvGraphicFramePr>
            <a:graphicFrameLocks noChangeAspect="1"/>
          </p:cNvGraphicFramePr>
          <p:nvPr/>
        </p:nvGraphicFramePr>
        <p:xfrm>
          <a:off x="1309688" y="3540125"/>
          <a:ext cx="4144962" cy="684213"/>
        </p:xfrm>
        <a:graphic>
          <a:graphicData uri="http://schemas.openxmlformats.org/presentationml/2006/ole">
            <p:oleObj spid="_x0000_s6148" name="Equation" r:id="rId5" imgW="1536480" imgH="253800" progId="Equation.DSMT4">
              <p:embed/>
            </p:oleObj>
          </a:graphicData>
        </a:graphic>
      </p:graphicFrame>
      <p:sp>
        <p:nvSpPr>
          <p:cNvPr id="6153" name="Text Box 8"/>
          <p:cNvSpPr txBox="1">
            <a:spLocks noChangeArrowheads="1"/>
          </p:cNvSpPr>
          <p:nvPr/>
        </p:nvSpPr>
        <p:spPr bwMode="auto">
          <a:xfrm>
            <a:off x="468313" y="4292600"/>
            <a:ext cx="8424862" cy="2124075"/>
          </a:xfrm>
          <a:prstGeom prst="rect">
            <a:avLst/>
          </a:prstGeom>
          <a:noFill/>
          <a:ln w="9525">
            <a:noFill/>
            <a:miter lim="800000"/>
            <a:headEnd/>
            <a:tailEnd/>
          </a:ln>
        </p:spPr>
        <p:txBody>
          <a:bodyPr>
            <a:spAutoFit/>
          </a:bodyPr>
          <a:lstStyle/>
          <a:p>
            <a:pPr>
              <a:spcBef>
                <a:spcPct val="50000"/>
              </a:spcBef>
            </a:pPr>
            <a:r>
              <a:rPr lang="en-US" altLang="zh-CN" sz="2400">
                <a:latin typeface="Times New Roman" pitchFamily="18" charset="0"/>
              </a:rPr>
              <a:t> </a:t>
            </a:r>
            <a:r>
              <a:rPr lang="en-US" altLang="zh-CN" sz="2400" b="1" i="1">
                <a:latin typeface="Times New Roman" pitchFamily="18" charset="0"/>
                <a:sym typeface="Symbol" pitchFamily="18" charset="2"/>
              </a:rPr>
              <a:t> </a:t>
            </a:r>
            <a:r>
              <a:rPr lang="en-US" altLang="zh-CN" sz="2400" b="1" baseline="-25000">
                <a:latin typeface="Times New Roman" pitchFamily="18" charset="0"/>
                <a:sym typeface="Symbol" pitchFamily="18" charset="2"/>
              </a:rPr>
              <a:t>0</a:t>
            </a:r>
            <a:r>
              <a:rPr lang="zh-CN" altLang="en-US" sz="2400"/>
              <a:t>称作绝对磁导率，</a:t>
            </a:r>
            <a:r>
              <a:rPr lang="zh-CN" altLang="en-US" sz="2400" b="1" i="1">
                <a:latin typeface="Times New Roman" pitchFamily="18" charset="0"/>
                <a:sym typeface="Symbol" pitchFamily="18" charset="2"/>
              </a:rPr>
              <a:t></a:t>
            </a:r>
            <a:r>
              <a:rPr lang="zh-CN" altLang="en-US" sz="2400" b="1" i="1">
                <a:latin typeface="Times New Roman" pitchFamily="18" charset="0"/>
              </a:rPr>
              <a:t> </a:t>
            </a:r>
            <a:r>
              <a:rPr lang="en-US" altLang="zh-CN" sz="2400" b="1">
                <a:latin typeface="Times New Roman" pitchFamily="18" charset="0"/>
              </a:rPr>
              <a:t>=1+</a:t>
            </a:r>
            <a:r>
              <a:rPr lang="en-US" altLang="zh-CN" sz="2400" b="1" i="1">
                <a:latin typeface="Times New Roman" pitchFamily="18" charset="0"/>
                <a:sym typeface="Symbol" pitchFamily="18" charset="2"/>
              </a:rPr>
              <a:t></a:t>
            </a:r>
            <a:r>
              <a:rPr lang="en-US" altLang="zh-CN" sz="2400"/>
              <a:t> </a:t>
            </a:r>
            <a:r>
              <a:rPr lang="zh-CN" altLang="en-US" sz="2400"/>
              <a:t>称作相对磁导率，是一个无量纲量，为简便起见，也称它为（</a:t>
            </a:r>
            <a:r>
              <a:rPr lang="zh-CN" altLang="en-US" sz="2400">
                <a:solidFill>
                  <a:srgbClr val="FF0000"/>
                </a:solidFill>
              </a:rPr>
              <a:t>介质）磁导率</a:t>
            </a:r>
            <a:r>
              <a:rPr lang="zh-CN" altLang="en-US" sz="2400"/>
              <a:t>。</a:t>
            </a:r>
          </a:p>
          <a:p>
            <a:pPr>
              <a:spcBef>
                <a:spcPct val="50000"/>
              </a:spcBef>
            </a:pPr>
            <a:r>
              <a:rPr lang="zh-CN" altLang="en-US" sz="2400"/>
              <a:t>       磁化率</a:t>
            </a:r>
            <a:r>
              <a:rPr lang="zh-CN" altLang="en-US" sz="2400" b="1" i="1">
                <a:latin typeface="Times New Roman" pitchFamily="18" charset="0"/>
                <a:cs typeface="Times New Roman" pitchFamily="18" charset="0"/>
                <a:sym typeface="Symbol" pitchFamily="18" charset="2"/>
              </a:rPr>
              <a:t></a:t>
            </a:r>
            <a:r>
              <a:rPr lang="zh-CN" altLang="en-US" sz="2400"/>
              <a:t>和磁导率 </a:t>
            </a:r>
            <a:r>
              <a:rPr lang="zh-CN" altLang="en-US" sz="2400" b="1" i="1">
                <a:latin typeface="Times New Roman" pitchFamily="18" charset="0"/>
                <a:cs typeface="Times New Roman" pitchFamily="18" charset="0"/>
                <a:sym typeface="Symbol" pitchFamily="18" charset="2"/>
              </a:rPr>
              <a:t></a:t>
            </a:r>
            <a:r>
              <a:rPr lang="zh-CN" altLang="en-US" sz="2400"/>
              <a:t>以不同方式表述了材料对外磁场的响应，反映了材料最重要的性质。因为是两个矢量之间的关系，所以</a:t>
            </a:r>
            <a:r>
              <a:rPr lang="zh-CN" altLang="en-US" sz="2400">
                <a:solidFill>
                  <a:srgbClr val="FF0000"/>
                </a:solidFill>
              </a:rPr>
              <a:t>一般情况下它们都是张量</a:t>
            </a:r>
            <a:r>
              <a:rPr lang="zh-CN" altLang="en-US" sz="2400"/>
              <a:t>。</a:t>
            </a:r>
          </a:p>
        </p:txBody>
      </p:sp>
      <p:graphicFrame>
        <p:nvGraphicFramePr>
          <p:cNvPr id="6149" name="Object 13"/>
          <p:cNvGraphicFramePr>
            <a:graphicFrameLocks noChangeAspect="1"/>
          </p:cNvGraphicFramePr>
          <p:nvPr/>
        </p:nvGraphicFramePr>
        <p:xfrm>
          <a:off x="6588125" y="3284538"/>
          <a:ext cx="1511300" cy="596900"/>
        </p:xfrm>
        <a:graphic>
          <a:graphicData uri="http://schemas.openxmlformats.org/presentationml/2006/ole">
            <p:oleObj spid="_x0000_s6149" name="Equation" r:id="rId6" imgW="609480" imgH="241200" progId="Equation.DSMT4">
              <p:embed/>
            </p:oleObj>
          </a:graphicData>
        </a:graphic>
      </p:graphicFrame>
      <p:sp>
        <p:nvSpPr>
          <p:cNvPr id="6154" name="Line 14"/>
          <p:cNvSpPr>
            <a:spLocks noChangeShapeType="1"/>
          </p:cNvSpPr>
          <p:nvPr/>
        </p:nvSpPr>
        <p:spPr bwMode="auto">
          <a:xfrm>
            <a:off x="3635375" y="3213100"/>
            <a:ext cx="2881313" cy="287338"/>
          </a:xfrm>
          <a:prstGeom prst="line">
            <a:avLst/>
          </a:prstGeom>
          <a:noFill/>
          <a:ln w="38100">
            <a:solidFill>
              <a:srgbClr val="FF00FF"/>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395288" y="714375"/>
            <a:ext cx="8320087" cy="2640013"/>
          </a:xfrm>
          <a:prstGeom prst="rect">
            <a:avLst/>
          </a:prstGeom>
          <a:noFill/>
          <a:ln w="9525">
            <a:noFill/>
            <a:miter lim="800000"/>
            <a:headEnd/>
            <a:tailEnd/>
          </a:ln>
        </p:spPr>
        <p:txBody>
          <a:bodyPr>
            <a:spAutoFit/>
          </a:bodyPr>
          <a:lstStyle/>
          <a:p>
            <a:pPr>
              <a:lnSpc>
                <a:spcPct val="115000"/>
              </a:lnSpc>
              <a:spcBef>
                <a:spcPct val="50000"/>
              </a:spcBef>
            </a:pPr>
            <a:r>
              <a:rPr lang="en-US" altLang="zh-CN" sz="2400" b="1" dirty="0"/>
              <a:t>       </a:t>
            </a:r>
            <a:r>
              <a:rPr lang="zh-CN" altLang="en-US" sz="2400" dirty="0"/>
              <a:t>电磁学的单位由于历史的原因曾有过多种，有静电制</a:t>
            </a:r>
            <a:r>
              <a:rPr lang="en-US" altLang="zh-CN" sz="2400" dirty="0">
                <a:latin typeface="Times New Roman" pitchFamily="18" charset="0"/>
                <a:cs typeface="Times New Roman" pitchFamily="18" charset="0"/>
              </a:rPr>
              <a:t>(CGSE)</a:t>
            </a:r>
            <a:r>
              <a:rPr lang="zh-CN" altLang="en-US" sz="2400" dirty="0"/>
              <a:t>，电磁制</a:t>
            </a:r>
            <a:r>
              <a:rPr lang="en-US" altLang="zh-CN" sz="2400" dirty="0">
                <a:latin typeface="Times New Roman" pitchFamily="18" charset="0"/>
                <a:cs typeface="Times New Roman" pitchFamily="18" charset="0"/>
              </a:rPr>
              <a:t>(CGSM)</a:t>
            </a:r>
            <a:r>
              <a:rPr lang="en-US" altLang="zh-CN" dirty="0">
                <a:latin typeface="Times New Roman" pitchFamily="18" charset="0"/>
                <a:cs typeface="Times New Roman" pitchFamily="18" charset="0"/>
              </a:rPr>
              <a:t> </a:t>
            </a:r>
            <a:r>
              <a:rPr lang="zh-CN" altLang="en-US" sz="2400" dirty="0"/>
              <a:t>，高斯制，以及目前规定通用的国际单位制</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MKSA)</a:t>
            </a:r>
            <a:r>
              <a:rPr lang="zh-CN" altLang="en-US" sz="2400" dirty="0"/>
              <a:t>，加之历史上对磁性起源有过不同的认识，至目前为止，磁学量单位的使用上仍存在着一些混乱</a:t>
            </a:r>
            <a:r>
              <a:rPr lang="zh-CN" altLang="en-US" sz="2400" dirty="0" smtClean="0"/>
              <a:t>，现虽</a:t>
            </a:r>
            <a:r>
              <a:rPr lang="zh-CN" altLang="en-US" sz="2400" dirty="0"/>
              <a:t>建议采用国际单位制，但高斯单位制仍相当常见。因此必须熟悉两种单位制之间的换算：</a:t>
            </a:r>
          </a:p>
        </p:txBody>
      </p:sp>
      <p:graphicFrame>
        <p:nvGraphicFramePr>
          <p:cNvPr id="7170" name="Object 3"/>
          <p:cNvGraphicFramePr>
            <a:graphicFrameLocks noChangeAspect="1"/>
          </p:cNvGraphicFramePr>
          <p:nvPr/>
        </p:nvGraphicFramePr>
        <p:xfrm>
          <a:off x="4514850" y="3340100"/>
          <a:ext cx="114300" cy="177800"/>
        </p:xfrm>
        <a:graphic>
          <a:graphicData uri="http://schemas.openxmlformats.org/presentationml/2006/ole">
            <p:oleObj spid="_x0000_s7170" name="Equation" r:id="rId4" imgW="114120" imgH="177480" progId="Equation.DSMT4">
              <p:embed/>
            </p:oleObj>
          </a:graphicData>
        </a:graphic>
      </p:graphicFrame>
      <p:sp>
        <p:nvSpPr>
          <p:cNvPr id="7172" name="Rectangle 7"/>
          <p:cNvSpPr>
            <a:spLocks noGrp="1" noChangeArrowheads="1"/>
          </p:cNvSpPr>
          <p:nvPr>
            <p:ph type="title"/>
          </p:nvPr>
        </p:nvSpPr>
        <p:spPr>
          <a:xfrm>
            <a:off x="457200" y="-26988"/>
            <a:ext cx="8229600" cy="1143001"/>
          </a:xfrm>
        </p:spPr>
        <p:txBody>
          <a:bodyPr/>
          <a:lstStyle/>
          <a:p>
            <a:pPr algn="l" eaLnBrk="1" hangingPunct="1"/>
            <a:r>
              <a:rPr lang="zh-CN" altLang="en-US" sz="2800" b="1" smtClean="0">
                <a:solidFill>
                  <a:srgbClr val="FF6600"/>
                </a:solidFill>
              </a:rPr>
              <a:t>单位制问题</a:t>
            </a:r>
            <a:r>
              <a:rPr lang="zh-CN" altLang="en-US" sz="2800" smtClean="0">
                <a:solidFill>
                  <a:srgbClr val="FF6600"/>
                </a:solidFill>
              </a:rPr>
              <a:t>：</a:t>
            </a:r>
          </a:p>
        </p:txBody>
      </p:sp>
      <p:sp>
        <p:nvSpPr>
          <p:cNvPr id="7173" name="Text Box 8"/>
          <p:cNvSpPr txBox="1">
            <a:spLocks noChangeArrowheads="1"/>
          </p:cNvSpPr>
          <p:nvPr/>
        </p:nvSpPr>
        <p:spPr bwMode="auto">
          <a:xfrm>
            <a:off x="7415213" y="5084763"/>
            <a:ext cx="1728787" cy="457200"/>
          </a:xfrm>
          <a:prstGeom prst="rect">
            <a:avLst/>
          </a:prstGeom>
          <a:noFill/>
          <a:ln w="9525">
            <a:noFill/>
            <a:miter lim="800000"/>
            <a:headEnd/>
            <a:tailEnd/>
          </a:ln>
        </p:spPr>
        <p:txBody>
          <a:bodyPr>
            <a:spAutoFit/>
          </a:bodyPr>
          <a:lstStyle/>
          <a:p>
            <a:pPr>
              <a:spcBef>
                <a:spcPct val="50000"/>
              </a:spcBef>
            </a:pPr>
            <a:r>
              <a:rPr lang="zh-CN" altLang="en-US" sz="2400" b="1">
                <a:solidFill>
                  <a:srgbClr val="FF0000"/>
                </a:solidFill>
              </a:rPr>
              <a:t>没有</a:t>
            </a:r>
            <a:r>
              <a:rPr lang="zh-CN" altLang="en-US" sz="2400" b="1" i="1">
                <a:solidFill>
                  <a:srgbClr val="FF0000"/>
                </a:solidFill>
                <a:sym typeface="Symbol" pitchFamily="18" charset="2"/>
              </a:rPr>
              <a:t></a:t>
            </a:r>
            <a:r>
              <a:rPr lang="en-US" altLang="zh-CN" sz="2400" b="1" baseline="-25000">
                <a:solidFill>
                  <a:srgbClr val="FF0000"/>
                </a:solidFill>
                <a:sym typeface="Symbol" pitchFamily="18" charset="2"/>
              </a:rPr>
              <a:t>0</a:t>
            </a:r>
            <a:r>
              <a:rPr lang="zh-CN" altLang="en-US" sz="2400" b="1">
                <a:solidFill>
                  <a:srgbClr val="FF0000"/>
                </a:solidFill>
                <a:sym typeface="Symbol" pitchFamily="18" charset="2"/>
              </a:rPr>
              <a:t>！</a:t>
            </a:r>
          </a:p>
        </p:txBody>
      </p:sp>
      <p:sp>
        <p:nvSpPr>
          <p:cNvPr id="7174" name="Text Box 9"/>
          <p:cNvSpPr txBox="1">
            <a:spLocks noChangeArrowheads="1"/>
          </p:cNvSpPr>
          <p:nvPr/>
        </p:nvSpPr>
        <p:spPr bwMode="auto">
          <a:xfrm>
            <a:off x="1187450" y="3933825"/>
            <a:ext cx="2663825" cy="2678113"/>
          </a:xfrm>
          <a:prstGeom prst="rect">
            <a:avLst/>
          </a:prstGeom>
          <a:noFill/>
          <a:ln w="9525">
            <a:noFill/>
            <a:miter lim="800000"/>
            <a:headEnd/>
            <a:tailEnd/>
          </a:ln>
        </p:spPr>
        <p:txBody>
          <a:bodyPr>
            <a:spAutoFit/>
          </a:bodyPr>
          <a:lstStyle/>
          <a:p>
            <a:pPr>
              <a:spcBef>
                <a:spcPct val="50000"/>
              </a:spcBef>
            </a:pPr>
            <a:r>
              <a:rPr lang="zh-CN" altLang="en-US" sz="2400" b="1">
                <a:solidFill>
                  <a:srgbClr val="0000FF"/>
                </a:solidFill>
              </a:rPr>
              <a:t>国际单位制</a:t>
            </a:r>
            <a:r>
              <a:rPr lang="zh-CN" altLang="en-US" sz="2400" b="1">
                <a:solidFill>
                  <a:srgbClr val="0000FF"/>
                </a:solidFill>
                <a:latin typeface="Times New Roman" pitchFamily="18" charset="0"/>
                <a:cs typeface="Times New Roman" pitchFamily="18" charset="0"/>
              </a:rPr>
              <a:t>（</a:t>
            </a:r>
            <a:r>
              <a:rPr lang="en-US" altLang="zh-CN" sz="2400" b="1">
                <a:solidFill>
                  <a:srgbClr val="0000FF"/>
                </a:solidFill>
                <a:latin typeface="Times New Roman" pitchFamily="18" charset="0"/>
                <a:cs typeface="Times New Roman" pitchFamily="18" charset="0"/>
              </a:rPr>
              <a:t>SI</a:t>
            </a:r>
            <a:r>
              <a:rPr lang="zh-CN" altLang="en-US" sz="2400" b="1">
                <a:solidFill>
                  <a:srgbClr val="0000FF"/>
                </a:solidFill>
                <a:latin typeface="Times New Roman" pitchFamily="18" charset="0"/>
                <a:cs typeface="Times New Roman" pitchFamily="18" charset="0"/>
              </a:rPr>
              <a:t>）</a:t>
            </a:r>
          </a:p>
          <a:p>
            <a:pPr>
              <a:spcBef>
                <a:spcPct val="50000"/>
              </a:spcBef>
            </a:pPr>
            <a:r>
              <a:rPr lang="en-US" altLang="zh-CN" sz="2400" b="1" i="1">
                <a:latin typeface="Times New Roman" pitchFamily="18" charset="0"/>
              </a:rPr>
              <a:t>B</a:t>
            </a:r>
            <a:r>
              <a:rPr lang="en-US" altLang="zh-CN" sz="2400" b="1">
                <a:latin typeface="Times New Roman" pitchFamily="18" charset="0"/>
              </a:rPr>
              <a:t>=</a:t>
            </a:r>
            <a:r>
              <a:rPr lang="en-US" altLang="zh-CN" sz="2400" b="1" i="1">
                <a:latin typeface="Times New Roman" pitchFamily="18" charset="0"/>
                <a:sym typeface="Symbol" pitchFamily="18" charset="2"/>
              </a:rPr>
              <a:t></a:t>
            </a:r>
            <a:r>
              <a:rPr lang="en-US" altLang="zh-CN" sz="2400" b="1" baseline="-25000">
                <a:latin typeface="Times New Roman" pitchFamily="18" charset="0"/>
                <a:sym typeface="Symbol" pitchFamily="18" charset="2"/>
              </a:rPr>
              <a:t>0</a:t>
            </a:r>
            <a:r>
              <a:rPr lang="en-US" altLang="zh-CN" sz="2400" b="1">
                <a:latin typeface="Times New Roman" pitchFamily="18" charset="0"/>
                <a:sym typeface="Symbol" pitchFamily="18" charset="2"/>
              </a:rPr>
              <a:t>(</a:t>
            </a:r>
            <a:r>
              <a:rPr lang="en-US" altLang="zh-CN" sz="2400" b="1" i="1">
                <a:latin typeface="Times New Roman" pitchFamily="18" charset="0"/>
                <a:sym typeface="Symbol" pitchFamily="18" charset="2"/>
              </a:rPr>
              <a:t>H</a:t>
            </a:r>
            <a:r>
              <a:rPr lang="en-US" altLang="zh-CN" sz="2400" b="1">
                <a:latin typeface="Times New Roman" pitchFamily="18" charset="0"/>
                <a:sym typeface="Symbol" pitchFamily="18" charset="2"/>
              </a:rPr>
              <a:t>+</a:t>
            </a:r>
            <a:r>
              <a:rPr lang="en-US" altLang="zh-CN" sz="2400" b="1" i="1">
                <a:latin typeface="Times New Roman" pitchFamily="18" charset="0"/>
                <a:sym typeface="Symbol" pitchFamily="18" charset="2"/>
              </a:rPr>
              <a:t>M</a:t>
            </a:r>
            <a:r>
              <a:rPr lang="en-US" altLang="zh-CN" sz="2400" b="1">
                <a:latin typeface="Times New Roman" pitchFamily="18" charset="0"/>
                <a:sym typeface="Symbol" pitchFamily="18" charset="2"/>
              </a:rPr>
              <a:t>)</a:t>
            </a:r>
          </a:p>
          <a:p>
            <a:pPr>
              <a:spcBef>
                <a:spcPct val="50000"/>
              </a:spcBef>
            </a:pPr>
            <a:r>
              <a:rPr lang="en-US" altLang="zh-CN" sz="2400" b="1" i="1">
                <a:latin typeface="Times New Roman" pitchFamily="18" charset="0"/>
                <a:sym typeface="Symbol" pitchFamily="18" charset="2"/>
              </a:rPr>
              <a:t>M</a:t>
            </a:r>
            <a:r>
              <a:rPr lang="en-US" altLang="zh-CN" sz="2400" b="1">
                <a:latin typeface="Times New Roman" pitchFamily="18" charset="0"/>
                <a:sym typeface="Symbol" pitchFamily="18" charset="2"/>
              </a:rPr>
              <a:t>=</a:t>
            </a:r>
            <a:r>
              <a:rPr lang="en-US" altLang="zh-CN" sz="2400" b="1" i="1">
                <a:latin typeface="Times New Roman" pitchFamily="18" charset="0"/>
                <a:sym typeface="Symbol" pitchFamily="18" charset="2"/>
              </a:rPr>
              <a:t>H</a:t>
            </a:r>
          </a:p>
          <a:p>
            <a:pPr>
              <a:spcBef>
                <a:spcPct val="50000"/>
              </a:spcBef>
            </a:pPr>
            <a:r>
              <a:rPr lang="en-US" altLang="zh-CN" sz="2400" b="1" i="1">
                <a:latin typeface="Times New Roman" pitchFamily="18" charset="0"/>
                <a:sym typeface="Symbol" pitchFamily="18" charset="2"/>
              </a:rPr>
              <a:t></a:t>
            </a:r>
            <a:r>
              <a:rPr lang="en-US" altLang="zh-CN" sz="2400" b="1">
                <a:latin typeface="Times New Roman" pitchFamily="18" charset="0"/>
                <a:sym typeface="Symbol" pitchFamily="18" charset="2"/>
              </a:rPr>
              <a:t>=1+</a:t>
            </a:r>
            <a:r>
              <a:rPr lang="en-US" altLang="zh-CN" sz="2400" b="1" i="1">
                <a:latin typeface="Times New Roman" pitchFamily="18" charset="0"/>
                <a:sym typeface="Symbol" pitchFamily="18" charset="2"/>
              </a:rPr>
              <a:t></a:t>
            </a:r>
          </a:p>
          <a:p>
            <a:pPr>
              <a:spcBef>
                <a:spcPct val="50000"/>
              </a:spcBef>
            </a:pPr>
            <a:r>
              <a:rPr lang="en-US" altLang="zh-CN" sz="2400" b="1" i="1">
                <a:latin typeface="Times New Roman" pitchFamily="18" charset="0"/>
                <a:sym typeface="Symbol" pitchFamily="18" charset="2"/>
              </a:rPr>
              <a:t>B</a:t>
            </a:r>
            <a:r>
              <a:rPr lang="en-US" altLang="zh-CN" sz="2400" b="1">
                <a:latin typeface="Times New Roman" pitchFamily="18" charset="0"/>
                <a:sym typeface="Symbol" pitchFamily="18" charset="2"/>
              </a:rPr>
              <a:t>=</a:t>
            </a:r>
            <a:r>
              <a:rPr lang="en-US" altLang="zh-CN" sz="2400" b="1" i="1">
                <a:latin typeface="Times New Roman" pitchFamily="18" charset="0"/>
                <a:sym typeface="Symbol" pitchFamily="18" charset="2"/>
              </a:rPr>
              <a:t></a:t>
            </a:r>
            <a:r>
              <a:rPr lang="en-US" altLang="zh-CN" sz="2400" b="1" baseline="-25000">
                <a:latin typeface="Times New Roman" pitchFamily="18" charset="0"/>
                <a:sym typeface="Symbol" pitchFamily="18" charset="2"/>
              </a:rPr>
              <a:t>0</a:t>
            </a:r>
            <a:r>
              <a:rPr lang="en-US" altLang="zh-CN" sz="2400" b="1" i="1">
                <a:latin typeface="Times New Roman" pitchFamily="18" charset="0"/>
                <a:sym typeface="Symbol" pitchFamily="18" charset="2"/>
              </a:rPr>
              <a:t>H</a:t>
            </a:r>
          </a:p>
        </p:txBody>
      </p:sp>
      <p:sp>
        <p:nvSpPr>
          <p:cNvPr id="7175" name="Text Box 10"/>
          <p:cNvSpPr txBox="1">
            <a:spLocks noChangeArrowheads="1"/>
          </p:cNvSpPr>
          <p:nvPr/>
        </p:nvSpPr>
        <p:spPr bwMode="auto">
          <a:xfrm>
            <a:off x="4787900" y="3933825"/>
            <a:ext cx="3240088" cy="2678113"/>
          </a:xfrm>
          <a:prstGeom prst="rect">
            <a:avLst/>
          </a:prstGeom>
          <a:noFill/>
          <a:ln w="9525">
            <a:noFill/>
            <a:miter lim="800000"/>
            <a:headEnd/>
            <a:tailEnd/>
          </a:ln>
        </p:spPr>
        <p:txBody>
          <a:bodyPr>
            <a:spAutoFit/>
          </a:bodyPr>
          <a:lstStyle/>
          <a:p>
            <a:pPr>
              <a:spcBef>
                <a:spcPct val="50000"/>
              </a:spcBef>
            </a:pPr>
            <a:r>
              <a:rPr lang="zh-CN" altLang="en-US" sz="2400" b="1">
                <a:solidFill>
                  <a:srgbClr val="0000FF"/>
                </a:solidFill>
              </a:rPr>
              <a:t>高斯单位制</a:t>
            </a:r>
            <a:r>
              <a:rPr lang="zh-CN" altLang="en-US" sz="2400" b="1">
                <a:solidFill>
                  <a:srgbClr val="0000FF"/>
                </a:solidFill>
                <a:latin typeface="Times New Roman" pitchFamily="18" charset="0"/>
                <a:cs typeface="Times New Roman" pitchFamily="18" charset="0"/>
              </a:rPr>
              <a:t>（</a:t>
            </a:r>
            <a:r>
              <a:rPr lang="en-US" altLang="zh-CN" sz="2400" b="1">
                <a:solidFill>
                  <a:srgbClr val="0000FF"/>
                </a:solidFill>
                <a:latin typeface="Times New Roman" pitchFamily="18" charset="0"/>
                <a:cs typeface="Times New Roman" pitchFamily="18" charset="0"/>
              </a:rPr>
              <a:t>EMU</a:t>
            </a:r>
            <a:r>
              <a:rPr lang="zh-CN" altLang="en-US" sz="2400" b="1">
                <a:solidFill>
                  <a:srgbClr val="0000FF"/>
                </a:solidFill>
                <a:latin typeface="Times New Roman" pitchFamily="18" charset="0"/>
                <a:cs typeface="Times New Roman" pitchFamily="18" charset="0"/>
              </a:rPr>
              <a:t>）</a:t>
            </a:r>
          </a:p>
          <a:p>
            <a:pPr>
              <a:spcBef>
                <a:spcPct val="50000"/>
              </a:spcBef>
            </a:pPr>
            <a:r>
              <a:rPr lang="en-US" altLang="zh-CN" sz="2400" b="1" i="1">
                <a:latin typeface="Times New Roman" pitchFamily="18" charset="0"/>
              </a:rPr>
              <a:t>B</a:t>
            </a:r>
            <a:r>
              <a:rPr lang="en-US" altLang="zh-CN" sz="2400" b="1">
                <a:latin typeface="Times New Roman" pitchFamily="18" charset="0"/>
              </a:rPr>
              <a:t>=</a:t>
            </a:r>
            <a:r>
              <a:rPr lang="en-US" altLang="zh-CN" sz="2400" b="1" i="1">
                <a:latin typeface="Times New Roman" pitchFamily="18" charset="0"/>
                <a:sym typeface="Symbol" pitchFamily="18" charset="2"/>
              </a:rPr>
              <a:t>H</a:t>
            </a:r>
            <a:r>
              <a:rPr lang="en-US" altLang="zh-CN" sz="2400" b="1">
                <a:latin typeface="Times New Roman" pitchFamily="18" charset="0"/>
                <a:sym typeface="Symbol" pitchFamily="18" charset="2"/>
              </a:rPr>
              <a:t>+4</a:t>
            </a:r>
            <a:r>
              <a:rPr lang="en-US" altLang="zh-CN" sz="2400" b="1" i="1">
                <a:latin typeface="Times New Roman" pitchFamily="18" charset="0"/>
                <a:sym typeface="Symbol" pitchFamily="18" charset="2"/>
              </a:rPr>
              <a:t>M</a:t>
            </a:r>
            <a:endParaRPr lang="en-US" altLang="zh-CN" sz="2400" b="1">
              <a:latin typeface="Times New Roman" pitchFamily="18" charset="0"/>
              <a:sym typeface="Symbol" pitchFamily="18" charset="2"/>
            </a:endParaRPr>
          </a:p>
          <a:p>
            <a:pPr>
              <a:spcBef>
                <a:spcPct val="50000"/>
              </a:spcBef>
            </a:pPr>
            <a:r>
              <a:rPr lang="en-US" altLang="zh-CN" sz="2400" b="1" i="1">
                <a:latin typeface="Times New Roman" pitchFamily="18" charset="0"/>
                <a:sym typeface="Symbol" pitchFamily="18" charset="2"/>
              </a:rPr>
              <a:t>M</a:t>
            </a:r>
            <a:r>
              <a:rPr lang="en-US" altLang="zh-CN" sz="2400" b="1">
                <a:latin typeface="Times New Roman" pitchFamily="18" charset="0"/>
                <a:sym typeface="Symbol" pitchFamily="18" charset="2"/>
              </a:rPr>
              <a:t>=</a:t>
            </a:r>
            <a:r>
              <a:rPr lang="en-US" altLang="zh-CN" sz="2400" b="1" i="1">
                <a:latin typeface="Times New Roman" pitchFamily="18" charset="0"/>
                <a:sym typeface="Symbol" pitchFamily="18" charset="2"/>
              </a:rPr>
              <a:t></a:t>
            </a:r>
            <a:r>
              <a:rPr lang="en-US" altLang="zh-CN" sz="2400" b="1" baseline="-25000">
                <a:solidFill>
                  <a:srgbClr val="FF0000"/>
                </a:solidFill>
                <a:latin typeface="Times New Roman" pitchFamily="18" charset="0"/>
                <a:sym typeface="Symbol" pitchFamily="18" charset="2"/>
              </a:rPr>
              <a:t>1</a:t>
            </a:r>
            <a:r>
              <a:rPr lang="en-US" altLang="zh-CN" sz="2400" b="1" i="1">
                <a:latin typeface="Times New Roman" pitchFamily="18" charset="0"/>
                <a:sym typeface="Symbol" pitchFamily="18" charset="2"/>
              </a:rPr>
              <a:t>H</a:t>
            </a:r>
          </a:p>
          <a:p>
            <a:pPr>
              <a:spcBef>
                <a:spcPct val="50000"/>
              </a:spcBef>
            </a:pPr>
            <a:r>
              <a:rPr lang="en-US" altLang="zh-CN" sz="2400" b="1" i="1">
                <a:latin typeface="Times New Roman" pitchFamily="18" charset="0"/>
                <a:sym typeface="Symbol" pitchFamily="18" charset="2"/>
              </a:rPr>
              <a:t></a:t>
            </a:r>
            <a:r>
              <a:rPr lang="en-US" altLang="zh-CN" sz="2400" b="1">
                <a:latin typeface="Times New Roman" pitchFamily="18" charset="0"/>
                <a:sym typeface="Symbol" pitchFamily="18" charset="2"/>
              </a:rPr>
              <a:t>=1+4</a:t>
            </a:r>
            <a:r>
              <a:rPr lang="en-US" altLang="zh-CN" sz="2400" b="1" i="1">
                <a:latin typeface="Times New Roman" pitchFamily="18" charset="0"/>
                <a:sym typeface="Symbol" pitchFamily="18" charset="2"/>
              </a:rPr>
              <a:t></a:t>
            </a:r>
            <a:r>
              <a:rPr lang="en-US" altLang="zh-CN" sz="2400" b="1" baseline="-25000">
                <a:solidFill>
                  <a:srgbClr val="FF0000"/>
                </a:solidFill>
                <a:latin typeface="Times New Roman" pitchFamily="18" charset="0"/>
                <a:sym typeface="Symbol" pitchFamily="18" charset="2"/>
              </a:rPr>
              <a:t>1</a:t>
            </a:r>
            <a:endParaRPr lang="en-US" altLang="zh-CN" sz="2400" b="1">
              <a:solidFill>
                <a:srgbClr val="FF0000"/>
              </a:solidFill>
              <a:latin typeface="Times New Roman" pitchFamily="18" charset="0"/>
              <a:sym typeface="Symbol" pitchFamily="18" charset="2"/>
            </a:endParaRPr>
          </a:p>
          <a:p>
            <a:pPr>
              <a:spcBef>
                <a:spcPct val="50000"/>
              </a:spcBef>
            </a:pPr>
            <a:r>
              <a:rPr lang="en-US" altLang="zh-CN" sz="2400" b="1" i="1">
                <a:latin typeface="Times New Roman" pitchFamily="18" charset="0"/>
                <a:sym typeface="Symbol" pitchFamily="18" charset="2"/>
              </a:rPr>
              <a:t>B</a:t>
            </a:r>
            <a:r>
              <a:rPr lang="en-US" altLang="zh-CN" sz="2400" b="1">
                <a:latin typeface="Times New Roman" pitchFamily="18" charset="0"/>
                <a:sym typeface="Symbol" pitchFamily="18" charset="2"/>
              </a:rPr>
              <a:t>=</a:t>
            </a:r>
            <a:r>
              <a:rPr lang="en-US" altLang="zh-CN" sz="2400" b="1" i="1">
                <a:latin typeface="Times New Roman" pitchFamily="18" charset="0"/>
                <a:sym typeface="Symbol" pitchFamily="18" charset="2"/>
              </a:rPr>
              <a:t>H</a:t>
            </a:r>
          </a:p>
        </p:txBody>
      </p:sp>
      <p:sp>
        <p:nvSpPr>
          <p:cNvPr id="7176" name="Text Box 11"/>
          <p:cNvSpPr txBox="1">
            <a:spLocks noChangeArrowheads="1"/>
          </p:cNvSpPr>
          <p:nvPr/>
        </p:nvSpPr>
        <p:spPr bwMode="auto">
          <a:xfrm>
            <a:off x="4284663" y="4508500"/>
            <a:ext cx="719137" cy="396875"/>
          </a:xfrm>
          <a:prstGeom prst="rect">
            <a:avLst/>
          </a:prstGeom>
          <a:noFill/>
          <a:ln w="9525">
            <a:noFill/>
            <a:miter lim="800000"/>
            <a:headEnd/>
            <a:tailEnd/>
          </a:ln>
        </p:spPr>
        <p:txBody>
          <a:bodyPr>
            <a:spAutoFit/>
          </a:bodyPr>
          <a:lstStyle/>
          <a:p>
            <a:pPr>
              <a:spcBef>
                <a:spcPct val="50000"/>
              </a:spcBef>
            </a:pPr>
            <a:r>
              <a:rPr lang="en-US" altLang="zh-CN" sz="2000">
                <a:solidFill>
                  <a:srgbClr val="0000FF"/>
                </a:solidFill>
                <a:latin typeface="Times New Roman" pitchFamily="18" charset="0"/>
              </a:rPr>
              <a:t>(Gs)</a:t>
            </a:r>
            <a:endParaRPr lang="en-US" altLang="zh-CN" sz="2000">
              <a:solidFill>
                <a:srgbClr val="0000FF"/>
              </a:solidFill>
              <a:latin typeface="Times New Roman" pitchFamily="18" charset="0"/>
              <a:sym typeface="Symbol" pitchFamily="18" charset="2"/>
            </a:endParaRPr>
          </a:p>
        </p:txBody>
      </p:sp>
      <p:sp>
        <p:nvSpPr>
          <p:cNvPr id="7177" name="Text Box 12"/>
          <p:cNvSpPr txBox="1">
            <a:spLocks noChangeArrowheads="1"/>
          </p:cNvSpPr>
          <p:nvPr/>
        </p:nvSpPr>
        <p:spPr bwMode="auto">
          <a:xfrm>
            <a:off x="4284663" y="5084763"/>
            <a:ext cx="719137" cy="396875"/>
          </a:xfrm>
          <a:prstGeom prst="rect">
            <a:avLst/>
          </a:prstGeom>
          <a:noFill/>
          <a:ln w="9525">
            <a:noFill/>
            <a:miter lim="800000"/>
            <a:headEnd/>
            <a:tailEnd/>
          </a:ln>
        </p:spPr>
        <p:txBody>
          <a:bodyPr>
            <a:spAutoFit/>
          </a:bodyPr>
          <a:lstStyle/>
          <a:p>
            <a:pPr>
              <a:spcBef>
                <a:spcPct val="50000"/>
              </a:spcBef>
            </a:pPr>
            <a:r>
              <a:rPr lang="en-US" altLang="zh-CN" sz="2000">
                <a:solidFill>
                  <a:srgbClr val="0000FF"/>
                </a:solidFill>
                <a:latin typeface="Times New Roman" pitchFamily="18" charset="0"/>
              </a:rPr>
              <a:t>(Gs)</a:t>
            </a:r>
            <a:endParaRPr lang="en-US" altLang="zh-CN" sz="2000">
              <a:solidFill>
                <a:srgbClr val="0000FF"/>
              </a:solidFill>
              <a:latin typeface="Times New Roman" pitchFamily="18" charset="0"/>
              <a:sym typeface="Symbol" pitchFamily="18" charset="2"/>
            </a:endParaRPr>
          </a:p>
        </p:txBody>
      </p:sp>
      <p:sp>
        <p:nvSpPr>
          <p:cNvPr id="7178" name="Text Box 13"/>
          <p:cNvSpPr txBox="1">
            <a:spLocks noChangeArrowheads="1"/>
          </p:cNvSpPr>
          <p:nvPr/>
        </p:nvSpPr>
        <p:spPr bwMode="auto">
          <a:xfrm>
            <a:off x="5724525" y="5084763"/>
            <a:ext cx="719138" cy="396875"/>
          </a:xfrm>
          <a:prstGeom prst="rect">
            <a:avLst/>
          </a:prstGeom>
          <a:noFill/>
          <a:ln w="9525">
            <a:noFill/>
            <a:miter lim="800000"/>
            <a:headEnd/>
            <a:tailEnd/>
          </a:ln>
        </p:spPr>
        <p:txBody>
          <a:bodyPr>
            <a:spAutoFit/>
          </a:bodyPr>
          <a:lstStyle/>
          <a:p>
            <a:pPr>
              <a:spcBef>
                <a:spcPct val="50000"/>
              </a:spcBef>
            </a:pPr>
            <a:r>
              <a:rPr lang="en-US" altLang="zh-CN" sz="2000">
                <a:solidFill>
                  <a:srgbClr val="0000FF"/>
                </a:solidFill>
                <a:latin typeface="Times New Roman" pitchFamily="18" charset="0"/>
              </a:rPr>
              <a:t>(Oe)</a:t>
            </a:r>
            <a:endParaRPr lang="en-US" altLang="zh-CN" sz="2000">
              <a:solidFill>
                <a:srgbClr val="0000FF"/>
              </a:solidFill>
              <a:latin typeface="Times New Roman" pitchFamily="18" charset="0"/>
              <a:sym typeface="Symbol" pitchFamily="18" charset="2"/>
            </a:endParaRPr>
          </a:p>
        </p:txBody>
      </p:sp>
      <p:sp>
        <p:nvSpPr>
          <p:cNvPr id="7179" name="TextBox 8"/>
          <p:cNvSpPr txBox="1">
            <a:spLocks noChangeArrowheads="1"/>
          </p:cNvSpPr>
          <p:nvPr/>
        </p:nvSpPr>
        <p:spPr bwMode="auto">
          <a:xfrm>
            <a:off x="2214563" y="3357563"/>
            <a:ext cx="4857750" cy="461962"/>
          </a:xfrm>
          <a:prstGeom prst="rect">
            <a:avLst/>
          </a:prstGeom>
          <a:noFill/>
          <a:ln w="19050">
            <a:solidFill>
              <a:srgbClr val="0000FF"/>
            </a:solidFill>
            <a:miter lim="800000"/>
            <a:headEnd/>
            <a:tailEnd/>
          </a:ln>
        </p:spPr>
        <p:txBody>
          <a:bodyPr>
            <a:spAutoFit/>
          </a:bodyPr>
          <a:lstStyle/>
          <a:p>
            <a:r>
              <a:rPr lang="en-US" altLang="zh-CN" sz="2400">
                <a:solidFill>
                  <a:srgbClr val="FF0000"/>
                </a:solidFill>
                <a:latin typeface="Times New Roman" pitchFamily="18" charset="0"/>
                <a:cs typeface="Times New Roman" pitchFamily="18" charset="0"/>
              </a:rPr>
              <a:t>1 CGSM (</a:t>
            </a:r>
            <a:r>
              <a:rPr lang="en-US" altLang="zh-CN" sz="2400" i="1">
                <a:solidFill>
                  <a:srgbClr val="FF0000"/>
                </a:solidFill>
                <a:latin typeface="Times New Roman" pitchFamily="18" charset="0"/>
                <a:cs typeface="Times New Roman" pitchFamily="18" charset="0"/>
              </a:rPr>
              <a:t>q</a:t>
            </a:r>
            <a:r>
              <a:rPr lang="en-US" altLang="zh-CN" sz="2400">
                <a:solidFill>
                  <a:srgbClr val="FF0000"/>
                </a:solidFill>
                <a:latin typeface="Times New Roman" pitchFamily="18" charset="0"/>
                <a:cs typeface="Times New Roman" pitchFamily="18" charset="0"/>
              </a:rPr>
              <a:t>)=10 C</a:t>
            </a:r>
            <a:r>
              <a:rPr lang="en-US" altLang="zh-CN" sz="2400">
                <a:solidFill>
                  <a:srgbClr val="FF0000"/>
                </a:solidFill>
                <a:latin typeface="Times New Roman" pitchFamily="18" charset="0"/>
                <a:cs typeface="Times New Roman" pitchFamily="18" charset="0"/>
                <a:sym typeface="Symbol" pitchFamily="18" charset="2"/>
              </a:rPr>
              <a:t>310</a:t>
            </a:r>
            <a:r>
              <a:rPr lang="en-US" altLang="zh-CN" sz="2400" baseline="30000">
                <a:solidFill>
                  <a:srgbClr val="FF0000"/>
                </a:solidFill>
                <a:latin typeface="Times New Roman" pitchFamily="18" charset="0"/>
                <a:cs typeface="Times New Roman" pitchFamily="18" charset="0"/>
                <a:sym typeface="Symbol" pitchFamily="18" charset="2"/>
              </a:rPr>
              <a:t>10</a:t>
            </a:r>
            <a:r>
              <a:rPr lang="en-US" altLang="zh-CN" sz="2400">
                <a:solidFill>
                  <a:srgbClr val="FF0000"/>
                </a:solidFill>
                <a:latin typeface="Times New Roman" pitchFamily="18" charset="0"/>
                <a:cs typeface="Times New Roman" pitchFamily="18" charset="0"/>
                <a:sym typeface="Symbol" pitchFamily="18" charset="2"/>
              </a:rPr>
              <a:t>  CGSE (</a:t>
            </a:r>
            <a:r>
              <a:rPr lang="en-US" altLang="zh-CN" sz="2400" i="1">
                <a:solidFill>
                  <a:srgbClr val="FF0000"/>
                </a:solidFill>
                <a:latin typeface="Times New Roman" pitchFamily="18" charset="0"/>
                <a:cs typeface="Times New Roman" pitchFamily="18" charset="0"/>
                <a:sym typeface="Symbol" pitchFamily="18" charset="2"/>
              </a:rPr>
              <a:t>q</a:t>
            </a:r>
            <a:r>
              <a:rPr lang="en-US" altLang="zh-CN" sz="2400">
                <a:solidFill>
                  <a:srgbClr val="FF0000"/>
                </a:solidFill>
                <a:latin typeface="Times New Roman" pitchFamily="18" charset="0"/>
                <a:cs typeface="Times New Roman" pitchFamily="18" charset="0"/>
                <a:sym typeface="Symbol" pitchFamily="18" charset="2"/>
              </a:rPr>
              <a:t>) </a:t>
            </a:r>
            <a:endParaRPr lang="zh-CN"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4787</TotalTime>
  <Words>3743</Words>
  <Application>Microsoft Office PowerPoint</Application>
  <PresentationFormat>全屏显示(4:3)</PresentationFormat>
  <Paragraphs>330</Paragraphs>
  <Slides>48</Slides>
  <Notes>11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48</vt:i4>
      </vt:variant>
    </vt:vector>
  </HeadingPairs>
  <TitlesOfParts>
    <vt:vector size="52" baseType="lpstr">
      <vt:lpstr>默认设计模板</vt:lpstr>
      <vt:lpstr>Equation</vt:lpstr>
      <vt:lpstr>公式</vt:lpstr>
      <vt:lpstr>Image</vt:lpstr>
      <vt:lpstr>第一章   磁学基础知识</vt:lpstr>
      <vt:lpstr>1.1  磁场、磁性和基本磁学量</vt:lpstr>
      <vt:lpstr>幻灯片 3</vt:lpstr>
      <vt:lpstr>磁性：</vt:lpstr>
      <vt:lpstr>幻灯片 5</vt:lpstr>
      <vt:lpstr>幻灯片 6</vt:lpstr>
      <vt:lpstr>幻灯片 7</vt:lpstr>
      <vt:lpstr>幻灯片 8</vt:lpstr>
      <vt:lpstr>单位制问题：</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1.2  孤立原子的磁性</vt:lpstr>
      <vt:lpstr>一、电子轨道运动产生的轨道磁矩</vt:lpstr>
      <vt:lpstr>幻灯片 22</vt:lpstr>
      <vt:lpstr>幻灯片 23</vt:lpstr>
      <vt:lpstr>二、电子的自旋磁矩</vt:lpstr>
      <vt:lpstr>                                          </vt:lpstr>
      <vt:lpstr>幻灯片 26</vt:lpstr>
      <vt:lpstr>三、原子的电子分布</vt:lpstr>
      <vt:lpstr>幻灯片 28</vt:lpstr>
      <vt:lpstr>幻灯片 29</vt:lpstr>
      <vt:lpstr>幻灯片 30</vt:lpstr>
      <vt:lpstr>幻灯片 31</vt:lpstr>
      <vt:lpstr>占满电子的支壳层对原子磁矩无贡献</vt:lpstr>
      <vt:lpstr>幻灯片 33</vt:lpstr>
      <vt:lpstr>幻灯片 34</vt:lpstr>
      <vt:lpstr>幻灯片 35</vt:lpstr>
      <vt:lpstr>幻灯片 36</vt:lpstr>
      <vt:lpstr>幻灯片 37</vt:lpstr>
      <vt:lpstr>四、基态的确定---洪德法则</vt:lpstr>
      <vt:lpstr>幻灯片 39</vt:lpstr>
      <vt:lpstr>五、原子磁矩计算举例</vt:lpstr>
      <vt:lpstr>幻灯片 41</vt:lpstr>
      <vt:lpstr>离子磁距计算与实验的比较</vt:lpstr>
      <vt:lpstr>幻灯片 43</vt:lpstr>
      <vt:lpstr>幻灯片 44</vt:lpstr>
      <vt:lpstr>幻灯片 45</vt:lpstr>
      <vt:lpstr>幻灯片 46</vt:lpstr>
      <vt:lpstr>习题</vt:lpstr>
      <vt:lpstr>幻灯片 48</vt:lpstr>
    </vt:vector>
  </TitlesOfParts>
  <Company>ustc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磁学基础知识</dc:title>
  <dc:creator>zhuh</dc:creator>
  <cp:lastModifiedBy>China</cp:lastModifiedBy>
  <cp:revision>247</cp:revision>
  <dcterms:created xsi:type="dcterms:W3CDTF">2009-08-29T07:18:19Z</dcterms:created>
  <dcterms:modified xsi:type="dcterms:W3CDTF">2019-09-01T10:39:59Z</dcterms:modified>
</cp:coreProperties>
</file>