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90" r:id="rId2"/>
    <p:sldId id="257" r:id="rId3"/>
    <p:sldId id="258" r:id="rId4"/>
    <p:sldId id="259" r:id="rId5"/>
    <p:sldId id="260" r:id="rId6"/>
    <p:sldId id="261" r:id="rId7"/>
    <p:sldId id="262" r:id="rId8"/>
    <p:sldId id="297" r:id="rId9"/>
    <p:sldId id="264" r:id="rId10"/>
    <p:sldId id="265" r:id="rId11"/>
    <p:sldId id="266" r:id="rId12"/>
    <p:sldId id="267" r:id="rId13"/>
    <p:sldId id="284" r:id="rId14"/>
    <p:sldId id="268" r:id="rId15"/>
    <p:sldId id="269" r:id="rId16"/>
    <p:sldId id="270" r:id="rId17"/>
    <p:sldId id="271" r:id="rId18"/>
    <p:sldId id="272" r:id="rId19"/>
    <p:sldId id="286" r:id="rId20"/>
    <p:sldId id="287" r:id="rId21"/>
    <p:sldId id="288" r:id="rId22"/>
    <p:sldId id="273" r:id="rId23"/>
    <p:sldId id="298" r:id="rId24"/>
    <p:sldId id="274" r:id="rId25"/>
    <p:sldId id="291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5" r:id="rId36"/>
    <p:sldId id="296" r:id="rId37"/>
    <p:sldId id="293" r:id="rId3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9pPr>
  </p:defaultTextStyle>
  <p:modifyVerifier cryptProviderType="rsaFull" cryptAlgorithmClass="hash" cryptAlgorithmType="typeAny" cryptAlgorithmSid="4" spinCount="100000" saltData="RT8otbi92KCkfJ2GpRSXag" hashData="uKFkQqDLxMklDNc+s3LmWjpfFkU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0000"/>
    <a:srgbClr val="0000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63" autoAdjust="0"/>
    <p:restoredTop sz="91618" autoAdjust="0"/>
  </p:normalViewPr>
  <p:slideViewPr>
    <p:cSldViewPr>
      <p:cViewPr varScale="1">
        <p:scale>
          <a:sx n="80" d="100"/>
          <a:sy n="80" d="100"/>
        </p:scale>
        <p:origin x="-1550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6" y="43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6" Type="http://schemas.openxmlformats.org/officeDocument/2006/relationships/image" Target="../media/image57.wmf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image" Target="../media/image60.wmf"/><Relationship Id="rId7" Type="http://schemas.openxmlformats.org/officeDocument/2006/relationships/image" Target="../media/image64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5" Type="http://schemas.openxmlformats.org/officeDocument/2006/relationships/image" Target="../media/image71.wmf"/><Relationship Id="rId4" Type="http://schemas.openxmlformats.org/officeDocument/2006/relationships/image" Target="../media/image7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4" Type="http://schemas.openxmlformats.org/officeDocument/2006/relationships/image" Target="../media/image77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Relationship Id="rId6" Type="http://schemas.openxmlformats.org/officeDocument/2006/relationships/image" Target="../media/image83.wmf"/><Relationship Id="rId5" Type="http://schemas.openxmlformats.org/officeDocument/2006/relationships/image" Target="../media/image82.wmf"/><Relationship Id="rId4" Type="http://schemas.openxmlformats.org/officeDocument/2006/relationships/image" Target="../media/image81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Relationship Id="rId6" Type="http://schemas.openxmlformats.org/officeDocument/2006/relationships/image" Target="../media/image89.wmf"/><Relationship Id="rId5" Type="http://schemas.openxmlformats.org/officeDocument/2006/relationships/image" Target="../media/image88.wmf"/><Relationship Id="rId4" Type="http://schemas.openxmlformats.org/officeDocument/2006/relationships/image" Target="../media/image87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image" Target="../media/image90.wmf"/><Relationship Id="rId5" Type="http://schemas.openxmlformats.org/officeDocument/2006/relationships/image" Target="../media/image94.wmf"/><Relationship Id="rId4" Type="http://schemas.openxmlformats.org/officeDocument/2006/relationships/image" Target="../media/image93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Relationship Id="rId4" Type="http://schemas.openxmlformats.org/officeDocument/2006/relationships/image" Target="../media/image98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5" Type="http://schemas.openxmlformats.org/officeDocument/2006/relationships/image" Target="../media/image103.wmf"/><Relationship Id="rId4" Type="http://schemas.openxmlformats.org/officeDocument/2006/relationships/image" Target="../media/image102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wmf"/><Relationship Id="rId2" Type="http://schemas.openxmlformats.org/officeDocument/2006/relationships/image" Target="../media/image105.wmf"/><Relationship Id="rId1" Type="http://schemas.openxmlformats.org/officeDocument/2006/relationships/image" Target="../media/image104.png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wmf"/><Relationship Id="rId3" Type="http://schemas.openxmlformats.org/officeDocument/2006/relationships/image" Target="../media/image110.wmf"/><Relationship Id="rId7" Type="http://schemas.openxmlformats.org/officeDocument/2006/relationships/image" Target="../media/image114.wmf"/><Relationship Id="rId2" Type="http://schemas.openxmlformats.org/officeDocument/2006/relationships/image" Target="../media/image109.wmf"/><Relationship Id="rId1" Type="http://schemas.openxmlformats.org/officeDocument/2006/relationships/image" Target="../media/image108.wmf"/><Relationship Id="rId6" Type="http://schemas.openxmlformats.org/officeDocument/2006/relationships/image" Target="../media/image113.wmf"/><Relationship Id="rId5" Type="http://schemas.openxmlformats.org/officeDocument/2006/relationships/image" Target="../media/image112.wmf"/><Relationship Id="rId4" Type="http://schemas.openxmlformats.org/officeDocument/2006/relationships/image" Target="../media/image111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wmf"/><Relationship Id="rId2" Type="http://schemas.openxmlformats.org/officeDocument/2006/relationships/image" Target="../media/image118.wmf"/><Relationship Id="rId1" Type="http://schemas.openxmlformats.org/officeDocument/2006/relationships/image" Target="../media/image117.wmf"/><Relationship Id="rId5" Type="http://schemas.openxmlformats.org/officeDocument/2006/relationships/image" Target="../media/image121.wmf"/><Relationship Id="rId4" Type="http://schemas.openxmlformats.org/officeDocument/2006/relationships/image" Target="../media/image120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wmf"/><Relationship Id="rId1" Type="http://schemas.openxmlformats.org/officeDocument/2006/relationships/image" Target="../media/image12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62547F34-E4ED-41F5-97D5-8DD44199BE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D3AD1A-9F10-4171-9E6A-5D8DA332D9E9}" type="slidenum">
              <a:rPr lang="en-US" altLang="zh-CN" smtClean="0">
                <a:ea typeface="宋体" charset="-122"/>
              </a:rPr>
              <a:pPr/>
              <a:t>1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A23633-7D48-4906-BE7D-823E5AC24A9C}" type="slidenum">
              <a:rPr lang="en-US" altLang="zh-CN" smtClean="0">
                <a:ea typeface="宋体" charset="-122"/>
              </a:rPr>
              <a:pPr/>
              <a:t>22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smtClean="0">
                <a:solidFill>
                  <a:schemeClr val="bg1"/>
                </a:solidFill>
                <a:ea typeface="楷体_GB2312" pitchFamily="49" charset="-122"/>
              </a:rPr>
              <a:t>牛顿定律只在惯性参考系中成立。但在运动学角度，有时宜选取非惯性系，称为相对运动。相对惯性系的运动称为绝对运动。相对运动的“运动规律”？关键是相对运动与绝对运动的关系，然后在惯性系中利用牛顿定律，把受力与相对运动表达出来。这里涉及惯性力的问题。</a:t>
            </a:r>
          </a:p>
          <a:p>
            <a:pPr eaLnBrk="1" hangingPunct="1">
              <a:spcBef>
                <a:spcPct val="50000"/>
              </a:spcBef>
            </a:pPr>
            <a:endParaRPr lang="zh-CN" altLang="en-US" sz="2400" b="1" smtClean="0">
              <a:solidFill>
                <a:schemeClr val="bg1"/>
              </a:solidFill>
              <a:ea typeface="楷体_GB2312" pitchFamily="49" charset="-122"/>
            </a:endParaRPr>
          </a:p>
          <a:p>
            <a:pPr eaLnBrk="1" hangingPunct="1"/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A23633-7D48-4906-BE7D-823E5AC24A9C}" type="slidenum">
              <a:rPr lang="en-US" altLang="zh-CN" smtClean="0">
                <a:ea typeface="宋体" charset="-122"/>
              </a:rPr>
              <a:pPr/>
              <a:t>23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smtClean="0">
                <a:solidFill>
                  <a:schemeClr val="bg1"/>
                </a:solidFill>
                <a:ea typeface="楷体_GB2312" pitchFamily="49" charset="-122"/>
              </a:rPr>
              <a:t>牛顿定律只在惯性参考系中成立。但在运动学角度，有时宜选取非惯性系，称为相对运动。相对惯性系的运动称为绝对运动。相对运动的“运动规律”？关键是相对运动与绝对运动的关系，然后在惯性系中利用牛顿定律，把受力与相对运动表达出来。这里涉及惯性力的问题。</a:t>
            </a:r>
          </a:p>
          <a:p>
            <a:pPr eaLnBrk="1" hangingPunct="1">
              <a:spcBef>
                <a:spcPct val="50000"/>
              </a:spcBef>
            </a:pPr>
            <a:endParaRPr lang="zh-CN" altLang="en-US" sz="2400" b="1" smtClean="0">
              <a:solidFill>
                <a:schemeClr val="bg1"/>
              </a:solidFill>
              <a:ea typeface="楷体_GB2312" pitchFamily="49" charset="-122"/>
            </a:endParaRPr>
          </a:p>
          <a:p>
            <a:pPr eaLnBrk="1" hangingPunct="1"/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CN" altLang="en-US" smtClean="0">
                <a:ea typeface="宋体" charset="-122"/>
              </a:rPr>
              <a:t>水面受地球引力和支持力，已平衡，未画在图中。利用等效原理，地球等效为惯性系，则</a:t>
            </a:r>
            <a:r>
              <a:rPr lang="en-US" altLang="zh-CN" smtClean="0">
                <a:ea typeface="宋体" charset="-122"/>
              </a:rPr>
              <a:t>Fm</a:t>
            </a:r>
            <a:r>
              <a:rPr lang="zh-CN" altLang="en-US" smtClean="0">
                <a:ea typeface="宋体" charset="-122"/>
              </a:rPr>
              <a:t>的变化带来潮汐。</a:t>
            </a:r>
          </a:p>
        </p:txBody>
      </p:sp>
      <p:sp>
        <p:nvSpPr>
          <p:cNvPr id="5018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63DB9E-830E-43CE-943F-BCEC879CABED}" type="slidenum">
              <a:rPr lang="en-US" altLang="zh-CN" smtClean="0">
                <a:ea typeface="宋体" charset="-122"/>
              </a:rPr>
              <a:pPr/>
              <a:t>24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CN" altLang="en-US" smtClean="0">
                <a:ea typeface="宋体" charset="-122"/>
              </a:rPr>
              <a:t>速度有下限</a:t>
            </a:r>
            <a:r>
              <a:rPr lang="en-US" altLang="zh-CN" smtClean="0">
                <a:ea typeface="宋体" charset="-122"/>
              </a:rPr>
              <a:t>gt0cos(alfa)/2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5120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3367-F0AE-4DB6-8B7E-FF9FD5A4A059}" type="slidenum">
              <a:rPr lang="en-US" altLang="zh-CN" smtClean="0">
                <a:ea typeface="宋体" charset="-122"/>
              </a:rPr>
              <a:pPr/>
              <a:t>27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CN" altLang="en-US" smtClean="0">
                <a:ea typeface="宋体" charset="-122"/>
              </a:rPr>
              <a:t>横向速度很小，忽略了。</a:t>
            </a:r>
          </a:p>
        </p:txBody>
      </p:sp>
      <p:sp>
        <p:nvSpPr>
          <p:cNvPr id="5222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49B067-9A50-4869-ABFC-CC7F44F925AB}" type="slidenum">
              <a:rPr lang="en-US" altLang="zh-CN" smtClean="0">
                <a:ea typeface="宋体" charset="-122"/>
              </a:rPr>
              <a:pPr/>
              <a:t>34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6E0EF6-610C-4ACB-9423-0FF21FCE44CB}" type="slidenum">
              <a:rPr lang="en-US" altLang="zh-CN" smtClean="0">
                <a:ea typeface="宋体" charset="-122"/>
              </a:rPr>
              <a:pPr/>
              <a:t>2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在重新正确认识了物体的自然本性后，力学研究才能走入正轨。</a:t>
            </a:r>
          </a:p>
          <a:p>
            <a:pPr eaLnBrk="1" hangingPunct="1"/>
            <a:endParaRPr lang="zh-CN" altLang="en-US" smtClean="0">
              <a:ea typeface="宋体" charset="-122"/>
            </a:endParaRPr>
          </a:p>
          <a:p>
            <a:pPr eaLnBrk="1" hangingPunct="1"/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zh-CN" smtClean="0">
                <a:ea typeface="宋体" charset="-122"/>
              </a:rPr>
              <a:t>2.</a:t>
            </a:r>
            <a:r>
              <a:rPr lang="zh-CN" altLang="en-US" smtClean="0">
                <a:ea typeface="宋体" charset="-122"/>
              </a:rPr>
              <a:t>当一个质点距离其他质点足够远时，这个质点就作匀速直线运动或保持静止。</a:t>
            </a:r>
            <a:br>
              <a:rPr lang="zh-CN" altLang="en-US" smtClean="0">
                <a:ea typeface="宋体" charset="-122"/>
              </a:rPr>
            </a:br>
            <a:endParaRPr lang="zh-CN" altLang="en-US" smtClean="0">
              <a:ea typeface="宋体" charset="-122"/>
            </a:endParaRPr>
          </a:p>
        </p:txBody>
      </p:sp>
      <p:sp>
        <p:nvSpPr>
          <p:cNvPr id="4198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25C64C-7481-45D5-812A-C555395C9DED}" type="slidenum">
              <a:rPr lang="en-US" altLang="zh-CN" smtClean="0">
                <a:ea typeface="宋体" charset="-122"/>
              </a:rPr>
              <a:pPr/>
              <a:t>3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BECC37-7CB2-4DB9-A213-6819E2C2AE6F}" type="slidenum">
              <a:rPr lang="en-US" altLang="zh-CN" smtClean="0">
                <a:ea typeface="宋体" charset="-122"/>
              </a:rPr>
              <a:pPr/>
              <a:t>5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986F2D-0C21-49AD-8907-B254F26E0260}" type="slidenum">
              <a:rPr lang="en-US" altLang="zh-CN" smtClean="0">
                <a:ea typeface="宋体" charset="-122"/>
              </a:rPr>
              <a:pPr/>
              <a:t>7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CN" smtClean="0">
                <a:ea typeface="宋体" charset="-122"/>
              </a:rPr>
              <a:t>  </a:t>
            </a:r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物理量包括数值和单位。物理量包括数值和单位。一般取几个</a:t>
            </a:r>
            <a:r>
              <a:rPr lang="zh-CN" altLang="en-US" smtClean="0">
                <a:solidFill>
                  <a:srgbClr val="FF6600"/>
                </a:solidFill>
                <a:ea typeface="宋体" charset="-122"/>
              </a:rPr>
              <a:t>基本量</a:t>
            </a:r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，规定它们的基本单位，然后利用物理规律定出</a:t>
            </a:r>
            <a:r>
              <a:rPr lang="zh-CN" altLang="en-US" smtClean="0">
                <a:solidFill>
                  <a:srgbClr val="FF6600"/>
                </a:solidFill>
                <a:ea typeface="宋体" charset="-122"/>
              </a:rPr>
              <a:t>导出量</a:t>
            </a:r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的导出单位。这样构成单位制。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E536AC-6B06-4C79-A300-72747B315744}" type="slidenum">
              <a:rPr lang="en-US" altLang="zh-CN" smtClean="0">
                <a:ea typeface="宋体" charset="-122"/>
              </a:rPr>
              <a:pPr/>
              <a:t>8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CN" smtClean="0">
                <a:ea typeface="宋体" charset="-122"/>
              </a:rPr>
              <a:t>  </a:t>
            </a:r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物理量包括数值和单位。物理量包括数值和单位。一般取几个</a:t>
            </a:r>
            <a:r>
              <a:rPr lang="zh-CN" altLang="en-US" smtClean="0">
                <a:solidFill>
                  <a:srgbClr val="FF6600"/>
                </a:solidFill>
                <a:ea typeface="宋体" charset="-122"/>
              </a:rPr>
              <a:t>基本量</a:t>
            </a:r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，规定它们的基本单位，然后利用物理规律定出</a:t>
            </a:r>
            <a:r>
              <a:rPr lang="zh-CN" altLang="en-US" smtClean="0">
                <a:solidFill>
                  <a:srgbClr val="FF6600"/>
                </a:solidFill>
                <a:ea typeface="宋体" charset="-122"/>
              </a:rPr>
              <a:t>导出量</a:t>
            </a:r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的导出单位。这样构成单位制。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28D0EA-C193-4471-8231-B1625B4DA5CC}" type="slidenum">
              <a:rPr lang="en-US" altLang="zh-CN" smtClean="0">
                <a:ea typeface="宋体" charset="-122"/>
              </a:rPr>
              <a:pPr/>
              <a:t>9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同一物体所受重力是因地而异的。这种本性决定物体受地球引力的大小，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15879B-2486-44F9-BF9D-8A0196A2B5BF}" type="slidenum">
              <a:rPr lang="en-US" altLang="zh-CN" smtClean="0">
                <a:ea typeface="宋体" charset="-122"/>
              </a:rPr>
              <a:pPr/>
              <a:t>11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源于形变及某些接触点上原子间的相互吸引，是</a:t>
            </a:r>
            <a:r>
              <a:rPr lang="zh-CN" altLang="en-US" smtClean="0">
                <a:solidFill>
                  <a:srgbClr val="FF6600"/>
                </a:solidFill>
                <a:ea typeface="宋体" charset="-122"/>
              </a:rPr>
              <a:t>电磁</a:t>
            </a:r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作用的表现。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源于形变及某些接触点上原子间的相互吸引，是</a:t>
            </a:r>
            <a:r>
              <a:rPr lang="zh-CN" altLang="en-US" smtClean="0">
                <a:solidFill>
                  <a:srgbClr val="FF6600"/>
                </a:solidFill>
                <a:ea typeface="宋体" charset="-122"/>
              </a:rPr>
              <a:t>电磁</a:t>
            </a:r>
            <a:r>
              <a:rPr lang="zh-CN" altLang="en-US" smtClean="0">
                <a:solidFill>
                  <a:schemeClr val="accent2"/>
                </a:solidFill>
                <a:ea typeface="宋体" charset="-122"/>
              </a:rPr>
              <a:t>作用的表现。</a:t>
            </a:r>
          </a:p>
          <a:p>
            <a:pPr eaLnBrk="1" hangingPunct="1"/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4813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55A50F-3542-4626-ABFE-CF5335D130F4}" type="slidenum">
              <a:rPr lang="en-US" altLang="zh-CN" smtClean="0">
                <a:ea typeface="宋体" charset="-122"/>
              </a:rPr>
              <a:pPr/>
              <a:t>17</a:t>
            </a:fld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005AE-6E69-40AF-A27F-334D642BDE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270D9-4D0D-43E5-BFFE-71E3D25FDB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7FB7B-7D74-4990-8653-5646558449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72971-5386-4AFE-A324-819061E897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42D66-0CB8-4627-8682-31D11DC5CB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B0F23-C361-4F50-9DD8-456C1638F4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DE271-7410-4885-B118-75F255385B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72B3B-FA43-4951-BB84-5568C3A232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48377-67D3-466B-9833-C8AC3926A4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F0508-82FA-4249-8643-1F7C97D6B3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DD584-6E1F-4E3A-8AA9-FC818898AA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宋体" pitchFamily="2" charset="-122"/>
              </a:defRPr>
            </a:lvl1pPr>
          </a:lstStyle>
          <a:p>
            <a:pPr>
              <a:defRPr/>
            </a:pPr>
            <a:fld id="{2998C34D-8AC8-4910-8CBB-B9CBF516F0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24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1.bin"/><Relationship Id="rId9" Type="http://schemas.openxmlformats.org/officeDocument/2006/relationships/oleObject" Target="../embeddings/oleObject3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40.bin"/><Relationship Id="rId4" Type="http://schemas.openxmlformats.org/officeDocument/2006/relationships/oleObject" Target="../embeddings/oleObject3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42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1.bin"/><Relationship Id="rId5" Type="http://schemas.openxmlformats.org/officeDocument/2006/relationships/oleObject" Target="../embeddings/oleObject50.bin"/><Relationship Id="rId4" Type="http://schemas.openxmlformats.org/officeDocument/2006/relationships/oleObject" Target="../embeddings/oleObject49.bin"/><Relationship Id="rId9" Type="http://schemas.openxmlformats.org/officeDocument/2006/relationships/oleObject" Target="../embeddings/oleObject54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57.bin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6.bin"/><Relationship Id="rId10" Type="http://schemas.openxmlformats.org/officeDocument/2006/relationships/oleObject" Target="../embeddings/oleObject61.bin"/><Relationship Id="rId4" Type="http://schemas.openxmlformats.org/officeDocument/2006/relationships/oleObject" Target="../embeddings/oleObject55.bin"/><Relationship Id="rId9" Type="http://schemas.openxmlformats.org/officeDocument/2006/relationships/oleObject" Target="../embeddings/oleObject60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65.bin"/><Relationship Id="rId5" Type="http://schemas.openxmlformats.org/officeDocument/2006/relationships/oleObject" Target="../embeddings/oleObject64.bin"/><Relationship Id="rId4" Type="http://schemas.openxmlformats.org/officeDocument/2006/relationships/oleObject" Target="../embeddings/oleObject6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71.bin"/><Relationship Id="rId5" Type="http://schemas.openxmlformats.org/officeDocument/2006/relationships/oleObject" Target="../embeddings/oleObject70.bin"/><Relationship Id="rId4" Type="http://schemas.openxmlformats.org/officeDocument/2006/relationships/oleObject" Target="../embeddings/oleObject69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74.bin"/><Relationship Id="rId5" Type="http://schemas.openxmlformats.org/officeDocument/2006/relationships/oleObject" Target="../embeddings/oleObject73.bin"/><Relationship Id="rId4" Type="http://schemas.openxmlformats.org/officeDocument/2006/relationships/oleObject" Target="../embeddings/oleObject72.bin"/><Relationship Id="rId9" Type="http://schemas.openxmlformats.org/officeDocument/2006/relationships/oleObject" Target="../embeddings/oleObject77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3" Type="http://schemas.openxmlformats.org/officeDocument/2006/relationships/oleObject" Target="../embeddings/oleObject78.bin"/><Relationship Id="rId7" Type="http://schemas.openxmlformats.org/officeDocument/2006/relationships/oleObject" Target="../embeddings/oleObject8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81.bin"/><Relationship Id="rId5" Type="http://schemas.openxmlformats.org/officeDocument/2006/relationships/oleObject" Target="../embeddings/oleObject80.bin"/><Relationship Id="rId4" Type="http://schemas.openxmlformats.org/officeDocument/2006/relationships/oleObject" Target="../embeddings/oleObject79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7" Type="http://schemas.openxmlformats.org/officeDocument/2006/relationships/oleObject" Target="../embeddings/oleObject8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87.bin"/><Relationship Id="rId5" Type="http://schemas.openxmlformats.org/officeDocument/2006/relationships/oleObject" Target="../embeddings/oleObject86.bin"/><Relationship Id="rId4" Type="http://schemas.openxmlformats.org/officeDocument/2006/relationships/oleObject" Target="../embeddings/oleObject8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92.bin"/><Relationship Id="rId5" Type="http://schemas.openxmlformats.org/officeDocument/2006/relationships/oleObject" Target="../embeddings/oleObject91.bin"/><Relationship Id="rId4" Type="http://schemas.openxmlformats.org/officeDocument/2006/relationships/oleObject" Target="../embeddings/oleObject9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7" Type="http://schemas.openxmlformats.org/officeDocument/2006/relationships/oleObject" Target="../embeddings/oleObject9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96.bin"/><Relationship Id="rId5" Type="http://schemas.openxmlformats.org/officeDocument/2006/relationships/oleObject" Target="../embeddings/oleObject95.bin"/><Relationship Id="rId4" Type="http://schemas.openxmlformats.org/officeDocument/2006/relationships/oleObject" Target="../embeddings/oleObject94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07.jpeg"/><Relationship Id="rId5" Type="http://schemas.openxmlformats.org/officeDocument/2006/relationships/oleObject" Target="../embeddings/oleObject100.bin"/><Relationship Id="rId4" Type="http://schemas.openxmlformats.org/officeDocument/2006/relationships/oleObject" Target="../embeddings/oleObject99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6.bin"/><Relationship Id="rId3" Type="http://schemas.openxmlformats.org/officeDocument/2006/relationships/oleObject" Target="../embeddings/oleObject101.bin"/><Relationship Id="rId7" Type="http://schemas.openxmlformats.org/officeDocument/2006/relationships/oleObject" Target="../embeddings/oleObject10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04.bin"/><Relationship Id="rId11" Type="http://schemas.openxmlformats.org/officeDocument/2006/relationships/image" Target="../media/image116.png"/><Relationship Id="rId5" Type="http://schemas.openxmlformats.org/officeDocument/2006/relationships/oleObject" Target="../embeddings/oleObject103.bin"/><Relationship Id="rId10" Type="http://schemas.openxmlformats.org/officeDocument/2006/relationships/oleObject" Target="../embeddings/oleObject108.bin"/><Relationship Id="rId4" Type="http://schemas.openxmlformats.org/officeDocument/2006/relationships/oleObject" Target="../embeddings/oleObject102.bin"/><Relationship Id="rId9" Type="http://schemas.openxmlformats.org/officeDocument/2006/relationships/oleObject" Target="../embeddings/oleObject107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2.bin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1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22.png"/><Relationship Id="rId5" Type="http://schemas.openxmlformats.org/officeDocument/2006/relationships/oleObject" Target="../embeddings/oleObject110.bin"/><Relationship Id="rId10" Type="http://schemas.openxmlformats.org/officeDocument/2006/relationships/image" Target="../media/image116.png"/><Relationship Id="rId4" Type="http://schemas.openxmlformats.org/officeDocument/2006/relationships/oleObject" Target="../embeddings/oleObject109.bin"/><Relationship Id="rId9" Type="http://schemas.openxmlformats.org/officeDocument/2006/relationships/oleObject" Target="../embeddings/oleObject11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hyperlink" Target="http://jxzy.ustc.edu.cn/tcpe/jxys/show.aspx?id=6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video.mit.edu/watch/the-coriolis-effect-4407/" TargetMode="External"/><Relationship Id="rId4" Type="http://schemas.openxmlformats.org/officeDocument/2006/relationships/image" Target="../media/image1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4" Type="http://schemas.openxmlformats.org/officeDocument/2006/relationships/oleObject" Target="../embeddings/oleObject115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684213" y="1125538"/>
            <a:ext cx="7848600" cy="544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  <a:buClr>
                <a:srgbClr val="FFCC00"/>
              </a:buClr>
              <a:buFont typeface="Wingdings" pitchFamily="2" charset="2"/>
              <a:buNone/>
            </a:pPr>
            <a:r>
              <a:rPr lang="en-US" altLang="zh-CN" b="1" dirty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§2.1 </a:t>
            </a:r>
            <a:r>
              <a:rPr lang="zh-CN" altLang="en-US" b="1" dirty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惯性</a:t>
            </a:r>
            <a:r>
              <a:rPr lang="zh-CN" altLang="en-US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认识惯性，讨论牛顿第一运动定律，引入惯性参考系。</a:t>
            </a:r>
          </a:p>
          <a:p>
            <a:pPr>
              <a:lnSpc>
                <a:spcPct val="115000"/>
              </a:lnSpc>
              <a:spcBef>
                <a:spcPct val="50000"/>
              </a:spcBef>
              <a:buClr>
                <a:srgbClr val="FFCC00"/>
              </a:buClr>
              <a:buFont typeface="Wingdings" pitchFamily="2" charset="2"/>
              <a:buNone/>
            </a:pPr>
            <a:r>
              <a:rPr lang="en-US" altLang="zh-CN" b="1" dirty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§2.2 </a:t>
            </a:r>
            <a:r>
              <a:rPr lang="zh-CN" altLang="en-US" b="1" dirty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力与加速度  惯性质量</a:t>
            </a:r>
            <a:r>
              <a:rPr lang="zh-CN" altLang="en-US" b="1" dirty="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掌握牛顿第二运动定律，引入惯性质量。单位制和量纲。</a:t>
            </a:r>
          </a:p>
          <a:p>
            <a:pPr>
              <a:lnSpc>
                <a:spcPct val="115000"/>
              </a:lnSpc>
              <a:spcBef>
                <a:spcPct val="50000"/>
              </a:spcBef>
              <a:buClr>
                <a:srgbClr val="FFCC00"/>
              </a:buClr>
              <a:buFont typeface="Wingdings" pitchFamily="2" charset="2"/>
              <a:buNone/>
            </a:pPr>
            <a:r>
              <a:rPr lang="en-US" altLang="zh-CN" b="1" dirty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§2.3 </a:t>
            </a:r>
            <a:r>
              <a:rPr lang="zh-CN" altLang="en-US" b="1" dirty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常见的力  作用力和反作用力</a:t>
            </a:r>
            <a:r>
              <a:rPr lang="zh-CN" altLang="en-US" b="1" dirty="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通过讨论各种常见力的特点，认识作用与反作用力。掌握牛顿第三运动定律。</a:t>
            </a:r>
          </a:p>
          <a:p>
            <a:pPr>
              <a:lnSpc>
                <a:spcPct val="115000"/>
              </a:lnSpc>
              <a:spcBef>
                <a:spcPct val="50000"/>
              </a:spcBef>
              <a:buClr>
                <a:srgbClr val="FFCC00"/>
              </a:buClr>
              <a:buFont typeface="Wingdings" pitchFamily="2" charset="2"/>
              <a:buNone/>
            </a:pPr>
            <a:r>
              <a:rPr lang="en-US" altLang="zh-CN" b="1" dirty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§2.4 </a:t>
            </a:r>
            <a:r>
              <a:rPr lang="zh-CN" altLang="en-US" b="1" dirty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动力学问题的求解</a:t>
            </a:r>
            <a:r>
              <a:rPr lang="zh-CN" altLang="en-US" b="1" dirty="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通过例题求解，掌握分析和解决力学问题的主要步骤和方法。</a:t>
            </a:r>
          </a:p>
          <a:p>
            <a:pPr>
              <a:lnSpc>
                <a:spcPct val="115000"/>
              </a:lnSpc>
              <a:spcBef>
                <a:spcPct val="50000"/>
              </a:spcBef>
              <a:buClr>
                <a:srgbClr val="FFCC00"/>
              </a:buClr>
              <a:buFont typeface="Wingdings" pitchFamily="2" charset="2"/>
              <a:buNone/>
            </a:pPr>
            <a:r>
              <a:rPr lang="en-US" altLang="zh-CN" b="1" dirty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§2.5  </a:t>
            </a:r>
            <a:r>
              <a:rPr lang="zh-CN" altLang="en-US" b="1" dirty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加速参考系和惯性力</a:t>
            </a:r>
            <a:r>
              <a:rPr lang="zh-CN" altLang="en-US" b="1" dirty="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了解</a:t>
            </a:r>
            <a:r>
              <a:rPr lang="zh-CN" altLang="en-US" b="1" dirty="0" smtClean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非惯性参考系</a:t>
            </a:r>
            <a:r>
              <a:rPr lang="zh-CN" altLang="en-US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和相对性原理。掌握惯性离心力和科里奥利力。</a:t>
            </a:r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53975"/>
            <a:ext cx="7772400" cy="1143000"/>
          </a:xfrm>
        </p:spPr>
        <p:txBody>
          <a:bodyPr/>
          <a:lstStyle/>
          <a:p>
            <a:pPr eaLnBrk="1" hangingPunct="1"/>
            <a:r>
              <a:rPr lang="zh-CN" altLang="en-US" sz="36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第二章  质点动力学</a:t>
            </a:r>
            <a:endParaRPr lang="zh-CN" altLang="en-US" sz="3600" b="1" smtClean="0">
              <a:solidFill>
                <a:srgbClr val="FFFF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7848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物体的引力质量和惯性质量是完全不同的物理概念，但伽利略的斜塔实验将它们联系起来。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7696200" y="1447800"/>
          <a:ext cx="1092200" cy="457200"/>
        </p:xfrm>
        <a:graphic>
          <a:graphicData uri="http://schemas.openxmlformats.org/presentationml/2006/ole">
            <p:oleObj spid="_x0000_s7170" name="Equation" r:id="rId3" imgW="1091880" imgH="457200" progId="Equation.DSMT4">
              <p:embed/>
            </p:oleObj>
          </a:graphicData>
        </a:graphic>
      </p:graphicFrame>
      <p:graphicFrame>
        <p:nvGraphicFramePr>
          <p:cNvPr id="7171" name="Object 5"/>
          <p:cNvGraphicFramePr>
            <a:graphicFrameLocks noChangeAspect="1"/>
          </p:cNvGraphicFramePr>
          <p:nvPr/>
        </p:nvGraphicFramePr>
        <p:xfrm>
          <a:off x="3048000" y="1828800"/>
          <a:ext cx="1790700" cy="927100"/>
        </p:xfrm>
        <a:graphic>
          <a:graphicData uri="http://schemas.openxmlformats.org/presentationml/2006/ole">
            <p:oleObj spid="_x0000_s7171" name="Equation" r:id="rId4" imgW="1790640" imgH="927000" progId="Equation.DSMT4">
              <p:embed/>
            </p:oleObj>
          </a:graphicData>
        </a:graphic>
      </p:graphicFrame>
      <p:sp>
        <p:nvSpPr>
          <p:cNvPr id="7177" name="Text Box 6"/>
          <p:cNvSpPr txBox="1">
            <a:spLocks noChangeArrowheads="1"/>
          </p:cNvSpPr>
          <p:nvPr/>
        </p:nvSpPr>
        <p:spPr bwMode="auto">
          <a:xfrm>
            <a:off x="609600" y="2684463"/>
            <a:ext cx="78486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实验表明，所有物体以相同的重力加速度落下，所以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                   。选取适当的单位，              ，通称质量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m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</a:t>
            </a:r>
          </a:p>
        </p:txBody>
      </p:sp>
      <p:graphicFrame>
        <p:nvGraphicFramePr>
          <p:cNvPr id="7172" name="Object 7"/>
          <p:cNvGraphicFramePr>
            <a:graphicFrameLocks noChangeAspect="1"/>
          </p:cNvGraphicFramePr>
          <p:nvPr/>
        </p:nvGraphicFramePr>
        <p:xfrm>
          <a:off x="457200" y="3048000"/>
          <a:ext cx="1587500" cy="927100"/>
        </p:xfrm>
        <a:graphic>
          <a:graphicData uri="http://schemas.openxmlformats.org/presentationml/2006/ole">
            <p:oleObj spid="_x0000_s7172" name="Equation" r:id="rId5" imgW="1587240" imgH="927000" progId="Equation.DSMT4">
              <p:embed/>
            </p:oleObj>
          </a:graphicData>
        </a:graphic>
      </p:graphicFrame>
      <p:graphicFrame>
        <p:nvGraphicFramePr>
          <p:cNvPr id="7173" name="Object 8"/>
          <p:cNvGraphicFramePr>
            <a:graphicFrameLocks noChangeAspect="1"/>
          </p:cNvGraphicFramePr>
          <p:nvPr/>
        </p:nvGraphicFramePr>
        <p:xfrm>
          <a:off x="4857750" y="3200400"/>
          <a:ext cx="1079500" cy="457200"/>
        </p:xfrm>
        <a:graphic>
          <a:graphicData uri="http://schemas.openxmlformats.org/presentationml/2006/ole">
            <p:oleObj spid="_x0000_s7173" name="Equation" r:id="rId6" imgW="1079280" imgH="457200" progId="Equation.DSMT4">
              <p:embed/>
            </p:oleObj>
          </a:graphicData>
        </a:graphic>
      </p:graphicFrame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609600" y="3948113"/>
            <a:ext cx="78486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AutoNum type="ea1ChsPeriod" startAt="2"/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弹性力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物体相互接触以致变形，变形物体企图恢复原状，因而彼此有作用力，称为弹性力。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    弹性力的大小与形变程度成正比</a:t>
            </a:r>
          </a:p>
        </p:txBody>
      </p:sp>
      <p:graphicFrame>
        <p:nvGraphicFramePr>
          <p:cNvPr id="16394" name="Object 10"/>
          <p:cNvGraphicFramePr>
            <a:graphicFrameLocks noChangeAspect="1"/>
          </p:cNvGraphicFramePr>
          <p:nvPr/>
        </p:nvGraphicFramePr>
        <p:xfrm>
          <a:off x="5562600" y="5410200"/>
          <a:ext cx="2019300" cy="406400"/>
        </p:xfrm>
        <a:graphic>
          <a:graphicData uri="http://schemas.openxmlformats.org/presentationml/2006/ole">
            <p:oleObj spid="_x0000_s7174" name="Equation" r:id="rId7" imgW="2019240" imgH="406080" progId="Equation.DSMT4">
              <p:embed/>
            </p:oleObj>
          </a:graphicData>
        </a:graphic>
      </p:graphicFrame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33400" y="1371600"/>
            <a:ext cx="800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设物体的引力和惯性质量分别是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m</a:t>
            </a:r>
            <a:r>
              <a:rPr lang="en-US" altLang="zh-CN" b="1" i="1" baseline="-25000">
                <a:solidFill>
                  <a:srgbClr val="FF6600"/>
                </a:solidFill>
                <a:ea typeface="楷体_GB2312" pitchFamily="49" charset="-122"/>
              </a:rPr>
              <a:t>g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和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m</a:t>
            </a:r>
            <a:r>
              <a:rPr lang="en-US" altLang="zh-CN" b="1" i="1" baseline="-25000">
                <a:solidFill>
                  <a:srgbClr val="FF6600"/>
                </a:solidFill>
                <a:ea typeface="楷体_GB2312" pitchFamily="49" charset="-122"/>
              </a:rPr>
              <a:t>i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。按定义重力       而重力加速度</a:t>
            </a:r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643563" y="2357438"/>
            <a:ext cx="2000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同一地点！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8486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三</a:t>
            </a: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. 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摩擦力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物体相互接触时，接触面上有一种阻止相对滑动（趋势）的作用，称为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摩擦力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</a:t>
            </a:r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457200" y="1916113"/>
            <a:ext cx="78486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干摩擦力：发生于干燥固体之间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Tx/>
              <a:buChar char="•"/>
            </a:pPr>
            <a:r>
              <a:rPr lang="zh-CN" altLang="en-US" b="1">
                <a:solidFill>
                  <a:schemeClr val="bg1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静摩擦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f</a:t>
            </a:r>
            <a:r>
              <a:rPr lang="en-US" altLang="zh-CN" b="1" i="1" baseline="-25000">
                <a:solidFill>
                  <a:schemeClr val="accent2"/>
                </a:solidFill>
                <a:ea typeface="楷体_GB2312" pitchFamily="49" charset="-122"/>
              </a:rPr>
              <a:t>s</a:t>
            </a:r>
            <a:r>
              <a:rPr lang="zh-CN" altLang="en-US" b="1" baseline="-25000">
                <a:solidFill>
                  <a:schemeClr val="accent2"/>
                </a:solidFill>
                <a:ea typeface="楷体_GB2312" pitchFamily="49" charset="-122"/>
              </a:rPr>
              <a:t>：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接触面间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相对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滑动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趋势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而未滑动</a:t>
            </a:r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    方向取决于</a:t>
            </a:r>
            <a:r>
              <a:rPr lang="zh-CN" altLang="en-US" b="1">
                <a:solidFill>
                  <a:srgbClr val="FF0000"/>
                </a:solidFill>
                <a:ea typeface="楷体_GB2312" pitchFamily="49" charset="-122"/>
              </a:rPr>
              <a:t>相对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滑动趋势（可先将该力取走）。</a:t>
            </a:r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    大小                                      （</a:t>
            </a:r>
            <a:r>
              <a:rPr lang="zh-CN" altLang="en-US" b="1">
                <a:solidFill>
                  <a:srgbClr val="FF0000"/>
                </a:solidFill>
                <a:ea typeface="楷体_GB2312" pitchFamily="49" charset="-122"/>
              </a:rPr>
              <a:t>面积无关！？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</a:t>
            </a:r>
          </a:p>
        </p:txBody>
      </p:sp>
      <p:graphicFrame>
        <p:nvGraphicFramePr>
          <p:cNvPr id="8194" name="Object 15"/>
          <p:cNvGraphicFramePr>
            <a:graphicFrameLocks noChangeAspect="1"/>
          </p:cNvGraphicFramePr>
          <p:nvPr/>
        </p:nvGraphicFramePr>
        <p:xfrm>
          <a:off x="1692275" y="3644900"/>
          <a:ext cx="2260600" cy="406400"/>
        </p:xfrm>
        <a:graphic>
          <a:graphicData uri="http://schemas.openxmlformats.org/presentationml/2006/ole">
            <p:oleObj spid="_x0000_s8194" name="Equation" r:id="rId4" imgW="2260440" imgH="406080" progId="Equation.DSMT4">
              <p:embed/>
            </p:oleObj>
          </a:graphicData>
        </a:graphic>
      </p:graphicFrame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827088" y="4149725"/>
            <a:ext cx="7285037" cy="2482850"/>
            <a:chOff x="521" y="2614"/>
            <a:chExt cx="4589" cy="1564"/>
          </a:xfrm>
        </p:grpSpPr>
        <p:sp>
          <p:nvSpPr>
            <p:cNvPr id="8202" name="AutoShape 20"/>
            <p:cNvSpPr>
              <a:spLocks noChangeAspect="1" noChangeArrowheads="1" noTextEdit="1"/>
            </p:cNvSpPr>
            <p:nvPr/>
          </p:nvSpPr>
          <p:spPr bwMode="auto">
            <a:xfrm>
              <a:off x="521" y="2614"/>
              <a:ext cx="4589" cy="1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3" name="Freeform 22"/>
            <p:cNvSpPr>
              <a:spLocks/>
            </p:cNvSpPr>
            <p:nvPr/>
          </p:nvSpPr>
          <p:spPr bwMode="auto">
            <a:xfrm>
              <a:off x="590" y="2681"/>
              <a:ext cx="4432" cy="1137"/>
            </a:xfrm>
            <a:custGeom>
              <a:avLst/>
              <a:gdLst>
                <a:gd name="T0" fmla="*/ 1 w 8863"/>
                <a:gd name="T1" fmla="*/ 1 h 2274"/>
                <a:gd name="T2" fmla="*/ 1 w 8863"/>
                <a:gd name="T3" fmla="*/ 1 h 2274"/>
                <a:gd name="T4" fmla="*/ 1 w 8863"/>
                <a:gd name="T5" fmla="*/ 1 h 2274"/>
                <a:gd name="T6" fmla="*/ 1 w 8863"/>
                <a:gd name="T7" fmla="*/ 1 h 2274"/>
                <a:gd name="T8" fmla="*/ 1 w 8863"/>
                <a:gd name="T9" fmla="*/ 1 h 2274"/>
                <a:gd name="T10" fmla="*/ 1 w 8863"/>
                <a:gd name="T11" fmla="*/ 1 h 2274"/>
                <a:gd name="T12" fmla="*/ 1 w 8863"/>
                <a:gd name="T13" fmla="*/ 1 h 2274"/>
                <a:gd name="T14" fmla="*/ 1 w 8863"/>
                <a:gd name="T15" fmla="*/ 1 h 2274"/>
                <a:gd name="T16" fmla="*/ 1 w 8863"/>
                <a:gd name="T17" fmla="*/ 1 h 2274"/>
                <a:gd name="T18" fmla="*/ 1 w 8863"/>
                <a:gd name="T19" fmla="*/ 1 h 2274"/>
                <a:gd name="T20" fmla="*/ 1 w 8863"/>
                <a:gd name="T21" fmla="*/ 1 h 2274"/>
                <a:gd name="T22" fmla="*/ 1 w 8863"/>
                <a:gd name="T23" fmla="*/ 1 h 2274"/>
                <a:gd name="T24" fmla="*/ 1 w 8863"/>
                <a:gd name="T25" fmla="*/ 1 h 2274"/>
                <a:gd name="T26" fmla="*/ 1 w 8863"/>
                <a:gd name="T27" fmla="*/ 1 h 2274"/>
                <a:gd name="T28" fmla="*/ 1 w 8863"/>
                <a:gd name="T29" fmla="*/ 1 h 2274"/>
                <a:gd name="T30" fmla="*/ 1 w 8863"/>
                <a:gd name="T31" fmla="*/ 1 h 2274"/>
                <a:gd name="T32" fmla="*/ 1 w 8863"/>
                <a:gd name="T33" fmla="*/ 1 h 2274"/>
                <a:gd name="T34" fmla="*/ 1 w 8863"/>
                <a:gd name="T35" fmla="*/ 1 h 2274"/>
                <a:gd name="T36" fmla="*/ 1 w 8863"/>
                <a:gd name="T37" fmla="*/ 1 h 2274"/>
                <a:gd name="T38" fmla="*/ 1 w 8863"/>
                <a:gd name="T39" fmla="*/ 1 h 2274"/>
                <a:gd name="T40" fmla="*/ 1 w 8863"/>
                <a:gd name="T41" fmla="*/ 1 h 2274"/>
                <a:gd name="T42" fmla="*/ 1 w 8863"/>
                <a:gd name="T43" fmla="*/ 1 h 2274"/>
                <a:gd name="T44" fmla="*/ 1 w 8863"/>
                <a:gd name="T45" fmla="*/ 1 h 2274"/>
                <a:gd name="T46" fmla="*/ 1 w 8863"/>
                <a:gd name="T47" fmla="*/ 1 h 2274"/>
                <a:gd name="T48" fmla="*/ 1 w 8863"/>
                <a:gd name="T49" fmla="*/ 1 h 2274"/>
                <a:gd name="T50" fmla="*/ 1 w 8863"/>
                <a:gd name="T51" fmla="*/ 1 h 2274"/>
                <a:gd name="T52" fmla="*/ 1 w 8863"/>
                <a:gd name="T53" fmla="*/ 1 h 2274"/>
                <a:gd name="T54" fmla="*/ 1 w 8863"/>
                <a:gd name="T55" fmla="*/ 1 h 2274"/>
                <a:gd name="T56" fmla="*/ 1 w 8863"/>
                <a:gd name="T57" fmla="*/ 1 h 2274"/>
                <a:gd name="T58" fmla="*/ 1 w 8863"/>
                <a:gd name="T59" fmla="*/ 1 h 2274"/>
                <a:gd name="T60" fmla="*/ 1 w 8863"/>
                <a:gd name="T61" fmla="*/ 1 h 2274"/>
                <a:gd name="T62" fmla="*/ 1 w 8863"/>
                <a:gd name="T63" fmla="*/ 1 h 2274"/>
                <a:gd name="T64" fmla="*/ 1 w 8863"/>
                <a:gd name="T65" fmla="*/ 1 h 2274"/>
                <a:gd name="T66" fmla="*/ 1 w 8863"/>
                <a:gd name="T67" fmla="*/ 1 h 2274"/>
                <a:gd name="T68" fmla="*/ 1 w 8863"/>
                <a:gd name="T69" fmla="*/ 1 h 2274"/>
                <a:gd name="T70" fmla="*/ 1 w 8863"/>
                <a:gd name="T71" fmla="*/ 1 h 2274"/>
                <a:gd name="T72" fmla="*/ 1 w 8863"/>
                <a:gd name="T73" fmla="*/ 1 h 2274"/>
                <a:gd name="T74" fmla="*/ 1 w 8863"/>
                <a:gd name="T75" fmla="*/ 1 h 2274"/>
                <a:gd name="T76" fmla="*/ 1 w 8863"/>
                <a:gd name="T77" fmla="*/ 1 h 2274"/>
                <a:gd name="T78" fmla="*/ 1 w 8863"/>
                <a:gd name="T79" fmla="*/ 1 h 2274"/>
                <a:gd name="T80" fmla="*/ 1 w 8863"/>
                <a:gd name="T81" fmla="*/ 1 h 2274"/>
                <a:gd name="T82" fmla="*/ 1 w 8863"/>
                <a:gd name="T83" fmla="*/ 1 h 2274"/>
                <a:gd name="T84" fmla="*/ 1 w 8863"/>
                <a:gd name="T85" fmla="*/ 1 h 2274"/>
                <a:gd name="T86" fmla="*/ 1 w 8863"/>
                <a:gd name="T87" fmla="*/ 1 h 2274"/>
                <a:gd name="T88" fmla="*/ 1 w 8863"/>
                <a:gd name="T89" fmla="*/ 1 h 2274"/>
                <a:gd name="T90" fmla="*/ 1 w 8863"/>
                <a:gd name="T91" fmla="*/ 1 h 2274"/>
                <a:gd name="T92" fmla="*/ 1 w 8863"/>
                <a:gd name="T93" fmla="*/ 1 h 2274"/>
                <a:gd name="T94" fmla="*/ 1 w 8863"/>
                <a:gd name="T95" fmla="*/ 0 h 2274"/>
                <a:gd name="T96" fmla="*/ 1 w 8863"/>
                <a:gd name="T97" fmla="*/ 1 h 2274"/>
                <a:gd name="T98" fmla="*/ 1 w 8863"/>
                <a:gd name="T99" fmla="*/ 1 h 2274"/>
                <a:gd name="T100" fmla="*/ 1 w 8863"/>
                <a:gd name="T101" fmla="*/ 1 h 2274"/>
                <a:gd name="T102" fmla="*/ 1 w 8863"/>
                <a:gd name="T103" fmla="*/ 1 h 2274"/>
                <a:gd name="T104" fmla="*/ 1 w 8863"/>
                <a:gd name="T105" fmla="*/ 1 h 2274"/>
                <a:gd name="T106" fmla="*/ 1 w 8863"/>
                <a:gd name="T107" fmla="*/ 1 h 2274"/>
                <a:gd name="T108" fmla="*/ 1 w 8863"/>
                <a:gd name="T109" fmla="*/ 1 h 2274"/>
                <a:gd name="T110" fmla="*/ 1 w 8863"/>
                <a:gd name="T111" fmla="*/ 1 h 2274"/>
                <a:gd name="T112" fmla="*/ 1 w 8863"/>
                <a:gd name="T113" fmla="*/ 1 h 2274"/>
                <a:gd name="T114" fmla="*/ 1 w 8863"/>
                <a:gd name="T115" fmla="*/ 1 h 2274"/>
                <a:gd name="T116" fmla="*/ 1 w 8863"/>
                <a:gd name="T117" fmla="*/ 1 h 2274"/>
                <a:gd name="T118" fmla="*/ 1 w 8863"/>
                <a:gd name="T119" fmla="*/ 1 h 22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863"/>
                <a:gd name="T181" fmla="*/ 0 h 2274"/>
                <a:gd name="T182" fmla="*/ 8863 w 8863"/>
                <a:gd name="T183" fmla="*/ 2274 h 22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863" h="2274">
                  <a:moveTo>
                    <a:pt x="8320" y="1066"/>
                  </a:moveTo>
                  <a:lnTo>
                    <a:pt x="8374" y="1084"/>
                  </a:lnTo>
                  <a:lnTo>
                    <a:pt x="8397" y="1125"/>
                  </a:lnTo>
                  <a:lnTo>
                    <a:pt x="8411" y="1164"/>
                  </a:lnTo>
                  <a:lnTo>
                    <a:pt x="8422" y="1207"/>
                  </a:lnTo>
                  <a:lnTo>
                    <a:pt x="8431" y="1250"/>
                  </a:lnTo>
                  <a:lnTo>
                    <a:pt x="8436" y="1290"/>
                  </a:lnTo>
                  <a:lnTo>
                    <a:pt x="8443" y="1331"/>
                  </a:lnTo>
                  <a:lnTo>
                    <a:pt x="8454" y="1372"/>
                  </a:lnTo>
                  <a:lnTo>
                    <a:pt x="8466" y="1406"/>
                  </a:lnTo>
                  <a:lnTo>
                    <a:pt x="8482" y="1442"/>
                  </a:lnTo>
                  <a:lnTo>
                    <a:pt x="8505" y="1470"/>
                  </a:lnTo>
                  <a:lnTo>
                    <a:pt x="8505" y="1468"/>
                  </a:lnTo>
                  <a:lnTo>
                    <a:pt x="8534" y="1495"/>
                  </a:lnTo>
                  <a:lnTo>
                    <a:pt x="8568" y="1515"/>
                  </a:lnTo>
                  <a:lnTo>
                    <a:pt x="8601" y="1532"/>
                  </a:lnTo>
                  <a:lnTo>
                    <a:pt x="8641" y="1548"/>
                  </a:lnTo>
                  <a:lnTo>
                    <a:pt x="8678" y="1566"/>
                  </a:lnTo>
                  <a:lnTo>
                    <a:pt x="8717" y="1584"/>
                  </a:lnTo>
                  <a:lnTo>
                    <a:pt x="8754" y="1604"/>
                  </a:lnTo>
                  <a:lnTo>
                    <a:pt x="8788" y="1630"/>
                  </a:lnTo>
                  <a:lnTo>
                    <a:pt x="8820" y="1657"/>
                  </a:lnTo>
                  <a:lnTo>
                    <a:pt x="8845" y="1694"/>
                  </a:lnTo>
                  <a:lnTo>
                    <a:pt x="8845" y="1693"/>
                  </a:lnTo>
                  <a:lnTo>
                    <a:pt x="8858" y="1717"/>
                  </a:lnTo>
                  <a:lnTo>
                    <a:pt x="8863" y="1746"/>
                  </a:lnTo>
                  <a:lnTo>
                    <a:pt x="8863" y="1776"/>
                  </a:lnTo>
                  <a:lnTo>
                    <a:pt x="8859" y="1805"/>
                  </a:lnTo>
                  <a:lnTo>
                    <a:pt x="8847" y="1831"/>
                  </a:lnTo>
                  <a:lnTo>
                    <a:pt x="8847" y="1830"/>
                  </a:lnTo>
                  <a:lnTo>
                    <a:pt x="8834" y="1847"/>
                  </a:lnTo>
                  <a:lnTo>
                    <a:pt x="8820" y="1862"/>
                  </a:lnTo>
                  <a:lnTo>
                    <a:pt x="8806" y="1876"/>
                  </a:lnTo>
                  <a:lnTo>
                    <a:pt x="8790" y="1886"/>
                  </a:lnTo>
                  <a:lnTo>
                    <a:pt x="8776" y="1897"/>
                  </a:lnTo>
                  <a:lnTo>
                    <a:pt x="8762" y="1910"/>
                  </a:lnTo>
                  <a:lnTo>
                    <a:pt x="8749" y="1922"/>
                  </a:lnTo>
                  <a:lnTo>
                    <a:pt x="8735" y="1938"/>
                  </a:lnTo>
                  <a:lnTo>
                    <a:pt x="8722" y="1956"/>
                  </a:lnTo>
                  <a:lnTo>
                    <a:pt x="8714" y="1979"/>
                  </a:lnTo>
                  <a:lnTo>
                    <a:pt x="8714" y="1977"/>
                  </a:lnTo>
                  <a:lnTo>
                    <a:pt x="8703" y="2006"/>
                  </a:lnTo>
                  <a:lnTo>
                    <a:pt x="8689" y="2032"/>
                  </a:lnTo>
                  <a:lnTo>
                    <a:pt x="8669" y="2057"/>
                  </a:lnTo>
                  <a:lnTo>
                    <a:pt x="8648" y="2080"/>
                  </a:lnTo>
                  <a:lnTo>
                    <a:pt x="8626" y="2102"/>
                  </a:lnTo>
                  <a:lnTo>
                    <a:pt x="8600" y="2121"/>
                  </a:lnTo>
                  <a:lnTo>
                    <a:pt x="8573" y="2137"/>
                  </a:lnTo>
                  <a:lnTo>
                    <a:pt x="8543" y="2152"/>
                  </a:lnTo>
                  <a:lnTo>
                    <a:pt x="8516" y="2162"/>
                  </a:lnTo>
                  <a:lnTo>
                    <a:pt x="8484" y="2169"/>
                  </a:lnTo>
                  <a:lnTo>
                    <a:pt x="8484" y="2168"/>
                  </a:lnTo>
                  <a:lnTo>
                    <a:pt x="8420" y="2178"/>
                  </a:lnTo>
                  <a:lnTo>
                    <a:pt x="8360" y="2187"/>
                  </a:lnTo>
                  <a:lnTo>
                    <a:pt x="8303" y="2193"/>
                  </a:lnTo>
                  <a:lnTo>
                    <a:pt x="8247" y="2196"/>
                  </a:lnTo>
                  <a:lnTo>
                    <a:pt x="8194" y="2200"/>
                  </a:lnTo>
                  <a:lnTo>
                    <a:pt x="8141" y="2201"/>
                  </a:lnTo>
                  <a:lnTo>
                    <a:pt x="8086" y="2201"/>
                  </a:lnTo>
                  <a:lnTo>
                    <a:pt x="8034" y="2201"/>
                  </a:lnTo>
                  <a:lnTo>
                    <a:pt x="7977" y="2201"/>
                  </a:lnTo>
                  <a:lnTo>
                    <a:pt x="7918" y="2201"/>
                  </a:lnTo>
                  <a:lnTo>
                    <a:pt x="7901" y="2107"/>
                  </a:lnTo>
                  <a:lnTo>
                    <a:pt x="7885" y="2011"/>
                  </a:lnTo>
                  <a:lnTo>
                    <a:pt x="7863" y="1915"/>
                  </a:lnTo>
                  <a:lnTo>
                    <a:pt x="7837" y="1821"/>
                  </a:lnTo>
                  <a:lnTo>
                    <a:pt x="7808" y="1726"/>
                  </a:lnTo>
                  <a:lnTo>
                    <a:pt x="7769" y="1639"/>
                  </a:lnTo>
                  <a:lnTo>
                    <a:pt x="7721" y="1559"/>
                  </a:lnTo>
                  <a:lnTo>
                    <a:pt x="7664" y="1483"/>
                  </a:lnTo>
                  <a:lnTo>
                    <a:pt x="7595" y="1420"/>
                  </a:lnTo>
                  <a:lnTo>
                    <a:pt x="7511" y="1371"/>
                  </a:lnTo>
                  <a:lnTo>
                    <a:pt x="7511" y="1369"/>
                  </a:lnTo>
                  <a:lnTo>
                    <a:pt x="7435" y="1333"/>
                  </a:lnTo>
                  <a:lnTo>
                    <a:pt x="7358" y="1310"/>
                  </a:lnTo>
                  <a:lnTo>
                    <a:pt x="7280" y="1290"/>
                  </a:lnTo>
                  <a:lnTo>
                    <a:pt x="7198" y="1282"/>
                  </a:lnTo>
                  <a:lnTo>
                    <a:pt x="7120" y="1280"/>
                  </a:lnTo>
                  <a:lnTo>
                    <a:pt x="7040" y="1285"/>
                  </a:lnTo>
                  <a:lnTo>
                    <a:pt x="6960" y="1296"/>
                  </a:lnTo>
                  <a:lnTo>
                    <a:pt x="6883" y="1317"/>
                  </a:lnTo>
                  <a:lnTo>
                    <a:pt x="6809" y="1340"/>
                  </a:lnTo>
                  <a:lnTo>
                    <a:pt x="6732" y="1374"/>
                  </a:lnTo>
                  <a:lnTo>
                    <a:pt x="6732" y="1372"/>
                  </a:lnTo>
                  <a:lnTo>
                    <a:pt x="6641" y="1424"/>
                  </a:lnTo>
                  <a:lnTo>
                    <a:pt x="6563" y="1490"/>
                  </a:lnTo>
                  <a:lnTo>
                    <a:pt x="6495" y="1568"/>
                  </a:lnTo>
                  <a:lnTo>
                    <a:pt x="6442" y="1653"/>
                  </a:lnTo>
                  <a:lnTo>
                    <a:pt x="6398" y="1746"/>
                  </a:lnTo>
                  <a:lnTo>
                    <a:pt x="6360" y="1844"/>
                  </a:lnTo>
                  <a:lnTo>
                    <a:pt x="6330" y="1945"/>
                  </a:lnTo>
                  <a:lnTo>
                    <a:pt x="6305" y="2048"/>
                  </a:lnTo>
                  <a:lnTo>
                    <a:pt x="6286" y="2152"/>
                  </a:lnTo>
                  <a:lnTo>
                    <a:pt x="6270" y="2257"/>
                  </a:lnTo>
                  <a:lnTo>
                    <a:pt x="6143" y="2255"/>
                  </a:lnTo>
                  <a:lnTo>
                    <a:pt x="6022" y="2255"/>
                  </a:lnTo>
                  <a:lnTo>
                    <a:pt x="5901" y="2255"/>
                  </a:lnTo>
                  <a:lnTo>
                    <a:pt x="5782" y="2253"/>
                  </a:lnTo>
                  <a:lnTo>
                    <a:pt x="5663" y="2253"/>
                  </a:lnTo>
                  <a:lnTo>
                    <a:pt x="5544" y="2253"/>
                  </a:lnTo>
                  <a:lnTo>
                    <a:pt x="5423" y="2253"/>
                  </a:lnTo>
                  <a:lnTo>
                    <a:pt x="5304" y="2253"/>
                  </a:lnTo>
                  <a:lnTo>
                    <a:pt x="5181" y="2255"/>
                  </a:lnTo>
                  <a:lnTo>
                    <a:pt x="5058" y="2257"/>
                  </a:lnTo>
                  <a:lnTo>
                    <a:pt x="5058" y="2255"/>
                  </a:lnTo>
                  <a:lnTo>
                    <a:pt x="5005" y="2255"/>
                  </a:lnTo>
                  <a:lnTo>
                    <a:pt x="4952" y="2255"/>
                  </a:lnTo>
                  <a:lnTo>
                    <a:pt x="4898" y="2257"/>
                  </a:lnTo>
                  <a:lnTo>
                    <a:pt x="4845" y="2257"/>
                  </a:lnTo>
                  <a:lnTo>
                    <a:pt x="4792" y="2257"/>
                  </a:lnTo>
                  <a:lnTo>
                    <a:pt x="4736" y="2257"/>
                  </a:lnTo>
                  <a:lnTo>
                    <a:pt x="4685" y="2257"/>
                  </a:lnTo>
                  <a:lnTo>
                    <a:pt x="4633" y="2257"/>
                  </a:lnTo>
                  <a:lnTo>
                    <a:pt x="4580" y="2257"/>
                  </a:lnTo>
                  <a:lnTo>
                    <a:pt x="4526" y="2258"/>
                  </a:lnTo>
                  <a:lnTo>
                    <a:pt x="4526" y="2257"/>
                  </a:lnTo>
                  <a:lnTo>
                    <a:pt x="4366" y="2255"/>
                  </a:lnTo>
                  <a:lnTo>
                    <a:pt x="4217" y="2251"/>
                  </a:lnTo>
                  <a:lnTo>
                    <a:pt x="4071" y="2246"/>
                  </a:lnTo>
                  <a:lnTo>
                    <a:pt x="3931" y="2242"/>
                  </a:lnTo>
                  <a:lnTo>
                    <a:pt x="3792" y="2237"/>
                  </a:lnTo>
                  <a:lnTo>
                    <a:pt x="3653" y="2232"/>
                  </a:lnTo>
                  <a:lnTo>
                    <a:pt x="3513" y="2228"/>
                  </a:lnTo>
                  <a:lnTo>
                    <a:pt x="3367" y="2223"/>
                  </a:lnTo>
                  <a:lnTo>
                    <a:pt x="3217" y="2221"/>
                  </a:lnTo>
                  <a:lnTo>
                    <a:pt x="3057" y="2219"/>
                  </a:lnTo>
                  <a:lnTo>
                    <a:pt x="3052" y="2152"/>
                  </a:lnTo>
                  <a:lnTo>
                    <a:pt x="3041" y="2086"/>
                  </a:lnTo>
                  <a:lnTo>
                    <a:pt x="3025" y="2022"/>
                  </a:lnTo>
                  <a:lnTo>
                    <a:pt x="3007" y="1959"/>
                  </a:lnTo>
                  <a:lnTo>
                    <a:pt x="2986" y="1899"/>
                  </a:lnTo>
                  <a:lnTo>
                    <a:pt x="2961" y="1838"/>
                  </a:lnTo>
                  <a:lnTo>
                    <a:pt x="2935" y="1778"/>
                  </a:lnTo>
                  <a:lnTo>
                    <a:pt x="2904" y="1721"/>
                  </a:lnTo>
                  <a:lnTo>
                    <a:pt x="2874" y="1664"/>
                  </a:lnTo>
                  <a:lnTo>
                    <a:pt x="2839" y="1609"/>
                  </a:lnTo>
                  <a:lnTo>
                    <a:pt x="2839" y="1607"/>
                  </a:lnTo>
                  <a:lnTo>
                    <a:pt x="2764" y="1515"/>
                  </a:lnTo>
                  <a:lnTo>
                    <a:pt x="2677" y="1442"/>
                  </a:lnTo>
                  <a:lnTo>
                    <a:pt x="2579" y="1388"/>
                  </a:lnTo>
                  <a:lnTo>
                    <a:pt x="2472" y="1353"/>
                  </a:lnTo>
                  <a:lnTo>
                    <a:pt x="2358" y="1335"/>
                  </a:lnTo>
                  <a:lnTo>
                    <a:pt x="2243" y="1333"/>
                  </a:lnTo>
                  <a:lnTo>
                    <a:pt x="2127" y="1347"/>
                  </a:lnTo>
                  <a:lnTo>
                    <a:pt x="2011" y="1378"/>
                  </a:lnTo>
                  <a:lnTo>
                    <a:pt x="1901" y="1420"/>
                  </a:lnTo>
                  <a:lnTo>
                    <a:pt x="1800" y="1479"/>
                  </a:lnTo>
                  <a:lnTo>
                    <a:pt x="1800" y="1477"/>
                  </a:lnTo>
                  <a:lnTo>
                    <a:pt x="1720" y="1536"/>
                  </a:lnTo>
                  <a:lnTo>
                    <a:pt x="1652" y="1600"/>
                  </a:lnTo>
                  <a:lnTo>
                    <a:pt x="1597" y="1669"/>
                  </a:lnTo>
                  <a:lnTo>
                    <a:pt x="1551" y="1742"/>
                  </a:lnTo>
                  <a:lnTo>
                    <a:pt x="1513" y="1822"/>
                  </a:lnTo>
                  <a:lnTo>
                    <a:pt x="1480" y="1904"/>
                  </a:lnTo>
                  <a:lnTo>
                    <a:pt x="1455" y="1990"/>
                  </a:lnTo>
                  <a:lnTo>
                    <a:pt x="1430" y="2079"/>
                  </a:lnTo>
                  <a:lnTo>
                    <a:pt x="1410" y="2169"/>
                  </a:lnTo>
                  <a:lnTo>
                    <a:pt x="1389" y="2265"/>
                  </a:lnTo>
                  <a:lnTo>
                    <a:pt x="1337" y="2269"/>
                  </a:lnTo>
                  <a:lnTo>
                    <a:pt x="1280" y="2273"/>
                  </a:lnTo>
                  <a:lnTo>
                    <a:pt x="1220" y="2274"/>
                  </a:lnTo>
                  <a:lnTo>
                    <a:pt x="1154" y="2274"/>
                  </a:lnTo>
                  <a:lnTo>
                    <a:pt x="1087" y="2273"/>
                  </a:lnTo>
                  <a:lnTo>
                    <a:pt x="1017" y="2267"/>
                  </a:lnTo>
                  <a:lnTo>
                    <a:pt x="946" y="2258"/>
                  </a:lnTo>
                  <a:lnTo>
                    <a:pt x="877" y="2244"/>
                  </a:lnTo>
                  <a:lnTo>
                    <a:pt x="805" y="2228"/>
                  </a:lnTo>
                  <a:lnTo>
                    <a:pt x="733" y="2209"/>
                  </a:lnTo>
                  <a:lnTo>
                    <a:pt x="733" y="2207"/>
                  </a:lnTo>
                  <a:lnTo>
                    <a:pt x="704" y="2196"/>
                  </a:lnTo>
                  <a:lnTo>
                    <a:pt x="672" y="2187"/>
                  </a:lnTo>
                  <a:lnTo>
                    <a:pt x="644" y="2175"/>
                  </a:lnTo>
                  <a:lnTo>
                    <a:pt x="613" y="2166"/>
                  </a:lnTo>
                  <a:lnTo>
                    <a:pt x="585" y="2157"/>
                  </a:lnTo>
                  <a:lnTo>
                    <a:pt x="553" y="2148"/>
                  </a:lnTo>
                  <a:lnTo>
                    <a:pt x="524" y="2141"/>
                  </a:lnTo>
                  <a:lnTo>
                    <a:pt x="492" y="2134"/>
                  </a:lnTo>
                  <a:lnTo>
                    <a:pt x="464" y="2127"/>
                  </a:lnTo>
                  <a:lnTo>
                    <a:pt x="432" y="2121"/>
                  </a:lnTo>
                  <a:lnTo>
                    <a:pt x="432" y="2120"/>
                  </a:lnTo>
                  <a:lnTo>
                    <a:pt x="405" y="2116"/>
                  </a:lnTo>
                  <a:lnTo>
                    <a:pt x="377" y="2112"/>
                  </a:lnTo>
                  <a:lnTo>
                    <a:pt x="352" y="2111"/>
                  </a:lnTo>
                  <a:lnTo>
                    <a:pt x="323" y="2109"/>
                  </a:lnTo>
                  <a:lnTo>
                    <a:pt x="299" y="2107"/>
                  </a:lnTo>
                  <a:lnTo>
                    <a:pt x="272" y="2107"/>
                  </a:lnTo>
                  <a:lnTo>
                    <a:pt x="243" y="2107"/>
                  </a:lnTo>
                  <a:lnTo>
                    <a:pt x="219" y="2107"/>
                  </a:lnTo>
                  <a:lnTo>
                    <a:pt x="188" y="2107"/>
                  </a:lnTo>
                  <a:lnTo>
                    <a:pt x="160" y="2109"/>
                  </a:lnTo>
                  <a:lnTo>
                    <a:pt x="160" y="2000"/>
                  </a:lnTo>
                  <a:lnTo>
                    <a:pt x="130" y="1991"/>
                  </a:lnTo>
                  <a:lnTo>
                    <a:pt x="112" y="1986"/>
                  </a:lnTo>
                  <a:lnTo>
                    <a:pt x="96" y="1983"/>
                  </a:lnTo>
                  <a:lnTo>
                    <a:pt x="80" y="1975"/>
                  </a:lnTo>
                  <a:lnTo>
                    <a:pt x="57" y="1963"/>
                  </a:lnTo>
                  <a:lnTo>
                    <a:pt x="57" y="1961"/>
                  </a:lnTo>
                  <a:lnTo>
                    <a:pt x="39" y="1945"/>
                  </a:lnTo>
                  <a:lnTo>
                    <a:pt x="21" y="1926"/>
                  </a:lnTo>
                  <a:lnTo>
                    <a:pt x="10" y="1904"/>
                  </a:lnTo>
                  <a:lnTo>
                    <a:pt x="3" y="1881"/>
                  </a:lnTo>
                  <a:lnTo>
                    <a:pt x="0" y="1856"/>
                  </a:lnTo>
                  <a:lnTo>
                    <a:pt x="0" y="1833"/>
                  </a:lnTo>
                  <a:lnTo>
                    <a:pt x="2" y="1810"/>
                  </a:lnTo>
                  <a:lnTo>
                    <a:pt x="7" y="1785"/>
                  </a:lnTo>
                  <a:lnTo>
                    <a:pt x="16" y="1764"/>
                  </a:lnTo>
                  <a:lnTo>
                    <a:pt x="26" y="1746"/>
                  </a:lnTo>
                  <a:lnTo>
                    <a:pt x="26" y="1742"/>
                  </a:lnTo>
                  <a:lnTo>
                    <a:pt x="44" y="1723"/>
                  </a:lnTo>
                  <a:lnTo>
                    <a:pt x="60" y="1709"/>
                  </a:lnTo>
                  <a:lnTo>
                    <a:pt x="78" y="1700"/>
                  </a:lnTo>
                  <a:lnTo>
                    <a:pt x="98" y="1694"/>
                  </a:lnTo>
                  <a:lnTo>
                    <a:pt x="115" y="1691"/>
                  </a:lnTo>
                  <a:lnTo>
                    <a:pt x="137" y="1687"/>
                  </a:lnTo>
                  <a:lnTo>
                    <a:pt x="158" y="1685"/>
                  </a:lnTo>
                  <a:lnTo>
                    <a:pt x="181" y="1680"/>
                  </a:lnTo>
                  <a:lnTo>
                    <a:pt x="204" y="1673"/>
                  </a:lnTo>
                  <a:lnTo>
                    <a:pt x="231" y="1664"/>
                  </a:lnTo>
                  <a:lnTo>
                    <a:pt x="231" y="1662"/>
                  </a:lnTo>
                  <a:lnTo>
                    <a:pt x="249" y="1652"/>
                  </a:lnTo>
                  <a:lnTo>
                    <a:pt x="265" y="1637"/>
                  </a:lnTo>
                  <a:lnTo>
                    <a:pt x="281" y="1621"/>
                  </a:lnTo>
                  <a:lnTo>
                    <a:pt x="291" y="1604"/>
                  </a:lnTo>
                  <a:lnTo>
                    <a:pt x="302" y="1584"/>
                  </a:lnTo>
                  <a:lnTo>
                    <a:pt x="309" y="1564"/>
                  </a:lnTo>
                  <a:lnTo>
                    <a:pt x="316" y="1541"/>
                  </a:lnTo>
                  <a:lnTo>
                    <a:pt x="322" y="1518"/>
                  </a:lnTo>
                  <a:lnTo>
                    <a:pt x="329" y="1495"/>
                  </a:lnTo>
                  <a:lnTo>
                    <a:pt x="334" y="1470"/>
                  </a:lnTo>
                  <a:lnTo>
                    <a:pt x="334" y="1468"/>
                  </a:lnTo>
                  <a:lnTo>
                    <a:pt x="341" y="1443"/>
                  </a:lnTo>
                  <a:lnTo>
                    <a:pt x="352" y="1417"/>
                  </a:lnTo>
                  <a:lnTo>
                    <a:pt x="368" y="1395"/>
                  </a:lnTo>
                  <a:lnTo>
                    <a:pt x="386" y="1376"/>
                  </a:lnTo>
                  <a:lnTo>
                    <a:pt x="405" y="1356"/>
                  </a:lnTo>
                  <a:lnTo>
                    <a:pt x="427" y="1340"/>
                  </a:lnTo>
                  <a:lnTo>
                    <a:pt x="450" y="1324"/>
                  </a:lnTo>
                  <a:lnTo>
                    <a:pt x="473" y="1310"/>
                  </a:lnTo>
                  <a:lnTo>
                    <a:pt x="494" y="1294"/>
                  </a:lnTo>
                  <a:lnTo>
                    <a:pt x="517" y="1280"/>
                  </a:lnTo>
                  <a:lnTo>
                    <a:pt x="517" y="1278"/>
                  </a:lnTo>
                  <a:lnTo>
                    <a:pt x="615" y="1210"/>
                  </a:lnTo>
                  <a:lnTo>
                    <a:pt x="715" y="1150"/>
                  </a:lnTo>
                  <a:lnTo>
                    <a:pt x="816" y="1091"/>
                  </a:lnTo>
                  <a:lnTo>
                    <a:pt x="918" y="1038"/>
                  </a:lnTo>
                  <a:lnTo>
                    <a:pt x="1019" y="984"/>
                  </a:lnTo>
                  <a:lnTo>
                    <a:pt x="1120" y="936"/>
                  </a:lnTo>
                  <a:lnTo>
                    <a:pt x="1223" y="885"/>
                  </a:lnTo>
                  <a:lnTo>
                    <a:pt x="1327" y="835"/>
                  </a:lnTo>
                  <a:lnTo>
                    <a:pt x="1430" y="783"/>
                  </a:lnTo>
                  <a:lnTo>
                    <a:pt x="1533" y="730"/>
                  </a:lnTo>
                  <a:lnTo>
                    <a:pt x="1533" y="728"/>
                  </a:lnTo>
                  <a:lnTo>
                    <a:pt x="1556" y="710"/>
                  </a:lnTo>
                  <a:lnTo>
                    <a:pt x="1577" y="685"/>
                  </a:lnTo>
                  <a:lnTo>
                    <a:pt x="1593" y="659"/>
                  </a:lnTo>
                  <a:lnTo>
                    <a:pt x="1611" y="634"/>
                  </a:lnTo>
                  <a:lnTo>
                    <a:pt x="1633" y="620"/>
                  </a:lnTo>
                  <a:lnTo>
                    <a:pt x="1633" y="618"/>
                  </a:lnTo>
                  <a:lnTo>
                    <a:pt x="1810" y="529"/>
                  </a:lnTo>
                  <a:lnTo>
                    <a:pt x="1979" y="449"/>
                  </a:lnTo>
                  <a:lnTo>
                    <a:pt x="2136" y="379"/>
                  </a:lnTo>
                  <a:lnTo>
                    <a:pt x="2284" y="315"/>
                  </a:lnTo>
                  <a:lnTo>
                    <a:pt x="2419" y="262"/>
                  </a:lnTo>
                  <a:lnTo>
                    <a:pt x="2541" y="214"/>
                  </a:lnTo>
                  <a:lnTo>
                    <a:pt x="2650" y="177"/>
                  </a:lnTo>
                  <a:lnTo>
                    <a:pt x="2748" y="145"/>
                  </a:lnTo>
                  <a:lnTo>
                    <a:pt x="2828" y="121"/>
                  </a:lnTo>
                  <a:lnTo>
                    <a:pt x="2892" y="104"/>
                  </a:lnTo>
                  <a:lnTo>
                    <a:pt x="2943" y="91"/>
                  </a:lnTo>
                  <a:lnTo>
                    <a:pt x="2995" y="81"/>
                  </a:lnTo>
                  <a:lnTo>
                    <a:pt x="3047" y="68"/>
                  </a:lnTo>
                  <a:lnTo>
                    <a:pt x="3098" y="57"/>
                  </a:lnTo>
                  <a:lnTo>
                    <a:pt x="3148" y="48"/>
                  </a:lnTo>
                  <a:lnTo>
                    <a:pt x="3200" y="36"/>
                  </a:lnTo>
                  <a:lnTo>
                    <a:pt x="3253" y="29"/>
                  </a:lnTo>
                  <a:lnTo>
                    <a:pt x="3305" y="22"/>
                  </a:lnTo>
                  <a:lnTo>
                    <a:pt x="3356" y="15"/>
                  </a:lnTo>
                  <a:lnTo>
                    <a:pt x="3408" y="11"/>
                  </a:lnTo>
                  <a:lnTo>
                    <a:pt x="3408" y="9"/>
                  </a:lnTo>
                  <a:lnTo>
                    <a:pt x="3516" y="4"/>
                  </a:lnTo>
                  <a:lnTo>
                    <a:pt x="3625" y="0"/>
                  </a:lnTo>
                  <a:lnTo>
                    <a:pt x="3731" y="0"/>
                  </a:lnTo>
                  <a:lnTo>
                    <a:pt x="3840" y="2"/>
                  </a:lnTo>
                  <a:lnTo>
                    <a:pt x="3948" y="8"/>
                  </a:lnTo>
                  <a:lnTo>
                    <a:pt x="4057" y="13"/>
                  </a:lnTo>
                  <a:lnTo>
                    <a:pt x="4165" y="18"/>
                  </a:lnTo>
                  <a:lnTo>
                    <a:pt x="4274" y="24"/>
                  </a:lnTo>
                  <a:lnTo>
                    <a:pt x="4379" y="29"/>
                  </a:lnTo>
                  <a:lnTo>
                    <a:pt x="4487" y="34"/>
                  </a:lnTo>
                  <a:lnTo>
                    <a:pt x="4487" y="32"/>
                  </a:lnTo>
                  <a:lnTo>
                    <a:pt x="4528" y="32"/>
                  </a:lnTo>
                  <a:lnTo>
                    <a:pt x="4571" y="34"/>
                  </a:lnTo>
                  <a:lnTo>
                    <a:pt x="4610" y="34"/>
                  </a:lnTo>
                  <a:lnTo>
                    <a:pt x="4651" y="36"/>
                  </a:lnTo>
                  <a:lnTo>
                    <a:pt x="4694" y="38"/>
                  </a:lnTo>
                  <a:lnTo>
                    <a:pt x="4733" y="43"/>
                  </a:lnTo>
                  <a:lnTo>
                    <a:pt x="4774" y="50"/>
                  </a:lnTo>
                  <a:lnTo>
                    <a:pt x="4813" y="61"/>
                  </a:lnTo>
                  <a:lnTo>
                    <a:pt x="4850" y="72"/>
                  </a:lnTo>
                  <a:lnTo>
                    <a:pt x="4886" y="89"/>
                  </a:lnTo>
                  <a:lnTo>
                    <a:pt x="4886" y="88"/>
                  </a:lnTo>
                  <a:lnTo>
                    <a:pt x="4941" y="120"/>
                  </a:lnTo>
                  <a:lnTo>
                    <a:pt x="4991" y="153"/>
                  </a:lnTo>
                  <a:lnTo>
                    <a:pt x="5039" y="193"/>
                  </a:lnTo>
                  <a:lnTo>
                    <a:pt x="5085" y="232"/>
                  </a:lnTo>
                  <a:lnTo>
                    <a:pt x="5129" y="274"/>
                  </a:lnTo>
                  <a:lnTo>
                    <a:pt x="5176" y="317"/>
                  </a:lnTo>
                  <a:lnTo>
                    <a:pt x="5224" y="358"/>
                  </a:lnTo>
                  <a:lnTo>
                    <a:pt x="5272" y="399"/>
                  </a:lnTo>
                  <a:lnTo>
                    <a:pt x="5320" y="438"/>
                  </a:lnTo>
                  <a:lnTo>
                    <a:pt x="5373" y="472"/>
                  </a:lnTo>
                  <a:lnTo>
                    <a:pt x="5373" y="470"/>
                  </a:lnTo>
                  <a:lnTo>
                    <a:pt x="5419" y="500"/>
                  </a:lnTo>
                  <a:lnTo>
                    <a:pt x="5466" y="531"/>
                  </a:lnTo>
                  <a:lnTo>
                    <a:pt x="5512" y="563"/>
                  </a:lnTo>
                  <a:lnTo>
                    <a:pt x="5555" y="591"/>
                  </a:lnTo>
                  <a:lnTo>
                    <a:pt x="5599" y="623"/>
                  </a:lnTo>
                  <a:lnTo>
                    <a:pt x="5645" y="650"/>
                  </a:lnTo>
                  <a:lnTo>
                    <a:pt x="5690" y="677"/>
                  </a:lnTo>
                  <a:lnTo>
                    <a:pt x="5736" y="700"/>
                  </a:lnTo>
                  <a:lnTo>
                    <a:pt x="5784" y="718"/>
                  </a:lnTo>
                  <a:lnTo>
                    <a:pt x="5832" y="732"/>
                  </a:lnTo>
                  <a:lnTo>
                    <a:pt x="5832" y="730"/>
                  </a:lnTo>
                  <a:lnTo>
                    <a:pt x="5948" y="753"/>
                  </a:lnTo>
                  <a:lnTo>
                    <a:pt x="6063" y="769"/>
                  </a:lnTo>
                  <a:lnTo>
                    <a:pt x="6177" y="783"/>
                  </a:lnTo>
                  <a:lnTo>
                    <a:pt x="6293" y="792"/>
                  </a:lnTo>
                  <a:lnTo>
                    <a:pt x="6407" y="799"/>
                  </a:lnTo>
                  <a:lnTo>
                    <a:pt x="6522" y="808"/>
                  </a:lnTo>
                  <a:lnTo>
                    <a:pt x="6636" y="814"/>
                  </a:lnTo>
                  <a:lnTo>
                    <a:pt x="6752" y="821"/>
                  </a:lnTo>
                  <a:lnTo>
                    <a:pt x="6867" y="830"/>
                  </a:lnTo>
                  <a:lnTo>
                    <a:pt x="6983" y="842"/>
                  </a:lnTo>
                  <a:lnTo>
                    <a:pt x="6983" y="840"/>
                  </a:lnTo>
                  <a:lnTo>
                    <a:pt x="7082" y="851"/>
                  </a:lnTo>
                  <a:lnTo>
                    <a:pt x="7184" y="867"/>
                  </a:lnTo>
                  <a:lnTo>
                    <a:pt x="7285" y="879"/>
                  </a:lnTo>
                  <a:lnTo>
                    <a:pt x="7387" y="894"/>
                  </a:lnTo>
                  <a:lnTo>
                    <a:pt x="7484" y="908"/>
                  </a:lnTo>
                  <a:lnTo>
                    <a:pt x="7586" y="922"/>
                  </a:lnTo>
                  <a:lnTo>
                    <a:pt x="7687" y="940"/>
                  </a:lnTo>
                  <a:lnTo>
                    <a:pt x="7787" y="954"/>
                  </a:lnTo>
                  <a:lnTo>
                    <a:pt x="7888" y="968"/>
                  </a:lnTo>
                  <a:lnTo>
                    <a:pt x="7991" y="983"/>
                  </a:lnTo>
                  <a:lnTo>
                    <a:pt x="7991" y="981"/>
                  </a:lnTo>
                  <a:lnTo>
                    <a:pt x="8023" y="986"/>
                  </a:lnTo>
                  <a:lnTo>
                    <a:pt x="8057" y="993"/>
                  </a:lnTo>
                  <a:lnTo>
                    <a:pt x="8093" y="1002"/>
                  </a:lnTo>
                  <a:lnTo>
                    <a:pt x="8125" y="1009"/>
                  </a:lnTo>
                  <a:lnTo>
                    <a:pt x="8159" y="1018"/>
                  </a:lnTo>
                  <a:lnTo>
                    <a:pt x="8191" y="1027"/>
                  </a:lnTo>
                  <a:lnTo>
                    <a:pt x="8224" y="1036"/>
                  </a:lnTo>
                  <a:lnTo>
                    <a:pt x="8255" y="1045"/>
                  </a:lnTo>
                  <a:lnTo>
                    <a:pt x="8288" y="1057"/>
                  </a:lnTo>
                  <a:lnTo>
                    <a:pt x="8320" y="1066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4" name="Freeform 23"/>
            <p:cNvSpPr>
              <a:spLocks/>
            </p:cNvSpPr>
            <p:nvPr/>
          </p:nvSpPr>
          <p:spPr bwMode="auto">
            <a:xfrm>
              <a:off x="590" y="2681"/>
              <a:ext cx="4432" cy="1137"/>
            </a:xfrm>
            <a:custGeom>
              <a:avLst/>
              <a:gdLst>
                <a:gd name="T0" fmla="*/ 1 w 8863"/>
                <a:gd name="T1" fmla="*/ 1 h 2274"/>
                <a:gd name="T2" fmla="*/ 1 w 8863"/>
                <a:gd name="T3" fmla="*/ 1 h 2274"/>
                <a:gd name="T4" fmla="*/ 1 w 8863"/>
                <a:gd name="T5" fmla="*/ 1 h 2274"/>
                <a:gd name="T6" fmla="*/ 1 w 8863"/>
                <a:gd name="T7" fmla="*/ 1 h 2274"/>
                <a:gd name="T8" fmla="*/ 1 w 8863"/>
                <a:gd name="T9" fmla="*/ 1 h 2274"/>
                <a:gd name="T10" fmla="*/ 1 w 8863"/>
                <a:gd name="T11" fmla="*/ 1 h 2274"/>
                <a:gd name="T12" fmla="*/ 1 w 8863"/>
                <a:gd name="T13" fmla="*/ 1 h 2274"/>
                <a:gd name="T14" fmla="*/ 1 w 8863"/>
                <a:gd name="T15" fmla="*/ 1 h 2274"/>
                <a:gd name="T16" fmla="*/ 1 w 8863"/>
                <a:gd name="T17" fmla="*/ 1 h 2274"/>
                <a:gd name="T18" fmla="*/ 1 w 8863"/>
                <a:gd name="T19" fmla="*/ 1 h 2274"/>
                <a:gd name="T20" fmla="*/ 1 w 8863"/>
                <a:gd name="T21" fmla="*/ 1 h 2274"/>
                <a:gd name="T22" fmla="*/ 1 w 8863"/>
                <a:gd name="T23" fmla="*/ 1 h 2274"/>
                <a:gd name="T24" fmla="*/ 1 w 8863"/>
                <a:gd name="T25" fmla="*/ 1 h 2274"/>
                <a:gd name="T26" fmla="*/ 1 w 8863"/>
                <a:gd name="T27" fmla="*/ 1 h 2274"/>
                <a:gd name="T28" fmla="*/ 1 w 8863"/>
                <a:gd name="T29" fmla="*/ 1 h 2274"/>
                <a:gd name="T30" fmla="*/ 1 w 8863"/>
                <a:gd name="T31" fmla="*/ 1 h 2274"/>
                <a:gd name="T32" fmla="*/ 1 w 8863"/>
                <a:gd name="T33" fmla="*/ 1 h 2274"/>
                <a:gd name="T34" fmla="*/ 1 w 8863"/>
                <a:gd name="T35" fmla="*/ 1 h 2274"/>
                <a:gd name="T36" fmla="*/ 1 w 8863"/>
                <a:gd name="T37" fmla="*/ 1 h 2274"/>
                <a:gd name="T38" fmla="*/ 1 w 8863"/>
                <a:gd name="T39" fmla="*/ 1 h 2274"/>
                <a:gd name="T40" fmla="*/ 1 w 8863"/>
                <a:gd name="T41" fmla="*/ 1 h 2274"/>
                <a:gd name="T42" fmla="*/ 1 w 8863"/>
                <a:gd name="T43" fmla="*/ 1 h 2274"/>
                <a:gd name="T44" fmla="*/ 1 w 8863"/>
                <a:gd name="T45" fmla="*/ 1 h 2274"/>
                <a:gd name="T46" fmla="*/ 1 w 8863"/>
                <a:gd name="T47" fmla="*/ 1 h 2274"/>
                <a:gd name="T48" fmla="*/ 1 w 8863"/>
                <a:gd name="T49" fmla="*/ 1 h 2274"/>
                <a:gd name="T50" fmla="*/ 1 w 8863"/>
                <a:gd name="T51" fmla="*/ 1 h 2274"/>
                <a:gd name="T52" fmla="*/ 1 w 8863"/>
                <a:gd name="T53" fmla="*/ 1 h 2274"/>
                <a:gd name="T54" fmla="*/ 1 w 8863"/>
                <a:gd name="T55" fmla="*/ 1 h 2274"/>
                <a:gd name="T56" fmla="*/ 1 w 8863"/>
                <a:gd name="T57" fmla="*/ 1 h 2274"/>
                <a:gd name="T58" fmla="*/ 1 w 8863"/>
                <a:gd name="T59" fmla="*/ 1 h 2274"/>
                <a:gd name="T60" fmla="*/ 1 w 8863"/>
                <a:gd name="T61" fmla="*/ 1 h 2274"/>
                <a:gd name="T62" fmla="*/ 1 w 8863"/>
                <a:gd name="T63" fmla="*/ 1 h 2274"/>
                <a:gd name="T64" fmla="*/ 1 w 8863"/>
                <a:gd name="T65" fmla="*/ 1 h 2274"/>
                <a:gd name="T66" fmla="*/ 1 w 8863"/>
                <a:gd name="T67" fmla="*/ 1 h 2274"/>
                <a:gd name="T68" fmla="*/ 1 w 8863"/>
                <a:gd name="T69" fmla="*/ 1 h 2274"/>
                <a:gd name="T70" fmla="*/ 1 w 8863"/>
                <a:gd name="T71" fmla="*/ 1 h 2274"/>
                <a:gd name="T72" fmla="*/ 1 w 8863"/>
                <a:gd name="T73" fmla="*/ 1 h 2274"/>
                <a:gd name="T74" fmla="*/ 1 w 8863"/>
                <a:gd name="T75" fmla="*/ 1 h 2274"/>
                <a:gd name="T76" fmla="*/ 1 w 8863"/>
                <a:gd name="T77" fmla="*/ 1 h 2274"/>
                <a:gd name="T78" fmla="*/ 1 w 8863"/>
                <a:gd name="T79" fmla="*/ 1 h 2274"/>
                <a:gd name="T80" fmla="*/ 1 w 8863"/>
                <a:gd name="T81" fmla="*/ 1 h 2274"/>
                <a:gd name="T82" fmla="*/ 1 w 8863"/>
                <a:gd name="T83" fmla="*/ 1 h 2274"/>
                <a:gd name="T84" fmla="*/ 1 w 8863"/>
                <a:gd name="T85" fmla="*/ 1 h 2274"/>
                <a:gd name="T86" fmla="*/ 1 w 8863"/>
                <a:gd name="T87" fmla="*/ 1 h 2274"/>
                <a:gd name="T88" fmla="*/ 1 w 8863"/>
                <a:gd name="T89" fmla="*/ 1 h 2274"/>
                <a:gd name="T90" fmla="*/ 1 w 8863"/>
                <a:gd name="T91" fmla="*/ 1 h 2274"/>
                <a:gd name="T92" fmla="*/ 1 w 8863"/>
                <a:gd name="T93" fmla="*/ 1 h 2274"/>
                <a:gd name="T94" fmla="*/ 1 w 8863"/>
                <a:gd name="T95" fmla="*/ 0 h 2274"/>
                <a:gd name="T96" fmla="*/ 1 w 8863"/>
                <a:gd name="T97" fmla="*/ 1 h 2274"/>
                <a:gd name="T98" fmla="*/ 1 w 8863"/>
                <a:gd name="T99" fmla="*/ 1 h 2274"/>
                <a:gd name="T100" fmla="*/ 1 w 8863"/>
                <a:gd name="T101" fmla="*/ 1 h 2274"/>
                <a:gd name="T102" fmla="*/ 1 w 8863"/>
                <a:gd name="T103" fmla="*/ 1 h 2274"/>
                <a:gd name="T104" fmla="*/ 1 w 8863"/>
                <a:gd name="T105" fmla="*/ 1 h 2274"/>
                <a:gd name="T106" fmla="*/ 1 w 8863"/>
                <a:gd name="T107" fmla="*/ 1 h 2274"/>
                <a:gd name="T108" fmla="*/ 1 w 8863"/>
                <a:gd name="T109" fmla="*/ 1 h 2274"/>
                <a:gd name="T110" fmla="*/ 1 w 8863"/>
                <a:gd name="T111" fmla="*/ 1 h 2274"/>
                <a:gd name="T112" fmla="*/ 1 w 8863"/>
                <a:gd name="T113" fmla="*/ 1 h 2274"/>
                <a:gd name="T114" fmla="*/ 1 w 8863"/>
                <a:gd name="T115" fmla="*/ 1 h 2274"/>
                <a:gd name="T116" fmla="*/ 1 w 8863"/>
                <a:gd name="T117" fmla="*/ 1 h 2274"/>
                <a:gd name="T118" fmla="*/ 1 w 8863"/>
                <a:gd name="T119" fmla="*/ 1 h 22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863"/>
                <a:gd name="T181" fmla="*/ 0 h 2274"/>
                <a:gd name="T182" fmla="*/ 8863 w 8863"/>
                <a:gd name="T183" fmla="*/ 2274 h 22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863" h="2274">
                  <a:moveTo>
                    <a:pt x="8320" y="1066"/>
                  </a:moveTo>
                  <a:lnTo>
                    <a:pt x="8374" y="1084"/>
                  </a:lnTo>
                  <a:lnTo>
                    <a:pt x="8397" y="1125"/>
                  </a:lnTo>
                  <a:lnTo>
                    <a:pt x="8411" y="1164"/>
                  </a:lnTo>
                  <a:lnTo>
                    <a:pt x="8422" y="1207"/>
                  </a:lnTo>
                  <a:lnTo>
                    <a:pt x="8431" y="1250"/>
                  </a:lnTo>
                  <a:lnTo>
                    <a:pt x="8436" y="1290"/>
                  </a:lnTo>
                  <a:lnTo>
                    <a:pt x="8443" y="1331"/>
                  </a:lnTo>
                  <a:lnTo>
                    <a:pt x="8454" y="1372"/>
                  </a:lnTo>
                  <a:lnTo>
                    <a:pt x="8466" y="1406"/>
                  </a:lnTo>
                  <a:lnTo>
                    <a:pt x="8482" y="1442"/>
                  </a:lnTo>
                  <a:lnTo>
                    <a:pt x="8505" y="1470"/>
                  </a:lnTo>
                  <a:lnTo>
                    <a:pt x="8505" y="1468"/>
                  </a:lnTo>
                  <a:lnTo>
                    <a:pt x="8534" y="1495"/>
                  </a:lnTo>
                  <a:lnTo>
                    <a:pt x="8568" y="1515"/>
                  </a:lnTo>
                  <a:lnTo>
                    <a:pt x="8601" y="1532"/>
                  </a:lnTo>
                  <a:lnTo>
                    <a:pt x="8641" y="1548"/>
                  </a:lnTo>
                  <a:lnTo>
                    <a:pt x="8678" y="1566"/>
                  </a:lnTo>
                  <a:lnTo>
                    <a:pt x="8717" y="1584"/>
                  </a:lnTo>
                  <a:lnTo>
                    <a:pt x="8754" y="1604"/>
                  </a:lnTo>
                  <a:lnTo>
                    <a:pt x="8788" y="1630"/>
                  </a:lnTo>
                  <a:lnTo>
                    <a:pt x="8820" y="1657"/>
                  </a:lnTo>
                  <a:lnTo>
                    <a:pt x="8845" y="1694"/>
                  </a:lnTo>
                  <a:lnTo>
                    <a:pt x="8845" y="1693"/>
                  </a:lnTo>
                  <a:lnTo>
                    <a:pt x="8858" y="1717"/>
                  </a:lnTo>
                  <a:lnTo>
                    <a:pt x="8863" y="1746"/>
                  </a:lnTo>
                  <a:lnTo>
                    <a:pt x="8863" y="1776"/>
                  </a:lnTo>
                  <a:lnTo>
                    <a:pt x="8859" y="1805"/>
                  </a:lnTo>
                  <a:lnTo>
                    <a:pt x="8847" y="1831"/>
                  </a:lnTo>
                  <a:lnTo>
                    <a:pt x="8847" y="1830"/>
                  </a:lnTo>
                  <a:lnTo>
                    <a:pt x="8834" y="1847"/>
                  </a:lnTo>
                  <a:lnTo>
                    <a:pt x="8820" y="1862"/>
                  </a:lnTo>
                  <a:lnTo>
                    <a:pt x="8806" y="1876"/>
                  </a:lnTo>
                  <a:lnTo>
                    <a:pt x="8790" y="1886"/>
                  </a:lnTo>
                  <a:lnTo>
                    <a:pt x="8776" y="1897"/>
                  </a:lnTo>
                  <a:lnTo>
                    <a:pt x="8762" y="1910"/>
                  </a:lnTo>
                  <a:lnTo>
                    <a:pt x="8749" y="1922"/>
                  </a:lnTo>
                  <a:lnTo>
                    <a:pt x="8735" y="1938"/>
                  </a:lnTo>
                  <a:lnTo>
                    <a:pt x="8722" y="1956"/>
                  </a:lnTo>
                  <a:lnTo>
                    <a:pt x="8714" y="1979"/>
                  </a:lnTo>
                  <a:lnTo>
                    <a:pt x="8714" y="1977"/>
                  </a:lnTo>
                  <a:lnTo>
                    <a:pt x="8703" y="2006"/>
                  </a:lnTo>
                  <a:lnTo>
                    <a:pt x="8689" y="2032"/>
                  </a:lnTo>
                  <a:lnTo>
                    <a:pt x="8669" y="2057"/>
                  </a:lnTo>
                  <a:lnTo>
                    <a:pt x="8648" y="2080"/>
                  </a:lnTo>
                  <a:lnTo>
                    <a:pt x="8626" y="2102"/>
                  </a:lnTo>
                  <a:lnTo>
                    <a:pt x="8600" y="2121"/>
                  </a:lnTo>
                  <a:lnTo>
                    <a:pt x="8573" y="2137"/>
                  </a:lnTo>
                  <a:lnTo>
                    <a:pt x="8543" y="2152"/>
                  </a:lnTo>
                  <a:lnTo>
                    <a:pt x="8516" y="2162"/>
                  </a:lnTo>
                  <a:lnTo>
                    <a:pt x="8484" y="2169"/>
                  </a:lnTo>
                  <a:lnTo>
                    <a:pt x="8484" y="2168"/>
                  </a:lnTo>
                  <a:lnTo>
                    <a:pt x="8420" y="2178"/>
                  </a:lnTo>
                  <a:lnTo>
                    <a:pt x="8360" y="2187"/>
                  </a:lnTo>
                  <a:lnTo>
                    <a:pt x="8303" y="2193"/>
                  </a:lnTo>
                  <a:lnTo>
                    <a:pt x="8247" y="2196"/>
                  </a:lnTo>
                  <a:lnTo>
                    <a:pt x="8194" y="2200"/>
                  </a:lnTo>
                  <a:lnTo>
                    <a:pt x="8141" y="2201"/>
                  </a:lnTo>
                  <a:lnTo>
                    <a:pt x="8086" y="2201"/>
                  </a:lnTo>
                  <a:lnTo>
                    <a:pt x="8034" y="2201"/>
                  </a:lnTo>
                  <a:lnTo>
                    <a:pt x="7977" y="2201"/>
                  </a:lnTo>
                  <a:lnTo>
                    <a:pt x="7918" y="2201"/>
                  </a:lnTo>
                  <a:lnTo>
                    <a:pt x="7901" y="2107"/>
                  </a:lnTo>
                  <a:lnTo>
                    <a:pt x="7885" y="2011"/>
                  </a:lnTo>
                  <a:lnTo>
                    <a:pt x="7863" y="1915"/>
                  </a:lnTo>
                  <a:lnTo>
                    <a:pt x="7837" y="1821"/>
                  </a:lnTo>
                  <a:lnTo>
                    <a:pt x="7808" y="1726"/>
                  </a:lnTo>
                  <a:lnTo>
                    <a:pt x="7769" y="1639"/>
                  </a:lnTo>
                  <a:lnTo>
                    <a:pt x="7721" y="1559"/>
                  </a:lnTo>
                  <a:lnTo>
                    <a:pt x="7664" y="1483"/>
                  </a:lnTo>
                  <a:lnTo>
                    <a:pt x="7595" y="1420"/>
                  </a:lnTo>
                  <a:lnTo>
                    <a:pt x="7511" y="1371"/>
                  </a:lnTo>
                  <a:lnTo>
                    <a:pt x="7511" y="1369"/>
                  </a:lnTo>
                  <a:lnTo>
                    <a:pt x="7435" y="1333"/>
                  </a:lnTo>
                  <a:lnTo>
                    <a:pt x="7358" y="1310"/>
                  </a:lnTo>
                  <a:lnTo>
                    <a:pt x="7280" y="1290"/>
                  </a:lnTo>
                  <a:lnTo>
                    <a:pt x="7198" y="1282"/>
                  </a:lnTo>
                  <a:lnTo>
                    <a:pt x="7120" y="1280"/>
                  </a:lnTo>
                  <a:lnTo>
                    <a:pt x="7040" y="1285"/>
                  </a:lnTo>
                  <a:lnTo>
                    <a:pt x="6960" y="1296"/>
                  </a:lnTo>
                  <a:lnTo>
                    <a:pt x="6883" y="1317"/>
                  </a:lnTo>
                  <a:lnTo>
                    <a:pt x="6809" y="1340"/>
                  </a:lnTo>
                  <a:lnTo>
                    <a:pt x="6732" y="1374"/>
                  </a:lnTo>
                  <a:lnTo>
                    <a:pt x="6732" y="1372"/>
                  </a:lnTo>
                  <a:lnTo>
                    <a:pt x="6641" y="1424"/>
                  </a:lnTo>
                  <a:lnTo>
                    <a:pt x="6563" y="1490"/>
                  </a:lnTo>
                  <a:lnTo>
                    <a:pt x="6495" y="1568"/>
                  </a:lnTo>
                  <a:lnTo>
                    <a:pt x="6442" y="1653"/>
                  </a:lnTo>
                  <a:lnTo>
                    <a:pt x="6398" y="1746"/>
                  </a:lnTo>
                  <a:lnTo>
                    <a:pt x="6360" y="1844"/>
                  </a:lnTo>
                  <a:lnTo>
                    <a:pt x="6330" y="1945"/>
                  </a:lnTo>
                  <a:lnTo>
                    <a:pt x="6305" y="2048"/>
                  </a:lnTo>
                  <a:lnTo>
                    <a:pt x="6286" y="2152"/>
                  </a:lnTo>
                  <a:lnTo>
                    <a:pt x="6270" y="2257"/>
                  </a:lnTo>
                  <a:lnTo>
                    <a:pt x="6143" y="2255"/>
                  </a:lnTo>
                  <a:lnTo>
                    <a:pt x="6022" y="2255"/>
                  </a:lnTo>
                  <a:lnTo>
                    <a:pt x="5901" y="2255"/>
                  </a:lnTo>
                  <a:lnTo>
                    <a:pt x="5782" y="2253"/>
                  </a:lnTo>
                  <a:lnTo>
                    <a:pt x="5663" y="2253"/>
                  </a:lnTo>
                  <a:lnTo>
                    <a:pt x="5544" y="2253"/>
                  </a:lnTo>
                  <a:lnTo>
                    <a:pt x="5423" y="2253"/>
                  </a:lnTo>
                  <a:lnTo>
                    <a:pt x="5304" y="2253"/>
                  </a:lnTo>
                  <a:lnTo>
                    <a:pt x="5181" y="2255"/>
                  </a:lnTo>
                  <a:lnTo>
                    <a:pt x="5058" y="2257"/>
                  </a:lnTo>
                  <a:lnTo>
                    <a:pt x="5058" y="2255"/>
                  </a:lnTo>
                  <a:lnTo>
                    <a:pt x="5005" y="2255"/>
                  </a:lnTo>
                  <a:lnTo>
                    <a:pt x="4952" y="2255"/>
                  </a:lnTo>
                  <a:lnTo>
                    <a:pt x="4898" y="2257"/>
                  </a:lnTo>
                  <a:lnTo>
                    <a:pt x="4845" y="2257"/>
                  </a:lnTo>
                  <a:lnTo>
                    <a:pt x="4792" y="2257"/>
                  </a:lnTo>
                  <a:lnTo>
                    <a:pt x="4736" y="2257"/>
                  </a:lnTo>
                  <a:lnTo>
                    <a:pt x="4685" y="2257"/>
                  </a:lnTo>
                  <a:lnTo>
                    <a:pt x="4633" y="2257"/>
                  </a:lnTo>
                  <a:lnTo>
                    <a:pt x="4580" y="2257"/>
                  </a:lnTo>
                  <a:lnTo>
                    <a:pt x="4526" y="2258"/>
                  </a:lnTo>
                  <a:lnTo>
                    <a:pt x="4526" y="2257"/>
                  </a:lnTo>
                  <a:lnTo>
                    <a:pt x="4366" y="2255"/>
                  </a:lnTo>
                  <a:lnTo>
                    <a:pt x="4217" y="2251"/>
                  </a:lnTo>
                  <a:lnTo>
                    <a:pt x="4071" y="2246"/>
                  </a:lnTo>
                  <a:lnTo>
                    <a:pt x="3931" y="2242"/>
                  </a:lnTo>
                  <a:lnTo>
                    <a:pt x="3792" y="2237"/>
                  </a:lnTo>
                  <a:lnTo>
                    <a:pt x="3653" y="2232"/>
                  </a:lnTo>
                  <a:lnTo>
                    <a:pt x="3513" y="2228"/>
                  </a:lnTo>
                  <a:lnTo>
                    <a:pt x="3367" y="2223"/>
                  </a:lnTo>
                  <a:lnTo>
                    <a:pt x="3217" y="2221"/>
                  </a:lnTo>
                  <a:lnTo>
                    <a:pt x="3057" y="2219"/>
                  </a:lnTo>
                  <a:lnTo>
                    <a:pt x="3052" y="2152"/>
                  </a:lnTo>
                  <a:lnTo>
                    <a:pt x="3041" y="2086"/>
                  </a:lnTo>
                  <a:lnTo>
                    <a:pt x="3025" y="2022"/>
                  </a:lnTo>
                  <a:lnTo>
                    <a:pt x="3007" y="1959"/>
                  </a:lnTo>
                  <a:lnTo>
                    <a:pt x="2986" y="1899"/>
                  </a:lnTo>
                  <a:lnTo>
                    <a:pt x="2961" y="1838"/>
                  </a:lnTo>
                  <a:lnTo>
                    <a:pt x="2935" y="1778"/>
                  </a:lnTo>
                  <a:lnTo>
                    <a:pt x="2904" y="1721"/>
                  </a:lnTo>
                  <a:lnTo>
                    <a:pt x="2874" y="1664"/>
                  </a:lnTo>
                  <a:lnTo>
                    <a:pt x="2839" y="1609"/>
                  </a:lnTo>
                  <a:lnTo>
                    <a:pt x="2839" y="1607"/>
                  </a:lnTo>
                  <a:lnTo>
                    <a:pt x="2764" y="1515"/>
                  </a:lnTo>
                  <a:lnTo>
                    <a:pt x="2677" y="1442"/>
                  </a:lnTo>
                  <a:lnTo>
                    <a:pt x="2579" y="1388"/>
                  </a:lnTo>
                  <a:lnTo>
                    <a:pt x="2472" y="1353"/>
                  </a:lnTo>
                  <a:lnTo>
                    <a:pt x="2358" y="1335"/>
                  </a:lnTo>
                  <a:lnTo>
                    <a:pt x="2243" y="1333"/>
                  </a:lnTo>
                  <a:lnTo>
                    <a:pt x="2127" y="1347"/>
                  </a:lnTo>
                  <a:lnTo>
                    <a:pt x="2011" y="1378"/>
                  </a:lnTo>
                  <a:lnTo>
                    <a:pt x="1901" y="1420"/>
                  </a:lnTo>
                  <a:lnTo>
                    <a:pt x="1800" y="1479"/>
                  </a:lnTo>
                  <a:lnTo>
                    <a:pt x="1800" y="1477"/>
                  </a:lnTo>
                  <a:lnTo>
                    <a:pt x="1720" y="1536"/>
                  </a:lnTo>
                  <a:lnTo>
                    <a:pt x="1652" y="1600"/>
                  </a:lnTo>
                  <a:lnTo>
                    <a:pt x="1597" y="1669"/>
                  </a:lnTo>
                  <a:lnTo>
                    <a:pt x="1551" y="1742"/>
                  </a:lnTo>
                  <a:lnTo>
                    <a:pt x="1513" y="1822"/>
                  </a:lnTo>
                  <a:lnTo>
                    <a:pt x="1480" y="1904"/>
                  </a:lnTo>
                  <a:lnTo>
                    <a:pt x="1455" y="1990"/>
                  </a:lnTo>
                  <a:lnTo>
                    <a:pt x="1430" y="2079"/>
                  </a:lnTo>
                  <a:lnTo>
                    <a:pt x="1410" y="2169"/>
                  </a:lnTo>
                  <a:lnTo>
                    <a:pt x="1389" y="2265"/>
                  </a:lnTo>
                  <a:lnTo>
                    <a:pt x="1337" y="2269"/>
                  </a:lnTo>
                  <a:lnTo>
                    <a:pt x="1280" y="2273"/>
                  </a:lnTo>
                  <a:lnTo>
                    <a:pt x="1220" y="2274"/>
                  </a:lnTo>
                  <a:lnTo>
                    <a:pt x="1154" y="2274"/>
                  </a:lnTo>
                  <a:lnTo>
                    <a:pt x="1087" y="2273"/>
                  </a:lnTo>
                  <a:lnTo>
                    <a:pt x="1017" y="2267"/>
                  </a:lnTo>
                  <a:lnTo>
                    <a:pt x="946" y="2258"/>
                  </a:lnTo>
                  <a:lnTo>
                    <a:pt x="877" y="2244"/>
                  </a:lnTo>
                  <a:lnTo>
                    <a:pt x="805" y="2228"/>
                  </a:lnTo>
                  <a:lnTo>
                    <a:pt x="733" y="2209"/>
                  </a:lnTo>
                  <a:lnTo>
                    <a:pt x="733" y="2207"/>
                  </a:lnTo>
                  <a:lnTo>
                    <a:pt x="704" y="2196"/>
                  </a:lnTo>
                  <a:lnTo>
                    <a:pt x="672" y="2187"/>
                  </a:lnTo>
                  <a:lnTo>
                    <a:pt x="644" y="2175"/>
                  </a:lnTo>
                  <a:lnTo>
                    <a:pt x="613" y="2166"/>
                  </a:lnTo>
                  <a:lnTo>
                    <a:pt x="585" y="2157"/>
                  </a:lnTo>
                  <a:lnTo>
                    <a:pt x="553" y="2148"/>
                  </a:lnTo>
                  <a:lnTo>
                    <a:pt x="524" y="2141"/>
                  </a:lnTo>
                  <a:lnTo>
                    <a:pt x="492" y="2134"/>
                  </a:lnTo>
                  <a:lnTo>
                    <a:pt x="464" y="2127"/>
                  </a:lnTo>
                  <a:lnTo>
                    <a:pt x="432" y="2121"/>
                  </a:lnTo>
                  <a:lnTo>
                    <a:pt x="432" y="2120"/>
                  </a:lnTo>
                  <a:lnTo>
                    <a:pt x="405" y="2116"/>
                  </a:lnTo>
                  <a:lnTo>
                    <a:pt x="377" y="2112"/>
                  </a:lnTo>
                  <a:lnTo>
                    <a:pt x="352" y="2111"/>
                  </a:lnTo>
                  <a:lnTo>
                    <a:pt x="323" y="2109"/>
                  </a:lnTo>
                  <a:lnTo>
                    <a:pt x="299" y="2107"/>
                  </a:lnTo>
                  <a:lnTo>
                    <a:pt x="272" y="2107"/>
                  </a:lnTo>
                  <a:lnTo>
                    <a:pt x="243" y="2107"/>
                  </a:lnTo>
                  <a:lnTo>
                    <a:pt x="219" y="2107"/>
                  </a:lnTo>
                  <a:lnTo>
                    <a:pt x="188" y="2107"/>
                  </a:lnTo>
                  <a:lnTo>
                    <a:pt x="160" y="2109"/>
                  </a:lnTo>
                  <a:lnTo>
                    <a:pt x="160" y="2000"/>
                  </a:lnTo>
                  <a:lnTo>
                    <a:pt x="130" y="1991"/>
                  </a:lnTo>
                  <a:lnTo>
                    <a:pt x="112" y="1986"/>
                  </a:lnTo>
                  <a:lnTo>
                    <a:pt x="96" y="1983"/>
                  </a:lnTo>
                  <a:lnTo>
                    <a:pt x="80" y="1975"/>
                  </a:lnTo>
                  <a:lnTo>
                    <a:pt x="57" y="1963"/>
                  </a:lnTo>
                  <a:lnTo>
                    <a:pt x="57" y="1961"/>
                  </a:lnTo>
                  <a:lnTo>
                    <a:pt x="39" y="1945"/>
                  </a:lnTo>
                  <a:lnTo>
                    <a:pt x="21" y="1926"/>
                  </a:lnTo>
                  <a:lnTo>
                    <a:pt x="10" y="1904"/>
                  </a:lnTo>
                  <a:lnTo>
                    <a:pt x="3" y="1881"/>
                  </a:lnTo>
                  <a:lnTo>
                    <a:pt x="0" y="1856"/>
                  </a:lnTo>
                  <a:lnTo>
                    <a:pt x="0" y="1833"/>
                  </a:lnTo>
                  <a:lnTo>
                    <a:pt x="2" y="1810"/>
                  </a:lnTo>
                  <a:lnTo>
                    <a:pt x="7" y="1785"/>
                  </a:lnTo>
                  <a:lnTo>
                    <a:pt x="16" y="1764"/>
                  </a:lnTo>
                  <a:lnTo>
                    <a:pt x="26" y="1746"/>
                  </a:lnTo>
                  <a:lnTo>
                    <a:pt x="26" y="1742"/>
                  </a:lnTo>
                  <a:lnTo>
                    <a:pt x="44" y="1723"/>
                  </a:lnTo>
                  <a:lnTo>
                    <a:pt x="60" y="1709"/>
                  </a:lnTo>
                  <a:lnTo>
                    <a:pt x="78" y="1700"/>
                  </a:lnTo>
                  <a:lnTo>
                    <a:pt x="98" y="1694"/>
                  </a:lnTo>
                  <a:lnTo>
                    <a:pt x="115" y="1691"/>
                  </a:lnTo>
                  <a:lnTo>
                    <a:pt x="137" y="1687"/>
                  </a:lnTo>
                  <a:lnTo>
                    <a:pt x="158" y="1685"/>
                  </a:lnTo>
                  <a:lnTo>
                    <a:pt x="181" y="1680"/>
                  </a:lnTo>
                  <a:lnTo>
                    <a:pt x="204" y="1673"/>
                  </a:lnTo>
                  <a:lnTo>
                    <a:pt x="231" y="1664"/>
                  </a:lnTo>
                  <a:lnTo>
                    <a:pt x="231" y="1662"/>
                  </a:lnTo>
                  <a:lnTo>
                    <a:pt x="249" y="1652"/>
                  </a:lnTo>
                  <a:lnTo>
                    <a:pt x="265" y="1637"/>
                  </a:lnTo>
                  <a:lnTo>
                    <a:pt x="281" y="1621"/>
                  </a:lnTo>
                  <a:lnTo>
                    <a:pt x="291" y="1604"/>
                  </a:lnTo>
                  <a:lnTo>
                    <a:pt x="302" y="1584"/>
                  </a:lnTo>
                  <a:lnTo>
                    <a:pt x="309" y="1564"/>
                  </a:lnTo>
                  <a:lnTo>
                    <a:pt x="316" y="1541"/>
                  </a:lnTo>
                  <a:lnTo>
                    <a:pt x="322" y="1518"/>
                  </a:lnTo>
                  <a:lnTo>
                    <a:pt x="329" y="1495"/>
                  </a:lnTo>
                  <a:lnTo>
                    <a:pt x="334" y="1470"/>
                  </a:lnTo>
                  <a:lnTo>
                    <a:pt x="334" y="1468"/>
                  </a:lnTo>
                  <a:lnTo>
                    <a:pt x="341" y="1443"/>
                  </a:lnTo>
                  <a:lnTo>
                    <a:pt x="352" y="1417"/>
                  </a:lnTo>
                  <a:lnTo>
                    <a:pt x="368" y="1395"/>
                  </a:lnTo>
                  <a:lnTo>
                    <a:pt x="386" y="1376"/>
                  </a:lnTo>
                  <a:lnTo>
                    <a:pt x="405" y="1356"/>
                  </a:lnTo>
                  <a:lnTo>
                    <a:pt x="427" y="1340"/>
                  </a:lnTo>
                  <a:lnTo>
                    <a:pt x="450" y="1324"/>
                  </a:lnTo>
                  <a:lnTo>
                    <a:pt x="473" y="1310"/>
                  </a:lnTo>
                  <a:lnTo>
                    <a:pt x="494" y="1294"/>
                  </a:lnTo>
                  <a:lnTo>
                    <a:pt x="517" y="1280"/>
                  </a:lnTo>
                  <a:lnTo>
                    <a:pt x="517" y="1278"/>
                  </a:lnTo>
                  <a:lnTo>
                    <a:pt x="615" y="1210"/>
                  </a:lnTo>
                  <a:lnTo>
                    <a:pt x="715" y="1150"/>
                  </a:lnTo>
                  <a:lnTo>
                    <a:pt x="816" y="1091"/>
                  </a:lnTo>
                  <a:lnTo>
                    <a:pt x="918" y="1038"/>
                  </a:lnTo>
                  <a:lnTo>
                    <a:pt x="1019" y="984"/>
                  </a:lnTo>
                  <a:lnTo>
                    <a:pt x="1120" y="936"/>
                  </a:lnTo>
                  <a:lnTo>
                    <a:pt x="1223" y="885"/>
                  </a:lnTo>
                  <a:lnTo>
                    <a:pt x="1327" y="835"/>
                  </a:lnTo>
                  <a:lnTo>
                    <a:pt x="1430" y="783"/>
                  </a:lnTo>
                  <a:lnTo>
                    <a:pt x="1533" y="730"/>
                  </a:lnTo>
                  <a:lnTo>
                    <a:pt x="1533" y="728"/>
                  </a:lnTo>
                  <a:lnTo>
                    <a:pt x="1556" y="710"/>
                  </a:lnTo>
                  <a:lnTo>
                    <a:pt x="1577" y="685"/>
                  </a:lnTo>
                  <a:lnTo>
                    <a:pt x="1593" y="659"/>
                  </a:lnTo>
                  <a:lnTo>
                    <a:pt x="1611" y="634"/>
                  </a:lnTo>
                  <a:lnTo>
                    <a:pt x="1633" y="620"/>
                  </a:lnTo>
                  <a:lnTo>
                    <a:pt x="1633" y="618"/>
                  </a:lnTo>
                  <a:lnTo>
                    <a:pt x="1810" y="529"/>
                  </a:lnTo>
                  <a:lnTo>
                    <a:pt x="1979" y="449"/>
                  </a:lnTo>
                  <a:lnTo>
                    <a:pt x="2136" y="379"/>
                  </a:lnTo>
                  <a:lnTo>
                    <a:pt x="2284" y="315"/>
                  </a:lnTo>
                  <a:lnTo>
                    <a:pt x="2419" y="262"/>
                  </a:lnTo>
                  <a:lnTo>
                    <a:pt x="2541" y="214"/>
                  </a:lnTo>
                  <a:lnTo>
                    <a:pt x="2650" y="177"/>
                  </a:lnTo>
                  <a:lnTo>
                    <a:pt x="2748" y="145"/>
                  </a:lnTo>
                  <a:lnTo>
                    <a:pt x="2828" y="121"/>
                  </a:lnTo>
                  <a:lnTo>
                    <a:pt x="2892" y="104"/>
                  </a:lnTo>
                  <a:lnTo>
                    <a:pt x="2943" y="91"/>
                  </a:lnTo>
                  <a:lnTo>
                    <a:pt x="2995" y="81"/>
                  </a:lnTo>
                  <a:lnTo>
                    <a:pt x="3047" y="68"/>
                  </a:lnTo>
                  <a:lnTo>
                    <a:pt x="3098" y="57"/>
                  </a:lnTo>
                  <a:lnTo>
                    <a:pt x="3148" y="48"/>
                  </a:lnTo>
                  <a:lnTo>
                    <a:pt x="3200" y="36"/>
                  </a:lnTo>
                  <a:lnTo>
                    <a:pt x="3253" y="29"/>
                  </a:lnTo>
                  <a:lnTo>
                    <a:pt x="3305" y="22"/>
                  </a:lnTo>
                  <a:lnTo>
                    <a:pt x="3356" y="15"/>
                  </a:lnTo>
                  <a:lnTo>
                    <a:pt x="3408" y="11"/>
                  </a:lnTo>
                  <a:lnTo>
                    <a:pt x="3408" y="9"/>
                  </a:lnTo>
                  <a:lnTo>
                    <a:pt x="3516" y="4"/>
                  </a:lnTo>
                  <a:lnTo>
                    <a:pt x="3625" y="0"/>
                  </a:lnTo>
                  <a:lnTo>
                    <a:pt x="3731" y="0"/>
                  </a:lnTo>
                  <a:lnTo>
                    <a:pt x="3840" y="2"/>
                  </a:lnTo>
                  <a:lnTo>
                    <a:pt x="3948" y="8"/>
                  </a:lnTo>
                  <a:lnTo>
                    <a:pt x="4057" y="13"/>
                  </a:lnTo>
                  <a:lnTo>
                    <a:pt x="4165" y="18"/>
                  </a:lnTo>
                  <a:lnTo>
                    <a:pt x="4274" y="24"/>
                  </a:lnTo>
                  <a:lnTo>
                    <a:pt x="4379" y="29"/>
                  </a:lnTo>
                  <a:lnTo>
                    <a:pt x="4487" y="34"/>
                  </a:lnTo>
                  <a:lnTo>
                    <a:pt x="4487" y="32"/>
                  </a:lnTo>
                  <a:lnTo>
                    <a:pt x="4528" y="32"/>
                  </a:lnTo>
                  <a:lnTo>
                    <a:pt x="4571" y="34"/>
                  </a:lnTo>
                  <a:lnTo>
                    <a:pt x="4610" y="34"/>
                  </a:lnTo>
                  <a:lnTo>
                    <a:pt x="4651" y="36"/>
                  </a:lnTo>
                  <a:lnTo>
                    <a:pt x="4694" y="38"/>
                  </a:lnTo>
                  <a:lnTo>
                    <a:pt x="4733" y="43"/>
                  </a:lnTo>
                  <a:lnTo>
                    <a:pt x="4774" y="50"/>
                  </a:lnTo>
                  <a:lnTo>
                    <a:pt x="4813" y="61"/>
                  </a:lnTo>
                  <a:lnTo>
                    <a:pt x="4850" y="72"/>
                  </a:lnTo>
                  <a:lnTo>
                    <a:pt x="4886" y="89"/>
                  </a:lnTo>
                  <a:lnTo>
                    <a:pt x="4886" y="88"/>
                  </a:lnTo>
                  <a:lnTo>
                    <a:pt x="4941" y="120"/>
                  </a:lnTo>
                  <a:lnTo>
                    <a:pt x="4991" y="153"/>
                  </a:lnTo>
                  <a:lnTo>
                    <a:pt x="5039" y="193"/>
                  </a:lnTo>
                  <a:lnTo>
                    <a:pt x="5085" y="232"/>
                  </a:lnTo>
                  <a:lnTo>
                    <a:pt x="5129" y="274"/>
                  </a:lnTo>
                  <a:lnTo>
                    <a:pt x="5176" y="317"/>
                  </a:lnTo>
                  <a:lnTo>
                    <a:pt x="5224" y="358"/>
                  </a:lnTo>
                  <a:lnTo>
                    <a:pt x="5272" y="399"/>
                  </a:lnTo>
                  <a:lnTo>
                    <a:pt x="5320" y="438"/>
                  </a:lnTo>
                  <a:lnTo>
                    <a:pt x="5373" y="472"/>
                  </a:lnTo>
                  <a:lnTo>
                    <a:pt x="5373" y="470"/>
                  </a:lnTo>
                  <a:lnTo>
                    <a:pt x="5419" y="500"/>
                  </a:lnTo>
                  <a:lnTo>
                    <a:pt x="5466" y="531"/>
                  </a:lnTo>
                  <a:lnTo>
                    <a:pt x="5512" y="563"/>
                  </a:lnTo>
                  <a:lnTo>
                    <a:pt x="5555" y="591"/>
                  </a:lnTo>
                  <a:lnTo>
                    <a:pt x="5599" y="623"/>
                  </a:lnTo>
                  <a:lnTo>
                    <a:pt x="5645" y="650"/>
                  </a:lnTo>
                  <a:lnTo>
                    <a:pt x="5690" y="677"/>
                  </a:lnTo>
                  <a:lnTo>
                    <a:pt x="5736" y="700"/>
                  </a:lnTo>
                  <a:lnTo>
                    <a:pt x="5784" y="718"/>
                  </a:lnTo>
                  <a:lnTo>
                    <a:pt x="5832" y="732"/>
                  </a:lnTo>
                  <a:lnTo>
                    <a:pt x="5832" y="730"/>
                  </a:lnTo>
                  <a:lnTo>
                    <a:pt x="5948" y="753"/>
                  </a:lnTo>
                  <a:lnTo>
                    <a:pt x="6063" y="769"/>
                  </a:lnTo>
                  <a:lnTo>
                    <a:pt x="6177" y="783"/>
                  </a:lnTo>
                  <a:lnTo>
                    <a:pt x="6293" y="792"/>
                  </a:lnTo>
                  <a:lnTo>
                    <a:pt x="6407" y="799"/>
                  </a:lnTo>
                  <a:lnTo>
                    <a:pt x="6522" y="808"/>
                  </a:lnTo>
                  <a:lnTo>
                    <a:pt x="6636" y="814"/>
                  </a:lnTo>
                  <a:lnTo>
                    <a:pt x="6752" y="821"/>
                  </a:lnTo>
                  <a:lnTo>
                    <a:pt x="6867" y="830"/>
                  </a:lnTo>
                  <a:lnTo>
                    <a:pt x="6983" y="842"/>
                  </a:lnTo>
                  <a:lnTo>
                    <a:pt x="6983" y="840"/>
                  </a:lnTo>
                  <a:lnTo>
                    <a:pt x="7082" y="851"/>
                  </a:lnTo>
                  <a:lnTo>
                    <a:pt x="7184" y="867"/>
                  </a:lnTo>
                  <a:lnTo>
                    <a:pt x="7285" y="879"/>
                  </a:lnTo>
                  <a:lnTo>
                    <a:pt x="7387" y="894"/>
                  </a:lnTo>
                  <a:lnTo>
                    <a:pt x="7484" y="908"/>
                  </a:lnTo>
                  <a:lnTo>
                    <a:pt x="7586" y="922"/>
                  </a:lnTo>
                  <a:lnTo>
                    <a:pt x="7687" y="940"/>
                  </a:lnTo>
                  <a:lnTo>
                    <a:pt x="7787" y="954"/>
                  </a:lnTo>
                  <a:lnTo>
                    <a:pt x="7888" y="968"/>
                  </a:lnTo>
                  <a:lnTo>
                    <a:pt x="7991" y="983"/>
                  </a:lnTo>
                  <a:lnTo>
                    <a:pt x="7991" y="981"/>
                  </a:lnTo>
                  <a:lnTo>
                    <a:pt x="8023" y="986"/>
                  </a:lnTo>
                  <a:lnTo>
                    <a:pt x="8057" y="993"/>
                  </a:lnTo>
                  <a:lnTo>
                    <a:pt x="8093" y="1002"/>
                  </a:lnTo>
                  <a:lnTo>
                    <a:pt x="8125" y="1009"/>
                  </a:lnTo>
                  <a:lnTo>
                    <a:pt x="8159" y="1018"/>
                  </a:lnTo>
                  <a:lnTo>
                    <a:pt x="8191" y="1027"/>
                  </a:lnTo>
                  <a:lnTo>
                    <a:pt x="8224" y="1036"/>
                  </a:lnTo>
                  <a:lnTo>
                    <a:pt x="8255" y="1045"/>
                  </a:lnTo>
                  <a:lnTo>
                    <a:pt x="8288" y="1057"/>
                  </a:lnTo>
                  <a:lnTo>
                    <a:pt x="8320" y="1066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5" name="Freeform 24"/>
            <p:cNvSpPr>
              <a:spLocks/>
            </p:cNvSpPr>
            <p:nvPr/>
          </p:nvSpPr>
          <p:spPr bwMode="auto">
            <a:xfrm>
              <a:off x="3739" y="3346"/>
              <a:ext cx="796" cy="796"/>
            </a:xfrm>
            <a:custGeom>
              <a:avLst/>
              <a:gdLst>
                <a:gd name="T0" fmla="*/ 0 w 1594"/>
                <a:gd name="T1" fmla="*/ 0 h 1593"/>
                <a:gd name="T2" fmla="*/ 0 w 1594"/>
                <a:gd name="T3" fmla="*/ 0 h 1593"/>
                <a:gd name="T4" fmla="*/ 0 w 1594"/>
                <a:gd name="T5" fmla="*/ 0 h 1593"/>
                <a:gd name="T6" fmla="*/ 0 w 1594"/>
                <a:gd name="T7" fmla="*/ 0 h 1593"/>
                <a:gd name="T8" fmla="*/ 0 w 1594"/>
                <a:gd name="T9" fmla="*/ 0 h 1593"/>
                <a:gd name="T10" fmla="*/ 0 w 1594"/>
                <a:gd name="T11" fmla="*/ 0 h 1593"/>
                <a:gd name="T12" fmla="*/ 0 w 1594"/>
                <a:gd name="T13" fmla="*/ 0 h 1593"/>
                <a:gd name="T14" fmla="*/ 0 w 1594"/>
                <a:gd name="T15" fmla="*/ 0 h 1593"/>
                <a:gd name="T16" fmla="*/ 0 w 1594"/>
                <a:gd name="T17" fmla="*/ 0 h 1593"/>
                <a:gd name="T18" fmla="*/ 0 w 1594"/>
                <a:gd name="T19" fmla="*/ 0 h 1593"/>
                <a:gd name="T20" fmla="*/ 0 w 1594"/>
                <a:gd name="T21" fmla="*/ 0 h 1593"/>
                <a:gd name="T22" fmla="*/ 0 w 1594"/>
                <a:gd name="T23" fmla="*/ 0 h 1593"/>
                <a:gd name="T24" fmla="*/ 0 w 1594"/>
                <a:gd name="T25" fmla="*/ 0 h 1593"/>
                <a:gd name="T26" fmla="*/ 0 w 1594"/>
                <a:gd name="T27" fmla="*/ 0 h 1593"/>
                <a:gd name="T28" fmla="*/ 0 w 1594"/>
                <a:gd name="T29" fmla="*/ 0 h 1593"/>
                <a:gd name="T30" fmla="*/ 0 w 1594"/>
                <a:gd name="T31" fmla="*/ 0 h 1593"/>
                <a:gd name="T32" fmla="*/ 0 w 1594"/>
                <a:gd name="T33" fmla="*/ 0 h 1593"/>
                <a:gd name="T34" fmla="*/ 0 w 1594"/>
                <a:gd name="T35" fmla="*/ 0 h 1593"/>
                <a:gd name="T36" fmla="*/ 0 w 1594"/>
                <a:gd name="T37" fmla="*/ 0 h 1593"/>
                <a:gd name="T38" fmla="*/ 0 w 1594"/>
                <a:gd name="T39" fmla="*/ 0 h 1593"/>
                <a:gd name="T40" fmla="*/ 0 w 1594"/>
                <a:gd name="T41" fmla="*/ 0 h 1593"/>
                <a:gd name="T42" fmla="*/ 0 w 1594"/>
                <a:gd name="T43" fmla="*/ 0 h 1593"/>
                <a:gd name="T44" fmla="*/ 0 w 1594"/>
                <a:gd name="T45" fmla="*/ 0 h 1593"/>
                <a:gd name="T46" fmla="*/ 0 w 1594"/>
                <a:gd name="T47" fmla="*/ 0 h 1593"/>
                <a:gd name="T48" fmla="*/ 0 w 1594"/>
                <a:gd name="T49" fmla="*/ 0 h 1593"/>
                <a:gd name="T50" fmla="*/ 0 w 1594"/>
                <a:gd name="T51" fmla="*/ 0 h 1593"/>
                <a:gd name="T52" fmla="*/ 0 w 1594"/>
                <a:gd name="T53" fmla="*/ 0 h 1593"/>
                <a:gd name="T54" fmla="*/ 0 w 1594"/>
                <a:gd name="T55" fmla="*/ 0 h 1593"/>
                <a:gd name="T56" fmla="*/ 0 w 1594"/>
                <a:gd name="T57" fmla="*/ 0 h 1593"/>
                <a:gd name="T58" fmla="*/ 0 w 1594"/>
                <a:gd name="T59" fmla="*/ 0 h 1593"/>
                <a:gd name="T60" fmla="*/ 0 w 1594"/>
                <a:gd name="T61" fmla="*/ 0 h 1593"/>
                <a:gd name="T62" fmla="*/ 0 w 1594"/>
                <a:gd name="T63" fmla="*/ 0 h 1593"/>
                <a:gd name="T64" fmla="*/ 0 w 1594"/>
                <a:gd name="T65" fmla="*/ 0 h 1593"/>
                <a:gd name="T66" fmla="*/ 0 w 1594"/>
                <a:gd name="T67" fmla="*/ 0 h 1593"/>
                <a:gd name="T68" fmla="*/ 0 w 1594"/>
                <a:gd name="T69" fmla="*/ 0 h 1593"/>
                <a:gd name="T70" fmla="*/ 0 w 1594"/>
                <a:gd name="T71" fmla="*/ 0 h 1593"/>
                <a:gd name="T72" fmla="*/ 0 w 1594"/>
                <a:gd name="T73" fmla="*/ 0 h 1593"/>
                <a:gd name="T74" fmla="*/ 0 w 1594"/>
                <a:gd name="T75" fmla="*/ 0 h 1593"/>
                <a:gd name="T76" fmla="*/ 0 w 1594"/>
                <a:gd name="T77" fmla="*/ 0 h 1593"/>
                <a:gd name="T78" fmla="*/ 0 w 1594"/>
                <a:gd name="T79" fmla="*/ 0 h 1593"/>
                <a:gd name="T80" fmla="*/ 0 w 1594"/>
                <a:gd name="T81" fmla="*/ 0 h 1593"/>
                <a:gd name="T82" fmla="*/ 0 w 1594"/>
                <a:gd name="T83" fmla="*/ 0 h 1593"/>
                <a:gd name="T84" fmla="*/ 0 w 1594"/>
                <a:gd name="T85" fmla="*/ 0 h 1593"/>
                <a:gd name="T86" fmla="*/ 0 w 1594"/>
                <a:gd name="T87" fmla="*/ 0 h 1593"/>
                <a:gd name="T88" fmla="*/ 0 w 1594"/>
                <a:gd name="T89" fmla="*/ 0 h 15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94"/>
                <a:gd name="T136" fmla="*/ 0 h 1593"/>
                <a:gd name="T137" fmla="*/ 1594 w 1594"/>
                <a:gd name="T138" fmla="*/ 1593 h 15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94" h="1593">
                  <a:moveTo>
                    <a:pt x="797" y="1591"/>
                  </a:moveTo>
                  <a:lnTo>
                    <a:pt x="927" y="1582"/>
                  </a:lnTo>
                  <a:lnTo>
                    <a:pt x="1050" y="1552"/>
                  </a:lnTo>
                  <a:lnTo>
                    <a:pt x="1164" y="1504"/>
                  </a:lnTo>
                  <a:lnTo>
                    <a:pt x="1268" y="1438"/>
                  </a:lnTo>
                  <a:lnTo>
                    <a:pt x="1361" y="1360"/>
                  </a:lnTo>
                  <a:lnTo>
                    <a:pt x="1439" y="1265"/>
                  </a:lnTo>
                  <a:lnTo>
                    <a:pt x="1507" y="1160"/>
                  </a:lnTo>
                  <a:lnTo>
                    <a:pt x="1553" y="1048"/>
                  </a:lnTo>
                  <a:lnTo>
                    <a:pt x="1585" y="926"/>
                  </a:lnTo>
                  <a:lnTo>
                    <a:pt x="1594" y="797"/>
                  </a:lnTo>
                  <a:lnTo>
                    <a:pt x="1585" y="668"/>
                  </a:lnTo>
                  <a:lnTo>
                    <a:pt x="1553" y="545"/>
                  </a:lnTo>
                  <a:lnTo>
                    <a:pt x="1507" y="431"/>
                  </a:lnTo>
                  <a:lnTo>
                    <a:pt x="1441" y="326"/>
                  </a:lnTo>
                  <a:lnTo>
                    <a:pt x="1361" y="233"/>
                  </a:lnTo>
                  <a:lnTo>
                    <a:pt x="1270" y="153"/>
                  </a:lnTo>
                  <a:lnTo>
                    <a:pt x="1165" y="88"/>
                  </a:lnTo>
                  <a:lnTo>
                    <a:pt x="1050" y="41"/>
                  </a:lnTo>
                  <a:lnTo>
                    <a:pt x="929" y="11"/>
                  </a:lnTo>
                  <a:lnTo>
                    <a:pt x="799" y="2"/>
                  </a:lnTo>
                  <a:lnTo>
                    <a:pt x="799" y="0"/>
                  </a:lnTo>
                  <a:lnTo>
                    <a:pt x="667" y="9"/>
                  </a:lnTo>
                  <a:lnTo>
                    <a:pt x="545" y="41"/>
                  </a:lnTo>
                  <a:lnTo>
                    <a:pt x="431" y="88"/>
                  </a:lnTo>
                  <a:lnTo>
                    <a:pt x="328" y="153"/>
                  </a:lnTo>
                  <a:lnTo>
                    <a:pt x="233" y="233"/>
                  </a:lnTo>
                  <a:lnTo>
                    <a:pt x="155" y="326"/>
                  </a:lnTo>
                  <a:lnTo>
                    <a:pt x="87" y="431"/>
                  </a:lnTo>
                  <a:lnTo>
                    <a:pt x="41" y="545"/>
                  </a:lnTo>
                  <a:lnTo>
                    <a:pt x="11" y="668"/>
                  </a:lnTo>
                  <a:lnTo>
                    <a:pt x="0" y="797"/>
                  </a:lnTo>
                  <a:lnTo>
                    <a:pt x="9" y="926"/>
                  </a:lnTo>
                  <a:lnTo>
                    <a:pt x="41" y="1048"/>
                  </a:lnTo>
                  <a:lnTo>
                    <a:pt x="87" y="1160"/>
                  </a:lnTo>
                  <a:lnTo>
                    <a:pt x="155" y="1265"/>
                  </a:lnTo>
                  <a:lnTo>
                    <a:pt x="233" y="1360"/>
                  </a:lnTo>
                  <a:lnTo>
                    <a:pt x="328" y="1438"/>
                  </a:lnTo>
                  <a:lnTo>
                    <a:pt x="431" y="1504"/>
                  </a:lnTo>
                  <a:lnTo>
                    <a:pt x="545" y="1552"/>
                  </a:lnTo>
                  <a:lnTo>
                    <a:pt x="667" y="1582"/>
                  </a:lnTo>
                  <a:lnTo>
                    <a:pt x="797" y="1593"/>
                  </a:lnTo>
                  <a:lnTo>
                    <a:pt x="797" y="159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6" name="Freeform 25"/>
            <p:cNvSpPr>
              <a:spLocks/>
            </p:cNvSpPr>
            <p:nvPr/>
          </p:nvSpPr>
          <p:spPr bwMode="auto">
            <a:xfrm>
              <a:off x="3868" y="3475"/>
              <a:ext cx="539" cy="538"/>
            </a:xfrm>
            <a:custGeom>
              <a:avLst/>
              <a:gdLst>
                <a:gd name="T0" fmla="*/ 1 w 1078"/>
                <a:gd name="T1" fmla="*/ 0 h 1077"/>
                <a:gd name="T2" fmla="*/ 1 w 1078"/>
                <a:gd name="T3" fmla="*/ 0 h 1077"/>
                <a:gd name="T4" fmla="*/ 1 w 1078"/>
                <a:gd name="T5" fmla="*/ 0 h 1077"/>
                <a:gd name="T6" fmla="*/ 1 w 1078"/>
                <a:gd name="T7" fmla="*/ 0 h 1077"/>
                <a:gd name="T8" fmla="*/ 1 w 1078"/>
                <a:gd name="T9" fmla="*/ 0 h 1077"/>
                <a:gd name="T10" fmla="*/ 1 w 1078"/>
                <a:gd name="T11" fmla="*/ 0 h 1077"/>
                <a:gd name="T12" fmla="*/ 1 w 1078"/>
                <a:gd name="T13" fmla="*/ 0 h 1077"/>
                <a:gd name="T14" fmla="*/ 1 w 1078"/>
                <a:gd name="T15" fmla="*/ 0 h 1077"/>
                <a:gd name="T16" fmla="*/ 1 w 1078"/>
                <a:gd name="T17" fmla="*/ 0 h 1077"/>
                <a:gd name="T18" fmla="*/ 1 w 1078"/>
                <a:gd name="T19" fmla="*/ 0 h 1077"/>
                <a:gd name="T20" fmla="*/ 1 w 1078"/>
                <a:gd name="T21" fmla="*/ 0 h 1077"/>
                <a:gd name="T22" fmla="*/ 1 w 1078"/>
                <a:gd name="T23" fmla="*/ 0 h 1077"/>
                <a:gd name="T24" fmla="*/ 1 w 1078"/>
                <a:gd name="T25" fmla="*/ 0 h 1077"/>
                <a:gd name="T26" fmla="*/ 1 w 1078"/>
                <a:gd name="T27" fmla="*/ 0 h 1077"/>
                <a:gd name="T28" fmla="*/ 1 w 1078"/>
                <a:gd name="T29" fmla="*/ 0 h 1077"/>
                <a:gd name="T30" fmla="*/ 1 w 1078"/>
                <a:gd name="T31" fmla="*/ 0 h 1077"/>
                <a:gd name="T32" fmla="*/ 1 w 1078"/>
                <a:gd name="T33" fmla="*/ 0 h 1077"/>
                <a:gd name="T34" fmla="*/ 1 w 1078"/>
                <a:gd name="T35" fmla="*/ 0 h 1077"/>
                <a:gd name="T36" fmla="*/ 1 w 1078"/>
                <a:gd name="T37" fmla="*/ 0 h 1077"/>
                <a:gd name="T38" fmla="*/ 1 w 1078"/>
                <a:gd name="T39" fmla="*/ 0 h 1077"/>
                <a:gd name="T40" fmla="*/ 1 w 1078"/>
                <a:gd name="T41" fmla="*/ 0 h 1077"/>
                <a:gd name="T42" fmla="*/ 1 w 1078"/>
                <a:gd name="T43" fmla="*/ 0 h 1077"/>
                <a:gd name="T44" fmla="*/ 1 w 1078"/>
                <a:gd name="T45" fmla="*/ 0 h 1077"/>
                <a:gd name="T46" fmla="*/ 1 w 1078"/>
                <a:gd name="T47" fmla="*/ 0 h 1077"/>
                <a:gd name="T48" fmla="*/ 1 w 1078"/>
                <a:gd name="T49" fmla="*/ 0 h 1077"/>
                <a:gd name="T50" fmla="*/ 1 w 1078"/>
                <a:gd name="T51" fmla="*/ 0 h 1077"/>
                <a:gd name="T52" fmla="*/ 1 w 1078"/>
                <a:gd name="T53" fmla="*/ 0 h 1077"/>
                <a:gd name="T54" fmla="*/ 1 w 1078"/>
                <a:gd name="T55" fmla="*/ 0 h 1077"/>
                <a:gd name="T56" fmla="*/ 1 w 1078"/>
                <a:gd name="T57" fmla="*/ 0 h 1077"/>
                <a:gd name="T58" fmla="*/ 1 w 1078"/>
                <a:gd name="T59" fmla="*/ 0 h 1077"/>
                <a:gd name="T60" fmla="*/ 1 w 1078"/>
                <a:gd name="T61" fmla="*/ 0 h 1077"/>
                <a:gd name="T62" fmla="*/ 1 w 1078"/>
                <a:gd name="T63" fmla="*/ 0 h 1077"/>
                <a:gd name="T64" fmla="*/ 0 w 1078"/>
                <a:gd name="T65" fmla="*/ 0 h 1077"/>
                <a:gd name="T66" fmla="*/ 0 w 1078"/>
                <a:gd name="T67" fmla="*/ 0 h 1077"/>
                <a:gd name="T68" fmla="*/ 1 w 1078"/>
                <a:gd name="T69" fmla="*/ 0 h 1077"/>
                <a:gd name="T70" fmla="*/ 1 w 1078"/>
                <a:gd name="T71" fmla="*/ 0 h 1077"/>
                <a:gd name="T72" fmla="*/ 1 w 1078"/>
                <a:gd name="T73" fmla="*/ 0 h 1077"/>
                <a:gd name="T74" fmla="*/ 1 w 1078"/>
                <a:gd name="T75" fmla="*/ 0 h 1077"/>
                <a:gd name="T76" fmla="*/ 1 w 1078"/>
                <a:gd name="T77" fmla="*/ 0 h 1077"/>
                <a:gd name="T78" fmla="*/ 1 w 1078"/>
                <a:gd name="T79" fmla="*/ 0 h 1077"/>
                <a:gd name="T80" fmla="*/ 1 w 1078"/>
                <a:gd name="T81" fmla="*/ 0 h 1077"/>
                <a:gd name="T82" fmla="*/ 1 w 1078"/>
                <a:gd name="T83" fmla="*/ 0 h 1077"/>
                <a:gd name="T84" fmla="*/ 1 w 1078"/>
                <a:gd name="T85" fmla="*/ 0 h 1077"/>
                <a:gd name="T86" fmla="*/ 1 w 1078"/>
                <a:gd name="T87" fmla="*/ 0 h 1077"/>
                <a:gd name="T88" fmla="*/ 1 w 1078"/>
                <a:gd name="T89" fmla="*/ 0 h 10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78"/>
                <a:gd name="T136" fmla="*/ 0 h 1077"/>
                <a:gd name="T137" fmla="*/ 1078 w 1078"/>
                <a:gd name="T138" fmla="*/ 1077 h 10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78" h="1077">
                  <a:moveTo>
                    <a:pt x="539" y="1075"/>
                  </a:moveTo>
                  <a:lnTo>
                    <a:pt x="626" y="1068"/>
                  </a:lnTo>
                  <a:lnTo>
                    <a:pt x="708" y="1048"/>
                  </a:lnTo>
                  <a:lnTo>
                    <a:pt x="786" y="1015"/>
                  </a:lnTo>
                  <a:lnTo>
                    <a:pt x="858" y="970"/>
                  </a:lnTo>
                  <a:lnTo>
                    <a:pt x="920" y="918"/>
                  </a:lnTo>
                  <a:lnTo>
                    <a:pt x="973" y="856"/>
                  </a:lnTo>
                  <a:lnTo>
                    <a:pt x="1018" y="783"/>
                  </a:lnTo>
                  <a:lnTo>
                    <a:pt x="1050" y="707"/>
                  </a:lnTo>
                  <a:lnTo>
                    <a:pt x="1071" y="625"/>
                  </a:lnTo>
                  <a:lnTo>
                    <a:pt x="1078" y="539"/>
                  </a:lnTo>
                  <a:lnTo>
                    <a:pt x="1071" y="451"/>
                  </a:lnTo>
                  <a:lnTo>
                    <a:pt x="1050" y="369"/>
                  </a:lnTo>
                  <a:lnTo>
                    <a:pt x="1018" y="292"/>
                  </a:lnTo>
                  <a:lnTo>
                    <a:pt x="973" y="221"/>
                  </a:lnTo>
                  <a:lnTo>
                    <a:pt x="920" y="159"/>
                  </a:lnTo>
                  <a:lnTo>
                    <a:pt x="858" y="105"/>
                  </a:lnTo>
                  <a:lnTo>
                    <a:pt x="786" y="61"/>
                  </a:lnTo>
                  <a:lnTo>
                    <a:pt x="708" y="27"/>
                  </a:lnTo>
                  <a:lnTo>
                    <a:pt x="626" y="7"/>
                  </a:lnTo>
                  <a:lnTo>
                    <a:pt x="539" y="2"/>
                  </a:lnTo>
                  <a:lnTo>
                    <a:pt x="539" y="0"/>
                  </a:lnTo>
                  <a:lnTo>
                    <a:pt x="452" y="7"/>
                  </a:lnTo>
                  <a:lnTo>
                    <a:pt x="370" y="27"/>
                  </a:lnTo>
                  <a:lnTo>
                    <a:pt x="292" y="61"/>
                  </a:lnTo>
                  <a:lnTo>
                    <a:pt x="221" y="105"/>
                  </a:lnTo>
                  <a:lnTo>
                    <a:pt x="158" y="159"/>
                  </a:lnTo>
                  <a:lnTo>
                    <a:pt x="105" y="221"/>
                  </a:lnTo>
                  <a:lnTo>
                    <a:pt x="61" y="292"/>
                  </a:lnTo>
                  <a:lnTo>
                    <a:pt x="29" y="369"/>
                  </a:lnTo>
                  <a:lnTo>
                    <a:pt x="9" y="451"/>
                  </a:lnTo>
                  <a:lnTo>
                    <a:pt x="0" y="539"/>
                  </a:lnTo>
                  <a:lnTo>
                    <a:pt x="9" y="625"/>
                  </a:lnTo>
                  <a:lnTo>
                    <a:pt x="29" y="707"/>
                  </a:lnTo>
                  <a:lnTo>
                    <a:pt x="61" y="783"/>
                  </a:lnTo>
                  <a:lnTo>
                    <a:pt x="105" y="856"/>
                  </a:lnTo>
                  <a:lnTo>
                    <a:pt x="158" y="918"/>
                  </a:lnTo>
                  <a:lnTo>
                    <a:pt x="221" y="970"/>
                  </a:lnTo>
                  <a:lnTo>
                    <a:pt x="292" y="1015"/>
                  </a:lnTo>
                  <a:lnTo>
                    <a:pt x="370" y="1048"/>
                  </a:lnTo>
                  <a:lnTo>
                    <a:pt x="452" y="1068"/>
                  </a:lnTo>
                  <a:lnTo>
                    <a:pt x="539" y="1077"/>
                  </a:lnTo>
                  <a:lnTo>
                    <a:pt x="539" y="107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7" name="Freeform 26"/>
            <p:cNvSpPr>
              <a:spLocks/>
            </p:cNvSpPr>
            <p:nvPr/>
          </p:nvSpPr>
          <p:spPr bwMode="auto">
            <a:xfrm>
              <a:off x="3899" y="3506"/>
              <a:ext cx="476" cy="476"/>
            </a:xfrm>
            <a:custGeom>
              <a:avLst/>
              <a:gdLst>
                <a:gd name="T0" fmla="*/ 0 w 954"/>
                <a:gd name="T1" fmla="*/ 1 h 952"/>
                <a:gd name="T2" fmla="*/ 0 w 954"/>
                <a:gd name="T3" fmla="*/ 1 h 952"/>
                <a:gd name="T4" fmla="*/ 0 w 954"/>
                <a:gd name="T5" fmla="*/ 1 h 952"/>
                <a:gd name="T6" fmla="*/ 0 w 954"/>
                <a:gd name="T7" fmla="*/ 1 h 952"/>
                <a:gd name="T8" fmla="*/ 0 w 954"/>
                <a:gd name="T9" fmla="*/ 1 h 952"/>
                <a:gd name="T10" fmla="*/ 0 w 954"/>
                <a:gd name="T11" fmla="*/ 1 h 952"/>
                <a:gd name="T12" fmla="*/ 0 w 954"/>
                <a:gd name="T13" fmla="*/ 1 h 952"/>
                <a:gd name="T14" fmla="*/ 0 w 954"/>
                <a:gd name="T15" fmla="*/ 1 h 952"/>
                <a:gd name="T16" fmla="*/ 0 w 954"/>
                <a:gd name="T17" fmla="*/ 1 h 952"/>
                <a:gd name="T18" fmla="*/ 0 w 954"/>
                <a:gd name="T19" fmla="*/ 1 h 952"/>
                <a:gd name="T20" fmla="*/ 0 w 954"/>
                <a:gd name="T21" fmla="*/ 1 h 952"/>
                <a:gd name="T22" fmla="*/ 0 w 954"/>
                <a:gd name="T23" fmla="*/ 1 h 952"/>
                <a:gd name="T24" fmla="*/ 0 w 954"/>
                <a:gd name="T25" fmla="*/ 1 h 952"/>
                <a:gd name="T26" fmla="*/ 0 w 954"/>
                <a:gd name="T27" fmla="*/ 1 h 952"/>
                <a:gd name="T28" fmla="*/ 0 w 954"/>
                <a:gd name="T29" fmla="*/ 1 h 952"/>
                <a:gd name="T30" fmla="*/ 0 w 954"/>
                <a:gd name="T31" fmla="*/ 1 h 952"/>
                <a:gd name="T32" fmla="*/ 0 w 954"/>
                <a:gd name="T33" fmla="*/ 1 h 952"/>
                <a:gd name="T34" fmla="*/ 0 w 954"/>
                <a:gd name="T35" fmla="*/ 1 h 952"/>
                <a:gd name="T36" fmla="*/ 0 w 954"/>
                <a:gd name="T37" fmla="*/ 1 h 952"/>
                <a:gd name="T38" fmla="*/ 0 w 954"/>
                <a:gd name="T39" fmla="*/ 1 h 952"/>
                <a:gd name="T40" fmla="*/ 0 w 954"/>
                <a:gd name="T41" fmla="*/ 1 h 952"/>
                <a:gd name="T42" fmla="*/ 0 w 954"/>
                <a:gd name="T43" fmla="*/ 1 h 952"/>
                <a:gd name="T44" fmla="*/ 0 w 954"/>
                <a:gd name="T45" fmla="*/ 0 h 952"/>
                <a:gd name="T46" fmla="*/ 0 w 954"/>
                <a:gd name="T47" fmla="*/ 1 h 952"/>
                <a:gd name="T48" fmla="*/ 0 w 954"/>
                <a:gd name="T49" fmla="*/ 1 h 952"/>
                <a:gd name="T50" fmla="*/ 0 w 954"/>
                <a:gd name="T51" fmla="*/ 1 h 952"/>
                <a:gd name="T52" fmla="*/ 0 w 954"/>
                <a:gd name="T53" fmla="*/ 1 h 952"/>
                <a:gd name="T54" fmla="*/ 0 w 954"/>
                <a:gd name="T55" fmla="*/ 1 h 952"/>
                <a:gd name="T56" fmla="*/ 0 w 954"/>
                <a:gd name="T57" fmla="*/ 1 h 952"/>
                <a:gd name="T58" fmla="*/ 0 w 954"/>
                <a:gd name="T59" fmla="*/ 1 h 952"/>
                <a:gd name="T60" fmla="*/ 0 w 954"/>
                <a:gd name="T61" fmla="*/ 1 h 952"/>
                <a:gd name="T62" fmla="*/ 0 w 954"/>
                <a:gd name="T63" fmla="*/ 1 h 952"/>
                <a:gd name="T64" fmla="*/ 0 w 954"/>
                <a:gd name="T65" fmla="*/ 1 h 952"/>
                <a:gd name="T66" fmla="*/ 0 w 954"/>
                <a:gd name="T67" fmla="*/ 1 h 952"/>
                <a:gd name="T68" fmla="*/ 0 w 954"/>
                <a:gd name="T69" fmla="*/ 1 h 952"/>
                <a:gd name="T70" fmla="*/ 0 w 954"/>
                <a:gd name="T71" fmla="*/ 1 h 952"/>
                <a:gd name="T72" fmla="*/ 0 w 954"/>
                <a:gd name="T73" fmla="*/ 1 h 952"/>
                <a:gd name="T74" fmla="*/ 0 w 954"/>
                <a:gd name="T75" fmla="*/ 1 h 952"/>
                <a:gd name="T76" fmla="*/ 0 w 954"/>
                <a:gd name="T77" fmla="*/ 1 h 952"/>
                <a:gd name="T78" fmla="*/ 0 w 954"/>
                <a:gd name="T79" fmla="*/ 1 h 952"/>
                <a:gd name="T80" fmla="*/ 0 w 954"/>
                <a:gd name="T81" fmla="*/ 1 h 952"/>
                <a:gd name="T82" fmla="*/ 0 w 954"/>
                <a:gd name="T83" fmla="*/ 1 h 952"/>
                <a:gd name="T84" fmla="*/ 0 w 954"/>
                <a:gd name="T85" fmla="*/ 1 h 952"/>
                <a:gd name="T86" fmla="*/ 0 w 954"/>
                <a:gd name="T87" fmla="*/ 1 h 952"/>
                <a:gd name="T88" fmla="*/ 0 w 954"/>
                <a:gd name="T89" fmla="*/ 1 h 95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54"/>
                <a:gd name="T136" fmla="*/ 0 h 952"/>
                <a:gd name="T137" fmla="*/ 954 w 954"/>
                <a:gd name="T138" fmla="*/ 952 h 95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54" h="952">
                  <a:moveTo>
                    <a:pt x="477" y="950"/>
                  </a:moveTo>
                  <a:lnTo>
                    <a:pt x="555" y="944"/>
                  </a:lnTo>
                  <a:lnTo>
                    <a:pt x="628" y="927"/>
                  </a:lnTo>
                  <a:lnTo>
                    <a:pt x="696" y="896"/>
                  </a:lnTo>
                  <a:lnTo>
                    <a:pt x="758" y="859"/>
                  </a:lnTo>
                  <a:lnTo>
                    <a:pt x="813" y="811"/>
                  </a:lnTo>
                  <a:lnTo>
                    <a:pt x="861" y="756"/>
                  </a:lnTo>
                  <a:lnTo>
                    <a:pt x="900" y="694"/>
                  </a:lnTo>
                  <a:lnTo>
                    <a:pt x="929" y="626"/>
                  </a:lnTo>
                  <a:lnTo>
                    <a:pt x="948" y="553"/>
                  </a:lnTo>
                  <a:lnTo>
                    <a:pt x="954" y="476"/>
                  </a:lnTo>
                  <a:lnTo>
                    <a:pt x="948" y="396"/>
                  </a:lnTo>
                  <a:lnTo>
                    <a:pt x="929" y="323"/>
                  </a:lnTo>
                  <a:lnTo>
                    <a:pt x="900" y="256"/>
                  </a:lnTo>
                  <a:lnTo>
                    <a:pt x="861" y="194"/>
                  </a:lnTo>
                  <a:lnTo>
                    <a:pt x="813" y="138"/>
                  </a:lnTo>
                  <a:lnTo>
                    <a:pt x="758" y="90"/>
                  </a:lnTo>
                  <a:lnTo>
                    <a:pt x="696" y="53"/>
                  </a:lnTo>
                  <a:lnTo>
                    <a:pt x="628" y="23"/>
                  </a:lnTo>
                  <a:lnTo>
                    <a:pt x="555" y="7"/>
                  </a:lnTo>
                  <a:lnTo>
                    <a:pt x="477" y="1"/>
                  </a:lnTo>
                  <a:lnTo>
                    <a:pt x="477" y="0"/>
                  </a:lnTo>
                  <a:lnTo>
                    <a:pt x="399" y="5"/>
                  </a:lnTo>
                  <a:lnTo>
                    <a:pt x="326" y="23"/>
                  </a:lnTo>
                  <a:lnTo>
                    <a:pt x="258" y="53"/>
                  </a:lnTo>
                  <a:lnTo>
                    <a:pt x="196" y="90"/>
                  </a:lnTo>
                  <a:lnTo>
                    <a:pt x="141" y="138"/>
                  </a:lnTo>
                  <a:lnTo>
                    <a:pt x="93" y="194"/>
                  </a:lnTo>
                  <a:lnTo>
                    <a:pt x="54" y="256"/>
                  </a:lnTo>
                  <a:lnTo>
                    <a:pt x="25" y="323"/>
                  </a:lnTo>
                  <a:lnTo>
                    <a:pt x="9" y="396"/>
                  </a:lnTo>
                  <a:lnTo>
                    <a:pt x="0" y="476"/>
                  </a:lnTo>
                  <a:lnTo>
                    <a:pt x="8" y="553"/>
                  </a:lnTo>
                  <a:lnTo>
                    <a:pt x="25" y="626"/>
                  </a:lnTo>
                  <a:lnTo>
                    <a:pt x="54" y="694"/>
                  </a:lnTo>
                  <a:lnTo>
                    <a:pt x="93" y="756"/>
                  </a:lnTo>
                  <a:lnTo>
                    <a:pt x="141" y="811"/>
                  </a:lnTo>
                  <a:lnTo>
                    <a:pt x="196" y="859"/>
                  </a:lnTo>
                  <a:lnTo>
                    <a:pt x="258" y="896"/>
                  </a:lnTo>
                  <a:lnTo>
                    <a:pt x="326" y="927"/>
                  </a:lnTo>
                  <a:lnTo>
                    <a:pt x="399" y="944"/>
                  </a:lnTo>
                  <a:lnTo>
                    <a:pt x="477" y="952"/>
                  </a:lnTo>
                  <a:lnTo>
                    <a:pt x="477" y="95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8" name="Freeform 27"/>
            <p:cNvSpPr>
              <a:spLocks/>
            </p:cNvSpPr>
            <p:nvPr/>
          </p:nvSpPr>
          <p:spPr bwMode="auto">
            <a:xfrm>
              <a:off x="3954" y="3561"/>
              <a:ext cx="366" cy="366"/>
            </a:xfrm>
            <a:custGeom>
              <a:avLst/>
              <a:gdLst>
                <a:gd name="T0" fmla="*/ 0 w 733"/>
                <a:gd name="T1" fmla="*/ 1 h 731"/>
                <a:gd name="T2" fmla="*/ 0 w 733"/>
                <a:gd name="T3" fmla="*/ 1 h 731"/>
                <a:gd name="T4" fmla="*/ 0 w 733"/>
                <a:gd name="T5" fmla="*/ 1 h 731"/>
                <a:gd name="T6" fmla="*/ 0 w 733"/>
                <a:gd name="T7" fmla="*/ 1 h 731"/>
                <a:gd name="T8" fmla="*/ 0 w 733"/>
                <a:gd name="T9" fmla="*/ 1 h 731"/>
                <a:gd name="T10" fmla="*/ 0 w 733"/>
                <a:gd name="T11" fmla="*/ 1 h 731"/>
                <a:gd name="T12" fmla="*/ 0 w 733"/>
                <a:gd name="T13" fmla="*/ 1 h 731"/>
                <a:gd name="T14" fmla="*/ 0 w 733"/>
                <a:gd name="T15" fmla="*/ 1 h 731"/>
                <a:gd name="T16" fmla="*/ 0 w 733"/>
                <a:gd name="T17" fmla="*/ 1 h 731"/>
                <a:gd name="T18" fmla="*/ 0 w 733"/>
                <a:gd name="T19" fmla="*/ 1 h 731"/>
                <a:gd name="T20" fmla="*/ 0 w 733"/>
                <a:gd name="T21" fmla="*/ 1 h 731"/>
                <a:gd name="T22" fmla="*/ 0 w 733"/>
                <a:gd name="T23" fmla="*/ 1 h 731"/>
                <a:gd name="T24" fmla="*/ 0 w 733"/>
                <a:gd name="T25" fmla="*/ 1 h 731"/>
                <a:gd name="T26" fmla="*/ 0 w 733"/>
                <a:gd name="T27" fmla="*/ 1 h 731"/>
                <a:gd name="T28" fmla="*/ 0 w 733"/>
                <a:gd name="T29" fmla="*/ 1 h 731"/>
                <a:gd name="T30" fmla="*/ 0 w 733"/>
                <a:gd name="T31" fmla="*/ 1 h 731"/>
                <a:gd name="T32" fmla="*/ 0 w 733"/>
                <a:gd name="T33" fmla="*/ 1 h 731"/>
                <a:gd name="T34" fmla="*/ 0 w 733"/>
                <a:gd name="T35" fmla="*/ 1 h 731"/>
                <a:gd name="T36" fmla="*/ 0 w 733"/>
                <a:gd name="T37" fmla="*/ 1 h 731"/>
                <a:gd name="T38" fmla="*/ 0 w 733"/>
                <a:gd name="T39" fmla="*/ 1 h 731"/>
                <a:gd name="T40" fmla="*/ 0 w 733"/>
                <a:gd name="T41" fmla="*/ 1 h 731"/>
                <a:gd name="T42" fmla="*/ 0 w 733"/>
                <a:gd name="T43" fmla="*/ 1 h 731"/>
                <a:gd name="T44" fmla="*/ 0 w 733"/>
                <a:gd name="T45" fmla="*/ 0 h 731"/>
                <a:gd name="T46" fmla="*/ 0 w 733"/>
                <a:gd name="T47" fmla="*/ 1 h 731"/>
                <a:gd name="T48" fmla="*/ 0 w 733"/>
                <a:gd name="T49" fmla="*/ 1 h 731"/>
                <a:gd name="T50" fmla="*/ 0 w 733"/>
                <a:gd name="T51" fmla="*/ 1 h 731"/>
                <a:gd name="T52" fmla="*/ 0 w 733"/>
                <a:gd name="T53" fmla="*/ 1 h 731"/>
                <a:gd name="T54" fmla="*/ 0 w 733"/>
                <a:gd name="T55" fmla="*/ 1 h 731"/>
                <a:gd name="T56" fmla="*/ 0 w 733"/>
                <a:gd name="T57" fmla="*/ 1 h 731"/>
                <a:gd name="T58" fmla="*/ 0 w 733"/>
                <a:gd name="T59" fmla="*/ 1 h 731"/>
                <a:gd name="T60" fmla="*/ 0 w 733"/>
                <a:gd name="T61" fmla="*/ 1 h 731"/>
                <a:gd name="T62" fmla="*/ 0 w 733"/>
                <a:gd name="T63" fmla="*/ 1 h 731"/>
                <a:gd name="T64" fmla="*/ 0 w 733"/>
                <a:gd name="T65" fmla="*/ 1 h 731"/>
                <a:gd name="T66" fmla="*/ 0 w 733"/>
                <a:gd name="T67" fmla="*/ 1 h 731"/>
                <a:gd name="T68" fmla="*/ 0 w 733"/>
                <a:gd name="T69" fmla="*/ 1 h 731"/>
                <a:gd name="T70" fmla="*/ 0 w 733"/>
                <a:gd name="T71" fmla="*/ 1 h 731"/>
                <a:gd name="T72" fmla="*/ 0 w 733"/>
                <a:gd name="T73" fmla="*/ 1 h 731"/>
                <a:gd name="T74" fmla="*/ 0 w 733"/>
                <a:gd name="T75" fmla="*/ 1 h 731"/>
                <a:gd name="T76" fmla="*/ 0 w 733"/>
                <a:gd name="T77" fmla="*/ 1 h 731"/>
                <a:gd name="T78" fmla="*/ 0 w 733"/>
                <a:gd name="T79" fmla="*/ 1 h 731"/>
                <a:gd name="T80" fmla="*/ 0 w 733"/>
                <a:gd name="T81" fmla="*/ 1 h 731"/>
                <a:gd name="T82" fmla="*/ 0 w 733"/>
                <a:gd name="T83" fmla="*/ 1 h 731"/>
                <a:gd name="T84" fmla="*/ 0 w 733"/>
                <a:gd name="T85" fmla="*/ 1 h 731"/>
                <a:gd name="T86" fmla="*/ 0 w 733"/>
                <a:gd name="T87" fmla="*/ 1 h 731"/>
                <a:gd name="T88" fmla="*/ 0 w 733"/>
                <a:gd name="T89" fmla="*/ 1 h 7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33"/>
                <a:gd name="T136" fmla="*/ 0 h 731"/>
                <a:gd name="T137" fmla="*/ 733 w 733"/>
                <a:gd name="T138" fmla="*/ 731 h 73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33" h="731">
                  <a:moveTo>
                    <a:pt x="366" y="729"/>
                  </a:moveTo>
                  <a:lnTo>
                    <a:pt x="427" y="724"/>
                  </a:lnTo>
                  <a:lnTo>
                    <a:pt x="480" y="712"/>
                  </a:lnTo>
                  <a:lnTo>
                    <a:pt x="533" y="689"/>
                  </a:lnTo>
                  <a:lnTo>
                    <a:pt x="581" y="658"/>
                  </a:lnTo>
                  <a:lnTo>
                    <a:pt x="624" y="623"/>
                  </a:lnTo>
                  <a:lnTo>
                    <a:pt x="661" y="580"/>
                  </a:lnTo>
                  <a:lnTo>
                    <a:pt x="692" y="532"/>
                  </a:lnTo>
                  <a:lnTo>
                    <a:pt x="713" y="479"/>
                  </a:lnTo>
                  <a:lnTo>
                    <a:pt x="729" y="425"/>
                  </a:lnTo>
                  <a:lnTo>
                    <a:pt x="733" y="366"/>
                  </a:lnTo>
                  <a:lnTo>
                    <a:pt x="727" y="306"/>
                  </a:lnTo>
                  <a:lnTo>
                    <a:pt x="713" y="251"/>
                  </a:lnTo>
                  <a:lnTo>
                    <a:pt x="690" y="197"/>
                  </a:lnTo>
                  <a:lnTo>
                    <a:pt x="661" y="149"/>
                  </a:lnTo>
                  <a:lnTo>
                    <a:pt x="624" y="107"/>
                  </a:lnTo>
                  <a:lnTo>
                    <a:pt x="581" y="71"/>
                  </a:lnTo>
                  <a:lnTo>
                    <a:pt x="533" y="41"/>
                  </a:lnTo>
                  <a:lnTo>
                    <a:pt x="480" y="20"/>
                  </a:lnTo>
                  <a:lnTo>
                    <a:pt x="427" y="5"/>
                  </a:lnTo>
                  <a:lnTo>
                    <a:pt x="366" y="2"/>
                  </a:lnTo>
                  <a:lnTo>
                    <a:pt x="366" y="0"/>
                  </a:lnTo>
                  <a:lnTo>
                    <a:pt x="307" y="5"/>
                  </a:lnTo>
                  <a:lnTo>
                    <a:pt x="252" y="18"/>
                  </a:lnTo>
                  <a:lnTo>
                    <a:pt x="199" y="41"/>
                  </a:lnTo>
                  <a:lnTo>
                    <a:pt x="151" y="71"/>
                  </a:lnTo>
                  <a:lnTo>
                    <a:pt x="108" y="107"/>
                  </a:lnTo>
                  <a:lnTo>
                    <a:pt x="73" y="149"/>
                  </a:lnTo>
                  <a:lnTo>
                    <a:pt x="42" y="197"/>
                  </a:lnTo>
                  <a:lnTo>
                    <a:pt x="21" y="251"/>
                  </a:lnTo>
                  <a:lnTo>
                    <a:pt x="5" y="306"/>
                  </a:lnTo>
                  <a:lnTo>
                    <a:pt x="0" y="366"/>
                  </a:lnTo>
                  <a:lnTo>
                    <a:pt x="5" y="425"/>
                  </a:lnTo>
                  <a:lnTo>
                    <a:pt x="19" y="479"/>
                  </a:lnTo>
                  <a:lnTo>
                    <a:pt x="42" y="532"/>
                  </a:lnTo>
                  <a:lnTo>
                    <a:pt x="73" y="580"/>
                  </a:lnTo>
                  <a:lnTo>
                    <a:pt x="108" y="623"/>
                  </a:lnTo>
                  <a:lnTo>
                    <a:pt x="151" y="658"/>
                  </a:lnTo>
                  <a:lnTo>
                    <a:pt x="199" y="690"/>
                  </a:lnTo>
                  <a:lnTo>
                    <a:pt x="252" y="712"/>
                  </a:lnTo>
                  <a:lnTo>
                    <a:pt x="307" y="726"/>
                  </a:lnTo>
                  <a:lnTo>
                    <a:pt x="366" y="731"/>
                  </a:lnTo>
                  <a:lnTo>
                    <a:pt x="366" y="729"/>
                  </a:lnTo>
                  <a:close/>
                </a:path>
              </a:pathLst>
            </a:custGeom>
            <a:solidFill>
              <a:srgbClr val="B2B2B2"/>
            </a:solidFill>
            <a:ln w="0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9" name="Freeform 28"/>
            <p:cNvSpPr>
              <a:spLocks/>
            </p:cNvSpPr>
            <p:nvPr/>
          </p:nvSpPr>
          <p:spPr bwMode="auto">
            <a:xfrm>
              <a:off x="3972" y="3578"/>
              <a:ext cx="330" cy="332"/>
            </a:xfrm>
            <a:custGeom>
              <a:avLst/>
              <a:gdLst>
                <a:gd name="T0" fmla="*/ 0 w 662"/>
                <a:gd name="T1" fmla="*/ 1 h 663"/>
                <a:gd name="T2" fmla="*/ 0 w 662"/>
                <a:gd name="T3" fmla="*/ 1 h 663"/>
                <a:gd name="T4" fmla="*/ 0 w 662"/>
                <a:gd name="T5" fmla="*/ 1 h 663"/>
                <a:gd name="T6" fmla="*/ 0 w 662"/>
                <a:gd name="T7" fmla="*/ 1 h 663"/>
                <a:gd name="T8" fmla="*/ 0 w 662"/>
                <a:gd name="T9" fmla="*/ 1 h 663"/>
                <a:gd name="T10" fmla="*/ 0 w 662"/>
                <a:gd name="T11" fmla="*/ 1 h 663"/>
                <a:gd name="T12" fmla="*/ 0 w 662"/>
                <a:gd name="T13" fmla="*/ 1 h 663"/>
                <a:gd name="T14" fmla="*/ 0 w 662"/>
                <a:gd name="T15" fmla="*/ 1 h 663"/>
                <a:gd name="T16" fmla="*/ 0 w 662"/>
                <a:gd name="T17" fmla="*/ 1 h 663"/>
                <a:gd name="T18" fmla="*/ 0 w 662"/>
                <a:gd name="T19" fmla="*/ 1 h 663"/>
                <a:gd name="T20" fmla="*/ 0 w 662"/>
                <a:gd name="T21" fmla="*/ 1 h 663"/>
                <a:gd name="T22" fmla="*/ 0 w 662"/>
                <a:gd name="T23" fmla="*/ 1 h 663"/>
                <a:gd name="T24" fmla="*/ 0 w 662"/>
                <a:gd name="T25" fmla="*/ 1 h 663"/>
                <a:gd name="T26" fmla="*/ 0 w 662"/>
                <a:gd name="T27" fmla="*/ 1 h 663"/>
                <a:gd name="T28" fmla="*/ 0 w 662"/>
                <a:gd name="T29" fmla="*/ 1 h 663"/>
                <a:gd name="T30" fmla="*/ 0 w 662"/>
                <a:gd name="T31" fmla="*/ 1 h 663"/>
                <a:gd name="T32" fmla="*/ 0 w 662"/>
                <a:gd name="T33" fmla="*/ 1 h 663"/>
                <a:gd name="T34" fmla="*/ 0 w 662"/>
                <a:gd name="T35" fmla="*/ 1 h 663"/>
                <a:gd name="T36" fmla="*/ 0 w 662"/>
                <a:gd name="T37" fmla="*/ 1 h 663"/>
                <a:gd name="T38" fmla="*/ 0 w 662"/>
                <a:gd name="T39" fmla="*/ 1 h 663"/>
                <a:gd name="T40" fmla="*/ 0 w 662"/>
                <a:gd name="T41" fmla="*/ 1 h 663"/>
                <a:gd name="T42" fmla="*/ 0 w 662"/>
                <a:gd name="T43" fmla="*/ 1 h 663"/>
                <a:gd name="T44" fmla="*/ 0 w 662"/>
                <a:gd name="T45" fmla="*/ 0 h 663"/>
                <a:gd name="T46" fmla="*/ 0 w 662"/>
                <a:gd name="T47" fmla="*/ 1 h 663"/>
                <a:gd name="T48" fmla="*/ 0 w 662"/>
                <a:gd name="T49" fmla="*/ 1 h 663"/>
                <a:gd name="T50" fmla="*/ 0 w 662"/>
                <a:gd name="T51" fmla="*/ 1 h 663"/>
                <a:gd name="T52" fmla="*/ 0 w 662"/>
                <a:gd name="T53" fmla="*/ 1 h 663"/>
                <a:gd name="T54" fmla="*/ 0 w 662"/>
                <a:gd name="T55" fmla="*/ 1 h 663"/>
                <a:gd name="T56" fmla="*/ 0 w 662"/>
                <a:gd name="T57" fmla="*/ 1 h 663"/>
                <a:gd name="T58" fmla="*/ 0 w 662"/>
                <a:gd name="T59" fmla="*/ 1 h 663"/>
                <a:gd name="T60" fmla="*/ 0 w 662"/>
                <a:gd name="T61" fmla="*/ 1 h 663"/>
                <a:gd name="T62" fmla="*/ 0 w 662"/>
                <a:gd name="T63" fmla="*/ 1 h 663"/>
                <a:gd name="T64" fmla="*/ 0 w 662"/>
                <a:gd name="T65" fmla="*/ 1 h 663"/>
                <a:gd name="T66" fmla="*/ 0 w 662"/>
                <a:gd name="T67" fmla="*/ 1 h 663"/>
                <a:gd name="T68" fmla="*/ 0 w 662"/>
                <a:gd name="T69" fmla="*/ 1 h 663"/>
                <a:gd name="T70" fmla="*/ 0 w 662"/>
                <a:gd name="T71" fmla="*/ 1 h 663"/>
                <a:gd name="T72" fmla="*/ 0 w 662"/>
                <a:gd name="T73" fmla="*/ 1 h 663"/>
                <a:gd name="T74" fmla="*/ 0 w 662"/>
                <a:gd name="T75" fmla="*/ 1 h 663"/>
                <a:gd name="T76" fmla="*/ 0 w 662"/>
                <a:gd name="T77" fmla="*/ 1 h 663"/>
                <a:gd name="T78" fmla="*/ 0 w 662"/>
                <a:gd name="T79" fmla="*/ 1 h 663"/>
                <a:gd name="T80" fmla="*/ 0 w 662"/>
                <a:gd name="T81" fmla="*/ 1 h 663"/>
                <a:gd name="T82" fmla="*/ 0 w 662"/>
                <a:gd name="T83" fmla="*/ 1 h 663"/>
                <a:gd name="T84" fmla="*/ 0 w 662"/>
                <a:gd name="T85" fmla="*/ 1 h 663"/>
                <a:gd name="T86" fmla="*/ 0 w 662"/>
                <a:gd name="T87" fmla="*/ 1 h 66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62"/>
                <a:gd name="T133" fmla="*/ 0 h 663"/>
                <a:gd name="T134" fmla="*/ 662 w 662"/>
                <a:gd name="T135" fmla="*/ 663 h 66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62" h="663">
                  <a:moveTo>
                    <a:pt x="331" y="662"/>
                  </a:moveTo>
                  <a:lnTo>
                    <a:pt x="384" y="658"/>
                  </a:lnTo>
                  <a:lnTo>
                    <a:pt x="436" y="646"/>
                  </a:lnTo>
                  <a:lnTo>
                    <a:pt x="484" y="624"/>
                  </a:lnTo>
                  <a:lnTo>
                    <a:pt x="527" y="599"/>
                  </a:lnTo>
                  <a:lnTo>
                    <a:pt x="566" y="564"/>
                  </a:lnTo>
                  <a:lnTo>
                    <a:pt x="600" y="526"/>
                  </a:lnTo>
                  <a:lnTo>
                    <a:pt x="626" y="484"/>
                  </a:lnTo>
                  <a:lnTo>
                    <a:pt x="646" y="436"/>
                  </a:lnTo>
                  <a:lnTo>
                    <a:pt x="658" y="384"/>
                  </a:lnTo>
                  <a:lnTo>
                    <a:pt x="662" y="332"/>
                  </a:lnTo>
                  <a:lnTo>
                    <a:pt x="658" y="277"/>
                  </a:lnTo>
                  <a:lnTo>
                    <a:pt x="646" y="226"/>
                  </a:lnTo>
                  <a:lnTo>
                    <a:pt x="626" y="178"/>
                  </a:lnTo>
                  <a:lnTo>
                    <a:pt x="600" y="135"/>
                  </a:lnTo>
                  <a:lnTo>
                    <a:pt x="566" y="98"/>
                  </a:lnTo>
                  <a:lnTo>
                    <a:pt x="527" y="64"/>
                  </a:lnTo>
                  <a:lnTo>
                    <a:pt x="484" y="37"/>
                  </a:lnTo>
                  <a:lnTo>
                    <a:pt x="436" y="18"/>
                  </a:lnTo>
                  <a:lnTo>
                    <a:pt x="384" y="5"/>
                  </a:lnTo>
                  <a:lnTo>
                    <a:pt x="331" y="2"/>
                  </a:lnTo>
                  <a:lnTo>
                    <a:pt x="331" y="0"/>
                  </a:lnTo>
                  <a:lnTo>
                    <a:pt x="278" y="3"/>
                  </a:lnTo>
                  <a:lnTo>
                    <a:pt x="226" y="18"/>
                  </a:lnTo>
                  <a:lnTo>
                    <a:pt x="178" y="37"/>
                  </a:lnTo>
                  <a:lnTo>
                    <a:pt x="135" y="62"/>
                  </a:lnTo>
                  <a:lnTo>
                    <a:pt x="98" y="98"/>
                  </a:lnTo>
                  <a:lnTo>
                    <a:pt x="64" y="135"/>
                  </a:lnTo>
                  <a:lnTo>
                    <a:pt x="38" y="178"/>
                  </a:lnTo>
                  <a:lnTo>
                    <a:pt x="16" y="226"/>
                  </a:lnTo>
                  <a:lnTo>
                    <a:pt x="6" y="277"/>
                  </a:lnTo>
                  <a:lnTo>
                    <a:pt x="0" y="332"/>
                  </a:lnTo>
                  <a:lnTo>
                    <a:pt x="4" y="384"/>
                  </a:lnTo>
                  <a:lnTo>
                    <a:pt x="16" y="436"/>
                  </a:lnTo>
                  <a:lnTo>
                    <a:pt x="38" y="484"/>
                  </a:lnTo>
                  <a:lnTo>
                    <a:pt x="63" y="526"/>
                  </a:lnTo>
                  <a:lnTo>
                    <a:pt x="98" y="564"/>
                  </a:lnTo>
                  <a:lnTo>
                    <a:pt x="135" y="599"/>
                  </a:lnTo>
                  <a:lnTo>
                    <a:pt x="178" y="624"/>
                  </a:lnTo>
                  <a:lnTo>
                    <a:pt x="226" y="646"/>
                  </a:lnTo>
                  <a:lnTo>
                    <a:pt x="278" y="658"/>
                  </a:lnTo>
                  <a:lnTo>
                    <a:pt x="331" y="663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0" name="Freeform 29"/>
            <p:cNvSpPr>
              <a:spLocks/>
            </p:cNvSpPr>
            <p:nvPr/>
          </p:nvSpPr>
          <p:spPr bwMode="auto">
            <a:xfrm>
              <a:off x="4089" y="3696"/>
              <a:ext cx="96" cy="97"/>
            </a:xfrm>
            <a:custGeom>
              <a:avLst/>
              <a:gdLst>
                <a:gd name="T0" fmla="*/ 1 w 192"/>
                <a:gd name="T1" fmla="*/ 1 h 194"/>
                <a:gd name="T2" fmla="*/ 1 w 192"/>
                <a:gd name="T3" fmla="*/ 1 h 194"/>
                <a:gd name="T4" fmla="*/ 1 w 192"/>
                <a:gd name="T5" fmla="*/ 1 h 194"/>
                <a:gd name="T6" fmla="*/ 1 w 192"/>
                <a:gd name="T7" fmla="*/ 1 h 194"/>
                <a:gd name="T8" fmla="*/ 1 w 192"/>
                <a:gd name="T9" fmla="*/ 1 h 194"/>
                <a:gd name="T10" fmla="*/ 1 w 192"/>
                <a:gd name="T11" fmla="*/ 1 h 194"/>
                <a:gd name="T12" fmla="*/ 1 w 192"/>
                <a:gd name="T13" fmla="*/ 1 h 194"/>
                <a:gd name="T14" fmla="*/ 1 w 192"/>
                <a:gd name="T15" fmla="*/ 1 h 194"/>
                <a:gd name="T16" fmla="*/ 1 w 192"/>
                <a:gd name="T17" fmla="*/ 1 h 194"/>
                <a:gd name="T18" fmla="*/ 1 w 192"/>
                <a:gd name="T19" fmla="*/ 1 h 194"/>
                <a:gd name="T20" fmla="*/ 1 w 192"/>
                <a:gd name="T21" fmla="*/ 1 h 194"/>
                <a:gd name="T22" fmla="*/ 1 w 192"/>
                <a:gd name="T23" fmla="*/ 1 h 194"/>
                <a:gd name="T24" fmla="*/ 1 w 192"/>
                <a:gd name="T25" fmla="*/ 0 h 194"/>
                <a:gd name="T26" fmla="*/ 1 w 192"/>
                <a:gd name="T27" fmla="*/ 1 h 194"/>
                <a:gd name="T28" fmla="*/ 1 w 192"/>
                <a:gd name="T29" fmla="*/ 1 h 194"/>
                <a:gd name="T30" fmla="*/ 1 w 192"/>
                <a:gd name="T31" fmla="*/ 1 h 194"/>
                <a:gd name="T32" fmla="*/ 1 w 192"/>
                <a:gd name="T33" fmla="*/ 1 h 194"/>
                <a:gd name="T34" fmla="*/ 0 w 192"/>
                <a:gd name="T35" fmla="*/ 1 h 194"/>
                <a:gd name="T36" fmla="*/ 0 w 192"/>
                <a:gd name="T37" fmla="*/ 1 h 194"/>
                <a:gd name="T38" fmla="*/ 1 w 192"/>
                <a:gd name="T39" fmla="*/ 1 h 194"/>
                <a:gd name="T40" fmla="*/ 1 w 192"/>
                <a:gd name="T41" fmla="*/ 1 h 194"/>
                <a:gd name="T42" fmla="*/ 1 w 192"/>
                <a:gd name="T43" fmla="*/ 1 h 194"/>
                <a:gd name="T44" fmla="*/ 1 w 192"/>
                <a:gd name="T45" fmla="*/ 1 h 194"/>
                <a:gd name="T46" fmla="*/ 1 w 192"/>
                <a:gd name="T47" fmla="*/ 1 h 194"/>
                <a:gd name="T48" fmla="*/ 1 w 192"/>
                <a:gd name="T49" fmla="*/ 1 h 19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2"/>
                <a:gd name="T76" fmla="*/ 0 h 194"/>
                <a:gd name="T77" fmla="*/ 192 w 192"/>
                <a:gd name="T78" fmla="*/ 194 h 19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2" h="194">
                  <a:moveTo>
                    <a:pt x="96" y="192"/>
                  </a:moveTo>
                  <a:lnTo>
                    <a:pt x="126" y="186"/>
                  </a:lnTo>
                  <a:lnTo>
                    <a:pt x="155" y="174"/>
                  </a:lnTo>
                  <a:lnTo>
                    <a:pt x="174" y="153"/>
                  </a:lnTo>
                  <a:lnTo>
                    <a:pt x="189" y="126"/>
                  </a:lnTo>
                  <a:lnTo>
                    <a:pt x="192" y="97"/>
                  </a:lnTo>
                  <a:lnTo>
                    <a:pt x="187" y="65"/>
                  </a:lnTo>
                  <a:lnTo>
                    <a:pt x="174" y="39"/>
                  </a:lnTo>
                  <a:lnTo>
                    <a:pt x="155" y="17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96" y="0"/>
                  </a:lnTo>
                  <a:lnTo>
                    <a:pt x="66" y="5"/>
                  </a:lnTo>
                  <a:lnTo>
                    <a:pt x="39" y="17"/>
                  </a:lnTo>
                  <a:lnTo>
                    <a:pt x="18" y="39"/>
                  </a:lnTo>
                  <a:lnTo>
                    <a:pt x="5" y="65"/>
                  </a:lnTo>
                  <a:lnTo>
                    <a:pt x="0" y="97"/>
                  </a:lnTo>
                  <a:lnTo>
                    <a:pt x="5" y="126"/>
                  </a:lnTo>
                  <a:lnTo>
                    <a:pt x="18" y="153"/>
                  </a:lnTo>
                  <a:lnTo>
                    <a:pt x="39" y="174"/>
                  </a:lnTo>
                  <a:lnTo>
                    <a:pt x="66" y="188"/>
                  </a:lnTo>
                  <a:lnTo>
                    <a:pt x="96" y="194"/>
                  </a:lnTo>
                  <a:lnTo>
                    <a:pt x="96" y="19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1" name="Freeform 30"/>
            <p:cNvSpPr>
              <a:spLocks/>
            </p:cNvSpPr>
            <p:nvPr/>
          </p:nvSpPr>
          <p:spPr bwMode="auto">
            <a:xfrm>
              <a:off x="4089" y="3696"/>
              <a:ext cx="96" cy="97"/>
            </a:xfrm>
            <a:custGeom>
              <a:avLst/>
              <a:gdLst>
                <a:gd name="T0" fmla="*/ 1 w 192"/>
                <a:gd name="T1" fmla="*/ 1 h 194"/>
                <a:gd name="T2" fmla="*/ 1 w 192"/>
                <a:gd name="T3" fmla="*/ 1 h 194"/>
                <a:gd name="T4" fmla="*/ 1 w 192"/>
                <a:gd name="T5" fmla="*/ 1 h 194"/>
                <a:gd name="T6" fmla="*/ 1 w 192"/>
                <a:gd name="T7" fmla="*/ 1 h 194"/>
                <a:gd name="T8" fmla="*/ 1 w 192"/>
                <a:gd name="T9" fmla="*/ 1 h 194"/>
                <a:gd name="T10" fmla="*/ 1 w 192"/>
                <a:gd name="T11" fmla="*/ 1 h 194"/>
                <a:gd name="T12" fmla="*/ 1 w 192"/>
                <a:gd name="T13" fmla="*/ 1 h 194"/>
                <a:gd name="T14" fmla="*/ 1 w 192"/>
                <a:gd name="T15" fmla="*/ 1 h 194"/>
                <a:gd name="T16" fmla="*/ 1 w 192"/>
                <a:gd name="T17" fmla="*/ 1 h 194"/>
                <a:gd name="T18" fmla="*/ 1 w 192"/>
                <a:gd name="T19" fmla="*/ 1 h 194"/>
                <a:gd name="T20" fmla="*/ 1 w 192"/>
                <a:gd name="T21" fmla="*/ 1 h 194"/>
                <a:gd name="T22" fmla="*/ 1 w 192"/>
                <a:gd name="T23" fmla="*/ 1 h 194"/>
                <a:gd name="T24" fmla="*/ 1 w 192"/>
                <a:gd name="T25" fmla="*/ 0 h 194"/>
                <a:gd name="T26" fmla="*/ 1 w 192"/>
                <a:gd name="T27" fmla="*/ 1 h 194"/>
                <a:gd name="T28" fmla="*/ 1 w 192"/>
                <a:gd name="T29" fmla="*/ 1 h 194"/>
                <a:gd name="T30" fmla="*/ 1 w 192"/>
                <a:gd name="T31" fmla="*/ 1 h 194"/>
                <a:gd name="T32" fmla="*/ 1 w 192"/>
                <a:gd name="T33" fmla="*/ 1 h 194"/>
                <a:gd name="T34" fmla="*/ 0 w 192"/>
                <a:gd name="T35" fmla="*/ 1 h 194"/>
                <a:gd name="T36" fmla="*/ 0 w 192"/>
                <a:gd name="T37" fmla="*/ 1 h 194"/>
                <a:gd name="T38" fmla="*/ 1 w 192"/>
                <a:gd name="T39" fmla="*/ 1 h 194"/>
                <a:gd name="T40" fmla="*/ 1 w 192"/>
                <a:gd name="T41" fmla="*/ 1 h 194"/>
                <a:gd name="T42" fmla="*/ 1 w 192"/>
                <a:gd name="T43" fmla="*/ 1 h 194"/>
                <a:gd name="T44" fmla="*/ 1 w 192"/>
                <a:gd name="T45" fmla="*/ 1 h 194"/>
                <a:gd name="T46" fmla="*/ 1 w 192"/>
                <a:gd name="T47" fmla="*/ 1 h 19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92"/>
                <a:gd name="T73" fmla="*/ 0 h 194"/>
                <a:gd name="T74" fmla="*/ 192 w 192"/>
                <a:gd name="T75" fmla="*/ 194 h 19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92" h="194">
                  <a:moveTo>
                    <a:pt x="96" y="192"/>
                  </a:moveTo>
                  <a:lnTo>
                    <a:pt x="126" y="186"/>
                  </a:lnTo>
                  <a:lnTo>
                    <a:pt x="155" y="174"/>
                  </a:lnTo>
                  <a:lnTo>
                    <a:pt x="174" y="153"/>
                  </a:lnTo>
                  <a:lnTo>
                    <a:pt x="189" y="126"/>
                  </a:lnTo>
                  <a:lnTo>
                    <a:pt x="192" y="97"/>
                  </a:lnTo>
                  <a:lnTo>
                    <a:pt x="187" y="65"/>
                  </a:lnTo>
                  <a:lnTo>
                    <a:pt x="174" y="39"/>
                  </a:lnTo>
                  <a:lnTo>
                    <a:pt x="155" y="17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96" y="0"/>
                  </a:lnTo>
                  <a:lnTo>
                    <a:pt x="66" y="5"/>
                  </a:lnTo>
                  <a:lnTo>
                    <a:pt x="39" y="17"/>
                  </a:lnTo>
                  <a:lnTo>
                    <a:pt x="18" y="39"/>
                  </a:lnTo>
                  <a:lnTo>
                    <a:pt x="5" y="65"/>
                  </a:lnTo>
                  <a:lnTo>
                    <a:pt x="0" y="97"/>
                  </a:lnTo>
                  <a:lnTo>
                    <a:pt x="5" y="126"/>
                  </a:lnTo>
                  <a:lnTo>
                    <a:pt x="18" y="153"/>
                  </a:lnTo>
                  <a:lnTo>
                    <a:pt x="39" y="174"/>
                  </a:lnTo>
                  <a:lnTo>
                    <a:pt x="66" y="188"/>
                  </a:lnTo>
                  <a:lnTo>
                    <a:pt x="96" y="19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2" name="Freeform 31"/>
            <p:cNvSpPr>
              <a:spLocks/>
            </p:cNvSpPr>
            <p:nvPr/>
          </p:nvSpPr>
          <p:spPr bwMode="auto">
            <a:xfrm>
              <a:off x="3023" y="2728"/>
              <a:ext cx="554" cy="356"/>
            </a:xfrm>
            <a:custGeom>
              <a:avLst/>
              <a:gdLst>
                <a:gd name="T0" fmla="*/ 0 w 1109"/>
                <a:gd name="T1" fmla="*/ 1 h 711"/>
                <a:gd name="T2" fmla="*/ 0 w 1109"/>
                <a:gd name="T3" fmla="*/ 1 h 711"/>
                <a:gd name="T4" fmla="*/ 0 w 1109"/>
                <a:gd name="T5" fmla="*/ 1 h 711"/>
                <a:gd name="T6" fmla="*/ 0 w 1109"/>
                <a:gd name="T7" fmla="*/ 1 h 711"/>
                <a:gd name="T8" fmla="*/ 0 w 1109"/>
                <a:gd name="T9" fmla="*/ 1 h 711"/>
                <a:gd name="T10" fmla="*/ 0 w 1109"/>
                <a:gd name="T11" fmla="*/ 1 h 711"/>
                <a:gd name="T12" fmla="*/ 0 w 1109"/>
                <a:gd name="T13" fmla="*/ 1 h 711"/>
                <a:gd name="T14" fmla="*/ 0 w 1109"/>
                <a:gd name="T15" fmla="*/ 1 h 711"/>
                <a:gd name="T16" fmla="*/ 0 w 1109"/>
                <a:gd name="T17" fmla="*/ 1 h 711"/>
                <a:gd name="T18" fmla="*/ 0 w 1109"/>
                <a:gd name="T19" fmla="*/ 1 h 711"/>
                <a:gd name="T20" fmla="*/ 0 w 1109"/>
                <a:gd name="T21" fmla="*/ 1 h 711"/>
                <a:gd name="T22" fmla="*/ 0 w 1109"/>
                <a:gd name="T23" fmla="*/ 1 h 711"/>
                <a:gd name="T24" fmla="*/ 0 w 1109"/>
                <a:gd name="T25" fmla="*/ 1 h 711"/>
                <a:gd name="T26" fmla="*/ 0 w 1109"/>
                <a:gd name="T27" fmla="*/ 1 h 711"/>
                <a:gd name="T28" fmla="*/ 0 w 1109"/>
                <a:gd name="T29" fmla="*/ 1 h 711"/>
                <a:gd name="T30" fmla="*/ 0 w 1109"/>
                <a:gd name="T31" fmla="*/ 1 h 711"/>
                <a:gd name="T32" fmla="*/ 0 w 1109"/>
                <a:gd name="T33" fmla="*/ 1 h 711"/>
                <a:gd name="T34" fmla="*/ 0 w 1109"/>
                <a:gd name="T35" fmla="*/ 1 h 711"/>
                <a:gd name="T36" fmla="*/ 0 w 1109"/>
                <a:gd name="T37" fmla="*/ 1 h 711"/>
                <a:gd name="T38" fmla="*/ 0 w 1109"/>
                <a:gd name="T39" fmla="*/ 1 h 711"/>
                <a:gd name="T40" fmla="*/ 0 w 1109"/>
                <a:gd name="T41" fmla="*/ 1 h 711"/>
                <a:gd name="T42" fmla="*/ 0 w 1109"/>
                <a:gd name="T43" fmla="*/ 1 h 711"/>
                <a:gd name="T44" fmla="*/ 0 w 1109"/>
                <a:gd name="T45" fmla="*/ 1 h 711"/>
                <a:gd name="T46" fmla="*/ 0 w 1109"/>
                <a:gd name="T47" fmla="*/ 1 h 711"/>
                <a:gd name="T48" fmla="*/ 0 w 1109"/>
                <a:gd name="T49" fmla="*/ 1 h 711"/>
                <a:gd name="T50" fmla="*/ 0 w 1109"/>
                <a:gd name="T51" fmla="*/ 1 h 711"/>
                <a:gd name="T52" fmla="*/ 0 w 1109"/>
                <a:gd name="T53" fmla="*/ 1 h 711"/>
                <a:gd name="T54" fmla="*/ 0 w 1109"/>
                <a:gd name="T55" fmla="*/ 1 h 711"/>
                <a:gd name="T56" fmla="*/ 0 w 1109"/>
                <a:gd name="T57" fmla="*/ 1 h 711"/>
                <a:gd name="T58" fmla="*/ 0 w 1109"/>
                <a:gd name="T59" fmla="*/ 1 h 711"/>
                <a:gd name="T60" fmla="*/ 0 w 1109"/>
                <a:gd name="T61" fmla="*/ 1 h 711"/>
                <a:gd name="T62" fmla="*/ 0 w 1109"/>
                <a:gd name="T63" fmla="*/ 1 h 711"/>
                <a:gd name="T64" fmla="*/ 0 w 1109"/>
                <a:gd name="T65" fmla="*/ 1 h 711"/>
                <a:gd name="T66" fmla="*/ 0 w 1109"/>
                <a:gd name="T67" fmla="*/ 1 h 711"/>
                <a:gd name="T68" fmla="*/ 0 w 1109"/>
                <a:gd name="T69" fmla="*/ 1 h 711"/>
                <a:gd name="T70" fmla="*/ 0 w 1109"/>
                <a:gd name="T71" fmla="*/ 1 h 711"/>
                <a:gd name="T72" fmla="*/ 0 w 1109"/>
                <a:gd name="T73" fmla="*/ 1 h 711"/>
                <a:gd name="T74" fmla="*/ 0 w 1109"/>
                <a:gd name="T75" fmla="*/ 1 h 711"/>
                <a:gd name="T76" fmla="*/ 0 w 1109"/>
                <a:gd name="T77" fmla="*/ 0 h 7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09"/>
                <a:gd name="T118" fmla="*/ 0 h 711"/>
                <a:gd name="T119" fmla="*/ 1109 w 1109"/>
                <a:gd name="T120" fmla="*/ 711 h 7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09" h="711">
                  <a:moveTo>
                    <a:pt x="1109" y="678"/>
                  </a:moveTo>
                  <a:lnTo>
                    <a:pt x="1091" y="685"/>
                  </a:lnTo>
                  <a:lnTo>
                    <a:pt x="1069" y="690"/>
                  </a:lnTo>
                  <a:lnTo>
                    <a:pt x="1041" y="694"/>
                  </a:lnTo>
                  <a:lnTo>
                    <a:pt x="1014" y="697"/>
                  </a:lnTo>
                  <a:lnTo>
                    <a:pt x="982" y="701"/>
                  </a:lnTo>
                  <a:lnTo>
                    <a:pt x="952" y="703"/>
                  </a:lnTo>
                  <a:lnTo>
                    <a:pt x="920" y="704"/>
                  </a:lnTo>
                  <a:lnTo>
                    <a:pt x="890" y="708"/>
                  </a:lnTo>
                  <a:lnTo>
                    <a:pt x="860" y="710"/>
                  </a:lnTo>
                  <a:lnTo>
                    <a:pt x="833" y="711"/>
                  </a:lnTo>
                  <a:lnTo>
                    <a:pt x="833" y="710"/>
                  </a:lnTo>
                  <a:lnTo>
                    <a:pt x="817" y="711"/>
                  </a:lnTo>
                  <a:lnTo>
                    <a:pt x="799" y="711"/>
                  </a:lnTo>
                  <a:lnTo>
                    <a:pt x="781" y="711"/>
                  </a:lnTo>
                  <a:lnTo>
                    <a:pt x="765" y="710"/>
                  </a:lnTo>
                  <a:lnTo>
                    <a:pt x="749" y="708"/>
                  </a:lnTo>
                  <a:lnTo>
                    <a:pt x="733" y="704"/>
                  </a:lnTo>
                  <a:lnTo>
                    <a:pt x="717" y="701"/>
                  </a:lnTo>
                  <a:lnTo>
                    <a:pt x="703" y="697"/>
                  </a:lnTo>
                  <a:lnTo>
                    <a:pt x="689" y="694"/>
                  </a:lnTo>
                  <a:lnTo>
                    <a:pt x="675" y="688"/>
                  </a:lnTo>
                  <a:lnTo>
                    <a:pt x="675" y="687"/>
                  </a:lnTo>
                  <a:lnTo>
                    <a:pt x="593" y="644"/>
                  </a:lnTo>
                  <a:lnTo>
                    <a:pt x="513" y="594"/>
                  </a:lnTo>
                  <a:lnTo>
                    <a:pt x="440" y="541"/>
                  </a:lnTo>
                  <a:lnTo>
                    <a:pt x="369" y="484"/>
                  </a:lnTo>
                  <a:lnTo>
                    <a:pt x="303" y="423"/>
                  </a:lnTo>
                  <a:lnTo>
                    <a:pt x="237" y="359"/>
                  </a:lnTo>
                  <a:lnTo>
                    <a:pt x="175" y="292"/>
                  </a:lnTo>
                  <a:lnTo>
                    <a:pt x="116" y="220"/>
                  </a:lnTo>
                  <a:lnTo>
                    <a:pt x="57" y="146"/>
                  </a:lnTo>
                  <a:lnTo>
                    <a:pt x="0" y="67"/>
                  </a:lnTo>
                  <a:lnTo>
                    <a:pt x="0" y="66"/>
                  </a:lnTo>
                  <a:lnTo>
                    <a:pt x="2" y="58"/>
                  </a:lnTo>
                  <a:lnTo>
                    <a:pt x="9" y="46"/>
                  </a:lnTo>
                  <a:lnTo>
                    <a:pt x="20" y="32"/>
                  </a:lnTo>
                  <a:lnTo>
                    <a:pt x="34" y="16"/>
                  </a:lnTo>
                  <a:lnTo>
                    <a:pt x="4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3" name="Freeform 32"/>
            <p:cNvSpPr>
              <a:spLocks/>
            </p:cNvSpPr>
            <p:nvPr/>
          </p:nvSpPr>
          <p:spPr bwMode="auto">
            <a:xfrm>
              <a:off x="2921" y="2795"/>
              <a:ext cx="336" cy="318"/>
            </a:xfrm>
            <a:custGeom>
              <a:avLst/>
              <a:gdLst>
                <a:gd name="T0" fmla="*/ 0 w 670"/>
                <a:gd name="T1" fmla="*/ 0 h 637"/>
                <a:gd name="T2" fmla="*/ 1 w 670"/>
                <a:gd name="T3" fmla="*/ 0 h 637"/>
                <a:gd name="T4" fmla="*/ 1 w 670"/>
                <a:gd name="T5" fmla="*/ 0 h 637"/>
                <a:gd name="T6" fmla="*/ 1 w 670"/>
                <a:gd name="T7" fmla="*/ 0 h 637"/>
                <a:gd name="T8" fmla="*/ 1 w 670"/>
                <a:gd name="T9" fmla="*/ 0 h 637"/>
                <a:gd name="T10" fmla="*/ 1 w 670"/>
                <a:gd name="T11" fmla="*/ 0 h 637"/>
                <a:gd name="T12" fmla="*/ 1 w 670"/>
                <a:gd name="T13" fmla="*/ 0 h 637"/>
                <a:gd name="T14" fmla="*/ 1 w 670"/>
                <a:gd name="T15" fmla="*/ 0 h 637"/>
                <a:gd name="T16" fmla="*/ 1 w 670"/>
                <a:gd name="T17" fmla="*/ 0 h 637"/>
                <a:gd name="T18" fmla="*/ 1 w 670"/>
                <a:gd name="T19" fmla="*/ 0 h 637"/>
                <a:gd name="T20" fmla="*/ 1 w 670"/>
                <a:gd name="T21" fmla="*/ 0 h 637"/>
                <a:gd name="T22" fmla="*/ 1 w 670"/>
                <a:gd name="T23" fmla="*/ 0 h 637"/>
                <a:gd name="T24" fmla="*/ 1 w 670"/>
                <a:gd name="T25" fmla="*/ 0 h 637"/>
                <a:gd name="T26" fmla="*/ 1 w 670"/>
                <a:gd name="T27" fmla="*/ 0 h 637"/>
                <a:gd name="T28" fmla="*/ 1 w 670"/>
                <a:gd name="T29" fmla="*/ 0 h 637"/>
                <a:gd name="T30" fmla="*/ 1 w 670"/>
                <a:gd name="T31" fmla="*/ 0 h 637"/>
                <a:gd name="T32" fmla="*/ 1 w 670"/>
                <a:gd name="T33" fmla="*/ 0 h 637"/>
                <a:gd name="T34" fmla="*/ 1 w 670"/>
                <a:gd name="T35" fmla="*/ 0 h 637"/>
                <a:gd name="T36" fmla="*/ 1 w 670"/>
                <a:gd name="T37" fmla="*/ 0 h 637"/>
                <a:gd name="T38" fmla="*/ 1 w 670"/>
                <a:gd name="T39" fmla="*/ 0 h 637"/>
                <a:gd name="T40" fmla="*/ 1 w 670"/>
                <a:gd name="T41" fmla="*/ 0 h 637"/>
                <a:gd name="T42" fmla="*/ 1 w 670"/>
                <a:gd name="T43" fmla="*/ 0 h 637"/>
                <a:gd name="T44" fmla="*/ 1 w 670"/>
                <a:gd name="T45" fmla="*/ 0 h 637"/>
                <a:gd name="T46" fmla="*/ 1 w 670"/>
                <a:gd name="T47" fmla="*/ 0 h 637"/>
                <a:gd name="T48" fmla="*/ 1 w 670"/>
                <a:gd name="T49" fmla="*/ 0 h 637"/>
                <a:gd name="T50" fmla="*/ 1 w 670"/>
                <a:gd name="T51" fmla="*/ 0 h 637"/>
                <a:gd name="T52" fmla="*/ 1 w 670"/>
                <a:gd name="T53" fmla="*/ 0 h 637"/>
                <a:gd name="T54" fmla="*/ 1 w 670"/>
                <a:gd name="T55" fmla="*/ 0 h 637"/>
                <a:gd name="T56" fmla="*/ 1 w 670"/>
                <a:gd name="T57" fmla="*/ 0 h 637"/>
                <a:gd name="T58" fmla="*/ 1 w 670"/>
                <a:gd name="T59" fmla="*/ 0 h 637"/>
                <a:gd name="T60" fmla="*/ 1 w 670"/>
                <a:gd name="T61" fmla="*/ 0 h 637"/>
                <a:gd name="T62" fmla="*/ 1 w 670"/>
                <a:gd name="T63" fmla="*/ 0 h 637"/>
                <a:gd name="T64" fmla="*/ 1 w 670"/>
                <a:gd name="T65" fmla="*/ 0 h 637"/>
                <a:gd name="T66" fmla="*/ 1 w 670"/>
                <a:gd name="T67" fmla="*/ 0 h 637"/>
                <a:gd name="T68" fmla="*/ 1 w 670"/>
                <a:gd name="T69" fmla="*/ 0 h 637"/>
                <a:gd name="T70" fmla="*/ 1 w 670"/>
                <a:gd name="T71" fmla="*/ 0 h 637"/>
                <a:gd name="T72" fmla="*/ 1 w 670"/>
                <a:gd name="T73" fmla="*/ 0 h 637"/>
                <a:gd name="T74" fmla="*/ 1 w 670"/>
                <a:gd name="T75" fmla="*/ 0 h 637"/>
                <a:gd name="T76" fmla="*/ 0 w 670"/>
                <a:gd name="T77" fmla="*/ 0 h 6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70"/>
                <a:gd name="T118" fmla="*/ 0 h 637"/>
                <a:gd name="T119" fmla="*/ 670 w 670"/>
                <a:gd name="T120" fmla="*/ 637 h 6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70" h="637">
                  <a:moveTo>
                    <a:pt x="0" y="4"/>
                  </a:moveTo>
                  <a:lnTo>
                    <a:pt x="28" y="57"/>
                  </a:lnTo>
                  <a:lnTo>
                    <a:pt x="51" y="114"/>
                  </a:lnTo>
                  <a:lnTo>
                    <a:pt x="74" y="173"/>
                  </a:lnTo>
                  <a:lnTo>
                    <a:pt x="96" y="233"/>
                  </a:lnTo>
                  <a:lnTo>
                    <a:pt x="115" y="296"/>
                  </a:lnTo>
                  <a:lnTo>
                    <a:pt x="133" y="356"/>
                  </a:lnTo>
                  <a:lnTo>
                    <a:pt x="153" y="418"/>
                  </a:lnTo>
                  <a:lnTo>
                    <a:pt x="167" y="479"/>
                  </a:lnTo>
                  <a:lnTo>
                    <a:pt x="181" y="539"/>
                  </a:lnTo>
                  <a:lnTo>
                    <a:pt x="192" y="600"/>
                  </a:lnTo>
                  <a:lnTo>
                    <a:pt x="242" y="596"/>
                  </a:lnTo>
                  <a:lnTo>
                    <a:pt x="290" y="596"/>
                  </a:lnTo>
                  <a:lnTo>
                    <a:pt x="338" y="598"/>
                  </a:lnTo>
                  <a:lnTo>
                    <a:pt x="386" y="603"/>
                  </a:lnTo>
                  <a:lnTo>
                    <a:pt x="434" y="607"/>
                  </a:lnTo>
                  <a:lnTo>
                    <a:pt x="480" y="614"/>
                  </a:lnTo>
                  <a:lnTo>
                    <a:pt x="528" y="619"/>
                  </a:lnTo>
                  <a:lnTo>
                    <a:pt x="576" y="625"/>
                  </a:lnTo>
                  <a:lnTo>
                    <a:pt x="624" y="630"/>
                  </a:lnTo>
                  <a:lnTo>
                    <a:pt x="670" y="637"/>
                  </a:lnTo>
                  <a:lnTo>
                    <a:pt x="622" y="564"/>
                  </a:lnTo>
                  <a:lnTo>
                    <a:pt x="572" y="497"/>
                  </a:lnTo>
                  <a:lnTo>
                    <a:pt x="517" y="429"/>
                  </a:lnTo>
                  <a:lnTo>
                    <a:pt x="462" y="361"/>
                  </a:lnTo>
                  <a:lnTo>
                    <a:pt x="402" y="297"/>
                  </a:lnTo>
                  <a:lnTo>
                    <a:pt x="341" y="235"/>
                  </a:lnTo>
                  <a:lnTo>
                    <a:pt x="277" y="175"/>
                  </a:lnTo>
                  <a:lnTo>
                    <a:pt x="211" y="116"/>
                  </a:lnTo>
                  <a:lnTo>
                    <a:pt x="144" y="61"/>
                  </a:lnTo>
                  <a:lnTo>
                    <a:pt x="71" y="11"/>
                  </a:lnTo>
                  <a:lnTo>
                    <a:pt x="71" y="9"/>
                  </a:lnTo>
                  <a:lnTo>
                    <a:pt x="60" y="2"/>
                  </a:lnTo>
                  <a:lnTo>
                    <a:pt x="46" y="0"/>
                  </a:lnTo>
                  <a:lnTo>
                    <a:pt x="32" y="0"/>
                  </a:lnTo>
                  <a:lnTo>
                    <a:pt x="16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4" name="Freeform 33"/>
            <p:cNvSpPr>
              <a:spLocks/>
            </p:cNvSpPr>
            <p:nvPr/>
          </p:nvSpPr>
          <p:spPr bwMode="auto">
            <a:xfrm>
              <a:off x="2921" y="2795"/>
              <a:ext cx="336" cy="318"/>
            </a:xfrm>
            <a:custGeom>
              <a:avLst/>
              <a:gdLst>
                <a:gd name="T0" fmla="*/ 0 w 670"/>
                <a:gd name="T1" fmla="*/ 0 h 637"/>
                <a:gd name="T2" fmla="*/ 1 w 670"/>
                <a:gd name="T3" fmla="*/ 0 h 637"/>
                <a:gd name="T4" fmla="*/ 1 w 670"/>
                <a:gd name="T5" fmla="*/ 0 h 637"/>
                <a:gd name="T6" fmla="*/ 1 w 670"/>
                <a:gd name="T7" fmla="*/ 0 h 637"/>
                <a:gd name="T8" fmla="*/ 1 w 670"/>
                <a:gd name="T9" fmla="*/ 0 h 637"/>
                <a:gd name="T10" fmla="*/ 1 w 670"/>
                <a:gd name="T11" fmla="*/ 0 h 637"/>
                <a:gd name="T12" fmla="*/ 1 w 670"/>
                <a:gd name="T13" fmla="*/ 0 h 637"/>
                <a:gd name="T14" fmla="*/ 1 w 670"/>
                <a:gd name="T15" fmla="*/ 0 h 637"/>
                <a:gd name="T16" fmla="*/ 1 w 670"/>
                <a:gd name="T17" fmla="*/ 0 h 637"/>
                <a:gd name="T18" fmla="*/ 1 w 670"/>
                <a:gd name="T19" fmla="*/ 0 h 637"/>
                <a:gd name="T20" fmla="*/ 1 w 670"/>
                <a:gd name="T21" fmla="*/ 0 h 637"/>
                <a:gd name="T22" fmla="*/ 1 w 670"/>
                <a:gd name="T23" fmla="*/ 0 h 637"/>
                <a:gd name="T24" fmla="*/ 1 w 670"/>
                <a:gd name="T25" fmla="*/ 0 h 637"/>
                <a:gd name="T26" fmla="*/ 1 w 670"/>
                <a:gd name="T27" fmla="*/ 0 h 637"/>
                <a:gd name="T28" fmla="*/ 1 w 670"/>
                <a:gd name="T29" fmla="*/ 0 h 637"/>
                <a:gd name="T30" fmla="*/ 1 w 670"/>
                <a:gd name="T31" fmla="*/ 0 h 637"/>
                <a:gd name="T32" fmla="*/ 1 w 670"/>
                <a:gd name="T33" fmla="*/ 0 h 637"/>
                <a:gd name="T34" fmla="*/ 1 w 670"/>
                <a:gd name="T35" fmla="*/ 0 h 637"/>
                <a:gd name="T36" fmla="*/ 1 w 670"/>
                <a:gd name="T37" fmla="*/ 0 h 637"/>
                <a:gd name="T38" fmla="*/ 1 w 670"/>
                <a:gd name="T39" fmla="*/ 0 h 637"/>
                <a:gd name="T40" fmla="*/ 1 w 670"/>
                <a:gd name="T41" fmla="*/ 0 h 637"/>
                <a:gd name="T42" fmla="*/ 1 w 670"/>
                <a:gd name="T43" fmla="*/ 0 h 637"/>
                <a:gd name="T44" fmla="*/ 1 w 670"/>
                <a:gd name="T45" fmla="*/ 0 h 637"/>
                <a:gd name="T46" fmla="*/ 1 w 670"/>
                <a:gd name="T47" fmla="*/ 0 h 637"/>
                <a:gd name="T48" fmla="*/ 1 w 670"/>
                <a:gd name="T49" fmla="*/ 0 h 637"/>
                <a:gd name="T50" fmla="*/ 1 w 670"/>
                <a:gd name="T51" fmla="*/ 0 h 637"/>
                <a:gd name="T52" fmla="*/ 1 w 670"/>
                <a:gd name="T53" fmla="*/ 0 h 637"/>
                <a:gd name="T54" fmla="*/ 1 w 670"/>
                <a:gd name="T55" fmla="*/ 0 h 637"/>
                <a:gd name="T56" fmla="*/ 1 w 670"/>
                <a:gd name="T57" fmla="*/ 0 h 637"/>
                <a:gd name="T58" fmla="*/ 1 w 670"/>
                <a:gd name="T59" fmla="*/ 0 h 637"/>
                <a:gd name="T60" fmla="*/ 1 w 670"/>
                <a:gd name="T61" fmla="*/ 0 h 637"/>
                <a:gd name="T62" fmla="*/ 1 w 670"/>
                <a:gd name="T63" fmla="*/ 0 h 637"/>
                <a:gd name="T64" fmla="*/ 1 w 670"/>
                <a:gd name="T65" fmla="*/ 0 h 637"/>
                <a:gd name="T66" fmla="*/ 1 w 670"/>
                <a:gd name="T67" fmla="*/ 0 h 637"/>
                <a:gd name="T68" fmla="*/ 1 w 670"/>
                <a:gd name="T69" fmla="*/ 0 h 637"/>
                <a:gd name="T70" fmla="*/ 1 w 670"/>
                <a:gd name="T71" fmla="*/ 0 h 637"/>
                <a:gd name="T72" fmla="*/ 1 w 670"/>
                <a:gd name="T73" fmla="*/ 0 h 637"/>
                <a:gd name="T74" fmla="*/ 1 w 670"/>
                <a:gd name="T75" fmla="*/ 0 h 637"/>
                <a:gd name="T76" fmla="*/ 0 w 670"/>
                <a:gd name="T77" fmla="*/ 0 h 6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70"/>
                <a:gd name="T118" fmla="*/ 0 h 637"/>
                <a:gd name="T119" fmla="*/ 670 w 670"/>
                <a:gd name="T120" fmla="*/ 637 h 6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70" h="637">
                  <a:moveTo>
                    <a:pt x="0" y="4"/>
                  </a:moveTo>
                  <a:lnTo>
                    <a:pt x="28" y="57"/>
                  </a:lnTo>
                  <a:lnTo>
                    <a:pt x="51" y="114"/>
                  </a:lnTo>
                  <a:lnTo>
                    <a:pt x="74" y="173"/>
                  </a:lnTo>
                  <a:lnTo>
                    <a:pt x="96" y="233"/>
                  </a:lnTo>
                  <a:lnTo>
                    <a:pt x="115" y="296"/>
                  </a:lnTo>
                  <a:lnTo>
                    <a:pt x="133" y="356"/>
                  </a:lnTo>
                  <a:lnTo>
                    <a:pt x="153" y="418"/>
                  </a:lnTo>
                  <a:lnTo>
                    <a:pt x="167" y="479"/>
                  </a:lnTo>
                  <a:lnTo>
                    <a:pt x="181" y="539"/>
                  </a:lnTo>
                  <a:lnTo>
                    <a:pt x="192" y="600"/>
                  </a:lnTo>
                  <a:lnTo>
                    <a:pt x="242" y="596"/>
                  </a:lnTo>
                  <a:lnTo>
                    <a:pt x="290" y="596"/>
                  </a:lnTo>
                  <a:lnTo>
                    <a:pt x="338" y="598"/>
                  </a:lnTo>
                  <a:lnTo>
                    <a:pt x="386" y="603"/>
                  </a:lnTo>
                  <a:lnTo>
                    <a:pt x="434" y="607"/>
                  </a:lnTo>
                  <a:lnTo>
                    <a:pt x="480" y="614"/>
                  </a:lnTo>
                  <a:lnTo>
                    <a:pt x="528" y="619"/>
                  </a:lnTo>
                  <a:lnTo>
                    <a:pt x="576" y="625"/>
                  </a:lnTo>
                  <a:lnTo>
                    <a:pt x="624" y="630"/>
                  </a:lnTo>
                  <a:lnTo>
                    <a:pt x="670" y="637"/>
                  </a:lnTo>
                  <a:lnTo>
                    <a:pt x="622" y="564"/>
                  </a:lnTo>
                  <a:lnTo>
                    <a:pt x="572" y="497"/>
                  </a:lnTo>
                  <a:lnTo>
                    <a:pt x="517" y="429"/>
                  </a:lnTo>
                  <a:lnTo>
                    <a:pt x="462" y="361"/>
                  </a:lnTo>
                  <a:lnTo>
                    <a:pt x="402" y="297"/>
                  </a:lnTo>
                  <a:lnTo>
                    <a:pt x="341" y="235"/>
                  </a:lnTo>
                  <a:lnTo>
                    <a:pt x="277" y="175"/>
                  </a:lnTo>
                  <a:lnTo>
                    <a:pt x="211" y="116"/>
                  </a:lnTo>
                  <a:lnTo>
                    <a:pt x="144" y="61"/>
                  </a:lnTo>
                  <a:lnTo>
                    <a:pt x="71" y="11"/>
                  </a:lnTo>
                  <a:lnTo>
                    <a:pt x="71" y="9"/>
                  </a:lnTo>
                  <a:lnTo>
                    <a:pt x="60" y="2"/>
                  </a:lnTo>
                  <a:lnTo>
                    <a:pt x="46" y="0"/>
                  </a:lnTo>
                  <a:lnTo>
                    <a:pt x="32" y="0"/>
                  </a:lnTo>
                  <a:lnTo>
                    <a:pt x="16" y="2"/>
                  </a:lnTo>
                  <a:lnTo>
                    <a:pt x="0" y="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5" name="Freeform 34"/>
            <p:cNvSpPr>
              <a:spLocks/>
            </p:cNvSpPr>
            <p:nvPr/>
          </p:nvSpPr>
          <p:spPr bwMode="auto">
            <a:xfrm>
              <a:off x="2275" y="2804"/>
              <a:ext cx="697" cy="290"/>
            </a:xfrm>
            <a:custGeom>
              <a:avLst/>
              <a:gdLst>
                <a:gd name="T0" fmla="*/ 1 w 1394"/>
                <a:gd name="T1" fmla="*/ 1 h 580"/>
                <a:gd name="T2" fmla="*/ 1 w 1394"/>
                <a:gd name="T3" fmla="*/ 0 h 580"/>
                <a:gd name="T4" fmla="*/ 1 w 1394"/>
                <a:gd name="T5" fmla="*/ 1 h 580"/>
                <a:gd name="T6" fmla="*/ 1 w 1394"/>
                <a:gd name="T7" fmla="*/ 1 h 580"/>
                <a:gd name="T8" fmla="*/ 1 w 1394"/>
                <a:gd name="T9" fmla="*/ 1 h 580"/>
                <a:gd name="T10" fmla="*/ 1 w 1394"/>
                <a:gd name="T11" fmla="*/ 1 h 580"/>
                <a:gd name="T12" fmla="*/ 1 w 1394"/>
                <a:gd name="T13" fmla="*/ 1 h 580"/>
                <a:gd name="T14" fmla="*/ 1 w 1394"/>
                <a:gd name="T15" fmla="*/ 1 h 580"/>
                <a:gd name="T16" fmla="*/ 1 w 1394"/>
                <a:gd name="T17" fmla="*/ 1 h 580"/>
                <a:gd name="T18" fmla="*/ 1 w 1394"/>
                <a:gd name="T19" fmla="*/ 1 h 580"/>
                <a:gd name="T20" fmla="*/ 0 w 1394"/>
                <a:gd name="T21" fmla="*/ 1 h 580"/>
                <a:gd name="T22" fmla="*/ 0 w 1394"/>
                <a:gd name="T23" fmla="*/ 1 h 580"/>
                <a:gd name="T24" fmla="*/ 1 w 1394"/>
                <a:gd name="T25" fmla="*/ 1 h 580"/>
                <a:gd name="T26" fmla="*/ 1 w 1394"/>
                <a:gd name="T27" fmla="*/ 1 h 580"/>
                <a:gd name="T28" fmla="*/ 1 w 1394"/>
                <a:gd name="T29" fmla="*/ 1 h 580"/>
                <a:gd name="T30" fmla="*/ 1 w 1394"/>
                <a:gd name="T31" fmla="*/ 1 h 580"/>
                <a:gd name="T32" fmla="*/ 1 w 1394"/>
                <a:gd name="T33" fmla="*/ 1 h 580"/>
                <a:gd name="T34" fmla="*/ 1 w 1394"/>
                <a:gd name="T35" fmla="*/ 1 h 580"/>
                <a:gd name="T36" fmla="*/ 1 w 1394"/>
                <a:gd name="T37" fmla="*/ 1 h 580"/>
                <a:gd name="T38" fmla="*/ 1 w 1394"/>
                <a:gd name="T39" fmla="*/ 1 h 580"/>
                <a:gd name="T40" fmla="*/ 1 w 1394"/>
                <a:gd name="T41" fmla="*/ 1 h 580"/>
                <a:gd name="T42" fmla="*/ 1 w 1394"/>
                <a:gd name="T43" fmla="*/ 1 h 580"/>
                <a:gd name="T44" fmla="*/ 1 w 1394"/>
                <a:gd name="T45" fmla="*/ 1 h 580"/>
                <a:gd name="T46" fmla="*/ 1 w 1394"/>
                <a:gd name="T47" fmla="*/ 1 h 580"/>
                <a:gd name="T48" fmla="*/ 1 w 1394"/>
                <a:gd name="T49" fmla="*/ 1 h 580"/>
                <a:gd name="T50" fmla="*/ 1 w 1394"/>
                <a:gd name="T51" fmla="*/ 1 h 580"/>
                <a:gd name="T52" fmla="*/ 1 w 1394"/>
                <a:gd name="T53" fmla="*/ 1 h 580"/>
                <a:gd name="T54" fmla="*/ 1 w 1394"/>
                <a:gd name="T55" fmla="*/ 1 h 580"/>
                <a:gd name="T56" fmla="*/ 1 w 1394"/>
                <a:gd name="T57" fmla="*/ 1 h 580"/>
                <a:gd name="T58" fmla="*/ 1 w 1394"/>
                <a:gd name="T59" fmla="*/ 1 h 580"/>
                <a:gd name="T60" fmla="*/ 1 w 1394"/>
                <a:gd name="T61" fmla="*/ 1 h 580"/>
                <a:gd name="T62" fmla="*/ 1 w 1394"/>
                <a:gd name="T63" fmla="*/ 1 h 580"/>
                <a:gd name="T64" fmla="*/ 1 w 1394"/>
                <a:gd name="T65" fmla="*/ 1 h 580"/>
                <a:gd name="T66" fmla="*/ 1 w 1394"/>
                <a:gd name="T67" fmla="*/ 1 h 580"/>
                <a:gd name="T68" fmla="*/ 1 w 1394"/>
                <a:gd name="T69" fmla="*/ 1 h 580"/>
                <a:gd name="T70" fmla="*/ 1 w 1394"/>
                <a:gd name="T71" fmla="*/ 1 h 580"/>
                <a:gd name="T72" fmla="*/ 1 w 1394"/>
                <a:gd name="T73" fmla="*/ 1 h 580"/>
                <a:gd name="T74" fmla="*/ 1 w 1394"/>
                <a:gd name="T75" fmla="*/ 1 h 580"/>
                <a:gd name="T76" fmla="*/ 1 w 1394"/>
                <a:gd name="T77" fmla="*/ 1 h 580"/>
                <a:gd name="T78" fmla="*/ 1 w 1394"/>
                <a:gd name="T79" fmla="*/ 1 h 580"/>
                <a:gd name="T80" fmla="*/ 1 w 1394"/>
                <a:gd name="T81" fmla="*/ 1 h 580"/>
                <a:gd name="T82" fmla="*/ 1 w 1394"/>
                <a:gd name="T83" fmla="*/ 1 h 580"/>
                <a:gd name="T84" fmla="*/ 1 w 1394"/>
                <a:gd name="T85" fmla="*/ 1 h 580"/>
                <a:gd name="T86" fmla="*/ 1 w 1394"/>
                <a:gd name="T87" fmla="*/ 1 h 5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94"/>
                <a:gd name="T133" fmla="*/ 0 h 580"/>
                <a:gd name="T134" fmla="*/ 1394 w 1394"/>
                <a:gd name="T135" fmla="*/ 580 h 5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94" h="580">
                  <a:moveTo>
                    <a:pt x="1229" y="3"/>
                  </a:moveTo>
                  <a:lnTo>
                    <a:pt x="1106" y="0"/>
                  </a:lnTo>
                  <a:lnTo>
                    <a:pt x="983" y="2"/>
                  </a:lnTo>
                  <a:lnTo>
                    <a:pt x="860" y="5"/>
                  </a:lnTo>
                  <a:lnTo>
                    <a:pt x="738" y="12"/>
                  </a:lnTo>
                  <a:lnTo>
                    <a:pt x="615" y="19"/>
                  </a:lnTo>
                  <a:lnTo>
                    <a:pt x="492" y="30"/>
                  </a:lnTo>
                  <a:lnTo>
                    <a:pt x="368" y="42"/>
                  </a:lnTo>
                  <a:lnTo>
                    <a:pt x="245" y="57"/>
                  </a:lnTo>
                  <a:lnTo>
                    <a:pt x="122" y="71"/>
                  </a:lnTo>
                  <a:lnTo>
                    <a:pt x="0" y="85"/>
                  </a:lnTo>
                  <a:lnTo>
                    <a:pt x="19" y="131"/>
                  </a:lnTo>
                  <a:lnTo>
                    <a:pt x="35" y="178"/>
                  </a:lnTo>
                  <a:lnTo>
                    <a:pt x="53" y="222"/>
                  </a:lnTo>
                  <a:lnTo>
                    <a:pt x="71" y="268"/>
                  </a:lnTo>
                  <a:lnTo>
                    <a:pt x="92" y="315"/>
                  </a:lnTo>
                  <a:lnTo>
                    <a:pt x="110" y="359"/>
                  </a:lnTo>
                  <a:lnTo>
                    <a:pt x="128" y="405"/>
                  </a:lnTo>
                  <a:lnTo>
                    <a:pt x="149" y="450"/>
                  </a:lnTo>
                  <a:lnTo>
                    <a:pt x="167" y="496"/>
                  </a:lnTo>
                  <a:lnTo>
                    <a:pt x="183" y="542"/>
                  </a:lnTo>
                  <a:lnTo>
                    <a:pt x="305" y="542"/>
                  </a:lnTo>
                  <a:lnTo>
                    <a:pt x="426" y="544"/>
                  </a:lnTo>
                  <a:lnTo>
                    <a:pt x="549" y="544"/>
                  </a:lnTo>
                  <a:lnTo>
                    <a:pt x="670" y="544"/>
                  </a:lnTo>
                  <a:lnTo>
                    <a:pt x="791" y="546"/>
                  </a:lnTo>
                  <a:lnTo>
                    <a:pt x="912" y="548"/>
                  </a:lnTo>
                  <a:lnTo>
                    <a:pt x="1033" y="551"/>
                  </a:lnTo>
                  <a:lnTo>
                    <a:pt x="1154" y="558"/>
                  </a:lnTo>
                  <a:lnTo>
                    <a:pt x="1275" y="567"/>
                  </a:lnTo>
                  <a:lnTo>
                    <a:pt x="1394" y="580"/>
                  </a:lnTo>
                  <a:lnTo>
                    <a:pt x="1374" y="519"/>
                  </a:lnTo>
                  <a:lnTo>
                    <a:pt x="1357" y="462"/>
                  </a:lnTo>
                  <a:lnTo>
                    <a:pt x="1342" y="407"/>
                  </a:lnTo>
                  <a:lnTo>
                    <a:pt x="1328" y="352"/>
                  </a:lnTo>
                  <a:lnTo>
                    <a:pt x="1316" y="297"/>
                  </a:lnTo>
                  <a:lnTo>
                    <a:pt x="1302" y="244"/>
                  </a:lnTo>
                  <a:lnTo>
                    <a:pt x="1287" y="187"/>
                  </a:lnTo>
                  <a:lnTo>
                    <a:pt x="1271" y="128"/>
                  </a:lnTo>
                  <a:lnTo>
                    <a:pt x="1254" y="67"/>
                  </a:lnTo>
                  <a:lnTo>
                    <a:pt x="1229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6" name="Freeform 35"/>
            <p:cNvSpPr>
              <a:spLocks/>
            </p:cNvSpPr>
            <p:nvPr/>
          </p:nvSpPr>
          <p:spPr bwMode="auto">
            <a:xfrm>
              <a:off x="2275" y="2804"/>
              <a:ext cx="697" cy="290"/>
            </a:xfrm>
            <a:custGeom>
              <a:avLst/>
              <a:gdLst>
                <a:gd name="T0" fmla="*/ 1 w 1394"/>
                <a:gd name="T1" fmla="*/ 1 h 580"/>
                <a:gd name="T2" fmla="*/ 1 w 1394"/>
                <a:gd name="T3" fmla="*/ 0 h 580"/>
                <a:gd name="T4" fmla="*/ 1 w 1394"/>
                <a:gd name="T5" fmla="*/ 1 h 580"/>
                <a:gd name="T6" fmla="*/ 1 w 1394"/>
                <a:gd name="T7" fmla="*/ 1 h 580"/>
                <a:gd name="T8" fmla="*/ 1 w 1394"/>
                <a:gd name="T9" fmla="*/ 1 h 580"/>
                <a:gd name="T10" fmla="*/ 1 w 1394"/>
                <a:gd name="T11" fmla="*/ 1 h 580"/>
                <a:gd name="T12" fmla="*/ 1 w 1394"/>
                <a:gd name="T13" fmla="*/ 1 h 580"/>
                <a:gd name="T14" fmla="*/ 1 w 1394"/>
                <a:gd name="T15" fmla="*/ 1 h 580"/>
                <a:gd name="T16" fmla="*/ 1 w 1394"/>
                <a:gd name="T17" fmla="*/ 1 h 580"/>
                <a:gd name="T18" fmla="*/ 1 w 1394"/>
                <a:gd name="T19" fmla="*/ 1 h 580"/>
                <a:gd name="T20" fmla="*/ 0 w 1394"/>
                <a:gd name="T21" fmla="*/ 1 h 580"/>
                <a:gd name="T22" fmla="*/ 0 w 1394"/>
                <a:gd name="T23" fmla="*/ 1 h 580"/>
                <a:gd name="T24" fmla="*/ 1 w 1394"/>
                <a:gd name="T25" fmla="*/ 1 h 580"/>
                <a:gd name="T26" fmla="*/ 1 w 1394"/>
                <a:gd name="T27" fmla="*/ 1 h 580"/>
                <a:gd name="T28" fmla="*/ 1 w 1394"/>
                <a:gd name="T29" fmla="*/ 1 h 580"/>
                <a:gd name="T30" fmla="*/ 1 w 1394"/>
                <a:gd name="T31" fmla="*/ 1 h 580"/>
                <a:gd name="T32" fmla="*/ 1 w 1394"/>
                <a:gd name="T33" fmla="*/ 1 h 580"/>
                <a:gd name="T34" fmla="*/ 1 w 1394"/>
                <a:gd name="T35" fmla="*/ 1 h 580"/>
                <a:gd name="T36" fmla="*/ 1 w 1394"/>
                <a:gd name="T37" fmla="*/ 1 h 580"/>
                <a:gd name="T38" fmla="*/ 1 w 1394"/>
                <a:gd name="T39" fmla="*/ 1 h 580"/>
                <a:gd name="T40" fmla="*/ 1 w 1394"/>
                <a:gd name="T41" fmla="*/ 1 h 580"/>
                <a:gd name="T42" fmla="*/ 1 w 1394"/>
                <a:gd name="T43" fmla="*/ 1 h 580"/>
                <a:gd name="T44" fmla="*/ 1 w 1394"/>
                <a:gd name="T45" fmla="*/ 1 h 580"/>
                <a:gd name="T46" fmla="*/ 1 w 1394"/>
                <a:gd name="T47" fmla="*/ 1 h 580"/>
                <a:gd name="T48" fmla="*/ 1 w 1394"/>
                <a:gd name="T49" fmla="*/ 1 h 580"/>
                <a:gd name="T50" fmla="*/ 1 w 1394"/>
                <a:gd name="T51" fmla="*/ 1 h 580"/>
                <a:gd name="T52" fmla="*/ 1 w 1394"/>
                <a:gd name="T53" fmla="*/ 1 h 580"/>
                <a:gd name="T54" fmla="*/ 1 w 1394"/>
                <a:gd name="T55" fmla="*/ 1 h 580"/>
                <a:gd name="T56" fmla="*/ 1 w 1394"/>
                <a:gd name="T57" fmla="*/ 1 h 580"/>
                <a:gd name="T58" fmla="*/ 1 w 1394"/>
                <a:gd name="T59" fmla="*/ 1 h 580"/>
                <a:gd name="T60" fmla="*/ 1 w 1394"/>
                <a:gd name="T61" fmla="*/ 1 h 580"/>
                <a:gd name="T62" fmla="*/ 1 w 1394"/>
                <a:gd name="T63" fmla="*/ 1 h 580"/>
                <a:gd name="T64" fmla="*/ 1 w 1394"/>
                <a:gd name="T65" fmla="*/ 1 h 580"/>
                <a:gd name="T66" fmla="*/ 1 w 1394"/>
                <a:gd name="T67" fmla="*/ 1 h 580"/>
                <a:gd name="T68" fmla="*/ 1 w 1394"/>
                <a:gd name="T69" fmla="*/ 1 h 580"/>
                <a:gd name="T70" fmla="*/ 1 w 1394"/>
                <a:gd name="T71" fmla="*/ 1 h 580"/>
                <a:gd name="T72" fmla="*/ 1 w 1394"/>
                <a:gd name="T73" fmla="*/ 1 h 580"/>
                <a:gd name="T74" fmla="*/ 1 w 1394"/>
                <a:gd name="T75" fmla="*/ 1 h 580"/>
                <a:gd name="T76" fmla="*/ 1 w 1394"/>
                <a:gd name="T77" fmla="*/ 1 h 580"/>
                <a:gd name="T78" fmla="*/ 1 w 1394"/>
                <a:gd name="T79" fmla="*/ 1 h 580"/>
                <a:gd name="T80" fmla="*/ 1 w 1394"/>
                <a:gd name="T81" fmla="*/ 1 h 580"/>
                <a:gd name="T82" fmla="*/ 1 w 1394"/>
                <a:gd name="T83" fmla="*/ 1 h 580"/>
                <a:gd name="T84" fmla="*/ 1 w 1394"/>
                <a:gd name="T85" fmla="*/ 1 h 580"/>
                <a:gd name="T86" fmla="*/ 1 w 1394"/>
                <a:gd name="T87" fmla="*/ 1 h 5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94"/>
                <a:gd name="T133" fmla="*/ 0 h 580"/>
                <a:gd name="T134" fmla="*/ 1394 w 1394"/>
                <a:gd name="T135" fmla="*/ 580 h 5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94" h="580">
                  <a:moveTo>
                    <a:pt x="1229" y="3"/>
                  </a:moveTo>
                  <a:lnTo>
                    <a:pt x="1106" y="0"/>
                  </a:lnTo>
                  <a:lnTo>
                    <a:pt x="983" y="2"/>
                  </a:lnTo>
                  <a:lnTo>
                    <a:pt x="860" y="5"/>
                  </a:lnTo>
                  <a:lnTo>
                    <a:pt x="738" y="12"/>
                  </a:lnTo>
                  <a:lnTo>
                    <a:pt x="615" y="19"/>
                  </a:lnTo>
                  <a:lnTo>
                    <a:pt x="492" y="30"/>
                  </a:lnTo>
                  <a:lnTo>
                    <a:pt x="368" y="42"/>
                  </a:lnTo>
                  <a:lnTo>
                    <a:pt x="245" y="57"/>
                  </a:lnTo>
                  <a:lnTo>
                    <a:pt x="122" y="71"/>
                  </a:lnTo>
                  <a:lnTo>
                    <a:pt x="0" y="85"/>
                  </a:lnTo>
                  <a:lnTo>
                    <a:pt x="19" y="131"/>
                  </a:lnTo>
                  <a:lnTo>
                    <a:pt x="35" y="178"/>
                  </a:lnTo>
                  <a:lnTo>
                    <a:pt x="53" y="222"/>
                  </a:lnTo>
                  <a:lnTo>
                    <a:pt x="71" y="268"/>
                  </a:lnTo>
                  <a:lnTo>
                    <a:pt x="92" y="315"/>
                  </a:lnTo>
                  <a:lnTo>
                    <a:pt x="110" y="359"/>
                  </a:lnTo>
                  <a:lnTo>
                    <a:pt x="128" y="405"/>
                  </a:lnTo>
                  <a:lnTo>
                    <a:pt x="149" y="450"/>
                  </a:lnTo>
                  <a:lnTo>
                    <a:pt x="167" y="496"/>
                  </a:lnTo>
                  <a:lnTo>
                    <a:pt x="183" y="542"/>
                  </a:lnTo>
                  <a:lnTo>
                    <a:pt x="305" y="542"/>
                  </a:lnTo>
                  <a:lnTo>
                    <a:pt x="426" y="544"/>
                  </a:lnTo>
                  <a:lnTo>
                    <a:pt x="549" y="544"/>
                  </a:lnTo>
                  <a:lnTo>
                    <a:pt x="670" y="544"/>
                  </a:lnTo>
                  <a:lnTo>
                    <a:pt x="791" y="546"/>
                  </a:lnTo>
                  <a:lnTo>
                    <a:pt x="912" y="548"/>
                  </a:lnTo>
                  <a:lnTo>
                    <a:pt x="1033" y="551"/>
                  </a:lnTo>
                  <a:lnTo>
                    <a:pt x="1154" y="558"/>
                  </a:lnTo>
                  <a:lnTo>
                    <a:pt x="1275" y="567"/>
                  </a:lnTo>
                  <a:lnTo>
                    <a:pt x="1394" y="580"/>
                  </a:lnTo>
                  <a:lnTo>
                    <a:pt x="1374" y="519"/>
                  </a:lnTo>
                  <a:lnTo>
                    <a:pt x="1357" y="462"/>
                  </a:lnTo>
                  <a:lnTo>
                    <a:pt x="1342" y="407"/>
                  </a:lnTo>
                  <a:lnTo>
                    <a:pt x="1328" y="352"/>
                  </a:lnTo>
                  <a:lnTo>
                    <a:pt x="1316" y="297"/>
                  </a:lnTo>
                  <a:lnTo>
                    <a:pt x="1302" y="244"/>
                  </a:lnTo>
                  <a:lnTo>
                    <a:pt x="1287" y="187"/>
                  </a:lnTo>
                  <a:lnTo>
                    <a:pt x="1271" y="128"/>
                  </a:lnTo>
                  <a:lnTo>
                    <a:pt x="1254" y="67"/>
                  </a:lnTo>
                  <a:lnTo>
                    <a:pt x="1229" y="3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7" name="Freeform 36"/>
            <p:cNvSpPr>
              <a:spLocks/>
            </p:cNvSpPr>
            <p:nvPr/>
          </p:nvSpPr>
          <p:spPr bwMode="auto">
            <a:xfrm>
              <a:off x="2311" y="2911"/>
              <a:ext cx="170" cy="160"/>
            </a:xfrm>
            <a:custGeom>
              <a:avLst/>
              <a:gdLst>
                <a:gd name="T0" fmla="*/ 1 w 340"/>
                <a:gd name="T1" fmla="*/ 0 h 321"/>
                <a:gd name="T2" fmla="*/ 1 w 340"/>
                <a:gd name="T3" fmla="*/ 0 h 321"/>
                <a:gd name="T4" fmla="*/ 1 w 340"/>
                <a:gd name="T5" fmla="*/ 0 h 321"/>
                <a:gd name="T6" fmla="*/ 1 w 340"/>
                <a:gd name="T7" fmla="*/ 0 h 321"/>
                <a:gd name="T8" fmla="*/ 1 w 340"/>
                <a:gd name="T9" fmla="*/ 0 h 321"/>
                <a:gd name="T10" fmla="*/ 1 w 340"/>
                <a:gd name="T11" fmla="*/ 0 h 321"/>
                <a:gd name="T12" fmla="*/ 1 w 340"/>
                <a:gd name="T13" fmla="*/ 0 h 321"/>
                <a:gd name="T14" fmla="*/ 1 w 340"/>
                <a:gd name="T15" fmla="*/ 0 h 321"/>
                <a:gd name="T16" fmla="*/ 1 w 340"/>
                <a:gd name="T17" fmla="*/ 0 h 321"/>
                <a:gd name="T18" fmla="*/ 1 w 340"/>
                <a:gd name="T19" fmla="*/ 0 h 321"/>
                <a:gd name="T20" fmla="*/ 1 w 340"/>
                <a:gd name="T21" fmla="*/ 0 h 321"/>
                <a:gd name="T22" fmla="*/ 1 w 340"/>
                <a:gd name="T23" fmla="*/ 0 h 321"/>
                <a:gd name="T24" fmla="*/ 1 w 340"/>
                <a:gd name="T25" fmla="*/ 0 h 321"/>
                <a:gd name="T26" fmla="*/ 1 w 340"/>
                <a:gd name="T27" fmla="*/ 0 h 321"/>
                <a:gd name="T28" fmla="*/ 1 w 340"/>
                <a:gd name="T29" fmla="*/ 0 h 321"/>
                <a:gd name="T30" fmla="*/ 1 w 340"/>
                <a:gd name="T31" fmla="*/ 0 h 321"/>
                <a:gd name="T32" fmla="*/ 1 w 340"/>
                <a:gd name="T33" fmla="*/ 0 h 321"/>
                <a:gd name="T34" fmla="*/ 1 w 340"/>
                <a:gd name="T35" fmla="*/ 0 h 321"/>
                <a:gd name="T36" fmla="*/ 1 w 340"/>
                <a:gd name="T37" fmla="*/ 0 h 321"/>
                <a:gd name="T38" fmla="*/ 1 w 340"/>
                <a:gd name="T39" fmla="*/ 0 h 321"/>
                <a:gd name="T40" fmla="*/ 1 w 340"/>
                <a:gd name="T41" fmla="*/ 0 h 321"/>
                <a:gd name="T42" fmla="*/ 0 w 340"/>
                <a:gd name="T43" fmla="*/ 0 h 32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40"/>
                <a:gd name="T67" fmla="*/ 0 h 321"/>
                <a:gd name="T68" fmla="*/ 340 w 340"/>
                <a:gd name="T69" fmla="*/ 321 h 32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40" h="321">
                  <a:moveTo>
                    <a:pt x="340" y="321"/>
                  </a:moveTo>
                  <a:lnTo>
                    <a:pt x="335" y="292"/>
                  </a:lnTo>
                  <a:lnTo>
                    <a:pt x="328" y="265"/>
                  </a:lnTo>
                  <a:lnTo>
                    <a:pt x="322" y="244"/>
                  </a:lnTo>
                  <a:lnTo>
                    <a:pt x="317" y="224"/>
                  </a:lnTo>
                  <a:lnTo>
                    <a:pt x="310" y="205"/>
                  </a:lnTo>
                  <a:lnTo>
                    <a:pt x="305" y="187"/>
                  </a:lnTo>
                  <a:lnTo>
                    <a:pt x="296" y="168"/>
                  </a:lnTo>
                  <a:lnTo>
                    <a:pt x="287" y="146"/>
                  </a:lnTo>
                  <a:lnTo>
                    <a:pt x="278" y="123"/>
                  </a:lnTo>
                  <a:lnTo>
                    <a:pt x="267" y="98"/>
                  </a:lnTo>
                  <a:lnTo>
                    <a:pt x="267" y="96"/>
                  </a:lnTo>
                  <a:lnTo>
                    <a:pt x="253" y="70"/>
                  </a:lnTo>
                  <a:lnTo>
                    <a:pt x="232" y="48"/>
                  </a:lnTo>
                  <a:lnTo>
                    <a:pt x="207" y="29"/>
                  </a:lnTo>
                  <a:lnTo>
                    <a:pt x="177" y="13"/>
                  </a:lnTo>
                  <a:lnTo>
                    <a:pt x="146" y="4"/>
                  </a:lnTo>
                  <a:lnTo>
                    <a:pt x="113" y="0"/>
                  </a:lnTo>
                  <a:lnTo>
                    <a:pt x="82" y="4"/>
                  </a:lnTo>
                  <a:lnTo>
                    <a:pt x="50" y="16"/>
                  </a:lnTo>
                  <a:lnTo>
                    <a:pt x="25" y="39"/>
                  </a:lnTo>
                  <a:lnTo>
                    <a:pt x="0" y="73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8" name="Freeform 37"/>
            <p:cNvSpPr>
              <a:spLocks/>
            </p:cNvSpPr>
            <p:nvPr/>
          </p:nvSpPr>
          <p:spPr bwMode="auto">
            <a:xfrm>
              <a:off x="1687" y="2847"/>
              <a:ext cx="606" cy="271"/>
            </a:xfrm>
            <a:custGeom>
              <a:avLst/>
              <a:gdLst>
                <a:gd name="T0" fmla="*/ 0 w 1213"/>
                <a:gd name="T1" fmla="*/ 1 h 541"/>
                <a:gd name="T2" fmla="*/ 0 w 1213"/>
                <a:gd name="T3" fmla="*/ 1 h 541"/>
                <a:gd name="T4" fmla="*/ 0 w 1213"/>
                <a:gd name="T5" fmla="*/ 1 h 541"/>
                <a:gd name="T6" fmla="*/ 0 w 1213"/>
                <a:gd name="T7" fmla="*/ 1 h 541"/>
                <a:gd name="T8" fmla="*/ 0 w 1213"/>
                <a:gd name="T9" fmla="*/ 1 h 541"/>
                <a:gd name="T10" fmla="*/ 0 w 1213"/>
                <a:gd name="T11" fmla="*/ 0 h 541"/>
                <a:gd name="T12" fmla="*/ 0 w 1213"/>
                <a:gd name="T13" fmla="*/ 0 h 541"/>
                <a:gd name="T14" fmla="*/ 0 w 1213"/>
                <a:gd name="T15" fmla="*/ 1 h 541"/>
                <a:gd name="T16" fmla="*/ 0 w 1213"/>
                <a:gd name="T17" fmla="*/ 1 h 541"/>
                <a:gd name="T18" fmla="*/ 0 w 1213"/>
                <a:gd name="T19" fmla="*/ 1 h 541"/>
                <a:gd name="T20" fmla="*/ 0 w 1213"/>
                <a:gd name="T21" fmla="*/ 1 h 541"/>
                <a:gd name="T22" fmla="*/ 0 w 1213"/>
                <a:gd name="T23" fmla="*/ 1 h 541"/>
                <a:gd name="T24" fmla="*/ 0 w 1213"/>
                <a:gd name="T25" fmla="*/ 1 h 541"/>
                <a:gd name="T26" fmla="*/ 0 w 1213"/>
                <a:gd name="T27" fmla="*/ 1 h 541"/>
                <a:gd name="T28" fmla="*/ 0 w 1213"/>
                <a:gd name="T29" fmla="*/ 1 h 541"/>
                <a:gd name="T30" fmla="*/ 0 w 1213"/>
                <a:gd name="T31" fmla="*/ 1 h 541"/>
                <a:gd name="T32" fmla="*/ 0 w 1213"/>
                <a:gd name="T33" fmla="*/ 1 h 541"/>
                <a:gd name="T34" fmla="*/ 0 w 1213"/>
                <a:gd name="T35" fmla="*/ 1 h 541"/>
                <a:gd name="T36" fmla="*/ 0 w 1213"/>
                <a:gd name="T37" fmla="*/ 1 h 541"/>
                <a:gd name="T38" fmla="*/ 0 w 1213"/>
                <a:gd name="T39" fmla="*/ 1 h 541"/>
                <a:gd name="T40" fmla="*/ 0 w 1213"/>
                <a:gd name="T41" fmla="*/ 1 h 541"/>
                <a:gd name="T42" fmla="*/ 0 w 1213"/>
                <a:gd name="T43" fmla="*/ 1 h 541"/>
                <a:gd name="T44" fmla="*/ 0 w 1213"/>
                <a:gd name="T45" fmla="*/ 1 h 541"/>
                <a:gd name="T46" fmla="*/ 0 w 1213"/>
                <a:gd name="T47" fmla="*/ 1 h 541"/>
                <a:gd name="T48" fmla="*/ 0 w 1213"/>
                <a:gd name="T49" fmla="*/ 1 h 541"/>
                <a:gd name="T50" fmla="*/ 0 w 1213"/>
                <a:gd name="T51" fmla="*/ 1 h 541"/>
                <a:gd name="T52" fmla="*/ 0 w 1213"/>
                <a:gd name="T53" fmla="*/ 1 h 541"/>
                <a:gd name="T54" fmla="*/ 0 w 1213"/>
                <a:gd name="T55" fmla="*/ 1 h 541"/>
                <a:gd name="T56" fmla="*/ 0 w 1213"/>
                <a:gd name="T57" fmla="*/ 1 h 541"/>
                <a:gd name="T58" fmla="*/ 0 w 1213"/>
                <a:gd name="T59" fmla="*/ 1 h 541"/>
                <a:gd name="T60" fmla="*/ 0 w 1213"/>
                <a:gd name="T61" fmla="*/ 1 h 541"/>
                <a:gd name="T62" fmla="*/ 0 w 1213"/>
                <a:gd name="T63" fmla="*/ 1 h 541"/>
                <a:gd name="T64" fmla="*/ 0 w 1213"/>
                <a:gd name="T65" fmla="*/ 1 h 541"/>
                <a:gd name="T66" fmla="*/ 0 w 1213"/>
                <a:gd name="T67" fmla="*/ 1 h 541"/>
                <a:gd name="T68" fmla="*/ 0 w 1213"/>
                <a:gd name="T69" fmla="*/ 1 h 541"/>
                <a:gd name="T70" fmla="*/ 0 w 1213"/>
                <a:gd name="T71" fmla="*/ 1 h 541"/>
                <a:gd name="T72" fmla="*/ 0 w 1213"/>
                <a:gd name="T73" fmla="*/ 1 h 541"/>
                <a:gd name="T74" fmla="*/ 0 w 1213"/>
                <a:gd name="T75" fmla="*/ 1 h 541"/>
                <a:gd name="T76" fmla="*/ 0 w 1213"/>
                <a:gd name="T77" fmla="*/ 1 h 541"/>
                <a:gd name="T78" fmla="*/ 0 w 1213"/>
                <a:gd name="T79" fmla="*/ 1 h 541"/>
                <a:gd name="T80" fmla="*/ 0 w 1213"/>
                <a:gd name="T81" fmla="*/ 1 h 541"/>
                <a:gd name="T82" fmla="*/ 0 w 1213"/>
                <a:gd name="T83" fmla="*/ 1 h 541"/>
                <a:gd name="T84" fmla="*/ 0 w 1213"/>
                <a:gd name="T85" fmla="*/ 1 h 541"/>
                <a:gd name="T86" fmla="*/ 0 w 1213"/>
                <a:gd name="T87" fmla="*/ 1 h 541"/>
                <a:gd name="T88" fmla="*/ 0 w 1213"/>
                <a:gd name="T89" fmla="*/ 1 h 541"/>
                <a:gd name="T90" fmla="*/ 0 w 1213"/>
                <a:gd name="T91" fmla="*/ 1 h 54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213"/>
                <a:gd name="T139" fmla="*/ 0 h 541"/>
                <a:gd name="T140" fmla="*/ 1213 w 1213"/>
                <a:gd name="T141" fmla="*/ 541 h 54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213" h="541">
                  <a:moveTo>
                    <a:pt x="1012" y="36"/>
                  </a:moveTo>
                  <a:lnTo>
                    <a:pt x="1010" y="30"/>
                  </a:lnTo>
                  <a:lnTo>
                    <a:pt x="1010" y="22"/>
                  </a:lnTo>
                  <a:lnTo>
                    <a:pt x="1010" y="14"/>
                  </a:lnTo>
                  <a:lnTo>
                    <a:pt x="1010" y="7"/>
                  </a:lnTo>
                  <a:lnTo>
                    <a:pt x="1010" y="0"/>
                  </a:lnTo>
                  <a:lnTo>
                    <a:pt x="907" y="16"/>
                  </a:lnTo>
                  <a:lnTo>
                    <a:pt x="800" y="41"/>
                  </a:lnTo>
                  <a:lnTo>
                    <a:pt x="697" y="66"/>
                  </a:lnTo>
                  <a:lnTo>
                    <a:pt x="594" y="100"/>
                  </a:lnTo>
                  <a:lnTo>
                    <a:pt x="494" y="135"/>
                  </a:lnTo>
                  <a:lnTo>
                    <a:pt x="395" y="176"/>
                  </a:lnTo>
                  <a:lnTo>
                    <a:pt x="295" y="224"/>
                  </a:lnTo>
                  <a:lnTo>
                    <a:pt x="199" y="272"/>
                  </a:lnTo>
                  <a:lnTo>
                    <a:pt x="101" y="329"/>
                  </a:lnTo>
                  <a:lnTo>
                    <a:pt x="5" y="390"/>
                  </a:lnTo>
                  <a:lnTo>
                    <a:pt x="5" y="388"/>
                  </a:lnTo>
                  <a:lnTo>
                    <a:pt x="2" y="395"/>
                  </a:lnTo>
                  <a:lnTo>
                    <a:pt x="0" y="408"/>
                  </a:lnTo>
                  <a:lnTo>
                    <a:pt x="0" y="418"/>
                  </a:lnTo>
                  <a:lnTo>
                    <a:pt x="2" y="429"/>
                  </a:lnTo>
                  <a:lnTo>
                    <a:pt x="5" y="436"/>
                  </a:lnTo>
                  <a:lnTo>
                    <a:pt x="5" y="434"/>
                  </a:lnTo>
                  <a:lnTo>
                    <a:pt x="121" y="473"/>
                  </a:lnTo>
                  <a:lnTo>
                    <a:pt x="240" y="500"/>
                  </a:lnTo>
                  <a:lnTo>
                    <a:pt x="359" y="520"/>
                  </a:lnTo>
                  <a:lnTo>
                    <a:pt x="480" y="534"/>
                  </a:lnTo>
                  <a:lnTo>
                    <a:pt x="601" y="539"/>
                  </a:lnTo>
                  <a:lnTo>
                    <a:pt x="726" y="541"/>
                  </a:lnTo>
                  <a:lnTo>
                    <a:pt x="848" y="538"/>
                  </a:lnTo>
                  <a:lnTo>
                    <a:pt x="971" y="529"/>
                  </a:lnTo>
                  <a:lnTo>
                    <a:pt x="1092" y="522"/>
                  </a:lnTo>
                  <a:lnTo>
                    <a:pt x="1213" y="513"/>
                  </a:lnTo>
                  <a:lnTo>
                    <a:pt x="1186" y="466"/>
                  </a:lnTo>
                  <a:lnTo>
                    <a:pt x="1163" y="422"/>
                  </a:lnTo>
                  <a:lnTo>
                    <a:pt x="1144" y="374"/>
                  </a:lnTo>
                  <a:lnTo>
                    <a:pt x="1122" y="326"/>
                  </a:lnTo>
                  <a:lnTo>
                    <a:pt x="1106" y="278"/>
                  </a:lnTo>
                  <a:lnTo>
                    <a:pt x="1090" y="230"/>
                  </a:lnTo>
                  <a:lnTo>
                    <a:pt x="1071" y="180"/>
                  </a:lnTo>
                  <a:lnTo>
                    <a:pt x="1055" y="132"/>
                  </a:lnTo>
                  <a:lnTo>
                    <a:pt x="1035" y="82"/>
                  </a:lnTo>
                  <a:lnTo>
                    <a:pt x="1012" y="38"/>
                  </a:lnTo>
                  <a:lnTo>
                    <a:pt x="1012" y="3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9" name="Freeform 38"/>
            <p:cNvSpPr>
              <a:spLocks/>
            </p:cNvSpPr>
            <p:nvPr/>
          </p:nvSpPr>
          <p:spPr bwMode="auto">
            <a:xfrm>
              <a:off x="1687" y="2847"/>
              <a:ext cx="606" cy="271"/>
            </a:xfrm>
            <a:custGeom>
              <a:avLst/>
              <a:gdLst>
                <a:gd name="T0" fmla="*/ 0 w 1213"/>
                <a:gd name="T1" fmla="*/ 1 h 541"/>
                <a:gd name="T2" fmla="*/ 0 w 1213"/>
                <a:gd name="T3" fmla="*/ 1 h 541"/>
                <a:gd name="T4" fmla="*/ 0 w 1213"/>
                <a:gd name="T5" fmla="*/ 1 h 541"/>
                <a:gd name="T6" fmla="*/ 0 w 1213"/>
                <a:gd name="T7" fmla="*/ 1 h 541"/>
                <a:gd name="T8" fmla="*/ 0 w 1213"/>
                <a:gd name="T9" fmla="*/ 1 h 541"/>
                <a:gd name="T10" fmla="*/ 0 w 1213"/>
                <a:gd name="T11" fmla="*/ 0 h 541"/>
                <a:gd name="T12" fmla="*/ 0 w 1213"/>
                <a:gd name="T13" fmla="*/ 0 h 541"/>
                <a:gd name="T14" fmla="*/ 0 w 1213"/>
                <a:gd name="T15" fmla="*/ 1 h 541"/>
                <a:gd name="T16" fmla="*/ 0 w 1213"/>
                <a:gd name="T17" fmla="*/ 1 h 541"/>
                <a:gd name="T18" fmla="*/ 0 w 1213"/>
                <a:gd name="T19" fmla="*/ 1 h 541"/>
                <a:gd name="T20" fmla="*/ 0 w 1213"/>
                <a:gd name="T21" fmla="*/ 1 h 541"/>
                <a:gd name="T22" fmla="*/ 0 w 1213"/>
                <a:gd name="T23" fmla="*/ 1 h 541"/>
                <a:gd name="T24" fmla="*/ 0 w 1213"/>
                <a:gd name="T25" fmla="*/ 1 h 541"/>
                <a:gd name="T26" fmla="*/ 0 w 1213"/>
                <a:gd name="T27" fmla="*/ 1 h 541"/>
                <a:gd name="T28" fmla="*/ 0 w 1213"/>
                <a:gd name="T29" fmla="*/ 1 h 541"/>
                <a:gd name="T30" fmla="*/ 0 w 1213"/>
                <a:gd name="T31" fmla="*/ 1 h 541"/>
                <a:gd name="T32" fmla="*/ 0 w 1213"/>
                <a:gd name="T33" fmla="*/ 1 h 541"/>
                <a:gd name="T34" fmla="*/ 0 w 1213"/>
                <a:gd name="T35" fmla="*/ 1 h 541"/>
                <a:gd name="T36" fmla="*/ 0 w 1213"/>
                <a:gd name="T37" fmla="*/ 1 h 541"/>
                <a:gd name="T38" fmla="*/ 0 w 1213"/>
                <a:gd name="T39" fmla="*/ 1 h 541"/>
                <a:gd name="T40" fmla="*/ 0 w 1213"/>
                <a:gd name="T41" fmla="*/ 1 h 541"/>
                <a:gd name="T42" fmla="*/ 0 w 1213"/>
                <a:gd name="T43" fmla="*/ 1 h 541"/>
                <a:gd name="T44" fmla="*/ 0 w 1213"/>
                <a:gd name="T45" fmla="*/ 1 h 541"/>
                <a:gd name="T46" fmla="*/ 0 w 1213"/>
                <a:gd name="T47" fmla="*/ 1 h 541"/>
                <a:gd name="T48" fmla="*/ 0 w 1213"/>
                <a:gd name="T49" fmla="*/ 1 h 541"/>
                <a:gd name="T50" fmla="*/ 0 w 1213"/>
                <a:gd name="T51" fmla="*/ 1 h 541"/>
                <a:gd name="T52" fmla="*/ 0 w 1213"/>
                <a:gd name="T53" fmla="*/ 1 h 541"/>
                <a:gd name="T54" fmla="*/ 0 w 1213"/>
                <a:gd name="T55" fmla="*/ 1 h 541"/>
                <a:gd name="T56" fmla="*/ 0 w 1213"/>
                <a:gd name="T57" fmla="*/ 1 h 541"/>
                <a:gd name="T58" fmla="*/ 0 w 1213"/>
                <a:gd name="T59" fmla="*/ 1 h 541"/>
                <a:gd name="T60" fmla="*/ 0 w 1213"/>
                <a:gd name="T61" fmla="*/ 1 h 541"/>
                <a:gd name="T62" fmla="*/ 0 w 1213"/>
                <a:gd name="T63" fmla="*/ 1 h 541"/>
                <a:gd name="T64" fmla="*/ 0 w 1213"/>
                <a:gd name="T65" fmla="*/ 1 h 541"/>
                <a:gd name="T66" fmla="*/ 0 w 1213"/>
                <a:gd name="T67" fmla="*/ 1 h 541"/>
                <a:gd name="T68" fmla="*/ 0 w 1213"/>
                <a:gd name="T69" fmla="*/ 1 h 541"/>
                <a:gd name="T70" fmla="*/ 0 w 1213"/>
                <a:gd name="T71" fmla="*/ 1 h 541"/>
                <a:gd name="T72" fmla="*/ 0 w 1213"/>
                <a:gd name="T73" fmla="*/ 1 h 541"/>
                <a:gd name="T74" fmla="*/ 0 w 1213"/>
                <a:gd name="T75" fmla="*/ 1 h 541"/>
                <a:gd name="T76" fmla="*/ 0 w 1213"/>
                <a:gd name="T77" fmla="*/ 1 h 541"/>
                <a:gd name="T78" fmla="*/ 0 w 1213"/>
                <a:gd name="T79" fmla="*/ 1 h 541"/>
                <a:gd name="T80" fmla="*/ 0 w 1213"/>
                <a:gd name="T81" fmla="*/ 1 h 541"/>
                <a:gd name="T82" fmla="*/ 0 w 1213"/>
                <a:gd name="T83" fmla="*/ 1 h 541"/>
                <a:gd name="T84" fmla="*/ 0 w 1213"/>
                <a:gd name="T85" fmla="*/ 1 h 541"/>
                <a:gd name="T86" fmla="*/ 0 w 1213"/>
                <a:gd name="T87" fmla="*/ 1 h 541"/>
                <a:gd name="T88" fmla="*/ 0 w 1213"/>
                <a:gd name="T89" fmla="*/ 1 h 5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13"/>
                <a:gd name="T136" fmla="*/ 0 h 541"/>
                <a:gd name="T137" fmla="*/ 1213 w 1213"/>
                <a:gd name="T138" fmla="*/ 541 h 54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13" h="541">
                  <a:moveTo>
                    <a:pt x="1012" y="36"/>
                  </a:moveTo>
                  <a:lnTo>
                    <a:pt x="1010" y="30"/>
                  </a:lnTo>
                  <a:lnTo>
                    <a:pt x="1010" y="22"/>
                  </a:lnTo>
                  <a:lnTo>
                    <a:pt x="1010" y="14"/>
                  </a:lnTo>
                  <a:lnTo>
                    <a:pt x="1010" y="7"/>
                  </a:lnTo>
                  <a:lnTo>
                    <a:pt x="1010" y="0"/>
                  </a:lnTo>
                  <a:lnTo>
                    <a:pt x="907" y="16"/>
                  </a:lnTo>
                  <a:lnTo>
                    <a:pt x="800" y="41"/>
                  </a:lnTo>
                  <a:lnTo>
                    <a:pt x="697" y="66"/>
                  </a:lnTo>
                  <a:lnTo>
                    <a:pt x="594" y="100"/>
                  </a:lnTo>
                  <a:lnTo>
                    <a:pt x="494" y="135"/>
                  </a:lnTo>
                  <a:lnTo>
                    <a:pt x="395" y="176"/>
                  </a:lnTo>
                  <a:lnTo>
                    <a:pt x="295" y="224"/>
                  </a:lnTo>
                  <a:lnTo>
                    <a:pt x="199" y="272"/>
                  </a:lnTo>
                  <a:lnTo>
                    <a:pt x="101" y="329"/>
                  </a:lnTo>
                  <a:lnTo>
                    <a:pt x="5" y="390"/>
                  </a:lnTo>
                  <a:lnTo>
                    <a:pt x="5" y="388"/>
                  </a:lnTo>
                  <a:lnTo>
                    <a:pt x="2" y="395"/>
                  </a:lnTo>
                  <a:lnTo>
                    <a:pt x="0" y="408"/>
                  </a:lnTo>
                  <a:lnTo>
                    <a:pt x="0" y="418"/>
                  </a:lnTo>
                  <a:lnTo>
                    <a:pt x="2" y="429"/>
                  </a:lnTo>
                  <a:lnTo>
                    <a:pt x="5" y="436"/>
                  </a:lnTo>
                  <a:lnTo>
                    <a:pt x="5" y="434"/>
                  </a:lnTo>
                  <a:lnTo>
                    <a:pt x="121" y="473"/>
                  </a:lnTo>
                  <a:lnTo>
                    <a:pt x="240" y="500"/>
                  </a:lnTo>
                  <a:lnTo>
                    <a:pt x="359" y="520"/>
                  </a:lnTo>
                  <a:lnTo>
                    <a:pt x="480" y="534"/>
                  </a:lnTo>
                  <a:lnTo>
                    <a:pt x="601" y="539"/>
                  </a:lnTo>
                  <a:lnTo>
                    <a:pt x="726" y="541"/>
                  </a:lnTo>
                  <a:lnTo>
                    <a:pt x="848" y="538"/>
                  </a:lnTo>
                  <a:lnTo>
                    <a:pt x="971" y="529"/>
                  </a:lnTo>
                  <a:lnTo>
                    <a:pt x="1092" y="522"/>
                  </a:lnTo>
                  <a:lnTo>
                    <a:pt x="1213" y="513"/>
                  </a:lnTo>
                  <a:lnTo>
                    <a:pt x="1186" y="466"/>
                  </a:lnTo>
                  <a:lnTo>
                    <a:pt x="1163" y="422"/>
                  </a:lnTo>
                  <a:lnTo>
                    <a:pt x="1144" y="374"/>
                  </a:lnTo>
                  <a:lnTo>
                    <a:pt x="1122" y="326"/>
                  </a:lnTo>
                  <a:lnTo>
                    <a:pt x="1106" y="278"/>
                  </a:lnTo>
                  <a:lnTo>
                    <a:pt x="1090" y="230"/>
                  </a:lnTo>
                  <a:lnTo>
                    <a:pt x="1071" y="180"/>
                  </a:lnTo>
                  <a:lnTo>
                    <a:pt x="1055" y="132"/>
                  </a:lnTo>
                  <a:lnTo>
                    <a:pt x="1035" y="82"/>
                  </a:lnTo>
                  <a:lnTo>
                    <a:pt x="1012" y="38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0" name="Freeform 39"/>
            <p:cNvSpPr>
              <a:spLocks/>
            </p:cNvSpPr>
            <p:nvPr/>
          </p:nvSpPr>
          <p:spPr bwMode="auto">
            <a:xfrm>
              <a:off x="2313" y="3086"/>
              <a:ext cx="256" cy="714"/>
            </a:xfrm>
            <a:custGeom>
              <a:avLst/>
              <a:gdLst>
                <a:gd name="T0" fmla="*/ 1 w 512"/>
                <a:gd name="T1" fmla="*/ 0 h 1429"/>
                <a:gd name="T2" fmla="*/ 1 w 512"/>
                <a:gd name="T3" fmla="*/ 0 h 1429"/>
                <a:gd name="T4" fmla="*/ 1 w 512"/>
                <a:gd name="T5" fmla="*/ 0 h 1429"/>
                <a:gd name="T6" fmla="*/ 1 w 512"/>
                <a:gd name="T7" fmla="*/ 0 h 1429"/>
                <a:gd name="T8" fmla="*/ 1 w 512"/>
                <a:gd name="T9" fmla="*/ 0 h 1429"/>
                <a:gd name="T10" fmla="*/ 1 w 512"/>
                <a:gd name="T11" fmla="*/ 0 h 1429"/>
                <a:gd name="T12" fmla="*/ 1 w 512"/>
                <a:gd name="T13" fmla="*/ 0 h 1429"/>
                <a:gd name="T14" fmla="*/ 1 w 512"/>
                <a:gd name="T15" fmla="*/ 0 h 1429"/>
                <a:gd name="T16" fmla="*/ 1 w 512"/>
                <a:gd name="T17" fmla="*/ 0 h 1429"/>
                <a:gd name="T18" fmla="*/ 1 w 512"/>
                <a:gd name="T19" fmla="*/ 0 h 1429"/>
                <a:gd name="T20" fmla="*/ 1 w 512"/>
                <a:gd name="T21" fmla="*/ 0 h 1429"/>
                <a:gd name="T22" fmla="*/ 1 w 512"/>
                <a:gd name="T23" fmla="*/ 0 h 1429"/>
                <a:gd name="T24" fmla="*/ 1 w 512"/>
                <a:gd name="T25" fmla="*/ 0 h 1429"/>
                <a:gd name="T26" fmla="*/ 1 w 512"/>
                <a:gd name="T27" fmla="*/ 0 h 1429"/>
                <a:gd name="T28" fmla="*/ 1 w 512"/>
                <a:gd name="T29" fmla="*/ 0 h 1429"/>
                <a:gd name="T30" fmla="*/ 1 w 512"/>
                <a:gd name="T31" fmla="*/ 0 h 1429"/>
                <a:gd name="T32" fmla="*/ 1 w 512"/>
                <a:gd name="T33" fmla="*/ 0 h 1429"/>
                <a:gd name="T34" fmla="*/ 1 w 512"/>
                <a:gd name="T35" fmla="*/ 0 h 1429"/>
                <a:gd name="T36" fmla="*/ 1 w 512"/>
                <a:gd name="T37" fmla="*/ 0 h 1429"/>
                <a:gd name="T38" fmla="*/ 1 w 512"/>
                <a:gd name="T39" fmla="*/ 0 h 1429"/>
                <a:gd name="T40" fmla="*/ 0 w 512"/>
                <a:gd name="T41" fmla="*/ 0 h 1429"/>
                <a:gd name="T42" fmla="*/ 1 w 512"/>
                <a:gd name="T43" fmla="*/ 0 h 142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2"/>
                <a:gd name="T67" fmla="*/ 0 h 1429"/>
                <a:gd name="T68" fmla="*/ 512 w 512"/>
                <a:gd name="T69" fmla="*/ 1429 h 142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2" h="1429">
                  <a:moveTo>
                    <a:pt x="512" y="1429"/>
                  </a:moveTo>
                  <a:lnTo>
                    <a:pt x="500" y="1399"/>
                  </a:lnTo>
                  <a:lnTo>
                    <a:pt x="486" y="1365"/>
                  </a:lnTo>
                  <a:lnTo>
                    <a:pt x="468" y="1333"/>
                  </a:lnTo>
                  <a:lnTo>
                    <a:pt x="452" y="1299"/>
                  </a:lnTo>
                  <a:lnTo>
                    <a:pt x="434" y="1265"/>
                  </a:lnTo>
                  <a:lnTo>
                    <a:pt x="414" y="1231"/>
                  </a:lnTo>
                  <a:lnTo>
                    <a:pt x="395" y="1199"/>
                  </a:lnTo>
                  <a:lnTo>
                    <a:pt x="375" y="1167"/>
                  </a:lnTo>
                  <a:lnTo>
                    <a:pt x="359" y="1139"/>
                  </a:lnTo>
                  <a:lnTo>
                    <a:pt x="340" y="1110"/>
                  </a:lnTo>
                  <a:lnTo>
                    <a:pt x="340" y="1109"/>
                  </a:lnTo>
                  <a:lnTo>
                    <a:pt x="285" y="1014"/>
                  </a:lnTo>
                  <a:lnTo>
                    <a:pt x="231" y="911"/>
                  </a:lnTo>
                  <a:lnTo>
                    <a:pt x="180" y="801"/>
                  </a:lnTo>
                  <a:lnTo>
                    <a:pt x="132" y="690"/>
                  </a:lnTo>
                  <a:lnTo>
                    <a:pt x="87" y="573"/>
                  </a:lnTo>
                  <a:lnTo>
                    <a:pt x="50" y="456"/>
                  </a:lnTo>
                  <a:lnTo>
                    <a:pt x="23" y="336"/>
                  </a:lnTo>
                  <a:lnTo>
                    <a:pt x="5" y="221"/>
                  </a:lnTo>
                  <a:lnTo>
                    <a:pt x="0" y="107"/>
                  </a:lnTo>
                  <a:lnTo>
                    <a:pt x="7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1" name="Freeform 40"/>
            <p:cNvSpPr>
              <a:spLocks/>
            </p:cNvSpPr>
            <p:nvPr/>
          </p:nvSpPr>
          <p:spPr bwMode="auto">
            <a:xfrm>
              <a:off x="2357" y="3219"/>
              <a:ext cx="221" cy="46"/>
            </a:xfrm>
            <a:custGeom>
              <a:avLst/>
              <a:gdLst>
                <a:gd name="T0" fmla="*/ 1 w 441"/>
                <a:gd name="T1" fmla="*/ 1 h 92"/>
                <a:gd name="T2" fmla="*/ 1 w 441"/>
                <a:gd name="T3" fmla="*/ 1 h 92"/>
                <a:gd name="T4" fmla="*/ 1 w 441"/>
                <a:gd name="T5" fmla="*/ 1 h 92"/>
                <a:gd name="T6" fmla="*/ 1 w 441"/>
                <a:gd name="T7" fmla="*/ 1 h 92"/>
                <a:gd name="T8" fmla="*/ 1 w 441"/>
                <a:gd name="T9" fmla="*/ 1 h 92"/>
                <a:gd name="T10" fmla="*/ 1 w 441"/>
                <a:gd name="T11" fmla="*/ 1 h 92"/>
                <a:gd name="T12" fmla="*/ 1 w 441"/>
                <a:gd name="T13" fmla="*/ 1 h 92"/>
                <a:gd name="T14" fmla="*/ 1 w 441"/>
                <a:gd name="T15" fmla="*/ 1 h 92"/>
                <a:gd name="T16" fmla="*/ 1 w 441"/>
                <a:gd name="T17" fmla="*/ 1 h 92"/>
                <a:gd name="T18" fmla="*/ 0 w 441"/>
                <a:gd name="T19" fmla="*/ 1 h 92"/>
                <a:gd name="T20" fmla="*/ 0 w 441"/>
                <a:gd name="T21" fmla="*/ 1 h 92"/>
                <a:gd name="T22" fmla="*/ 1 w 441"/>
                <a:gd name="T23" fmla="*/ 1 h 92"/>
                <a:gd name="T24" fmla="*/ 1 w 441"/>
                <a:gd name="T25" fmla="*/ 1 h 92"/>
                <a:gd name="T26" fmla="*/ 1 w 441"/>
                <a:gd name="T27" fmla="*/ 1 h 92"/>
                <a:gd name="T28" fmla="*/ 1 w 441"/>
                <a:gd name="T29" fmla="*/ 1 h 92"/>
                <a:gd name="T30" fmla="*/ 1 w 441"/>
                <a:gd name="T31" fmla="*/ 1 h 92"/>
                <a:gd name="T32" fmla="*/ 1 w 441"/>
                <a:gd name="T33" fmla="*/ 1 h 92"/>
                <a:gd name="T34" fmla="*/ 1 w 441"/>
                <a:gd name="T35" fmla="*/ 1 h 92"/>
                <a:gd name="T36" fmla="*/ 1 w 441"/>
                <a:gd name="T37" fmla="*/ 1 h 92"/>
                <a:gd name="T38" fmla="*/ 1 w 441"/>
                <a:gd name="T39" fmla="*/ 1 h 92"/>
                <a:gd name="T40" fmla="*/ 1 w 441"/>
                <a:gd name="T41" fmla="*/ 1 h 92"/>
                <a:gd name="T42" fmla="*/ 1 w 441"/>
                <a:gd name="T43" fmla="*/ 1 h 92"/>
                <a:gd name="T44" fmla="*/ 1 w 441"/>
                <a:gd name="T45" fmla="*/ 1 h 92"/>
                <a:gd name="T46" fmla="*/ 1 w 441"/>
                <a:gd name="T47" fmla="*/ 1 h 92"/>
                <a:gd name="T48" fmla="*/ 1 w 441"/>
                <a:gd name="T49" fmla="*/ 1 h 92"/>
                <a:gd name="T50" fmla="*/ 1 w 441"/>
                <a:gd name="T51" fmla="*/ 1 h 92"/>
                <a:gd name="T52" fmla="*/ 1 w 441"/>
                <a:gd name="T53" fmla="*/ 1 h 92"/>
                <a:gd name="T54" fmla="*/ 1 w 441"/>
                <a:gd name="T55" fmla="*/ 1 h 92"/>
                <a:gd name="T56" fmla="*/ 1 w 441"/>
                <a:gd name="T57" fmla="*/ 1 h 92"/>
                <a:gd name="T58" fmla="*/ 1 w 441"/>
                <a:gd name="T59" fmla="*/ 1 h 92"/>
                <a:gd name="T60" fmla="*/ 1 w 441"/>
                <a:gd name="T61" fmla="*/ 1 h 92"/>
                <a:gd name="T62" fmla="*/ 1 w 441"/>
                <a:gd name="T63" fmla="*/ 1 h 92"/>
                <a:gd name="T64" fmla="*/ 1 w 441"/>
                <a:gd name="T65" fmla="*/ 1 h 92"/>
                <a:gd name="T66" fmla="*/ 1 w 441"/>
                <a:gd name="T67" fmla="*/ 1 h 92"/>
                <a:gd name="T68" fmla="*/ 1 w 441"/>
                <a:gd name="T69" fmla="*/ 0 h 92"/>
                <a:gd name="T70" fmla="*/ 1 w 441"/>
                <a:gd name="T71" fmla="*/ 1 h 92"/>
                <a:gd name="T72" fmla="*/ 1 w 441"/>
                <a:gd name="T73" fmla="*/ 1 h 92"/>
                <a:gd name="T74" fmla="*/ 1 w 441"/>
                <a:gd name="T75" fmla="*/ 1 h 92"/>
                <a:gd name="T76" fmla="*/ 1 w 441"/>
                <a:gd name="T77" fmla="*/ 1 h 92"/>
                <a:gd name="T78" fmla="*/ 1 w 441"/>
                <a:gd name="T79" fmla="*/ 1 h 9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41"/>
                <a:gd name="T121" fmla="*/ 0 h 92"/>
                <a:gd name="T122" fmla="*/ 441 w 441"/>
                <a:gd name="T123" fmla="*/ 92 h 9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41" h="92">
                  <a:moveTo>
                    <a:pt x="53" y="37"/>
                  </a:moveTo>
                  <a:lnTo>
                    <a:pt x="50" y="36"/>
                  </a:lnTo>
                  <a:lnTo>
                    <a:pt x="43" y="28"/>
                  </a:lnTo>
                  <a:lnTo>
                    <a:pt x="36" y="21"/>
                  </a:lnTo>
                  <a:lnTo>
                    <a:pt x="28" y="14"/>
                  </a:lnTo>
                  <a:lnTo>
                    <a:pt x="18" y="11"/>
                  </a:lnTo>
                  <a:lnTo>
                    <a:pt x="18" y="9"/>
                  </a:lnTo>
                  <a:lnTo>
                    <a:pt x="11" y="11"/>
                  </a:lnTo>
                  <a:lnTo>
                    <a:pt x="5" y="16"/>
                  </a:lnTo>
                  <a:lnTo>
                    <a:pt x="0" y="25"/>
                  </a:lnTo>
                  <a:lnTo>
                    <a:pt x="0" y="32"/>
                  </a:lnTo>
                  <a:lnTo>
                    <a:pt x="4" y="43"/>
                  </a:lnTo>
                  <a:lnTo>
                    <a:pt x="4" y="41"/>
                  </a:lnTo>
                  <a:lnTo>
                    <a:pt x="16" y="53"/>
                  </a:lnTo>
                  <a:lnTo>
                    <a:pt x="32" y="68"/>
                  </a:lnTo>
                  <a:lnTo>
                    <a:pt x="46" y="78"/>
                  </a:lnTo>
                  <a:lnTo>
                    <a:pt x="60" y="87"/>
                  </a:lnTo>
                  <a:lnTo>
                    <a:pt x="73" y="92"/>
                  </a:lnTo>
                  <a:lnTo>
                    <a:pt x="73" y="91"/>
                  </a:lnTo>
                  <a:lnTo>
                    <a:pt x="112" y="91"/>
                  </a:lnTo>
                  <a:lnTo>
                    <a:pt x="149" y="91"/>
                  </a:lnTo>
                  <a:lnTo>
                    <a:pt x="185" y="91"/>
                  </a:lnTo>
                  <a:lnTo>
                    <a:pt x="222" y="91"/>
                  </a:lnTo>
                  <a:lnTo>
                    <a:pt x="260" y="89"/>
                  </a:lnTo>
                  <a:lnTo>
                    <a:pt x="297" y="87"/>
                  </a:lnTo>
                  <a:lnTo>
                    <a:pt x="334" y="80"/>
                  </a:lnTo>
                  <a:lnTo>
                    <a:pt x="370" y="73"/>
                  </a:lnTo>
                  <a:lnTo>
                    <a:pt x="406" y="60"/>
                  </a:lnTo>
                  <a:lnTo>
                    <a:pt x="441" y="44"/>
                  </a:lnTo>
                  <a:lnTo>
                    <a:pt x="404" y="27"/>
                  </a:lnTo>
                  <a:lnTo>
                    <a:pt x="366" y="14"/>
                  </a:lnTo>
                  <a:lnTo>
                    <a:pt x="329" y="5"/>
                  </a:lnTo>
                  <a:lnTo>
                    <a:pt x="290" y="2"/>
                  </a:lnTo>
                  <a:lnTo>
                    <a:pt x="249" y="0"/>
                  </a:lnTo>
                  <a:lnTo>
                    <a:pt x="210" y="2"/>
                  </a:lnTo>
                  <a:lnTo>
                    <a:pt x="171" y="7"/>
                  </a:lnTo>
                  <a:lnTo>
                    <a:pt x="132" y="14"/>
                  </a:lnTo>
                  <a:lnTo>
                    <a:pt x="92" y="25"/>
                  </a:lnTo>
                  <a:lnTo>
                    <a:pt x="53" y="4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2" name="Rectangle 41"/>
            <p:cNvSpPr>
              <a:spLocks noChangeArrowheads="1"/>
            </p:cNvSpPr>
            <p:nvPr/>
          </p:nvSpPr>
          <p:spPr bwMode="auto">
            <a:xfrm>
              <a:off x="3251" y="3071"/>
              <a:ext cx="70" cy="147"/>
            </a:xfrm>
            <a:prstGeom prst="rect">
              <a:avLst/>
            </a:prstGeom>
            <a:solidFill>
              <a:srgbClr val="7F7F7F"/>
            </a:solidFill>
            <a:ln w="0">
              <a:solidFill>
                <a:srgbClr val="7F7F7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3" name="Freeform 42"/>
            <p:cNvSpPr>
              <a:spLocks/>
            </p:cNvSpPr>
            <p:nvPr/>
          </p:nvSpPr>
          <p:spPr bwMode="auto">
            <a:xfrm>
              <a:off x="684" y="3447"/>
              <a:ext cx="307" cy="266"/>
            </a:xfrm>
            <a:custGeom>
              <a:avLst/>
              <a:gdLst>
                <a:gd name="T0" fmla="*/ 0 w 616"/>
                <a:gd name="T1" fmla="*/ 1 h 532"/>
                <a:gd name="T2" fmla="*/ 0 w 616"/>
                <a:gd name="T3" fmla="*/ 1 h 532"/>
                <a:gd name="T4" fmla="*/ 0 w 616"/>
                <a:gd name="T5" fmla="*/ 0 h 532"/>
                <a:gd name="T6" fmla="*/ 0 w 616"/>
                <a:gd name="T7" fmla="*/ 0 h 5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6"/>
                <a:gd name="T13" fmla="*/ 0 h 532"/>
                <a:gd name="T14" fmla="*/ 616 w 616"/>
                <a:gd name="T15" fmla="*/ 532 h 5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6" h="532">
                  <a:moveTo>
                    <a:pt x="0" y="532"/>
                  </a:moveTo>
                  <a:lnTo>
                    <a:pt x="616" y="532"/>
                  </a:lnTo>
                  <a:lnTo>
                    <a:pt x="616" y="0"/>
                  </a:lnTo>
                  <a:lnTo>
                    <a:pt x="137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4" name="Line 43"/>
            <p:cNvSpPr>
              <a:spLocks noChangeShapeType="1"/>
            </p:cNvSpPr>
            <p:nvPr/>
          </p:nvSpPr>
          <p:spPr bwMode="auto">
            <a:xfrm flipH="1">
              <a:off x="991" y="3602"/>
              <a:ext cx="33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5" name="Freeform 44"/>
            <p:cNvSpPr>
              <a:spLocks/>
            </p:cNvSpPr>
            <p:nvPr/>
          </p:nvSpPr>
          <p:spPr bwMode="auto">
            <a:xfrm>
              <a:off x="1299" y="3346"/>
              <a:ext cx="797" cy="796"/>
            </a:xfrm>
            <a:custGeom>
              <a:avLst/>
              <a:gdLst>
                <a:gd name="T0" fmla="*/ 1 w 1594"/>
                <a:gd name="T1" fmla="*/ 0 h 1593"/>
                <a:gd name="T2" fmla="*/ 1 w 1594"/>
                <a:gd name="T3" fmla="*/ 0 h 1593"/>
                <a:gd name="T4" fmla="*/ 1 w 1594"/>
                <a:gd name="T5" fmla="*/ 0 h 1593"/>
                <a:gd name="T6" fmla="*/ 1 w 1594"/>
                <a:gd name="T7" fmla="*/ 0 h 1593"/>
                <a:gd name="T8" fmla="*/ 1 w 1594"/>
                <a:gd name="T9" fmla="*/ 0 h 1593"/>
                <a:gd name="T10" fmla="*/ 1 w 1594"/>
                <a:gd name="T11" fmla="*/ 0 h 1593"/>
                <a:gd name="T12" fmla="*/ 1 w 1594"/>
                <a:gd name="T13" fmla="*/ 0 h 1593"/>
                <a:gd name="T14" fmla="*/ 1 w 1594"/>
                <a:gd name="T15" fmla="*/ 0 h 1593"/>
                <a:gd name="T16" fmla="*/ 1 w 1594"/>
                <a:gd name="T17" fmla="*/ 0 h 1593"/>
                <a:gd name="T18" fmla="*/ 1 w 1594"/>
                <a:gd name="T19" fmla="*/ 0 h 1593"/>
                <a:gd name="T20" fmla="*/ 1 w 1594"/>
                <a:gd name="T21" fmla="*/ 0 h 1593"/>
                <a:gd name="T22" fmla="*/ 1 w 1594"/>
                <a:gd name="T23" fmla="*/ 0 h 1593"/>
                <a:gd name="T24" fmla="*/ 1 w 1594"/>
                <a:gd name="T25" fmla="*/ 0 h 1593"/>
                <a:gd name="T26" fmla="*/ 1 w 1594"/>
                <a:gd name="T27" fmla="*/ 0 h 1593"/>
                <a:gd name="T28" fmla="*/ 1 w 1594"/>
                <a:gd name="T29" fmla="*/ 0 h 1593"/>
                <a:gd name="T30" fmla="*/ 1 w 1594"/>
                <a:gd name="T31" fmla="*/ 0 h 1593"/>
                <a:gd name="T32" fmla="*/ 1 w 1594"/>
                <a:gd name="T33" fmla="*/ 0 h 1593"/>
                <a:gd name="T34" fmla="*/ 1 w 1594"/>
                <a:gd name="T35" fmla="*/ 0 h 1593"/>
                <a:gd name="T36" fmla="*/ 1 w 1594"/>
                <a:gd name="T37" fmla="*/ 0 h 1593"/>
                <a:gd name="T38" fmla="*/ 1 w 1594"/>
                <a:gd name="T39" fmla="*/ 0 h 1593"/>
                <a:gd name="T40" fmla="*/ 1 w 1594"/>
                <a:gd name="T41" fmla="*/ 0 h 1593"/>
                <a:gd name="T42" fmla="*/ 1 w 1594"/>
                <a:gd name="T43" fmla="*/ 0 h 1593"/>
                <a:gd name="T44" fmla="*/ 1 w 1594"/>
                <a:gd name="T45" fmla="*/ 0 h 1593"/>
                <a:gd name="T46" fmla="*/ 1 w 1594"/>
                <a:gd name="T47" fmla="*/ 0 h 1593"/>
                <a:gd name="T48" fmla="*/ 1 w 1594"/>
                <a:gd name="T49" fmla="*/ 0 h 1593"/>
                <a:gd name="T50" fmla="*/ 1 w 1594"/>
                <a:gd name="T51" fmla="*/ 0 h 1593"/>
                <a:gd name="T52" fmla="*/ 1 w 1594"/>
                <a:gd name="T53" fmla="*/ 0 h 1593"/>
                <a:gd name="T54" fmla="*/ 1 w 1594"/>
                <a:gd name="T55" fmla="*/ 0 h 1593"/>
                <a:gd name="T56" fmla="*/ 1 w 1594"/>
                <a:gd name="T57" fmla="*/ 0 h 1593"/>
                <a:gd name="T58" fmla="*/ 1 w 1594"/>
                <a:gd name="T59" fmla="*/ 0 h 1593"/>
                <a:gd name="T60" fmla="*/ 1 w 1594"/>
                <a:gd name="T61" fmla="*/ 0 h 1593"/>
                <a:gd name="T62" fmla="*/ 1 w 1594"/>
                <a:gd name="T63" fmla="*/ 0 h 1593"/>
                <a:gd name="T64" fmla="*/ 0 w 1594"/>
                <a:gd name="T65" fmla="*/ 0 h 1593"/>
                <a:gd name="T66" fmla="*/ 0 w 1594"/>
                <a:gd name="T67" fmla="*/ 0 h 1593"/>
                <a:gd name="T68" fmla="*/ 1 w 1594"/>
                <a:gd name="T69" fmla="*/ 0 h 1593"/>
                <a:gd name="T70" fmla="*/ 1 w 1594"/>
                <a:gd name="T71" fmla="*/ 0 h 1593"/>
                <a:gd name="T72" fmla="*/ 1 w 1594"/>
                <a:gd name="T73" fmla="*/ 0 h 1593"/>
                <a:gd name="T74" fmla="*/ 1 w 1594"/>
                <a:gd name="T75" fmla="*/ 0 h 1593"/>
                <a:gd name="T76" fmla="*/ 1 w 1594"/>
                <a:gd name="T77" fmla="*/ 0 h 1593"/>
                <a:gd name="T78" fmla="*/ 1 w 1594"/>
                <a:gd name="T79" fmla="*/ 0 h 1593"/>
                <a:gd name="T80" fmla="*/ 1 w 1594"/>
                <a:gd name="T81" fmla="*/ 0 h 1593"/>
                <a:gd name="T82" fmla="*/ 1 w 1594"/>
                <a:gd name="T83" fmla="*/ 0 h 1593"/>
                <a:gd name="T84" fmla="*/ 1 w 1594"/>
                <a:gd name="T85" fmla="*/ 0 h 1593"/>
                <a:gd name="T86" fmla="*/ 1 w 1594"/>
                <a:gd name="T87" fmla="*/ 0 h 1593"/>
                <a:gd name="T88" fmla="*/ 1 w 1594"/>
                <a:gd name="T89" fmla="*/ 0 h 15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94"/>
                <a:gd name="T136" fmla="*/ 0 h 1593"/>
                <a:gd name="T137" fmla="*/ 1594 w 1594"/>
                <a:gd name="T138" fmla="*/ 1593 h 15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94" h="1593">
                  <a:moveTo>
                    <a:pt x="797" y="1591"/>
                  </a:moveTo>
                  <a:lnTo>
                    <a:pt x="927" y="1582"/>
                  </a:lnTo>
                  <a:lnTo>
                    <a:pt x="1050" y="1552"/>
                  </a:lnTo>
                  <a:lnTo>
                    <a:pt x="1164" y="1504"/>
                  </a:lnTo>
                  <a:lnTo>
                    <a:pt x="1269" y="1438"/>
                  </a:lnTo>
                  <a:lnTo>
                    <a:pt x="1361" y="1360"/>
                  </a:lnTo>
                  <a:lnTo>
                    <a:pt x="1441" y="1265"/>
                  </a:lnTo>
                  <a:lnTo>
                    <a:pt x="1507" y="1160"/>
                  </a:lnTo>
                  <a:lnTo>
                    <a:pt x="1553" y="1048"/>
                  </a:lnTo>
                  <a:lnTo>
                    <a:pt x="1585" y="926"/>
                  </a:lnTo>
                  <a:lnTo>
                    <a:pt x="1594" y="797"/>
                  </a:lnTo>
                  <a:lnTo>
                    <a:pt x="1585" y="668"/>
                  </a:lnTo>
                  <a:lnTo>
                    <a:pt x="1553" y="545"/>
                  </a:lnTo>
                  <a:lnTo>
                    <a:pt x="1507" y="431"/>
                  </a:lnTo>
                  <a:lnTo>
                    <a:pt x="1441" y="326"/>
                  </a:lnTo>
                  <a:lnTo>
                    <a:pt x="1361" y="233"/>
                  </a:lnTo>
                  <a:lnTo>
                    <a:pt x="1269" y="153"/>
                  </a:lnTo>
                  <a:lnTo>
                    <a:pt x="1164" y="88"/>
                  </a:lnTo>
                  <a:lnTo>
                    <a:pt x="1050" y="41"/>
                  </a:lnTo>
                  <a:lnTo>
                    <a:pt x="927" y="11"/>
                  </a:lnTo>
                  <a:lnTo>
                    <a:pt x="797" y="2"/>
                  </a:lnTo>
                  <a:lnTo>
                    <a:pt x="797" y="0"/>
                  </a:lnTo>
                  <a:lnTo>
                    <a:pt x="667" y="9"/>
                  </a:lnTo>
                  <a:lnTo>
                    <a:pt x="545" y="41"/>
                  </a:lnTo>
                  <a:lnTo>
                    <a:pt x="431" y="88"/>
                  </a:lnTo>
                  <a:lnTo>
                    <a:pt x="328" y="153"/>
                  </a:lnTo>
                  <a:lnTo>
                    <a:pt x="233" y="233"/>
                  </a:lnTo>
                  <a:lnTo>
                    <a:pt x="155" y="326"/>
                  </a:lnTo>
                  <a:lnTo>
                    <a:pt x="89" y="431"/>
                  </a:lnTo>
                  <a:lnTo>
                    <a:pt x="41" y="545"/>
                  </a:lnTo>
                  <a:lnTo>
                    <a:pt x="11" y="668"/>
                  </a:lnTo>
                  <a:lnTo>
                    <a:pt x="0" y="797"/>
                  </a:lnTo>
                  <a:lnTo>
                    <a:pt x="9" y="926"/>
                  </a:lnTo>
                  <a:lnTo>
                    <a:pt x="41" y="1048"/>
                  </a:lnTo>
                  <a:lnTo>
                    <a:pt x="89" y="1160"/>
                  </a:lnTo>
                  <a:lnTo>
                    <a:pt x="155" y="1265"/>
                  </a:lnTo>
                  <a:lnTo>
                    <a:pt x="233" y="1360"/>
                  </a:lnTo>
                  <a:lnTo>
                    <a:pt x="328" y="1438"/>
                  </a:lnTo>
                  <a:lnTo>
                    <a:pt x="431" y="1504"/>
                  </a:lnTo>
                  <a:lnTo>
                    <a:pt x="545" y="1552"/>
                  </a:lnTo>
                  <a:lnTo>
                    <a:pt x="667" y="1582"/>
                  </a:lnTo>
                  <a:lnTo>
                    <a:pt x="797" y="1593"/>
                  </a:lnTo>
                  <a:lnTo>
                    <a:pt x="797" y="159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6" name="Freeform 45"/>
            <p:cNvSpPr>
              <a:spLocks/>
            </p:cNvSpPr>
            <p:nvPr/>
          </p:nvSpPr>
          <p:spPr bwMode="auto">
            <a:xfrm>
              <a:off x="1428" y="3475"/>
              <a:ext cx="539" cy="538"/>
            </a:xfrm>
            <a:custGeom>
              <a:avLst/>
              <a:gdLst>
                <a:gd name="T0" fmla="*/ 1 w 1078"/>
                <a:gd name="T1" fmla="*/ 0 h 1077"/>
                <a:gd name="T2" fmla="*/ 1 w 1078"/>
                <a:gd name="T3" fmla="*/ 0 h 1077"/>
                <a:gd name="T4" fmla="*/ 1 w 1078"/>
                <a:gd name="T5" fmla="*/ 0 h 1077"/>
                <a:gd name="T6" fmla="*/ 1 w 1078"/>
                <a:gd name="T7" fmla="*/ 0 h 1077"/>
                <a:gd name="T8" fmla="*/ 1 w 1078"/>
                <a:gd name="T9" fmla="*/ 0 h 1077"/>
                <a:gd name="T10" fmla="*/ 1 w 1078"/>
                <a:gd name="T11" fmla="*/ 0 h 1077"/>
                <a:gd name="T12" fmla="*/ 1 w 1078"/>
                <a:gd name="T13" fmla="*/ 0 h 1077"/>
                <a:gd name="T14" fmla="*/ 1 w 1078"/>
                <a:gd name="T15" fmla="*/ 0 h 1077"/>
                <a:gd name="T16" fmla="*/ 1 w 1078"/>
                <a:gd name="T17" fmla="*/ 0 h 1077"/>
                <a:gd name="T18" fmla="*/ 1 w 1078"/>
                <a:gd name="T19" fmla="*/ 0 h 1077"/>
                <a:gd name="T20" fmla="*/ 1 w 1078"/>
                <a:gd name="T21" fmla="*/ 0 h 1077"/>
                <a:gd name="T22" fmla="*/ 1 w 1078"/>
                <a:gd name="T23" fmla="*/ 0 h 1077"/>
                <a:gd name="T24" fmla="*/ 1 w 1078"/>
                <a:gd name="T25" fmla="*/ 0 h 1077"/>
                <a:gd name="T26" fmla="*/ 1 w 1078"/>
                <a:gd name="T27" fmla="*/ 0 h 1077"/>
                <a:gd name="T28" fmla="*/ 1 w 1078"/>
                <a:gd name="T29" fmla="*/ 0 h 1077"/>
                <a:gd name="T30" fmla="*/ 1 w 1078"/>
                <a:gd name="T31" fmla="*/ 0 h 1077"/>
                <a:gd name="T32" fmla="*/ 1 w 1078"/>
                <a:gd name="T33" fmla="*/ 0 h 1077"/>
                <a:gd name="T34" fmla="*/ 1 w 1078"/>
                <a:gd name="T35" fmla="*/ 0 h 1077"/>
                <a:gd name="T36" fmla="*/ 1 w 1078"/>
                <a:gd name="T37" fmla="*/ 0 h 1077"/>
                <a:gd name="T38" fmla="*/ 1 w 1078"/>
                <a:gd name="T39" fmla="*/ 0 h 1077"/>
                <a:gd name="T40" fmla="*/ 1 w 1078"/>
                <a:gd name="T41" fmla="*/ 0 h 1077"/>
                <a:gd name="T42" fmla="*/ 1 w 1078"/>
                <a:gd name="T43" fmla="*/ 0 h 1077"/>
                <a:gd name="T44" fmla="*/ 1 w 1078"/>
                <a:gd name="T45" fmla="*/ 0 h 1077"/>
                <a:gd name="T46" fmla="*/ 1 w 1078"/>
                <a:gd name="T47" fmla="*/ 0 h 1077"/>
                <a:gd name="T48" fmla="*/ 1 w 1078"/>
                <a:gd name="T49" fmla="*/ 0 h 1077"/>
                <a:gd name="T50" fmla="*/ 1 w 1078"/>
                <a:gd name="T51" fmla="*/ 0 h 1077"/>
                <a:gd name="T52" fmla="*/ 1 w 1078"/>
                <a:gd name="T53" fmla="*/ 0 h 1077"/>
                <a:gd name="T54" fmla="*/ 1 w 1078"/>
                <a:gd name="T55" fmla="*/ 0 h 1077"/>
                <a:gd name="T56" fmla="*/ 1 w 1078"/>
                <a:gd name="T57" fmla="*/ 0 h 1077"/>
                <a:gd name="T58" fmla="*/ 1 w 1078"/>
                <a:gd name="T59" fmla="*/ 0 h 1077"/>
                <a:gd name="T60" fmla="*/ 1 w 1078"/>
                <a:gd name="T61" fmla="*/ 0 h 1077"/>
                <a:gd name="T62" fmla="*/ 1 w 1078"/>
                <a:gd name="T63" fmla="*/ 0 h 1077"/>
                <a:gd name="T64" fmla="*/ 0 w 1078"/>
                <a:gd name="T65" fmla="*/ 0 h 1077"/>
                <a:gd name="T66" fmla="*/ 0 w 1078"/>
                <a:gd name="T67" fmla="*/ 0 h 1077"/>
                <a:gd name="T68" fmla="*/ 1 w 1078"/>
                <a:gd name="T69" fmla="*/ 0 h 1077"/>
                <a:gd name="T70" fmla="*/ 1 w 1078"/>
                <a:gd name="T71" fmla="*/ 0 h 1077"/>
                <a:gd name="T72" fmla="*/ 1 w 1078"/>
                <a:gd name="T73" fmla="*/ 0 h 1077"/>
                <a:gd name="T74" fmla="*/ 1 w 1078"/>
                <a:gd name="T75" fmla="*/ 0 h 1077"/>
                <a:gd name="T76" fmla="*/ 1 w 1078"/>
                <a:gd name="T77" fmla="*/ 0 h 1077"/>
                <a:gd name="T78" fmla="*/ 1 w 1078"/>
                <a:gd name="T79" fmla="*/ 0 h 1077"/>
                <a:gd name="T80" fmla="*/ 1 w 1078"/>
                <a:gd name="T81" fmla="*/ 0 h 1077"/>
                <a:gd name="T82" fmla="*/ 1 w 1078"/>
                <a:gd name="T83" fmla="*/ 0 h 1077"/>
                <a:gd name="T84" fmla="*/ 1 w 1078"/>
                <a:gd name="T85" fmla="*/ 0 h 1077"/>
                <a:gd name="T86" fmla="*/ 1 w 1078"/>
                <a:gd name="T87" fmla="*/ 0 h 1077"/>
                <a:gd name="T88" fmla="*/ 1 w 1078"/>
                <a:gd name="T89" fmla="*/ 0 h 10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78"/>
                <a:gd name="T136" fmla="*/ 0 h 1077"/>
                <a:gd name="T137" fmla="*/ 1078 w 1078"/>
                <a:gd name="T138" fmla="*/ 1077 h 10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78" h="1077">
                  <a:moveTo>
                    <a:pt x="539" y="1075"/>
                  </a:moveTo>
                  <a:lnTo>
                    <a:pt x="626" y="1068"/>
                  </a:lnTo>
                  <a:lnTo>
                    <a:pt x="708" y="1048"/>
                  </a:lnTo>
                  <a:lnTo>
                    <a:pt x="786" y="1015"/>
                  </a:lnTo>
                  <a:lnTo>
                    <a:pt x="858" y="970"/>
                  </a:lnTo>
                  <a:lnTo>
                    <a:pt x="920" y="918"/>
                  </a:lnTo>
                  <a:lnTo>
                    <a:pt x="973" y="856"/>
                  </a:lnTo>
                  <a:lnTo>
                    <a:pt x="1018" y="783"/>
                  </a:lnTo>
                  <a:lnTo>
                    <a:pt x="1050" y="707"/>
                  </a:lnTo>
                  <a:lnTo>
                    <a:pt x="1071" y="625"/>
                  </a:lnTo>
                  <a:lnTo>
                    <a:pt x="1078" y="539"/>
                  </a:lnTo>
                  <a:lnTo>
                    <a:pt x="1071" y="451"/>
                  </a:lnTo>
                  <a:lnTo>
                    <a:pt x="1050" y="369"/>
                  </a:lnTo>
                  <a:lnTo>
                    <a:pt x="1018" y="292"/>
                  </a:lnTo>
                  <a:lnTo>
                    <a:pt x="973" y="221"/>
                  </a:lnTo>
                  <a:lnTo>
                    <a:pt x="920" y="159"/>
                  </a:lnTo>
                  <a:lnTo>
                    <a:pt x="858" y="105"/>
                  </a:lnTo>
                  <a:lnTo>
                    <a:pt x="786" y="61"/>
                  </a:lnTo>
                  <a:lnTo>
                    <a:pt x="708" y="27"/>
                  </a:lnTo>
                  <a:lnTo>
                    <a:pt x="626" y="7"/>
                  </a:lnTo>
                  <a:lnTo>
                    <a:pt x="539" y="2"/>
                  </a:lnTo>
                  <a:lnTo>
                    <a:pt x="539" y="0"/>
                  </a:lnTo>
                  <a:lnTo>
                    <a:pt x="452" y="7"/>
                  </a:lnTo>
                  <a:lnTo>
                    <a:pt x="370" y="27"/>
                  </a:lnTo>
                  <a:lnTo>
                    <a:pt x="292" y="61"/>
                  </a:lnTo>
                  <a:lnTo>
                    <a:pt x="221" y="105"/>
                  </a:lnTo>
                  <a:lnTo>
                    <a:pt x="159" y="159"/>
                  </a:lnTo>
                  <a:lnTo>
                    <a:pt x="105" y="221"/>
                  </a:lnTo>
                  <a:lnTo>
                    <a:pt x="61" y="292"/>
                  </a:lnTo>
                  <a:lnTo>
                    <a:pt x="29" y="369"/>
                  </a:lnTo>
                  <a:lnTo>
                    <a:pt x="9" y="451"/>
                  </a:lnTo>
                  <a:lnTo>
                    <a:pt x="0" y="539"/>
                  </a:lnTo>
                  <a:lnTo>
                    <a:pt x="9" y="625"/>
                  </a:lnTo>
                  <a:lnTo>
                    <a:pt x="29" y="707"/>
                  </a:lnTo>
                  <a:lnTo>
                    <a:pt x="61" y="783"/>
                  </a:lnTo>
                  <a:lnTo>
                    <a:pt x="105" y="856"/>
                  </a:lnTo>
                  <a:lnTo>
                    <a:pt x="159" y="918"/>
                  </a:lnTo>
                  <a:lnTo>
                    <a:pt x="221" y="970"/>
                  </a:lnTo>
                  <a:lnTo>
                    <a:pt x="292" y="1015"/>
                  </a:lnTo>
                  <a:lnTo>
                    <a:pt x="370" y="1048"/>
                  </a:lnTo>
                  <a:lnTo>
                    <a:pt x="452" y="1068"/>
                  </a:lnTo>
                  <a:lnTo>
                    <a:pt x="539" y="1077"/>
                  </a:lnTo>
                  <a:lnTo>
                    <a:pt x="539" y="107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7" name="Freeform 46"/>
            <p:cNvSpPr>
              <a:spLocks/>
            </p:cNvSpPr>
            <p:nvPr/>
          </p:nvSpPr>
          <p:spPr bwMode="auto">
            <a:xfrm>
              <a:off x="1460" y="3506"/>
              <a:ext cx="476" cy="476"/>
            </a:xfrm>
            <a:custGeom>
              <a:avLst/>
              <a:gdLst>
                <a:gd name="T0" fmla="*/ 1 w 952"/>
                <a:gd name="T1" fmla="*/ 1 h 952"/>
                <a:gd name="T2" fmla="*/ 1 w 952"/>
                <a:gd name="T3" fmla="*/ 1 h 952"/>
                <a:gd name="T4" fmla="*/ 1 w 952"/>
                <a:gd name="T5" fmla="*/ 1 h 952"/>
                <a:gd name="T6" fmla="*/ 1 w 952"/>
                <a:gd name="T7" fmla="*/ 1 h 952"/>
                <a:gd name="T8" fmla="*/ 1 w 952"/>
                <a:gd name="T9" fmla="*/ 1 h 952"/>
                <a:gd name="T10" fmla="*/ 1 w 952"/>
                <a:gd name="T11" fmla="*/ 1 h 952"/>
                <a:gd name="T12" fmla="*/ 1 w 952"/>
                <a:gd name="T13" fmla="*/ 1 h 952"/>
                <a:gd name="T14" fmla="*/ 1 w 952"/>
                <a:gd name="T15" fmla="*/ 1 h 952"/>
                <a:gd name="T16" fmla="*/ 1 w 952"/>
                <a:gd name="T17" fmla="*/ 1 h 952"/>
                <a:gd name="T18" fmla="*/ 1 w 952"/>
                <a:gd name="T19" fmla="*/ 1 h 952"/>
                <a:gd name="T20" fmla="*/ 1 w 952"/>
                <a:gd name="T21" fmla="*/ 1 h 952"/>
                <a:gd name="T22" fmla="*/ 1 w 952"/>
                <a:gd name="T23" fmla="*/ 1 h 952"/>
                <a:gd name="T24" fmla="*/ 1 w 952"/>
                <a:gd name="T25" fmla="*/ 1 h 952"/>
                <a:gd name="T26" fmla="*/ 1 w 952"/>
                <a:gd name="T27" fmla="*/ 1 h 952"/>
                <a:gd name="T28" fmla="*/ 1 w 952"/>
                <a:gd name="T29" fmla="*/ 1 h 952"/>
                <a:gd name="T30" fmla="*/ 1 w 952"/>
                <a:gd name="T31" fmla="*/ 1 h 952"/>
                <a:gd name="T32" fmla="*/ 1 w 952"/>
                <a:gd name="T33" fmla="*/ 1 h 952"/>
                <a:gd name="T34" fmla="*/ 1 w 952"/>
                <a:gd name="T35" fmla="*/ 1 h 952"/>
                <a:gd name="T36" fmla="*/ 1 w 952"/>
                <a:gd name="T37" fmla="*/ 1 h 952"/>
                <a:gd name="T38" fmla="*/ 1 w 952"/>
                <a:gd name="T39" fmla="*/ 1 h 952"/>
                <a:gd name="T40" fmla="*/ 1 w 952"/>
                <a:gd name="T41" fmla="*/ 1 h 952"/>
                <a:gd name="T42" fmla="*/ 1 w 952"/>
                <a:gd name="T43" fmla="*/ 1 h 952"/>
                <a:gd name="T44" fmla="*/ 1 w 952"/>
                <a:gd name="T45" fmla="*/ 0 h 952"/>
                <a:gd name="T46" fmla="*/ 1 w 952"/>
                <a:gd name="T47" fmla="*/ 1 h 952"/>
                <a:gd name="T48" fmla="*/ 1 w 952"/>
                <a:gd name="T49" fmla="*/ 1 h 952"/>
                <a:gd name="T50" fmla="*/ 1 w 952"/>
                <a:gd name="T51" fmla="*/ 1 h 952"/>
                <a:gd name="T52" fmla="*/ 1 w 952"/>
                <a:gd name="T53" fmla="*/ 1 h 952"/>
                <a:gd name="T54" fmla="*/ 1 w 952"/>
                <a:gd name="T55" fmla="*/ 1 h 952"/>
                <a:gd name="T56" fmla="*/ 1 w 952"/>
                <a:gd name="T57" fmla="*/ 1 h 952"/>
                <a:gd name="T58" fmla="*/ 1 w 952"/>
                <a:gd name="T59" fmla="*/ 1 h 952"/>
                <a:gd name="T60" fmla="*/ 1 w 952"/>
                <a:gd name="T61" fmla="*/ 1 h 952"/>
                <a:gd name="T62" fmla="*/ 1 w 952"/>
                <a:gd name="T63" fmla="*/ 1 h 952"/>
                <a:gd name="T64" fmla="*/ 0 w 952"/>
                <a:gd name="T65" fmla="*/ 1 h 952"/>
                <a:gd name="T66" fmla="*/ 0 w 952"/>
                <a:gd name="T67" fmla="*/ 1 h 952"/>
                <a:gd name="T68" fmla="*/ 1 w 952"/>
                <a:gd name="T69" fmla="*/ 1 h 952"/>
                <a:gd name="T70" fmla="*/ 1 w 952"/>
                <a:gd name="T71" fmla="*/ 1 h 952"/>
                <a:gd name="T72" fmla="*/ 1 w 952"/>
                <a:gd name="T73" fmla="*/ 1 h 952"/>
                <a:gd name="T74" fmla="*/ 1 w 952"/>
                <a:gd name="T75" fmla="*/ 1 h 952"/>
                <a:gd name="T76" fmla="*/ 1 w 952"/>
                <a:gd name="T77" fmla="*/ 1 h 952"/>
                <a:gd name="T78" fmla="*/ 1 w 952"/>
                <a:gd name="T79" fmla="*/ 1 h 952"/>
                <a:gd name="T80" fmla="*/ 1 w 952"/>
                <a:gd name="T81" fmla="*/ 1 h 952"/>
                <a:gd name="T82" fmla="*/ 1 w 952"/>
                <a:gd name="T83" fmla="*/ 1 h 952"/>
                <a:gd name="T84" fmla="*/ 1 w 952"/>
                <a:gd name="T85" fmla="*/ 1 h 952"/>
                <a:gd name="T86" fmla="*/ 1 w 952"/>
                <a:gd name="T87" fmla="*/ 1 h 952"/>
                <a:gd name="T88" fmla="*/ 1 w 952"/>
                <a:gd name="T89" fmla="*/ 1 h 95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52"/>
                <a:gd name="T136" fmla="*/ 0 h 952"/>
                <a:gd name="T137" fmla="*/ 952 w 952"/>
                <a:gd name="T138" fmla="*/ 952 h 95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52" h="952">
                  <a:moveTo>
                    <a:pt x="475" y="950"/>
                  </a:moveTo>
                  <a:lnTo>
                    <a:pt x="553" y="944"/>
                  </a:lnTo>
                  <a:lnTo>
                    <a:pt x="626" y="927"/>
                  </a:lnTo>
                  <a:lnTo>
                    <a:pt x="694" y="896"/>
                  </a:lnTo>
                  <a:lnTo>
                    <a:pt x="756" y="859"/>
                  </a:lnTo>
                  <a:lnTo>
                    <a:pt x="811" y="811"/>
                  </a:lnTo>
                  <a:lnTo>
                    <a:pt x="859" y="756"/>
                  </a:lnTo>
                  <a:lnTo>
                    <a:pt x="899" y="694"/>
                  </a:lnTo>
                  <a:lnTo>
                    <a:pt x="927" y="626"/>
                  </a:lnTo>
                  <a:lnTo>
                    <a:pt x="947" y="553"/>
                  </a:lnTo>
                  <a:lnTo>
                    <a:pt x="952" y="476"/>
                  </a:lnTo>
                  <a:lnTo>
                    <a:pt x="947" y="396"/>
                  </a:lnTo>
                  <a:lnTo>
                    <a:pt x="927" y="323"/>
                  </a:lnTo>
                  <a:lnTo>
                    <a:pt x="899" y="256"/>
                  </a:lnTo>
                  <a:lnTo>
                    <a:pt x="859" y="194"/>
                  </a:lnTo>
                  <a:lnTo>
                    <a:pt x="811" y="138"/>
                  </a:lnTo>
                  <a:lnTo>
                    <a:pt x="756" y="90"/>
                  </a:lnTo>
                  <a:lnTo>
                    <a:pt x="694" y="53"/>
                  </a:lnTo>
                  <a:lnTo>
                    <a:pt x="626" y="23"/>
                  </a:lnTo>
                  <a:lnTo>
                    <a:pt x="553" y="7"/>
                  </a:lnTo>
                  <a:lnTo>
                    <a:pt x="475" y="1"/>
                  </a:lnTo>
                  <a:lnTo>
                    <a:pt x="475" y="0"/>
                  </a:lnTo>
                  <a:lnTo>
                    <a:pt x="397" y="5"/>
                  </a:lnTo>
                  <a:lnTo>
                    <a:pt x="324" y="23"/>
                  </a:lnTo>
                  <a:lnTo>
                    <a:pt x="256" y="53"/>
                  </a:lnTo>
                  <a:lnTo>
                    <a:pt x="194" y="90"/>
                  </a:lnTo>
                  <a:lnTo>
                    <a:pt x="139" y="138"/>
                  </a:lnTo>
                  <a:lnTo>
                    <a:pt x="91" y="194"/>
                  </a:lnTo>
                  <a:lnTo>
                    <a:pt x="52" y="256"/>
                  </a:lnTo>
                  <a:lnTo>
                    <a:pt x="23" y="323"/>
                  </a:lnTo>
                  <a:lnTo>
                    <a:pt x="7" y="396"/>
                  </a:lnTo>
                  <a:lnTo>
                    <a:pt x="0" y="476"/>
                  </a:lnTo>
                  <a:lnTo>
                    <a:pt x="6" y="553"/>
                  </a:lnTo>
                  <a:lnTo>
                    <a:pt x="23" y="626"/>
                  </a:lnTo>
                  <a:lnTo>
                    <a:pt x="52" y="694"/>
                  </a:lnTo>
                  <a:lnTo>
                    <a:pt x="91" y="756"/>
                  </a:lnTo>
                  <a:lnTo>
                    <a:pt x="139" y="811"/>
                  </a:lnTo>
                  <a:lnTo>
                    <a:pt x="194" y="859"/>
                  </a:lnTo>
                  <a:lnTo>
                    <a:pt x="256" y="896"/>
                  </a:lnTo>
                  <a:lnTo>
                    <a:pt x="324" y="927"/>
                  </a:lnTo>
                  <a:lnTo>
                    <a:pt x="397" y="944"/>
                  </a:lnTo>
                  <a:lnTo>
                    <a:pt x="475" y="952"/>
                  </a:lnTo>
                  <a:lnTo>
                    <a:pt x="475" y="95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8" name="Freeform 47"/>
            <p:cNvSpPr>
              <a:spLocks/>
            </p:cNvSpPr>
            <p:nvPr/>
          </p:nvSpPr>
          <p:spPr bwMode="auto">
            <a:xfrm>
              <a:off x="1514" y="3561"/>
              <a:ext cx="367" cy="366"/>
            </a:xfrm>
            <a:custGeom>
              <a:avLst/>
              <a:gdLst>
                <a:gd name="T0" fmla="*/ 1 w 733"/>
                <a:gd name="T1" fmla="*/ 1 h 731"/>
                <a:gd name="T2" fmla="*/ 1 w 733"/>
                <a:gd name="T3" fmla="*/ 1 h 731"/>
                <a:gd name="T4" fmla="*/ 1 w 733"/>
                <a:gd name="T5" fmla="*/ 1 h 731"/>
                <a:gd name="T6" fmla="*/ 1 w 733"/>
                <a:gd name="T7" fmla="*/ 1 h 731"/>
                <a:gd name="T8" fmla="*/ 1 w 733"/>
                <a:gd name="T9" fmla="*/ 1 h 731"/>
                <a:gd name="T10" fmla="*/ 1 w 733"/>
                <a:gd name="T11" fmla="*/ 1 h 731"/>
                <a:gd name="T12" fmla="*/ 1 w 733"/>
                <a:gd name="T13" fmla="*/ 1 h 731"/>
                <a:gd name="T14" fmla="*/ 1 w 733"/>
                <a:gd name="T15" fmla="*/ 1 h 731"/>
                <a:gd name="T16" fmla="*/ 1 w 733"/>
                <a:gd name="T17" fmla="*/ 1 h 731"/>
                <a:gd name="T18" fmla="*/ 1 w 733"/>
                <a:gd name="T19" fmla="*/ 1 h 731"/>
                <a:gd name="T20" fmla="*/ 1 w 733"/>
                <a:gd name="T21" fmla="*/ 1 h 731"/>
                <a:gd name="T22" fmla="*/ 1 w 733"/>
                <a:gd name="T23" fmla="*/ 1 h 731"/>
                <a:gd name="T24" fmla="*/ 1 w 733"/>
                <a:gd name="T25" fmla="*/ 1 h 731"/>
                <a:gd name="T26" fmla="*/ 1 w 733"/>
                <a:gd name="T27" fmla="*/ 1 h 731"/>
                <a:gd name="T28" fmla="*/ 1 w 733"/>
                <a:gd name="T29" fmla="*/ 1 h 731"/>
                <a:gd name="T30" fmla="*/ 1 w 733"/>
                <a:gd name="T31" fmla="*/ 1 h 731"/>
                <a:gd name="T32" fmla="*/ 1 w 733"/>
                <a:gd name="T33" fmla="*/ 1 h 731"/>
                <a:gd name="T34" fmla="*/ 1 w 733"/>
                <a:gd name="T35" fmla="*/ 1 h 731"/>
                <a:gd name="T36" fmla="*/ 1 w 733"/>
                <a:gd name="T37" fmla="*/ 1 h 731"/>
                <a:gd name="T38" fmla="*/ 1 w 733"/>
                <a:gd name="T39" fmla="*/ 1 h 731"/>
                <a:gd name="T40" fmla="*/ 1 w 733"/>
                <a:gd name="T41" fmla="*/ 1 h 731"/>
                <a:gd name="T42" fmla="*/ 1 w 733"/>
                <a:gd name="T43" fmla="*/ 1 h 731"/>
                <a:gd name="T44" fmla="*/ 1 w 733"/>
                <a:gd name="T45" fmla="*/ 0 h 731"/>
                <a:gd name="T46" fmla="*/ 1 w 733"/>
                <a:gd name="T47" fmla="*/ 1 h 731"/>
                <a:gd name="T48" fmla="*/ 1 w 733"/>
                <a:gd name="T49" fmla="*/ 1 h 731"/>
                <a:gd name="T50" fmla="*/ 1 w 733"/>
                <a:gd name="T51" fmla="*/ 1 h 731"/>
                <a:gd name="T52" fmla="*/ 1 w 733"/>
                <a:gd name="T53" fmla="*/ 1 h 731"/>
                <a:gd name="T54" fmla="*/ 1 w 733"/>
                <a:gd name="T55" fmla="*/ 1 h 731"/>
                <a:gd name="T56" fmla="*/ 1 w 733"/>
                <a:gd name="T57" fmla="*/ 1 h 731"/>
                <a:gd name="T58" fmla="*/ 1 w 733"/>
                <a:gd name="T59" fmla="*/ 1 h 731"/>
                <a:gd name="T60" fmla="*/ 1 w 733"/>
                <a:gd name="T61" fmla="*/ 1 h 731"/>
                <a:gd name="T62" fmla="*/ 1 w 733"/>
                <a:gd name="T63" fmla="*/ 1 h 731"/>
                <a:gd name="T64" fmla="*/ 0 w 733"/>
                <a:gd name="T65" fmla="*/ 1 h 731"/>
                <a:gd name="T66" fmla="*/ 0 w 733"/>
                <a:gd name="T67" fmla="*/ 1 h 731"/>
                <a:gd name="T68" fmla="*/ 1 w 733"/>
                <a:gd name="T69" fmla="*/ 1 h 731"/>
                <a:gd name="T70" fmla="*/ 1 w 733"/>
                <a:gd name="T71" fmla="*/ 1 h 731"/>
                <a:gd name="T72" fmla="*/ 1 w 733"/>
                <a:gd name="T73" fmla="*/ 1 h 731"/>
                <a:gd name="T74" fmla="*/ 1 w 733"/>
                <a:gd name="T75" fmla="*/ 1 h 731"/>
                <a:gd name="T76" fmla="*/ 1 w 733"/>
                <a:gd name="T77" fmla="*/ 1 h 731"/>
                <a:gd name="T78" fmla="*/ 1 w 733"/>
                <a:gd name="T79" fmla="*/ 1 h 731"/>
                <a:gd name="T80" fmla="*/ 1 w 733"/>
                <a:gd name="T81" fmla="*/ 1 h 731"/>
                <a:gd name="T82" fmla="*/ 1 w 733"/>
                <a:gd name="T83" fmla="*/ 1 h 731"/>
                <a:gd name="T84" fmla="*/ 1 w 733"/>
                <a:gd name="T85" fmla="*/ 1 h 731"/>
                <a:gd name="T86" fmla="*/ 1 w 733"/>
                <a:gd name="T87" fmla="*/ 1 h 731"/>
                <a:gd name="T88" fmla="*/ 1 w 733"/>
                <a:gd name="T89" fmla="*/ 1 h 7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33"/>
                <a:gd name="T136" fmla="*/ 0 h 731"/>
                <a:gd name="T137" fmla="*/ 733 w 733"/>
                <a:gd name="T138" fmla="*/ 731 h 73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33" h="731">
                  <a:moveTo>
                    <a:pt x="366" y="729"/>
                  </a:moveTo>
                  <a:lnTo>
                    <a:pt x="427" y="724"/>
                  </a:lnTo>
                  <a:lnTo>
                    <a:pt x="482" y="712"/>
                  </a:lnTo>
                  <a:lnTo>
                    <a:pt x="533" y="689"/>
                  </a:lnTo>
                  <a:lnTo>
                    <a:pt x="581" y="658"/>
                  </a:lnTo>
                  <a:lnTo>
                    <a:pt x="624" y="623"/>
                  </a:lnTo>
                  <a:lnTo>
                    <a:pt x="661" y="580"/>
                  </a:lnTo>
                  <a:lnTo>
                    <a:pt x="692" y="532"/>
                  </a:lnTo>
                  <a:lnTo>
                    <a:pt x="715" y="479"/>
                  </a:lnTo>
                  <a:lnTo>
                    <a:pt x="729" y="425"/>
                  </a:lnTo>
                  <a:lnTo>
                    <a:pt x="733" y="366"/>
                  </a:lnTo>
                  <a:lnTo>
                    <a:pt x="727" y="306"/>
                  </a:lnTo>
                  <a:lnTo>
                    <a:pt x="715" y="251"/>
                  </a:lnTo>
                  <a:lnTo>
                    <a:pt x="690" y="197"/>
                  </a:lnTo>
                  <a:lnTo>
                    <a:pt x="661" y="149"/>
                  </a:lnTo>
                  <a:lnTo>
                    <a:pt x="624" y="107"/>
                  </a:lnTo>
                  <a:lnTo>
                    <a:pt x="581" y="71"/>
                  </a:lnTo>
                  <a:lnTo>
                    <a:pt x="533" y="41"/>
                  </a:lnTo>
                  <a:lnTo>
                    <a:pt x="482" y="20"/>
                  </a:lnTo>
                  <a:lnTo>
                    <a:pt x="427" y="5"/>
                  </a:lnTo>
                  <a:lnTo>
                    <a:pt x="366" y="2"/>
                  </a:lnTo>
                  <a:lnTo>
                    <a:pt x="366" y="0"/>
                  </a:lnTo>
                  <a:lnTo>
                    <a:pt x="308" y="5"/>
                  </a:lnTo>
                  <a:lnTo>
                    <a:pt x="252" y="18"/>
                  </a:lnTo>
                  <a:lnTo>
                    <a:pt x="199" y="41"/>
                  </a:lnTo>
                  <a:lnTo>
                    <a:pt x="151" y="71"/>
                  </a:lnTo>
                  <a:lnTo>
                    <a:pt x="108" y="107"/>
                  </a:lnTo>
                  <a:lnTo>
                    <a:pt x="73" y="149"/>
                  </a:lnTo>
                  <a:lnTo>
                    <a:pt x="42" y="197"/>
                  </a:lnTo>
                  <a:lnTo>
                    <a:pt x="21" y="251"/>
                  </a:lnTo>
                  <a:lnTo>
                    <a:pt x="5" y="306"/>
                  </a:lnTo>
                  <a:lnTo>
                    <a:pt x="0" y="366"/>
                  </a:lnTo>
                  <a:lnTo>
                    <a:pt x="5" y="425"/>
                  </a:lnTo>
                  <a:lnTo>
                    <a:pt x="19" y="479"/>
                  </a:lnTo>
                  <a:lnTo>
                    <a:pt x="42" y="532"/>
                  </a:lnTo>
                  <a:lnTo>
                    <a:pt x="73" y="580"/>
                  </a:lnTo>
                  <a:lnTo>
                    <a:pt x="108" y="623"/>
                  </a:lnTo>
                  <a:lnTo>
                    <a:pt x="151" y="658"/>
                  </a:lnTo>
                  <a:lnTo>
                    <a:pt x="199" y="690"/>
                  </a:lnTo>
                  <a:lnTo>
                    <a:pt x="252" y="712"/>
                  </a:lnTo>
                  <a:lnTo>
                    <a:pt x="308" y="726"/>
                  </a:lnTo>
                  <a:lnTo>
                    <a:pt x="366" y="731"/>
                  </a:lnTo>
                  <a:lnTo>
                    <a:pt x="366" y="729"/>
                  </a:lnTo>
                  <a:close/>
                </a:path>
              </a:pathLst>
            </a:custGeom>
            <a:solidFill>
              <a:srgbClr val="B2B2B2"/>
            </a:solidFill>
            <a:ln w="0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9" name="Freeform 48"/>
            <p:cNvSpPr>
              <a:spLocks/>
            </p:cNvSpPr>
            <p:nvPr/>
          </p:nvSpPr>
          <p:spPr bwMode="auto">
            <a:xfrm>
              <a:off x="1532" y="3578"/>
              <a:ext cx="331" cy="332"/>
            </a:xfrm>
            <a:custGeom>
              <a:avLst/>
              <a:gdLst>
                <a:gd name="T0" fmla="*/ 1 w 662"/>
                <a:gd name="T1" fmla="*/ 1 h 663"/>
                <a:gd name="T2" fmla="*/ 1 w 662"/>
                <a:gd name="T3" fmla="*/ 1 h 663"/>
                <a:gd name="T4" fmla="*/ 1 w 662"/>
                <a:gd name="T5" fmla="*/ 1 h 663"/>
                <a:gd name="T6" fmla="*/ 1 w 662"/>
                <a:gd name="T7" fmla="*/ 1 h 663"/>
                <a:gd name="T8" fmla="*/ 1 w 662"/>
                <a:gd name="T9" fmla="*/ 1 h 663"/>
                <a:gd name="T10" fmla="*/ 1 w 662"/>
                <a:gd name="T11" fmla="*/ 1 h 663"/>
                <a:gd name="T12" fmla="*/ 1 w 662"/>
                <a:gd name="T13" fmla="*/ 1 h 663"/>
                <a:gd name="T14" fmla="*/ 1 w 662"/>
                <a:gd name="T15" fmla="*/ 1 h 663"/>
                <a:gd name="T16" fmla="*/ 1 w 662"/>
                <a:gd name="T17" fmla="*/ 1 h 663"/>
                <a:gd name="T18" fmla="*/ 1 w 662"/>
                <a:gd name="T19" fmla="*/ 1 h 663"/>
                <a:gd name="T20" fmla="*/ 1 w 662"/>
                <a:gd name="T21" fmla="*/ 1 h 663"/>
                <a:gd name="T22" fmla="*/ 1 w 662"/>
                <a:gd name="T23" fmla="*/ 1 h 663"/>
                <a:gd name="T24" fmla="*/ 1 w 662"/>
                <a:gd name="T25" fmla="*/ 1 h 663"/>
                <a:gd name="T26" fmla="*/ 1 w 662"/>
                <a:gd name="T27" fmla="*/ 1 h 663"/>
                <a:gd name="T28" fmla="*/ 1 w 662"/>
                <a:gd name="T29" fmla="*/ 1 h 663"/>
                <a:gd name="T30" fmla="*/ 1 w 662"/>
                <a:gd name="T31" fmla="*/ 1 h 663"/>
                <a:gd name="T32" fmla="*/ 1 w 662"/>
                <a:gd name="T33" fmla="*/ 1 h 663"/>
                <a:gd name="T34" fmla="*/ 1 w 662"/>
                <a:gd name="T35" fmla="*/ 1 h 663"/>
                <a:gd name="T36" fmla="*/ 1 w 662"/>
                <a:gd name="T37" fmla="*/ 1 h 663"/>
                <a:gd name="T38" fmla="*/ 1 w 662"/>
                <a:gd name="T39" fmla="*/ 1 h 663"/>
                <a:gd name="T40" fmla="*/ 1 w 662"/>
                <a:gd name="T41" fmla="*/ 1 h 663"/>
                <a:gd name="T42" fmla="*/ 1 w 662"/>
                <a:gd name="T43" fmla="*/ 1 h 663"/>
                <a:gd name="T44" fmla="*/ 1 w 662"/>
                <a:gd name="T45" fmla="*/ 0 h 663"/>
                <a:gd name="T46" fmla="*/ 1 w 662"/>
                <a:gd name="T47" fmla="*/ 1 h 663"/>
                <a:gd name="T48" fmla="*/ 1 w 662"/>
                <a:gd name="T49" fmla="*/ 1 h 663"/>
                <a:gd name="T50" fmla="*/ 1 w 662"/>
                <a:gd name="T51" fmla="*/ 1 h 663"/>
                <a:gd name="T52" fmla="*/ 1 w 662"/>
                <a:gd name="T53" fmla="*/ 1 h 663"/>
                <a:gd name="T54" fmla="*/ 1 w 662"/>
                <a:gd name="T55" fmla="*/ 1 h 663"/>
                <a:gd name="T56" fmla="*/ 1 w 662"/>
                <a:gd name="T57" fmla="*/ 1 h 663"/>
                <a:gd name="T58" fmla="*/ 1 w 662"/>
                <a:gd name="T59" fmla="*/ 1 h 663"/>
                <a:gd name="T60" fmla="*/ 1 w 662"/>
                <a:gd name="T61" fmla="*/ 1 h 663"/>
                <a:gd name="T62" fmla="*/ 1 w 662"/>
                <a:gd name="T63" fmla="*/ 1 h 663"/>
                <a:gd name="T64" fmla="*/ 0 w 662"/>
                <a:gd name="T65" fmla="*/ 1 h 663"/>
                <a:gd name="T66" fmla="*/ 0 w 662"/>
                <a:gd name="T67" fmla="*/ 1 h 663"/>
                <a:gd name="T68" fmla="*/ 1 w 662"/>
                <a:gd name="T69" fmla="*/ 1 h 663"/>
                <a:gd name="T70" fmla="*/ 1 w 662"/>
                <a:gd name="T71" fmla="*/ 1 h 663"/>
                <a:gd name="T72" fmla="*/ 1 w 662"/>
                <a:gd name="T73" fmla="*/ 1 h 663"/>
                <a:gd name="T74" fmla="*/ 1 w 662"/>
                <a:gd name="T75" fmla="*/ 1 h 663"/>
                <a:gd name="T76" fmla="*/ 1 w 662"/>
                <a:gd name="T77" fmla="*/ 1 h 663"/>
                <a:gd name="T78" fmla="*/ 1 w 662"/>
                <a:gd name="T79" fmla="*/ 1 h 663"/>
                <a:gd name="T80" fmla="*/ 1 w 662"/>
                <a:gd name="T81" fmla="*/ 1 h 663"/>
                <a:gd name="T82" fmla="*/ 1 w 662"/>
                <a:gd name="T83" fmla="*/ 1 h 663"/>
                <a:gd name="T84" fmla="*/ 1 w 662"/>
                <a:gd name="T85" fmla="*/ 1 h 663"/>
                <a:gd name="T86" fmla="*/ 1 w 662"/>
                <a:gd name="T87" fmla="*/ 1 h 66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62"/>
                <a:gd name="T133" fmla="*/ 0 h 663"/>
                <a:gd name="T134" fmla="*/ 662 w 662"/>
                <a:gd name="T135" fmla="*/ 663 h 66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62" h="663">
                  <a:moveTo>
                    <a:pt x="331" y="662"/>
                  </a:moveTo>
                  <a:lnTo>
                    <a:pt x="386" y="658"/>
                  </a:lnTo>
                  <a:lnTo>
                    <a:pt x="436" y="646"/>
                  </a:lnTo>
                  <a:lnTo>
                    <a:pt x="484" y="624"/>
                  </a:lnTo>
                  <a:lnTo>
                    <a:pt x="527" y="599"/>
                  </a:lnTo>
                  <a:lnTo>
                    <a:pt x="566" y="564"/>
                  </a:lnTo>
                  <a:lnTo>
                    <a:pt x="600" y="526"/>
                  </a:lnTo>
                  <a:lnTo>
                    <a:pt x="626" y="484"/>
                  </a:lnTo>
                  <a:lnTo>
                    <a:pt x="646" y="436"/>
                  </a:lnTo>
                  <a:lnTo>
                    <a:pt x="658" y="384"/>
                  </a:lnTo>
                  <a:lnTo>
                    <a:pt x="662" y="332"/>
                  </a:lnTo>
                  <a:lnTo>
                    <a:pt x="658" y="277"/>
                  </a:lnTo>
                  <a:lnTo>
                    <a:pt x="646" y="226"/>
                  </a:lnTo>
                  <a:lnTo>
                    <a:pt x="626" y="178"/>
                  </a:lnTo>
                  <a:lnTo>
                    <a:pt x="600" y="135"/>
                  </a:lnTo>
                  <a:lnTo>
                    <a:pt x="566" y="98"/>
                  </a:lnTo>
                  <a:lnTo>
                    <a:pt x="527" y="64"/>
                  </a:lnTo>
                  <a:lnTo>
                    <a:pt x="484" y="37"/>
                  </a:lnTo>
                  <a:lnTo>
                    <a:pt x="436" y="18"/>
                  </a:lnTo>
                  <a:lnTo>
                    <a:pt x="386" y="5"/>
                  </a:lnTo>
                  <a:lnTo>
                    <a:pt x="331" y="2"/>
                  </a:lnTo>
                  <a:lnTo>
                    <a:pt x="331" y="0"/>
                  </a:lnTo>
                  <a:lnTo>
                    <a:pt x="278" y="3"/>
                  </a:lnTo>
                  <a:lnTo>
                    <a:pt x="226" y="18"/>
                  </a:lnTo>
                  <a:lnTo>
                    <a:pt x="178" y="37"/>
                  </a:lnTo>
                  <a:lnTo>
                    <a:pt x="136" y="62"/>
                  </a:lnTo>
                  <a:lnTo>
                    <a:pt x="98" y="98"/>
                  </a:lnTo>
                  <a:lnTo>
                    <a:pt x="64" y="135"/>
                  </a:lnTo>
                  <a:lnTo>
                    <a:pt x="38" y="178"/>
                  </a:lnTo>
                  <a:lnTo>
                    <a:pt x="16" y="226"/>
                  </a:lnTo>
                  <a:lnTo>
                    <a:pt x="6" y="277"/>
                  </a:lnTo>
                  <a:lnTo>
                    <a:pt x="0" y="332"/>
                  </a:lnTo>
                  <a:lnTo>
                    <a:pt x="4" y="384"/>
                  </a:lnTo>
                  <a:lnTo>
                    <a:pt x="16" y="436"/>
                  </a:lnTo>
                  <a:lnTo>
                    <a:pt x="38" y="484"/>
                  </a:lnTo>
                  <a:lnTo>
                    <a:pt x="63" y="526"/>
                  </a:lnTo>
                  <a:lnTo>
                    <a:pt x="98" y="564"/>
                  </a:lnTo>
                  <a:lnTo>
                    <a:pt x="136" y="599"/>
                  </a:lnTo>
                  <a:lnTo>
                    <a:pt x="178" y="624"/>
                  </a:lnTo>
                  <a:lnTo>
                    <a:pt x="226" y="646"/>
                  </a:lnTo>
                  <a:lnTo>
                    <a:pt x="278" y="658"/>
                  </a:lnTo>
                  <a:lnTo>
                    <a:pt x="331" y="663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0" name="Freeform 49"/>
            <p:cNvSpPr>
              <a:spLocks/>
            </p:cNvSpPr>
            <p:nvPr/>
          </p:nvSpPr>
          <p:spPr bwMode="auto">
            <a:xfrm>
              <a:off x="1650" y="3696"/>
              <a:ext cx="96" cy="97"/>
            </a:xfrm>
            <a:custGeom>
              <a:avLst/>
              <a:gdLst>
                <a:gd name="T0" fmla="*/ 1 w 192"/>
                <a:gd name="T1" fmla="*/ 1 h 194"/>
                <a:gd name="T2" fmla="*/ 1 w 192"/>
                <a:gd name="T3" fmla="*/ 1 h 194"/>
                <a:gd name="T4" fmla="*/ 1 w 192"/>
                <a:gd name="T5" fmla="*/ 1 h 194"/>
                <a:gd name="T6" fmla="*/ 1 w 192"/>
                <a:gd name="T7" fmla="*/ 1 h 194"/>
                <a:gd name="T8" fmla="*/ 1 w 192"/>
                <a:gd name="T9" fmla="*/ 1 h 194"/>
                <a:gd name="T10" fmla="*/ 1 w 192"/>
                <a:gd name="T11" fmla="*/ 1 h 194"/>
                <a:gd name="T12" fmla="*/ 1 w 192"/>
                <a:gd name="T13" fmla="*/ 1 h 194"/>
                <a:gd name="T14" fmla="*/ 1 w 192"/>
                <a:gd name="T15" fmla="*/ 1 h 194"/>
                <a:gd name="T16" fmla="*/ 1 w 192"/>
                <a:gd name="T17" fmla="*/ 1 h 194"/>
                <a:gd name="T18" fmla="*/ 1 w 192"/>
                <a:gd name="T19" fmla="*/ 1 h 194"/>
                <a:gd name="T20" fmla="*/ 1 w 192"/>
                <a:gd name="T21" fmla="*/ 1 h 194"/>
                <a:gd name="T22" fmla="*/ 1 w 192"/>
                <a:gd name="T23" fmla="*/ 1 h 194"/>
                <a:gd name="T24" fmla="*/ 1 w 192"/>
                <a:gd name="T25" fmla="*/ 0 h 194"/>
                <a:gd name="T26" fmla="*/ 1 w 192"/>
                <a:gd name="T27" fmla="*/ 1 h 194"/>
                <a:gd name="T28" fmla="*/ 1 w 192"/>
                <a:gd name="T29" fmla="*/ 1 h 194"/>
                <a:gd name="T30" fmla="*/ 1 w 192"/>
                <a:gd name="T31" fmla="*/ 1 h 194"/>
                <a:gd name="T32" fmla="*/ 1 w 192"/>
                <a:gd name="T33" fmla="*/ 1 h 194"/>
                <a:gd name="T34" fmla="*/ 0 w 192"/>
                <a:gd name="T35" fmla="*/ 1 h 194"/>
                <a:gd name="T36" fmla="*/ 0 w 192"/>
                <a:gd name="T37" fmla="*/ 1 h 194"/>
                <a:gd name="T38" fmla="*/ 1 w 192"/>
                <a:gd name="T39" fmla="*/ 1 h 194"/>
                <a:gd name="T40" fmla="*/ 1 w 192"/>
                <a:gd name="T41" fmla="*/ 1 h 194"/>
                <a:gd name="T42" fmla="*/ 1 w 192"/>
                <a:gd name="T43" fmla="*/ 1 h 194"/>
                <a:gd name="T44" fmla="*/ 1 w 192"/>
                <a:gd name="T45" fmla="*/ 1 h 194"/>
                <a:gd name="T46" fmla="*/ 1 w 192"/>
                <a:gd name="T47" fmla="*/ 1 h 194"/>
                <a:gd name="T48" fmla="*/ 1 w 192"/>
                <a:gd name="T49" fmla="*/ 1 h 19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2"/>
                <a:gd name="T76" fmla="*/ 0 h 194"/>
                <a:gd name="T77" fmla="*/ 192 w 192"/>
                <a:gd name="T78" fmla="*/ 194 h 19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2" h="194">
                  <a:moveTo>
                    <a:pt x="96" y="192"/>
                  </a:moveTo>
                  <a:lnTo>
                    <a:pt x="126" y="186"/>
                  </a:lnTo>
                  <a:lnTo>
                    <a:pt x="155" y="174"/>
                  </a:lnTo>
                  <a:lnTo>
                    <a:pt x="174" y="153"/>
                  </a:lnTo>
                  <a:lnTo>
                    <a:pt x="189" y="126"/>
                  </a:lnTo>
                  <a:lnTo>
                    <a:pt x="192" y="97"/>
                  </a:lnTo>
                  <a:lnTo>
                    <a:pt x="187" y="65"/>
                  </a:lnTo>
                  <a:lnTo>
                    <a:pt x="174" y="39"/>
                  </a:lnTo>
                  <a:lnTo>
                    <a:pt x="155" y="17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96" y="0"/>
                  </a:lnTo>
                  <a:lnTo>
                    <a:pt x="66" y="5"/>
                  </a:lnTo>
                  <a:lnTo>
                    <a:pt x="39" y="17"/>
                  </a:lnTo>
                  <a:lnTo>
                    <a:pt x="18" y="39"/>
                  </a:lnTo>
                  <a:lnTo>
                    <a:pt x="5" y="65"/>
                  </a:lnTo>
                  <a:lnTo>
                    <a:pt x="0" y="97"/>
                  </a:lnTo>
                  <a:lnTo>
                    <a:pt x="5" y="126"/>
                  </a:lnTo>
                  <a:lnTo>
                    <a:pt x="18" y="153"/>
                  </a:lnTo>
                  <a:lnTo>
                    <a:pt x="39" y="174"/>
                  </a:lnTo>
                  <a:lnTo>
                    <a:pt x="66" y="188"/>
                  </a:lnTo>
                  <a:lnTo>
                    <a:pt x="96" y="194"/>
                  </a:lnTo>
                  <a:lnTo>
                    <a:pt x="96" y="19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1" name="Freeform 50"/>
            <p:cNvSpPr>
              <a:spLocks/>
            </p:cNvSpPr>
            <p:nvPr/>
          </p:nvSpPr>
          <p:spPr bwMode="auto">
            <a:xfrm>
              <a:off x="1650" y="3696"/>
              <a:ext cx="96" cy="97"/>
            </a:xfrm>
            <a:custGeom>
              <a:avLst/>
              <a:gdLst>
                <a:gd name="T0" fmla="*/ 1 w 192"/>
                <a:gd name="T1" fmla="*/ 1 h 194"/>
                <a:gd name="T2" fmla="*/ 1 w 192"/>
                <a:gd name="T3" fmla="*/ 1 h 194"/>
                <a:gd name="T4" fmla="*/ 1 w 192"/>
                <a:gd name="T5" fmla="*/ 1 h 194"/>
                <a:gd name="T6" fmla="*/ 1 w 192"/>
                <a:gd name="T7" fmla="*/ 1 h 194"/>
                <a:gd name="T8" fmla="*/ 1 w 192"/>
                <a:gd name="T9" fmla="*/ 1 h 194"/>
                <a:gd name="T10" fmla="*/ 1 w 192"/>
                <a:gd name="T11" fmla="*/ 1 h 194"/>
                <a:gd name="T12" fmla="*/ 1 w 192"/>
                <a:gd name="T13" fmla="*/ 1 h 194"/>
                <a:gd name="T14" fmla="*/ 1 w 192"/>
                <a:gd name="T15" fmla="*/ 1 h 194"/>
                <a:gd name="T16" fmla="*/ 1 w 192"/>
                <a:gd name="T17" fmla="*/ 1 h 194"/>
                <a:gd name="T18" fmla="*/ 1 w 192"/>
                <a:gd name="T19" fmla="*/ 1 h 194"/>
                <a:gd name="T20" fmla="*/ 1 w 192"/>
                <a:gd name="T21" fmla="*/ 1 h 194"/>
                <a:gd name="T22" fmla="*/ 1 w 192"/>
                <a:gd name="T23" fmla="*/ 1 h 194"/>
                <a:gd name="T24" fmla="*/ 1 w 192"/>
                <a:gd name="T25" fmla="*/ 0 h 194"/>
                <a:gd name="T26" fmla="*/ 1 w 192"/>
                <a:gd name="T27" fmla="*/ 1 h 194"/>
                <a:gd name="T28" fmla="*/ 1 w 192"/>
                <a:gd name="T29" fmla="*/ 1 h 194"/>
                <a:gd name="T30" fmla="*/ 1 w 192"/>
                <a:gd name="T31" fmla="*/ 1 h 194"/>
                <a:gd name="T32" fmla="*/ 1 w 192"/>
                <a:gd name="T33" fmla="*/ 1 h 194"/>
                <a:gd name="T34" fmla="*/ 0 w 192"/>
                <a:gd name="T35" fmla="*/ 1 h 194"/>
                <a:gd name="T36" fmla="*/ 0 w 192"/>
                <a:gd name="T37" fmla="*/ 1 h 194"/>
                <a:gd name="T38" fmla="*/ 1 w 192"/>
                <a:gd name="T39" fmla="*/ 1 h 194"/>
                <a:gd name="T40" fmla="*/ 1 w 192"/>
                <a:gd name="T41" fmla="*/ 1 h 194"/>
                <a:gd name="T42" fmla="*/ 1 w 192"/>
                <a:gd name="T43" fmla="*/ 1 h 194"/>
                <a:gd name="T44" fmla="*/ 1 w 192"/>
                <a:gd name="T45" fmla="*/ 1 h 194"/>
                <a:gd name="T46" fmla="*/ 1 w 192"/>
                <a:gd name="T47" fmla="*/ 1 h 19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92"/>
                <a:gd name="T73" fmla="*/ 0 h 194"/>
                <a:gd name="T74" fmla="*/ 192 w 192"/>
                <a:gd name="T75" fmla="*/ 194 h 19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92" h="194">
                  <a:moveTo>
                    <a:pt x="96" y="192"/>
                  </a:moveTo>
                  <a:lnTo>
                    <a:pt x="126" y="186"/>
                  </a:lnTo>
                  <a:lnTo>
                    <a:pt x="155" y="174"/>
                  </a:lnTo>
                  <a:lnTo>
                    <a:pt x="174" y="153"/>
                  </a:lnTo>
                  <a:lnTo>
                    <a:pt x="189" y="126"/>
                  </a:lnTo>
                  <a:lnTo>
                    <a:pt x="192" y="97"/>
                  </a:lnTo>
                  <a:lnTo>
                    <a:pt x="187" y="65"/>
                  </a:lnTo>
                  <a:lnTo>
                    <a:pt x="174" y="39"/>
                  </a:lnTo>
                  <a:lnTo>
                    <a:pt x="155" y="17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96" y="0"/>
                  </a:lnTo>
                  <a:lnTo>
                    <a:pt x="66" y="5"/>
                  </a:lnTo>
                  <a:lnTo>
                    <a:pt x="39" y="17"/>
                  </a:lnTo>
                  <a:lnTo>
                    <a:pt x="18" y="39"/>
                  </a:lnTo>
                  <a:lnTo>
                    <a:pt x="5" y="65"/>
                  </a:lnTo>
                  <a:lnTo>
                    <a:pt x="0" y="97"/>
                  </a:lnTo>
                  <a:lnTo>
                    <a:pt x="5" y="126"/>
                  </a:lnTo>
                  <a:lnTo>
                    <a:pt x="18" y="153"/>
                  </a:lnTo>
                  <a:lnTo>
                    <a:pt x="39" y="174"/>
                  </a:lnTo>
                  <a:lnTo>
                    <a:pt x="66" y="188"/>
                  </a:lnTo>
                  <a:lnTo>
                    <a:pt x="96" y="19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2" name="Rectangle 51"/>
            <p:cNvSpPr>
              <a:spLocks noChangeArrowheads="1"/>
            </p:cNvSpPr>
            <p:nvPr/>
          </p:nvSpPr>
          <p:spPr bwMode="auto">
            <a:xfrm>
              <a:off x="548" y="2641"/>
              <a:ext cx="4531" cy="1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3" name="Freeform 52"/>
            <p:cNvSpPr>
              <a:spLocks/>
            </p:cNvSpPr>
            <p:nvPr/>
          </p:nvSpPr>
          <p:spPr bwMode="auto">
            <a:xfrm>
              <a:off x="4014" y="3668"/>
              <a:ext cx="224" cy="208"/>
            </a:xfrm>
            <a:custGeom>
              <a:avLst/>
              <a:gdLst>
                <a:gd name="T0" fmla="*/ 1 w 448"/>
                <a:gd name="T1" fmla="*/ 1 h 415"/>
                <a:gd name="T2" fmla="*/ 1 w 448"/>
                <a:gd name="T3" fmla="*/ 1 h 415"/>
                <a:gd name="T4" fmla="*/ 1 w 448"/>
                <a:gd name="T5" fmla="*/ 1 h 415"/>
                <a:gd name="T6" fmla="*/ 1 w 448"/>
                <a:gd name="T7" fmla="*/ 1 h 415"/>
                <a:gd name="T8" fmla="*/ 1 w 448"/>
                <a:gd name="T9" fmla="*/ 1 h 415"/>
                <a:gd name="T10" fmla="*/ 1 w 448"/>
                <a:gd name="T11" fmla="*/ 1 h 415"/>
                <a:gd name="T12" fmla="*/ 1 w 448"/>
                <a:gd name="T13" fmla="*/ 1 h 415"/>
                <a:gd name="T14" fmla="*/ 1 w 448"/>
                <a:gd name="T15" fmla="*/ 1 h 415"/>
                <a:gd name="T16" fmla="*/ 1 w 448"/>
                <a:gd name="T17" fmla="*/ 1 h 415"/>
                <a:gd name="T18" fmla="*/ 1 w 448"/>
                <a:gd name="T19" fmla="*/ 1 h 415"/>
                <a:gd name="T20" fmla="*/ 1 w 448"/>
                <a:gd name="T21" fmla="*/ 1 h 415"/>
                <a:gd name="T22" fmla="*/ 1 w 448"/>
                <a:gd name="T23" fmla="*/ 1 h 415"/>
                <a:gd name="T24" fmla="*/ 1 w 448"/>
                <a:gd name="T25" fmla="*/ 1 h 415"/>
                <a:gd name="T26" fmla="*/ 1 w 448"/>
                <a:gd name="T27" fmla="*/ 1 h 415"/>
                <a:gd name="T28" fmla="*/ 1 w 448"/>
                <a:gd name="T29" fmla="*/ 1 h 415"/>
                <a:gd name="T30" fmla="*/ 1 w 448"/>
                <a:gd name="T31" fmla="*/ 1 h 415"/>
                <a:gd name="T32" fmla="*/ 1 w 448"/>
                <a:gd name="T33" fmla="*/ 1 h 415"/>
                <a:gd name="T34" fmla="*/ 1 w 448"/>
                <a:gd name="T35" fmla="*/ 1 h 415"/>
                <a:gd name="T36" fmla="*/ 1 w 448"/>
                <a:gd name="T37" fmla="*/ 1 h 415"/>
                <a:gd name="T38" fmla="*/ 1 w 448"/>
                <a:gd name="T39" fmla="*/ 1 h 415"/>
                <a:gd name="T40" fmla="*/ 1 w 448"/>
                <a:gd name="T41" fmla="*/ 1 h 415"/>
                <a:gd name="T42" fmla="*/ 1 w 448"/>
                <a:gd name="T43" fmla="*/ 1 h 415"/>
                <a:gd name="T44" fmla="*/ 1 w 448"/>
                <a:gd name="T45" fmla="*/ 1 h 415"/>
                <a:gd name="T46" fmla="*/ 1 w 448"/>
                <a:gd name="T47" fmla="*/ 1 h 415"/>
                <a:gd name="T48" fmla="*/ 1 w 448"/>
                <a:gd name="T49" fmla="*/ 1 h 415"/>
                <a:gd name="T50" fmla="*/ 1 w 448"/>
                <a:gd name="T51" fmla="*/ 1 h 415"/>
                <a:gd name="T52" fmla="*/ 1 w 448"/>
                <a:gd name="T53" fmla="*/ 1 h 415"/>
                <a:gd name="T54" fmla="*/ 1 w 448"/>
                <a:gd name="T55" fmla="*/ 1 h 415"/>
                <a:gd name="T56" fmla="*/ 1 w 448"/>
                <a:gd name="T57" fmla="*/ 1 h 415"/>
                <a:gd name="T58" fmla="*/ 1 w 448"/>
                <a:gd name="T59" fmla="*/ 1 h 415"/>
                <a:gd name="T60" fmla="*/ 1 w 448"/>
                <a:gd name="T61" fmla="*/ 1 h 415"/>
                <a:gd name="T62" fmla="*/ 1 w 448"/>
                <a:gd name="T63" fmla="*/ 1 h 415"/>
                <a:gd name="T64" fmla="*/ 1 w 448"/>
                <a:gd name="T65" fmla="*/ 1 h 415"/>
                <a:gd name="T66" fmla="*/ 1 w 448"/>
                <a:gd name="T67" fmla="*/ 1 h 415"/>
                <a:gd name="T68" fmla="*/ 1 w 448"/>
                <a:gd name="T69" fmla="*/ 1 h 415"/>
                <a:gd name="T70" fmla="*/ 1 w 448"/>
                <a:gd name="T71" fmla="*/ 1 h 415"/>
                <a:gd name="T72" fmla="*/ 1 w 448"/>
                <a:gd name="T73" fmla="*/ 1 h 415"/>
                <a:gd name="T74" fmla="*/ 1 w 448"/>
                <a:gd name="T75" fmla="*/ 1 h 415"/>
                <a:gd name="T76" fmla="*/ 1 w 448"/>
                <a:gd name="T77" fmla="*/ 1 h 415"/>
                <a:gd name="T78" fmla="*/ 1 w 448"/>
                <a:gd name="T79" fmla="*/ 1 h 415"/>
                <a:gd name="T80" fmla="*/ 1 w 448"/>
                <a:gd name="T81" fmla="*/ 1 h 415"/>
                <a:gd name="T82" fmla="*/ 1 w 448"/>
                <a:gd name="T83" fmla="*/ 1 h 415"/>
                <a:gd name="T84" fmla="*/ 1 w 448"/>
                <a:gd name="T85" fmla="*/ 1 h 415"/>
                <a:gd name="T86" fmla="*/ 1 w 448"/>
                <a:gd name="T87" fmla="*/ 1 h 415"/>
                <a:gd name="T88" fmla="*/ 1 w 448"/>
                <a:gd name="T89" fmla="*/ 1 h 415"/>
                <a:gd name="T90" fmla="*/ 1 w 448"/>
                <a:gd name="T91" fmla="*/ 1 h 415"/>
                <a:gd name="T92" fmla="*/ 1 w 448"/>
                <a:gd name="T93" fmla="*/ 1 h 415"/>
                <a:gd name="T94" fmla="*/ 1 w 448"/>
                <a:gd name="T95" fmla="*/ 1 h 415"/>
                <a:gd name="T96" fmla="*/ 1 w 448"/>
                <a:gd name="T97" fmla="*/ 1 h 415"/>
                <a:gd name="T98" fmla="*/ 1 w 448"/>
                <a:gd name="T99" fmla="*/ 1 h 415"/>
                <a:gd name="T100" fmla="*/ 1 w 448"/>
                <a:gd name="T101" fmla="*/ 1 h 41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48"/>
                <a:gd name="T154" fmla="*/ 0 h 415"/>
                <a:gd name="T155" fmla="*/ 448 w 448"/>
                <a:gd name="T156" fmla="*/ 415 h 41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48" h="415">
                  <a:moveTo>
                    <a:pt x="416" y="303"/>
                  </a:moveTo>
                  <a:lnTo>
                    <a:pt x="416" y="303"/>
                  </a:lnTo>
                  <a:lnTo>
                    <a:pt x="448" y="335"/>
                  </a:lnTo>
                  <a:lnTo>
                    <a:pt x="446" y="339"/>
                  </a:lnTo>
                  <a:lnTo>
                    <a:pt x="444" y="342"/>
                  </a:lnTo>
                  <a:lnTo>
                    <a:pt x="443" y="342"/>
                  </a:lnTo>
                  <a:lnTo>
                    <a:pt x="439" y="344"/>
                  </a:lnTo>
                  <a:lnTo>
                    <a:pt x="437" y="347"/>
                  </a:lnTo>
                  <a:lnTo>
                    <a:pt x="434" y="349"/>
                  </a:lnTo>
                  <a:lnTo>
                    <a:pt x="430" y="351"/>
                  </a:lnTo>
                  <a:lnTo>
                    <a:pt x="428" y="355"/>
                  </a:lnTo>
                  <a:lnTo>
                    <a:pt x="425" y="356"/>
                  </a:lnTo>
                  <a:lnTo>
                    <a:pt x="421" y="360"/>
                  </a:lnTo>
                  <a:lnTo>
                    <a:pt x="419" y="362"/>
                  </a:lnTo>
                  <a:lnTo>
                    <a:pt x="416" y="365"/>
                  </a:lnTo>
                  <a:lnTo>
                    <a:pt x="414" y="367"/>
                  </a:lnTo>
                  <a:lnTo>
                    <a:pt x="410" y="367"/>
                  </a:lnTo>
                  <a:lnTo>
                    <a:pt x="407" y="369"/>
                  </a:lnTo>
                  <a:lnTo>
                    <a:pt x="403" y="372"/>
                  </a:lnTo>
                  <a:lnTo>
                    <a:pt x="402" y="374"/>
                  </a:lnTo>
                  <a:lnTo>
                    <a:pt x="398" y="376"/>
                  </a:lnTo>
                  <a:lnTo>
                    <a:pt x="394" y="378"/>
                  </a:lnTo>
                  <a:lnTo>
                    <a:pt x="393" y="379"/>
                  </a:lnTo>
                  <a:lnTo>
                    <a:pt x="389" y="381"/>
                  </a:lnTo>
                  <a:lnTo>
                    <a:pt x="386" y="383"/>
                  </a:lnTo>
                  <a:lnTo>
                    <a:pt x="382" y="385"/>
                  </a:lnTo>
                  <a:lnTo>
                    <a:pt x="378" y="388"/>
                  </a:lnTo>
                  <a:lnTo>
                    <a:pt x="377" y="388"/>
                  </a:lnTo>
                  <a:lnTo>
                    <a:pt x="373" y="390"/>
                  </a:lnTo>
                  <a:lnTo>
                    <a:pt x="368" y="392"/>
                  </a:lnTo>
                  <a:lnTo>
                    <a:pt x="364" y="394"/>
                  </a:lnTo>
                  <a:lnTo>
                    <a:pt x="362" y="395"/>
                  </a:lnTo>
                  <a:lnTo>
                    <a:pt x="357" y="395"/>
                  </a:lnTo>
                  <a:lnTo>
                    <a:pt x="354" y="397"/>
                  </a:lnTo>
                  <a:lnTo>
                    <a:pt x="352" y="399"/>
                  </a:lnTo>
                  <a:lnTo>
                    <a:pt x="339" y="404"/>
                  </a:lnTo>
                  <a:lnTo>
                    <a:pt x="325" y="406"/>
                  </a:lnTo>
                  <a:lnTo>
                    <a:pt x="313" y="410"/>
                  </a:lnTo>
                  <a:lnTo>
                    <a:pt x="298" y="411"/>
                  </a:lnTo>
                  <a:lnTo>
                    <a:pt x="288" y="413"/>
                  </a:lnTo>
                  <a:lnTo>
                    <a:pt x="275" y="413"/>
                  </a:lnTo>
                  <a:lnTo>
                    <a:pt x="263" y="415"/>
                  </a:lnTo>
                  <a:lnTo>
                    <a:pt x="249" y="415"/>
                  </a:lnTo>
                  <a:lnTo>
                    <a:pt x="236" y="413"/>
                  </a:lnTo>
                  <a:lnTo>
                    <a:pt x="222" y="413"/>
                  </a:lnTo>
                  <a:lnTo>
                    <a:pt x="211" y="410"/>
                  </a:lnTo>
                  <a:lnTo>
                    <a:pt x="199" y="408"/>
                  </a:lnTo>
                  <a:lnTo>
                    <a:pt x="186" y="404"/>
                  </a:lnTo>
                  <a:lnTo>
                    <a:pt x="174" y="399"/>
                  </a:lnTo>
                  <a:lnTo>
                    <a:pt x="163" y="395"/>
                  </a:lnTo>
                  <a:lnTo>
                    <a:pt x="151" y="390"/>
                  </a:lnTo>
                  <a:lnTo>
                    <a:pt x="140" y="385"/>
                  </a:lnTo>
                  <a:lnTo>
                    <a:pt x="129" y="379"/>
                  </a:lnTo>
                  <a:lnTo>
                    <a:pt x="119" y="372"/>
                  </a:lnTo>
                  <a:lnTo>
                    <a:pt x="108" y="365"/>
                  </a:lnTo>
                  <a:lnTo>
                    <a:pt x="97" y="358"/>
                  </a:lnTo>
                  <a:lnTo>
                    <a:pt x="89" y="349"/>
                  </a:lnTo>
                  <a:lnTo>
                    <a:pt x="80" y="340"/>
                  </a:lnTo>
                  <a:lnTo>
                    <a:pt x="71" y="331"/>
                  </a:lnTo>
                  <a:lnTo>
                    <a:pt x="62" y="321"/>
                  </a:lnTo>
                  <a:lnTo>
                    <a:pt x="55" y="312"/>
                  </a:lnTo>
                  <a:lnTo>
                    <a:pt x="46" y="301"/>
                  </a:lnTo>
                  <a:lnTo>
                    <a:pt x="41" y="290"/>
                  </a:lnTo>
                  <a:lnTo>
                    <a:pt x="33" y="278"/>
                  </a:lnTo>
                  <a:lnTo>
                    <a:pt x="28" y="267"/>
                  </a:lnTo>
                  <a:lnTo>
                    <a:pt x="21" y="255"/>
                  </a:lnTo>
                  <a:lnTo>
                    <a:pt x="17" y="242"/>
                  </a:lnTo>
                  <a:lnTo>
                    <a:pt x="14" y="237"/>
                  </a:lnTo>
                  <a:lnTo>
                    <a:pt x="12" y="230"/>
                  </a:lnTo>
                  <a:lnTo>
                    <a:pt x="10" y="223"/>
                  </a:lnTo>
                  <a:lnTo>
                    <a:pt x="9" y="218"/>
                  </a:lnTo>
                  <a:lnTo>
                    <a:pt x="7" y="210"/>
                  </a:lnTo>
                  <a:lnTo>
                    <a:pt x="5" y="203"/>
                  </a:lnTo>
                  <a:lnTo>
                    <a:pt x="5" y="196"/>
                  </a:lnTo>
                  <a:lnTo>
                    <a:pt x="3" y="189"/>
                  </a:lnTo>
                  <a:lnTo>
                    <a:pt x="1" y="182"/>
                  </a:lnTo>
                  <a:lnTo>
                    <a:pt x="1" y="177"/>
                  </a:lnTo>
                  <a:lnTo>
                    <a:pt x="1" y="169"/>
                  </a:lnTo>
                  <a:lnTo>
                    <a:pt x="1" y="162"/>
                  </a:lnTo>
                  <a:lnTo>
                    <a:pt x="0" y="157"/>
                  </a:lnTo>
                  <a:lnTo>
                    <a:pt x="1" y="148"/>
                  </a:lnTo>
                  <a:lnTo>
                    <a:pt x="0" y="143"/>
                  </a:lnTo>
                  <a:lnTo>
                    <a:pt x="1" y="137"/>
                  </a:lnTo>
                  <a:lnTo>
                    <a:pt x="1" y="129"/>
                  </a:lnTo>
                  <a:lnTo>
                    <a:pt x="3" y="123"/>
                  </a:lnTo>
                  <a:lnTo>
                    <a:pt x="3" y="118"/>
                  </a:lnTo>
                  <a:lnTo>
                    <a:pt x="5" y="111"/>
                  </a:lnTo>
                  <a:lnTo>
                    <a:pt x="7" y="105"/>
                  </a:lnTo>
                  <a:lnTo>
                    <a:pt x="7" y="97"/>
                  </a:lnTo>
                  <a:lnTo>
                    <a:pt x="7" y="91"/>
                  </a:lnTo>
                  <a:lnTo>
                    <a:pt x="10" y="84"/>
                  </a:lnTo>
                  <a:lnTo>
                    <a:pt x="14" y="79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7" y="59"/>
                  </a:lnTo>
                  <a:lnTo>
                    <a:pt x="21" y="54"/>
                  </a:lnTo>
                  <a:lnTo>
                    <a:pt x="23" y="47"/>
                  </a:lnTo>
                  <a:lnTo>
                    <a:pt x="26" y="41"/>
                  </a:lnTo>
                  <a:lnTo>
                    <a:pt x="30" y="36"/>
                  </a:lnTo>
                  <a:lnTo>
                    <a:pt x="7" y="24"/>
                  </a:lnTo>
                  <a:lnTo>
                    <a:pt x="78" y="0"/>
                  </a:lnTo>
                  <a:lnTo>
                    <a:pt x="92" y="68"/>
                  </a:lnTo>
                  <a:lnTo>
                    <a:pt x="71" y="57"/>
                  </a:lnTo>
                  <a:lnTo>
                    <a:pt x="69" y="63"/>
                  </a:lnTo>
                  <a:lnTo>
                    <a:pt x="65" y="68"/>
                  </a:lnTo>
                  <a:lnTo>
                    <a:pt x="64" y="72"/>
                  </a:lnTo>
                  <a:lnTo>
                    <a:pt x="62" y="77"/>
                  </a:lnTo>
                  <a:lnTo>
                    <a:pt x="60" y="82"/>
                  </a:lnTo>
                  <a:lnTo>
                    <a:pt x="58" y="88"/>
                  </a:lnTo>
                  <a:lnTo>
                    <a:pt x="57" y="93"/>
                  </a:lnTo>
                  <a:lnTo>
                    <a:pt x="57" y="97"/>
                  </a:lnTo>
                  <a:lnTo>
                    <a:pt x="55" y="102"/>
                  </a:lnTo>
                  <a:lnTo>
                    <a:pt x="53" y="107"/>
                  </a:lnTo>
                  <a:lnTo>
                    <a:pt x="53" y="113"/>
                  </a:lnTo>
                  <a:lnTo>
                    <a:pt x="51" y="118"/>
                  </a:lnTo>
                  <a:lnTo>
                    <a:pt x="49" y="123"/>
                  </a:lnTo>
                  <a:lnTo>
                    <a:pt x="49" y="129"/>
                  </a:lnTo>
                  <a:lnTo>
                    <a:pt x="49" y="134"/>
                  </a:lnTo>
                  <a:lnTo>
                    <a:pt x="48" y="139"/>
                  </a:lnTo>
                  <a:lnTo>
                    <a:pt x="48" y="145"/>
                  </a:lnTo>
                  <a:lnTo>
                    <a:pt x="48" y="150"/>
                  </a:lnTo>
                  <a:lnTo>
                    <a:pt x="48" y="155"/>
                  </a:lnTo>
                  <a:lnTo>
                    <a:pt x="48" y="161"/>
                  </a:lnTo>
                  <a:lnTo>
                    <a:pt x="48" y="166"/>
                  </a:lnTo>
                  <a:lnTo>
                    <a:pt x="49" y="173"/>
                  </a:lnTo>
                  <a:lnTo>
                    <a:pt x="49" y="177"/>
                  </a:lnTo>
                  <a:lnTo>
                    <a:pt x="51" y="184"/>
                  </a:lnTo>
                  <a:lnTo>
                    <a:pt x="51" y="187"/>
                  </a:lnTo>
                  <a:lnTo>
                    <a:pt x="51" y="194"/>
                  </a:lnTo>
                  <a:lnTo>
                    <a:pt x="53" y="200"/>
                  </a:lnTo>
                  <a:lnTo>
                    <a:pt x="55" y="205"/>
                  </a:lnTo>
                  <a:lnTo>
                    <a:pt x="55" y="210"/>
                  </a:lnTo>
                  <a:lnTo>
                    <a:pt x="57" y="216"/>
                  </a:lnTo>
                  <a:lnTo>
                    <a:pt x="60" y="221"/>
                  </a:lnTo>
                  <a:lnTo>
                    <a:pt x="60" y="226"/>
                  </a:lnTo>
                  <a:lnTo>
                    <a:pt x="65" y="237"/>
                  </a:lnTo>
                  <a:lnTo>
                    <a:pt x="71" y="246"/>
                  </a:lnTo>
                  <a:lnTo>
                    <a:pt x="74" y="257"/>
                  </a:lnTo>
                  <a:lnTo>
                    <a:pt x="80" y="266"/>
                  </a:lnTo>
                  <a:lnTo>
                    <a:pt x="87" y="274"/>
                  </a:lnTo>
                  <a:lnTo>
                    <a:pt x="92" y="283"/>
                  </a:lnTo>
                  <a:lnTo>
                    <a:pt x="99" y="292"/>
                  </a:lnTo>
                  <a:lnTo>
                    <a:pt x="105" y="299"/>
                  </a:lnTo>
                  <a:lnTo>
                    <a:pt x="112" y="308"/>
                  </a:lnTo>
                  <a:lnTo>
                    <a:pt x="119" y="314"/>
                  </a:lnTo>
                  <a:lnTo>
                    <a:pt x="128" y="321"/>
                  </a:lnTo>
                  <a:lnTo>
                    <a:pt x="137" y="328"/>
                  </a:lnTo>
                  <a:lnTo>
                    <a:pt x="145" y="333"/>
                  </a:lnTo>
                  <a:lnTo>
                    <a:pt x="153" y="337"/>
                  </a:lnTo>
                  <a:lnTo>
                    <a:pt x="161" y="342"/>
                  </a:lnTo>
                  <a:lnTo>
                    <a:pt x="172" y="347"/>
                  </a:lnTo>
                  <a:lnTo>
                    <a:pt x="181" y="353"/>
                  </a:lnTo>
                  <a:lnTo>
                    <a:pt x="190" y="355"/>
                  </a:lnTo>
                  <a:lnTo>
                    <a:pt x="201" y="358"/>
                  </a:lnTo>
                  <a:lnTo>
                    <a:pt x="210" y="362"/>
                  </a:lnTo>
                  <a:lnTo>
                    <a:pt x="220" y="363"/>
                  </a:lnTo>
                  <a:lnTo>
                    <a:pt x="229" y="365"/>
                  </a:lnTo>
                  <a:lnTo>
                    <a:pt x="240" y="367"/>
                  </a:lnTo>
                  <a:lnTo>
                    <a:pt x="250" y="367"/>
                  </a:lnTo>
                  <a:lnTo>
                    <a:pt x="261" y="367"/>
                  </a:lnTo>
                  <a:lnTo>
                    <a:pt x="272" y="367"/>
                  </a:lnTo>
                  <a:lnTo>
                    <a:pt x="282" y="367"/>
                  </a:lnTo>
                  <a:lnTo>
                    <a:pt x="293" y="365"/>
                  </a:lnTo>
                  <a:lnTo>
                    <a:pt x="304" y="363"/>
                  </a:lnTo>
                  <a:lnTo>
                    <a:pt x="314" y="360"/>
                  </a:lnTo>
                  <a:lnTo>
                    <a:pt x="323" y="358"/>
                  </a:lnTo>
                  <a:lnTo>
                    <a:pt x="334" y="355"/>
                  </a:lnTo>
                  <a:lnTo>
                    <a:pt x="338" y="353"/>
                  </a:lnTo>
                  <a:lnTo>
                    <a:pt x="341" y="353"/>
                  </a:lnTo>
                  <a:lnTo>
                    <a:pt x="345" y="351"/>
                  </a:lnTo>
                  <a:lnTo>
                    <a:pt x="346" y="351"/>
                  </a:lnTo>
                  <a:lnTo>
                    <a:pt x="350" y="349"/>
                  </a:lnTo>
                  <a:lnTo>
                    <a:pt x="352" y="347"/>
                  </a:lnTo>
                  <a:lnTo>
                    <a:pt x="355" y="346"/>
                  </a:lnTo>
                  <a:lnTo>
                    <a:pt x="359" y="346"/>
                  </a:lnTo>
                  <a:lnTo>
                    <a:pt x="361" y="342"/>
                  </a:lnTo>
                  <a:lnTo>
                    <a:pt x="364" y="342"/>
                  </a:lnTo>
                  <a:lnTo>
                    <a:pt x="366" y="342"/>
                  </a:lnTo>
                  <a:lnTo>
                    <a:pt x="368" y="339"/>
                  </a:lnTo>
                  <a:lnTo>
                    <a:pt x="370" y="339"/>
                  </a:lnTo>
                  <a:lnTo>
                    <a:pt x="373" y="335"/>
                  </a:lnTo>
                  <a:lnTo>
                    <a:pt x="377" y="335"/>
                  </a:lnTo>
                  <a:lnTo>
                    <a:pt x="380" y="333"/>
                  </a:lnTo>
                  <a:lnTo>
                    <a:pt x="380" y="331"/>
                  </a:lnTo>
                  <a:lnTo>
                    <a:pt x="384" y="330"/>
                  </a:lnTo>
                  <a:lnTo>
                    <a:pt x="387" y="326"/>
                  </a:lnTo>
                  <a:lnTo>
                    <a:pt x="391" y="323"/>
                  </a:lnTo>
                  <a:lnTo>
                    <a:pt x="394" y="323"/>
                  </a:lnTo>
                  <a:lnTo>
                    <a:pt x="396" y="321"/>
                  </a:lnTo>
                  <a:lnTo>
                    <a:pt x="398" y="319"/>
                  </a:lnTo>
                  <a:lnTo>
                    <a:pt x="402" y="317"/>
                  </a:lnTo>
                  <a:lnTo>
                    <a:pt x="403" y="314"/>
                  </a:lnTo>
                  <a:lnTo>
                    <a:pt x="405" y="312"/>
                  </a:lnTo>
                  <a:lnTo>
                    <a:pt x="407" y="310"/>
                  </a:lnTo>
                  <a:lnTo>
                    <a:pt x="410" y="308"/>
                  </a:lnTo>
                  <a:lnTo>
                    <a:pt x="412" y="307"/>
                  </a:lnTo>
                  <a:lnTo>
                    <a:pt x="414" y="305"/>
                  </a:lnTo>
                  <a:lnTo>
                    <a:pt x="416" y="30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4" name="Freeform 53"/>
            <p:cNvSpPr>
              <a:spLocks/>
            </p:cNvSpPr>
            <p:nvPr/>
          </p:nvSpPr>
          <p:spPr bwMode="auto">
            <a:xfrm>
              <a:off x="1474" y="3409"/>
              <a:ext cx="564" cy="520"/>
            </a:xfrm>
            <a:custGeom>
              <a:avLst/>
              <a:gdLst>
                <a:gd name="T0" fmla="*/ 0 w 1127"/>
                <a:gd name="T1" fmla="*/ 0 h 1041"/>
                <a:gd name="T2" fmla="*/ 1 w 1127"/>
                <a:gd name="T3" fmla="*/ 0 h 1041"/>
                <a:gd name="T4" fmla="*/ 1 w 1127"/>
                <a:gd name="T5" fmla="*/ 0 h 1041"/>
                <a:gd name="T6" fmla="*/ 1 w 1127"/>
                <a:gd name="T7" fmla="*/ 0 h 1041"/>
                <a:gd name="T8" fmla="*/ 1 w 1127"/>
                <a:gd name="T9" fmla="*/ 0 h 1041"/>
                <a:gd name="T10" fmla="*/ 1 w 1127"/>
                <a:gd name="T11" fmla="*/ 0 h 1041"/>
                <a:gd name="T12" fmla="*/ 1 w 1127"/>
                <a:gd name="T13" fmla="*/ 0 h 1041"/>
                <a:gd name="T14" fmla="*/ 1 w 1127"/>
                <a:gd name="T15" fmla="*/ 0 h 1041"/>
                <a:gd name="T16" fmla="*/ 1 w 1127"/>
                <a:gd name="T17" fmla="*/ 0 h 1041"/>
                <a:gd name="T18" fmla="*/ 1 w 1127"/>
                <a:gd name="T19" fmla="*/ 0 h 1041"/>
                <a:gd name="T20" fmla="*/ 1 w 1127"/>
                <a:gd name="T21" fmla="*/ 0 h 1041"/>
                <a:gd name="T22" fmla="*/ 1 w 1127"/>
                <a:gd name="T23" fmla="*/ 0 h 1041"/>
                <a:gd name="T24" fmla="*/ 1 w 1127"/>
                <a:gd name="T25" fmla="*/ 0 h 1041"/>
                <a:gd name="T26" fmla="*/ 1 w 1127"/>
                <a:gd name="T27" fmla="*/ 0 h 1041"/>
                <a:gd name="T28" fmla="*/ 1 w 1127"/>
                <a:gd name="T29" fmla="*/ 0 h 1041"/>
                <a:gd name="T30" fmla="*/ 1 w 1127"/>
                <a:gd name="T31" fmla="*/ 0 h 1041"/>
                <a:gd name="T32" fmla="*/ 1 w 1127"/>
                <a:gd name="T33" fmla="*/ 0 h 1041"/>
                <a:gd name="T34" fmla="*/ 1 w 1127"/>
                <a:gd name="T35" fmla="*/ 0 h 1041"/>
                <a:gd name="T36" fmla="*/ 1 w 1127"/>
                <a:gd name="T37" fmla="*/ 0 h 1041"/>
                <a:gd name="T38" fmla="*/ 1 w 1127"/>
                <a:gd name="T39" fmla="*/ 0 h 1041"/>
                <a:gd name="T40" fmla="*/ 1 w 1127"/>
                <a:gd name="T41" fmla="*/ 0 h 1041"/>
                <a:gd name="T42" fmla="*/ 1 w 1127"/>
                <a:gd name="T43" fmla="*/ 0 h 1041"/>
                <a:gd name="T44" fmla="*/ 1 w 1127"/>
                <a:gd name="T45" fmla="*/ 0 h 1041"/>
                <a:gd name="T46" fmla="*/ 1 w 1127"/>
                <a:gd name="T47" fmla="*/ 0 h 1041"/>
                <a:gd name="T48" fmla="*/ 1 w 1127"/>
                <a:gd name="T49" fmla="*/ 0 h 1041"/>
                <a:gd name="T50" fmla="*/ 1 w 1127"/>
                <a:gd name="T51" fmla="*/ 0 h 1041"/>
                <a:gd name="T52" fmla="*/ 1 w 1127"/>
                <a:gd name="T53" fmla="*/ 0 h 1041"/>
                <a:gd name="T54" fmla="*/ 1 w 1127"/>
                <a:gd name="T55" fmla="*/ 0 h 1041"/>
                <a:gd name="T56" fmla="*/ 1 w 1127"/>
                <a:gd name="T57" fmla="*/ 0 h 1041"/>
                <a:gd name="T58" fmla="*/ 1 w 1127"/>
                <a:gd name="T59" fmla="*/ 0 h 1041"/>
                <a:gd name="T60" fmla="*/ 1 w 1127"/>
                <a:gd name="T61" fmla="*/ 0 h 1041"/>
                <a:gd name="T62" fmla="*/ 1 w 1127"/>
                <a:gd name="T63" fmla="*/ 0 h 1041"/>
                <a:gd name="T64" fmla="*/ 1 w 1127"/>
                <a:gd name="T65" fmla="*/ 0 h 1041"/>
                <a:gd name="T66" fmla="*/ 1 w 1127"/>
                <a:gd name="T67" fmla="*/ 0 h 1041"/>
                <a:gd name="T68" fmla="*/ 1 w 1127"/>
                <a:gd name="T69" fmla="*/ 0 h 1041"/>
                <a:gd name="T70" fmla="*/ 1 w 1127"/>
                <a:gd name="T71" fmla="*/ 0 h 1041"/>
                <a:gd name="T72" fmla="*/ 1 w 1127"/>
                <a:gd name="T73" fmla="*/ 0 h 1041"/>
                <a:gd name="T74" fmla="*/ 1 w 1127"/>
                <a:gd name="T75" fmla="*/ 0 h 1041"/>
                <a:gd name="T76" fmla="*/ 1 w 1127"/>
                <a:gd name="T77" fmla="*/ 0 h 1041"/>
                <a:gd name="T78" fmla="*/ 1 w 1127"/>
                <a:gd name="T79" fmla="*/ 0 h 1041"/>
                <a:gd name="T80" fmla="*/ 1 w 1127"/>
                <a:gd name="T81" fmla="*/ 0 h 1041"/>
                <a:gd name="T82" fmla="*/ 1 w 1127"/>
                <a:gd name="T83" fmla="*/ 0 h 1041"/>
                <a:gd name="T84" fmla="*/ 1 w 1127"/>
                <a:gd name="T85" fmla="*/ 0 h 1041"/>
                <a:gd name="T86" fmla="*/ 1 w 1127"/>
                <a:gd name="T87" fmla="*/ 0 h 1041"/>
                <a:gd name="T88" fmla="*/ 1 w 1127"/>
                <a:gd name="T89" fmla="*/ 0 h 1041"/>
                <a:gd name="T90" fmla="*/ 1 w 1127"/>
                <a:gd name="T91" fmla="*/ 0 h 1041"/>
                <a:gd name="T92" fmla="*/ 1 w 1127"/>
                <a:gd name="T93" fmla="*/ 0 h 1041"/>
                <a:gd name="T94" fmla="*/ 1 w 1127"/>
                <a:gd name="T95" fmla="*/ 0 h 1041"/>
                <a:gd name="T96" fmla="*/ 1 w 1127"/>
                <a:gd name="T97" fmla="*/ 0 h 1041"/>
                <a:gd name="T98" fmla="*/ 1 w 1127"/>
                <a:gd name="T99" fmla="*/ 0 h 1041"/>
                <a:gd name="T100" fmla="*/ 1 w 1127"/>
                <a:gd name="T101" fmla="*/ 0 h 104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27"/>
                <a:gd name="T154" fmla="*/ 0 h 1041"/>
                <a:gd name="T155" fmla="*/ 1127 w 1127"/>
                <a:gd name="T156" fmla="*/ 1041 h 104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27" h="1041">
                  <a:moveTo>
                    <a:pt x="85" y="285"/>
                  </a:moveTo>
                  <a:lnTo>
                    <a:pt x="85" y="285"/>
                  </a:lnTo>
                  <a:lnTo>
                    <a:pt x="0" y="201"/>
                  </a:lnTo>
                  <a:lnTo>
                    <a:pt x="7" y="196"/>
                  </a:lnTo>
                  <a:lnTo>
                    <a:pt x="14" y="187"/>
                  </a:lnTo>
                  <a:lnTo>
                    <a:pt x="19" y="182"/>
                  </a:lnTo>
                  <a:lnTo>
                    <a:pt x="26" y="176"/>
                  </a:lnTo>
                  <a:lnTo>
                    <a:pt x="32" y="169"/>
                  </a:lnTo>
                  <a:lnTo>
                    <a:pt x="41" y="164"/>
                  </a:lnTo>
                  <a:lnTo>
                    <a:pt x="48" y="159"/>
                  </a:lnTo>
                  <a:lnTo>
                    <a:pt x="55" y="151"/>
                  </a:lnTo>
                  <a:lnTo>
                    <a:pt x="60" y="146"/>
                  </a:lnTo>
                  <a:lnTo>
                    <a:pt x="67" y="141"/>
                  </a:lnTo>
                  <a:lnTo>
                    <a:pt x="74" y="135"/>
                  </a:lnTo>
                  <a:lnTo>
                    <a:pt x="83" y="128"/>
                  </a:lnTo>
                  <a:lnTo>
                    <a:pt x="89" y="125"/>
                  </a:lnTo>
                  <a:lnTo>
                    <a:pt x="97" y="119"/>
                  </a:lnTo>
                  <a:lnTo>
                    <a:pt x="106" y="114"/>
                  </a:lnTo>
                  <a:lnTo>
                    <a:pt x="112" y="109"/>
                  </a:lnTo>
                  <a:lnTo>
                    <a:pt x="121" y="103"/>
                  </a:lnTo>
                  <a:lnTo>
                    <a:pt x="130" y="98"/>
                  </a:lnTo>
                  <a:lnTo>
                    <a:pt x="135" y="94"/>
                  </a:lnTo>
                  <a:lnTo>
                    <a:pt x="146" y="89"/>
                  </a:lnTo>
                  <a:lnTo>
                    <a:pt x="151" y="84"/>
                  </a:lnTo>
                  <a:lnTo>
                    <a:pt x="160" y="80"/>
                  </a:lnTo>
                  <a:lnTo>
                    <a:pt x="169" y="77"/>
                  </a:lnTo>
                  <a:lnTo>
                    <a:pt x="178" y="71"/>
                  </a:lnTo>
                  <a:lnTo>
                    <a:pt x="186" y="68"/>
                  </a:lnTo>
                  <a:lnTo>
                    <a:pt x="195" y="62"/>
                  </a:lnTo>
                  <a:lnTo>
                    <a:pt x="202" y="59"/>
                  </a:lnTo>
                  <a:lnTo>
                    <a:pt x="211" y="55"/>
                  </a:lnTo>
                  <a:lnTo>
                    <a:pt x="220" y="52"/>
                  </a:lnTo>
                  <a:lnTo>
                    <a:pt x="229" y="46"/>
                  </a:lnTo>
                  <a:lnTo>
                    <a:pt x="238" y="45"/>
                  </a:lnTo>
                  <a:lnTo>
                    <a:pt x="247" y="41"/>
                  </a:lnTo>
                  <a:lnTo>
                    <a:pt x="279" y="30"/>
                  </a:lnTo>
                  <a:lnTo>
                    <a:pt x="311" y="21"/>
                  </a:lnTo>
                  <a:lnTo>
                    <a:pt x="343" y="14"/>
                  </a:lnTo>
                  <a:lnTo>
                    <a:pt x="375" y="9"/>
                  </a:lnTo>
                  <a:lnTo>
                    <a:pt x="407" y="4"/>
                  </a:lnTo>
                  <a:lnTo>
                    <a:pt x="439" y="2"/>
                  </a:lnTo>
                  <a:lnTo>
                    <a:pt x="473" y="0"/>
                  </a:lnTo>
                  <a:lnTo>
                    <a:pt x="505" y="2"/>
                  </a:lnTo>
                  <a:lnTo>
                    <a:pt x="537" y="5"/>
                  </a:lnTo>
                  <a:lnTo>
                    <a:pt x="567" y="7"/>
                  </a:lnTo>
                  <a:lnTo>
                    <a:pt x="599" y="14"/>
                  </a:lnTo>
                  <a:lnTo>
                    <a:pt x="629" y="20"/>
                  </a:lnTo>
                  <a:lnTo>
                    <a:pt x="660" y="29"/>
                  </a:lnTo>
                  <a:lnTo>
                    <a:pt x="690" y="38"/>
                  </a:lnTo>
                  <a:lnTo>
                    <a:pt x="720" y="50"/>
                  </a:lnTo>
                  <a:lnTo>
                    <a:pt x="748" y="61"/>
                  </a:lnTo>
                  <a:lnTo>
                    <a:pt x="777" y="75"/>
                  </a:lnTo>
                  <a:lnTo>
                    <a:pt x="804" y="91"/>
                  </a:lnTo>
                  <a:lnTo>
                    <a:pt x="830" y="109"/>
                  </a:lnTo>
                  <a:lnTo>
                    <a:pt x="857" y="126"/>
                  </a:lnTo>
                  <a:lnTo>
                    <a:pt x="880" y="144"/>
                  </a:lnTo>
                  <a:lnTo>
                    <a:pt x="907" y="166"/>
                  </a:lnTo>
                  <a:lnTo>
                    <a:pt x="928" y="187"/>
                  </a:lnTo>
                  <a:lnTo>
                    <a:pt x="949" y="208"/>
                  </a:lnTo>
                  <a:lnTo>
                    <a:pt x="973" y="235"/>
                  </a:lnTo>
                  <a:lnTo>
                    <a:pt x="992" y="260"/>
                  </a:lnTo>
                  <a:lnTo>
                    <a:pt x="1012" y="285"/>
                  </a:lnTo>
                  <a:lnTo>
                    <a:pt x="1030" y="312"/>
                  </a:lnTo>
                  <a:lnTo>
                    <a:pt x="1046" y="342"/>
                  </a:lnTo>
                  <a:lnTo>
                    <a:pt x="1060" y="370"/>
                  </a:lnTo>
                  <a:lnTo>
                    <a:pt x="1074" y="400"/>
                  </a:lnTo>
                  <a:lnTo>
                    <a:pt x="1086" y="433"/>
                  </a:lnTo>
                  <a:lnTo>
                    <a:pt x="1094" y="449"/>
                  </a:lnTo>
                  <a:lnTo>
                    <a:pt x="1099" y="465"/>
                  </a:lnTo>
                  <a:lnTo>
                    <a:pt x="1102" y="482"/>
                  </a:lnTo>
                  <a:lnTo>
                    <a:pt x="1108" y="498"/>
                  </a:lnTo>
                  <a:lnTo>
                    <a:pt x="1111" y="514"/>
                  </a:lnTo>
                  <a:lnTo>
                    <a:pt x="1115" y="532"/>
                  </a:lnTo>
                  <a:lnTo>
                    <a:pt x="1117" y="550"/>
                  </a:lnTo>
                  <a:lnTo>
                    <a:pt x="1120" y="566"/>
                  </a:lnTo>
                  <a:lnTo>
                    <a:pt x="1122" y="584"/>
                  </a:lnTo>
                  <a:lnTo>
                    <a:pt x="1122" y="600"/>
                  </a:lnTo>
                  <a:lnTo>
                    <a:pt x="1126" y="618"/>
                  </a:lnTo>
                  <a:lnTo>
                    <a:pt x="1127" y="634"/>
                  </a:lnTo>
                  <a:lnTo>
                    <a:pt x="1126" y="651"/>
                  </a:lnTo>
                  <a:lnTo>
                    <a:pt x="1126" y="667"/>
                  </a:lnTo>
                  <a:lnTo>
                    <a:pt x="1126" y="683"/>
                  </a:lnTo>
                  <a:lnTo>
                    <a:pt x="1126" y="699"/>
                  </a:lnTo>
                  <a:lnTo>
                    <a:pt x="1124" y="717"/>
                  </a:lnTo>
                  <a:lnTo>
                    <a:pt x="1122" y="733"/>
                  </a:lnTo>
                  <a:lnTo>
                    <a:pt x="1118" y="749"/>
                  </a:lnTo>
                  <a:lnTo>
                    <a:pt x="1117" y="767"/>
                  </a:lnTo>
                  <a:lnTo>
                    <a:pt x="1115" y="783"/>
                  </a:lnTo>
                  <a:lnTo>
                    <a:pt x="1110" y="797"/>
                  </a:lnTo>
                  <a:lnTo>
                    <a:pt x="1106" y="815"/>
                  </a:lnTo>
                  <a:lnTo>
                    <a:pt x="1101" y="829"/>
                  </a:lnTo>
                  <a:lnTo>
                    <a:pt x="1097" y="847"/>
                  </a:lnTo>
                  <a:lnTo>
                    <a:pt x="1094" y="863"/>
                  </a:lnTo>
                  <a:lnTo>
                    <a:pt x="1088" y="877"/>
                  </a:lnTo>
                  <a:lnTo>
                    <a:pt x="1081" y="893"/>
                  </a:lnTo>
                  <a:lnTo>
                    <a:pt x="1076" y="908"/>
                  </a:lnTo>
                  <a:lnTo>
                    <a:pt x="1070" y="924"/>
                  </a:lnTo>
                  <a:lnTo>
                    <a:pt x="1062" y="938"/>
                  </a:lnTo>
                  <a:lnTo>
                    <a:pt x="1054" y="954"/>
                  </a:lnTo>
                  <a:lnTo>
                    <a:pt x="1106" y="981"/>
                  </a:lnTo>
                  <a:lnTo>
                    <a:pt x="935" y="1041"/>
                  </a:lnTo>
                  <a:lnTo>
                    <a:pt x="896" y="872"/>
                  </a:lnTo>
                  <a:lnTo>
                    <a:pt x="949" y="899"/>
                  </a:lnTo>
                  <a:lnTo>
                    <a:pt x="955" y="888"/>
                  </a:lnTo>
                  <a:lnTo>
                    <a:pt x="960" y="874"/>
                  </a:lnTo>
                  <a:lnTo>
                    <a:pt x="965" y="863"/>
                  </a:lnTo>
                  <a:lnTo>
                    <a:pt x="971" y="849"/>
                  </a:lnTo>
                  <a:lnTo>
                    <a:pt x="976" y="838"/>
                  </a:lnTo>
                  <a:lnTo>
                    <a:pt x="981" y="824"/>
                  </a:lnTo>
                  <a:lnTo>
                    <a:pt x="985" y="812"/>
                  </a:lnTo>
                  <a:lnTo>
                    <a:pt x="987" y="799"/>
                  </a:lnTo>
                  <a:lnTo>
                    <a:pt x="992" y="785"/>
                  </a:lnTo>
                  <a:lnTo>
                    <a:pt x="994" y="772"/>
                  </a:lnTo>
                  <a:lnTo>
                    <a:pt x="996" y="760"/>
                  </a:lnTo>
                  <a:lnTo>
                    <a:pt x="999" y="747"/>
                  </a:lnTo>
                  <a:lnTo>
                    <a:pt x="1001" y="733"/>
                  </a:lnTo>
                  <a:lnTo>
                    <a:pt x="1003" y="719"/>
                  </a:lnTo>
                  <a:lnTo>
                    <a:pt x="1005" y="707"/>
                  </a:lnTo>
                  <a:lnTo>
                    <a:pt x="1006" y="692"/>
                  </a:lnTo>
                  <a:lnTo>
                    <a:pt x="1008" y="680"/>
                  </a:lnTo>
                  <a:lnTo>
                    <a:pt x="1008" y="666"/>
                  </a:lnTo>
                  <a:lnTo>
                    <a:pt x="1008" y="651"/>
                  </a:lnTo>
                  <a:lnTo>
                    <a:pt x="1006" y="637"/>
                  </a:lnTo>
                  <a:lnTo>
                    <a:pt x="1006" y="623"/>
                  </a:lnTo>
                  <a:lnTo>
                    <a:pt x="1005" y="610"/>
                  </a:lnTo>
                  <a:lnTo>
                    <a:pt x="1003" y="598"/>
                  </a:lnTo>
                  <a:lnTo>
                    <a:pt x="1003" y="582"/>
                  </a:lnTo>
                  <a:lnTo>
                    <a:pt x="999" y="568"/>
                  </a:lnTo>
                  <a:lnTo>
                    <a:pt x="998" y="555"/>
                  </a:lnTo>
                  <a:lnTo>
                    <a:pt x="996" y="541"/>
                  </a:lnTo>
                  <a:lnTo>
                    <a:pt x="992" y="527"/>
                  </a:lnTo>
                  <a:lnTo>
                    <a:pt x="989" y="514"/>
                  </a:lnTo>
                  <a:lnTo>
                    <a:pt x="983" y="500"/>
                  </a:lnTo>
                  <a:lnTo>
                    <a:pt x="980" y="486"/>
                  </a:lnTo>
                  <a:lnTo>
                    <a:pt x="974" y="473"/>
                  </a:lnTo>
                  <a:lnTo>
                    <a:pt x="965" y="447"/>
                  </a:lnTo>
                  <a:lnTo>
                    <a:pt x="953" y="422"/>
                  </a:lnTo>
                  <a:lnTo>
                    <a:pt x="942" y="397"/>
                  </a:lnTo>
                  <a:lnTo>
                    <a:pt x="926" y="374"/>
                  </a:lnTo>
                  <a:lnTo>
                    <a:pt x="914" y="352"/>
                  </a:lnTo>
                  <a:lnTo>
                    <a:pt x="898" y="331"/>
                  </a:lnTo>
                  <a:lnTo>
                    <a:pt x="882" y="312"/>
                  </a:lnTo>
                  <a:lnTo>
                    <a:pt x="864" y="290"/>
                  </a:lnTo>
                  <a:lnTo>
                    <a:pt x="846" y="272"/>
                  </a:lnTo>
                  <a:lnTo>
                    <a:pt x="825" y="255"/>
                  </a:lnTo>
                  <a:lnTo>
                    <a:pt x="807" y="237"/>
                  </a:lnTo>
                  <a:lnTo>
                    <a:pt x="788" y="221"/>
                  </a:lnTo>
                  <a:lnTo>
                    <a:pt x="764" y="207"/>
                  </a:lnTo>
                  <a:lnTo>
                    <a:pt x="743" y="194"/>
                  </a:lnTo>
                  <a:lnTo>
                    <a:pt x="720" y="180"/>
                  </a:lnTo>
                  <a:lnTo>
                    <a:pt x="697" y="169"/>
                  </a:lnTo>
                  <a:lnTo>
                    <a:pt x="674" y="159"/>
                  </a:lnTo>
                  <a:lnTo>
                    <a:pt x="649" y="150"/>
                  </a:lnTo>
                  <a:lnTo>
                    <a:pt x="626" y="142"/>
                  </a:lnTo>
                  <a:lnTo>
                    <a:pt x="601" y="135"/>
                  </a:lnTo>
                  <a:lnTo>
                    <a:pt x="574" y="130"/>
                  </a:lnTo>
                  <a:lnTo>
                    <a:pt x="551" y="126"/>
                  </a:lnTo>
                  <a:lnTo>
                    <a:pt x="524" y="123"/>
                  </a:lnTo>
                  <a:lnTo>
                    <a:pt x="498" y="121"/>
                  </a:lnTo>
                  <a:lnTo>
                    <a:pt x="473" y="119"/>
                  </a:lnTo>
                  <a:lnTo>
                    <a:pt x="444" y="121"/>
                  </a:lnTo>
                  <a:lnTo>
                    <a:pt x="419" y="121"/>
                  </a:lnTo>
                  <a:lnTo>
                    <a:pt x="393" y="125"/>
                  </a:lnTo>
                  <a:lnTo>
                    <a:pt x="366" y="130"/>
                  </a:lnTo>
                  <a:lnTo>
                    <a:pt x="339" y="135"/>
                  </a:lnTo>
                  <a:lnTo>
                    <a:pt x="314" y="144"/>
                  </a:lnTo>
                  <a:lnTo>
                    <a:pt x="288" y="153"/>
                  </a:lnTo>
                  <a:lnTo>
                    <a:pt x="281" y="155"/>
                  </a:lnTo>
                  <a:lnTo>
                    <a:pt x="274" y="159"/>
                  </a:lnTo>
                  <a:lnTo>
                    <a:pt x="265" y="160"/>
                  </a:lnTo>
                  <a:lnTo>
                    <a:pt x="258" y="164"/>
                  </a:lnTo>
                  <a:lnTo>
                    <a:pt x="252" y="167"/>
                  </a:lnTo>
                  <a:lnTo>
                    <a:pt x="243" y="171"/>
                  </a:lnTo>
                  <a:lnTo>
                    <a:pt x="238" y="173"/>
                  </a:lnTo>
                  <a:lnTo>
                    <a:pt x="229" y="176"/>
                  </a:lnTo>
                  <a:lnTo>
                    <a:pt x="222" y="182"/>
                  </a:lnTo>
                  <a:lnTo>
                    <a:pt x="217" y="183"/>
                  </a:lnTo>
                  <a:lnTo>
                    <a:pt x="210" y="187"/>
                  </a:lnTo>
                  <a:lnTo>
                    <a:pt x="202" y="192"/>
                  </a:lnTo>
                  <a:lnTo>
                    <a:pt x="195" y="196"/>
                  </a:lnTo>
                  <a:lnTo>
                    <a:pt x="188" y="201"/>
                  </a:lnTo>
                  <a:lnTo>
                    <a:pt x="183" y="203"/>
                  </a:lnTo>
                  <a:lnTo>
                    <a:pt x="176" y="208"/>
                  </a:lnTo>
                  <a:lnTo>
                    <a:pt x="170" y="212"/>
                  </a:lnTo>
                  <a:lnTo>
                    <a:pt x="163" y="217"/>
                  </a:lnTo>
                  <a:lnTo>
                    <a:pt x="156" y="221"/>
                  </a:lnTo>
                  <a:lnTo>
                    <a:pt x="153" y="224"/>
                  </a:lnTo>
                  <a:lnTo>
                    <a:pt x="146" y="230"/>
                  </a:lnTo>
                  <a:lnTo>
                    <a:pt x="138" y="233"/>
                  </a:lnTo>
                  <a:lnTo>
                    <a:pt x="135" y="239"/>
                  </a:lnTo>
                  <a:lnTo>
                    <a:pt x="130" y="244"/>
                  </a:lnTo>
                  <a:lnTo>
                    <a:pt x="122" y="249"/>
                  </a:lnTo>
                  <a:lnTo>
                    <a:pt x="117" y="255"/>
                  </a:lnTo>
                  <a:lnTo>
                    <a:pt x="110" y="258"/>
                  </a:lnTo>
                  <a:lnTo>
                    <a:pt x="106" y="263"/>
                  </a:lnTo>
                  <a:lnTo>
                    <a:pt x="101" y="269"/>
                  </a:lnTo>
                  <a:lnTo>
                    <a:pt x="96" y="274"/>
                  </a:lnTo>
                  <a:lnTo>
                    <a:pt x="90" y="279"/>
                  </a:lnTo>
                  <a:lnTo>
                    <a:pt x="85" y="285"/>
                  </a:lnTo>
                  <a:close/>
                </a:path>
              </a:pathLst>
            </a:custGeom>
            <a:solidFill>
              <a:srgbClr val="C0FFE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5" name="Line 54"/>
            <p:cNvSpPr>
              <a:spLocks noChangeShapeType="1"/>
            </p:cNvSpPr>
            <p:nvPr/>
          </p:nvSpPr>
          <p:spPr bwMode="auto">
            <a:xfrm>
              <a:off x="585" y="4151"/>
              <a:ext cx="4498" cy="1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6" name="Line 18"/>
            <p:cNvSpPr>
              <a:spLocks noChangeShapeType="1"/>
            </p:cNvSpPr>
            <p:nvPr/>
          </p:nvSpPr>
          <p:spPr bwMode="auto">
            <a:xfrm>
              <a:off x="4153" y="4156"/>
              <a:ext cx="768" cy="0"/>
            </a:xfrm>
            <a:prstGeom prst="line">
              <a:avLst/>
            </a:prstGeom>
            <a:noFill/>
            <a:ln w="5715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7" name="Line 19"/>
            <p:cNvSpPr>
              <a:spLocks noChangeShapeType="1"/>
            </p:cNvSpPr>
            <p:nvPr/>
          </p:nvSpPr>
          <p:spPr bwMode="auto">
            <a:xfrm flipH="1">
              <a:off x="1111" y="4156"/>
              <a:ext cx="576" cy="0"/>
            </a:xfrm>
            <a:prstGeom prst="line">
              <a:avLst/>
            </a:prstGeom>
            <a:noFill/>
            <a:ln w="5715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7464" name="Text Box 56"/>
          <p:cNvSpPr txBox="1">
            <a:spLocks noChangeArrowheads="1"/>
          </p:cNvSpPr>
          <p:nvPr/>
        </p:nvSpPr>
        <p:spPr bwMode="auto">
          <a:xfrm>
            <a:off x="6084888" y="5300663"/>
            <a:ext cx="1008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rgbClr val="FF6600"/>
                </a:solidFill>
              </a:rPr>
              <a:t>driving</a:t>
            </a:r>
          </a:p>
        </p:txBody>
      </p:sp>
      <p:sp>
        <p:nvSpPr>
          <p:cNvPr id="17465" name="Text Box 57"/>
          <p:cNvSpPr txBox="1">
            <a:spLocks noChangeArrowheads="1"/>
          </p:cNvSpPr>
          <p:nvPr/>
        </p:nvSpPr>
        <p:spPr bwMode="auto">
          <a:xfrm>
            <a:off x="1979613" y="6021388"/>
            <a:ext cx="1008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rgbClr val="FF6600"/>
                </a:solidFill>
              </a:rPr>
              <a:t>driven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6786563" y="4286250"/>
            <a:ext cx="1714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静摩擦力</a:t>
            </a:r>
            <a:r>
              <a:rPr lang="zh-CN" altLang="en-US" b="1">
                <a:solidFill>
                  <a:srgbClr val="FF0000"/>
                </a:solidFill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64" grpId="0"/>
      <p:bldP spid="17465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2"/>
          <p:cNvSpPr txBox="1">
            <a:spLocks noChangeArrowheads="1"/>
          </p:cNvSpPr>
          <p:nvPr/>
        </p:nvSpPr>
        <p:spPr bwMode="auto">
          <a:xfrm>
            <a:off x="533400" y="3810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Tx/>
              <a:buChar char="•"/>
            </a:pPr>
            <a:r>
              <a:rPr lang="en-US" altLang="zh-CN" b="1">
                <a:solidFill>
                  <a:srgbClr val="FFFF00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滑动发生后，两者间存在滑动摩擦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f</a:t>
            </a:r>
            <a:r>
              <a:rPr lang="en-US" altLang="zh-CN" b="1" i="1" baseline="-25000">
                <a:solidFill>
                  <a:srgbClr val="FF6600"/>
                </a:solidFill>
                <a:ea typeface="楷体_GB2312" pitchFamily="49" charset="-122"/>
              </a:rPr>
              <a:t>k</a:t>
            </a:r>
            <a:endParaRPr lang="en-US" altLang="zh-CN" b="1" i="1">
              <a:solidFill>
                <a:srgbClr val="FF6600"/>
              </a:solidFill>
              <a:ea typeface="楷体_GB2312" pitchFamily="49" charset="-122"/>
            </a:endParaRP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2514600" y="914400"/>
          <a:ext cx="2717800" cy="406400"/>
        </p:xfrm>
        <a:graphic>
          <a:graphicData uri="http://schemas.openxmlformats.org/presentationml/2006/ole">
            <p:oleObj spid="_x0000_s9218" name="Equation" r:id="rId3" imgW="2717640" imgH="406080" progId="Equation.DSMT4">
              <p:embed/>
            </p:oleObj>
          </a:graphicData>
        </a:graphic>
      </p:graphicFrame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33400" y="1371600"/>
            <a:ext cx="79248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altLang="zh-CN" b="1">
                <a:solidFill>
                  <a:srgbClr val="FFFF00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湿摩擦力：发生于固体相对气、液体运动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zh-CN" altLang="en-US" b="1" i="1">
                <a:solidFill>
                  <a:schemeClr val="accent2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不存在静摩擦力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，任何小的力可以推动固体在气、液体中运动。</a:t>
            </a:r>
          </a:p>
        </p:txBody>
      </p: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4267200" y="2743200"/>
          <a:ext cx="1270000" cy="977900"/>
        </p:xfrm>
        <a:graphic>
          <a:graphicData uri="http://schemas.openxmlformats.org/presentationml/2006/ole">
            <p:oleObj spid="_x0000_s9219" name="Equation" r:id="rId4" imgW="1269720" imgH="977760" progId="Equation.DSMT4">
              <p:embed/>
            </p:oleObj>
          </a:graphicData>
        </a:graphic>
      </p:graphicFrame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411413" y="2565400"/>
            <a:ext cx="17526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速度较小，速度较大，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533400" y="38100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在相对滑动的垂直方向上，干摩擦带有湿摩擦的特点。</a:t>
            </a:r>
            <a:endParaRPr lang="zh-CN" altLang="en-US" b="1" i="1">
              <a:solidFill>
                <a:schemeClr val="accent2"/>
              </a:solidFill>
              <a:ea typeface="楷体_GB2312" pitchFamily="49" charset="-122"/>
            </a:endParaRP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533400" y="4419600"/>
            <a:ext cx="7924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力是接触作用，近距作用的观点。在考虑某物体的受力时，除了重力、电磁力之外，只要考察该物体和哪些物体接触。</a:t>
            </a:r>
            <a:endParaRPr lang="zh-CN" altLang="en-US" b="1" i="1">
              <a:solidFill>
                <a:schemeClr val="accent2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utoUpdateAnimBg="0"/>
      <p:bldP spid="18438" grpId="0" autoUpdateAnimBg="0"/>
      <p:bldP spid="18439" grpId="0" autoUpdateAnimBg="0"/>
      <p:bldP spid="1844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609600"/>
            <a:ext cx="8964612" cy="1143000"/>
          </a:xfrm>
        </p:spPr>
        <p:txBody>
          <a:bodyPr/>
          <a:lstStyle/>
          <a:p>
            <a:pPr algn="l" eaLnBrk="1" hangingPunct="1"/>
            <a:r>
              <a:rPr lang="en-US" altLang="zh-CN" sz="3200" b="1" smtClean="0">
                <a:solidFill>
                  <a:srgbClr val="FF6600"/>
                </a:solidFill>
              </a:rPr>
              <a:t>IBM Scientists First To Measure Force Required To Move Individual Atoms, </a:t>
            </a:r>
            <a:r>
              <a:rPr lang="en-US" altLang="zh-CN" sz="2400" b="1" smtClean="0">
                <a:solidFill>
                  <a:schemeClr val="accent2"/>
                </a:solidFill>
              </a:rPr>
              <a:t>San Jose, CA - 21 Feb 2008</a:t>
            </a:r>
            <a:r>
              <a:rPr lang="en-US" altLang="zh-CN" sz="4000" smtClean="0"/>
              <a:t> </a:t>
            </a:r>
            <a:r>
              <a:rPr lang="en-US" altLang="zh-CN" sz="3200" b="1" smtClean="0">
                <a:solidFill>
                  <a:schemeClr val="accent2"/>
                </a:solidFill>
              </a:rPr>
              <a:t/>
            </a:r>
            <a:br>
              <a:rPr lang="en-US" altLang="zh-CN" sz="3200" b="1" smtClean="0">
                <a:solidFill>
                  <a:schemeClr val="accent2"/>
                </a:solidFill>
              </a:rPr>
            </a:br>
            <a:endParaRPr lang="en-US" altLang="zh-CN" sz="3200" b="1" smtClean="0">
              <a:solidFill>
                <a:schemeClr val="accent2"/>
              </a:solidFill>
            </a:endParaRPr>
          </a:p>
        </p:txBody>
      </p:sp>
      <p:pic>
        <p:nvPicPr>
          <p:cNvPr id="3379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1649413"/>
            <a:ext cx="42862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 Box 8"/>
          <p:cNvSpPr txBox="1">
            <a:spLocks noChangeArrowheads="1"/>
          </p:cNvSpPr>
          <p:nvPr/>
        </p:nvSpPr>
        <p:spPr bwMode="auto">
          <a:xfrm>
            <a:off x="250825" y="5013325"/>
            <a:ext cx="871378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accent2"/>
                </a:solidFill>
              </a:rPr>
              <a:t>The force to move a Co atom over a smooth Pt surface : </a:t>
            </a:r>
            <a:r>
              <a:rPr lang="en-US" altLang="zh-CN">
                <a:solidFill>
                  <a:srgbClr val="FF6600"/>
                </a:solidFill>
              </a:rPr>
              <a:t>210 pN</a:t>
            </a:r>
            <a:r>
              <a:rPr lang="en-US" altLang="zh-CN">
                <a:solidFill>
                  <a:schemeClr val="accent2"/>
                </a:solidFill>
              </a:rPr>
              <a:t>;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accent2"/>
                </a:solidFill>
              </a:rPr>
              <a:t>Co atom over Cu surface: </a:t>
            </a:r>
            <a:r>
              <a:rPr lang="en-US" altLang="zh-CN">
                <a:solidFill>
                  <a:srgbClr val="FF6600"/>
                </a:solidFill>
              </a:rPr>
              <a:t>17 pN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accent2"/>
                </a:solidFill>
              </a:rPr>
              <a:t>What about macroscopic friction forces?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2"/>
          <p:cNvSpPr txBox="1">
            <a:spLocks noChangeArrowheads="1"/>
          </p:cNvSpPr>
          <p:nvPr/>
        </p:nvSpPr>
        <p:spPr bwMode="auto">
          <a:xfrm>
            <a:off x="457200" y="609600"/>
            <a:ext cx="78486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四</a:t>
            </a: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. 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作用力与反作用力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    实验指出，物体之间的相互作用，总是相互的。</a:t>
            </a:r>
          </a:p>
        </p:txBody>
      </p:sp>
      <p:graphicFrame>
        <p:nvGraphicFramePr>
          <p:cNvPr id="10242" name="Object 3"/>
          <p:cNvGraphicFramePr>
            <a:graphicFrameLocks noChangeAspect="1"/>
          </p:cNvGraphicFramePr>
          <p:nvPr/>
        </p:nvGraphicFramePr>
        <p:xfrm>
          <a:off x="1752600" y="1752600"/>
          <a:ext cx="1524000" cy="533400"/>
        </p:xfrm>
        <a:graphic>
          <a:graphicData uri="http://schemas.openxmlformats.org/presentationml/2006/ole">
            <p:oleObj spid="_x0000_s10242" name="Equation" r:id="rId3" imgW="1523880" imgH="533160" progId="Equation.DSMT4">
              <p:embed/>
            </p:oleObj>
          </a:graphicData>
        </a:graphic>
      </p:graphicFrame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4572000" y="17526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牛顿第三定律 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457200" y="2424113"/>
            <a:ext cx="7848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Tx/>
              <a:buChar char="•"/>
            </a:pPr>
            <a:r>
              <a:rPr lang="en-US" altLang="zh-CN" b="1">
                <a:solidFill>
                  <a:srgbClr val="FFFF00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第三定律对任何参考系成立。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Tx/>
              <a:buChar char="•"/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 作用力与反作用力施于不同物体，两者不能平衡。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Tx/>
              <a:buChar char="•"/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 作用力与反作用力是同一种性质的力。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zh-CN" sz="28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§2.4  </a:t>
            </a:r>
            <a:r>
              <a:rPr lang="zh-CN" altLang="en-US" sz="28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动力学问题的求解</a:t>
            </a: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609600" y="914400"/>
            <a:ext cx="7772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主要内容是运用牛顿第二定律，由受力状态求运动状态；或相反。要求养成用物理量进行演算的习惯，便于利用量纲法检查结果。</a:t>
            </a:r>
          </a:p>
        </p:txBody>
      </p:sp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609600" y="216535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Tx/>
              <a:buChar char="•"/>
            </a:pP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隔离物体</a:t>
            </a: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便于对各物体进行清晰的分析</a:t>
            </a:r>
          </a:p>
        </p:txBody>
      </p:sp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609600" y="2819400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Tx/>
              <a:buChar char="•"/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具体分析</a:t>
            </a: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包括受力状况和运动状态。应考虑作用力的     来源及运动的一般状况。</a:t>
            </a:r>
          </a:p>
        </p:txBody>
      </p:sp>
      <p:sp>
        <p:nvSpPr>
          <p:cNvPr id="34822" name="Text Box 7"/>
          <p:cNvSpPr txBox="1">
            <a:spLocks noChangeArrowheads="1"/>
          </p:cNvSpPr>
          <p:nvPr/>
        </p:nvSpPr>
        <p:spPr bwMode="auto">
          <a:xfrm>
            <a:off x="609600" y="3810000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Tx/>
              <a:buChar char="•"/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选定坐标</a:t>
            </a: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应固定于参考系。将矢量投影到各坐标轴上，以进行标量运算。</a:t>
            </a:r>
          </a:p>
        </p:txBody>
      </p:sp>
      <p:sp>
        <p:nvSpPr>
          <p:cNvPr id="34823" name="Text Box 8"/>
          <p:cNvSpPr txBox="1">
            <a:spLocks noChangeArrowheads="1"/>
          </p:cNvSpPr>
          <p:nvPr/>
        </p:nvSpPr>
        <p:spPr bwMode="auto">
          <a:xfrm>
            <a:off x="609600" y="4800600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Tx/>
              <a:buChar char="•"/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运动方程</a:t>
            </a: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根据牛顿第二定律，列出并求解各分量的运动方程。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56176" y="332656"/>
            <a:ext cx="1261884" cy="461665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枢纽是</a:t>
            </a:r>
            <a:r>
              <a:rPr lang="en-US" altLang="zh-CN" b="1" i="1" dirty="0" smtClean="0">
                <a:solidFill>
                  <a:srgbClr val="FF0000"/>
                </a:solidFill>
              </a:rPr>
              <a:t>a</a:t>
            </a:r>
            <a:endParaRPr lang="zh-CN" altLang="en-US" b="1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9992" y="5805264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FF6600"/>
                </a:solidFill>
              </a:rPr>
              <a:t>约束条件的表达式</a:t>
            </a:r>
            <a:endParaRPr lang="zh-CN" altLang="en-US" b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/>
          <p:cNvSpPr>
            <a:spLocks noChangeArrowheads="1"/>
          </p:cNvSpPr>
          <p:nvPr/>
        </p:nvSpPr>
        <p:spPr bwMode="auto">
          <a:xfrm>
            <a:off x="6096000" y="5029200"/>
            <a:ext cx="381000" cy="381000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7391400" y="5029200"/>
            <a:ext cx="381000" cy="381000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5638800" y="4953000"/>
            <a:ext cx="2590800" cy="762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2" name="Oval 5"/>
          <p:cNvSpPr>
            <a:spLocks noChangeArrowheads="1"/>
          </p:cNvSpPr>
          <p:nvPr/>
        </p:nvSpPr>
        <p:spPr bwMode="auto">
          <a:xfrm>
            <a:off x="6096000" y="1828800"/>
            <a:ext cx="381000" cy="381000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3" name="Oval 6"/>
          <p:cNvSpPr>
            <a:spLocks noChangeArrowheads="1"/>
          </p:cNvSpPr>
          <p:nvPr/>
        </p:nvSpPr>
        <p:spPr bwMode="auto">
          <a:xfrm>
            <a:off x="7391400" y="1828800"/>
            <a:ext cx="381000" cy="381000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4" name="Rectangle 7"/>
          <p:cNvSpPr>
            <a:spLocks noChangeArrowheads="1"/>
          </p:cNvSpPr>
          <p:nvPr/>
        </p:nvSpPr>
        <p:spPr bwMode="auto">
          <a:xfrm>
            <a:off x="5638800" y="1752600"/>
            <a:ext cx="2590800" cy="762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5" name="Line 8"/>
          <p:cNvSpPr>
            <a:spLocks noChangeShapeType="1"/>
          </p:cNvSpPr>
          <p:nvPr/>
        </p:nvSpPr>
        <p:spPr bwMode="auto">
          <a:xfrm>
            <a:off x="5257800" y="2209800"/>
            <a:ext cx="358140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6172200" y="3048000"/>
            <a:ext cx="1295400" cy="4572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7" name="Rectangle 10"/>
          <p:cNvSpPr>
            <a:spLocks noChangeArrowheads="1"/>
          </p:cNvSpPr>
          <p:nvPr/>
        </p:nvSpPr>
        <p:spPr bwMode="auto">
          <a:xfrm>
            <a:off x="6172200" y="1295400"/>
            <a:ext cx="1295400" cy="4572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8" name="Text Box 11"/>
          <p:cNvSpPr txBox="1">
            <a:spLocks noChangeArrowheads="1"/>
          </p:cNvSpPr>
          <p:nvPr/>
        </p:nvSpPr>
        <p:spPr bwMode="auto">
          <a:xfrm>
            <a:off x="6705600" y="13716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accent2"/>
                </a:solidFill>
              </a:rPr>
              <a:t>m</a:t>
            </a:r>
            <a:r>
              <a:rPr lang="en-US" altLang="zh-CN" sz="1800" b="1" baseline="-25000">
                <a:solidFill>
                  <a:schemeClr val="accent2"/>
                </a:solidFill>
              </a:rPr>
              <a:t>2</a:t>
            </a:r>
            <a:endParaRPr lang="en-US" altLang="zh-CN" sz="1800" b="1">
              <a:solidFill>
                <a:schemeClr val="accent2"/>
              </a:solidFill>
            </a:endParaRPr>
          </a:p>
        </p:txBody>
      </p:sp>
      <p:sp>
        <p:nvSpPr>
          <p:cNvPr id="11279" name="Text Box 12"/>
          <p:cNvSpPr txBox="1">
            <a:spLocks noChangeArrowheads="1"/>
          </p:cNvSpPr>
          <p:nvPr/>
        </p:nvSpPr>
        <p:spPr bwMode="auto">
          <a:xfrm>
            <a:off x="7772400" y="1766888"/>
            <a:ext cx="68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accent2"/>
                </a:solidFill>
              </a:rPr>
              <a:t>m</a:t>
            </a:r>
            <a:r>
              <a:rPr lang="en-US" altLang="zh-CN" sz="1800" b="1" baseline="-25000">
                <a:solidFill>
                  <a:schemeClr val="accent2"/>
                </a:solidFill>
              </a:rPr>
              <a:t>1</a:t>
            </a:r>
            <a:endParaRPr lang="en-US" altLang="zh-CN" sz="1800" b="1">
              <a:solidFill>
                <a:schemeClr val="accent2"/>
              </a:solidFill>
            </a:endParaRPr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>
            <a:off x="6781800" y="3276600"/>
            <a:ext cx="83820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rot="10800000">
            <a:off x="5943600" y="4953000"/>
            <a:ext cx="83820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>
            <a:off x="6781800" y="4953000"/>
            <a:ext cx="121920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V="1">
            <a:off x="6781800" y="2590800"/>
            <a:ext cx="0" cy="68580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rot="10800000" flipV="1">
            <a:off x="6781800" y="4953000"/>
            <a:ext cx="0" cy="68580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 rot="10800000" flipV="1">
            <a:off x="6781800" y="3276600"/>
            <a:ext cx="0" cy="68580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24" name="Line 20"/>
          <p:cNvSpPr>
            <a:spLocks noChangeShapeType="1"/>
          </p:cNvSpPr>
          <p:nvPr/>
        </p:nvSpPr>
        <p:spPr bwMode="auto">
          <a:xfrm flipV="1">
            <a:off x="6781800" y="4114800"/>
            <a:ext cx="0" cy="83820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>
            <a:off x="6781800" y="4953000"/>
            <a:ext cx="0" cy="30480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27" name="Text Box 23"/>
          <p:cNvSpPr txBox="1">
            <a:spLocks noChangeArrowheads="1"/>
          </p:cNvSpPr>
          <p:nvPr/>
        </p:nvSpPr>
        <p:spPr bwMode="auto">
          <a:xfrm>
            <a:off x="6858000" y="2452688"/>
            <a:ext cx="68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accent2"/>
                </a:solidFill>
              </a:rPr>
              <a:t>N</a:t>
            </a:r>
            <a:r>
              <a:rPr lang="en-US" altLang="zh-CN" sz="1800" b="1" baseline="-25000">
                <a:solidFill>
                  <a:schemeClr val="accent2"/>
                </a:solidFill>
              </a:rPr>
              <a:t>2</a:t>
            </a:r>
            <a:endParaRPr lang="en-US" altLang="zh-CN" sz="1800" b="1">
              <a:solidFill>
                <a:schemeClr val="accent2"/>
              </a:solidFill>
            </a:endParaRPr>
          </a:p>
        </p:txBody>
      </p:sp>
      <p:sp>
        <p:nvSpPr>
          <p:cNvPr id="21528" name="Text Box 24"/>
          <p:cNvSpPr txBox="1">
            <a:spLocks noChangeArrowheads="1"/>
          </p:cNvSpPr>
          <p:nvPr/>
        </p:nvSpPr>
        <p:spPr bwMode="auto">
          <a:xfrm>
            <a:off x="6858000" y="3671888"/>
            <a:ext cx="68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accent2"/>
                </a:solidFill>
              </a:rPr>
              <a:t>m</a:t>
            </a:r>
            <a:r>
              <a:rPr lang="en-US" altLang="zh-CN" sz="1800" b="1" baseline="-25000">
                <a:solidFill>
                  <a:schemeClr val="accent2"/>
                </a:solidFill>
              </a:rPr>
              <a:t>2</a:t>
            </a:r>
            <a:r>
              <a:rPr lang="en-US" altLang="zh-CN" sz="1800" b="1">
                <a:solidFill>
                  <a:schemeClr val="accent2"/>
                </a:solidFill>
              </a:rPr>
              <a:t>g</a:t>
            </a:r>
          </a:p>
        </p:txBody>
      </p:sp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6858000" y="40386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accent2"/>
                </a:solidFill>
              </a:rPr>
              <a:t>N</a:t>
            </a:r>
            <a:r>
              <a:rPr lang="en-US" altLang="zh-CN" sz="1800" b="1" baseline="-25000">
                <a:solidFill>
                  <a:schemeClr val="accent2"/>
                </a:solidFill>
              </a:rPr>
              <a:t>1</a:t>
            </a:r>
            <a:endParaRPr lang="en-US" altLang="zh-CN" sz="1800" b="1">
              <a:solidFill>
                <a:schemeClr val="accent2"/>
              </a:solidFill>
            </a:endParaRPr>
          </a:p>
        </p:txBody>
      </p:sp>
      <p:sp>
        <p:nvSpPr>
          <p:cNvPr id="21530" name="Text Box 26"/>
          <p:cNvSpPr txBox="1">
            <a:spLocks noChangeArrowheads="1"/>
          </p:cNvSpPr>
          <p:nvPr/>
        </p:nvSpPr>
        <p:spPr bwMode="auto">
          <a:xfrm>
            <a:off x="6629400" y="5653088"/>
            <a:ext cx="68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accent2"/>
                </a:solidFill>
              </a:rPr>
              <a:t>N</a:t>
            </a:r>
            <a:r>
              <a:rPr lang="en-US" altLang="zh-CN" sz="1800" b="1" baseline="-25000">
                <a:solidFill>
                  <a:schemeClr val="accent2"/>
                </a:solidFill>
              </a:rPr>
              <a:t>2</a:t>
            </a:r>
            <a:r>
              <a:rPr lang="en-US" altLang="zh-CN" sz="1800" b="1">
                <a:solidFill>
                  <a:schemeClr val="accent2"/>
                </a:solidFill>
              </a:rPr>
              <a:t>’</a:t>
            </a:r>
          </a:p>
        </p:txBody>
      </p:sp>
      <p:sp>
        <p:nvSpPr>
          <p:cNvPr id="21531" name="Text Box 27"/>
          <p:cNvSpPr txBox="1">
            <a:spLocks noChangeArrowheads="1"/>
          </p:cNvSpPr>
          <p:nvPr/>
        </p:nvSpPr>
        <p:spPr bwMode="auto">
          <a:xfrm>
            <a:off x="6858000" y="5043488"/>
            <a:ext cx="68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accent2"/>
                </a:solidFill>
              </a:rPr>
              <a:t>m</a:t>
            </a:r>
            <a:r>
              <a:rPr lang="en-US" altLang="zh-CN" sz="1800" b="1" baseline="-25000">
                <a:solidFill>
                  <a:schemeClr val="accent2"/>
                </a:solidFill>
              </a:rPr>
              <a:t>1</a:t>
            </a:r>
            <a:r>
              <a:rPr lang="en-US" altLang="zh-CN" sz="1800" b="1">
                <a:solidFill>
                  <a:schemeClr val="accent2"/>
                </a:solidFill>
              </a:rPr>
              <a:t>g</a:t>
            </a:r>
          </a:p>
        </p:txBody>
      </p:sp>
      <p:sp>
        <p:nvSpPr>
          <p:cNvPr id="21532" name="Text Box 28"/>
          <p:cNvSpPr txBox="1">
            <a:spLocks noChangeArrowheads="1"/>
          </p:cNvSpPr>
          <p:nvPr/>
        </p:nvSpPr>
        <p:spPr bwMode="auto">
          <a:xfrm>
            <a:off x="7620000" y="30480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accent2"/>
                </a:solidFill>
              </a:rPr>
              <a:t>f</a:t>
            </a:r>
          </a:p>
        </p:txBody>
      </p:sp>
      <p:sp>
        <p:nvSpPr>
          <p:cNvPr id="21533" name="Text Box 29"/>
          <p:cNvSpPr txBox="1">
            <a:spLocks noChangeArrowheads="1"/>
          </p:cNvSpPr>
          <p:nvPr/>
        </p:nvSpPr>
        <p:spPr bwMode="auto">
          <a:xfrm>
            <a:off x="5791200" y="4586288"/>
            <a:ext cx="68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accent2"/>
                </a:solidFill>
              </a:rPr>
              <a:t>f’</a:t>
            </a:r>
          </a:p>
        </p:txBody>
      </p:sp>
      <p:sp>
        <p:nvSpPr>
          <p:cNvPr id="21534" name="Text Box 30"/>
          <p:cNvSpPr txBox="1">
            <a:spLocks noChangeArrowheads="1"/>
          </p:cNvSpPr>
          <p:nvPr/>
        </p:nvSpPr>
        <p:spPr bwMode="auto">
          <a:xfrm>
            <a:off x="7772400" y="4586288"/>
            <a:ext cx="68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accent2"/>
                </a:solidFill>
              </a:rPr>
              <a:t>F</a:t>
            </a:r>
          </a:p>
        </p:txBody>
      </p:sp>
      <p:sp>
        <p:nvSpPr>
          <p:cNvPr id="11296" name="Text Box 31"/>
          <p:cNvSpPr txBox="1">
            <a:spLocks noChangeArrowheads="1"/>
          </p:cNvSpPr>
          <p:nvPr/>
        </p:nvSpPr>
        <p:spPr bwMode="auto">
          <a:xfrm>
            <a:off x="457200" y="457200"/>
            <a:ext cx="50514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例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1.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质量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m</a:t>
            </a:r>
            <a:r>
              <a:rPr lang="en-US" altLang="zh-CN" b="1" i="1" baseline="-25000">
                <a:solidFill>
                  <a:srgbClr val="FF6600"/>
                </a:solidFill>
                <a:ea typeface="楷体_GB2312" pitchFamily="49" charset="-122"/>
              </a:rPr>
              <a:t>1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=50 kg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的板车，运送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m</a:t>
            </a:r>
            <a:r>
              <a:rPr lang="en-US" altLang="zh-CN" b="1" i="1" baseline="-25000">
                <a:solidFill>
                  <a:srgbClr val="FF6600"/>
                </a:solidFill>
                <a:ea typeface="楷体_GB2312" pitchFamily="49" charset="-122"/>
              </a:rPr>
              <a:t>2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=100 kg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的木箱。设木箱与板车间</a:t>
            </a:r>
            <a:r>
              <a:rPr lang="zh-CN" altLang="en-US" b="1" i="1">
                <a:solidFill>
                  <a:srgbClr val="FF6600"/>
                </a:solidFill>
                <a:ea typeface="楷体_GB2312" pitchFamily="49" charset="-122"/>
                <a:sym typeface="Symbol" pitchFamily="18" charset="2"/>
              </a:rPr>
              <a:t>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  <a:sym typeface="Symbol" pitchFamily="18" charset="2"/>
              </a:rPr>
              <a:t>=0.5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，板车与地面的滚动摩擦不计。为保证木箱不致滑下，拉车的水平分力最大不应超过多少？</a:t>
            </a:r>
          </a:p>
        </p:txBody>
      </p:sp>
      <p:sp>
        <p:nvSpPr>
          <p:cNvPr id="21536" name="Text Box 32"/>
          <p:cNvSpPr txBox="1">
            <a:spLocks noChangeArrowheads="1"/>
          </p:cNvSpPr>
          <p:nvPr/>
        </p:nvSpPr>
        <p:spPr bwMode="auto">
          <a:xfrm>
            <a:off x="457200" y="2501900"/>
            <a:ext cx="4876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解：隔离物体如图。分析两物体受力、运动。建立坐标系。运动方程</a:t>
            </a:r>
          </a:p>
        </p:txBody>
      </p:sp>
      <p:sp>
        <p:nvSpPr>
          <p:cNvPr id="21537" name="Line 33"/>
          <p:cNvSpPr>
            <a:spLocks noChangeShapeType="1"/>
          </p:cNvSpPr>
          <p:nvPr/>
        </p:nvSpPr>
        <p:spPr bwMode="auto">
          <a:xfrm>
            <a:off x="5562600" y="2286000"/>
            <a:ext cx="29718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39" name="Line 35"/>
          <p:cNvSpPr>
            <a:spLocks noChangeShapeType="1"/>
          </p:cNvSpPr>
          <p:nvPr/>
        </p:nvSpPr>
        <p:spPr bwMode="auto">
          <a:xfrm flipV="1">
            <a:off x="5562600" y="304800"/>
            <a:ext cx="0" cy="1981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40" name="Text Box 36"/>
          <p:cNvSpPr txBox="1">
            <a:spLocks noChangeArrowheads="1"/>
          </p:cNvSpPr>
          <p:nvPr/>
        </p:nvSpPr>
        <p:spPr bwMode="auto">
          <a:xfrm>
            <a:off x="8458200" y="2376488"/>
            <a:ext cx="68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1541" name="Text Box 37"/>
          <p:cNvSpPr txBox="1">
            <a:spLocks noChangeArrowheads="1"/>
          </p:cNvSpPr>
          <p:nvPr/>
        </p:nvSpPr>
        <p:spPr bwMode="auto">
          <a:xfrm>
            <a:off x="5715000" y="2286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21543" name="Text Box 39"/>
          <p:cNvSpPr txBox="1">
            <a:spLocks noChangeArrowheads="1"/>
          </p:cNvSpPr>
          <p:nvPr/>
        </p:nvSpPr>
        <p:spPr bwMode="auto">
          <a:xfrm>
            <a:off x="250825" y="3444875"/>
            <a:ext cx="12731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y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方向：木箱   板车</a:t>
            </a:r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1333500" y="3733800"/>
          <a:ext cx="4305300" cy="927100"/>
        </p:xfrm>
        <a:graphic>
          <a:graphicData uri="http://schemas.openxmlformats.org/presentationml/2006/ole">
            <p:oleObj spid="_x0000_s11266" name="Equation" r:id="rId3" imgW="4305240" imgH="927000" progId="Equation.DSMT4">
              <p:embed/>
            </p:oleObj>
          </a:graphicData>
        </a:graphic>
      </p:graphicFrame>
      <p:sp>
        <p:nvSpPr>
          <p:cNvPr id="21545" name="Text Box 41"/>
          <p:cNvSpPr txBox="1">
            <a:spLocks noChangeArrowheads="1"/>
          </p:cNvSpPr>
          <p:nvPr/>
        </p:nvSpPr>
        <p:spPr bwMode="auto">
          <a:xfrm>
            <a:off x="250825" y="4679950"/>
            <a:ext cx="12731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x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方向：木箱   板车</a:t>
            </a:r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1524000" y="5016500"/>
          <a:ext cx="3238500" cy="927100"/>
        </p:xfrm>
        <a:graphic>
          <a:graphicData uri="http://schemas.openxmlformats.org/presentationml/2006/ole">
            <p:oleObj spid="_x0000_s11267" name="Equation" r:id="rId4" imgW="3238200" imgH="927000" progId="Equation.DSMT4">
              <p:embed/>
            </p:oleObj>
          </a:graphicData>
        </a:graphic>
      </p:graphicFrame>
      <p:sp>
        <p:nvSpPr>
          <p:cNvPr id="11304" name="Line 43"/>
          <p:cNvSpPr>
            <a:spLocks noChangeShapeType="1"/>
          </p:cNvSpPr>
          <p:nvPr/>
        </p:nvSpPr>
        <p:spPr bwMode="auto">
          <a:xfrm>
            <a:off x="7451725" y="1773238"/>
            <a:ext cx="121920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05" name="Text Box 44"/>
          <p:cNvSpPr txBox="1">
            <a:spLocks noChangeArrowheads="1"/>
          </p:cNvSpPr>
          <p:nvPr/>
        </p:nvSpPr>
        <p:spPr bwMode="auto">
          <a:xfrm>
            <a:off x="8494713" y="1406525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accent2"/>
                </a:solidFill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5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1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 animBg="1"/>
      <p:bldP spid="21508" grpId="0" animBg="1"/>
      <p:bldP spid="21513" grpId="0" animBg="1"/>
      <p:bldP spid="21517" grpId="0" animBg="1"/>
      <p:bldP spid="21518" grpId="0" animBg="1"/>
      <p:bldP spid="21519" grpId="0" animBg="1"/>
      <p:bldP spid="21520" grpId="0" animBg="1"/>
      <p:bldP spid="21521" grpId="0" animBg="1"/>
      <p:bldP spid="21523" grpId="0" animBg="1"/>
      <p:bldP spid="21524" grpId="0" animBg="1"/>
      <p:bldP spid="21526" grpId="0" animBg="1"/>
      <p:bldP spid="21527" grpId="0" autoUpdateAnimBg="0"/>
      <p:bldP spid="21528" grpId="0" autoUpdateAnimBg="0"/>
      <p:bldP spid="21529" grpId="0" autoUpdateAnimBg="0"/>
      <p:bldP spid="21530" grpId="0" autoUpdateAnimBg="0"/>
      <p:bldP spid="21531" grpId="0" autoUpdateAnimBg="0"/>
      <p:bldP spid="21532" grpId="0" autoUpdateAnimBg="0"/>
      <p:bldP spid="21533" grpId="0" autoUpdateAnimBg="0"/>
      <p:bldP spid="21534" grpId="0" autoUpdateAnimBg="0"/>
      <p:bldP spid="21536" grpId="0" autoUpdateAnimBg="0"/>
      <p:bldP spid="21537" grpId="0" animBg="1"/>
      <p:bldP spid="21539" grpId="0" animBg="1"/>
      <p:bldP spid="21540" grpId="0"/>
      <p:bldP spid="21541" grpId="0"/>
      <p:bldP spid="21543" grpId="0" autoUpdateAnimBg="0"/>
      <p:bldP spid="21545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1298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解得：</a:t>
            </a:r>
          </a:p>
        </p:txBody>
      </p:sp>
      <p:graphicFrame>
        <p:nvGraphicFramePr>
          <p:cNvPr id="12290" name="Object 74"/>
          <p:cNvGraphicFramePr>
            <a:graphicFrameLocks noChangeAspect="1"/>
          </p:cNvGraphicFramePr>
          <p:nvPr/>
        </p:nvGraphicFramePr>
        <p:xfrm>
          <a:off x="1905000" y="228600"/>
          <a:ext cx="3657600" cy="889000"/>
        </p:xfrm>
        <a:graphic>
          <a:graphicData uri="http://schemas.openxmlformats.org/presentationml/2006/ole">
            <p:oleObj spid="_x0000_s12290" name="Equation" r:id="rId4" imgW="3657600" imgH="888840" progId="Equation.DSMT4">
              <p:embed/>
            </p:oleObj>
          </a:graphicData>
        </a:graphic>
      </p:graphicFrame>
      <p:sp>
        <p:nvSpPr>
          <p:cNvPr id="12297" name="Text Box 4"/>
          <p:cNvSpPr txBox="1">
            <a:spLocks noChangeArrowheads="1"/>
          </p:cNvSpPr>
          <p:nvPr/>
        </p:nvSpPr>
        <p:spPr bwMode="auto">
          <a:xfrm>
            <a:off x="609600" y="12192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不发生下滑的条件是                 ，即</a:t>
            </a:r>
          </a:p>
        </p:txBody>
      </p:sp>
      <p:graphicFrame>
        <p:nvGraphicFramePr>
          <p:cNvPr id="12291" name="Object 75"/>
          <p:cNvGraphicFramePr>
            <a:graphicFrameLocks noChangeAspect="1"/>
          </p:cNvGraphicFramePr>
          <p:nvPr/>
        </p:nvGraphicFramePr>
        <p:xfrm>
          <a:off x="3505200" y="1219200"/>
          <a:ext cx="1168400" cy="406400"/>
        </p:xfrm>
        <a:graphic>
          <a:graphicData uri="http://schemas.openxmlformats.org/presentationml/2006/ole">
            <p:oleObj spid="_x0000_s12291" name="Equation" r:id="rId5" imgW="1168200" imgH="406080" progId="Equation.DSMT4">
              <p:embed/>
            </p:oleObj>
          </a:graphicData>
        </a:graphic>
      </p:graphicFrame>
      <p:graphicFrame>
        <p:nvGraphicFramePr>
          <p:cNvPr id="12292" name="Object 76"/>
          <p:cNvGraphicFramePr>
            <a:graphicFrameLocks noChangeAspect="1"/>
          </p:cNvGraphicFramePr>
          <p:nvPr/>
        </p:nvGraphicFramePr>
        <p:xfrm>
          <a:off x="5448300" y="990600"/>
          <a:ext cx="2476500" cy="889000"/>
        </p:xfrm>
        <a:graphic>
          <a:graphicData uri="http://schemas.openxmlformats.org/presentationml/2006/ole">
            <p:oleObj spid="_x0000_s12292" name="Equation" r:id="rId6" imgW="2476440" imgH="888840" progId="Equation.DSMT4">
              <p:embed/>
            </p:oleObj>
          </a:graphicData>
        </a:graphic>
      </p:graphicFrame>
      <p:sp>
        <p:nvSpPr>
          <p:cNvPr id="12298" name="Text Box 7"/>
          <p:cNvSpPr txBox="1">
            <a:spLocks noChangeArrowheads="1"/>
          </p:cNvSpPr>
          <p:nvPr/>
        </p:nvSpPr>
        <p:spPr bwMode="auto">
          <a:xfrm>
            <a:off x="609600" y="19812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所以，                              条件下，箱子不下滑。</a:t>
            </a:r>
          </a:p>
        </p:txBody>
      </p:sp>
      <p:graphicFrame>
        <p:nvGraphicFramePr>
          <p:cNvPr id="12293" name="Object 77"/>
          <p:cNvGraphicFramePr>
            <a:graphicFrameLocks noChangeAspect="1"/>
          </p:cNvGraphicFramePr>
          <p:nvPr/>
        </p:nvGraphicFramePr>
        <p:xfrm>
          <a:off x="1524000" y="2032000"/>
          <a:ext cx="2349500" cy="406400"/>
        </p:xfrm>
        <a:graphic>
          <a:graphicData uri="http://schemas.openxmlformats.org/presentationml/2006/ole">
            <p:oleObj spid="_x0000_s12293" name="Equation" r:id="rId7" imgW="2349360" imgH="406080" progId="Equation.DSMT4">
              <p:embed/>
            </p:oleObj>
          </a:graphicData>
        </a:graphic>
      </p:graphicFrame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334000" y="2971800"/>
            <a:ext cx="3429000" cy="2701925"/>
            <a:chOff x="192" y="2042"/>
            <a:chExt cx="2064" cy="1606"/>
          </a:xfrm>
        </p:grpSpPr>
        <p:sp>
          <p:nvSpPr>
            <p:cNvPr id="12306" name="Line 10"/>
            <p:cNvSpPr>
              <a:spLocks noChangeShapeType="1"/>
            </p:cNvSpPr>
            <p:nvPr/>
          </p:nvSpPr>
          <p:spPr bwMode="auto">
            <a:xfrm>
              <a:off x="768" y="2112"/>
              <a:ext cx="0" cy="153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07" name="Line 11"/>
            <p:cNvSpPr>
              <a:spLocks noChangeShapeType="1"/>
            </p:cNvSpPr>
            <p:nvPr/>
          </p:nvSpPr>
          <p:spPr bwMode="auto">
            <a:xfrm>
              <a:off x="192" y="3600"/>
              <a:ext cx="177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08" name="Text Box 12"/>
            <p:cNvSpPr txBox="1">
              <a:spLocks noChangeArrowheads="1"/>
            </p:cNvSpPr>
            <p:nvPr/>
          </p:nvSpPr>
          <p:spPr bwMode="auto">
            <a:xfrm>
              <a:off x="518" y="3338"/>
              <a:ext cx="202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12309" name="Text Box 13"/>
            <p:cNvSpPr txBox="1">
              <a:spLocks noChangeArrowheads="1"/>
            </p:cNvSpPr>
            <p:nvPr/>
          </p:nvSpPr>
          <p:spPr bwMode="auto">
            <a:xfrm>
              <a:off x="470" y="2042"/>
              <a:ext cx="192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solidFill>
                    <a:schemeClr val="accent2"/>
                  </a:solidFill>
                </a:rPr>
                <a:t>y</a:t>
              </a:r>
              <a:endParaRPr lang="en-US" altLang="zh-CN">
                <a:solidFill>
                  <a:schemeClr val="accent2"/>
                </a:solidFill>
              </a:endParaRPr>
            </a:p>
          </p:txBody>
        </p:sp>
        <p:sp>
          <p:nvSpPr>
            <p:cNvPr id="12310" name="Rectangle 14"/>
            <p:cNvSpPr>
              <a:spLocks noChangeArrowheads="1"/>
            </p:cNvSpPr>
            <p:nvPr/>
          </p:nvSpPr>
          <p:spPr bwMode="auto">
            <a:xfrm>
              <a:off x="1488" y="2592"/>
              <a:ext cx="48" cy="10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1" name="Freeform 15"/>
            <p:cNvSpPr>
              <a:spLocks/>
            </p:cNvSpPr>
            <p:nvPr/>
          </p:nvSpPr>
          <p:spPr bwMode="auto">
            <a:xfrm>
              <a:off x="1032" y="3504"/>
              <a:ext cx="848" cy="104"/>
            </a:xfrm>
            <a:custGeom>
              <a:avLst/>
              <a:gdLst>
                <a:gd name="T0" fmla="*/ 168 w 848"/>
                <a:gd name="T1" fmla="*/ 48 h 104"/>
                <a:gd name="T2" fmla="*/ 600 w 848"/>
                <a:gd name="T3" fmla="*/ 0 h 104"/>
                <a:gd name="T4" fmla="*/ 696 w 848"/>
                <a:gd name="T5" fmla="*/ 48 h 104"/>
                <a:gd name="T6" fmla="*/ 840 w 848"/>
                <a:gd name="T7" fmla="*/ 96 h 104"/>
                <a:gd name="T8" fmla="*/ 648 w 848"/>
                <a:gd name="T9" fmla="*/ 96 h 104"/>
                <a:gd name="T10" fmla="*/ 72 w 848"/>
                <a:gd name="T11" fmla="*/ 96 h 104"/>
                <a:gd name="T12" fmla="*/ 168 w 848"/>
                <a:gd name="T13" fmla="*/ 48 h 1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48"/>
                <a:gd name="T22" fmla="*/ 0 h 104"/>
                <a:gd name="T23" fmla="*/ 848 w 848"/>
                <a:gd name="T24" fmla="*/ 104 h 1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48" h="104">
                  <a:moveTo>
                    <a:pt x="168" y="48"/>
                  </a:moveTo>
                  <a:cubicBezTo>
                    <a:pt x="256" y="32"/>
                    <a:pt x="512" y="0"/>
                    <a:pt x="600" y="0"/>
                  </a:cubicBezTo>
                  <a:cubicBezTo>
                    <a:pt x="688" y="0"/>
                    <a:pt x="656" y="32"/>
                    <a:pt x="696" y="48"/>
                  </a:cubicBezTo>
                  <a:cubicBezTo>
                    <a:pt x="736" y="64"/>
                    <a:pt x="848" y="88"/>
                    <a:pt x="840" y="96"/>
                  </a:cubicBezTo>
                  <a:cubicBezTo>
                    <a:pt x="832" y="104"/>
                    <a:pt x="776" y="96"/>
                    <a:pt x="648" y="96"/>
                  </a:cubicBezTo>
                  <a:cubicBezTo>
                    <a:pt x="520" y="96"/>
                    <a:pt x="144" y="104"/>
                    <a:pt x="72" y="96"/>
                  </a:cubicBezTo>
                  <a:cubicBezTo>
                    <a:pt x="0" y="88"/>
                    <a:pt x="80" y="64"/>
                    <a:pt x="168" y="4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2" name="Line 16"/>
            <p:cNvSpPr>
              <a:spLocks noChangeShapeType="1"/>
            </p:cNvSpPr>
            <p:nvPr/>
          </p:nvSpPr>
          <p:spPr bwMode="auto">
            <a:xfrm>
              <a:off x="1392" y="2304"/>
              <a:ext cx="864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3" name="Line 17"/>
            <p:cNvSpPr>
              <a:spLocks noChangeShapeType="1"/>
            </p:cNvSpPr>
            <p:nvPr/>
          </p:nvSpPr>
          <p:spPr bwMode="auto">
            <a:xfrm>
              <a:off x="1872" y="2304"/>
              <a:ext cx="0" cy="129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 type="arrow" w="med" len="med"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4" name="Text Box 18"/>
            <p:cNvSpPr txBox="1">
              <a:spLocks noChangeArrowheads="1"/>
            </p:cNvSpPr>
            <p:nvPr/>
          </p:nvSpPr>
          <p:spPr bwMode="auto">
            <a:xfrm>
              <a:off x="1910" y="2810"/>
              <a:ext cx="162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schemeClr val="accent2"/>
                  </a:solidFill>
                </a:rPr>
                <a:t>l</a:t>
              </a:r>
              <a:endParaRPr lang="en-US" altLang="zh-CN">
                <a:solidFill>
                  <a:schemeClr val="accent2"/>
                </a:solidFill>
              </a:endParaRPr>
            </a:p>
          </p:txBody>
        </p:sp>
        <p:sp>
          <p:nvSpPr>
            <p:cNvPr id="12315" name="Rectangle 19"/>
            <p:cNvSpPr>
              <a:spLocks noChangeArrowheads="1"/>
            </p:cNvSpPr>
            <p:nvPr/>
          </p:nvSpPr>
          <p:spPr bwMode="auto">
            <a:xfrm>
              <a:off x="1488" y="2304"/>
              <a:ext cx="48" cy="28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6" name="Line 20"/>
            <p:cNvSpPr>
              <a:spLocks noChangeShapeType="1"/>
            </p:cNvSpPr>
            <p:nvPr/>
          </p:nvSpPr>
          <p:spPr bwMode="auto">
            <a:xfrm>
              <a:off x="1152" y="2592"/>
              <a:ext cx="336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7" name="Text Box 21"/>
            <p:cNvSpPr txBox="1">
              <a:spLocks noChangeArrowheads="1"/>
            </p:cNvSpPr>
            <p:nvPr/>
          </p:nvSpPr>
          <p:spPr bwMode="auto">
            <a:xfrm>
              <a:off x="1104" y="2880"/>
              <a:ext cx="192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solidFill>
                    <a:schemeClr val="accent2"/>
                  </a:solidFill>
                </a:rPr>
                <a:t>y</a:t>
              </a:r>
              <a:endParaRPr lang="en-US" altLang="zh-CN">
                <a:solidFill>
                  <a:schemeClr val="accent2"/>
                </a:solidFill>
              </a:endParaRPr>
            </a:p>
          </p:txBody>
        </p:sp>
        <p:sp>
          <p:nvSpPr>
            <p:cNvPr id="12318" name="Line 22"/>
            <p:cNvSpPr>
              <a:spLocks noChangeShapeType="1"/>
            </p:cNvSpPr>
            <p:nvPr/>
          </p:nvSpPr>
          <p:spPr bwMode="auto">
            <a:xfrm flipV="1">
              <a:off x="1200" y="2592"/>
              <a:ext cx="0" cy="33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9" name="Line 23"/>
            <p:cNvSpPr>
              <a:spLocks noChangeShapeType="1"/>
            </p:cNvSpPr>
            <p:nvPr/>
          </p:nvSpPr>
          <p:spPr bwMode="auto">
            <a:xfrm>
              <a:off x="1200" y="3216"/>
              <a:ext cx="0" cy="384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2552" name="Text Box 24"/>
          <p:cNvSpPr txBox="1">
            <a:spLocks noChangeArrowheads="1"/>
          </p:cNvSpPr>
          <p:nvPr/>
        </p:nvSpPr>
        <p:spPr bwMode="auto">
          <a:xfrm>
            <a:off x="609600" y="2819400"/>
            <a:ext cx="4572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例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2.</a:t>
            </a:r>
            <a:r>
              <a:rPr lang="en-US" altLang="zh-CN" b="1">
                <a:solidFill>
                  <a:schemeClr val="accent2"/>
                </a:solidFill>
              </a:rPr>
              <a:t>  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一柔软绳长 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l 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，线密度 </a:t>
            </a:r>
            <a:r>
              <a:rPr lang="zh-CN" altLang="en-US" b="1" i="1">
                <a:solidFill>
                  <a:srgbClr val="FF6600"/>
                </a:solidFill>
                <a:ea typeface="楷体_GB2312" pitchFamily="49" charset="-122"/>
                <a:sym typeface="Symbol" pitchFamily="18" charset="2"/>
              </a:rPr>
              <a:t>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，一端着地开始自由下落。求下落的任意时刻，给地面的压力。</a:t>
            </a:r>
          </a:p>
        </p:txBody>
      </p:sp>
      <p:sp>
        <p:nvSpPr>
          <p:cNvPr id="22554" name="Text Box 26"/>
          <p:cNvSpPr txBox="1">
            <a:spLocks noChangeArrowheads="1"/>
          </p:cNvSpPr>
          <p:nvPr/>
        </p:nvSpPr>
        <p:spPr bwMode="auto">
          <a:xfrm>
            <a:off x="609600" y="4146550"/>
            <a:ext cx="4572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解：现一个物体，但变质量。受重力和地面支持力。建立坐标系。运动方程是</a:t>
            </a:r>
            <a:endParaRPr lang="zh-CN" altLang="en-US" b="1">
              <a:solidFill>
                <a:schemeClr val="accent2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aphicFrame>
        <p:nvGraphicFramePr>
          <p:cNvPr id="30798" name="Object 78"/>
          <p:cNvGraphicFramePr>
            <a:graphicFrameLocks noChangeAspect="1"/>
          </p:cNvGraphicFramePr>
          <p:nvPr/>
        </p:nvGraphicFramePr>
        <p:xfrm>
          <a:off x="1409700" y="5435600"/>
          <a:ext cx="2578100" cy="812800"/>
        </p:xfrm>
        <a:graphic>
          <a:graphicData uri="http://schemas.openxmlformats.org/presentationml/2006/ole">
            <p:oleObj spid="_x0000_s12294" name="Equation" r:id="rId8" imgW="2577960" imgH="812520" progId="Equation.DSMT4">
              <p:embed/>
            </p:oleObj>
          </a:graphicData>
        </a:graphic>
      </p:graphicFrame>
      <p:sp>
        <p:nvSpPr>
          <p:cNvPr id="22556" name="AutoShape 28"/>
          <p:cNvSpPr>
            <a:spLocks noChangeArrowheads="1"/>
          </p:cNvSpPr>
          <p:nvPr/>
        </p:nvSpPr>
        <p:spPr bwMode="auto">
          <a:xfrm rot="5400000">
            <a:off x="5105400" y="5562600"/>
            <a:ext cx="533400" cy="1295400"/>
          </a:xfrm>
          <a:prstGeom prst="wedgeRoundRectCallout">
            <a:avLst>
              <a:gd name="adj1" fmla="val -42861"/>
              <a:gd name="adj2" fmla="val 103306"/>
              <a:gd name="adj3" fmla="val 16667"/>
            </a:avLst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10800000" vert="eaVert"/>
          <a:lstStyle/>
          <a:p>
            <a:pPr algn="ctr"/>
            <a:r>
              <a:rPr lang="zh-CN" altLang="en-US" sz="2000" b="1">
                <a:solidFill>
                  <a:srgbClr val="FFFF00"/>
                </a:solidFill>
                <a:ea typeface="楷体_GB2312" pitchFamily="49" charset="-122"/>
              </a:rPr>
              <a:t>注意对象</a:t>
            </a:r>
          </a:p>
        </p:txBody>
      </p:sp>
      <p:grpSp>
        <p:nvGrpSpPr>
          <p:cNvPr id="3" name="Group 72"/>
          <p:cNvGrpSpPr>
            <a:grpSpLocks/>
          </p:cNvGrpSpPr>
          <p:nvPr/>
        </p:nvGrpSpPr>
        <p:grpSpPr bwMode="auto">
          <a:xfrm>
            <a:off x="7524750" y="4724400"/>
            <a:ext cx="0" cy="865188"/>
            <a:chOff x="4740" y="2976"/>
            <a:chExt cx="0" cy="545"/>
          </a:xfrm>
        </p:grpSpPr>
        <p:sp>
          <p:nvSpPr>
            <p:cNvPr id="12304" name="Line 70"/>
            <p:cNvSpPr>
              <a:spLocks noChangeShapeType="1"/>
            </p:cNvSpPr>
            <p:nvPr/>
          </p:nvSpPr>
          <p:spPr bwMode="auto">
            <a:xfrm>
              <a:off x="4740" y="2976"/>
              <a:ext cx="0" cy="273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5" name="Line 71"/>
            <p:cNvSpPr>
              <a:spLocks noChangeShapeType="1"/>
            </p:cNvSpPr>
            <p:nvPr/>
          </p:nvSpPr>
          <p:spPr bwMode="auto">
            <a:xfrm flipV="1">
              <a:off x="4740" y="3294"/>
              <a:ext cx="0" cy="227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0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52" grpId="0" autoUpdateAnimBg="0"/>
      <p:bldP spid="22554" grpId="0" autoUpdateAnimBg="0"/>
      <p:bldP spid="2255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609600" y="34290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得到                               ，代入（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1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），得</a:t>
            </a: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838200" y="228600"/>
          <a:ext cx="6337300" cy="812800"/>
        </p:xfrm>
        <a:graphic>
          <a:graphicData uri="http://schemas.openxmlformats.org/presentationml/2006/ole">
            <p:oleObj spid="_x0000_s13314" name="Equation" r:id="rId3" imgW="6337080" imgH="812520" progId="Equation.DSMT4">
              <p:embed/>
            </p:oleObj>
          </a:graphicData>
        </a:graphic>
      </p:graphicFrame>
      <p:sp>
        <p:nvSpPr>
          <p:cNvPr id="13324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注意到                              ，本例情况下，自由落体</a:t>
            </a:r>
          </a:p>
        </p:txBody>
      </p:sp>
      <p:graphicFrame>
        <p:nvGraphicFramePr>
          <p:cNvPr id="13315" name="Object 4"/>
          <p:cNvGraphicFramePr>
            <a:graphicFrameLocks noChangeAspect="1"/>
          </p:cNvGraphicFramePr>
          <p:nvPr/>
        </p:nvGraphicFramePr>
        <p:xfrm>
          <a:off x="1752600" y="1244600"/>
          <a:ext cx="2171700" cy="812800"/>
        </p:xfrm>
        <a:graphic>
          <a:graphicData uri="http://schemas.openxmlformats.org/presentationml/2006/ole">
            <p:oleObj spid="_x0000_s13315" name="Equation" r:id="rId4" imgW="2171520" imgH="812520" progId="Equation.DSMT4">
              <p:embed/>
            </p:oleObj>
          </a:graphicData>
        </a:graphic>
      </p:graphicFrame>
      <p:graphicFrame>
        <p:nvGraphicFramePr>
          <p:cNvPr id="13316" name="Object 5"/>
          <p:cNvGraphicFramePr>
            <a:graphicFrameLocks noChangeAspect="1"/>
          </p:cNvGraphicFramePr>
          <p:nvPr/>
        </p:nvGraphicFramePr>
        <p:xfrm>
          <a:off x="7620000" y="1295400"/>
          <a:ext cx="1041400" cy="812800"/>
        </p:xfrm>
        <a:graphic>
          <a:graphicData uri="http://schemas.openxmlformats.org/presentationml/2006/ole">
            <p:oleObj spid="_x0000_s13316" name="Equation" r:id="rId5" imgW="1041120" imgH="812520" progId="Equation.DSMT4">
              <p:embed/>
            </p:oleObj>
          </a:graphicData>
        </a:graphic>
      </p:graphicFrame>
      <p:sp>
        <p:nvSpPr>
          <p:cNvPr id="13325" name="AutoShape 6"/>
          <p:cNvSpPr>
            <a:spLocks/>
          </p:cNvSpPr>
          <p:nvPr/>
        </p:nvSpPr>
        <p:spPr bwMode="auto">
          <a:xfrm>
            <a:off x="7391400" y="1295400"/>
            <a:ext cx="152400" cy="687388"/>
          </a:xfrm>
          <a:prstGeom prst="leftBrace">
            <a:avLst>
              <a:gd name="adj1" fmla="val 37587"/>
              <a:gd name="adj2" fmla="val 50000"/>
            </a:avLst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3317" name="Object 7"/>
          <p:cNvGraphicFramePr>
            <a:graphicFrameLocks noChangeAspect="1"/>
          </p:cNvGraphicFramePr>
          <p:nvPr/>
        </p:nvGraphicFramePr>
        <p:xfrm>
          <a:off x="1600200" y="2286000"/>
          <a:ext cx="3035300" cy="876300"/>
        </p:xfrm>
        <a:graphic>
          <a:graphicData uri="http://schemas.openxmlformats.org/presentationml/2006/ole">
            <p:oleObj spid="_x0000_s13317" name="Equation" r:id="rId6" imgW="3035160" imgH="876240" progId="Equation.DSMT4">
              <p:embed/>
            </p:oleObj>
          </a:graphicData>
        </a:graphic>
      </p:graphicFrame>
      <p:graphicFrame>
        <p:nvGraphicFramePr>
          <p:cNvPr id="13318" name="Object 8"/>
          <p:cNvGraphicFramePr>
            <a:graphicFrameLocks noChangeAspect="1"/>
          </p:cNvGraphicFramePr>
          <p:nvPr/>
        </p:nvGraphicFramePr>
        <p:xfrm>
          <a:off x="6096000" y="2362200"/>
          <a:ext cx="2159000" cy="723900"/>
        </p:xfrm>
        <a:graphic>
          <a:graphicData uri="http://schemas.openxmlformats.org/presentationml/2006/ole">
            <p:oleObj spid="_x0000_s13318" name="Equation" r:id="rId7" imgW="2158920" imgH="723600" progId="Equation.DSMT4">
              <p:embed/>
            </p:oleObj>
          </a:graphicData>
        </a:graphic>
      </p:graphicFrame>
      <p:sp>
        <p:nvSpPr>
          <p:cNvPr id="13326" name="Text Box 9"/>
          <p:cNvSpPr txBox="1">
            <a:spLocks noChangeArrowheads="1"/>
          </p:cNvSpPr>
          <p:nvPr/>
        </p:nvSpPr>
        <p:spPr bwMode="auto">
          <a:xfrm>
            <a:off x="609600" y="2514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利用                                                 ，积分</a:t>
            </a:r>
          </a:p>
        </p:txBody>
      </p:sp>
      <p:graphicFrame>
        <p:nvGraphicFramePr>
          <p:cNvPr id="13319" name="Object 10"/>
          <p:cNvGraphicFramePr>
            <a:graphicFrameLocks noChangeAspect="1"/>
          </p:cNvGraphicFramePr>
          <p:nvPr/>
        </p:nvGraphicFramePr>
        <p:xfrm>
          <a:off x="1676400" y="3429000"/>
          <a:ext cx="1917700" cy="431800"/>
        </p:xfrm>
        <a:graphic>
          <a:graphicData uri="http://schemas.openxmlformats.org/presentationml/2006/ole">
            <p:oleObj spid="_x0000_s13319" name="Equation" r:id="rId8" imgW="1917360" imgH="431640" progId="Equation.DSMT4">
              <p:embed/>
            </p:oleObj>
          </a:graphicData>
        </a:graphic>
      </p:graphicFrame>
      <p:sp>
        <p:nvSpPr>
          <p:cNvPr id="13327" name="Text Box 12"/>
          <p:cNvSpPr txBox="1">
            <a:spLocks noChangeArrowheads="1"/>
          </p:cNvSpPr>
          <p:nvPr/>
        </p:nvSpPr>
        <p:spPr bwMode="auto">
          <a:xfrm>
            <a:off x="7696200" y="457200"/>
            <a:ext cx="1052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</a:rPr>
              <a:t>（</a:t>
            </a:r>
            <a:r>
              <a:rPr lang="en-US" altLang="zh-CN" b="1">
                <a:solidFill>
                  <a:schemeClr val="accent2"/>
                </a:solidFill>
              </a:rPr>
              <a:t>1</a:t>
            </a:r>
            <a:r>
              <a:rPr lang="zh-CN" altLang="en-US" b="1">
                <a:solidFill>
                  <a:schemeClr val="accent2"/>
                </a:solidFill>
              </a:rPr>
              <a:t>）</a:t>
            </a:r>
          </a:p>
        </p:txBody>
      </p:sp>
      <p:graphicFrame>
        <p:nvGraphicFramePr>
          <p:cNvPr id="13320" name="Object 13"/>
          <p:cNvGraphicFramePr>
            <a:graphicFrameLocks noChangeAspect="1"/>
          </p:cNvGraphicFramePr>
          <p:nvPr/>
        </p:nvGraphicFramePr>
        <p:xfrm>
          <a:off x="1828800" y="4114800"/>
          <a:ext cx="4546600" cy="431800"/>
        </p:xfrm>
        <a:graphic>
          <a:graphicData uri="http://schemas.openxmlformats.org/presentationml/2006/ole">
            <p:oleObj spid="_x0000_s13320" name="Equation" r:id="rId9" imgW="4546440" imgH="431640" progId="Equation.DSMT4">
              <p:embed/>
            </p:oleObj>
          </a:graphicData>
        </a:graphic>
      </p:graphicFrame>
      <p:sp>
        <p:nvSpPr>
          <p:cNvPr id="13328" name="Text Box 14"/>
          <p:cNvSpPr txBox="1">
            <a:spLocks noChangeArrowheads="1"/>
          </p:cNvSpPr>
          <p:nvPr/>
        </p:nvSpPr>
        <p:spPr bwMode="auto">
          <a:xfrm>
            <a:off x="685800" y="4876800"/>
            <a:ext cx="769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若计入落地部分的重力后，结果是</a:t>
            </a:r>
          </a:p>
        </p:txBody>
      </p:sp>
      <p:sp>
        <p:nvSpPr>
          <p:cNvPr id="13329" name="Text Box 15"/>
          <p:cNvSpPr txBox="1">
            <a:spLocks noChangeArrowheads="1"/>
          </p:cNvSpPr>
          <p:nvPr/>
        </p:nvSpPr>
        <p:spPr bwMode="auto">
          <a:xfrm>
            <a:off x="685800" y="56388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若用手提着绳头以匀速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v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下落，该如何考虑？</a:t>
            </a:r>
          </a:p>
        </p:txBody>
      </p:sp>
      <p:graphicFrame>
        <p:nvGraphicFramePr>
          <p:cNvPr id="13321" name="Object 16"/>
          <p:cNvGraphicFramePr>
            <a:graphicFrameLocks noChangeAspect="1"/>
          </p:cNvGraphicFramePr>
          <p:nvPr/>
        </p:nvGraphicFramePr>
        <p:xfrm>
          <a:off x="5715000" y="4953000"/>
          <a:ext cx="1422400" cy="368300"/>
        </p:xfrm>
        <a:graphic>
          <a:graphicData uri="http://schemas.openxmlformats.org/presentationml/2006/ole">
            <p:oleObj spid="_x0000_s13321" name="Equation" r:id="rId10" imgW="1422360" imgH="368280" progId="Equation.DSMT4">
              <p:embed/>
            </p:oleObj>
          </a:graphicData>
        </a:graphic>
      </p:graphicFrame>
      <p:sp>
        <p:nvSpPr>
          <p:cNvPr id="13330" name="矩形 16"/>
          <p:cNvSpPr>
            <a:spLocks noChangeArrowheads="1"/>
          </p:cNvSpPr>
          <p:nvPr/>
        </p:nvSpPr>
        <p:spPr bwMode="auto">
          <a:xfrm>
            <a:off x="1500188" y="2214563"/>
            <a:ext cx="3357562" cy="1000125"/>
          </a:xfrm>
          <a:prstGeom prst="rect">
            <a:avLst/>
          </a:prstGeom>
          <a:noFill/>
          <a:ln w="1905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Box 4"/>
          <p:cNvSpPr txBox="1">
            <a:spLocks noChangeArrowheads="1"/>
          </p:cNvSpPr>
          <p:nvPr/>
        </p:nvSpPr>
        <p:spPr bwMode="auto">
          <a:xfrm>
            <a:off x="611188" y="549275"/>
            <a:ext cx="525621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例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3.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一小环自由地穿在光滑细棒上，棒在水平面内绕其一端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O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以匀速转动，角速度为</a:t>
            </a:r>
            <a:r>
              <a:rPr lang="zh-CN" altLang="en-US" b="1" i="1">
                <a:solidFill>
                  <a:srgbClr val="FF6600"/>
                </a:solidFill>
                <a:ea typeface="楷体_GB2312" pitchFamily="49" charset="-122"/>
                <a:sym typeface="Symbol" pitchFamily="18" charset="2"/>
              </a:rPr>
              <a:t></a:t>
            </a:r>
            <a:r>
              <a:rPr lang="en-US" altLang="zh-CN" b="1" baseline="-25000">
                <a:solidFill>
                  <a:srgbClr val="FF6600"/>
                </a:solidFill>
                <a:ea typeface="楷体_GB2312" pitchFamily="49" charset="-122"/>
                <a:sym typeface="Symbol" pitchFamily="18" charset="2"/>
              </a:rPr>
              <a:t>0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，求解小环的运动情况。已知初始时刻，小环位于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  <a:sym typeface="Symbol" pitchFamily="18" charset="2"/>
              </a:rPr>
              <a:t>O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端，以初速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  <a:sym typeface="Symbol" pitchFamily="18" charset="2"/>
              </a:rPr>
              <a:t>v</a:t>
            </a:r>
            <a:r>
              <a:rPr lang="en-US" altLang="zh-CN" b="1" baseline="-25000">
                <a:solidFill>
                  <a:srgbClr val="FF6600"/>
                </a:solidFill>
                <a:ea typeface="楷体_GB2312" pitchFamily="49" charset="-122"/>
                <a:sym typeface="Symbol" pitchFamily="18" charset="2"/>
              </a:rPr>
              <a:t>0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在棒上滑行。</a:t>
            </a:r>
          </a:p>
        </p:txBody>
      </p:sp>
      <p:grpSp>
        <p:nvGrpSpPr>
          <p:cNvPr id="14343" name="Group 21"/>
          <p:cNvGrpSpPr>
            <a:grpSpLocks/>
          </p:cNvGrpSpPr>
          <p:nvPr/>
        </p:nvGrpSpPr>
        <p:grpSpPr bwMode="auto">
          <a:xfrm>
            <a:off x="5724525" y="1412875"/>
            <a:ext cx="2951163" cy="863600"/>
            <a:chOff x="3606" y="890"/>
            <a:chExt cx="1859" cy="544"/>
          </a:xfrm>
        </p:grpSpPr>
        <p:sp>
          <p:nvSpPr>
            <p:cNvPr id="14354" name="Rectangle 17"/>
            <p:cNvSpPr>
              <a:spLocks noChangeArrowheads="1"/>
            </p:cNvSpPr>
            <p:nvPr/>
          </p:nvSpPr>
          <p:spPr bwMode="auto">
            <a:xfrm>
              <a:off x="3787" y="1389"/>
              <a:ext cx="1678" cy="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55" name="Rectangle 18"/>
            <p:cNvSpPr>
              <a:spLocks noChangeArrowheads="1"/>
            </p:cNvSpPr>
            <p:nvPr/>
          </p:nvSpPr>
          <p:spPr bwMode="auto">
            <a:xfrm rot="-2160000">
              <a:off x="3606" y="890"/>
              <a:ext cx="1678" cy="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56" name="Oval 19"/>
            <p:cNvSpPr>
              <a:spLocks noChangeArrowheads="1"/>
            </p:cNvSpPr>
            <p:nvPr/>
          </p:nvSpPr>
          <p:spPr bwMode="auto">
            <a:xfrm>
              <a:off x="4332" y="890"/>
              <a:ext cx="90" cy="13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57" name="Oval 20"/>
            <p:cNvSpPr>
              <a:spLocks noChangeArrowheads="1"/>
            </p:cNvSpPr>
            <p:nvPr/>
          </p:nvSpPr>
          <p:spPr bwMode="auto">
            <a:xfrm>
              <a:off x="3742" y="1344"/>
              <a:ext cx="91" cy="9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6011863" y="836613"/>
            <a:ext cx="2881312" cy="1368425"/>
            <a:chOff x="3787" y="527"/>
            <a:chExt cx="1815" cy="862"/>
          </a:xfrm>
        </p:grpSpPr>
        <p:sp>
          <p:nvSpPr>
            <p:cNvPr id="14350" name="Line 22"/>
            <p:cNvSpPr>
              <a:spLocks noChangeShapeType="1"/>
            </p:cNvSpPr>
            <p:nvPr/>
          </p:nvSpPr>
          <p:spPr bwMode="auto">
            <a:xfrm>
              <a:off x="3787" y="1389"/>
              <a:ext cx="181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1" name="Text Box 23"/>
            <p:cNvSpPr txBox="1">
              <a:spLocks noChangeArrowheads="1"/>
            </p:cNvSpPr>
            <p:nvPr/>
          </p:nvSpPr>
          <p:spPr bwMode="auto">
            <a:xfrm>
              <a:off x="3969" y="1139"/>
              <a:ext cx="2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sym typeface="Symbol" pitchFamily="18" charset="2"/>
                </a:rPr>
                <a:t></a:t>
              </a:r>
            </a:p>
          </p:txBody>
        </p:sp>
        <p:sp>
          <p:nvSpPr>
            <p:cNvPr id="14352" name="Line 24"/>
            <p:cNvSpPr>
              <a:spLocks noChangeShapeType="1"/>
            </p:cNvSpPr>
            <p:nvPr/>
          </p:nvSpPr>
          <p:spPr bwMode="auto">
            <a:xfrm flipH="1" flipV="1">
              <a:off x="4150" y="709"/>
              <a:ext cx="182" cy="2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3" name="Text Box 25"/>
            <p:cNvSpPr txBox="1">
              <a:spLocks noChangeArrowheads="1"/>
            </p:cNvSpPr>
            <p:nvPr/>
          </p:nvSpPr>
          <p:spPr bwMode="auto">
            <a:xfrm>
              <a:off x="3923" y="527"/>
              <a:ext cx="2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sym typeface="Symbol" pitchFamily="18" charset="2"/>
                </a:rPr>
                <a:t>N</a:t>
              </a:r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611188" y="2492375"/>
            <a:ext cx="7912100" cy="4087813"/>
            <a:chOff x="385" y="1570"/>
            <a:chExt cx="4984" cy="2575"/>
          </a:xfrm>
        </p:grpSpPr>
        <p:sp>
          <p:nvSpPr>
            <p:cNvPr id="14347" name="Text Box 2"/>
            <p:cNvSpPr txBox="1">
              <a:spLocks noChangeArrowheads="1"/>
            </p:cNvSpPr>
            <p:nvPr/>
          </p:nvSpPr>
          <p:spPr bwMode="auto">
            <a:xfrm>
              <a:off x="385" y="1616"/>
              <a:ext cx="48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解：建立平面极坐标系。</a:t>
              </a:r>
            </a:p>
          </p:txBody>
        </p:sp>
        <p:sp>
          <p:nvSpPr>
            <p:cNvPr id="14348" name="Text Box 14"/>
            <p:cNvSpPr txBox="1">
              <a:spLocks noChangeArrowheads="1"/>
            </p:cNvSpPr>
            <p:nvPr/>
          </p:nvSpPr>
          <p:spPr bwMode="auto">
            <a:xfrm>
              <a:off x="521" y="2205"/>
              <a:ext cx="48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chemeClr val="bg1"/>
                  </a:solidFill>
                  <a:ea typeface="楷体_GB2312" pitchFamily="49" charset="-122"/>
                </a:rPr>
                <a:t>    </a:t>
              </a: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动力学方程</a:t>
              </a:r>
            </a:p>
          </p:txBody>
        </p:sp>
        <p:sp>
          <p:nvSpPr>
            <p:cNvPr id="14349" name="Text Box 15"/>
            <p:cNvSpPr txBox="1">
              <a:spLocks noChangeArrowheads="1"/>
            </p:cNvSpPr>
            <p:nvPr/>
          </p:nvSpPr>
          <p:spPr bwMode="auto">
            <a:xfrm>
              <a:off x="431" y="2840"/>
              <a:ext cx="48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chemeClr val="bg1"/>
                  </a:solidFill>
                  <a:ea typeface="楷体_GB2312" pitchFamily="49" charset="-122"/>
                </a:rPr>
                <a:t>    </a:t>
              </a: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将（</a:t>
              </a:r>
              <a:r>
                <a:rPr lang="en-US" altLang="zh-CN" b="1">
                  <a:solidFill>
                    <a:schemeClr val="accent2"/>
                  </a:solidFill>
                  <a:ea typeface="楷体_GB2312" pitchFamily="49" charset="-122"/>
                </a:rPr>
                <a:t>1</a:t>
              </a: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）积分，解得，</a:t>
              </a:r>
            </a:p>
          </p:txBody>
        </p:sp>
        <p:graphicFrame>
          <p:nvGraphicFramePr>
            <p:cNvPr id="14338" name="Object 27"/>
            <p:cNvGraphicFramePr>
              <a:graphicFrameLocks noChangeAspect="1"/>
            </p:cNvGraphicFramePr>
            <p:nvPr/>
          </p:nvGraphicFramePr>
          <p:xfrm>
            <a:off x="1882" y="2251"/>
            <a:ext cx="2208" cy="560"/>
          </p:xfrm>
          <a:graphic>
            <a:graphicData uri="http://schemas.openxmlformats.org/presentationml/2006/ole">
              <p:oleObj spid="_x0000_s14338" name="公式" r:id="rId3" imgW="3504960" imgH="888840" progId="Equation.3">
                <p:embed/>
              </p:oleObj>
            </a:graphicData>
          </a:graphic>
        </p:graphicFrame>
        <p:graphicFrame>
          <p:nvGraphicFramePr>
            <p:cNvPr id="14339" name="Object 28"/>
            <p:cNvGraphicFramePr>
              <a:graphicFrameLocks noChangeAspect="1"/>
            </p:cNvGraphicFramePr>
            <p:nvPr/>
          </p:nvGraphicFramePr>
          <p:xfrm>
            <a:off x="2562" y="1570"/>
            <a:ext cx="1032" cy="592"/>
          </p:xfrm>
          <a:graphic>
            <a:graphicData uri="http://schemas.openxmlformats.org/presentationml/2006/ole">
              <p:oleObj spid="_x0000_s14339" name="公式" r:id="rId4" imgW="1638000" imgH="939600" progId="Equation.3">
                <p:embed/>
              </p:oleObj>
            </a:graphicData>
          </a:graphic>
        </p:graphicFrame>
        <p:graphicFrame>
          <p:nvGraphicFramePr>
            <p:cNvPr id="14340" name="Object 29"/>
            <p:cNvGraphicFramePr>
              <a:graphicFrameLocks noChangeAspect="1"/>
            </p:cNvGraphicFramePr>
            <p:nvPr/>
          </p:nvGraphicFramePr>
          <p:xfrm>
            <a:off x="2426" y="3113"/>
            <a:ext cx="1808" cy="1032"/>
          </p:xfrm>
          <a:graphic>
            <a:graphicData uri="http://schemas.openxmlformats.org/presentationml/2006/ole">
              <p:oleObj spid="_x0000_s14340" name="公式" r:id="rId5" imgW="2869920" imgH="1638000" progId="Equation.3">
                <p:embed/>
              </p:oleObj>
            </a:graphicData>
          </a:graphic>
        </p:graphicFrame>
      </p:grpSp>
      <p:sp>
        <p:nvSpPr>
          <p:cNvPr id="14346" name="矩形 19"/>
          <p:cNvSpPr>
            <a:spLocks noChangeArrowheads="1"/>
          </p:cNvSpPr>
          <p:nvPr/>
        </p:nvSpPr>
        <p:spPr bwMode="auto">
          <a:xfrm>
            <a:off x="5857875" y="2243138"/>
            <a:ext cx="369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b="1" i="1">
                <a:solidFill>
                  <a:srgbClr val="FF6600"/>
                </a:solidFill>
                <a:ea typeface="楷体_GB2312" pitchFamily="49" charset="-122"/>
              </a:rPr>
              <a:t>O</a:t>
            </a:r>
            <a:endParaRPr lang="zh-CN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zh-CN" sz="28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§2.1  </a:t>
            </a:r>
            <a:r>
              <a:rPr lang="zh-CN" altLang="en-US" sz="28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惯性</a:t>
            </a:r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533400" y="990600"/>
            <a:ext cx="815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一</a:t>
            </a: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. 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惯性定律</a:t>
            </a:r>
          </a:p>
        </p:txBody>
      </p:sp>
      <p:sp>
        <p:nvSpPr>
          <p:cNvPr id="31748" name="Text Box 5"/>
          <p:cNvSpPr txBox="1">
            <a:spLocks noChangeArrowheads="1"/>
          </p:cNvSpPr>
          <p:nvPr/>
        </p:nvSpPr>
        <p:spPr bwMode="auto">
          <a:xfrm>
            <a:off x="533400" y="1743075"/>
            <a:ext cx="7924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亚里士多德时代，力被认为是维持物体运动的原因。伽利略为人们开启了认识运动本质的窗口。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33400" y="2822575"/>
            <a:ext cx="7924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</a:t>
            </a:r>
            <a:r>
              <a:rPr lang="zh-CN" altLang="en-US" b="1" u="sng">
                <a:solidFill>
                  <a:schemeClr val="accent2"/>
                </a:solidFill>
                <a:ea typeface="楷体_GB2312" pitchFamily="49" charset="-122"/>
              </a:rPr>
              <a:t>任何物体如果没有受到其它物体的作用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，都将</a:t>
            </a:r>
            <a:r>
              <a:rPr lang="zh-CN" altLang="en-US" b="1">
                <a:solidFill>
                  <a:srgbClr val="FF0000"/>
                </a:solidFill>
                <a:ea typeface="楷体_GB2312" pitchFamily="49" charset="-122"/>
              </a:rPr>
              <a:t>保持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静止的或作匀速直线运动的状态。－－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牛顿第一定律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33400" y="3849688"/>
            <a:ext cx="807085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物体本身具有的自然本性是</a:t>
            </a:r>
            <a:r>
              <a:rPr lang="zh-CN" altLang="en-US" b="1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惯性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，而不是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“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惰性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”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    物体具有惯性在许多场合有表现，但有时似乎又有违背。问题在于：惯性定律所说的静止或匀速直线运动是相对于什么参考系而言的？惯性定律相对于什么参考系成立？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533400" y="4664075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endParaRPr lang="en-US" altLang="zh-CN" b="1">
              <a:solidFill>
                <a:schemeClr val="accent2"/>
              </a:solidFill>
              <a:ea typeface="楷体_GB2312" pitchFamily="49" charset="-122"/>
            </a:endParaRPr>
          </a:p>
        </p:txBody>
      </p:sp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6575" y="0"/>
            <a:ext cx="3527425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autoUpdateAnimBg="0"/>
      <p:bldP spid="3079" grpId="0" autoUpdateAnimBg="0"/>
      <p:bldP spid="3080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2"/>
          <p:cNvSpPr txBox="1">
            <a:spLocks noChangeArrowheads="1"/>
          </p:cNvSpPr>
          <p:nvPr/>
        </p:nvSpPr>
        <p:spPr bwMode="auto">
          <a:xfrm>
            <a:off x="611188" y="2060575"/>
            <a:ext cx="3744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径向速度等也可获得。</a:t>
            </a:r>
          </a:p>
        </p:txBody>
      </p:sp>
      <p:sp>
        <p:nvSpPr>
          <p:cNvPr id="15366" name="Text Box 3"/>
          <p:cNvSpPr txBox="1">
            <a:spLocks noChangeArrowheads="1"/>
          </p:cNvSpPr>
          <p:nvPr/>
        </p:nvSpPr>
        <p:spPr bwMode="auto">
          <a:xfrm>
            <a:off x="611188" y="549275"/>
            <a:ext cx="5256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整理后得，</a:t>
            </a:r>
            <a:endParaRPr lang="zh-CN" altLang="en-US" b="1">
              <a:solidFill>
                <a:schemeClr val="accent2"/>
              </a:solidFill>
              <a:ea typeface="楷体_GB2312" pitchFamily="49" charset="-122"/>
              <a:sym typeface="Symbol" pitchFamily="18" charset="2"/>
            </a:endParaRPr>
          </a:p>
        </p:txBody>
      </p:sp>
      <p:grpSp>
        <p:nvGrpSpPr>
          <p:cNvPr id="15367" name="Group 6"/>
          <p:cNvGrpSpPr>
            <a:grpSpLocks/>
          </p:cNvGrpSpPr>
          <p:nvPr/>
        </p:nvGrpSpPr>
        <p:grpSpPr bwMode="auto">
          <a:xfrm>
            <a:off x="5724525" y="1412875"/>
            <a:ext cx="2951163" cy="863600"/>
            <a:chOff x="3606" y="890"/>
            <a:chExt cx="1859" cy="544"/>
          </a:xfrm>
        </p:grpSpPr>
        <p:sp>
          <p:nvSpPr>
            <p:cNvPr id="15373" name="Rectangle 7"/>
            <p:cNvSpPr>
              <a:spLocks noChangeArrowheads="1"/>
            </p:cNvSpPr>
            <p:nvPr/>
          </p:nvSpPr>
          <p:spPr bwMode="auto">
            <a:xfrm>
              <a:off x="3787" y="1389"/>
              <a:ext cx="1678" cy="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74" name="Rectangle 8"/>
            <p:cNvSpPr>
              <a:spLocks noChangeArrowheads="1"/>
            </p:cNvSpPr>
            <p:nvPr/>
          </p:nvSpPr>
          <p:spPr bwMode="auto">
            <a:xfrm rot="-2160000">
              <a:off x="3606" y="890"/>
              <a:ext cx="1678" cy="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75" name="Oval 9"/>
            <p:cNvSpPr>
              <a:spLocks noChangeArrowheads="1"/>
            </p:cNvSpPr>
            <p:nvPr/>
          </p:nvSpPr>
          <p:spPr bwMode="auto">
            <a:xfrm>
              <a:off x="4332" y="890"/>
              <a:ext cx="90" cy="136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76" name="Oval 10"/>
            <p:cNvSpPr>
              <a:spLocks noChangeArrowheads="1"/>
            </p:cNvSpPr>
            <p:nvPr/>
          </p:nvSpPr>
          <p:spPr bwMode="auto">
            <a:xfrm>
              <a:off x="3742" y="1344"/>
              <a:ext cx="91" cy="9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368" name="Group 11"/>
          <p:cNvGrpSpPr>
            <a:grpSpLocks/>
          </p:cNvGrpSpPr>
          <p:nvPr/>
        </p:nvGrpSpPr>
        <p:grpSpPr bwMode="auto">
          <a:xfrm>
            <a:off x="6011863" y="836613"/>
            <a:ext cx="2881312" cy="1368425"/>
            <a:chOff x="3787" y="527"/>
            <a:chExt cx="1815" cy="862"/>
          </a:xfrm>
        </p:grpSpPr>
        <p:sp>
          <p:nvSpPr>
            <p:cNvPr id="15369" name="Line 12"/>
            <p:cNvSpPr>
              <a:spLocks noChangeShapeType="1"/>
            </p:cNvSpPr>
            <p:nvPr/>
          </p:nvSpPr>
          <p:spPr bwMode="auto">
            <a:xfrm>
              <a:off x="3787" y="1389"/>
              <a:ext cx="181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70" name="Text Box 13"/>
            <p:cNvSpPr txBox="1">
              <a:spLocks noChangeArrowheads="1"/>
            </p:cNvSpPr>
            <p:nvPr/>
          </p:nvSpPr>
          <p:spPr bwMode="auto">
            <a:xfrm>
              <a:off x="3969" y="1139"/>
              <a:ext cx="2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sym typeface="Symbol" pitchFamily="18" charset="2"/>
                </a:rPr>
                <a:t></a:t>
              </a:r>
            </a:p>
          </p:txBody>
        </p:sp>
        <p:sp>
          <p:nvSpPr>
            <p:cNvPr id="15371" name="Line 14"/>
            <p:cNvSpPr>
              <a:spLocks noChangeShapeType="1"/>
            </p:cNvSpPr>
            <p:nvPr/>
          </p:nvSpPr>
          <p:spPr bwMode="auto">
            <a:xfrm flipH="1" flipV="1">
              <a:off x="4150" y="709"/>
              <a:ext cx="182" cy="2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72" name="Text Box 15"/>
            <p:cNvSpPr txBox="1">
              <a:spLocks noChangeArrowheads="1"/>
            </p:cNvSpPr>
            <p:nvPr/>
          </p:nvSpPr>
          <p:spPr bwMode="auto">
            <a:xfrm>
              <a:off x="3923" y="527"/>
              <a:ext cx="2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sym typeface="Symbol" pitchFamily="18" charset="2"/>
                </a:rPr>
                <a:t>N</a:t>
              </a:r>
            </a:p>
          </p:txBody>
        </p:sp>
      </p:grpSp>
      <p:graphicFrame>
        <p:nvGraphicFramePr>
          <p:cNvPr id="15362" name="Object 19"/>
          <p:cNvGraphicFramePr>
            <a:graphicFrameLocks noChangeAspect="1"/>
          </p:cNvGraphicFramePr>
          <p:nvPr/>
        </p:nvGraphicFramePr>
        <p:xfrm>
          <a:off x="1692275" y="1125538"/>
          <a:ext cx="2895600" cy="800100"/>
        </p:xfrm>
        <a:graphic>
          <a:graphicData uri="http://schemas.openxmlformats.org/presentationml/2006/ole">
            <p:oleObj spid="_x0000_s15362" name="公式" r:id="rId3" imgW="2895480" imgH="799920" progId="Equation.3">
              <p:embed/>
            </p:oleObj>
          </a:graphicData>
        </a:graphic>
      </p:graphicFrame>
      <p:graphicFrame>
        <p:nvGraphicFramePr>
          <p:cNvPr id="15363" name="Object 20"/>
          <p:cNvGraphicFramePr>
            <a:graphicFrameLocks noChangeAspect="1"/>
          </p:cNvGraphicFramePr>
          <p:nvPr/>
        </p:nvGraphicFramePr>
        <p:xfrm>
          <a:off x="1979613" y="2587625"/>
          <a:ext cx="5040312" cy="3925888"/>
        </p:xfrm>
        <a:graphic>
          <a:graphicData uri="http://schemas.openxmlformats.org/presentationml/2006/ole">
            <p:oleObj spid="_x0000_s15363" name="Graph" r:id="rId4" imgW="3818880" imgH="2975040" progId="Origin50.Grap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16"/>
          <p:cNvGraphicFramePr>
            <a:graphicFrameLocks noChangeAspect="1"/>
          </p:cNvGraphicFramePr>
          <p:nvPr/>
        </p:nvGraphicFramePr>
        <p:xfrm>
          <a:off x="5651500" y="260350"/>
          <a:ext cx="3252788" cy="2503488"/>
        </p:xfrm>
        <a:graphic>
          <a:graphicData uri="http://schemas.openxmlformats.org/presentationml/2006/ole">
            <p:oleObj spid="_x0000_s16386" name="Graph" r:id="rId3" imgW="3252960" imgH="2502720" progId="Origin50.Graph">
              <p:embed/>
            </p:oleObj>
          </a:graphicData>
        </a:graphic>
      </p:graphicFrame>
      <p:sp>
        <p:nvSpPr>
          <p:cNvPr id="16393" name="Rectangle 17"/>
          <p:cNvSpPr>
            <a:spLocks noChangeArrowheads="1"/>
          </p:cNvSpPr>
          <p:nvPr/>
        </p:nvSpPr>
        <p:spPr bwMode="auto">
          <a:xfrm>
            <a:off x="611188" y="404813"/>
            <a:ext cx="48974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4. 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质点沿光滑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y</a:t>
            </a:r>
            <a:r>
              <a:rPr lang="en-US" altLang="zh-CN" b="1" baseline="3000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en-US" altLang="zh-CN" b="1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=2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x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无初速滑下，初始坐标</a:t>
            </a:r>
            <a:r>
              <a:rPr lang="en-US" altLang="zh-CN" b="1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(2,2)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，在何处脱离抛物线？</a:t>
            </a:r>
            <a:endParaRPr lang="zh-CN" altLang="en-US" b="1">
              <a:solidFill>
                <a:schemeClr val="accent2"/>
              </a:solidFill>
              <a:latin typeface="楷体_GB2312" pitchFamily="49" charset="-122"/>
              <a:ea typeface="楷体_GB2312" pitchFamily="49" charset="-122"/>
              <a:sym typeface="Symbol" pitchFamily="18" charset="2"/>
            </a:endParaRPr>
          </a:p>
        </p:txBody>
      </p:sp>
      <p:sp>
        <p:nvSpPr>
          <p:cNvPr id="16394" name="Oval 18"/>
          <p:cNvSpPr>
            <a:spLocks noChangeArrowheads="1"/>
          </p:cNvSpPr>
          <p:nvPr/>
        </p:nvSpPr>
        <p:spPr bwMode="auto">
          <a:xfrm>
            <a:off x="7164388" y="1125538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5" name="Line 19"/>
          <p:cNvSpPr>
            <a:spLocks noChangeShapeType="1"/>
          </p:cNvSpPr>
          <p:nvPr/>
        </p:nvSpPr>
        <p:spPr bwMode="auto">
          <a:xfrm>
            <a:off x="5867400" y="2565400"/>
            <a:ext cx="302577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6" name="Line 20"/>
          <p:cNvSpPr>
            <a:spLocks noChangeShapeType="1"/>
          </p:cNvSpPr>
          <p:nvPr/>
        </p:nvSpPr>
        <p:spPr bwMode="auto">
          <a:xfrm flipV="1">
            <a:off x="5867400" y="476250"/>
            <a:ext cx="0" cy="20891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7" name="Text Box 21"/>
          <p:cNvSpPr txBox="1">
            <a:spLocks noChangeArrowheads="1"/>
          </p:cNvSpPr>
          <p:nvPr/>
        </p:nvSpPr>
        <p:spPr bwMode="auto">
          <a:xfrm>
            <a:off x="8675688" y="2565400"/>
            <a:ext cx="287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>
                <a:solidFill>
                  <a:srgbClr val="0000FF"/>
                </a:solidFill>
              </a:rPr>
              <a:t>x</a:t>
            </a:r>
          </a:p>
        </p:txBody>
      </p:sp>
      <p:sp>
        <p:nvSpPr>
          <p:cNvPr id="16398" name="Text Box 22"/>
          <p:cNvSpPr txBox="1">
            <a:spLocks noChangeArrowheads="1"/>
          </p:cNvSpPr>
          <p:nvPr/>
        </p:nvSpPr>
        <p:spPr bwMode="auto">
          <a:xfrm>
            <a:off x="5580063" y="188913"/>
            <a:ext cx="287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>
                <a:solidFill>
                  <a:srgbClr val="0000FF"/>
                </a:solidFill>
              </a:rPr>
              <a:t>y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6516688" y="260350"/>
            <a:ext cx="2159000" cy="1970088"/>
            <a:chOff x="4105" y="164"/>
            <a:chExt cx="1360" cy="1241"/>
          </a:xfrm>
        </p:grpSpPr>
        <p:sp>
          <p:nvSpPr>
            <p:cNvPr id="16406" name="Line 24"/>
            <p:cNvSpPr>
              <a:spLocks noChangeShapeType="1"/>
            </p:cNvSpPr>
            <p:nvPr/>
          </p:nvSpPr>
          <p:spPr bwMode="auto">
            <a:xfrm flipH="1" flipV="1">
              <a:off x="4332" y="436"/>
              <a:ext cx="181" cy="273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7" name="Line 25"/>
            <p:cNvSpPr>
              <a:spLocks noChangeShapeType="1"/>
            </p:cNvSpPr>
            <p:nvPr/>
          </p:nvSpPr>
          <p:spPr bwMode="auto">
            <a:xfrm>
              <a:off x="4558" y="754"/>
              <a:ext cx="0" cy="363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8" name="Text Box 26"/>
            <p:cNvSpPr txBox="1">
              <a:spLocks noChangeArrowheads="1"/>
            </p:cNvSpPr>
            <p:nvPr/>
          </p:nvSpPr>
          <p:spPr bwMode="auto">
            <a:xfrm>
              <a:off x="4468" y="1117"/>
              <a:ext cx="45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>
                  <a:solidFill>
                    <a:srgbClr val="0000FF"/>
                  </a:solidFill>
                </a:rPr>
                <a:t>mg</a:t>
              </a:r>
            </a:p>
          </p:txBody>
        </p:sp>
        <p:sp>
          <p:nvSpPr>
            <p:cNvPr id="16409" name="Text Box 27"/>
            <p:cNvSpPr txBox="1">
              <a:spLocks noChangeArrowheads="1"/>
            </p:cNvSpPr>
            <p:nvPr/>
          </p:nvSpPr>
          <p:spPr bwMode="auto">
            <a:xfrm>
              <a:off x="4105" y="164"/>
              <a:ext cx="18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>
                  <a:solidFill>
                    <a:srgbClr val="0000FF"/>
                  </a:solidFill>
                </a:rPr>
                <a:t>N</a:t>
              </a:r>
            </a:p>
          </p:txBody>
        </p:sp>
        <p:sp>
          <p:nvSpPr>
            <p:cNvPr id="16410" name="Line 28"/>
            <p:cNvSpPr>
              <a:spLocks noChangeShapeType="1"/>
            </p:cNvSpPr>
            <p:nvPr/>
          </p:nvSpPr>
          <p:spPr bwMode="auto">
            <a:xfrm flipV="1">
              <a:off x="5193" y="391"/>
              <a:ext cx="272" cy="9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755650" y="1628775"/>
            <a:ext cx="7704138" cy="4892675"/>
            <a:chOff x="476" y="1026"/>
            <a:chExt cx="4853" cy="3082"/>
          </a:xfrm>
        </p:grpSpPr>
        <p:sp>
          <p:nvSpPr>
            <p:cNvPr id="16401" name="Text Box 2"/>
            <p:cNvSpPr txBox="1">
              <a:spLocks noChangeArrowheads="1"/>
            </p:cNvSpPr>
            <p:nvPr/>
          </p:nvSpPr>
          <p:spPr bwMode="auto">
            <a:xfrm>
              <a:off x="476" y="1026"/>
              <a:ext cx="281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解：取自然坐标系为宜。</a:t>
              </a:r>
              <a:r>
                <a:rPr lang="zh-CN" altLang="en-US" b="1" i="1">
                  <a:solidFill>
                    <a:srgbClr val="FF6600"/>
                  </a:solidFill>
                  <a:ea typeface="楷体_GB2312" pitchFamily="49" charset="-122"/>
                  <a:sym typeface="Symbol" pitchFamily="18" charset="2"/>
                </a:rPr>
                <a:t></a:t>
              </a: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  <a:sym typeface="Symbol" pitchFamily="18" charset="2"/>
                </a:rPr>
                <a:t>取为切线与</a:t>
              </a:r>
              <a:r>
                <a:rPr lang="en-US" altLang="zh-CN" b="1" i="1">
                  <a:solidFill>
                    <a:srgbClr val="FF6600"/>
                  </a:solidFill>
                  <a:ea typeface="楷体_GB2312" pitchFamily="49" charset="-122"/>
                  <a:sym typeface="Symbol" pitchFamily="18" charset="2"/>
                </a:rPr>
                <a:t>x</a:t>
              </a: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  <a:sym typeface="Symbol" pitchFamily="18" charset="2"/>
                </a:rPr>
                <a:t>轴之夹角。</a:t>
              </a:r>
            </a:p>
          </p:txBody>
        </p:sp>
        <p:sp>
          <p:nvSpPr>
            <p:cNvPr id="16402" name="Text Box 3"/>
            <p:cNvSpPr txBox="1">
              <a:spLocks noChangeArrowheads="1"/>
            </p:cNvSpPr>
            <p:nvPr/>
          </p:nvSpPr>
          <p:spPr bwMode="auto">
            <a:xfrm>
              <a:off x="521" y="2069"/>
              <a:ext cx="33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动力学方程，</a:t>
              </a:r>
              <a:endParaRPr lang="zh-CN" altLang="en-US" b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endParaRPr>
            </a:p>
          </p:txBody>
        </p:sp>
        <p:sp>
          <p:nvSpPr>
            <p:cNvPr id="16403" name="Text Box 23"/>
            <p:cNvSpPr txBox="1">
              <a:spLocks noChangeArrowheads="1"/>
            </p:cNvSpPr>
            <p:nvPr/>
          </p:nvSpPr>
          <p:spPr bwMode="auto">
            <a:xfrm>
              <a:off x="3560" y="1570"/>
              <a:ext cx="18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>
                  <a:solidFill>
                    <a:srgbClr val="0000FF"/>
                  </a:solidFill>
                </a:rPr>
                <a:t>O</a:t>
              </a:r>
            </a:p>
          </p:txBody>
        </p:sp>
        <p:graphicFrame>
          <p:nvGraphicFramePr>
            <p:cNvPr id="16387" name="Object 29"/>
            <p:cNvGraphicFramePr>
              <a:graphicFrameLocks noChangeAspect="1"/>
            </p:cNvGraphicFramePr>
            <p:nvPr/>
          </p:nvGraphicFramePr>
          <p:xfrm>
            <a:off x="846" y="1530"/>
            <a:ext cx="2033" cy="505"/>
          </p:xfrm>
          <a:graphic>
            <a:graphicData uri="http://schemas.openxmlformats.org/presentationml/2006/ole">
              <p:oleObj spid="_x0000_s16387" name="公式" r:id="rId4" imgW="1688760" imgH="419040" progId="Equation.3">
                <p:embed/>
              </p:oleObj>
            </a:graphicData>
          </a:graphic>
        </p:graphicFrame>
        <p:graphicFrame>
          <p:nvGraphicFramePr>
            <p:cNvPr id="16388" name="Object 30"/>
            <p:cNvGraphicFramePr>
              <a:graphicFrameLocks noChangeAspect="1"/>
            </p:cNvGraphicFramePr>
            <p:nvPr/>
          </p:nvGraphicFramePr>
          <p:xfrm>
            <a:off x="1927" y="2069"/>
            <a:ext cx="2512" cy="960"/>
          </p:xfrm>
          <a:graphic>
            <a:graphicData uri="http://schemas.openxmlformats.org/presentationml/2006/ole">
              <p:oleObj spid="_x0000_s16388" name="公式" r:id="rId5" imgW="3987720" imgH="1523880" progId="Equation.3">
                <p:embed/>
              </p:oleObj>
            </a:graphicData>
          </a:graphic>
        </p:graphicFrame>
        <p:sp>
          <p:nvSpPr>
            <p:cNvPr id="16404" name="Text Box 31"/>
            <p:cNvSpPr txBox="1">
              <a:spLocks noChangeArrowheads="1"/>
            </p:cNvSpPr>
            <p:nvPr/>
          </p:nvSpPr>
          <p:spPr bwMode="auto">
            <a:xfrm>
              <a:off x="521" y="3067"/>
              <a:ext cx="18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由（</a:t>
              </a:r>
              <a:r>
                <a:rPr lang="en-US" altLang="zh-CN" b="1">
                  <a:solidFill>
                    <a:schemeClr val="accent2"/>
                  </a:solidFill>
                  <a:ea typeface="楷体_GB2312" pitchFamily="49" charset="-122"/>
                </a:rPr>
                <a:t>1</a:t>
              </a: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）式解得，</a:t>
              </a:r>
              <a:endParaRPr lang="zh-CN" altLang="en-US" b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endParaRPr>
            </a:p>
          </p:txBody>
        </p:sp>
        <p:graphicFrame>
          <p:nvGraphicFramePr>
            <p:cNvPr id="16389" name="Object 32"/>
            <p:cNvGraphicFramePr>
              <a:graphicFrameLocks noChangeAspect="1"/>
            </p:cNvGraphicFramePr>
            <p:nvPr/>
          </p:nvGraphicFramePr>
          <p:xfrm>
            <a:off x="2109" y="3067"/>
            <a:ext cx="1144" cy="256"/>
          </p:xfrm>
          <a:graphic>
            <a:graphicData uri="http://schemas.openxmlformats.org/presentationml/2006/ole">
              <p:oleObj spid="_x0000_s16389" name="公式" r:id="rId6" imgW="1815840" imgH="406080" progId="Equation.3">
                <p:embed/>
              </p:oleObj>
            </a:graphicData>
          </a:graphic>
        </p:graphicFrame>
        <p:sp>
          <p:nvSpPr>
            <p:cNvPr id="16405" name="Text Box 33"/>
            <p:cNvSpPr txBox="1">
              <a:spLocks noChangeArrowheads="1"/>
            </p:cNvSpPr>
            <p:nvPr/>
          </p:nvSpPr>
          <p:spPr bwMode="auto">
            <a:xfrm>
              <a:off x="521" y="3339"/>
              <a:ext cx="4808" cy="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脱离抛物线，即</a:t>
              </a:r>
              <a:r>
                <a:rPr lang="en-US" altLang="zh-CN" b="1" i="1">
                  <a:solidFill>
                    <a:schemeClr val="accent2"/>
                  </a:solidFill>
                  <a:ea typeface="楷体_GB2312" pitchFamily="49" charset="-122"/>
                </a:rPr>
                <a:t>N</a:t>
              </a:r>
              <a:r>
                <a:rPr lang="en-US" altLang="zh-CN" b="1">
                  <a:solidFill>
                    <a:schemeClr val="accent2"/>
                  </a:solidFill>
                  <a:ea typeface="楷体_GB2312" pitchFamily="49" charset="-122"/>
                </a:rPr>
                <a:t>=0</a:t>
              </a: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，（</a:t>
              </a:r>
              <a:r>
                <a:rPr lang="en-US" altLang="zh-CN" b="1">
                  <a:solidFill>
                    <a:schemeClr val="accent2"/>
                  </a:solidFill>
                  <a:ea typeface="楷体_GB2312" pitchFamily="49" charset="-122"/>
                </a:rPr>
                <a:t>2</a:t>
              </a: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）式变为</a:t>
              </a:r>
            </a:p>
            <a:p>
              <a:pPr>
                <a:spcBef>
                  <a:spcPct val="50000"/>
                </a:spcBef>
              </a:pP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利用                         ，可解得</a:t>
              </a:r>
              <a:r>
                <a:rPr lang="en-US" altLang="zh-CN" b="1" i="1">
                  <a:solidFill>
                    <a:srgbClr val="FF6600"/>
                  </a:solidFill>
                  <a:ea typeface="楷体_GB2312" pitchFamily="49" charset="-122"/>
                </a:rPr>
                <a:t>y</a:t>
              </a:r>
              <a:r>
                <a:rPr lang="en-US" altLang="zh-CN" b="1">
                  <a:solidFill>
                    <a:srgbClr val="FF6600"/>
                  </a:solidFill>
                  <a:ea typeface="楷体_GB2312" pitchFamily="49" charset="-122"/>
                </a:rPr>
                <a:t>=1</a:t>
              </a: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，</a:t>
              </a:r>
              <a:r>
                <a:rPr lang="en-US" altLang="zh-CN" b="1" i="1">
                  <a:solidFill>
                    <a:srgbClr val="FF6600"/>
                  </a:solidFill>
                  <a:ea typeface="楷体_GB2312" pitchFamily="49" charset="-122"/>
                </a:rPr>
                <a:t>x</a:t>
              </a:r>
              <a:r>
                <a:rPr lang="en-US" altLang="zh-CN" b="1">
                  <a:solidFill>
                    <a:srgbClr val="FF6600"/>
                  </a:solidFill>
                  <a:ea typeface="楷体_GB2312" pitchFamily="49" charset="-122"/>
                </a:rPr>
                <a:t>=1/2</a:t>
              </a:r>
              <a:r>
                <a:rPr lang="zh-CN" altLang="en-US" b="1">
                  <a:solidFill>
                    <a:schemeClr val="accent2"/>
                  </a:solidFill>
                  <a:ea typeface="楷体_GB2312" pitchFamily="49" charset="-122"/>
                </a:rPr>
                <a:t>，脱离轨道。</a:t>
              </a:r>
              <a:endParaRPr lang="zh-CN" altLang="en-US" b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endParaRPr>
            </a:p>
          </p:txBody>
        </p:sp>
        <p:graphicFrame>
          <p:nvGraphicFramePr>
            <p:cNvPr id="16390" name="Object 34"/>
            <p:cNvGraphicFramePr>
              <a:graphicFrameLocks noChangeAspect="1"/>
            </p:cNvGraphicFramePr>
            <p:nvPr/>
          </p:nvGraphicFramePr>
          <p:xfrm>
            <a:off x="3651" y="3339"/>
            <a:ext cx="1056" cy="256"/>
          </p:xfrm>
          <a:graphic>
            <a:graphicData uri="http://schemas.openxmlformats.org/presentationml/2006/ole">
              <p:oleObj spid="_x0000_s16390" name="公式" r:id="rId7" imgW="1676160" imgH="406080" progId="Equation.3">
                <p:embed/>
              </p:oleObj>
            </a:graphicData>
          </a:graphic>
        </p:graphicFrame>
        <p:graphicFrame>
          <p:nvGraphicFramePr>
            <p:cNvPr id="16391" name="Object 35"/>
            <p:cNvGraphicFramePr>
              <a:graphicFrameLocks noChangeAspect="1"/>
            </p:cNvGraphicFramePr>
            <p:nvPr/>
          </p:nvGraphicFramePr>
          <p:xfrm>
            <a:off x="1020" y="3612"/>
            <a:ext cx="1080" cy="496"/>
          </p:xfrm>
          <a:graphic>
            <a:graphicData uri="http://schemas.openxmlformats.org/presentationml/2006/ole">
              <p:oleObj spid="_x0000_s16391" name="公式" r:id="rId8" imgW="1714320" imgH="78732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zh-CN" sz="28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§2.5  </a:t>
            </a:r>
            <a:r>
              <a:rPr lang="zh-CN" altLang="en-US" sz="28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加速参考系和惯性力</a:t>
            </a:r>
          </a:p>
        </p:txBody>
      </p:sp>
      <p:sp>
        <p:nvSpPr>
          <p:cNvPr id="17418" name="Text Box 4"/>
          <p:cNvSpPr txBox="1">
            <a:spLocks noChangeArrowheads="1"/>
          </p:cNvSpPr>
          <p:nvPr/>
        </p:nvSpPr>
        <p:spPr bwMode="auto">
          <a:xfrm>
            <a:off x="609600" y="914400"/>
            <a:ext cx="7772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相对非惯性系，称为相对运动。相对惯性系称为绝对运动。牛顿定律只在惯性参考系中成立。相对运动的“运动规律”？关键是相对运动与绝对运动的关系。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762000" y="2413000"/>
            <a:ext cx="77724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AutoNum type="ea1ChsPeriod"/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平动加速参考系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设参考系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相对惯性系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以加速度      运动。质点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m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相对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、 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的加速度分别是      、     ，有</a:t>
            </a:r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4343400" y="3403600"/>
          <a:ext cx="228600" cy="266700"/>
        </p:xfrm>
        <a:graphic>
          <a:graphicData uri="http://schemas.openxmlformats.org/presentationml/2006/ole">
            <p:oleObj spid="_x0000_s17410" name="Equation" r:id="rId4" imgW="228600" imgH="266400" progId="Equation.DSMT4">
              <p:embed/>
            </p:oleObj>
          </a:graphicData>
        </a:graphic>
      </p:graphicFrame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5029200" y="3403600"/>
          <a:ext cx="279400" cy="304800"/>
        </p:xfrm>
        <a:graphic>
          <a:graphicData uri="http://schemas.openxmlformats.org/presentationml/2006/ole">
            <p:oleObj spid="_x0000_s17411" name="Equation" r:id="rId5" imgW="279360" imgH="304560" progId="Equation.DSMT4">
              <p:embed/>
            </p:oleObj>
          </a:graphicData>
        </a:graphic>
      </p:graphicFrame>
      <p:graphicFrame>
        <p:nvGraphicFramePr>
          <p:cNvPr id="24585" name="Object 9"/>
          <p:cNvGraphicFramePr>
            <a:graphicFrameLocks noChangeAspect="1"/>
          </p:cNvGraphicFramePr>
          <p:nvPr/>
        </p:nvGraphicFramePr>
        <p:xfrm>
          <a:off x="6096000" y="3403600"/>
          <a:ext cx="1346200" cy="406400"/>
        </p:xfrm>
        <a:graphic>
          <a:graphicData uri="http://schemas.openxmlformats.org/presentationml/2006/ole">
            <p:oleObj spid="_x0000_s17412" name="Equation" r:id="rId6" imgW="1346040" imgH="406080" progId="Equation.DSMT4">
              <p:embed/>
            </p:oleObj>
          </a:graphicData>
        </a:graphic>
      </p:graphicFrame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762000" y="38608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在惯性系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中，牛顿第二定律</a:t>
            </a:r>
            <a:endParaRPr lang="zh-CN" altLang="en-US" b="1" i="1">
              <a:solidFill>
                <a:schemeClr val="accent2"/>
              </a:solidFill>
              <a:ea typeface="楷体_GB2312" pitchFamily="49" charset="-122"/>
            </a:endParaRPr>
          </a:p>
        </p:txBody>
      </p:sp>
      <p:graphicFrame>
        <p:nvGraphicFramePr>
          <p:cNvPr id="24587" name="Object 11"/>
          <p:cNvGraphicFramePr>
            <a:graphicFrameLocks noChangeAspect="1"/>
          </p:cNvGraphicFramePr>
          <p:nvPr/>
        </p:nvGraphicFramePr>
        <p:xfrm>
          <a:off x="5181600" y="3898900"/>
          <a:ext cx="2628900" cy="419100"/>
        </p:xfrm>
        <a:graphic>
          <a:graphicData uri="http://schemas.openxmlformats.org/presentationml/2006/ole">
            <p:oleObj spid="_x0000_s17413" name="Equation" r:id="rId7" imgW="2628720" imgH="419040" progId="Equation.DSMT4">
              <p:embed/>
            </p:oleObj>
          </a:graphicData>
        </a:graphic>
      </p:graphicFrame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762000" y="4318000"/>
            <a:ext cx="7772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spcBef>
                <a:spcPct val="50000"/>
              </a:spcBef>
              <a:buFont typeface="宋体" charset="-122"/>
              <a:buAutoNum type="circleNumDbPlain"/>
            </a:pPr>
            <a:r>
              <a:rPr lang="en-US" altLang="zh-CN" b="1">
                <a:solidFill>
                  <a:srgbClr val="0000FF"/>
                </a:solidFill>
                <a:ea typeface="楷体_GB2312" pitchFamily="49" charset="-122"/>
              </a:rPr>
              <a:t>                  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时， </a:t>
            </a:r>
            <a:r>
              <a:rPr lang="en-US" altLang="zh-CN" b="1" i="1">
                <a:solidFill>
                  <a:srgbClr val="0000FF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系也是惯性系，质点遵守相同的牛顿定律。</a:t>
            </a:r>
          </a:p>
        </p:txBody>
      </p:sp>
      <p:graphicFrame>
        <p:nvGraphicFramePr>
          <p:cNvPr id="24589" name="Object 13"/>
          <p:cNvGraphicFramePr>
            <a:graphicFrameLocks noChangeAspect="1"/>
          </p:cNvGraphicFramePr>
          <p:nvPr/>
        </p:nvGraphicFramePr>
        <p:xfrm>
          <a:off x="5676900" y="2952750"/>
          <a:ext cx="304800" cy="406400"/>
        </p:xfrm>
        <a:graphic>
          <a:graphicData uri="http://schemas.openxmlformats.org/presentationml/2006/ole">
            <p:oleObj spid="_x0000_s17414" name="Equation" r:id="rId8" imgW="304560" imgH="406080" progId="Equation.DSMT4">
              <p:embed/>
            </p:oleObj>
          </a:graphicData>
        </a:graphic>
      </p:graphicFrame>
      <p:graphicFrame>
        <p:nvGraphicFramePr>
          <p:cNvPr id="24590" name="Object 14"/>
          <p:cNvGraphicFramePr>
            <a:graphicFrameLocks noChangeAspect="1"/>
          </p:cNvGraphicFramePr>
          <p:nvPr/>
        </p:nvGraphicFramePr>
        <p:xfrm>
          <a:off x="1643063" y="4318000"/>
          <a:ext cx="838200" cy="406400"/>
        </p:xfrm>
        <a:graphic>
          <a:graphicData uri="http://schemas.openxmlformats.org/presentationml/2006/ole">
            <p:oleObj spid="_x0000_s17415" name="Equation" r:id="rId9" imgW="838080" imgH="406080" progId="Equation.DSMT4">
              <p:embed/>
            </p:oleObj>
          </a:graphicData>
        </a:graphic>
      </p:graphicFrame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762000" y="5232400"/>
            <a:ext cx="7772400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  <a:spcBef>
                <a:spcPct val="50000"/>
              </a:spcBef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伽利略相对性原理        爱因斯坦相对性原理</a:t>
            </a:r>
          </a:p>
          <a:p>
            <a:pPr algn="ctr">
              <a:lnSpc>
                <a:spcPct val="85000"/>
              </a:lnSpc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（力学）                              （物理）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utoUpdateAnimBg="0"/>
      <p:bldP spid="24586" grpId="0" autoUpdateAnimBg="0"/>
      <p:bldP spid="24588" grpId="0" autoUpdateAnimBg="0"/>
      <p:bldP spid="2459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左大括号 14"/>
          <p:cNvSpPr/>
          <p:nvPr/>
        </p:nvSpPr>
        <p:spPr bwMode="auto">
          <a:xfrm>
            <a:off x="1331640" y="980728"/>
            <a:ext cx="792088" cy="4104456"/>
          </a:xfrm>
          <a:prstGeom prst="leftBrac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8" y="2132856"/>
            <a:ext cx="923330" cy="208823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FF6600"/>
                </a:solidFill>
              </a:rPr>
              <a:t>（第一定律？）参考系</a:t>
            </a:r>
            <a:endParaRPr lang="en-US" altLang="zh-CN" b="1" dirty="0" smtClean="0">
              <a:solidFill>
                <a:srgbClr val="FF66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23728" y="476672"/>
            <a:ext cx="553998" cy="18722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6600"/>
                </a:solidFill>
              </a:rPr>
              <a:t>惯性系</a:t>
            </a:r>
            <a:endParaRPr lang="zh-CN" altLang="en-US" b="1" dirty="0">
              <a:solidFill>
                <a:srgbClr val="FF66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23728" y="3933056"/>
            <a:ext cx="553998" cy="18722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6600"/>
                </a:solidFill>
              </a:rPr>
              <a:t>非惯性系</a:t>
            </a:r>
            <a:endParaRPr lang="zh-CN" altLang="en-US" b="1" dirty="0">
              <a:solidFill>
                <a:srgbClr val="FF6600"/>
              </a:solidFill>
            </a:endParaRPr>
          </a:p>
        </p:txBody>
      </p:sp>
      <p:sp>
        <p:nvSpPr>
          <p:cNvPr id="19" name="左大括号 18"/>
          <p:cNvSpPr/>
          <p:nvPr/>
        </p:nvSpPr>
        <p:spPr bwMode="auto">
          <a:xfrm>
            <a:off x="2627784" y="188640"/>
            <a:ext cx="864096" cy="1656184"/>
          </a:xfrm>
          <a:prstGeom prst="leftBrac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3635896" y="260648"/>
            <a:ext cx="1584176" cy="1584176"/>
            <a:chOff x="4211960" y="260648"/>
            <a:chExt cx="1584176" cy="1584176"/>
          </a:xfrm>
        </p:grpSpPr>
        <p:cxnSp>
          <p:nvCxnSpPr>
            <p:cNvPr id="21" name="直接连接符 20"/>
            <p:cNvCxnSpPr/>
            <p:nvPr/>
          </p:nvCxnSpPr>
          <p:spPr bwMode="auto">
            <a:xfrm>
              <a:off x="4211960" y="260648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直接连接符 21"/>
            <p:cNvCxnSpPr/>
            <p:nvPr/>
          </p:nvCxnSpPr>
          <p:spPr bwMode="auto">
            <a:xfrm>
              <a:off x="4211960" y="764704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直接连接符 22"/>
            <p:cNvCxnSpPr/>
            <p:nvPr/>
          </p:nvCxnSpPr>
          <p:spPr bwMode="auto">
            <a:xfrm>
              <a:off x="4211960" y="1268760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直接连接符 23"/>
            <p:cNvCxnSpPr/>
            <p:nvPr/>
          </p:nvCxnSpPr>
          <p:spPr bwMode="auto">
            <a:xfrm>
              <a:off x="4211960" y="1844824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6" name="左大括号 25"/>
          <p:cNvSpPr/>
          <p:nvPr/>
        </p:nvSpPr>
        <p:spPr bwMode="auto">
          <a:xfrm>
            <a:off x="2627784" y="2924944"/>
            <a:ext cx="864096" cy="3528392"/>
          </a:xfrm>
          <a:prstGeom prst="leftBrac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cxnSp>
        <p:nvCxnSpPr>
          <p:cNvPr id="28" name="直接连接符 27"/>
          <p:cNvCxnSpPr/>
          <p:nvPr/>
        </p:nvCxnSpPr>
        <p:spPr bwMode="auto">
          <a:xfrm>
            <a:off x="3707904" y="3068960"/>
            <a:ext cx="158417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直接连接符 28"/>
          <p:cNvCxnSpPr/>
          <p:nvPr/>
        </p:nvCxnSpPr>
        <p:spPr bwMode="auto">
          <a:xfrm>
            <a:off x="3707904" y="4797152"/>
            <a:ext cx="158417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直接连接符 30"/>
          <p:cNvCxnSpPr/>
          <p:nvPr/>
        </p:nvCxnSpPr>
        <p:spPr bwMode="auto">
          <a:xfrm>
            <a:off x="3707904" y="6309320"/>
            <a:ext cx="158417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左大括号 31"/>
          <p:cNvSpPr/>
          <p:nvPr/>
        </p:nvSpPr>
        <p:spPr bwMode="auto">
          <a:xfrm>
            <a:off x="5508104" y="2276872"/>
            <a:ext cx="864096" cy="1584176"/>
          </a:xfrm>
          <a:prstGeom prst="leftBrac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3" name="左大括号 32"/>
          <p:cNvSpPr/>
          <p:nvPr/>
        </p:nvSpPr>
        <p:spPr bwMode="auto">
          <a:xfrm>
            <a:off x="5508104" y="4077072"/>
            <a:ext cx="864096" cy="1584176"/>
          </a:xfrm>
          <a:prstGeom prst="leftBrac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6588224" y="2276872"/>
            <a:ext cx="1584176" cy="1584176"/>
            <a:chOff x="7236296" y="2204864"/>
            <a:chExt cx="1584176" cy="1584176"/>
          </a:xfrm>
        </p:grpSpPr>
        <p:cxnSp>
          <p:nvCxnSpPr>
            <p:cNvPr id="34" name="直接连接符 33"/>
            <p:cNvCxnSpPr/>
            <p:nvPr/>
          </p:nvCxnSpPr>
          <p:spPr bwMode="auto">
            <a:xfrm>
              <a:off x="7236296" y="2204864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直接连接符 34"/>
            <p:cNvCxnSpPr/>
            <p:nvPr/>
          </p:nvCxnSpPr>
          <p:spPr bwMode="auto">
            <a:xfrm>
              <a:off x="7236296" y="2708920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直接连接符 35"/>
            <p:cNvCxnSpPr/>
            <p:nvPr/>
          </p:nvCxnSpPr>
          <p:spPr bwMode="auto">
            <a:xfrm>
              <a:off x="7236296" y="3221360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直接连接符 36"/>
            <p:cNvCxnSpPr/>
            <p:nvPr/>
          </p:nvCxnSpPr>
          <p:spPr bwMode="auto">
            <a:xfrm>
              <a:off x="7236296" y="3789040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0" name="组合 39"/>
          <p:cNvGrpSpPr/>
          <p:nvPr/>
        </p:nvGrpSpPr>
        <p:grpSpPr>
          <a:xfrm>
            <a:off x="6588224" y="4077072"/>
            <a:ext cx="1584176" cy="1584176"/>
            <a:chOff x="7236296" y="2204864"/>
            <a:chExt cx="1584176" cy="1584176"/>
          </a:xfrm>
        </p:grpSpPr>
        <p:cxnSp>
          <p:nvCxnSpPr>
            <p:cNvPr id="41" name="直接连接符 40"/>
            <p:cNvCxnSpPr/>
            <p:nvPr/>
          </p:nvCxnSpPr>
          <p:spPr bwMode="auto">
            <a:xfrm>
              <a:off x="7236296" y="2204864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直接连接符 41"/>
            <p:cNvCxnSpPr/>
            <p:nvPr/>
          </p:nvCxnSpPr>
          <p:spPr bwMode="auto">
            <a:xfrm>
              <a:off x="7236296" y="2708920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直接连接符 42"/>
            <p:cNvCxnSpPr/>
            <p:nvPr/>
          </p:nvCxnSpPr>
          <p:spPr bwMode="auto">
            <a:xfrm>
              <a:off x="7236296" y="3221360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直接连接符 43"/>
            <p:cNvCxnSpPr/>
            <p:nvPr/>
          </p:nvCxnSpPr>
          <p:spPr bwMode="auto">
            <a:xfrm>
              <a:off x="7236296" y="3789040"/>
              <a:ext cx="158417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46" name="直接箭头连接符 45"/>
          <p:cNvCxnSpPr/>
          <p:nvPr/>
        </p:nvCxnSpPr>
        <p:spPr bwMode="auto">
          <a:xfrm>
            <a:off x="4355976" y="332656"/>
            <a:ext cx="0" cy="1440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47" name="直接箭头连接符 46"/>
          <p:cNvCxnSpPr/>
          <p:nvPr/>
        </p:nvCxnSpPr>
        <p:spPr bwMode="auto">
          <a:xfrm>
            <a:off x="4427984" y="3140968"/>
            <a:ext cx="0" cy="30243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/>
          </a:ln>
          <a:effectLst/>
        </p:spPr>
      </p:cxnSp>
      <p:graphicFrame>
        <p:nvGraphicFramePr>
          <p:cNvPr id="2" name="Object 14"/>
          <p:cNvGraphicFramePr>
            <a:graphicFrameLocks noChangeAspect="1"/>
          </p:cNvGraphicFramePr>
          <p:nvPr/>
        </p:nvGraphicFramePr>
        <p:xfrm>
          <a:off x="3275856" y="764704"/>
          <a:ext cx="936302" cy="526670"/>
        </p:xfrm>
        <a:graphic>
          <a:graphicData uri="http://schemas.openxmlformats.org/presentationml/2006/ole">
            <p:oleObj spid="_x0000_s63496" name="Equation" r:id="rId4" imgW="406080" imgH="228600" progId="Equation.DSMT4">
              <p:embed/>
            </p:oleObj>
          </a:graphicData>
        </a:graphic>
      </p:graphicFrame>
      <p:graphicFrame>
        <p:nvGraphicFramePr>
          <p:cNvPr id="4" name="Object 14"/>
          <p:cNvGraphicFramePr>
            <a:graphicFrameLocks noChangeAspect="1"/>
          </p:cNvGraphicFramePr>
          <p:nvPr/>
        </p:nvGraphicFramePr>
        <p:xfrm>
          <a:off x="3275856" y="3212976"/>
          <a:ext cx="1023937" cy="525462"/>
        </p:xfrm>
        <a:graphic>
          <a:graphicData uri="http://schemas.openxmlformats.org/presentationml/2006/ole">
            <p:oleObj spid="_x0000_s63498" name="Equation" r:id="rId5" imgW="444240" imgH="228600" progId="Equation.DSMT4">
              <p:embed/>
            </p:oleObj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1259632" y="1628800"/>
            <a:ext cx="553998" cy="50405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6600"/>
                </a:solidFill>
              </a:rPr>
              <a:t>是</a:t>
            </a:r>
            <a:endParaRPr lang="zh-CN" altLang="en-US" b="1" dirty="0">
              <a:solidFill>
                <a:srgbClr val="FF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259632" y="4149080"/>
            <a:ext cx="553998" cy="50405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6600"/>
                </a:solidFill>
              </a:rPr>
              <a:t>否</a:t>
            </a:r>
            <a:endParaRPr lang="zh-CN" altLang="en-US" b="1" dirty="0">
              <a:solidFill>
                <a:srgbClr val="FF6600"/>
              </a:solidFill>
            </a:endParaRPr>
          </a:p>
        </p:txBody>
      </p:sp>
      <p:graphicFrame>
        <p:nvGraphicFramePr>
          <p:cNvPr id="5" name="Object 14"/>
          <p:cNvGraphicFramePr>
            <a:graphicFrameLocks noChangeAspect="1"/>
          </p:cNvGraphicFramePr>
          <p:nvPr/>
        </p:nvGraphicFramePr>
        <p:xfrm>
          <a:off x="3262313" y="4919663"/>
          <a:ext cx="1052512" cy="525462"/>
        </p:xfrm>
        <a:graphic>
          <a:graphicData uri="http://schemas.openxmlformats.org/presentationml/2006/ole">
            <p:oleObj spid="_x0000_s63499" name="Equation" r:id="rId6" imgW="457200" imgH="228600" progId="Equation.DSMT4">
              <p:embed/>
            </p:oleObj>
          </a:graphicData>
        </a:graphic>
      </p:graphicFrame>
      <p:graphicFrame>
        <p:nvGraphicFramePr>
          <p:cNvPr id="6" name="Object 14"/>
          <p:cNvGraphicFramePr>
            <a:graphicFrameLocks noChangeAspect="1"/>
          </p:cNvGraphicFramePr>
          <p:nvPr/>
        </p:nvGraphicFramePr>
        <p:xfrm>
          <a:off x="5364088" y="1196752"/>
          <a:ext cx="2366963" cy="468313"/>
        </p:xfrm>
        <a:graphic>
          <a:graphicData uri="http://schemas.openxmlformats.org/presentationml/2006/ole">
            <p:oleObj spid="_x0000_s63500" name="Equation" r:id="rId7" imgW="1028520" imgH="203040" progId="Equation.DSMT4">
              <p:embed/>
            </p:oleObj>
          </a:graphicData>
        </a:graphic>
      </p:graphicFrame>
      <p:cxnSp>
        <p:nvCxnSpPr>
          <p:cNvPr id="57" name="直接箭头连接符 56"/>
          <p:cNvCxnSpPr/>
          <p:nvPr/>
        </p:nvCxnSpPr>
        <p:spPr bwMode="auto">
          <a:xfrm>
            <a:off x="7164288" y="2348880"/>
            <a:ext cx="0" cy="1440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58" name="直接箭头连接符 57"/>
          <p:cNvCxnSpPr/>
          <p:nvPr/>
        </p:nvCxnSpPr>
        <p:spPr bwMode="auto">
          <a:xfrm>
            <a:off x="7164288" y="4149080"/>
            <a:ext cx="0" cy="14401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/>
          </a:ln>
          <a:effectLst/>
        </p:spPr>
      </p:cxnSp>
      <p:graphicFrame>
        <p:nvGraphicFramePr>
          <p:cNvPr id="7" name="Object 13"/>
          <p:cNvGraphicFramePr>
            <a:graphicFrameLocks noChangeAspect="1"/>
          </p:cNvGraphicFramePr>
          <p:nvPr/>
        </p:nvGraphicFramePr>
        <p:xfrm>
          <a:off x="6143625" y="2854325"/>
          <a:ext cx="906463" cy="523875"/>
        </p:xfrm>
        <a:graphic>
          <a:graphicData uri="http://schemas.openxmlformats.org/presentationml/2006/ole">
            <p:oleObj spid="_x0000_s63501" name="Equation" r:id="rId8" imgW="393480" imgH="228600" progId="Equation.DSMT4">
              <p:embed/>
            </p:oleObj>
          </a:graphicData>
        </a:graphic>
      </p:graphicFrame>
      <p:graphicFrame>
        <p:nvGraphicFramePr>
          <p:cNvPr id="8" name="Object 14"/>
          <p:cNvGraphicFramePr>
            <a:graphicFrameLocks noChangeAspect="1"/>
          </p:cNvGraphicFramePr>
          <p:nvPr/>
        </p:nvGraphicFramePr>
        <p:xfrm>
          <a:off x="6142038" y="4619625"/>
          <a:ext cx="936625" cy="523875"/>
        </p:xfrm>
        <a:graphic>
          <a:graphicData uri="http://schemas.openxmlformats.org/presentationml/2006/ole">
            <p:oleObj spid="_x0000_s63502" name="Equation" r:id="rId9" imgW="406080" imgH="228600" progId="Equation.DSMT4">
              <p:embed/>
            </p:oleObj>
          </a:graphicData>
        </a:graphic>
      </p:graphicFrame>
      <p:graphicFrame>
        <p:nvGraphicFramePr>
          <p:cNvPr id="9" name="Object 15"/>
          <p:cNvGraphicFramePr>
            <a:graphicFrameLocks noChangeAspect="1"/>
          </p:cNvGraphicFramePr>
          <p:nvPr/>
        </p:nvGraphicFramePr>
        <p:xfrm>
          <a:off x="6156176" y="5949280"/>
          <a:ext cx="2543175" cy="468312"/>
        </p:xfrm>
        <a:graphic>
          <a:graphicData uri="http://schemas.openxmlformats.org/presentationml/2006/ole">
            <p:oleObj spid="_x0000_s63503" name="Equation" r:id="rId10" imgW="1104840" imgH="203040" progId="Equation.DSMT4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323528" y="5949280"/>
          <a:ext cx="1747954" cy="605061"/>
        </p:xfrm>
        <a:graphic>
          <a:graphicData uri="http://schemas.openxmlformats.org/presentationml/2006/ole">
            <p:oleObj spid="_x0000_s63504" name="Equation" r:id="rId11" imgW="660240" imgH="228600" progId="Equation.DSMT4">
              <p:embed/>
            </p:oleObj>
          </a:graphicData>
        </a:graphic>
      </p:graphicFrame>
      <p:pic>
        <p:nvPicPr>
          <p:cNvPr id="63505" name="Picture 1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72400" y="476672"/>
            <a:ext cx="792088" cy="84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900000"/>
            </a:camera>
            <a:lightRig rig="threePt" dir="t"/>
          </a:scene3d>
        </p:spPr>
      </p:pic>
      <p:sp>
        <p:nvSpPr>
          <p:cNvPr id="64" name="TextBox 63"/>
          <p:cNvSpPr txBox="1"/>
          <p:nvPr/>
        </p:nvSpPr>
        <p:spPr>
          <a:xfrm>
            <a:off x="7884368" y="11663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6600"/>
                </a:solidFill>
              </a:rPr>
              <a:t>质点</a:t>
            </a:r>
            <a:r>
              <a:rPr lang="en-US" altLang="zh-CN" b="1" i="1" dirty="0" smtClean="0">
                <a:solidFill>
                  <a:srgbClr val="FF6600"/>
                </a:solidFill>
              </a:rPr>
              <a:t>m</a:t>
            </a:r>
            <a:endParaRPr lang="zh-CN" altLang="en-US" b="1" i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0" name="Text Box 12"/>
          <p:cNvSpPr txBox="1">
            <a:spLocks noChangeArrowheads="1"/>
          </p:cNvSpPr>
          <p:nvPr/>
        </p:nvSpPr>
        <p:spPr bwMode="auto">
          <a:xfrm>
            <a:off x="609600" y="609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0000FF"/>
              </a:buClr>
              <a:buFont typeface="宋体" charset="-122"/>
              <a:buAutoNum type="circleNumDbPlain" startAt="2"/>
            </a:pPr>
            <a:r>
              <a:rPr lang="en-US" altLang="zh-CN" b="1">
                <a:solidFill>
                  <a:srgbClr val="FFFF00"/>
                </a:solidFill>
                <a:ea typeface="楷体_GB2312" pitchFamily="49" charset="-122"/>
              </a:rPr>
              <a:t>               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时，牛顿定律对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系不成立，                  </a:t>
            </a:r>
          </a:p>
        </p:txBody>
      </p:sp>
      <p:graphicFrame>
        <p:nvGraphicFramePr>
          <p:cNvPr id="18434" name="Object 13"/>
          <p:cNvGraphicFramePr>
            <a:graphicFrameLocks noChangeAspect="1"/>
          </p:cNvGraphicFramePr>
          <p:nvPr/>
        </p:nvGraphicFramePr>
        <p:xfrm>
          <a:off x="1577975" y="609600"/>
          <a:ext cx="850900" cy="406400"/>
        </p:xfrm>
        <a:graphic>
          <a:graphicData uri="http://schemas.openxmlformats.org/presentationml/2006/ole">
            <p:oleObj spid="_x0000_s18434" name="Equation" r:id="rId4" imgW="850680" imgH="406080" progId="Equation.DSMT4">
              <p:embed/>
            </p:oleObj>
          </a:graphicData>
        </a:graphic>
      </p:graphicFrame>
      <p:graphicFrame>
        <p:nvGraphicFramePr>
          <p:cNvPr id="18435" name="Object 14"/>
          <p:cNvGraphicFramePr>
            <a:graphicFrameLocks noChangeAspect="1"/>
          </p:cNvGraphicFramePr>
          <p:nvPr/>
        </p:nvGraphicFramePr>
        <p:xfrm>
          <a:off x="6643688" y="657225"/>
          <a:ext cx="1130300" cy="342900"/>
        </p:xfrm>
        <a:graphic>
          <a:graphicData uri="http://schemas.openxmlformats.org/presentationml/2006/ole">
            <p:oleObj spid="_x0000_s18435" name="Equation" r:id="rId5" imgW="1130040" imgH="342720" progId="Equation.DSMT4">
              <p:embed/>
            </p:oleObj>
          </a:graphicData>
        </a:graphic>
      </p:graphicFrame>
      <p:sp>
        <p:nvSpPr>
          <p:cNvPr id="18441" name="Text Box 15"/>
          <p:cNvSpPr txBox="1">
            <a:spLocks noChangeArrowheads="1"/>
          </p:cNvSpPr>
          <p:nvPr/>
        </p:nvSpPr>
        <p:spPr bwMode="auto">
          <a:xfrm>
            <a:off x="609600" y="11430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FF00"/>
                </a:solidFill>
                <a:ea typeface="楷体_GB2312" pitchFamily="49" charset="-122"/>
              </a:rPr>
              <a:t> 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但可以写成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系中牛顿定律的“形式”                  </a:t>
            </a:r>
          </a:p>
        </p:txBody>
      </p:sp>
      <p:graphicFrame>
        <p:nvGraphicFramePr>
          <p:cNvPr id="18436" name="Object 16"/>
          <p:cNvGraphicFramePr>
            <a:graphicFrameLocks noChangeAspect="1"/>
          </p:cNvGraphicFramePr>
          <p:nvPr/>
        </p:nvGraphicFramePr>
        <p:xfrm>
          <a:off x="2667000" y="1638300"/>
          <a:ext cx="1968500" cy="419100"/>
        </p:xfrm>
        <a:graphic>
          <a:graphicData uri="http://schemas.openxmlformats.org/presentationml/2006/ole">
            <p:oleObj spid="_x0000_s18436" name="Equation" r:id="rId6" imgW="1968480" imgH="419040" progId="Equation.DSMT4">
              <p:embed/>
            </p:oleObj>
          </a:graphicData>
        </a:graphic>
      </p:graphicFrame>
      <p:sp>
        <p:nvSpPr>
          <p:cNvPr id="18442" name="Text Box 17"/>
          <p:cNvSpPr txBox="1">
            <a:spLocks noChangeArrowheads="1"/>
          </p:cNvSpPr>
          <p:nvPr/>
        </p:nvSpPr>
        <p:spPr bwMode="auto">
          <a:xfrm>
            <a:off x="609600" y="2133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右边多出一项，          ，称为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系中的惯性力</a:t>
            </a:r>
          </a:p>
        </p:txBody>
      </p:sp>
      <p:graphicFrame>
        <p:nvGraphicFramePr>
          <p:cNvPr id="18437" name="Object 19"/>
          <p:cNvGraphicFramePr>
            <a:graphicFrameLocks noChangeAspect="1"/>
          </p:cNvGraphicFramePr>
          <p:nvPr/>
        </p:nvGraphicFramePr>
        <p:xfrm>
          <a:off x="2771775" y="2133600"/>
          <a:ext cx="800100" cy="406400"/>
        </p:xfrm>
        <a:graphic>
          <a:graphicData uri="http://schemas.openxmlformats.org/presentationml/2006/ole">
            <p:oleObj spid="_x0000_s18437" name="Equation" r:id="rId7" imgW="799920" imgH="406080" progId="Equation.DSMT4">
              <p:embed/>
            </p:oleObj>
          </a:graphicData>
        </a:graphic>
      </p:graphicFrame>
      <p:graphicFrame>
        <p:nvGraphicFramePr>
          <p:cNvPr id="18438" name="Object 20"/>
          <p:cNvGraphicFramePr>
            <a:graphicFrameLocks noChangeAspect="1"/>
          </p:cNvGraphicFramePr>
          <p:nvPr/>
        </p:nvGraphicFramePr>
        <p:xfrm>
          <a:off x="6781800" y="2133600"/>
          <a:ext cx="1358900" cy="431800"/>
        </p:xfrm>
        <a:graphic>
          <a:graphicData uri="http://schemas.openxmlformats.org/presentationml/2006/ole">
            <p:oleObj spid="_x0000_s18438" name="Equation" r:id="rId8" imgW="1358640" imgH="431640" progId="Equation.DSMT4">
              <p:embed/>
            </p:oleObj>
          </a:graphicData>
        </a:graphic>
      </p:graphicFrame>
      <p:sp>
        <p:nvSpPr>
          <p:cNvPr id="18443" name="Text Box 21"/>
          <p:cNvSpPr txBox="1">
            <a:spLocks noChangeArrowheads="1"/>
          </p:cNvSpPr>
          <p:nvPr/>
        </p:nvSpPr>
        <p:spPr bwMode="auto">
          <a:xfrm>
            <a:off x="609600" y="2743200"/>
            <a:ext cx="77724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6600"/>
              </a:buClr>
              <a:buFontTx/>
              <a:buChar char="•"/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牛顿力有施力体，惯性力没有；</a:t>
            </a:r>
          </a:p>
          <a:p>
            <a:pPr>
              <a:spcBef>
                <a:spcPct val="50000"/>
              </a:spcBef>
              <a:buClr>
                <a:srgbClr val="FF6600"/>
              </a:buClr>
              <a:buFontTx/>
              <a:buChar char="•"/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 惯性力没有反作用力；</a:t>
            </a:r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381000" y="3810000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等效原理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：一个在引力场中自由降落的参考系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，和一个没有引力场的惯性系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完全等效。</a:t>
            </a:r>
          </a:p>
        </p:txBody>
      </p:sp>
      <p:sp>
        <p:nvSpPr>
          <p:cNvPr id="25638" name="Text Box 38"/>
          <p:cNvSpPr txBox="1">
            <a:spLocks noChangeArrowheads="1"/>
          </p:cNvSpPr>
          <p:nvPr/>
        </p:nvSpPr>
        <p:spPr bwMode="auto">
          <a:xfrm>
            <a:off x="685800" y="5029200"/>
            <a:ext cx="2362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潮汐的形成：</a:t>
            </a:r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引力不均匀！</a:t>
            </a:r>
          </a:p>
        </p:txBody>
      </p:sp>
      <p:sp>
        <p:nvSpPr>
          <p:cNvPr id="18446" name="Text Box 73"/>
          <p:cNvSpPr txBox="1">
            <a:spLocks noChangeArrowheads="1"/>
          </p:cNvSpPr>
          <p:nvPr/>
        </p:nvSpPr>
        <p:spPr bwMode="auto">
          <a:xfrm>
            <a:off x="5940425" y="2924175"/>
            <a:ext cx="1871663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正比于质量</a:t>
            </a:r>
          </a:p>
        </p:txBody>
      </p:sp>
      <p:grpSp>
        <p:nvGrpSpPr>
          <p:cNvPr id="2" name="Group 75"/>
          <p:cNvGrpSpPr>
            <a:grpSpLocks/>
          </p:cNvGrpSpPr>
          <p:nvPr/>
        </p:nvGrpSpPr>
        <p:grpSpPr bwMode="auto">
          <a:xfrm>
            <a:off x="3205163" y="4308475"/>
            <a:ext cx="5738812" cy="2435225"/>
            <a:chOff x="2064" y="2750"/>
            <a:chExt cx="3615" cy="1534"/>
          </a:xfrm>
        </p:grpSpPr>
        <p:sp>
          <p:nvSpPr>
            <p:cNvPr id="18448" name="AutoShape 43"/>
            <p:cNvSpPr>
              <a:spLocks noChangeAspect="1" noChangeArrowheads="1" noTextEdit="1"/>
            </p:cNvSpPr>
            <p:nvPr/>
          </p:nvSpPr>
          <p:spPr bwMode="auto">
            <a:xfrm>
              <a:off x="2064" y="2750"/>
              <a:ext cx="2512" cy="1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9" name="Line 31"/>
            <p:cNvSpPr>
              <a:spLocks noChangeShapeType="1"/>
            </p:cNvSpPr>
            <p:nvPr/>
          </p:nvSpPr>
          <p:spPr bwMode="auto">
            <a:xfrm flipH="1">
              <a:off x="2496" y="3408"/>
              <a:ext cx="91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50" name="Line 32"/>
            <p:cNvSpPr>
              <a:spLocks noChangeShapeType="1"/>
            </p:cNvSpPr>
            <p:nvPr/>
          </p:nvSpPr>
          <p:spPr bwMode="auto">
            <a:xfrm flipH="1">
              <a:off x="3888" y="3408"/>
              <a:ext cx="76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51" name="Oval 34"/>
            <p:cNvSpPr>
              <a:spLocks noChangeArrowheads="1"/>
            </p:cNvSpPr>
            <p:nvPr/>
          </p:nvSpPr>
          <p:spPr bwMode="auto">
            <a:xfrm>
              <a:off x="3312" y="2832"/>
              <a:ext cx="1392" cy="115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52" name="Text Box 35"/>
            <p:cNvSpPr txBox="1">
              <a:spLocks noChangeArrowheads="1"/>
            </p:cNvSpPr>
            <p:nvPr/>
          </p:nvSpPr>
          <p:spPr bwMode="auto">
            <a:xfrm>
              <a:off x="3152" y="3744"/>
              <a:ext cx="5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>
                  <a:solidFill>
                    <a:srgbClr val="FF6600"/>
                  </a:solidFill>
                </a:rPr>
                <a:t>f</a:t>
              </a:r>
              <a:r>
                <a:rPr lang="en-US" altLang="zh-CN" b="1" i="1" baseline="-25000">
                  <a:solidFill>
                    <a:srgbClr val="FF6600"/>
                  </a:solidFill>
                </a:rPr>
                <a:t>i</a:t>
              </a:r>
              <a:r>
                <a:rPr lang="en-US" altLang="zh-CN" b="1" i="1">
                  <a:solidFill>
                    <a:srgbClr val="FF6600"/>
                  </a:solidFill>
                </a:rPr>
                <a:t>+F</a:t>
              </a:r>
              <a:r>
                <a:rPr lang="en-US" altLang="zh-CN" b="1" i="1" baseline="-25000">
                  <a:solidFill>
                    <a:srgbClr val="FF6600"/>
                  </a:solidFill>
                </a:rPr>
                <a:t>s</a:t>
              </a:r>
              <a:endParaRPr lang="en-US" altLang="zh-CN" b="1" i="1">
                <a:solidFill>
                  <a:srgbClr val="FF6600"/>
                </a:solidFill>
              </a:endParaRPr>
            </a:p>
          </p:txBody>
        </p:sp>
        <p:sp>
          <p:nvSpPr>
            <p:cNvPr id="18453" name="Text Box 36"/>
            <p:cNvSpPr txBox="1">
              <a:spLocks noChangeArrowheads="1"/>
            </p:cNvSpPr>
            <p:nvPr/>
          </p:nvSpPr>
          <p:spPr bwMode="auto">
            <a:xfrm>
              <a:off x="2408" y="3120"/>
              <a:ext cx="47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>
                  <a:solidFill>
                    <a:srgbClr val="FF0000"/>
                  </a:solidFill>
                </a:rPr>
                <a:t>F</a:t>
              </a:r>
              <a:r>
                <a:rPr lang="en-US" altLang="zh-CN" b="1" i="1" baseline="-25000">
                  <a:solidFill>
                    <a:srgbClr val="FF0000"/>
                  </a:solidFill>
                </a:rPr>
                <a:t>m</a:t>
              </a:r>
              <a:r>
                <a:rPr lang="en-US" altLang="zh-CN" b="1" i="1">
                  <a:solidFill>
                    <a:srgbClr val="FF0000"/>
                  </a:solidFill>
                </a:rPr>
                <a:t>’’</a:t>
              </a:r>
            </a:p>
          </p:txBody>
        </p:sp>
        <p:sp>
          <p:nvSpPr>
            <p:cNvPr id="18454" name="Text Box 37"/>
            <p:cNvSpPr txBox="1">
              <a:spLocks noChangeArrowheads="1"/>
            </p:cNvSpPr>
            <p:nvPr/>
          </p:nvSpPr>
          <p:spPr bwMode="auto">
            <a:xfrm>
              <a:off x="3787" y="3120"/>
              <a:ext cx="43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>
                  <a:solidFill>
                    <a:srgbClr val="FF0000"/>
                  </a:solidFill>
                </a:rPr>
                <a:t>F</a:t>
              </a:r>
              <a:r>
                <a:rPr lang="en-US" altLang="zh-CN" b="1" i="1" baseline="-25000">
                  <a:solidFill>
                    <a:srgbClr val="FF0000"/>
                  </a:solidFill>
                </a:rPr>
                <a:t>m</a:t>
              </a:r>
              <a:r>
                <a:rPr lang="en-US" altLang="zh-CN" b="1" i="1">
                  <a:solidFill>
                    <a:srgbClr val="FF0000"/>
                  </a:solidFill>
                </a:rPr>
                <a:t>’</a:t>
              </a:r>
            </a:p>
          </p:txBody>
        </p:sp>
        <p:sp>
          <p:nvSpPr>
            <p:cNvPr id="18455" name="Oval 45"/>
            <p:cNvSpPr>
              <a:spLocks noChangeArrowheads="1"/>
            </p:cNvSpPr>
            <p:nvPr/>
          </p:nvSpPr>
          <p:spPr bwMode="auto">
            <a:xfrm>
              <a:off x="3455" y="2891"/>
              <a:ext cx="1105" cy="1057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56" name="Oval 46"/>
            <p:cNvSpPr>
              <a:spLocks noChangeArrowheads="1"/>
            </p:cNvSpPr>
            <p:nvPr/>
          </p:nvSpPr>
          <p:spPr bwMode="auto">
            <a:xfrm>
              <a:off x="2160" y="3275"/>
              <a:ext cx="241" cy="241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57" name="Rectangle 62"/>
            <p:cNvSpPr>
              <a:spLocks noChangeArrowheads="1"/>
            </p:cNvSpPr>
            <p:nvPr/>
          </p:nvSpPr>
          <p:spPr bwMode="auto">
            <a:xfrm>
              <a:off x="2064" y="3515"/>
              <a:ext cx="673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58" name="Rectangle 63"/>
            <p:cNvSpPr>
              <a:spLocks noChangeArrowheads="1"/>
            </p:cNvSpPr>
            <p:nvPr/>
          </p:nvSpPr>
          <p:spPr bwMode="auto">
            <a:xfrm>
              <a:off x="2122" y="3554"/>
              <a:ext cx="39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chemeClr val="accent2"/>
                  </a:solidFill>
                </a:rPr>
                <a:t>Moon</a:t>
              </a:r>
              <a:endParaRPr lang="en-US" altLang="zh-CN">
                <a:solidFill>
                  <a:schemeClr val="accent2"/>
                </a:solidFill>
              </a:endParaRPr>
            </a:p>
          </p:txBody>
        </p:sp>
        <p:sp>
          <p:nvSpPr>
            <p:cNvPr id="18459" name="Rectangle 65"/>
            <p:cNvSpPr>
              <a:spLocks noChangeArrowheads="1"/>
            </p:cNvSpPr>
            <p:nvPr/>
          </p:nvSpPr>
          <p:spPr bwMode="auto">
            <a:xfrm>
              <a:off x="3753" y="3554"/>
              <a:ext cx="38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chemeClr val="accent2"/>
                  </a:solidFill>
                </a:rPr>
                <a:t>Earth</a:t>
              </a:r>
              <a:endParaRPr lang="en-US" altLang="zh-CN">
                <a:solidFill>
                  <a:schemeClr val="accent2"/>
                </a:solidFill>
              </a:endParaRPr>
            </a:p>
          </p:txBody>
        </p:sp>
        <p:sp>
          <p:nvSpPr>
            <p:cNvPr id="18460" name="Line 67"/>
            <p:cNvSpPr>
              <a:spLocks noChangeShapeType="1"/>
            </p:cNvSpPr>
            <p:nvPr/>
          </p:nvSpPr>
          <p:spPr bwMode="auto">
            <a:xfrm>
              <a:off x="3606" y="2795"/>
              <a:ext cx="816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61" name="Line 68"/>
            <p:cNvSpPr>
              <a:spLocks noChangeShapeType="1"/>
            </p:cNvSpPr>
            <p:nvPr/>
          </p:nvSpPr>
          <p:spPr bwMode="auto">
            <a:xfrm>
              <a:off x="3651" y="3067"/>
              <a:ext cx="816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62" name="Line 69"/>
            <p:cNvSpPr>
              <a:spLocks noChangeShapeType="1"/>
            </p:cNvSpPr>
            <p:nvPr/>
          </p:nvSpPr>
          <p:spPr bwMode="auto">
            <a:xfrm>
              <a:off x="3606" y="3430"/>
              <a:ext cx="816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63" name="Line 70"/>
            <p:cNvSpPr>
              <a:spLocks noChangeShapeType="1"/>
            </p:cNvSpPr>
            <p:nvPr/>
          </p:nvSpPr>
          <p:spPr bwMode="auto">
            <a:xfrm>
              <a:off x="3651" y="3748"/>
              <a:ext cx="816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64" name="Line 71"/>
            <p:cNvSpPr>
              <a:spLocks noChangeShapeType="1"/>
            </p:cNvSpPr>
            <p:nvPr/>
          </p:nvSpPr>
          <p:spPr bwMode="auto">
            <a:xfrm>
              <a:off x="3651" y="4020"/>
              <a:ext cx="816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65" name="Text Box 74"/>
            <p:cNvSpPr txBox="1">
              <a:spLocks noChangeArrowheads="1"/>
            </p:cNvSpPr>
            <p:nvPr/>
          </p:nvSpPr>
          <p:spPr bwMode="auto">
            <a:xfrm>
              <a:off x="4455" y="3996"/>
              <a:ext cx="12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>
                  <a:solidFill>
                    <a:srgbClr val="FF6600"/>
                  </a:solidFill>
                </a:rPr>
                <a:t>f</a:t>
              </a:r>
              <a:r>
                <a:rPr lang="en-US" altLang="zh-CN" b="1" i="1" baseline="-25000">
                  <a:solidFill>
                    <a:srgbClr val="FF6600"/>
                  </a:solidFill>
                </a:rPr>
                <a:t>i</a:t>
              </a:r>
              <a:r>
                <a:rPr lang="en-US" altLang="zh-CN" b="1" i="1">
                  <a:solidFill>
                    <a:srgbClr val="FF6600"/>
                  </a:solidFill>
                </a:rPr>
                <a:t>+F</a:t>
              </a:r>
              <a:r>
                <a:rPr lang="en-US" altLang="zh-CN" b="1" i="1" baseline="-25000">
                  <a:solidFill>
                    <a:srgbClr val="FF6600"/>
                  </a:solidFill>
                </a:rPr>
                <a:t>s</a:t>
              </a:r>
              <a:r>
                <a:rPr lang="en-US" altLang="zh-CN" b="1" i="1">
                  <a:solidFill>
                    <a:srgbClr val="FF6600"/>
                  </a:solidFill>
                </a:rPr>
                <a:t>+F</a:t>
              </a:r>
              <a:r>
                <a:rPr lang="en-US" altLang="zh-CN" b="1" i="1" baseline="-25000">
                  <a:solidFill>
                    <a:srgbClr val="FF6600"/>
                  </a:solidFill>
                </a:rPr>
                <a:t>m</a:t>
              </a:r>
              <a:r>
                <a:rPr lang="en-US" altLang="zh-CN" b="1" i="1">
                  <a:solidFill>
                    <a:srgbClr val="FF6600"/>
                  </a:solidFill>
                </a:rPr>
                <a:t>=0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2" grpId="0" autoUpdateAnimBg="0"/>
      <p:bldP spid="25638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2525" y="900113"/>
            <a:ext cx="3895725" cy="4886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84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900113"/>
            <a:ext cx="3895725" cy="4886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35844" name="直接箭头连接符 4"/>
          <p:cNvCxnSpPr>
            <a:cxnSpLocks noChangeShapeType="1"/>
          </p:cNvCxnSpPr>
          <p:nvPr/>
        </p:nvCxnSpPr>
        <p:spPr bwMode="auto">
          <a:xfrm rot="5400000">
            <a:off x="5251451" y="3749675"/>
            <a:ext cx="500062" cy="1587"/>
          </a:xfrm>
          <a:prstGeom prst="straightConnector1">
            <a:avLst/>
          </a:prstGeom>
          <a:noFill/>
          <a:ln w="31750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35845" name="TextBox 5"/>
          <p:cNvSpPr txBox="1">
            <a:spLocks noChangeArrowheads="1"/>
          </p:cNvSpPr>
          <p:nvPr/>
        </p:nvSpPr>
        <p:spPr bwMode="auto">
          <a:xfrm>
            <a:off x="5359400" y="3000375"/>
            <a:ext cx="35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g</a:t>
            </a:r>
            <a:endParaRPr lang="zh-CN" altLang="en-US" b="1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cxnSp>
        <p:nvCxnSpPr>
          <p:cNvPr id="35846" name="直接箭头连接符 4"/>
          <p:cNvCxnSpPr>
            <a:cxnSpLocks noChangeShapeType="1"/>
          </p:cNvCxnSpPr>
          <p:nvPr/>
        </p:nvCxnSpPr>
        <p:spPr bwMode="auto">
          <a:xfrm rot="5400000">
            <a:off x="2679701" y="3749675"/>
            <a:ext cx="500062" cy="1587"/>
          </a:xfrm>
          <a:prstGeom prst="straightConnector1">
            <a:avLst/>
          </a:prstGeom>
          <a:noFill/>
          <a:ln w="31750" algn="ctr">
            <a:solidFill>
              <a:schemeClr val="tx1"/>
            </a:solidFill>
            <a:round/>
            <a:headEnd type="triangle" w="med" len="med"/>
            <a:tailEnd/>
          </a:ln>
        </p:spPr>
      </p:cxnSp>
      <p:sp>
        <p:nvSpPr>
          <p:cNvPr id="35847" name="TextBox 5"/>
          <p:cNvSpPr txBox="1">
            <a:spLocks noChangeArrowheads="1"/>
          </p:cNvSpPr>
          <p:nvPr/>
        </p:nvSpPr>
        <p:spPr bwMode="auto">
          <a:xfrm>
            <a:off x="2714625" y="3000375"/>
            <a:ext cx="35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a</a:t>
            </a:r>
            <a:endParaRPr lang="zh-CN" altLang="en-US" b="1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AutoShape 50"/>
          <p:cNvSpPr>
            <a:spLocks noChangeAspect="1" noChangeArrowheads="1" noTextEdit="1"/>
          </p:cNvSpPr>
          <p:nvPr/>
        </p:nvSpPr>
        <p:spPr bwMode="auto">
          <a:xfrm>
            <a:off x="5562600" y="1295400"/>
            <a:ext cx="3359150" cy="254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64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924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例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1. 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在沿斜面下滑的车厢内，杂技演员沿垂直于斜面方向上抛红绿两小球，初速率为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v</a:t>
            </a:r>
            <a:r>
              <a:rPr lang="en-US" altLang="zh-CN" b="1" i="1" baseline="-25000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0</a:t>
            </a:r>
            <a:r>
              <a:rPr lang="en-US" altLang="zh-CN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, 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时间间隔为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t</a:t>
            </a:r>
            <a:r>
              <a:rPr lang="en-US" altLang="zh-CN" b="1" i="1" baseline="-25000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0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，求两球相遇的时间。</a:t>
            </a:r>
          </a:p>
        </p:txBody>
      </p:sp>
      <p:sp>
        <p:nvSpPr>
          <p:cNvPr id="27686" name="Text Box 38"/>
          <p:cNvSpPr txBox="1">
            <a:spLocks noChangeArrowheads="1"/>
          </p:cNvSpPr>
          <p:nvPr/>
        </p:nvSpPr>
        <p:spPr bwMode="auto">
          <a:xfrm>
            <a:off x="457200" y="1676400"/>
            <a:ext cx="51943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解：以车厢为参考系，建立坐标系。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车厢的加速度为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gsin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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。</a:t>
            </a:r>
            <a:endParaRPr lang="zh-CN" altLang="en-US" b="1">
              <a:solidFill>
                <a:schemeClr val="accent2"/>
              </a:solidFill>
              <a:ea typeface="楷体_GB2312" pitchFamily="49" charset="-122"/>
            </a:endParaRPr>
          </a:p>
        </p:txBody>
      </p:sp>
      <p:sp>
        <p:nvSpPr>
          <p:cNvPr id="27688" name="Text Box 40"/>
          <p:cNvSpPr txBox="1">
            <a:spLocks noChangeArrowheads="1"/>
          </p:cNvSpPr>
          <p:nvPr/>
        </p:nvSpPr>
        <p:spPr bwMode="auto">
          <a:xfrm>
            <a:off x="395288" y="2746375"/>
            <a:ext cx="52625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b="1" i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系中小球重力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mg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和惯性力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mgsin 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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，方向如图示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,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显然合力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mgcos 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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垂直斜面。</a:t>
            </a:r>
          </a:p>
        </p:txBody>
      </p:sp>
      <p:sp>
        <p:nvSpPr>
          <p:cNvPr id="27689" name="Text Box 41"/>
          <p:cNvSpPr txBox="1">
            <a:spLocks noChangeArrowheads="1"/>
          </p:cNvSpPr>
          <p:nvPr/>
        </p:nvSpPr>
        <p:spPr bwMode="auto">
          <a:xfrm>
            <a:off x="457200" y="38862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动力学方程：</a:t>
            </a:r>
          </a:p>
        </p:txBody>
      </p:sp>
      <p:graphicFrame>
        <p:nvGraphicFramePr>
          <p:cNvPr id="27690" name="Object 42"/>
          <p:cNvGraphicFramePr>
            <a:graphicFrameLocks noChangeAspect="1"/>
          </p:cNvGraphicFramePr>
          <p:nvPr/>
        </p:nvGraphicFramePr>
        <p:xfrm>
          <a:off x="2819400" y="3962400"/>
          <a:ext cx="3505200" cy="368300"/>
        </p:xfrm>
        <a:graphic>
          <a:graphicData uri="http://schemas.openxmlformats.org/presentationml/2006/ole">
            <p:oleObj spid="_x0000_s19458" name="Equation" r:id="rId3" imgW="3504960" imgH="368280" progId="Equation.DSMT4">
              <p:embed/>
            </p:oleObj>
          </a:graphicData>
        </a:graphic>
      </p:graphicFrame>
      <p:sp>
        <p:nvSpPr>
          <p:cNvPr id="27691" name="Text Box 43"/>
          <p:cNvSpPr txBox="1">
            <a:spLocks noChangeArrowheads="1"/>
          </p:cNvSpPr>
          <p:nvPr/>
        </p:nvSpPr>
        <p:spPr bwMode="auto">
          <a:xfrm>
            <a:off x="457200" y="4419600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由初始条件，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x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方向无运动。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y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方向的初始条件是</a:t>
            </a:r>
          </a:p>
        </p:txBody>
      </p:sp>
      <p:sp>
        <p:nvSpPr>
          <p:cNvPr id="27692" name="Text Box 44"/>
          <p:cNvSpPr txBox="1">
            <a:spLocks noChangeArrowheads="1"/>
          </p:cNvSpPr>
          <p:nvPr/>
        </p:nvSpPr>
        <p:spPr bwMode="auto">
          <a:xfrm>
            <a:off x="457200" y="4876800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红球：                                      ，绿球：</a:t>
            </a:r>
          </a:p>
        </p:txBody>
      </p:sp>
      <p:graphicFrame>
        <p:nvGraphicFramePr>
          <p:cNvPr id="27693" name="Object 45"/>
          <p:cNvGraphicFramePr>
            <a:graphicFrameLocks noChangeAspect="1"/>
          </p:cNvGraphicFramePr>
          <p:nvPr/>
        </p:nvGraphicFramePr>
        <p:xfrm>
          <a:off x="1371600" y="4927600"/>
          <a:ext cx="2971800" cy="406400"/>
        </p:xfrm>
        <a:graphic>
          <a:graphicData uri="http://schemas.openxmlformats.org/presentationml/2006/ole">
            <p:oleObj spid="_x0000_s19459" name="Equation" r:id="rId4" imgW="2971800" imgH="406080" progId="Equation.DSMT4">
              <p:embed/>
            </p:oleObj>
          </a:graphicData>
        </a:graphic>
      </p:graphicFrame>
      <p:graphicFrame>
        <p:nvGraphicFramePr>
          <p:cNvPr id="27694" name="Object 46"/>
          <p:cNvGraphicFramePr>
            <a:graphicFrameLocks noChangeAspect="1"/>
          </p:cNvGraphicFramePr>
          <p:nvPr/>
        </p:nvGraphicFramePr>
        <p:xfrm>
          <a:off x="5461000" y="4876800"/>
          <a:ext cx="3073400" cy="406400"/>
        </p:xfrm>
        <a:graphic>
          <a:graphicData uri="http://schemas.openxmlformats.org/presentationml/2006/ole">
            <p:oleObj spid="_x0000_s19460" name="Equation" r:id="rId5" imgW="3073320" imgH="406080" progId="Equation.DSMT4">
              <p:embed/>
            </p:oleObj>
          </a:graphicData>
        </a:graphic>
      </p:graphicFrame>
      <p:sp>
        <p:nvSpPr>
          <p:cNvPr id="27695" name="Text Box 47"/>
          <p:cNvSpPr txBox="1">
            <a:spLocks noChangeArrowheads="1"/>
          </p:cNvSpPr>
          <p:nvPr/>
        </p:nvSpPr>
        <p:spPr bwMode="auto">
          <a:xfrm>
            <a:off x="457200" y="5334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红球：</a:t>
            </a:r>
          </a:p>
        </p:txBody>
      </p:sp>
      <p:graphicFrame>
        <p:nvGraphicFramePr>
          <p:cNvPr id="27696" name="Object 48"/>
          <p:cNvGraphicFramePr>
            <a:graphicFrameLocks noChangeAspect="1"/>
          </p:cNvGraphicFramePr>
          <p:nvPr/>
        </p:nvGraphicFramePr>
        <p:xfrm>
          <a:off x="685800" y="5791200"/>
          <a:ext cx="7518400" cy="812800"/>
        </p:xfrm>
        <a:graphic>
          <a:graphicData uri="http://schemas.openxmlformats.org/presentationml/2006/ole">
            <p:oleObj spid="_x0000_s19461" name="Equation" r:id="rId6" imgW="7518240" imgH="812520" progId="Equation.DSMT4">
              <p:embed/>
            </p:oleObj>
          </a:graphicData>
        </a:graphic>
      </p:graphicFrame>
      <p:sp>
        <p:nvSpPr>
          <p:cNvPr id="19471" name="Freeform 52"/>
          <p:cNvSpPr>
            <a:spLocks/>
          </p:cNvSpPr>
          <p:nvPr/>
        </p:nvSpPr>
        <p:spPr bwMode="auto">
          <a:xfrm>
            <a:off x="7367588" y="2441575"/>
            <a:ext cx="227012" cy="227013"/>
          </a:xfrm>
          <a:custGeom>
            <a:avLst/>
            <a:gdLst>
              <a:gd name="T0" fmla="*/ 2147483647 w 286"/>
              <a:gd name="T1" fmla="*/ 2147483647 h 285"/>
              <a:gd name="T2" fmla="*/ 2147483647 w 286"/>
              <a:gd name="T3" fmla="*/ 0 h 285"/>
              <a:gd name="T4" fmla="*/ 2147483647 w 286"/>
              <a:gd name="T5" fmla="*/ 2147483647 h 285"/>
              <a:gd name="T6" fmla="*/ 2147483647 w 286"/>
              <a:gd name="T7" fmla="*/ 2147483647 h 285"/>
              <a:gd name="T8" fmla="*/ 2147483647 w 286"/>
              <a:gd name="T9" fmla="*/ 2147483647 h 285"/>
              <a:gd name="T10" fmla="*/ 2147483647 w 286"/>
              <a:gd name="T11" fmla="*/ 2147483647 h 285"/>
              <a:gd name="T12" fmla="*/ 2147483647 w 286"/>
              <a:gd name="T13" fmla="*/ 2147483647 h 285"/>
              <a:gd name="T14" fmla="*/ 2147483647 w 286"/>
              <a:gd name="T15" fmla="*/ 2147483647 h 285"/>
              <a:gd name="T16" fmla="*/ 2147483647 w 286"/>
              <a:gd name="T17" fmla="*/ 2147483647 h 285"/>
              <a:gd name="T18" fmla="*/ 2147483647 w 286"/>
              <a:gd name="T19" fmla="*/ 2147483647 h 285"/>
              <a:gd name="T20" fmla="*/ 2147483647 w 286"/>
              <a:gd name="T21" fmla="*/ 2147483647 h 285"/>
              <a:gd name="T22" fmla="*/ 2147483647 w 286"/>
              <a:gd name="T23" fmla="*/ 2147483647 h 285"/>
              <a:gd name="T24" fmla="*/ 2147483647 w 286"/>
              <a:gd name="T25" fmla="*/ 2147483647 h 285"/>
              <a:gd name="T26" fmla="*/ 2147483647 w 286"/>
              <a:gd name="T27" fmla="*/ 2147483647 h 285"/>
              <a:gd name="T28" fmla="*/ 2147483647 w 286"/>
              <a:gd name="T29" fmla="*/ 2147483647 h 285"/>
              <a:gd name="T30" fmla="*/ 2147483647 w 286"/>
              <a:gd name="T31" fmla="*/ 2147483647 h 285"/>
              <a:gd name="T32" fmla="*/ 2147483647 w 286"/>
              <a:gd name="T33" fmla="*/ 2147483647 h 285"/>
              <a:gd name="T34" fmla="*/ 2147483647 w 286"/>
              <a:gd name="T35" fmla="*/ 2147483647 h 285"/>
              <a:gd name="T36" fmla="*/ 2147483647 w 286"/>
              <a:gd name="T37" fmla="*/ 2147483647 h 285"/>
              <a:gd name="T38" fmla="*/ 2147483647 w 286"/>
              <a:gd name="T39" fmla="*/ 2147483647 h 285"/>
              <a:gd name="T40" fmla="*/ 0 w 286"/>
              <a:gd name="T41" fmla="*/ 2147483647 h 285"/>
              <a:gd name="T42" fmla="*/ 0 w 286"/>
              <a:gd name="T43" fmla="*/ 2147483647 h 285"/>
              <a:gd name="T44" fmla="*/ 2147483647 w 286"/>
              <a:gd name="T45" fmla="*/ 2147483647 h 285"/>
              <a:gd name="T46" fmla="*/ 2147483647 w 286"/>
              <a:gd name="T47" fmla="*/ 2147483647 h 285"/>
              <a:gd name="T48" fmla="*/ 2147483647 w 286"/>
              <a:gd name="T49" fmla="*/ 2147483647 h 285"/>
              <a:gd name="T50" fmla="*/ 2147483647 w 286"/>
              <a:gd name="T51" fmla="*/ 2147483647 h 285"/>
              <a:gd name="T52" fmla="*/ 2147483647 w 286"/>
              <a:gd name="T53" fmla="*/ 2147483647 h 285"/>
              <a:gd name="T54" fmla="*/ 2147483647 w 286"/>
              <a:gd name="T55" fmla="*/ 2147483647 h 285"/>
              <a:gd name="T56" fmla="*/ 2147483647 w 286"/>
              <a:gd name="T57" fmla="*/ 2147483647 h 285"/>
              <a:gd name="T58" fmla="*/ 2147483647 w 286"/>
              <a:gd name="T59" fmla="*/ 2147483647 h 285"/>
              <a:gd name="T60" fmla="*/ 2147483647 w 286"/>
              <a:gd name="T61" fmla="*/ 2147483647 h 285"/>
              <a:gd name="T62" fmla="*/ 2147483647 w 286"/>
              <a:gd name="T63" fmla="*/ 2147483647 h 285"/>
              <a:gd name="T64" fmla="*/ 2147483647 w 286"/>
              <a:gd name="T65" fmla="*/ 2147483647 h 285"/>
              <a:gd name="T66" fmla="*/ 2147483647 w 286"/>
              <a:gd name="T67" fmla="*/ 2147483647 h 285"/>
              <a:gd name="T68" fmla="*/ 2147483647 w 286"/>
              <a:gd name="T69" fmla="*/ 2147483647 h 285"/>
              <a:gd name="T70" fmla="*/ 2147483647 w 286"/>
              <a:gd name="T71" fmla="*/ 2147483647 h 285"/>
              <a:gd name="T72" fmla="*/ 2147483647 w 286"/>
              <a:gd name="T73" fmla="*/ 2147483647 h 285"/>
              <a:gd name="T74" fmla="*/ 2147483647 w 286"/>
              <a:gd name="T75" fmla="*/ 2147483647 h 285"/>
              <a:gd name="T76" fmla="*/ 2147483647 w 286"/>
              <a:gd name="T77" fmla="*/ 2147483647 h 285"/>
              <a:gd name="T78" fmla="*/ 2147483647 w 286"/>
              <a:gd name="T79" fmla="*/ 2147483647 h 285"/>
              <a:gd name="T80" fmla="*/ 2147483647 w 286"/>
              <a:gd name="T81" fmla="*/ 2147483647 h 285"/>
              <a:gd name="T82" fmla="*/ 2147483647 w 286"/>
              <a:gd name="T83" fmla="*/ 2147483647 h 285"/>
              <a:gd name="T84" fmla="*/ 2147483647 w 286"/>
              <a:gd name="T85" fmla="*/ 2147483647 h 285"/>
              <a:gd name="T86" fmla="*/ 2147483647 w 286"/>
              <a:gd name="T87" fmla="*/ 2147483647 h 285"/>
              <a:gd name="T88" fmla="*/ 2147483647 w 286"/>
              <a:gd name="T89" fmla="*/ 2147483647 h 285"/>
              <a:gd name="T90" fmla="*/ 2147483647 w 286"/>
              <a:gd name="T91" fmla="*/ 2147483647 h 285"/>
              <a:gd name="T92" fmla="*/ 2147483647 w 286"/>
              <a:gd name="T93" fmla="*/ 2147483647 h 285"/>
              <a:gd name="T94" fmla="*/ 2147483647 w 286"/>
              <a:gd name="T95" fmla="*/ 2147483647 h 285"/>
              <a:gd name="T96" fmla="*/ 2147483647 w 286"/>
              <a:gd name="T97" fmla="*/ 2147483647 h 285"/>
              <a:gd name="T98" fmla="*/ 2147483647 w 286"/>
              <a:gd name="T99" fmla="*/ 2147483647 h 285"/>
              <a:gd name="T100" fmla="*/ 2147483647 w 286"/>
              <a:gd name="T101" fmla="*/ 2147483647 h 285"/>
              <a:gd name="T102" fmla="*/ 2147483647 w 286"/>
              <a:gd name="T103" fmla="*/ 2147483647 h 285"/>
              <a:gd name="T104" fmla="*/ 2147483647 w 286"/>
              <a:gd name="T105" fmla="*/ 2147483647 h 285"/>
              <a:gd name="T106" fmla="*/ 2147483647 w 286"/>
              <a:gd name="T107" fmla="*/ 2147483647 h 285"/>
              <a:gd name="T108" fmla="*/ 2147483647 w 286"/>
              <a:gd name="T109" fmla="*/ 2147483647 h 285"/>
              <a:gd name="T110" fmla="*/ 2147483647 w 286"/>
              <a:gd name="T111" fmla="*/ 2147483647 h 285"/>
              <a:gd name="T112" fmla="*/ 2147483647 w 286"/>
              <a:gd name="T113" fmla="*/ 2147483647 h 28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86"/>
              <a:gd name="T172" fmla="*/ 0 h 285"/>
              <a:gd name="T173" fmla="*/ 286 w 286"/>
              <a:gd name="T174" fmla="*/ 285 h 28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86" h="285">
                <a:moveTo>
                  <a:pt x="214" y="18"/>
                </a:moveTo>
                <a:lnTo>
                  <a:pt x="197" y="9"/>
                </a:lnTo>
                <a:lnTo>
                  <a:pt x="189" y="6"/>
                </a:lnTo>
                <a:lnTo>
                  <a:pt x="183" y="5"/>
                </a:lnTo>
                <a:lnTo>
                  <a:pt x="177" y="3"/>
                </a:lnTo>
                <a:lnTo>
                  <a:pt x="172" y="1"/>
                </a:lnTo>
                <a:lnTo>
                  <a:pt x="169" y="1"/>
                </a:lnTo>
                <a:lnTo>
                  <a:pt x="165" y="1"/>
                </a:lnTo>
                <a:lnTo>
                  <a:pt x="162" y="1"/>
                </a:lnTo>
                <a:lnTo>
                  <a:pt x="159" y="0"/>
                </a:lnTo>
                <a:lnTo>
                  <a:pt x="154" y="0"/>
                </a:lnTo>
                <a:lnTo>
                  <a:pt x="151" y="0"/>
                </a:lnTo>
                <a:lnTo>
                  <a:pt x="148" y="0"/>
                </a:lnTo>
                <a:lnTo>
                  <a:pt x="146" y="0"/>
                </a:lnTo>
                <a:lnTo>
                  <a:pt x="142" y="0"/>
                </a:lnTo>
                <a:lnTo>
                  <a:pt x="139" y="0"/>
                </a:lnTo>
                <a:lnTo>
                  <a:pt x="137" y="0"/>
                </a:lnTo>
                <a:lnTo>
                  <a:pt x="136" y="0"/>
                </a:lnTo>
                <a:lnTo>
                  <a:pt x="132" y="0"/>
                </a:lnTo>
                <a:lnTo>
                  <a:pt x="129" y="0"/>
                </a:lnTo>
                <a:lnTo>
                  <a:pt x="128" y="1"/>
                </a:lnTo>
                <a:lnTo>
                  <a:pt x="125" y="0"/>
                </a:lnTo>
                <a:lnTo>
                  <a:pt x="122" y="1"/>
                </a:lnTo>
                <a:lnTo>
                  <a:pt x="120" y="1"/>
                </a:lnTo>
                <a:lnTo>
                  <a:pt x="119" y="3"/>
                </a:lnTo>
                <a:lnTo>
                  <a:pt x="116" y="3"/>
                </a:lnTo>
                <a:lnTo>
                  <a:pt x="114" y="3"/>
                </a:lnTo>
                <a:lnTo>
                  <a:pt x="111" y="5"/>
                </a:lnTo>
                <a:lnTo>
                  <a:pt x="109" y="5"/>
                </a:lnTo>
                <a:lnTo>
                  <a:pt x="108" y="5"/>
                </a:lnTo>
                <a:lnTo>
                  <a:pt x="105" y="6"/>
                </a:lnTo>
                <a:lnTo>
                  <a:pt x="103" y="5"/>
                </a:lnTo>
                <a:lnTo>
                  <a:pt x="102" y="6"/>
                </a:lnTo>
                <a:lnTo>
                  <a:pt x="100" y="6"/>
                </a:lnTo>
                <a:lnTo>
                  <a:pt x="97" y="6"/>
                </a:lnTo>
                <a:lnTo>
                  <a:pt x="97" y="8"/>
                </a:lnTo>
                <a:lnTo>
                  <a:pt x="96" y="9"/>
                </a:lnTo>
                <a:lnTo>
                  <a:pt x="92" y="9"/>
                </a:lnTo>
                <a:lnTo>
                  <a:pt x="91" y="9"/>
                </a:lnTo>
                <a:lnTo>
                  <a:pt x="89" y="11"/>
                </a:lnTo>
                <a:lnTo>
                  <a:pt x="88" y="12"/>
                </a:lnTo>
                <a:lnTo>
                  <a:pt x="86" y="12"/>
                </a:lnTo>
                <a:lnTo>
                  <a:pt x="85" y="14"/>
                </a:lnTo>
                <a:lnTo>
                  <a:pt x="83" y="14"/>
                </a:lnTo>
                <a:lnTo>
                  <a:pt x="80" y="14"/>
                </a:lnTo>
                <a:lnTo>
                  <a:pt x="80" y="15"/>
                </a:lnTo>
                <a:lnTo>
                  <a:pt x="79" y="15"/>
                </a:lnTo>
                <a:lnTo>
                  <a:pt x="77" y="15"/>
                </a:lnTo>
                <a:lnTo>
                  <a:pt x="76" y="17"/>
                </a:lnTo>
                <a:lnTo>
                  <a:pt x="74" y="17"/>
                </a:lnTo>
                <a:lnTo>
                  <a:pt x="73" y="18"/>
                </a:lnTo>
                <a:lnTo>
                  <a:pt x="71" y="20"/>
                </a:lnTo>
                <a:lnTo>
                  <a:pt x="69" y="21"/>
                </a:lnTo>
                <a:lnTo>
                  <a:pt x="68" y="21"/>
                </a:lnTo>
                <a:lnTo>
                  <a:pt x="66" y="23"/>
                </a:lnTo>
                <a:lnTo>
                  <a:pt x="65" y="23"/>
                </a:lnTo>
                <a:lnTo>
                  <a:pt x="65" y="24"/>
                </a:lnTo>
                <a:lnTo>
                  <a:pt x="62" y="24"/>
                </a:lnTo>
                <a:lnTo>
                  <a:pt x="62" y="26"/>
                </a:lnTo>
                <a:lnTo>
                  <a:pt x="60" y="28"/>
                </a:lnTo>
                <a:lnTo>
                  <a:pt x="59" y="28"/>
                </a:lnTo>
                <a:lnTo>
                  <a:pt x="57" y="29"/>
                </a:lnTo>
                <a:lnTo>
                  <a:pt x="56" y="31"/>
                </a:lnTo>
                <a:lnTo>
                  <a:pt x="56" y="32"/>
                </a:lnTo>
                <a:lnTo>
                  <a:pt x="53" y="32"/>
                </a:lnTo>
                <a:lnTo>
                  <a:pt x="53" y="34"/>
                </a:lnTo>
                <a:lnTo>
                  <a:pt x="51" y="35"/>
                </a:lnTo>
                <a:lnTo>
                  <a:pt x="49" y="35"/>
                </a:lnTo>
                <a:lnTo>
                  <a:pt x="48" y="37"/>
                </a:lnTo>
                <a:lnTo>
                  <a:pt x="48" y="38"/>
                </a:lnTo>
                <a:lnTo>
                  <a:pt x="45" y="38"/>
                </a:lnTo>
                <a:lnTo>
                  <a:pt x="45" y="40"/>
                </a:lnTo>
                <a:lnTo>
                  <a:pt x="43" y="41"/>
                </a:lnTo>
                <a:lnTo>
                  <a:pt x="43" y="43"/>
                </a:lnTo>
                <a:lnTo>
                  <a:pt x="42" y="43"/>
                </a:lnTo>
                <a:lnTo>
                  <a:pt x="40" y="44"/>
                </a:lnTo>
                <a:lnTo>
                  <a:pt x="40" y="46"/>
                </a:lnTo>
                <a:lnTo>
                  <a:pt x="37" y="46"/>
                </a:lnTo>
                <a:lnTo>
                  <a:pt x="37" y="47"/>
                </a:lnTo>
                <a:lnTo>
                  <a:pt x="36" y="49"/>
                </a:lnTo>
                <a:lnTo>
                  <a:pt x="36" y="51"/>
                </a:lnTo>
                <a:lnTo>
                  <a:pt x="34" y="52"/>
                </a:lnTo>
                <a:lnTo>
                  <a:pt x="34" y="54"/>
                </a:lnTo>
                <a:lnTo>
                  <a:pt x="31" y="54"/>
                </a:lnTo>
                <a:lnTo>
                  <a:pt x="31" y="55"/>
                </a:lnTo>
                <a:lnTo>
                  <a:pt x="29" y="57"/>
                </a:lnTo>
                <a:lnTo>
                  <a:pt x="28" y="58"/>
                </a:lnTo>
                <a:lnTo>
                  <a:pt x="28" y="60"/>
                </a:lnTo>
                <a:lnTo>
                  <a:pt x="26" y="61"/>
                </a:lnTo>
                <a:lnTo>
                  <a:pt x="26" y="63"/>
                </a:lnTo>
                <a:lnTo>
                  <a:pt x="25" y="64"/>
                </a:lnTo>
                <a:lnTo>
                  <a:pt x="25" y="66"/>
                </a:lnTo>
                <a:lnTo>
                  <a:pt x="23" y="67"/>
                </a:lnTo>
                <a:lnTo>
                  <a:pt x="22" y="69"/>
                </a:lnTo>
                <a:lnTo>
                  <a:pt x="22" y="71"/>
                </a:lnTo>
                <a:lnTo>
                  <a:pt x="20" y="72"/>
                </a:lnTo>
                <a:lnTo>
                  <a:pt x="20" y="74"/>
                </a:lnTo>
                <a:lnTo>
                  <a:pt x="19" y="75"/>
                </a:lnTo>
                <a:lnTo>
                  <a:pt x="19" y="77"/>
                </a:lnTo>
                <a:lnTo>
                  <a:pt x="17" y="77"/>
                </a:lnTo>
                <a:lnTo>
                  <a:pt x="17" y="78"/>
                </a:lnTo>
                <a:lnTo>
                  <a:pt x="16" y="80"/>
                </a:lnTo>
                <a:lnTo>
                  <a:pt x="16" y="81"/>
                </a:lnTo>
                <a:lnTo>
                  <a:pt x="14" y="83"/>
                </a:lnTo>
                <a:lnTo>
                  <a:pt x="14" y="84"/>
                </a:lnTo>
                <a:lnTo>
                  <a:pt x="13" y="86"/>
                </a:lnTo>
                <a:lnTo>
                  <a:pt x="13" y="87"/>
                </a:lnTo>
                <a:lnTo>
                  <a:pt x="11" y="87"/>
                </a:lnTo>
                <a:lnTo>
                  <a:pt x="11" y="89"/>
                </a:lnTo>
                <a:lnTo>
                  <a:pt x="11" y="92"/>
                </a:lnTo>
                <a:lnTo>
                  <a:pt x="9" y="94"/>
                </a:lnTo>
                <a:lnTo>
                  <a:pt x="9" y="95"/>
                </a:lnTo>
                <a:lnTo>
                  <a:pt x="8" y="97"/>
                </a:lnTo>
                <a:lnTo>
                  <a:pt x="8" y="98"/>
                </a:lnTo>
                <a:lnTo>
                  <a:pt x="8" y="100"/>
                </a:lnTo>
                <a:lnTo>
                  <a:pt x="8" y="101"/>
                </a:lnTo>
                <a:lnTo>
                  <a:pt x="6" y="103"/>
                </a:lnTo>
                <a:lnTo>
                  <a:pt x="6" y="104"/>
                </a:lnTo>
                <a:lnTo>
                  <a:pt x="6" y="106"/>
                </a:lnTo>
                <a:lnTo>
                  <a:pt x="5" y="107"/>
                </a:lnTo>
                <a:lnTo>
                  <a:pt x="5" y="109"/>
                </a:lnTo>
                <a:lnTo>
                  <a:pt x="5" y="110"/>
                </a:lnTo>
                <a:lnTo>
                  <a:pt x="5" y="112"/>
                </a:lnTo>
                <a:lnTo>
                  <a:pt x="3" y="113"/>
                </a:lnTo>
                <a:lnTo>
                  <a:pt x="5" y="115"/>
                </a:lnTo>
                <a:lnTo>
                  <a:pt x="3" y="117"/>
                </a:lnTo>
                <a:lnTo>
                  <a:pt x="3" y="118"/>
                </a:lnTo>
                <a:lnTo>
                  <a:pt x="3" y="121"/>
                </a:lnTo>
                <a:lnTo>
                  <a:pt x="2" y="123"/>
                </a:lnTo>
                <a:lnTo>
                  <a:pt x="3" y="124"/>
                </a:lnTo>
                <a:lnTo>
                  <a:pt x="2" y="126"/>
                </a:lnTo>
                <a:lnTo>
                  <a:pt x="3" y="127"/>
                </a:lnTo>
                <a:lnTo>
                  <a:pt x="2" y="129"/>
                </a:lnTo>
                <a:lnTo>
                  <a:pt x="2" y="130"/>
                </a:lnTo>
                <a:lnTo>
                  <a:pt x="2" y="132"/>
                </a:lnTo>
                <a:lnTo>
                  <a:pt x="2" y="133"/>
                </a:lnTo>
                <a:lnTo>
                  <a:pt x="2" y="135"/>
                </a:lnTo>
                <a:lnTo>
                  <a:pt x="0" y="136"/>
                </a:lnTo>
                <a:lnTo>
                  <a:pt x="2" y="140"/>
                </a:lnTo>
                <a:lnTo>
                  <a:pt x="0" y="140"/>
                </a:lnTo>
                <a:lnTo>
                  <a:pt x="2" y="143"/>
                </a:lnTo>
                <a:lnTo>
                  <a:pt x="0" y="144"/>
                </a:lnTo>
                <a:lnTo>
                  <a:pt x="2" y="146"/>
                </a:lnTo>
                <a:lnTo>
                  <a:pt x="0" y="147"/>
                </a:lnTo>
                <a:lnTo>
                  <a:pt x="0" y="149"/>
                </a:lnTo>
                <a:lnTo>
                  <a:pt x="2" y="150"/>
                </a:lnTo>
                <a:lnTo>
                  <a:pt x="2" y="152"/>
                </a:lnTo>
                <a:lnTo>
                  <a:pt x="2" y="153"/>
                </a:lnTo>
                <a:lnTo>
                  <a:pt x="3" y="155"/>
                </a:lnTo>
                <a:lnTo>
                  <a:pt x="2" y="156"/>
                </a:lnTo>
                <a:lnTo>
                  <a:pt x="2" y="160"/>
                </a:lnTo>
                <a:lnTo>
                  <a:pt x="3" y="161"/>
                </a:lnTo>
                <a:lnTo>
                  <a:pt x="2" y="163"/>
                </a:lnTo>
                <a:lnTo>
                  <a:pt x="3" y="164"/>
                </a:lnTo>
                <a:lnTo>
                  <a:pt x="3" y="167"/>
                </a:lnTo>
                <a:lnTo>
                  <a:pt x="3" y="169"/>
                </a:lnTo>
                <a:lnTo>
                  <a:pt x="3" y="170"/>
                </a:lnTo>
                <a:lnTo>
                  <a:pt x="3" y="172"/>
                </a:lnTo>
                <a:lnTo>
                  <a:pt x="5" y="175"/>
                </a:lnTo>
                <a:lnTo>
                  <a:pt x="5" y="176"/>
                </a:lnTo>
                <a:lnTo>
                  <a:pt x="6" y="176"/>
                </a:lnTo>
                <a:lnTo>
                  <a:pt x="6" y="179"/>
                </a:lnTo>
                <a:lnTo>
                  <a:pt x="8" y="181"/>
                </a:lnTo>
                <a:lnTo>
                  <a:pt x="8" y="184"/>
                </a:lnTo>
                <a:lnTo>
                  <a:pt x="8" y="186"/>
                </a:lnTo>
                <a:lnTo>
                  <a:pt x="9" y="187"/>
                </a:lnTo>
                <a:lnTo>
                  <a:pt x="9" y="190"/>
                </a:lnTo>
                <a:lnTo>
                  <a:pt x="9" y="192"/>
                </a:lnTo>
                <a:lnTo>
                  <a:pt x="11" y="193"/>
                </a:lnTo>
                <a:lnTo>
                  <a:pt x="11" y="196"/>
                </a:lnTo>
                <a:lnTo>
                  <a:pt x="13" y="199"/>
                </a:lnTo>
                <a:lnTo>
                  <a:pt x="14" y="201"/>
                </a:lnTo>
                <a:lnTo>
                  <a:pt x="14" y="202"/>
                </a:lnTo>
                <a:lnTo>
                  <a:pt x="16" y="206"/>
                </a:lnTo>
                <a:lnTo>
                  <a:pt x="17" y="209"/>
                </a:lnTo>
                <a:lnTo>
                  <a:pt x="19" y="209"/>
                </a:lnTo>
                <a:lnTo>
                  <a:pt x="20" y="212"/>
                </a:lnTo>
                <a:lnTo>
                  <a:pt x="22" y="215"/>
                </a:lnTo>
                <a:lnTo>
                  <a:pt x="22" y="216"/>
                </a:lnTo>
                <a:lnTo>
                  <a:pt x="25" y="219"/>
                </a:lnTo>
                <a:lnTo>
                  <a:pt x="26" y="222"/>
                </a:lnTo>
                <a:lnTo>
                  <a:pt x="28" y="225"/>
                </a:lnTo>
                <a:lnTo>
                  <a:pt x="29" y="229"/>
                </a:lnTo>
                <a:lnTo>
                  <a:pt x="33" y="230"/>
                </a:lnTo>
                <a:lnTo>
                  <a:pt x="36" y="235"/>
                </a:lnTo>
                <a:lnTo>
                  <a:pt x="37" y="238"/>
                </a:lnTo>
                <a:lnTo>
                  <a:pt x="40" y="241"/>
                </a:lnTo>
                <a:lnTo>
                  <a:pt x="45" y="245"/>
                </a:lnTo>
                <a:lnTo>
                  <a:pt x="49" y="250"/>
                </a:lnTo>
                <a:lnTo>
                  <a:pt x="56" y="255"/>
                </a:lnTo>
                <a:lnTo>
                  <a:pt x="73" y="267"/>
                </a:lnTo>
                <a:lnTo>
                  <a:pt x="89" y="276"/>
                </a:lnTo>
                <a:lnTo>
                  <a:pt x="97" y="279"/>
                </a:lnTo>
                <a:lnTo>
                  <a:pt x="103" y="281"/>
                </a:lnTo>
                <a:lnTo>
                  <a:pt x="109" y="282"/>
                </a:lnTo>
                <a:lnTo>
                  <a:pt x="114" y="284"/>
                </a:lnTo>
                <a:lnTo>
                  <a:pt x="117" y="284"/>
                </a:lnTo>
                <a:lnTo>
                  <a:pt x="122" y="284"/>
                </a:lnTo>
                <a:lnTo>
                  <a:pt x="125" y="284"/>
                </a:lnTo>
                <a:lnTo>
                  <a:pt x="128" y="285"/>
                </a:lnTo>
                <a:lnTo>
                  <a:pt x="132" y="285"/>
                </a:lnTo>
                <a:lnTo>
                  <a:pt x="136" y="285"/>
                </a:lnTo>
                <a:lnTo>
                  <a:pt x="139" y="285"/>
                </a:lnTo>
                <a:lnTo>
                  <a:pt x="140" y="285"/>
                </a:lnTo>
                <a:lnTo>
                  <a:pt x="145" y="285"/>
                </a:lnTo>
                <a:lnTo>
                  <a:pt x="148" y="285"/>
                </a:lnTo>
                <a:lnTo>
                  <a:pt x="149" y="285"/>
                </a:lnTo>
                <a:lnTo>
                  <a:pt x="151" y="285"/>
                </a:lnTo>
                <a:lnTo>
                  <a:pt x="154" y="285"/>
                </a:lnTo>
                <a:lnTo>
                  <a:pt x="157" y="285"/>
                </a:lnTo>
                <a:lnTo>
                  <a:pt x="159" y="284"/>
                </a:lnTo>
                <a:lnTo>
                  <a:pt x="162" y="285"/>
                </a:lnTo>
                <a:lnTo>
                  <a:pt x="165" y="284"/>
                </a:lnTo>
                <a:lnTo>
                  <a:pt x="166" y="284"/>
                </a:lnTo>
                <a:lnTo>
                  <a:pt x="168" y="282"/>
                </a:lnTo>
                <a:lnTo>
                  <a:pt x="171" y="282"/>
                </a:lnTo>
                <a:lnTo>
                  <a:pt x="172" y="282"/>
                </a:lnTo>
                <a:lnTo>
                  <a:pt x="175" y="281"/>
                </a:lnTo>
                <a:lnTo>
                  <a:pt x="177" y="281"/>
                </a:lnTo>
                <a:lnTo>
                  <a:pt x="179" y="281"/>
                </a:lnTo>
                <a:lnTo>
                  <a:pt x="182" y="279"/>
                </a:lnTo>
                <a:lnTo>
                  <a:pt x="183" y="281"/>
                </a:lnTo>
                <a:lnTo>
                  <a:pt x="185" y="279"/>
                </a:lnTo>
                <a:lnTo>
                  <a:pt x="186" y="279"/>
                </a:lnTo>
                <a:lnTo>
                  <a:pt x="189" y="279"/>
                </a:lnTo>
                <a:lnTo>
                  <a:pt x="189" y="278"/>
                </a:lnTo>
                <a:lnTo>
                  <a:pt x="191" y="276"/>
                </a:lnTo>
                <a:lnTo>
                  <a:pt x="194" y="276"/>
                </a:lnTo>
                <a:lnTo>
                  <a:pt x="195" y="276"/>
                </a:lnTo>
                <a:lnTo>
                  <a:pt x="197" y="275"/>
                </a:lnTo>
                <a:lnTo>
                  <a:pt x="199" y="273"/>
                </a:lnTo>
                <a:lnTo>
                  <a:pt x="200" y="273"/>
                </a:lnTo>
                <a:lnTo>
                  <a:pt x="202" y="272"/>
                </a:lnTo>
                <a:lnTo>
                  <a:pt x="203" y="272"/>
                </a:lnTo>
                <a:lnTo>
                  <a:pt x="206" y="272"/>
                </a:lnTo>
                <a:lnTo>
                  <a:pt x="206" y="270"/>
                </a:lnTo>
                <a:lnTo>
                  <a:pt x="208" y="270"/>
                </a:lnTo>
                <a:lnTo>
                  <a:pt x="209" y="270"/>
                </a:lnTo>
                <a:lnTo>
                  <a:pt x="211" y="268"/>
                </a:lnTo>
                <a:lnTo>
                  <a:pt x="212" y="268"/>
                </a:lnTo>
                <a:lnTo>
                  <a:pt x="214" y="267"/>
                </a:lnTo>
                <a:lnTo>
                  <a:pt x="215" y="265"/>
                </a:lnTo>
                <a:lnTo>
                  <a:pt x="217" y="264"/>
                </a:lnTo>
                <a:lnTo>
                  <a:pt x="218" y="264"/>
                </a:lnTo>
                <a:lnTo>
                  <a:pt x="220" y="262"/>
                </a:lnTo>
                <a:lnTo>
                  <a:pt x="222" y="262"/>
                </a:lnTo>
                <a:lnTo>
                  <a:pt x="222" y="261"/>
                </a:lnTo>
                <a:lnTo>
                  <a:pt x="225" y="261"/>
                </a:lnTo>
                <a:lnTo>
                  <a:pt x="225" y="259"/>
                </a:lnTo>
                <a:lnTo>
                  <a:pt x="226" y="258"/>
                </a:lnTo>
                <a:lnTo>
                  <a:pt x="228" y="258"/>
                </a:lnTo>
                <a:lnTo>
                  <a:pt x="229" y="256"/>
                </a:lnTo>
                <a:lnTo>
                  <a:pt x="231" y="255"/>
                </a:lnTo>
                <a:lnTo>
                  <a:pt x="231" y="253"/>
                </a:lnTo>
                <a:lnTo>
                  <a:pt x="234" y="253"/>
                </a:lnTo>
                <a:lnTo>
                  <a:pt x="234" y="252"/>
                </a:lnTo>
                <a:lnTo>
                  <a:pt x="235" y="250"/>
                </a:lnTo>
                <a:lnTo>
                  <a:pt x="237" y="250"/>
                </a:lnTo>
                <a:lnTo>
                  <a:pt x="238" y="249"/>
                </a:lnTo>
                <a:lnTo>
                  <a:pt x="238" y="247"/>
                </a:lnTo>
                <a:lnTo>
                  <a:pt x="242" y="247"/>
                </a:lnTo>
                <a:lnTo>
                  <a:pt x="242" y="245"/>
                </a:lnTo>
                <a:lnTo>
                  <a:pt x="243" y="244"/>
                </a:lnTo>
                <a:lnTo>
                  <a:pt x="243" y="242"/>
                </a:lnTo>
                <a:lnTo>
                  <a:pt x="245" y="242"/>
                </a:lnTo>
                <a:lnTo>
                  <a:pt x="246" y="241"/>
                </a:lnTo>
                <a:lnTo>
                  <a:pt x="246" y="239"/>
                </a:lnTo>
                <a:lnTo>
                  <a:pt x="249" y="239"/>
                </a:lnTo>
                <a:lnTo>
                  <a:pt x="249" y="238"/>
                </a:lnTo>
                <a:lnTo>
                  <a:pt x="251" y="236"/>
                </a:lnTo>
                <a:lnTo>
                  <a:pt x="251" y="235"/>
                </a:lnTo>
                <a:lnTo>
                  <a:pt x="252" y="233"/>
                </a:lnTo>
                <a:lnTo>
                  <a:pt x="252" y="232"/>
                </a:lnTo>
                <a:lnTo>
                  <a:pt x="255" y="232"/>
                </a:lnTo>
                <a:lnTo>
                  <a:pt x="255" y="230"/>
                </a:lnTo>
                <a:lnTo>
                  <a:pt x="257" y="229"/>
                </a:lnTo>
                <a:lnTo>
                  <a:pt x="258" y="227"/>
                </a:lnTo>
                <a:lnTo>
                  <a:pt x="258" y="225"/>
                </a:lnTo>
                <a:lnTo>
                  <a:pt x="260" y="224"/>
                </a:lnTo>
                <a:lnTo>
                  <a:pt x="260" y="222"/>
                </a:lnTo>
                <a:lnTo>
                  <a:pt x="262" y="221"/>
                </a:lnTo>
                <a:lnTo>
                  <a:pt x="262" y="219"/>
                </a:lnTo>
                <a:lnTo>
                  <a:pt x="263" y="218"/>
                </a:lnTo>
                <a:lnTo>
                  <a:pt x="265" y="216"/>
                </a:lnTo>
                <a:lnTo>
                  <a:pt x="265" y="215"/>
                </a:lnTo>
                <a:lnTo>
                  <a:pt x="266" y="213"/>
                </a:lnTo>
                <a:lnTo>
                  <a:pt x="266" y="212"/>
                </a:lnTo>
                <a:lnTo>
                  <a:pt x="268" y="210"/>
                </a:lnTo>
                <a:lnTo>
                  <a:pt x="268" y="209"/>
                </a:lnTo>
                <a:lnTo>
                  <a:pt x="269" y="209"/>
                </a:lnTo>
                <a:lnTo>
                  <a:pt x="269" y="207"/>
                </a:lnTo>
                <a:lnTo>
                  <a:pt x="271" y="206"/>
                </a:lnTo>
                <a:lnTo>
                  <a:pt x="271" y="204"/>
                </a:lnTo>
                <a:lnTo>
                  <a:pt x="272" y="202"/>
                </a:lnTo>
                <a:lnTo>
                  <a:pt x="272" y="201"/>
                </a:lnTo>
                <a:lnTo>
                  <a:pt x="274" y="199"/>
                </a:lnTo>
                <a:lnTo>
                  <a:pt x="274" y="198"/>
                </a:lnTo>
                <a:lnTo>
                  <a:pt x="275" y="198"/>
                </a:lnTo>
                <a:lnTo>
                  <a:pt x="275" y="196"/>
                </a:lnTo>
                <a:lnTo>
                  <a:pt x="275" y="193"/>
                </a:lnTo>
                <a:lnTo>
                  <a:pt x="277" y="192"/>
                </a:lnTo>
                <a:lnTo>
                  <a:pt x="277" y="190"/>
                </a:lnTo>
                <a:lnTo>
                  <a:pt x="278" y="189"/>
                </a:lnTo>
                <a:lnTo>
                  <a:pt x="278" y="187"/>
                </a:lnTo>
                <a:lnTo>
                  <a:pt x="278" y="186"/>
                </a:lnTo>
                <a:lnTo>
                  <a:pt x="278" y="184"/>
                </a:lnTo>
                <a:lnTo>
                  <a:pt x="280" y="183"/>
                </a:lnTo>
                <a:lnTo>
                  <a:pt x="280" y="181"/>
                </a:lnTo>
                <a:lnTo>
                  <a:pt x="280" y="179"/>
                </a:lnTo>
                <a:lnTo>
                  <a:pt x="281" y="178"/>
                </a:lnTo>
                <a:lnTo>
                  <a:pt x="281" y="176"/>
                </a:lnTo>
                <a:lnTo>
                  <a:pt x="281" y="175"/>
                </a:lnTo>
                <a:lnTo>
                  <a:pt x="281" y="173"/>
                </a:lnTo>
                <a:lnTo>
                  <a:pt x="283" y="172"/>
                </a:lnTo>
                <a:lnTo>
                  <a:pt x="281" y="170"/>
                </a:lnTo>
                <a:lnTo>
                  <a:pt x="283" y="169"/>
                </a:lnTo>
                <a:lnTo>
                  <a:pt x="283" y="167"/>
                </a:lnTo>
                <a:lnTo>
                  <a:pt x="283" y="164"/>
                </a:lnTo>
                <a:lnTo>
                  <a:pt x="285" y="163"/>
                </a:lnTo>
                <a:lnTo>
                  <a:pt x="283" y="161"/>
                </a:lnTo>
                <a:lnTo>
                  <a:pt x="285" y="160"/>
                </a:lnTo>
                <a:lnTo>
                  <a:pt x="283" y="158"/>
                </a:lnTo>
                <a:lnTo>
                  <a:pt x="285" y="156"/>
                </a:lnTo>
                <a:lnTo>
                  <a:pt x="285" y="155"/>
                </a:lnTo>
                <a:lnTo>
                  <a:pt x="285" y="153"/>
                </a:lnTo>
                <a:lnTo>
                  <a:pt x="285" y="152"/>
                </a:lnTo>
                <a:lnTo>
                  <a:pt x="285" y="150"/>
                </a:lnTo>
                <a:lnTo>
                  <a:pt x="286" y="149"/>
                </a:lnTo>
                <a:lnTo>
                  <a:pt x="285" y="146"/>
                </a:lnTo>
                <a:lnTo>
                  <a:pt x="286" y="146"/>
                </a:lnTo>
                <a:lnTo>
                  <a:pt x="285" y="143"/>
                </a:lnTo>
                <a:lnTo>
                  <a:pt x="286" y="141"/>
                </a:lnTo>
                <a:lnTo>
                  <a:pt x="285" y="140"/>
                </a:lnTo>
                <a:lnTo>
                  <a:pt x="286" y="138"/>
                </a:lnTo>
                <a:lnTo>
                  <a:pt x="286" y="136"/>
                </a:lnTo>
                <a:lnTo>
                  <a:pt x="285" y="135"/>
                </a:lnTo>
                <a:lnTo>
                  <a:pt x="285" y="133"/>
                </a:lnTo>
                <a:lnTo>
                  <a:pt x="285" y="132"/>
                </a:lnTo>
                <a:lnTo>
                  <a:pt x="283" y="130"/>
                </a:lnTo>
                <a:lnTo>
                  <a:pt x="285" y="129"/>
                </a:lnTo>
                <a:lnTo>
                  <a:pt x="285" y="126"/>
                </a:lnTo>
                <a:lnTo>
                  <a:pt x="283" y="124"/>
                </a:lnTo>
                <a:lnTo>
                  <a:pt x="285" y="123"/>
                </a:lnTo>
                <a:lnTo>
                  <a:pt x="283" y="121"/>
                </a:lnTo>
                <a:lnTo>
                  <a:pt x="283" y="118"/>
                </a:lnTo>
                <a:lnTo>
                  <a:pt x="283" y="117"/>
                </a:lnTo>
                <a:lnTo>
                  <a:pt x="283" y="115"/>
                </a:lnTo>
                <a:lnTo>
                  <a:pt x="283" y="113"/>
                </a:lnTo>
                <a:lnTo>
                  <a:pt x="281" y="110"/>
                </a:lnTo>
                <a:lnTo>
                  <a:pt x="281" y="109"/>
                </a:lnTo>
                <a:lnTo>
                  <a:pt x="280" y="109"/>
                </a:lnTo>
                <a:lnTo>
                  <a:pt x="280" y="106"/>
                </a:lnTo>
                <a:lnTo>
                  <a:pt x="278" y="104"/>
                </a:lnTo>
                <a:lnTo>
                  <a:pt x="278" y="101"/>
                </a:lnTo>
                <a:lnTo>
                  <a:pt x="278" y="100"/>
                </a:lnTo>
                <a:lnTo>
                  <a:pt x="277" y="98"/>
                </a:lnTo>
                <a:lnTo>
                  <a:pt x="277" y="95"/>
                </a:lnTo>
                <a:lnTo>
                  <a:pt x="277" y="94"/>
                </a:lnTo>
                <a:lnTo>
                  <a:pt x="275" y="92"/>
                </a:lnTo>
                <a:lnTo>
                  <a:pt x="275" y="89"/>
                </a:lnTo>
                <a:lnTo>
                  <a:pt x="274" y="86"/>
                </a:lnTo>
                <a:lnTo>
                  <a:pt x="272" y="84"/>
                </a:lnTo>
                <a:lnTo>
                  <a:pt x="272" y="83"/>
                </a:lnTo>
                <a:lnTo>
                  <a:pt x="271" y="80"/>
                </a:lnTo>
                <a:lnTo>
                  <a:pt x="269" y="77"/>
                </a:lnTo>
                <a:lnTo>
                  <a:pt x="268" y="77"/>
                </a:lnTo>
                <a:lnTo>
                  <a:pt x="266" y="74"/>
                </a:lnTo>
                <a:lnTo>
                  <a:pt x="265" y="71"/>
                </a:lnTo>
                <a:lnTo>
                  <a:pt x="265" y="69"/>
                </a:lnTo>
                <a:lnTo>
                  <a:pt x="262" y="66"/>
                </a:lnTo>
                <a:lnTo>
                  <a:pt x="260" y="63"/>
                </a:lnTo>
                <a:lnTo>
                  <a:pt x="258" y="60"/>
                </a:lnTo>
                <a:lnTo>
                  <a:pt x="257" y="57"/>
                </a:lnTo>
                <a:lnTo>
                  <a:pt x="254" y="55"/>
                </a:lnTo>
                <a:lnTo>
                  <a:pt x="251" y="51"/>
                </a:lnTo>
                <a:lnTo>
                  <a:pt x="249" y="47"/>
                </a:lnTo>
                <a:lnTo>
                  <a:pt x="246" y="44"/>
                </a:lnTo>
                <a:lnTo>
                  <a:pt x="242" y="40"/>
                </a:lnTo>
                <a:lnTo>
                  <a:pt x="237" y="35"/>
                </a:lnTo>
                <a:lnTo>
                  <a:pt x="231" y="31"/>
                </a:lnTo>
                <a:lnTo>
                  <a:pt x="214" y="18"/>
                </a:lnTo>
                <a:close/>
              </a:path>
            </a:pathLst>
          </a:custGeom>
          <a:noFill/>
          <a:ln w="14288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72" name="Freeform 53"/>
          <p:cNvSpPr>
            <a:spLocks/>
          </p:cNvSpPr>
          <p:nvPr/>
        </p:nvSpPr>
        <p:spPr bwMode="auto">
          <a:xfrm>
            <a:off x="6680200" y="2843213"/>
            <a:ext cx="227013" cy="227012"/>
          </a:xfrm>
          <a:custGeom>
            <a:avLst/>
            <a:gdLst>
              <a:gd name="T0" fmla="*/ 2147483647 w 285"/>
              <a:gd name="T1" fmla="*/ 2147483647 h 286"/>
              <a:gd name="T2" fmla="*/ 2147483647 w 285"/>
              <a:gd name="T3" fmla="*/ 0 h 286"/>
              <a:gd name="T4" fmla="*/ 2147483647 w 285"/>
              <a:gd name="T5" fmla="*/ 2147483647 h 286"/>
              <a:gd name="T6" fmla="*/ 2147483647 w 285"/>
              <a:gd name="T7" fmla="*/ 2147483647 h 286"/>
              <a:gd name="T8" fmla="*/ 2147483647 w 285"/>
              <a:gd name="T9" fmla="*/ 2147483647 h 286"/>
              <a:gd name="T10" fmla="*/ 2147483647 w 285"/>
              <a:gd name="T11" fmla="*/ 2147483647 h 286"/>
              <a:gd name="T12" fmla="*/ 2147483647 w 285"/>
              <a:gd name="T13" fmla="*/ 2147483647 h 286"/>
              <a:gd name="T14" fmla="*/ 2147483647 w 285"/>
              <a:gd name="T15" fmla="*/ 2147483647 h 286"/>
              <a:gd name="T16" fmla="*/ 2147483647 w 285"/>
              <a:gd name="T17" fmla="*/ 2147483647 h 286"/>
              <a:gd name="T18" fmla="*/ 2147483647 w 285"/>
              <a:gd name="T19" fmla="*/ 2147483647 h 286"/>
              <a:gd name="T20" fmla="*/ 2147483647 w 285"/>
              <a:gd name="T21" fmla="*/ 2147483647 h 286"/>
              <a:gd name="T22" fmla="*/ 2147483647 w 285"/>
              <a:gd name="T23" fmla="*/ 2147483647 h 286"/>
              <a:gd name="T24" fmla="*/ 2147483647 w 285"/>
              <a:gd name="T25" fmla="*/ 2147483647 h 286"/>
              <a:gd name="T26" fmla="*/ 2147483647 w 285"/>
              <a:gd name="T27" fmla="*/ 2147483647 h 286"/>
              <a:gd name="T28" fmla="*/ 2147483647 w 285"/>
              <a:gd name="T29" fmla="*/ 2147483647 h 286"/>
              <a:gd name="T30" fmla="*/ 2147483647 w 285"/>
              <a:gd name="T31" fmla="*/ 2147483647 h 286"/>
              <a:gd name="T32" fmla="*/ 2147483647 w 285"/>
              <a:gd name="T33" fmla="*/ 2147483647 h 286"/>
              <a:gd name="T34" fmla="*/ 2147483647 w 285"/>
              <a:gd name="T35" fmla="*/ 2147483647 h 286"/>
              <a:gd name="T36" fmla="*/ 2147483647 w 285"/>
              <a:gd name="T37" fmla="*/ 2147483647 h 286"/>
              <a:gd name="T38" fmla="*/ 2147483647 w 285"/>
              <a:gd name="T39" fmla="*/ 2147483647 h 286"/>
              <a:gd name="T40" fmla="*/ 0 w 285"/>
              <a:gd name="T41" fmla="*/ 2147483647 h 286"/>
              <a:gd name="T42" fmla="*/ 0 w 285"/>
              <a:gd name="T43" fmla="*/ 2147483647 h 286"/>
              <a:gd name="T44" fmla="*/ 2147483647 w 285"/>
              <a:gd name="T45" fmla="*/ 2147483647 h 286"/>
              <a:gd name="T46" fmla="*/ 2147483647 w 285"/>
              <a:gd name="T47" fmla="*/ 2147483647 h 286"/>
              <a:gd name="T48" fmla="*/ 2147483647 w 285"/>
              <a:gd name="T49" fmla="*/ 2147483647 h 286"/>
              <a:gd name="T50" fmla="*/ 2147483647 w 285"/>
              <a:gd name="T51" fmla="*/ 2147483647 h 286"/>
              <a:gd name="T52" fmla="*/ 2147483647 w 285"/>
              <a:gd name="T53" fmla="*/ 2147483647 h 286"/>
              <a:gd name="T54" fmla="*/ 2147483647 w 285"/>
              <a:gd name="T55" fmla="*/ 2147483647 h 286"/>
              <a:gd name="T56" fmla="*/ 2147483647 w 285"/>
              <a:gd name="T57" fmla="*/ 2147483647 h 286"/>
              <a:gd name="T58" fmla="*/ 2147483647 w 285"/>
              <a:gd name="T59" fmla="*/ 2147483647 h 286"/>
              <a:gd name="T60" fmla="*/ 2147483647 w 285"/>
              <a:gd name="T61" fmla="*/ 2147483647 h 286"/>
              <a:gd name="T62" fmla="*/ 2147483647 w 285"/>
              <a:gd name="T63" fmla="*/ 2147483647 h 286"/>
              <a:gd name="T64" fmla="*/ 2147483647 w 285"/>
              <a:gd name="T65" fmla="*/ 2147483647 h 286"/>
              <a:gd name="T66" fmla="*/ 2147483647 w 285"/>
              <a:gd name="T67" fmla="*/ 2147483647 h 286"/>
              <a:gd name="T68" fmla="*/ 2147483647 w 285"/>
              <a:gd name="T69" fmla="*/ 2147483647 h 286"/>
              <a:gd name="T70" fmla="*/ 2147483647 w 285"/>
              <a:gd name="T71" fmla="*/ 2147483647 h 286"/>
              <a:gd name="T72" fmla="*/ 2147483647 w 285"/>
              <a:gd name="T73" fmla="*/ 2147483647 h 286"/>
              <a:gd name="T74" fmla="*/ 2147483647 w 285"/>
              <a:gd name="T75" fmla="*/ 2147483647 h 286"/>
              <a:gd name="T76" fmla="*/ 2147483647 w 285"/>
              <a:gd name="T77" fmla="*/ 2147483647 h 286"/>
              <a:gd name="T78" fmla="*/ 2147483647 w 285"/>
              <a:gd name="T79" fmla="*/ 2147483647 h 286"/>
              <a:gd name="T80" fmla="*/ 2147483647 w 285"/>
              <a:gd name="T81" fmla="*/ 2147483647 h 286"/>
              <a:gd name="T82" fmla="*/ 2147483647 w 285"/>
              <a:gd name="T83" fmla="*/ 2147483647 h 286"/>
              <a:gd name="T84" fmla="*/ 2147483647 w 285"/>
              <a:gd name="T85" fmla="*/ 2147483647 h 286"/>
              <a:gd name="T86" fmla="*/ 2147483647 w 285"/>
              <a:gd name="T87" fmla="*/ 2147483647 h 286"/>
              <a:gd name="T88" fmla="*/ 2147483647 w 285"/>
              <a:gd name="T89" fmla="*/ 2147483647 h 286"/>
              <a:gd name="T90" fmla="*/ 2147483647 w 285"/>
              <a:gd name="T91" fmla="*/ 2147483647 h 286"/>
              <a:gd name="T92" fmla="*/ 2147483647 w 285"/>
              <a:gd name="T93" fmla="*/ 2147483647 h 286"/>
              <a:gd name="T94" fmla="*/ 2147483647 w 285"/>
              <a:gd name="T95" fmla="*/ 2147483647 h 286"/>
              <a:gd name="T96" fmla="*/ 2147483647 w 285"/>
              <a:gd name="T97" fmla="*/ 2147483647 h 286"/>
              <a:gd name="T98" fmla="*/ 2147483647 w 285"/>
              <a:gd name="T99" fmla="*/ 2147483647 h 286"/>
              <a:gd name="T100" fmla="*/ 2147483647 w 285"/>
              <a:gd name="T101" fmla="*/ 2147483647 h 286"/>
              <a:gd name="T102" fmla="*/ 2147483647 w 285"/>
              <a:gd name="T103" fmla="*/ 2147483647 h 286"/>
              <a:gd name="T104" fmla="*/ 2147483647 w 285"/>
              <a:gd name="T105" fmla="*/ 2147483647 h 286"/>
              <a:gd name="T106" fmla="*/ 2147483647 w 285"/>
              <a:gd name="T107" fmla="*/ 2147483647 h 286"/>
              <a:gd name="T108" fmla="*/ 2147483647 w 285"/>
              <a:gd name="T109" fmla="*/ 2147483647 h 286"/>
              <a:gd name="T110" fmla="*/ 2147483647 w 285"/>
              <a:gd name="T111" fmla="*/ 2147483647 h 286"/>
              <a:gd name="T112" fmla="*/ 2147483647 w 285"/>
              <a:gd name="T113" fmla="*/ 2147483647 h 28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85"/>
              <a:gd name="T172" fmla="*/ 0 h 286"/>
              <a:gd name="T173" fmla="*/ 285 w 285"/>
              <a:gd name="T174" fmla="*/ 286 h 28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85" h="286">
                <a:moveTo>
                  <a:pt x="213" y="19"/>
                </a:moveTo>
                <a:lnTo>
                  <a:pt x="196" y="10"/>
                </a:lnTo>
                <a:lnTo>
                  <a:pt x="189" y="6"/>
                </a:lnTo>
                <a:lnTo>
                  <a:pt x="182" y="5"/>
                </a:lnTo>
                <a:lnTo>
                  <a:pt x="176" y="3"/>
                </a:lnTo>
                <a:lnTo>
                  <a:pt x="172" y="2"/>
                </a:lnTo>
                <a:lnTo>
                  <a:pt x="169" y="2"/>
                </a:lnTo>
                <a:lnTo>
                  <a:pt x="164" y="2"/>
                </a:lnTo>
                <a:lnTo>
                  <a:pt x="161" y="2"/>
                </a:lnTo>
                <a:lnTo>
                  <a:pt x="158" y="0"/>
                </a:lnTo>
                <a:lnTo>
                  <a:pt x="153" y="0"/>
                </a:lnTo>
                <a:lnTo>
                  <a:pt x="150" y="0"/>
                </a:lnTo>
                <a:lnTo>
                  <a:pt x="147" y="0"/>
                </a:lnTo>
                <a:lnTo>
                  <a:pt x="146" y="0"/>
                </a:lnTo>
                <a:lnTo>
                  <a:pt x="141" y="0"/>
                </a:lnTo>
                <a:lnTo>
                  <a:pt x="138" y="0"/>
                </a:lnTo>
                <a:lnTo>
                  <a:pt x="136" y="0"/>
                </a:lnTo>
                <a:lnTo>
                  <a:pt x="135" y="0"/>
                </a:lnTo>
                <a:lnTo>
                  <a:pt x="132" y="0"/>
                </a:lnTo>
                <a:lnTo>
                  <a:pt x="129" y="0"/>
                </a:lnTo>
                <a:lnTo>
                  <a:pt x="127" y="2"/>
                </a:lnTo>
                <a:lnTo>
                  <a:pt x="124" y="0"/>
                </a:lnTo>
                <a:lnTo>
                  <a:pt x="121" y="2"/>
                </a:lnTo>
                <a:lnTo>
                  <a:pt x="119" y="2"/>
                </a:lnTo>
                <a:lnTo>
                  <a:pt x="118" y="3"/>
                </a:lnTo>
                <a:lnTo>
                  <a:pt x="115" y="3"/>
                </a:lnTo>
                <a:lnTo>
                  <a:pt x="113" y="3"/>
                </a:lnTo>
                <a:lnTo>
                  <a:pt x="110" y="5"/>
                </a:lnTo>
                <a:lnTo>
                  <a:pt x="109" y="5"/>
                </a:lnTo>
                <a:lnTo>
                  <a:pt x="107" y="5"/>
                </a:lnTo>
                <a:lnTo>
                  <a:pt x="104" y="6"/>
                </a:lnTo>
                <a:lnTo>
                  <a:pt x="103" y="5"/>
                </a:lnTo>
                <a:lnTo>
                  <a:pt x="101" y="6"/>
                </a:lnTo>
                <a:lnTo>
                  <a:pt x="99" y="6"/>
                </a:lnTo>
                <a:lnTo>
                  <a:pt x="96" y="6"/>
                </a:lnTo>
                <a:lnTo>
                  <a:pt x="96" y="8"/>
                </a:lnTo>
                <a:lnTo>
                  <a:pt x="95" y="10"/>
                </a:lnTo>
                <a:lnTo>
                  <a:pt x="92" y="10"/>
                </a:lnTo>
                <a:lnTo>
                  <a:pt x="90" y="10"/>
                </a:lnTo>
                <a:lnTo>
                  <a:pt x="89" y="11"/>
                </a:lnTo>
                <a:lnTo>
                  <a:pt x="87" y="13"/>
                </a:lnTo>
                <a:lnTo>
                  <a:pt x="86" y="13"/>
                </a:lnTo>
                <a:lnTo>
                  <a:pt x="84" y="14"/>
                </a:lnTo>
                <a:lnTo>
                  <a:pt x="83" y="14"/>
                </a:lnTo>
                <a:lnTo>
                  <a:pt x="80" y="14"/>
                </a:lnTo>
                <a:lnTo>
                  <a:pt x="80" y="16"/>
                </a:lnTo>
                <a:lnTo>
                  <a:pt x="78" y="16"/>
                </a:lnTo>
                <a:lnTo>
                  <a:pt x="76" y="16"/>
                </a:lnTo>
                <a:lnTo>
                  <a:pt x="75" y="17"/>
                </a:lnTo>
                <a:lnTo>
                  <a:pt x="73" y="17"/>
                </a:lnTo>
                <a:lnTo>
                  <a:pt x="72" y="19"/>
                </a:lnTo>
                <a:lnTo>
                  <a:pt x="70" y="20"/>
                </a:lnTo>
                <a:lnTo>
                  <a:pt x="69" y="22"/>
                </a:lnTo>
                <a:lnTo>
                  <a:pt x="67" y="22"/>
                </a:lnTo>
                <a:lnTo>
                  <a:pt x="66" y="23"/>
                </a:lnTo>
                <a:lnTo>
                  <a:pt x="64" y="23"/>
                </a:lnTo>
                <a:lnTo>
                  <a:pt x="64" y="25"/>
                </a:lnTo>
                <a:lnTo>
                  <a:pt x="61" y="25"/>
                </a:lnTo>
                <a:lnTo>
                  <a:pt x="61" y="26"/>
                </a:lnTo>
                <a:lnTo>
                  <a:pt x="60" y="28"/>
                </a:lnTo>
                <a:lnTo>
                  <a:pt x="58" y="28"/>
                </a:lnTo>
                <a:lnTo>
                  <a:pt x="56" y="29"/>
                </a:lnTo>
                <a:lnTo>
                  <a:pt x="55" y="31"/>
                </a:lnTo>
                <a:lnTo>
                  <a:pt x="55" y="33"/>
                </a:lnTo>
                <a:lnTo>
                  <a:pt x="52" y="33"/>
                </a:lnTo>
                <a:lnTo>
                  <a:pt x="52" y="34"/>
                </a:lnTo>
                <a:lnTo>
                  <a:pt x="50" y="36"/>
                </a:lnTo>
                <a:lnTo>
                  <a:pt x="49" y="36"/>
                </a:lnTo>
                <a:lnTo>
                  <a:pt x="47" y="37"/>
                </a:lnTo>
                <a:lnTo>
                  <a:pt x="47" y="39"/>
                </a:lnTo>
                <a:lnTo>
                  <a:pt x="44" y="39"/>
                </a:lnTo>
                <a:lnTo>
                  <a:pt x="44" y="40"/>
                </a:lnTo>
                <a:lnTo>
                  <a:pt x="43" y="42"/>
                </a:lnTo>
                <a:lnTo>
                  <a:pt x="43" y="43"/>
                </a:lnTo>
                <a:lnTo>
                  <a:pt x="41" y="43"/>
                </a:lnTo>
                <a:lnTo>
                  <a:pt x="40" y="45"/>
                </a:lnTo>
                <a:lnTo>
                  <a:pt x="40" y="46"/>
                </a:lnTo>
                <a:lnTo>
                  <a:pt x="36" y="46"/>
                </a:lnTo>
                <a:lnTo>
                  <a:pt x="36" y="48"/>
                </a:lnTo>
                <a:lnTo>
                  <a:pt x="35" y="49"/>
                </a:lnTo>
                <a:lnTo>
                  <a:pt x="35" y="51"/>
                </a:lnTo>
                <a:lnTo>
                  <a:pt x="33" y="52"/>
                </a:lnTo>
                <a:lnTo>
                  <a:pt x="33" y="54"/>
                </a:lnTo>
                <a:lnTo>
                  <a:pt x="30" y="54"/>
                </a:lnTo>
                <a:lnTo>
                  <a:pt x="30" y="56"/>
                </a:lnTo>
                <a:lnTo>
                  <a:pt x="29" y="57"/>
                </a:lnTo>
                <a:lnTo>
                  <a:pt x="27" y="59"/>
                </a:lnTo>
                <a:lnTo>
                  <a:pt x="27" y="60"/>
                </a:lnTo>
                <a:lnTo>
                  <a:pt x="26" y="62"/>
                </a:lnTo>
                <a:lnTo>
                  <a:pt x="26" y="63"/>
                </a:lnTo>
                <a:lnTo>
                  <a:pt x="24" y="65"/>
                </a:lnTo>
                <a:lnTo>
                  <a:pt x="24" y="66"/>
                </a:lnTo>
                <a:lnTo>
                  <a:pt x="23" y="68"/>
                </a:lnTo>
                <a:lnTo>
                  <a:pt x="21" y="69"/>
                </a:lnTo>
                <a:lnTo>
                  <a:pt x="21" y="71"/>
                </a:lnTo>
                <a:lnTo>
                  <a:pt x="20" y="72"/>
                </a:lnTo>
                <a:lnTo>
                  <a:pt x="20" y="74"/>
                </a:lnTo>
                <a:lnTo>
                  <a:pt x="18" y="75"/>
                </a:lnTo>
                <a:lnTo>
                  <a:pt x="18" y="77"/>
                </a:lnTo>
                <a:lnTo>
                  <a:pt x="16" y="77"/>
                </a:lnTo>
                <a:lnTo>
                  <a:pt x="16" y="79"/>
                </a:lnTo>
                <a:lnTo>
                  <a:pt x="15" y="80"/>
                </a:lnTo>
                <a:lnTo>
                  <a:pt x="15" y="82"/>
                </a:lnTo>
                <a:lnTo>
                  <a:pt x="13" y="83"/>
                </a:lnTo>
                <a:lnTo>
                  <a:pt x="13" y="85"/>
                </a:lnTo>
                <a:lnTo>
                  <a:pt x="12" y="86"/>
                </a:lnTo>
                <a:lnTo>
                  <a:pt x="12" y="88"/>
                </a:lnTo>
                <a:lnTo>
                  <a:pt x="10" y="88"/>
                </a:lnTo>
                <a:lnTo>
                  <a:pt x="10" y="89"/>
                </a:lnTo>
                <a:lnTo>
                  <a:pt x="10" y="92"/>
                </a:lnTo>
                <a:lnTo>
                  <a:pt x="9" y="94"/>
                </a:lnTo>
                <a:lnTo>
                  <a:pt x="9" y="95"/>
                </a:lnTo>
                <a:lnTo>
                  <a:pt x="7" y="97"/>
                </a:lnTo>
                <a:lnTo>
                  <a:pt x="7" y="99"/>
                </a:lnTo>
                <a:lnTo>
                  <a:pt x="7" y="100"/>
                </a:lnTo>
                <a:lnTo>
                  <a:pt x="7" y="102"/>
                </a:lnTo>
                <a:lnTo>
                  <a:pt x="6" y="103"/>
                </a:lnTo>
                <a:lnTo>
                  <a:pt x="6" y="105"/>
                </a:lnTo>
                <a:lnTo>
                  <a:pt x="6" y="106"/>
                </a:lnTo>
                <a:lnTo>
                  <a:pt x="4" y="108"/>
                </a:lnTo>
                <a:lnTo>
                  <a:pt x="4" y="109"/>
                </a:lnTo>
                <a:lnTo>
                  <a:pt x="4" y="111"/>
                </a:lnTo>
                <a:lnTo>
                  <a:pt x="4" y="112"/>
                </a:lnTo>
                <a:lnTo>
                  <a:pt x="3" y="114"/>
                </a:lnTo>
                <a:lnTo>
                  <a:pt x="4" y="115"/>
                </a:lnTo>
                <a:lnTo>
                  <a:pt x="3" y="117"/>
                </a:lnTo>
                <a:lnTo>
                  <a:pt x="3" y="118"/>
                </a:lnTo>
                <a:lnTo>
                  <a:pt x="3" y="122"/>
                </a:lnTo>
                <a:lnTo>
                  <a:pt x="1" y="123"/>
                </a:lnTo>
                <a:lnTo>
                  <a:pt x="3" y="125"/>
                </a:lnTo>
                <a:lnTo>
                  <a:pt x="1" y="126"/>
                </a:lnTo>
                <a:lnTo>
                  <a:pt x="3" y="128"/>
                </a:lnTo>
                <a:lnTo>
                  <a:pt x="1" y="129"/>
                </a:lnTo>
                <a:lnTo>
                  <a:pt x="1" y="131"/>
                </a:lnTo>
                <a:lnTo>
                  <a:pt x="1" y="132"/>
                </a:lnTo>
                <a:lnTo>
                  <a:pt x="1" y="134"/>
                </a:lnTo>
                <a:lnTo>
                  <a:pt x="1" y="135"/>
                </a:lnTo>
                <a:lnTo>
                  <a:pt x="0" y="137"/>
                </a:lnTo>
                <a:lnTo>
                  <a:pt x="1" y="140"/>
                </a:lnTo>
                <a:lnTo>
                  <a:pt x="0" y="140"/>
                </a:lnTo>
                <a:lnTo>
                  <a:pt x="1" y="143"/>
                </a:lnTo>
                <a:lnTo>
                  <a:pt x="0" y="145"/>
                </a:lnTo>
                <a:lnTo>
                  <a:pt x="1" y="146"/>
                </a:lnTo>
                <a:lnTo>
                  <a:pt x="0" y="148"/>
                </a:lnTo>
                <a:lnTo>
                  <a:pt x="0" y="149"/>
                </a:lnTo>
                <a:lnTo>
                  <a:pt x="1" y="151"/>
                </a:lnTo>
                <a:lnTo>
                  <a:pt x="1" y="152"/>
                </a:lnTo>
                <a:lnTo>
                  <a:pt x="1" y="154"/>
                </a:lnTo>
                <a:lnTo>
                  <a:pt x="3" y="155"/>
                </a:lnTo>
                <a:lnTo>
                  <a:pt x="1" y="157"/>
                </a:lnTo>
                <a:lnTo>
                  <a:pt x="1" y="160"/>
                </a:lnTo>
                <a:lnTo>
                  <a:pt x="3" y="161"/>
                </a:lnTo>
                <a:lnTo>
                  <a:pt x="1" y="163"/>
                </a:lnTo>
                <a:lnTo>
                  <a:pt x="3" y="164"/>
                </a:lnTo>
                <a:lnTo>
                  <a:pt x="3" y="168"/>
                </a:lnTo>
                <a:lnTo>
                  <a:pt x="3" y="169"/>
                </a:lnTo>
                <a:lnTo>
                  <a:pt x="3" y="171"/>
                </a:lnTo>
                <a:lnTo>
                  <a:pt x="3" y="172"/>
                </a:lnTo>
                <a:lnTo>
                  <a:pt x="4" y="175"/>
                </a:lnTo>
                <a:lnTo>
                  <a:pt x="4" y="177"/>
                </a:lnTo>
                <a:lnTo>
                  <a:pt x="6" y="177"/>
                </a:lnTo>
                <a:lnTo>
                  <a:pt x="6" y="180"/>
                </a:lnTo>
                <a:lnTo>
                  <a:pt x="7" y="181"/>
                </a:lnTo>
                <a:lnTo>
                  <a:pt x="7" y="184"/>
                </a:lnTo>
                <a:lnTo>
                  <a:pt x="7" y="186"/>
                </a:lnTo>
                <a:lnTo>
                  <a:pt x="9" y="188"/>
                </a:lnTo>
                <a:lnTo>
                  <a:pt x="9" y="191"/>
                </a:lnTo>
                <a:lnTo>
                  <a:pt x="9" y="192"/>
                </a:lnTo>
                <a:lnTo>
                  <a:pt x="10" y="194"/>
                </a:lnTo>
                <a:lnTo>
                  <a:pt x="10" y="197"/>
                </a:lnTo>
                <a:lnTo>
                  <a:pt x="12" y="200"/>
                </a:lnTo>
                <a:lnTo>
                  <a:pt x="13" y="201"/>
                </a:lnTo>
                <a:lnTo>
                  <a:pt x="13" y="203"/>
                </a:lnTo>
                <a:lnTo>
                  <a:pt x="15" y="206"/>
                </a:lnTo>
                <a:lnTo>
                  <a:pt x="16" y="209"/>
                </a:lnTo>
                <a:lnTo>
                  <a:pt x="18" y="209"/>
                </a:lnTo>
                <a:lnTo>
                  <a:pt x="20" y="212"/>
                </a:lnTo>
                <a:lnTo>
                  <a:pt x="21" y="215"/>
                </a:lnTo>
                <a:lnTo>
                  <a:pt x="21" y="217"/>
                </a:lnTo>
                <a:lnTo>
                  <a:pt x="24" y="220"/>
                </a:lnTo>
                <a:lnTo>
                  <a:pt x="26" y="223"/>
                </a:lnTo>
                <a:lnTo>
                  <a:pt x="27" y="226"/>
                </a:lnTo>
                <a:lnTo>
                  <a:pt x="29" y="229"/>
                </a:lnTo>
                <a:lnTo>
                  <a:pt x="32" y="230"/>
                </a:lnTo>
                <a:lnTo>
                  <a:pt x="35" y="235"/>
                </a:lnTo>
                <a:lnTo>
                  <a:pt x="36" y="238"/>
                </a:lnTo>
                <a:lnTo>
                  <a:pt x="40" y="241"/>
                </a:lnTo>
                <a:lnTo>
                  <a:pt x="44" y="246"/>
                </a:lnTo>
                <a:lnTo>
                  <a:pt x="49" y="250"/>
                </a:lnTo>
                <a:lnTo>
                  <a:pt x="55" y="255"/>
                </a:lnTo>
                <a:lnTo>
                  <a:pt x="72" y="267"/>
                </a:lnTo>
                <a:lnTo>
                  <a:pt x="89" y="277"/>
                </a:lnTo>
                <a:lnTo>
                  <a:pt x="96" y="280"/>
                </a:lnTo>
                <a:lnTo>
                  <a:pt x="103" y="281"/>
                </a:lnTo>
                <a:lnTo>
                  <a:pt x="109" y="283"/>
                </a:lnTo>
                <a:lnTo>
                  <a:pt x="113" y="284"/>
                </a:lnTo>
                <a:lnTo>
                  <a:pt x="116" y="284"/>
                </a:lnTo>
                <a:lnTo>
                  <a:pt x="121" y="284"/>
                </a:lnTo>
                <a:lnTo>
                  <a:pt x="124" y="284"/>
                </a:lnTo>
                <a:lnTo>
                  <a:pt x="127" y="286"/>
                </a:lnTo>
                <a:lnTo>
                  <a:pt x="132" y="286"/>
                </a:lnTo>
                <a:lnTo>
                  <a:pt x="135" y="286"/>
                </a:lnTo>
                <a:lnTo>
                  <a:pt x="138" y="286"/>
                </a:lnTo>
                <a:lnTo>
                  <a:pt x="139" y="286"/>
                </a:lnTo>
                <a:lnTo>
                  <a:pt x="144" y="286"/>
                </a:lnTo>
                <a:lnTo>
                  <a:pt x="147" y="286"/>
                </a:lnTo>
                <a:lnTo>
                  <a:pt x="149" y="286"/>
                </a:lnTo>
                <a:lnTo>
                  <a:pt x="150" y="286"/>
                </a:lnTo>
                <a:lnTo>
                  <a:pt x="153" y="286"/>
                </a:lnTo>
                <a:lnTo>
                  <a:pt x="156" y="286"/>
                </a:lnTo>
                <a:lnTo>
                  <a:pt x="158" y="284"/>
                </a:lnTo>
                <a:lnTo>
                  <a:pt x="161" y="286"/>
                </a:lnTo>
                <a:lnTo>
                  <a:pt x="164" y="284"/>
                </a:lnTo>
                <a:lnTo>
                  <a:pt x="166" y="284"/>
                </a:lnTo>
                <a:lnTo>
                  <a:pt x="167" y="283"/>
                </a:lnTo>
                <a:lnTo>
                  <a:pt x="170" y="283"/>
                </a:lnTo>
                <a:lnTo>
                  <a:pt x="172" y="283"/>
                </a:lnTo>
                <a:lnTo>
                  <a:pt x="175" y="281"/>
                </a:lnTo>
                <a:lnTo>
                  <a:pt x="176" y="281"/>
                </a:lnTo>
                <a:lnTo>
                  <a:pt x="178" y="281"/>
                </a:lnTo>
                <a:lnTo>
                  <a:pt x="181" y="280"/>
                </a:lnTo>
                <a:lnTo>
                  <a:pt x="182" y="281"/>
                </a:lnTo>
                <a:lnTo>
                  <a:pt x="184" y="280"/>
                </a:lnTo>
                <a:lnTo>
                  <a:pt x="186" y="280"/>
                </a:lnTo>
                <a:lnTo>
                  <a:pt x="189" y="280"/>
                </a:lnTo>
                <a:lnTo>
                  <a:pt x="189" y="278"/>
                </a:lnTo>
                <a:lnTo>
                  <a:pt x="190" y="277"/>
                </a:lnTo>
                <a:lnTo>
                  <a:pt x="193" y="277"/>
                </a:lnTo>
                <a:lnTo>
                  <a:pt x="195" y="277"/>
                </a:lnTo>
                <a:lnTo>
                  <a:pt x="196" y="275"/>
                </a:lnTo>
                <a:lnTo>
                  <a:pt x="198" y="273"/>
                </a:lnTo>
                <a:lnTo>
                  <a:pt x="199" y="273"/>
                </a:lnTo>
                <a:lnTo>
                  <a:pt x="201" y="272"/>
                </a:lnTo>
                <a:lnTo>
                  <a:pt x="202" y="272"/>
                </a:lnTo>
                <a:lnTo>
                  <a:pt x="206" y="272"/>
                </a:lnTo>
                <a:lnTo>
                  <a:pt x="206" y="270"/>
                </a:lnTo>
                <a:lnTo>
                  <a:pt x="207" y="270"/>
                </a:lnTo>
                <a:lnTo>
                  <a:pt x="209" y="270"/>
                </a:lnTo>
                <a:lnTo>
                  <a:pt x="210" y="269"/>
                </a:lnTo>
                <a:lnTo>
                  <a:pt x="212" y="269"/>
                </a:lnTo>
                <a:lnTo>
                  <a:pt x="213" y="267"/>
                </a:lnTo>
                <a:lnTo>
                  <a:pt x="215" y="266"/>
                </a:lnTo>
                <a:lnTo>
                  <a:pt x="216" y="264"/>
                </a:lnTo>
                <a:lnTo>
                  <a:pt x="218" y="264"/>
                </a:lnTo>
                <a:lnTo>
                  <a:pt x="219" y="263"/>
                </a:lnTo>
                <a:lnTo>
                  <a:pt x="221" y="263"/>
                </a:lnTo>
                <a:lnTo>
                  <a:pt x="221" y="261"/>
                </a:lnTo>
                <a:lnTo>
                  <a:pt x="224" y="261"/>
                </a:lnTo>
                <a:lnTo>
                  <a:pt x="224" y="260"/>
                </a:lnTo>
                <a:lnTo>
                  <a:pt x="225" y="258"/>
                </a:lnTo>
                <a:lnTo>
                  <a:pt x="227" y="258"/>
                </a:lnTo>
                <a:lnTo>
                  <a:pt x="229" y="257"/>
                </a:lnTo>
                <a:lnTo>
                  <a:pt x="230" y="255"/>
                </a:lnTo>
                <a:lnTo>
                  <a:pt x="230" y="253"/>
                </a:lnTo>
                <a:lnTo>
                  <a:pt x="233" y="253"/>
                </a:lnTo>
                <a:lnTo>
                  <a:pt x="233" y="252"/>
                </a:lnTo>
                <a:lnTo>
                  <a:pt x="235" y="250"/>
                </a:lnTo>
                <a:lnTo>
                  <a:pt x="236" y="250"/>
                </a:lnTo>
                <a:lnTo>
                  <a:pt x="238" y="249"/>
                </a:lnTo>
                <a:lnTo>
                  <a:pt x="238" y="247"/>
                </a:lnTo>
                <a:lnTo>
                  <a:pt x="241" y="247"/>
                </a:lnTo>
                <a:lnTo>
                  <a:pt x="241" y="246"/>
                </a:lnTo>
                <a:lnTo>
                  <a:pt x="242" y="244"/>
                </a:lnTo>
                <a:lnTo>
                  <a:pt x="242" y="243"/>
                </a:lnTo>
                <a:lnTo>
                  <a:pt x="244" y="243"/>
                </a:lnTo>
                <a:lnTo>
                  <a:pt x="245" y="241"/>
                </a:lnTo>
                <a:lnTo>
                  <a:pt x="245" y="240"/>
                </a:lnTo>
                <a:lnTo>
                  <a:pt x="249" y="240"/>
                </a:lnTo>
                <a:lnTo>
                  <a:pt x="249" y="238"/>
                </a:lnTo>
                <a:lnTo>
                  <a:pt x="250" y="237"/>
                </a:lnTo>
                <a:lnTo>
                  <a:pt x="250" y="235"/>
                </a:lnTo>
                <a:lnTo>
                  <a:pt x="252" y="234"/>
                </a:lnTo>
                <a:lnTo>
                  <a:pt x="252" y="232"/>
                </a:lnTo>
                <a:lnTo>
                  <a:pt x="255" y="232"/>
                </a:lnTo>
                <a:lnTo>
                  <a:pt x="255" y="230"/>
                </a:lnTo>
                <a:lnTo>
                  <a:pt x="256" y="229"/>
                </a:lnTo>
                <a:lnTo>
                  <a:pt x="258" y="227"/>
                </a:lnTo>
                <a:lnTo>
                  <a:pt x="258" y="226"/>
                </a:lnTo>
                <a:lnTo>
                  <a:pt x="259" y="224"/>
                </a:lnTo>
                <a:lnTo>
                  <a:pt x="259" y="223"/>
                </a:lnTo>
                <a:lnTo>
                  <a:pt x="261" y="221"/>
                </a:lnTo>
                <a:lnTo>
                  <a:pt x="261" y="220"/>
                </a:lnTo>
                <a:lnTo>
                  <a:pt x="262" y="218"/>
                </a:lnTo>
                <a:lnTo>
                  <a:pt x="264" y="217"/>
                </a:lnTo>
                <a:lnTo>
                  <a:pt x="264" y="215"/>
                </a:lnTo>
                <a:lnTo>
                  <a:pt x="265" y="214"/>
                </a:lnTo>
                <a:lnTo>
                  <a:pt x="265" y="212"/>
                </a:lnTo>
                <a:lnTo>
                  <a:pt x="267" y="211"/>
                </a:lnTo>
                <a:lnTo>
                  <a:pt x="267" y="209"/>
                </a:lnTo>
                <a:lnTo>
                  <a:pt x="269" y="209"/>
                </a:lnTo>
                <a:lnTo>
                  <a:pt x="269" y="207"/>
                </a:lnTo>
                <a:lnTo>
                  <a:pt x="270" y="206"/>
                </a:lnTo>
                <a:lnTo>
                  <a:pt x="270" y="204"/>
                </a:lnTo>
                <a:lnTo>
                  <a:pt x="272" y="203"/>
                </a:lnTo>
                <a:lnTo>
                  <a:pt x="272" y="201"/>
                </a:lnTo>
                <a:lnTo>
                  <a:pt x="273" y="200"/>
                </a:lnTo>
                <a:lnTo>
                  <a:pt x="273" y="198"/>
                </a:lnTo>
                <a:lnTo>
                  <a:pt x="275" y="198"/>
                </a:lnTo>
                <a:lnTo>
                  <a:pt x="275" y="197"/>
                </a:lnTo>
                <a:lnTo>
                  <a:pt x="275" y="194"/>
                </a:lnTo>
                <a:lnTo>
                  <a:pt x="276" y="192"/>
                </a:lnTo>
                <a:lnTo>
                  <a:pt x="276" y="191"/>
                </a:lnTo>
                <a:lnTo>
                  <a:pt x="278" y="189"/>
                </a:lnTo>
                <a:lnTo>
                  <a:pt x="278" y="188"/>
                </a:lnTo>
                <a:lnTo>
                  <a:pt x="278" y="186"/>
                </a:lnTo>
                <a:lnTo>
                  <a:pt x="278" y="184"/>
                </a:lnTo>
                <a:lnTo>
                  <a:pt x="279" y="183"/>
                </a:lnTo>
                <a:lnTo>
                  <a:pt x="279" y="181"/>
                </a:lnTo>
                <a:lnTo>
                  <a:pt x="279" y="180"/>
                </a:lnTo>
                <a:lnTo>
                  <a:pt x="281" y="178"/>
                </a:lnTo>
                <a:lnTo>
                  <a:pt x="281" y="177"/>
                </a:lnTo>
                <a:lnTo>
                  <a:pt x="281" y="175"/>
                </a:lnTo>
                <a:lnTo>
                  <a:pt x="281" y="174"/>
                </a:lnTo>
                <a:lnTo>
                  <a:pt x="282" y="172"/>
                </a:lnTo>
                <a:lnTo>
                  <a:pt x="281" y="171"/>
                </a:lnTo>
                <a:lnTo>
                  <a:pt x="282" y="169"/>
                </a:lnTo>
                <a:lnTo>
                  <a:pt x="282" y="168"/>
                </a:lnTo>
                <a:lnTo>
                  <a:pt x="282" y="164"/>
                </a:lnTo>
                <a:lnTo>
                  <a:pt x="284" y="163"/>
                </a:lnTo>
                <a:lnTo>
                  <a:pt x="282" y="161"/>
                </a:lnTo>
                <a:lnTo>
                  <a:pt x="284" y="160"/>
                </a:lnTo>
                <a:lnTo>
                  <a:pt x="282" y="158"/>
                </a:lnTo>
                <a:lnTo>
                  <a:pt x="284" y="157"/>
                </a:lnTo>
                <a:lnTo>
                  <a:pt x="284" y="155"/>
                </a:lnTo>
                <a:lnTo>
                  <a:pt x="284" y="154"/>
                </a:lnTo>
                <a:lnTo>
                  <a:pt x="284" y="152"/>
                </a:lnTo>
                <a:lnTo>
                  <a:pt x="284" y="151"/>
                </a:lnTo>
                <a:lnTo>
                  <a:pt x="285" y="149"/>
                </a:lnTo>
                <a:lnTo>
                  <a:pt x="284" y="146"/>
                </a:lnTo>
                <a:lnTo>
                  <a:pt x="285" y="146"/>
                </a:lnTo>
                <a:lnTo>
                  <a:pt x="284" y="143"/>
                </a:lnTo>
                <a:lnTo>
                  <a:pt x="285" y="141"/>
                </a:lnTo>
                <a:lnTo>
                  <a:pt x="284" y="140"/>
                </a:lnTo>
                <a:lnTo>
                  <a:pt x="285" y="138"/>
                </a:lnTo>
                <a:lnTo>
                  <a:pt x="285" y="137"/>
                </a:lnTo>
                <a:lnTo>
                  <a:pt x="284" y="135"/>
                </a:lnTo>
                <a:lnTo>
                  <a:pt x="284" y="134"/>
                </a:lnTo>
                <a:lnTo>
                  <a:pt x="284" y="132"/>
                </a:lnTo>
                <a:lnTo>
                  <a:pt x="282" y="131"/>
                </a:lnTo>
                <a:lnTo>
                  <a:pt x="284" y="129"/>
                </a:lnTo>
                <a:lnTo>
                  <a:pt x="284" y="126"/>
                </a:lnTo>
                <a:lnTo>
                  <a:pt x="282" y="125"/>
                </a:lnTo>
                <a:lnTo>
                  <a:pt x="284" y="123"/>
                </a:lnTo>
                <a:lnTo>
                  <a:pt x="282" y="122"/>
                </a:lnTo>
                <a:lnTo>
                  <a:pt x="282" y="118"/>
                </a:lnTo>
                <a:lnTo>
                  <a:pt x="282" y="117"/>
                </a:lnTo>
                <a:lnTo>
                  <a:pt x="282" y="115"/>
                </a:lnTo>
                <a:lnTo>
                  <a:pt x="282" y="114"/>
                </a:lnTo>
                <a:lnTo>
                  <a:pt x="281" y="111"/>
                </a:lnTo>
                <a:lnTo>
                  <a:pt x="281" y="109"/>
                </a:lnTo>
                <a:lnTo>
                  <a:pt x="279" y="109"/>
                </a:lnTo>
                <a:lnTo>
                  <a:pt x="279" y="106"/>
                </a:lnTo>
                <a:lnTo>
                  <a:pt x="278" y="105"/>
                </a:lnTo>
                <a:lnTo>
                  <a:pt x="278" y="102"/>
                </a:lnTo>
                <a:lnTo>
                  <a:pt x="278" y="100"/>
                </a:lnTo>
                <a:lnTo>
                  <a:pt x="276" y="99"/>
                </a:lnTo>
                <a:lnTo>
                  <a:pt x="276" y="95"/>
                </a:lnTo>
                <a:lnTo>
                  <a:pt x="276" y="94"/>
                </a:lnTo>
                <a:lnTo>
                  <a:pt x="275" y="92"/>
                </a:lnTo>
                <a:lnTo>
                  <a:pt x="275" y="89"/>
                </a:lnTo>
                <a:lnTo>
                  <a:pt x="273" y="86"/>
                </a:lnTo>
                <a:lnTo>
                  <a:pt x="272" y="85"/>
                </a:lnTo>
                <a:lnTo>
                  <a:pt x="272" y="83"/>
                </a:lnTo>
                <a:lnTo>
                  <a:pt x="270" y="80"/>
                </a:lnTo>
                <a:lnTo>
                  <a:pt x="269" y="77"/>
                </a:lnTo>
                <a:lnTo>
                  <a:pt x="267" y="77"/>
                </a:lnTo>
                <a:lnTo>
                  <a:pt x="265" y="74"/>
                </a:lnTo>
                <a:lnTo>
                  <a:pt x="264" y="71"/>
                </a:lnTo>
                <a:lnTo>
                  <a:pt x="264" y="69"/>
                </a:lnTo>
                <a:lnTo>
                  <a:pt x="261" y="66"/>
                </a:lnTo>
                <a:lnTo>
                  <a:pt x="259" y="63"/>
                </a:lnTo>
                <a:lnTo>
                  <a:pt x="258" y="60"/>
                </a:lnTo>
                <a:lnTo>
                  <a:pt x="256" y="57"/>
                </a:lnTo>
                <a:lnTo>
                  <a:pt x="253" y="56"/>
                </a:lnTo>
                <a:lnTo>
                  <a:pt x="250" y="51"/>
                </a:lnTo>
                <a:lnTo>
                  <a:pt x="249" y="48"/>
                </a:lnTo>
                <a:lnTo>
                  <a:pt x="245" y="45"/>
                </a:lnTo>
                <a:lnTo>
                  <a:pt x="241" y="40"/>
                </a:lnTo>
                <a:lnTo>
                  <a:pt x="236" y="36"/>
                </a:lnTo>
                <a:lnTo>
                  <a:pt x="230" y="31"/>
                </a:lnTo>
                <a:lnTo>
                  <a:pt x="213" y="19"/>
                </a:lnTo>
                <a:close/>
              </a:path>
            </a:pathLst>
          </a:custGeom>
          <a:noFill/>
          <a:ln w="14288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73" name="Freeform 54"/>
          <p:cNvSpPr>
            <a:spLocks/>
          </p:cNvSpPr>
          <p:nvPr/>
        </p:nvSpPr>
        <p:spPr bwMode="auto">
          <a:xfrm>
            <a:off x="6118225" y="1712913"/>
            <a:ext cx="1547813" cy="1290637"/>
          </a:xfrm>
          <a:custGeom>
            <a:avLst/>
            <a:gdLst>
              <a:gd name="T0" fmla="*/ 0 w 1948"/>
              <a:gd name="T1" fmla="*/ 2147483647 h 1627"/>
              <a:gd name="T2" fmla="*/ 2147483647 w 1948"/>
              <a:gd name="T3" fmla="*/ 0 h 1627"/>
              <a:gd name="T4" fmla="*/ 2147483647 w 1948"/>
              <a:gd name="T5" fmla="*/ 2147483647 h 1627"/>
              <a:gd name="T6" fmla="*/ 2147483647 w 1948"/>
              <a:gd name="T7" fmla="*/ 2147483647 h 1627"/>
              <a:gd name="T8" fmla="*/ 0 w 1948"/>
              <a:gd name="T9" fmla="*/ 2147483647 h 162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48"/>
              <a:gd name="T16" fmla="*/ 0 h 1627"/>
              <a:gd name="T17" fmla="*/ 1948 w 1948"/>
              <a:gd name="T18" fmla="*/ 1627 h 162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48" h="1627">
                <a:moveTo>
                  <a:pt x="0" y="870"/>
                </a:moveTo>
                <a:lnTo>
                  <a:pt x="1510" y="0"/>
                </a:lnTo>
                <a:lnTo>
                  <a:pt x="1948" y="757"/>
                </a:lnTo>
                <a:lnTo>
                  <a:pt x="438" y="1627"/>
                </a:lnTo>
                <a:lnTo>
                  <a:pt x="0" y="870"/>
                </a:lnTo>
                <a:close/>
              </a:path>
            </a:pathLst>
          </a:custGeom>
          <a:noFill/>
          <a:ln w="14288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74" name="Line 55"/>
          <p:cNvSpPr>
            <a:spLocks noChangeShapeType="1"/>
          </p:cNvSpPr>
          <p:nvPr/>
        </p:nvSpPr>
        <p:spPr bwMode="auto">
          <a:xfrm flipV="1">
            <a:off x="5599113" y="1954213"/>
            <a:ext cx="3168650" cy="1841500"/>
          </a:xfrm>
          <a:prstGeom prst="line">
            <a:avLst/>
          </a:prstGeom>
          <a:noFill/>
          <a:ln w="222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75" name="Line 56"/>
          <p:cNvSpPr>
            <a:spLocks noChangeShapeType="1"/>
          </p:cNvSpPr>
          <p:nvPr/>
        </p:nvSpPr>
        <p:spPr bwMode="auto">
          <a:xfrm>
            <a:off x="5599113" y="3781425"/>
            <a:ext cx="3286125" cy="1588"/>
          </a:xfrm>
          <a:prstGeom prst="line">
            <a:avLst/>
          </a:prstGeom>
          <a:noFill/>
          <a:ln w="222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76" name="Line 57"/>
          <p:cNvSpPr>
            <a:spLocks noChangeShapeType="1"/>
          </p:cNvSpPr>
          <p:nvPr/>
        </p:nvSpPr>
        <p:spPr bwMode="auto">
          <a:xfrm>
            <a:off x="8767763" y="1939925"/>
            <a:ext cx="1587" cy="1841500"/>
          </a:xfrm>
          <a:prstGeom prst="line">
            <a:avLst/>
          </a:prstGeom>
          <a:noFill/>
          <a:ln w="222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77" name="Arc 58"/>
          <p:cNvSpPr>
            <a:spLocks/>
          </p:cNvSpPr>
          <p:nvPr/>
        </p:nvSpPr>
        <p:spPr bwMode="auto">
          <a:xfrm>
            <a:off x="5907088" y="3619500"/>
            <a:ext cx="106362" cy="157163"/>
          </a:xfrm>
          <a:custGeom>
            <a:avLst/>
            <a:gdLst>
              <a:gd name="T0" fmla="*/ 2147483647 w 21600"/>
              <a:gd name="T1" fmla="*/ 0 h 32280"/>
              <a:gd name="T2" fmla="*/ 2147483647 w 21600"/>
              <a:gd name="T3" fmla="*/ 2147483647 h 32280"/>
              <a:gd name="T4" fmla="*/ 0 w 21600"/>
              <a:gd name="T5" fmla="*/ 2147483647 h 32280"/>
              <a:gd name="T6" fmla="*/ 0 60000 65536"/>
              <a:gd name="T7" fmla="*/ 0 60000 65536"/>
              <a:gd name="T8" fmla="*/ 0 60000 65536"/>
              <a:gd name="T9" fmla="*/ 0 w 21600"/>
              <a:gd name="T10" fmla="*/ 0 h 32280"/>
              <a:gd name="T11" fmla="*/ 21600 w 21600"/>
              <a:gd name="T12" fmla="*/ 32280 h 322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2280" fill="none" extrusionOk="0">
                <a:moveTo>
                  <a:pt x="6965" y="0"/>
                </a:moveTo>
                <a:cubicBezTo>
                  <a:pt x="15716" y="2981"/>
                  <a:pt x="21600" y="11201"/>
                  <a:pt x="21600" y="20446"/>
                </a:cubicBezTo>
                <a:cubicBezTo>
                  <a:pt x="21600" y="24650"/>
                  <a:pt x="20373" y="28762"/>
                  <a:pt x="18069" y="32279"/>
                </a:cubicBezTo>
              </a:path>
              <a:path w="21600" h="32280" stroke="0" extrusionOk="0">
                <a:moveTo>
                  <a:pt x="6965" y="0"/>
                </a:moveTo>
                <a:cubicBezTo>
                  <a:pt x="15716" y="2981"/>
                  <a:pt x="21600" y="11201"/>
                  <a:pt x="21600" y="20446"/>
                </a:cubicBezTo>
                <a:cubicBezTo>
                  <a:pt x="21600" y="24650"/>
                  <a:pt x="20373" y="28762"/>
                  <a:pt x="18069" y="32279"/>
                </a:cubicBezTo>
                <a:lnTo>
                  <a:pt x="0" y="20446"/>
                </a:lnTo>
                <a:close/>
              </a:path>
            </a:pathLst>
          </a:custGeom>
          <a:noFill/>
          <a:ln w="14288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78" name="Rectangle 60"/>
          <p:cNvSpPr>
            <a:spLocks noChangeArrowheads="1"/>
          </p:cNvSpPr>
          <p:nvPr/>
        </p:nvSpPr>
        <p:spPr bwMode="auto">
          <a:xfrm>
            <a:off x="5943600" y="3427413"/>
            <a:ext cx="611188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79" name="Rectangle 61"/>
          <p:cNvSpPr>
            <a:spLocks noChangeArrowheads="1"/>
          </p:cNvSpPr>
          <p:nvPr/>
        </p:nvSpPr>
        <p:spPr bwMode="auto">
          <a:xfrm>
            <a:off x="6035675" y="3468688"/>
            <a:ext cx="1603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chemeClr val="accent2"/>
                </a:solidFill>
                <a:latin typeface="Symbol" pitchFamily="18" charset="2"/>
              </a:rPr>
              <a:t>a</a:t>
            </a:r>
            <a:endParaRPr lang="en-US" altLang="zh-CN">
              <a:solidFill>
                <a:schemeClr val="accent2"/>
              </a:solidFill>
            </a:endParaRPr>
          </a:p>
        </p:txBody>
      </p:sp>
      <p:grpSp>
        <p:nvGrpSpPr>
          <p:cNvPr id="19480" name="Group 64"/>
          <p:cNvGrpSpPr>
            <a:grpSpLocks/>
          </p:cNvGrpSpPr>
          <p:nvPr/>
        </p:nvGrpSpPr>
        <p:grpSpPr bwMode="auto">
          <a:xfrm>
            <a:off x="5943600" y="1447800"/>
            <a:ext cx="617538" cy="1073150"/>
            <a:chOff x="3744" y="912"/>
            <a:chExt cx="389" cy="676"/>
          </a:xfrm>
        </p:grpSpPr>
        <p:sp>
          <p:nvSpPr>
            <p:cNvPr id="19515" name="Freeform 62"/>
            <p:cNvSpPr>
              <a:spLocks/>
            </p:cNvSpPr>
            <p:nvPr/>
          </p:nvSpPr>
          <p:spPr bwMode="auto">
            <a:xfrm>
              <a:off x="3776" y="974"/>
              <a:ext cx="357" cy="614"/>
            </a:xfrm>
            <a:custGeom>
              <a:avLst/>
              <a:gdLst>
                <a:gd name="T0" fmla="*/ 348 w 357"/>
                <a:gd name="T1" fmla="*/ 1 h 1227"/>
                <a:gd name="T2" fmla="*/ 357 w 357"/>
                <a:gd name="T3" fmla="*/ 1 h 1227"/>
                <a:gd name="T4" fmla="*/ 9 w 357"/>
                <a:gd name="T5" fmla="*/ 0 h 1227"/>
                <a:gd name="T6" fmla="*/ 0 w 357"/>
                <a:gd name="T7" fmla="*/ 1 h 1227"/>
                <a:gd name="T8" fmla="*/ 348 w 357"/>
                <a:gd name="T9" fmla="*/ 1 h 1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7"/>
                <a:gd name="T16" fmla="*/ 0 h 1227"/>
                <a:gd name="T17" fmla="*/ 357 w 357"/>
                <a:gd name="T18" fmla="*/ 1227 h 12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7" h="1227">
                  <a:moveTo>
                    <a:pt x="348" y="1227"/>
                  </a:moveTo>
                  <a:lnTo>
                    <a:pt x="357" y="1213"/>
                  </a:lnTo>
                  <a:lnTo>
                    <a:pt x="9" y="0"/>
                  </a:lnTo>
                  <a:lnTo>
                    <a:pt x="0" y="14"/>
                  </a:lnTo>
                  <a:lnTo>
                    <a:pt x="348" y="12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6" name="Freeform 63"/>
            <p:cNvSpPr>
              <a:spLocks/>
            </p:cNvSpPr>
            <p:nvPr/>
          </p:nvSpPr>
          <p:spPr bwMode="auto">
            <a:xfrm>
              <a:off x="3744" y="912"/>
              <a:ext cx="73" cy="88"/>
            </a:xfrm>
            <a:custGeom>
              <a:avLst/>
              <a:gdLst>
                <a:gd name="T0" fmla="*/ 73 w 73"/>
                <a:gd name="T1" fmla="*/ 1 h 176"/>
                <a:gd name="T2" fmla="*/ 0 w 73"/>
                <a:gd name="T3" fmla="*/ 0 h 176"/>
                <a:gd name="T4" fmla="*/ 5 w 73"/>
                <a:gd name="T5" fmla="*/ 1 h 176"/>
                <a:gd name="T6" fmla="*/ 73 w 73"/>
                <a:gd name="T7" fmla="*/ 1 h 1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176"/>
                <a:gd name="T14" fmla="*/ 73 w 73"/>
                <a:gd name="T15" fmla="*/ 176 h 1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176">
                  <a:moveTo>
                    <a:pt x="73" y="98"/>
                  </a:moveTo>
                  <a:lnTo>
                    <a:pt x="0" y="0"/>
                  </a:lnTo>
                  <a:lnTo>
                    <a:pt x="5" y="176"/>
                  </a:lnTo>
                  <a:lnTo>
                    <a:pt x="73" y="9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481" name="Group 67"/>
          <p:cNvGrpSpPr>
            <a:grpSpLocks/>
          </p:cNvGrpSpPr>
          <p:nvPr/>
        </p:nvGrpSpPr>
        <p:grpSpPr bwMode="auto">
          <a:xfrm>
            <a:off x="6548438" y="1905000"/>
            <a:ext cx="1071562" cy="617538"/>
            <a:chOff x="4125" y="1200"/>
            <a:chExt cx="675" cy="389"/>
          </a:xfrm>
        </p:grpSpPr>
        <p:sp>
          <p:nvSpPr>
            <p:cNvPr id="19513" name="Freeform 65"/>
            <p:cNvSpPr>
              <a:spLocks/>
            </p:cNvSpPr>
            <p:nvPr/>
          </p:nvSpPr>
          <p:spPr bwMode="auto">
            <a:xfrm>
              <a:off x="4125" y="1231"/>
              <a:ext cx="613" cy="358"/>
            </a:xfrm>
            <a:custGeom>
              <a:avLst/>
              <a:gdLst>
                <a:gd name="T0" fmla="*/ 0 w 613"/>
                <a:gd name="T1" fmla="*/ 1 h 716"/>
                <a:gd name="T2" fmla="*/ 6 w 613"/>
                <a:gd name="T3" fmla="*/ 1 h 716"/>
                <a:gd name="T4" fmla="*/ 613 w 613"/>
                <a:gd name="T5" fmla="*/ 1 h 716"/>
                <a:gd name="T6" fmla="*/ 607 w 613"/>
                <a:gd name="T7" fmla="*/ 0 h 716"/>
                <a:gd name="T8" fmla="*/ 0 w 613"/>
                <a:gd name="T9" fmla="*/ 1 h 7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3"/>
                <a:gd name="T16" fmla="*/ 0 h 716"/>
                <a:gd name="T17" fmla="*/ 613 w 613"/>
                <a:gd name="T18" fmla="*/ 716 h 7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3" h="716">
                  <a:moveTo>
                    <a:pt x="0" y="696"/>
                  </a:moveTo>
                  <a:lnTo>
                    <a:pt x="6" y="716"/>
                  </a:lnTo>
                  <a:lnTo>
                    <a:pt x="613" y="20"/>
                  </a:lnTo>
                  <a:lnTo>
                    <a:pt x="607" y="0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4" name="Freeform 66"/>
            <p:cNvSpPr>
              <a:spLocks/>
            </p:cNvSpPr>
            <p:nvPr/>
          </p:nvSpPr>
          <p:spPr bwMode="auto">
            <a:xfrm>
              <a:off x="4713" y="1200"/>
              <a:ext cx="87" cy="73"/>
            </a:xfrm>
            <a:custGeom>
              <a:avLst/>
              <a:gdLst>
                <a:gd name="T0" fmla="*/ 39 w 87"/>
                <a:gd name="T1" fmla="*/ 1 h 145"/>
                <a:gd name="T2" fmla="*/ 87 w 87"/>
                <a:gd name="T3" fmla="*/ 0 h 145"/>
                <a:gd name="T4" fmla="*/ 0 w 87"/>
                <a:gd name="T5" fmla="*/ 1 h 145"/>
                <a:gd name="T6" fmla="*/ 39 w 87"/>
                <a:gd name="T7" fmla="*/ 1 h 1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7"/>
                <a:gd name="T13" fmla="*/ 0 h 145"/>
                <a:gd name="T14" fmla="*/ 87 w 87"/>
                <a:gd name="T15" fmla="*/ 145 h 1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7" h="145">
                  <a:moveTo>
                    <a:pt x="39" y="145"/>
                  </a:moveTo>
                  <a:lnTo>
                    <a:pt x="87" y="0"/>
                  </a:lnTo>
                  <a:lnTo>
                    <a:pt x="0" y="10"/>
                  </a:lnTo>
                  <a:lnTo>
                    <a:pt x="39" y="14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482" name="Rectangle 68"/>
          <p:cNvSpPr>
            <a:spLocks noChangeArrowheads="1"/>
          </p:cNvSpPr>
          <p:nvPr/>
        </p:nvSpPr>
        <p:spPr bwMode="auto">
          <a:xfrm>
            <a:off x="7620000" y="1676400"/>
            <a:ext cx="611188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83" name="Rectangle 69"/>
          <p:cNvSpPr>
            <a:spLocks noChangeArrowheads="1"/>
          </p:cNvSpPr>
          <p:nvPr/>
        </p:nvSpPr>
        <p:spPr bwMode="auto">
          <a:xfrm>
            <a:off x="7712075" y="1738313"/>
            <a:ext cx="127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chemeClr val="accent2"/>
                </a:solidFill>
              </a:rPr>
              <a:t>x</a:t>
            </a:r>
            <a:endParaRPr lang="en-US" altLang="zh-CN">
              <a:solidFill>
                <a:schemeClr val="accent2"/>
              </a:solidFill>
            </a:endParaRPr>
          </a:p>
        </p:txBody>
      </p:sp>
      <p:sp>
        <p:nvSpPr>
          <p:cNvPr id="19484" name="Rectangle 70"/>
          <p:cNvSpPr>
            <a:spLocks noChangeArrowheads="1"/>
          </p:cNvSpPr>
          <p:nvPr/>
        </p:nvSpPr>
        <p:spPr bwMode="auto">
          <a:xfrm>
            <a:off x="6019800" y="1295400"/>
            <a:ext cx="611188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85" name="Rectangle 71"/>
          <p:cNvSpPr>
            <a:spLocks noChangeArrowheads="1"/>
          </p:cNvSpPr>
          <p:nvPr/>
        </p:nvSpPr>
        <p:spPr bwMode="auto">
          <a:xfrm>
            <a:off x="6111875" y="1357313"/>
            <a:ext cx="112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chemeClr val="accent2"/>
                </a:solidFill>
              </a:rPr>
              <a:t>y</a:t>
            </a:r>
            <a:endParaRPr lang="en-US" altLang="zh-CN">
              <a:solidFill>
                <a:schemeClr val="accent2"/>
              </a:solidFill>
            </a:endParaRPr>
          </a:p>
        </p:txBody>
      </p:sp>
      <p:grpSp>
        <p:nvGrpSpPr>
          <p:cNvPr id="19486" name="Group 74"/>
          <p:cNvGrpSpPr>
            <a:grpSpLocks/>
          </p:cNvGrpSpPr>
          <p:nvPr/>
        </p:nvGrpSpPr>
        <p:grpSpPr bwMode="auto">
          <a:xfrm>
            <a:off x="6111875" y="1828800"/>
            <a:ext cx="122238" cy="836613"/>
            <a:chOff x="3850" y="1152"/>
            <a:chExt cx="77" cy="527"/>
          </a:xfrm>
        </p:grpSpPr>
        <p:sp>
          <p:nvSpPr>
            <p:cNvPr id="19511" name="Rectangle 72"/>
            <p:cNvSpPr>
              <a:spLocks noChangeArrowheads="1"/>
            </p:cNvSpPr>
            <p:nvPr/>
          </p:nvSpPr>
          <p:spPr bwMode="auto">
            <a:xfrm>
              <a:off x="3882" y="1152"/>
              <a:ext cx="12" cy="453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2" name="Freeform 73"/>
            <p:cNvSpPr>
              <a:spLocks/>
            </p:cNvSpPr>
            <p:nvPr/>
          </p:nvSpPr>
          <p:spPr bwMode="auto">
            <a:xfrm>
              <a:off x="3850" y="1603"/>
              <a:ext cx="77" cy="76"/>
            </a:xfrm>
            <a:custGeom>
              <a:avLst/>
              <a:gdLst>
                <a:gd name="T0" fmla="*/ 0 w 77"/>
                <a:gd name="T1" fmla="*/ 0 h 154"/>
                <a:gd name="T2" fmla="*/ 38 w 77"/>
                <a:gd name="T3" fmla="*/ 0 h 154"/>
                <a:gd name="T4" fmla="*/ 77 w 77"/>
                <a:gd name="T5" fmla="*/ 0 h 154"/>
                <a:gd name="T6" fmla="*/ 0 w 77"/>
                <a:gd name="T7" fmla="*/ 0 h 15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"/>
                <a:gd name="T13" fmla="*/ 0 h 154"/>
                <a:gd name="T14" fmla="*/ 77 w 77"/>
                <a:gd name="T15" fmla="*/ 154 h 15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7" h="154">
                  <a:moveTo>
                    <a:pt x="0" y="0"/>
                  </a:moveTo>
                  <a:lnTo>
                    <a:pt x="38" y="154"/>
                  </a:lnTo>
                  <a:lnTo>
                    <a:pt x="7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487" name="Group 79"/>
          <p:cNvGrpSpPr>
            <a:grpSpLocks/>
          </p:cNvGrpSpPr>
          <p:nvPr/>
        </p:nvGrpSpPr>
        <p:grpSpPr bwMode="auto">
          <a:xfrm>
            <a:off x="6167438" y="2430463"/>
            <a:ext cx="390525" cy="242887"/>
            <a:chOff x="3885" y="1531"/>
            <a:chExt cx="246" cy="153"/>
          </a:xfrm>
        </p:grpSpPr>
        <p:sp>
          <p:nvSpPr>
            <p:cNvPr id="19507" name="Freeform 75"/>
            <p:cNvSpPr>
              <a:spLocks/>
            </p:cNvSpPr>
            <p:nvPr/>
          </p:nvSpPr>
          <p:spPr bwMode="auto">
            <a:xfrm>
              <a:off x="3885" y="1649"/>
              <a:ext cx="47" cy="35"/>
            </a:xfrm>
            <a:custGeom>
              <a:avLst/>
              <a:gdLst>
                <a:gd name="T0" fmla="*/ 0 w 47"/>
                <a:gd name="T1" fmla="*/ 1 h 70"/>
                <a:gd name="T2" fmla="*/ 6 w 47"/>
                <a:gd name="T3" fmla="*/ 1 h 70"/>
                <a:gd name="T4" fmla="*/ 47 w 47"/>
                <a:gd name="T5" fmla="*/ 1 h 70"/>
                <a:gd name="T6" fmla="*/ 41 w 47"/>
                <a:gd name="T7" fmla="*/ 0 h 70"/>
                <a:gd name="T8" fmla="*/ 0 w 47"/>
                <a:gd name="T9" fmla="*/ 1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0"/>
                <a:gd name="T17" fmla="*/ 47 w 47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0">
                  <a:moveTo>
                    <a:pt x="0" y="50"/>
                  </a:moveTo>
                  <a:lnTo>
                    <a:pt x="6" y="70"/>
                  </a:lnTo>
                  <a:lnTo>
                    <a:pt x="47" y="20"/>
                  </a:lnTo>
                  <a:lnTo>
                    <a:pt x="41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8" name="Freeform 76"/>
            <p:cNvSpPr>
              <a:spLocks/>
            </p:cNvSpPr>
            <p:nvPr/>
          </p:nvSpPr>
          <p:spPr bwMode="auto">
            <a:xfrm>
              <a:off x="3957" y="1607"/>
              <a:ext cx="47" cy="34"/>
            </a:xfrm>
            <a:custGeom>
              <a:avLst/>
              <a:gdLst>
                <a:gd name="T0" fmla="*/ 0 w 47"/>
                <a:gd name="T1" fmla="*/ 0 h 70"/>
                <a:gd name="T2" fmla="*/ 6 w 47"/>
                <a:gd name="T3" fmla="*/ 0 h 70"/>
                <a:gd name="T4" fmla="*/ 47 w 47"/>
                <a:gd name="T5" fmla="*/ 0 h 70"/>
                <a:gd name="T6" fmla="*/ 41 w 47"/>
                <a:gd name="T7" fmla="*/ 0 h 70"/>
                <a:gd name="T8" fmla="*/ 0 w 47"/>
                <a:gd name="T9" fmla="*/ 0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0"/>
                <a:gd name="T17" fmla="*/ 47 w 47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0">
                  <a:moveTo>
                    <a:pt x="0" y="50"/>
                  </a:moveTo>
                  <a:lnTo>
                    <a:pt x="6" y="70"/>
                  </a:lnTo>
                  <a:lnTo>
                    <a:pt x="47" y="20"/>
                  </a:lnTo>
                  <a:lnTo>
                    <a:pt x="41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9" name="Freeform 77"/>
            <p:cNvSpPr>
              <a:spLocks/>
            </p:cNvSpPr>
            <p:nvPr/>
          </p:nvSpPr>
          <p:spPr bwMode="auto">
            <a:xfrm>
              <a:off x="4029" y="1564"/>
              <a:ext cx="47" cy="35"/>
            </a:xfrm>
            <a:custGeom>
              <a:avLst/>
              <a:gdLst>
                <a:gd name="T0" fmla="*/ 0 w 47"/>
                <a:gd name="T1" fmla="*/ 1 h 70"/>
                <a:gd name="T2" fmla="*/ 6 w 47"/>
                <a:gd name="T3" fmla="*/ 1 h 70"/>
                <a:gd name="T4" fmla="*/ 47 w 47"/>
                <a:gd name="T5" fmla="*/ 1 h 70"/>
                <a:gd name="T6" fmla="*/ 41 w 47"/>
                <a:gd name="T7" fmla="*/ 0 h 70"/>
                <a:gd name="T8" fmla="*/ 0 w 47"/>
                <a:gd name="T9" fmla="*/ 1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0"/>
                <a:gd name="T17" fmla="*/ 47 w 47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0">
                  <a:moveTo>
                    <a:pt x="0" y="50"/>
                  </a:moveTo>
                  <a:lnTo>
                    <a:pt x="6" y="70"/>
                  </a:lnTo>
                  <a:lnTo>
                    <a:pt x="47" y="20"/>
                  </a:lnTo>
                  <a:lnTo>
                    <a:pt x="41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0" name="Freeform 78"/>
            <p:cNvSpPr>
              <a:spLocks/>
            </p:cNvSpPr>
            <p:nvPr/>
          </p:nvSpPr>
          <p:spPr bwMode="auto">
            <a:xfrm>
              <a:off x="4101" y="1531"/>
              <a:ext cx="30" cy="24"/>
            </a:xfrm>
            <a:custGeom>
              <a:avLst/>
              <a:gdLst>
                <a:gd name="T0" fmla="*/ 0 w 30"/>
                <a:gd name="T1" fmla="*/ 1 h 48"/>
                <a:gd name="T2" fmla="*/ 6 w 30"/>
                <a:gd name="T3" fmla="*/ 1 h 48"/>
                <a:gd name="T4" fmla="*/ 30 w 30"/>
                <a:gd name="T5" fmla="*/ 1 h 48"/>
                <a:gd name="T6" fmla="*/ 24 w 30"/>
                <a:gd name="T7" fmla="*/ 0 h 48"/>
                <a:gd name="T8" fmla="*/ 0 w 30"/>
                <a:gd name="T9" fmla="*/ 1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8"/>
                <a:gd name="T17" fmla="*/ 30 w 30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8">
                  <a:moveTo>
                    <a:pt x="0" y="28"/>
                  </a:moveTo>
                  <a:lnTo>
                    <a:pt x="6" y="48"/>
                  </a:lnTo>
                  <a:lnTo>
                    <a:pt x="30" y="20"/>
                  </a:lnTo>
                  <a:lnTo>
                    <a:pt x="24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488" name="Group 87"/>
          <p:cNvGrpSpPr>
            <a:grpSpLocks/>
          </p:cNvGrpSpPr>
          <p:nvPr/>
        </p:nvGrpSpPr>
        <p:grpSpPr bwMode="auto">
          <a:xfrm>
            <a:off x="6543675" y="1600200"/>
            <a:ext cx="19050" cy="838200"/>
            <a:chOff x="4122" y="1008"/>
            <a:chExt cx="12" cy="528"/>
          </a:xfrm>
        </p:grpSpPr>
        <p:sp>
          <p:nvSpPr>
            <p:cNvPr id="19500" name="Rectangle 80"/>
            <p:cNvSpPr>
              <a:spLocks noChangeArrowheads="1"/>
            </p:cNvSpPr>
            <p:nvPr/>
          </p:nvSpPr>
          <p:spPr bwMode="auto">
            <a:xfrm>
              <a:off x="4122" y="1008"/>
              <a:ext cx="12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1" name="Rectangle 81"/>
            <p:cNvSpPr>
              <a:spLocks noChangeArrowheads="1"/>
            </p:cNvSpPr>
            <p:nvPr/>
          </p:nvSpPr>
          <p:spPr bwMode="auto">
            <a:xfrm>
              <a:off x="4122" y="1092"/>
              <a:ext cx="12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2" name="Rectangle 82"/>
            <p:cNvSpPr>
              <a:spLocks noChangeArrowheads="1"/>
            </p:cNvSpPr>
            <p:nvPr/>
          </p:nvSpPr>
          <p:spPr bwMode="auto">
            <a:xfrm>
              <a:off x="4122" y="1176"/>
              <a:ext cx="12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3" name="Rectangle 83"/>
            <p:cNvSpPr>
              <a:spLocks noChangeArrowheads="1"/>
            </p:cNvSpPr>
            <p:nvPr/>
          </p:nvSpPr>
          <p:spPr bwMode="auto">
            <a:xfrm>
              <a:off x="4122" y="1260"/>
              <a:ext cx="12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4" name="Rectangle 84"/>
            <p:cNvSpPr>
              <a:spLocks noChangeArrowheads="1"/>
            </p:cNvSpPr>
            <p:nvPr/>
          </p:nvSpPr>
          <p:spPr bwMode="auto">
            <a:xfrm>
              <a:off x="4122" y="1344"/>
              <a:ext cx="12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5" name="Rectangle 85"/>
            <p:cNvSpPr>
              <a:spLocks noChangeArrowheads="1"/>
            </p:cNvSpPr>
            <p:nvPr/>
          </p:nvSpPr>
          <p:spPr bwMode="auto">
            <a:xfrm>
              <a:off x="4122" y="1428"/>
              <a:ext cx="12" cy="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6" name="Rectangle 86"/>
            <p:cNvSpPr>
              <a:spLocks noChangeArrowheads="1"/>
            </p:cNvSpPr>
            <p:nvPr/>
          </p:nvSpPr>
          <p:spPr bwMode="auto">
            <a:xfrm>
              <a:off x="4122" y="1512"/>
              <a:ext cx="12" cy="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489" name="Group 90"/>
          <p:cNvGrpSpPr>
            <a:grpSpLocks/>
          </p:cNvGrpSpPr>
          <p:nvPr/>
        </p:nvGrpSpPr>
        <p:grpSpPr bwMode="auto">
          <a:xfrm>
            <a:off x="6167438" y="1600200"/>
            <a:ext cx="385762" cy="236538"/>
            <a:chOff x="3885" y="1008"/>
            <a:chExt cx="243" cy="149"/>
          </a:xfrm>
        </p:grpSpPr>
        <p:sp>
          <p:nvSpPr>
            <p:cNvPr id="19498" name="Freeform 88"/>
            <p:cNvSpPr>
              <a:spLocks/>
            </p:cNvSpPr>
            <p:nvPr/>
          </p:nvSpPr>
          <p:spPr bwMode="auto">
            <a:xfrm>
              <a:off x="3885" y="1041"/>
              <a:ext cx="182" cy="116"/>
            </a:xfrm>
            <a:custGeom>
              <a:avLst/>
              <a:gdLst>
                <a:gd name="T0" fmla="*/ 0 w 182"/>
                <a:gd name="T1" fmla="*/ 1 h 232"/>
                <a:gd name="T2" fmla="*/ 6 w 182"/>
                <a:gd name="T3" fmla="*/ 1 h 232"/>
                <a:gd name="T4" fmla="*/ 182 w 182"/>
                <a:gd name="T5" fmla="*/ 1 h 232"/>
                <a:gd name="T6" fmla="*/ 176 w 182"/>
                <a:gd name="T7" fmla="*/ 0 h 232"/>
                <a:gd name="T8" fmla="*/ 0 w 182"/>
                <a:gd name="T9" fmla="*/ 1 h 2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2"/>
                <a:gd name="T16" fmla="*/ 0 h 232"/>
                <a:gd name="T17" fmla="*/ 182 w 182"/>
                <a:gd name="T18" fmla="*/ 232 h 2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2" h="232">
                  <a:moveTo>
                    <a:pt x="0" y="212"/>
                  </a:moveTo>
                  <a:lnTo>
                    <a:pt x="6" y="232"/>
                  </a:lnTo>
                  <a:lnTo>
                    <a:pt x="182" y="20"/>
                  </a:lnTo>
                  <a:lnTo>
                    <a:pt x="176" y="0"/>
                  </a:lnTo>
                  <a:lnTo>
                    <a:pt x="0" y="21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99" name="Freeform 89"/>
            <p:cNvSpPr>
              <a:spLocks/>
            </p:cNvSpPr>
            <p:nvPr/>
          </p:nvSpPr>
          <p:spPr bwMode="auto">
            <a:xfrm>
              <a:off x="4042" y="1008"/>
              <a:ext cx="86" cy="74"/>
            </a:xfrm>
            <a:custGeom>
              <a:avLst/>
              <a:gdLst>
                <a:gd name="T0" fmla="*/ 40 w 86"/>
                <a:gd name="T1" fmla="*/ 1 h 148"/>
                <a:gd name="T2" fmla="*/ 86 w 86"/>
                <a:gd name="T3" fmla="*/ 0 h 148"/>
                <a:gd name="T4" fmla="*/ 0 w 86"/>
                <a:gd name="T5" fmla="*/ 1 h 148"/>
                <a:gd name="T6" fmla="*/ 40 w 86"/>
                <a:gd name="T7" fmla="*/ 1 h 1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"/>
                <a:gd name="T13" fmla="*/ 0 h 148"/>
                <a:gd name="T14" fmla="*/ 86 w 86"/>
                <a:gd name="T15" fmla="*/ 148 h 1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" h="148">
                  <a:moveTo>
                    <a:pt x="40" y="148"/>
                  </a:moveTo>
                  <a:lnTo>
                    <a:pt x="86" y="0"/>
                  </a:lnTo>
                  <a:lnTo>
                    <a:pt x="0" y="16"/>
                  </a:lnTo>
                  <a:lnTo>
                    <a:pt x="40" y="148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490" name="Rectangle 91"/>
          <p:cNvSpPr>
            <a:spLocks noChangeArrowheads="1"/>
          </p:cNvSpPr>
          <p:nvPr/>
        </p:nvSpPr>
        <p:spPr bwMode="auto">
          <a:xfrm>
            <a:off x="5867400" y="2589213"/>
            <a:ext cx="611188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91" name="Rectangle 92"/>
          <p:cNvSpPr>
            <a:spLocks noChangeArrowheads="1"/>
          </p:cNvSpPr>
          <p:nvPr/>
        </p:nvSpPr>
        <p:spPr bwMode="auto">
          <a:xfrm>
            <a:off x="5959475" y="2651125"/>
            <a:ext cx="323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chemeClr val="accent2"/>
                </a:solidFill>
              </a:rPr>
              <a:t>mg</a:t>
            </a:r>
            <a:endParaRPr lang="en-US" altLang="zh-CN">
              <a:solidFill>
                <a:schemeClr val="accent2"/>
              </a:solidFill>
            </a:endParaRPr>
          </a:p>
        </p:txBody>
      </p:sp>
      <p:sp>
        <p:nvSpPr>
          <p:cNvPr id="19492" name="Rectangle 93"/>
          <p:cNvSpPr>
            <a:spLocks noChangeArrowheads="1"/>
          </p:cNvSpPr>
          <p:nvPr/>
        </p:nvSpPr>
        <p:spPr bwMode="auto">
          <a:xfrm>
            <a:off x="6553200" y="1295400"/>
            <a:ext cx="1220788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93" name="Rectangle 94"/>
          <p:cNvSpPr>
            <a:spLocks noChangeArrowheads="1"/>
          </p:cNvSpPr>
          <p:nvPr/>
        </p:nvSpPr>
        <p:spPr bwMode="auto">
          <a:xfrm>
            <a:off x="6645275" y="1363663"/>
            <a:ext cx="633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chemeClr val="accent2"/>
                </a:solidFill>
              </a:rPr>
              <a:t>mgsin</a:t>
            </a:r>
            <a:endParaRPr lang="en-US" altLang="zh-CN">
              <a:solidFill>
                <a:schemeClr val="accent2"/>
              </a:solidFill>
            </a:endParaRPr>
          </a:p>
        </p:txBody>
      </p:sp>
      <p:sp>
        <p:nvSpPr>
          <p:cNvPr id="19494" name="Rectangle 95"/>
          <p:cNvSpPr>
            <a:spLocks noChangeArrowheads="1"/>
          </p:cNvSpPr>
          <p:nvPr/>
        </p:nvSpPr>
        <p:spPr bwMode="auto">
          <a:xfrm>
            <a:off x="7278688" y="1336675"/>
            <a:ext cx="1603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chemeClr val="accent2"/>
                </a:solidFill>
                <a:latin typeface="Symbol" pitchFamily="18" charset="2"/>
              </a:rPr>
              <a:t>a</a:t>
            </a:r>
            <a:endParaRPr lang="en-US" altLang="zh-CN">
              <a:solidFill>
                <a:schemeClr val="accent2"/>
              </a:solidFill>
            </a:endParaRPr>
          </a:p>
        </p:txBody>
      </p:sp>
      <p:grpSp>
        <p:nvGrpSpPr>
          <p:cNvPr id="19495" name="Group 98"/>
          <p:cNvGrpSpPr>
            <a:grpSpLocks/>
          </p:cNvGrpSpPr>
          <p:nvPr/>
        </p:nvGrpSpPr>
        <p:grpSpPr bwMode="auto">
          <a:xfrm>
            <a:off x="6165850" y="1824038"/>
            <a:ext cx="387350" cy="690562"/>
            <a:chOff x="3884" y="1149"/>
            <a:chExt cx="244" cy="435"/>
          </a:xfrm>
        </p:grpSpPr>
        <p:sp>
          <p:nvSpPr>
            <p:cNvPr id="19496" name="Freeform 96"/>
            <p:cNvSpPr>
              <a:spLocks/>
            </p:cNvSpPr>
            <p:nvPr/>
          </p:nvSpPr>
          <p:spPr bwMode="auto">
            <a:xfrm>
              <a:off x="3884" y="1149"/>
              <a:ext cx="214" cy="374"/>
            </a:xfrm>
            <a:custGeom>
              <a:avLst/>
              <a:gdLst>
                <a:gd name="T0" fmla="*/ 9 w 214"/>
                <a:gd name="T1" fmla="*/ 0 h 747"/>
                <a:gd name="T2" fmla="*/ 0 w 214"/>
                <a:gd name="T3" fmla="*/ 1 h 747"/>
                <a:gd name="T4" fmla="*/ 205 w 214"/>
                <a:gd name="T5" fmla="*/ 1 h 747"/>
                <a:gd name="T6" fmla="*/ 214 w 214"/>
                <a:gd name="T7" fmla="*/ 1 h 747"/>
                <a:gd name="T8" fmla="*/ 9 w 214"/>
                <a:gd name="T9" fmla="*/ 0 h 7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4"/>
                <a:gd name="T16" fmla="*/ 0 h 747"/>
                <a:gd name="T17" fmla="*/ 214 w 214"/>
                <a:gd name="T18" fmla="*/ 747 h 7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4" h="747">
                  <a:moveTo>
                    <a:pt x="9" y="0"/>
                  </a:moveTo>
                  <a:lnTo>
                    <a:pt x="0" y="14"/>
                  </a:lnTo>
                  <a:lnTo>
                    <a:pt x="205" y="747"/>
                  </a:lnTo>
                  <a:lnTo>
                    <a:pt x="214" y="73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97" name="Freeform 97"/>
            <p:cNvSpPr>
              <a:spLocks/>
            </p:cNvSpPr>
            <p:nvPr/>
          </p:nvSpPr>
          <p:spPr bwMode="auto">
            <a:xfrm>
              <a:off x="4057" y="1497"/>
              <a:ext cx="71" cy="87"/>
            </a:xfrm>
            <a:custGeom>
              <a:avLst/>
              <a:gdLst>
                <a:gd name="T0" fmla="*/ 0 w 71"/>
                <a:gd name="T1" fmla="*/ 1 h 174"/>
                <a:gd name="T2" fmla="*/ 71 w 71"/>
                <a:gd name="T3" fmla="*/ 1 h 174"/>
                <a:gd name="T4" fmla="*/ 68 w 71"/>
                <a:gd name="T5" fmla="*/ 0 h 174"/>
                <a:gd name="T6" fmla="*/ 0 w 71"/>
                <a:gd name="T7" fmla="*/ 1 h 1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1"/>
                <a:gd name="T13" fmla="*/ 0 h 174"/>
                <a:gd name="T14" fmla="*/ 71 w 71"/>
                <a:gd name="T15" fmla="*/ 174 h 1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1" h="174">
                  <a:moveTo>
                    <a:pt x="0" y="76"/>
                  </a:moveTo>
                  <a:lnTo>
                    <a:pt x="71" y="174"/>
                  </a:lnTo>
                  <a:lnTo>
                    <a:pt x="68" y="0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86" grpId="0" autoUpdateAnimBg="0"/>
      <p:bldP spid="27688" grpId="0" autoUpdateAnimBg="0"/>
      <p:bldP spid="27689" grpId="0" autoUpdateAnimBg="0"/>
      <p:bldP spid="27691" grpId="0" autoUpdateAnimBg="0"/>
      <p:bldP spid="27692" grpId="0" autoUpdateAnimBg="0"/>
      <p:bldP spid="27695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1066800" y="304800"/>
          <a:ext cx="7035800" cy="812800"/>
        </p:xfrm>
        <a:graphic>
          <a:graphicData uri="http://schemas.openxmlformats.org/presentationml/2006/ole">
            <p:oleObj spid="_x0000_s20482" name="Equation" r:id="rId4" imgW="7035480" imgH="812520" progId="Equation.DSMT4">
              <p:embed/>
            </p:oleObj>
          </a:graphicData>
        </a:graphic>
      </p:graphicFrame>
      <p:graphicFrame>
        <p:nvGraphicFramePr>
          <p:cNvPr id="20483" name="Object 4"/>
          <p:cNvGraphicFramePr>
            <a:graphicFrameLocks noChangeAspect="1"/>
          </p:cNvGraphicFramePr>
          <p:nvPr/>
        </p:nvGraphicFramePr>
        <p:xfrm>
          <a:off x="3962400" y="1219200"/>
          <a:ext cx="2755900" cy="800100"/>
        </p:xfrm>
        <a:graphic>
          <a:graphicData uri="http://schemas.openxmlformats.org/presentationml/2006/ole">
            <p:oleObj spid="_x0000_s20483" name="Equation" r:id="rId5" imgW="2755800" imgH="799920" progId="Equation.DSMT4">
              <p:embed/>
            </p:oleObj>
          </a:graphicData>
        </a:graphic>
      </p:graphicFrame>
      <p:sp>
        <p:nvSpPr>
          <p:cNvPr id="20489" name="Text Box 5"/>
          <p:cNvSpPr txBox="1">
            <a:spLocks noChangeArrowheads="1"/>
          </p:cNvSpPr>
          <p:nvPr/>
        </p:nvSpPr>
        <p:spPr bwMode="auto">
          <a:xfrm>
            <a:off x="1219200" y="13716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解得：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685800" y="2057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绿球：</a:t>
            </a:r>
          </a:p>
        </p:txBody>
      </p:sp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381000" y="2667000"/>
          <a:ext cx="8509000" cy="812800"/>
        </p:xfrm>
        <a:graphic>
          <a:graphicData uri="http://schemas.openxmlformats.org/presentationml/2006/ole">
            <p:oleObj spid="_x0000_s20484" name="Equation" r:id="rId6" imgW="8508960" imgH="812520" progId="Equation.DSMT4">
              <p:embed/>
            </p:oleObj>
          </a:graphicData>
        </a:graphic>
      </p:graphicFrame>
      <p:graphicFrame>
        <p:nvGraphicFramePr>
          <p:cNvPr id="28680" name="Object 8"/>
          <p:cNvGraphicFramePr>
            <a:graphicFrameLocks noChangeAspect="1"/>
          </p:cNvGraphicFramePr>
          <p:nvPr/>
        </p:nvGraphicFramePr>
        <p:xfrm>
          <a:off x="152400" y="3581400"/>
          <a:ext cx="8801100" cy="812800"/>
        </p:xfrm>
        <a:graphic>
          <a:graphicData uri="http://schemas.openxmlformats.org/presentationml/2006/ole">
            <p:oleObj spid="_x0000_s20485" name="Equation" r:id="rId7" imgW="8800920" imgH="812520" progId="Equation.DSMT4">
              <p:embed/>
            </p:oleObj>
          </a:graphicData>
        </a:graphic>
      </p:graphicFrame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1143000" y="4572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解得：</a:t>
            </a:r>
          </a:p>
        </p:txBody>
      </p:sp>
      <p:graphicFrame>
        <p:nvGraphicFramePr>
          <p:cNvPr id="28682" name="Object 10"/>
          <p:cNvGraphicFramePr>
            <a:graphicFrameLocks noChangeAspect="1"/>
          </p:cNvGraphicFramePr>
          <p:nvPr/>
        </p:nvGraphicFramePr>
        <p:xfrm>
          <a:off x="2171700" y="4419600"/>
          <a:ext cx="4356100" cy="800100"/>
        </p:xfrm>
        <a:graphic>
          <a:graphicData uri="http://schemas.openxmlformats.org/presentationml/2006/ole">
            <p:oleObj spid="_x0000_s20486" name="Equation" r:id="rId8" imgW="4356000" imgH="799920" progId="Equation.DSMT4">
              <p:embed/>
            </p:oleObj>
          </a:graphicData>
        </a:graphic>
      </p:graphicFrame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381000" y="54102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由相遇条件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y</a:t>
            </a:r>
            <a:r>
              <a:rPr lang="en-US" altLang="zh-CN" b="1" i="1" baseline="-25000">
                <a:solidFill>
                  <a:schemeClr val="accent2"/>
                </a:solidFill>
                <a:ea typeface="楷体_GB2312" pitchFamily="49" charset="-122"/>
              </a:rPr>
              <a:t>1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=y</a:t>
            </a:r>
            <a:r>
              <a:rPr lang="en-US" altLang="zh-CN" b="1" i="1" baseline="-25000">
                <a:solidFill>
                  <a:schemeClr val="accent2"/>
                </a:solidFill>
                <a:ea typeface="楷体_GB2312" pitchFamily="49" charset="-122"/>
              </a:rPr>
              <a:t>2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，解得</a:t>
            </a:r>
            <a:endParaRPr lang="zh-CN" altLang="en-US" b="1">
              <a:solidFill>
                <a:schemeClr val="accent2"/>
              </a:solidFill>
              <a:ea typeface="楷体_GB2312" pitchFamily="49" charset="-122"/>
            </a:endParaRPr>
          </a:p>
        </p:txBody>
      </p:sp>
      <p:graphicFrame>
        <p:nvGraphicFramePr>
          <p:cNvPr id="28684" name="Object 12"/>
          <p:cNvGraphicFramePr>
            <a:graphicFrameLocks noChangeAspect="1"/>
          </p:cNvGraphicFramePr>
          <p:nvPr/>
        </p:nvGraphicFramePr>
        <p:xfrm>
          <a:off x="3810000" y="5197475"/>
          <a:ext cx="3706813" cy="1203325"/>
        </p:xfrm>
        <a:graphic>
          <a:graphicData uri="http://schemas.openxmlformats.org/presentationml/2006/ole">
            <p:oleObj spid="_x0000_s20487" name="Equation" r:id="rId9" imgW="2743200" imgH="8888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 autoUpdateAnimBg="0"/>
      <p:bldP spid="28681" grpId="0" autoUpdateAnimBg="0"/>
      <p:bldP spid="28683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3" name="Text Box 10"/>
          <p:cNvSpPr txBox="1">
            <a:spLocks noChangeArrowheads="1"/>
          </p:cNvSpPr>
          <p:nvPr/>
        </p:nvSpPr>
        <p:spPr bwMode="auto">
          <a:xfrm>
            <a:off x="533400" y="914400"/>
            <a:ext cx="4648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考察几种特殊情况。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zh-CN" altLang="en-US" b="1">
                <a:solidFill>
                  <a:schemeClr val="bg1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在转动系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中沿</a:t>
            </a:r>
            <a:r>
              <a:rPr lang="zh-CN" altLang="en-US" b="1" u="sng">
                <a:solidFill>
                  <a:schemeClr val="accent2"/>
                </a:solidFill>
                <a:ea typeface="楷体_GB2312" pitchFamily="49" charset="-122"/>
              </a:rPr>
              <a:t>径向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运动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v’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。在惯性系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中取一极坐标系。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533400" y="2362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速度</a:t>
            </a: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endParaRPr lang="zh-CN" altLang="en-US" b="1">
              <a:solidFill>
                <a:schemeClr val="bg1"/>
              </a:solidFill>
              <a:ea typeface="楷体_GB2312" pitchFamily="49" charset="-122"/>
            </a:endParaRPr>
          </a:p>
        </p:txBody>
      </p:sp>
      <p:graphicFrame>
        <p:nvGraphicFramePr>
          <p:cNvPr id="29708" name="Object 12"/>
          <p:cNvGraphicFramePr>
            <a:graphicFrameLocks noChangeAspect="1"/>
          </p:cNvGraphicFramePr>
          <p:nvPr/>
        </p:nvGraphicFramePr>
        <p:xfrm>
          <a:off x="1612900" y="2362200"/>
          <a:ext cx="2006600" cy="457200"/>
        </p:xfrm>
        <a:graphic>
          <a:graphicData uri="http://schemas.openxmlformats.org/presentationml/2006/ole">
            <p:oleObj spid="_x0000_s21506" name="Equation" r:id="rId3" imgW="2006280" imgH="457200" progId="Equation.DSMT4">
              <p:embed/>
            </p:oleObj>
          </a:graphicData>
        </a:graphic>
      </p:graphicFrame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533400" y="2819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加速度</a:t>
            </a: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endParaRPr lang="zh-CN" altLang="en-US" b="1">
              <a:solidFill>
                <a:schemeClr val="bg1"/>
              </a:solidFill>
              <a:ea typeface="楷体_GB2312" pitchFamily="49" charset="-122"/>
            </a:endParaRPr>
          </a:p>
        </p:txBody>
      </p:sp>
      <p:graphicFrame>
        <p:nvGraphicFramePr>
          <p:cNvPr id="29710" name="Object 14"/>
          <p:cNvGraphicFramePr>
            <a:graphicFrameLocks noChangeAspect="1"/>
          </p:cNvGraphicFramePr>
          <p:nvPr/>
        </p:nvGraphicFramePr>
        <p:xfrm>
          <a:off x="762000" y="3276600"/>
          <a:ext cx="6756400" cy="1435100"/>
        </p:xfrm>
        <a:graphic>
          <a:graphicData uri="http://schemas.openxmlformats.org/presentationml/2006/ole">
            <p:oleObj spid="_x0000_s21507" name="Equation" r:id="rId4" imgW="6756120" imgH="1434960" progId="Equation.DSMT4">
              <p:embed/>
            </p:oleObj>
          </a:graphicData>
        </a:graphic>
      </p:graphicFrame>
      <p:graphicFrame>
        <p:nvGraphicFramePr>
          <p:cNvPr id="29711" name="Object 15"/>
          <p:cNvGraphicFramePr>
            <a:graphicFrameLocks noChangeAspect="1"/>
          </p:cNvGraphicFramePr>
          <p:nvPr/>
        </p:nvGraphicFramePr>
        <p:xfrm>
          <a:off x="4572000" y="4221088"/>
          <a:ext cx="3790872" cy="864096"/>
        </p:xfrm>
        <a:graphic>
          <a:graphicData uri="http://schemas.openxmlformats.org/presentationml/2006/ole">
            <p:oleObj spid="_x0000_s21508" name="Equation" r:id="rId5" imgW="1726920" imgH="393480" progId="Equation.DSMT4">
              <p:embed/>
            </p:oleObj>
          </a:graphicData>
        </a:graphic>
      </p:graphicFrame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533400" y="4876800"/>
            <a:ext cx="21336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在惯性系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中</a:t>
            </a:r>
          </a:p>
          <a:p>
            <a:pPr>
              <a:spcBef>
                <a:spcPct val="50000"/>
              </a:spcBef>
            </a:pPr>
            <a:endParaRPr lang="zh-CN" altLang="en-US" sz="1200" b="1">
              <a:solidFill>
                <a:schemeClr val="accent2"/>
              </a:solidFill>
              <a:ea typeface="楷体_GB2312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在转动系</a:t>
            </a:r>
            <a:r>
              <a:rPr lang="en-US" altLang="zh-CN" b="1" i="1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K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’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中</a:t>
            </a:r>
          </a:p>
        </p:txBody>
      </p:sp>
      <p:graphicFrame>
        <p:nvGraphicFramePr>
          <p:cNvPr id="29713" name="Object 17"/>
          <p:cNvGraphicFramePr>
            <a:graphicFrameLocks noChangeAspect="1"/>
          </p:cNvGraphicFramePr>
          <p:nvPr/>
        </p:nvGraphicFramePr>
        <p:xfrm>
          <a:off x="2590800" y="4953000"/>
          <a:ext cx="1066800" cy="342900"/>
        </p:xfrm>
        <a:graphic>
          <a:graphicData uri="http://schemas.openxmlformats.org/presentationml/2006/ole">
            <p:oleObj spid="_x0000_s21509" name="Equation" r:id="rId6" imgW="1066680" imgH="342720" progId="Equation.DSMT4">
              <p:embed/>
            </p:oleObj>
          </a:graphicData>
        </a:graphic>
      </p:graphicFrame>
      <p:graphicFrame>
        <p:nvGraphicFramePr>
          <p:cNvPr id="29714" name="Object 18"/>
          <p:cNvGraphicFramePr>
            <a:graphicFrameLocks noChangeAspect="1"/>
          </p:cNvGraphicFramePr>
          <p:nvPr/>
        </p:nvGraphicFramePr>
        <p:xfrm>
          <a:off x="3276600" y="5445125"/>
          <a:ext cx="3949700" cy="495300"/>
        </p:xfrm>
        <a:graphic>
          <a:graphicData uri="http://schemas.openxmlformats.org/presentationml/2006/ole">
            <p:oleObj spid="_x0000_s21510" name="Equation" r:id="rId7" imgW="3949560" imgH="495000" progId="Equation.DSMT4">
              <p:embed/>
            </p:oleObj>
          </a:graphicData>
        </a:graphic>
      </p:graphicFrame>
      <p:graphicFrame>
        <p:nvGraphicFramePr>
          <p:cNvPr id="29715" name="Object 19"/>
          <p:cNvGraphicFramePr>
            <a:graphicFrameLocks noChangeAspect="1"/>
          </p:cNvGraphicFramePr>
          <p:nvPr/>
        </p:nvGraphicFramePr>
        <p:xfrm>
          <a:off x="3203575" y="6092825"/>
          <a:ext cx="3327400" cy="495300"/>
        </p:xfrm>
        <a:graphic>
          <a:graphicData uri="http://schemas.openxmlformats.org/presentationml/2006/ole">
            <p:oleObj spid="_x0000_s21511" name="Equation" r:id="rId8" imgW="3327120" imgH="495000" progId="Equation.DSMT4">
              <p:embed/>
            </p:oleObj>
          </a:graphicData>
        </a:graphic>
      </p:graphicFrame>
      <p:sp>
        <p:nvSpPr>
          <p:cNvPr id="21517" name="Rectangle 20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zh-CN" altLang="en-US" sz="2400" b="1" smtClean="0">
                <a:solidFill>
                  <a:srgbClr val="FF6600"/>
                </a:solidFill>
                <a:ea typeface="楷体_GB2312" pitchFamily="49" charset="-122"/>
              </a:rPr>
              <a:t>二</a:t>
            </a:r>
            <a:r>
              <a:rPr lang="en-US" altLang="zh-CN" sz="2400" b="1" smtClean="0">
                <a:solidFill>
                  <a:srgbClr val="FF6600"/>
                </a:solidFill>
                <a:ea typeface="楷体_GB2312" pitchFamily="49" charset="-122"/>
              </a:rPr>
              <a:t>. </a:t>
            </a:r>
            <a:r>
              <a:rPr lang="zh-CN" altLang="en-US" sz="2400" b="1" u="sng" smtClean="0">
                <a:solidFill>
                  <a:srgbClr val="FF6600"/>
                </a:solidFill>
                <a:ea typeface="楷体_GB2312" pitchFamily="49" charset="-122"/>
              </a:rPr>
              <a:t>匀速</a:t>
            </a:r>
            <a:r>
              <a:rPr lang="zh-CN" altLang="en-US" sz="2400" b="1" smtClean="0">
                <a:solidFill>
                  <a:srgbClr val="FF6600"/>
                </a:solidFill>
                <a:ea typeface="楷体_GB2312" pitchFamily="49" charset="-122"/>
              </a:rPr>
              <a:t>转动参考系</a:t>
            </a:r>
          </a:p>
        </p:txBody>
      </p:sp>
      <p:sp>
        <p:nvSpPr>
          <p:cNvPr id="29756" name="AutoShape 60"/>
          <p:cNvSpPr>
            <a:spLocks/>
          </p:cNvSpPr>
          <p:nvPr/>
        </p:nvSpPr>
        <p:spPr bwMode="auto">
          <a:xfrm>
            <a:off x="2627313" y="5589588"/>
            <a:ext cx="360362" cy="792162"/>
          </a:xfrm>
          <a:prstGeom prst="leftBrace">
            <a:avLst>
              <a:gd name="adj1" fmla="val 18319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57" name="Rectangle 61"/>
          <p:cNvSpPr>
            <a:spLocks noChangeArrowheads="1"/>
          </p:cNvSpPr>
          <p:nvPr/>
        </p:nvSpPr>
        <p:spPr bwMode="auto">
          <a:xfrm>
            <a:off x="1908175" y="3213100"/>
            <a:ext cx="863600" cy="10080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5029200" y="381000"/>
            <a:ext cx="3746500" cy="2541588"/>
            <a:chOff x="5029200" y="381000"/>
            <a:chExt cx="3746500" cy="2541588"/>
          </a:xfrm>
        </p:grpSpPr>
        <p:sp>
          <p:nvSpPr>
            <p:cNvPr id="21518" name="AutoShape 23"/>
            <p:cNvSpPr>
              <a:spLocks noChangeAspect="1" noChangeArrowheads="1" noTextEdit="1"/>
            </p:cNvSpPr>
            <p:nvPr/>
          </p:nvSpPr>
          <p:spPr bwMode="auto">
            <a:xfrm>
              <a:off x="5029200" y="381000"/>
              <a:ext cx="3746500" cy="2541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34" name="Rectangle 25"/>
            <p:cNvSpPr>
              <a:spLocks noChangeArrowheads="1"/>
            </p:cNvSpPr>
            <p:nvPr/>
          </p:nvSpPr>
          <p:spPr bwMode="auto">
            <a:xfrm>
              <a:off x="5170488" y="414338"/>
              <a:ext cx="2862263" cy="2473325"/>
            </a:xfrm>
            <a:prstGeom prst="rect">
              <a:avLst/>
            </a:prstGeom>
            <a:noFill/>
            <a:ln w="222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35" name="Line 26"/>
            <p:cNvSpPr>
              <a:spLocks noChangeShapeType="1"/>
            </p:cNvSpPr>
            <p:nvPr/>
          </p:nvSpPr>
          <p:spPr bwMode="auto">
            <a:xfrm>
              <a:off x="5051425" y="1635126"/>
              <a:ext cx="3109913" cy="1588"/>
            </a:xfrm>
            <a:prstGeom prst="line">
              <a:avLst/>
            </a:prstGeom>
            <a:noFill/>
            <a:ln w="222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36" name="Freeform 27"/>
            <p:cNvSpPr>
              <a:spLocks/>
            </p:cNvSpPr>
            <p:nvPr/>
          </p:nvSpPr>
          <p:spPr bwMode="auto">
            <a:xfrm>
              <a:off x="8143875" y="1595438"/>
              <a:ext cx="74613" cy="79375"/>
            </a:xfrm>
            <a:custGeom>
              <a:avLst/>
              <a:gdLst>
                <a:gd name="T0" fmla="*/ 0 w 141"/>
                <a:gd name="T1" fmla="*/ 0 h 150"/>
                <a:gd name="T2" fmla="*/ 0 w 141"/>
                <a:gd name="T3" fmla="*/ 0 h 150"/>
                <a:gd name="T4" fmla="*/ 0 w 141"/>
                <a:gd name="T5" fmla="*/ 0 h 150"/>
                <a:gd name="T6" fmla="*/ 0 w 141"/>
                <a:gd name="T7" fmla="*/ 0 h 1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1"/>
                <a:gd name="T13" fmla="*/ 0 h 150"/>
                <a:gd name="T14" fmla="*/ 141 w 141"/>
                <a:gd name="T15" fmla="*/ 150 h 1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1" h="150">
                  <a:moveTo>
                    <a:pt x="141" y="75"/>
                  </a:moveTo>
                  <a:lnTo>
                    <a:pt x="0" y="150"/>
                  </a:lnTo>
                  <a:lnTo>
                    <a:pt x="0" y="0"/>
                  </a:lnTo>
                  <a:lnTo>
                    <a:pt x="141" y="75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37" name="Line 28"/>
            <p:cNvSpPr>
              <a:spLocks noChangeShapeType="1"/>
            </p:cNvSpPr>
            <p:nvPr/>
          </p:nvSpPr>
          <p:spPr bwMode="auto">
            <a:xfrm flipV="1">
              <a:off x="5578475" y="827088"/>
              <a:ext cx="2041525" cy="1581150"/>
            </a:xfrm>
            <a:prstGeom prst="line">
              <a:avLst/>
            </a:prstGeom>
            <a:noFill/>
            <a:ln w="22225">
              <a:solidFill>
                <a:srgbClr val="00B05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54" name="Arc 45"/>
            <p:cNvSpPr>
              <a:spLocks/>
            </p:cNvSpPr>
            <p:nvPr/>
          </p:nvSpPr>
          <p:spPr bwMode="auto">
            <a:xfrm>
              <a:off x="6381750" y="1457326"/>
              <a:ext cx="355600" cy="250825"/>
            </a:xfrm>
            <a:custGeom>
              <a:avLst/>
              <a:gdLst>
                <a:gd name="T0" fmla="*/ 0 w 30782"/>
                <a:gd name="T1" fmla="*/ 0 h 21600"/>
                <a:gd name="T2" fmla="*/ 0 w 30782"/>
                <a:gd name="T3" fmla="*/ 0 h 21600"/>
                <a:gd name="T4" fmla="*/ 0 w 30782"/>
                <a:gd name="T5" fmla="*/ 0 h 21600"/>
                <a:gd name="T6" fmla="*/ 0 60000 65536"/>
                <a:gd name="T7" fmla="*/ 0 60000 65536"/>
                <a:gd name="T8" fmla="*/ 0 60000 65536"/>
                <a:gd name="T9" fmla="*/ 0 w 30782"/>
                <a:gd name="T10" fmla="*/ 0 h 21600"/>
                <a:gd name="T11" fmla="*/ 30782 w 30782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782" h="21600" fill="none" extrusionOk="0">
                  <a:moveTo>
                    <a:pt x="0" y="11543"/>
                  </a:moveTo>
                  <a:cubicBezTo>
                    <a:pt x="3734" y="4444"/>
                    <a:pt x="11095" y="-1"/>
                    <a:pt x="19116" y="0"/>
                  </a:cubicBezTo>
                  <a:cubicBezTo>
                    <a:pt x="23251" y="0"/>
                    <a:pt x="27300" y="1187"/>
                    <a:pt x="30781" y="3421"/>
                  </a:cubicBezTo>
                </a:path>
                <a:path w="30782" h="21600" stroke="0" extrusionOk="0">
                  <a:moveTo>
                    <a:pt x="0" y="11543"/>
                  </a:moveTo>
                  <a:cubicBezTo>
                    <a:pt x="3734" y="4444"/>
                    <a:pt x="11095" y="-1"/>
                    <a:pt x="19116" y="0"/>
                  </a:cubicBezTo>
                  <a:cubicBezTo>
                    <a:pt x="23251" y="0"/>
                    <a:pt x="27300" y="1187"/>
                    <a:pt x="30781" y="3421"/>
                  </a:cubicBezTo>
                  <a:lnTo>
                    <a:pt x="19116" y="21600"/>
                  </a:lnTo>
                  <a:close/>
                </a:path>
              </a:pathLst>
            </a:custGeom>
            <a:noFill/>
            <a:ln w="127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55" name="Freeform 46"/>
            <p:cNvSpPr>
              <a:spLocks/>
            </p:cNvSpPr>
            <p:nvPr/>
          </p:nvSpPr>
          <p:spPr bwMode="auto">
            <a:xfrm>
              <a:off x="6351588" y="1560513"/>
              <a:ext cx="57150" cy="74613"/>
            </a:xfrm>
            <a:custGeom>
              <a:avLst/>
              <a:gdLst>
                <a:gd name="T0" fmla="*/ 0 w 108"/>
                <a:gd name="T1" fmla="*/ 0 h 142"/>
                <a:gd name="T2" fmla="*/ 0 w 108"/>
                <a:gd name="T3" fmla="*/ 0 h 142"/>
                <a:gd name="T4" fmla="*/ 0 w 108"/>
                <a:gd name="T5" fmla="*/ 0 h 142"/>
                <a:gd name="T6" fmla="*/ 0 w 108"/>
                <a:gd name="T7" fmla="*/ 0 h 14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42"/>
                <a:gd name="T14" fmla="*/ 108 w 108"/>
                <a:gd name="T15" fmla="*/ 142 h 14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42">
                  <a:moveTo>
                    <a:pt x="7" y="142"/>
                  </a:moveTo>
                  <a:lnTo>
                    <a:pt x="0" y="0"/>
                  </a:lnTo>
                  <a:lnTo>
                    <a:pt x="108" y="43"/>
                  </a:lnTo>
                  <a:lnTo>
                    <a:pt x="7" y="142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56" name="Oval 47"/>
            <p:cNvSpPr>
              <a:spLocks noChangeArrowheads="1"/>
            </p:cNvSpPr>
            <p:nvPr/>
          </p:nvSpPr>
          <p:spPr bwMode="auto">
            <a:xfrm>
              <a:off x="7237413" y="1079501"/>
              <a:ext cx="58738" cy="58738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57" name="Oval 48"/>
            <p:cNvSpPr>
              <a:spLocks noChangeArrowheads="1"/>
            </p:cNvSpPr>
            <p:nvPr/>
          </p:nvSpPr>
          <p:spPr bwMode="auto">
            <a:xfrm>
              <a:off x="6818313" y="1138014"/>
              <a:ext cx="58738" cy="58738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0" name="Rectangle 50"/>
            <p:cNvSpPr>
              <a:spLocks noChangeArrowheads="1"/>
            </p:cNvSpPr>
            <p:nvPr/>
          </p:nvSpPr>
          <p:spPr bwMode="auto">
            <a:xfrm>
              <a:off x="6477000" y="1600200"/>
              <a:ext cx="68738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1" name="Rectangle 51"/>
            <p:cNvSpPr>
              <a:spLocks noChangeArrowheads="1"/>
            </p:cNvSpPr>
            <p:nvPr/>
          </p:nvSpPr>
          <p:spPr bwMode="auto">
            <a:xfrm>
              <a:off x="6588224" y="1700808"/>
              <a:ext cx="18415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 dirty="0">
                  <a:solidFill>
                    <a:srgbClr val="FF6600"/>
                  </a:solidFill>
                </a:rPr>
                <a:t>O</a:t>
              </a:r>
              <a:endParaRPr lang="en-US" altLang="zh-CN" dirty="0">
                <a:solidFill>
                  <a:srgbClr val="FF6600"/>
                </a:solidFill>
              </a:endParaRPr>
            </a:p>
          </p:txBody>
        </p:sp>
        <p:sp>
          <p:nvSpPr>
            <p:cNvPr id="21522" name="Rectangle 52"/>
            <p:cNvSpPr>
              <a:spLocks noChangeArrowheads="1"/>
            </p:cNvSpPr>
            <p:nvPr/>
          </p:nvSpPr>
          <p:spPr bwMode="auto">
            <a:xfrm>
              <a:off x="7162800" y="990600"/>
              <a:ext cx="687388" cy="398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3" name="Rectangle 53"/>
            <p:cNvSpPr>
              <a:spLocks noChangeArrowheads="1"/>
            </p:cNvSpPr>
            <p:nvPr/>
          </p:nvSpPr>
          <p:spPr bwMode="auto">
            <a:xfrm>
              <a:off x="7254875" y="1052513"/>
              <a:ext cx="19685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</a:rPr>
                <a:t>m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sp>
          <p:nvSpPr>
            <p:cNvPr id="21524" name="Rectangle 54"/>
            <p:cNvSpPr>
              <a:spLocks noChangeArrowheads="1"/>
            </p:cNvSpPr>
            <p:nvPr/>
          </p:nvSpPr>
          <p:spPr bwMode="auto">
            <a:xfrm>
              <a:off x="8077200" y="1524000"/>
              <a:ext cx="68738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5" name="Rectangle 55"/>
            <p:cNvSpPr>
              <a:spLocks noChangeArrowheads="1"/>
            </p:cNvSpPr>
            <p:nvPr/>
          </p:nvSpPr>
          <p:spPr bwMode="auto">
            <a:xfrm>
              <a:off x="8169275" y="1563688"/>
              <a:ext cx="1397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  <a:latin typeface="Symbol" pitchFamily="18" charset="2"/>
                </a:rPr>
                <a:t>r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sp>
          <p:nvSpPr>
            <p:cNvPr id="21526" name="Rectangle 56"/>
            <p:cNvSpPr>
              <a:spLocks noChangeArrowheads="1"/>
            </p:cNvSpPr>
            <p:nvPr/>
          </p:nvSpPr>
          <p:spPr bwMode="auto">
            <a:xfrm>
              <a:off x="6019800" y="1219200"/>
              <a:ext cx="687388" cy="398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7" name="Rectangle 57"/>
            <p:cNvSpPr>
              <a:spLocks noChangeArrowheads="1"/>
            </p:cNvSpPr>
            <p:nvPr/>
          </p:nvSpPr>
          <p:spPr bwMode="auto">
            <a:xfrm>
              <a:off x="6111875" y="1260475"/>
              <a:ext cx="1746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  <a:latin typeface="Symbol" pitchFamily="18" charset="2"/>
                </a:rPr>
                <a:t>w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sp>
          <p:nvSpPr>
            <p:cNvPr id="21528" name="Rectangle 58"/>
            <p:cNvSpPr>
              <a:spLocks noChangeArrowheads="1"/>
            </p:cNvSpPr>
            <p:nvPr/>
          </p:nvSpPr>
          <p:spPr bwMode="auto">
            <a:xfrm>
              <a:off x="5181600" y="2513013"/>
              <a:ext cx="687388" cy="398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9" name="Rectangle 59"/>
            <p:cNvSpPr>
              <a:spLocks noChangeArrowheads="1"/>
            </p:cNvSpPr>
            <p:nvPr/>
          </p:nvSpPr>
          <p:spPr bwMode="auto">
            <a:xfrm>
              <a:off x="5273675" y="2574925"/>
              <a:ext cx="16986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</a:rPr>
                <a:t>K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sp>
          <p:nvSpPr>
            <p:cNvPr id="21533" name="Rectangle 59"/>
            <p:cNvSpPr>
              <a:spLocks noChangeArrowheads="1"/>
            </p:cNvSpPr>
            <p:nvPr/>
          </p:nvSpPr>
          <p:spPr bwMode="auto">
            <a:xfrm>
              <a:off x="7616825" y="642938"/>
              <a:ext cx="2571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</a:rPr>
                <a:t>K’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sp>
          <p:nvSpPr>
            <p:cNvPr id="55" name="Line 28"/>
            <p:cNvSpPr>
              <a:spLocks noChangeShapeType="1"/>
            </p:cNvSpPr>
            <p:nvPr/>
          </p:nvSpPr>
          <p:spPr bwMode="auto">
            <a:xfrm flipV="1">
              <a:off x="6012160" y="548680"/>
              <a:ext cx="1224136" cy="2011958"/>
            </a:xfrm>
            <a:prstGeom prst="line">
              <a:avLst/>
            </a:prstGeom>
            <a:noFill/>
            <a:ln w="22225">
              <a:solidFill>
                <a:srgbClr val="00B05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7" grpId="0" autoUpdateAnimBg="0"/>
      <p:bldP spid="29709" grpId="0" autoUpdateAnimBg="0"/>
      <p:bldP spid="29712" grpId="0" autoUpdateAnimBg="0"/>
      <p:bldP spid="29756" grpId="0" animBg="1"/>
      <p:bldP spid="2975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AutoShape 28"/>
          <p:cNvSpPr>
            <a:spLocks noChangeAspect="1" noChangeArrowheads="1" noTextEdit="1"/>
          </p:cNvSpPr>
          <p:nvPr/>
        </p:nvSpPr>
        <p:spPr bwMode="auto">
          <a:xfrm>
            <a:off x="5562600" y="457200"/>
            <a:ext cx="3322638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7" name="Text Box 7"/>
          <p:cNvSpPr txBox="1">
            <a:spLocks noChangeArrowheads="1"/>
          </p:cNvSpPr>
          <p:nvPr/>
        </p:nvSpPr>
        <p:spPr bwMode="auto">
          <a:xfrm>
            <a:off x="8839200" y="1600200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>
                <a:solidFill>
                  <a:srgbClr val="FF6600"/>
                </a:solidFill>
                <a:sym typeface="Symbol" pitchFamily="18" charset="2"/>
              </a:rPr>
              <a:t></a:t>
            </a:r>
            <a:endParaRPr lang="en-US" altLang="zh-CN" sz="2000" b="1" i="1">
              <a:solidFill>
                <a:srgbClr val="FF6600"/>
              </a:solidFill>
            </a:endParaRPr>
          </a:p>
        </p:txBody>
      </p:sp>
      <p:sp>
        <p:nvSpPr>
          <p:cNvPr id="22538" name="Text Box 14"/>
          <p:cNvSpPr txBox="1">
            <a:spLocks noChangeArrowheads="1"/>
          </p:cNvSpPr>
          <p:nvPr/>
        </p:nvSpPr>
        <p:spPr bwMode="auto">
          <a:xfrm>
            <a:off x="609600" y="533400"/>
            <a:ext cx="518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在转动系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中以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v’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作圆周运动。</a:t>
            </a:r>
          </a:p>
        </p:txBody>
      </p:sp>
      <p:graphicFrame>
        <p:nvGraphicFramePr>
          <p:cNvPr id="61440" name="Object 1024"/>
          <p:cNvGraphicFramePr>
            <a:graphicFrameLocks noChangeAspect="1"/>
          </p:cNvGraphicFramePr>
          <p:nvPr/>
        </p:nvGraphicFramePr>
        <p:xfrm>
          <a:off x="1682750" y="1606550"/>
          <a:ext cx="1993900" cy="444500"/>
        </p:xfrm>
        <a:graphic>
          <a:graphicData uri="http://schemas.openxmlformats.org/presentationml/2006/ole">
            <p:oleObj spid="_x0000_s22530" name="Equation" r:id="rId3" imgW="1993680" imgH="444240" progId="Equation.DSMT4">
              <p:embed/>
            </p:oleObj>
          </a:graphicData>
        </a:graphic>
      </p:graphicFrame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914400" y="2057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加速度</a:t>
            </a: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endParaRPr lang="zh-CN" altLang="en-US" b="1">
              <a:solidFill>
                <a:schemeClr val="bg1"/>
              </a:solidFill>
              <a:ea typeface="楷体_GB2312" pitchFamily="49" charset="-122"/>
            </a:endParaRPr>
          </a:p>
        </p:txBody>
      </p:sp>
      <p:graphicFrame>
        <p:nvGraphicFramePr>
          <p:cNvPr id="61441" name="Object 1025"/>
          <p:cNvGraphicFramePr>
            <a:graphicFrameLocks noChangeAspect="1"/>
          </p:cNvGraphicFramePr>
          <p:nvPr/>
        </p:nvGraphicFramePr>
        <p:xfrm>
          <a:off x="539750" y="2708275"/>
          <a:ext cx="7543800" cy="2030413"/>
        </p:xfrm>
        <a:graphic>
          <a:graphicData uri="http://schemas.openxmlformats.org/presentationml/2006/ole">
            <p:oleObj spid="_x0000_s22531" name="Equation" r:id="rId4" imgW="5803560" imgH="1562040" progId="Equation.DSMT4">
              <p:embed/>
            </p:oleObj>
          </a:graphicData>
        </a:graphic>
      </p:graphicFrame>
      <p:graphicFrame>
        <p:nvGraphicFramePr>
          <p:cNvPr id="61442" name="Object 1026"/>
          <p:cNvGraphicFramePr>
            <a:graphicFrameLocks noChangeAspect="1"/>
          </p:cNvGraphicFramePr>
          <p:nvPr/>
        </p:nvGraphicFramePr>
        <p:xfrm>
          <a:off x="4214813" y="4464050"/>
          <a:ext cx="4000500" cy="744538"/>
        </p:xfrm>
        <a:graphic>
          <a:graphicData uri="http://schemas.openxmlformats.org/presentationml/2006/ole">
            <p:oleObj spid="_x0000_s22532" name="Equation" r:id="rId5" imgW="4368600" imgH="812520" progId="Equation.DSMT4">
              <p:embed/>
            </p:oleObj>
          </a:graphicData>
        </a:graphic>
      </p:graphicFrame>
      <p:sp>
        <p:nvSpPr>
          <p:cNvPr id="30743" name="Text Box 23"/>
          <p:cNvSpPr txBox="1">
            <a:spLocks noChangeArrowheads="1"/>
          </p:cNvSpPr>
          <p:nvPr/>
        </p:nvSpPr>
        <p:spPr bwMode="auto">
          <a:xfrm>
            <a:off x="611188" y="558958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在转动系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K‘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中</a:t>
            </a:r>
          </a:p>
        </p:txBody>
      </p:sp>
      <p:graphicFrame>
        <p:nvGraphicFramePr>
          <p:cNvPr id="61443" name="Object 1027"/>
          <p:cNvGraphicFramePr>
            <a:graphicFrameLocks noChangeAspect="1"/>
          </p:cNvGraphicFramePr>
          <p:nvPr/>
        </p:nvGraphicFramePr>
        <p:xfrm>
          <a:off x="4211638" y="5373688"/>
          <a:ext cx="3911600" cy="444500"/>
        </p:xfrm>
        <a:graphic>
          <a:graphicData uri="http://schemas.openxmlformats.org/presentationml/2006/ole">
            <p:oleObj spid="_x0000_s22533" name="Equation" r:id="rId6" imgW="3911400" imgH="444240" progId="Equation.DSMT4">
              <p:embed/>
            </p:oleObj>
          </a:graphicData>
        </a:graphic>
      </p:graphicFrame>
      <p:graphicFrame>
        <p:nvGraphicFramePr>
          <p:cNvPr id="61444" name="Object 1028"/>
          <p:cNvGraphicFramePr>
            <a:graphicFrameLocks noChangeAspect="1"/>
          </p:cNvGraphicFramePr>
          <p:nvPr/>
        </p:nvGraphicFramePr>
        <p:xfrm>
          <a:off x="4211638" y="6021388"/>
          <a:ext cx="3098800" cy="444500"/>
        </p:xfrm>
        <a:graphic>
          <a:graphicData uri="http://schemas.openxmlformats.org/presentationml/2006/ole">
            <p:oleObj spid="_x0000_s22534" name="Equation" r:id="rId7" imgW="3098520" imgH="444240" progId="Equation.DSMT4">
              <p:embed/>
            </p:oleObj>
          </a:graphicData>
        </a:graphic>
      </p:graphicFrame>
      <p:sp>
        <p:nvSpPr>
          <p:cNvPr id="22541" name="Rectangle 30"/>
          <p:cNvSpPr>
            <a:spLocks noChangeArrowheads="1"/>
          </p:cNvSpPr>
          <p:nvPr/>
        </p:nvSpPr>
        <p:spPr bwMode="auto">
          <a:xfrm>
            <a:off x="5654675" y="471488"/>
            <a:ext cx="2744788" cy="2592387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42" name="Oval 31"/>
          <p:cNvSpPr>
            <a:spLocks noChangeArrowheads="1"/>
          </p:cNvSpPr>
          <p:nvPr/>
        </p:nvSpPr>
        <p:spPr bwMode="auto">
          <a:xfrm>
            <a:off x="6035675" y="852488"/>
            <a:ext cx="1982788" cy="1982787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2543" name="Group 34"/>
          <p:cNvGrpSpPr>
            <a:grpSpLocks/>
          </p:cNvGrpSpPr>
          <p:nvPr/>
        </p:nvGrpSpPr>
        <p:grpSpPr bwMode="auto">
          <a:xfrm>
            <a:off x="5578475" y="1770063"/>
            <a:ext cx="3276600" cy="147637"/>
            <a:chOff x="3514" y="1115"/>
            <a:chExt cx="2064" cy="93"/>
          </a:xfrm>
        </p:grpSpPr>
        <p:sp>
          <p:nvSpPr>
            <p:cNvPr id="22578" name="Rectangle 32"/>
            <p:cNvSpPr>
              <a:spLocks noChangeArrowheads="1"/>
            </p:cNvSpPr>
            <p:nvPr/>
          </p:nvSpPr>
          <p:spPr bwMode="auto">
            <a:xfrm>
              <a:off x="3514" y="1152"/>
              <a:ext cx="1974" cy="1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79" name="Freeform 33"/>
            <p:cNvSpPr>
              <a:spLocks/>
            </p:cNvSpPr>
            <p:nvPr/>
          </p:nvSpPr>
          <p:spPr bwMode="auto">
            <a:xfrm>
              <a:off x="5486" y="1115"/>
              <a:ext cx="92" cy="93"/>
            </a:xfrm>
            <a:custGeom>
              <a:avLst/>
              <a:gdLst>
                <a:gd name="T0" fmla="*/ 0 w 92"/>
                <a:gd name="T1" fmla="*/ 93 h 93"/>
                <a:gd name="T2" fmla="*/ 92 w 92"/>
                <a:gd name="T3" fmla="*/ 46 h 93"/>
                <a:gd name="T4" fmla="*/ 0 w 92"/>
                <a:gd name="T5" fmla="*/ 0 h 93"/>
                <a:gd name="T6" fmla="*/ 0 w 92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2"/>
                <a:gd name="T13" fmla="*/ 0 h 93"/>
                <a:gd name="T14" fmla="*/ 92 w 92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2" h="93">
                  <a:moveTo>
                    <a:pt x="0" y="93"/>
                  </a:moveTo>
                  <a:lnTo>
                    <a:pt x="92" y="46"/>
                  </a:lnTo>
                  <a:lnTo>
                    <a:pt x="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2544" name="Freeform 35"/>
          <p:cNvSpPr>
            <a:spLocks/>
          </p:cNvSpPr>
          <p:nvPr/>
        </p:nvSpPr>
        <p:spPr bwMode="auto">
          <a:xfrm>
            <a:off x="7177088" y="1606550"/>
            <a:ext cx="177800" cy="238125"/>
          </a:xfrm>
          <a:custGeom>
            <a:avLst/>
            <a:gdLst>
              <a:gd name="T0" fmla="*/ 2147483647 w 112"/>
              <a:gd name="T1" fmla="*/ 0 h 150"/>
              <a:gd name="T2" fmla="*/ 0 w 112"/>
              <a:gd name="T3" fmla="*/ 2147483647 h 150"/>
              <a:gd name="T4" fmla="*/ 2147483647 w 112"/>
              <a:gd name="T5" fmla="*/ 2147483647 h 150"/>
              <a:gd name="T6" fmla="*/ 2147483647 w 112"/>
              <a:gd name="T7" fmla="*/ 2147483647 h 150"/>
              <a:gd name="T8" fmla="*/ 2147483647 w 112"/>
              <a:gd name="T9" fmla="*/ 2147483647 h 150"/>
              <a:gd name="T10" fmla="*/ 2147483647 w 112"/>
              <a:gd name="T11" fmla="*/ 2147483647 h 150"/>
              <a:gd name="T12" fmla="*/ 2147483647 w 112"/>
              <a:gd name="T13" fmla="*/ 2147483647 h 150"/>
              <a:gd name="T14" fmla="*/ 2147483647 w 112"/>
              <a:gd name="T15" fmla="*/ 2147483647 h 150"/>
              <a:gd name="T16" fmla="*/ 2147483647 w 112"/>
              <a:gd name="T17" fmla="*/ 2147483647 h 150"/>
              <a:gd name="T18" fmla="*/ 2147483647 w 112"/>
              <a:gd name="T19" fmla="*/ 2147483647 h 150"/>
              <a:gd name="T20" fmla="*/ 2147483647 w 112"/>
              <a:gd name="T21" fmla="*/ 2147483647 h 150"/>
              <a:gd name="T22" fmla="*/ 2147483647 w 112"/>
              <a:gd name="T23" fmla="*/ 2147483647 h 150"/>
              <a:gd name="T24" fmla="*/ 2147483647 w 112"/>
              <a:gd name="T25" fmla="*/ 2147483647 h 150"/>
              <a:gd name="T26" fmla="*/ 2147483647 w 112"/>
              <a:gd name="T27" fmla="*/ 2147483647 h 150"/>
              <a:gd name="T28" fmla="*/ 2147483647 w 112"/>
              <a:gd name="T29" fmla="*/ 2147483647 h 150"/>
              <a:gd name="T30" fmla="*/ 2147483647 w 112"/>
              <a:gd name="T31" fmla="*/ 2147483647 h 150"/>
              <a:gd name="T32" fmla="*/ 2147483647 w 112"/>
              <a:gd name="T33" fmla="*/ 2147483647 h 150"/>
              <a:gd name="T34" fmla="*/ 2147483647 w 112"/>
              <a:gd name="T35" fmla="*/ 2147483647 h 150"/>
              <a:gd name="T36" fmla="*/ 2147483647 w 112"/>
              <a:gd name="T37" fmla="*/ 2147483647 h 150"/>
              <a:gd name="T38" fmla="*/ 2147483647 w 112"/>
              <a:gd name="T39" fmla="*/ 2147483647 h 150"/>
              <a:gd name="T40" fmla="*/ 2147483647 w 112"/>
              <a:gd name="T41" fmla="*/ 2147483647 h 150"/>
              <a:gd name="T42" fmla="*/ 2147483647 w 112"/>
              <a:gd name="T43" fmla="*/ 2147483647 h 150"/>
              <a:gd name="T44" fmla="*/ 2147483647 w 112"/>
              <a:gd name="T45" fmla="*/ 2147483647 h 150"/>
              <a:gd name="T46" fmla="*/ 2147483647 w 112"/>
              <a:gd name="T47" fmla="*/ 2147483647 h 150"/>
              <a:gd name="T48" fmla="*/ 2147483647 w 112"/>
              <a:gd name="T49" fmla="*/ 2147483647 h 150"/>
              <a:gd name="T50" fmla="*/ 2147483647 w 112"/>
              <a:gd name="T51" fmla="*/ 2147483647 h 150"/>
              <a:gd name="T52" fmla="*/ 2147483647 w 112"/>
              <a:gd name="T53" fmla="*/ 2147483647 h 150"/>
              <a:gd name="T54" fmla="*/ 2147483647 w 112"/>
              <a:gd name="T55" fmla="*/ 2147483647 h 150"/>
              <a:gd name="T56" fmla="*/ 2147483647 w 112"/>
              <a:gd name="T57" fmla="*/ 2147483647 h 150"/>
              <a:gd name="T58" fmla="*/ 2147483647 w 112"/>
              <a:gd name="T59" fmla="*/ 2147483647 h 150"/>
              <a:gd name="T60" fmla="*/ 2147483647 w 112"/>
              <a:gd name="T61" fmla="*/ 2147483647 h 150"/>
              <a:gd name="T62" fmla="*/ 2147483647 w 112"/>
              <a:gd name="T63" fmla="*/ 2147483647 h 150"/>
              <a:gd name="T64" fmla="*/ 2147483647 w 112"/>
              <a:gd name="T65" fmla="*/ 2147483647 h 150"/>
              <a:gd name="T66" fmla="*/ 2147483647 w 112"/>
              <a:gd name="T67" fmla="*/ 2147483647 h 150"/>
              <a:gd name="T68" fmla="*/ 2147483647 w 112"/>
              <a:gd name="T69" fmla="*/ 2147483647 h 150"/>
              <a:gd name="T70" fmla="*/ 2147483647 w 112"/>
              <a:gd name="T71" fmla="*/ 2147483647 h 150"/>
              <a:gd name="T72" fmla="*/ 2147483647 w 112"/>
              <a:gd name="T73" fmla="*/ 0 h 15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12"/>
              <a:gd name="T112" fmla="*/ 0 h 150"/>
              <a:gd name="T113" fmla="*/ 112 w 112"/>
              <a:gd name="T114" fmla="*/ 150 h 150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12" h="150">
                <a:moveTo>
                  <a:pt x="3" y="0"/>
                </a:moveTo>
                <a:lnTo>
                  <a:pt x="0" y="11"/>
                </a:lnTo>
                <a:lnTo>
                  <a:pt x="28" y="20"/>
                </a:lnTo>
                <a:lnTo>
                  <a:pt x="42" y="25"/>
                </a:lnTo>
                <a:lnTo>
                  <a:pt x="56" y="30"/>
                </a:lnTo>
                <a:lnTo>
                  <a:pt x="68" y="36"/>
                </a:lnTo>
                <a:lnTo>
                  <a:pt x="78" y="43"/>
                </a:lnTo>
                <a:lnTo>
                  <a:pt x="81" y="37"/>
                </a:lnTo>
                <a:lnTo>
                  <a:pt x="76" y="42"/>
                </a:lnTo>
                <a:lnTo>
                  <a:pt x="85" y="49"/>
                </a:lnTo>
                <a:lnTo>
                  <a:pt x="93" y="58"/>
                </a:lnTo>
                <a:lnTo>
                  <a:pt x="97" y="67"/>
                </a:lnTo>
                <a:lnTo>
                  <a:pt x="102" y="63"/>
                </a:lnTo>
                <a:lnTo>
                  <a:pt x="96" y="63"/>
                </a:lnTo>
                <a:lnTo>
                  <a:pt x="99" y="73"/>
                </a:lnTo>
                <a:lnTo>
                  <a:pt x="100" y="84"/>
                </a:lnTo>
                <a:lnTo>
                  <a:pt x="100" y="97"/>
                </a:lnTo>
                <a:lnTo>
                  <a:pt x="99" y="109"/>
                </a:lnTo>
                <a:lnTo>
                  <a:pt x="97" y="122"/>
                </a:lnTo>
                <a:lnTo>
                  <a:pt x="92" y="148"/>
                </a:lnTo>
                <a:lnTo>
                  <a:pt x="103" y="150"/>
                </a:lnTo>
                <a:lnTo>
                  <a:pt x="109" y="122"/>
                </a:lnTo>
                <a:lnTo>
                  <a:pt x="111" y="109"/>
                </a:lnTo>
                <a:lnTo>
                  <a:pt x="112" y="97"/>
                </a:lnTo>
                <a:lnTo>
                  <a:pt x="112" y="84"/>
                </a:lnTo>
                <a:lnTo>
                  <a:pt x="111" y="73"/>
                </a:lnTo>
                <a:lnTo>
                  <a:pt x="108" y="63"/>
                </a:lnTo>
                <a:lnTo>
                  <a:pt x="106" y="58"/>
                </a:lnTo>
                <a:lnTo>
                  <a:pt x="101" y="49"/>
                </a:lnTo>
                <a:lnTo>
                  <a:pt x="94" y="40"/>
                </a:lnTo>
                <a:lnTo>
                  <a:pt x="85" y="33"/>
                </a:lnTo>
                <a:lnTo>
                  <a:pt x="83" y="32"/>
                </a:lnTo>
                <a:lnTo>
                  <a:pt x="73" y="25"/>
                </a:lnTo>
                <a:lnTo>
                  <a:pt x="61" y="19"/>
                </a:lnTo>
                <a:lnTo>
                  <a:pt x="47" y="14"/>
                </a:lnTo>
                <a:lnTo>
                  <a:pt x="33" y="9"/>
                </a:lnTo>
                <a:lnTo>
                  <a:pt x="3" y="0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45" name="Rectangle 36"/>
          <p:cNvSpPr>
            <a:spLocks noChangeArrowheads="1"/>
          </p:cNvSpPr>
          <p:nvPr/>
        </p:nvSpPr>
        <p:spPr bwMode="auto">
          <a:xfrm>
            <a:off x="7178675" y="547688"/>
            <a:ext cx="687388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46" name="Rectangle 37"/>
          <p:cNvSpPr>
            <a:spLocks noChangeArrowheads="1"/>
          </p:cNvSpPr>
          <p:nvPr/>
        </p:nvSpPr>
        <p:spPr bwMode="auto">
          <a:xfrm>
            <a:off x="7270750" y="609600"/>
            <a:ext cx="196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rgbClr val="FF6600"/>
                </a:solidFill>
              </a:rPr>
              <a:t>m</a:t>
            </a:r>
            <a:endParaRPr lang="en-US" altLang="zh-CN">
              <a:solidFill>
                <a:srgbClr val="FF6600"/>
              </a:solidFill>
            </a:endParaRPr>
          </a:p>
        </p:txBody>
      </p:sp>
      <p:sp>
        <p:nvSpPr>
          <p:cNvPr id="22547" name="Oval 38"/>
          <p:cNvSpPr>
            <a:spLocks noChangeArrowheads="1"/>
          </p:cNvSpPr>
          <p:nvPr/>
        </p:nvSpPr>
        <p:spPr bwMode="auto">
          <a:xfrm>
            <a:off x="7102475" y="776288"/>
            <a:ext cx="77788" cy="153987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48" name="Rectangle 39"/>
          <p:cNvSpPr>
            <a:spLocks noChangeArrowheads="1"/>
          </p:cNvSpPr>
          <p:nvPr/>
        </p:nvSpPr>
        <p:spPr bwMode="auto">
          <a:xfrm>
            <a:off x="6721475" y="1766888"/>
            <a:ext cx="687388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49" name="Rectangle 40"/>
          <p:cNvSpPr>
            <a:spLocks noChangeArrowheads="1"/>
          </p:cNvSpPr>
          <p:nvPr/>
        </p:nvSpPr>
        <p:spPr bwMode="auto">
          <a:xfrm>
            <a:off x="6813550" y="1828800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rgbClr val="FF6600"/>
                </a:solidFill>
              </a:rPr>
              <a:t>O</a:t>
            </a:r>
            <a:endParaRPr lang="en-US" altLang="zh-CN">
              <a:solidFill>
                <a:srgbClr val="FF6600"/>
              </a:solidFill>
            </a:endParaRPr>
          </a:p>
        </p:txBody>
      </p:sp>
      <p:sp>
        <p:nvSpPr>
          <p:cNvPr id="22550" name="Rectangle 41"/>
          <p:cNvSpPr>
            <a:spLocks noChangeArrowheads="1"/>
          </p:cNvSpPr>
          <p:nvPr/>
        </p:nvSpPr>
        <p:spPr bwMode="auto">
          <a:xfrm>
            <a:off x="5654675" y="2681288"/>
            <a:ext cx="687388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51" name="Rectangle 42"/>
          <p:cNvSpPr>
            <a:spLocks noChangeArrowheads="1"/>
          </p:cNvSpPr>
          <p:nvPr/>
        </p:nvSpPr>
        <p:spPr bwMode="auto">
          <a:xfrm>
            <a:off x="5746750" y="2743200"/>
            <a:ext cx="169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rgbClr val="FF6600"/>
                </a:solidFill>
              </a:rPr>
              <a:t>K</a:t>
            </a:r>
            <a:endParaRPr lang="en-US" altLang="zh-CN">
              <a:solidFill>
                <a:srgbClr val="FF6600"/>
              </a:solidFill>
            </a:endParaRPr>
          </a:p>
        </p:txBody>
      </p:sp>
      <p:sp>
        <p:nvSpPr>
          <p:cNvPr id="22552" name="Rectangle 44"/>
          <p:cNvSpPr>
            <a:spLocks noChangeArrowheads="1"/>
          </p:cNvSpPr>
          <p:nvPr/>
        </p:nvSpPr>
        <p:spPr bwMode="auto">
          <a:xfrm>
            <a:off x="7451725" y="1484313"/>
            <a:ext cx="174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rgbClr val="FF6600"/>
                </a:solidFill>
                <a:latin typeface="Symbol" pitchFamily="18" charset="2"/>
              </a:rPr>
              <a:t>w</a:t>
            </a:r>
            <a:endParaRPr lang="en-US" altLang="zh-CN">
              <a:solidFill>
                <a:srgbClr val="FF6600"/>
              </a:solidFill>
            </a:endParaRPr>
          </a:p>
        </p:txBody>
      </p:sp>
      <p:grpSp>
        <p:nvGrpSpPr>
          <p:cNvPr id="22553" name="Group 47"/>
          <p:cNvGrpSpPr>
            <a:grpSpLocks/>
          </p:cNvGrpSpPr>
          <p:nvPr/>
        </p:nvGrpSpPr>
        <p:grpSpPr bwMode="auto">
          <a:xfrm>
            <a:off x="7015163" y="623888"/>
            <a:ext cx="925512" cy="1228725"/>
            <a:chOff x="4419" y="393"/>
            <a:chExt cx="583" cy="774"/>
          </a:xfrm>
        </p:grpSpPr>
        <p:sp>
          <p:nvSpPr>
            <p:cNvPr id="22576" name="Freeform 45"/>
            <p:cNvSpPr>
              <a:spLocks/>
            </p:cNvSpPr>
            <p:nvPr/>
          </p:nvSpPr>
          <p:spPr bwMode="auto">
            <a:xfrm>
              <a:off x="4419" y="460"/>
              <a:ext cx="537" cy="707"/>
            </a:xfrm>
            <a:custGeom>
              <a:avLst/>
              <a:gdLst>
                <a:gd name="T0" fmla="*/ 0 w 537"/>
                <a:gd name="T1" fmla="*/ 696 h 707"/>
                <a:gd name="T2" fmla="*/ 14 w 537"/>
                <a:gd name="T3" fmla="*/ 707 h 707"/>
                <a:gd name="T4" fmla="*/ 537 w 537"/>
                <a:gd name="T5" fmla="*/ 11 h 707"/>
                <a:gd name="T6" fmla="*/ 523 w 537"/>
                <a:gd name="T7" fmla="*/ 0 h 707"/>
                <a:gd name="T8" fmla="*/ 0 w 537"/>
                <a:gd name="T9" fmla="*/ 696 h 7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7"/>
                <a:gd name="T16" fmla="*/ 0 h 707"/>
                <a:gd name="T17" fmla="*/ 537 w 537"/>
                <a:gd name="T18" fmla="*/ 707 h 7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7" h="707">
                  <a:moveTo>
                    <a:pt x="0" y="696"/>
                  </a:moveTo>
                  <a:lnTo>
                    <a:pt x="14" y="707"/>
                  </a:lnTo>
                  <a:lnTo>
                    <a:pt x="537" y="11"/>
                  </a:lnTo>
                  <a:lnTo>
                    <a:pt x="523" y="0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77" name="Freeform 46"/>
            <p:cNvSpPr>
              <a:spLocks/>
            </p:cNvSpPr>
            <p:nvPr/>
          </p:nvSpPr>
          <p:spPr bwMode="auto">
            <a:xfrm>
              <a:off x="4910" y="393"/>
              <a:ext cx="92" cy="103"/>
            </a:xfrm>
            <a:custGeom>
              <a:avLst/>
              <a:gdLst>
                <a:gd name="T0" fmla="*/ 74 w 92"/>
                <a:gd name="T1" fmla="*/ 103 h 103"/>
                <a:gd name="T2" fmla="*/ 92 w 92"/>
                <a:gd name="T3" fmla="*/ 0 h 103"/>
                <a:gd name="T4" fmla="*/ 0 w 92"/>
                <a:gd name="T5" fmla="*/ 47 h 103"/>
                <a:gd name="T6" fmla="*/ 74 w 92"/>
                <a:gd name="T7" fmla="*/ 103 h 1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2"/>
                <a:gd name="T13" fmla="*/ 0 h 103"/>
                <a:gd name="T14" fmla="*/ 92 w 92"/>
                <a:gd name="T15" fmla="*/ 103 h 1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2" h="103">
                  <a:moveTo>
                    <a:pt x="74" y="103"/>
                  </a:moveTo>
                  <a:lnTo>
                    <a:pt x="92" y="0"/>
                  </a:lnTo>
                  <a:lnTo>
                    <a:pt x="0" y="47"/>
                  </a:lnTo>
                  <a:lnTo>
                    <a:pt x="74" y="103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2554" name="Rectangle 48"/>
          <p:cNvSpPr>
            <a:spLocks noChangeArrowheads="1"/>
          </p:cNvSpPr>
          <p:nvPr/>
        </p:nvSpPr>
        <p:spPr bwMode="auto">
          <a:xfrm>
            <a:off x="7940675" y="471488"/>
            <a:ext cx="687388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55" name="Rectangle 49"/>
          <p:cNvSpPr>
            <a:spLocks noChangeArrowheads="1"/>
          </p:cNvSpPr>
          <p:nvPr/>
        </p:nvSpPr>
        <p:spPr bwMode="auto">
          <a:xfrm>
            <a:off x="8032750" y="512763"/>
            <a:ext cx="139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rgbClr val="FF6600"/>
                </a:solidFill>
                <a:latin typeface="Symbol" pitchFamily="18" charset="2"/>
              </a:rPr>
              <a:t>r</a:t>
            </a:r>
            <a:endParaRPr lang="en-US" altLang="zh-CN">
              <a:solidFill>
                <a:srgbClr val="FF6600"/>
              </a:solidFill>
            </a:endParaRPr>
          </a:p>
        </p:txBody>
      </p:sp>
      <p:sp>
        <p:nvSpPr>
          <p:cNvPr id="22556" name="Rectangle 50"/>
          <p:cNvSpPr>
            <a:spLocks noChangeArrowheads="1"/>
          </p:cNvSpPr>
          <p:nvPr/>
        </p:nvSpPr>
        <p:spPr bwMode="auto">
          <a:xfrm>
            <a:off x="8174038" y="539750"/>
            <a:ext cx="84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rgbClr val="FF6600"/>
                </a:solidFill>
              </a:rPr>
              <a:t>’</a:t>
            </a:r>
            <a:endParaRPr lang="en-US" altLang="zh-CN">
              <a:solidFill>
                <a:srgbClr val="FF6600"/>
              </a:solidFill>
            </a:endParaRPr>
          </a:p>
        </p:txBody>
      </p:sp>
      <p:sp>
        <p:nvSpPr>
          <p:cNvPr id="22557" name="Freeform 51"/>
          <p:cNvSpPr>
            <a:spLocks/>
          </p:cNvSpPr>
          <p:nvPr/>
        </p:nvSpPr>
        <p:spPr bwMode="auto">
          <a:xfrm>
            <a:off x="7018338" y="1766888"/>
            <a:ext cx="25400" cy="77787"/>
          </a:xfrm>
          <a:custGeom>
            <a:avLst/>
            <a:gdLst>
              <a:gd name="T0" fmla="*/ 0 w 16"/>
              <a:gd name="T1" fmla="*/ 2147483647 h 49"/>
              <a:gd name="T2" fmla="*/ 2147483647 w 16"/>
              <a:gd name="T3" fmla="*/ 2147483647 h 49"/>
              <a:gd name="T4" fmla="*/ 2147483647 w 16"/>
              <a:gd name="T5" fmla="*/ 2147483647 h 49"/>
              <a:gd name="T6" fmla="*/ 2147483647 w 16"/>
              <a:gd name="T7" fmla="*/ 0 h 49"/>
              <a:gd name="T8" fmla="*/ 0 w 16"/>
              <a:gd name="T9" fmla="*/ 2147483647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"/>
              <a:gd name="T16" fmla="*/ 0 h 49"/>
              <a:gd name="T17" fmla="*/ 16 w 16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" h="49">
                <a:moveTo>
                  <a:pt x="0" y="48"/>
                </a:moveTo>
                <a:lnTo>
                  <a:pt x="11" y="49"/>
                </a:lnTo>
                <a:lnTo>
                  <a:pt x="16" y="1"/>
                </a:lnTo>
                <a:lnTo>
                  <a:pt x="5" y="0"/>
                </a:lnTo>
                <a:lnTo>
                  <a:pt x="0" y="48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58" name="Freeform 52"/>
          <p:cNvSpPr>
            <a:spLocks/>
          </p:cNvSpPr>
          <p:nvPr/>
        </p:nvSpPr>
        <p:spPr bwMode="auto">
          <a:xfrm>
            <a:off x="7032625" y="1633538"/>
            <a:ext cx="26988" cy="77787"/>
          </a:xfrm>
          <a:custGeom>
            <a:avLst/>
            <a:gdLst>
              <a:gd name="T0" fmla="*/ 0 w 17"/>
              <a:gd name="T1" fmla="*/ 2147483647 h 49"/>
              <a:gd name="T2" fmla="*/ 2147483647 w 17"/>
              <a:gd name="T3" fmla="*/ 2147483647 h 49"/>
              <a:gd name="T4" fmla="*/ 2147483647 w 17"/>
              <a:gd name="T5" fmla="*/ 2147483647 h 49"/>
              <a:gd name="T6" fmla="*/ 2147483647 w 17"/>
              <a:gd name="T7" fmla="*/ 0 h 49"/>
              <a:gd name="T8" fmla="*/ 0 w 17"/>
              <a:gd name="T9" fmla="*/ 2147483647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"/>
              <a:gd name="T16" fmla="*/ 0 h 49"/>
              <a:gd name="T17" fmla="*/ 17 w 17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" h="49">
                <a:moveTo>
                  <a:pt x="0" y="48"/>
                </a:moveTo>
                <a:lnTo>
                  <a:pt x="11" y="49"/>
                </a:lnTo>
                <a:lnTo>
                  <a:pt x="17" y="1"/>
                </a:lnTo>
                <a:lnTo>
                  <a:pt x="6" y="0"/>
                </a:lnTo>
                <a:lnTo>
                  <a:pt x="0" y="48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59" name="Freeform 53"/>
          <p:cNvSpPr>
            <a:spLocks/>
          </p:cNvSpPr>
          <p:nvPr/>
        </p:nvSpPr>
        <p:spPr bwMode="auto">
          <a:xfrm>
            <a:off x="7048500" y="1501775"/>
            <a:ext cx="26988" cy="77788"/>
          </a:xfrm>
          <a:custGeom>
            <a:avLst/>
            <a:gdLst>
              <a:gd name="T0" fmla="*/ 0 w 17"/>
              <a:gd name="T1" fmla="*/ 2147483647 h 49"/>
              <a:gd name="T2" fmla="*/ 2147483647 w 17"/>
              <a:gd name="T3" fmla="*/ 2147483647 h 49"/>
              <a:gd name="T4" fmla="*/ 2147483647 w 17"/>
              <a:gd name="T5" fmla="*/ 2147483647 h 49"/>
              <a:gd name="T6" fmla="*/ 2147483647 w 17"/>
              <a:gd name="T7" fmla="*/ 0 h 49"/>
              <a:gd name="T8" fmla="*/ 0 w 17"/>
              <a:gd name="T9" fmla="*/ 2147483647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"/>
              <a:gd name="T16" fmla="*/ 0 h 49"/>
              <a:gd name="T17" fmla="*/ 17 w 17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" h="49">
                <a:moveTo>
                  <a:pt x="0" y="48"/>
                </a:moveTo>
                <a:lnTo>
                  <a:pt x="11" y="49"/>
                </a:lnTo>
                <a:lnTo>
                  <a:pt x="17" y="1"/>
                </a:lnTo>
                <a:lnTo>
                  <a:pt x="6" y="0"/>
                </a:lnTo>
                <a:lnTo>
                  <a:pt x="0" y="48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60" name="Freeform 54"/>
          <p:cNvSpPr>
            <a:spLocks/>
          </p:cNvSpPr>
          <p:nvPr/>
        </p:nvSpPr>
        <p:spPr bwMode="auto">
          <a:xfrm>
            <a:off x="7064375" y="1370013"/>
            <a:ext cx="26988" cy="76200"/>
          </a:xfrm>
          <a:custGeom>
            <a:avLst/>
            <a:gdLst>
              <a:gd name="T0" fmla="*/ 0 w 17"/>
              <a:gd name="T1" fmla="*/ 2147483647 h 48"/>
              <a:gd name="T2" fmla="*/ 2147483647 w 17"/>
              <a:gd name="T3" fmla="*/ 2147483647 h 48"/>
              <a:gd name="T4" fmla="*/ 2147483647 w 17"/>
              <a:gd name="T5" fmla="*/ 2147483647 h 48"/>
              <a:gd name="T6" fmla="*/ 2147483647 w 17"/>
              <a:gd name="T7" fmla="*/ 0 h 48"/>
              <a:gd name="T8" fmla="*/ 0 w 17"/>
              <a:gd name="T9" fmla="*/ 2147483647 h 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"/>
              <a:gd name="T16" fmla="*/ 0 h 48"/>
              <a:gd name="T17" fmla="*/ 17 w 17"/>
              <a:gd name="T18" fmla="*/ 48 h 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" h="48">
                <a:moveTo>
                  <a:pt x="0" y="47"/>
                </a:moveTo>
                <a:lnTo>
                  <a:pt x="11" y="48"/>
                </a:lnTo>
                <a:lnTo>
                  <a:pt x="17" y="1"/>
                </a:lnTo>
                <a:lnTo>
                  <a:pt x="6" y="0"/>
                </a:lnTo>
                <a:lnTo>
                  <a:pt x="0" y="47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61" name="Freeform 55"/>
          <p:cNvSpPr>
            <a:spLocks/>
          </p:cNvSpPr>
          <p:nvPr/>
        </p:nvSpPr>
        <p:spPr bwMode="auto">
          <a:xfrm>
            <a:off x="7080250" y="1236663"/>
            <a:ext cx="25400" cy="77787"/>
          </a:xfrm>
          <a:custGeom>
            <a:avLst/>
            <a:gdLst>
              <a:gd name="T0" fmla="*/ 0 w 16"/>
              <a:gd name="T1" fmla="*/ 2147483647 h 49"/>
              <a:gd name="T2" fmla="*/ 2147483647 w 16"/>
              <a:gd name="T3" fmla="*/ 2147483647 h 49"/>
              <a:gd name="T4" fmla="*/ 2147483647 w 16"/>
              <a:gd name="T5" fmla="*/ 2147483647 h 49"/>
              <a:gd name="T6" fmla="*/ 2147483647 w 16"/>
              <a:gd name="T7" fmla="*/ 0 h 49"/>
              <a:gd name="T8" fmla="*/ 0 w 16"/>
              <a:gd name="T9" fmla="*/ 2147483647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"/>
              <a:gd name="T16" fmla="*/ 0 h 49"/>
              <a:gd name="T17" fmla="*/ 16 w 16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" h="49">
                <a:moveTo>
                  <a:pt x="0" y="48"/>
                </a:moveTo>
                <a:lnTo>
                  <a:pt x="11" y="49"/>
                </a:lnTo>
                <a:lnTo>
                  <a:pt x="16" y="1"/>
                </a:lnTo>
                <a:lnTo>
                  <a:pt x="5" y="0"/>
                </a:lnTo>
                <a:lnTo>
                  <a:pt x="0" y="48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62" name="Freeform 56"/>
          <p:cNvSpPr>
            <a:spLocks/>
          </p:cNvSpPr>
          <p:nvPr/>
        </p:nvSpPr>
        <p:spPr bwMode="auto">
          <a:xfrm>
            <a:off x="7096125" y="1104900"/>
            <a:ext cx="25400" cy="76200"/>
          </a:xfrm>
          <a:custGeom>
            <a:avLst/>
            <a:gdLst>
              <a:gd name="T0" fmla="*/ 0 w 16"/>
              <a:gd name="T1" fmla="*/ 2147483647 h 48"/>
              <a:gd name="T2" fmla="*/ 2147483647 w 16"/>
              <a:gd name="T3" fmla="*/ 2147483647 h 48"/>
              <a:gd name="T4" fmla="*/ 2147483647 w 16"/>
              <a:gd name="T5" fmla="*/ 2147483647 h 48"/>
              <a:gd name="T6" fmla="*/ 2147483647 w 16"/>
              <a:gd name="T7" fmla="*/ 0 h 48"/>
              <a:gd name="T8" fmla="*/ 0 w 16"/>
              <a:gd name="T9" fmla="*/ 2147483647 h 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"/>
              <a:gd name="T16" fmla="*/ 0 h 48"/>
              <a:gd name="T17" fmla="*/ 16 w 16"/>
              <a:gd name="T18" fmla="*/ 48 h 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" h="48">
                <a:moveTo>
                  <a:pt x="0" y="47"/>
                </a:moveTo>
                <a:lnTo>
                  <a:pt x="11" y="48"/>
                </a:lnTo>
                <a:lnTo>
                  <a:pt x="16" y="1"/>
                </a:lnTo>
                <a:lnTo>
                  <a:pt x="5" y="0"/>
                </a:lnTo>
                <a:lnTo>
                  <a:pt x="0" y="47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63" name="Freeform 57"/>
          <p:cNvSpPr>
            <a:spLocks/>
          </p:cNvSpPr>
          <p:nvPr/>
        </p:nvSpPr>
        <p:spPr bwMode="auto">
          <a:xfrm>
            <a:off x="7110413" y="971550"/>
            <a:ext cx="26987" cy="77788"/>
          </a:xfrm>
          <a:custGeom>
            <a:avLst/>
            <a:gdLst>
              <a:gd name="T0" fmla="*/ 0 w 17"/>
              <a:gd name="T1" fmla="*/ 2147483647 h 49"/>
              <a:gd name="T2" fmla="*/ 2147483647 w 17"/>
              <a:gd name="T3" fmla="*/ 2147483647 h 49"/>
              <a:gd name="T4" fmla="*/ 2147483647 w 17"/>
              <a:gd name="T5" fmla="*/ 2147483647 h 49"/>
              <a:gd name="T6" fmla="*/ 2147483647 w 17"/>
              <a:gd name="T7" fmla="*/ 0 h 49"/>
              <a:gd name="T8" fmla="*/ 0 w 17"/>
              <a:gd name="T9" fmla="*/ 2147483647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"/>
              <a:gd name="T16" fmla="*/ 0 h 49"/>
              <a:gd name="T17" fmla="*/ 17 w 17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" h="49">
                <a:moveTo>
                  <a:pt x="0" y="48"/>
                </a:moveTo>
                <a:lnTo>
                  <a:pt x="11" y="49"/>
                </a:lnTo>
                <a:lnTo>
                  <a:pt x="17" y="1"/>
                </a:lnTo>
                <a:lnTo>
                  <a:pt x="6" y="0"/>
                </a:lnTo>
                <a:lnTo>
                  <a:pt x="0" y="48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64" name="Freeform 58"/>
          <p:cNvSpPr>
            <a:spLocks/>
          </p:cNvSpPr>
          <p:nvPr/>
        </p:nvSpPr>
        <p:spPr bwMode="auto">
          <a:xfrm>
            <a:off x="7126288" y="839788"/>
            <a:ext cx="26987" cy="77787"/>
          </a:xfrm>
          <a:custGeom>
            <a:avLst/>
            <a:gdLst>
              <a:gd name="T0" fmla="*/ 0 w 17"/>
              <a:gd name="T1" fmla="*/ 2147483647 h 49"/>
              <a:gd name="T2" fmla="*/ 2147483647 w 17"/>
              <a:gd name="T3" fmla="*/ 2147483647 h 49"/>
              <a:gd name="T4" fmla="*/ 2147483647 w 17"/>
              <a:gd name="T5" fmla="*/ 2147483647 h 49"/>
              <a:gd name="T6" fmla="*/ 2147483647 w 17"/>
              <a:gd name="T7" fmla="*/ 0 h 49"/>
              <a:gd name="T8" fmla="*/ 0 w 17"/>
              <a:gd name="T9" fmla="*/ 2147483647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"/>
              <a:gd name="T16" fmla="*/ 0 h 49"/>
              <a:gd name="T17" fmla="*/ 17 w 17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" h="49">
                <a:moveTo>
                  <a:pt x="0" y="48"/>
                </a:moveTo>
                <a:lnTo>
                  <a:pt x="11" y="49"/>
                </a:lnTo>
                <a:lnTo>
                  <a:pt x="17" y="1"/>
                </a:lnTo>
                <a:lnTo>
                  <a:pt x="6" y="0"/>
                </a:lnTo>
                <a:lnTo>
                  <a:pt x="0" y="48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65" name="Freeform 59"/>
          <p:cNvSpPr>
            <a:spLocks/>
          </p:cNvSpPr>
          <p:nvPr/>
        </p:nvSpPr>
        <p:spPr bwMode="auto">
          <a:xfrm>
            <a:off x="7142163" y="706438"/>
            <a:ext cx="26987" cy="77787"/>
          </a:xfrm>
          <a:custGeom>
            <a:avLst/>
            <a:gdLst>
              <a:gd name="T0" fmla="*/ 0 w 17"/>
              <a:gd name="T1" fmla="*/ 2147483647 h 49"/>
              <a:gd name="T2" fmla="*/ 2147483647 w 17"/>
              <a:gd name="T3" fmla="*/ 2147483647 h 49"/>
              <a:gd name="T4" fmla="*/ 2147483647 w 17"/>
              <a:gd name="T5" fmla="*/ 2147483647 h 49"/>
              <a:gd name="T6" fmla="*/ 2147483647 w 17"/>
              <a:gd name="T7" fmla="*/ 0 h 49"/>
              <a:gd name="T8" fmla="*/ 0 w 17"/>
              <a:gd name="T9" fmla="*/ 2147483647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"/>
              <a:gd name="T16" fmla="*/ 0 h 49"/>
              <a:gd name="T17" fmla="*/ 17 w 17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" h="49">
                <a:moveTo>
                  <a:pt x="0" y="48"/>
                </a:moveTo>
                <a:lnTo>
                  <a:pt x="11" y="49"/>
                </a:lnTo>
                <a:lnTo>
                  <a:pt x="17" y="1"/>
                </a:lnTo>
                <a:lnTo>
                  <a:pt x="6" y="0"/>
                </a:lnTo>
                <a:lnTo>
                  <a:pt x="0" y="48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66" name="Freeform 60"/>
          <p:cNvSpPr>
            <a:spLocks/>
          </p:cNvSpPr>
          <p:nvPr/>
        </p:nvSpPr>
        <p:spPr bwMode="auto">
          <a:xfrm>
            <a:off x="7158038" y="574675"/>
            <a:ext cx="25400" cy="77788"/>
          </a:xfrm>
          <a:custGeom>
            <a:avLst/>
            <a:gdLst>
              <a:gd name="T0" fmla="*/ 0 w 16"/>
              <a:gd name="T1" fmla="*/ 2147483647 h 49"/>
              <a:gd name="T2" fmla="*/ 2147483647 w 16"/>
              <a:gd name="T3" fmla="*/ 2147483647 h 49"/>
              <a:gd name="T4" fmla="*/ 2147483647 w 16"/>
              <a:gd name="T5" fmla="*/ 2147483647 h 49"/>
              <a:gd name="T6" fmla="*/ 2147483647 w 16"/>
              <a:gd name="T7" fmla="*/ 0 h 49"/>
              <a:gd name="T8" fmla="*/ 0 w 16"/>
              <a:gd name="T9" fmla="*/ 2147483647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"/>
              <a:gd name="T16" fmla="*/ 0 h 49"/>
              <a:gd name="T17" fmla="*/ 16 w 16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" h="49">
                <a:moveTo>
                  <a:pt x="0" y="48"/>
                </a:moveTo>
                <a:lnTo>
                  <a:pt x="11" y="49"/>
                </a:lnTo>
                <a:lnTo>
                  <a:pt x="16" y="1"/>
                </a:lnTo>
                <a:lnTo>
                  <a:pt x="5" y="0"/>
                </a:lnTo>
                <a:lnTo>
                  <a:pt x="0" y="48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2567" name="Group 64"/>
          <p:cNvGrpSpPr>
            <a:grpSpLocks/>
          </p:cNvGrpSpPr>
          <p:nvPr/>
        </p:nvGrpSpPr>
        <p:grpSpPr bwMode="auto">
          <a:xfrm>
            <a:off x="6569075" y="792163"/>
            <a:ext cx="533400" cy="122237"/>
            <a:chOff x="4138" y="499"/>
            <a:chExt cx="336" cy="77"/>
          </a:xfrm>
        </p:grpSpPr>
        <p:sp>
          <p:nvSpPr>
            <p:cNvPr id="22574" name="Rectangle 62"/>
            <p:cNvSpPr>
              <a:spLocks noChangeArrowheads="1"/>
            </p:cNvSpPr>
            <p:nvPr/>
          </p:nvSpPr>
          <p:spPr bwMode="auto">
            <a:xfrm>
              <a:off x="4213" y="531"/>
              <a:ext cx="261" cy="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75" name="Freeform 63"/>
            <p:cNvSpPr>
              <a:spLocks/>
            </p:cNvSpPr>
            <p:nvPr/>
          </p:nvSpPr>
          <p:spPr bwMode="auto">
            <a:xfrm>
              <a:off x="4138" y="499"/>
              <a:ext cx="78" cy="77"/>
            </a:xfrm>
            <a:custGeom>
              <a:avLst/>
              <a:gdLst>
                <a:gd name="T0" fmla="*/ 78 w 78"/>
                <a:gd name="T1" fmla="*/ 0 h 77"/>
                <a:gd name="T2" fmla="*/ 0 w 78"/>
                <a:gd name="T3" fmla="*/ 38 h 77"/>
                <a:gd name="T4" fmla="*/ 78 w 78"/>
                <a:gd name="T5" fmla="*/ 77 h 77"/>
                <a:gd name="T6" fmla="*/ 78 w 78"/>
                <a:gd name="T7" fmla="*/ 0 h 7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"/>
                <a:gd name="T13" fmla="*/ 0 h 77"/>
                <a:gd name="T14" fmla="*/ 78 w 78"/>
                <a:gd name="T15" fmla="*/ 77 h 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" h="77">
                  <a:moveTo>
                    <a:pt x="78" y="0"/>
                  </a:moveTo>
                  <a:lnTo>
                    <a:pt x="0" y="38"/>
                  </a:lnTo>
                  <a:lnTo>
                    <a:pt x="78" y="77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2568" name="Group 67"/>
          <p:cNvGrpSpPr>
            <a:grpSpLocks/>
          </p:cNvGrpSpPr>
          <p:nvPr/>
        </p:nvGrpSpPr>
        <p:grpSpPr bwMode="auto">
          <a:xfrm>
            <a:off x="7254875" y="1614488"/>
            <a:ext cx="106363" cy="106362"/>
            <a:chOff x="4570" y="1017"/>
            <a:chExt cx="67" cy="67"/>
          </a:xfrm>
        </p:grpSpPr>
        <p:sp>
          <p:nvSpPr>
            <p:cNvPr id="22572" name="Line 65"/>
            <p:cNvSpPr>
              <a:spLocks noChangeShapeType="1"/>
            </p:cNvSpPr>
            <p:nvPr/>
          </p:nvSpPr>
          <p:spPr bwMode="auto">
            <a:xfrm flipH="1" flipV="1">
              <a:off x="4612" y="1059"/>
              <a:ext cx="6" cy="6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73" name="Freeform 66"/>
            <p:cNvSpPr>
              <a:spLocks/>
            </p:cNvSpPr>
            <p:nvPr/>
          </p:nvSpPr>
          <p:spPr bwMode="auto">
            <a:xfrm>
              <a:off x="4570" y="1017"/>
              <a:ext cx="67" cy="67"/>
            </a:xfrm>
            <a:custGeom>
              <a:avLst/>
              <a:gdLst>
                <a:gd name="T0" fmla="*/ 67 w 67"/>
                <a:gd name="T1" fmla="*/ 23 h 67"/>
                <a:gd name="T2" fmla="*/ 0 w 67"/>
                <a:gd name="T3" fmla="*/ 0 h 67"/>
                <a:gd name="T4" fmla="*/ 23 w 67"/>
                <a:gd name="T5" fmla="*/ 67 h 67"/>
                <a:gd name="T6" fmla="*/ 67 w 67"/>
                <a:gd name="T7" fmla="*/ 23 h 6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7"/>
                <a:gd name="T14" fmla="*/ 67 w 67"/>
                <a:gd name="T15" fmla="*/ 67 h 6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7">
                  <a:moveTo>
                    <a:pt x="67" y="23"/>
                  </a:moveTo>
                  <a:lnTo>
                    <a:pt x="0" y="0"/>
                  </a:lnTo>
                  <a:lnTo>
                    <a:pt x="23" y="67"/>
                  </a:lnTo>
                  <a:lnTo>
                    <a:pt x="67" y="23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0788" name="AutoShape 68"/>
          <p:cNvSpPr>
            <a:spLocks/>
          </p:cNvSpPr>
          <p:nvPr/>
        </p:nvSpPr>
        <p:spPr bwMode="auto">
          <a:xfrm>
            <a:off x="3714750" y="5445125"/>
            <a:ext cx="360363" cy="984250"/>
          </a:xfrm>
          <a:prstGeom prst="leftBrace">
            <a:avLst>
              <a:gd name="adj1" fmla="val 18322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89" name="Rectangle 69"/>
          <p:cNvSpPr>
            <a:spLocks noChangeArrowheads="1"/>
          </p:cNvSpPr>
          <p:nvPr/>
        </p:nvSpPr>
        <p:spPr bwMode="auto">
          <a:xfrm>
            <a:off x="971550" y="1052513"/>
            <a:ext cx="290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en-US" altLang="zh-CN"/>
              <a:t> </a:t>
            </a:r>
            <a:r>
              <a:rPr lang="zh-CN" altLang="en-US" b="1">
                <a:solidFill>
                  <a:schemeClr val="accent2"/>
                </a:solidFill>
              </a:rPr>
              <a:t>在惯性系</a:t>
            </a:r>
            <a:r>
              <a:rPr lang="en-US" altLang="zh-CN" b="1" i="1">
                <a:solidFill>
                  <a:srgbClr val="FF6600"/>
                </a:solidFill>
              </a:rPr>
              <a:t>K</a:t>
            </a:r>
            <a:r>
              <a:rPr lang="zh-CN" altLang="en-US" b="1">
                <a:solidFill>
                  <a:schemeClr val="accent2"/>
                </a:solidFill>
              </a:rPr>
              <a:t>中的速度</a:t>
            </a:r>
          </a:p>
        </p:txBody>
      </p:sp>
      <p:sp>
        <p:nvSpPr>
          <p:cNvPr id="30793" name="Rectangle 73"/>
          <p:cNvSpPr>
            <a:spLocks noChangeArrowheads="1"/>
          </p:cNvSpPr>
          <p:nvPr/>
        </p:nvSpPr>
        <p:spPr bwMode="auto">
          <a:xfrm>
            <a:off x="6227763" y="3500438"/>
            <a:ext cx="1944687" cy="7921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0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9" grpId="0" autoUpdateAnimBg="0"/>
      <p:bldP spid="30743" grpId="0" autoUpdateAnimBg="0"/>
      <p:bldP spid="30788" grpId="0" animBg="1"/>
      <p:bldP spid="30789" grpId="0"/>
      <p:bldP spid="3079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zh-CN" altLang="en-US" sz="24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二</a:t>
            </a:r>
            <a:r>
              <a:rPr lang="en-US" altLang="zh-CN" sz="24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.  </a:t>
            </a:r>
            <a:r>
              <a:rPr lang="zh-CN" altLang="en-US" sz="24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惯性参考系</a:t>
            </a: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609600" y="914400"/>
            <a:ext cx="55626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运动只能相对参考系来确定，凡涉及运动定律也必须指明参考系。惯性定律不是在所有参考系中都满足。但</a:t>
            </a:r>
            <a:r>
              <a:rPr lang="zh-CN" altLang="en-US" b="1">
                <a:solidFill>
                  <a:srgbClr val="FF0000"/>
                </a:solidFill>
                <a:ea typeface="楷体_GB2312" pitchFamily="49" charset="-122"/>
              </a:rPr>
              <a:t>实验表明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，某参考系中，若一个物体遵守惯性定律，则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所有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物体也服从惯性定律。对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某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物体惯性定律成立的参考系称为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惯性参考系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</a:t>
            </a:r>
            <a:endParaRPr lang="zh-CN" altLang="en-US" b="1">
              <a:solidFill>
                <a:srgbClr val="FF6600"/>
              </a:solidFill>
              <a:ea typeface="楷体_GB2312" pitchFamily="49" charset="-122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09600" y="3676650"/>
            <a:ext cx="7848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根据运动学中相对运动的讨论，两相对作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匀速运动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的参考系中，同一物体具有相同的加速度。因此，若其中一个是惯性系，另一个也是。～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存在一类惯性系</a:t>
            </a:r>
            <a:endParaRPr lang="zh-CN" altLang="en-US" b="1">
              <a:solidFill>
                <a:schemeClr val="accent2"/>
              </a:solidFill>
              <a:ea typeface="楷体_GB2312" pitchFamily="49" charset="-122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09600" y="4984750"/>
            <a:ext cx="7848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牛顿的“绝对空间”并不存在。惯性定律的成立，是惯性系的标准。～关键在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精度</a:t>
            </a:r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857250"/>
            <a:ext cx="3143250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utoUpdateAnimBg="0"/>
      <p:bldP spid="7175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AutoShape 28"/>
          <p:cNvSpPr>
            <a:spLocks noChangeAspect="1" noChangeArrowheads="1" noTextEdit="1"/>
          </p:cNvSpPr>
          <p:nvPr/>
        </p:nvSpPr>
        <p:spPr bwMode="auto">
          <a:xfrm>
            <a:off x="5562600" y="609600"/>
            <a:ext cx="3246438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0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518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在转动系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中以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v’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平行于转动轴。</a:t>
            </a:r>
          </a:p>
        </p:txBody>
      </p:sp>
      <p:sp>
        <p:nvSpPr>
          <p:cNvPr id="23561" name="Text Box 13"/>
          <p:cNvSpPr txBox="1">
            <a:spLocks noChangeArrowheads="1"/>
          </p:cNvSpPr>
          <p:nvPr/>
        </p:nvSpPr>
        <p:spPr bwMode="auto">
          <a:xfrm>
            <a:off x="8534400" y="1905000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>
                <a:solidFill>
                  <a:srgbClr val="FF6600"/>
                </a:solidFill>
                <a:sym typeface="Symbol" pitchFamily="18" charset="2"/>
              </a:rPr>
              <a:t></a:t>
            </a:r>
            <a:endParaRPr lang="en-US" altLang="zh-CN" sz="2000" b="1" i="1">
              <a:solidFill>
                <a:srgbClr val="FF6600"/>
              </a:solidFill>
            </a:endParaRPr>
          </a:p>
        </p:txBody>
      </p:sp>
      <p:graphicFrame>
        <p:nvGraphicFramePr>
          <p:cNvPr id="32783" name="Object 15"/>
          <p:cNvGraphicFramePr>
            <a:graphicFrameLocks noChangeAspect="1"/>
          </p:cNvGraphicFramePr>
          <p:nvPr/>
        </p:nvGraphicFramePr>
        <p:xfrm>
          <a:off x="1752600" y="1524000"/>
          <a:ext cx="1993900" cy="444500"/>
        </p:xfrm>
        <a:graphic>
          <a:graphicData uri="http://schemas.openxmlformats.org/presentationml/2006/ole">
            <p:oleObj spid="_x0000_s23554" name="Equation" r:id="rId3" imgW="1993680" imgH="444240" progId="Equation.DSMT4">
              <p:embed/>
            </p:oleObj>
          </a:graphicData>
        </a:graphic>
      </p:graphicFrame>
      <p:sp>
        <p:nvSpPr>
          <p:cNvPr id="32788" name="Text Box 20"/>
          <p:cNvSpPr txBox="1">
            <a:spLocks noChangeArrowheads="1"/>
          </p:cNvSpPr>
          <p:nvPr/>
        </p:nvSpPr>
        <p:spPr bwMode="auto">
          <a:xfrm>
            <a:off x="914400" y="1981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加速度</a:t>
            </a: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endParaRPr lang="zh-CN" altLang="en-US" b="1">
              <a:solidFill>
                <a:schemeClr val="bg1"/>
              </a:solidFill>
              <a:ea typeface="楷体_GB2312" pitchFamily="49" charset="-122"/>
            </a:endParaRPr>
          </a:p>
        </p:txBody>
      </p:sp>
      <p:graphicFrame>
        <p:nvGraphicFramePr>
          <p:cNvPr id="32789" name="Object 21"/>
          <p:cNvGraphicFramePr>
            <a:graphicFrameLocks noChangeAspect="1"/>
          </p:cNvGraphicFramePr>
          <p:nvPr/>
        </p:nvGraphicFramePr>
        <p:xfrm>
          <a:off x="1295400" y="2438400"/>
          <a:ext cx="3987800" cy="1397000"/>
        </p:xfrm>
        <a:graphic>
          <a:graphicData uri="http://schemas.openxmlformats.org/presentationml/2006/ole">
            <p:oleObj spid="_x0000_s23555" name="Equation" r:id="rId4" imgW="3987720" imgH="1396800" progId="Equation.DSMT4">
              <p:embed/>
            </p:oleObj>
          </a:graphicData>
        </a:graphic>
      </p:graphicFrame>
      <p:graphicFrame>
        <p:nvGraphicFramePr>
          <p:cNvPr id="32793" name="Object 25"/>
          <p:cNvGraphicFramePr>
            <a:graphicFrameLocks noChangeAspect="1"/>
          </p:cNvGraphicFramePr>
          <p:nvPr/>
        </p:nvGraphicFramePr>
        <p:xfrm>
          <a:off x="3779838" y="4724400"/>
          <a:ext cx="1638300" cy="444500"/>
        </p:xfrm>
        <a:graphic>
          <a:graphicData uri="http://schemas.openxmlformats.org/presentationml/2006/ole">
            <p:oleObj spid="_x0000_s23556" name="Equation" r:id="rId5" imgW="1638000" imgH="444240" progId="Equation.DSMT4">
              <p:embed/>
            </p:oleObj>
          </a:graphicData>
        </a:graphic>
      </p:graphicFrame>
      <p:sp>
        <p:nvSpPr>
          <p:cNvPr id="32794" name="Text Box 26"/>
          <p:cNvSpPr txBox="1">
            <a:spLocks noChangeArrowheads="1"/>
          </p:cNvSpPr>
          <p:nvPr/>
        </p:nvSpPr>
        <p:spPr bwMode="auto">
          <a:xfrm>
            <a:off x="533400" y="5410200"/>
            <a:ext cx="7924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综合以上三种情况，在绕惯性系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中</a:t>
            </a:r>
            <a:r>
              <a:rPr lang="zh-CN" altLang="en-US" b="1">
                <a:solidFill>
                  <a:srgbClr val="FF0000"/>
                </a:solidFill>
                <a:ea typeface="楷体_GB2312" pitchFamily="49" charset="-122"/>
              </a:rPr>
              <a:t>匀速旋转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的非惯性系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K’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中，质点受到两种虚拟惯性力。</a:t>
            </a:r>
          </a:p>
        </p:txBody>
      </p:sp>
      <p:sp>
        <p:nvSpPr>
          <p:cNvPr id="23564" name="Rectangle 30"/>
          <p:cNvSpPr>
            <a:spLocks noChangeArrowheads="1"/>
          </p:cNvSpPr>
          <p:nvPr/>
        </p:nvSpPr>
        <p:spPr bwMode="auto">
          <a:xfrm>
            <a:off x="5578475" y="2422525"/>
            <a:ext cx="2362200" cy="285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5" name="Freeform 31"/>
          <p:cNvSpPr>
            <a:spLocks/>
          </p:cNvSpPr>
          <p:nvPr/>
        </p:nvSpPr>
        <p:spPr bwMode="auto">
          <a:xfrm>
            <a:off x="7929563" y="1516063"/>
            <a:ext cx="784225" cy="930275"/>
          </a:xfrm>
          <a:custGeom>
            <a:avLst/>
            <a:gdLst>
              <a:gd name="T0" fmla="*/ 0 w 494"/>
              <a:gd name="T1" fmla="*/ 2147483647 h 1174"/>
              <a:gd name="T2" fmla="*/ 2147483647 w 494"/>
              <a:gd name="T3" fmla="*/ 2147483647 h 1174"/>
              <a:gd name="T4" fmla="*/ 2147483647 w 494"/>
              <a:gd name="T5" fmla="*/ 2147483647 h 1174"/>
              <a:gd name="T6" fmla="*/ 2147483647 w 494"/>
              <a:gd name="T7" fmla="*/ 0 h 1174"/>
              <a:gd name="T8" fmla="*/ 0 w 494"/>
              <a:gd name="T9" fmla="*/ 2147483647 h 11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4"/>
              <a:gd name="T16" fmla="*/ 0 h 1174"/>
              <a:gd name="T17" fmla="*/ 494 w 494"/>
              <a:gd name="T18" fmla="*/ 1174 h 11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4" h="1174">
                <a:moveTo>
                  <a:pt x="0" y="1152"/>
                </a:moveTo>
                <a:lnTo>
                  <a:pt x="14" y="1174"/>
                </a:lnTo>
                <a:lnTo>
                  <a:pt x="494" y="22"/>
                </a:lnTo>
                <a:lnTo>
                  <a:pt x="480" y="0"/>
                </a:lnTo>
                <a:lnTo>
                  <a:pt x="0" y="1152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6" name="Freeform 32"/>
          <p:cNvSpPr>
            <a:spLocks/>
          </p:cNvSpPr>
          <p:nvPr/>
        </p:nvSpPr>
        <p:spPr bwMode="auto">
          <a:xfrm>
            <a:off x="5567363" y="1516063"/>
            <a:ext cx="784225" cy="930275"/>
          </a:xfrm>
          <a:custGeom>
            <a:avLst/>
            <a:gdLst>
              <a:gd name="T0" fmla="*/ 0 w 494"/>
              <a:gd name="T1" fmla="*/ 2147483647 h 1174"/>
              <a:gd name="T2" fmla="*/ 2147483647 w 494"/>
              <a:gd name="T3" fmla="*/ 2147483647 h 1174"/>
              <a:gd name="T4" fmla="*/ 2147483647 w 494"/>
              <a:gd name="T5" fmla="*/ 2147483647 h 1174"/>
              <a:gd name="T6" fmla="*/ 2147483647 w 494"/>
              <a:gd name="T7" fmla="*/ 0 h 1174"/>
              <a:gd name="T8" fmla="*/ 0 w 494"/>
              <a:gd name="T9" fmla="*/ 2147483647 h 11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4"/>
              <a:gd name="T16" fmla="*/ 0 h 1174"/>
              <a:gd name="T17" fmla="*/ 494 w 494"/>
              <a:gd name="T18" fmla="*/ 1174 h 11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4" h="1174">
                <a:moveTo>
                  <a:pt x="0" y="1152"/>
                </a:moveTo>
                <a:lnTo>
                  <a:pt x="14" y="1174"/>
                </a:lnTo>
                <a:lnTo>
                  <a:pt x="494" y="22"/>
                </a:lnTo>
                <a:lnTo>
                  <a:pt x="480" y="0"/>
                </a:lnTo>
                <a:lnTo>
                  <a:pt x="0" y="1152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7" name="Rectangle 33"/>
          <p:cNvSpPr>
            <a:spLocks noChangeArrowheads="1"/>
          </p:cNvSpPr>
          <p:nvPr/>
        </p:nvSpPr>
        <p:spPr bwMode="auto">
          <a:xfrm>
            <a:off x="6340475" y="1509713"/>
            <a:ext cx="2362200" cy="285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8" name="Oval 34"/>
          <p:cNvSpPr>
            <a:spLocks noChangeArrowheads="1"/>
          </p:cNvSpPr>
          <p:nvPr/>
        </p:nvSpPr>
        <p:spPr bwMode="auto">
          <a:xfrm>
            <a:off x="6188075" y="1600200"/>
            <a:ext cx="1830388" cy="762000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9" name="Rectangle 35"/>
          <p:cNvSpPr>
            <a:spLocks noChangeArrowheads="1"/>
          </p:cNvSpPr>
          <p:nvPr/>
        </p:nvSpPr>
        <p:spPr bwMode="auto">
          <a:xfrm>
            <a:off x="7088188" y="2436813"/>
            <a:ext cx="28575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70" name="Rectangle 36"/>
          <p:cNvSpPr>
            <a:spLocks noChangeArrowheads="1"/>
          </p:cNvSpPr>
          <p:nvPr/>
        </p:nvSpPr>
        <p:spPr bwMode="auto">
          <a:xfrm>
            <a:off x="7088188" y="1219200"/>
            <a:ext cx="28575" cy="7604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3571" name="Group 39"/>
          <p:cNvGrpSpPr>
            <a:grpSpLocks/>
          </p:cNvGrpSpPr>
          <p:nvPr/>
        </p:nvGrpSpPr>
        <p:grpSpPr bwMode="auto">
          <a:xfrm>
            <a:off x="7102475" y="1908175"/>
            <a:ext cx="1676400" cy="146050"/>
            <a:chOff x="4474" y="1202"/>
            <a:chExt cx="1056" cy="92"/>
          </a:xfrm>
        </p:grpSpPr>
        <p:sp>
          <p:nvSpPr>
            <p:cNvPr id="23589" name="Rectangle 37"/>
            <p:cNvSpPr>
              <a:spLocks noChangeArrowheads="1"/>
            </p:cNvSpPr>
            <p:nvPr/>
          </p:nvSpPr>
          <p:spPr bwMode="auto">
            <a:xfrm>
              <a:off x="4474" y="1238"/>
              <a:ext cx="966" cy="1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90" name="Freeform 38"/>
            <p:cNvSpPr>
              <a:spLocks/>
            </p:cNvSpPr>
            <p:nvPr/>
          </p:nvSpPr>
          <p:spPr bwMode="auto">
            <a:xfrm>
              <a:off x="5438" y="1202"/>
              <a:ext cx="92" cy="92"/>
            </a:xfrm>
            <a:custGeom>
              <a:avLst/>
              <a:gdLst>
                <a:gd name="T0" fmla="*/ 0 w 92"/>
                <a:gd name="T1" fmla="*/ 0 h 186"/>
                <a:gd name="T2" fmla="*/ 92 w 92"/>
                <a:gd name="T3" fmla="*/ 0 h 186"/>
                <a:gd name="T4" fmla="*/ 0 w 92"/>
                <a:gd name="T5" fmla="*/ 0 h 186"/>
                <a:gd name="T6" fmla="*/ 0 w 92"/>
                <a:gd name="T7" fmla="*/ 0 h 18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2"/>
                <a:gd name="T13" fmla="*/ 0 h 186"/>
                <a:gd name="T14" fmla="*/ 92 w 92"/>
                <a:gd name="T15" fmla="*/ 186 h 18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2" h="186">
                  <a:moveTo>
                    <a:pt x="0" y="186"/>
                  </a:moveTo>
                  <a:lnTo>
                    <a:pt x="92" y="92"/>
                  </a:lnTo>
                  <a:lnTo>
                    <a:pt x="0" y="0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3572" name="Freeform 40"/>
          <p:cNvSpPr>
            <a:spLocks/>
          </p:cNvSpPr>
          <p:nvPr/>
        </p:nvSpPr>
        <p:spPr bwMode="auto">
          <a:xfrm>
            <a:off x="7099300" y="1587500"/>
            <a:ext cx="1227138" cy="406400"/>
          </a:xfrm>
          <a:custGeom>
            <a:avLst/>
            <a:gdLst>
              <a:gd name="T0" fmla="*/ 0 w 773"/>
              <a:gd name="T1" fmla="*/ 2147483647 h 514"/>
              <a:gd name="T2" fmla="*/ 2147483647 w 773"/>
              <a:gd name="T3" fmla="*/ 2147483647 h 514"/>
              <a:gd name="T4" fmla="*/ 2147483647 w 773"/>
              <a:gd name="T5" fmla="*/ 2147483647 h 514"/>
              <a:gd name="T6" fmla="*/ 2147483647 w 773"/>
              <a:gd name="T7" fmla="*/ 0 h 514"/>
              <a:gd name="T8" fmla="*/ 0 w 773"/>
              <a:gd name="T9" fmla="*/ 2147483647 h 5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73"/>
              <a:gd name="T16" fmla="*/ 0 h 514"/>
              <a:gd name="T17" fmla="*/ 773 w 773"/>
              <a:gd name="T18" fmla="*/ 514 h 5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73" h="514">
                <a:moveTo>
                  <a:pt x="0" y="480"/>
                </a:moveTo>
                <a:lnTo>
                  <a:pt x="5" y="514"/>
                </a:lnTo>
                <a:lnTo>
                  <a:pt x="773" y="34"/>
                </a:lnTo>
                <a:lnTo>
                  <a:pt x="768" y="0"/>
                </a:lnTo>
                <a:lnTo>
                  <a:pt x="0" y="48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3573" name="Group 43"/>
          <p:cNvGrpSpPr>
            <a:grpSpLocks/>
          </p:cNvGrpSpPr>
          <p:nvPr/>
        </p:nvGrpSpPr>
        <p:grpSpPr bwMode="auto">
          <a:xfrm>
            <a:off x="7943850" y="914400"/>
            <a:ext cx="147638" cy="762000"/>
            <a:chOff x="5004" y="576"/>
            <a:chExt cx="93" cy="480"/>
          </a:xfrm>
        </p:grpSpPr>
        <p:sp>
          <p:nvSpPr>
            <p:cNvPr id="23587" name="Rectangle 41"/>
            <p:cNvSpPr>
              <a:spLocks noChangeArrowheads="1"/>
            </p:cNvSpPr>
            <p:nvPr/>
          </p:nvSpPr>
          <p:spPr bwMode="auto">
            <a:xfrm>
              <a:off x="5041" y="666"/>
              <a:ext cx="18" cy="39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8" name="Freeform 42"/>
            <p:cNvSpPr>
              <a:spLocks/>
            </p:cNvSpPr>
            <p:nvPr/>
          </p:nvSpPr>
          <p:spPr bwMode="auto">
            <a:xfrm>
              <a:off x="5004" y="576"/>
              <a:ext cx="93" cy="93"/>
            </a:xfrm>
            <a:custGeom>
              <a:avLst/>
              <a:gdLst>
                <a:gd name="T0" fmla="*/ 93 w 93"/>
                <a:gd name="T1" fmla="*/ 1 h 186"/>
                <a:gd name="T2" fmla="*/ 46 w 93"/>
                <a:gd name="T3" fmla="*/ 0 h 186"/>
                <a:gd name="T4" fmla="*/ 0 w 93"/>
                <a:gd name="T5" fmla="*/ 1 h 186"/>
                <a:gd name="T6" fmla="*/ 93 w 93"/>
                <a:gd name="T7" fmla="*/ 1 h 18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3"/>
                <a:gd name="T13" fmla="*/ 0 h 186"/>
                <a:gd name="T14" fmla="*/ 93 w 93"/>
                <a:gd name="T15" fmla="*/ 186 h 18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3" h="186">
                  <a:moveTo>
                    <a:pt x="93" y="186"/>
                  </a:moveTo>
                  <a:lnTo>
                    <a:pt x="46" y="0"/>
                  </a:lnTo>
                  <a:lnTo>
                    <a:pt x="0" y="186"/>
                  </a:lnTo>
                  <a:lnTo>
                    <a:pt x="93" y="186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3574" name="Rectangle 44"/>
          <p:cNvSpPr>
            <a:spLocks noChangeArrowheads="1"/>
          </p:cNvSpPr>
          <p:nvPr/>
        </p:nvSpPr>
        <p:spPr bwMode="auto">
          <a:xfrm>
            <a:off x="5730875" y="2055813"/>
            <a:ext cx="687388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75" name="Rectangle 45"/>
          <p:cNvSpPr>
            <a:spLocks noChangeArrowheads="1"/>
          </p:cNvSpPr>
          <p:nvPr/>
        </p:nvSpPr>
        <p:spPr bwMode="auto">
          <a:xfrm>
            <a:off x="5822950" y="2117725"/>
            <a:ext cx="169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rgbClr val="FF6600"/>
                </a:solidFill>
              </a:rPr>
              <a:t>K</a:t>
            </a:r>
            <a:endParaRPr lang="en-US" altLang="zh-CN">
              <a:solidFill>
                <a:srgbClr val="FF6600"/>
              </a:solidFill>
            </a:endParaRPr>
          </a:p>
        </p:txBody>
      </p:sp>
      <p:sp>
        <p:nvSpPr>
          <p:cNvPr id="23576" name="Rectangle 46"/>
          <p:cNvSpPr>
            <a:spLocks noChangeArrowheads="1"/>
          </p:cNvSpPr>
          <p:nvPr/>
        </p:nvSpPr>
        <p:spPr bwMode="auto">
          <a:xfrm>
            <a:off x="7559675" y="1660525"/>
            <a:ext cx="687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77" name="Rectangle 47"/>
          <p:cNvSpPr>
            <a:spLocks noChangeArrowheads="1"/>
          </p:cNvSpPr>
          <p:nvPr/>
        </p:nvSpPr>
        <p:spPr bwMode="auto">
          <a:xfrm>
            <a:off x="7651750" y="1700213"/>
            <a:ext cx="174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000" b="1" i="1">
                <a:solidFill>
                  <a:srgbClr val="FF6600"/>
                </a:solidFill>
                <a:latin typeface="Symbol" pitchFamily="18" charset="2"/>
              </a:rPr>
              <a:t>w</a:t>
            </a:r>
            <a:endParaRPr lang="en-US" altLang="zh-CN">
              <a:solidFill>
                <a:srgbClr val="FF6600"/>
              </a:solidFill>
            </a:endParaRPr>
          </a:p>
        </p:txBody>
      </p:sp>
      <p:sp>
        <p:nvSpPr>
          <p:cNvPr id="23578" name="Freeform 51"/>
          <p:cNvSpPr>
            <a:spLocks/>
          </p:cNvSpPr>
          <p:nvPr/>
        </p:nvSpPr>
        <p:spPr bwMode="auto">
          <a:xfrm>
            <a:off x="7559675" y="1828800"/>
            <a:ext cx="76200" cy="150813"/>
          </a:xfrm>
          <a:custGeom>
            <a:avLst/>
            <a:gdLst>
              <a:gd name="T0" fmla="*/ 0 w 48"/>
              <a:gd name="T1" fmla="*/ 0 h 192"/>
              <a:gd name="T2" fmla="*/ 2147483647 w 48"/>
              <a:gd name="T3" fmla="*/ 2147483647 h 192"/>
              <a:gd name="T4" fmla="*/ 2147483647 w 48"/>
              <a:gd name="T5" fmla="*/ 2147483647 h 192"/>
              <a:gd name="T6" fmla="*/ 2147483647 w 48"/>
              <a:gd name="T7" fmla="*/ 2147483647 h 192"/>
              <a:gd name="T8" fmla="*/ 2147483647 w 48"/>
              <a:gd name="T9" fmla="*/ 2147483647 h 192"/>
              <a:gd name="T10" fmla="*/ 2147483647 w 48"/>
              <a:gd name="T11" fmla="*/ 2147483647 h 192"/>
              <a:gd name="T12" fmla="*/ 2147483647 w 48"/>
              <a:gd name="T13" fmla="*/ 2147483647 h 192"/>
              <a:gd name="T14" fmla="*/ 2147483647 w 48"/>
              <a:gd name="T15" fmla="*/ 2147483647 h 192"/>
              <a:gd name="T16" fmla="*/ 2147483647 w 48"/>
              <a:gd name="T17" fmla="*/ 2147483647 h 192"/>
              <a:gd name="T18" fmla="*/ 2147483647 w 48"/>
              <a:gd name="T19" fmla="*/ 2147483647 h 192"/>
              <a:gd name="T20" fmla="*/ 2147483647 w 48"/>
              <a:gd name="T21" fmla="*/ 2147483647 h 192"/>
              <a:gd name="T22" fmla="*/ 2147483647 w 48"/>
              <a:gd name="T23" fmla="*/ 2147483647 h 192"/>
              <a:gd name="T24" fmla="*/ 2147483647 w 48"/>
              <a:gd name="T25" fmla="*/ 2147483647 h 192"/>
              <a:gd name="T26" fmla="*/ 2147483647 w 48"/>
              <a:gd name="T27" fmla="*/ 2147483647 h 192"/>
              <a:gd name="T28" fmla="*/ 0 w 48"/>
              <a:gd name="T29" fmla="*/ 2147483647 h 19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8"/>
              <a:gd name="T46" fmla="*/ 0 h 192"/>
              <a:gd name="T47" fmla="*/ 48 w 48"/>
              <a:gd name="T48" fmla="*/ 192 h 192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8" h="192">
                <a:moveTo>
                  <a:pt x="0" y="0"/>
                </a:moveTo>
                <a:lnTo>
                  <a:pt x="18" y="24"/>
                </a:lnTo>
                <a:lnTo>
                  <a:pt x="26" y="36"/>
                </a:lnTo>
                <a:lnTo>
                  <a:pt x="33" y="48"/>
                </a:lnTo>
                <a:lnTo>
                  <a:pt x="39" y="60"/>
                </a:lnTo>
                <a:lnTo>
                  <a:pt x="44" y="72"/>
                </a:lnTo>
                <a:lnTo>
                  <a:pt x="47" y="84"/>
                </a:lnTo>
                <a:lnTo>
                  <a:pt x="48" y="96"/>
                </a:lnTo>
                <a:lnTo>
                  <a:pt x="47" y="108"/>
                </a:lnTo>
                <a:lnTo>
                  <a:pt x="44" y="120"/>
                </a:lnTo>
                <a:lnTo>
                  <a:pt x="39" y="132"/>
                </a:lnTo>
                <a:lnTo>
                  <a:pt x="33" y="144"/>
                </a:lnTo>
                <a:lnTo>
                  <a:pt x="26" y="156"/>
                </a:lnTo>
                <a:lnTo>
                  <a:pt x="18" y="168"/>
                </a:lnTo>
                <a:lnTo>
                  <a:pt x="0" y="192"/>
                </a:lnTo>
              </a:path>
            </a:pathLst>
          </a:cu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3579" name="Group 54"/>
          <p:cNvGrpSpPr>
            <a:grpSpLocks/>
          </p:cNvGrpSpPr>
          <p:nvPr/>
        </p:nvGrpSpPr>
        <p:grpSpPr bwMode="auto">
          <a:xfrm>
            <a:off x="7559675" y="1828800"/>
            <a:ext cx="106363" cy="104775"/>
            <a:chOff x="4762" y="1152"/>
            <a:chExt cx="67" cy="66"/>
          </a:xfrm>
        </p:grpSpPr>
        <p:sp>
          <p:nvSpPr>
            <p:cNvPr id="23585" name="Line 52"/>
            <p:cNvSpPr>
              <a:spLocks noChangeShapeType="1"/>
            </p:cNvSpPr>
            <p:nvPr/>
          </p:nvSpPr>
          <p:spPr bwMode="auto">
            <a:xfrm flipH="1" flipV="1">
              <a:off x="4804" y="1194"/>
              <a:ext cx="6" cy="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6" name="Freeform 53"/>
            <p:cNvSpPr>
              <a:spLocks/>
            </p:cNvSpPr>
            <p:nvPr/>
          </p:nvSpPr>
          <p:spPr bwMode="auto">
            <a:xfrm>
              <a:off x="4762" y="1152"/>
              <a:ext cx="67" cy="66"/>
            </a:xfrm>
            <a:custGeom>
              <a:avLst/>
              <a:gdLst>
                <a:gd name="T0" fmla="*/ 67 w 67"/>
                <a:gd name="T1" fmla="*/ 0 h 134"/>
                <a:gd name="T2" fmla="*/ 0 w 67"/>
                <a:gd name="T3" fmla="*/ 0 h 134"/>
                <a:gd name="T4" fmla="*/ 23 w 67"/>
                <a:gd name="T5" fmla="*/ 0 h 134"/>
                <a:gd name="T6" fmla="*/ 67 w 67"/>
                <a:gd name="T7" fmla="*/ 0 h 13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134"/>
                <a:gd name="T14" fmla="*/ 67 w 67"/>
                <a:gd name="T15" fmla="*/ 134 h 13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134">
                  <a:moveTo>
                    <a:pt x="67" y="46"/>
                  </a:moveTo>
                  <a:lnTo>
                    <a:pt x="0" y="0"/>
                  </a:lnTo>
                  <a:lnTo>
                    <a:pt x="23" y="134"/>
                  </a:lnTo>
                  <a:lnTo>
                    <a:pt x="67" y="46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2823" name="AutoShape 55"/>
          <p:cNvSpPr>
            <a:spLocks/>
          </p:cNvSpPr>
          <p:nvPr/>
        </p:nvSpPr>
        <p:spPr bwMode="auto">
          <a:xfrm>
            <a:off x="2987675" y="4221163"/>
            <a:ext cx="360363" cy="792162"/>
          </a:xfrm>
          <a:prstGeom prst="leftBrace">
            <a:avLst>
              <a:gd name="adj1" fmla="val 18319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824" name="Text Box 56"/>
          <p:cNvSpPr txBox="1">
            <a:spLocks noChangeArrowheads="1"/>
          </p:cNvSpPr>
          <p:nvPr/>
        </p:nvSpPr>
        <p:spPr bwMode="auto">
          <a:xfrm>
            <a:off x="539750" y="4149725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在转动系</a:t>
            </a:r>
            <a:r>
              <a:rPr lang="en-US" altLang="zh-CN" b="1" i="1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K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’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中</a:t>
            </a:r>
          </a:p>
        </p:txBody>
      </p:sp>
      <p:graphicFrame>
        <p:nvGraphicFramePr>
          <p:cNvPr id="32825" name="Object 57"/>
          <p:cNvGraphicFramePr>
            <a:graphicFrameLocks noChangeAspect="1"/>
          </p:cNvGraphicFramePr>
          <p:nvPr/>
        </p:nvGraphicFramePr>
        <p:xfrm>
          <a:off x="3563938" y="4005263"/>
          <a:ext cx="2774950" cy="496887"/>
        </p:xfrm>
        <a:graphic>
          <a:graphicData uri="http://schemas.openxmlformats.org/presentationml/2006/ole">
            <p:oleObj spid="_x0000_s23557" name="公式" r:id="rId6" imgW="3263760" imgH="583920" progId="Equation.3">
              <p:embed/>
            </p:oleObj>
          </a:graphicData>
        </a:graphic>
      </p:graphicFrame>
      <p:sp>
        <p:nvSpPr>
          <p:cNvPr id="32828" name="Rectangle 60"/>
          <p:cNvSpPr>
            <a:spLocks noChangeArrowheads="1"/>
          </p:cNvSpPr>
          <p:nvPr/>
        </p:nvSpPr>
        <p:spPr bwMode="auto">
          <a:xfrm>
            <a:off x="468313" y="981075"/>
            <a:ext cx="4730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 </a:t>
            </a:r>
            <a:r>
              <a:rPr lang="zh-CN" altLang="en-US" b="1">
                <a:solidFill>
                  <a:schemeClr val="accent2"/>
                </a:solidFill>
              </a:rPr>
              <a:t>在惯性系</a:t>
            </a:r>
            <a:r>
              <a:rPr lang="en-US" altLang="zh-CN" b="1" i="1">
                <a:solidFill>
                  <a:srgbClr val="FF6600"/>
                </a:solidFill>
              </a:rPr>
              <a:t>K</a:t>
            </a:r>
            <a:r>
              <a:rPr lang="zh-CN" altLang="en-US" b="1">
                <a:solidFill>
                  <a:schemeClr val="accent2"/>
                </a:solidFill>
              </a:rPr>
              <a:t>中建立柱坐标系，速度</a:t>
            </a:r>
          </a:p>
        </p:txBody>
      </p:sp>
      <p:sp>
        <p:nvSpPr>
          <p:cNvPr id="23583" name="Text Box 62"/>
          <p:cNvSpPr txBox="1">
            <a:spLocks noChangeArrowheads="1"/>
          </p:cNvSpPr>
          <p:nvPr/>
        </p:nvSpPr>
        <p:spPr bwMode="auto">
          <a:xfrm>
            <a:off x="8316913" y="1268413"/>
            <a:ext cx="452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>
                <a:solidFill>
                  <a:srgbClr val="FF6600"/>
                </a:solidFill>
                <a:sym typeface="Symbol" pitchFamily="18" charset="2"/>
              </a:rPr>
              <a:t></a:t>
            </a:r>
            <a:r>
              <a:rPr lang="en-US" altLang="zh-CN" sz="2000" b="1">
                <a:solidFill>
                  <a:srgbClr val="FF6600"/>
                </a:solidFill>
                <a:sym typeface="Symbol" pitchFamily="18" charset="2"/>
              </a:rPr>
              <a:t>’</a:t>
            </a:r>
          </a:p>
        </p:txBody>
      </p:sp>
      <p:sp>
        <p:nvSpPr>
          <p:cNvPr id="23584" name="Text Box 62"/>
          <p:cNvSpPr txBox="1">
            <a:spLocks noChangeArrowheads="1"/>
          </p:cNvSpPr>
          <p:nvPr/>
        </p:nvSpPr>
        <p:spPr bwMode="auto">
          <a:xfrm>
            <a:off x="7858125" y="500063"/>
            <a:ext cx="452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>
                <a:solidFill>
                  <a:srgbClr val="FF6600"/>
                </a:solidFill>
                <a:sym typeface="Symbol" pitchFamily="18" charset="2"/>
              </a:rPr>
              <a:t>v</a:t>
            </a:r>
            <a:r>
              <a:rPr lang="en-US" altLang="zh-CN" sz="2000" b="1">
                <a:solidFill>
                  <a:srgbClr val="FF6600"/>
                </a:solidFill>
                <a:sym typeface="Symbol" pitchFamily="18" charset="2"/>
              </a:rPr>
              <a:t>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2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2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8" grpId="0" autoUpdateAnimBg="0"/>
      <p:bldP spid="32794" grpId="0" autoUpdateAnimBg="0"/>
      <p:bldP spid="32823" grpId="0" animBg="1"/>
      <p:bldP spid="32824" grpId="0" autoUpdateAnimBg="0"/>
      <p:bldP spid="328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Text Box 2"/>
          <p:cNvSpPr txBox="1">
            <a:spLocks noChangeArrowheads="1"/>
          </p:cNvSpPr>
          <p:nvPr/>
        </p:nvSpPr>
        <p:spPr bwMode="auto">
          <a:xfrm>
            <a:off x="533400" y="4572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1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）惯性离心力</a:t>
            </a:r>
          </a:p>
        </p:txBody>
      </p:sp>
      <p:graphicFrame>
        <p:nvGraphicFramePr>
          <p:cNvPr id="24578" name="Object 3"/>
          <p:cNvGraphicFramePr>
            <a:graphicFrameLocks noChangeAspect="1"/>
          </p:cNvGraphicFramePr>
          <p:nvPr/>
        </p:nvGraphicFramePr>
        <p:xfrm>
          <a:off x="3203575" y="476250"/>
          <a:ext cx="1917700" cy="444500"/>
        </p:xfrm>
        <a:graphic>
          <a:graphicData uri="http://schemas.openxmlformats.org/presentationml/2006/ole">
            <p:oleObj spid="_x0000_s24578" name="Equation" r:id="rId3" imgW="1917360" imgH="444240" progId="Equation.DSMT4">
              <p:embed/>
            </p:oleObj>
          </a:graphicData>
        </a:graphic>
      </p:graphicFrame>
      <p:sp>
        <p:nvSpPr>
          <p:cNvPr id="24585" name="Text Box 4"/>
          <p:cNvSpPr txBox="1">
            <a:spLocks noChangeArrowheads="1"/>
          </p:cNvSpPr>
          <p:nvPr/>
        </p:nvSpPr>
        <p:spPr bwMode="auto">
          <a:xfrm>
            <a:off x="381000" y="990600"/>
            <a:ext cx="8405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2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）科里奥利力                                ，横向力（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v</a:t>
            </a: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’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垂直于转轴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</a:t>
            </a:r>
          </a:p>
        </p:txBody>
      </p:sp>
      <p:graphicFrame>
        <p:nvGraphicFramePr>
          <p:cNvPr id="24579" name="Object 5"/>
          <p:cNvGraphicFramePr>
            <a:graphicFrameLocks noChangeAspect="1"/>
          </p:cNvGraphicFramePr>
          <p:nvPr/>
        </p:nvGraphicFramePr>
        <p:xfrm>
          <a:off x="3203575" y="1052513"/>
          <a:ext cx="1727200" cy="406400"/>
        </p:xfrm>
        <a:graphic>
          <a:graphicData uri="http://schemas.openxmlformats.org/presentationml/2006/ole">
            <p:oleObj spid="_x0000_s24579" name="Equation" r:id="rId4" imgW="1726920" imgH="406080" progId="Equation.DSMT4">
              <p:embed/>
            </p:oleObj>
          </a:graphicData>
        </a:graphic>
      </p:graphicFrame>
      <p:sp>
        <p:nvSpPr>
          <p:cNvPr id="33819" name="Text Box 27"/>
          <p:cNvSpPr txBox="1">
            <a:spLocks noChangeArrowheads="1"/>
          </p:cNvSpPr>
          <p:nvPr/>
        </p:nvSpPr>
        <p:spPr bwMode="auto">
          <a:xfrm>
            <a:off x="533400" y="1600200"/>
            <a:ext cx="4953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结合角速度的矢量表示，二者一般地表示为</a:t>
            </a:r>
          </a:p>
        </p:txBody>
      </p:sp>
      <p:graphicFrame>
        <p:nvGraphicFramePr>
          <p:cNvPr id="33820" name="Object 28"/>
          <p:cNvGraphicFramePr>
            <a:graphicFrameLocks noChangeAspect="1"/>
          </p:cNvGraphicFramePr>
          <p:nvPr/>
        </p:nvGraphicFramePr>
        <p:xfrm>
          <a:off x="1358900" y="2590800"/>
          <a:ext cx="2743200" cy="990600"/>
        </p:xfrm>
        <a:graphic>
          <a:graphicData uri="http://schemas.openxmlformats.org/presentationml/2006/ole">
            <p:oleObj spid="_x0000_s24580" name="Equation" r:id="rId5" imgW="2743200" imgH="990360" progId="Equation.DSMT4">
              <p:embed/>
            </p:oleObj>
          </a:graphicData>
        </a:graphic>
      </p:graphicFrame>
      <p:sp>
        <p:nvSpPr>
          <p:cNvPr id="33829" name="Text Box 37"/>
          <p:cNvSpPr txBox="1">
            <a:spLocks noChangeArrowheads="1"/>
          </p:cNvSpPr>
          <p:nvPr/>
        </p:nvSpPr>
        <p:spPr bwMode="auto">
          <a:xfrm>
            <a:off x="2133600" y="40386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地球上静物重量：</a:t>
            </a:r>
          </a:p>
        </p:txBody>
      </p:sp>
      <p:sp>
        <p:nvSpPr>
          <p:cNvPr id="33830" name="Text Box 38"/>
          <p:cNvSpPr txBox="1">
            <a:spLocks noChangeArrowheads="1"/>
          </p:cNvSpPr>
          <p:nvPr/>
        </p:nvSpPr>
        <p:spPr bwMode="auto">
          <a:xfrm>
            <a:off x="2124075" y="4652963"/>
            <a:ext cx="4383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地球为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系，重量与引力相等。</a:t>
            </a:r>
          </a:p>
        </p:txBody>
      </p:sp>
      <p:sp>
        <p:nvSpPr>
          <p:cNvPr id="33831" name="Text Box 39"/>
          <p:cNvSpPr txBox="1">
            <a:spLocks noChangeArrowheads="1"/>
          </p:cNvSpPr>
          <p:nvPr/>
        </p:nvSpPr>
        <p:spPr bwMode="auto">
          <a:xfrm>
            <a:off x="2124075" y="5157788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太阳引力的影响？</a:t>
            </a:r>
          </a:p>
        </p:txBody>
      </p:sp>
      <p:sp>
        <p:nvSpPr>
          <p:cNvPr id="33832" name="Text Box 40"/>
          <p:cNvSpPr txBox="1">
            <a:spLocks noChangeArrowheads="1"/>
          </p:cNvSpPr>
          <p:nvPr/>
        </p:nvSpPr>
        <p:spPr bwMode="auto">
          <a:xfrm>
            <a:off x="2124075" y="5661025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重要修正来自于地球自转。</a:t>
            </a:r>
          </a:p>
        </p:txBody>
      </p:sp>
      <p:grpSp>
        <p:nvGrpSpPr>
          <p:cNvPr id="2" name="Group 132"/>
          <p:cNvGrpSpPr>
            <a:grpSpLocks/>
          </p:cNvGrpSpPr>
          <p:nvPr/>
        </p:nvGrpSpPr>
        <p:grpSpPr bwMode="auto">
          <a:xfrm>
            <a:off x="90488" y="3705225"/>
            <a:ext cx="2195512" cy="2589213"/>
            <a:chOff x="57" y="2334"/>
            <a:chExt cx="1383" cy="1631"/>
          </a:xfrm>
        </p:grpSpPr>
        <p:sp>
          <p:nvSpPr>
            <p:cNvPr id="24629" name="Text Box 42"/>
            <p:cNvSpPr txBox="1">
              <a:spLocks noChangeArrowheads="1"/>
            </p:cNvSpPr>
            <p:nvPr/>
          </p:nvSpPr>
          <p:spPr bwMode="auto">
            <a:xfrm>
              <a:off x="1056" y="2544"/>
              <a:ext cx="3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6600"/>
                  </a:solidFill>
                </a:rPr>
                <a:t>F</a:t>
              </a:r>
              <a:r>
                <a:rPr lang="en-US" altLang="zh-CN" sz="2000" b="1" i="1" baseline="-25000">
                  <a:solidFill>
                    <a:srgbClr val="FF6600"/>
                  </a:solidFill>
                </a:rPr>
                <a:t>cen</a:t>
              </a:r>
              <a:endParaRPr lang="en-US" altLang="zh-CN" sz="2000" b="1" i="1">
                <a:solidFill>
                  <a:srgbClr val="FF6600"/>
                </a:solidFill>
              </a:endParaRPr>
            </a:p>
          </p:txBody>
        </p:sp>
        <p:sp>
          <p:nvSpPr>
            <p:cNvPr id="24630" name="Oval 49"/>
            <p:cNvSpPr>
              <a:spLocks noChangeArrowheads="1"/>
            </p:cNvSpPr>
            <p:nvPr/>
          </p:nvSpPr>
          <p:spPr bwMode="auto">
            <a:xfrm>
              <a:off x="57" y="2718"/>
              <a:ext cx="1105" cy="1008"/>
            </a:xfrm>
            <a:prstGeom prst="ellips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1" name="Rectangle 50"/>
            <p:cNvSpPr>
              <a:spLocks noChangeArrowheads="1"/>
            </p:cNvSpPr>
            <p:nvPr/>
          </p:nvSpPr>
          <p:spPr bwMode="auto">
            <a:xfrm>
              <a:off x="576" y="3725"/>
              <a:ext cx="18" cy="240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4632" name="Group 53"/>
            <p:cNvGrpSpPr>
              <a:grpSpLocks/>
            </p:cNvGrpSpPr>
            <p:nvPr/>
          </p:nvGrpSpPr>
          <p:grpSpPr bwMode="auto">
            <a:xfrm>
              <a:off x="539" y="2478"/>
              <a:ext cx="93" cy="240"/>
              <a:chOff x="539" y="2478"/>
              <a:chExt cx="93" cy="240"/>
            </a:xfrm>
          </p:grpSpPr>
          <p:sp>
            <p:nvSpPr>
              <p:cNvPr id="24644" name="Rectangle 51"/>
              <p:cNvSpPr>
                <a:spLocks noChangeArrowheads="1"/>
              </p:cNvSpPr>
              <p:nvPr/>
            </p:nvSpPr>
            <p:spPr bwMode="auto">
              <a:xfrm>
                <a:off x="576" y="2568"/>
                <a:ext cx="18" cy="150"/>
              </a:xfrm>
              <a:prstGeom prst="rect">
                <a:avLst/>
              </a:prstGeom>
              <a:solidFill>
                <a:srgbClr val="FF6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45" name="Freeform 52"/>
              <p:cNvSpPr>
                <a:spLocks/>
              </p:cNvSpPr>
              <p:nvPr/>
            </p:nvSpPr>
            <p:spPr bwMode="auto">
              <a:xfrm>
                <a:off x="539" y="2478"/>
                <a:ext cx="93" cy="93"/>
              </a:xfrm>
              <a:custGeom>
                <a:avLst/>
                <a:gdLst>
                  <a:gd name="T0" fmla="*/ 93 w 93"/>
                  <a:gd name="T1" fmla="*/ 1 h 186"/>
                  <a:gd name="T2" fmla="*/ 46 w 93"/>
                  <a:gd name="T3" fmla="*/ 0 h 186"/>
                  <a:gd name="T4" fmla="*/ 0 w 93"/>
                  <a:gd name="T5" fmla="*/ 1 h 186"/>
                  <a:gd name="T6" fmla="*/ 93 w 93"/>
                  <a:gd name="T7" fmla="*/ 1 h 18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3"/>
                  <a:gd name="T13" fmla="*/ 0 h 186"/>
                  <a:gd name="T14" fmla="*/ 93 w 93"/>
                  <a:gd name="T15" fmla="*/ 186 h 18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3" h="186">
                    <a:moveTo>
                      <a:pt x="93" y="186"/>
                    </a:moveTo>
                    <a:lnTo>
                      <a:pt x="46" y="0"/>
                    </a:lnTo>
                    <a:lnTo>
                      <a:pt x="0" y="186"/>
                    </a:lnTo>
                    <a:lnTo>
                      <a:pt x="93" y="186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4633" name="Oval 54"/>
            <p:cNvSpPr>
              <a:spLocks noChangeArrowheads="1"/>
            </p:cNvSpPr>
            <p:nvPr/>
          </p:nvSpPr>
          <p:spPr bwMode="auto">
            <a:xfrm>
              <a:off x="969" y="2766"/>
              <a:ext cx="145" cy="145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4634" name="Group 57"/>
            <p:cNvGrpSpPr>
              <a:grpSpLocks/>
            </p:cNvGrpSpPr>
            <p:nvPr/>
          </p:nvGrpSpPr>
          <p:grpSpPr bwMode="auto">
            <a:xfrm>
              <a:off x="777" y="2856"/>
              <a:ext cx="247" cy="246"/>
              <a:chOff x="777" y="2856"/>
              <a:chExt cx="247" cy="246"/>
            </a:xfrm>
          </p:grpSpPr>
          <p:sp>
            <p:nvSpPr>
              <p:cNvPr id="24642" name="Freeform 55"/>
              <p:cNvSpPr>
                <a:spLocks/>
              </p:cNvSpPr>
              <p:nvPr/>
            </p:nvSpPr>
            <p:spPr bwMode="auto">
              <a:xfrm>
                <a:off x="834" y="2856"/>
                <a:ext cx="190" cy="190"/>
              </a:xfrm>
              <a:custGeom>
                <a:avLst/>
                <a:gdLst>
                  <a:gd name="T0" fmla="*/ 190 w 190"/>
                  <a:gd name="T1" fmla="*/ 1 h 380"/>
                  <a:gd name="T2" fmla="*/ 177 w 190"/>
                  <a:gd name="T3" fmla="*/ 0 h 380"/>
                  <a:gd name="T4" fmla="*/ 0 w 190"/>
                  <a:gd name="T5" fmla="*/ 1 h 380"/>
                  <a:gd name="T6" fmla="*/ 13 w 190"/>
                  <a:gd name="T7" fmla="*/ 1 h 380"/>
                  <a:gd name="T8" fmla="*/ 190 w 190"/>
                  <a:gd name="T9" fmla="*/ 1 h 3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0"/>
                  <a:gd name="T16" fmla="*/ 0 h 380"/>
                  <a:gd name="T17" fmla="*/ 190 w 190"/>
                  <a:gd name="T18" fmla="*/ 380 h 3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0" h="380">
                    <a:moveTo>
                      <a:pt x="190" y="26"/>
                    </a:moveTo>
                    <a:lnTo>
                      <a:pt x="177" y="0"/>
                    </a:lnTo>
                    <a:lnTo>
                      <a:pt x="0" y="354"/>
                    </a:lnTo>
                    <a:lnTo>
                      <a:pt x="13" y="380"/>
                    </a:lnTo>
                    <a:lnTo>
                      <a:pt x="190" y="26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43" name="Freeform 56"/>
              <p:cNvSpPr>
                <a:spLocks/>
              </p:cNvSpPr>
              <p:nvPr/>
            </p:nvSpPr>
            <p:spPr bwMode="auto">
              <a:xfrm>
                <a:off x="777" y="3004"/>
                <a:ext cx="99" cy="98"/>
              </a:xfrm>
              <a:custGeom>
                <a:avLst/>
                <a:gdLst>
                  <a:gd name="T0" fmla="*/ 33 w 99"/>
                  <a:gd name="T1" fmla="*/ 0 h 196"/>
                  <a:gd name="T2" fmla="*/ 0 w 99"/>
                  <a:gd name="T3" fmla="*/ 1 h 196"/>
                  <a:gd name="T4" fmla="*/ 99 w 99"/>
                  <a:gd name="T5" fmla="*/ 1 h 196"/>
                  <a:gd name="T6" fmla="*/ 33 w 99"/>
                  <a:gd name="T7" fmla="*/ 0 h 19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9"/>
                  <a:gd name="T13" fmla="*/ 0 h 196"/>
                  <a:gd name="T14" fmla="*/ 99 w 99"/>
                  <a:gd name="T15" fmla="*/ 196 h 19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9" h="196">
                    <a:moveTo>
                      <a:pt x="33" y="0"/>
                    </a:moveTo>
                    <a:lnTo>
                      <a:pt x="0" y="196"/>
                    </a:lnTo>
                    <a:lnTo>
                      <a:pt x="99" y="132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4635" name="Rectangle 58"/>
            <p:cNvSpPr>
              <a:spLocks noChangeArrowheads="1"/>
            </p:cNvSpPr>
            <p:nvPr/>
          </p:nvSpPr>
          <p:spPr bwMode="auto">
            <a:xfrm>
              <a:off x="633" y="3044"/>
              <a:ext cx="3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6" name="Rectangle 59"/>
            <p:cNvSpPr>
              <a:spLocks noChangeArrowheads="1"/>
            </p:cNvSpPr>
            <p:nvPr/>
          </p:nvSpPr>
          <p:spPr bwMode="auto">
            <a:xfrm>
              <a:off x="691" y="3082"/>
              <a:ext cx="15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</a:rPr>
                <a:t>F</a:t>
              </a:r>
              <a:r>
                <a:rPr lang="en-US" altLang="zh-CN" sz="2000" b="1" i="1" baseline="-25000">
                  <a:solidFill>
                    <a:srgbClr val="FF6600"/>
                  </a:solidFill>
                </a:rPr>
                <a:t>g</a:t>
              </a:r>
              <a:endParaRPr lang="en-US" altLang="zh-CN" baseline="-25000">
                <a:solidFill>
                  <a:srgbClr val="FF6600"/>
                </a:solidFill>
              </a:endParaRPr>
            </a:p>
          </p:txBody>
        </p:sp>
        <p:grpSp>
          <p:nvGrpSpPr>
            <p:cNvPr id="24637" name="Group 62"/>
            <p:cNvGrpSpPr>
              <a:grpSpLocks/>
            </p:cNvGrpSpPr>
            <p:nvPr/>
          </p:nvGrpSpPr>
          <p:grpSpPr bwMode="auto">
            <a:xfrm>
              <a:off x="1113" y="2768"/>
              <a:ext cx="144" cy="93"/>
              <a:chOff x="1113" y="2768"/>
              <a:chExt cx="144" cy="93"/>
            </a:xfrm>
          </p:grpSpPr>
          <p:sp>
            <p:nvSpPr>
              <p:cNvPr id="24640" name="Rectangle 60"/>
              <p:cNvSpPr>
                <a:spLocks noChangeArrowheads="1"/>
              </p:cNvSpPr>
              <p:nvPr/>
            </p:nvSpPr>
            <p:spPr bwMode="auto">
              <a:xfrm>
                <a:off x="1113" y="2805"/>
                <a:ext cx="54" cy="18"/>
              </a:xfrm>
              <a:prstGeom prst="rect">
                <a:avLst/>
              </a:prstGeom>
              <a:solidFill>
                <a:srgbClr val="FF6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41" name="Freeform 61"/>
              <p:cNvSpPr>
                <a:spLocks/>
              </p:cNvSpPr>
              <p:nvPr/>
            </p:nvSpPr>
            <p:spPr bwMode="auto">
              <a:xfrm>
                <a:off x="1165" y="2768"/>
                <a:ext cx="92" cy="93"/>
              </a:xfrm>
              <a:custGeom>
                <a:avLst/>
                <a:gdLst>
                  <a:gd name="T0" fmla="*/ 0 w 92"/>
                  <a:gd name="T1" fmla="*/ 1 h 186"/>
                  <a:gd name="T2" fmla="*/ 92 w 92"/>
                  <a:gd name="T3" fmla="*/ 1 h 186"/>
                  <a:gd name="T4" fmla="*/ 0 w 92"/>
                  <a:gd name="T5" fmla="*/ 0 h 186"/>
                  <a:gd name="T6" fmla="*/ 0 w 92"/>
                  <a:gd name="T7" fmla="*/ 1 h 18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2"/>
                  <a:gd name="T13" fmla="*/ 0 h 186"/>
                  <a:gd name="T14" fmla="*/ 92 w 92"/>
                  <a:gd name="T15" fmla="*/ 186 h 18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2" h="186">
                    <a:moveTo>
                      <a:pt x="0" y="186"/>
                    </a:moveTo>
                    <a:lnTo>
                      <a:pt x="92" y="92"/>
                    </a:lnTo>
                    <a:lnTo>
                      <a:pt x="0" y="0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4638" name="Rectangle 63"/>
            <p:cNvSpPr>
              <a:spLocks noChangeArrowheads="1"/>
            </p:cNvSpPr>
            <p:nvPr/>
          </p:nvSpPr>
          <p:spPr bwMode="auto">
            <a:xfrm>
              <a:off x="297" y="2334"/>
              <a:ext cx="241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9" name="Rectangle 64"/>
            <p:cNvSpPr>
              <a:spLocks noChangeArrowheads="1"/>
            </p:cNvSpPr>
            <p:nvPr/>
          </p:nvSpPr>
          <p:spPr bwMode="auto">
            <a:xfrm>
              <a:off x="361" y="2360"/>
              <a:ext cx="11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  <a:latin typeface="Symbol" pitchFamily="18" charset="2"/>
                </a:rPr>
                <a:t>w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</p:grpSp>
      <p:grpSp>
        <p:nvGrpSpPr>
          <p:cNvPr id="6" name="Group 131"/>
          <p:cNvGrpSpPr>
            <a:grpSpLocks/>
          </p:cNvGrpSpPr>
          <p:nvPr/>
        </p:nvGrpSpPr>
        <p:grpSpPr bwMode="auto">
          <a:xfrm>
            <a:off x="5599113" y="1295400"/>
            <a:ext cx="3544887" cy="3762375"/>
            <a:chOff x="3527" y="816"/>
            <a:chExt cx="2233" cy="2370"/>
          </a:xfrm>
        </p:grpSpPr>
        <p:sp>
          <p:nvSpPr>
            <p:cNvPr id="24593" name="AutoShape 65"/>
            <p:cNvSpPr>
              <a:spLocks noChangeAspect="1" noChangeArrowheads="1" noTextEdit="1"/>
            </p:cNvSpPr>
            <p:nvPr/>
          </p:nvSpPr>
          <p:spPr bwMode="auto">
            <a:xfrm>
              <a:off x="3527" y="816"/>
              <a:ext cx="2233" cy="2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94" name="Rectangle 67"/>
            <p:cNvSpPr>
              <a:spLocks noChangeArrowheads="1"/>
            </p:cNvSpPr>
            <p:nvPr/>
          </p:nvSpPr>
          <p:spPr bwMode="auto">
            <a:xfrm>
              <a:off x="4112" y="2831"/>
              <a:ext cx="241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95" name="Rectangle 68"/>
            <p:cNvSpPr>
              <a:spLocks noChangeArrowheads="1"/>
            </p:cNvSpPr>
            <p:nvPr/>
          </p:nvSpPr>
          <p:spPr bwMode="auto">
            <a:xfrm>
              <a:off x="4174" y="2870"/>
              <a:ext cx="1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</a:rPr>
                <a:t>O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sp>
          <p:nvSpPr>
            <p:cNvPr id="24596" name="Oval 73"/>
            <p:cNvSpPr>
              <a:spLocks noChangeArrowheads="1"/>
            </p:cNvSpPr>
            <p:nvPr/>
          </p:nvSpPr>
          <p:spPr bwMode="auto">
            <a:xfrm>
              <a:off x="3536" y="1632"/>
              <a:ext cx="1681" cy="672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97" name="Rectangle 74"/>
            <p:cNvSpPr>
              <a:spLocks noChangeArrowheads="1"/>
            </p:cNvSpPr>
            <p:nvPr/>
          </p:nvSpPr>
          <p:spPr bwMode="auto">
            <a:xfrm>
              <a:off x="4343" y="2303"/>
              <a:ext cx="18" cy="864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98" name="Rectangle 75"/>
            <p:cNvSpPr>
              <a:spLocks noChangeArrowheads="1"/>
            </p:cNvSpPr>
            <p:nvPr/>
          </p:nvSpPr>
          <p:spPr bwMode="auto">
            <a:xfrm>
              <a:off x="4343" y="1002"/>
              <a:ext cx="18" cy="966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99" name="Freeform 76"/>
            <p:cNvSpPr>
              <a:spLocks/>
            </p:cNvSpPr>
            <p:nvPr/>
          </p:nvSpPr>
          <p:spPr bwMode="auto">
            <a:xfrm>
              <a:off x="4306" y="912"/>
              <a:ext cx="93" cy="93"/>
            </a:xfrm>
            <a:custGeom>
              <a:avLst/>
              <a:gdLst>
                <a:gd name="T0" fmla="*/ 93 w 93"/>
                <a:gd name="T1" fmla="*/ 1 h 186"/>
                <a:gd name="T2" fmla="*/ 46 w 93"/>
                <a:gd name="T3" fmla="*/ 0 h 186"/>
                <a:gd name="T4" fmla="*/ 0 w 93"/>
                <a:gd name="T5" fmla="*/ 1 h 186"/>
                <a:gd name="T6" fmla="*/ 93 w 93"/>
                <a:gd name="T7" fmla="*/ 1 h 18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3"/>
                <a:gd name="T13" fmla="*/ 0 h 186"/>
                <a:gd name="T14" fmla="*/ 93 w 93"/>
                <a:gd name="T15" fmla="*/ 186 h 18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3" h="186">
                  <a:moveTo>
                    <a:pt x="93" y="186"/>
                  </a:moveTo>
                  <a:lnTo>
                    <a:pt x="46" y="0"/>
                  </a:lnTo>
                  <a:lnTo>
                    <a:pt x="0" y="186"/>
                  </a:lnTo>
                  <a:lnTo>
                    <a:pt x="93" y="186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0" name="Freeform 78"/>
            <p:cNvSpPr>
              <a:spLocks/>
            </p:cNvSpPr>
            <p:nvPr/>
          </p:nvSpPr>
          <p:spPr bwMode="auto">
            <a:xfrm>
              <a:off x="4350" y="1963"/>
              <a:ext cx="48" cy="30"/>
            </a:xfrm>
            <a:custGeom>
              <a:avLst/>
              <a:gdLst>
                <a:gd name="T0" fmla="*/ 5 w 48"/>
                <a:gd name="T1" fmla="*/ 0 h 60"/>
                <a:gd name="T2" fmla="*/ 0 w 48"/>
                <a:gd name="T3" fmla="*/ 1 h 60"/>
                <a:gd name="T4" fmla="*/ 43 w 48"/>
                <a:gd name="T5" fmla="*/ 1 h 60"/>
                <a:gd name="T6" fmla="*/ 48 w 48"/>
                <a:gd name="T7" fmla="*/ 1 h 60"/>
                <a:gd name="T8" fmla="*/ 5 w 48"/>
                <a:gd name="T9" fmla="*/ 0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60"/>
                <a:gd name="T17" fmla="*/ 48 w 48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60">
                  <a:moveTo>
                    <a:pt x="5" y="0"/>
                  </a:moveTo>
                  <a:lnTo>
                    <a:pt x="0" y="22"/>
                  </a:lnTo>
                  <a:lnTo>
                    <a:pt x="43" y="60"/>
                  </a:lnTo>
                  <a:lnTo>
                    <a:pt x="48" y="3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1" name="Freeform 79"/>
            <p:cNvSpPr>
              <a:spLocks/>
            </p:cNvSpPr>
            <p:nvPr/>
          </p:nvSpPr>
          <p:spPr bwMode="auto">
            <a:xfrm>
              <a:off x="4426" y="1997"/>
              <a:ext cx="49" cy="30"/>
            </a:xfrm>
            <a:custGeom>
              <a:avLst/>
              <a:gdLst>
                <a:gd name="T0" fmla="*/ 5 w 49"/>
                <a:gd name="T1" fmla="*/ 0 h 62"/>
                <a:gd name="T2" fmla="*/ 0 w 49"/>
                <a:gd name="T3" fmla="*/ 0 h 62"/>
                <a:gd name="T4" fmla="*/ 44 w 49"/>
                <a:gd name="T5" fmla="*/ 0 h 62"/>
                <a:gd name="T6" fmla="*/ 49 w 49"/>
                <a:gd name="T7" fmla="*/ 0 h 62"/>
                <a:gd name="T8" fmla="*/ 5 w 49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62"/>
                <a:gd name="T17" fmla="*/ 49 w 49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62">
                  <a:moveTo>
                    <a:pt x="5" y="0"/>
                  </a:moveTo>
                  <a:lnTo>
                    <a:pt x="0" y="22"/>
                  </a:lnTo>
                  <a:lnTo>
                    <a:pt x="44" y="62"/>
                  </a:lnTo>
                  <a:lnTo>
                    <a:pt x="49" y="4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2" name="Freeform 80"/>
            <p:cNvSpPr>
              <a:spLocks/>
            </p:cNvSpPr>
            <p:nvPr/>
          </p:nvSpPr>
          <p:spPr bwMode="auto">
            <a:xfrm>
              <a:off x="4502" y="2031"/>
              <a:ext cx="49" cy="31"/>
            </a:xfrm>
            <a:custGeom>
              <a:avLst/>
              <a:gdLst>
                <a:gd name="T0" fmla="*/ 5 w 49"/>
                <a:gd name="T1" fmla="*/ 0 h 62"/>
                <a:gd name="T2" fmla="*/ 0 w 49"/>
                <a:gd name="T3" fmla="*/ 1 h 62"/>
                <a:gd name="T4" fmla="*/ 44 w 49"/>
                <a:gd name="T5" fmla="*/ 1 h 62"/>
                <a:gd name="T6" fmla="*/ 49 w 49"/>
                <a:gd name="T7" fmla="*/ 1 h 62"/>
                <a:gd name="T8" fmla="*/ 5 w 49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62"/>
                <a:gd name="T17" fmla="*/ 49 w 49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62">
                  <a:moveTo>
                    <a:pt x="5" y="0"/>
                  </a:moveTo>
                  <a:lnTo>
                    <a:pt x="0" y="22"/>
                  </a:lnTo>
                  <a:lnTo>
                    <a:pt x="44" y="62"/>
                  </a:lnTo>
                  <a:lnTo>
                    <a:pt x="49" y="4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3" name="Freeform 81"/>
            <p:cNvSpPr>
              <a:spLocks/>
            </p:cNvSpPr>
            <p:nvPr/>
          </p:nvSpPr>
          <p:spPr bwMode="auto">
            <a:xfrm>
              <a:off x="4579" y="2066"/>
              <a:ext cx="49" cy="31"/>
            </a:xfrm>
            <a:custGeom>
              <a:avLst/>
              <a:gdLst>
                <a:gd name="T0" fmla="*/ 5 w 49"/>
                <a:gd name="T1" fmla="*/ 0 h 62"/>
                <a:gd name="T2" fmla="*/ 0 w 49"/>
                <a:gd name="T3" fmla="*/ 1 h 62"/>
                <a:gd name="T4" fmla="*/ 44 w 49"/>
                <a:gd name="T5" fmla="*/ 1 h 62"/>
                <a:gd name="T6" fmla="*/ 49 w 49"/>
                <a:gd name="T7" fmla="*/ 1 h 62"/>
                <a:gd name="T8" fmla="*/ 5 w 49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62"/>
                <a:gd name="T17" fmla="*/ 49 w 49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62">
                  <a:moveTo>
                    <a:pt x="5" y="0"/>
                  </a:moveTo>
                  <a:lnTo>
                    <a:pt x="0" y="22"/>
                  </a:lnTo>
                  <a:lnTo>
                    <a:pt x="44" y="62"/>
                  </a:lnTo>
                  <a:lnTo>
                    <a:pt x="49" y="4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4" name="Freeform 82"/>
            <p:cNvSpPr>
              <a:spLocks/>
            </p:cNvSpPr>
            <p:nvPr/>
          </p:nvSpPr>
          <p:spPr bwMode="auto">
            <a:xfrm>
              <a:off x="4655" y="2101"/>
              <a:ext cx="49" cy="30"/>
            </a:xfrm>
            <a:custGeom>
              <a:avLst/>
              <a:gdLst>
                <a:gd name="T0" fmla="*/ 5 w 49"/>
                <a:gd name="T1" fmla="*/ 0 h 60"/>
                <a:gd name="T2" fmla="*/ 0 w 49"/>
                <a:gd name="T3" fmla="*/ 1 h 60"/>
                <a:gd name="T4" fmla="*/ 44 w 49"/>
                <a:gd name="T5" fmla="*/ 1 h 60"/>
                <a:gd name="T6" fmla="*/ 49 w 49"/>
                <a:gd name="T7" fmla="*/ 1 h 60"/>
                <a:gd name="T8" fmla="*/ 5 w 49"/>
                <a:gd name="T9" fmla="*/ 0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60"/>
                <a:gd name="T17" fmla="*/ 49 w 49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60">
                  <a:moveTo>
                    <a:pt x="5" y="0"/>
                  </a:moveTo>
                  <a:lnTo>
                    <a:pt x="0" y="22"/>
                  </a:lnTo>
                  <a:lnTo>
                    <a:pt x="44" y="60"/>
                  </a:lnTo>
                  <a:lnTo>
                    <a:pt x="49" y="3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5" name="Freeform 83"/>
            <p:cNvSpPr>
              <a:spLocks/>
            </p:cNvSpPr>
            <p:nvPr/>
          </p:nvSpPr>
          <p:spPr bwMode="auto">
            <a:xfrm>
              <a:off x="4732" y="2135"/>
              <a:ext cx="49" cy="31"/>
            </a:xfrm>
            <a:custGeom>
              <a:avLst/>
              <a:gdLst>
                <a:gd name="T0" fmla="*/ 5 w 49"/>
                <a:gd name="T1" fmla="*/ 0 h 62"/>
                <a:gd name="T2" fmla="*/ 0 w 49"/>
                <a:gd name="T3" fmla="*/ 1 h 62"/>
                <a:gd name="T4" fmla="*/ 44 w 49"/>
                <a:gd name="T5" fmla="*/ 1 h 62"/>
                <a:gd name="T6" fmla="*/ 49 w 49"/>
                <a:gd name="T7" fmla="*/ 1 h 62"/>
                <a:gd name="T8" fmla="*/ 5 w 49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62"/>
                <a:gd name="T17" fmla="*/ 49 w 49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62">
                  <a:moveTo>
                    <a:pt x="5" y="0"/>
                  </a:moveTo>
                  <a:lnTo>
                    <a:pt x="0" y="22"/>
                  </a:lnTo>
                  <a:lnTo>
                    <a:pt x="44" y="62"/>
                  </a:lnTo>
                  <a:lnTo>
                    <a:pt x="49" y="4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6" name="Freeform 84"/>
            <p:cNvSpPr>
              <a:spLocks/>
            </p:cNvSpPr>
            <p:nvPr/>
          </p:nvSpPr>
          <p:spPr bwMode="auto">
            <a:xfrm>
              <a:off x="4808" y="2170"/>
              <a:ext cx="49" cy="31"/>
            </a:xfrm>
            <a:custGeom>
              <a:avLst/>
              <a:gdLst>
                <a:gd name="T0" fmla="*/ 5 w 49"/>
                <a:gd name="T1" fmla="*/ 0 h 62"/>
                <a:gd name="T2" fmla="*/ 0 w 49"/>
                <a:gd name="T3" fmla="*/ 1 h 62"/>
                <a:gd name="T4" fmla="*/ 44 w 49"/>
                <a:gd name="T5" fmla="*/ 1 h 62"/>
                <a:gd name="T6" fmla="*/ 49 w 49"/>
                <a:gd name="T7" fmla="*/ 1 h 62"/>
                <a:gd name="T8" fmla="*/ 5 w 49"/>
                <a:gd name="T9" fmla="*/ 0 h 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62"/>
                <a:gd name="T17" fmla="*/ 49 w 49"/>
                <a:gd name="T18" fmla="*/ 62 h 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62">
                  <a:moveTo>
                    <a:pt x="5" y="0"/>
                  </a:moveTo>
                  <a:lnTo>
                    <a:pt x="0" y="22"/>
                  </a:lnTo>
                  <a:lnTo>
                    <a:pt x="44" y="62"/>
                  </a:lnTo>
                  <a:lnTo>
                    <a:pt x="49" y="4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7" name="Freeform 86"/>
            <p:cNvSpPr>
              <a:spLocks/>
            </p:cNvSpPr>
            <p:nvPr/>
          </p:nvSpPr>
          <p:spPr bwMode="auto">
            <a:xfrm>
              <a:off x="4878" y="2202"/>
              <a:ext cx="465" cy="219"/>
            </a:xfrm>
            <a:custGeom>
              <a:avLst/>
              <a:gdLst>
                <a:gd name="T0" fmla="*/ 5 w 465"/>
                <a:gd name="T1" fmla="*/ 0 h 438"/>
                <a:gd name="T2" fmla="*/ 0 w 465"/>
                <a:gd name="T3" fmla="*/ 1 h 438"/>
                <a:gd name="T4" fmla="*/ 460 w 465"/>
                <a:gd name="T5" fmla="*/ 1 h 438"/>
                <a:gd name="T6" fmla="*/ 465 w 465"/>
                <a:gd name="T7" fmla="*/ 1 h 438"/>
                <a:gd name="T8" fmla="*/ 5 w 465"/>
                <a:gd name="T9" fmla="*/ 0 h 4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5"/>
                <a:gd name="T16" fmla="*/ 0 h 438"/>
                <a:gd name="T17" fmla="*/ 465 w 465"/>
                <a:gd name="T18" fmla="*/ 438 h 4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5" h="438">
                  <a:moveTo>
                    <a:pt x="5" y="0"/>
                  </a:moveTo>
                  <a:lnTo>
                    <a:pt x="0" y="22"/>
                  </a:lnTo>
                  <a:lnTo>
                    <a:pt x="460" y="438"/>
                  </a:lnTo>
                  <a:lnTo>
                    <a:pt x="465" y="41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8" name="Freeform 87"/>
            <p:cNvSpPr>
              <a:spLocks/>
            </p:cNvSpPr>
            <p:nvPr/>
          </p:nvSpPr>
          <p:spPr bwMode="auto">
            <a:xfrm>
              <a:off x="5321" y="2380"/>
              <a:ext cx="87" cy="71"/>
            </a:xfrm>
            <a:custGeom>
              <a:avLst/>
              <a:gdLst>
                <a:gd name="T0" fmla="*/ 0 w 87"/>
                <a:gd name="T1" fmla="*/ 1 h 142"/>
                <a:gd name="T2" fmla="*/ 87 w 87"/>
                <a:gd name="T3" fmla="*/ 1 h 142"/>
                <a:gd name="T4" fmla="*/ 33 w 87"/>
                <a:gd name="T5" fmla="*/ 0 h 142"/>
                <a:gd name="T6" fmla="*/ 0 w 87"/>
                <a:gd name="T7" fmla="*/ 1 h 14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7"/>
                <a:gd name="T13" fmla="*/ 0 h 142"/>
                <a:gd name="T14" fmla="*/ 87 w 87"/>
                <a:gd name="T15" fmla="*/ 142 h 14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7" h="142">
                  <a:moveTo>
                    <a:pt x="0" y="142"/>
                  </a:moveTo>
                  <a:lnTo>
                    <a:pt x="87" y="134"/>
                  </a:lnTo>
                  <a:lnTo>
                    <a:pt x="33" y="0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9" name="Freeform 89"/>
            <p:cNvSpPr>
              <a:spLocks/>
            </p:cNvSpPr>
            <p:nvPr/>
          </p:nvSpPr>
          <p:spPr bwMode="auto">
            <a:xfrm>
              <a:off x="4348" y="2261"/>
              <a:ext cx="538" cy="671"/>
            </a:xfrm>
            <a:custGeom>
              <a:avLst/>
              <a:gdLst>
                <a:gd name="T0" fmla="*/ 0 w 538"/>
                <a:gd name="T1" fmla="*/ 1 h 1341"/>
                <a:gd name="T2" fmla="*/ 8 w 538"/>
                <a:gd name="T3" fmla="*/ 1 h 1341"/>
                <a:gd name="T4" fmla="*/ 538 w 538"/>
                <a:gd name="T5" fmla="*/ 1 h 1341"/>
                <a:gd name="T6" fmla="*/ 530 w 538"/>
                <a:gd name="T7" fmla="*/ 0 h 1341"/>
                <a:gd name="T8" fmla="*/ 0 w 538"/>
                <a:gd name="T9" fmla="*/ 1 h 13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8"/>
                <a:gd name="T16" fmla="*/ 0 h 1341"/>
                <a:gd name="T17" fmla="*/ 538 w 538"/>
                <a:gd name="T18" fmla="*/ 1341 h 13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8" h="1341">
                  <a:moveTo>
                    <a:pt x="0" y="1323"/>
                  </a:moveTo>
                  <a:lnTo>
                    <a:pt x="8" y="1341"/>
                  </a:lnTo>
                  <a:lnTo>
                    <a:pt x="538" y="18"/>
                  </a:lnTo>
                  <a:lnTo>
                    <a:pt x="530" y="0"/>
                  </a:lnTo>
                  <a:lnTo>
                    <a:pt x="0" y="1323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0" name="Freeform 90"/>
            <p:cNvSpPr>
              <a:spLocks/>
            </p:cNvSpPr>
            <p:nvPr/>
          </p:nvSpPr>
          <p:spPr bwMode="auto">
            <a:xfrm>
              <a:off x="4849" y="2207"/>
              <a:ext cx="79" cy="86"/>
            </a:xfrm>
            <a:custGeom>
              <a:avLst/>
              <a:gdLst>
                <a:gd name="T0" fmla="*/ 61 w 79"/>
                <a:gd name="T1" fmla="*/ 1 h 172"/>
                <a:gd name="T2" fmla="*/ 79 w 79"/>
                <a:gd name="T3" fmla="*/ 0 h 172"/>
                <a:gd name="T4" fmla="*/ 0 w 79"/>
                <a:gd name="T5" fmla="*/ 1 h 172"/>
                <a:gd name="T6" fmla="*/ 61 w 79"/>
                <a:gd name="T7" fmla="*/ 1 h 1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9"/>
                <a:gd name="T13" fmla="*/ 0 h 172"/>
                <a:gd name="T14" fmla="*/ 79 w 79"/>
                <a:gd name="T15" fmla="*/ 172 h 1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9" h="172">
                  <a:moveTo>
                    <a:pt x="61" y="172"/>
                  </a:moveTo>
                  <a:lnTo>
                    <a:pt x="79" y="0"/>
                  </a:lnTo>
                  <a:lnTo>
                    <a:pt x="0" y="74"/>
                  </a:lnTo>
                  <a:lnTo>
                    <a:pt x="61" y="172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1" name="Freeform 92"/>
            <p:cNvSpPr>
              <a:spLocks/>
            </p:cNvSpPr>
            <p:nvPr/>
          </p:nvSpPr>
          <p:spPr bwMode="auto">
            <a:xfrm>
              <a:off x="4927" y="2125"/>
              <a:ext cx="314" cy="88"/>
            </a:xfrm>
            <a:custGeom>
              <a:avLst/>
              <a:gdLst>
                <a:gd name="T0" fmla="*/ 0 w 314"/>
                <a:gd name="T1" fmla="*/ 1 h 176"/>
                <a:gd name="T2" fmla="*/ 3 w 314"/>
                <a:gd name="T3" fmla="*/ 1 h 176"/>
                <a:gd name="T4" fmla="*/ 314 w 314"/>
                <a:gd name="T5" fmla="*/ 1 h 176"/>
                <a:gd name="T6" fmla="*/ 311 w 314"/>
                <a:gd name="T7" fmla="*/ 0 h 176"/>
                <a:gd name="T8" fmla="*/ 0 w 314"/>
                <a:gd name="T9" fmla="*/ 1 h 1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4"/>
                <a:gd name="T16" fmla="*/ 0 h 176"/>
                <a:gd name="T17" fmla="*/ 314 w 314"/>
                <a:gd name="T18" fmla="*/ 176 h 1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4" h="176">
                  <a:moveTo>
                    <a:pt x="0" y="154"/>
                  </a:moveTo>
                  <a:lnTo>
                    <a:pt x="3" y="176"/>
                  </a:lnTo>
                  <a:lnTo>
                    <a:pt x="314" y="22"/>
                  </a:lnTo>
                  <a:lnTo>
                    <a:pt x="311" y="0"/>
                  </a:lnTo>
                  <a:lnTo>
                    <a:pt x="0" y="154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2" name="Freeform 93"/>
            <p:cNvSpPr>
              <a:spLocks/>
            </p:cNvSpPr>
            <p:nvPr/>
          </p:nvSpPr>
          <p:spPr bwMode="auto">
            <a:xfrm>
              <a:off x="5227" y="2093"/>
              <a:ext cx="85" cy="75"/>
            </a:xfrm>
            <a:custGeom>
              <a:avLst/>
              <a:gdLst>
                <a:gd name="T0" fmla="*/ 19 w 85"/>
                <a:gd name="T1" fmla="*/ 1 h 150"/>
                <a:gd name="T2" fmla="*/ 85 w 85"/>
                <a:gd name="T3" fmla="*/ 1 h 150"/>
                <a:gd name="T4" fmla="*/ 0 w 85"/>
                <a:gd name="T5" fmla="*/ 0 h 150"/>
                <a:gd name="T6" fmla="*/ 19 w 85"/>
                <a:gd name="T7" fmla="*/ 1 h 1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5"/>
                <a:gd name="T13" fmla="*/ 0 h 150"/>
                <a:gd name="T14" fmla="*/ 85 w 85"/>
                <a:gd name="T15" fmla="*/ 150 h 1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5" h="150">
                  <a:moveTo>
                    <a:pt x="19" y="150"/>
                  </a:moveTo>
                  <a:lnTo>
                    <a:pt x="85" y="36"/>
                  </a:lnTo>
                  <a:lnTo>
                    <a:pt x="0" y="0"/>
                  </a:lnTo>
                  <a:lnTo>
                    <a:pt x="19" y="15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3" name="Rectangle 95"/>
            <p:cNvSpPr>
              <a:spLocks noChangeArrowheads="1"/>
            </p:cNvSpPr>
            <p:nvPr/>
          </p:nvSpPr>
          <p:spPr bwMode="auto">
            <a:xfrm>
              <a:off x="4496" y="2543"/>
              <a:ext cx="241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4" name="Rectangle 96"/>
            <p:cNvSpPr>
              <a:spLocks noChangeArrowheads="1"/>
            </p:cNvSpPr>
            <p:nvPr/>
          </p:nvSpPr>
          <p:spPr bwMode="auto">
            <a:xfrm>
              <a:off x="4585" y="2582"/>
              <a:ext cx="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</a:rPr>
                <a:t>r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sp>
          <p:nvSpPr>
            <p:cNvPr id="24615" name="Rectangle 97"/>
            <p:cNvSpPr>
              <a:spLocks noChangeArrowheads="1"/>
            </p:cNvSpPr>
            <p:nvPr/>
          </p:nvSpPr>
          <p:spPr bwMode="auto">
            <a:xfrm>
              <a:off x="4400" y="2294"/>
              <a:ext cx="54" cy="1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6" name="Freeform 98"/>
            <p:cNvSpPr>
              <a:spLocks/>
            </p:cNvSpPr>
            <p:nvPr/>
          </p:nvSpPr>
          <p:spPr bwMode="auto">
            <a:xfrm>
              <a:off x="4452" y="2257"/>
              <a:ext cx="92" cy="93"/>
            </a:xfrm>
            <a:custGeom>
              <a:avLst/>
              <a:gdLst>
                <a:gd name="T0" fmla="*/ 0 w 92"/>
                <a:gd name="T1" fmla="*/ 1 h 186"/>
                <a:gd name="T2" fmla="*/ 92 w 92"/>
                <a:gd name="T3" fmla="*/ 1 h 186"/>
                <a:gd name="T4" fmla="*/ 0 w 92"/>
                <a:gd name="T5" fmla="*/ 0 h 186"/>
                <a:gd name="T6" fmla="*/ 0 w 92"/>
                <a:gd name="T7" fmla="*/ 1 h 18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2"/>
                <a:gd name="T13" fmla="*/ 0 h 186"/>
                <a:gd name="T14" fmla="*/ 92 w 92"/>
                <a:gd name="T15" fmla="*/ 186 h 18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2" h="186">
                  <a:moveTo>
                    <a:pt x="0" y="186"/>
                  </a:moveTo>
                  <a:lnTo>
                    <a:pt x="92" y="92"/>
                  </a:lnTo>
                  <a:lnTo>
                    <a:pt x="0" y="0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7" name="Rectangle 100"/>
            <p:cNvSpPr>
              <a:spLocks noChangeArrowheads="1"/>
            </p:cNvSpPr>
            <p:nvPr/>
          </p:nvSpPr>
          <p:spPr bwMode="auto">
            <a:xfrm>
              <a:off x="4298" y="1623"/>
              <a:ext cx="54" cy="1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8" name="Freeform 101"/>
            <p:cNvSpPr>
              <a:spLocks/>
            </p:cNvSpPr>
            <p:nvPr/>
          </p:nvSpPr>
          <p:spPr bwMode="auto">
            <a:xfrm>
              <a:off x="4208" y="1586"/>
              <a:ext cx="93" cy="93"/>
            </a:xfrm>
            <a:custGeom>
              <a:avLst/>
              <a:gdLst>
                <a:gd name="T0" fmla="*/ 93 w 93"/>
                <a:gd name="T1" fmla="*/ 0 h 186"/>
                <a:gd name="T2" fmla="*/ 0 w 93"/>
                <a:gd name="T3" fmla="*/ 1 h 186"/>
                <a:gd name="T4" fmla="*/ 93 w 93"/>
                <a:gd name="T5" fmla="*/ 1 h 186"/>
                <a:gd name="T6" fmla="*/ 93 w 93"/>
                <a:gd name="T7" fmla="*/ 0 h 18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3"/>
                <a:gd name="T13" fmla="*/ 0 h 186"/>
                <a:gd name="T14" fmla="*/ 93 w 93"/>
                <a:gd name="T15" fmla="*/ 186 h 18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3" h="186">
                  <a:moveTo>
                    <a:pt x="93" y="0"/>
                  </a:moveTo>
                  <a:lnTo>
                    <a:pt x="0" y="92"/>
                  </a:lnTo>
                  <a:lnTo>
                    <a:pt x="93" y="186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9" name="Rectangle 103"/>
            <p:cNvSpPr>
              <a:spLocks noChangeArrowheads="1"/>
            </p:cNvSpPr>
            <p:nvPr/>
          </p:nvSpPr>
          <p:spPr bwMode="auto">
            <a:xfrm>
              <a:off x="4352" y="816"/>
              <a:ext cx="241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0" name="Rectangle 104"/>
            <p:cNvSpPr>
              <a:spLocks noChangeArrowheads="1"/>
            </p:cNvSpPr>
            <p:nvPr/>
          </p:nvSpPr>
          <p:spPr bwMode="auto">
            <a:xfrm>
              <a:off x="4416" y="842"/>
              <a:ext cx="11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  <a:latin typeface="Symbol" pitchFamily="18" charset="2"/>
                </a:rPr>
                <a:t>w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sp>
          <p:nvSpPr>
            <p:cNvPr id="24621" name="Freeform 105"/>
            <p:cNvSpPr>
              <a:spLocks/>
            </p:cNvSpPr>
            <p:nvPr/>
          </p:nvSpPr>
          <p:spPr bwMode="auto">
            <a:xfrm>
              <a:off x="4256" y="1104"/>
              <a:ext cx="192" cy="376"/>
            </a:xfrm>
            <a:custGeom>
              <a:avLst/>
              <a:gdLst>
                <a:gd name="T0" fmla="*/ 192 w 192"/>
                <a:gd name="T1" fmla="*/ 0 h 751"/>
                <a:gd name="T2" fmla="*/ 172 w 192"/>
                <a:gd name="T3" fmla="*/ 1 h 751"/>
                <a:gd name="T4" fmla="*/ 153 w 192"/>
                <a:gd name="T5" fmla="*/ 1 h 751"/>
                <a:gd name="T6" fmla="*/ 135 w 192"/>
                <a:gd name="T7" fmla="*/ 1 h 751"/>
                <a:gd name="T8" fmla="*/ 117 w 192"/>
                <a:gd name="T9" fmla="*/ 1 h 751"/>
                <a:gd name="T10" fmla="*/ 101 w 192"/>
                <a:gd name="T11" fmla="*/ 1 h 751"/>
                <a:gd name="T12" fmla="*/ 85 w 192"/>
                <a:gd name="T13" fmla="*/ 1 h 751"/>
                <a:gd name="T14" fmla="*/ 70 w 192"/>
                <a:gd name="T15" fmla="*/ 1 h 751"/>
                <a:gd name="T16" fmla="*/ 56 w 192"/>
                <a:gd name="T17" fmla="*/ 1 h 751"/>
                <a:gd name="T18" fmla="*/ 44 w 192"/>
                <a:gd name="T19" fmla="*/ 1 h 751"/>
                <a:gd name="T20" fmla="*/ 33 w 192"/>
                <a:gd name="T21" fmla="*/ 1 h 751"/>
                <a:gd name="T22" fmla="*/ 23 w 192"/>
                <a:gd name="T23" fmla="*/ 1 h 751"/>
                <a:gd name="T24" fmla="*/ 15 w 192"/>
                <a:gd name="T25" fmla="*/ 1 h 751"/>
                <a:gd name="T26" fmla="*/ 9 w 192"/>
                <a:gd name="T27" fmla="*/ 1 h 751"/>
                <a:gd name="T28" fmla="*/ 4 w 192"/>
                <a:gd name="T29" fmla="*/ 1 h 751"/>
                <a:gd name="T30" fmla="*/ 1 w 192"/>
                <a:gd name="T31" fmla="*/ 1 h 751"/>
                <a:gd name="T32" fmla="*/ 0 w 192"/>
                <a:gd name="T33" fmla="*/ 1 h 751"/>
                <a:gd name="T34" fmla="*/ 0 w 192"/>
                <a:gd name="T35" fmla="*/ 1 h 751"/>
                <a:gd name="T36" fmla="*/ 1 w 192"/>
                <a:gd name="T37" fmla="*/ 1 h 751"/>
                <a:gd name="T38" fmla="*/ 2 w 192"/>
                <a:gd name="T39" fmla="*/ 1 h 751"/>
                <a:gd name="T40" fmla="*/ 5 w 192"/>
                <a:gd name="T41" fmla="*/ 1 h 751"/>
                <a:gd name="T42" fmla="*/ 9 w 192"/>
                <a:gd name="T43" fmla="*/ 1 h 751"/>
                <a:gd name="T44" fmla="*/ 14 w 192"/>
                <a:gd name="T45" fmla="*/ 1 h 751"/>
                <a:gd name="T46" fmla="*/ 20 w 192"/>
                <a:gd name="T47" fmla="*/ 1 h 751"/>
                <a:gd name="T48" fmla="*/ 35 w 192"/>
                <a:gd name="T49" fmla="*/ 1 h 751"/>
                <a:gd name="T50" fmla="*/ 54 w 192"/>
                <a:gd name="T51" fmla="*/ 1 h 751"/>
                <a:gd name="T52" fmla="*/ 76 w 192"/>
                <a:gd name="T53" fmla="*/ 1 h 751"/>
                <a:gd name="T54" fmla="*/ 100 w 192"/>
                <a:gd name="T55" fmla="*/ 1 h 751"/>
                <a:gd name="T56" fmla="*/ 128 w 192"/>
                <a:gd name="T57" fmla="*/ 1 h 751"/>
                <a:gd name="T58" fmla="*/ 128 w 192"/>
                <a:gd name="T59" fmla="*/ 1 h 751"/>
                <a:gd name="T60" fmla="*/ 192 w 192"/>
                <a:gd name="T61" fmla="*/ 1 h 751"/>
                <a:gd name="T62" fmla="*/ 128 w 192"/>
                <a:gd name="T63" fmla="*/ 1 h 751"/>
                <a:gd name="T64" fmla="*/ 128 w 192"/>
                <a:gd name="T65" fmla="*/ 1 h 751"/>
                <a:gd name="T66" fmla="*/ 107 w 192"/>
                <a:gd name="T67" fmla="*/ 1 h 751"/>
                <a:gd name="T68" fmla="*/ 87 w 192"/>
                <a:gd name="T69" fmla="*/ 1 h 751"/>
                <a:gd name="T70" fmla="*/ 69 w 192"/>
                <a:gd name="T71" fmla="*/ 1 h 751"/>
                <a:gd name="T72" fmla="*/ 53 w 192"/>
                <a:gd name="T73" fmla="*/ 1 h 751"/>
                <a:gd name="T74" fmla="*/ 39 w 192"/>
                <a:gd name="T75" fmla="*/ 1 h 751"/>
                <a:gd name="T76" fmla="*/ 26 w 192"/>
                <a:gd name="T77" fmla="*/ 1 h 751"/>
                <a:gd name="T78" fmla="*/ 16 w 192"/>
                <a:gd name="T79" fmla="*/ 1 h 751"/>
                <a:gd name="T80" fmla="*/ 8 w 192"/>
                <a:gd name="T81" fmla="*/ 1 h 751"/>
                <a:gd name="T82" fmla="*/ 8 w 192"/>
                <a:gd name="T83" fmla="*/ 1 h 751"/>
                <a:gd name="T84" fmla="*/ 13 w 192"/>
                <a:gd name="T85" fmla="*/ 1 h 751"/>
                <a:gd name="T86" fmla="*/ 19 w 192"/>
                <a:gd name="T87" fmla="*/ 1 h 751"/>
                <a:gd name="T88" fmla="*/ 27 w 192"/>
                <a:gd name="T89" fmla="*/ 1 h 751"/>
                <a:gd name="T90" fmla="*/ 35 w 192"/>
                <a:gd name="T91" fmla="*/ 1 h 751"/>
                <a:gd name="T92" fmla="*/ 54 w 192"/>
                <a:gd name="T93" fmla="*/ 1 h 751"/>
                <a:gd name="T94" fmla="*/ 77 w 192"/>
                <a:gd name="T95" fmla="*/ 1 h 751"/>
                <a:gd name="T96" fmla="*/ 103 w 192"/>
                <a:gd name="T97" fmla="*/ 1 h 751"/>
                <a:gd name="T98" fmla="*/ 131 w 192"/>
                <a:gd name="T99" fmla="*/ 1 h 751"/>
                <a:gd name="T100" fmla="*/ 161 w 192"/>
                <a:gd name="T101" fmla="*/ 1 h 751"/>
                <a:gd name="T102" fmla="*/ 192 w 192"/>
                <a:gd name="T103" fmla="*/ 1 h 751"/>
                <a:gd name="T104" fmla="*/ 192 w 192"/>
                <a:gd name="T105" fmla="*/ 0 h 75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2"/>
                <a:gd name="T160" fmla="*/ 0 h 751"/>
                <a:gd name="T161" fmla="*/ 192 w 192"/>
                <a:gd name="T162" fmla="*/ 751 h 75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2" h="751">
                  <a:moveTo>
                    <a:pt x="192" y="0"/>
                  </a:moveTo>
                  <a:lnTo>
                    <a:pt x="172" y="2"/>
                  </a:lnTo>
                  <a:lnTo>
                    <a:pt x="153" y="6"/>
                  </a:lnTo>
                  <a:lnTo>
                    <a:pt x="135" y="12"/>
                  </a:lnTo>
                  <a:lnTo>
                    <a:pt x="117" y="22"/>
                  </a:lnTo>
                  <a:lnTo>
                    <a:pt x="101" y="32"/>
                  </a:lnTo>
                  <a:lnTo>
                    <a:pt x="85" y="46"/>
                  </a:lnTo>
                  <a:lnTo>
                    <a:pt x="70" y="62"/>
                  </a:lnTo>
                  <a:lnTo>
                    <a:pt x="56" y="78"/>
                  </a:lnTo>
                  <a:lnTo>
                    <a:pt x="44" y="98"/>
                  </a:lnTo>
                  <a:lnTo>
                    <a:pt x="33" y="118"/>
                  </a:lnTo>
                  <a:lnTo>
                    <a:pt x="23" y="140"/>
                  </a:lnTo>
                  <a:lnTo>
                    <a:pt x="15" y="164"/>
                  </a:lnTo>
                  <a:lnTo>
                    <a:pt x="9" y="188"/>
                  </a:lnTo>
                  <a:lnTo>
                    <a:pt x="4" y="214"/>
                  </a:lnTo>
                  <a:lnTo>
                    <a:pt x="1" y="240"/>
                  </a:lnTo>
                  <a:lnTo>
                    <a:pt x="0" y="268"/>
                  </a:lnTo>
                  <a:lnTo>
                    <a:pt x="0" y="422"/>
                  </a:lnTo>
                  <a:lnTo>
                    <a:pt x="1" y="444"/>
                  </a:lnTo>
                  <a:lnTo>
                    <a:pt x="2" y="464"/>
                  </a:lnTo>
                  <a:lnTo>
                    <a:pt x="5" y="484"/>
                  </a:lnTo>
                  <a:lnTo>
                    <a:pt x="9" y="504"/>
                  </a:lnTo>
                  <a:lnTo>
                    <a:pt x="14" y="524"/>
                  </a:lnTo>
                  <a:lnTo>
                    <a:pt x="20" y="542"/>
                  </a:lnTo>
                  <a:lnTo>
                    <a:pt x="35" y="578"/>
                  </a:lnTo>
                  <a:lnTo>
                    <a:pt x="54" y="609"/>
                  </a:lnTo>
                  <a:lnTo>
                    <a:pt x="76" y="635"/>
                  </a:lnTo>
                  <a:lnTo>
                    <a:pt x="100" y="657"/>
                  </a:lnTo>
                  <a:lnTo>
                    <a:pt x="128" y="675"/>
                  </a:lnTo>
                  <a:lnTo>
                    <a:pt x="128" y="751"/>
                  </a:lnTo>
                  <a:lnTo>
                    <a:pt x="192" y="613"/>
                  </a:lnTo>
                  <a:lnTo>
                    <a:pt x="128" y="446"/>
                  </a:lnTo>
                  <a:lnTo>
                    <a:pt x="128" y="522"/>
                  </a:lnTo>
                  <a:lnTo>
                    <a:pt x="107" y="510"/>
                  </a:lnTo>
                  <a:lnTo>
                    <a:pt x="87" y="494"/>
                  </a:lnTo>
                  <a:lnTo>
                    <a:pt x="69" y="476"/>
                  </a:lnTo>
                  <a:lnTo>
                    <a:pt x="53" y="454"/>
                  </a:lnTo>
                  <a:lnTo>
                    <a:pt x="39" y="430"/>
                  </a:lnTo>
                  <a:lnTo>
                    <a:pt x="26" y="404"/>
                  </a:lnTo>
                  <a:lnTo>
                    <a:pt x="16" y="376"/>
                  </a:lnTo>
                  <a:lnTo>
                    <a:pt x="8" y="346"/>
                  </a:lnTo>
                  <a:lnTo>
                    <a:pt x="13" y="326"/>
                  </a:lnTo>
                  <a:lnTo>
                    <a:pt x="19" y="306"/>
                  </a:lnTo>
                  <a:lnTo>
                    <a:pt x="27" y="286"/>
                  </a:lnTo>
                  <a:lnTo>
                    <a:pt x="35" y="268"/>
                  </a:lnTo>
                  <a:lnTo>
                    <a:pt x="54" y="236"/>
                  </a:lnTo>
                  <a:lnTo>
                    <a:pt x="77" y="208"/>
                  </a:lnTo>
                  <a:lnTo>
                    <a:pt x="103" y="184"/>
                  </a:lnTo>
                  <a:lnTo>
                    <a:pt x="131" y="168"/>
                  </a:lnTo>
                  <a:lnTo>
                    <a:pt x="161" y="158"/>
                  </a:lnTo>
                  <a:lnTo>
                    <a:pt x="192" y="154"/>
                  </a:lnTo>
                  <a:lnTo>
                    <a:pt x="192" y="0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2" name="Freeform 106"/>
            <p:cNvSpPr>
              <a:spLocks/>
            </p:cNvSpPr>
            <p:nvPr/>
          </p:nvSpPr>
          <p:spPr bwMode="auto">
            <a:xfrm>
              <a:off x="4256" y="1238"/>
              <a:ext cx="8" cy="39"/>
            </a:xfrm>
            <a:custGeom>
              <a:avLst/>
              <a:gdLst>
                <a:gd name="T0" fmla="*/ 0 w 8"/>
                <a:gd name="T1" fmla="*/ 0 h 78"/>
                <a:gd name="T2" fmla="*/ 1 w 8"/>
                <a:gd name="T3" fmla="*/ 1 h 78"/>
                <a:gd name="T4" fmla="*/ 2 w 8"/>
                <a:gd name="T5" fmla="*/ 1 h 78"/>
                <a:gd name="T6" fmla="*/ 8 w 8"/>
                <a:gd name="T7" fmla="*/ 1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78"/>
                <a:gd name="T14" fmla="*/ 8 w 8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78">
                  <a:moveTo>
                    <a:pt x="0" y="0"/>
                  </a:moveTo>
                  <a:lnTo>
                    <a:pt x="1" y="20"/>
                  </a:lnTo>
                  <a:lnTo>
                    <a:pt x="2" y="40"/>
                  </a:lnTo>
                  <a:lnTo>
                    <a:pt x="8" y="78"/>
                  </a:ln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3" name="Rectangle 123"/>
            <p:cNvSpPr>
              <a:spLocks noChangeArrowheads="1"/>
            </p:cNvSpPr>
            <p:nvPr/>
          </p:nvSpPr>
          <p:spPr bwMode="auto">
            <a:xfrm>
              <a:off x="4848" y="1536"/>
              <a:ext cx="241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4" name="Rectangle 124"/>
            <p:cNvSpPr>
              <a:spLocks noChangeArrowheads="1"/>
            </p:cNvSpPr>
            <p:nvPr/>
          </p:nvSpPr>
          <p:spPr bwMode="auto">
            <a:xfrm>
              <a:off x="4906" y="1575"/>
              <a:ext cx="7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</a:rPr>
                <a:t>v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sp>
          <p:nvSpPr>
            <p:cNvPr id="24625" name="Rectangle 125"/>
            <p:cNvSpPr>
              <a:spLocks noChangeArrowheads="1"/>
            </p:cNvSpPr>
            <p:nvPr/>
          </p:nvSpPr>
          <p:spPr bwMode="auto">
            <a:xfrm>
              <a:off x="4977" y="1575"/>
              <a:ext cx="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</a:rPr>
                <a:t>’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graphicFrame>
          <p:nvGraphicFramePr>
            <p:cNvPr id="24581" name="Object 126"/>
            <p:cNvGraphicFramePr>
              <a:graphicFrameLocks noChangeAspect="1"/>
            </p:cNvGraphicFramePr>
            <p:nvPr/>
          </p:nvGraphicFramePr>
          <p:xfrm>
            <a:off x="4767" y="2478"/>
            <a:ext cx="993" cy="256"/>
          </p:xfrm>
          <a:graphic>
            <a:graphicData uri="http://schemas.openxmlformats.org/presentationml/2006/ole">
              <p:oleObj spid="_x0000_s24581" name="Equation" r:id="rId6" imgW="787320" imgH="203040" progId="Equation.3">
                <p:embed/>
              </p:oleObj>
            </a:graphicData>
          </a:graphic>
        </p:graphicFrame>
        <p:graphicFrame>
          <p:nvGraphicFramePr>
            <p:cNvPr id="24582" name="Object 127"/>
            <p:cNvGraphicFramePr>
              <a:graphicFrameLocks noChangeAspect="1"/>
            </p:cNvGraphicFramePr>
            <p:nvPr/>
          </p:nvGraphicFramePr>
          <p:xfrm>
            <a:off x="5291" y="1842"/>
            <a:ext cx="469" cy="229"/>
          </p:xfrm>
          <a:graphic>
            <a:graphicData uri="http://schemas.openxmlformats.org/presentationml/2006/ole">
              <p:oleObj spid="_x0000_s24582" name="Equation" r:id="rId7" imgW="495000" imgH="241200" progId="Equation.DSMT4">
                <p:embed/>
              </p:oleObj>
            </a:graphicData>
          </a:graphic>
        </p:graphicFrame>
        <p:sp>
          <p:nvSpPr>
            <p:cNvPr id="24626" name="Line 128"/>
            <p:cNvSpPr>
              <a:spLocks noChangeShapeType="1"/>
            </p:cNvSpPr>
            <p:nvPr/>
          </p:nvSpPr>
          <p:spPr bwMode="auto">
            <a:xfrm flipV="1">
              <a:off x="4649" y="1752"/>
              <a:ext cx="227" cy="227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7" name="Line 129"/>
            <p:cNvSpPr>
              <a:spLocks noChangeShapeType="1"/>
            </p:cNvSpPr>
            <p:nvPr/>
          </p:nvSpPr>
          <p:spPr bwMode="auto">
            <a:xfrm>
              <a:off x="4649" y="1979"/>
              <a:ext cx="272" cy="45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8" name="Rectangle 130"/>
            <p:cNvSpPr>
              <a:spLocks noChangeArrowheads="1"/>
            </p:cNvSpPr>
            <p:nvPr/>
          </p:nvSpPr>
          <p:spPr bwMode="auto">
            <a:xfrm>
              <a:off x="4967" y="1888"/>
              <a:ext cx="19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chemeClr val="accent2"/>
                  </a:solidFill>
                </a:rPr>
                <a:t>f</a:t>
              </a:r>
              <a:r>
                <a:rPr lang="en-US" altLang="zh-CN" sz="2000" b="1" i="1" baseline="-25000">
                  <a:solidFill>
                    <a:schemeClr val="accent2"/>
                  </a:solidFill>
                </a:rPr>
                <a:t>cor</a:t>
              </a:r>
              <a:endParaRPr lang="en-US" altLang="zh-CN">
                <a:solidFill>
                  <a:schemeClr val="accent2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9" grpId="0" autoUpdateAnimBg="0"/>
      <p:bldP spid="33829" grpId="0" autoUpdateAnimBg="0"/>
      <p:bldP spid="33830" grpId="0" autoUpdateAnimBg="0"/>
      <p:bldP spid="33831" grpId="0" autoUpdateAnimBg="0"/>
      <p:bldP spid="33832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457200" y="381000"/>
            <a:ext cx="58674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地球上的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运动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物体还受科力影响。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北半球科力或其分量指向速度右方，南半球相反。造成各种效应。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457200" y="1844675"/>
            <a:ext cx="5867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例：水桶以</a:t>
            </a:r>
            <a:r>
              <a:rPr lang="zh-CN" altLang="en-US" b="1" i="1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</a:t>
            </a:r>
            <a:r>
              <a:rPr lang="zh-CN" altLang="en-US" b="1" i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 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旋转，水对水桶静止，求水面形状？</a:t>
            </a:r>
          </a:p>
        </p:txBody>
      </p:sp>
      <p:graphicFrame>
        <p:nvGraphicFramePr>
          <p:cNvPr id="34847" name="Object 31"/>
          <p:cNvGraphicFramePr>
            <a:graphicFrameLocks noChangeAspect="1"/>
          </p:cNvGraphicFramePr>
          <p:nvPr/>
        </p:nvGraphicFramePr>
        <p:xfrm>
          <a:off x="6324600" y="3581400"/>
          <a:ext cx="2819400" cy="2286000"/>
        </p:xfrm>
        <a:graphic>
          <a:graphicData uri="http://schemas.openxmlformats.org/presentationml/2006/ole">
            <p:oleObj spid="_x0000_s25602" name="位图图像" r:id="rId3" imgW="2161905" imgH="1752381" progId="PBrush">
              <p:embed/>
            </p:oleObj>
          </a:graphicData>
        </a:graphic>
      </p:graphicFrame>
      <p:sp>
        <p:nvSpPr>
          <p:cNvPr id="34848" name="Text Box 32"/>
          <p:cNvSpPr txBox="1">
            <a:spLocks noChangeArrowheads="1"/>
          </p:cNvSpPr>
          <p:nvPr/>
        </p:nvSpPr>
        <p:spPr bwMode="auto">
          <a:xfrm>
            <a:off x="457200" y="2682875"/>
            <a:ext cx="5867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解：选取水桶为参考系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K’</a:t>
            </a:r>
            <a:r>
              <a:rPr lang="en-US" altLang="zh-CN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 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，取如图所示的柱坐标系</a:t>
            </a:r>
            <a:r>
              <a:rPr lang="en-US" altLang="zh-CN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. 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研究水面一质元</a:t>
            </a:r>
            <a:r>
              <a:rPr lang="zh-CN" altLang="en-US" b="1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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  <a:sym typeface="Symbol" pitchFamily="18" charset="2"/>
              </a:rPr>
              <a:t>m</a:t>
            </a: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。</a:t>
            </a:r>
          </a:p>
        </p:txBody>
      </p:sp>
      <p:graphicFrame>
        <p:nvGraphicFramePr>
          <p:cNvPr id="34849" name="Object 33"/>
          <p:cNvGraphicFramePr>
            <a:graphicFrameLocks noChangeAspect="1"/>
          </p:cNvGraphicFramePr>
          <p:nvPr/>
        </p:nvGraphicFramePr>
        <p:xfrm>
          <a:off x="747713" y="3657600"/>
          <a:ext cx="4986337" cy="844550"/>
        </p:xfrm>
        <a:graphic>
          <a:graphicData uri="http://schemas.openxmlformats.org/presentationml/2006/ole">
            <p:oleObj spid="_x0000_s25603" name="Equation" r:id="rId4" imgW="5613120" imgH="952200" progId="Equation.DSMT4">
              <p:embed/>
            </p:oleObj>
          </a:graphicData>
        </a:graphic>
      </p:graphicFrame>
      <p:sp>
        <p:nvSpPr>
          <p:cNvPr id="34850" name="Text Box 34"/>
          <p:cNvSpPr txBox="1">
            <a:spLocks noChangeArrowheads="1"/>
          </p:cNvSpPr>
          <p:nvPr/>
        </p:nvSpPr>
        <p:spPr bwMode="auto">
          <a:xfrm>
            <a:off x="457200" y="45720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积分上式</a:t>
            </a:r>
          </a:p>
        </p:txBody>
      </p:sp>
      <p:graphicFrame>
        <p:nvGraphicFramePr>
          <p:cNvPr id="34851" name="Object 35"/>
          <p:cNvGraphicFramePr>
            <a:graphicFrameLocks noChangeAspect="1"/>
          </p:cNvGraphicFramePr>
          <p:nvPr/>
        </p:nvGraphicFramePr>
        <p:xfrm>
          <a:off x="1295400" y="5105400"/>
          <a:ext cx="3565525" cy="811213"/>
        </p:xfrm>
        <a:graphic>
          <a:graphicData uri="http://schemas.openxmlformats.org/presentationml/2006/ole">
            <p:oleObj spid="_x0000_s25604" name="Equation" r:id="rId5" imgW="4012920" imgH="914400" progId="Equation.DSMT4">
              <p:embed/>
            </p:oleObj>
          </a:graphicData>
        </a:graphic>
      </p:graphicFrame>
      <p:sp>
        <p:nvSpPr>
          <p:cNvPr id="34852" name="Text Box 36"/>
          <p:cNvSpPr txBox="1">
            <a:spLocks noChangeArrowheads="1"/>
          </p:cNvSpPr>
          <p:nvPr/>
        </p:nvSpPr>
        <p:spPr bwMode="auto">
          <a:xfrm>
            <a:off x="457200" y="60198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  <a:sym typeface="Symbol" pitchFamily="18" charset="2"/>
              </a:rPr>
              <a:t>旋转抛物面</a:t>
            </a:r>
          </a:p>
        </p:txBody>
      </p:sp>
      <p:grpSp>
        <p:nvGrpSpPr>
          <p:cNvPr id="25611" name="Group 77"/>
          <p:cNvGrpSpPr>
            <a:grpSpLocks/>
          </p:cNvGrpSpPr>
          <p:nvPr/>
        </p:nvGrpSpPr>
        <p:grpSpPr bwMode="auto">
          <a:xfrm>
            <a:off x="6330950" y="0"/>
            <a:ext cx="2813050" cy="3505200"/>
            <a:chOff x="3988" y="0"/>
            <a:chExt cx="1772" cy="2208"/>
          </a:xfrm>
        </p:grpSpPr>
        <p:sp>
          <p:nvSpPr>
            <p:cNvPr id="25612" name="Text Box 6"/>
            <p:cNvSpPr txBox="1">
              <a:spLocks noChangeArrowheads="1"/>
            </p:cNvSpPr>
            <p:nvPr/>
          </p:nvSpPr>
          <p:spPr bwMode="auto">
            <a:xfrm>
              <a:off x="4704" y="0"/>
              <a:ext cx="24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6600"/>
                  </a:solidFill>
                  <a:sym typeface="Symbol" pitchFamily="18" charset="2"/>
                </a:rPr>
                <a:t></a:t>
              </a:r>
              <a:endParaRPr lang="en-US" altLang="zh-CN" sz="2000" b="1" i="1">
                <a:solidFill>
                  <a:srgbClr val="FF6600"/>
                </a:solidFill>
              </a:endParaRPr>
            </a:p>
          </p:txBody>
        </p:sp>
        <p:sp>
          <p:nvSpPr>
            <p:cNvPr id="25613" name="AutoShape 38"/>
            <p:cNvSpPr>
              <a:spLocks noChangeAspect="1" noChangeArrowheads="1" noTextEdit="1"/>
            </p:cNvSpPr>
            <p:nvPr/>
          </p:nvSpPr>
          <p:spPr bwMode="auto">
            <a:xfrm>
              <a:off x="3988" y="192"/>
              <a:ext cx="1772" cy="2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4" name="Rectangle 40"/>
            <p:cNvSpPr>
              <a:spLocks noChangeArrowheads="1"/>
            </p:cNvSpPr>
            <p:nvPr/>
          </p:nvSpPr>
          <p:spPr bwMode="auto">
            <a:xfrm>
              <a:off x="3988" y="192"/>
              <a:ext cx="1772" cy="2016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25615" name="Picture 4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007" y="344"/>
              <a:ext cx="1734" cy="17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6" name="Rectangle 42"/>
            <p:cNvSpPr>
              <a:spLocks noChangeArrowheads="1"/>
            </p:cNvSpPr>
            <p:nvPr/>
          </p:nvSpPr>
          <p:spPr bwMode="auto">
            <a:xfrm>
              <a:off x="4007" y="344"/>
              <a:ext cx="1734" cy="1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7" name="Line 43"/>
            <p:cNvSpPr>
              <a:spLocks noChangeShapeType="1"/>
            </p:cNvSpPr>
            <p:nvPr/>
          </p:nvSpPr>
          <p:spPr bwMode="auto">
            <a:xfrm>
              <a:off x="4880" y="1979"/>
              <a:ext cx="1" cy="180"/>
            </a:xfrm>
            <a:prstGeom prst="line">
              <a:avLst/>
            </a:prstGeom>
            <a:noFill/>
            <a:ln w="3651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8" name="Line 44"/>
            <p:cNvSpPr>
              <a:spLocks noChangeShapeType="1"/>
            </p:cNvSpPr>
            <p:nvPr/>
          </p:nvSpPr>
          <p:spPr bwMode="auto">
            <a:xfrm>
              <a:off x="4884" y="237"/>
              <a:ext cx="1" cy="154"/>
            </a:xfrm>
            <a:prstGeom prst="line">
              <a:avLst/>
            </a:prstGeom>
            <a:noFill/>
            <a:ln w="3651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19" name="Freeform 45"/>
            <p:cNvSpPr>
              <a:spLocks/>
            </p:cNvSpPr>
            <p:nvPr/>
          </p:nvSpPr>
          <p:spPr bwMode="auto">
            <a:xfrm>
              <a:off x="4846" y="211"/>
              <a:ext cx="77" cy="66"/>
            </a:xfrm>
            <a:custGeom>
              <a:avLst/>
              <a:gdLst>
                <a:gd name="T0" fmla="*/ 1 w 154"/>
                <a:gd name="T1" fmla="*/ 0 h 132"/>
                <a:gd name="T2" fmla="*/ 1 w 154"/>
                <a:gd name="T3" fmla="*/ 1 h 132"/>
                <a:gd name="T4" fmla="*/ 1 w 154"/>
                <a:gd name="T5" fmla="*/ 1 h 132"/>
                <a:gd name="T6" fmla="*/ 0 w 154"/>
                <a:gd name="T7" fmla="*/ 1 h 132"/>
                <a:gd name="T8" fmla="*/ 1 w 154"/>
                <a:gd name="T9" fmla="*/ 0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4"/>
                <a:gd name="T16" fmla="*/ 0 h 132"/>
                <a:gd name="T17" fmla="*/ 154 w 154"/>
                <a:gd name="T18" fmla="*/ 132 h 1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4" h="132">
                  <a:moveTo>
                    <a:pt x="77" y="0"/>
                  </a:moveTo>
                  <a:lnTo>
                    <a:pt x="154" y="132"/>
                  </a:lnTo>
                  <a:lnTo>
                    <a:pt x="77" y="77"/>
                  </a:lnTo>
                  <a:lnTo>
                    <a:pt x="0" y="13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0" name="Line 46"/>
            <p:cNvSpPr>
              <a:spLocks noChangeShapeType="1"/>
            </p:cNvSpPr>
            <p:nvPr/>
          </p:nvSpPr>
          <p:spPr bwMode="auto">
            <a:xfrm flipV="1">
              <a:off x="4297" y="754"/>
              <a:ext cx="85" cy="183"/>
            </a:xfrm>
            <a:prstGeom prst="line">
              <a:avLst/>
            </a:prstGeom>
            <a:noFill/>
            <a:ln w="23813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1" name="Freeform 47"/>
            <p:cNvSpPr>
              <a:spLocks/>
            </p:cNvSpPr>
            <p:nvPr/>
          </p:nvSpPr>
          <p:spPr bwMode="auto">
            <a:xfrm>
              <a:off x="4283" y="896"/>
              <a:ext cx="56" cy="69"/>
            </a:xfrm>
            <a:custGeom>
              <a:avLst/>
              <a:gdLst>
                <a:gd name="T0" fmla="*/ 1 w 110"/>
                <a:gd name="T1" fmla="*/ 1 h 137"/>
                <a:gd name="T2" fmla="*/ 0 w 110"/>
                <a:gd name="T3" fmla="*/ 0 h 137"/>
                <a:gd name="T4" fmla="*/ 1 w 110"/>
                <a:gd name="T5" fmla="*/ 1 h 137"/>
                <a:gd name="T6" fmla="*/ 1 w 110"/>
                <a:gd name="T7" fmla="*/ 1 h 137"/>
                <a:gd name="T8" fmla="*/ 1 w 110"/>
                <a:gd name="T9" fmla="*/ 1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137"/>
                <a:gd name="T17" fmla="*/ 110 w 110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137">
                  <a:moveTo>
                    <a:pt x="2" y="137"/>
                  </a:moveTo>
                  <a:lnTo>
                    <a:pt x="0" y="0"/>
                  </a:lnTo>
                  <a:lnTo>
                    <a:pt x="30" y="75"/>
                  </a:lnTo>
                  <a:lnTo>
                    <a:pt x="110" y="51"/>
                  </a:lnTo>
                  <a:lnTo>
                    <a:pt x="2" y="137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2" name="Line 48"/>
            <p:cNvSpPr>
              <a:spLocks noChangeShapeType="1"/>
            </p:cNvSpPr>
            <p:nvPr/>
          </p:nvSpPr>
          <p:spPr bwMode="auto">
            <a:xfrm>
              <a:off x="4260" y="697"/>
              <a:ext cx="117" cy="6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3" name="Freeform 49"/>
            <p:cNvSpPr>
              <a:spLocks/>
            </p:cNvSpPr>
            <p:nvPr/>
          </p:nvSpPr>
          <p:spPr bwMode="auto">
            <a:xfrm>
              <a:off x="4233" y="683"/>
              <a:ext cx="69" cy="55"/>
            </a:xfrm>
            <a:custGeom>
              <a:avLst/>
              <a:gdLst>
                <a:gd name="T0" fmla="*/ 0 w 137"/>
                <a:gd name="T1" fmla="*/ 0 h 112"/>
                <a:gd name="T2" fmla="*/ 1 w 137"/>
                <a:gd name="T3" fmla="*/ 0 h 112"/>
                <a:gd name="T4" fmla="*/ 1 w 137"/>
                <a:gd name="T5" fmla="*/ 0 h 112"/>
                <a:gd name="T6" fmla="*/ 1 w 137"/>
                <a:gd name="T7" fmla="*/ 0 h 112"/>
                <a:gd name="T8" fmla="*/ 0 w 137"/>
                <a:gd name="T9" fmla="*/ 0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7"/>
                <a:gd name="T16" fmla="*/ 0 h 112"/>
                <a:gd name="T17" fmla="*/ 137 w 137"/>
                <a:gd name="T18" fmla="*/ 112 h 1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7" h="112">
                  <a:moveTo>
                    <a:pt x="0" y="0"/>
                  </a:moveTo>
                  <a:lnTo>
                    <a:pt x="137" y="4"/>
                  </a:lnTo>
                  <a:lnTo>
                    <a:pt x="60" y="32"/>
                  </a:lnTo>
                  <a:lnTo>
                    <a:pt x="79" y="1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4" name="Line 50"/>
            <p:cNvSpPr>
              <a:spLocks noChangeShapeType="1"/>
            </p:cNvSpPr>
            <p:nvPr/>
          </p:nvSpPr>
          <p:spPr bwMode="auto">
            <a:xfrm flipV="1">
              <a:off x="4543" y="815"/>
              <a:ext cx="48" cy="199"/>
            </a:xfrm>
            <a:prstGeom prst="line">
              <a:avLst/>
            </a:prstGeom>
            <a:noFill/>
            <a:ln w="23813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5" name="Freeform 51"/>
            <p:cNvSpPr>
              <a:spLocks/>
            </p:cNvSpPr>
            <p:nvPr/>
          </p:nvSpPr>
          <p:spPr bwMode="auto">
            <a:xfrm>
              <a:off x="4554" y="785"/>
              <a:ext cx="59" cy="68"/>
            </a:xfrm>
            <a:custGeom>
              <a:avLst/>
              <a:gdLst>
                <a:gd name="T0" fmla="*/ 0 w 120"/>
                <a:gd name="T1" fmla="*/ 0 h 135"/>
                <a:gd name="T2" fmla="*/ 0 w 120"/>
                <a:gd name="T3" fmla="*/ 1 h 135"/>
                <a:gd name="T4" fmla="*/ 0 w 120"/>
                <a:gd name="T5" fmla="*/ 1 h 135"/>
                <a:gd name="T6" fmla="*/ 0 w 120"/>
                <a:gd name="T7" fmla="*/ 1 h 135"/>
                <a:gd name="T8" fmla="*/ 0 w 120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0"/>
                <a:gd name="T16" fmla="*/ 0 h 135"/>
                <a:gd name="T17" fmla="*/ 120 w 120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0" h="135">
                  <a:moveTo>
                    <a:pt x="89" y="0"/>
                  </a:moveTo>
                  <a:lnTo>
                    <a:pt x="120" y="135"/>
                  </a:lnTo>
                  <a:lnTo>
                    <a:pt x="73" y="67"/>
                  </a:lnTo>
                  <a:lnTo>
                    <a:pt x="0" y="106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6" name="Line 52"/>
            <p:cNvSpPr>
              <a:spLocks noChangeShapeType="1"/>
            </p:cNvSpPr>
            <p:nvPr/>
          </p:nvSpPr>
          <p:spPr bwMode="auto">
            <a:xfrm>
              <a:off x="4547" y="1016"/>
              <a:ext cx="108" cy="21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7" name="Freeform 53"/>
            <p:cNvSpPr>
              <a:spLocks/>
            </p:cNvSpPr>
            <p:nvPr/>
          </p:nvSpPr>
          <p:spPr bwMode="auto">
            <a:xfrm>
              <a:off x="4619" y="1001"/>
              <a:ext cx="66" cy="60"/>
            </a:xfrm>
            <a:custGeom>
              <a:avLst/>
              <a:gdLst>
                <a:gd name="T0" fmla="*/ 1 w 132"/>
                <a:gd name="T1" fmla="*/ 1 h 119"/>
                <a:gd name="T2" fmla="*/ 0 w 132"/>
                <a:gd name="T3" fmla="*/ 1 h 119"/>
                <a:gd name="T4" fmla="*/ 1 w 132"/>
                <a:gd name="T5" fmla="*/ 1 h 119"/>
                <a:gd name="T6" fmla="*/ 1 w 132"/>
                <a:gd name="T7" fmla="*/ 0 h 119"/>
                <a:gd name="T8" fmla="*/ 1 w 132"/>
                <a:gd name="T9" fmla="*/ 1 h 1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2"/>
                <a:gd name="T16" fmla="*/ 0 h 119"/>
                <a:gd name="T17" fmla="*/ 132 w 132"/>
                <a:gd name="T18" fmla="*/ 119 h 1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2" h="119">
                  <a:moveTo>
                    <a:pt x="132" y="82"/>
                  </a:moveTo>
                  <a:lnTo>
                    <a:pt x="0" y="119"/>
                  </a:lnTo>
                  <a:lnTo>
                    <a:pt x="64" y="71"/>
                  </a:lnTo>
                  <a:lnTo>
                    <a:pt x="22" y="0"/>
                  </a:lnTo>
                  <a:lnTo>
                    <a:pt x="132" y="82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8" name="Line 54"/>
            <p:cNvSpPr>
              <a:spLocks noChangeShapeType="1"/>
            </p:cNvSpPr>
            <p:nvPr/>
          </p:nvSpPr>
          <p:spPr bwMode="auto">
            <a:xfrm>
              <a:off x="4857" y="941"/>
              <a:ext cx="160" cy="1"/>
            </a:xfrm>
            <a:prstGeom prst="line">
              <a:avLst/>
            </a:prstGeom>
            <a:noFill/>
            <a:ln w="23813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29" name="Freeform 55"/>
            <p:cNvSpPr>
              <a:spLocks/>
            </p:cNvSpPr>
            <p:nvPr/>
          </p:nvSpPr>
          <p:spPr bwMode="auto">
            <a:xfrm>
              <a:off x="4978" y="910"/>
              <a:ext cx="62" cy="61"/>
            </a:xfrm>
            <a:custGeom>
              <a:avLst/>
              <a:gdLst>
                <a:gd name="T0" fmla="*/ 1 w 123"/>
                <a:gd name="T1" fmla="*/ 1 h 122"/>
                <a:gd name="T2" fmla="*/ 0 w 123"/>
                <a:gd name="T3" fmla="*/ 1 h 122"/>
                <a:gd name="T4" fmla="*/ 1 w 123"/>
                <a:gd name="T5" fmla="*/ 1 h 122"/>
                <a:gd name="T6" fmla="*/ 0 w 123"/>
                <a:gd name="T7" fmla="*/ 0 h 122"/>
                <a:gd name="T8" fmla="*/ 1 w 123"/>
                <a:gd name="T9" fmla="*/ 1 h 1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3"/>
                <a:gd name="T16" fmla="*/ 0 h 122"/>
                <a:gd name="T17" fmla="*/ 123 w 123"/>
                <a:gd name="T18" fmla="*/ 122 h 1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3" h="122">
                  <a:moveTo>
                    <a:pt x="123" y="61"/>
                  </a:moveTo>
                  <a:lnTo>
                    <a:pt x="0" y="122"/>
                  </a:lnTo>
                  <a:lnTo>
                    <a:pt x="54" y="61"/>
                  </a:lnTo>
                  <a:lnTo>
                    <a:pt x="0" y="0"/>
                  </a:lnTo>
                  <a:lnTo>
                    <a:pt x="123" y="61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0" name="Line 56"/>
            <p:cNvSpPr>
              <a:spLocks noChangeShapeType="1"/>
            </p:cNvSpPr>
            <p:nvPr/>
          </p:nvSpPr>
          <p:spPr bwMode="auto">
            <a:xfrm flipV="1">
              <a:off x="4812" y="944"/>
              <a:ext cx="48" cy="63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1" name="Freeform 57"/>
            <p:cNvSpPr>
              <a:spLocks/>
            </p:cNvSpPr>
            <p:nvPr/>
          </p:nvSpPr>
          <p:spPr bwMode="auto">
            <a:xfrm>
              <a:off x="4793" y="964"/>
              <a:ext cx="62" cy="68"/>
            </a:xfrm>
            <a:custGeom>
              <a:avLst/>
              <a:gdLst>
                <a:gd name="T0" fmla="*/ 0 w 123"/>
                <a:gd name="T1" fmla="*/ 0 h 137"/>
                <a:gd name="T2" fmla="*/ 1 w 123"/>
                <a:gd name="T3" fmla="*/ 0 h 137"/>
                <a:gd name="T4" fmla="*/ 1 w 123"/>
                <a:gd name="T5" fmla="*/ 0 h 137"/>
                <a:gd name="T6" fmla="*/ 1 w 123"/>
                <a:gd name="T7" fmla="*/ 0 h 137"/>
                <a:gd name="T8" fmla="*/ 0 w 123"/>
                <a:gd name="T9" fmla="*/ 0 h 1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3"/>
                <a:gd name="T16" fmla="*/ 0 h 137"/>
                <a:gd name="T17" fmla="*/ 123 w 123"/>
                <a:gd name="T18" fmla="*/ 137 h 1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3" h="137">
                  <a:moveTo>
                    <a:pt x="0" y="137"/>
                  </a:moveTo>
                  <a:lnTo>
                    <a:pt x="26" y="0"/>
                  </a:lnTo>
                  <a:lnTo>
                    <a:pt x="41" y="83"/>
                  </a:lnTo>
                  <a:lnTo>
                    <a:pt x="123" y="76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2" name="Line 58"/>
            <p:cNvSpPr>
              <a:spLocks noChangeShapeType="1"/>
            </p:cNvSpPr>
            <p:nvPr/>
          </p:nvSpPr>
          <p:spPr bwMode="auto">
            <a:xfrm flipV="1">
              <a:off x="5305" y="898"/>
              <a:ext cx="156" cy="44"/>
            </a:xfrm>
            <a:prstGeom prst="line">
              <a:avLst/>
            </a:prstGeom>
            <a:noFill/>
            <a:ln w="23813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3" name="Freeform 59"/>
            <p:cNvSpPr>
              <a:spLocks/>
            </p:cNvSpPr>
            <p:nvPr/>
          </p:nvSpPr>
          <p:spPr bwMode="auto">
            <a:xfrm>
              <a:off x="5275" y="903"/>
              <a:ext cx="68" cy="59"/>
            </a:xfrm>
            <a:custGeom>
              <a:avLst/>
              <a:gdLst>
                <a:gd name="T0" fmla="*/ 0 w 136"/>
                <a:gd name="T1" fmla="*/ 1 h 118"/>
                <a:gd name="T2" fmla="*/ 1 w 136"/>
                <a:gd name="T3" fmla="*/ 0 h 118"/>
                <a:gd name="T4" fmla="*/ 1 w 136"/>
                <a:gd name="T5" fmla="*/ 1 h 118"/>
                <a:gd name="T6" fmla="*/ 1 w 136"/>
                <a:gd name="T7" fmla="*/ 1 h 118"/>
                <a:gd name="T8" fmla="*/ 0 w 136"/>
                <a:gd name="T9" fmla="*/ 1 h 1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118"/>
                <a:gd name="T17" fmla="*/ 136 w 136"/>
                <a:gd name="T18" fmla="*/ 118 h 1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118">
                  <a:moveTo>
                    <a:pt x="0" y="92"/>
                  </a:moveTo>
                  <a:lnTo>
                    <a:pt x="102" y="0"/>
                  </a:lnTo>
                  <a:lnTo>
                    <a:pt x="66" y="74"/>
                  </a:lnTo>
                  <a:lnTo>
                    <a:pt x="136" y="118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4" name="Line 60"/>
            <p:cNvSpPr>
              <a:spLocks noChangeShapeType="1"/>
            </p:cNvSpPr>
            <p:nvPr/>
          </p:nvSpPr>
          <p:spPr bwMode="auto">
            <a:xfrm>
              <a:off x="5376" y="869"/>
              <a:ext cx="85" cy="3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5" name="Freeform 61"/>
            <p:cNvSpPr>
              <a:spLocks/>
            </p:cNvSpPr>
            <p:nvPr/>
          </p:nvSpPr>
          <p:spPr bwMode="auto">
            <a:xfrm>
              <a:off x="5348" y="853"/>
              <a:ext cx="69" cy="56"/>
            </a:xfrm>
            <a:custGeom>
              <a:avLst/>
              <a:gdLst>
                <a:gd name="T0" fmla="*/ 0 w 137"/>
                <a:gd name="T1" fmla="*/ 0 h 113"/>
                <a:gd name="T2" fmla="*/ 1 w 137"/>
                <a:gd name="T3" fmla="*/ 0 h 113"/>
                <a:gd name="T4" fmla="*/ 1 w 137"/>
                <a:gd name="T5" fmla="*/ 0 h 113"/>
                <a:gd name="T6" fmla="*/ 1 w 137"/>
                <a:gd name="T7" fmla="*/ 0 h 113"/>
                <a:gd name="T8" fmla="*/ 0 w 137"/>
                <a:gd name="T9" fmla="*/ 0 h 1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7"/>
                <a:gd name="T16" fmla="*/ 0 h 113"/>
                <a:gd name="T17" fmla="*/ 137 w 137"/>
                <a:gd name="T18" fmla="*/ 113 h 1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7" h="113">
                  <a:moveTo>
                    <a:pt x="0" y="9"/>
                  </a:moveTo>
                  <a:lnTo>
                    <a:pt x="137" y="0"/>
                  </a:lnTo>
                  <a:lnTo>
                    <a:pt x="63" y="35"/>
                  </a:lnTo>
                  <a:lnTo>
                    <a:pt x="91" y="113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6" name="Line 62"/>
            <p:cNvSpPr>
              <a:spLocks noChangeShapeType="1"/>
            </p:cNvSpPr>
            <p:nvPr/>
          </p:nvSpPr>
          <p:spPr bwMode="auto">
            <a:xfrm>
              <a:off x="4602" y="1728"/>
              <a:ext cx="79" cy="190"/>
            </a:xfrm>
            <a:prstGeom prst="line">
              <a:avLst/>
            </a:prstGeom>
            <a:noFill/>
            <a:ln w="23813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7" name="Freeform 63"/>
            <p:cNvSpPr>
              <a:spLocks/>
            </p:cNvSpPr>
            <p:nvPr/>
          </p:nvSpPr>
          <p:spPr bwMode="auto">
            <a:xfrm>
              <a:off x="4586" y="1700"/>
              <a:ext cx="57" cy="69"/>
            </a:xfrm>
            <a:custGeom>
              <a:avLst/>
              <a:gdLst>
                <a:gd name="T0" fmla="*/ 1 w 113"/>
                <a:gd name="T1" fmla="*/ 0 h 138"/>
                <a:gd name="T2" fmla="*/ 1 w 113"/>
                <a:gd name="T3" fmla="*/ 1 h 138"/>
                <a:gd name="T4" fmla="*/ 1 w 113"/>
                <a:gd name="T5" fmla="*/ 1 h 138"/>
                <a:gd name="T6" fmla="*/ 0 w 113"/>
                <a:gd name="T7" fmla="*/ 1 h 138"/>
                <a:gd name="T8" fmla="*/ 1 w 113"/>
                <a:gd name="T9" fmla="*/ 0 h 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3"/>
                <a:gd name="T16" fmla="*/ 0 h 138"/>
                <a:gd name="T17" fmla="*/ 113 w 113"/>
                <a:gd name="T18" fmla="*/ 138 h 1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3" h="138">
                  <a:moveTo>
                    <a:pt x="9" y="0"/>
                  </a:moveTo>
                  <a:lnTo>
                    <a:pt x="113" y="91"/>
                  </a:lnTo>
                  <a:lnTo>
                    <a:pt x="34" y="63"/>
                  </a:lnTo>
                  <a:lnTo>
                    <a:pt x="0" y="13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8" name="Line 64"/>
            <p:cNvSpPr>
              <a:spLocks noChangeShapeType="1"/>
            </p:cNvSpPr>
            <p:nvPr/>
          </p:nvSpPr>
          <p:spPr bwMode="auto">
            <a:xfrm>
              <a:off x="4597" y="1876"/>
              <a:ext cx="78" cy="55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9" name="Freeform 65"/>
            <p:cNvSpPr>
              <a:spLocks/>
            </p:cNvSpPr>
            <p:nvPr/>
          </p:nvSpPr>
          <p:spPr bwMode="auto">
            <a:xfrm>
              <a:off x="4572" y="1859"/>
              <a:ext cx="68" cy="60"/>
            </a:xfrm>
            <a:custGeom>
              <a:avLst/>
              <a:gdLst>
                <a:gd name="T0" fmla="*/ 0 w 137"/>
                <a:gd name="T1" fmla="*/ 0 h 121"/>
                <a:gd name="T2" fmla="*/ 0 w 137"/>
                <a:gd name="T3" fmla="*/ 0 h 121"/>
                <a:gd name="T4" fmla="*/ 0 w 137"/>
                <a:gd name="T5" fmla="*/ 0 h 121"/>
                <a:gd name="T6" fmla="*/ 0 w 137"/>
                <a:gd name="T7" fmla="*/ 0 h 121"/>
                <a:gd name="T8" fmla="*/ 0 w 137"/>
                <a:gd name="T9" fmla="*/ 0 h 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7"/>
                <a:gd name="T16" fmla="*/ 0 h 121"/>
                <a:gd name="T17" fmla="*/ 137 w 137"/>
                <a:gd name="T18" fmla="*/ 121 h 1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7" h="121">
                  <a:moveTo>
                    <a:pt x="0" y="0"/>
                  </a:moveTo>
                  <a:lnTo>
                    <a:pt x="137" y="21"/>
                  </a:lnTo>
                  <a:lnTo>
                    <a:pt x="57" y="39"/>
                  </a:lnTo>
                  <a:lnTo>
                    <a:pt x="66" y="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0" name="Line 66"/>
            <p:cNvSpPr>
              <a:spLocks noChangeShapeType="1"/>
            </p:cNvSpPr>
            <p:nvPr/>
          </p:nvSpPr>
          <p:spPr bwMode="auto">
            <a:xfrm>
              <a:off x="4916" y="1661"/>
              <a:ext cx="160" cy="1"/>
            </a:xfrm>
            <a:prstGeom prst="line">
              <a:avLst/>
            </a:prstGeom>
            <a:noFill/>
            <a:ln w="23813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1" name="Freeform 67"/>
            <p:cNvSpPr>
              <a:spLocks/>
            </p:cNvSpPr>
            <p:nvPr/>
          </p:nvSpPr>
          <p:spPr bwMode="auto">
            <a:xfrm>
              <a:off x="5038" y="1630"/>
              <a:ext cx="61" cy="61"/>
            </a:xfrm>
            <a:custGeom>
              <a:avLst/>
              <a:gdLst>
                <a:gd name="T0" fmla="*/ 0 w 124"/>
                <a:gd name="T1" fmla="*/ 1 h 122"/>
                <a:gd name="T2" fmla="*/ 0 w 124"/>
                <a:gd name="T3" fmla="*/ 1 h 122"/>
                <a:gd name="T4" fmla="*/ 0 w 124"/>
                <a:gd name="T5" fmla="*/ 1 h 122"/>
                <a:gd name="T6" fmla="*/ 0 w 124"/>
                <a:gd name="T7" fmla="*/ 0 h 122"/>
                <a:gd name="T8" fmla="*/ 0 w 124"/>
                <a:gd name="T9" fmla="*/ 1 h 1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4"/>
                <a:gd name="T16" fmla="*/ 0 h 122"/>
                <a:gd name="T17" fmla="*/ 124 w 124"/>
                <a:gd name="T18" fmla="*/ 122 h 1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4" h="122">
                  <a:moveTo>
                    <a:pt x="124" y="62"/>
                  </a:moveTo>
                  <a:lnTo>
                    <a:pt x="0" y="122"/>
                  </a:lnTo>
                  <a:lnTo>
                    <a:pt x="54" y="62"/>
                  </a:lnTo>
                  <a:lnTo>
                    <a:pt x="0" y="0"/>
                  </a:lnTo>
                  <a:lnTo>
                    <a:pt x="124" y="62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2" name="Line 68"/>
            <p:cNvSpPr>
              <a:spLocks noChangeShapeType="1"/>
            </p:cNvSpPr>
            <p:nvPr/>
          </p:nvSpPr>
          <p:spPr bwMode="auto">
            <a:xfrm>
              <a:off x="4916" y="1669"/>
              <a:ext cx="75" cy="34"/>
            </a:xfrm>
            <a:prstGeom prst="line">
              <a:avLst/>
            </a:prstGeom>
            <a:noFill/>
            <a:ln w="23813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3" name="Freeform 69"/>
            <p:cNvSpPr>
              <a:spLocks/>
            </p:cNvSpPr>
            <p:nvPr/>
          </p:nvSpPr>
          <p:spPr bwMode="auto">
            <a:xfrm>
              <a:off x="4950" y="1662"/>
              <a:ext cx="69" cy="55"/>
            </a:xfrm>
            <a:custGeom>
              <a:avLst/>
              <a:gdLst>
                <a:gd name="T0" fmla="*/ 1 w 137"/>
                <a:gd name="T1" fmla="*/ 0 h 112"/>
                <a:gd name="T2" fmla="*/ 0 w 137"/>
                <a:gd name="T3" fmla="*/ 0 h 112"/>
                <a:gd name="T4" fmla="*/ 1 w 137"/>
                <a:gd name="T5" fmla="*/ 0 h 112"/>
                <a:gd name="T6" fmla="*/ 1 w 137"/>
                <a:gd name="T7" fmla="*/ 0 h 112"/>
                <a:gd name="T8" fmla="*/ 1 w 137"/>
                <a:gd name="T9" fmla="*/ 0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7"/>
                <a:gd name="T16" fmla="*/ 0 h 112"/>
                <a:gd name="T17" fmla="*/ 137 w 137"/>
                <a:gd name="T18" fmla="*/ 112 h 1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7" h="112">
                  <a:moveTo>
                    <a:pt x="137" y="107"/>
                  </a:moveTo>
                  <a:lnTo>
                    <a:pt x="0" y="112"/>
                  </a:lnTo>
                  <a:lnTo>
                    <a:pt x="74" y="79"/>
                  </a:lnTo>
                  <a:lnTo>
                    <a:pt x="50" y="0"/>
                  </a:lnTo>
                  <a:lnTo>
                    <a:pt x="137" y="107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4" name="Rectangle 71"/>
            <p:cNvSpPr>
              <a:spLocks noChangeArrowheads="1"/>
            </p:cNvSpPr>
            <p:nvPr/>
          </p:nvSpPr>
          <p:spPr bwMode="auto">
            <a:xfrm>
              <a:off x="4177" y="912"/>
              <a:ext cx="241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5" name="Rectangle 72"/>
            <p:cNvSpPr>
              <a:spLocks noChangeArrowheads="1"/>
            </p:cNvSpPr>
            <p:nvPr/>
          </p:nvSpPr>
          <p:spPr bwMode="auto">
            <a:xfrm>
              <a:off x="4235" y="951"/>
              <a:ext cx="7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FF00"/>
                  </a:solidFill>
                </a:rPr>
                <a:t>v</a:t>
              </a:r>
              <a:endParaRPr lang="en-US" altLang="zh-CN"/>
            </a:p>
          </p:txBody>
        </p:sp>
        <p:sp>
          <p:nvSpPr>
            <p:cNvPr id="25646" name="Rectangle 73"/>
            <p:cNvSpPr>
              <a:spLocks noChangeArrowheads="1"/>
            </p:cNvSpPr>
            <p:nvPr/>
          </p:nvSpPr>
          <p:spPr bwMode="auto">
            <a:xfrm>
              <a:off x="4306" y="951"/>
              <a:ext cx="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FF00"/>
                  </a:solidFill>
                </a:rPr>
                <a:t>’</a:t>
              </a:r>
              <a:endParaRPr lang="en-US" altLang="zh-CN"/>
            </a:p>
          </p:txBody>
        </p:sp>
        <p:sp>
          <p:nvSpPr>
            <p:cNvPr id="25647" name="Rectangle 74"/>
            <p:cNvSpPr>
              <a:spLocks noChangeArrowheads="1"/>
            </p:cNvSpPr>
            <p:nvPr/>
          </p:nvSpPr>
          <p:spPr bwMode="auto">
            <a:xfrm>
              <a:off x="4033" y="432"/>
              <a:ext cx="433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8" name="Rectangle 75"/>
            <p:cNvSpPr>
              <a:spLocks noChangeArrowheads="1"/>
            </p:cNvSpPr>
            <p:nvPr/>
          </p:nvSpPr>
          <p:spPr bwMode="auto">
            <a:xfrm>
              <a:off x="4153" y="471"/>
              <a:ext cx="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0000"/>
                  </a:solidFill>
                </a:rPr>
                <a:t>f</a:t>
              </a:r>
              <a:endParaRPr lang="en-US" altLang="zh-CN"/>
            </a:p>
          </p:txBody>
        </p:sp>
        <p:sp>
          <p:nvSpPr>
            <p:cNvPr id="25649" name="Rectangle 76"/>
            <p:cNvSpPr>
              <a:spLocks noChangeArrowheads="1"/>
            </p:cNvSpPr>
            <p:nvPr/>
          </p:nvSpPr>
          <p:spPr bwMode="auto">
            <a:xfrm>
              <a:off x="4206" y="561"/>
              <a:ext cx="138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300" b="1" i="1">
                  <a:solidFill>
                    <a:srgbClr val="FF0000"/>
                  </a:solidFill>
                </a:rPr>
                <a:t>cor</a:t>
              </a:r>
              <a:endParaRPr lang="en-US" altLang="zh-CN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4" grpId="0" autoUpdateAnimBg="0"/>
      <p:bldP spid="34848" grpId="0" autoUpdateAnimBg="0"/>
      <p:bldP spid="34850" grpId="0" autoUpdateAnimBg="0"/>
      <p:bldP spid="34852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5" name="Text Box 12"/>
          <p:cNvSpPr txBox="1">
            <a:spLocks noChangeArrowheads="1"/>
          </p:cNvSpPr>
          <p:nvPr/>
        </p:nvSpPr>
        <p:spPr bwMode="auto">
          <a:xfrm>
            <a:off x="457200" y="381000"/>
            <a:ext cx="54864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物体初速为零从离地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h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高处落下。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    取固定于地球的直角坐标系。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457200" y="1447800"/>
            <a:ext cx="548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动力学方程写为</a:t>
            </a:r>
          </a:p>
        </p:txBody>
      </p:sp>
      <p:graphicFrame>
        <p:nvGraphicFramePr>
          <p:cNvPr id="35855" name="Object 15"/>
          <p:cNvGraphicFramePr>
            <a:graphicFrameLocks noChangeAspect="1"/>
          </p:cNvGraphicFramePr>
          <p:nvPr/>
        </p:nvGraphicFramePr>
        <p:xfrm>
          <a:off x="1752600" y="1905000"/>
          <a:ext cx="2590800" cy="1409700"/>
        </p:xfrm>
        <a:graphic>
          <a:graphicData uri="http://schemas.openxmlformats.org/presentationml/2006/ole">
            <p:oleObj spid="_x0000_s26626" name="Equation" r:id="rId3" imgW="2590560" imgH="1409400" progId="Equation.DSMT4">
              <p:embed/>
            </p:oleObj>
          </a:graphicData>
        </a:graphic>
      </p:graphicFrame>
      <p:sp>
        <p:nvSpPr>
          <p:cNvPr id="35856" name="AutoShape 16"/>
          <p:cNvSpPr>
            <a:spLocks/>
          </p:cNvSpPr>
          <p:nvPr/>
        </p:nvSpPr>
        <p:spPr bwMode="auto">
          <a:xfrm>
            <a:off x="1371600" y="2133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zh-CN">
              <a:solidFill>
                <a:srgbClr val="FFFF00"/>
              </a:solidFill>
            </a:endParaRPr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4724400" y="1828800"/>
            <a:ext cx="68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accent2"/>
                </a:solidFill>
              </a:rPr>
              <a:t>(1)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accent2"/>
                </a:solidFill>
              </a:rPr>
              <a:t>(2)</a:t>
            </a:r>
          </a:p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accent2"/>
                </a:solidFill>
              </a:rPr>
              <a:t>(3)</a:t>
            </a:r>
          </a:p>
        </p:txBody>
      </p:sp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457200" y="34290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由（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1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）和初始条件                            ，解得</a:t>
            </a:r>
          </a:p>
        </p:txBody>
      </p:sp>
      <p:graphicFrame>
        <p:nvGraphicFramePr>
          <p:cNvPr id="35859" name="Object 19"/>
          <p:cNvGraphicFramePr>
            <a:graphicFrameLocks noChangeAspect="1"/>
          </p:cNvGraphicFramePr>
          <p:nvPr/>
        </p:nvGraphicFramePr>
        <p:xfrm>
          <a:off x="3276600" y="3429000"/>
          <a:ext cx="1981200" cy="406400"/>
        </p:xfrm>
        <a:graphic>
          <a:graphicData uri="http://schemas.openxmlformats.org/presentationml/2006/ole">
            <p:oleObj spid="_x0000_s26627" name="Equation" r:id="rId4" imgW="1981080" imgH="406080" progId="Equation.DSMT4">
              <p:embed/>
            </p:oleObj>
          </a:graphicData>
        </a:graphic>
      </p:graphicFrame>
      <p:graphicFrame>
        <p:nvGraphicFramePr>
          <p:cNvPr id="35860" name="Object 20"/>
          <p:cNvGraphicFramePr>
            <a:graphicFrameLocks noChangeAspect="1"/>
          </p:cNvGraphicFramePr>
          <p:nvPr/>
        </p:nvGraphicFramePr>
        <p:xfrm>
          <a:off x="6438900" y="3530600"/>
          <a:ext cx="1752600" cy="355600"/>
        </p:xfrm>
        <a:graphic>
          <a:graphicData uri="http://schemas.openxmlformats.org/presentationml/2006/ole">
            <p:oleObj spid="_x0000_s26628" name="Equation" r:id="rId5" imgW="1752480" imgH="355320" progId="Equation.DSMT4">
              <p:embed/>
            </p:oleObj>
          </a:graphicData>
        </a:graphic>
      </p:graphicFrame>
      <p:sp>
        <p:nvSpPr>
          <p:cNvPr id="35861" name="Text Box 21"/>
          <p:cNvSpPr txBox="1">
            <a:spLocks noChangeArrowheads="1"/>
          </p:cNvSpPr>
          <p:nvPr/>
        </p:nvSpPr>
        <p:spPr bwMode="auto">
          <a:xfrm>
            <a:off x="457200" y="39624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由（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3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）和初始条件                            ，解得</a:t>
            </a:r>
          </a:p>
        </p:txBody>
      </p:sp>
      <p:graphicFrame>
        <p:nvGraphicFramePr>
          <p:cNvPr id="35862" name="Object 22"/>
          <p:cNvGraphicFramePr>
            <a:graphicFrameLocks noChangeAspect="1"/>
          </p:cNvGraphicFramePr>
          <p:nvPr/>
        </p:nvGraphicFramePr>
        <p:xfrm>
          <a:off x="3276600" y="3962400"/>
          <a:ext cx="1981200" cy="406400"/>
        </p:xfrm>
        <a:graphic>
          <a:graphicData uri="http://schemas.openxmlformats.org/presentationml/2006/ole">
            <p:oleObj spid="_x0000_s26629" name="Equation" r:id="rId6" imgW="1981080" imgH="406080" progId="Equation.DSMT4">
              <p:embed/>
            </p:oleObj>
          </a:graphicData>
        </a:graphic>
      </p:graphicFrame>
      <p:graphicFrame>
        <p:nvGraphicFramePr>
          <p:cNvPr id="35863" name="Object 23"/>
          <p:cNvGraphicFramePr>
            <a:graphicFrameLocks noChangeAspect="1"/>
          </p:cNvGraphicFramePr>
          <p:nvPr/>
        </p:nvGraphicFramePr>
        <p:xfrm>
          <a:off x="2514600" y="4419600"/>
          <a:ext cx="3035300" cy="800100"/>
        </p:xfrm>
        <a:graphic>
          <a:graphicData uri="http://schemas.openxmlformats.org/presentationml/2006/ole">
            <p:oleObj spid="_x0000_s26630" name="Equation" r:id="rId7" imgW="3035160" imgH="799920" progId="Equation.DSMT4">
              <p:embed/>
            </p:oleObj>
          </a:graphicData>
        </a:graphic>
      </p:graphicFrame>
      <p:sp>
        <p:nvSpPr>
          <p:cNvPr id="35864" name="Text Box 24"/>
          <p:cNvSpPr txBox="1">
            <a:spLocks noChangeArrowheads="1"/>
          </p:cNvSpPr>
          <p:nvPr/>
        </p:nvSpPr>
        <p:spPr bwMode="auto">
          <a:xfrm>
            <a:off x="457200" y="53340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将                代入（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2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）并初始条件                         ，解得</a:t>
            </a:r>
          </a:p>
        </p:txBody>
      </p:sp>
      <p:graphicFrame>
        <p:nvGraphicFramePr>
          <p:cNvPr id="35865" name="Object 25"/>
          <p:cNvGraphicFramePr>
            <a:graphicFrameLocks noChangeAspect="1"/>
          </p:cNvGraphicFramePr>
          <p:nvPr/>
        </p:nvGraphicFramePr>
        <p:xfrm>
          <a:off x="914400" y="5410200"/>
          <a:ext cx="1066800" cy="368300"/>
        </p:xfrm>
        <a:graphic>
          <a:graphicData uri="http://schemas.openxmlformats.org/presentationml/2006/ole">
            <p:oleObj spid="_x0000_s26631" name="Equation" r:id="rId8" imgW="1066680" imgH="368280" progId="Equation.DSMT4">
              <p:embed/>
            </p:oleObj>
          </a:graphicData>
        </a:graphic>
      </p:graphicFrame>
      <p:graphicFrame>
        <p:nvGraphicFramePr>
          <p:cNvPr id="35866" name="Object 26"/>
          <p:cNvGraphicFramePr>
            <a:graphicFrameLocks noChangeAspect="1"/>
          </p:cNvGraphicFramePr>
          <p:nvPr/>
        </p:nvGraphicFramePr>
        <p:xfrm>
          <a:off x="5086350" y="5403850"/>
          <a:ext cx="1790700" cy="368300"/>
        </p:xfrm>
        <a:graphic>
          <a:graphicData uri="http://schemas.openxmlformats.org/presentationml/2006/ole">
            <p:oleObj spid="_x0000_s26632" name="Equation" r:id="rId9" imgW="1790640" imgH="368280" progId="Equation.DSMT4">
              <p:embed/>
            </p:oleObj>
          </a:graphicData>
        </a:graphic>
      </p:graphicFrame>
      <p:graphicFrame>
        <p:nvGraphicFramePr>
          <p:cNvPr id="35867" name="Object 27"/>
          <p:cNvGraphicFramePr>
            <a:graphicFrameLocks noChangeAspect="1"/>
          </p:cNvGraphicFramePr>
          <p:nvPr/>
        </p:nvGraphicFramePr>
        <p:xfrm>
          <a:off x="1943100" y="5867400"/>
          <a:ext cx="4419600" cy="812800"/>
        </p:xfrm>
        <a:graphic>
          <a:graphicData uri="http://schemas.openxmlformats.org/presentationml/2006/ole">
            <p:oleObj spid="_x0000_s26633" name="Equation" r:id="rId10" imgW="4419360" imgH="812520" progId="Equation.DSMT4">
              <p:embed/>
            </p:oleObj>
          </a:graphicData>
        </a:graphic>
      </p:graphicFrame>
      <p:grpSp>
        <p:nvGrpSpPr>
          <p:cNvPr id="26642" name="Group 57"/>
          <p:cNvGrpSpPr>
            <a:grpSpLocks/>
          </p:cNvGrpSpPr>
          <p:nvPr/>
        </p:nvGrpSpPr>
        <p:grpSpPr bwMode="auto">
          <a:xfrm>
            <a:off x="6019800" y="533400"/>
            <a:ext cx="2265363" cy="2362200"/>
            <a:chOff x="3792" y="336"/>
            <a:chExt cx="1427" cy="1488"/>
          </a:xfrm>
        </p:grpSpPr>
        <p:sp>
          <p:nvSpPr>
            <p:cNvPr id="26646" name="AutoShape 29"/>
            <p:cNvSpPr>
              <a:spLocks noChangeAspect="1" noChangeArrowheads="1" noTextEdit="1"/>
            </p:cNvSpPr>
            <p:nvPr/>
          </p:nvSpPr>
          <p:spPr bwMode="auto">
            <a:xfrm>
              <a:off x="3792" y="336"/>
              <a:ext cx="1427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26647" name="Picture 3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792" y="576"/>
              <a:ext cx="1427" cy="1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6648" name="Group 34"/>
            <p:cNvGrpSpPr>
              <a:grpSpLocks/>
            </p:cNvGrpSpPr>
            <p:nvPr/>
          </p:nvGrpSpPr>
          <p:grpSpPr bwMode="auto">
            <a:xfrm>
              <a:off x="4322" y="528"/>
              <a:ext cx="93" cy="192"/>
              <a:chOff x="4322" y="528"/>
              <a:chExt cx="93" cy="192"/>
            </a:xfrm>
          </p:grpSpPr>
          <p:sp>
            <p:nvSpPr>
              <p:cNvPr id="26671" name="Rectangle 32"/>
              <p:cNvSpPr>
                <a:spLocks noChangeArrowheads="1"/>
              </p:cNvSpPr>
              <p:nvPr/>
            </p:nvSpPr>
            <p:spPr bwMode="auto">
              <a:xfrm>
                <a:off x="4359" y="618"/>
                <a:ext cx="18" cy="102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72" name="Freeform 33"/>
              <p:cNvSpPr>
                <a:spLocks/>
              </p:cNvSpPr>
              <p:nvPr/>
            </p:nvSpPr>
            <p:spPr bwMode="auto">
              <a:xfrm>
                <a:off x="4322" y="528"/>
                <a:ext cx="93" cy="93"/>
              </a:xfrm>
              <a:custGeom>
                <a:avLst/>
                <a:gdLst>
                  <a:gd name="T0" fmla="*/ 1 w 186"/>
                  <a:gd name="T1" fmla="*/ 93 h 93"/>
                  <a:gd name="T2" fmla="*/ 1 w 186"/>
                  <a:gd name="T3" fmla="*/ 0 h 93"/>
                  <a:gd name="T4" fmla="*/ 0 w 186"/>
                  <a:gd name="T5" fmla="*/ 93 h 93"/>
                  <a:gd name="T6" fmla="*/ 1 w 186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6"/>
                  <a:gd name="T13" fmla="*/ 0 h 93"/>
                  <a:gd name="T14" fmla="*/ 186 w 186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6" h="93">
                    <a:moveTo>
                      <a:pt x="186" y="93"/>
                    </a:moveTo>
                    <a:lnTo>
                      <a:pt x="92" y="0"/>
                    </a:lnTo>
                    <a:lnTo>
                      <a:pt x="0" y="93"/>
                    </a:lnTo>
                    <a:lnTo>
                      <a:pt x="186" y="9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6649" name="Group 37"/>
            <p:cNvGrpSpPr>
              <a:grpSpLocks/>
            </p:cNvGrpSpPr>
            <p:nvPr/>
          </p:nvGrpSpPr>
          <p:grpSpPr bwMode="auto">
            <a:xfrm>
              <a:off x="4600" y="480"/>
              <a:ext cx="391" cy="486"/>
              <a:chOff x="4600" y="480"/>
              <a:chExt cx="391" cy="486"/>
            </a:xfrm>
          </p:grpSpPr>
          <p:sp>
            <p:nvSpPr>
              <p:cNvPr id="26669" name="Freeform 35"/>
              <p:cNvSpPr>
                <a:spLocks/>
              </p:cNvSpPr>
              <p:nvPr/>
            </p:nvSpPr>
            <p:spPr bwMode="auto">
              <a:xfrm>
                <a:off x="4600" y="545"/>
                <a:ext cx="343" cy="421"/>
              </a:xfrm>
              <a:custGeom>
                <a:avLst/>
                <a:gdLst>
                  <a:gd name="T0" fmla="*/ 0 w 685"/>
                  <a:gd name="T1" fmla="*/ 410 h 421"/>
                  <a:gd name="T2" fmla="*/ 1 w 685"/>
                  <a:gd name="T3" fmla="*/ 421 h 421"/>
                  <a:gd name="T4" fmla="*/ 1 w 685"/>
                  <a:gd name="T5" fmla="*/ 11 h 421"/>
                  <a:gd name="T6" fmla="*/ 1 w 685"/>
                  <a:gd name="T7" fmla="*/ 0 h 421"/>
                  <a:gd name="T8" fmla="*/ 0 w 685"/>
                  <a:gd name="T9" fmla="*/ 410 h 4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85"/>
                  <a:gd name="T16" fmla="*/ 0 h 421"/>
                  <a:gd name="T17" fmla="*/ 685 w 685"/>
                  <a:gd name="T18" fmla="*/ 421 h 4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85" h="421">
                    <a:moveTo>
                      <a:pt x="0" y="410"/>
                    </a:moveTo>
                    <a:lnTo>
                      <a:pt x="28" y="421"/>
                    </a:lnTo>
                    <a:lnTo>
                      <a:pt x="685" y="11"/>
                    </a:lnTo>
                    <a:lnTo>
                      <a:pt x="657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70" name="Freeform 36"/>
              <p:cNvSpPr>
                <a:spLocks/>
              </p:cNvSpPr>
              <p:nvPr/>
            </p:nvSpPr>
            <p:spPr bwMode="auto">
              <a:xfrm>
                <a:off x="4897" y="480"/>
                <a:ext cx="94" cy="102"/>
              </a:xfrm>
              <a:custGeom>
                <a:avLst/>
                <a:gdLst>
                  <a:gd name="T0" fmla="*/ 1 w 188"/>
                  <a:gd name="T1" fmla="*/ 102 h 102"/>
                  <a:gd name="T2" fmla="*/ 1 w 188"/>
                  <a:gd name="T3" fmla="*/ 0 h 102"/>
                  <a:gd name="T4" fmla="*/ 0 w 188"/>
                  <a:gd name="T5" fmla="*/ 45 h 102"/>
                  <a:gd name="T6" fmla="*/ 1 w 188"/>
                  <a:gd name="T7" fmla="*/ 102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8"/>
                  <a:gd name="T13" fmla="*/ 0 h 102"/>
                  <a:gd name="T14" fmla="*/ 188 w 18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8" h="102">
                    <a:moveTo>
                      <a:pt x="146" y="102"/>
                    </a:moveTo>
                    <a:lnTo>
                      <a:pt x="188" y="0"/>
                    </a:lnTo>
                    <a:lnTo>
                      <a:pt x="0" y="45"/>
                    </a:lnTo>
                    <a:lnTo>
                      <a:pt x="146" y="10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6650" name="Group 40"/>
            <p:cNvGrpSpPr>
              <a:grpSpLocks/>
            </p:cNvGrpSpPr>
            <p:nvPr/>
          </p:nvGrpSpPr>
          <p:grpSpPr bwMode="auto">
            <a:xfrm>
              <a:off x="4604" y="810"/>
              <a:ext cx="339" cy="159"/>
              <a:chOff x="4604" y="810"/>
              <a:chExt cx="339" cy="159"/>
            </a:xfrm>
          </p:grpSpPr>
          <p:sp>
            <p:nvSpPr>
              <p:cNvPr id="26667" name="Freeform 38"/>
              <p:cNvSpPr>
                <a:spLocks/>
              </p:cNvSpPr>
              <p:nvPr/>
            </p:nvSpPr>
            <p:spPr bwMode="auto">
              <a:xfrm>
                <a:off x="4604" y="844"/>
                <a:ext cx="260" cy="125"/>
              </a:xfrm>
              <a:custGeom>
                <a:avLst/>
                <a:gdLst>
                  <a:gd name="T0" fmla="*/ 0 w 519"/>
                  <a:gd name="T1" fmla="*/ 108 h 125"/>
                  <a:gd name="T2" fmla="*/ 1 w 519"/>
                  <a:gd name="T3" fmla="*/ 125 h 125"/>
                  <a:gd name="T4" fmla="*/ 1 w 519"/>
                  <a:gd name="T5" fmla="*/ 17 h 125"/>
                  <a:gd name="T6" fmla="*/ 1 w 519"/>
                  <a:gd name="T7" fmla="*/ 0 h 125"/>
                  <a:gd name="T8" fmla="*/ 0 w 519"/>
                  <a:gd name="T9" fmla="*/ 108 h 1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9"/>
                  <a:gd name="T16" fmla="*/ 0 h 125"/>
                  <a:gd name="T17" fmla="*/ 519 w 519"/>
                  <a:gd name="T18" fmla="*/ 125 h 1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9" h="125">
                    <a:moveTo>
                      <a:pt x="0" y="108"/>
                    </a:moveTo>
                    <a:lnTo>
                      <a:pt x="14" y="125"/>
                    </a:lnTo>
                    <a:lnTo>
                      <a:pt x="519" y="17"/>
                    </a:lnTo>
                    <a:lnTo>
                      <a:pt x="506" y="0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68" name="Freeform 39"/>
              <p:cNvSpPr>
                <a:spLocks/>
              </p:cNvSpPr>
              <p:nvPr/>
            </p:nvSpPr>
            <p:spPr bwMode="auto">
              <a:xfrm>
                <a:off x="4840" y="810"/>
                <a:ext cx="103" cy="86"/>
              </a:xfrm>
              <a:custGeom>
                <a:avLst/>
                <a:gdLst>
                  <a:gd name="T0" fmla="*/ 1 w 205"/>
                  <a:gd name="T1" fmla="*/ 86 h 86"/>
                  <a:gd name="T2" fmla="*/ 1 w 205"/>
                  <a:gd name="T3" fmla="*/ 6 h 86"/>
                  <a:gd name="T4" fmla="*/ 0 w 205"/>
                  <a:gd name="T5" fmla="*/ 0 h 86"/>
                  <a:gd name="T6" fmla="*/ 1 w 205"/>
                  <a:gd name="T7" fmla="*/ 86 h 8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5"/>
                  <a:gd name="T13" fmla="*/ 0 h 86"/>
                  <a:gd name="T14" fmla="*/ 205 w 205"/>
                  <a:gd name="T15" fmla="*/ 86 h 8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5" h="86">
                    <a:moveTo>
                      <a:pt x="71" y="86"/>
                    </a:moveTo>
                    <a:lnTo>
                      <a:pt x="205" y="6"/>
                    </a:lnTo>
                    <a:lnTo>
                      <a:pt x="0" y="0"/>
                    </a:lnTo>
                    <a:lnTo>
                      <a:pt x="71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6651" name="Group 43"/>
            <p:cNvGrpSpPr>
              <a:grpSpLocks/>
            </p:cNvGrpSpPr>
            <p:nvPr/>
          </p:nvGrpSpPr>
          <p:grpSpPr bwMode="auto">
            <a:xfrm>
              <a:off x="4599" y="957"/>
              <a:ext cx="113" cy="243"/>
              <a:chOff x="4599" y="957"/>
              <a:chExt cx="113" cy="243"/>
            </a:xfrm>
          </p:grpSpPr>
          <p:sp>
            <p:nvSpPr>
              <p:cNvPr id="26665" name="Freeform 41"/>
              <p:cNvSpPr>
                <a:spLocks/>
              </p:cNvSpPr>
              <p:nvPr/>
            </p:nvSpPr>
            <p:spPr bwMode="auto">
              <a:xfrm>
                <a:off x="4599" y="957"/>
                <a:ext cx="79" cy="164"/>
              </a:xfrm>
              <a:custGeom>
                <a:avLst/>
                <a:gdLst>
                  <a:gd name="T0" fmla="*/ 1 w 158"/>
                  <a:gd name="T1" fmla="*/ 0 h 164"/>
                  <a:gd name="T2" fmla="*/ 0 w 158"/>
                  <a:gd name="T3" fmla="*/ 7 h 164"/>
                  <a:gd name="T4" fmla="*/ 1 w 158"/>
                  <a:gd name="T5" fmla="*/ 164 h 164"/>
                  <a:gd name="T6" fmla="*/ 1 w 158"/>
                  <a:gd name="T7" fmla="*/ 157 h 164"/>
                  <a:gd name="T8" fmla="*/ 1 w 158"/>
                  <a:gd name="T9" fmla="*/ 0 h 1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164"/>
                  <a:gd name="T17" fmla="*/ 158 w 158"/>
                  <a:gd name="T18" fmla="*/ 164 h 1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164">
                    <a:moveTo>
                      <a:pt x="34" y="0"/>
                    </a:moveTo>
                    <a:lnTo>
                      <a:pt x="0" y="7"/>
                    </a:lnTo>
                    <a:lnTo>
                      <a:pt x="124" y="164"/>
                    </a:lnTo>
                    <a:lnTo>
                      <a:pt x="158" y="157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66" name="Freeform 42"/>
              <p:cNvSpPr>
                <a:spLocks/>
              </p:cNvSpPr>
              <p:nvPr/>
            </p:nvSpPr>
            <p:spPr bwMode="auto">
              <a:xfrm>
                <a:off x="4626" y="1097"/>
                <a:ext cx="86" cy="103"/>
              </a:xfrm>
              <a:custGeom>
                <a:avLst/>
                <a:gdLst>
                  <a:gd name="T0" fmla="*/ 0 w 172"/>
                  <a:gd name="T1" fmla="*/ 34 h 103"/>
                  <a:gd name="T2" fmla="*/ 1 w 172"/>
                  <a:gd name="T3" fmla="*/ 103 h 103"/>
                  <a:gd name="T4" fmla="*/ 1 w 172"/>
                  <a:gd name="T5" fmla="*/ 0 h 103"/>
                  <a:gd name="T6" fmla="*/ 0 w 172"/>
                  <a:gd name="T7" fmla="*/ 34 h 10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2"/>
                  <a:gd name="T13" fmla="*/ 0 h 103"/>
                  <a:gd name="T14" fmla="*/ 172 w 172"/>
                  <a:gd name="T15" fmla="*/ 103 h 10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2" h="103">
                    <a:moveTo>
                      <a:pt x="0" y="34"/>
                    </a:moveTo>
                    <a:lnTo>
                      <a:pt x="154" y="103"/>
                    </a:lnTo>
                    <a:lnTo>
                      <a:pt x="172" y="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6652" name="Rectangle 44"/>
            <p:cNvSpPr>
              <a:spLocks noChangeArrowheads="1"/>
            </p:cNvSpPr>
            <p:nvPr/>
          </p:nvSpPr>
          <p:spPr bwMode="auto">
            <a:xfrm>
              <a:off x="4224" y="336"/>
              <a:ext cx="288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3" name="Rectangle 45"/>
            <p:cNvSpPr>
              <a:spLocks noChangeArrowheads="1"/>
            </p:cNvSpPr>
            <p:nvPr/>
          </p:nvSpPr>
          <p:spPr bwMode="auto">
            <a:xfrm>
              <a:off x="4282" y="362"/>
              <a:ext cx="11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  <a:latin typeface="Symbol" pitchFamily="18" charset="2"/>
                </a:rPr>
                <a:t>w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sp>
          <p:nvSpPr>
            <p:cNvPr id="26654" name="Rectangle 46"/>
            <p:cNvSpPr>
              <a:spLocks noChangeArrowheads="1"/>
            </p:cNvSpPr>
            <p:nvPr/>
          </p:nvSpPr>
          <p:spPr bwMode="auto">
            <a:xfrm>
              <a:off x="4655" y="1104"/>
              <a:ext cx="289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5" name="Rectangle 47"/>
            <p:cNvSpPr>
              <a:spLocks noChangeArrowheads="1"/>
            </p:cNvSpPr>
            <p:nvPr/>
          </p:nvSpPr>
          <p:spPr bwMode="auto">
            <a:xfrm>
              <a:off x="4713" y="1143"/>
              <a:ext cx="8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</a:rPr>
                <a:t>x</a:t>
              </a:r>
              <a:endParaRPr lang="en-US" altLang="zh-CN"/>
            </a:p>
          </p:txBody>
        </p:sp>
        <p:sp>
          <p:nvSpPr>
            <p:cNvPr id="26656" name="Rectangle 48"/>
            <p:cNvSpPr>
              <a:spLocks noChangeArrowheads="1"/>
            </p:cNvSpPr>
            <p:nvPr/>
          </p:nvSpPr>
          <p:spPr bwMode="auto">
            <a:xfrm>
              <a:off x="4793" y="1143"/>
              <a:ext cx="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</a:rPr>
                <a:t>’</a:t>
              </a:r>
              <a:endParaRPr lang="en-US" altLang="zh-CN"/>
            </a:p>
          </p:txBody>
        </p:sp>
        <p:sp>
          <p:nvSpPr>
            <p:cNvPr id="26657" name="Rectangle 49"/>
            <p:cNvSpPr>
              <a:spLocks noChangeArrowheads="1"/>
            </p:cNvSpPr>
            <p:nvPr/>
          </p:nvSpPr>
          <p:spPr bwMode="auto">
            <a:xfrm>
              <a:off x="4895" y="768"/>
              <a:ext cx="289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8" name="Rectangle 50"/>
            <p:cNvSpPr>
              <a:spLocks noChangeArrowheads="1"/>
            </p:cNvSpPr>
            <p:nvPr/>
          </p:nvSpPr>
          <p:spPr bwMode="auto">
            <a:xfrm>
              <a:off x="4953" y="807"/>
              <a:ext cx="7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</a:rPr>
                <a:t>y</a:t>
              </a:r>
              <a:endParaRPr lang="en-US" altLang="zh-CN"/>
            </a:p>
          </p:txBody>
        </p:sp>
        <p:sp>
          <p:nvSpPr>
            <p:cNvPr id="26659" name="Rectangle 51"/>
            <p:cNvSpPr>
              <a:spLocks noChangeArrowheads="1"/>
            </p:cNvSpPr>
            <p:nvPr/>
          </p:nvSpPr>
          <p:spPr bwMode="auto">
            <a:xfrm>
              <a:off x="5024" y="807"/>
              <a:ext cx="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</a:rPr>
                <a:t>’</a:t>
              </a:r>
              <a:endParaRPr lang="en-US" altLang="zh-CN"/>
            </a:p>
          </p:txBody>
        </p:sp>
        <p:sp>
          <p:nvSpPr>
            <p:cNvPr id="26660" name="Rectangle 52"/>
            <p:cNvSpPr>
              <a:spLocks noChangeArrowheads="1"/>
            </p:cNvSpPr>
            <p:nvPr/>
          </p:nvSpPr>
          <p:spPr bwMode="auto">
            <a:xfrm>
              <a:off x="4895" y="480"/>
              <a:ext cx="289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1" name="Rectangle 53"/>
            <p:cNvSpPr>
              <a:spLocks noChangeArrowheads="1"/>
            </p:cNvSpPr>
            <p:nvPr/>
          </p:nvSpPr>
          <p:spPr bwMode="auto">
            <a:xfrm>
              <a:off x="4953" y="519"/>
              <a:ext cx="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</a:rPr>
                <a:t>z</a:t>
              </a:r>
              <a:endParaRPr lang="en-US" altLang="zh-CN"/>
            </a:p>
          </p:txBody>
        </p:sp>
        <p:sp>
          <p:nvSpPr>
            <p:cNvPr id="26662" name="Rectangle 54"/>
            <p:cNvSpPr>
              <a:spLocks noChangeArrowheads="1"/>
            </p:cNvSpPr>
            <p:nvPr/>
          </p:nvSpPr>
          <p:spPr bwMode="auto">
            <a:xfrm>
              <a:off x="5015" y="519"/>
              <a:ext cx="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</a:rPr>
                <a:t>’</a:t>
              </a:r>
              <a:endParaRPr lang="en-US" altLang="zh-CN"/>
            </a:p>
          </p:txBody>
        </p:sp>
        <p:sp>
          <p:nvSpPr>
            <p:cNvPr id="26663" name="Rectangle 55"/>
            <p:cNvSpPr>
              <a:spLocks noChangeArrowheads="1"/>
            </p:cNvSpPr>
            <p:nvPr/>
          </p:nvSpPr>
          <p:spPr bwMode="auto">
            <a:xfrm>
              <a:off x="4368" y="1056"/>
              <a:ext cx="288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4" name="Rectangle 56"/>
            <p:cNvSpPr>
              <a:spLocks noChangeArrowheads="1"/>
            </p:cNvSpPr>
            <p:nvPr/>
          </p:nvSpPr>
          <p:spPr bwMode="auto">
            <a:xfrm>
              <a:off x="4426" y="1082"/>
              <a:ext cx="8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  <a:latin typeface="Symbol" pitchFamily="18" charset="2"/>
                </a:rPr>
                <a:t>l</a:t>
              </a:r>
              <a:endParaRPr lang="en-US" altLang="zh-CN"/>
            </a:p>
          </p:txBody>
        </p:sp>
      </p:grpSp>
      <p:sp>
        <p:nvSpPr>
          <p:cNvPr id="26643" name="TextBox 44"/>
          <p:cNvSpPr txBox="1">
            <a:spLocks noChangeArrowheads="1"/>
          </p:cNvSpPr>
          <p:nvPr/>
        </p:nvSpPr>
        <p:spPr bwMode="auto">
          <a:xfrm>
            <a:off x="7358063" y="0"/>
            <a:ext cx="1785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6600"/>
                </a:solidFill>
              </a:rPr>
              <a:t>落体偏东</a:t>
            </a:r>
          </a:p>
        </p:txBody>
      </p:sp>
      <p:cxnSp>
        <p:nvCxnSpPr>
          <p:cNvPr id="26644" name="直接箭头连接符 48"/>
          <p:cNvCxnSpPr>
            <a:cxnSpLocks noChangeShapeType="1"/>
          </p:cNvCxnSpPr>
          <p:nvPr/>
        </p:nvCxnSpPr>
        <p:spPr bwMode="auto">
          <a:xfrm flipV="1">
            <a:off x="7643813" y="1071563"/>
            <a:ext cx="214312" cy="71437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6645" name="直接箭头连接符 50"/>
          <p:cNvCxnSpPr>
            <a:cxnSpLocks noChangeShapeType="1"/>
          </p:cNvCxnSpPr>
          <p:nvPr/>
        </p:nvCxnSpPr>
        <p:spPr bwMode="auto">
          <a:xfrm flipH="1">
            <a:off x="7345363" y="1143000"/>
            <a:ext cx="298450" cy="411163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4" grpId="0" autoUpdateAnimBg="0"/>
      <p:bldP spid="35856" grpId="0" animBg="1" autoUpdateAnimBg="0"/>
      <p:bldP spid="35857" grpId="0" autoUpdateAnimBg="0"/>
      <p:bldP spid="35858" grpId="0" autoUpdateAnimBg="0"/>
      <p:bldP spid="35861" grpId="0" autoUpdateAnimBg="0"/>
      <p:bldP spid="35864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下落过程中，落体将偏东。至下落点，                 ，偏东</a:t>
            </a:r>
            <a:r>
              <a:rPr lang="zh-CN" altLang="en-US" b="1">
                <a:solidFill>
                  <a:schemeClr val="bg1"/>
                </a:solidFill>
                <a:ea typeface="楷体_GB2312" pitchFamily="49" charset="-122"/>
              </a:rPr>
              <a:t>             </a:t>
            </a:r>
          </a:p>
        </p:txBody>
      </p:sp>
      <p:graphicFrame>
        <p:nvGraphicFramePr>
          <p:cNvPr id="27650" name="Object 3"/>
          <p:cNvGraphicFramePr>
            <a:graphicFrameLocks noChangeAspect="1"/>
          </p:cNvGraphicFramePr>
          <p:nvPr/>
        </p:nvGraphicFramePr>
        <p:xfrm>
          <a:off x="5943600" y="152400"/>
          <a:ext cx="1219200" cy="914400"/>
        </p:xfrm>
        <a:graphic>
          <a:graphicData uri="http://schemas.openxmlformats.org/presentationml/2006/ole">
            <p:oleObj spid="_x0000_s27650" name="Equation" r:id="rId4" imgW="1218960" imgH="914400" progId="Equation.DSMT4">
              <p:embed/>
            </p:oleObj>
          </a:graphicData>
        </a:graphic>
      </p:graphicFrame>
      <p:graphicFrame>
        <p:nvGraphicFramePr>
          <p:cNvPr id="27651" name="Object 4"/>
          <p:cNvGraphicFramePr>
            <a:graphicFrameLocks noChangeAspect="1"/>
          </p:cNvGraphicFramePr>
          <p:nvPr/>
        </p:nvGraphicFramePr>
        <p:xfrm>
          <a:off x="1524000" y="1066800"/>
          <a:ext cx="2311400" cy="876300"/>
        </p:xfrm>
        <a:graphic>
          <a:graphicData uri="http://schemas.openxmlformats.org/presentationml/2006/ole">
            <p:oleObj spid="_x0000_s27651" name="Equation" r:id="rId5" imgW="2311200" imgH="876240" progId="Equation.DSMT4">
              <p:embed/>
            </p:oleObj>
          </a:graphicData>
        </a:graphic>
      </p:graphicFrame>
      <p:pic>
        <p:nvPicPr>
          <p:cNvPr id="36870" name="Picture 6" descr="Foucaul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1143000"/>
            <a:ext cx="26670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457200" y="2057400"/>
            <a:ext cx="6019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由于科里奥利力的影响，北半球上摆的摆动平面将顺时针方向旋转（自上而下看）。</a:t>
            </a:r>
          </a:p>
        </p:txBody>
      </p:sp>
      <p:sp>
        <p:nvSpPr>
          <p:cNvPr id="36883" name="Text Box 19"/>
          <p:cNvSpPr txBox="1">
            <a:spLocks noChangeArrowheads="1"/>
          </p:cNvSpPr>
          <p:nvPr/>
        </p:nvSpPr>
        <p:spPr bwMode="auto">
          <a:xfrm>
            <a:off x="457200" y="2911475"/>
            <a:ext cx="6019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取固定于地球的柱坐标系，仅计入径向运动的科力。</a:t>
            </a:r>
          </a:p>
        </p:txBody>
      </p:sp>
      <p:graphicFrame>
        <p:nvGraphicFramePr>
          <p:cNvPr id="36884" name="Object 20"/>
          <p:cNvGraphicFramePr>
            <a:graphicFrameLocks noChangeAspect="1"/>
          </p:cNvGraphicFramePr>
          <p:nvPr/>
        </p:nvGraphicFramePr>
        <p:xfrm>
          <a:off x="395288" y="3789363"/>
          <a:ext cx="5319712" cy="1468437"/>
        </p:xfrm>
        <a:graphic>
          <a:graphicData uri="http://schemas.openxmlformats.org/presentationml/2006/ole">
            <p:oleObj spid="_x0000_s27652" name="Equation" r:id="rId7" imgW="3543120" imgH="977760" progId="Equation.DSMT4">
              <p:embed/>
            </p:oleObj>
          </a:graphicData>
        </a:graphic>
      </p:graphicFrame>
      <p:sp>
        <p:nvSpPr>
          <p:cNvPr id="36885" name="Text Box 21"/>
          <p:cNvSpPr txBox="1">
            <a:spLocks noChangeArrowheads="1"/>
          </p:cNvSpPr>
          <p:nvPr/>
        </p:nvSpPr>
        <p:spPr bwMode="auto">
          <a:xfrm>
            <a:off x="5715000" y="3962400"/>
            <a:ext cx="9445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accent2"/>
                </a:solidFill>
                <a:ea typeface="楷体_GB2312" pitchFamily="49" charset="-122"/>
              </a:rPr>
              <a:t>（</a:t>
            </a:r>
            <a:r>
              <a:rPr lang="en-US" altLang="zh-CN" sz="2000" b="1">
                <a:solidFill>
                  <a:schemeClr val="accent2"/>
                </a:solidFill>
                <a:ea typeface="楷体_GB2312" pitchFamily="49" charset="-122"/>
              </a:rPr>
              <a:t>1</a:t>
            </a:r>
            <a:r>
              <a:rPr lang="zh-CN" altLang="en-US" sz="2000" b="1">
                <a:solidFill>
                  <a:schemeClr val="accent2"/>
                </a:solidFill>
                <a:ea typeface="楷体_GB2312" pitchFamily="49" charset="-122"/>
              </a:rPr>
              <a:t>）</a:t>
            </a:r>
          </a:p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accent2"/>
                </a:solidFill>
                <a:ea typeface="楷体_GB2312" pitchFamily="49" charset="-122"/>
              </a:rPr>
              <a:t>（</a:t>
            </a:r>
            <a:r>
              <a:rPr lang="en-US" altLang="zh-CN" sz="2000" b="1">
                <a:solidFill>
                  <a:schemeClr val="accent2"/>
                </a:solidFill>
                <a:ea typeface="楷体_GB2312" pitchFamily="49" charset="-122"/>
              </a:rPr>
              <a:t>2</a:t>
            </a:r>
            <a:r>
              <a:rPr lang="zh-CN" altLang="en-US" sz="2000" b="1">
                <a:solidFill>
                  <a:schemeClr val="accent2"/>
                </a:solidFill>
                <a:ea typeface="楷体_GB2312" pitchFamily="49" charset="-122"/>
              </a:rPr>
              <a:t>）</a:t>
            </a:r>
          </a:p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accent2"/>
                </a:solidFill>
                <a:ea typeface="楷体_GB2312" pitchFamily="49" charset="-122"/>
              </a:rPr>
              <a:t>（</a:t>
            </a:r>
            <a:r>
              <a:rPr lang="en-US" altLang="zh-CN" sz="2000" b="1">
                <a:solidFill>
                  <a:schemeClr val="accent2"/>
                </a:solidFill>
                <a:ea typeface="楷体_GB2312" pitchFamily="49" charset="-122"/>
              </a:rPr>
              <a:t>3</a:t>
            </a:r>
            <a:r>
              <a:rPr lang="zh-CN" altLang="en-US" sz="2000" b="1">
                <a:solidFill>
                  <a:schemeClr val="accent2"/>
                </a:solidFill>
                <a:ea typeface="楷体_GB2312" pitchFamily="49" charset="-122"/>
              </a:rPr>
              <a:t>）</a:t>
            </a:r>
          </a:p>
        </p:txBody>
      </p:sp>
      <p:sp>
        <p:nvSpPr>
          <p:cNvPr id="36886" name="Text Box 22"/>
          <p:cNvSpPr txBox="1">
            <a:spLocks noChangeArrowheads="1"/>
          </p:cNvSpPr>
          <p:nvPr/>
        </p:nvSpPr>
        <p:spPr bwMode="auto">
          <a:xfrm>
            <a:off x="457200" y="5349875"/>
            <a:ext cx="601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3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）中取                                  ，最简单解是</a:t>
            </a:r>
          </a:p>
        </p:txBody>
      </p:sp>
      <p:graphicFrame>
        <p:nvGraphicFramePr>
          <p:cNvPr id="36887" name="Object 23"/>
          <p:cNvGraphicFramePr>
            <a:graphicFrameLocks noChangeAspect="1"/>
          </p:cNvGraphicFramePr>
          <p:nvPr/>
        </p:nvGraphicFramePr>
        <p:xfrm>
          <a:off x="2057400" y="5410200"/>
          <a:ext cx="2387600" cy="368300"/>
        </p:xfrm>
        <a:graphic>
          <a:graphicData uri="http://schemas.openxmlformats.org/presentationml/2006/ole">
            <p:oleObj spid="_x0000_s27653" name="Equation" r:id="rId8" imgW="2387520" imgH="368280" progId="Equation.DSMT4">
              <p:embed/>
            </p:oleObj>
          </a:graphicData>
        </a:graphic>
      </p:graphicFrame>
      <p:graphicFrame>
        <p:nvGraphicFramePr>
          <p:cNvPr id="36888" name="Object 24"/>
          <p:cNvGraphicFramePr>
            <a:graphicFrameLocks noChangeAspect="1"/>
          </p:cNvGraphicFramePr>
          <p:nvPr/>
        </p:nvGraphicFramePr>
        <p:xfrm>
          <a:off x="1905000" y="6019800"/>
          <a:ext cx="1727200" cy="368300"/>
        </p:xfrm>
        <a:graphic>
          <a:graphicData uri="http://schemas.openxmlformats.org/presentationml/2006/ole">
            <p:oleObj spid="_x0000_s27654" name="Equation" r:id="rId9" imgW="1726920" imgH="368280" progId="Equation.DSMT4">
              <p:embed/>
            </p:oleObj>
          </a:graphicData>
        </a:graphic>
      </p:graphicFrame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6878638" y="3581400"/>
            <a:ext cx="2265362" cy="2362200"/>
            <a:chOff x="4333" y="2256"/>
            <a:chExt cx="1427" cy="1488"/>
          </a:xfrm>
        </p:grpSpPr>
        <p:sp>
          <p:nvSpPr>
            <p:cNvPr id="27665" name="AutoShape 26"/>
            <p:cNvSpPr>
              <a:spLocks noChangeAspect="1" noChangeArrowheads="1" noTextEdit="1"/>
            </p:cNvSpPr>
            <p:nvPr/>
          </p:nvSpPr>
          <p:spPr bwMode="auto">
            <a:xfrm>
              <a:off x="4333" y="2256"/>
              <a:ext cx="1427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27666" name="Picture 2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333" y="2496"/>
              <a:ext cx="1427" cy="1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7667" name="Group 31"/>
            <p:cNvGrpSpPr>
              <a:grpSpLocks/>
            </p:cNvGrpSpPr>
            <p:nvPr/>
          </p:nvGrpSpPr>
          <p:grpSpPr bwMode="auto">
            <a:xfrm>
              <a:off x="4863" y="2448"/>
              <a:ext cx="93" cy="192"/>
              <a:chOff x="4863" y="2448"/>
              <a:chExt cx="93" cy="192"/>
            </a:xfrm>
          </p:grpSpPr>
          <p:sp>
            <p:nvSpPr>
              <p:cNvPr id="27690" name="Rectangle 29"/>
              <p:cNvSpPr>
                <a:spLocks noChangeArrowheads="1"/>
              </p:cNvSpPr>
              <p:nvPr/>
            </p:nvSpPr>
            <p:spPr bwMode="auto">
              <a:xfrm>
                <a:off x="4900" y="2538"/>
                <a:ext cx="18" cy="102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91" name="Freeform 30"/>
              <p:cNvSpPr>
                <a:spLocks/>
              </p:cNvSpPr>
              <p:nvPr/>
            </p:nvSpPr>
            <p:spPr bwMode="auto">
              <a:xfrm>
                <a:off x="4863" y="2448"/>
                <a:ext cx="93" cy="93"/>
              </a:xfrm>
              <a:custGeom>
                <a:avLst/>
                <a:gdLst>
                  <a:gd name="T0" fmla="*/ 1 w 186"/>
                  <a:gd name="T1" fmla="*/ 93 h 93"/>
                  <a:gd name="T2" fmla="*/ 1 w 186"/>
                  <a:gd name="T3" fmla="*/ 0 h 93"/>
                  <a:gd name="T4" fmla="*/ 0 w 186"/>
                  <a:gd name="T5" fmla="*/ 93 h 93"/>
                  <a:gd name="T6" fmla="*/ 1 w 186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6"/>
                  <a:gd name="T13" fmla="*/ 0 h 93"/>
                  <a:gd name="T14" fmla="*/ 186 w 186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6" h="93">
                    <a:moveTo>
                      <a:pt x="186" y="93"/>
                    </a:moveTo>
                    <a:lnTo>
                      <a:pt x="92" y="0"/>
                    </a:lnTo>
                    <a:lnTo>
                      <a:pt x="0" y="93"/>
                    </a:lnTo>
                    <a:lnTo>
                      <a:pt x="186" y="9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7668" name="Group 34"/>
            <p:cNvGrpSpPr>
              <a:grpSpLocks/>
            </p:cNvGrpSpPr>
            <p:nvPr/>
          </p:nvGrpSpPr>
          <p:grpSpPr bwMode="auto">
            <a:xfrm>
              <a:off x="5141" y="2400"/>
              <a:ext cx="391" cy="486"/>
              <a:chOff x="5141" y="2400"/>
              <a:chExt cx="391" cy="486"/>
            </a:xfrm>
          </p:grpSpPr>
          <p:sp>
            <p:nvSpPr>
              <p:cNvPr id="27688" name="Freeform 32"/>
              <p:cNvSpPr>
                <a:spLocks/>
              </p:cNvSpPr>
              <p:nvPr/>
            </p:nvSpPr>
            <p:spPr bwMode="auto">
              <a:xfrm>
                <a:off x="5141" y="2465"/>
                <a:ext cx="343" cy="421"/>
              </a:xfrm>
              <a:custGeom>
                <a:avLst/>
                <a:gdLst>
                  <a:gd name="T0" fmla="*/ 0 w 685"/>
                  <a:gd name="T1" fmla="*/ 410 h 421"/>
                  <a:gd name="T2" fmla="*/ 1 w 685"/>
                  <a:gd name="T3" fmla="*/ 421 h 421"/>
                  <a:gd name="T4" fmla="*/ 1 w 685"/>
                  <a:gd name="T5" fmla="*/ 11 h 421"/>
                  <a:gd name="T6" fmla="*/ 1 w 685"/>
                  <a:gd name="T7" fmla="*/ 0 h 421"/>
                  <a:gd name="T8" fmla="*/ 0 w 685"/>
                  <a:gd name="T9" fmla="*/ 410 h 4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85"/>
                  <a:gd name="T16" fmla="*/ 0 h 421"/>
                  <a:gd name="T17" fmla="*/ 685 w 685"/>
                  <a:gd name="T18" fmla="*/ 421 h 4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85" h="421">
                    <a:moveTo>
                      <a:pt x="0" y="410"/>
                    </a:moveTo>
                    <a:lnTo>
                      <a:pt x="28" y="421"/>
                    </a:lnTo>
                    <a:lnTo>
                      <a:pt x="685" y="11"/>
                    </a:lnTo>
                    <a:lnTo>
                      <a:pt x="657" y="0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89" name="Freeform 33"/>
              <p:cNvSpPr>
                <a:spLocks/>
              </p:cNvSpPr>
              <p:nvPr/>
            </p:nvSpPr>
            <p:spPr bwMode="auto">
              <a:xfrm>
                <a:off x="5438" y="2400"/>
                <a:ext cx="94" cy="102"/>
              </a:xfrm>
              <a:custGeom>
                <a:avLst/>
                <a:gdLst>
                  <a:gd name="T0" fmla="*/ 1 w 188"/>
                  <a:gd name="T1" fmla="*/ 102 h 102"/>
                  <a:gd name="T2" fmla="*/ 1 w 188"/>
                  <a:gd name="T3" fmla="*/ 0 h 102"/>
                  <a:gd name="T4" fmla="*/ 0 w 188"/>
                  <a:gd name="T5" fmla="*/ 45 h 102"/>
                  <a:gd name="T6" fmla="*/ 1 w 188"/>
                  <a:gd name="T7" fmla="*/ 102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8"/>
                  <a:gd name="T13" fmla="*/ 0 h 102"/>
                  <a:gd name="T14" fmla="*/ 188 w 188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8" h="102">
                    <a:moveTo>
                      <a:pt x="146" y="102"/>
                    </a:moveTo>
                    <a:lnTo>
                      <a:pt x="188" y="0"/>
                    </a:lnTo>
                    <a:lnTo>
                      <a:pt x="0" y="45"/>
                    </a:lnTo>
                    <a:lnTo>
                      <a:pt x="146" y="10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7669" name="Group 37"/>
            <p:cNvGrpSpPr>
              <a:grpSpLocks/>
            </p:cNvGrpSpPr>
            <p:nvPr/>
          </p:nvGrpSpPr>
          <p:grpSpPr bwMode="auto">
            <a:xfrm>
              <a:off x="5140" y="2877"/>
              <a:ext cx="113" cy="243"/>
              <a:chOff x="5140" y="2877"/>
              <a:chExt cx="113" cy="243"/>
            </a:xfrm>
          </p:grpSpPr>
          <p:sp>
            <p:nvSpPr>
              <p:cNvPr id="27686" name="Freeform 35"/>
              <p:cNvSpPr>
                <a:spLocks/>
              </p:cNvSpPr>
              <p:nvPr/>
            </p:nvSpPr>
            <p:spPr bwMode="auto">
              <a:xfrm>
                <a:off x="5140" y="2877"/>
                <a:ext cx="79" cy="164"/>
              </a:xfrm>
              <a:custGeom>
                <a:avLst/>
                <a:gdLst>
                  <a:gd name="T0" fmla="*/ 1 w 158"/>
                  <a:gd name="T1" fmla="*/ 0 h 164"/>
                  <a:gd name="T2" fmla="*/ 0 w 158"/>
                  <a:gd name="T3" fmla="*/ 7 h 164"/>
                  <a:gd name="T4" fmla="*/ 1 w 158"/>
                  <a:gd name="T5" fmla="*/ 164 h 164"/>
                  <a:gd name="T6" fmla="*/ 1 w 158"/>
                  <a:gd name="T7" fmla="*/ 157 h 164"/>
                  <a:gd name="T8" fmla="*/ 1 w 158"/>
                  <a:gd name="T9" fmla="*/ 0 h 1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164"/>
                  <a:gd name="T17" fmla="*/ 158 w 158"/>
                  <a:gd name="T18" fmla="*/ 164 h 1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164">
                    <a:moveTo>
                      <a:pt x="34" y="0"/>
                    </a:moveTo>
                    <a:lnTo>
                      <a:pt x="0" y="7"/>
                    </a:lnTo>
                    <a:lnTo>
                      <a:pt x="124" y="164"/>
                    </a:lnTo>
                    <a:lnTo>
                      <a:pt x="158" y="157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87" name="Freeform 36"/>
              <p:cNvSpPr>
                <a:spLocks/>
              </p:cNvSpPr>
              <p:nvPr/>
            </p:nvSpPr>
            <p:spPr bwMode="auto">
              <a:xfrm>
                <a:off x="5167" y="3017"/>
                <a:ext cx="86" cy="103"/>
              </a:xfrm>
              <a:custGeom>
                <a:avLst/>
                <a:gdLst>
                  <a:gd name="T0" fmla="*/ 0 w 172"/>
                  <a:gd name="T1" fmla="*/ 34 h 103"/>
                  <a:gd name="T2" fmla="*/ 1 w 172"/>
                  <a:gd name="T3" fmla="*/ 103 h 103"/>
                  <a:gd name="T4" fmla="*/ 1 w 172"/>
                  <a:gd name="T5" fmla="*/ 0 h 103"/>
                  <a:gd name="T6" fmla="*/ 0 w 172"/>
                  <a:gd name="T7" fmla="*/ 34 h 10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2"/>
                  <a:gd name="T13" fmla="*/ 0 h 103"/>
                  <a:gd name="T14" fmla="*/ 172 w 172"/>
                  <a:gd name="T15" fmla="*/ 103 h 10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2" h="103">
                    <a:moveTo>
                      <a:pt x="0" y="34"/>
                    </a:moveTo>
                    <a:lnTo>
                      <a:pt x="154" y="103"/>
                    </a:lnTo>
                    <a:lnTo>
                      <a:pt x="172" y="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7670" name="Rectangle 38"/>
            <p:cNvSpPr>
              <a:spLocks noChangeArrowheads="1"/>
            </p:cNvSpPr>
            <p:nvPr/>
          </p:nvSpPr>
          <p:spPr bwMode="auto">
            <a:xfrm>
              <a:off x="4765" y="2256"/>
              <a:ext cx="288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1" name="Rectangle 39"/>
            <p:cNvSpPr>
              <a:spLocks noChangeArrowheads="1"/>
            </p:cNvSpPr>
            <p:nvPr/>
          </p:nvSpPr>
          <p:spPr bwMode="auto">
            <a:xfrm>
              <a:off x="4823" y="2282"/>
              <a:ext cx="11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FF6600"/>
                  </a:solidFill>
                  <a:latin typeface="Symbol" pitchFamily="18" charset="2"/>
                </a:rPr>
                <a:t>w</a:t>
              </a:r>
              <a:endParaRPr lang="en-US" altLang="zh-CN">
                <a:solidFill>
                  <a:srgbClr val="FF6600"/>
                </a:solidFill>
              </a:endParaRPr>
            </a:p>
          </p:txBody>
        </p:sp>
        <p:sp>
          <p:nvSpPr>
            <p:cNvPr id="27672" name="Rectangle 40"/>
            <p:cNvSpPr>
              <a:spLocks noChangeArrowheads="1"/>
            </p:cNvSpPr>
            <p:nvPr/>
          </p:nvSpPr>
          <p:spPr bwMode="auto">
            <a:xfrm>
              <a:off x="5148" y="3024"/>
              <a:ext cx="289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3" name="Rectangle 41"/>
            <p:cNvSpPr>
              <a:spLocks noChangeArrowheads="1"/>
            </p:cNvSpPr>
            <p:nvPr/>
          </p:nvSpPr>
          <p:spPr bwMode="auto">
            <a:xfrm>
              <a:off x="5206" y="3050"/>
              <a:ext cx="8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  <a:latin typeface="Symbol" pitchFamily="18" charset="2"/>
                </a:rPr>
                <a:t>r</a:t>
              </a:r>
              <a:endParaRPr lang="en-US" altLang="zh-CN"/>
            </a:p>
          </p:txBody>
        </p:sp>
        <p:sp>
          <p:nvSpPr>
            <p:cNvPr id="27674" name="Rectangle 42"/>
            <p:cNvSpPr>
              <a:spLocks noChangeArrowheads="1"/>
            </p:cNvSpPr>
            <p:nvPr/>
          </p:nvSpPr>
          <p:spPr bwMode="auto">
            <a:xfrm>
              <a:off x="5295" y="3067"/>
              <a:ext cx="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</a:rPr>
                <a:t>’</a:t>
              </a:r>
              <a:endParaRPr lang="en-US" altLang="zh-CN"/>
            </a:p>
          </p:txBody>
        </p:sp>
        <p:sp>
          <p:nvSpPr>
            <p:cNvPr id="27675" name="Rectangle 43"/>
            <p:cNvSpPr>
              <a:spLocks noChangeArrowheads="1"/>
            </p:cNvSpPr>
            <p:nvPr/>
          </p:nvSpPr>
          <p:spPr bwMode="auto">
            <a:xfrm>
              <a:off x="5436" y="2400"/>
              <a:ext cx="289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6" name="Rectangle 44"/>
            <p:cNvSpPr>
              <a:spLocks noChangeArrowheads="1"/>
            </p:cNvSpPr>
            <p:nvPr/>
          </p:nvSpPr>
          <p:spPr bwMode="auto">
            <a:xfrm>
              <a:off x="5494" y="2439"/>
              <a:ext cx="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</a:rPr>
                <a:t>z</a:t>
              </a:r>
              <a:endParaRPr lang="en-US" altLang="zh-CN"/>
            </a:p>
          </p:txBody>
        </p:sp>
        <p:sp>
          <p:nvSpPr>
            <p:cNvPr id="27677" name="Rectangle 45"/>
            <p:cNvSpPr>
              <a:spLocks noChangeArrowheads="1"/>
            </p:cNvSpPr>
            <p:nvPr/>
          </p:nvSpPr>
          <p:spPr bwMode="auto">
            <a:xfrm>
              <a:off x="5556" y="2439"/>
              <a:ext cx="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</a:rPr>
                <a:t>’</a:t>
              </a:r>
              <a:endParaRPr lang="en-US" altLang="zh-CN"/>
            </a:p>
          </p:txBody>
        </p:sp>
        <p:sp>
          <p:nvSpPr>
            <p:cNvPr id="27678" name="Rectangle 46"/>
            <p:cNvSpPr>
              <a:spLocks noChangeArrowheads="1"/>
            </p:cNvSpPr>
            <p:nvPr/>
          </p:nvSpPr>
          <p:spPr bwMode="auto">
            <a:xfrm>
              <a:off x="4909" y="2976"/>
              <a:ext cx="288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9" name="Rectangle 47"/>
            <p:cNvSpPr>
              <a:spLocks noChangeArrowheads="1"/>
            </p:cNvSpPr>
            <p:nvPr/>
          </p:nvSpPr>
          <p:spPr bwMode="auto">
            <a:xfrm>
              <a:off x="4967" y="3002"/>
              <a:ext cx="8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1" i="1">
                  <a:solidFill>
                    <a:srgbClr val="000000"/>
                  </a:solidFill>
                  <a:latin typeface="Symbol" pitchFamily="18" charset="2"/>
                </a:rPr>
                <a:t>l</a:t>
              </a:r>
              <a:endParaRPr lang="en-US" altLang="zh-CN"/>
            </a:p>
          </p:txBody>
        </p:sp>
        <p:grpSp>
          <p:nvGrpSpPr>
            <p:cNvPr id="27680" name="Group 53"/>
            <p:cNvGrpSpPr>
              <a:grpSpLocks/>
            </p:cNvGrpSpPr>
            <p:nvPr/>
          </p:nvGrpSpPr>
          <p:grpSpPr bwMode="auto">
            <a:xfrm>
              <a:off x="5002" y="2779"/>
              <a:ext cx="318" cy="233"/>
              <a:chOff x="5002" y="2779"/>
              <a:chExt cx="318" cy="233"/>
            </a:xfrm>
          </p:grpSpPr>
          <p:sp>
            <p:nvSpPr>
              <p:cNvPr id="27681" name="Freeform 48"/>
              <p:cNvSpPr>
                <a:spLocks/>
              </p:cNvSpPr>
              <p:nvPr/>
            </p:nvSpPr>
            <p:spPr bwMode="auto">
              <a:xfrm>
                <a:off x="5002" y="2779"/>
                <a:ext cx="45" cy="38"/>
              </a:xfrm>
              <a:custGeom>
                <a:avLst/>
                <a:gdLst>
                  <a:gd name="T0" fmla="*/ 0 w 92"/>
                  <a:gd name="T1" fmla="*/ 0 h 38"/>
                  <a:gd name="T2" fmla="*/ 0 w 92"/>
                  <a:gd name="T3" fmla="*/ 10 h 38"/>
                  <a:gd name="T4" fmla="*/ 0 w 92"/>
                  <a:gd name="T5" fmla="*/ 38 h 38"/>
                  <a:gd name="T6" fmla="*/ 0 w 92"/>
                  <a:gd name="T7" fmla="*/ 28 h 38"/>
                  <a:gd name="T8" fmla="*/ 0 w 92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38"/>
                  <a:gd name="T17" fmla="*/ 92 w 92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38">
                    <a:moveTo>
                      <a:pt x="14" y="0"/>
                    </a:moveTo>
                    <a:lnTo>
                      <a:pt x="0" y="10"/>
                    </a:lnTo>
                    <a:lnTo>
                      <a:pt x="78" y="38"/>
                    </a:lnTo>
                    <a:lnTo>
                      <a:pt x="92" y="28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82" name="Freeform 49"/>
              <p:cNvSpPr>
                <a:spLocks/>
              </p:cNvSpPr>
              <p:nvPr/>
            </p:nvSpPr>
            <p:spPr bwMode="auto">
              <a:xfrm>
                <a:off x="5069" y="2828"/>
                <a:ext cx="46" cy="38"/>
              </a:xfrm>
              <a:custGeom>
                <a:avLst/>
                <a:gdLst>
                  <a:gd name="T0" fmla="*/ 1 w 92"/>
                  <a:gd name="T1" fmla="*/ 0 h 38"/>
                  <a:gd name="T2" fmla="*/ 0 w 92"/>
                  <a:gd name="T3" fmla="*/ 10 h 38"/>
                  <a:gd name="T4" fmla="*/ 1 w 92"/>
                  <a:gd name="T5" fmla="*/ 38 h 38"/>
                  <a:gd name="T6" fmla="*/ 1 w 92"/>
                  <a:gd name="T7" fmla="*/ 28 h 38"/>
                  <a:gd name="T8" fmla="*/ 1 w 92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38"/>
                  <a:gd name="T17" fmla="*/ 92 w 92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38">
                    <a:moveTo>
                      <a:pt x="14" y="0"/>
                    </a:moveTo>
                    <a:lnTo>
                      <a:pt x="0" y="10"/>
                    </a:lnTo>
                    <a:lnTo>
                      <a:pt x="78" y="38"/>
                    </a:lnTo>
                    <a:lnTo>
                      <a:pt x="92" y="28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83" name="Freeform 50"/>
              <p:cNvSpPr>
                <a:spLocks/>
              </p:cNvSpPr>
              <p:nvPr/>
            </p:nvSpPr>
            <p:spPr bwMode="auto">
              <a:xfrm>
                <a:off x="5137" y="2877"/>
                <a:ext cx="46" cy="38"/>
              </a:xfrm>
              <a:custGeom>
                <a:avLst/>
                <a:gdLst>
                  <a:gd name="T0" fmla="*/ 1 w 92"/>
                  <a:gd name="T1" fmla="*/ 0 h 38"/>
                  <a:gd name="T2" fmla="*/ 0 w 92"/>
                  <a:gd name="T3" fmla="*/ 10 h 38"/>
                  <a:gd name="T4" fmla="*/ 1 w 92"/>
                  <a:gd name="T5" fmla="*/ 38 h 38"/>
                  <a:gd name="T6" fmla="*/ 1 w 92"/>
                  <a:gd name="T7" fmla="*/ 28 h 38"/>
                  <a:gd name="T8" fmla="*/ 1 w 92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38"/>
                  <a:gd name="T17" fmla="*/ 92 w 92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38">
                    <a:moveTo>
                      <a:pt x="14" y="0"/>
                    </a:moveTo>
                    <a:lnTo>
                      <a:pt x="0" y="10"/>
                    </a:lnTo>
                    <a:lnTo>
                      <a:pt x="78" y="38"/>
                    </a:lnTo>
                    <a:lnTo>
                      <a:pt x="92" y="28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84" name="Freeform 51"/>
              <p:cNvSpPr>
                <a:spLocks/>
              </p:cNvSpPr>
              <p:nvPr/>
            </p:nvSpPr>
            <p:spPr bwMode="auto">
              <a:xfrm>
                <a:off x="5206" y="2925"/>
                <a:ext cx="46" cy="38"/>
              </a:xfrm>
              <a:custGeom>
                <a:avLst/>
                <a:gdLst>
                  <a:gd name="T0" fmla="*/ 1 w 92"/>
                  <a:gd name="T1" fmla="*/ 0 h 38"/>
                  <a:gd name="T2" fmla="*/ 0 w 92"/>
                  <a:gd name="T3" fmla="*/ 10 h 38"/>
                  <a:gd name="T4" fmla="*/ 1 w 92"/>
                  <a:gd name="T5" fmla="*/ 38 h 38"/>
                  <a:gd name="T6" fmla="*/ 1 w 92"/>
                  <a:gd name="T7" fmla="*/ 28 h 38"/>
                  <a:gd name="T8" fmla="*/ 1 w 92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38"/>
                  <a:gd name="T17" fmla="*/ 92 w 92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38">
                    <a:moveTo>
                      <a:pt x="14" y="0"/>
                    </a:moveTo>
                    <a:lnTo>
                      <a:pt x="0" y="10"/>
                    </a:lnTo>
                    <a:lnTo>
                      <a:pt x="78" y="38"/>
                    </a:lnTo>
                    <a:lnTo>
                      <a:pt x="92" y="28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85" name="Freeform 52"/>
              <p:cNvSpPr>
                <a:spLocks/>
              </p:cNvSpPr>
              <p:nvPr/>
            </p:nvSpPr>
            <p:spPr bwMode="auto">
              <a:xfrm>
                <a:off x="5274" y="2974"/>
                <a:ext cx="46" cy="38"/>
              </a:xfrm>
              <a:custGeom>
                <a:avLst/>
                <a:gdLst>
                  <a:gd name="T0" fmla="*/ 1 w 92"/>
                  <a:gd name="T1" fmla="*/ 0 h 38"/>
                  <a:gd name="T2" fmla="*/ 0 w 92"/>
                  <a:gd name="T3" fmla="*/ 10 h 38"/>
                  <a:gd name="T4" fmla="*/ 1 w 92"/>
                  <a:gd name="T5" fmla="*/ 38 h 38"/>
                  <a:gd name="T6" fmla="*/ 1 w 92"/>
                  <a:gd name="T7" fmla="*/ 28 h 38"/>
                  <a:gd name="T8" fmla="*/ 1 w 92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38"/>
                  <a:gd name="T17" fmla="*/ 92 w 92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38">
                    <a:moveTo>
                      <a:pt x="14" y="0"/>
                    </a:moveTo>
                    <a:lnTo>
                      <a:pt x="0" y="10"/>
                    </a:lnTo>
                    <a:lnTo>
                      <a:pt x="78" y="38"/>
                    </a:lnTo>
                    <a:lnTo>
                      <a:pt x="92" y="28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cxnSp>
        <p:nvCxnSpPr>
          <p:cNvPr id="27663" name="直接连接符 41"/>
          <p:cNvCxnSpPr>
            <a:cxnSpLocks noChangeShapeType="1"/>
          </p:cNvCxnSpPr>
          <p:nvPr/>
        </p:nvCxnSpPr>
        <p:spPr bwMode="auto">
          <a:xfrm flipV="1">
            <a:off x="8120063" y="4071938"/>
            <a:ext cx="23812" cy="763587"/>
          </a:xfrm>
          <a:prstGeom prst="line">
            <a:avLst/>
          </a:prstGeom>
          <a:noFill/>
          <a:ln w="9525" algn="ctr">
            <a:solidFill>
              <a:srgbClr val="FF0000"/>
            </a:solidFill>
            <a:prstDash val="dash"/>
            <a:round/>
            <a:headEnd/>
            <a:tailEnd/>
          </a:ln>
        </p:spPr>
      </p:cxnSp>
      <p:sp>
        <p:nvSpPr>
          <p:cNvPr id="27664" name="矩形 41"/>
          <p:cNvSpPr>
            <a:spLocks noChangeArrowheads="1"/>
          </p:cNvSpPr>
          <p:nvPr/>
        </p:nvSpPr>
        <p:spPr bwMode="auto">
          <a:xfrm>
            <a:off x="4500563" y="1214438"/>
            <a:ext cx="226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(100 m </a:t>
            </a:r>
            <a:r>
              <a:rPr lang="en-US" altLang="zh-CN" i="1"/>
              <a:t>vs.</a:t>
            </a:r>
            <a:r>
              <a:rPr lang="en-US" altLang="zh-CN"/>
              <a:t> 2 cm)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utoUpdateAnimBg="0"/>
      <p:bldP spid="36883" grpId="0" autoUpdateAnimBg="0"/>
      <p:bldP spid="36885" grpId="0" autoUpdateAnimBg="0"/>
      <p:bldP spid="36886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>
            <a:hlinkClick r:id="rId2"/>
          </p:cNvPr>
          <p:cNvSpPr>
            <a:spLocks noChangeArrowheads="1"/>
          </p:cNvSpPr>
          <p:nvPr/>
        </p:nvSpPr>
        <p:spPr bwMode="auto">
          <a:xfrm>
            <a:off x="1116013" y="3284538"/>
            <a:ext cx="2592387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b="1">
                <a:solidFill>
                  <a:srgbClr val="FF6600"/>
                </a:solidFill>
              </a:rPr>
              <a:t>傅科摆演示</a:t>
            </a:r>
          </a:p>
        </p:txBody>
      </p:sp>
      <p:pic>
        <p:nvPicPr>
          <p:cNvPr id="36867" name="Picture 10" descr="Coriol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260350"/>
            <a:ext cx="174307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12" descr="pendul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538" y="2997200"/>
            <a:ext cx="4002087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矩形 5"/>
          <p:cNvSpPr>
            <a:spLocks noChangeArrowheads="1"/>
          </p:cNvSpPr>
          <p:nvPr/>
        </p:nvSpPr>
        <p:spPr bwMode="auto">
          <a:xfrm>
            <a:off x="428625" y="500063"/>
            <a:ext cx="4714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>
                <a:hlinkClick r:id="rId5"/>
              </a:rPr>
              <a:t>http://video.mit.edu/watch/the-coriolis-effect-4407/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714375" y="71438"/>
            <a:ext cx="78486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25000"/>
              </a:spcBef>
              <a:buClr>
                <a:srgbClr val="FFCC00"/>
              </a:buClr>
              <a:buFont typeface="Wingdings" pitchFamily="2" charset="2"/>
              <a:buNone/>
            </a:pPr>
            <a:r>
              <a:rPr lang="zh-CN" altLang="en-US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光滑水平匀速转盘上，离心相对静置一物，其轨迹为</a:t>
            </a:r>
          </a:p>
        </p:txBody>
      </p:sp>
      <p:graphicFrame>
        <p:nvGraphicFramePr>
          <p:cNvPr id="28674" name="Object 5"/>
          <p:cNvGraphicFramePr>
            <a:graphicFrameLocks noChangeAspect="1"/>
          </p:cNvGraphicFramePr>
          <p:nvPr/>
        </p:nvGraphicFramePr>
        <p:xfrm>
          <a:off x="2357438" y="714375"/>
          <a:ext cx="4654550" cy="1716088"/>
        </p:xfrm>
        <a:graphic>
          <a:graphicData uri="http://schemas.openxmlformats.org/presentationml/2006/ole">
            <p:oleObj spid="_x0000_s28674" name="公式" r:id="rId3" imgW="2273040" imgH="838080" progId="Equation.3">
              <p:embed/>
            </p:oleObj>
          </a:graphicData>
        </a:graphic>
      </p:graphicFrame>
      <p:graphicFrame>
        <p:nvGraphicFramePr>
          <p:cNvPr id="28675" name="Object 7"/>
          <p:cNvGraphicFramePr>
            <a:graphicFrameLocks noChangeAspect="1"/>
          </p:cNvGraphicFramePr>
          <p:nvPr/>
        </p:nvGraphicFramePr>
        <p:xfrm>
          <a:off x="1268413" y="2214563"/>
          <a:ext cx="7161212" cy="5000625"/>
        </p:xfrm>
        <a:graphic>
          <a:graphicData uri="http://schemas.openxmlformats.org/presentationml/2006/ole">
            <p:oleObj spid="_x0000_s28675" name="Graph" r:id="rId4" imgW="4155480" imgH="2901600" progId="Origin50.Grap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矩形 5"/>
          <p:cNvSpPr>
            <a:spLocks noChangeArrowheads="1"/>
          </p:cNvSpPr>
          <p:nvPr/>
        </p:nvSpPr>
        <p:spPr bwMode="auto">
          <a:xfrm>
            <a:off x="285750" y="642938"/>
            <a:ext cx="8643938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/>
              <a:t>Suppose that a reference frame fixed to the Earth is </a:t>
            </a:r>
            <a:r>
              <a:rPr lang="en-US" altLang="zh-CN" b="1" i="1"/>
              <a:t>exactly inertial. Which of the </a:t>
            </a:r>
            <a:r>
              <a:rPr lang="en-US" altLang="zh-CN" b="1"/>
              <a:t>following are then inertial frames?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/>
              <a:t>A frame fixed to a motor car which is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/>
              <a:t>(a) moving with constant speed around a flat race track,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/>
              <a:t>(b) moving with constant speed along a straight undulating road,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/>
              <a:t>(c) moving with constant speed up a constant gradient,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/>
              <a:t>(d) freewheeling down a hill.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zh-CN" sz="28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§2.2  </a:t>
            </a:r>
            <a:r>
              <a:rPr lang="zh-CN" altLang="en-US" sz="28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力与加速度  惯性质量</a:t>
            </a:r>
          </a:p>
        </p:txBody>
      </p:sp>
      <p:sp>
        <p:nvSpPr>
          <p:cNvPr id="1030" name="Text Box 4"/>
          <p:cNvSpPr txBox="1">
            <a:spLocks noChangeArrowheads="1"/>
          </p:cNvSpPr>
          <p:nvPr/>
        </p:nvSpPr>
        <p:spPr bwMode="auto">
          <a:xfrm>
            <a:off x="762000" y="914400"/>
            <a:ext cx="784225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AutoNum type="ea1ChsPeriod"/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力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如果物体对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惯性系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的速度发生了变化，必是受到其它物体的作用。力学中将这种作用称为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力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。注意施力物体。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62000" y="2535238"/>
            <a:ext cx="7620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力的大小用其作用于物体所引起的加速度作为量度。取一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标准物体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，定义</a:t>
            </a:r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3581400" y="3454400"/>
          <a:ext cx="1917700" cy="406400"/>
        </p:xfrm>
        <a:graphic>
          <a:graphicData uri="http://schemas.openxmlformats.org/presentationml/2006/ole">
            <p:oleObj spid="_x0000_s1026" name="Equation" r:id="rId3" imgW="1917360" imgH="406080" progId="Equation.DSMT4">
              <p:embed/>
            </p:oleObj>
          </a:graphicData>
        </a:graphic>
      </p:graphicFrame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762000" y="3975100"/>
            <a:ext cx="7620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标准力：铂铱合金圆柱体（千克原器）在纬度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45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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处海平面上的重量，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  <a:sym typeface="Symbol" pitchFamily="18" charset="2"/>
              </a:rPr>
              <a:t>千克力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  <a:sym typeface="Symbol" pitchFamily="18" charset="2"/>
              </a:rPr>
              <a:t>。实际测量可用弹簧秤。</a:t>
            </a:r>
            <a:endParaRPr lang="zh-CN" altLang="en-US" b="1">
              <a:solidFill>
                <a:schemeClr val="accent2"/>
              </a:solidFill>
              <a:ea typeface="楷体_GB2312" pitchFamily="49" charset="-122"/>
            </a:endParaRP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762000" y="4978400"/>
            <a:ext cx="7620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实验表明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，数个力作用于质点所获得的加速度，等于其几何法则之和       的作用。所以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力是矢量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。以下所述为合力。</a:t>
            </a: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3124200" y="5378450"/>
          <a:ext cx="292100" cy="355600"/>
        </p:xfrm>
        <a:graphic>
          <a:graphicData uri="http://schemas.openxmlformats.org/presentationml/2006/ole">
            <p:oleObj spid="_x0000_s1027" name="Equation" r:id="rId4" imgW="291960" imgH="355320" progId="Equation.DSMT4">
              <p:embed/>
            </p:oleObj>
          </a:graphicData>
        </a:graphic>
      </p:graphicFrame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6477000" y="33528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accent2"/>
                </a:solidFill>
              </a:rPr>
              <a:t>（</a:t>
            </a:r>
            <a:r>
              <a:rPr lang="en-US" altLang="zh-CN">
                <a:solidFill>
                  <a:schemeClr val="accent2"/>
                </a:solidFill>
              </a:rPr>
              <a:t>1</a:t>
            </a:r>
            <a:r>
              <a:rPr lang="zh-CN" altLang="en-US">
                <a:solidFill>
                  <a:schemeClr val="accent2"/>
                </a:solidFill>
              </a:rPr>
              <a:t>）</a:t>
            </a:r>
          </a:p>
        </p:txBody>
      </p:sp>
      <p:sp>
        <p:nvSpPr>
          <p:cNvPr id="1035" name="左大括号 9"/>
          <p:cNvSpPr>
            <a:spLocks/>
          </p:cNvSpPr>
          <p:nvPr/>
        </p:nvSpPr>
        <p:spPr bwMode="auto">
          <a:xfrm>
            <a:off x="500063" y="3429000"/>
            <a:ext cx="357187" cy="1000125"/>
          </a:xfrm>
          <a:prstGeom prst="leftBrace">
            <a:avLst>
              <a:gd name="adj1" fmla="val 8335"/>
              <a:gd name="adj2" fmla="val 50000"/>
            </a:avLst>
          </a:prstGeom>
          <a:solidFill>
            <a:schemeClr val="bg1"/>
          </a:solidFill>
          <a:ln w="28575" algn="ctr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utoUpdateAnimBg="0"/>
      <p:bldP spid="8199" grpId="0" autoUpdateAnimBg="0"/>
      <p:bldP spid="8200" grpId="0" autoUpdateAnimBg="0"/>
      <p:bldP spid="820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76962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AutoNum type="ea1ChsPeriod" startAt="2"/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力与加速度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实验表明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，在其他物体的力的作用下，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任何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质点在惯性系中的加速度指向同于力的指向，大小正比于力的大小。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3200400" y="1943100"/>
          <a:ext cx="863600" cy="342900"/>
        </p:xfrm>
        <a:graphic>
          <a:graphicData uri="http://schemas.openxmlformats.org/presentationml/2006/ole">
            <p:oleObj spid="_x0000_s2050" name="Equation" r:id="rId4" imgW="863280" imgH="342720" progId="Equation.DSMT4">
              <p:embed/>
            </p:oleObj>
          </a:graphicData>
        </a:graphic>
      </p:graphicFrame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609600" y="2379663"/>
            <a:ext cx="76962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注意该式和前述（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1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）式的区别。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    力决定质点的加速度，而没有直接决定其速度。</a:t>
            </a:r>
          </a:p>
        </p:txBody>
      </p:sp>
      <p:sp>
        <p:nvSpPr>
          <p:cNvPr id="2055" name="Text Box 5"/>
          <p:cNvSpPr txBox="1">
            <a:spLocks noChangeArrowheads="1"/>
          </p:cNvSpPr>
          <p:nvPr/>
        </p:nvSpPr>
        <p:spPr bwMode="auto">
          <a:xfrm>
            <a:off x="5562600" y="1905000"/>
            <a:ext cx="1314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</a:rPr>
              <a:t>（</a:t>
            </a:r>
            <a:r>
              <a:rPr lang="en-US" altLang="zh-CN" b="1">
                <a:solidFill>
                  <a:schemeClr val="accent2"/>
                </a:solidFill>
              </a:rPr>
              <a:t>2</a:t>
            </a:r>
            <a:r>
              <a:rPr lang="zh-CN" altLang="en-US" b="1">
                <a:solidFill>
                  <a:schemeClr val="accent2"/>
                </a:solidFill>
              </a:rPr>
              <a:t>）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609600" y="3446463"/>
            <a:ext cx="7696200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AutoNum type="ea1ChsPeriod" startAt="3"/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惯性质量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另一方面，物体在惯性系中有保持其运动状态的本性，惯性。不同物体的惯性一般是不同的。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609600" y="4876800"/>
            <a:ext cx="7696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但是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实验表明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，不管力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F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的大小如何，当它分别施力于</a:t>
            </a: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A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、</a:t>
            </a: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B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两物体时，两者的加速度之比             与力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F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无关，反映了</a:t>
            </a: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A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、</a:t>
            </a: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B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两物体的某种本性－－惯性。惯性的量度称为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惯性质量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</a:t>
            </a:r>
          </a:p>
        </p:txBody>
      </p:sp>
      <p:graphicFrame>
        <p:nvGraphicFramePr>
          <p:cNvPr id="9224" name="Object 8"/>
          <p:cNvGraphicFramePr>
            <a:graphicFrameLocks noChangeAspect="1"/>
          </p:cNvGraphicFramePr>
          <p:nvPr/>
        </p:nvGraphicFramePr>
        <p:xfrm>
          <a:off x="5791200" y="5257800"/>
          <a:ext cx="876300" cy="406400"/>
        </p:xfrm>
        <a:graphic>
          <a:graphicData uri="http://schemas.openxmlformats.org/presentationml/2006/ole">
            <p:oleObj spid="_x0000_s2051" name="Equation" r:id="rId5" imgW="876240" imgH="4060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utoUpdateAnimBg="0"/>
      <p:bldP spid="922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2"/>
          <p:cNvSpPr txBox="1">
            <a:spLocks noChangeArrowheads="1"/>
          </p:cNvSpPr>
          <p:nvPr/>
        </p:nvSpPr>
        <p:spPr bwMode="auto">
          <a:xfrm>
            <a:off x="609600" y="5334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</a:t>
            </a: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A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、</a:t>
            </a: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B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两物体的惯性质量之比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定义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为同一力作用下它们所获得的加速度之</a:t>
            </a:r>
            <a:r>
              <a:rPr lang="zh-CN" altLang="en-US" b="1" u="sng">
                <a:solidFill>
                  <a:schemeClr val="accent2"/>
                </a:solidFill>
                <a:ea typeface="楷体_GB2312" pitchFamily="49" charset="-122"/>
              </a:rPr>
              <a:t>反比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1524000" y="1219200"/>
          <a:ext cx="4140200" cy="812800"/>
        </p:xfrm>
        <a:graphic>
          <a:graphicData uri="http://schemas.openxmlformats.org/presentationml/2006/ole">
            <p:oleObj spid="_x0000_s3074" name="Equation" r:id="rId3" imgW="4140000" imgH="812520" progId="Equation.DSMT4">
              <p:embed/>
            </p:oleObj>
          </a:graphicData>
        </a:graphic>
      </p:graphicFrame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609600" y="19812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将千克原器的惯性质量取为标准，称为千克，其他物体的惯性质量可按上式确定。</a:t>
            </a:r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6629400" y="1447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accent2"/>
                </a:solidFill>
              </a:rPr>
              <a:t>（</a:t>
            </a:r>
            <a:r>
              <a:rPr lang="en-US" altLang="zh-CN">
                <a:solidFill>
                  <a:schemeClr val="accent2"/>
                </a:solidFill>
              </a:rPr>
              <a:t>3</a:t>
            </a:r>
            <a:r>
              <a:rPr lang="zh-CN" altLang="en-US">
                <a:solidFill>
                  <a:schemeClr val="accent2"/>
                </a:solidFill>
              </a:rPr>
              <a:t>）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09600" y="3962400"/>
            <a:ext cx="76962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四</a:t>
            </a:r>
            <a:r>
              <a:rPr lang="en-US" altLang="zh-CN" b="1">
                <a:solidFill>
                  <a:srgbClr val="FF6600"/>
                </a:solidFill>
                <a:ea typeface="楷体_GB2312" pitchFamily="49" charset="-122"/>
              </a:rPr>
              <a:t>.  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牛顿第二定律    单位制和量纲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综合实验结果（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2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）和质量定义（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3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）可以得到</a:t>
            </a:r>
          </a:p>
        </p:txBody>
      </p:sp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1219200" y="4953000"/>
          <a:ext cx="3708400" cy="1054100"/>
        </p:xfrm>
        <a:graphic>
          <a:graphicData uri="http://schemas.openxmlformats.org/presentationml/2006/ole">
            <p:oleObj spid="_x0000_s3075" name="Equation" r:id="rId4" imgW="3708360" imgH="1054080" progId="Equation.DSMT4">
              <p:embed/>
            </p:oleObj>
          </a:graphicData>
        </a:graphic>
      </p:graphicFrame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609600" y="6019800"/>
            <a:ext cx="769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比例常数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在不同单位制中一般由实验确定。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5724525" y="5229225"/>
            <a:ext cx="2614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None/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牛顿第二定律</a:t>
            </a:r>
            <a:endParaRPr lang="zh-CN" altLang="en-US">
              <a:solidFill>
                <a:schemeClr val="accent2"/>
              </a:solidFill>
              <a:ea typeface="楷体_GB2312" pitchFamily="49" charset="-122"/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33400" y="3429000"/>
            <a:ext cx="815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经典（牛顿）力学中，质量是不变的；质量具有可加性。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457200" y="28956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质量是物体某种性质的大小，而非物质的多少。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utoUpdateAnimBg="0"/>
      <p:bldP spid="10249" grpId="0" autoUpdateAnimBg="0"/>
      <p:bldP spid="1025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395288" y="457200"/>
            <a:ext cx="3889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b="1" i="1">
              <a:solidFill>
                <a:schemeClr val="accent2"/>
              </a:solidFill>
              <a:ea typeface="楷体_GB2312" pitchFamily="49" charset="-122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09600" y="3063875"/>
            <a:ext cx="7848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目前推荐使用的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MKSA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制中，力的单位（千克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·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米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/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秒</a:t>
            </a:r>
            <a:r>
              <a:rPr lang="en-US" altLang="zh-CN" b="1" baseline="30000">
                <a:solidFill>
                  <a:schemeClr val="accent2"/>
                </a:solidFill>
                <a:ea typeface="楷体_GB2312" pitchFamily="49" charset="-122"/>
              </a:rPr>
              <a:t>2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，牛顿）是通过牛顿第二定律导出的，取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k=1</a:t>
            </a: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3492500" y="3987800"/>
          <a:ext cx="1397000" cy="431800"/>
        </p:xfrm>
        <a:graphic>
          <a:graphicData uri="http://schemas.openxmlformats.org/presentationml/2006/ole">
            <p:oleObj spid="_x0000_s4098" name="Equation" r:id="rId4" imgW="1396800" imgH="431640" progId="Equation.DSMT4">
              <p:embed/>
            </p:oleObj>
          </a:graphicData>
        </a:graphic>
      </p:graphicFrame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609600" y="4513263"/>
            <a:ext cx="784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物理量之间是有联系的。确定基本量之后，用基本量的幂次组成的式子表示某导出量与基本量之间的关系，称为该导出量的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量纲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[v]=LT</a:t>
            </a:r>
            <a:r>
              <a:rPr lang="en-US" altLang="zh-CN" b="1" baseline="30000">
                <a:solidFill>
                  <a:schemeClr val="accent2"/>
                </a:solidFill>
                <a:ea typeface="楷体_GB2312" pitchFamily="49" charset="-122"/>
              </a:rPr>
              <a:t>-1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, [F]=MLT</a:t>
            </a:r>
            <a:r>
              <a:rPr lang="en-US" altLang="zh-CN" b="1" baseline="30000">
                <a:solidFill>
                  <a:schemeClr val="accent2"/>
                </a:solidFill>
                <a:ea typeface="楷体_GB2312" pitchFamily="49" charset="-122"/>
              </a:rPr>
              <a:t>-2</a:t>
            </a:r>
            <a:endParaRPr lang="en-US" altLang="zh-CN" b="1" i="1">
              <a:solidFill>
                <a:schemeClr val="accent2"/>
              </a:solidFill>
              <a:ea typeface="楷体_GB2312" pitchFamily="49" charset="-122"/>
            </a:endParaRP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609600" y="1752600"/>
            <a:ext cx="7924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基本量和基本单位的选取具有一定的任意性，构成不同的单位制。若单位已规定，则需要实验确定常数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k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；若单位需用该关系式导出，常取</a:t>
            </a:r>
            <a:r>
              <a:rPr lang="en-US" altLang="zh-CN" b="1" i="1">
                <a:solidFill>
                  <a:schemeClr val="accent2"/>
                </a:solidFill>
                <a:ea typeface="楷体_GB2312" pitchFamily="49" charset="-122"/>
              </a:rPr>
              <a:t>k=1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</a:t>
            </a:r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609600" y="5791200"/>
            <a:ext cx="815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单位制换算；定性地考虑问题；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结果的初步检查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等。</a:t>
            </a:r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4105" name="Text Box 8"/>
          <p:cNvSpPr txBox="1">
            <a:spLocks noChangeArrowheads="1"/>
          </p:cNvSpPr>
          <p:nvPr/>
        </p:nvSpPr>
        <p:spPr bwMode="auto">
          <a:xfrm>
            <a:off x="1042988" y="765175"/>
            <a:ext cx="1512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6600"/>
                </a:solidFill>
              </a:rPr>
              <a:t>单位制</a:t>
            </a:r>
          </a:p>
        </p:txBody>
      </p:sp>
      <p:sp>
        <p:nvSpPr>
          <p:cNvPr id="4106" name="AutoShape 9"/>
          <p:cNvSpPr>
            <a:spLocks/>
          </p:cNvSpPr>
          <p:nvPr/>
        </p:nvSpPr>
        <p:spPr bwMode="auto">
          <a:xfrm>
            <a:off x="2411413" y="188913"/>
            <a:ext cx="215900" cy="1512887"/>
          </a:xfrm>
          <a:prstGeom prst="leftBrace">
            <a:avLst>
              <a:gd name="adj1" fmla="val 58395"/>
              <a:gd name="adj2" fmla="val 50000"/>
            </a:avLst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4107" name="Text Box 10"/>
          <p:cNvSpPr txBox="1">
            <a:spLocks noChangeArrowheads="1"/>
          </p:cNvSpPr>
          <p:nvPr/>
        </p:nvSpPr>
        <p:spPr bwMode="auto">
          <a:xfrm>
            <a:off x="2916238" y="188913"/>
            <a:ext cx="208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6600"/>
                </a:solidFill>
              </a:rPr>
              <a:t>基本量、单位</a:t>
            </a:r>
          </a:p>
        </p:txBody>
      </p:sp>
      <p:sp>
        <p:nvSpPr>
          <p:cNvPr id="4108" name="Text Box 11"/>
          <p:cNvSpPr txBox="1">
            <a:spLocks noChangeArrowheads="1"/>
          </p:cNvSpPr>
          <p:nvPr/>
        </p:nvSpPr>
        <p:spPr bwMode="auto">
          <a:xfrm>
            <a:off x="2916238" y="1100138"/>
            <a:ext cx="208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6600"/>
                </a:solidFill>
              </a:rPr>
              <a:t>导出量的单位</a:t>
            </a:r>
          </a:p>
        </p:txBody>
      </p:sp>
      <p:sp>
        <p:nvSpPr>
          <p:cNvPr id="4109" name="AutoShape 12"/>
          <p:cNvSpPr>
            <a:spLocks noChangeArrowheads="1"/>
          </p:cNvSpPr>
          <p:nvPr/>
        </p:nvSpPr>
        <p:spPr bwMode="auto">
          <a:xfrm>
            <a:off x="5148263" y="333375"/>
            <a:ext cx="1728787" cy="1223963"/>
          </a:xfrm>
          <a:prstGeom prst="curvedLeftArrow">
            <a:avLst>
              <a:gd name="adj1" fmla="val 20000"/>
              <a:gd name="adj2" fmla="val 40000"/>
              <a:gd name="adj3" fmla="val 47082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10" name="Text Box 13"/>
          <p:cNvSpPr txBox="1">
            <a:spLocks noChangeArrowheads="1"/>
          </p:cNvSpPr>
          <p:nvPr/>
        </p:nvSpPr>
        <p:spPr bwMode="auto">
          <a:xfrm>
            <a:off x="5292725" y="620713"/>
            <a:ext cx="2087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1"/>
                </a:solidFill>
              </a:rPr>
              <a:t>物理规律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  <p:bldP spid="11269" grpId="0" autoUpdateAnimBg="0"/>
      <p:bldP spid="1127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2"/>
          <p:cNvSpPr txBox="1">
            <a:spLocks noChangeArrowheads="1"/>
          </p:cNvSpPr>
          <p:nvPr/>
        </p:nvSpPr>
        <p:spPr bwMode="auto">
          <a:xfrm>
            <a:off x="136525" y="193675"/>
            <a:ext cx="8626475" cy="11874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、设某质点沿</a:t>
            </a:r>
            <a:r>
              <a:rPr lang="en-US" altLang="zh-CN">
                <a:solidFill>
                  <a:srgbClr val="FF6600"/>
                </a:solidFill>
                <a:ea typeface="楷体_GB2312" pitchFamily="49" charset="-122"/>
              </a:rPr>
              <a:t>x</a:t>
            </a:r>
            <a:r>
              <a:rPr lang="zh-CN" altLang="en-US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轴运动，在</a:t>
            </a:r>
            <a:r>
              <a:rPr lang="en-US" altLang="zh-CN">
                <a:solidFill>
                  <a:srgbClr val="FF6600"/>
                </a:solidFill>
                <a:ea typeface="楷体_GB2312" pitchFamily="49" charset="-122"/>
              </a:rPr>
              <a:t>t=0</a:t>
            </a:r>
            <a:r>
              <a:rPr lang="zh-CN" altLang="en-US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时的速度为</a:t>
            </a:r>
            <a:r>
              <a:rPr lang="en-US" altLang="zh-CN">
                <a:solidFill>
                  <a:srgbClr val="FF6600"/>
                </a:solidFill>
                <a:ea typeface="楷体_GB2312" pitchFamily="49" charset="-122"/>
              </a:rPr>
              <a:t>v</a:t>
            </a:r>
            <a:r>
              <a:rPr lang="en-US" altLang="zh-CN" baseline="-25000">
                <a:solidFill>
                  <a:srgbClr val="FF6600"/>
                </a:solidFill>
                <a:ea typeface="楷体_GB2312" pitchFamily="49" charset="-122"/>
              </a:rPr>
              <a:t>0</a:t>
            </a:r>
            <a:r>
              <a:rPr lang="zh-CN" altLang="en-US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，其加速度与速度的大小成正比而方向相反，比例系数为</a:t>
            </a:r>
            <a:r>
              <a:rPr lang="en-US" altLang="zh-CN">
                <a:solidFill>
                  <a:srgbClr val="FF6600"/>
                </a:solidFill>
                <a:ea typeface="楷体_GB2312" pitchFamily="49" charset="-122"/>
              </a:rPr>
              <a:t>k (k&gt;0)</a:t>
            </a:r>
            <a:r>
              <a:rPr lang="zh-CN" altLang="en-US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，试求速度随时间变化的关系式。</a:t>
            </a:r>
            <a:r>
              <a:rPr lang="zh-CN" altLang="en-US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52400" y="1371600"/>
            <a:ext cx="5200650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>
                <a:solidFill>
                  <a:schemeClr val="accent2"/>
                </a:solidFill>
                <a:ea typeface="楷体_GB2312" pitchFamily="49" charset="-122"/>
              </a:rPr>
              <a:t>解：由题意及加速度的定义式，可知</a:t>
            </a:r>
            <a:r>
              <a:rPr kumimoji="0" lang="zh-CN" altLang="en-US" sz="3600">
                <a:solidFill>
                  <a:schemeClr val="bg1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16" name="Object 34"/>
          <p:cNvGraphicFramePr>
            <a:graphicFrameLocks noChangeAspect="1"/>
          </p:cNvGraphicFramePr>
          <p:nvPr/>
        </p:nvGraphicFramePr>
        <p:xfrm>
          <a:off x="1828800" y="1981200"/>
          <a:ext cx="1758950" cy="823913"/>
        </p:xfrm>
        <a:graphic>
          <a:graphicData uri="http://schemas.openxmlformats.org/presentationml/2006/ole">
            <p:oleObj spid="_x0000_s5122" name="Equation" r:id="rId4" imgW="863280" imgH="406080" progId="Equation.3">
              <p:embed/>
            </p:oleObj>
          </a:graphicData>
        </a:graphic>
      </p:graphicFrame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65125" y="2840038"/>
            <a:ext cx="950913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因而</a:t>
            </a:r>
            <a:r>
              <a:rPr lang="zh-CN" altLang="en-US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graphicFrame>
        <p:nvGraphicFramePr>
          <p:cNvPr id="18" name="Object 35"/>
          <p:cNvGraphicFramePr>
            <a:graphicFrameLocks noChangeAspect="1"/>
          </p:cNvGraphicFramePr>
          <p:nvPr/>
        </p:nvGraphicFramePr>
        <p:xfrm>
          <a:off x="1828800" y="2819400"/>
          <a:ext cx="1460500" cy="862013"/>
        </p:xfrm>
        <a:graphic>
          <a:graphicData uri="http://schemas.openxmlformats.org/presentationml/2006/ole">
            <p:oleObj spid="_x0000_s5123" name="Equation" r:id="rId5" imgW="685800" imgH="406080" progId="Equation.3">
              <p:embed/>
            </p:oleObj>
          </a:graphicData>
        </a:graphic>
      </p:graphicFrame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457200" y="3886200"/>
            <a:ext cx="911225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>
                <a:solidFill>
                  <a:schemeClr val="accent2"/>
                </a:solidFill>
                <a:ea typeface="楷体_GB2312" pitchFamily="49" charset="-122"/>
              </a:rPr>
              <a:t>积分</a:t>
            </a:r>
            <a:r>
              <a:rPr kumimoji="0" lang="zh-CN" altLang="en-US" sz="360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20" name="Object 36"/>
          <p:cNvGraphicFramePr>
            <a:graphicFrameLocks noChangeAspect="1"/>
          </p:cNvGraphicFramePr>
          <p:nvPr/>
        </p:nvGraphicFramePr>
        <p:xfrm>
          <a:off x="1600200" y="3810000"/>
          <a:ext cx="1917700" cy="1054100"/>
        </p:xfrm>
        <a:graphic>
          <a:graphicData uri="http://schemas.openxmlformats.org/presentationml/2006/ole">
            <p:oleObj spid="_x0000_s5124" name="Equation" r:id="rId6" imgW="901440" imgH="495000" progId="Equation.3">
              <p:embed/>
            </p:oleObj>
          </a:graphicData>
        </a:graphic>
      </p:graphicFrame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441325" y="5070475"/>
            <a:ext cx="566738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>
                <a:solidFill>
                  <a:schemeClr val="accent2"/>
                </a:solidFill>
                <a:ea typeface="楷体_GB2312" pitchFamily="49" charset="-122"/>
              </a:rPr>
              <a:t>得</a:t>
            </a:r>
            <a:r>
              <a:rPr lang="zh-CN" altLang="en-US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22" name="Object 37"/>
          <p:cNvGraphicFramePr>
            <a:graphicFrameLocks noChangeAspect="1"/>
          </p:cNvGraphicFramePr>
          <p:nvPr/>
        </p:nvGraphicFramePr>
        <p:xfrm>
          <a:off x="1676400" y="5105400"/>
          <a:ext cx="1524000" cy="912813"/>
        </p:xfrm>
        <a:graphic>
          <a:graphicData uri="http://schemas.openxmlformats.org/presentationml/2006/ole">
            <p:oleObj spid="_x0000_s5125" name="Equation" r:id="rId7" imgW="736560" imgH="444240" progId="Equation.3">
              <p:embed/>
            </p:oleObj>
          </a:graphicData>
        </a:graphic>
      </p:graphicFrame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622925" y="2635250"/>
            <a:ext cx="911225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>
                <a:solidFill>
                  <a:schemeClr val="accent2"/>
                </a:solidFill>
                <a:ea typeface="楷体_GB2312" pitchFamily="49" charset="-122"/>
              </a:rPr>
              <a:t>所以</a:t>
            </a:r>
            <a:r>
              <a:rPr kumimoji="0" lang="zh-CN" altLang="en-US" sz="3600">
                <a:solidFill>
                  <a:schemeClr val="bg1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24" name="Object 38"/>
          <p:cNvGraphicFramePr>
            <a:graphicFrameLocks noChangeAspect="1"/>
          </p:cNvGraphicFramePr>
          <p:nvPr/>
        </p:nvGraphicFramePr>
        <p:xfrm>
          <a:off x="5791200" y="3505200"/>
          <a:ext cx="1606550" cy="614363"/>
        </p:xfrm>
        <a:graphic>
          <a:graphicData uri="http://schemas.openxmlformats.org/presentationml/2006/ole">
            <p:oleObj spid="_x0000_s5126" name="Equation" r:id="rId8" imgW="622080" imgH="241200" progId="Equation.3">
              <p:embed/>
            </p:oleObj>
          </a:graphicData>
        </a:graphic>
      </p:graphicFrame>
      <p:sp>
        <p:nvSpPr>
          <p:cNvPr id="26" name="Line 14"/>
          <p:cNvSpPr>
            <a:spLocks noChangeShapeType="1"/>
          </p:cNvSpPr>
          <p:nvPr/>
        </p:nvSpPr>
        <p:spPr bwMode="auto">
          <a:xfrm>
            <a:off x="4419600" y="2438400"/>
            <a:ext cx="0" cy="381000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  <p:bldP spid="17" grpId="0" autoUpdateAnimBg="0"/>
      <p:bldP spid="19" grpId="0" autoUpdateAnimBg="0"/>
      <p:bldP spid="21" grpId="0" autoUpdateAnimBg="0"/>
      <p:bldP spid="23" grpId="0" autoUpdateAnimBg="0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zh-CN" sz="28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§2.3  </a:t>
            </a:r>
            <a:r>
              <a:rPr lang="zh-CN" altLang="en-US" sz="2800" b="1" smtClean="0">
                <a:solidFill>
                  <a:srgbClr val="FF6600"/>
                </a:solidFill>
                <a:latin typeface="楷体_GB2312" pitchFamily="49" charset="-122"/>
                <a:ea typeface="楷体_GB2312" pitchFamily="49" charset="-122"/>
              </a:rPr>
              <a:t>常见的力  作用力和反作用力</a:t>
            </a:r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533400" y="838200"/>
            <a:ext cx="784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物质作用的基本层面上，自然界存在四种相互作用（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1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）引力</a:t>
            </a:r>
            <a:r>
              <a:rPr lang="en-US" altLang="zh-CN" b="1" baseline="30000">
                <a:solidFill>
                  <a:schemeClr val="accent2"/>
                </a:solidFill>
                <a:ea typeface="楷体_GB2312" pitchFamily="49" charset="-122"/>
              </a:rPr>
              <a:t>-40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2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）电磁力</a:t>
            </a:r>
            <a:r>
              <a:rPr lang="en-US" altLang="zh-CN" b="1" baseline="30000">
                <a:solidFill>
                  <a:schemeClr val="accent2"/>
                </a:solidFill>
                <a:ea typeface="楷体_GB2312" pitchFamily="49" charset="-122"/>
              </a:rPr>
              <a:t>-2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，（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3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）弱力</a:t>
            </a:r>
            <a:r>
              <a:rPr lang="en-US" altLang="zh-CN" b="1" baseline="30000">
                <a:solidFill>
                  <a:schemeClr val="accent2"/>
                </a:solidFill>
                <a:ea typeface="楷体_GB2312" pitchFamily="49" charset="-122"/>
              </a:rPr>
              <a:t>-12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和（</a:t>
            </a:r>
            <a:r>
              <a:rPr lang="en-US" altLang="zh-CN" b="1">
                <a:solidFill>
                  <a:schemeClr val="accent2"/>
                </a:solidFill>
                <a:ea typeface="楷体_GB2312" pitchFamily="49" charset="-122"/>
              </a:rPr>
              <a:t>4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）强力</a:t>
            </a:r>
            <a:r>
              <a:rPr lang="en-US" altLang="zh-CN" b="1" baseline="30000">
                <a:solidFill>
                  <a:schemeClr val="accent2"/>
                </a:solidFill>
                <a:ea typeface="楷体_GB2312" pitchFamily="49" charset="-122"/>
              </a:rPr>
              <a:t>0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。日常生活中的多数力是电磁作用丰富多彩的表现。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533400" y="2089150"/>
            <a:ext cx="78486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AutoNum type="ea1ChsPeriod"/>
            </a:pP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重力</a:t>
            </a: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FF00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地球上的物体受地球的引力，称为重力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W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。重力是因地因物而异的。但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A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、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B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两物体所受重力之比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W</a:t>
            </a:r>
            <a:r>
              <a:rPr lang="en-US" altLang="zh-CN" b="1" i="1" baseline="-25000">
                <a:solidFill>
                  <a:srgbClr val="FF6600"/>
                </a:solidFill>
                <a:ea typeface="楷体_GB2312" pitchFamily="49" charset="-122"/>
              </a:rPr>
              <a:t>A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/W</a:t>
            </a:r>
            <a:r>
              <a:rPr lang="en-US" altLang="zh-CN" b="1" i="1" baseline="-25000">
                <a:solidFill>
                  <a:srgbClr val="FF6600"/>
                </a:solidFill>
                <a:ea typeface="楷体_GB2312" pitchFamily="49" charset="-122"/>
              </a:rPr>
              <a:t>B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和测量地点无关，反映了物体的某种本性。其量度称为引力质量</a:t>
            </a:r>
            <a:r>
              <a:rPr lang="en-US" altLang="zh-CN" b="1" i="1">
                <a:solidFill>
                  <a:srgbClr val="FF6600"/>
                </a:solidFill>
                <a:ea typeface="楷体_GB2312" pitchFamily="49" charset="-122"/>
              </a:rPr>
              <a:t>m</a:t>
            </a:r>
            <a:r>
              <a:rPr lang="en-US" altLang="zh-CN" b="1" i="1" baseline="-25000">
                <a:solidFill>
                  <a:srgbClr val="FF6600"/>
                </a:solidFill>
                <a:ea typeface="楷体_GB2312" pitchFamily="49" charset="-122"/>
              </a:rPr>
              <a:t>g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。定义</a:t>
            </a:r>
          </a:p>
        </p:txBody>
      </p:sp>
      <p:graphicFrame>
        <p:nvGraphicFramePr>
          <p:cNvPr id="15366" name="Object 6"/>
          <p:cNvGraphicFramePr>
            <a:graphicFrameLocks noChangeAspect="1"/>
          </p:cNvGraphicFramePr>
          <p:nvPr/>
        </p:nvGraphicFramePr>
        <p:xfrm>
          <a:off x="2514600" y="4178300"/>
          <a:ext cx="2641600" cy="457200"/>
        </p:xfrm>
        <a:graphic>
          <a:graphicData uri="http://schemas.openxmlformats.org/presentationml/2006/ole">
            <p:oleObj spid="_x0000_s6146" name="Equation" r:id="rId4" imgW="2641320" imgH="457200" progId="Equation.DSMT4">
              <p:embed/>
            </p:oleObj>
          </a:graphicData>
        </a:graphic>
      </p:graphicFrame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33400" y="4664075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取定一</a:t>
            </a:r>
            <a:r>
              <a:rPr lang="zh-CN" altLang="en-US" b="1">
                <a:solidFill>
                  <a:srgbClr val="FF6600"/>
                </a:solidFill>
                <a:ea typeface="楷体_GB2312" pitchFamily="49" charset="-122"/>
              </a:rPr>
              <a:t>标准物体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的引力质量为标准，称为千克，其他物体的引力质量可由上式确定。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533400" y="5562600"/>
            <a:ext cx="8077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bg1"/>
                </a:solidFill>
                <a:ea typeface="楷体_GB2312" pitchFamily="49" charset="-122"/>
              </a:rPr>
              <a:t>    </a:t>
            </a:r>
            <a:r>
              <a:rPr lang="zh-CN" altLang="en-US" b="1">
                <a:solidFill>
                  <a:schemeClr val="accent2"/>
                </a:solidFill>
                <a:ea typeface="楷体_GB2312" pitchFamily="49" charset="-122"/>
              </a:rPr>
              <a:t>弹簧秤和台秤直接测量的是重力。而天平和杆秤测量的是引力质量。</a:t>
            </a:r>
            <a:endParaRPr lang="zh-CN" altLang="en-US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utoUpdateAnimBg="0"/>
      <p:bldP spid="15367" grpId="0" autoUpdateAnimBg="0"/>
      <p:bldP spid="15369" grpId="0" autoUpdateAnimBg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10950</TotalTime>
  <Words>3206</Words>
  <Application>Microsoft Office PowerPoint</Application>
  <PresentationFormat>全屏显示(4:3)</PresentationFormat>
  <Paragraphs>335</Paragraphs>
  <Slides>37</Slides>
  <Notes>14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37</vt:i4>
      </vt:variant>
    </vt:vector>
  </HeadingPairs>
  <TitlesOfParts>
    <vt:vector size="42" baseType="lpstr">
      <vt:lpstr>默认设计模板</vt:lpstr>
      <vt:lpstr>Equation</vt:lpstr>
      <vt:lpstr>公式</vt:lpstr>
      <vt:lpstr>Graph</vt:lpstr>
      <vt:lpstr>位图图像</vt:lpstr>
      <vt:lpstr>第二章  质点动力学</vt:lpstr>
      <vt:lpstr>§2.1  惯性</vt:lpstr>
      <vt:lpstr>二.  惯性参考系</vt:lpstr>
      <vt:lpstr>§2.2  力与加速度  惯性质量</vt:lpstr>
      <vt:lpstr>幻灯片 5</vt:lpstr>
      <vt:lpstr>幻灯片 6</vt:lpstr>
      <vt:lpstr>幻灯片 7</vt:lpstr>
      <vt:lpstr>幻灯片 8</vt:lpstr>
      <vt:lpstr>§2.3  常见的力  作用力和反作用力</vt:lpstr>
      <vt:lpstr>幻灯片 10</vt:lpstr>
      <vt:lpstr>幻灯片 11</vt:lpstr>
      <vt:lpstr>幻灯片 12</vt:lpstr>
      <vt:lpstr>IBM Scientists First To Measure Force Required To Move Individual Atoms, San Jose, CA - 21 Feb 2008  </vt:lpstr>
      <vt:lpstr>幻灯片 14</vt:lpstr>
      <vt:lpstr>§2.4  动力学问题的求解</vt:lpstr>
      <vt:lpstr>幻灯片 16</vt:lpstr>
      <vt:lpstr>幻灯片 17</vt:lpstr>
      <vt:lpstr>幻灯片 18</vt:lpstr>
      <vt:lpstr>幻灯片 19</vt:lpstr>
      <vt:lpstr>幻灯片 20</vt:lpstr>
      <vt:lpstr>幻灯片 21</vt:lpstr>
      <vt:lpstr>§2.5  加速参考系和惯性力</vt:lpstr>
      <vt:lpstr>幻灯片 23</vt:lpstr>
      <vt:lpstr>幻灯片 24</vt:lpstr>
      <vt:lpstr>幻灯片 25</vt:lpstr>
      <vt:lpstr>幻灯片 26</vt:lpstr>
      <vt:lpstr>幻灯片 27</vt:lpstr>
      <vt:lpstr>二. 匀速转动参考系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</vt:vector>
  </TitlesOfParts>
  <Company>USTC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第二章  质点动力学 </dc:title>
  <dc:creator>Zhuh-O</dc:creator>
  <cp:lastModifiedBy>China</cp:lastModifiedBy>
  <cp:revision>374</cp:revision>
  <dcterms:created xsi:type="dcterms:W3CDTF">2004-02-01T06:04:24Z</dcterms:created>
  <dcterms:modified xsi:type="dcterms:W3CDTF">2019-03-04T07:30:00Z</dcterms:modified>
</cp:coreProperties>
</file>